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9"/>
  </p:notesMasterIdLst>
  <p:handoutMasterIdLst>
    <p:handoutMasterId r:id="rId80"/>
  </p:handoutMasterIdLst>
  <p:sldIdLst>
    <p:sldId id="256" r:id="rId3"/>
    <p:sldId id="275" r:id="rId4"/>
    <p:sldId id="276" r:id="rId5"/>
    <p:sldId id="286" r:id="rId6"/>
    <p:sldId id="386" r:id="rId7"/>
    <p:sldId id="380" r:id="rId8"/>
    <p:sldId id="387" r:id="rId9"/>
    <p:sldId id="404" r:id="rId10"/>
    <p:sldId id="405" r:id="rId11"/>
    <p:sldId id="378" r:id="rId12"/>
    <p:sldId id="381" r:id="rId13"/>
    <p:sldId id="406" r:id="rId14"/>
    <p:sldId id="407" r:id="rId15"/>
    <p:sldId id="412" r:id="rId16"/>
    <p:sldId id="392" r:id="rId17"/>
    <p:sldId id="339" r:id="rId18"/>
    <p:sldId id="393" r:id="rId19"/>
    <p:sldId id="394" r:id="rId20"/>
    <p:sldId id="408" r:id="rId21"/>
    <p:sldId id="288" r:id="rId22"/>
    <p:sldId id="326" r:id="rId23"/>
    <p:sldId id="341" r:id="rId24"/>
    <p:sldId id="343" r:id="rId25"/>
    <p:sldId id="344" r:id="rId26"/>
    <p:sldId id="345" r:id="rId27"/>
    <p:sldId id="342" r:id="rId28"/>
    <p:sldId id="350" r:id="rId29"/>
    <p:sldId id="351" r:id="rId30"/>
    <p:sldId id="364" r:id="rId31"/>
    <p:sldId id="415" r:id="rId32"/>
    <p:sldId id="347" r:id="rId33"/>
    <p:sldId id="409" r:id="rId34"/>
    <p:sldId id="413" r:id="rId35"/>
    <p:sldId id="414" r:id="rId36"/>
    <p:sldId id="348" r:id="rId37"/>
    <p:sldId id="356" r:id="rId38"/>
    <p:sldId id="357" r:id="rId39"/>
    <p:sldId id="335" r:id="rId40"/>
    <p:sldId id="396" r:id="rId41"/>
    <p:sldId id="362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98" r:id="rId51"/>
    <p:sldId id="290" r:id="rId52"/>
    <p:sldId id="374" r:id="rId53"/>
    <p:sldId id="358" r:id="rId54"/>
    <p:sldId id="361" r:id="rId55"/>
    <p:sldId id="375" r:id="rId56"/>
    <p:sldId id="416" r:id="rId57"/>
    <p:sldId id="360" r:id="rId58"/>
    <p:sldId id="355" r:id="rId59"/>
    <p:sldId id="321" r:id="rId60"/>
    <p:sldId id="323" r:id="rId61"/>
    <p:sldId id="353" r:id="rId62"/>
    <p:sldId id="399" r:id="rId63"/>
    <p:sldId id="400" r:id="rId64"/>
    <p:sldId id="291" r:id="rId65"/>
    <p:sldId id="314" r:id="rId66"/>
    <p:sldId id="294" r:id="rId67"/>
    <p:sldId id="309" r:id="rId68"/>
    <p:sldId id="305" r:id="rId69"/>
    <p:sldId id="301" r:id="rId70"/>
    <p:sldId id="296" r:id="rId71"/>
    <p:sldId id="318" r:id="rId72"/>
    <p:sldId id="328" r:id="rId73"/>
    <p:sldId id="320" r:id="rId74"/>
    <p:sldId id="319" r:id="rId75"/>
    <p:sldId id="402" r:id="rId76"/>
    <p:sldId id="401" r:id="rId77"/>
    <p:sldId id="292" r:id="rId7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1E1E1E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5455" autoAdjust="0"/>
  </p:normalViewPr>
  <p:slideViewPr>
    <p:cSldViewPr>
      <p:cViewPr varScale="1">
        <p:scale>
          <a:sx n="83" d="100"/>
          <a:sy n="83" d="100"/>
        </p:scale>
        <p:origin x="547" y="77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26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TU Increasing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Header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0.374</c:v>
                </c:pt>
                <c:pt idx="1">
                  <c:v>0.78600000000000003</c:v>
                </c:pt>
                <c:pt idx="2">
                  <c:v>1.236</c:v>
                </c:pt>
                <c:pt idx="3">
                  <c:v>1.5740000000000001</c:v>
                </c:pt>
                <c:pt idx="4">
                  <c:v>1.921</c:v>
                </c:pt>
                <c:pt idx="5">
                  <c:v>2.3439999999999999</c:v>
                </c:pt>
                <c:pt idx="6">
                  <c:v>2.8340000000000001</c:v>
                </c:pt>
                <c:pt idx="7">
                  <c:v>3.093</c:v>
                </c:pt>
                <c:pt idx="8">
                  <c:v>3.702</c:v>
                </c:pt>
                <c:pt idx="9">
                  <c:v>4.0110000000000001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B7-484F-B2FB-285AFC82AF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Module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0.52</c:v>
                </c:pt>
                <c:pt idx="1">
                  <c:v>0.57099999999999995</c:v>
                </c:pt>
                <c:pt idx="2">
                  <c:v>0.66500000000000004</c:v>
                </c:pt>
                <c:pt idx="3">
                  <c:v>0.64900000000000002</c:v>
                </c:pt>
                <c:pt idx="4">
                  <c:v>0.65300000000000002</c:v>
                </c:pt>
                <c:pt idx="5">
                  <c:v>0.79700000000000004</c:v>
                </c:pt>
                <c:pt idx="6">
                  <c:v>0.752</c:v>
                </c:pt>
                <c:pt idx="7">
                  <c:v>0.76900000000000002</c:v>
                </c:pt>
                <c:pt idx="8">
                  <c:v>0.747</c:v>
                </c:pt>
                <c:pt idx="9">
                  <c:v>0.77400000000000002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B7-484F-B2FB-285AFC82AF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312320"/>
        <c:axId val="119311760"/>
      </c:lineChart>
      <c:catAx>
        <c:axId val="11931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311760"/>
        <c:crosses val="autoZero"/>
        <c:auto val="1"/>
        <c:lblAlgn val="ctr"/>
        <c:lblOffset val="100"/>
        <c:noMultiLvlLbl val="0"/>
      </c:catAx>
      <c:valAx>
        <c:axId val="11931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31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Headers/</a:t>
            </a:r>
            <a:r>
              <a:rPr lang="en-US" altLang="zh-CN" dirty="0"/>
              <a:t>Modules x TUs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Header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2 x 2</c:v>
                </c:pt>
                <c:pt idx="1">
                  <c:v>4 x 4</c:v>
                </c:pt>
                <c:pt idx="2">
                  <c:v>6 x 6</c:v>
                </c:pt>
                <c:pt idx="3">
                  <c:v>8 x 8</c:v>
                </c:pt>
                <c:pt idx="4">
                  <c:v>10 x 10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0.72899999999999998</c:v>
                </c:pt>
                <c:pt idx="1">
                  <c:v>1.8080000000000001</c:v>
                </c:pt>
                <c:pt idx="2">
                  <c:v>3.5289999999999999</c:v>
                </c:pt>
                <c:pt idx="3">
                  <c:v>5.7050000000000001</c:v>
                </c:pt>
                <c:pt idx="4">
                  <c:v>9.1530000000000005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91-4DFD-9C5B-4EF864CF17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Module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2 x 2</c:v>
                </c:pt>
                <c:pt idx="1">
                  <c:v>4 x 4</c:v>
                </c:pt>
                <c:pt idx="2">
                  <c:v>6 x 6</c:v>
                </c:pt>
                <c:pt idx="3">
                  <c:v>8 x 8</c:v>
                </c:pt>
                <c:pt idx="4">
                  <c:v>10 x 10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0.92900000000000005</c:v>
                </c:pt>
                <c:pt idx="1">
                  <c:v>1.3979999999999999</c:v>
                </c:pt>
                <c:pt idx="2">
                  <c:v>1.633</c:v>
                </c:pt>
                <c:pt idx="3">
                  <c:v>2.4940000000000002</c:v>
                </c:pt>
                <c:pt idx="4">
                  <c:v>3.5990000000000002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91-4DFD-9C5B-4EF864CF1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156832"/>
        <c:axId val="209157392"/>
      </c:barChart>
      <c:catAx>
        <c:axId val="209156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57392"/>
        <c:crosses val="autoZero"/>
        <c:auto val="1"/>
        <c:lblAlgn val="ctr"/>
        <c:lblOffset val="100"/>
        <c:noMultiLvlLbl val="0"/>
      </c:catAx>
      <c:valAx>
        <c:axId val="20915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5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TU Increasing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Header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1.3049999999999999</c:v>
                </c:pt>
                <c:pt idx="1">
                  <c:v>2.617</c:v>
                </c:pt>
                <c:pt idx="2">
                  <c:v>3.87</c:v>
                </c:pt>
                <c:pt idx="3">
                  <c:v>5.2279999999999998</c:v>
                </c:pt>
                <c:pt idx="4">
                  <c:v>6.5789999999999997</c:v>
                </c:pt>
                <c:pt idx="5">
                  <c:v>7.8360000000000003</c:v>
                </c:pt>
                <c:pt idx="6">
                  <c:v>9.2360000000000007</c:v>
                </c:pt>
                <c:pt idx="7">
                  <c:v>10.532999999999999</c:v>
                </c:pt>
                <c:pt idx="8">
                  <c:v>11.734999999999999</c:v>
                </c:pt>
                <c:pt idx="9">
                  <c:v>12.992000000000001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72-4985-8CA1-318CE7D404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Module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1.3580000000000001</c:v>
                </c:pt>
                <c:pt idx="1">
                  <c:v>2.8210000000000002</c:v>
                </c:pt>
                <c:pt idx="2">
                  <c:v>4.1100000000000003</c:v>
                </c:pt>
                <c:pt idx="3">
                  <c:v>5.2889999999999997</c:v>
                </c:pt>
                <c:pt idx="4">
                  <c:v>6.9539999999999997</c:v>
                </c:pt>
                <c:pt idx="5">
                  <c:v>7.8339999999999996</c:v>
                </c:pt>
                <c:pt idx="6">
                  <c:v>9.1349999999999998</c:v>
                </c:pt>
                <c:pt idx="7">
                  <c:v>10.499000000000001</c:v>
                </c:pt>
                <c:pt idx="8">
                  <c:v>11.99</c:v>
                </c:pt>
                <c:pt idx="9">
                  <c:v>13.170999999999999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72-4985-8CA1-318CE7D40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663120"/>
        <c:axId val="249663680"/>
      </c:lineChart>
      <c:catAx>
        <c:axId val="24966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9663680"/>
        <c:crosses val="autoZero"/>
        <c:auto val="1"/>
        <c:lblAlgn val="ctr"/>
        <c:lblOffset val="100"/>
        <c:noMultiLvlLbl val="0"/>
      </c:catAx>
      <c:valAx>
        <c:axId val="24966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966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12/22/2018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2018/12/22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为了避免类似的情况，我们把输出的工作单独放到一个别的</a:t>
            </a:r>
            <a:r>
              <a:rPr lang="en-US" altLang="zh-CN" dirty="0" err="1"/>
              <a:t>cpp</a:t>
            </a:r>
            <a:r>
              <a:rPr lang="zh-CN" altLang="en-US" dirty="0"/>
              <a:t>里，让头文件尽量少相互干扰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74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避免在子模块间移动接口时打破二进制兼容性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84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解决方法还有很多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72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 modules</a:t>
            </a:r>
            <a:r>
              <a:rPr lang="zh-CN" altLang="en-US" dirty="0" smtClean="0"/>
              <a:t>需要添加异常和</a:t>
            </a:r>
            <a:r>
              <a:rPr lang="en-US" altLang="zh-CN" dirty="0" smtClean="0"/>
              <a:t>MD</a:t>
            </a:r>
            <a:r>
              <a:rPr lang="zh-CN" altLang="en-US" dirty="0" smtClean="0"/>
              <a:t>选项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8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std.io</a:t>
            </a:r>
            <a:r>
              <a:rPr lang="zh-CN" altLang="en-US" dirty="0"/>
              <a:t>需要提前编译，基于依赖关系的构建过程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5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每一个编译单元都是独立的，头文件是</a:t>
            </a:r>
            <a:r>
              <a:rPr lang="en-US" altLang="zh-CN" dirty="0" err="1"/>
              <a:t>cpp</a:t>
            </a:r>
            <a:r>
              <a:rPr lang="zh-CN" altLang="en-US" dirty="0"/>
              <a:t>之间唯一的沟通手段，但头文件并不能规定依赖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07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33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二进制接口在编译之前是没有的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655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实现单元里定义的</a:t>
            </a:r>
            <a:r>
              <a:rPr lang="en-US" altLang="zh-CN" dirty="0" smtClean="0"/>
              <a:t>module linkage</a:t>
            </a:r>
            <a:r>
              <a:rPr lang="zh-CN" altLang="en-US" dirty="0" smtClean="0"/>
              <a:t>，仅自己能看到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6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修改这里不会怎么样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6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引出模块分区，可将</a:t>
            </a:r>
            <a:r>
              <a:rPr lang="en-US" altLang="zh-CN" dirty="0" smtClean="0"/>
              <a:t>module linkage</a:t>
            </a:r>
            <a:r>
              <a:rPr lang="zh-CN" altLang="en-US" dirty="0" smtClean="0"/>
              <a:t>自由放置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85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0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2459916-9309-428F-B2D5-4690E362B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33038" y="278070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en-US" altLang="zh-CN" dirty="0"/>
              <a:t>2018 </a:t>
            </a:r>
            <a:r>
              <a:rPr lang="zh-CN" altLang="en-US" dirty="0"/>
              <a:t>中国</a:t>
            </a:r>
            <a:r>
              <a:rPr lang="en-US" altLang="zh-CN" dirty="0"/>
              <a:t>C++</a:t>
            </a:r>
            <a:r>
              <a:rPr lang="zh-CN" altLang="en-US" dirty="0"/>
              <a:t>大会 </a:t>
            </a:r>
            <a:r>
              <a:rPr lang="en-US" altLang="zh-CN" dirty="0"/>
              <a:t>— purecpp.org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dirty="0"/>
              <a:t>2018 </a:t>
            </a:r>
            <a:r>
              <a:rPr lang="zh-CN" altLang="en-US" dirty="0"/>
              <a:t>中国</a:t>
            </a:r>
            <a:r>
              <a:rPr lang="en-US" altLang="zh-CN" dirty="0"/>
              <a:t>C++</a:t>
            </a:r>
            <a:r>
              <a:rPr lang="zh-CN" altLang="en-US" dirty="0"/>
              <a:t>大会 </a:t>
            </a:r>
            <a:r>
              <a:rPr lang="en-US" altLang="zh-CN" dirty="0"/>
              <a:t>— purecpp.org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dirty="0"/>
              <a:t>2018 </a:t>
            </a:r>
            <a:r>
              <a:rPr lang="zh-CN" altLang="en-US" dirty="0"/>
              <a:t>中国</a:t>
            </a:r>
            <a:r>
              <a:rPr lang="en-US" altLang="zh-CN" dirty="0"/>
              <a:t>C++</a:t>
            </a:r>
            <a:r>
              <a:rPr lang="zh-CN" altLang="en-US" dirty="0"/>
              <a:t>大会 </a:t>
            </a:r>
            <a:r>
              <a:rPr lang="en-US" altLang="zh-CN" dirty="0"/>
              <a:t>— purecpp.org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dirty="0"/>
              <a:t>2018 </a:t>
            </a:r>
            <a:r>
              <a:rPr lang="zh-CN" altLang="en-US" dirty="0"/>
              <a:t>中国</a:t>
            </a:r>
            <a:r>
              <a:rPr lang="en-US" altLang="zh-CN" dirty="0"/>
              <a:t>C++</a:t>
            </a:r>
            <a:r>
              <a:rPr lang="zh-CN" altLang="en-US" dirty="0"/>
              <a:t>大会 </a:t>
            </a:r>
            <a:r>
              <a:rPr lang="en-US" altLang="zh-CN" dirty="0"/>
              <a:t>— purecpp.org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dirty="0"/>
              <a:t>2018 </a:t>
            </a:r>
            <a:r>
              <a:rPr lang="zh-CN" altLang="en-US" dirty="0"/>
              <a:t>中国</a:t>
            </a:r>
            <a:r>
              <a:rPr lang="en-US" altLang="zh-CN" dirty="0"/>
              <a:t>C++</a:t>
            </a:r>
            <a:r>
              <a:rPr lang="zh-CN" altLang="en-US" dirty="0"/>
              <a:t>大会 </a:t>
            </a:r>
            <a:r>
              <a:rPr lang="en-US" altLang="zh-CN" dirty="0"/>
              <a:t>— purecpp.org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dirty="0"/>
              <a:t>2018 </a:t>
            </a:r>
            <a:r>
              <a:rPr lang="zh-CN" altLang="en-US" dirty="0"/>
              <a:t>中国</a:t>
            </a:r>
            <a:r>
              <a:rPr lang="en-US" altLang="zh-CN" dirty="0"/>
              <a:t>C++</a:t>
            </a:r>
            <a:r>
              <a:rPr lang="zh-CN" altLang="en-US" dirty="0"/>
              <a:t>大会 </a:t>
            </a:r>
            <a:r>
              <a:rPr lang="en-US" altLang="zh-CN" dirty="0"/>
              <a:t>— purecpp.org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dirty="0"/>
              <a:t>2018 </a:t>
            </a:r>
            <a:r>
              <a:rPr lang="zh-CN" altLang="en-US" dirty="0"/>
              <a:t>中国</a:t>
            </a:r>
            <a:r>
              <a:rPr lang="en-US" altLang="zh-CN" dirty="0"/>
              <a:t>C++</a:t>
            </a:r>
            <a:r>
              <a:rPr lang="zh-CN" altLang="en-US" dirty="0"/>
              <a:t>大会 </a:t>
            </a:r>
            <a:r>
              <a:rPr lang="en-US" altLang="zh-CN" dirty="0"/>
              <a:t>— purecpp.org</a:t>
            </a:r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dirty="0"/>
              <a:t>2018 </a:t>
            </a:r>
            <a:r>
              <a:rPr lang="zh-CN" altLang="en-US" dirty="0"/>
              <a:t>中国</a:t>
            </a:r>
            <a:r>
              <a:rPr lang="en-US" altLang="zh-CN" dirty="0"/>
              <a:t>C++</a:t>
            </a:r>
            <a:r>
              <a:rPr lang="zh-CN" altLang="en-US" dirty="0"/>
              <a:t>大会 </a:t>
            </a:r>
            <a:r>
              <a:rPr lang="en-US" altLang="zh-CN" dirty="0"/>
              <a:t>— purecpp.org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dirty="0"/>
              <a:t>2018 </a:t>
            </a:r>
            <a:r>
              <a:rPr lang="zh-CN" altLang="en-US" dirty="0"/>
              <a:t>中国</a:t>
            </a:r>
            <a:r>
              <a:rPr lang="en-US" altLang="zh-CN" dirty="0"/>
              <a:t>C++</a:t>
            </a:r>
            <a:r>
              <a:rPr lang="zh-CN" altLang="en-US" dirty="0"/>
              <a:t>大会 </a:t>
            </a:r>
            <a:r>
              <a:rPr lang="en-US" altLang="zh-CN" dirty="0"/>
              <a:t>— purecpp.org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dirty="0"/>
              <a:t>2018 </a:t>
            </a:r>
            <a:r>
              <a:rPr lang="zh-CN" altLang="en-US" dirty="0"/>
              <a:t>中国</a:t>
            </a:r>
            <a:r>
              <a:rPr lang="en-US" altLang="zh-CN" dirty="0"/>
              <a:t>C++</a:t>
            </a:r>
            <a:r>
              <a:rPr lang="zh-CN" altLang="en-US" dirty="0"/>
              <a:t>大会 </a:t>
            </a:r>
            <a:r>
              <a:rPr lang="en-US" altLang="zh-CN" dirty="0"/>
              <a:t>— purecpp.org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dirty="0"/>
              <a:t>2018 </a:t>
            </a:r>
            <a:r>
              <a:rPr lang="zh-CN" altLang="en-US" dirty="0"/>
              <a:t>中国</a:t>
            </a:r>
            <a:r>
              <a:rPr lang="en-US" altLang="zh-CN" dirty="0"/>
              <a:t>C++</a:t>
            </a:r>
            <a:r>
              <a:rPr lang="zh-CN" altLang="en-US" dirty="0"/>
              <a:t>大会 </a:t>
            </a:r>
            <a:r>
              <a:rPr lang="en-US" altLang="zh-CN" dirty="0"/>
              <a:t>— purecpp.org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681929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33038" y="277629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en-US" altLang="zh-CN" dirty="0"/>
              <a:t>2018 </a:t>
            </a:r>
            <a:r>
              <a:rPr lang="zh-CN" altLang="en-US" dirty="0"/>
              <a:t>中国</a:t>
            </a:r>
            <a:r>
              <a:rPr lang="en-US" altLang="zh-CN" dirty="0"/>
              <a:t>C++</a:t>
            </a:r>
            <a:r>
              <a:rPr lang="zh-CN" altLang="en-US" dirty="0"/>
              <a:t>大会 </a:t>
            </a:r>
            <a:r>
              <a:rPr lang="en-US" altLang="zh-CN" dirty="0"/>
              <a:t>— purecpp.org</a:t>
            </a:r>
            <a:endParaRPr lang="en-US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17614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4EB3A1-2870-4F74-94F2-6E58012D543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140" y="232832"/>
            <a:ext cx="24384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%3cistream%3e" TargetMode="External"/><Relationship Id="rId7" Type="http://schemas.openxmlformats.org/officeDocument/2006/relationships/hyperlink" Target="http://www.cplusplus.com/%3ciosfwd%3e" TargetMode="External"/><Relationship Id="rId2" Type="http://schemas.openxmlformats.org/officeDocument/2006/relationships/hyperlink" Target="http://www.cplusplus.com/%3cios%3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plusplus.com/%3costream%3e" TargetMode="External"/><Relationship Id="rId5" Type="http://schemas.openxmlformats.org/officeDocument/2006/relationships/hyperlink" Target="http://www.cplusplus.com/%3cstreambuf%3e" TargetMode="Externa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wiki/cxx-modules" TargetMode="External"/><Relationship Id="rId2" Type="http://schemas.openxmlformats.org/officeDocument/2006/relationships/hyperlink" Target="https://blogs.msdn.microsoft.com/vcblog/2018/11/27/better-template-support-and-error-detection-in-c-modules-with-msvc-2017-version-15-9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uild2.org/build2/doc/build2-build-system-manual.xhtml" TargetMode="External"/><Relationship Id="rId4" Type="http://schemas.openxmlformats.org/officeDocument/2006/relationships/hyperlink" Target="https://clang.llvm.org/docs/Modules.html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 Modules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HSAE - Wuhan · </a:t>
            </a:r>
            <a:r>
              <a:rPr lang="zh-CN" altLang="en-US" dirty="0"/>
              <a:t>张轶 </a:t>
            </a:r>
            <a:r>
              <a:rPr lang="en-US" altLang="zh-CN" dirty="0"/>
              <a:t>· github.com/mutouyun</a:t>
            </a: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EDF4E72-31A4-4412-A025-298FFCC97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Header =&gt; module</a:t>
            </a:r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93975BE-FFAD-4236-9B3F-4E9EEA01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349996" y="2615854"/>
            <a:ext cx="7663743" cy="1607820"/>
            <a:chOff x="2205980" y="2599373"/>
            <a:chExt cx="7663743" cy="16078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5980" y="2626043"/>
              <a:ext cx="3228975" cy="1581150"/>
            </a:xfrm>
            <a:prstGeom prst="rect">
              <a:avLst/>
            </a:prstGeom>
          </p:spPr>
        </p:pic>
        <p:sp>
          <p:nvSpPr>
            <p:cNvPr id="12" name="右箭头 11"/>
            <p:cNvSpPr/>
            <p:nvPr/>
          </p:nvSpPr>
          <p:spPr>
            <a:xfrm>
              <a:off x="5021498" y="2599373"/>
              <a:ext cx="1072914" cy="46958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1223" y="2626043"/>
              <a:ext cx="3238500" cy="1581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0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678588" y="3719304"/>
            <a:ext cx="2016224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  <p:cxnSp>
        <p:nvCxnSpPr>
          <p:cNvPr id="16" name="直接箭头连接符 15"/>
          <p:cNvCxnSpPr>
            <a:stCxn id="15" idx="0"/>
            <a:endCxn id="12" idx="2"/>
          </p:cNvCxnSpPr>
          <p:nvPr/>
        </p:nvCxnSpPr>
        <p:spPr>
          <a:xfrm flipV="1">
            <a:off x="8686700" y="3071232"/>
            <a:ext cx="0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78588" y="2135128"/>
            <a:ext cx="20162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std.io</a:t>
            </a:r>
            <a:endParaRPr lang="zh-CN" altLang="en-US" sz="240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Header =&gt; module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BCA22-4F0A-4C10-BFD4-EDDCF87A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856" y="2638425"/>
            <a:ext cx="3238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917948" y="2060848"/>
            <a:ext cx="9279276" cy="4104456"/>
            <a:chOff x="1917948" y="1844824"/>
            <a:chExt cx="9279276" cy="4104456"/>
          </a:xfrm>
        </p:grpSpPr>
        <p:sp>
          <p:nvSpPr>
            <p:cNvPr id="4" name="矩形 3"/>
            <p:cNvSpPr/>
            <p:nvPr/>
          </p:nvSpPr>
          <p:spPr>
            <a:xfrm>
              <a:off x="4870276" y="3429000"/>
              <a:ext cx="2016224" cy="9361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a.h</a:t>
              </a:r>
              <a:endParaRPr lang="zh-CN" altLang="en-US" sz="2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390556" y="3429000"/>
              <a:ext cx="2016224" cy="936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a.cpp</a:t>
              </a:r>
              <a:endParaRPr lang="zh-CN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349996" y="3429000"/>
              <a:ext cx="2016224" cy="9361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main.cpp</a:t>
              </a:r>
              <a:endParaRPr lang="zh-CN" altLang="en-US" sz="2400" dirty="0"/>
            </a:p>
          </p:txBody>
        </p:sp>
        <p:cxnSp>
          <p:nvCxnSpPr>
            <p:cNvPr id="10" name="直接箭头连接符 9"/>
            <p:cNvCxnSpPr>
              <a:stCxn id="8" idx="3"/>
              <a:endCxn id="4" idx="1"/>
            </p:cNvCxnSpPr>
            <p:nvPr/>
          </p:nvCxnSpPr>
          <p:spPr>
            <a:xfrm>
              <a:off x="4366220" y="3897052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1"/>
              <a:endCxn id="4" idx="3"/>
            </p:cNvCxnSpPr>
            <p:nvPr/>
          </p:nvCxnSpPr>
          <p:spPr>
            <a:xfrm flipH="1">
              <a:off x="6886500" y="3897052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4854960" y="5013176"/>
              <a:ext cx="2016224" cy="9361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b.h</a:t>
              </a:r>
              <a:endParaRPr lang="zh-CN" altLang="en-US" sz="2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75240" y="5013176"/>
              <a:ext cx="2016224" cy="936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b.cpp</a:t>
              </a:r>
              <a:endParaRPr lang="zh-CN" altLang="en-US" sz="2400" dirty="0"/>
            </a:p>
          </p:txBody>
        </p:sp>
        <p:cxnSp>
          <p:nvCxnSpPr>
            <p:cNvPr id="16" name="直接箭头连接符 15"/>
            <p:cNvCxnSpPr>
              <a:stCxn id="15" idx="1"/>
              <a:endCxn id="14" idx="3"/>
            </p:cNvCxnSpPr>
            <p:nvPr/>
          </p:nvCxnSpPr>
          <p:spPr>
            <a:xfrm flipH="1">
              <a:off x="6871184" y="5481228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9"/>
            <p:cNvCxnSpPr>
              <a:stCxn id="8" idx="2"/>
              <a:endCxn id="14" idx="1"/>
            </p:cNvCxnSpPr>
            <p:nvPr/>
          </p:nvCxnSpPr>
          <p:spPr>
            <a:xfrm>
              <a:off x="3358108" y="4365104"/>
              <a:ext cx="1496852" cy="11161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5" idx="0"/>
              <a:endCxn id="4" idx="2"/>
            </p:cNvCxnSpPr>
            <p:nvPr/>
          </p:nvCxnSpPr>
          <p:spPr>
            <a:xfrm flipH="1" flipV="1">
              <a:off x="5878388" y="4365104"/>
              <a:ext cx="2504964" cy="648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7390556" y="1844824"/>
              <a:ext cx="2016224" cy="9361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t.hpp</a:t>
              </a:r>
              <a:endParaRPr lang="zh-CN" altLang="en-US" sz="2400" dirty="0"/>
            </a:p>
          </p:txBody>
        </p:sp>
        <p:cxnSp>
          <p:nvCxnSpPr>
            <p:cNvPr id="37" name="直接箭头连接符 36"/>
            <p:cNvCxnSpPr>
              <a:stCxn id="8" idx="0"/>
              <a:endCxn id="32" idx="1"/>
            </p:cNvCxnSpPr>
            <p:nvPr/>
          </p:nvCxnSpPr>
          <p:spPr>
            <a:xfrm flipV="1">
              <a:off x="3358108" y="2312876"/>
              <a:ext cx="4032448" cy="11161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5" idx="0"/>
              <a:endCxn id="32" idx="2"/>
            </p:cNvCxnSpPr>
            <p:nvPr/>
          </p:nvCxnSpPr>
          <p:spPr>
            <a:xfrm flipV="1">
              <a:off x="8398668" y="2780928"/>
              <a:ext cx="0" cy="648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5" idx="3"/>
              <a:endCxn id="32" idx="3"/>
            </p:cNvCxnSpPr>
            <p:nvPr/>
          </p:nvCxnSpPr>
          <p:spPr>
            <a:xfrm flipV="1">
              <a:off x="9391464" y="2312876"/>
              <a:ext cx="15316" cy="3168352"/>
            </a:xfrm>
            <a:prstGeom prst="bentConnector3">
              <a:avLst>
                <a:gd name="adj1" fmla="val 334382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1917948" y="2356196"/>
              <a:ext cx="3038011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Translation Unit (TU)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558908" y="4476774"/>
              <a:ext cx="63831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TUs</a:t>
              </a:r>
              <a:endParaRPr lang="zh-CN" altLang="en-US" sz="24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9406780" y="4077072"/>
              <a:ext cx="1152128" cy="399702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9399122" y="4833156"/>
              <a:ext cx="1159786" cy="414046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World with Header</a:t>
            </a:r>
            <a:endParaRPr lang="zh-CN" altLang="en-US" dirty="0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5B5BC1D1-C092-4D94-9438-D61FFD0C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53952" y="2136084"/>
            <a:ext cx="8280920" cy="3813196"/>
            <a:chOff x="1989956" y="1628800"/>
            <a:chExt cx="8280920" cy="3813196"/>
          </a:xfrm>
        </p:grpSpPr>
        <p:sp>
          <p:nvSpPr>
            <p:cNvPr id="19" name="矩形 18"/>
            <p:cNvSpPr/>
            <p:nvPr/>
          </p:nvSpPr>
          <p:spPr>
            <a:xfrm>
              <a:off x="1989956" y="3068960"/>
              <a:ext cx="2016224" cy="9361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main.cpp</a:t>
              </a:r>
              <a:endParaRPr lang="zh-CN" altLang="en-US" sz="2400" dirty="0"/>
            </a:p>
          </p:txBody>
        </p:sp>
        <p:cxnSp>
          <p:nvCxnSpPr>
            <p:cNvPr id="20" name="直接箭头连接符 19"/>
            <p:cNvCxnSpPr>
              <a:stCxn id="19" idx="0"/>
              <a:endCxn id="12" idx="2"/>
            </p:cNvCxnSpPr>
            <p:nvPr/>
          </p:nvCxnSpPr>
          <p:spPr>
            <a:xfrm flipV="1">
              <a:off x="2998068" y="2564904"/>
              <a:ext cx="0" cy="5040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254652" y="1628800"/>
              <a:ext cx="2016224" cy="936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impl_1.cpp</a:t>
              </a:r>
              <a:endParaRPr lang="zh-CN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254652" y="3067346"/>
              <a:ext cx="2016224" cy="936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impl_2.cpp</a:t>
              </a:r>
              <a:endParaRPr lang="zh-CN" altLang="en-US" sz="24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254652" y="4505892"/>
              <a:ext cx="2016224" cy="936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impl_3.cpp</a:t>
              </a:r>
              <a:endParaRPr lang="zh-CN" altLang="en-US" sz="2400" dirty="0"/>
            </a:p>
          </p:txBody>
        </p:sp>
        <p:cxnSp>
          <p:nvCxnSpPr>
            <p:cNvPr id="24" name="直接箭头连接符 23"/>
            <p:cNvCxnSpPr>
              <a:stCxn id="15" idx="1"/>
              <a:endCxn id="22" idx="3"/>
            </p:cNvCxnSpPr>
            <p:nvPr/>
          </p:nvCxnSpPr>
          <p:spPr>
            <a:xfrm flipH="1">
              <a:off x="7138528" y="2096852"/>
              <a:ext cx="11161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6" idx="1"/>
              <a:endCxn id="23" idx="3"/>
            </p:cNvCxnSpPr>
            <p:nvPr/>
          </p:nvCxnSpPr>
          <p:spPr>
            <a:xfrm flipH="1" flipV="1">
              <a:off x="7138528" y="3529392"/>
              <a:ext cx="1116124" cy="60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1" idx="1"/>
              <a:endCxn id="25" idx="3"/>
            </p:cNvCxnSpPr>
            <p:nvPr/>
          </p:nvCxnSpPr>
          <p:spPr>
            <a:xfrm flipH="1" flipV="1">
              <a:off x="7138528" y="4961932"/>
              <a:ext cx="1116124" cy="120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989956" y="1628800"/>
              <a:ext cx="2016224" cy="9361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a.h</a:t>
              </a:r>
              <a:endParaRPr lang="zh-CN" altLang="en-US" sz="2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122304" y="1628800"/>
              <a:ext cx="2016224" cy="9361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impl_1.h</a:t>
              </a:r>
              <a:endParaRPr lang="zh-CN" altLang="en-US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122304" y="3061340"/>
              <a:ext cx="2016224" cy="9361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impl_2.h</a:t>
              </a:r>
              <a:endParaRPr lang="zh-CN" altLang="en-US" sz="24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122304" y="4493880"/>
              <a:ext cx="2016224" cy="9361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impl_3.h</a:t>
              </a:r>
              <a:endParaRPr lang="zh-CN" altLang="en-US" sz="2400" dirty="0"/>
            </a:p>
          </p:txBody>
        </p:sp>
        <p:cxnSp>
          <p:nvCxnSpPr>
            <p:cNvPr id="26" name="直接箭头连接符 25"/>
            <p:cNvCxnSpPr>
              <a:stCxn id="22" idx="1"/>
              <a:endCxn id="12" idx="3"/>
            </p:cNvCxnSpPr>
            <p:nvPr/>
          </p:nvCxnSpPr>
          <p:spPr>
            <a:xfrm flipH="1">
              <a:off x="4006180" y="2096852"/>
              <a:ext cx="11161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3" idx="1"/>
            </p:cNvCxnSpPr>
            <p:nvPr/>
          </p:nvCxnSpPr>
          <p:spPr>
            <a:xfrm flipH="1" flipV="1">
              <a:off x="4006180" y="2276872"/>
              <a:ext cx="1116124" cy="12525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5" idx="1"/>
            </p:cNvCxnSpPr>
            <p:nvPr/>
          </p:nvCxnSpPr>
          <p:spPr>
            <a:xfrm flipH="1" flipV="1">
              <a:off x="4006180" y="2564904"/>
              <a:ext cx="1116124" cy="23970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6" idx="0"/>
              <a:endCxn id="22" idx="2"/>
            </p:cNvCxnSpPr>
            <p:nvPr/>
          </p:nvCxnSpPr>
          <p:spPr>
            <a:xfrm flipH="1" flipV="1">
              <a:off x="6130416" y="2564904"/>
              <a:ext cx="3132348" cy="5024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1" idx="0"/>
              <a:endCxn id="23" idx="2"/>
            </p:cNvCxnSpPr>
            <p:nvPr/>
          </p:nvCxnSpPr>
          <p:spPr>
            <a:xfrm flipH="1" flipV="1">
              <a:off x="6130416" y="3997444"/>
              <a:ext cx="3132348" cy="5084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World with Header</a:t>
            </a:r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2930FB6-3D9C-4858-B44F-AAF03DB1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63324" y="1917041"/>
            <a:ext cx="9628816" cy="4248263"/>
            <a:chOff x="1563324" y="1701017"/>
            <a:chExt cx="9628816" cy="4248263"/>
          </a:xfrm>
        </p:grpSpPr>
        <p:sp>
          <p:nvSpPr>
            <p:cNvPr id="18" name="矩形 17"/>
            <p:cNvSpPr/>
            <p:nvPr/>
          </p:nvSpPr>
          <p:spPr>
            <a:xfrm>
              <a:off x="7390556" y="3428448"/>
              <a:ext cx="2016224" cy="936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a.mpp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49996" y="3428448"/>
              <a:ext cx="2016224" cy="9361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main.cpp</a:t>
              </a:r>
              <a:endParaRPr lang="zh-CN" altLang="en-US" sz="2400" dirty="0"/>
            </a:p>
          </p:txBody>
        </p:sp>
        <p:cxnSp>
          <p:nvCxnSpPr>
            <p:cNvPr id="20" name="直接箭头连接符 19"/>
            <p:cNvCxnSpPr>
              <a:stCxn id="19" idx="3"/>
              <a:endCxn id="17" idx="1"/>
            </p:cNvCxnSpPr>
            <p:nvPr/>
          </p:nvCxnSpPr>
          <p:spPr>
            <a:xfrm>
              <a:off x="4366220" y="3896500"/>
              <a:ext cx="1481536" cy="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7375240" y="5012624"/>
              <a:ext cx="2016224" cy="936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b.mpp</a:t>
              </a:r>
              <a:endParaRPr lang="zh-CN" altLang="en-US" sz="2400" dirty="0"/>
            </a:p>
          </p:txBody>
        </p:sp>
        <p:cxnSp>
          <p:nvCxnSpPr>
            <p:cNvPr id="25" name="直接箭头连接符 9"/>
            <p:cNvCxnSpPr>
              <a:stCxn id="19" idx="2"/>
              <a:endCxn id="22" idx="1"/>
            </p:cNvCxnSpPr>
            <p:nvPr/>
          </p:nvCxnSpPr>
          <p:spPr>
            <a:xfrm>
              <a:off x="3358108" y="4364552"/>
              <a:ext cx="2489648" cy="1116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3" idx="0"/>
              <a:endCxn id="17" idx="2"/>
            </p:cNvCxnSpPr>
            <p:nvPr/>
          </p:nvCxnSpPr>
          <p:spPr>
            <a:xfrm flipH="1" flipV="1">
              <a:off x="6855868" y="4365030"/>
              <a:ext cx="1527484" cy="6475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7390556" y="1844272"/>
              <a:ext cx="2016224" cy="9361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t.mpp</a:t>
              </a:r>
              <a:endParaRPr lang="zh-CN" altLang="en-US" sz="2400" dirty="0"/>
            </a:p>
          </p:txBody>
        </p:sp>
        <p:cxnSp>
          <p:nvCxnSpPr>
            <p:cNvPr id="28" name="直接箭头连接符 27"/>
            <p:cNvCxnSpPr>
              <a:stCxn id="19" idx="0"/>
              <a:endCxn id="34" idx="1"/>
            </p:cNvCxnSpPr>
            <p:nvPr/>
          </p:nvCxnSpPr>
          <p:spPr>
            <a:xfrm flipV="1">
              <a:off x="3358108" y="2312324"/>
              <a:ext cx="2489648" cy="11161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0"/>
              <a:endCxn id="34" idx="2"/>
            </p:cNvCxnSpPr>
            <p:nvPr/>
          </p:nvCxnSpPr>
          <p:spPr>
            <a:xfrm flipH="1" flipV="1">
              <a:off x="6855868" y="2780376"/>
              <a:ext cx="1542800" cy="648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42"/>
            <p:cNvCxnSpPr>
              <a:stCxn id="23" idx="3"/>
              <a:endCxn id="34" idx="0"/>
            </p:cNvCxnSpPr>
            <p:nvPr/>
          </p:nvCxnSpPr>
          <p:spPr>
            <a:xfrm flipH="1" flipV="1">
              <a:off x="6855868" y="1844272"/>
              <a:ext cx="2535596" cy="3636404"/>
            </a:xfrm>
            <a:prstGeom prst="bentConnector4">
              <a:avLst>
                <a:gd name="adj1" fmla="val -20075"/>
                <a:gd name="adj2" fmla="val 10930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5847756" y="1844272"/>
              <a:ext cx="2016224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T-bmi</a:t>
              </a:r>
              <a:endParaRPr lang="zh-CN" altLang="en-US" sz="2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847756" y="3428926"/>
              <a:ext cx="2016224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A-bmi</a:t>
              </a:r>
              <a:endParaRPr lang="zh-CN" altLang="en-US" sz="2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847756" y="5013176"/>
              <a:ext cx="2016224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B-bmi</a:t>
              </a:r>
              <a:endParaRPr lang="zh-CN" altLang="en-US" sz="2400" dirty="0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529A608-2493-4CC4-ABF8-0E1761062C47}"/>
                </a:ext>
              </a:extLst>
            </p:cNvPr>
            <p:cNvSpPr txBox="1"/>
            <p:nvPr/>
          </p:nvSpPr>
          <p:spPr>
            <a:xfrm>
              <a:off x="1563324" y="1701017"/>
              <a:ext cx="3749744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Binary Module Interface</a:t>
              </a:r>
              <a:endParaRPr lang="zh-CN" altLang="en-US" sz="2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553824" y="3684134"/>
              <a:ext cx="63831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TUs</a:t>
              </a:r>
              <a:endParaRPr lang="zh-CN" altLang="en-US" sz="2400" dirty="0"/>
            </a:p>
          </p:txBody>
        </p:sp>
        <p:cxnSp>
          <p:nvCxnSpPr>
            <p:cNvPr id="4" name="直接箭头连接符 3"/>
            <p:cNvCxnSpPr>
              <a:stCxn id="18" idx="3"/>
              <a:endCxn id="21" idx="1"/>
            </p:cNvCxnSpPr>
            <p:nvPr/>
          </p:nvCxnSpPr>
          <p:spPr>
            <a:xfrm>
              <a:off x="9406780" y="3896500"/>
              <a:ext cx="1147044" cy="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9406780" y="2780376"/>
              <a:ext cx="1152128" cy="90328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9406780" y="4108866"/>
              <a:ext cx="1147044" cy="903206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World with Module</a:t>
            </a:r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40E7B67-3855-4DB0-86D8-218CDFC4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3CD5B69-EF39-4B92-8288-447E7381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15039">
            <a:off x="3622572" y="1474614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53380" y="1747433"/>
            <a:ext cx="8712968" cy="4600442"/>
            <a:chOff x="1989956" y="1014284"/>
            <a:chExt cx="8712968" cy="4600442"/>
          </a:xfrm>
        </p:grpSpPr>
        <p:sp>
          <p:nvSpPr>
            <p:cNvPr id="18" name="矩形 17"/>
            <p:cNvSpPr/>
            <p:nvPr/>
          </p:nvSpPr>
          <p:spPr>
            <a:xfrm>
              <a:off x="5122304" y="3781268"/>
              <a:ext cx="2016224" cy="936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a.mpp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989956" y="2848392"/>
              <a:ext cx="2016224" cy="9361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main.cpp</a:t>
              </a:r>
              <a:endParaRPr lang="zh-CN" altLang="en-US" sz="2400" dirty="0"/>
            </a:p>
          </p:txBody>
        </p:sp>
        <p:cxnSp>
          <p:nvCxnSpPr>
            <p:cNvPr id="20" name="直接箭头连接符 19"/>
            <p:cNvCxnSpPr>
              <a:stCxn id="19" idx="3"/>
              <a:endCxn id="17" idx="1"/>
            </p:cNvCxnSpPr>
            <p:nvPr/>
          </p:nvCxnSpPr>
          <p:spPr>
            <a:xfrm flipV="1">
              <a:off x="4006180" y="3314830"/>
              <a:ext cx="1116124" cy="16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254652" y="1408232"/>
              <a:ext cx="2016224" cy="936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impl_1.cpp</a:t>
              </a:r>
              <a:endParaRPr lang="zh-CN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254652" y="2846778"/>
              <a:ext cx="2016224" cy="936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impl_2.cpp</a:t>
              </a:r>
              <a:endParaRPr lang="zh-CN" altLang="en-US" sz="2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122304" y="2846778"/>
              <a:ext cx="2016224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A-bmi</a:t>
              </a:r>
              <a:endParaRPr lang="zh-CN" altLang="en-US" sz="24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254652" y="4285324"/>
              <a:ext cx="2016224" cy="936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impl_3.cpp</a:t>
              </a:r>
              <a:endParaRPr lang="zh-CN" altLang="en-US" sz="2400" dirty="0"/>
            </a:p>
          </p:txBody>
        </p:sp>
        <p:cxnSp>
          <p:nvCxnSpPr>
            <p:cNvPr id="24" name="直接箭头连接符 23"/>
            <p:cNvCxnSpPr>
              <a:stCxn id="15" idx="1"/>
            </p:cNvCxnSpPr>
            <p:nvPr/>
          </p:nvCxnSpPr>
          <p:spPr>
            <a:xfrm flipH="1">
              <a:off x="7138528" y="1876284"/>
              <a:ext cx="1116124" cy="12045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6" idx="1"/>
              <a:endCxn id="17" idx="3"/>
            </p:cNvCxnSpPr>
            <p:nvPr/>
          </p:nvCxnSpPr>
          <p:spPr>
            <a:xfrm flipH="1">
              <a:off x="7138528" y="3314830"/>
              <a:ext cx="11161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1" idx="1"/>
            </p:cNvCxnSpPr>
            <p:nvPr/>
          </p:nvCxnSpPr>
          <p:spPr>
            <a:xfrm flipH="1" flipV="1">
              <a:off x="7138528" y="3548856"/>
              <a:ext cx="1116124" cy="12045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82CF2B6-B64E-498F-BF63-2EFAF276767B}"/>
                </a:ext>
              </a:extLst>
            </p:cNvPr>
            <p:cNvSpPr/>
            <p:nvPr/>
          </p:nvSpPr>
          <p:spPr>
            <a:xfrm>
              <a:off x="4654252" y="1014284"/>
              <a:ext cx="6048672" cy="4600442"/>
            </a:xfrm>
            <a:prstGeom prst="rect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01CF5DF-4E11-46C4-88AE-DB929DDBCF0A}"/>
                </a:ext>
              </a:extLst>
            </p:cNvPr>
            <p:cNvSpPr txBox="1"/>
            <p:nvPr/>
          </p:nvSpPr>
          <p:spPr>
            <a:xfrm>
              <a:off x="5332597" y="1663918"/>
              <a:ext cx="164179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Module A</a:t>
              </a:r>
              <a:endParaRPr lang="zh-CN" altLang="en-US" sz="2400" dirty="0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World with Module</a:t>
            </a:r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451EFDD-C222-426B-812D-1B6DCBDC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CDA10D3-2F57-42C6-B419-F04F81BD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为编译单元（</a:t>
            </a:r>
            <a:r>
              <a:rPr lang="en-US" altLang="zh-CN" dirty="0"/>
              <a:t>Translation Unit</a:t>
            </a:r>
            <a:r>
              <a:rPr lang="zh-CN" altLang="en-US" dirty="0"/>
              <a:t>）提供二进制符号信息</a:t>
            </a:r>
            <a:endParaRPr lang="en-US" altLang="zh-CN" dirty="0"/>
          </a:p>
          <a:p>
            <a:r>
              <a:rPr lang="en-US" altLang="zh-CN" dirty="0"/>
              <a:t>ODR</a:t>
            </a:r>
            <a:r>
              <a:rPr lang="zh-CN" altLang="en-US" dirty="0"/>
              <a:t>（</a:t>
            </a:r>
            <a:r>
              <a:rPr lang="en-US" altLang="zh-CN" dirty="0"/>
              <a:t>One Definition Rule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基于依赖关系（</a:t>
            </a:r>
            <a:r>
              <a:rPr lang="en-US" altLang="zh-CN" dirty="0"/>
              <a:t>Dependency Graph</a:t>
            </a:r>
            <a:r>
              <a:rPr lang="zh-CN" altLang="en-US" dirty="0"/>
              <a:t>）的构建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避免大量的重复解析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编译过程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US" altLang="zh-CN" dirty="0"/>
              <a:t>	……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4000500"/>
            <a:ext cx="4324028" cy="2061634"/>
          </a:xfrm>
          <a:prstGeom prst="rect">
            <a:avLst/>
          </a:prstGeom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360786-2662-448E-B9EA-AD07E939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7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B3992-5559-4D91-A651-8FBD47B0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844871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E69667C-971C-4CF6-9C09-E63A2913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86" y="606143"/>
            <a:ext cx="7648253" cy="5645714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0DCC8-399A-47CB-BEFA-B27A37E3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203" y="3261755"/>
            <a:ext cx="12184622" cy="332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29" name="组合 28"/>
          <p:cNvGrpSpPr/>
          <p:nvPr/>
        </p:nvGrpSpPr>
        <p:grpSpPr>
          <a:xfrm>
            <a:off x="3502124" y="1535875"/>
            <a:ext cx="221673" cy="2002971"/>
            <a:chOff x="643356" y="1151906"/>
            <a:chExt cx="166255" cy="1502228"/>
          </a:xfrm>
          <a:solidFill>
            <a:schemeClr val="accent4"/>
          </a:solidFill>
        </p:grpSpPr>
        <p:sp>
          <p:nvSpPr>
            <p:cNvPr id="30" name="椭圆 29"/>
            <p:cNvSpPr/>
            <p:nvPr/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31" name="直线连接符 20"/>
            <p:cNvCxnSpPr>
              <a:stCxn id="30" idx="0"/>
            </p:cNvCxnSpPr>
            <p:nvPr/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8"/>
          <p:cNvSpPr txBox="1"/>
          <p:nvPr/>
        </p:nvSpPr>
        <p:spPr>
          <a:xfrm>
            <a:off x="3723798" y="2071695"/>
            <a:ext cx="2408275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A Module System for C++ (v4)</a:t>
            </a:r>
            <a:endParaRPr lang="zh-CN" altLang="en-US" sz="1333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23797" y="1710045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P0142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07694" y="4121386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ISO/IEC 14882:2017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微软雅黑" charset="0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6422441" y="2071695"/>
            <a:ext cx="2408275" cy="33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Module TS</a:t>
            </a:r>
            <a:endParaRPr lang="zh-CN" altLang="en-US" sz="1333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422441" y="1710045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N4720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微软雅黑" charset="0"/>
            </a:endParaRPr>
          </a:p>
        </p:txBody>
      </p:sp>
      <p:sp>
        <p:nvSpPr>
          <p:cNvPr id="48" name="文本框 8"/>
          <p:cNvSpPr txBox="1"/>
          <p:nvPr/>
        </p:nvSpPr>
        <p:spPr>
          <a:xfrm>
            <a:off x="9806818" y="2069752"/>
            <a:ext cx="2382008" cy="33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Merging Modules</a:t>
            </a:r>
            <a:endParaRPr lang="zh-CN" altLang="en-US" sz="1333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806817" y="1708102"/>
            <a:ext cx="234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P1103/P1156/P1180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微软雅黑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061964" y="3323121"/>
            <a:ext cx="221673" cy="1990765"/>
            <a:chOff x="6290604" y="2487879"/>
            <a:chExt cx="166255" cy="1493074"/>
          </a:xfrm>
          <a:solidFill>
            <a:schemeClr val="accent5"/>
          </a:solidFill>
        </p:grpSpPr>
        <p:sp>
          <p:nvSpPr>
            <p:cNvPr id="52" name="椭圆 51"/>
            <p:cNvSpPr/>
            <p:nvPr/>
          </p:nvSpPr>
          <p:spPr>
            <a:xfrm>
              <a:off x="6290604" y="2487879"/>
              <a:ext cx="166255" cy="166255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3" name="直线连接符 62"/>
            <p:cNvCxnSpPr/>
            <p:nvPr/>
          </p:nvCxnSpPr>
          <p:spPr>
            <a:xfrm>
              <a:off x="6373731" y="2644980"/>
              <a:ext cx="0" cy="1335973"/>
            </a:xfrm>
            <a:prstGeom prst="line">
              <a:avLst/>
            </a:prstGeom>
            <a:grpFill/>
            <a:ln w="19050">
              <a:solidFill>
                <a:schemeClr val="accent5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8"/>
          <p:cNvSpPr txBox="1"/>
          <p:nvPr/>
        </p:nvSpPr>
        <p:spPr>
          <a:xfrm>
            <a:off x="2283636" y="4492286"/>
            <a:ext cx="2408275" cy="33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A Module System for C++</a:t>
            </a:r>
          </a:p>
        </p:txBody>
      </p:sp>
      <p:sp>
        <p:nvSpPr>
          <p:cNvPr id="55" name="矩形 54"/>
          <p:cNvSpPr/>
          <p:nvPr/>
        </p:nvSpPr>
        <p:spPr>
          <a:xfrm>
            <a:off x="2283636" y="4130636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N4047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微软雅黑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83634" y="3653427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5"/>
                </a:solidFill>
                <a:latin typeface="Century Gothic"/>
                <a:ea typeface="微软雅黑" charset="0"/>
              </a:rPr>
              <a:t>2014</a:t>
            </a:r>
            <a:endParaRPr lang="zh-CN" altLang="en-US" sz="3200" b="1" dirty="0">
              <a:solidFill>
                <a:schemeClr val="accent5"/>
              </a:solidFill>
              <a:latin typeface="Century Gothic"/>
              <a:ea typeface="微软雅黑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870276" y="3317172"/>
            <a:ext cx="221673" cy="1990765"/>
            <a:chOff x="2525772" y="2487879"/>
            <a:chExt cx="166255" cy="1493074"/>
          </a:xfrm>
        </p:grpSpPr>
        <p:sp>
          <p:nvSpPr>
            <p:cNvPr id="64" name="椭圆 63"/>
            <p:cNvSpPr/>
            <p:nvPr/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65" name="直线连接符 54"/>
            <p:cNvCxnSpPr/>
            <p:nvPr/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ln w="19050">
              <a:solidFill>
                <a:schemeClr val="accent2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本框 8"/>
          <p:cNvSpPr txBox="1"/>
          <p:nvPr/>
        </p:nvSpPr>
        <p:spPr>
          <a:xfrm>
            <a:off x="5091950" y="4486337"/>
            <a:ext cx="2408275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Working Draft, Extensions to C++ for Modules</a:t>
            </a:r>
            <a:endParaRPr lang="zh-CN" altLang="en-US" sz="1333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91949" y="4124687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N4637 - N4681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微软雅黑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091947" y="3647478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latin typeface="Century Gothic"/>
                <a:ea typeface="微软雅黑" charset="0"/>
              </a:rPr>
              <a:t>2017</a:t>
            </a:r>
            <a:endParaRPr lang="zh-CN" altLang="en-US" sz="3200" b="1" dirty="0">
              <a:solidFill>
                <a:schemeClr val="accent2"/>
              </a:solidFill>
              <a:latin typeface="Century Gothic"/>
              <a:ea typeface="微软雅黑" charset="0"/>
            </a:endParaRPr>
          </a:p>
        </p:txBody>
      </p:sp>
      <p:sp>
        <p:nvSpPr>
          <p:cNvPr id="76" name="文本框 8"/>
          <p:cNvSpPr txBox="1"/>
          <p:nvPr/>
        </p:nvSpPr>
        <p:spPr>
          <a:xfrm>
            <a:off x="7430553" y="4500305"/>
            <a:ext cx="2408275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Programming languages -- C++</a:t>
            </a:r>
            <a:endParaRPr lang="zh-CN" altLang="en-US" sz="1333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0" name="文本框 8"/>
          <p:cNvSpPr txBox="1"/>
          <p:nvPr/>
        </p:nvSpPr>
        <p:spPr>
          <a:xfrm>
            <a:off x="7574569" y="2069752"/>
            <a:ext cx="2408275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Another take on Modules (Atom)</a:t>
            </a:r>
            <a:endParaRPr lang="zh-CN" altLang="en-US" sz="1333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74569" y="1708102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P0947/P0986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微软雅黑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6211316" y="1533935"/>
            <a:ext cx="221673" cy="2002968"/>
            <a:chOff x="4408188" y="1151906"/>
            <a:chExt cx="166255" cy="1502228"/>
          </a:xfrm>
        </p:grpSpPr>
        <p:sp>
          <p:nvSpPr>
            <p:cNvPr id="86" name="椭圆 85"/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0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61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91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22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52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783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13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44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3200"/>
            </a:p>
          </p:txBody>
        </p:sp>
        <p:cxnSp>
          <p:nvCxnSpPr>
            <p:cNvPr id="87" name="直线连接符 58"/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ln w="19050">
              <a:solidFill>
                <a:schemeClr val="accent3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矩形 87"/>
          <p:cNvSpPr/>
          <p:nvPr/>
        </p:nvSpPr>
        <p:spPr>
          <a:xfrm>
            <a:off x="6432988" y="1161497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3"/>
                </a:solidFill>
                <a:latin typeface="Century Gothic"/>
                <a:ea typeface="微软雅黑" charset="0"/>
              </a:rPr>
              <a:t>2018</a:t>
            </a:r>
            <a:endParaRPr lang="zh-CN" altLang="en-US" sz="3200" b="1" dirty="0">
              <a:solidFill>
                <a:schemeClr val="accent3"/>
              </a:solidFill>
              <a:latin typeface="Century Gothic"/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23796" y="1161496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4"/>
                </a:solidFill>
                <a:latin typeface="Century Gothic"/>
                <a:ea typeface="微软雅黑" charset="0"/>
              </a:rPr>
              <a:t>2016</a:t>
            </a:r>
            <a:endParaRPr lang="zh-CN" altLang="en-US" sz="3200" b="1" dirty="0">
              <a:solidFill>
                <a:schemeClr val="accent4"/>
              </a:solidFill>
              <a:latin typeface="Century Gothic"/>
              <a:ea typeface="微软雅黑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5C3B0-E577-49D6-93CE-FE538512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D72752B-1CD1-416B-8E28-8D758FD1BC71}"/>
              </a:ext>
            </a:extLst>
          </p:cNvPr>
          <p:cNvGrpSpPr/>
          <p:nvPr/>
        </p:nvGrpSpPr>
        <p:grpSpPr>
          <a:xfrm>
            <a:off x="621804" y="1534291"/>
            <a:ext cx="221673" cy="2002971"/>
            <a:chOff x="643356" y="1151906"/>
            <a:chExt cx="166255" cy="1502228"/>
          </a:xfrm>
          <a:solidFill>
            <a:schemeClr val="tx1"/>
          </a:solidFill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1DDC54C-436D-40F6-BBA1-6C84A389D92D}"/>
                </a:ext>
              </a:extLst>
            </p:cNvPr>
            <p:cNvSpPr/>
            <p:nvPr/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0" name="直线连接符 20">
              <a:extLst>
                <a:ext uri="{FF2B5EF4-FFF2-40B4-BE49-F238E27FC236}">
                  <a16:creationId xmlns:a16="http://schemas.microsoft.com/office/drawing/2014/main" id="{5BFE8986-D57F-4873-B4DA-4B04401F5DF5}"/>
                </a:ext>
              </a:extLst>
            </p:cNvPr>
            <p:cNvCxnSpPr>
              <a:stCxn id="42" idx="0"/>
            </p:cNvCxnSpPr>
            <p:nvPr/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8">
            <a:extLst>
              <a:ext uri="{FF2B5EF4-FFF2-40B4-BE49-F238E27FC236}">
                <a16:creationId xmlns:a16="http://schemas.microsoft.com/office/drawing/2014/main" id="{1C0CA342-2118-404D-B798-B240E5B1B5A8}"/>
              </a:ext>
            </a:extLst>
          </p:cNvPr>
          <p:cNvSpPr txBox="1"/>
          <p:nvPr/>
        </p:nvSpPr>
        <p:spPr>
          <a:xfrm>
            <a:off x="843478" y="2070111"/>
            <a:ext cx="2408275" cy="33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Modules in C++ (v6)</a:t>
            </a:r>
            <a:endParaRPr lang="zh-CN" altLang="en-US" sz="1333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45CC9B1-DEBC-498C-A05B-0F25EBAA6120}"/>
              </a:ext>
            </a:extLst>
          </p:cNvPr>
          <p:cNvSpPr/>
          <p:nvPr/>
        </p:nvSpPr>
        <p:spPr>
          <a:xfrm>
            <a:off x="843477" y="1708461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N3347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微软雅黑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6372DA5-A358-42EB-9DB5-D8955E933B29}"/>
              </a:ext>
            </a:extLst>
          </p:cNvPr>
          <p:cNvSpPr/>
          <p:nvPr/>
        </p:nvSpPr>
        <p:spPr>
          <a:xfrm>
            <a:off x="843476" y="1159912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entury Gothic"/>
                <a:ea typeface="微软雅黑" charset="0"/>
              </a:rPr>
              <a:t>2012</a:t>
            </a:r>
            <a:endParaRPr lang="zh-CN" altLang="en-US" sz="3200" b="1" dirty="0">
              <a:latin typeface="Century Gothic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14E02-2D56-4557-B701-DF7E5EE0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277988" y="1988840"/>
            <a:ext cx="19431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main.cpp</a:t>
            </a:r>
            <a:r>
              <a:rPr lang="zh-CN" altLang="en-US" sz="2400" dirty="0"/>
              <a:t>：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Say hello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B9DCD-C70B-403E-BE15-5AF54C0D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38" y="1988840"/>
            <a:ext cx="32289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277988" y="1988840"/>
            <a:ext cx="19431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main.cpp</a:t>
            </a:r>
            <a:r>
              <a:rPr lang="zh-CN" altLang="en-US" sz="2400" dirty="0"/>
              <a:t>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Say hello</a:t>
            </a:r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A9B00E-3BFA-4F00-8B22-13AC258C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666" y="1988840"/>
            <a:ext cx="3238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282" y="1988840"/>
            <a:ext cx="4495800" cy="1800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3486" y="1988840"/>
            <a:ext cx="1997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hello.mpp</a:t>
            </a:r>
            <a:r>
              <a:rPr lang="zh-CN" altLang="en-US" sz="2400" dirty="0"/>
              <a:t>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module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77988" y="4207921"/>
            <a:ext cx="19431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main.cpp</a:t>
            </a:r>
            <a:r>
              <a:rPr lang="zh-CN" altLang="en-US" sz="2400" dirty="0"/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16E068-EBF0-4FF0-90E6-8FC63494D3DD}"/>
              </a:ext>
            </a:extLst>
          </p:cNvPr>
          <p:cNvSpPr txBox="1"/>
          <p:nvPr/>
        </p:nvSpPr>
        <p:spPr>
          <a:xfrm>
            <a:off x="7966620" y="1481812"/>
            <a:ext cx="33970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module interface unit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19B9D8-0853-4FFF-9DEC-615DC33DE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4808">
            <a:off x="6256376" y="1105174"/>
            <a:ext cx="2158730" cy="1917460"/>
          </a:xfrm>
          <a:prstGeom prst="rect">
            <a:avLst/>
          </a:prstGeom>
        </p:spPr>
      </p:pic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C94E26B-D0D7-4545-95C8-4C3DA090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038" y="4207921"/>
            <a:ext cx="21240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223486" y="1988840"/>
            <a:ext cx="1997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hello.mpp</a:t>
            </a:r>
            <a:r>
              <a:rPr lang="zh-CN" altLang="en-US" sz="2400" dirty="0"/>
              <a:t>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module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77988" y="4207921"/>
            <a:ext cx="19431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main.cpp</a:t>
            </a:r>
            <a:r>
              <a:rPr lang="zh-CN" altLang="en-US" sz="2400" dirty="0"/>
              <a:t>：</a:t>
            </a: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94DD80B-0CF3-4941-B330-8362CBCD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38" y="4207921"/>
            <a:ext cx="4438650" cy="1571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338" y="1988840"/>
            <a:ext cx="44958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module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77988" y="4207921"/>
            <a:ext cx="19431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main.cpp</a:t>
            </a:r>
            <a:r>
              <a:rPr lang="zh-CN" altLang="en-US" sz="2400" dirty="0"/>
              <a:t>：</a:t>
            </a: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0B9325BC-FA98-446D-9108-93F488B0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38" y="4207921"/>
            <a:ext cx="4162425" cy="1571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198" y="1988840"/>
            <a:ext cx="4514850" cy="17907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223486" y="1988840"/>
            <a:ext cx="1997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hello.mpp</a:t>
            </a:r>
            <a:r>
              <a:rPr lang="zh-CN" altLang="en-US" sz="24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1012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 linkage</a:t>
            </a:r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6258F4-62D4-4CBE-84A1-C22EF843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002" y="1988840"/>
            <a:ext cx="6086475" cy="2933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23486" y="1988840"/>
            <a:ext cx="1997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hello.mpp</a:t>
            </a:r>
            <a:r>
              <a:rPr lang="zh-CN" altLang="en-US" sz="24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9376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223486" y="1988840"/>
            <a:ext cx="1997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hello.mpp</a:t>
            </a:r>
            <a:r>
              <a:rPr lang="zh-CN" altLang="en-US" sz="2400" dirty="0"/>
              <a:t>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 linkage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6D86B-E639-4056-AC2D-04E71465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282" y="1988840"/>
            <a:ext cx="22574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38" y="1988840"/>
            <a:ext cx="6076950" cy="1581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 linkage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79420" y="4005064"/>
            <a:ext cx="19431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main.cpp</a:t>
            </a:r>
            <a:r>
              <a:rPr lang="zh-CN" altLang="en-US" sz="2400" dirty="0"/>
              <a:t>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40436" y="1988840"/>
            <a:ext cx="26821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hello_impl.cpp</a:t>
            </a:r>
            <a:r>
              <a:rPr lang="zh-CN" altLang="en-US" sz="2400" dirty="0"/>
              <a:t>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50355" y="1498215"/>
            <a:ext cx="441178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module implementation unit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19B9D8-0853-4FFF-9DEC-615DC33DE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3111">
            <a:off x="5570923" y="1105242"/>
            <a:ext cx="2158730" cy="1917460"/>
          </a:xfrm>
          <a:prstGeom prst="rect">
            <a:avLst/>
          </a:prstGeom>
        </p:spPr>
      </p:pic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3763800C-43BE-41C9-91F6-9F1D3350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681" y="4005064"/>
            <a:ext cx="29908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002" y="1988840"/>
            <a:ext cx="6086475" cy="2933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3486" y="1988840"/>
            <a:ext cx="1997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hello.mpp</a:t>
            </a:r>
            <a:r>
              <a:rPr lang="zh-CN" altLang="en-US" sz="2400" dirty="0"/>
              <a:t>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 linkage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19B9D8-0853-4FFF-9DEC-615DC33DE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1703">
            <a:off x="6298875" y="1682846"/>
            <a:ext cx="2158730" cy="19174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2B39F0-FC01-4541-B7AA-14511352F085}"/>
              </a:ext>
            </a:extLst>
          </p:cNvPr>
          <p:cNvSpPr txBox="1"/>
          <p:nvPr/>
        </p:nvSpPr>
        <p:spPr>
          <a:xfrm>
            <a:off x="7676643" y="1841908"/>
            <a:ext cx="2646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修改这里会</a:t>
            </a:r>
            <a:r>
              <a:rPr lang="en-US" altLang="zh-CN" sz="2400" dirty="0"/>
              <a:t>……</a:t>
            </a:r>
            <a:r>
              <a:rPr lang="zh-CN" altLang="en-US" sz="2400" dirty="0"/>
              <a:t>？</a:t>
            </a: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EFA1486-C70B-46FB-AC25-BB2DE4B4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Module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CBE76-2438-4CC8-A13D-2A8325FE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282" y="1988840"/>
            <a:ext cx="2257425" cy="2933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3486" y="1988840"/>
            <a:ext cx="1997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hello.mpp</a:t>
            </a:r>
            <a:r>
              <a:rPr lang="zh-CN" altLang="en-US" sz="2400" dirty="0"/>
              <a:t>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 partitions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2B39F0-FC01-4541-B7AA-14511352F085}"/>
              </a:ext>
            </a:extLst>
          </p:cNvPr>
          <p:cNvSpPr txBox="1"/>
          <p:nvPr/>
        </p:nvSpPr>
        <p:spPr>
          <a:xfrm>
            <a:off x="6382444" y="2943416"/>
            <a:ext cx="32624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……</a:t>
            </a:r>
            <a:r>
              <a:rPr lang="zh-CN" altLang="en-US" sz="2400" dirty="0"/>
              <a:t>如果有很多</a:t>
            </a:r>
            <a:r>
              <a:rPr lang="zh-CN" altLang="en-US" sz="2400" dirty="0" smtClean="0"/>
              <a:t>的实体</a:t>
            </a:r>
            <a:endParaRPr lang="zh-CN" altLang="en-US" sz="240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EFA1486-C70B-46FB-AC25-BB2DE4B4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985" y="1996156"/>
            <a:ext cx="5524500" cy="11239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 partitions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271AA8-AB8D-4942-9176-81CA824D62DF}"/>
              </a:ext>
            </a:extLst>
          </p:cNvPr>
          <p:cNvSpPr txBox="1"/>
          <p:nvPr/>
        </p:nvSpPr>
        <p:spPr>
          <a:xfrm>
            <a:off x="1911956" y="1996156"/>
            <a:ext cx="23102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hello_hi.cpp</a:t>
            </a:r>
            <a:r>
              <a:rPr lang="zh-CN" altLang="en-US" sz="2400" dirty="0"/>
              <a:t>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3F1BF5-A28D-4485-9B7A-8D049AC115C2}"/>
              </a:ext>
            </a:extLst>
          </p:cNvPr>
          <p:cNvSpPr txBox="1"/>
          <p:nvPr/>
        </p:nvSpPr>
        <p:spPr>
          <a:xfrm>
            <a:off x="6960786" y="1493206"/>
            <a:ext cx="510428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module implementation partition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401281-6DD8-4818-9781-9D1607DE03E3}"/>
              </a:ext>
            </a:extLst>
          </p:cNvPr>
          <p:cNvSpPr txBox="1"/>
          <p:nvPr/>
        </p:nvSpPr>
        <p:spPr>
          <a:xfrm>
            <a:off x="1548825" y="4005064"/>
            <a:ext cx="26821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hello_impl.cpp</a:t>
            </a:r>
            <a:r>
              <a:rPr lang="zh-CN" altLang="en-US" sz="2400" dirty="0"/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19B9D8-0853-4FFF-9DEC-615DC33DE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9705">
            <a:off x="5884577" y="1114687"/>
            <a:ext cx="2158730" cy="1917460"/>
          </a:xfrm>
          <a:prstGeom prst="rect">
            <a:avLst/>
          </a:prstGeom>
        </p:spPr>
      </p:pic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A54D5C-DB7E-4641-B95D-B03ECA04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985" y="4005064"/>
            <a:ext cx="44958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38" y="4208896"/>
            <a:ext cx="2609850" cy="133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038" y="1998076"/>
            <a:ext cx="5810250" cy="11239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 partitions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6B6A2E-30E2-4E0C-B20A-52DEA203CBCF}"/>
              </a:ext>
            </a:extLst>
          </p:cNvPr>
          <p:cNvSpPr txBox="1"/>
          <p:nvPr/>
        </p:nvSpPr>
        <p:spPr>
          <a:xfrm>
            <a:off x="2254352" y="4208896"/>
            <a:ext cx="1997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hello.mpp</a:t>
            </a:r>
            <a:r>
              <a:rPr lang="zh-CN" altLang="en-US" sz="2400" dirty="0"/>
              <a:t>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0E6AD8-8F30-4FE4-995D-C3C3C543FF4D}"/>
              </a:ext>
            </a:extLst>
          </p:cNvPr>
          <p:cNvSpPr txBox="1"/>
          <p:nvPr/>
        </p:nvSpPr>
        <p:spPr>
          <a:xfrm>
            <a:off x="1799099" y="1998076"/>
            <a:ext cx="24529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hello_xz.mpp</a:t>
            </a:r>
            <a:r>
              <a:rPr lang="zh-CN" altLang="en-US" sz="2400" dirty="0"/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16E068-EBF0-4FF0-90E6-8FC63494D3DD}"/>
              </a:ext>
            </a:extLst>
          </p:cNvPr>
          <p:cNvSpPr txBox="1"/>
          <p:nvPr/>
        </p:nvSpPr>
        <p:spPr>
          <a:xfrm>
            <a:off x="7663956" y="1463799"/>
            <a:ext cx="40895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module interface partition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19B9D8-0853-4FFF-9DEC-615DC33DE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9705">
            <a:off x="6521781" y="1076488"/>
            <a:ext cx="2158730" cy="19174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8704" y="3480430"/>
            <a:ext cx="33842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re-export is necessary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B19B9D8-0853-4FFF-9DEC-615DC33DE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67426">
            <a:off x="6887069" y="3241250"/>
            <a:ext cx="2158730" cy="1917460"/>
          </a:xfrm>
          <a:prstGeom prst="rect">
            <a:avLst/>
          </a:prstGeom>
        </p:spPr>
      </p:pic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94D352EC-368A-4763-8B46-09BD7B77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E98E3-C8B5-486A-9C17-4EDD0986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Modules</a:t>
            </a:r>
            <a:r>
              <a:rPr lang="zh-CN" altLang="en-US" dirty="0"/>
              <a:t>的循环依赖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CF084-29D9-4A96-AFFF-127BEB297DB7}"/>
              </a:ext>
            </a:extLst>
          </p:cNvPr>
          <p:cNvSpPr txBox="1"/>
          <p:nvPr/>
        </p:nvSpPr>
        <p:spPr>
          <a:xfrm>
            <a:off x="4397473" y="4660452"/>
            <a:ext cx="3393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 =&gt; mod =&gt; hello</a:t>
            </a:r>
            <a:endParaRPr lang="zh-CN" altLang="en-US" sz="2400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BB9A677D-82BA-4CE4-BA88-0EDACD31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774196" y="2358704"/>
            <a:ext cx="4640432" cy="1718368"/>
            <a:chOff x="3758236" y="2358704"/>
            <a:chExt cx="4640432" cy="1718368"/>
          </a:xfrm>
        </p:grpSpPr>
        <p:grpSp>
          <p:nvGrpSpPr>
            <p:cNvPr id="10" name="组合 9"/>
            <p:cNvGrpSpPr/>
            <p:nvPr/>
          </p:nvGrpSpPr>
          <p:grpSpPr>
            <a:xfrm>
              <a:off x="3758236" y="2358704"/>
              <a:ext cx="3727475" cy="1718368"/>
              <a:chOff x="3758236" y="2358704"/>
              <a:chExt cx="3727475" cy="1718368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24E2293A-37F0-4024-83BD-2C33883C2B8E}"/>
                  </a:ext>
                </a:extLst>
              </p:cNvPr>
              <p:cNvGrpSpPr/>
              <p:nvPr/>
            </p:nvGrpSpPr>
            <p:grpSpPr>
              <a:xfrm>
                <a:off x="4564636" y="2358704"/>
                <a:ext cx="2921075" cy="1718368"/>
                <a:chOff x="4397473" y="2214688"/>
                <a:chExt cx="2921075" cy="1718368"/>
              </a:xfrm>
            </p:grpSpPr>
            <p:sp>
              <p:nvSpPr>
                <p:cNvPr id="6" name="箭头: 下弧形 5">
                  <a:extLst>
                    <a:ext uri="{FF2B5EF4-FFF2-40B4-BE49-F238E27FC236}">
                      <a16:creationId xmlns:a16="http://schemas.microsoft.com/office/drawing/2014/main" id="{2A0712B5-6FA1-4971-AB81-589C4F3F2149}"/>
                    </a:ext>
                  </a:extLst>
                </p:cNvPr>
                <p:cNvSpPr/>
                <p:nvPr/>
              </p:nvSpPr>
              <p:spPr>
                <a:xfrm flipH="1">
                  <a:off x="4397473" y="3315331"/>
                  <a:ext cx="2808312" cy="617725"/>
                </a:xfrm>
                <a:prstGeom prst="curvedUp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箭头: 下弧形 6">
                  <a:extLst>
                    <a:ext uri="{FF2B5EF4-FFF2-40B4-BE49-F238E27FC236}">
                      <a16:creationId xmlns:a16="http://schemas.microsoft.com/office/drawing/2014/main" id="{2C702B14-7142-41FB-B3FB-B106B88AEE62}"/>
                    </a:ext>
                  </a:extLst>
                </p:cNvPr>
                <p:cNvSpPr/>
                <p:nvPr/>
              </p:nvSpPr>
              <p:spPr>
                <a:xfrm rot="10800000" flipH="1">
                  <a:off x="4510236" y="2214688"/>
                  <a:ext cx="2808312" cy="617725"/>
                </a:xfrm>
                <a:prstGeom prst="curvedUp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58236" y="3008338"/>
                <a:ext cx="1838325" cy="419100"/>
              </a:xfrm>
              <a:prstGeom prst="rect">
                <a:avLst/>
              </a:prstGeom>
            </p:spPr>
          </p:pic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1318" y="3003575"/>
              <a:ext cx="1657350" cy="428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4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E98E3-C8B5-486A-9C17-4EDD0986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Modules</a:t>
            </a:r>
            <a:r>
              <a:rPr lang="zh-CN" altLang="en-US" dirty="0"/>
              <a:t>的循环依赖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CF084-29D9-4A96-AFFF-127BEB297DB7}"/>
              </a:ext>
            </a:extLst>
          </p:cNvPr>
          <p:cNvSpPr txBox="1"/>
          <p:nvPr/>
        </p:nvSpPr>
        <p:spPr>
          <a:xfrm>
            <a:off x="4044813" y="4660452"/>
            <a:ext cx="409919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hello:impl =&gt; mod =&gt; hello</a:t>
            </a:r>
            <a:endParaRPr lang="zh-CN" altLang="en-US" sz="240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1374411-352E-439F-888D-EE37D620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312640" y="2230213"/>
            <a:ext cx="7563544" cy="2019300"/>
            <a:chOff x="2131268" y="2230213"/>
            <a:chExt cx="7563544" cy="20193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1268" y="2230213"/>
              <a:ext cx="3771900" cy="180022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7812" y="2230213"/>
              <a:ext cx="2667000" cy="201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49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module fragment</a:t>
            </a:r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9D2C78-2A2F-4094-9BF1-8E9F9522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38" y="1988840"/>
            <a:ext cx="5524500" cy="31527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4CA980-936A-450A-9AAB-6E481B6FE68F}"/>
              </a:ext>
            </a:extLst>
          </p:cNvPr>
          <p:cNvSpPr txBox="1"/>
          <p:nvPr/>
        </p:nvSpPr>
        <p:spPr>
          <a:xfrm>
            <a:off x="1569870" y="1988840"/>
            <a:ext cx="26821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hello_impl.cpp</a:t>
            </a:r>
            <a:r>
              <a:rPr lang="zh-CN" altLang="en-US" sz="24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5936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38" y="1988840"/>
            <a:ext cx="5524500" cy="33813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module fragment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1A4159-B1D5-49DD-8205-B9086F665423}"/>
              </a:ext>
            </a:extLst>
          </p:cNvPr>
          <p:cNvSpPr/>
          <p:nvPr/>
        </p:nvSpPr>
        <p:spPr>
          <a:xfrm>
            <a:off x="4252015" y="1932280"/>
            <a:ext cx="1944216" cy="500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CA792CD-109A-4E5A-BA95-E394F3C6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4CA980-936A-450A-9AAB-6E481B6FE68F}"/>
              </a:ext>
            </a:extLst>
          </p:cNvPr>
          <p:cNvSpPr txBox="1"/>
          <p:nvPr/>
        </p:nvSpPr>
        <p:spPr>
          <a:xfrm>
            <a:off x="1569870" y="1988840"/>
            <a:ext cx="26821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hello_impl.cpp</a:t>
            </a:r>
            <a:r>
              <a:rPr lang="zh-CN" altLang="en-US" sz="24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6606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38" y="1988840"/>
            <a:ext cx="2219325" cy="1790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38" y="4020464"/>
            <a:ext cx="4143375" cy="2019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module fragment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B2D3D3-D2D7-4432-9DED-54D72069E741}"/>
              </a:ext>
            </a:extLst>
          </p:cNvPr>
          <p:cNvSpPr txBox="1"/>
          <p:nvPr/>
        </p:nvSpPr>
        <p:spPr>
          <a:xfrm>
            <a:off x="2308854" y="4020464"/>
            <a:ext cx="19431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main.cpp</a:t>
            </a:r>
            <a:r>
              <a:rPr lang="zh-CN" altLang="en-US" sz="2400" dirty="0"/>
              <a:t>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19B9D8-0853-4FFF-9DEC-615DC33DE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8383">
            <a:off x="6191530" y="1851602"/>
            <a:ext cx="2158730" cy="19174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B19B9D8-0853-4FFF-9DEC-615DC33DE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996">
            <a:off x="6191530" y="3086143"/>
            <a:ext cx="2158730" cy="19174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54652" y="3013807"/>
            <a:ext cx="260840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Different view of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global module</a:t>
            </a:r>
            <a:endParaRPr lang="zh-CN" altLang="en-US" sz="2400" dirty="0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036F8955-EAB5-41D7-85D0-35C55B71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D465A0-0B7F-4658-9615-1FA1E39CEBBD}"/>
              </a:ext>
            </a:extLst>
          </p:cNvPr>
          <p:cNvSpPr txBox="1"/>
          <p:nvPr/>
        </p:nvSpPr>
        <p:spPr>
          <a:xfrm>
            <a:off x="2254352" y="1988840"/>
            <a:ext cx="1997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hello.mpp</a:t>
            </a:r>
            <a:r>
              <a:rPr lang="zh-CN" altLang="en-US" sz="24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9089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Legacy header units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4CA980-936A-450A-9AAB-6E481B6FE68F}"/>
              </a:ext>
            </a:extLst>
          </p:cNvPr>
          <p:cNvSpPr txBox="1"/>
          <p:nvPr/>
        </p:nvSpPr>
        <p:spPr>
          <a:xfrm>
            <a:off x="1569870" y="1988840"/>
            <a:ext cx="26821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hello_impl.cpp</a:t>
            </a:r>
            <a:r>
              <a:rPr lang="zh-CN" altLang="en-US" sz="2400" dirty="0"/>
              <a:t>：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CAEC1BF-37C2-42CC-B926-5F99013B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38" y="1988840"/>
            <a:ext cx="55054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Legacy header units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401281-6DD8-4818-9781-9D1607DE03E3}"/>
              </a:ext>
            </a:extLst>
          </p:cNvPr>
          <p:cNvSpPr txBox="1"/>
          <p:nvPr/>
        </p:nvSpPr>
        <p:spPr>
          <a:xfrm>
            <a:off x="1569870" y="4005064"/>
            <a:ext cx="26821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hello_impl.cpp</a:t>
            </a:r>
            <a:r>
              <a:rPr lang="zh-CN" altLang="en-US" sz="2400" dirty="0"/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4CA980-936A-450A-9AAB-6E481B6FE68F}"/>
              </a:ext>
            </a:extLst>
          </p:cNvPr>
          <p:cNvSpPr txBox="1"/>
          <p:nvPr/>
        </p:nvSpPr>
        <p:spPr>
          <a:xfrm>
            <a:off x="2025123" y="1988840"/>
            <a:ext cx="22268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legacy.hpp</a:t>
            </a:r>
            <a:r>
              <a:rPr lang="zh-CN" altLang="en-US" sz="2400" dirty="0"/>
              <a:t>：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407542-E409-450F-9356-A489C15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38" y="1988840"/>
            <a:ext cx="2038350" cy="125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38" y="4005064"/>
            <a:ext cx="1847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51654-AE8C-4A21-B636-664D185D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headers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脆弱的文本展开</a:t>
            </a:r>
            <a:endParaRPr lang="en-US" altLang="zh-CN" dirty="0"/>
          </a:p>
          <a:p>
            <a:r>
              <a:rPr lang="zh-CN" altLang="en-US" dirty="0"/>
              <a:t>内部细节的意外导出</a:t>
            </a:r>
            <a:endParaRPr lang="en-US" altLang="zh-CN" dirty="0"/>
          </a:p>
          <a:p>
            <a:r>
              <a:rPr lang="zh-CN" altLang="en-US" dirty="0"/>
              <a:t>大量的重复处理（</a:t>
            </a:r>
            <a:r>
              <a:rPr lang="en-US" altLang="zh-CN" dirty="0"/>
              <a:t>N x 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	……</a:t>
            </a:r>
          </a:p>
          <a:p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AD44551-7CBA-48CB-A1DC-E180094F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38" y="1988840"/>
            <a:ext cx="5638800" cy="1571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Legacy header units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D465A0-0B7F-4658-9615-1FA1E39CEBBD}"/>
              </a:ext>
            </a:extLst>
          </p:cNvPr>
          <p:cNvSpPr txBox="1"/>
          <p:nvPr/>
        </p:nvSpPr>
        <p:spPr>
          <a:xfrm>
            <a:off x="2254352" y="1988840"/>
            <a:ext cx="1997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hello.mpp</a:t>
            </a:r>
            <a:r>
              <a:rPr lang="zh-CN" altLang="en-US" sz="2400" dirty="0"/>
              <a:t>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1A4159-B1D5-49DD-8205-B9086F665423}"/>
              </a:ext>
            </a:extLst>
          </p:cNvPr>
          <p:cNvSpPr/>
          <p:nvPr/>
        </p:nvSpPr>
        <p:spPr>
          <a:xfrm>
            <a:off x="8677464" y="2151328"/>
            <a:ext cx="1385211" cy="314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D13D8-957E-440A-8838-43CCC697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7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it works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C1249-C683-43B2-B402-D4B930C0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962636" y="2071534"/>
            <a:ext cx="5509341" cy="3666848"/>
            <a:chOff x="2962636" y="2071534"/>
            <a:chExt cx="5509341" cy="3666848"/>
          </a:xfrm>
        </p:grpSpPr>
        <p:grpSp>
          <p:nvGrpSpPr>
            <p:cNvPr id="7" name="组合 6"/>
            <p:cNvGrpSpPr/>
            <p:nvPr/>
          </p:nvGrpSpPr>
          <p:grpSpPr>
            <a:xfrm>
              <a:off x="3716847" y="2071534"/>
              <a:ext cx="4755130" cy="3666848"/>
              <a:chOff x="3716847" y="2071534"/>
              <a:chExt cx="4755130" cy="3666848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FA7569-D0B2-434B-AE05-3AA19703DE72}"/>
                  </a:ext>
                </a:extLst>
              </p:cNvPr>
              <p:cNvSpPr/>
              <p:nvPr/>
            </p:nvSpPr>
            <p:spPr>
              <a:xfrm>
                <a:off x="3716847" y="2071534"/>
                <a:ext cx="2016224" cy="93610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a.mpp</a:t>
                </a:r>
                <a:endParaRPr lang="zh-CN" altLang="en-US" sz="2400" dirty="0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AFCB662-220B-4966-A6AA-61D9A6E46DBE}"/>
                  </a:ext>
                </a:extLst>
              </p:cNvPr>
              <p:cNvSpPr/>
              <p:nvPr/>
            </p:nvSpPr>
            <p:spPr>
              <a:xfrm>
                <a:off x="6455753" y="3439686"/>
                <a:ext cx="2016224" cy="936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a.o</a:t>
                </a:r>
                <a:endParaRPr lang="zh-CN" altLang="en-US" sz="2400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48FCEF1-FB51-4416-A00D-6D8DD0945946}"/>
                  </a:ext>
                </a:extLst>
              </p:cNvPr>
              <p:cNvSpPr/>
              <p:nvPr/>
            </p:nvSpPr>
            <p:spPr>
              <a:xfrm>
                <a:off x="6453151" y="2071534"/>
                <a:ext cx="2016224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A-bmi</a:t>
                </a:r>
                <a:endParaRPr lang="zh-CN" altLang="en-US" sz="2400" dirty="0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494B777F-1EF1-4955-8692-0D8CA61D931E}"/>
                  </a:ext>
                </a:extLst>
              </p:cNvPr>
              <p:cNvCxnSpPr>
                <a:cxnSpLocks/>
                <a:stCxn id="4" idx="0"/>
                <a:endCxn id="3" idx="2"/>
              </p:cNvCxnSpPr>
              <p:nvPr/>
            </p:nvCxnSpPr>
            <p:spPr>
              <a:xfrm flipH="1" flipV="1">
                <a:off x="4724959" y="3007638"/>
                <a:ext cx="2738906" cy="432048"/>
              </a:xfrm>
              <a:prstGeom prst="straightConnector1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6057AB0-70CC-4967-8567-76B44BA7034B}"/>
                  </a:ext>
                </a:extLst>
              </p:cNvPr>
              <p:cNvCxnSpPr>
                <a:cxnSpLocks/>
                <a:stCxn id="5" idx="1"/>
                <a:endCxn id="3" idx="3"/>
              </p:cNvCxnSpPr>
              <p:nvPr/>
            </p:nvCxnSpPr>
            <p:spPr>
              <a:xfrm flipH="1">
                <a:off x="5733071" y="2539586"/>
                <a:ext cx="720080" cy="0"/>
              </a:xfrm>
              <a:prstGeom prst="straightConnector1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F90901E-BE90-4306-90EC-C9C4EBC45993}"/>
                  </a:ext>
                </a:extLst>
              </p:cNvPr>
              <p:cNvSpPr/>
              <p:nvPr/>
            </p:nvSpPr>
            <p:spPr>
              <a:xfrm>
                <a:off x="3716847" y="3439686"/>
                <a:ext cx="2016224" cy="93610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impl_1.cpp</a:t>
                </a:r>
                <a:endParaRPr lang="zh-CN" altLang="en-US" sz="2400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0129E46-54E8-4527-82CB-AFB7F08FA852}"/>
                  </a:ext>
                </a:extLst>
              </p:cNvPr>
              <p:cNvSpPr/>
              <p:nvPr/>
            </p:nvSpPr>
            <p:spPr>
              <a:xfrm>
                <a:off x="6453151" y="4802278"/>
                <a:ext cx="2016224" cy="936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impl_1.o</a:t>
                </a:r>
                <a:endParaRPr lang="zh-CN" altLang="en-US" sz="2400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555BEEC-EFD3-4FED-8169-FBD53FDAB334}"/>
                  </a:ext>
                </a:extLst>
              </p:cNvPr>
              <p:cNvCxnSpPr>
                <a:cxnSpLocks/>
                <a:stCxn id="17" idx="0"/>
                <a:endCxn id="13" idx="2"/>
              </p:cNvCxnSpPr>
              <p:nvPr/>
            </p:nvCxnSpPr>
            <p:spPr>
              <a:xfrm flipH="1" flipV="1">
                <a:off x="4724959" y="4375790"/>
                <a:ext cx="2736304" cy="426488"/>
              </a:xfrm>
              <a:prstGeom prst="straightConnector1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/>
            <p:cNvSpPr txBox="1"/>
            <p:nvPr/>
          </p:nvSpPr>
          <p:spPr>
            <a:xfrm>
              <a:off x="2962636" y="2996952"/>
              <a:ext cx="63831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TUs</a:t>
              </a:r>
              <a:endParaRPr lang="zh-CN" altLang="en-US" sz="2400" dirty="0"/>
            </a:p>
          </p:txBody>
        </p:sp>
      </p:grp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FEEE72D4-F183-4527-8FA5-8C94ECE2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22429" y="2068671"/>
            <a:ext cx="6248261" cy="3880609"/>
            <a:chOff x="2622429" y="1484218"/>
            <a:chExt cx="6248261" cy="388060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7832AD3-8EA8-48D1-9E37-DB18D4144AC7}"/>
                </a:ext>
              </a:extLst>
            </p:cNvPr>
            <p:cNvSpPr/>
            <p:nvPr/>
          </p:nvSpPr>
          <p:spPr>
            <a:xfrm>
              <a:off x="3716847" y="1484218"/>
              <a:ext cx="2016224" cy="9361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main.cpp</a:t>
              </a:r>
              <a:endParaRPr lang="zh-CN" altLang="en-US" sz="24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BA0734E-EA68-4457-803E-F29EDFBC178C}"/>
                </a:ext>
              </a:extLst>
            </p:cNvPr>
            <p:cNvSpPr/>
            <p:nvPr/>
          </p:nvSpPr>
          <p:spPr>
            <a:xfrm>
              <a:off x="3716847" y="2855233"/>
              <a:ext cx="2016224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main.o</a:t>
              </a:r>
              <a:endParaRPr lang="zh-CN" altLang="en-US" sz="2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9294DA7-0B28-4C60-8C7A-8EF33FADFC7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V="1">
              <a:off x="4724959" y="2420322"/>
              <a:ext cx="0" cy="434911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62BDA3F-15F9-4649-8C2A-29D4B98E8B85}"/>
                </a:ext>
              </a:extLst>
            </p:cNvPr>
            <p:cNvSpPr/>
            <p:nvPr/>
          </p:nvSpPr>
          <p:spPr>
            <a:xfrm>
              <a:off x="6455753" y="2855233"/>
              <a:ext cx="2016224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a.o</a:t>
              </a:r>
              <a:endParaRPr lang="zh-CN" altLang="en-US" sz="24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C6D7F6E-C20D-4A6B-B6B9-34F8B8214F2A}"/>
                </a:ext>
              </a:extLst>
            </p:cNvPr>
            <p:cNvSpPr/>
            <p:nvPr/>
          </p:nvSpPr>
          <p:spPr>
            <a:xfrm>
              <a:off x="6453151" y="1487081"/>
              <a:ext cx="2016224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A-bmi</a:t>
              </a:r>
              <a:endParaRPr lang="zh-CN" altLang="en-US" sz="2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1ACDB62-ECF6-4A1D-9B53-B9A0179D1F97}"/>
                </a:ext>
              </a:extLst>
            </p:cNvPr>
            <p:cNvSpPr txBox="1"/>
            <p:nvPr/>
          </p:nvSpPr>
          <p:spPr>
            <a:xfrm>
              <a:off x="2622429" y="2603832"/>
              <a:ext cx="647934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link</a:t>
              </a:r>
              <a:endParaRPr lang="zh-CN" altLang="en-US" sz="24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A76FC9A-71D3-4D40-92CB-97D1E96EB363}"/>
                </a:ext>
              </a:extLst>
            </p:cNvPr>
            <p:cNvSpPr/>
            <p:nvPr/>
          </p:nvSpPr>
          <p:spPr>
            <a:xfrm>
              <a:off x="6453151" y="4217825"/>
              <a:ext cx="2016224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impl_1.o</a:t>
              </a:r>
              <a:endParaRPr lang="zh-CN" altLang="en-US" sz="2400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4E67939-FB41-4DA2-AFEF-1AFBB90EF549}"/>
                </a:ext>
              </a:extLst>
            </p:cNvPr>
            <p:cNvCxnSpPr>
              <a:cxnSpLocks/>
              <a:stCxn id="22" idx="3"/>
              <a:endCxn id="16" idx="1"/>
            </p:cNvCxnSpPr>
            <p:nvPr/>
          </p:nvCxnSpPr>
          <p:spPr>
            <a:xfrm>
              <a:off x="5733071" y="1952270"/>
              <a:ext cx="720080" cy="28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6BF727B-CB9D-4590-AD94-FF1706DED7ED}"/>
                </a:ext>
              </a:extLst>
            </p:cNvPr>
            <p:cNvSpPr/>
            <p:nvPr/>
          </p:nvSpPr>
          <p:spPr>
            <a:xfrm>
              <a:off x="3716847" y="4230541"/>
              <a:ext cx="2016224" cy="9361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a.out</a:t>
              </a:r>
              <a:endParaRPr lang="zh-CN" altLang="en-US" sz="2400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BC7BDAB-98C9-463D-B96B-DE5D38445B8C}"/>
                </a:ext>
              </a:extLst>
            </p:cNvPr>
            <p:cNvCxnSpPr>
              <a:cxnSpLocks/>
              <a:stCxn id="30" idx="0"/>
              <a:endCxn id="24" idx="2"/>
            </p:cNvCxnSpPr>
            <p:nvPr/>
          </p:nvCxnSpPr>
          <p:spPr>
            <a:xfrm flipV="1">
              <a:off x="4724959" y="3791337"/>
              <a:ext cx="0" cy="43920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923D0D8-22DD-4F47-BB4C-3B639DEBD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3071" y="3791337"/>
              <a:ext cx="720080" cy="432048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F9D2267-33E6-49E3-A6CF-0C423BC012EE}"/>
                </a:ext>
              </a:extLst>
            </p:cNvPr>
            <p:cNvCxnSpPr>
              <a:cxnSpLocks/>
              <a:stCxn id="30" idx="3"/>
              <a:endCxn id="26" idx="1"/>
            </p:cNvCxnSpPr>
            <p:nvPr/>
          </p:nvCxnSpPr>
          <p:spPr>
            <a:xfrm flipV="1">
              <a:off x="5733071" y="4685877"/>
              <a:ext cx="720080" cy="1271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B198A16-746C-429E-860E-D7C80572EA7A}"/>
                </a:ext>
              </a:extLst>
            </p:cNvPr>
            <p:cNvSpPr/>
            <p:nvPr/>
          </p:nvSpPr>
          <p:spPr>
            <a:xfrm>
              <a:off x="3318132" y="2604319"/>
              <a:ext cx="5552558" cy="2760508"/>
            </a:xfrm>
            <a:prstGeom prst="rect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</a:t>
            </a:r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46BEBA7-699E-4A0F-B25F-C965929E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70076" y="2348880"/>
            <a:ext cx="6048672" cy="2808312"/>
            <a:chOff x="3070076" y="1628800"/>
            <a:chExt cx="6048672" cy="280831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BA3EC77-C9D5-4409-9DE8-283198FEAD23}"/>
                </a:ext>
              </a:extLst>
            </p:cNvPr>
            <p:cNvSpPr/>
            <p:nvPr/>
          </p:nvSpPr>
          <p:spPr>
            <a:xfrm>
              <a:off x="3070076" y="1628800"/>
              <a:ext cx="6048672" cy="2808312"/>
            </a:xfrm>
            <a:prstGeom prst="rect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18ECAFB-66A9-4666-9E04-C211445B9C0E}"/>
                </a:ext>
              </a:extLst>
            </p:cNvPr>
            <p:cNvSpPr txBox="1"/>
            <p:nvPr/>
          </p:nvSpPr>
          <p:spPr>
            <a:xfrm>
              <a:off x="5273514" y="1988840"/>
              <a:ext cx="164179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Module A</a:t>
              </a:r>
              <a:endParaRPr lang="zh-CN" altLang="en-US" sz="2400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ADB5890-074F-4DC8-A2AB-350169763BFD}"/>
                </a:ext>
              </a:extLst>
            </p:cNvPr>
            <p:cNvGrpSpPr/>
            <p:nvPr/>
          </p:nvGrpSpPr>
          <p:grpSpPr>
            <a:xfrm>
              <a:off x="3808158" y="2846453"/>
              <a:ext cx="4572508" cy="936429"/>
              <a:chOff x="5122304" y="2846453"/>
              <a:chExt cx="4572508" cy="936429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BA3FAB4-3029-4CA7-A633-6F994D7977BC}"/>
                  </a:ext>
                </a:extLst>
              </p:cNvPr>
              <p:cNvSpPr/>
              <p:nvPr/>
            </p:nvSpPr>
            <p:spPr>
              <a:xfrm>
                <a:off x="5122304" y="2846778"/>
                <a:ext cx="2016224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A-bmi</a:t>
                </a:r>
                <a:endParaRPr lang="zh-CN" altLang="en-US" sz="2400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4EE816-4545-4AB0-A466-7935D0A5F404}"/>
                  </a:ext>
                </a:extLst>
              </p:cNvPr>
              <p:cNvSpPr/>
              <p:nvPr/>
            </p:nvSpPr>
            <p:spPr>
              <a:xfrm>
                <a:off x="7678588" y="2846453"/>
                <a:ext cx="2016224" cy="93610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a.lib/.dll/.so</a:t>
                </a:r>
                <a:endParaRPr lang="zh-CN" altLang="en-US" sz="2400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553849A-EE27-4262-B3D6-30DA1F32955C}"/>
                </a:ext>
              </a:extLst>
            </p:cNvPr>
            <p:cNvSpPr txBox="1"/>
            <p:nvPr/>
          </p:nvSpPr>
          <p:spPr>
            <a:xfrm>
              <a:off x="3637101" y="3897631"/>
              <a:ext cx="235833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.ifc/.nms/.pcm</a:t>
              </a:r>
              <a:endParaRPr lang="zh-CN" altLang="en-US" sz="2400" dirty="0"/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release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283306" y="2496554"/>
            <a:ext cx="18245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No Header</a:t>
            </a:r>
            <a:endParaRPr lang="zh-CN" altLang="en-US" sz="2400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F44DD5BD-E0A3-4853-A086-1865D007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BMI &amp; .o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B6C7E-1A43-4D0B-B1DD-6880446E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38" y="1988840"/>
            <a:ext cx="5324475" cy="3829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CD465A0-0B7F-4658-9615-1FA1E39CEBBD}"/>
              </a:ext>
            </a:extLst>
          </p:cNvPr>
          <p:cNvSpPr txBox="1"/>
          <p:nvPr/>
        </p:nvSpPr>
        <p:spPr>
          <a:xfrm>
            <a:off x="2254352" y="1988840"/>
            <a:ext cx="1997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hello.mpp</a:t>
            </a:r>
            <a:r>
              <a:rPr lang="zh-CN" altLang="en-US" sz="24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6932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BMI &amp; .o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DD7352-33FE-4915-829D-12DED471E8E8}"/>
              </a:ext>
            </a:extLst>
          </p:cNvPr>
          <p:cNvSpPr/>
          <p:nvPr/>
        </p:nvSpPr>
        <p:spPr>
          <a:xfrm>
            <a:off x="3716847" y="2606251"/>
            <a:ext cx="2016224" cy="9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hello.mpp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413F07-141F-494C-AE9A-E06E5A288FCF}"/>
              </a:ext>
            </a:extLst>
          </p:cNvPr>
          <p:cNvSpPr/>
          <p:nvPr/>
        </p:nvSpPr>
        <p:spPr>
          <a:xfrm>
            <a:off x="6453151" y="2606251"/>
            <a:ext cx="20162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Hello-bmi</a:t>
            </a:r>
            <a:endParaRPr lang="zh-CN" altLang="en-US" sz="2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49BE3D3-15B3-4358-B772-E31D60A8BE75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>
            <a:off x="5733071" y="3074303"/>
            <a:ext cx="72008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0687EC4-6CC8-433B-A2AC-BD98C88188CF}"/>
              </a:ext>
            </a:extLst>
          </p:cNvPr>
          <p:cNvSpPr txBox="1"/>
          <p:nvPr/>
        </p:nvSpPr>
        <p:spPr>
          <a:xfrm>
            <a:off x="5390034" y="1947493"/>
            <a:ext cx="14061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compile</a:t>
            </a:r>
            <a:endParaRPr lang="zh-CN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F3EC78-6E36-48CE-8363-B3F1A6E3847A}"/>
              </a:ext>
            </a:extLst>
          </p:cNvPr>
          <p:cNvSpPr/>
          <p:nvPr/>
        </p:nvSpPr>
        <p:spPr>
          <a:xfrm>
            <a:off x="6455753" y="3974403"/>
            <a:ext cx="2016224" cy="936104"/>
          </a:xfrm>
          <a:prstGeom prst="rect">
            <a:avLst/>
          </a:prstGeom>
          <a:solidFill>
            <a:srgbClr val="F5F5F5"/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hello.o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4758D69-196D-40BB-AC39-66DA85BD229D}"/>
              </a:ext>
            </a:extLst>
          </p:cNvPr>
          <p:cNvCxnSpPr>
            <a:cxnSpLocks/>
            <a:stCxn id="22" idx="1"/>
            <a:endCxn id="3" idx="2"/>
          </p:cNvCxnSpPr>
          <p:nvPr/>
        </p:nvCxnSpPr>
        <p:spPr>
          <a:xfrm flipH="1" flipV="1">
            <a:off x="4724959" y="3542355"/>
            <a:ext cx="1730794" cy="9001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99F5FA8D-0655-428C-83E9-DC2F0475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BMI &amp; .o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DD7352-33FE-4915-829D-12DED471E8E8}"/>
              </a:ext>
            </a:extLst>
          </p:cNvPr>
          <p:cNvSpPr/>
          <p:nvPr/>
        </p:nvSpPr>
        <p:spPr>
          <a:xfrm>
            <a:off x="3716847" y="2606251"/>
            <a:ext cx="2016224" cy="9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hello.mpp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413F07-141F-494C-AE9A-E06E5A288FCF}"/>
              </a:ext>
            </a:extLst>
          </p:cNvPr>
          <p:cNvSpPr/>
          <p:nvPr/>
        </p:nvSpPr>
        <p:spPr>
          <a:xfrm>
            <a:off x="6453151" y="2606251"/>
            <a:ext cx="20162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Hello-bmi</a:t>
            </a:r>
            <a:endParaRPr lang="zh-CN" altLang="en-US" sz="2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49BE3D3-15B3-4358-B772-E31D60A8BE75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>
            <a:off x="5733071" y="3074303"/>
            <a:ext cx="72008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0687EC4-6CC8-433B-A2AC-BD98C88188CF}"/>
              </a:ext>
            </a:extLst>
          </p:cNvPr>
          <p:cNvSpPr txBox="1"/>
          <p:nvPr/>
        </p:nvSpPr>
        <p:spPr>
          <a:xfrm>
            <a:off x="5390034" y="1947493"/>
            <a:ext cx="14061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compile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D18AE2-7B77-4295-A137-AE436F8B3597}"/>
              </a:ext>
            </a:extLst>
          </p:cNvPr>
          <p:cNvSpPr/>
          <p:nvPr/>
        </p:nvSpPr>
        <p:spPr>
          <a:xfrm>
            <a:off x="3722911" y="3974403"/>
            <a:ext cx="2016224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067708-14A6-446D-94AC-C9503EB7D727}"/>
              </a:ext>
            </a:extLst>
          </p:cNvPr>
          <p:cNvSpPr/>
          <p:nvPr/>
        </p:nvSpPr>
        <p:spPr>
          <a:xfrm>
            <a:off x="6455753" y="3974403"/>
            <a:ext cx="2016224" cy="93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main.o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6B4DEB9-EF02-4E14-8B34-B9ECF5086E46}"/>
              </a:ext>
            </a:extLst>
          </p:cNvPr>
          <p:cNvCxnSpPr>
            <a:cxnSpLocks/>
          </p:cNvCxnSpPr>
          <p:nvPr/>
        </p:nvCxnSpPr>
        <p:spPr>
          <a:xfrm flipV="1">
            <a:off x="5733071" y="3542356"/>
            <a:ext cx="720080" cy="432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79F922-A563-4EB6-BB47-DABA8CA40E76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5739135" y="4442455"/>
            <a:ext cx="716618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68C0F2A-3E6D-4D91-82C2-E547C8A97D8D}"/>
              </a:ext>
            </a:extLst>
          </p:cNvPr>
          <p:cNvSpPr txBox="1"/>
          <p:nvPr/>
        </p:nvSpPr>
        <p:spPr>
          <a:xfrm>
            <a:off x="2519368" y="2861937"/>
            <a:ext cx="7970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First: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C20ABF-AC68-46DC-A52B-8F454FA361A8}"/>
              </a:ext>
            </a:extLst>
          </p:cNvPr>
          <p:cNvSpPr txBox="1"/>
          <p:nvPr/>
        </p:nvSpPr>
        <p:spPr>
          <a:xfrm>
            <a:off x="2205980" y="4230089"/>
            <a:ext cx="142378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Second:</a:t>
            </a:r>
            <a:endParaRPr lang="zh-CN" altLang="en-US" sz="2400" dirty="0"/>
          </a:p>
        </p:txBody>
      </p:sp>
      <p:sp>
        <p:nvSpPr>
          <p:cNvPr id="16" name="页脚占位符 15">
            <a:extLst>
              <a:ext uri="{FF2B5EF4-FFF2-40B4-BE49-F238E27FC236}">
                <a16:creationId xmlns:a16="http://schemas.microsoft.com/office/drawing/2014/main" id="{FA6AB810-B802-4BD2-B011-814A29E4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BMI &amp; .o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687EC4-6CC8-433B-A2AC-BD98C88188CF}"/>
              </a:ext>
            </a:extLst>
          </p:cNvPr>
          <p:cNvSpPr txBox="1"/>
          <p:nvPr/>
        </p:nvSpPr>
        <p:spPr>
          <a:xfrm>
            <a:off x="5770445" y="1947493"/>
            <a:ext cx="6479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link</a:t>
            </a:r>
            <a:endParaRPr lang="zh-CN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F0683E-F12A-4E09-A0A1-CF2A36451874}"/>
              </a:ext>
            </a:extLst>
          </p:cNvPr>
          <p:cNvSpPr/>
          <p:nvPr/>
        </p:nvSpPr>
        <p:spPr>
          <a:xfrm>
            <a:off x="6455753" y="2606251"/>
            <a:ext cx="2016224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a.out</a:t>
            </a:r>
            <a:endParaRPr lang="zh-CN" altLang="en-US" sz="24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F761433-B337-4BE9-8B40-B3301302DA3F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7463865" y="3542355"/>
            <a:ext cx="0" cy="43204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DA9D727-DE5B-43F7-80BA-2B22393BF651}"/>
              </a:ext>
            </a:extLst>
          </p:cNvPr>
          <p:cNvSpPr/>
          <p:nvPr/>
        </p:nvSpPr>
        <p:spPr>
          <a:xfrm>
            <a:off x="3722911" y="3974403"/>
            <a:ext cx="2016224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65ADD0-3A40-4B64-AF42-AFE3AE7DF554}"/>
              </a:ext>
            </a:extLst>
          </p:cNvPr>
          <p:cNvSpPr/>
          <p:nvPr/>
        </p:nvSpPr>
        <p:spPr>
          <a:xfrm>
            <a:off x="6455753" y="3974403"/>
            <a:ext cx="2016224" cy="93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main.o</a:t>
            </a:r>
            <a:endParaRPr lang="zh-CN" altLang="en-US" sz="2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21451D-6E43-4B3F-B878-73D2A277826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5739135" y="4442455"/>
            <a:ext cx="716618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DE228-B323-4787-9A67-4BB00E07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8ECAFB-66A9-4666-9E04-C211445B9C0E}"/>
              </a:ext>
            </a:extLst>
          </p:cNvPr>
          <p:cNvSpPr txBox="1"/>
          <p:nvPr/>
        </p:nvSpPr>
        <p:spPr>
          <a:xfrm>
            <a:off x="5020240" y="2708920"/>
            <a:ext cx="21483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Module Hello</a:t>
            </a:r>
            <a:endParaRPr lang="zh-CN" altLang="en-US" sz="24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D9EEE9-8276-41C0-8CDA-F9A6D6559732}"/>
              </a:ext>
            </a:extLst>
          </p:cNvPr>
          <p:cNvGrpSpPr/>
          <p:nvPr/>
        </p:nvGrpSpPr>
        <p:grpSpPr>
          <a:xfrm>
            <a:off x="3070076" y="2348880"/>
            <a:ext cx="6048672" cy="2808312"/>
            <a:chOff x="3070076" y="2348880"/>
            <a:chExt cx="6048672" cy="280831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BA3EC77-C9D5-4409-9DE8-283198FEAD23}"/>
                </a:ext>
              </a:extLst>
            </p:cNvPr>
            <p:cNvSpPr/>
            <p:nvPr/>
          </p:nvSpPr>
          <p:spPr>
            <a:xfrm>
              <a:off x="3070076" y="2348880"/>
              <a:ext cx="6048672" cy="2808312"/>
            </a:xfrm>
            <a:prstGeom prst="rect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BA3FAB4-3029-4CA7-A633-6F994D7977BC}"/>
                </a:ext>
              </a:extLst>
            </p:cNvPr>
            <p:cNvSpPr/>
            <p:nvPr/>
          </p:nvSpPr>
          <p:spPr>
            <a:xfrm>
              <a:off x="5086300" y="3566858"/>
              <a:ext cx="2016224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Hello-bmi</a:t>
              </a:r>
              <a:endParaRPr lang="zh-CN" altLang="en-US" sz="2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553849A-EE27-4262-B3D6-30DA1F32955C}"/>
                </a:ext>
              </a:extLst>
            </p:cNvPr>
            <p:cNvSpPr txBox="1"/>
            <p:nvPr/>
          </p:nvSpPr>
          <p:spPr>
            <a:xfrm>
              <a:off x="4915243" y="4617711"/>
              <a:ext cx="235833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.ifc/.nms/.pcm</a:t>
              </a:r>
              <a:endParaRPr lang="zh-CN" altLang="en-US" sz="2400" dirty="0"/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release </a:t>
            </a:r>
            <a:r>
              <a:rPr lang="en-US" altLang="zh-CN" dirty="0"/>
              <a:t>Hello</a:t>
            </a:r>
            <a:endParaRPr lang="zh-CN" alt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C99154AA-9DD4-4574-B743-971591D8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917CD5B-5F35-4704-8D23-3FC202B4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24" y="2638425"/>
            <a:ext cx="32289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CDEBF-BEBF-4CBF-9BAB-CF0E2706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9CA7D-CA6B-467F-BD25-A7E9AA36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‘</a:t>
            </a:r>
            <a:r>
              <a:rPr lang="en-US" altLang="zh-CN" dirty="0"/>
              <a:t>submodule</a:t>
            </a:r>
            <a:r>
              <a:rPr lang="zh-CN" altLang="en-US" dirty="0"/>
              <a:t>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E3AF37-DE7B-474D-B75B-4C4662F1DC47}"/>
              </a:ext>
            </a:extLst>
          </p:cNvPr>
          <p:cNvSpPr txBox="1"/>
          <p:nvPr/>
        </p:nvSpPr>
        <p:spPr>
          <a:xfrm>
            <a:off x="2277988" y="1988840"/>
            <a:ext cx="19431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main.cpp</a:t>
            </a:r>
            <a:r>
              <a:rPr lang="zh-CN" altLang="en-US" sz="2400" dirty="0"/>
              <a:t>：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129BBF-F487-4D50-ABC9-EEB0FF26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38" y="1988840"/>
            <a:ext cx="17335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9CA7D-CA6B-467F-BD25-A7E9AA36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‘</a:t>
            </a:r>
            <a:r>
              <a:rPr lang="en-US" altLang="zh-CN" dirty="0"/>
              <a:t>submodule</a:t>
            </a:r>
            <a:r>
              <a:rPr lang="zh-CN" altLang="en-US" dirty="0"/>
              <a:t>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3A8041-BE7A-4DF2-9CCC-570E4C4E76E1}"/>
              </a:ext>
            </a:extLst>
          </p:cNvPr>
          <p:cNvSpPr txBox="1"/>
          <p:nvPr/>
        </p:nvSpPr>
        <p:spPr>
          <a:xfrm>
            <a:off x="3407619" y="4077072"/>
            <a:ext cx="53735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‘submodule’</a:t>
            </a:r>
            <a:r>
              <a:rPr lang="zh-CN" altLang="en-US" sz="2400" dirty="0"/>
              <a:t>是另一个不同的</a:t>
            </a:r>
            <a:r>
              <a:rPr lang="en-US" altLang="zh-CN" sz="2400" dirty="0"/>
              <a:t>module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853762-CE4E-46D4-8F22-74C28C7CA088}"/>
              </a:ext>
            </a:extLst>
          </p:cNvPr>
          <p:cNvSpPr txBox="1"/>
          <p:nvPr/>
        </p:nvSpPr>
        <p:spPr>
          <a:xfrm>
            <a:off x="2277988" y="1988840"/>
            <a:ext cx="19431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main.cpp</a:t>
            </a:r>
            <a:r>
              <a:rPr lang="zh-CN" altLang="en-US" sz="2400" dirty="0"/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3BDB65-B514-45C8-A803-C149CBB57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09640">
            <a:off x="6026662" y="1250866"/>
            <a:ext cx="2158730" cy="19174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8EFF7D-115A-471A-A7C1-E719E862D70A}"/>
              </a:ext>
            </a:extLst>
          </p:cNvPr>
          <p:cNvSpPr txBox="1"/>
          <p:nvPr/>
        </p:nvSpPr>
        <p:spPr>
          <a:xfrm>
            <a:off x="7246540" y="1545173"/>
            <a:ext cx="29546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它们之间没什么关系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0429F766-92DE-4AFE-8BF9-63D6C283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38" y="1988840"/>
            <a:ext cx="17335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38" y="1982853"/>
            <a:ext cx="2990850" cy="15811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B2945E6-A464-4F30-8E46-DFEE259D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‘</a:t>
            </a:r>
            <a:r>
              <a:rPr lang="en-US" altLang="zh-CN" dirty="0"/>
              <a:t>submodule</a:t>
            </a:r>
            <a:r>
              <a:rPr lang="zh-CN" altLang="en-US" dirty="0"/>
              <a:t>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7AA0D9-1C50-41ED-931B-8B7BCE5C1CE4}"/>
              </a:ext>
            </a:extLst>
          </p:cNvPr>
          <p:cNvSpPr txBox="1"/>
          <p:nvPr/>
        </p:nvSpPr>
        <p:spPr>
          <a:xfrm>
            <a:off x="2223486" y="1988840"/>
            <a:ext cx="1997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hello.mpp</a:t>
            </a:r>
            <a:r>
              <a:rPr lang="zh-CN" altLang="en-US" sz="2400" dirty="0"/>
              <a:t>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5E5CE1-AE50-4F40-A585-A131A70679AB}"/>
              </a:ext>
            </a:extLst>
          </p:cNvPr>
          <p:cNvSpPr txBox="1"/>
          <p:nvPr/>
        </p:nvSpPr>
        <p:spPr>
          <a:xfrm>
            <a:off x="6669321" y="3804633"/>
            <a:ext cx="41056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这里是另一个独立的</a:t>
            </a:r>
            <a:r>
              <a:rPr lang="en-US" altLang="zh-CN" sz="2400" dirty="0"/>
              <a:t>module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04EABE-BCDC-40DD-840E-7C5F21529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48686" y="2327009"/>
            <a:ext cx="2158730" cy="1917460"/>
          </a:xfrm>
          <a:prstGeom prst="rect">
            <a:avLst/>
          </a:prstGeom>
        </p:spPr>
      </p:pic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1640A14A-7A91-4B74-9CBA-82465E3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455D5-FEED-4910-8E06-8D7A9AD4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5C3CDD-E57E-46C3-BA1C-855C43AB4473}"/>
              </a:ext>
            </a:extLst>
          </p:cNvPr>
          <p:cNvSpPr txBox="1"/>
          <p:nvPr/>
        </p:nvSpPr>
        <p:spPr>
          <a:xfrm>
            <a:off x="2223486" y="1988840"/>
            <a:ext cx="1997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hello.mpp</a:t>
            </a:r>
            <a:r>
              <a:rPr lang="zh-CN" altLang="en-US" sz="2400" dirty="0"/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673F50-8E37-493B-BBE3-E3D8EA264130}"/>
              </a:ext>
            </a:extLst>
          </p:cNvPr>
          <p:cNvSpPr txBox="1"/>
          <p:nvPr/>
        </p:nvSpPr>
        <p:spPr>
          <a:xfrm>
            <a:off x="2279420" y="3242098"/>
            <a:ext cx="19431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main.cpp</a:t>
            </a:r>
            <a:r>
              <a:rPr lang="zh-CN" altLang="en-US" sz="2400" dirty="0"/>
              <a:t>：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51BEF-1595-4616-A347-FA4D4B00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274" y="1988840"/>
            <a:ext cx="2257425" cy="41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74" y="3242098"/>
            <a:ext cx="29718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455D5-FEED-4910-8E06-8D7A9AD4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5C3CDD-E57E-46C3-BA1C-855C43AB4473}"/>
              </a:ext>
            </a:extLst>
          </p:cNvPr>
          <p:cNvSpPr txBox="1"/>
          <p:nvPr/>
        </p:nvSpPr>
        <p:spPr>
          <a:xfrm>
            <a:off x="2223486" y="1988840"/>
            <a:ext cx="1997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hello.mpp</a:t>
            </a:r>
            <a:r>
              <a:rPr lang="zh-CN" altLang="en-US" sz="2400" dirty="0"/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673F50-8E37-493B-BBE3-E3D8EA264130}"/>
              </a:ext>
            </a:extLst>
          </p:cNvPr>
          <p:cNvSpPr txBox="1"/>
          <p:nvPr/>
        </p:nvSpPr>
        <p:spPr>
          <a:xfrm>
            <a:off x="2279420" y="3242098"/>
            <a:ext cx="19431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main.cpp</a:t>
            </a:r>
            <a:r>
              <a:rPr lang="zh-CN" altLang="en-US" sz="2400" dirty="0"/>
              <a:t>：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51BEF-1595-4616-A347-FA4D4B00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274" y="1988840"/>
            <a:ext cx="2257425" cy="41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74" y="3242098"/>
            <a:ext cx="2971800" cy="15716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D4F3B4C-5C64-4223-AB8B-225EAD0A5227}"/>
              </a:ext>
            </a:extLst>
          </p:cNvPr>
          <p:cNvSpPr txBox="1"/>
          <p:nvPr/>
        </p:nvSpPr>
        <p:spPr>
          <a:xfrm>
            <a:off x="3901344" y="5308728"/>
            <a:ext cx="438613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module</a:t>
            </a:r>
            <a:r>
              <a:rPr lang="zh-CN" altLang="en-US" sz="2400" dirty="0"/>
              <a:t>并不引入</a:t>
            </a:r>
            <a:r>
              <a:rPr lang="en-US" altLang="zh-CN" sz="2400" dirty="0"/>
              <a:t>namespace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3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38" y="1988840"/>
            <a:ext cx="4524375" cy="31623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66455D5-FEED-4910-8E06-8D7A9AD4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5C3CDD-E57E-46C3-BA1C-855C43AB4473}"/>
              </a:ext>
            </a:extLst>
          </p:cNvPr>
          <p:cNvSpPr txBox="1"/>
          <p:nvPr/>
        </p:nvSpPr>
        <p:spPr>
          <a:xfrm>
            <a:off x="2223486" y="1988840"/>
            <a:ext cx="1997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hello.mpp</a:t>
            </a:r>
            <a:r>
              <a:rPr lang="zh-CN" altLang="en-US" sz="2400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04EABE-BCDC-40DD-840E-7C5F21529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55265">
            <a:off x="6353386" y="3264460"/>
            <a:ext cx="2158730" cy="19174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26660" y="3858630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能导出么？</a:t>
            </a: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24CCFB66-6E9C-4EAE-857E-24BB4C5D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38" y="1988840"/>
            <a:ext cx="2266950" cy="26955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9F5E99B-A0BA-4FBF-8852-83C3D112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</a:t>
            </a:r>
            <a:r>
              <a:rPr lang="en-US" altLang="zh-CN" dirty="0"/>
              <a:t>private</a:t>
            </a:r>
            <a:r>
              <a:rPr lang="zh-CN" altLang="en-US" dirty="0"/>
              <a:t>成员 </a:t>
            </a:r>
            <a:r>
              <a:rPr lang="en-US" altLang="zh-CN" dirty="0"/>
              <a:t>&amp; Pimpl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04EEBF-3F9F-4912-9BB6-BDE968A64B3A}"/>
              </a:ext>
            </a:extLst>
          </p:cNvPr>
          <p:cNvSpPr txBox="1"/>
          <p:nvPr/>
        </p:nvSpPr>
        <p:spPr>
          <a:xfrm>
            <a:off x="2223486" y="1988840"/>
            <a:ext cx="1997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hello.mpp</a:t>
            </a:r>
            <a:r>
              <a:rPr lang="zh-CN" altLang="en-US" sz="2400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04EABE-BCDC-40DD-840E-7C5F21529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595">
            <a:off x="5956177" y="2801780"/>
            <a:ext cx="2158730" cy="1917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11223" y="2996952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看得到么？</a:t>
            </a: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28203CEB-BC5B-4B7D-B949-55827860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compile-time</a:t>
            </a:r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2F5F41-FA40-4F8D-92F8-73CD17AB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844824"/>
            <a:ext cx="4752975" cy="1104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98" y="1844824"/>
            <a:ext cx="48863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compile-time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469" y="2060848"/>
            <a:ext cx="3652356" cy="4142816"/>
          </a:xfrm>
          <a:prstGeom prst="rect">
            <a:avLst/>
          </a:prstGeom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B1DC82-0A0F-4156-B7A7-4980708B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474" y="2747962"/>
            <a:ext cx="43338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537362" y="1955894"/>
            <a:ext cx="2016224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&lt;iostream</a:t>
            </a:r>
            <a:r>
              <a:rPr lang="en-US" altLang="zh-CN" sz="2400" dirty="0" smtClean="0"/>
              <a:t>&gt;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6531912" y="4090872"/>
            <a:ext cx="2016224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  <p:cxnSp>
        <p:nvCxnSpPr>
          <p:cNvPr id="16" name="直接箭头连接符 15"/>
          <p:cNvCxnSpPr>
            <a:stCxn id="15" idx="0"/>
            <a:endCxn id="14" idx="2"/>
          </p:cNvCxnSpPr>
          <p:nvPr/>
        </p:nvCxnSpPr>
        <p:spPr>
          <a:xfrm flipV="1">
            <a:off x="7540024" y="2891998"/>
            <a:ext cx="5450" cy="1198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046740" y="1953622"/>
            <a:ext cx="2016224" cy="5055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/>
              </a:rPr>
              <a:t>&lt;ios&gt;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9041290" y="3239912"/>
            <a:ext cx="2016224" cy="50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3"/>
              </a:rPr>
              <a:t>&lt;istream&gt;</a:t>
            </a:r>
            <a:endParaRPr lang="zh-CN" altLang="en-US" sz="2400" dirty="0"/>
          </a:p>
        </p:txBody>
      </p:sp>
      <p:cxnSp>
        <p:nvCxnSpPr>
          <p:cNvPr id="19" name="直接箭头连接符 18"/>
          <p:cNvCxnSpPr>
            <a:stCxn id="14" idx="3"/>
            <a:endCxn id="17" idx="1"/>
          </p:cNvCxnSpPr>
          <p:nvPr/>
        </p:nvCxnSpPr>
        <p:spPr>
          <a:xfrm flipV="1">
            <a:off x="8553586" y="2206407"/>
            <a:ext cx="493154" cy="2175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3"/>
            <a:endCxn id="18" idx="1"/>
          </p:cNvCxnSpPr>
          <p:nvPr/>
        </p:nvCxnSpPr>
        <p:spPr>
          <a:xfrm>
            <a:off x="8553586" y="2423946"/>
            <a:ext cx="487704" cy="10679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头文件展开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649292" y="5164508"/>
            <a:ext cx="8002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4C658-4EB8-4FC9-B55B-77943B38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221" y="2638425"/>
            <a:ext cx="3228975" cy="158115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041290" y="2598678"/>
            <a:ext cx="2016224" cy="5055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5"/>
              </a:rPr>
              <a:t>&lt;streambuf&gt;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9041290" y="3881444"/>
            <a:ext cx="2016224" cy="50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6"/>
              </a:rPr>
              <a:t>&lt;ostream&gt;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9041290" y="4522976"/>
            <a:ext cx="2016224" cy="50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7"/>
              </a:rPr>
              <a:t>&lt;iosfwd&gt;</a:t>
            </a:r>
            <a:endParaRPr lang="zh-CN" altLang="en-US" sz="2400" dirty="0"/>
          </a:p>
        </p:txBody>
      </p:sp>
      <p:cxnSp>
        <p:nvCxnSpPr>
          <p:cNvPr id="26" name="直接箭头连接符 25"/>
          <p:cNvCxnSpPr>
            <a:stCxn id="14" idx="3"/>
            <a:endCxn id="22" idx="1"/>
          </p:cNvCxnSpPr>
          <p:nvPr/>
        </p:nvCxnSpPr>
        <p:spPr>
          <a:xfrm>
            <a:off x="8553586" y="2423946"/>
            <a:ext cx="487704" cy="42751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3"/>
            <a:endCxn id="24" idx="1"/>
          </p:cNvCxnSpPr>
          <p:nvPr/>
        </p:nvCxnSpPr>
        <p:spPr>
          <a:xfrm>
            <a:off x="8553586" y="2423946"/>
            <a:ext cx="487704" cy="170949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3"/>
            <a:endCxn id="25" idx="1"/>
          </p:cNvCxnSpPr>
          <p:nvPr/>
        </p:nvCxnSpPr>
        <p:spPr>
          <a:xfrm>
            <a:off x="8553586" y="2423946"/>
            <a:ext cx="487704" cy="235103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6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474" y="2747962"/>
            <a:ext cx="4333875" cy="13620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compile-time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328637-DB23-40B9-BD77-766EB4AB3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7625">
            <a:off x="5300065" y="1961490"/>
            <a:ext cx="2158730" cy="19174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EA1983-5B82-47C3-9EE9-022D0C65235E}"/>
              </a:ext>
            </a:extLst>
          </p:cNvPr>
          <p:cNvSpPr txBox="1"/>
          <p:nvPr/>
        </p:nvSpPr>
        <p:spPr>
          <a:xfrm>
            <a:off x="6661660" y="2036136"/>
            <a:ext cx="28151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Instantiation Point</a:t>
            </a:r>
            <a:endParaRPr lang="zh-CN" altLang="en-US" sz="240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6F80FCD-0A4C-49C0-8590-1DD1E2C9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compile-time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108873-638D-48DB-B70B-010774D0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3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compile-time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D6C9E3-C539-42E0-B298-668C9E65BD21}"/>
              </a:ext>
            </a:extLst>
          </p:cNvPr>
          <p:cNvSpPr txBox="1"/>
          <p:nvPr/>
        </p:nvSpPr>
        <p:spPr>
          <a:xfrm>
            <a:off x="2277988" y="2428204"/>
            <a:ext cx="44919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module mod interface unit</a:t>
            </a:r>
            <a:r>
              <a:rPr lang="zh-CN" altLang="en-US" sz="2400" dirty="0"/>
              <a:t>：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178C544-642A-4629-BAA8-34C90344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37" y="3309937"/>
            <a:ext cx="61531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B1948-78A2-4CE5-B90B-2E41F0D1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MSVC 2017 version 15.9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44367" y="2718036"/>
            <a:ext cx="970009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cl /experimental:module /std:c++latest /c hello.ixx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cl /experimental:module /std:c++latest /c hello_impl.cxx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cl /experimental:module /std:c++latest /c mod.ixx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cl /experimental:module /std:c++latest main.cxx *.obj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73EC7AC-D5DF-467E-8E28-BB0B4A17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GCC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93958" y="3216634"/>
            <a:ext cx="80009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svn://gcc.gnu.org/svn/gcc/branches/c++-modules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BADB062-2395-40EA-BBE8-7F2C27FA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GCC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672" y="2219438"/>
            <a:ext cx="6811480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g++ -c -fmodule-legacy legacy.hpp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g++ -c -fmodules-ts -x c++ hello.mxx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g++ -c -fmodules-ts hello_impl.cxx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g++ -c -fmodules-ts -x c++ mod.mxx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s-E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g++ -fmodules-ts -o hello \</a:t>
            </a:r>
          </a:p>
          <a:p>
            <a:pPr>
              <a:lnSpc>
                <a:spcPct val="90000"/>
              </a:lnSpc>
            </a:pPr>
            <a:r>
              <a:rPr lang="es-E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   hello.o hello_impl.o mod.o main.cxx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C4BC6FD-7A2D-4515-8875-7AFFACDA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 8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59407" y="3216634"/>
            <a:ext cx="9530173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svn co http://llvm.org/svn/llvm-project/llvm/trunk llvm</a:t>
            </a:r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/tools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co http://llvm.org/svn/llvm-project/cfe/trunk clang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C61BBEE-CD8C-4D03-8DC7-FA0D1ED3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 8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7419" y="1923680"/>
            <a:ext cx="10719601" cy="3305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clang++ -fmodules-ts --precompile hello.cppm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clang++ -fmodules-ts -c hello.pcm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clang++ -fmodules-ts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fmodule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-file=hello.pcm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-c hello_impl.cxx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clang++ -fmodules-ts --precompile -x c++-module \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-fprebuilt-module-path=.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mod.mxx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clang++ -fmodules-ts -c mod.pcm</a:t>
            </a:r>
          </a:p>
          <a:p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clang++ -fmodules-ts -fprebuilt-module-path=. \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-o hello hello.o hello_impl.o mod.o main.cxx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3684A59-4B43-472F-8D08-DAFE6515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build2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2708920"/>
            <a:ext cx="4895850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69876" y="3718668"/>
            <a:ext cx="288732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https://build2.org/</a:t>
            </a:r>
            <a:endParaRPr lang="zh-CN" altLang="en-US" sz="240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0F946E-A5AE-43D5-B181-A22E1F21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A2D04-2171-4453-B15C-95B3774F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24" y="2524125"/>
            <a:ext cx="32289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55" y="2132856"/>
            <a:ext cx="9398318" cy="3516630"/>
          </a:xfrm>
          <a:prstGeom prst="rect">
            <a:avLst/>
          </a:prstGeom>
        </p:spPr>
      </p:pic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9069A7F-C91F-4283-83FD-26B5B0CD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MSVC</a:t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https://blogs.msdn.microsoft.com/vcblog/2018/11/27/better-template-support-and-error-detection-in-c-modules-with-msvc-2017-version-15-9/</a:t>
            </a:r>
            <a:endParaRPr lang="en-US" altLang="zh-CN" dirty="0"/>
          </a:p>
          <a:p>
            <a:r>
              <a:rPr lang="en-US" altLang="zh-CN" dirty="0"/>
              <a:t>GCC</a:t>
            </a:r>
            <a:br>
              <a:rPr lang="en-US" altLang="zh-CN" dirty="0"/>
            </a:br>
            <a:r>
              <a:rPr lang="en-US" altLang="zh-CN" dirty="0">
                <a:hlinkClick r:id="rId3"/>
              </a:rPr>
              <a:t>https://gcc.gnu.org/wiki/cxx-modules</a:t>
            </a:r>
            <a:endParaRPr lang="en-US" altLang="zh-CN" dirty="0"/>
          </a:p>
          <a:p>
            <a:r>
              <a:rPr lang="en-US" altLang="zh-CN" dirty="0"/>
              <a:t>Clang</a:t>
            </a:r>
            <a:br>
              <a:rPr lang="en-US" altLang="zh-CN" dirty="0"/>
            </a:br>
            <a:r>
              <a:rPr lang="en-US" altLang="zh-CN" dirty="0">
                <a:hlinkClick r:id="rId4"/>
              </a:rPr>
              <a:t>https://clang.llvm.org/docs/Modules.html</a:t>
            </a:r>
            <a:endParaRPr lang="en-US" altLang="zh-CN" dirty="0"/>
          </a:p>
          <a:p>
            <a:r>
              <a:rPr lang="en-US" altLang="zh-CN" dirty="0"/>
              <a:t>build2</a:t>
            </a:r>
            <a:br>
              <a:rPr lang="en-US" altLang="zh-CN" dirty="0"/>
            </a:br>
            <a:r>
              <a:rPr lang="en-US" altLang="zh-CN" dirty="0">
                <a:hlinkClick r:id="rId5"/>
              </a:rPr>
              <a:t>https://build2.org/build2/doc/build2-build-system-manual.xhtml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4D36AB3-89A9-4AE0-BB60-D15FB825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underway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4C356-FBF1-482D-9359-9ADD29DD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P1213R0</a:t>
            </a:r>
            <a:r>
              <a:rPr lang="zh-CN" altLang="en-US" dirty="0"/>
              <a:t>：</a:t>
            </a:r>
            <a:r>
              <a:rPr lang="en-US" altLang="zh-CN" dirty="0"/>
              <a:t>Global Module Fragment is Unnecessary</a:t>
            </a:r>
          </a:p>
          <a:p>
            <a:r>
              <a:rPr lang="en-US" altLang="zh-CN" dirty="0"/>
              <a:t>P1203R0</a:t>
            </a:r>
            <a:r>
              <a:rPr lang="zh-CN" altLang="en-US" dirty="0"/>
              <a:t>：</a:t>
            </a:r>
            <a:r>
              <a:rPr lang="en-US" altLang="zh-CN" dirty="0"/>
              <a:t>Modular main()</a:t>
            </a:r>
          </a:p>
          <a:p>
            <a:r>
              <a:rPr lang="en-US" altLang="zh-CN" dirty="0"/>
              <a:t>P1303R0</a:t>
            </a:r>
            <a:r>
              <a:rPr lang="zh-CN" altLang="en-US" dirty="0"/>
              <a:t>：</a:t>
            </a:r>
            <a:r>
              <a:rPr lang="en-US" altLang="zh-CN" dirty="0"/>
              <a:t>Inline Module Partitions</a:t>
            </a:r>
          </a:p>
          <a:p>
            <a:r>
              <a:rPr lang="en-US" altLang="zh-CN" dirty="0"/>
              <a:t>P1300R0</a:t>
            </a:r>
            <a:r>
              <a:rPr lang="zh-CN" altLang="en-US" dirty="0"/>
              <a:t>：</a:t>
            </a:r>
            <a:r>
              <a:rPr lang="en-US" altLang="zh-CN" dirty="0"/>
              <a:t>Remember the FORTRAN</a:t>
            </a:r>
          </a:p>
          <a:p>
            <a:pPr marL="45720" indent="0">
              <a:buNone/>
            </a:pPr>
            <a:r>
              <a:rPr lang="en-US" altLang="zh-CN" dirty="0"/>
              <a:t>	……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2E314-055A-4ED5-869B-5F98C5F7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061085"/>
            <a:ext cx="8382000" cy="4735830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351EC-6A99-422C-B9BD-1D51F881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203" y="3261755"/>
            <a:ext cx="12184622" cy="332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29" name="组合 28"/>
          <p:cNvGrpSpPr/>
          <p:nvPr/>
        </p:nvGrpSpPr>
        <p:grpSpPr>
          <a:xfrm>
            <a:off x="2168319" y="1535875"/>
            <a:ext cx="221673" cy="2002971"/>
            <a:chOff x="643356" y="1151906"/>
            <a:chExt cx="166255" cy="1502228"/>
          </a:xfrm>
          <a:solidFill>
            <a:schemeClr val="accent3"/>
          </a:solidFill>
        </p:grpSpPr>
        <p:sp>
          <p:nvSpPr>
            <p:cNvPr id="30" name="椭圆 29"/>
            <p:cNvSpPr/>
            <p:nvPr/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31" name="直线连接符 20"/>
            <p:cNvCxnSpPr>
              <a:stCxn id="30" idx="0"/>
            </p:cNvCxnSpPr>
            <p:nvPr/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8"/>
          <p:cNvSpPr txBox="1"/>
          <p:nvPr/>
        </p:nvSpPr>
        <p:spPr>
          <a:xfrm>
            <a:off x="2389993" y="2071695"/>
            <a:ext cx="2408275" cy="33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San Diego, CA, USA</a:t>
            </a:r>
          </a:p>
        </p:txBody>
      </p:sp>
      <p:sp>
        <p:nvSpPr>
          <p:cNvPr id="33" name="矩形 32"/>
          <p:cNvSpPr/>
          <p:nvPr/>
        </p:nvSpPr>
        <p:spPr>
          <a:xfrm>
            <a:off x="2389992" y="1710045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November 5-10</a:t>
            </a:r>
          </a:p>
        </p:txBody>
      </p:sp>
      <p:sp>
        <p:nvSpPr>
          <p:cNvPr id="38" name="矩形 37"/>
          <p:cNvSpPr/>
          <p:nvPr/>
        </p:nvSpPr>
        <p:spPr>
          <a:xfrm>
            <a:off x="6975644" y="4121386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July 15-20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微软雅黑" charset="0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9374769" y="2071695"/>
            <a:ext cx="2408275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Programming languages -- C++</a:t>
            </a:r>
            <a:endParaRPr lang="zh-CN" altLang="en-US" sz="1333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374769" y="1710045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ISO/IEC 14882:2020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400567" y="3317172"/>
            <a:ext cx="221673" cy="1990765"/>
            <a:chOff x="2525772" y="2487879"/>
            <a:chExt cx="166255" cy="1493074"/>
          </a:xfrm>
        </p:grpSpPr>
        <p:sp>
          <p:nvSpPr>
            <p:cNvPr id="64" name="椭圆 63"/>
            <p:cNvSpPr/>
            <p:nvPr/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65" name="直线连接符 54"/>
            <p:cNvCxnSpPr/>
            <p:nvPr/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ln w="19050">
              <a:solidFill>
                <a:schemeClr val="accent2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本框 8"/>
          <p:cNvSpPr txBox="1"/>
          <p:nvPr/>
        </p:nvSpPr>
        <p:spPr>
          <a:xfrm>
            <a:off x="4622241" y="4486337"/>
            <a:ext cx="2408275" cy="33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Kailua-Kona, HI, USA</a:t>
            </a:r>
            <a:endParaRPr lang="zh-CN" altLang="en-US" sz="1333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22240" y="4124687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February 18-23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微软雅黑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622238" y="3647478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ea typeface="微软雅黑" charset="0"/>
              </a:rPr>
              <a:t>2019</a:t>
            </a:r>
            <a:endParaRPr lang="zh-CN" altLang="en-US" sz="3200" b="1" dirty="0">
              <a:solidFill>
                <a:schemeClr val="accent2"/>
              </a:solidFill>
              <a:latin typeface="Century Gothic"/>
              <a:ea typeface="微软雅黑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776831" y="3321873"/>
            <a:ext cx="221673" cy="1990765"/>
            <a:chOff x="2525772" y="2487879"/>
            <a:chExt cx="166255" cy="1493074"/>
          </a:xfrm>
        </p:grpSpPr>
        <p:sp>
          <p:nvSpPr>
            <p:cNvPr id="74" name="椭圆 73"/>
            <p:cNvSpPr/>
            <p:nvPr/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75" name="直线连接符 54"/>
            <p:cNvCxnSpPr/>
            <p:nvPr/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ln w="19050">
              <a:solidFill>
                <a:schemeClr val="accent2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文本框 8"/>
          <p:cNvSpPr txBox="1"/>
          <p:nvPr/>
        </p:nvSpPr>
        <p:spPr>
          <a:xfrm>
            <a:off x="6998503" y="4500305"/>
            <a:ext cx="2408275" cy="33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Cologne, Germany</a:t>
            </a:r>
            <a:endParaRPr lang="zh-CN" altLang="en-US" sz="1333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9149784" y="1533935"/>
            <a:ext cx="221673" cy="2002968"/>
            <a:chOff x="4408188" y="1151906"/>
            <a:chExt cx="166255" cy="1502228"/>
          </a:xfrm>
          <a:solidFill>
            <a:schemeClr val="accent1"/>
          </a:solidFill>
        </p:grpSpPr>
        <p:sp>
          <p:nvSpPr>
            <p:cNvPr id="86" name="椭圆 85"/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0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61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91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22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52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783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13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44" algn="l" defTabSz="60963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3200"/>
            </a:p>
          </p:txBody>
        </p:sp>
        <p:cxnSp>
          <p:nvCxnSpPr>
            <p:cNvPr id="87" name="直线连接符 58"/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矩形 87"/>
          <p:cNvSpPr/>
          <p:nvPr/>
        </p:nvSpPr>
        <p:spPr>
          <a:xfrm>
            <a:off x="9371456" y="1161497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Century Gothic"/>
                <a:ea typeface="微软雅黑" charset="0"/>
              </a:rPr>
              <a:t>2020?</a:t>
            </a:r>
            <a:endParaRPr lang="zh-CN" altLang="en-US" sz="3200" b="1" dirty="0">
              <a:solidFill>
                <a:schemeClr val="accent1"/>
              </a:solidFill>
              <a:latin typeface="Century Gothic"/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389991" y="1161496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3"/>
                </a:solidFill>
                <a:ea typeface="微软雅黑" charset="0"/>
              </a:rPr>
              <a:t>2018</a:t>
            </a:r>
            <a:endParaRPr lang="zh-CN" altLang="en-US" sz="3200" b="1" dirty="0">
              <a:solidFill>
                <a:schemeClr val="accent3"/>
              </a:solidFill>
              <a:latin typeface="Century Gothic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78569" y="4061605"/>
            <a:ext cx="8002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423C4-205F-4901-AB8E-E054AAAF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80ACF3-7907-477B-84AB-A04D459FC841}"/>
              </a:ext>
            </a:extLst>
          </p:cNvPr>
          <p:cNvSpPr txBox="1"/>
          <p:nvPr/>
        </p:nvSpPr>
        <p:spPr>
          <a:xfrm>
            <a:off x="762499" y="1654645"/>
            <a:ext cx="8002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35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CE36E-2BD4-48AE-AB34-F8BF52961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6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&lt;windows.h&gt;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3" y="2996952"/>
            <a:ext cx="3285971" cy="3285971"/>
          </a:xfrm>
          <a:prstGeom prst="rect">
            <a:avLst/>
          </a:prstGeom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F7D097-1551-4CAD-B6D4-1EA118E3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939" y="2060848"/>
            <a:ext cx="60769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38" y="4112145"/>
            <a:ext cx="2143125" cy="1114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38" y="2074603"/>
            <a:ext cx="2209800" cy="1343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ODR</a:t>
            </a:r>
            <a:r>
              <a:rPr lang="zh-CN" altLang="en-US" dirty="0"/>
              <a:t>（</a:t>
            </a:r>
            <a:r>
              <a:rPr lang="en-US" altLang="zh-CN" dirty="0"/>
              <a:t>One Definition Rule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77988" y="1988840"/>
            <a:ext cx="19431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main.cpp</a:t>
            </a:r>
            <a:r>
              <a:rPr lang="zh-CN" altLang="en-US" sz="2400" dirty="0"/>
              <a:t>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54932" y="4005064"/>
            <a:ext cx="18662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func.cpp</a:t>
            </a:r>
            <a:r>
              <a:rPr lang="zh-CN" altLang="en-US" sz="2400" dirty="0"/>
              <a:t>：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B19B9D8-0853-4FFF-9DEC-615DC33DE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90014">
            <a:off x="6032957" y="1602483"/>
            <a:ext cx="2158730" cy="19174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B19B9D8-0853-4FFF-9DEC-615DC33DE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250">
            <a:off x="6032956" y="2815671"/>
            <a:ext cx="2158730" cy="191746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003385" y="2949328"/>
            <a:ext cx="12186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Same?</a:t>
            </a:r>
            <a:endParaRPr lang="zh-CN" altLang="en-US" sz="240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5C628F3E-6510-4634-A7AC-DB78141D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/>
              <a:t>2018 </a:t>
            </a:r>
            <a:r>
              <a:rPr lang="zh-CN" altLang="en-US"/>
              <a:t>中国</a:t>
            </a:r>
            <a:r>
              <a:rPr lang="en-US" altLang="zh-CN"/>
              <a:t>C++</a:t>
            </a:r>
            <a:r>
              <a:rPr lang="zh-CN" altLang="en-US"/>
              <a:t>大会 </a:t>
            </a:r>
            <a:r>
              <a:rPr lang="en-US" altLang="zh-CN"/>
              <a:t>— purecpp.org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World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C0AAE90-47C3-40A1-8017-32A7017B6A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0</TotalTime>
  <Words>1458</Words>
  <Application>Microsoft Office PowerPoint</Application>
  <PresentationFormat>自定义</PresentationFormat>
  <Paragraphs>386</Paragraphs>
  <Slides>76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2" baseType="lpstr">
      <vt:lpstr>微软雅黑</vt:lpstr>
      <vt:lpstr>幼圆</vt:lpstr>
      <vt:lpstr>Arial</vt:lpstr>
      <vt:lpstr>Century Gothic</vt:lpstr>
      <vt:lpstr>Consolas</vt:lpstr>
      <vt:lpstr>Continental_World_16x9</vt:lpstr>
      <vt:lpstr>C++ Modules</vt:lpstr>
      <vt:lpstr>PowerPoint 演示文稿</vt:lpstr>
      <vt:lpstr>Why Module</vt:lpstr>
      <vt:lpstr>headers</vt:lpstr>
      <vt:lpstr>Hello world</vt:lpstr>
      <vt:lpstr>头文件展开</vt:lpstr>
      <vt:lpstr>Hello world</vt:lpstr>
      <vt:lpstr>&lt;windows.h&gt;</vt:lpstr>
      <vt:lpstr>ODR（One Definition Rule）</vt:lpstr>
      <vt:lpstr>Header =&gt; module</vt:lpstr>
      <vt:lpstr>Header =&gt; module</vt:lpstr>
      <vt:lpstr>World with Header</vt:lpstr>
      <vt:lpstr>World with Header</vt:lpstr>
      <vt:lpstr>World with Module</vt:lpstr>
      <vt:lpstr>World with Module</vt:lpstr>
      <vt:lpstr>modules</vt:lpstr>
      <vt:lpstr>performance</vt:lpstr>
      <vt:lpstr>performance</vt:lpstr>
      <vt:lpstr>PowerPoint 演示文稿</vt:lpstr>
      <vt:lpstr>How to use</vt:lpstr>
      <vt:lpstr>Say hello</vt:lpstr>
      <vt:lpstr>Say hello</vt:lpstr>
      <vt:lpstr>自定义module</vt:lpstr>
      <vt:lpstr>自定义module</vt:lpstr>
      <vt:lpstr>自定义module</vt:lpstr>
      <vt:lpstr>Module linkage</vt:lpstr>
      <vt:lpstr>Module linkage</vt:lpstr>
      <vt:lpstr>Module linkage</vt:lpstr>
      <vt:lpstr>Module linkage</vt:lpstr>
      <vt:lpstr>Module partitions</vt:lpstr>
      <vt:lpstr>Module partitions</vt:lpstr>
      <vt:lpstr>Module partitions</vt:lpstr>
      <vt:lpstr>Modules的循环依赖</vt:lpstr>
      <vt:lpstr>Modules的循环依赖</vt:lpstr>
      <vt:lpstr>Global module fragment</vt:lpstr>
      <vt:lpstr>Global module fragment</vt:lpstr>
      <vt:lpstr>Global module fragment</vt:lpstr>
      <vt:lpstr>Legacy header units</vt:lpstr>
      <vt:lpstr>Legacy header units</vt:lpstr>
      <vt:lpstr>Legacy header units</vt:lpstr>
      <vt:lpstr>How it works</vt:lpstr>
      <vt:lpstr>compile</vt:lpstr>
      <vt:lpstr>link</vt:lpstr>
      <vt:lpstr>release</vt:lpstr>
      <vt:lpstr>BMI &amp; .o</vt:lpstr>
      <vt:lpstr>BMI &amp; .o</vt:lpstr>
      <vt:lpstr>BMI &amp; .o</vt:lpstr>
      <vt:lpstr>BMI &amp; .o</vt:lpstr>
      <vt:lpstr>release Hello</vt:lpstr>
      <vt:lpstr>Notes</vt:lpstr>
      <vt:lpstr>‘submodule’</vt:lpstr>
      <vt:lpstr>‘submodule’</vt:lpstr>
      <vt:lpstr>‘submodule’</vt:lpstr>
      <vt:lpstr>namespace</vt:lpstr>
      <vt:lpstr>namespace</vt:lpstr>
      <vt:lpstr>namespace</vt:lpstr>
      <vt:lpstr>类的private成员 &amp; Pimpl</vt:lpstr>
      <vt:lpstr>compile-time</vt:lpstr>
      <vt:lpstr>compile-time</vt:lpstr>
      <vt:lpstr>compile-time</vt:lpstr>
      <vt:lpstr>compile-time</vt:lpstr>
      <vt:lpstr>compile-time</vt:lpstr>
      <vt:lpstr>building</vt:lpstr>
      <vt:lpstr>MSVC 2017 version 15.9</vt:lpstr>
      <vt:lpstr>GCC</vt:lpstr>
      <vt:lpstr>GCC</vt:lpstr>
      <vt:lpstr>Clang 8</vt:lpstr>
      <vt:lpstr>Clang 8</vt:lpstr>
      <vt:lpstr>build2</vt:lpstr>
      <vt:lpstr>build2</vt:lpstr>
      <vt:lpstr>reference</vt:lpstr>
      <vt:lpstr>underway</vt:lpstr>
      <vt:lpstr>PowerPoint 演示文稿</vt:lpstr>
      <vt:lpstr>PowerPoint 演示文稿</vt:lpstr>
      <vt:lpstr>PowerPoint 演示文稿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2018-12-04T03:14:05Z</dcterms:created>
  <dcterms:modified xsi:type="dcterms:W3CDTF">2018-12-21T16:08:45Z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