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39"/>
  </p:notesMasterIdLst>
  <p:handoutMasterIdLst>
    <p:handoutMasterId r:id="rId40"/>
  </p:handoutMasterIdLst>
  <p:sldIdLst>
    <p:sldId id="300" r:id="rId2"/>
    <p:sldId id="301" r:id="rId3"/>
    <p:sldId id="289" r:id="rId4"/>
    <p:sldId id="285" r:id="rId5"/>
    <p:sldId id="286" r:id="rId6"/>
    <p:sldId id="287" r:id="rId7"/>
    <p:sldId id="293" r:id="rId8"/>
    <p:sldId id="294" r:id="rId9"/>
    <p:sldId id="295" r:id="rId10"/>
    <p:sldId id="296" r:id="rId11"/>
    <p:sldId id="297" r:id="rId12"/>
    <p:sldId id="298" r:id="rId13"/>
    <p:sldId id="278" r:id="rId14"/>
    <p:sldId id="277" r:id="rId15"/>
    <p:sldId id="279" r:id="rId16"/>
    <p:sldId id="291" r:id="rId17"/>
    <p:sldId id="280" r:id="rId18"/>
    <p:sldId id="257" r:id="rId19"/>
    <p:sldId id="281" r:id="rId20"/>
    <p:sldId id="283" r:id="rId21"/>
    <p:sldId id="284" r:id="rId22"/>
    <p:sldId id="292" r:id="rId23"/>
    <p:sldId id="266" r:id="rId24"/>
    <p:sldId id="261" r:id="rId25"/>
    <p:sldId id="269" r:id="rId26"/>
    <p:sldId id="275" r:id="rId27"/>
    <p:sldId id="264" r:id="rId28"/>
    <p:sldId id="265" r:id="rId29"/>
    <p:sldId id="267" r:id="rId30"/>
    <p:sldId id="263" r:id="rId31"/>
    <p:sldId id="268" r:id="rId32"/>
    <p:sldId id="270" r:id="rId33"/>
    <p:sldId id="271" r:id="rId34"/>
    <p:sldId id="272" r:id="rId35"/>
    <p:sldId id="273" r:id="rId36"/>
    <p:sldId id="274" r:id="rId37"/>
    <p:sldId id="299"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99" autoAdjust="0"/>
  </p:normalViewPr>
  <p:slideViewPr>
    <p:cSldViewPr>
      <p:cViewPr varScale="1">
        <p:scale>
          <a:sx n="96" d="100"/>
          <a:sy n="96" d="100"/>
        </p:scale>
        <p:origin x="19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1A9D14B-9022-4680-A16E-22F73A7C40FF}" type="slidenum">
              <a:rPr lang="en-US"/>
              <a:pPr/>
              <a:t>‹#›</a:t>
            </a:fld>
            <a:endParaRPr lang="en-US"/>
          </a:p>
        </p:txBody>
      </p:sp>
    </p:spTree>
    <p:extLst>
      <p:ext uri="{BB962C8B-B14F-4D97-AF65-F5344CB8AC3E}">
        <p14:creationId xmlns:p14="http://schemas.microsoft.com/office/powerpoint/2010/main" val="2925325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E243C8-1853-4F79-957A-89321B626D5D}" type="slidenum">
              <a:rPr lang="en-AU" altLang="zh-CN"/>
              <a:pPr/>
              <a:t>‹#›</a:t>
            </a:fld>
            <a:endParaRPr lang="en-AU" altLang="zh-CN"/>
          </a:p>
        </p:txBody>
      </p:sp>
    </p:spTree>
    <p:extLst>
      <p:ext uri="{BB962C8B-B14F-4D97-AF65-F5344CB8AC3E}">
        <p14:creationId xmlns:p14="http://schemas.microsoft.com/office/powerpoint/2010/main" val="2975297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2852782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latin typeface="Arial" panose="020B0604020202020204" pitchFamily="34" charset="0"/>
                <a:ea typeface="ＭＳ Ｐゴシック" panose="020B0600070205080204" pitchFamily="34" charset="-128"/>
              </a:rPr>
              <a:t>We now provide some examples of applications that illustrate the requirements just enumerated.</a:t>
            </a:r>
          </a:p>
          <a:p>
            <a:pPr eaLnBrk="1" hangingPunct="1"/>
            <a:r>
              <a:rPr lang="en-US" sz="1100" smtClean="0">
                <a:latin typeface="Arial" panose="020B0604020202020204" pitchFamily="34" charset="0"/>
                <a:ea typeface="ＭＳ Ｐゴシック" panose="020B0600070205080204" pitchFamily="34" charset="-128"/>
              </a:rPr>
              <a:t>• Confidentiality - Student grade information is an asset whose confidentiality is considered to be highly important by students. Grade information should only be available to students, their parents, and employees that require the information to do their job. Student enrollment information may have a moderate confidentiality rating. While still coveredby FERPA, this information is seen by more people on a daily basis, is less likely to be targeted than grade information, and results in less damage if disclosed. Directory information, such as lists of students or faculty or departmental lists, may be assigned a low confidentiality rating or indeed no rating. This information is typically freely available to the public and published on a school's Web site.</a:t>
            </a:r>
          </a:p>
          <a:p>
            <a:pPr eaLnBrk="1" hangingPunct="1"/>
            <a:r>
              <a:rPr lang="en-US" sz="1100" smtClean="0">
                <a:latin typeface="Arial" panose="020B0604020202020204" pitchFamily="34" charset="0"/>
                <a:ea typeface="ＭＳ Ｐゴシック" panose="020B0600070205080204" pitchFamily="34" charset="-128"/>
              </a:rPr>
              <a:t>• Integrity – Consider a hospital patient's allergy information stored in a database. The doctor should be able to trust that the information is correct and current. Now suppose that an employee (e.g., a nurse) who is authorized to view and update this information deliberately falsifies the data to cause harm to the hospital. The database needs to be restored to a trusted basis quickly, and it should be possible to trace the error back to the person responsible. Patient allergy information is an example of an asset with a high requirement for integrity. Inaccurate information could result in serious harm or death to a patient and expose the hospital to massive liability.</a:t>
            </a:r>
          </a:p>
          <a:p>
            <a:pPr eaLnBrk="1" hangingPunct="1"/>
            <a:r>
              <a:rPr lang="en-US" sz="1100" smtClean="0">
                <a:latin typeface="Arial" panose="020B0604020202020204" pitchFamily="34" charset="0"/>
                <a:ea typeface="ＭＳ Ｐゴシック" panose="020B0600070205080204" pitchFamily="34" charset="-128"/>
              </a:rPr>
              <a:t>• Availability - The more critical a component or service, the higher is the level of availability required. Consider a system that provides authentication services for critical systems, applications, and devices. An interruption of service results in the inability for customers to access computing resources and staff to access the resources they need to perform critical tasks. The loss of the service translates into a large financial loss in lost employee productivity and potential customer loss.</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4FFFEA-9C1C-40E2-8E32-571CF68AD0E8}" type="slidenum">
              <a:rPr lang="en-AU" altLang="zh-CN" sz="1200"/>
              <a:pPr eaLnBrk="1" hangingPunct="1"/>
              <a:t>20</a:t>
            </a:fld>
            <a:endParaRPr lang="en-AU" altLang="zh-CN" sz="1200"/>
          </a:p>
        </p:txBody>
      </p:sp>
    </p:spTree>
    <p:extLst>
      <p:ext uri="{BB962C8B-B14F-4D97-AF65-F5344CB8AC3E}">
        <p14:creationId xmlns:p14="http://schemas.microsoft.com/office/powerpoint/2010/main" val="2556494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latin typeface="Arial" panose="020B0604020202020204" pitchFamily="34" charset="0"/>
                <a:ea typeface="ＭＳ Ｐゴシック" panose="020B0600070205080204" pitchFamily="34" charset="-128"/>
                <a:cs typeface="Arial" panose="020B0604020202020204" pitchFamily="34" charset="0"/>
              </a:rPr>
              <a:t>Computer security is both fascinating and complex. Some of the reasons follow:</a:t>
            </a:r>
          </a:p>
          <a:p>
            <a:pPr eaLnBrk="1" hangingPunct="1"/>
            <a:r>
              <a:rPr lang="en-US" sz="1100" b="1" smtClean="0">
                <a:latin typeface="Arial" panose="020B0604020202020204" pitchFamily="34" charset="0"/>
                <a:ea typeface="ＭＳ Ｐゴシック" panose="020B0600070205080204" pitchFamily="34" charset="-128"/>
                <a:cs typeface="Arial" panose="020B0604020202020204" pitchFamily="34" charset="0"/>
              </a:rPr>
              <a:t>1.</a:t>
            </a:r>
            <a:r>
              <a:rPr lang="en-US" sz="1100" smtClean="0">
                <a:latin typeface="Arial" panose="020B0604020202020204" pitchFamily="34" charset="0"/>
                <a:ea typeface="ＭＳ Ｐゴシック" panose="020B0600070205080204" pitchFamily="34" charset="-128"/>
                <a:cs typeface="Arial" panose="020B0604020202020204" pitchFamily="34" charset="0"/>
              </a:rPr>
              <a:t> Computer security is not as simple as it might first appear to the novice. The requirements seem to be straightforward, but the mechanisms used to meet those requirements can be quite complex and subtle.</a:t>
            </a:r>
          </a:p>
          <a:p>
            <a:pPr eaLnBrk="1" hangingPunct="1"/>
            <a:r>
              <a:rPr lang="en-US" sz="1100" b="1" smtClean="0">
                <a:latin typeface="Arial" panose="020B0604020202020204" pitchFamily="34" charset="0"/>
                <a:ea typeface="ＭＳ Ｐゴシック" panose="020B0600070205080204" pitchFamily="34" charset="-128"/>
                <a:cs typeface="Arial" panose="020B0604020202020204" pitchFamily="34" charset="0"/>
              </a:rPr>
              <a:t>2.</a:t>
            </a:r>
            <a:r>
              <a:rPr lang="en-US" sz="1100" smtClean="0">
                <a:latin typeface="Arial" panose="020B0604020202020204" pitchFamily="34" charset="0"/>
                <a:ea typeface="ＭＳ Ｐゴシック" panose="020B0600070205080204" pitchFamily="34" charset="-128"/>
                <a:cs typeface="Arial" panose="020B0604020202020204" pitchFamily="34" charset="0"/>
              </a:rPr>
              <a:t> In developing a particular security mechanism or algorithm, one must always consider potential attacks (often unexpected) on those security features. </a:t>
            </a:r>
          </a:p>
          <a:p>
            <a:pPr eaLnBrk="1" hangingPunct="1"/>
            <a:r>
              <a:rPr lang="en-US" sz="1100" b="1" smtClean="0">
                <a:latin typeface="Arial" panose="020B0604020202020204" pitchFamily="34" charset="0"/>
                <a:ea typeface="ＭＳ Ｐゴシック" panose="020B0600070205080204" pitchFamily="34" charset="-128"/>
                <a:cs typeface="Arial" panose="020B0604020202020204" pitchFamily="34" charset="0"/>
              </a:rPr>
              <a:t>3.</a:t>
            </a:r>
            <a:r>
              <a:rPr lang="en-US" sz="1100" smtClean="0">
                <a:latin typeface="Arial" panose="020B0604020202020204" pitchFamily="34" charset="0"/>
                <a:ea typeface="ＭＳ Ｐゴシック" panose="020B0600070205080204" pitchFamily="34" charset="-128"/>
                <a:cs typeface="Arial" panose="020B0604020202020204" pitchFamily="34" charset="0"/>
              </a:rPr>
              <a:t> Hence procedures used to provide particular services are often counterintuitive. </a:t>
            </a:r>
          </a:p>
          <a:p>
            <a:pPr eaLnBrk="1" hangingPunct="1"/>
            <a:r>
              <a:rPr lang="en-US" sz="1100" b="1" smtClean="0">
                <a:latin typeface="Arial" panose="020B0604020202020204" pitchFamily="34" charset="0"/>
                <a:ea typeface="ＭＳ Ｐゴシック" panose="020B0600070205080204" pitchFamily="34" charset="-128"/>
                <a:cs typeface="Arial" panose="020B0604020202020204" pitchFamily="34" charset="0"/>
              </a:rPr>
              <a:t>4. </a:t>
            </a:r>
            <a:r>
              <a:rPr lang="en-US" sz="1100" smtClean="0">
                <a:latin typeface="Arial" panose="020B0604020202020204" pitchFamily="34" charset="0"/>
                <a:ea typeface="ＭＳ Ｐゴシック" panose="020B0600070205080204" pitchFamily="34" charset="-128"/>
                <a:cs typeface="Arial" panose="020B0604020202020204" pitchFamily="34" charset="0"/>
              </a:rPr>
              <a:t>Having designed various security mechanisms, it is necessary to decide where to use them.</a:t>
            </a:r>
          </a:p>
          <a:p>
            <a:pPr eaLnBrk="1" hangingPunct="1"/>
            <a:r>
              <a:rPr lang="en-US" sz="1100" b="1" smtClean="0">
                <a:latin typeface="Arial" panose="020B0604020202020204" pitchFamily="34" charset="0"/>
                <a:ea typeface="ＭＳ Ｐゴシック" panose="020B0600070205080204" pitchFamily="34" charset="-128"/>
                <a:cs typeface="Arial" panose="020B0604020202020204" pitchFamily="34" charset="0"/>
              </a:rPr>
              <a:t>5.</a:t>
            </a:r>
            <a:r>
              <a:rPr lang="en-US" sz="1100" smtClean="0">
                <a:latin typeface="Arial" panose="020B0604020202020204" pitchFamily="34" charset="0"/>
                <a:ea typeface="ＭＳ Ｐゴシック" panose="020B0600070205080204" pitchFamily="34" charset="-128"/>
                <a:cs typeface="Arial" panose="020B0604020202020204" pitchFamily="34" charset="0"/>
              </a:rPr>
              <a:t> Security mechanisms typically involve more than a particular algorithm or protocol, but also require participants to have secret information, leading to issues of creation, distribution, and protection of that secret information. </a:t>
            </a:r>
          </a:p>
          <a:p>
            <a:pPr eaLnBrk="1" hangingPunct="1"/>
            <a:r>
              <a:rPr lang="en-US" sz="1100" b="1" smtClean="0">
                <a:latin typeface="Arial" panose="020B0604020202020204" pitchFamily="34" charset="0"/>
                <a:ea typeface="ＭＳ Ｐゴシック" panose="020B0600070205080204" pitchFamily="34" charset="-128"/>
                <a:cs typeface="Arial" panose="020B0604020202020204" pitchFamily="34" charset="0"/>
              </a:rPr>
              <a:t>6. </a:t>
            </a:r>
            <a:r>
              <a:rPr lang="en-US" sz="1100" smtClean="0">
                <a:latin typeface="Arial" panose="020B0604020202020204" pitchFamily="34" charset="0"/>
                <a:ea typeface="ＭＳ Ｐゴシック" panose="020B0600070205080204" pitchFamily="34" charset="-128"/>
                <a:cs typeface="Arial" panose="020B0604020202020204" pitchFamily="34" charset="0"/>
              </a:rPr>
              <a:t>Computer security is essentially a battle of wits between a perpetrator who tries to find holes and the designer or administrator who tries to close them. </a:t>
            </a:r>
          </a:p>
          <a:p>
            <a:pPr eaLnBrk="1" hangingPunct="1"/>
            <a:r>
              <a:rPr lang="en-US" sz="1100" b="1" smtClean="0">
                <a:latin typeface="Arial" panose="020B0604020202020204" pitchFamily="34" charset="0"/>
                <a:ea typeface="ＭＳ Ｐゴシック" panose="020B0600070205080204" pitchFamily="34" charset="-128"/>
                <a:cs typeface="Arial" panose="020B0604020202020204" pitchFamily="34" charset="0"/>
              </a:rPr>
              <a:t>7. </a:t>
            </a:r>
            <a:r>
              <a:rPr lang="en-US" sz="1100" smtClean="0">
                <a:latin typeface="Arial" panose="020B0604020202020204" pitchFamily="34" charset="0"/>
                <a:ea typeface="ＭＳ Ｐゴシック" panose="020B0600070205080204" pitchFamily="34" charset="-128"/>
                <a:cs typeface="Arial" panose="020B0604020202020204" pitchFamily="34" charset="0"/>
              </a:rPr>
              <a:t>There is a natural tendency on the part of users and system managers to perceive little benefit from security investment until a security failure occurs.</a:t>
            </a:r>
          </a:p>
          <a:p>
            <a:pPr eaLnBrk="1" hangingPunct="1"/>
            <a:r>
              <a:rPr lang="en-US" sz="1100" b="1" smtClean="0">
                <a:latin typeface="Arial" panose="020B0604020202020204" pitchFamily="34" charset="0"/>
                <a:ea typeface="ＭＳ Ｐゴシック" panose="020B0600070205080204" pitchFamily="34" charset="-128"/>
                <a:cs typeface="Arial" panose="020B0604020202020204" pitchFamily="34" charset="0"/>
              </a:rPr>
              <a:t>8. </a:t>
            </a:r>
            <a:r>
              <a:rPr lang="en-US" sz="1100" smtClean="0">
                <a:latin typeface="Arial" panose="020B0604020202020204" pitchFamily="34" charset="0"/>
                <a:ea typeface="ＭＳ Ｐゴシック" panose="020B0600070205080204" pitchFamily="34" charset="-128"/>
                <a:cs typeface="Arial" panose="020B0604020202020204" pitchFamily="34" charset="0"/>
              </a:rPr>
              <a:t>Security requires regular monitoring, difficult in today's short-term environment.</a:t>
            </a:r>
          </a:p>
          <a:p>
            <a:pPr eaLnBrk="1" hangingPunct="1"/>
            <a:r>
              <a:rPr lang="en-US" sz="1100" b="1" smtClean="0">
                <a:latin typeface="Arial" panose="020B0604020202020204" pitchFamily="34" charset="0"/>
                <a:ea typeface="ＭＳ Ｐゴシック" panose="020B0600070205080204" pitchFamily="34" charset="-128"/>
                <a:cs typeface="Arial" panose="020B0604020202020204" pitchFamily="34" charset="0"/>
              </a:rPr>
              <a:t>9. </a:t>
            </a:r>
            <a:r>
              <a:rPr lang="en-US" sz="1100" smtClean="0">
                <a:latin typeface="Arial" panose="020B0604020202020204" pitchFamily="34" charset="0"/>
                <a:ea typeface="ＭＳ Ｐゴシック" panose="020B0600070205080204" pitchFamily="34" charset="-128"/>
                <a:cs typeface="Arial" panose="020B0604020202020204" pitchFamily="34" charset="0"/>
              </a:rPr>
              <a:t>Security is still too often an afterthought - incorporated after the design is complete.</a:t>
            </a:r>
          </a:p>
          <a:p>
            <a:pPr eaLnBrk="1" hangingPunct="1"/>
            <a:r>
              <a:rPr lang="en-US" sz="1100" b="1" smtClean="0">
                <a:latin typeface="Arial" panose="020B0604020202020204" pitchFamily="34" charset="0"/>
                <a:ea typeface="ＭＳ Ｐゴシック" panose="020B0600070205080204" pitchFamily="34" charset="-128"/>
                <a:cs typeface="Arial" panose="020B0604020202020204" pitchFamily="34" charset="0"/>
              </a:rPr>
              <a:t>10. </a:t>
            </a:r>
            <a:r>
              <a:rPr lang="en-US" sz="1100" smtClean="0">
                <a:latin typeface="Arial" panose="020B0604020202020204" pitchFamily="34" charset="0"/>
                <a:ea typeface="ＭＳ Ｐゴシック" panose="020B0600070205080204" pitchFamily="34" charset="-128"/>
                <a:cs typeface="Arial" panose="020B0604020202020204" pitchFamily="34" charset="0"/>
              </a:rPr>
              <a:t>Many users / security administrators view strong security as an impediment to efficient and user-friendly operation of an information system or use of information.</a:t>
            </a:r>
          </a:p>
          <a:p>
            <a:pPr eaLnBrk="1" hangingPunct="1"/>
            <a:endParaRPr lang="en-US" sz="1100" smtClean="0">
              <a:latin typeface="Arial" panose="020B0604020202020204" pitchFamily="34" charset="0"/>
              <a:ea typeface="ＭＳ Ｐゴシック" panose="020B0600070205080204" pitchFamily="34" charset="-128"/>
              <a:cs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B7E671-7A25-4B8A-A7E6-A533C4F37A7E}" type="slidenum">
              <a:rPr lang="en-AU" altLang="zh-CN" sz="1200"/>
              <a:pPr eaLnBrk="1" hangingPunct="1"/>
              <a:t>21</a:t>
            </a:fld>
            <a:endParaRPr lang="en-AU" altLang="zh-CN" sz="1200"/>
          </a:p>
        </p:txBody>
      </p:sp>
    </p:spTree>
    <p:extLst>
      <p:ext uri="{BB962C8B-B14F-4D97-AF65-F5344CB8AC3E}">
        <p14:creationId xmlns:p14="http://schemas.microsoft.com/office/powerpoint/2010/main" val="1719047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smtClean="0">
                <a:latin typeface="Arial" panose="020B0604020202020204" pitchFamily="34" charset="0"/>
                <a:ea typeface="ＭＳ Ｐゴシック" panose="020B0600070205080204" pitchFamily="34" charset="-128"/>
                <a:cs typeface="Arial" panose="020B0604020202020204" pitchFamily="34" charset="0"/>
              </a:rPr>
              <a:t>We can define three levels of impact on organizations or individuals should there be a breach of security (i.e., a loss of confidentiality, integrity, or availability). These levels are defined in FIPS PUB 199:</a:t>
            </a:r>
          </a:p>
          <a:p>
            <a:pPr eaLnBrk="1" hangingPunct="1"/>
            <a:r>
              <a:rPr lang="en-US" sz="1100" smtClean="0">
                <a:latin typeface="Arial" panose="020B0604020202020204" pitchFamily="34" charset="0"/>
                <a:ea typeface="ＭＳ Ｐゴシック" panose="020B0600070205080204" pitchFamily="34" charset="-128"/>
                <a:cs typeface="Arial" panose="020B0604020202020204" pitchFamily="34" charset="0"/>
              </a:rPr>
              <a:t>• </a:t>
            </a:r>
            <a:r>
              <a:rPr lang="en-US" sz="1100" b="1" smtClean="0">
                <a:latin typeface="Arial" panose="020B0604020202020204" pitchFamily="34" charset="0"/>
                <a:ea typeface="ＭＳ Ｐゴシック" panose="020B0600070205080204" pitchFamily="34" charset="-128"/>
                <a:cs typeface="Arial" panose="020B0604020202020204" pitchFamily="34" charset="0"/>
              </a:rPr>
              <a:t>Low: </a:t>
            </a:r>
            <a:r>
              <a:rPr lang="en-US" sz="1100" smtClean="0">
                <a:latin typeface="Arial" panose="020B0604020202020204" pitchFamily="34" charset="0"/>
                <a:ea typeface="ＭＳ Ｐゴシック" panose="020B0600070205080204" pitchFamily="34" charset="-128"/>
                <a:cs typeface="Arial" panose="020B0604020202020204" pitchFamily="34" charset="0"/>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pPr eaLnBrk="1" hangingPunct="1"/>
            <a:r>
              <a:rPr lang="en-US" sz="1100" smtClean="0">
                <a:latin typeface="Arial" panose="020B0604020202020204" pitchFamily="34" charset="0"/>
                <a:ea typeface="ＭＳ Ｐゴシック" panose="020B0600070205080204" pitchFamily="34" charset="-128"/>
                <a:cs typeface="Arial" panose="020B0604020202020204" pitchFamily="34" charset="0"/>
              </a:rPr>
              <a:t>• </a:t>
            </a:r>
            <a:r>
              <a:rPr lang="en-US" sz="1100" b="1" smtClean="0">
                <a:latin typeface="Arial" panose="020B0604020202020204" pitchFamily="34" charset="0"/>
                <a:ea typeface="ＭＳ Ｐゴシック" panose="020B0600070205080204" pitchFamily="34" charset="-128"/>
                <a:cs typeface="Arial" panose="020B0604020202020204" pitchFamily="34" charset="0"/>
              </a:rPr>
              <a:t>Moderate: </a:t>
            </a:r>
            <a:r>
              <a:rPr lang="en-US" sz="1100" smtClean="0">
                <a:latin typeface="Arial" panose="020B0604020202020204" pitchFamily="34" charset="0"/>
                <a:ea typeface="ＭＳ Ｐゴシック" panose="020B0600070205080204" pitchFamily="34" charset="-128"/>
                <a:cs typeface="Arial" panose="020B0604020202020204" pitchFamily="34" charset="0"/>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pPr eaLnBrk="1" hangingPunct="1"/>
            <a:r>
              <a:rPr lang="en-US" sz="1100" smtClean="0">
                <a:latin typeface="Arial" panose="020B0604020202020204" pitchFamily="34" charset="0"/>
                <a:ea typeface="ＭＳ Ｐゴシック" panose="020B0600070205080204" pitchFamily="34" charset="-128"/>
                <a:cs typeface="Arial" panose="020B0604020202020204" pitchFamily="34" charset="0"/>
              </a:rPr>
              <a:t>• </a:t>
            </a:r>
            <a:r>
              <a:rPr lang="en-US" sz="1100" b="1" smtClean="0">
                <a:latin typeface="Arial" panose="020B0604020202020204" pitchFamily="34" charset="0"/>
                <a:ea typeface="ＭＳ Ｐゴシック" panose="020B0600070205080204" pitchFamily="34" charset="-128"/>
                <a:cs typeface="Arial" panose="020B0604020202020204" pitchFamily="34" charset="0"/>
              </a:rPr>
              <a:t>High: </a:t>
            </a:r>
            <a:r>
              <a:rPr lang="en-US" sz="1100" smtClean="0">
                <a:latin typeface="Arial" panose="020B0604020202020204" pitchFamily="34" charset="0"/>
                <a:ea typeface="ＭＳ Ｐゴシック" panose="020B0600070205080204" pitchFamily="34" charset="-128"/>
                <a:cs typeface="Arial" panose="020B0604020202020204" pitchFamily="34" charset="0"/>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C598F0D-5E02-4C27-9C17-EE484A1BF383}" type="slidenum">
              <a:rPr lang="en-AU" altLang="zh-CN" sz="1200"/>
              <a:pPr eaLnBrk="1" hangingPunct="1"/>
              <a:t>22</a:t>
            </a:fld>
            <a:endParaRPr lang="en-AU" altLang="zh-CN" sz="1200"/>
          </a:p>
        </p:txBody>
      </p:sp>
    </p:spTree>
    <p:extLst>
      <p:ext uri="{BB962C8B-B14F-4D97-AF65-F5344CB8AC3E}">
        <p14:creationId xmlns:p14="http://schemas.microsoft.com/office/powerpoint/2010/main" val="3301879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BA793A1-ED12-470B-8813-40B5DBC5E957}" type="slidenum">
              <a:rPr lang="en-AU" altLang="zh-CN" sz="1200"/>
              <a:pPr eaLnBrk="1" hangingPunct="1"/>
              <a:t>23</a:t>
            </a:fld>
            <a:endParaRPr lang="en-AU" altLang="zh-CN"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To assess effectively the security needs of an organization and to evaluate and choose various security products and policies, the manager responsible for security needs some systematic way of defining the requirements for security and characterizing the approaches to satisfying those requirements. This is difficult enough in a centralized data processing environment; with the use of local and wide area networks the problems are compounded. ITU-T Recommendation X.800, </a:t>
            </a:r>
            <a:r>
              <a:rPr lang="en-US" i="1" dirty="0" smtClean="0">
                <a:latin typeface="Arial" panose="020B0604020202020204" pitchFamily="34" charset="0"/>
                <a:ea typeface="ＭＳ Ｐゴシック" panose="020B0600070205080204" pitchFamily="34" charset="-128"/>
                <a:cs typeface="Arial" panose="020B0604020202020204" pitchFamily="34" charset="0"/>
              </a:rPr>
              <a:t>Security Architecture for OSI</a:t>
            </a:r>
            <a:r>
              <a:rPr lang="en-US" dirty="0" smtClean="0">
                <a:latin typeface="Arial" panose="020B0604020202020204" pitchFamily="34" charset="0"/>
                <a:ea typeface="ＭＳ Ｐゴシック" panose="020B0600070205080204" pitchFamily="34" charset="-128"/>
                <a:cs typeface="Arial" panose="020B0604020202020204" pitchFamily="34" charset="0"/>
              </a:rPr>
              <a:t>, defines such a systematic approach. The OSI security architecture is useful to managers as a way of organizing the task of providing security.</a:t>
            </a:r>
          </a:p>
        </p:txBody>
      </p:sp>
    </p:spTree>
    <p:extLst>
      <p:ext uri="{BB962C8B-B14F-4D97-AF65-F5344CB8AC3E}">
        <p14:creationId xmlns:p14="http://schemas.microsoft.com/office/powerpoint/2010/main" val="519680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61070C8-4224-43F2-87F1-034757C006F3}" type="slidenum">
              <a:rPr lang="en-AU" altLang="zh-CN" sz="1200"/>
              <a:pPr eaLnBrk="1" hangingPunct="1"/>
              <a:t>24</a:t>
            </a:fld>
            <a:endParaRPr lang="en-AU" altLang="zh-CN"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The OSI security architecture focuses on security attacks, mechanisms, and services. These can be defined briefly as follows:</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Security attack</a:t>
            </a:r>
            <a:r>
              <a:rPr lang="en-US" dirty="0" smtClean="0">
                <a:latin typeface="Arial" panose="020B0604020202020204" pitchFamily="34" charset="0"/>
                <a:ea typeface="ＭＳ Ｐゴシック" panose="020B0600070205080204" pitchFamily="34" charset="-128"/>
                <a:cs typeface="Arial" panose="020B0604020202020204" pitchFamily="34" charset="0"/>
              </a:rPr>
              <a:t>: Any action that compromises the security of information owned by an organization. </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Security mechanism</a:t>
            </a:r>
            <a:r>
              <a:rPr lang="en-US" dirty="0" smtClean="0">
                <a:latin typeface="Arial" panose="020B0604020202020204" pitchFamily="34" charset="0"/>
                <a:ea typeface="ＭＳ Ｐゴシック" panose="020B0600070205080204" pitchFamily="34" charset="-128"/>
                <a:cs typeface="Arial" panose="020B0604020202020204" pitchFamily="34" charset="0"/>
              </a:rPr>
              <a:t>: A process (or a device incorporating such a process) that is designed to detect, prevent, or recover from a security attack. </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Security service</a:t>
            </a:r>
            <a:r>
              <a:rPr lang="en-US" dirty="0" smtClean="0">
                <a:latin typeface="Arial" panose="020B0604020202020204" pitchFamily="34" charset="0"/>
                <a:ea typeface="ＭＳ Ｐゴシック" panose="020B0600070205080204" pitchFamily="34" charset="-128"/>
                <a:cs typeface="Arial" panose="020B0604020202020204" pitchFamily="34" charset="0"/>
              </a:rPr>
              <a:t>: A 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In the literature, the terms </a:t>
            </a:r>
            <a:r>
              <a:rPr lang="en-US" i="1" dirty="0" smtClean="0">
                <a:latin typeface="Arial" panose="020B0604020202020204" pitchFamily="34" charset="0"/>
                <a:ea typeface="ＭＳ Ｐゴシック" panose="020B0600070205080204" pitchFamily="34" charset="-128"/>
                <a:cs typeface="Arial" panose="020B0604020202020204" pitchFamily="34" charset="0"/>
              </a:rPr>
              <a:t>threat and attack </a:t>
            </a:r>
            <a:r>
              <a:rPr lang="en-US" dirty="0" smtClean="0">
                <a:latin typeface="Arial" panose="020B0604020202020204" pitchFamily="34" charset="0"/>
                <a:ea typeface="ＭＳ Ｐゴシック" panose="020B0600070205080204" pitchFamily="34" charset="-128"/>
                <a:cs typeface="Arial" panose="020B0604020202020204" pitchFamily="34" charset="0"/>
              </a:rPr>
              <a:t>are commonly used to mean more or less the same thing. Table 1.1 provides definitions taken from RFC 2828, </a:t>
            </a:r>
            <a:r>
              <a:rPr lang="en-US" i="1" dirty="0" smtClean="0">
                <a:latin typeface="Arial" panose="020B0604020202020204" pitchFamily="34" charset="0"/>
                <a:ea typeface="ＭＳ Ｐゴシック" panose="020B0600070205080204" pitchFamily="34" charset="-128"/>
                <a:cs typeface="Arial" panose="020B0604020202020204" pitchFamily="34" charset="0"/>
              </a:rPr>
              <a:t>Internet Security Glossary.</a:t>
            </a:r>
          </a:p>
          <a:p>
            <a:pPr eaLnBrk="1" hangingPunct="1"/>
            <a:r>
              <a:rPr lang="en-US" b="1" dirty="0" smtClean="0">
                <a:latin typeface="Arial" panose="020B0604020202020204" pitchFamily="34" charset="0"/>
                <a:ea typeface="ＭＳ Ｐゴシック" panose="020B0600070205080204" pitchFamily="34" charset="-128"/>
                <a:cs typeface="Arial" panose="020B0604020202020204" pitchFamily="34" charset="0"/>
              </a:rPr>
              <a:t>Threat - </a:t>
            </a:r>
            <a:r>
              <a:rPr lang="en-US" dirty="0" smtClean="0">
                <a:latin typeface="Arial" panose="020B0604020202020204" pitchFamily="34" charset="0"/>
                <a:ea typeface="ＭＳ Ｐゴシック" panose="020B0600070205080204" pitchFamily="34" charset="-128"/>
                <a:cs typeface="Arial" panose="020B0604020202020204" pitchFamily="34" charset="0"/>
              </a:rPr>
              <a:t>A potential for violation of security, which exists when there is a circumstance, capability, action, or event that could breach security and cause harm. That is, a threat is a possible danger that might exploit a vulnerability.</a:t>
            </a:r>
          </a:p>
          <a:p>
            <a:pPr eaLnBrk="1" hangingPunct="1"/>
            <a:r>
              <a:rPr lang="en-US" b="1" dirty="0" smtClean="0">
                <a:latin typeface="Arial" panose="020B0604020202020204" pitchFamily="34" charset="0"/>
                <a:ea typeface="ＭＳ Ｐゴシック" panose="020B0600070205080204" pitchFamily="34" charset="-128"/>
                <a:cs typeface="Arial" panose="020B0604020202020204" pitchFamily="34" charset="0"/>
              </a:rPr>
              <a:t>Attack - </a:t>
            </a:r>
            <a:r>
              <a:rPr lang="en-US" dirty="0" smtClean="0">
                <a:latin typeface="Arial" panose="020B0604020202020204" pitchFamily="34" charset="0"/>
                <a:ea typeface="ＭＳ Ｐゴシック" panose="020B0600070205080204" pitchFamily="34" charset="-128"/>
                <a:cs typeface="Arial" panose="020B0604020202020204" pitchFamily="34" charset="0"/>
              </a:rPr>
              <a:t>An assault on system security that derives from an intelligent threat; that is, an intelligent act that is a deliberate attempt (especially in the sense of a method or technique) to evade security services and violate the security policy of a system.</a:t>
            </a:r>
          </a:p>
        </p:txBody>
      </p:sp>
    </p:spTree>
    <p:extLst>
      <p:ext uri="{BB962C8B-B14F-4D97-AF65-F5344CB8AC3E}">
        <p14:creationId xmlns:p14="http://schemas.microsoft.com/office/powerpoint/2010/main" val="218257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5C6F39D-76F6-444A-85EA-39B17DE667DA}" type="slidenum">
              <a:rPr lang="en-AU" altLang="zh-CN" sz="1200"/>
              <a:pPr eaLnBrk="1" hangingPunct="1"/>
              <a:t>25</a:t>
            </a:fld>
            <a:endParaRPr lang="en-AU" altLang="zh-CN"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A useful means of classifying security attacks, used both in X.800 and RFC 2828, is in terms of </a:t>
            </a:r>
            <a:r>
              <a:rPr lang="en-US" i="1" smtClean="0">
                <a:latin typeface="Arial" panose="020B0604020202020204" pitchFamily="34" charset="0"/>
                <a:ea typeface="ＭＳ Ｐゴシック" panose="020B0600070205080204" pitchFamily="34" charset="-128"/>
                <a:cs typeface="Arial" panose="020B0604020202020204" pitchFamily="34" charset="0"/>
              </a:rPr>
              <a:t>passive attacks </a:t>
            </a:r>
            <a:r>
              <a:rPr lang="en-US" smtClean="0">
                <a:latin typeface="Arial" panose="020B0604020202020204" pitchFamily="34" charset="0"/>
                <a:ea typeface="ＭＳ Ｐゴシック" panose="020B0600070205080204" pitchFamily="34" charset="-128"/>
                <a:cs typeface="Arial" panose="020B0604020202020204" pitchFamily="34" charset="0"/>
              </a:rPr>
              <a:t>and </a:t>
            </a:r>
            <a:r>
              <a:rPr lang="en-US" i="1" smtClean="0">
                <a:latin typeface="Arial" panose="020B0604020202020204" pitchFamily="34" charset="0"/>
                <a:ea typeface="ＭＳ Ｐゴシック" panose="020B0600070205080204" pitchFamily="34" charset="-128"/>
                <a:cs typeface="Arial" panose="020B0604020202020204" pitchFamily="34" charset="0"/>
              </a:rPr>
              <a:t>active attacks. </a:t>
            </a:r>
            <a:r>
              <a:rPr lang="en-US" smtClean="0">
                <a:latin typeface="Arial" panose="020B0604020202020204" pitchFamily="34" charset="0"/>
                <a:ea typeface="ＭＳ Ｐゴシック" panose="020B0600070205080204" pitchFamily="34" charset="-128"/>
                <a:cs typeface="Arial" panose="020B0604020202020204" pitchFamily="34" charset="0"/>
              </a:rPr>
              <a:t>A passive attack attempts to learn or make use of information from the system but does not affect system resources.</a:t>
            </a:r>
            <a:endParaRPr lang="en-US" b="1"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i="1" smtClean="0">
                <a:latin typeface="Arial" panose="020B0604020202020204" pitchFamily="34" charset="0"/>
                <a:ea typeface="ＭＳ Ｐゴシック" panose="020B0600070205080204" pitchFamily="34" charset="-128"/>
                <a:cs typeface="Arial" panose="020B0604020202020204" pitchFamily="34" charset="0"/>
              </a:rPr>
              <a:t>Passive attacks </a:t>
            </a:r>
            <a:r>
              <a:rPr lang="en-US" smtClean="0">
                <a:latin typeface="Arial" panose="020B0604020202020204" pitchFamily="34" charset="0"/>
                <a:ea typeface="ＭＳ Ｐゴシック" panose="020B0600070205080204" pitchFamily="34" charset="-128"/>
                <a:cs typeface="Arial" panose="020B0604020202020204" pitchFamily="34" charset="0"/>
              </a:rPr>
              <a:t>are in the nature of eavesdropping on, or monitoring of, transmissions. The goal of the opponent is to obtain information that is being transmitted. Two types of passive attacks are</a:t>
            </a:r>
            <a:r>
              <a:rPr lang="en-AU" altLang="zh-CN" smtClean="0">
                <a:latin typeface="Arial" panose="020B0604020202020204" pitchFamily="34" charset="0"/>
                <a:ea typeface="ＭＳ Ｐゴシック" panose="020B0600070205080204" pitchFamily="34" charset="-128"/>
                <a:cs typeface="Arial" panose="020B0604020202020204" pitchFamily="34" charset="0"/>
              </a:rPr>
              <a:t>:</a:t>
            </a:r>
          </a:p>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 release of message contents - as shown above in Stallings Figure 1.2a here</a:t>
            </a:r>
          </a:p>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 traffic analysis - monitor traffic flow to determine location and identity of communicating hosts and could observe the frequency and length of messages being exchanged</a:t>
            </a:r>
          </a:p>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These attacks are difficult to detect because they do not involve any alteration of the data.</a:t>
            </a:r>
          </a:p>
          <a:p>
            <a:pPr eaLnBrk="1" hangingPunct="1"/>
            <a:endParaRPr 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105726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0913143-69C1-4761-895A-70AECF65E4DE}" type="slidenum">
              <a:rPr lang="en-AU" altLang="zh-CN" sz="1200"/>
              <a:pPr eaLnBrk="1" hangingPunct="1"/>
              <a:t>26</a:t>
            </a:fld>
            <a:endParaRPr lang="en-AU" altLang="zh-CN"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Active attacks involve some modification of the data stream or the creation of a false stream and can be subdivided into four categories: masquerade, replay, modification of messages, and denial of service</a:t>
            </a:r>
            <a:r>
              <a:rPr lang="en-AU" altLang="zh-CN" dirty="0" smtClean="0">
                <a:latin typeface="Arial" panose="020B0604020202020204" pitchFamily="34" charset="0"/>
                <a:ea typeface="ＭＳ Ｐゴシック" panose="020B0600070205080204" pitchFamily="34" charset="-128"/>
                <a:cs typeface="Arial" panose="020B0604020202020204" pitchFamily="34" charset="0"/>
              </a:rPr>
              <a:t>:</a:t>
            </a:r>
          </a:p>
          <a:p>
            <a:pPr eaLnBrk="1" hangingPunct="1">
              <a:lnSpc>
                <a:spcPct val="90000"/>
              </a:lnSpc>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masquerade of one entity as some other</a:t>
            </a:r>
            <a:endParaRPr lang="en-AU" altLang="zh-CN"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lnSpc>
                <a:spcPct val="90000"/>
              </a:lnSpc>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replay previous messages (as shown above in Stallings Figure 1.3b)</a:t>
            </a:r>
          </a:p>
          <a:p>
            <a:pPr eaLnBrk="1" hangingPunct="1">
              <a:lnSpc>
                <a:spcPct val="90000"/>
              </a:lnSpc>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modify/alter (part of) messages in transit to produce an unauthorized effect</a:t>
            </a:r>
          </a:p>
          <a:p>
            <a:pPr eaLnBrk="1" hangingPunct="1">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denial of service - prevents or inhibits the normal use or management of communications facilities</a:t>
            </a:r>
          </a:p>
          <a:p>
            <a:pPr eaLnBrk="1" hangingPunct="1">
              <a:lnSpc>
                <a:spcPct val="90000"/>
              </a:lnSpc>
            </a:pPr>
            <a:r>
              <a:rPr lang="en-US" dirty="0" smtClean="0">
                <a:latin typeface="Arial" panose="020B0604020202020204" pitchFamily="34" charset="0"/>
                <a:ea typeface="ＭＳ Ｐゴシック" panose="020B0600070205080204" pitchFamily="34" charset="-128"/>
                <a:cs typeface="Arial" panose="020B0604020202020204" pitchFamily="34"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pPr lvl="1" eaLnBrk="1" hangingPunct="1">
              <a:lnSpc>
                <a:spcPct val="90000"/>
              </a:lnSpc>
            </a:pPr>
            <a:endParaRPr lang="en-US" dirty="0"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655711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879D0A1-A454-44A8-8BF2-7A53B5691C66}" type="slidenum">
              <a:rPr lang="en-AU" altLang="zh-CN" sz="1200"/>
              <a:pPr eaLnBrk="1" hangingPunct="1"/>
              <a:t>27</a:t>
            </a:fld>
            <a:endParaRPr lang="en-AU" altLang="zh-CN"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Consider the role of a security service, and what may be required. </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Note both similarities and differences with traditional paper documents, which for example: </a:t>
            </a:r>
          </a:p>
          <a:p>
            <a:pPr eaLnBrk="1" hangingPunct="1">
              <a:buFontTx/>
              <a:buChar char="•"/>
            </a:pPr>
            <a:r>
              <a:rPr lang="en-US" i="1" dirty="0" smtClean="0">
                <a:latin typeface="Arial" panose="020B0604020202020204" pitchFamily="34" charset="0"/>
                <a:ea typeface="ＭＳ Ｐゴシック" panose="020B0600070205080204" pitchFamily="34" charset="-128"/>
                <a:cs typeface="Arial" panose="020B0604020202020204" pitchFamily="34" charset="0"/>
              </a:rPr>
              <a:t> </a:t>
            </a:r>
            <a:r>
              <a:rPr lang="en-US" dirty="0" smtClean="0">
                <a:latin typeface="Arial" panose="020B0604020202020204" pitchFamily="34" charset="0"/>
                <a:ea typeface="ＭＳ Ｐゴシック" panose="020B0600070205080204" pitchFamily="34" charset="-128"/>
                <a:cs typeface="Arial" panose="020B0604020202020204" pitchFamily="34" charset="0"/>
              </a:rPr>
              <a:t>have signatures &amp; dates; </a:t>
            </a:r>
          </a:p>
          <a:p>
            <a:pPr eaLnBrk="1" hangingPunct="1">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need protection from disclosure, tampering, or destruction; </a:t>
            </a:r>
          </a:p>
          <a:p>
            <a:pPr eaLnBrk="1" hangingPunct="1">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may be notarized or witnessed; </a:t>
            </a:r>
          </a:p>
          <a:p>
            <a:pPr eaLnBrk="1" hangingPunct="1">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may be recorded or licensed</a:t>
            </a:r>
            <a:endParaRPr lang="en-US" i="1"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dirty="0"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885809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06A38E0-D2C5-43ED-9B90-2302AD73A560}" type="slidenum">
              <a:rPr lang="en-AU" altLang="zh-CN" sz="1200"/>
              <a:pPr eaLnBrk="1" hangingPunct="1"/>
              <a:t>28</a:t>
            </a:fld>
            <a:endParaRPr lang="en-AU" altLang="zh-CN"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State here a couple of definitions of “security services” from relevant standards</a:t>
            </a:r>
            <a:r>
              <a:rPr lang="en-US" i="1"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 </a:t>
            </a:r>
            <a:r>
              <a:rPr 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X.800 defines a security service as a service provided by a protocol layer of communicating open systems, which ensures adequate security of the systems or of data transfers. Perhaps a clearer definition is found in RFC 2828, which provides the following definition: a processing or communication service that is provided by a system to give a specific kind of protection to system resources; security services implement security policies and are implemented by security mechanisms. </a:t>
            </a:r>
            <a:endParaRPr lang="en-US" i="1" smtClean="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i="1" smtClean="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006477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69FCDA-DAAD-405F-A957-D75C4B44472D}" type="slidenum">
              <a:rPr lang="en-AU" altLang="zh-CN" sz="1200"/>
              <a:pPr eaLnBrk="1" hangingPunct="1"/>
              <a:t>29</a:t>
            </a:fld>
            <a:endParaRPr lang="en-AU" altLang="zh-CN"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This list is taken from Stallings Table 1.2 which provides details of the 5 Security Service categories and the 14 specific services given in X.800.</a:t>
            </a:r>
          </a:p>
          <a:p>
            <a:pPr eaLnBrk="1" hangingPunct="1"/>
            <a:r>
              <a:rPr 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This list includes the various "classic" security services which are traditionally discussed.  Note there is a degree of ambiguity as to the meaning of these terms, and overlap in their use. The broad service categories are:</a:t>
            </a:r>
          </a:p>
          <a:p>
            <a:pPr eaLnBrk="1" hangingPunct="1">
              <a:buFontTx/>
              <a:buChar char="•"/>
            </a:pPr>
            <a:r>
              <a:rPr lang="en-US" b="1" smtClean="0">
                <a:latin typeface="Arial" panose="020B0604020202020204" pitchFamily="34" charset="0"/>
                <a:ea typeface="ＭＳ Ｐゴシック" panose="020B0600070205080204" pitchFamily="34" charset="-128"/>
                <a:cs typeface="Arial" panose="020B0604020202020204" pitchFamily="34" charset="0"/>
              </a:rPr>
              <a:t>authentication </a:t>
            </a:r>
            <a:r>
              <a:rPr lang="en-US" smtClean="0">
                <a:latin typeface="Arial" panose="020B0604020202020204" pitchFamily="34" charset="0"/>
                <a:ea typeface="ＭＳ Ｐゴシック" panose="020B0600070205080204" pitchFamily="34" charset="-128"/>
                <a:cs typeface="Arial" panose="020B0604020202020204" pitchFamily="34" charset="0"/>
              </a:rPr>
              <a:t>is concerned with assuring that a communication is authentic. Two specific authentication services are defined in X.800: </a:t>
            </a:r>
            <a:r>
              <a:rPr lang="en-US" b="1" smtClean="0">
                <a:latin typeface="Arial" panose="020B0604020202020204" pitchFamily="34" charset="0"/>
                <a:ea typeface="ＭＳ Ｐゴシック" panose="020B0600070205080204" pitchFamily="34" charset="-128"/>
                <a:cs typeface="Arial" panose="020B0604020202020204" pitchFamily="34" charset="0"/>
              </a:rPr>
              <a:t>Peer entity authentication: </a:t>
            </a:r>
            <a:r>
              <a:rPr lang="en-US" smtClean="0">
                <a:latin typeface="Arial" panose="020B0604020202020204" pitchFamily="34" charset="0"/>
                <a:ea typeface="ＭＳ Ｐゴシック" panose="020B0600070205080204" pitchFamily="34" charset="-128"/>
                <a:cs typeface="Arial" panose="020B0604020202020204" pitchFamily="34" charset="0"/>
              </a:rPr>
              <a:t>provides corroboration of the identity of a peer entity in an association; and </a:t>
            </a:r>
            <a:r>
              <a:rPr lang="en-US" b="1" smtClean="0">
                <a:latin typeface="Arial" panose="020B0604020202020204" pitchFamily="34" charset="0"/>
                <a:ea typeface="ＭＳ Ｐゴシック" panose="020B0600070205080204" pitchFamily="34" charset="-128"/>
                <a:cs typeface="Arial" panose="020B0604020202020204" pitchFamily="34" charset="0"/>
              </a:rPr>
              <a:t>Data origin authentication: </a:t>
            </a:r>
            <a:r>
              <a:rPr lang="en-US" smtClean="0">
                <a:latin typeface="Arial" panose="020B0604020202020204" pitchFamily="34" charset="0"/>
                <a:ea typeface="ＭＳ Ｐゴシック" panose="020B0600070205080204" pitchFamily="34" charset="-128"/>
                <a:cs typeface="Arial" panose="020B0604020202020204" pitchFamily="34" charset="0"/>
              </a:rPr>
              <a:t>provides corroboration of the source of a data unit.</a:t>
            </a:r>
          </a:p>
          <a:p>
            <a:pPr eaLnBrk="1" hangingPunct="1">
              <a:buFontTx/>
              <a:buChar char="•"/>
            </a:pPr>
            <a:r>
              <a:rPr lang="en-US" b="1" smtClean="0">
                <a:latin typeface="Arial" panose="020B0604020202020204" pitchFamily="34" charset="0"/>
                <a:ea typeface="ＭＳ Ｐゴシック" panose="020B0600070205080204" pitchFamily="34" charset="-128"/>
                <a:cs typeface="Arial" panose="020B0604020202020204" pitchFamily="34" charset="0"/>
              </a:rPr>
              <a:t>access control </a:t>
            </a:r>
            <a:r>
              <a:rPr lang="en-US" smtClean="0">
                <a:latin typeface="Arial" panose="020B0604020202020204" pitchFamily="34" charset="0"/>
                <a:ea typeface="ＭＳ Ｐゴシック" panose="020B0600070205080204" pitchFamily="34" charset="-128"/>
                <a:cs typeface="Arial" panose="020B0604020202020204" pitchFamily="34" charset="0"/>
              </a:rPr>
              <a:t>is the ability to limit and control the access to host systems and applications via communications links.</a:t>
            </a:r>
          </a:p>
          <a:p>
            <a:pPr eaLnBrk="1" hangingPunct="1">
              <a:buFontTx/>
              <a:buChar char="•"/>
            </a:pPr>
            <a:r>
              <a:rPr lang="en-US" b="1" smtClean="0">
                <a:latin typeface="Arial" panose="020B0604020202020204" pitchFamily="34" charset="0"/>
                <a:ea typeface="ＭＳ Ｐゴシック" panose="020B0600070205080204" pitchFamily="34" charset="-128"/>
                <a:cs typeface="Arial" panose="020B0604020202020204" pitchFamily="34" charset="0"/>
              </a:rPr>
              <a:t>confidentiality </a:t>
            </a:r>
            <a:r>
              <a:rPr lang="en-US" smtClean="0">
                <a:latin typeface="Arial" panose="020B0604020202020204" pitchFamily="34" charset="0"/>
                <a:ea typeface="ＭＳ Ｐゴシック" panose="020B0600070205080204" pitchFamily="34" charset="-128"/>
                <a:cs typeface="Arial" panose="020B0604020202020204" pitchFamily="34" charset="0"/>
              </a:rPr>
              <a:t>is the protection of transmitted data from passive attacks, and the protection of traffic flow from analysis.</a:t>
            </a:r>
          </a:p>
          <a:p>
            <a:pPr eaLnBrk="1" hangingPunct="1">
              <a:buFontTx/>
              <a:buChar char="•"/>
            </a:pPr>
            <a:r>
              <a:rPr lang="en-US" b="1" smtClean="0">
                <a:latin typeface="Arial" panose="020B0604020202020204" pitchFamily="34" charset="0"/>
                <a:ea typeface="ＭＳ Ｐゴシック" panose="020B0600070205080204" pitchFamily="34" charset="-128"/>
                <a:cs typeface="Arial" panose="020B0604020202020204" pitchFamily="34" charset="0"/>
              </a:rPr>
              <a:t>integrity </a:t>
            </a:r>
            <a:r>
              <a:rPr lang="en-US" smtClean="0">
                <a:latin typeface="Arial" panose="020B0604020202020204" pitchFamily="34" charset="0"/>
                <a:ea typeface="ＭＳ Ｐゴシック" panose="020B0600070205080204" pitchFamily="34" charset="-128"/>
                <a:cs typeface="Arial" panose="020B0604020202020204" pitchFamily="34" charset="0"/>
              </a:rPr>
              <a:t>assures that messages are received as sent, with no duplication, insertion, modification, reordering, replay, or loss.</a:t>
            </a:r>
          </a:p>
          <a:p>
            <a:pPr eaLnBrk="1" hangingPunct="1">
              <a:buFontTx/>
              <a:buChar char="•"/>
            </a:pPr>
            <a:r>
              <a:rPr lang="en-US" b="1" smtClean="0">
                <a:latin typeface="Arial" panose="020B0604020202020204" pitchFamily="34" charset="0"/>
                <a:ea typeface="ＭＳ Ｐゴシック" panose="020B0600070205080204" pitchFamily="34" charset="-128"/>
                <a:cs typeface="Arial" panose="020B0604020202020204" pitchFamily="34" charset="0"/>
              </a:rPr>
              <a:t>availability </a:t>
            </a:r>
            <a:r>
              <a:rPr lang="en-US" smtClean="0">
                <a:latin typeface="Arial" panose="020B0604020202020204" pitchFamily="34" charset="0"/>
                <a:ea typeface="ＭＳ Ｐゴシック" panose="020B0600070205080204" pitchFamily="34" charset="-128"/>
                <a:cs typeface="Arial" panose="020B0604020202020204" pitchFamily="34" charset="0"/>
              </a:rPr>
              <a:t>is the property of a system / resource being accessible and usable upon demand by an authorized system entity, according to performance specifications for the system.</a:t>
            </a:r>
            <a:endParaRPr lang="en-US" smtClean="0">
              <a:solidFill>
                <a:srgbClr val="0000FF"/>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488410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a:solidFill>
                  <a:schemeClr val="tx1"/>
                </a:solidFill>
                <a:latin typeface="Tahoma" pitchFamily="34" charset="0"/>
              </a:defRPr>
            </a:lvl1pPr>
            <a:lvl2pPr marL="702756" indent="-270291" defTabSz="912983" eaLnBrk="0" hangingPunct="0">
              <a:defRPr sz="1900">
                <a:solidFill>
                  <a:schemeClr val="tx1"/>
                </a:solidFill>
                <a:latin typeface="Tahoma" pitchFamily="34" charset="0"/>
              </a:defRPr>
            </a:lvl2pPr>
            <a:lvl3pPr marL="1081164" indent="-216233" defTabSz="912983" eaLnBrk="0" hangingPunct="0">
              <a:defRPr sz="1900">
                <a:solidFill>
                  <a:schemeClr val="tx1"/>
                </a:solidFill>
                <a:latin typeface="Tahoma" pitchFamily="34" charset="0"/>
              </a:defRPr>
            </a:lvl3pPr>
            <a:lvl4pPr marL="1513629" indent="-216233" defTabSz="912983" eaLnBrk="0" hangingPunct="0">
              <a:defRPr sz="1900">
                <a:solidFill>
                  <a:schemeClr val="tx1"/>
                </a:solidFill>
                <a:latin typeface="Tahoma" pitchFamily="34" charset="0"/>
              </a:defRPr>
            </a:lvl4pPr>
            <a:lvl5pPr marL="1946095" indent="-216233" defTabSz="912983" eaLnBrk="0" hangingPunct="0">
              <a:defRPr sz="1900">
                <a:solidFill>
                  <a:schemeClr val="tx1"/>
                </a:solidFill>
                <a:latin typeface="Tahoma" pitchFamily="34" charset="0"/>
              </a:defRPr>
            </a:lvl5pPr>
            <a:lvl6pPr marL="2378560" indent="-216233" defTabSz="912983" eaLnBrk="0" fontAlgn="base" hangingPunct="0">
              <a:spcBef>
                <a:spcPct val="0"/>
              </a:spcBef>
              <a:spcAft>
                <a:spcPct val="0"/>
              </a:spcAft>
              <a:defRPr sz="1900">
                <a:solidFill>
                  <a:schemeClr val="tx1"/>
                </a:solidFill>
                <a:latin typeface="Tahoma" pitchFamily="34" charset="0"/>
              </a:defRPr>
            </a:lvl6pPr>
            <a:lvl7pPr marL="2811026" indent="-216233" defTabSz="912983" eaLnBrk="0" fontAlgn="base" hangingPunct="0">
              <a:spcBef>
                <a:spcPct val="0"/>
              </a:spcBef>
              <a:spcAft>
                <a:spcPct val="0"/>
              </a:spcAft>
              <a:defRPr sz="1900">
                <a:solidFill>
                  <a:schemeClr val="tx1"/>
                </a:solidFill>
                <a:latin typeface="Tahoma" pitchFamily="34" charset="0"/>
              </a:defRPr>
            </a:lvl7pPr>
            <a:lvl8pPr marL="3243491" indent="-216233" defTabSz="912983" eaLnBrk="0" fontAlgn="base" hangingPunct="0">
              <a:spcBef>
                <a:spcPct val="0"/>
              </a:spcBef>
              <a:spcAft>
                <a:spcPct val="0"/>
              </a:spcAft>
              <a:defRPr sz="1900">
                <a:solidFill>
                  <a:schemeClr val="tx1"/>
                </a:solidFill>
                <a:latin typeface="Tahoma" pitchFamily="34" charset="0"/>
              </a:defRPr>
            </a:lvl8pPr>
            <a:lvl9pPr marL="3675957" indent="-216233" defTabSz="912983" eaLnBrk="0" fontAlgn="base" hangingPunct="0">
              <a:spcBef>
                <a:spcPct val="0"/>
              </a:spcBef>
              <a:spcAft>
                <a:spcPct val="0"/>
              </a:spcAft>
              <a:defRPr sz="1900">
                <a:solidFill>
                  <a:schemeClr val="tx1"/>
                </a:solidFill>
                <a:latin typeface="Tahoma" pitchFamily="34" charset="0"/>
              </a:defRPr>
            </a:lvl9pPr>
          </a:lstStyle>
          <a:p>
            <a:fld id="{2837F08D-3EC6-42B4-80A2-349578B87426}" type="slidenum">
              <a:rPr lang="en-US" sz="1200">
                <a:latin typeface="Times New Roman" pitchFamily="18" charset="0"/>
              </a:rPr>
              <a:pPr/>
              <a:t>8</a:t>
            </a:fld>
            <a:endParaRPr lang="en-US" sz="1200">
              <a:latin typeface="Times New Roman" pitchFamily="18" charset="0"/>
            </a:endParaRPr>
          </a:p>
        </p:txBody>
      </p:sp>
    </p:spTree>
    <p:extLst>
      <p:ext uri="{BB962C8B-B14F-4D97-AF65-F5344CB8AC3E}">
        <p14:creationId xmlns:p14="http://schemas.microsoft.com/office/powerpoint/2010/main" val="3042521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7EB7E9-61A4-401A-B0DF-32A1092690A6}" type="slidenum">
              <a:rPr lang="en-AU" altLang="zh-CN" sz="1200"/>
              <a:pPr eaLnBrk="1" hangingPunct="1"/>
              <a:t>30</a:t>
            </a:fld>
            <a:endParaRPr lang="en-AU"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Now introduce “Security Mechanism” which are the specific means of implementing one or more security services. Note these mechanisms span a wide range of technical components, but one aspect seen in many is the use of cryptographic techniques.</a:t>
            </a:r>
          </a:p>
        </p:txBody>
      </p:sp>
    </p:spTree>
    <p:extLst>
      <p:ext uri="{BB962C8B-B14F-4D97-AF65-F5344CB8AC3E}">
        <p14:creationId xmlns:p14="http://schemas.microsoft.com/office/powerpoint/2010/main" val="997965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3D2720-A129-4F73-854E-2687EC5B1C42}" type="slidenum">
              <a:rPr lang="en-AU" altLang="zh-CN" sz="1200"/>
              <a:pPr eaLnBrk="1" hangingPunct="1"/>
              <a:t>31</a:t>
            </a:fld>
            <a:endParaRPr lang="en-AU" altLang="zh-CN"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Some examples of mechanisms from X.800. Note that the “</a:t>
            </a:r>
            <a:r>
              <a:rPr lang="en-AU" altLang="zh-CN" smtClean="0">
                <a:latin typeface="Arial" panose="020B0604020202020204" pitchFamily="34" charset="0"/>
                <a:ea typeface="ＭＳ Ｐゴシック" panose="020B0600070205080204" pitchFamily="34" charset="-128"/>
              </a:rPr>
              <a:t>specific security mechanisms” are protocol layer specific, whilst the “pervasive security mechanisms” are not. </a:t>
            </a:r>
            <a:r>
              <a:rPr lang="en-US" smtClean="0">
                <a:latin typeface="Arial" panose="020B0604020202020204" pitchFamily="34" charset="0"/>
                <a:ea typeface="ＭＳ Ｐゴシック" panose="020B0600070205080204" pitchFamily="34" charset="-128"/>
              </a:rPr>
              <a:t>We will meet some of these mechanisms in much greater detail later.</a:t>
            </a:r>
          </a:p>
          <a:p>
            <a:pPr eaLnBrk="1" hangingPunct="1"/>
            <a:r>
              <a:rPr lang="en-US" smtClean="0">
                <a:latin typeface="Arial" panose="020B0604020202020204" pitchFamily="34" charset="0"/>
                <a:ea typeface="ＭＳ Ｐゴシック" panose="020B0600070205080204" pitchFamily="34" charset="-128"/>
              </a:rPr>
              <a:t>See Stallings Table 1.3 for details of these mechanisms in X.800, and Table 1.4 for the relationship between services and mechanisms.</a:t>
            </a:r>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46575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5C8494-8E7F-4F51-A781-F330453C7E7D}" type="slidenum">
              <a:rPr lang="en-AU" altLang="zh-CN" sz="1200"/>
              <a:pPr eaLnBrk="1" hangingPunct="1"/>
              <a:t>32</a:t>
            </a:fld>
            <a:endParaRPr lang="en-AU" altLang="zh-CN"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dirty="0" smtClean="0">
                <a:latin typeface="Arial" panose="020B0604020202020204" pitchFamily="34" charset="0"/>
                <a:ea typeface="ＭＳ Ｐゴシック" panose="020B0600070205080204" pitchFamily="34" charset="-128"/>
              </a:rPr>
              <a:t>In considering the place of encryption, its useful to use the following two models from Stallings section 1.6.</a:t>
            </a:r>
          </a:p>
          <a:p>
            <a:pPr eaLnBrk="1" hangingPunct="1"/>
            <a:r>
              <a:rPr lang="en-AU" altLang="zh-CN" dirty="0" smtClean="0">
                <a:latin typeface="Arial" panose="020B0604020202020204" pitchFamily="34" charset="0"/>
                <a:ea typeface="ＭＳ Ｐゴシック" panose="020B0600070205080204" pitchFamily="34" charset="-128"/>
              </a:rPr>
              <a:t>The first, illustrated in Figure 1.4, models information being </a:t>
            </a:r>
            <a:r>
              <a:rPr lang="en-US" dirty="0" smtClean="0">
                <a:latin typeface="Arial" panose="020B0604020202020204" pitchFamily="34" charset="0"/>
                <a:ea typeface="ＭＳ Ｐゴシック" panose="020B0600070205080204" pitchFamily="34" charset="-128"/>
              </a:rPr>
              <a:t>transferred from one party to another </a:t>
            </a:r>
            <a:r>
              <a:rPr lang="en-AU" altLang="zh-CN" dirty="0" smtClean="0">
                <a:latin typeface="Arial" panose="020B0604020202020204" pitchFamily="34" charset="0"/>
                <a:ea typeface="ＭＳ Ｐゴシック" panose="020B0600070205080204" pitchFamily="34" charset="-128"/>
              </a:rPr>
              <a:t>over an insecure communications channel, in the presence of possible opponents.</a:t>
            </a:r>
            <a:r>
              <a:rPr lang="en-US" dirty="0" smtClean="0">
                <a:latin typeface="Arial" panose="020B0604020202020204" pitchFamily="34" charset="0"/>
                <a:ea typeface="ＭＳ Ｐゴシック" panose="020B0600070205080204" pitchFamily="34" charset="-128"/>
              </a:rPr>
              <a:t> The two parties, who are the principals in this transaction, must cooperate for the exchange to take place</a:t>
            </a:r>
            <a:r>
              <a:rPr lang="en-US" i="1" dirty="0" smtClean="0">
                <a:latin typeface="Arial" panose="020B0604020202020204" pitchFamily="34" charset="0"/>
                <a:ea typeface="ＭＳ Ｐゴシック" panose="020B0600070205080204" pitchFamily="34" charset="-128"/>
              </a:rPr>
              <a:t>. </a:t>
            </a:r>
            <a:r>
              <a:rPr lang="en-AU" altLang="zh-CN" dirty="0" smtClean="0">
                <a:latin typeface="Arial" panose="020B0604020202020204" pitchFamily="34" charset="0"/>
                <a:ea typeface="ＭＳ Ｐゴシック" panose="020B0600070205080204" pitchFamily="34" charset="-128"/>
              </a:rPr>
              <a:t> They can use an appropriate </a:t>
            </a:r>
            <a:r>
              <a:rPr lang="en-AU" altLang="zh-CN" b="1" dirty="0" smtClean="0">
                <a:latin typeface="Arial" panose="020B0604020202020204" pitchFamily="34" charset="0"/>
                <a:ea typeface="ＭＳ Ｐゴシック" panose="020B0600070205080204" pitchFamily="34" charset="-128"/>
              </a:rPr>
              <a:t>security transform (encryption algorithm)</a:t>
            </a:r>
            <a:r>
              <a:rPr lang="en-AU" altLang="zh-CN" dirty="0" smtClean="0">
                <a:latin typeface="Arial" panose="020B0604020202020204" pitchFamily="34" charset="0"/>
                <a:ea typeface="ＭＳ Ｐゴシック" panose="020B0600070205080204" pitchFamily="34" charset="-128"/>
              </a:rPr>
              <a:t>, with suitable </a:t>
            </a:r>
            <a:r>
              <a:rPr lang="en-AU" altLang="zh-CN" b="1" dirty="0" smtClean="0">
                <a:latin typeface="Arial" panose="020B0604020202020204" pitchFamily="34" charset="0"/>
                <a:ea typeface="ＭＳ Ｐゴシック" panose="020B0600070205080204" pitchFamily="34" charset="-128"/>
              </a:rPr>
              <a:t>keys</a:t>
            </a:r>
            <a:r>
              <a:rPr lang="en-AU" altLang="zh-CN" dirty="0" smtClean="0">
                <a:latin typeface="Arial" panose="020B0604020202020204" pitchFamily="34" charset="0"/>
                <a:ea typeface="ＭＳ Ｐゴシック" panose="020B0600070205080204" pitchFamily="34" charset="-128"/>
              </a:rPr>
              <a:t>, possibly negotiated using the presence of a </a:t>
            </a:r>
            <a:r>
              <a:rPr lang="en-AU" altLang="zh-CN" b="1" dirty="0" smtClean="0">
                <a:latin typeface="Arial" panose="020B0604020202020204" pitchFamily="34" charset="0"/>
                <a:ea typeface="ＭＳ Ｐゴシック" panose="020B0600070205080204" pitchFamily="34" charset="-128"/>
              </a:rPr>
              <a:t>trusted third party</a:t>
            </a:r>
            <a:r>
              <a:rPr lang="en-AU" altLang="zh-CN" dirty="0" smtClean="0">
                <a:latin typeface="Arial" panose="020B0604020202020204" pitchFamily="34" charset="0"/>
                <a:ea typeface="ＭＳ Ｐゴシック" panose="020B0600070205080204" pitchFamily="34" charset="-128"/>
              </a:rPr>
              <a:t>. </a:t>
            </a:r>
            <a:r>
              <a:rPr lang="en-US" dirty="0" smtClean="0">
                <a:latin typeface="Arial" panose="020B0604020202020204" pitchFamily="34" charset="0"/>
                <a:ea typeface="ＭＳ Ｐゴシック" panose="020B0600070205080204" pitchFamily="34" charset="-128"/>
              </a:rPr>
              <a:t>Parts One through Four of this book concentrates on the types of security mechanisms and services that fit into the model shown here.</a:t>
            </a:r>
            <a:endParaRPr lang="en-AU" altLang="zh-CN"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938210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21C9A7E-04A8-4EA5-944D-754380912D73}" type="slidenum">
              <a:rPr lang="en-AU" altLang="zh-CN" sz="1200"/>
              <a:pPr eaLnBrk="1" hangingPunct="1"/>
              <a:t>33</a:t>
            </a:fld>
            <a:endParaRPr lang="en-AU" altLang="zh-CN"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This general model shows that there are four basic tasks in designing a particular security service, as listed.</a:t>
            </a:r>
          </a:p>
        </p:txBody>
      </p:sp>
    </p:spTree>
    <p:extLst>
      <p:ext uri="{BB962C8B-B14F-4D97-AF65-F5344CB8AC3E}">
        <p14:creationId xmlns:p14="http://schemas.microsoft.com/office/powerpoint/2010/main" val="1325349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103D588-C92B-42BA-A277-DC8AA116A44F}" type="slidenum">
              <a:rPr lang="en-AU" altLang="zh-CN" sz="1200"/>
              <a:pPr eaLnBrk="1" hangingPunct="1"/>
              <a:t>34</a:t>
            </a:fld>
            <a:endParaRPr lang="en-AU" altLang="zh-CN"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dirty="0" smtClean="0">
                <a:latin typeface="Arial" panose="020B0604020202020204" pitchFamily="34" charset="0"/>
                <a:ea typeface="ＭＳ Ｐゴシック" panose="020B0600070205080204" pitchFamily="34" charset="-128"/>
              </a:rPr>
              <a:t>The second, illustrated in Figure 1.5, model is concerned with controlled access to information or resources on a computer system, in the presence of possible opponents. Here appropriate controls are needed on the access to and within the system, to provide suitable security.</a:t>
            </a:r>
          </a:p>
          <a:p>
            <a:pPr eaLnBrk="1" hangingPunct="1"/>
            <a:r>
              <a:rPr lang="en-US" dirty="0" smtClean="0">
                <a:latin typeface="Arial" panose="020B0604020202020204" pitchFamily="34" charset="0"/>
                <a:ea typeface="ＭＳ Ｐゴシック" panose="020B0600070205080204" pitchFamily="34" charset="-128"/>
              </a:rPr>
              <a:t>The security mechanisms needed to cope with unwanted access fall into two broad categories (as shown in this figure). The first category might be termed a gatekeeper function.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endParaRPr lang="en-AU" altLang="zh-CN"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45584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57B585C-7973-4A85-9985-A4A1AC275559}" type="slidenum">
              <a:rPr lang="en-AU" altLang="zh-CN" sz="1200"/>
              <a:pPr eaLnBrk="1" hangingPunct="1"/>
              <a:t>35</a:t>
            </a:fld>
            <a:endParaRPr lang="en-AU" altLang="zh-CN"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Detail here the tasks needed to use this model.</a:t>
            </a:r>
          </a:p>
        </p:txBody>
      </p:sp>
    </p:spTree>
    <p:extLst>
      <p:ext uri="{BB962C8B-B14F-4D97-AF65-F5344CB8AC3E}">
        <p14:creationId xmlns:p14="http://schemas.microsoft.com/office/powerpoint/2010/main" val="1830921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15E85E3-6E28-4834-A900-D778709FD7F7}" type="slidenum">
              <a:rPr lang="en-AU" altLang="zh-CN" sz="1200"/>
              <a:pPr eaLnBrk="1" hangingPunct="1"/>
              <a:t>36</a:t>
            </a:fld>
            <a:endParaRPr lang="en-AU" altLang="zh-CN"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Chapter 1 summary.</a:t>
            </a:r>
          </a:p>
        </p:txBody>
      </p:sp>
    </p:spTree>
    <p:extLst>
      <p:ext uri="{BB962C8B-B14F-4D97-AF65-F5344CB8AC3E}">
        <p14:creationId xmlns:p14="http://schemas.microsoft.com/office/powerpoint/2010/main" val="983812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a typeface="ＭＳ Ｐゴシック" panose="020B0600070205080204" pitchFamily="34" charset="-128"/>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F179FDC-9888-4598-A74B-51DC1D080360}" type="slidenum">
              <a:rPr lang="en-AU" altLang="zh-CN" sz="1200"/>
              <a:pPr eaLnBrk="1" hangingPunct="1"/>
              <a:t>37</a:t>
            </a:fld>
            <a:endParaRPr lang="en-AU" altLang="zh-CN" sz="1200"/>
          </a:p>
        </p:txBody>
      </p:sp>
    </p:spTree>
    <p:extLst>
      <p:ext uri="{BB962C8B-B14F-4D97-AF65-F5344CB8AC3E}">
        <p14:creationId xmlns:p14="http://schemas.microsoft.com/office/powerpoint/2010/main" val="89930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SIPRnet</a:t>
            </a:r>
            <a:r>
              <a:rPr lang="en-US" dirty="0" smtClean="0"/>
              <a:t> =</a:t>
            </a:r>
            <a:r>
              <a:rPr lang="en-US" baseline="0" dirty="0" smtClean="0"/>
              <a:t> Secret Internet Protocol Router Network </a:t>
            </a:r>
          </a:p>
          <a:p>
            <a:r>
              <a:rPr lang="en-US" baseline="0" dirty="0" err="1" smtClean="0"/>
              <a:t>Sysadmin</a:t>
            </a:r>
            <a:r>
              <a:rPr lang="en-US" baseline="0" dirty="0" smtClean="0"/>
              <a:t>:    Terry Childs</a:t>
            </a:r>
          </a:p>
          <a:p>
            <a:r>
              <a:rPr lang="en-US" baseline="0" dirty="0" smtClean="0"/>
              <a:t>Third example:   Roger </a:t>
            </a:r>
            <a:r>
              <a:rPr lang="en-US" baseline="0" dirty="0" err="1" smtClean="0"/>
              <a:t>Duronio</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1243411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a typeface="ＭＳ Ｐゴシック" panose="020B0600070205080204" pitchFamily="34" charset="-128"/>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F179FDC-9888-4598-A74B-51DC1D080360}" type="slidenum">
              <a:rPr lang="en-AU" altLang="zh-CN" sz="1200"/>
              <a:pPr eaLnBrk="1" hangingPunct="1"/>
              <a:t>13</a:t>
            </a:fld>
            <a:endParaRPr lang="en-AU" altLang="zh-CN" sz="1200"/>
          </a:p>
        </p:txBody>
      </p:sp>
    </p:spTree>
    <p:extLst>
      <p:ext uri="{BB962C8B-B14F-4D97-AF65-F5344CB8AC3E}">
        <p14:creationId xmlns:p14="http://schemas.microsoft.com/office/powerpoint/2010/main" val="899306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CE5DEDB-D4D2-4CD9-817A-A829957F4764}" type="slidenum">
              <a:rPr lang="en-AU" altLang="zh-CN" sz="1200"/>
              <a:pPr eaLnBrk="1" hangingPunct="1"/>
              <a:t>14</a:t>
            </a:fld>
            <a:endParaRPr lang="en-AU" altLang="zh-CN" sz="1200"/>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This quote from the start of Ch0 ”Reader’s Guide” sets the scene for why we want to study these issues.</a:t>
            </a:r>
          </a:p>
          <a:p>
            <a:pPr eaLnBrk="1" hangingPunct="1"/>
            <a:endParaRPr 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2867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z="1000" dirty="0" smtClean="0">
                <a:latin typeface="Arial" panose="020B0604020202020204" pitchFamily="34" charset="0"/>
                <a:ea typeface="ＭＳ Ｐゴシック" panose="020B0600070205080204" pitchFamily="34" charset="-128"/>
              </a:rPr>
              <a:t>Throughout this book, we describe the most important standards in use or being developed for various aspects of cryptography and</a:t>
            </a:r>
          </a:p>
          <a:p>
            <a:pPr eaLnBrk="1" hangingPunct="1">
              <a:lnSpc>
                <a:spcPct val="90000"/>
              </a:lnSpc>
            </a:pPr>
            <a:r>
              <a:rPr lang="en-US" sz="1000" dirty="0" smtClean="0">
                <a:latin typeface="Arial" panose="020B0604020202020204" pitchFamily="34" charset="0"/>
                <a:ea typeface="ＭＳ Ｐゴシック" panose="020B0600070205080204" pitchFamily="34" charset="-128"/>
              </a:rPr>
              <a:t>network security. Various organizations have been involved in the development or promotion of these standards including:</a:t>
            </a:r>
          </a:p>
          <a:p>
            <a:pPr eaLnBrk="1" hangingPunct="1">
              <a:lnSpc>
                <a:spcPct val="90000"/>
              </a:lnSpc>
            </a:pPr>
            <a:r>
              <a:rPr lang="en-US" sz="1000" dirty="0" smtClean="0">
                <a:latin typeface="Arial" panose="020B0604020202020204" pitchFamily="34" charset="0"/>
                <a:ea typeface="ＭＳ Ｐゴシック" panose="020B0600070205080204" pitchFamily="34" charset="-128"/>
              </a:rPr>
              <a:t>• NIST is a U.S. federal agency that deals with measurement science, standards, and technology related to U.S. government use</a:t>
            </a:r>
          </a:p>
          <a:p>
            <a:pPr eaLnBrk="1" hangingPunct="1">
              <a:lnSpc>
                <a:spcPct val="90000"/>
              </a:lnSpc>
            </a:pPr>
            <a:r>
              <a:rPr lang="en-US" sz="1000" dirty="0" smtClean="0">
                <a:latin typeface="Arial" panose="020B0604020202020204" pitchFamily="34" charset="0"/>
                <a:ea typeface="ＭＳ Ｐゴシック" panose="020B0600070205080204" pitchFamily="34" charset="-128"/>
              </a:rPr>
              <a:t>and to the promotion of U.S. private-sector innovation. Despite its national scope, NIST Federal Information Processing Standards (FIPS) and Special Publications (SP) have a worldwide impact.</a:t>
            </a:r>
          </a:p>
          <a:p>
            <a:pPr eaLnBrk="1" hangingPunct="1">
              <a:lnSpc>
                <a:spcPct val="90000"/>
              </a:lnSpc>
            </a:pPr>
            <a:r>
              <a:rPr lang="en-US" sz="1000" dirty="0" smtClean="0">
                <a:latin typeface="Arial" panose="020B0604020202020204" pitchFamily="34" charset="0"/>
                <a:ea typeface="ＭＳ Ｐゴシック" panose="020B0600070205080204" pitchFamily="34" charset="-128"/>
              </a:rPr>
              <a:t>• 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a:t>
            </a:r>
          </a:p>
          <a:p>
            <a:pPr eaLnBrk="1" hangingPunct="1">
              <a:lnSpc>
                <a:spcPct val="90000"/>
              </a:lnSpc>
            </a:pPr>
            <a:r>
              <a:rPr lang="en-US" sz="1000" dirty="0" smtClean="0">
                <a:latin typeface="Arial" panose="020B0604020202020204" pitchFamily="34" charset="0"/>
                <a:ea typeface="ＭＳ Ｐゴシック" panose="020B0600070205080204" pitchFamily="34" charset="-128"/>
              </a:rPr>
              <a:t>• ITU is an international organization within the United Nations System in which governments and the private sector coordinate global telecom networks and services The ITU Telecommunication Standardization Sector (ITU-T) is one of the three sectors of the ITU. ITU-T's mission is the production of standards covering all fields of telecommunications. ITU-T standards are referred to as Recommendations.</a:t>
            </a:r>
          </a:p>
          <a:p>
            <a:pPr eaLnBrk="1" hangingPunct="1">
              <a:lnSpc>
                <a:spcPct val="90000"/>
              </a:lnSpc>
            </a:pPr>
            <a:r>
              <a:rPr lang="en-US" sz="1000" dirty="0" smtClean="0">
                <a:latin typeface="Arial" panose="020B0604020202020204" pitchFamily="34" charset="0"/>
                <a:ea typeface="ＭＳ Ｐゴシック" panose="020B0600070205080204" pitchFamily="34" charset="-128"/>
              </a:rPr>
              <a:t>•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2CA2D59-840D-417F-9F0F-D7D6999FE37D}" type="slidenum">
              <a:rPr lang="en-AU" altLang="zh-CN" sz="1200"/>
              <a:pPr eaLnBrk="1" hangingPunct="1"/>
              <a:t>15</a:t>
            </a:fld>
            <a:endParaRPr lang="en-AU" altLang="zh-CN" sz="1200"/>
          </a:p>
        </p:txBody>
      </p:sp>
    </p:spTree>
    <p:extLst>
      <p:ext uri="{BB962C8B-B14F-4D97-AF65-F5344CB8AC3E}">
        <p14:creationId xmlns:p14="http://schemas.microsoft.com/office/powerpoint/2010/main" val="425047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E575671-CE54-4905-A584-E66C190FDBED}" type="slidenum">
              <a:rPr lang="en-AU" altLang="zh-CN" sz="1200"/>
              <a:pPr eaLnBrk="1" hangingPunct="1"/>
              <a:t>17</a:t>
            </a:fld>
            <a:endParaRPr lang="en-AU" altLang="zh-CN"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The NIST Computer Security Handbook [NIST95] defines the term </a:t>
            </a:r>
            <a:r>
              <a:rPr lang="en-US" i="1" dirty="0" smtClean="0">
                <a:latin typeface="Arial" panose="020B0604020202020204" pitchFamily="34" charset="0"/>
                <a:ea typeface="ＭＳ Ｐゴシック" panose="020B0600070205080204" pitchFamily="34" charset="-128"/>
                <a:cs typeface="Arial" panose="020B0604020202020204" pitchFamily="34" charset="0"/>
              </a:rPr>
              <a:t>computer security </a:t>
            </a:r>
            <a:r>
              <a:rPr lang="en-US" dirty="0" smtClean="0">
                <a:latin typeface="Arial" panose="020B0604020202020204" pitchFamily="34" charset="0"/>
                <a:ea typeface="ＭＳ Ｐゴシック" panose="020B0600070205080204" pitchFamily="34" charset="-128"/>
                <a:cs typeface="Arial" panose="020B0604020202020204" pitchFamily="34" charset="0"/>
              </a:rPr>
              <a:t>as shown on this slide. This definition introduces three key objectives that are at the heart of computer security as we see on the next slide.</a:t>
            </a:r>
          </a:p>
        </p:txBody>
      </p:sp>
    </p:spTree>
    <p:extLst>
      <p:ext uri="{BB962C8B-B14F-4D97-AF65-F5344CB8AC3E}">
        <p14:creationId xmlns:p14="http://schemas.microsoft.com/office/powerpoint/2010/main" val="1627764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937571-2080-4252-8562-56DFF862997E}" type="slidenum">
              <a:rPr lang="en-AU" altLang="zh-CN" sz="1200"/>
              <a:pPr eaLnBrk="1" hangingPunct="1"/>
              <a:t>18</a:t>
            </a:fld>
            <a:endParaRPr lang="en-AU" altLang="zh-CN" sz="1200"/>
          </a:p>
        </p:txBody>
      </p:sp>
      <p:sp>
        <p:nvSpPr>
          <p:cNvPr id="24579" name="Rectangle 1026"/>
          <p:cNvSpPr>
            <a:spLocks noGrp="1" noRot="1" noChangeAspect="1" noChangeArrowheads="1" noTextEdit="1"/>
          </p:cNvSpPr>
          <p:nvPr>
            <p:ph type="sldImg"/>
          </p:nvPr>
        </p:nvSpPr>
        <p:spPr>
          <a:ln/>
        </p:spPr>
      </p:sp>
      <p:sp>
        <p:nvSpPr>
          <p:cNvPr id="245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rPr>
              <a:t>This quote from the start of </a:t>
            </a:r>
            <a:r>
              <a:rPr lang="en-US" dirty="0" err="1" smtClean="0">
                <a:latin typeface="Arial" panose="020B0604020202020204" pitchFamily="34" charset="0"/>
                <a:ea typeface="ＭＳ Ｐゴシック" panose="020B0600070205080204" pitchFamily="34" charset="-128"/>
              </a:rPr>
              <a:t>Ch</a:t>
            </a:r>
            <a:r>
              <a:rPr lang="en-US" dirty="0" smtClean="0">
                <a:latin typeface="Arial" panose="020B0604020202020204" pitchFamily="34" charset="0"/>
                <a:ea typeface="ＭＳ Ｐゴシック" panose="020B0600070205080204" pitchFamily="34" charset="-128"/>
              </a:rPr>
              <a:t> 1 reflects a fundamental principle that we must understand the strength of the algorithms we use in order to have a suitable level of security.</a:t>
            </a:r>
          </a:p>
          <a:p>
            <a:pPr eaLnBrk="1" hangingPunct="1"/>
            <a:endParaRPr 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2529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a:ln/>
        </p:spPr>
      </p:sp>
      <p:sp>
        <p:nvSpPr>
          <p:cNvPr id="28675"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dirty="0" smtClean="0">
                <a:latin typeface="Arial" panose="020B0604020202020204" pitchFamily="34" charset="0"/>
                <a:ea typeface="ＭＳ Ｐゴシック" panose="020B0600070205080204" pitchFamily="34" charset="-128"/>
                <a:cs typeface="Arial" panose="020B0604020202020204" pitchFamily="34" charset="0"/>
              </a:rPr>
              <a:t>These three concepts form what is often referred to as the </a:t>
            </a:r>
            <a:r>
              <a:rPr lang="en-US" b="1" dirty="0" smtClean="0">
                <a:latin typeface="Arial" panose="020B0604020202020204" pitchFamily="34" charset="0"/>
                <a:ea typeface="ＭＳ Ｐゴシック" panose="020B0600070205080204" pitchFamily="34" charset="-128"/>
                <a:cs typeface="Arial" panose="020B0604020202020204" pitchFamily="34" charset="0"/>
              </a:rPr>
              <a:t>CIA triad</a:t>
            </a:r>
            <a:r>
              <a:rPr lang="en-US" dirty="0" smtClean="0">
                <a:latin typeface="Arial" panose="020B0604020202020204" pitchFamily="34" charset="0"/>
                <a:ea typeface="ＭＳ Ｐゴシック" panose="020B0600070205080204" pitchFamily="34" charset="-128"/>
                <a:cs typeface="Arial" panose="020B0604020202020204" pitchFamily="34" charset="0"/>
              </a:rPr>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p>
          <a:p>
            <a:pPr eaLnBrk="1" hangingPunct="1">
              <a:lnSpc>
                <a:spcPct val="90000"/>
              </a:lnSpc>
            </a:pPr>
            <a:r>
              <a:rPr lang="en-US" dirty="0" smtClean="0">
                <a:latin typeface="Arial" panose="020B0604020202020204" pitchFamily="34" charset="0"/>
                <a:ea typeface="ＭＳ Ｐゴシック" panose="020B0600070205080204" pitchFamily="34" charset="-128"/>
                <a:cs typeface="Times New Roman" panose="02020603050405020304" pitchFamily="18"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Confidentiality</a:t>
            </a:r>
            <a:r>
              <a:rPr lang="en-US" dirty="0" smtClean="0">
                <a:latin typeface="Arial" panose="020B0604020202020204" pitchFamily="34" charset="0"/>
                <a:ea typeface="ＭＳ Ｐゴシック" panose="020B0600070205080204" pitchFamily="34" charset="-128"/>
                <a:cs typeface="Arial" panose="020B0604020202020204" pitchFamily="34" charset="0"/>
              </a:rPr>
              <a:t> (covers both data confidentiality and privacy): preserving authorized restrictions on information access and disclosure, including means for protecting personal privacy and proprietary information. A loss of confidentiality is the unauthorized disclosure of information.</a:t>
            </a:r>
          </a:p>
          <a:p>
            <a:pPr eaLnBrk="1" hangingPunct="1">
              <a:lnSpc>
                <a:spcPct val="90000"/>
              </a:lnSpc>
            </a:pPr>
            <a:r>
              <a:rPr lang="en-US" dirty="0" smtClean="0">
                <a:latin typeface="Arial" panose="020B0604020202020204" pitchFamily="34" charset="0"/>
                <a:ea typeface="ＭＳ Ｐゴシック" panose="020B0600070205080204" pitchFamily="34" charset="-128"/>
                <a:cs typeface="Times New Roman" panose="02020603050405020304" pitchFamily="18"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Integrity</a:t>
            </a:r>
            <a:r>
              <a:rPr lang="en-US" dirty="0" smtClean="0">
                <a:latin typeface="Arial" panose="020B0604020202020204" pitchFamily="34" charset="0"/>
                <a:ea typeface="ＭＳ Ｐゴシック" panose="020B0600070205080204" pitchFamily="34" charset="-128"/>
                <a:cs typeface="Arial" panose="020B0604020202020204" pitchFamily="34" charset="0"/>
              </a:rPr>
              <a:t> (covers both data and system integrity)</a:t>
            </a:r>
            <a:r>
              <a:rPr lang="en-US" b="1" dirty="0" smtClean="0">
                <a:latin typeface="Arial" panose="020B0604020202020204" pitchFamily="34" charset="0"/>
                <a:ea typeface="ＭＳ Ｐゴシック" panose="020B0600070205080204" pitchFamily="34" charset="-128"/>
                <a:cs typeface="Arial" panose="020B0604020202020204" pitchFamily="34" charset="0"/>
              </a:rPr>
              <a:t>:</a:t>
            </a:r>
            <a:r>
              <a:rPr lang="en-US" dirty="0" smtClean="0">
                <a:latin typeface="Arial" panose="020B0604020202020204" pitchFamily="34" charset="0"/>
                <a:ea typeface="ＭＳ Ｐゴシック" panose="020B0600070205080204" pitchFamily="34" charset="-128"/>
                <a:cs typeface="Arial" panose="020B0604020202020204" pitchFamily="34" charset="0"/>
              </a:rPr>
              <a:t> Guarding against improper information modification or destruction, and includes ensuring information non-repudiation and authenticity. A loss of integrity is the unauthorized modification or destruction of information.</a:t>
            </a:r>
          </a:p>
          <a:p>
            <a:pPr eaLnBrk="1" hangingPunct="1">
              <a:lnSpc>
                <a:spcPct val="90000"/>
              </a:lnSpc>
            </a:pPr>
            <a:r>
              <a:rPr lang="en-US" dirty="0" smtClean="0">
                <a:latin typeface="Arial" panose="020B0604020202020204" pitchFamily="34" charset="0"/>
                <a:ea typeface="ＭＳ Ｐゴシック" panose="020B0600070205080204" pitchFamily="34" charset="-128"/>
                <a:cs typeface="Times New Roman" panose="02020603050405020304" pitchFamily="18"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Availability:</a:t>
            </a:r>
            <a:r>
              <a:rPr lang="en-US" dirty="0" smtClean="0">
                <a:latin typeface="Arial" panose="020B0604020202020204" pitchFamily="34" charset="0"/>
                <a:ea typeface="ＭＳ Ｐゴシック" panose="020B0600070205080204" pitchFamily="34" charset="-128"/>
                <a:cs typeface="Arial" panose="020B0604020202020204" pitchFamily="34" charset="0"/>
              </a:rPr>
              <a:t> Ensuring timely and reliable access to and use of information. A loss of availability is the disruption of access to or use of information or an information system.</a:t>
            </a:r>
          </a:p>
          <a:p>
            <a:pPr eaLnBrk="1" hangingPunct="1">
              <a:lnSpc>
                <a:spcPct val="90000"/>
              </a:lnSpc>
            </a:pPr>
            <a:r>
              <a:rPr lang="en-US" dirty="0" smtClean="0">
                <a:latin typeface="Arial" panose="020B0604020202020204" pitchFamily="34" charset="0"/>
                <a:ea typeface="ＭＳ Ｐゴシック" panose="020B0600070205080204" pitchFamily="34" charset="-128"/>
                <a:cs typeface="Arial" panose="020B0604020202020204" pitchFamily="34" charset="0"/>
              </a:rPr>
              <a:t>Although the use of the CIA triad to define security objectives is well established, some in the security field feel that additional concepts are needed to present a complete picture. Two of the most commonly mentioned are:</a:t>
            </a:r>
          </a:p>
          <a:p>
            <a:pPr eaLnBrk="1" hangingPunct="1">
              <a:lnSpc>
                <a:spcPct val="90000"/>
              </a:lnSpc>
            </a:pPr>
            <a:r>
              <a:rPr lang="en-US" dirty="0" smtClean="0">
                <a:latin typeface="Arial" panose="020B0604020202020204" pitchFamily="34" charset="0"/>
                <a:ea typeface="ＭＳ Ｐゴシック" panose="020B0600070205080204" pitchFamily="34" charset="-128"/>
                <a:cs typeface="Times New Roman" panose="02020603050405020304" pitchFamily="18"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Authenticity:</a:t>
            </a:r>
            <a:r>
              <a:rPr lang="en-US" dirty="0" smtClean="0">
                <a:latin typeface="Arial" panose="020B0604020202020204" pitchFamily="34" charset="0"/>
                <a:ea typeface="ＭＳ Ｐゴシック" panose="020B0600070205080204" pitchFamily="34" charset="-128"/>
                <a:cs typeface="Arial" panose="020B0604020202020204" pitchFamily="34" charset="0"/>
              </a:rPr>
              <a:t> The property of being genuine and being able to be verified and trusted; confidence in the validity of a transmission, a message, or message originator.</a:t>
            </a:r>
          </a:p>
          <a:p>
            <a:pPr eaLnBrk="1" hangingPunct="1">
              <a:lnSpc>
                <a:spcPct val="90000"/>
              </a:lnSpc>
            </a:pPr>
            <a:r>
              <a:rPr lang="en-US" dirty="0" smtClean="0">
                <a:latin typeface="Arial" panose="020B0604020202020204" pitchFamily="34" charset="0"/>
                <a:ea typeface="ＭＳ Ｐゴシック" panose="020B0600070205080204" pitchFamily="34" charset="-128"/>
                <a:cs typeface="Times New Roman" panose="02020603050405020304" pitchFamily="18"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Accountability:</a:t>
            </a:r>
            <a:r>
              <a:rPr lang="en-US" dirty="0" smtClean="0">
                <a:latin typeface="Arial" panose="020B0604020202020204" pitchFamily="34" charset="0"/>
                <a:ea typeface="ＭＳ Ｐゴシック" panose="020B0600070205080204" pitchFamily="34" charset="-128"/>
                <a:cs typeface="Arial" panose="020B0604020202020204" pitchFamily="34" charset="0"/>
              </a:rPr>
              <a:t> The security goal that generates the requirement for actions of an entity to be traced uniquely to that entity.</a:t>
            </a:r>
          </a:p>
          <a:p>
            <a:pPr eaLnBrk="1" hangingPunct="1">
              <a:lnSpc>
                <a:spcPct val="90000"/>
              </a:lnSpc>
            </a:pPr>
            <a:endParaRPr lang="en-US" dirty="0" smtClean="0">
              <a:latin typeface="Arial" panose="020B0604020202020204" pitchFamily="34" charset="0"/>
              <a:ea typeface="ＭＳ Ｐゴシック" panose="020B0600070205080204" pitchFamily="34" charset="-128"/>
              <a:cs typeface="Arial" panose="020B0604020202020204" pitchFamily="34" charset="0"/>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B4F4882-C7D8-404E-8E1A-F8C299C9A669}" type="slidenum">
              <a:rPr lang="en-AU" altLang="zh-CN" sz="1200"/>
              <a:pPr eaLnBrk="1" hangingPunct="1"/>
              <a:t>19</a:t>
            </a:fld>
            <a:endParaRPr lang="en-AU" altLang="zh-CN" sz="1200"/>
          </a:p>
        </p:txBody>
      </p:sp>
    </p:spTree>
    <p:extLst>
      <p:ext uri="{BB962C8B-B14F-4D97-AF65-F5344CB8AC3E}">
        <p14:creationId xmlns:p14="http://schemas.microsoft.com/office/powerpoint/2010/main" val="54439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ltLang="zh-CN"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ltLang="zh-CN" smtClean="0"/>
              <a:t>Click to edit Master subtitle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ltLang="zh-CN"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29067-A40F-4C38-8191-8C4701FD7A6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ltLang="zh-CN"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ltLang="zh-CN"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329067-A40F-4C38-8191-8C4701FD7A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329067-A40F-4C38-8191-8C4701FD7A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item.jd.com/11670334.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altLang="zh-CN" sz="4000" dirty="0" smtClean="0">
                <a:solidFill>
                  <a:schemeClr val="tx1"/>
                </a:solidFill>
                <a:ea typeface="ＭＳ Ｐゴシック" panose="020B0600070205080204" pitchFamily="34" charset="-128"/>
              </a:rPr>
              <a:t/>
            </a:r>
            <a:br>
              <a:rPr lang="en-US" altLang="zh-CN" sz="4000" dirty="0" smtClean="0">
                <a:solidFill>
                  <a:schemeClr val="tx1"/>
                </a:solidFill>
                <a:ea typeface="ＭＳ Ｐゴシック" panose="020B0600070205080204" pitchFamily="34" charset="-128"/>
              </a:rPr>
            </a:br>
            <a:r>
              <a:rPr lang="en-US" altLang="zh-CN" sz="4000" dirty="0" smtClean="0">
                <a:solidFill>
                  <a:schemeClr val="tx1"/>
                </a:solidFill>
                <a:ea typeface="ＭＳ Ｐゴシック" panose="020B0600070205080204" pitchFamily="34" charset="-128"/>
              </a:rPr>
              <a:t>Lecture </a:t>
            </a:r>
            <a:r>
              <a:rPr lang="en-US" altLang="zh-CN" sz="4000" dirty="0">
                <a:solidFill>
                  <a:schemeClr val="tx1"/>
                </a:solidFill>
                <a:ea typeface="ＭＳ Ｐゴシック" panose="020B0600070205080204" pitchFamily="34" charset="-128"/>
              </a:rPr>
              <a:t>1: </a:t>
            </a:r>
            <a:r>
              <a:rPr lang="en-US" altLang="zh-CN" sz="4000" dirty="0" smtClean="0">
                <a:solidFill>
                  <a:schemeClr val="tx1"/>
                </a:solidFill>
                <a:ea typeface="ＭＳ Ｐゴシック" panose="020B0600070205080204" pitchFamily="34" charset="-128"/>
              </a:rPr>
              <a:t>Overview, OSI Security Architecture</a:t>
            </a:r>
            <a:endParaRPr lang="zh-CN" altLang="en-US" sz="4000" dirty="0">
              <a:solidFill>
                <a:schemeClr val="tx1"/>
              </a:solidFill>
              <a:ea typeface="ＭＳ Ｐゴシック" panose="020B0600070205080204" pitchFamily="34" charset="-128"/>
            </a:endParaRPr>
          </a:p>
        </p:txBody>
      </p:sp>
      <p:sp>
        <p:nvSpPr>
          <p:cNvPr id="5" name="Subtitle 4"/>
          <p:cNvSpPr>
            <a:spLocks noGrp="1"/>
          </p:cNvSpPr>
          <p:nvPr>
            <p:ph type="subTitle" idx="1"/>
          </p:nvPr>
        </p:nvSpPr>
        <p:spPr/>
        <p:txBody>
          <a:bodyPr>
            <a:normAutofit/>
          </a:bodyPr>
          <a:lstStyle/>
          <a:p>
            <a:pPr>
              <a:spcBef>
                <a:spcPct val="0"/>
              </a:spcBef>
            </a:pPr>
            <a:r>
              <a:rPr lang="en-US" altLang="zh-CN" sz="4700" b="1" dirty="0">
                <a:solidFill>
                  <a:schemeClr val="accent1">
                    <a:satMod val="150000"/>
                  </a:schemeClr>
                </a:solidFill>
                <a:latin typeface="+mj-lt"/>
                <a:ea typeface="ＭＳ Ｐゴシック" panose="020B0600070205080204" pitchFamily="34" charset="-128"/>
                <a:cs typeface="+mj-cs"/>
              </a:rPr>
              <a:t>Introduction to Computer Security</a:t>
            </a:r>
            <a:endParaRPr lang="en-AU" altLang="zh-CN" sz="4700" b="1" dirty="0">
              <a:solidFill>
                <a:schemeClr val="accent1">
                  <a:satMod val="150000"/>
                </a:schemeClr>
              </a:solidFill>
              <a:latin typeface="+mj-lt"/>
              <a:ea typeface="ＭＳ Ｐゴシック" panose="020B0600070205080204" pitchFamily="34" charset="-128"/>
              <a:cs typeface="+mj-cs"/>
            </a:endParaRPr>
          </a:p>
        </p:txBody>
      </p:sp>
    </p:spTree>
    <p:extLst>
      <p:ext uri="{BB962C8B-B14F-4D97-AF65-F5344CB8AC3E}">
        <p14:creationId xmlns:p14="http://schemas.microsoft.com/office/powerpoint/2010/main" val="79006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Mobile malware     </a:t>
            </a:r>
            <a:r>
              <a:rPr lang="en-US" sz="2400" dirty="0" smtClean="0"/>
              <a:t>(Nov. 2013 – Oct. 2014)</a:t>
            </a:r>
            <a:endParaRPr lang="en-US" sz="2400" dirty="0"/>
          </a:p>
        </p:txBody>
      </p:sp>
      <p:pic>
        <p:nvPicPr>
          <p:cNvPr id="4" name="Picture 3"/>
          <p:cNvPicPr>
            <a:picLocks noChangeAspect="1"/>
          </p:cNvPicPr>
          <p:nvPr/>
        </p:nvPicPr>
        <p:blipFill>
          <a:blip r:embed="rId2"/>
          <a:stretch>
            <a:fillRect/>
          </a:stretch>
        </p:blipFill>
        <p:spPr>
          <a:xfrm>
            <a:off x="1475656" y="1577165"/>
            <a:ext cx="5636344" cy="3940068"/>
          </a:xfrm>
          <a:prstGeom prst="rect">
            <a:avLst/>
          </a:prstGeom>
        </p:spPr>
      </p:pic>
      <p:sp>
        <p:nvSpPr>
          <p:cNvPr id="5" name="TextBox 4"/>
          <p:cNvSpPr txBox="1"/>
          <p:nvPr/>
        </p:nvSpPr>
        <p:spPr>
          <a:xfrm>
            <a:off x="7178853" y="5085184"/>
            <a:ext cx="633507" cy="369332"/>
          </a:xfrm>
          <a:prstGeom prst="rect">
            <a:avLst/>
          </a:prstGeom>
          <a:noFill/>
        </p:spPr>
        <p:txBody>
          <a:bodyPr wrap="none" rtlCol="0">
            <a:spAutoFit/>
          </a:bodyPr>
          <a:lstStyle/>
          <a:p>
            <a:r>
              <a:rPr lang="en-US" dirty="0" smtClean="0"/>
              <a:t>date</a:t>
            </a:r>
            <a:endParaRPr lang="en-US" dirty="0"/>
          </a:p>
        </p:txBody>
      </p:sp>
      <p:sp>
        <p:nvSpPr>
          <p:cNvPr id="6" name="TextBox 5"/>
          <p:cNvSpPr txBox="1"/>
          <p:nvPr/>
        </p:nvSpPr>
        <p:spPr>
          <a:xfrm>
            <a:off x="608515" y="5765801"/>
            <a:ext cx="8535486" cy="461665"/>
          </a:xfrm>
          <a:prstGeom prst="rect">
            <a:avLst/>
          </a:prstGeom>
          <a:noFill/>
        </p:spPr>
        <p:txBody>
          <a:bodyPr wrap="square" rtlCol="0">
            <a:spAutoFit/>
          </a:bodyPr>
          <a:lstStyle/>
          <a:p>
            <a:r>
              <a:rPr lang="en-US" sz="2400" dirty="0" smtClean="0"/>
              <a:t>The rise of mobile banking Trojans  </a:t>
            </a:r>
            <a:r>
              <a:rPr lang="en-US" dirty="0" smtClean="0"/>
              <a:t>(</a:t>
            </a:r>
            <a:r>
              <a:rPr lang="en-US" dirty="0"/>
              <a:t>Kaspersky Security Bulletin </a:t>
            </a:r>
            <a:r>
              <a:rPr lang="en-US" dirty="0" smtClean="0"/>
              <a:t>2014)   </a:t>
            </a:r>
            <a:endParaRPr lang="en-US" dirty="0"/>
          </a:p>
        </p:txBody>
      </p:sp>
    </p:spTree>
    <p:extLst>
      <p:ext uri="{BB962C8B-B14F-4D97-AF65-F5344CB8AC3E}">
        <p14:creationId xmlns:p14="http://schemas.microsoft.com/office/powerpoint/2010/main" val="3379102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more examples</a:t>
            </a:r>
            <a:endParaRPr lang="en-US" dirty="0"/>
          </a:p>
        </p:txBody>
      </p:sp>
      <p:sp>
        <p:nvSpPr>
          <p:cNvPr id="3" name="Content Placeholder 2"/>
          <p:cNvSpPr>
            <a:spLocks noGrp="1"/>
          </p:cNvSpPr>
          <p:nvPr>
            <p:ph idx="1"/>
          </p:nvPr>
        </p:nvSpPr>
        <p:spPr/>
        <p:txBody>
          <a:bodyPr>
            <a:normAutofit lnSpcReduction="10000"/>
          </a:bodyPr>
          <a:lstStyle/>
          <a:p>
            <a:r>
              <a:rPr lang="en-US" dirty="0"/>
              <a:t>A</a:t>
            </a:r>
            <a:r>
              <a:rPr lang="en-US" dirty="0" smtClean="0"/>
              <a:t>ccess to </a:t>
            </a:r>
            <a:r>
              <a:rPr lang="en-US" dirty="0" err="1" smtClean="0"/>
              <a:t>SIPRnet</a:t>
            </a:r>
            <a:r>
              <a:rPr lang="en-US" dirty="0" smtClean="0"/>
              <a:t> and a CD-RW:</a:t>
            </a:r>
            <a:br>
              <a:rPr lang="en-US" dirty="0" smtClean="0"/>
            </a:br>
            <a:r>
              <a:rPr lang="en-US" dirty="0" smtClean="0"/>
              <a:t> 260,000 cables  ⇒  </a:t>
            </a:r>
            <a:r>
              <a:rPr lang="en-US" dirty="0" err="1" smtClean="0"/>
              <a:t>Wikileaks</a:t>
            </a:r>
            <a:r>
              <a:rPr lang="en-US" dirty="0" smtClean="0"/>
              <a:t> </a:t>
            </a:r>
          </a:p>
          <a:p>
            <a:pPr>
              <a:spcBef>
                <a:spcPts val="2376"/>
              </a:spcBef>
            </a:pPr>
            <a:r>
              <a:rPr lang="en-US" dirty="0" err="1" smtClean="0"/>
              <a:t>SysAdmin</a:t>
            </a:r>
            <a:r>
              <a:rPr lang="en-US" dirty="0" smtClean="0"/>
              <a:t> for city of SF government.  </a:t>
            </a:r>
            <a:br>
              <a:rPr lang="en-US" dirty="0" smtClean="0"/>
            </a:br>
            <a:r>
              <a:rPr lang="en-US" dirty="0" smtClean="0"/>
              <a:t> Changed passwords, locking out city from router access</a:t>
            </a:r>
          </a:p>
          <a:p>
            <a:pPr>
              <a:spcBef>
                <a:spcPts val="2376"/>
              </a:spcBef>
            </a:pPr>
            <a:endParaRPr lang="en-US" dirty="0" smtClean="0"/>
          </a:p>
          <a:p>
            <a:pPr>
              <a:spcBef>
                <a:spcPts val="2376"/>
              </a:spcBef>
            </a:pPr>
            <a:r>
              <a:rPr lang="en-US" dirty="0" smtClean="0"/>
              <a:t>Inside logic bomb took </a:t>
            </a:r>
            <a:r>
              <a:rPr lang="en-US" dirty="0"/>
              <a:t>down </a:t>
            </a:r>
            <a:r>
              <a:rPr lang="en-US" dirty="0" smtClean="0"/>
              <a:t>2000 UBS servers</a:t>
            </a:r>
          </a:p>
          <a:p>
            <a:endParaRPr lang="en-US" dirty="0"/>
          </a:p>
        </p:txBody>
      </p:sp>
      <p:sp>
        <p:nvSpPr>
          <p:cNvPr id="4" name="TextBox 3"/>
          <p:cNvSpPr txBox="1"/>
          <p:nvPr/>
        </p:nvSpPr>
        <p:spPr>
          <a:xfrm>
            <a:off x="1343025" y="4343400"/>
            <a:ext cx="341760"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3065871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80928"/>
            <a:ext cx="7886700" cy="1325563"/>
          </a:xfrm>
        </p:spPr>
        <p:txBody>
          <a:bodyPr/>
          <a:lstStyle/>
          <a:p>
            <a:r>
              <a:rPr lang="en-US" altLang="zh-CN" dirty="0"/>
              <a:t>Can security technology help</a:t>
            </a:r>
            <a:r>
              <a:rPr lang="en-US" altLang="zh-CN" dirty="0" smtClean="0"/>
              <a:t>?</a:t>
            </a:r>
            <a:endParaRPr lang="zh-CN" altLang="en-US" dirty="0"/>
          </a:p>
        </p:txBody>
      </p:sp>
    </p:spTree>
    <p:extLst>
      <p:ext uri="{BB962C8B-B14F-4D97-AF65-F5344CB8AC3E}">
        <p14:creationId xmlns:p14="http://schemas.microsoft.com/office/powerpoint/2010/main" val="120230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ＭＳ Ｐゴシック" pitchFamily="-107" charset="-128"/>
                <a:cs typeface="ＭＳ Ｐゴシック" pitchFamily="-107" charset="-128"/>
              </a:rPr>
              <a:t>Course Roadmap</a:t>
            </a:r>
          </a:p>
        </p:txBody>
      </p:sp>
      <p:sp>
        <p:nvSpPr>
          <p:cNvPr id="3" name="Content Placeholder 2"/>
          <p:cNvSpPr>
            <a:spLocks noGrp="1"/>
          </p:cNvSpPr>
          <p:nvPr>
            <p:ph idx="1"/>
          </p:nvPr>
        </p:nvSpPr>
        <p:spPr/>
        <p:txBody>
          <a:bodyPr>
            <a:normAutofit fontScale="85000" lnSpcReduction="20000"/>
          </a:bodyPr>
          <a:lstStyle/>
          <a:p>
            <a:pPr>
              <a:defRPr/>
            </a:pPr>
            <a:r>
              <a:rPr lang="en-US" dirty="0" smtClean="0">
                <a:ea typeface="ＭＳ Ｐゴシック" pitchFamily="-107" charset="-128"/>
                <a:cs typeface="ＭＳ Ｐゴシック" pitchFamily="-107" charset="-128"/>
              </a:rPr>
              <a:t>Security Model: Attack, Mechanisms, Service, Architecture</a:t>
            </a:r>
          </a:p>
          <a:p>
            <a:pPr>
              <a:defRPr/>
            </a:pPr>
            <a:endParaRPr lang="en-US" dirty="0" smtClean="0">
              <a:ea typeface="ＭＳ Ｐゴシック" pitchFamily="-107" charset="-128"/>
              <a:cs typeface="ＭＳ Ｐゴシック" pitchFamily="-107" charset="-128"/>
            </a:endParaRPr>
          </a:p>
          <a:p>
            <a:pPr>
              <a:defRPr/>
            </a:pPr>
            <a:r>
              <a:rPr lang="en-US" dirty="0" smtClean="0">
                <a:ea typeface="ＭＳ Ｐゴシック" pitchFamily="-107" charset="-128"/>
                <a:cs typeface="ＭＳ Ｐゴシック" pitchFamily="-107" charset="-128"/>
              </a:rPr>
              <a:t>Cryptographic algorithms</a:t>
            </a:r>
          </a:p>
          <a:p>
            <a:pPr lvl="1">
              <a:defRPr/>
            </a:pPr>
            <a:r>
              <a:rPr lang="en-US" dirty="0" smtClean="0"/>
              <a:t>symmetric ciphers</a:t>
            </a:r>
          </a:p>
          <a:p>
            <a:pPr lvl="1">
              <a:defRPr/>
            </a:pPr>
            <a:r>
              <a:rPr lang="en-US" dirty="0" smtClean="0"/>
              <a:t>asymmetric encryption</a:t>
            </a:r>
          </a:p>
          <a:p>
            <a:pPr lvl="1">
              <a:defRPr/>
            </a:pPr>
            <a:r>
              <a:rPr lang="en-US" dirty="0" smtClean="0"/>
              <a:t>message authentication</a:t>
            </a:r>
          </a:p>
          <a:p>
            <a:pPr lvl="1">
              <a:defRPr/>
            </a:pPr>
            <a:r>
              <a:rPr lang="en-US" dirty="0" smtClean="0"/>
              <a:t>PKI</a:t>
            </a:r>
          </a:p>
          <a:p>
            <a:pPr>
              <a:defRPr/>
            </a:pPr>
            <a:endParaRPr lang="en-US" dirty="0" smtClean="0">
              <a:ea typeface="ＭＳ Ｐゴシック" pitchFamily="-107" charset="-128"/>
              <a:cs typeface="ＭＳ Ｐゴシック" pitchFamily="-107" charset="-128"/>
            </a:endParaRPr>
          </a:p>
          <a:p>
            <a:pPr>
              <a:defRPr/>
            </a:pPr>
            <a:r>
              <a:rPr lang="en-US" dirty="0" smtClean="0">
                <a:ea typeface="ＭＳ Ｐゴシック" pitchFamily="-107" charset="-128"/>
                <a:cs typeface="ＭＳ Ｐゴシック" pitchFamily="-107" charset="-128"/>
              </a:rPr>
              <a:t>Firewalls</a:t>
            </a:r>
          </a:p>
          <a:p>
            <a:pPr>
              <a:defRPr/>
            </a:pPr>
            <a:r>
              <a:rPr lang="en-US" dirty="0" smtClean="0">
                <a:ea typeface="ＭＳ Ｐゴシック" pitchFamily="-107" charset="-128"/>
                <a:cs typeface="ＭＳ Ｐゴシック" pitchFamily="-107" charset="-128"/>
              </a:rPr>
              <a:t>Intrusion Detection</a:t>
            </a:r>
          </a:p>
          <a:p>
            <a:pPr>
              <a:defRPr/>
            </a:pPr>
            <a:r>
              <a:rPr lang="en-US" dirty="0" smtClean="0">
                <a:ea typeface="ＭＳ Ｐゴシック" pitchFamily="-107" charset="-128"/>
                <a:cs typeface="ＭＳ Ｐゴシック" pitchFamily="-107" charset="-128"/>
              </a:rPr>
              <a:t>Operating System Security</a:t>
            </a:r>
          </a:p>
          <a:p>
            <a:pPr>
              <a:defRPr/>
            </a:pPr>
            <a:r>
              <a:rPr lang="en-US" dirty="0" smtClean="0">
                <a:ea typeface="ＭＳ Ｐゴシック" pitchFamily="-107" charset="-128"/>
                <a:cs typeface="ＭＳ Ｐゴシック" pitchFamily="-107" charset="-128"/>
              </a:rPr>
              <a:t>Network Security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ea typeface="ＭＳ Ｐゴシック" panose="020B0600070205080204" pitchFamily="34" charset="-128"/>
              </a:rPr>
              <a:t>Traditional Wisdom</a:t>
            </a:r>
            <a:endParaRPr lang="en-AU" altLang="zh-CN" dirty="0" smtClean="0">
              <a:ea typeface="ＭＳ Ｐゴシック" panose="020B0600070205080204" pitchFamily="34" charset="-128"/>
            </a:endParaRPr>
          </a:p>
        </p:txBody>
      </p:sp>
      <p:sp>
        <p:nvSpPr>
          <p:cNvPr id="20483" name="Rectangle 3"/>
          <p:cNvSpPr>
            <a:spLocks noGrp="1" noChangeArrowheads="1"/>
          </p:cNvSpPr>
          <p:nvPr>
            <p:ph idx="1"/>
          </p:nvPr>
        </p:nvSpPr>
        <p:spPr>
          <a:xfrm>
            <a:off x="539750" y="2133600"/>
            <a:ext cx="8229600" cy="3989388"/>
          </a:xfrm>
        </p:spPr>
        <p:txBody>
          <a:bodyPr/>
          <a:lstStyle/>
          <a:p>
            <a:pPr marL="0" indent="0">
              <a:buNone/>
            </a:pPr>
            <a:r>
              <a:rPr lang="en-AU" altLang="zh-CN" i="1" dirty="0" smtClean="0">
                <a:ea typeface="ＭＳ Ｐゴシック" panose="020B0600070205080204" pitchFamily="34" charset="-128"/>
              </a:rPr>
              <a:t>The art of war teaches us to rely not on the likelihood of the enemy's not coming, but on our own readiness to receive him; not on the chance of his not attacking, but rather on the fact that we have made our position unassailable. </a:t>
            </a:r>
          </a:p>
          <a:p>
            <a:pPr marL="0" indent="0">
              <a:buNone/>
            </a:pPr>
            <a:endParaRPr lang="en-AU" altLang="zh-CN" i="1" dirty="0" smtClean="0">
              <a:ea typeface="ＭＳ Ｐゴシック" panose="020B0600070205080204" pitchFamily="34" charset="-128"/>
            </a:endParaRPr>
          </a:p>
          <a:p>
            <a:pPr eaLnBrk="1" hangingPunct="1">
              <a:lnSpc>
                <a:spcPct val="90000"/>
              </a:lnSpc>
              <a:buFont typeface="Wingdings" panose="05000000000000000000" pitchFamily="2" charset="2"/>
              <a:buNone/>
            </a:pPr>
            <a:r>
              <a:rPr lang="en-AU" altLang="zh-CN" b="1" dirty="0" smtClean="0">
                <a:ea typeface="ＭＳ Ｐゴシック" panose="020B0600070205080204" pitchFamily="34" charset="-128"/>
              </a:rPr>
              <a:t>—</a:t>
            </a:r>
            <a:r>
              <a:rPr lang="en-AU" altLang="zh-CN" b="1" i="1" dirty="0" smtClean="0">
                <a:ea typeface="ＭＳ Ｐゴシック" panose="020B0600070205080204" pitchFamily="34" charset="-128"/>
              </a:rPr>
              <a:t>The Art of War, </a:t>
            </a:r>
            <a:r>
              <a:rPr lang="en-AU" altLang="zh-CN" b="1" dirty="0" smtClean="0">
                <a:ea typeface="ＭＳ Ｐゴシック" panose="020B0600070205080204" pitchFamily="34" charset="-128"/>
              </a:rPr>
              <a:t>Sun Tzu</a:t>
            </a:r>
            <a:endParaRPr lang="en-AU" altLang="zh-CN" dirty="0" smtClean="0">
              <a:ea typeface="ＭＳ Ｐゴシック" panose="020B0600070205080204" pitchFamily="34" charset="-128"/>
            </a:endParaRPr>
          </a:p>
          <a:p>
            <a:pPr eaLnBrk="1" hangingPunct="1">
              <a:lnSpc>
                <a:spcPct val="90000"/>
              </a:lnSpc>
            </a:pPr>
            <a:endParaRPr lang="en-AU" altLang="zh-CN" dirty="0" smtClean="0">
              <a:ea typeface="ＭＳ Ｐゴシック"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ＭＳ Ｐゴシック" pitchFamily="-107" charset="-128"/>
                <a:cs typeface="ＭＳ Ｐゴシック" pitchFamily="-107" charset="-128"/>
              </a:rPr>
              <a:t>Standards Organizations</a:t>
            </a:r>
          </a:p>
        </p:txBody>
      </p:sp>
      <p:sp>
        <p:nvSpPr>
          <p:cNvPr id="3" name="Content Placeholder 2"/>
          <p:cNvSpPr>
            <a:spLocks noGrp="1"/>
          </p:cNvSpPr>
          <p:nvPr>
            <p:ph idx="1"/>
          </p:nvPr>
        </p:nvSpPr>
        <p:spPr/>
        <p:txBody>
          <a:bodyPr/>
          <a:lstStyle/>
          <a:p>
            <a:pPr>
              <a:defRPr/>
            </a:pPr>
            <a:r>
              <a:rPr lang="en-US" dirty="0" smtClean="0">
                <a:ea typeface="ＭＳ Ｐゴシック" pitchFamily="-107" charset="-128"/>
                <a:cs typeface="ＭＳ Ｐゴシック" pitchFamily="-107" charset="-128"/>
              </a:rPr>
              <a:t>National Institute of Standards &amp; Technology (NIST)</a:t>
            </a:r>
          </a:p>
          <a:p>
            <a:pPr>
              <a:defRPr/>
            </a:pPr>
            <a:r>
              <a:rPr lang="en-US" dirty="0" smtClean="0">
                <a:ea typeface="ＭＳ Ｐゴシック" pitchFamily="-107" charset="-128"/>
                <a:cs typeface="ＭＳ Ｐゴシック" pitchFamily="-107" charset="-128"/>
              </a:rPr>
              <a:t>Internet Society (ISOC)</a:t>
            </a:r>
          </a:p>
          <a:p>
            <a:pPr>
              <a:defRPr/>
            </a:pPr>
            <a:r>
              <a:rPr lang="en-US" dirty="0" smtClean="0">
                <a:ea typeface="ＭＳ Ｐゴシック" pitchFamily="-107" charset="-128"/>
                <a:cs typeface="ＭＳ Ｐゴシック" pitchFamily="-107" charset="-128"/>
              </a:rPr>
              <a:t>International Telecommunication Union Telecommunication Standardization Sector (ITU-T)</a:t>
            </a:r>
          </a:p>
          <a:p>
            <a:pPr>
              <a:defRPr/>
            </a:pPr>
            <a:r>
              <a:rPr lang="en-US" dirty="0" smtClean="0">
                <a:ea typeface="ＭＳ Ｐゴシック" pitchFamily="-107" charset="-128"/>
                <a:cs typeface="ＭＳ Ｐゴシック" pitchFamily="-107" charset="-128"/>
              </a:rPr>
              <a:t>International Organization for Standardization (ISO)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Basic Concepts</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879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ea typeface="ＭＳ Ｐゴシック" panose="020B0600070205080204" pitchFamily="34" charset="-128"/>
              </a:rPr>
              <a:t>Computer Security</a:t>
            </a:r>
            <a:endParaRPr lang="en-AU" altLang="zh-CN" dirty="0" smtClean="0">
              <a:ea typeface="ＭＳ Ｐゴシック" panose="020B0600070205080204" pitchFamily="34" charset="-128"/>
            </a:endParaRPr>
          </a:p>
        </p:txBody>
      </p:sp>
      <p:sp>
        <p:nvSpPr>
          <p:cNvPr id="29699" name="Rectangle 3"/>
          <p:cNvSpPr>
            <a:spLocks noGrp="1" noChangeArrowheads="1"/>
          </p:cNvSpPr>
          <p:nvPr>
            <p:ph idx="1"/>
          </p:nvPr>
        </p:nvSpPr>
        <p:spPr>
          <a:xfrm>
            <a:off x="457200" y="1676400"/>
            <a:ext cx="8229600" cy="4953000"/>
          </a:xfrm>
        </p:spPr>
        <p:txBody>
          <a:bodyPr>
            <a:normAutofit fontScale="92500" lnSpcReduction="20000"/>
          </a:bodyPr>
          <a:lstStyle/>
          <a:p>
            <a:r>
              <a:rPr lang="en-US" altLang="zh-CN" dirty="0" smtClean="0">
                <a:latin typeface="Arial" panose="020B0604020202020204" pitchFamily="34" charset="0"/>
                <a:ea typeface="ＭＳ Ｐゴシック" panose="020B0600070205080204" pitchFamily="34" charset="-128"/>
                <a:cs typeface="Arial" panose="020B0604020202020204" pitchFamily="34" charset="0"/>
              </a:rPr>
              <a:t>NIST Computer Security Handbook Definition:</a:t>
            </a:r>
            <a:r>
              <a:rPr lang="en-US" altLang="zh-CN" b="1" dirty="0" smtClean="0">
                <a:ea typeface="ＭＳ Ｐゴシック" panose="020B0600070205080204" pitchFamily="34" charset="-128"/>
              </a:rPr>
              <a:t/>
            </a:r>
            <a:br>
              <a:rPr lang="en-US" altLang="zh-CN" b="1" dirty="0" smtClean="0">
                <a:ea typeface="ＭＳ Ｐゴシック" panose="020B0600070205080204" pitchFamily="34" charset="-128"/>
              </a:rPr>
            </a:br>
            <a:r>
              <a:rPr lang="en-US" altLang="zh-CN" b="1" dirty="0" smtClean="0">
                <a:ea typeface="ＭＳ Ｐゴシック" panose="020B0600070205080204" pitchFamily="34" charset="-128"/>
              </a:rPr>
              <a:t/>
            </a:r>
            <a:br>
              <a:rPr lang="en-US" altLang="zh-CN" b="1" dirty="0" smtClean="0">
                <a:ea typeface="ＭＳ Ｐゴシック" panose="020B0600070205080204" pitchFamily="34" charset="-128"/>
              </a:rPr>
            </a:br>
            <a:r>
              <a:rPr lang="en-US" dirty="0" smtClean="0">
                <a:ea typeface="ＭＳ Ｐゴシック" panose="020B0600070205080204" pitchFamily="34" charset="-128"/>
              </a:rPr>
              <a:t>the protection afforded to an automated information system</a:t>
            </a:r>
            <a:br>
              <a:rPr lang="en-US" dirty="0" smtClean="0">
                <a:ea typeface="ＭＳ Ｐゴシック" panose="020B0600070205080204" pitchFamily="34" charset="-128"/>
              </a:rPr>
            </a:br>
            <a:r>
              <a:rPr lang="en-US" dirty="0" smtClean="0">
                <a:ea typeface="ＭＳ Ｐゴシック" panose="020B0600070205080204" pitchFamily="34" charset="-128"/>
              </a:rPr>
              <a:t/>
            </a:r>
            <a:br>
              <a:rPr lang="en-US" dirty="0" smtClean="0">
                <a:ea typeface="ＭＳ Ｐゴシック" panose="020B0600070205080204" pitchFamily="34" charset="-128"/>
              </a:rPr>
            </a:br>
            <a:r>
              <a:rPr lang="en-US" dirty="0" smtClean="0">
                <a:ea typeface="ＭＳ Ｐゴシック" panose="020B0600070205080204" pitchFamily="34" charset="-128"/>
              </a:rPr>
              <a:t>in order to</a:t>
            </a:r>
            <a:br>
              <a:rPr lang="en-US" dirty="0" smtClean="0">
                <a:ea typeface="ＭＳ Ｐゴシック" panose="020B0600070205080204" pitchFamily="34" charset="-128"/>
              </a:rPr>
            </a:br>
            <a:r>
              <a:rPr lang="en-US" dirty="0" smtClean="0">
                <a:ea typeface="ＭＳ Ｐゴシック" panose="020B0600070205080204" pitchFamily="34" charset="-128"/>
              </a:rPr>
              <a:t/>
            </a:r>
            <a:br>
              <a:rPr lang="en-US" dirty="0" smtClean="0">
                <a:ea typeface="ＭＳ Ｐゴシック" panose="020B0600070205080204" pitchFamily="34" charset="-128"/>
              </a:rPr>
            </a:br>
            <a:r>
              <a:rPr lang="en-US" dirty="0" smtClean="0">
                <a:ea typeface="ＭＳ Ｐゴシック" panose="020B0600070205080204" pitchFamily="34" charset="-128"/>
              </a:rPr>
              <a:t>attain the applicable objectives of preserving the </a:t>
            </a:r>
            <a:r>
              <a:rPr lang="en-US" i="1" dirty="0" smtClean="0">
                <a:solidFill>
                  <a:schemeClr val="accent2"/>
                </a:solidFill>
                <a:ea typeface="ＭＳ Ｐゴシック" panose="020B0600070205080204" pitchFamily="34" charset="-128"/>
              </a:rPr>
              <a:t>integrity</a:t>
            </a:r>
            <a:r>
              <a:rPr lang="en-US" dirty="0" smtClean="0">
                <a:ea typeface="ＭＳ Ｐゴシック" panose="020B0600070205080204" pitchFamily="34" charset="-128"/>
              </a:rPr>
              <a:t>, </a:t>
            </a:r>
            <a:r>
              <a:rPr lang="en-US" i="1" dirty="0" smtClean="0">
                <a:solidFill>
                  <a:schemeClr val="accent2"/>
                </a:solidFill>
                <a:ea typeface="ＭＳ Ｐゴシック" panose="020B0600070205080204" pitchFamily="34" charset="-128"/>
              </a:rPr>
              <a:t>availability</a:t>
            </a:r>
            <a:r>
              <a:rPr lang="en-US" dirty="0" smtClean="0">
                <a:solidFill>
                  <a:schemeClr val="accent2"/>
                </a:solidFill>
                <a:ea typeface="ＭＳ Ｐゴシック" panose="020B0600070205080204" pitchFamily="34" charset="-128"/>
              </a:rPr>
              <a:t> </a:t>
            </a:r>
            <a:r>
              <a:rPr lang="en-US" dirty="0" smtClean="0">
                <a:ea typeface="ＭＳ Ｐゴシック" panose="020B0600070205080204" pitchFamily="34" charset="-128"/>
              </a:rPr>
              <a:t>and </a:t>
            </a:r>
            <a:r>
              <a:rPr lang="en-US" i="1" dirty="0" smtClean="0">
                <a:solidFill>
                  <a:schemeClr val="accent2"/>
                </a:solidFill>
                <a:ea typeface="ＭＳ Ｐゴシック" panose="020B0600070205080204" pitchFamily="34" charset="-128"/>
              </a:rPr>
              <a:t>confidentiality</a:t>
            </a:r>
            <a:r>
              <a:rPr lang="en-US" dirty="0" smtClean="0">
                <a:ea typeface="ＭＳ Ｐゴシック" panose="020B0600070205080204" pitchFamily="34" charset="-128"/>
              </a:rPr>
              <a:t> of information system resources (includes hardware, software, firmware, information/data, and telecommunications)</a:t>
            </a:r>
            <a:endParaRPr lang="en-AU" altLang="zh-CN" dirty="0" smtClean="0">
              <a:ea typeface="ＭＳ Ｐゴシック"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a:defRPr/>
            </a:pPr>
            <a:r>
              <a:rPr lang="en-US" altLang="zh-CN" dirty="0">
                <a:ea typeface="ＭＳ Ｐゴシック" pitchFamily="-107" charset="-128"/>
                <a:cs typeface="ＭＳ Ｐゴシック" pitchFamily="-107" charset="-128"/>
              </a:rPr>
              <a:t>A secure system is composed of various </a:t>
            </a:r>
            <a:r>
              <a:rPr lang="en-US" altLang="zh-CN" dirty="0" smtClean="0">
                <a:ea typeface="ＭＳ Ｐゴシック" pitchFamily="-107" charset="-128"/>
                <a:cs typeface="ＭＳ Ｐゴシック" pitchFamily="-107" charset="-128"/>
              </a:rPr>
              <a:t>mechanisms.</a:t>
            </a:r>
            <a:endParaRPr lang="en-US" altLang="zh-CN" dirty="0">
              <a:ea typeface="ＭＳ Ｐゴシック" pitchFamily="-107" charset="-128"/>
              <a:cs typeface="ＭＳ Ｐゴシック" pitchFamily="-107" charset="-128"/>
            </a:endParaRPr>
          </a:p>
        </p:txBody>
      </p:sp>
      <p:sp>
        <p:nvSpPr>
          <p:cNvPr id="20483" name="Rectangle 3"/>
          <p:cNvSpPr>
            <a:spLocks noGrp="1" noChangeArrowheads="1"/>
          </p:cNvSpPr>
          <p:nvPr>
            <p:ph idx="1"/>
          </p:nvPr>
        </p:nvSpPr>
        <p:spPr/>
        <p:txBody>
          <a:bodyPr/>
          <a:lstStyle/>
          <a:p>
            <a:pPr eaLnBrk="1" hangingPunct="1"/>
            <a:r>
              <a:rPr lang="en-US" i="1" dirty="0" smtClean="0">
                <a:ea typeface="ＭＳ Ｐゴシック" panose="020B0600070205080204" pitchFamily="34" charset="-128"/>
              </a:rPr>
              <a:t>The combination of space, time, and strength that must be considered as the basic elements of this theory of defense makes this a fairly complicated matter. Consequently, it is not easy to find a fixed point of departure.</a:t>
            </a:r>
            <a:r>
              <a:rPr lang="en-AU" altLang="zh-CN" i="1" dirty="0" smtClean="0">
                <a:ea typeface="ＭＳ Ｐゴシック" panose="020B0600070205080204" pitchFamily="34" charset="-128"/>
              </a:rPr>
              <a:t>. </a:t>
            </a:r>
          </a:p>
          <a:p>
            <a:pPr eaLnBrk="1" hangingPunct="1">
              <a:lnSpc>
                <a:spcPct val="90000"/>
              </a:lnSpc>
              <a:buFont typeface="Wingdings" panose="05000000000000000000" pitchFamily="2" charset="2"/>
              <a:buNone/>
            </a:pPr>
            <a:r>
              <a:rPr lang="en-AU" altLang="zh-CN" b="1" dirty="0" smtClean="0">
                <a:ea typeface="ＭＳ Ｐゴシック" panose="020B0600070205080204" pitchFamily="34" charset="-128"/>
              </a:rPr>
              <a:t>	— </a:t>
            </a:r>
            <a:r>
              <a:rPr lang="en-US" b="1" i="1" dirty="0" smtClean="0">
                <a:ea typeface="ＭＳ Ｐゴシック" panose="020B0600070205080204" pitchFamily="34" charset="-128"/>
              </a:rPr>
              <a:t>On War, Carl Von Clausewitz</a:t>
            </a:r>
            <a:endParaRPr lang="en-AU" altLang="zh-CN" dirty="0" smtClean="0">
              <a:ea typeface="ＭＳ Ｐゴシック" panose="020B0600070205080204" pitchFamily="34" charset="-128"/>
            </a:endParaRPr>
          </a:p>
          <a:p>
            <a:pPr eaLnBrk="1" hangingPunct="1">
              <a:lnSpc>
                <a:spcPct val="90000"/>
              </a:lnSpc>
            </a:pPr>
            <a:endParaRPr lang="en-AU" altLang="zh-CN" dirty="0" smtClean="0">
              <a:ea typeface="ＭＳ Ｐゴシック"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ea typeface="ＭＳ Ｐゴシック" pitchFamily="-107" charset="-128"/>
                <a:cs typeface="ＭＳ Ｐゴシック" pitchFamily="-107" charset="-128"/>
              </a:rPr>
              <a:t>Key Security Concepts</a:t>
            </a:r>
          </a:p>
        </p:txBody>
      </p:sp>
      <p:pic>
        <p:nvPicPr>
          <p:cNvPr id="27651" name="Picture 4" descr="&#10;Fig1.1.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4633" t="10739" r="4633" b="21477"/>
          <a:stretch>
            <a:fillRect/>
          </a:stretch>
        </p:blipFill>
        <p:spPr bwMode="auto">
          <a:xfrm>
            <a:off x="1828800" y="1371600"/>
            <a:ext cx="5286375" cy="511016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Acknowledgements and Reading</a:t>
            </a:r>
            <a:endParaRPr lang="zh-CN" altLang="en-US" dirty="0"/>
          </a:p>
        </p:txBody>
      </p:sp>
      <p:sp>
        <p:nvSpPr>
          <p:cNvPr id="3" name="内容占位符 2"/>
          <p:cNvSpPr>
            <a:spLocks noGrp="1"/>
          </p:cNvSpPr>
          <p:nvPr>
            <p:ph idx="1"/>
          </p:nvPr>
        </p:nvSpPr>
        <p:spPr/>
        <p:txBody>
          <a:bodyPr/>
          <a:lstStyle/>
          <a:p>
            <a:r>
              <a:rPr lang="en-US" altLang="zh-CN" dirty="0" smtClean="0"/>
              <a:t>These </a:t>
            </a:r>
            <a:r>
              <a:rPr lang="en-US" altLang="zh-CN" dirty="0"/>
              <a:t>slides are adapted from lecture slides by…</a:t>
            </a:r>
          </a:p>
          <a:p>
            <a:pPr lvl="1"/>
            <a:r>
              <a:rPr lang="en-US" altLang="zh-CN" dirty="0" err="1"/>
              <a:t>Lawrie</a:t>
            </a:r>
            <a:r>
              <a:rPr lang="en-US" altLang="zh-CN" dirty="0"/>
              <a:t> Brown</a:t>
            </a:r>
          </a:p>
          <a:p>
            <a:pPr lvl="1"/>
            <a:r>
              <a:rPr lang="en-US" altLang="zh-CN" dirty="0"/>
              <a:t>Dan </a:t>
            </a:r>
            <a:r>
              <a:rPr lang="en-US" altLang="zh-CN" dirty="0" err="1"/>
              <a:t>Boneh</a:t>
            </a:r>
            <a:endParaRPr lang="en-US" altLang="zh-CN" dirty="0"/>
          </a:p>
          <a:p>
            <a:pPr lvl="1"/>
            <a:r>
              <a:rPr lang="en-US" altLang="zh-CN" dirty="0"/>
              <a:t>and others</a:t>
            </a:r>
          </a:p>
          <a:p>
            <a:endParaRPr lang="en-US" altLang="zh-CN" dirty="0" smtClean="0"/>
          </a:p>
          <a:p>
            <a:r>
              <a:rPr lang="en-US" altLang="zh-CN" dirty="0" smtClean="0"/>
              <a:t>Reading: </a:t>
            </a:r>
            <a:r>
              <a:rPr lang="en-US" altLang="zh-CN" dirty="0"/>
              <a:t>Chapter </a:t>
            </a:r>
            <a:r>
              <a:rPr lang="en-US" altLang="zh-CN" dirty="0" smtClean="0"/>
              <a:t>1</a:t>
            </a:r>
            <a:endParaRPr lang="en-US" altLang="zh-CN" dirty="0"/>
          </a:p>
          <a:p>
            <a:endParaRPr lang="zh-CN" altLang="en-US" dirty="0"/>
          </a:p>
        </p:txBody>
      </p:sp>
    </p:spTree>
    <p:extLst>
      <p:ext uri="{BB962C8B-B14F-4D97-AF65-F5344CB8AC3E}">
        <p14:creationId xmlns:p14="http://schemas.microsoft.com/office/powerpoint/2010/main" val="1810315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mtClean="0">
                <a:ea typeface="ＭＳ Ｐゴシック" pitchFamily="-107" charset="-128"/>
                <a:cs typeface="ＭＳ Ｐゴシック" pitchFamily="-107" charset="-128"/>
              </a:rPr>
              <a:t>Examples of Security Requirements</a:t>
            </a:r>
          </a:p>
        </p:txBody>
      </p:sp>
      <p:sp>
        <p:nvSpPr>
          <p:cNvPr id="3" name="Content Placeholder 2"/>
          <p:cNvSpPr>
            <a:spLocks noGrp="1"/>
          </p:cNvSpPr>
          <p:nvPr>
            <p:ph idx="1"/>
          </p:nvPr>
        </p:nvSpPr>
        <p:spPr/>
        <p:txBody>
          <a:bodyPr/>
          <a:lstStyle/>
          <a:p>
            <a:pPr eaLnBrk="1" hangingPunct="1"/>
            <a:r>
              <a:rPr lang="en-US" dirty="0" smtClean="0">
                <a:ea typeface="ＭＳ Ｐゴシック" panose="020B0600070205080204" pitchFamily="34" charset="-128"/>
              </a:rPr>
              <a:t>confidentiality – student grades</a:t>
            </a:r>
          </a:p>
          <a:p>
            <a:pPr eaLnBrk="1" hangingPunct="1"/>
            <a:r>
              <a:rPr lang="en-US" dirty="0" smtClean="0">
                <a:ea typeface="ＭＳ Ｐゴシック" panose="020B0600070205080204" pitchFamily="34" charset="-128"/>
              </a:rPr>
              <a:t>Integrity           – patient information</a:t>
            </a:r>
          </a:p>
          <a:p>
            <a:pPr eaLnBrk="1" hangingPunct="1"/>
            <a:r>
              <a:rPr lang="en-US" dirty="0" smtClean="0">
                <a:ea typeface="ＭＳ Ｐゴシック" panose="020B0600070205080204" pitchFamily="34" charset="-128"/>
              </a:rPr>
              <a:t>availability       – authentication service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ＭＳ Ｐゴシック" pitchFamily="-107" charset="-128"/>
                <a:cs typeface="ＭＳ Ｐゴシック" pitchFamily="-107" charset="-128"/>
              </a:rPr>
              <a:t>Computer Security Challenges</a:t>
            </a:r>
          </a:p>
        </p:txBody>
      </p:sp>
      <p:sp>
        <p:nvSpPr>
          <p:cNvPr id="3" name="Content Placeholder 2"/>
          <p:cNvSpPr>
            <a:spLocks noGrp="1"/>
          </p:cNvSpPr>
          <p:nvPr>
            <p:ph idx="1"/>
          </p:nvPr>
        </p:nvSpPr>
        <p:spPr/>
        <p:txBody>
          <a:bodyPr>
            <a:normAutofit fontScale="92500" lnSpcReduction="20000"/>
          </a:bodyPr>
          <a:lstStyle/>
          <a:p>
            <a:pPr marL="609600" indent="-609600">
              <a:spcBef>
                <a:spcPct val="20000"/>
              </a:spcBef>
              <a:buClr>
                <a:schemeClr val="hlink"/>
              </a:buClr>
              <a:buSzPct val="80000"/>
              <a:buFont typeface="Times" pitchFamily="-107" charset="0"/>
              <a:buAutoNum type="arabicPeriod"/>
              <a:defRPr/>
            </a:pPr>
            <a:r>
              <a:rPr lang="en-US" altLang="zh-CN" dirty="0">
                <a:latin typeface="Arial" pitchFamily="-107" charset="0"/>
              </a:rPr>
              <a:t>not simple</a:t>
            </a:r>
          </a:p>
          <a:p>
            <a:pPr marL="609600" indent="-609600">
              <a:spcBef>
                <a:spcPct val="20000"/>
              </a:spcBef>
              <a:buClr>
                <a:schemeClr val="hlink"/>
              </a:buClr>
              <a:buSzPct val="80000"/>
              <a:buFont typeface="Times" pitchFamily="-107" charset="0"/>
              <a:buAutoNum type="arabicPeriod"/>
              <a:defRPr/>
            </a:pPr>
            <a:r>
              <a:rPr lang="en-US" altLang="zh-CN" dirty="0">
                <a:latin typeface="Arial" pitchFamily="-107" charset="0"/>
              </a:rPr>
              <a:t>must consider potential attacks</a:t>
            </a:r>
          </a:p>
          <a:p>
            <a:pPr marL="609600" indent="-609600">
              <a:spcBef>
                <a:spcPct val="20000"/>
              </a:spcBef>
              <a:buClr>
                <a:schemeClr val="hlink"/>
              </a:buClr>
              <a:buSzPct val="80000"/>
              <a:buFont typeface="Times" pitchFamily="-107" charset="0"/>
              <a:buAutoNum type="arabicPeriod"/>
              <a:defRPr/>
            </a:pPr>
            <a:r>
              <a:rPr lang="en-US" altLang="zh-CN" dirty="0">
                <a:latin typeface="Arial" pitchFamily="-107" charset="0"/>
              </a:rPr>
              <a:t>procedures used counter-intuitive</a:t>
            </a:r>
          </a:p>
          <a:p>
            <a:pPr marL="609600" indent="-609600">
              <a:spcBef>
                <a:spcPct val="20000"/>
              </a:spcBef>
              <a:buClr>
                <a:schemeClr val="hlink"/>
              </a:buClr>
              <a:buSzPct val="80000"/>
              <a:buFont typeface="Times" pitchFamily="-107" charset="0"/>
              <a:buAutoNum type="arabicPeriod"/>
              <a:defRPr/>
            </a:pPr>
            <a:r>
              <a:rPr lang="en-US" altLang="zh-CN" dirty="0">
                <a:latin typeface="Arial" pitchFamily="-107" charset="0"/>
              </a:rPr>
              <a:t>involve algorithms and secret info</a:t>
            </a:r>
          </a:p>
          <a:p>
            <a:pPr marL="609600" indent="-609600">
              <a:spcBef>
                <a:spcPct val="20000"/>
              </a:spcBef>
              <a:buClr>
                <a:schemeClr val="hlink"/>
              </a:buClr>
              <a:buSzPct val="80000"/>
              <a:buFont typeface="Times" pitchFamily="-107" charset="0"/>
              <a:buAutoNum type="arabicPeriod"/>
              <a:defRPr/>
            </a:pPr>
            <a:r>
              <a:rPr lang="en-US" altLang="zh-CN" dirty="0">
                <a:latin typeface="Arial" pitchFamily="-107" charset="0"/>
              </a:rPr>
              <a:t>must decide where to deploy mechanisms</a:t>
            </a:r>
          </a:p>
          <a:p>
            <a:pPr marL="609600" indent="-609600">
              <a:spcBef>
                <a:spcPct val="20000"/>
              </a:spcBef>
              <a:buClr>
                <a:schemeClr val="hlink"/>
              </a:buClr>
              <a:buSzPct val="80000"/>
              <a:buFont typeface="Times" pitchFamily="-107" charset="0"/>
              <a:buAutoNum type="arabicPeriod"/>
              <a:defRPr/>
            </a:pPr>
            <a:r>
              <a:rPr lang="en-US" altLang="zh-CN" dirty="0">
                <a:latin typeface="Arial" pitchFamily="-107" charset="0"/>
              </a:rPr>
              <a:t>battle of wits between attacker / admin</a:t>
            </a:r>
          </a:p>
          <a:p>
            <a:pPr marL="609600" indent="-609600">
              <a:spcBef>
                <a:spcPct val="20000"/>
              </a:spcBef>
              <a:buClr>
                <a:schemeClr val="hlink"/>
              </a:buClr>
              <a:buSzPct val="80000"/>
              <a:buFont typeface="Times" pitchFamily="-107" charset="0"/>
              <a:buAutoNum type="arabicPeriod"/>
              <a:defRPr/>
            </a:pPr>
            <a:r>
              <a:rPr lang="en-US" altLang="zh-CN" dirty="0">
                <a:latin typeface="Arial" pitchFamily="-107" charset="0"/>
              </a:rPr>
              <a:t>not perceived on benefit until fails</a:t>
            </a:r>
          </a:p>
          <a:p>
            <a:pPr marL="609600" indent="-609600">
              <a:spcBef>
                <a:spcPct val="20000"/>
              </a:spcBef>
              <a:buClr>
                <a:schemeClr val="hlink"/>
              </a:buClr>
              <a:buSzPct val="80000"/>
              <a:buFont typeface="Times" pitchFamily="-107" charset="0"/>
              <a:buAutoNum type="arabicPeriod"/>
              <a:defRPr/>
            </a:pPr>
            <a:r>
              <a:rPr lang="en-US" altLang="zh-CN" dirty="0">
                <a:latin typeface="Arial" pitchFamily="-107" charset="0"/>
              </a:rPr>
              <a:t>requires regular monitoring</a:t>
            </a:r>
          </a:p>
          <a:p>
            <a:pPr marL="609600" indent="-609600">
              <a:spcBef>
                <a:spcPct val="20000"/>
              </a:spcBef>
              <a:buClr>
                <a:schemeClr val="hlink"/>
              </a:buClr>
              <a:buSzPct val="80000"/>
              <a:buFont typeface="Times" pitchFamily="-107" charset="0"/>
              <a:buAutoNum type="arabicPeriod"/>
              <a:defRPr/>
            </a:pPr>
            <a:r>
              <a:rPr lang="en-US" altLang="zh-CN" dirty="0">
                <a:latin typeface="Arial" pitchFamily="-107" charset="0"/>
              </a:rPr>
              <a:t>too often an after-thought</a:t>
            </a:r>
          </a:p>
          <a:p>
            <a:pPr marL="609600" indent="-609600">
              <a:spcBef>
                <a:spcPct val="20000"/>
              </a:spcBef>
              <a:buClr>
                <a:schemeClr val="hlink"/>
              </a:buClr>
              <a:buSzPct val="80000"/>
              <a:buFont typeface="Times" pitchFamily="-107" charset="0"/>
              <a:buAutoNum type="arabicPeriod"/>
              <a:defRPr/>
            </a:pPr>
            <a:r>
              <a:rPr lang="en-US" altLang="zh-CN" dirty="0">
                <a:latin typeface="Arial" pitchFamily="-107" charset="0"/>
              </a:rPr>
              <a:t>regarded as impediment to using system</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ＭＳ Ｐゴシック" pitchFamily="-107" charset="-128"/>
                <a:cs typeface="ＭＳ Ｐゴシック" pitchFamily="-107" charset="-128"/>
              </a:rPr>
              <a:t>Levels of Impact</a:t>
            </a:r>
          </a:p>
        </p:txBody>
      </p:sp>
      <p:sp>
        <p:nvSpPr>
          <p:cNvPr id="3" name="Content Placeholder 2"/>
          <p:cNvSpPr>
            <a:spLocks noGrp="1"/>
          </p:cNvSpPr>
          <p:nvPr>
            <p:ph idx="1"/>
          </p:nvPr>
        </p:nvSpPr>
        <p:spPr/>
        <p:txBody>
          <a:bodyPr>
            <a:normAutofit/>
          </a:bodyPr>
          <a:lstStyle/>
          <a:p>
            <a:pPr>
              <a:defRPr/>
            </a:pPr>
            <a:r>
              <a:rPr lang="en-US" altLang="zh-CN" dirty="0">
                <a:ea typeface="ＭＳ Ｐゴシック" pitchFamily="-107" charset="-128"/>
                <a:cs typeface="ＭＳ Ｐゴシック" pitchFamily="-107" charset="-128"/>
              </a:rPr>
              <a:t>C</a:t>
            </a:r>
            <a:r>
              <a:rPr lang="en-US" dirty="0" smtClean="0">
                <a:ea typeface="ＭＳ Ｐゴシック" pitchFamily="-107" charset="-128"/>
                <a:cs typeface="ＭＳ Ｐゴシック" pitchFamily="-107" charset="-128"/>
              </a:rPr>
              <a:t>an define 3 levels of impact from a security breach</a:t>
            </a:r>
          </a:p>
          <a:p>
            <a:pPr lvl="1">
              <a:defRPr/>
            </a:pPr>
            <a:r>
              <a:rPr lang="en-US" dirty="0" smtClean="0"/>
              <a:t>Low</a:t>
            </a:r>
          </a:p>
          <a:p>
            <a:pPr lvl="1">
              <a:defRPr/>
            </a:pPr>
            <a:r>
              <a:rPr lang="en-US" dirty="0" smtClean="0"/>
              <a:t>Moderate</a:t>
            </a:r>
          </a:p>
          <a:p>
            <a:pPr lvl="1">
              <a:defRPr/>
            </a:pPr>
            <a:r>
              <a:rPr lang="en-US" dirty="0" smtClean="0"/>
              <a:t>High</a:t>
            </a:r>
          </a:p>
        </p:txBody>
      </p:sp>
    </p:spTree>
    <p:extLst>
      <p:ext uri="{BB962C8B-B14F-4D97-AF65-F5344CB8AC3E}">
        <p14:creationId xmlns:p14="http://schemas.microsoft.com/office/powerpoint/2010/main" val="238143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pPr eaLnBrk="1" hangingPunct="1"/>
            <a:r>
              <a:rPr lang="en-US" dirty="0" smtClean="0">
                <a:ea typeface="ＭＳ Ｐゴシック" panose="020B0600070205080204" pitchFamily="34" charset="-128"/>
              </a:rPr>
              <a:t>OSI Security Architecture</a:t>
            </a:r>
            <a:endParaRPr lang="en-AU" altLang="zh-CN" dirty="0" smtClean="0">
              <a:ea typeface="ＭＳ Ｐゴシック" panose="020B0600070205080204" pitchFamily="34" charset="-128"/>
            </a:endParaRPr>
          </a:p>
        </p:txBody>
      </p:sp>
      <p:sp>
        <p:nvSpPr>
          <p:cNvPr id="32771" name="Rectangle 1027"/>
          <p:cNvSpPr>
            <a:spLocks noGrp="1" noChangeArrowheads="1"/>
          </p:cNvSpPr>
          <p:nvPr>
            <p:ph idx="1"/>
          </p:nvPr>
        </p:nvSpPr>
        <p:spPr>
          <a:xfrm>
            <a:off x="457200" y="1676400"/>
            <a:ext cx="8382000" cy="4454525"/>
          </a:xfrm>
        </p:spPr>
        <p:txBody>
          <a:bodyPr/>
          <a:lstStyle/>
          <a:p>
            <a:pPr eaLnBrk="1" hangingPunct="1"/>
            <a:r>
              <a:rPr lang="en-US" dirty="0" smtClean="0">
                <a:ea typeface="ＭＳ Ｐゴシック" panose="020B0600070205080204" pitchFamily="34" charset="-128"/>
              </a:rPr>
              <a:t>ITU-T X.800 “Security Architecture for OSI”</a:t>
            </a:r>
          </a:p>
          <a:p>
            <a:pPr eaLnBrk="1" hangingPunct="1"/>
            <a:r>
              <a:rPr lang="en-US" dirty="0" smtClean="0">
                <a:ea typeface="ＭＳ Ｐゴシック" panose="020B0600070205080204" pitchFamily="34" charset="-128"/>
              </a:rPr>
              <a:t>defines a systematic way of defining and providing security requirements</a:t>
            </a:r>
          </a:p>
          <a:p>
            <a:pPr eaLnBrk="1" hangingPunct="1"/>
            <a:r>
              <a:rPr lang="en-US" dirty="0" smtClean="0">
                <a:ea typeface="ＭＳ Ｐゴシック" panose="020B0600070205080204" pitchFamily="34" charset="-128"/>
              </a:rPr>
              <a:t>for us it provides a useful, if abstract, overview of concepts we will study</a:t>
            </a:r>
            <a:endParaRPr lang="en-AU" altLang="zh-CN" dirty="0" smtClean="0">
              <a:ea typeface="ＭＳ Ｐゴシック"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Aspects of Security</a:t>
            </a:r>
          </a:p>
        </p:txBody>
      </p:sp>
      <p:sp>
        <p:nvSpPr>
          <p:cNvPr id="26627" name="Rectangle 3"/>
          <p:cNvSpPr>
            <a:spLocks noGrp="1" noChangeArrowheads="1"/>
          </p:cNvSpPr>
          <p:nvPr>
            <p:ph idx="1"/>
          </p:nvPr>
        </p:nvSpPr>
        <p:spPr/>
        <p:txBody>
          <a:bodyPr/>
          <a:lstStyle/>
          <a:p>
            <a:pPr eaLnBrk="1" hangingPunct="1"/>
            <a:r>
              <a:rPr lang="en-US" dirty="0" smtClean="0">
                <a:ea typeface="ＭＳ Ｐゴシック" panose="020B0600070205080204" pitchFamily="34" charset="-128"/>
              </a:rPr>
              <a:t>consider 3 aspects of information security:</a:t>
            </a:r>
          </a:p>
          <a:p>
            <a:pPr lvl="1" eaLnBrk="1" hangingPunct="1"/>
            <a:r>
              <a:rPr lang="en-US" b="1" dirty="0" smtClean="0">
                <a:ea typeface="ＭＳ Ｐゴシック" panose="020B0600070205080204" pitchFamily="34" charset="-128"/>
              </a:rPr>
              <a:t>security attack</a:t>
            </a:r>
          </a:p>
          <a:p>
            <a:pPr lvl="1" eaLnBrk="1" hangingPunct="1"/>
            <a:r>
              <a:rPr lang="en-US" b="1" dirty="0" smtClean="0">
                <a:ea typeface="ＭＳ Ｐゴシック" panose="020B0600070205080204" pitchFamily="34" charset="-128"/>
              </a:rPr>
              <a:t>security mechanism</a:t>
            </a:r>
          </a:p>
          <a:p>
            <a:pPr lvl="1" eaLnBrk="1" hangingPunct="1"/>
            <a:r>
              <a:rPr lang="en-US" b="1" dirty="0" smtClean="0">
                <a:ea typeface="ＭＳ Ｐゴシック" panose="020B0600070205080204" pitchFamily="34" charset="-128"/>
              </a:rPr>
              <a:t>security service</a:t>
            </a:r>
          </a:p>
          <a:p>
            <a:pPr eaLnBrk="1" hangingPunct="1"/>
            <a:r>
              <a:rPr lang="en-AU" altLang="zh-CN" dirty="0" smtClean="0">
                <a:ea typeface="ＭＳ Ｐゴシック" panose="020B0600070205080204" pitchFamily="34" charset="-128"/>
              </a:rPr>
              <a:t>note terms</a:t>
            </a:r>
          </a:p>
          <a:p>
            <a:pPr lvl="1" eaLnBrk="1" hangingPunct="1"/>
            <a:r>
              <a:rPr lang="en-AU" altLang="zh-CN" i="1" dirty="0" smtClean="0">
                <a:ea typeface="ＭＳ Ｐゴシック" panose="020B0600070205080204" pitchFamily="34" charset="-128"/>
              </a:rPr>
              <a:t>threat </a:t>
            </a:r>
            <a:r>
              <a:rPr lang="en-US" dirty="0" smtClean="0">
                <a:ea typeface="ＭＳ Ｐゴシック" panose="020B0600070205080204" pitchFamily="34" charset="-128"/>
              </a:rPr>
              <a:t>–</a:t>
            </a:r>
            <a:r>
              <a:rPr lang="en-AU" altLang="zh-CN" dirty="0" smtClean="0">
                <a:ea typeface="ＭＳ Ｐゴシック" panose="020B0600070205080204" pitchFamily="34" charset="-128"/>
              </a:rPr>
              <a:t> a </a:t>
            </a:r>
            <a:r>
              <a:rPr lang="en-US" dirty="0" smtClean="0">
                <a:ea typeface="ＭＳ Ｐゴシック" panose="020B0600070205080204" pitchFamily="34" charset="-128"/>
              </a:rPr>
              <a:t>potential for violation of security</a:t>
            </a:r>
            <a:endParaRPr lang="en-AU" altLang="zh-CN" dirty="0" smtClean="0">
              <a:ea typeface="ＭＳ Ｐゴシック" panose="020B0600070205080204" pitchFamily="34" charset="-128"/>
            </a:endParaRPr>
          </a:p>
          <a:p>
            <a:pPr lvl="1" eaLnBrk="1" hangingPunct="1"/>
            <a:r>
              <a:rPr lang="en-AU" altLang="zh-CN" i="1" dirty="0" smtClean="0">
                <a:ea typeface="ＭＳ Ｐゴシック" panose="020B0600070205080204" pitchFamily="34" charset="-128"/>
              </a:rPr>
              <a:t>attack </a:t>
            </a:r>
            <a:r>
              <a:rPr lang="en-US" dirty="0" smtClean="0">
                <a:ea typeface="ＭＳ Ｐゴシック" panose="020B0600070205080204" pitchFamily="34" charset="-128"/>
              </a:rPr>
              <a:t>–</a:t>
            </a:r>
            <a:r>
              <a:rPr lang="en-AU" altLang="zh-CN" dirty="0" smtClean="0">
                <a:ea typeface="ＭＳ Ｐゴシック" panose="020B0600070205080204" pitchFamily="34" charset="-128"/>
              </a:rPr>
              <a:t> an </a:t>
            </a:r>
            <a:r>
              <a:rPr lang="en-US" dirty="0" smtClean="0">
                <a:ea typeface="ＭＳ Ｐゴシック" panose="020B0600070205080204" pitchFamily="34" charset="-128"/>
              </a:rPr>
              <a:t>assault on system security, a deliberate attempt to evade security services</a:t>
            </a:r>
            <a:endParaRPr lang="en-AU" altLang="zh-CN" dirty="0" smtClean="0">
              <a:ea typeface="ＭＳ Ｐゴシック" panose="020B0600070205080204" pitchFamily="34" charset="-128"/>
            </a:endParaRPr>
          </a:p>
          <a:p>
            <a:pPr lvl="1" eaLnBrk="1" hangingPunct="1"/>
            <a:endParaRPr lang="en-AU" altLang="zh-CN" dirty="0" smtClean="0">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Passive Attacks</a:t>
            </a:r>
          </a:p>
        </p:txBody>
      </p:sp>
      <p:pic>
        <p:nvPicPr>
          <p:cNvPr id="39939"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177213" cy="432117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Active Attacks</a:t>
            </a:r>
          </a:p>
        </p:txBody>
      </p:sp>
      <p:pic>
        <p:nvPicPr>
          <p:cNvPr id="41987" name="Picture 10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205788" cy="422751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ea typeface="ＭＳ Ｐゴシック" panose="020B0600070205080204" pitchFamily="34" charset="-128"/>
              </a:rPr>
              <a:t>Security Service</a:t>
            </a:r>
            <a:endParaRPr lang="en-AU" altLang="zh-CN" dirty="0" smtClean="0">
              <a:ea typeface="ＭＳ Ｐゴシック" panose="020B0600070205080204" pitchFamily="34" charset="-128"/>
            </a:endParaRPr>
          </a:p>
        </p:txBody>
      </p:sp>
      <p:sp>
        <p:nvSpPr>
          <p:cNvPr id="29699" name="Rectangle 3"/>
          <p:cNvSpPr>
            <a:spLocks noGrp="1" noChangeArrowheads="1"/>
          </p:cNvSpPr>
          <p:nvPr>
            <p:ph idx="1"/>
          </p:nvPr>
        </p:nvSpPr>
        <p:spPr/>
        <p:txBody>
          <a:bodyPr>
            <a:normAutofit lnSpcReduction="10000"/>
          </a:bodyPr>
          <a:lstStyle/>
          <a:p>
            <a:r>
              <a:rPr lang="en-US" dirty="0" smtClean="0">
                <a:ea typeface="ＭＳ Ｐゴシック" panose="020B0600070205080204" pitchFamily="34" charset="-128"/>
              </a:rPr>
              <a:t>enhance security of data processing systems and information transfers of an organization</a:t>
            </a:r>
          </a:p>
          <a:p>
            <a:r>
              <a:rPr lang="en-US" dirty="0" smtClean="0">
                <a:ea typeface="ＭＳ Ｐゴシック" panose="020B0600070205080204" pitchFamily="34" charset="-128"/>
              </a:rPr>
              <a:t>intended to counter security attacks</a:t>
            </a:r>
          </a:p>
          <a:p>
            <a:r>
              <a:rPr lang="en-US" dirty="0" smtClean="0">
                <a:ea typeface="ＭＳ Ｐゴシック" panose="020B0600070205080204" pitchFamily="34" charset="-128"/>
              </a:rPr>
              <a:t>using one or more security mechanisms</a:t>
            </a:r>
          </a:p>
          <a:p>
            <a:r>
              <a:rPr lang="en-US" dirty="0" smtClean="0">
                <a:ea typeface="ＭＳ Ｐゴシック" panose="020B0600070205080204" pitchFamily="34" charset="-128"/>
              </a:rPr>
              <a:t>often replicates functions normally associated with physical documents</a:t>
            </a:r>
          </a:p>
          <a:p>
            <a:pPr lvl="1"/>
            <a:r>
              <a:rPr lang="en-US" dirty="0" smtClean="0">
                <a:ea typeface="ＭＳ Ｐゴシック" panose="020B0600070205080204" pitchFamily="34" charset="-128"/>
              </a:rPr>
              <a:t>which, for example, have signatures, dates;</a:t>
            </a:r>
          </a:p>
          <a:p>
            <a:pPr lvl="1"/>
            <a:r>
              <a:rPr lang="en-US" dirty="0" smtClean="0">
                <a:ea typeface="ＭＳ Ｐゴシック" panose="020B0600070205080204" pitchFamily="34" charset="-128"/>
              </a:rPr>
              <a:t>need protection from disclosure, tampering, or destruction;</a:t>
            </a:r>
          </a:p>
          <a:p>
            <a:pPr lvl="1"/>
            <a:r>
              <a:rPr lang="en-US" dirty="0" smtClean="0">
                <a:ea typeface="ＭＳ Ｐゴシック" panose="020B0600070205080204" pitchFamily="34" charset="-128"/>
              </a:rPr>
              <a:t>be notarized or witnessed; be recorded or licensed</a:t>
            </a:r>
            <a:endParaRPr lang="en-AU" altLang="zh-CN" dirty="0" smtClean="0">
              <a:ea typeface="ＭＳ Ｐゴシック" panose="020B0600070205080204"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pPr eaLnBrk="1" hangingPunct="1"/>
            <a:r>
              <a:rPr lang="en-US" smtClean="0">
                <a:ea typeface="ＭＳ Ｐゴシック" panose="020B0600070205080204" pitchFamily="34" charset="-128"/>
              </a:rPr>
              <a:t>Security Services</a:t>
            </a:r>
            <a:endParaRPr lang="en-AU" altLang="zh-CN" smtClean="0">
              <a:ea typeface="ＭＳ Ｐゴシック" panose="020B0600070205080204" pitchFamily="34" charset="-128"/>
            </a:endParaRPr>
          </a:p>
        </p:txBody>
      </p:sp>
      <p:sp>
        <p:nvSpPr>
          <p:cNvPr id="30723" name="Rectangle 1027"/>
          <p:cNvSpPr>
            <a:spLocks noGrp="1" noChangeArrowheads="1"/>
          </p:cNvSpPr>
          <p:nvPr>
            <p:ph idx="1"/>
          </p:nvPr>
        </p:nvSpPr>
        <p:spPr/>
        <p:txBody>
          <a:bodyPr/>
          <a:lstStyle/>
          <a:p>
            <a:pPr eaLnBrk="1" hangingPunct="1">
              <a:lnSpc>
                <a:spcPct val="90000"/>
              </a:lnSpc>
            </a:pPr>
            <a:r>
              <a:rPr lang="en-AU" altLang="zh-CN" dirty="0" smtClean="0">
                <a:ea typeface="ＭＳ Ｐゴシック" panose="020B0600070205080204" pitchFamily="34" charset="-128"/>
              </a:rPr>
              <a:t>X.800:</a:t>
            </a:r>
          </a:p>
          <a:p>
            <a:pPr lvl="1" eaLnBrk="1" hangingPunct="1">
              <a:lnSpc>
                <a:spcPct val="90000"/>
              </a:lnSpc>
              <a:buFont typeface="Wingdings" panose="05000000000000000000" pitchFamily="2" charset="2"/>
              <a:buNone/>
            </a:pPr>
            <a:r>
              <a:rPr lang="en-AU" altLang="zh-CN" dirty="0" smtClean="0">
                <a:ea typeface="ＭＳ Ｐゴシック" panose="020B0600070205080204" pitchFamily="34" charset="-128"/>
              </a:rPr>
              <a:t> “ a service provided by a protocol layer of communicating open systems, which ensures adequate security of the systems or of data transfers”</a:t>
            </a:r>
          </a:p>
          <a:p>
            <a:pPr lvl="1" eaLnBrk="1" hangingPunct="1">
              <a:lnSpc>
                <a:spcPct val="90000"/>
              </a:lnSpc>
              <a:buFont typeface="Wingdings" panose="05000000000000000000" pitchFamily="2" charset="2"/>
              <a:buNone/>
            </a:pPr>
            <a:endParaRPr lang="en-AU" altLang="zh-CN" dirty="0" smtClean="0">
              <a:ea typeface="ＭＳ Ｐゴシック" panose="020B0600070205080204" pitchFamily="34" charset="-128"/>
            </a:endParaRPr>
          </a:p>
          <a:p>
            <a:pPr eaLnBrk="1" hangingPunct="1">
              <a:lnSpc>
                <a:spcPct val="90000"/>
              </a:lnSpc>
            </a:pPr>
            <a:r>
              <a:rPr lang="en-AU" altLang="zh-CN" dirty="0" smtClean="0">
                <a:ea typeface="ＭＳ Ｐゴシック" panose="020B0600070205080204" pitchFamily="34" charset="-128"/>
              </a:rPr>
              <a:t>RFC 2828:</a:t>
            </a:r>
          </a:p>
          <a:p>
            <a:pPr lvl="1" eaLnBrk="1" hangingPunct="1">
              <a:lnSpc>
                <a:spcPct val="90000"/>
              </a:lnSpc>
              <a:buFont typeface="Wingdings" panose="05000000000000000000" pitchFamily="2" charset="2"/>
              <a:buNone/>
            </a:pPr>
            <a:r>
              <a:rPr lang="en-AU" altLang="zh-CN" dirty="0" smtClean="0">
                <a:ea typeface="ＭＳ Ｐゴシック" panose="020B0600070205080204" pitchFamily="34" charset="-128"/>
              </a:rPr>
              <a:t> “ a processing or communication service provided by a system to give a specific kind of protection to system resources”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Security Services (X.800)</a:t>
            </a:r>
            <a:endParaRPr lang="en-AU" altLang="zh-CN" smtClean="0">
              <a:ea typeface="ＭＳ Ｐゴシック" panose="020B0600070205080204" pitchFamily="34" charset="-128"/>
            </a:endParaRPr>
          </a:p>
        </p:txBody>
      </p:sp>
      <p:sp>
        <p:nvSpPr>
          <p:cNvPr id="33795" name="Rectangle 3"/>
          <p:cNvSpPr>
            <a:spLocks noGrp="1" noChangeArrowheads="1"/>
          </p:cNvSpPr>
          <p:nvPr>
            <p:ph idx="1"/>
          </p:nvPr>
        </p:nvSpPr>
        <p:spPr/>
        <p:txBody>
          <a:bodyPr>
            <a:normAutofit lnSpcReduction="10000"/>
          </a:bodyPr>
          <a:lstStyle/>
          <a:p>
            <a:pPr eaLnBrk="1" hangingPunct="1">
              <a:lnSpc>
                <a:spcPct val="90000"/>
              </a:lnSpc>
            </a:pPr>
            <a:r>
              <a:rPr lang="en-US" sz="2800" b="1" smtClean="0">
                <a:ea typeface="ＭＳ Ｐゴシック" panose="020B0600070205080204" pitchFamily="34" charset="-128"/>
              </a:rPr>
              <a:t>Authentication</a:t>
            </a:r>
            <a:r>
              <a:rPr lang="en-US" sz="2800" smtClean="0">
                <a:ea typeface="ＭＳ Ｐゴシック" panose="020B0600070205080204" pitchFamily="34" charset="-128"/>
              </a:rPr>
              <a:t> - </a:t>
            </a:r>
            <a:r>
              <a:rPr lang="en-AU" altLang="zh-CN" sz="2800" smtClean="0">
                <a:ea typeface="ＭＳ Ｐゴシック" panose="020B0600070205080204" pitchFamily="34" charset="-128"/>
              </a:rPr>
              <a:t>assurance that communicating entity is the one claimed</a:t>
            </a:r>
          </a:p>
          <a:p>
            <a:pPr lvl="1" eaLnBrk="1" hangingPunct="1">
              <a:lnSpc>
                <a:spcPct val="90000"/>
              </a:lnSpc>
            </a:pPr>
            <a:r>
              <a:rPr lang="en-AU" altLang="zh-CN" sz="2400" smtClean="0">
                <a:ea typeface="ＭＳ Ｐゴシック" panose="020B0600070205080204" pitchFamily="34" charset="-128"/>
              </a:rPr>
              <a:t>have both peer-entity &amp; data origin authentication</a:t>
            </a:r>
          </a:p>
          <a:p>
            <a:pPr eaLnBrk="1" hangingPunct="1">
              <a:lnSpc>
                <a:spcPct val="90000"/>
              </a:lnSpc>
            </a:pPr>
            <a:r>
              <a:rPr lang="en-US" sz="2800" b="1" smtClean="0">
                <a:ea typeface="ＭＳ Ｐゴシック" panose="020B0600070205080204" pitchFamily="34" charset="-128"/>
              </a:rPr>
              <a:t>Access Control</a:t>
            </a:r>
            <a:r>
              <a:rPr lang="en-US" sz="2800" smtClean="0">
                <a:ea typeface="ＭＳ Ｐゴシック" panose="020B0600070205080204" pitchFamily="34" charset="-128"/>
              </a:rPr>
              <a:t> - </a:t>
            </a:r>
            <a:r>
              <a:rPr lang="en-AU" altLang="zh-CN" sz="2800" smtClean="0">
                <a:ea typeface="ＭＳ Ｐゴシック" panose="020B0600070205080204" pitchFamily="34" charset="-128"/>
              </a:rPr>
              <a:t>prevention of the unauthorized use of a resource</a:t>
            </a:r>
          </a:p>
          <a:p>
            <a:pPr eaLnBrk="1" hangingPunct="1">
              <a:lnSpc>
                <a:spcPct val="90000"/>
              </a:lnSpc>
            </a:pPr>
            <a:r>
              <a:rPr lang="en-US" sz="2800" b="1" smtClean="0">
                <a:ea typeface="ＭＳ Ｐゴシック" panose="020B0600070205080204" pitchFamily="34" charset="-128"/>
              </a:rPr>
              <a:t>Data Confidentiality</a:t>
            </a:r>
            <a:r>
              <a:rPr lang="en-US" sz="2800" smtClean="0">
                <a:ea typeface="ＭＳ Ｐゴシック" panose="020B0600070205080204" pitchFamily="34" charset="-128"/>
              </a:rPr>
              <a:t> –</a:t>
            </a:r>
            <a:r>
              <a:rPr lang="en-AU" altLang="zh-CN" sz="2800" smtClean="0">
                <a:ea typeface="ＭＳ Ｐゴシック" panose="020B0600070205080204" pitchFamily="34" charset="-128"/>
              </a:rPr>
              <a:t>protection of data from unauthorized disclosure</a:t>
            </a:r>
          </a:p>
          <a:p>
            <a:pPr eaLnBrk="1" hangingPunct="1">
              <a:lnSpc>
                <a:spcPct val="90000"/>
              </a:lnSpc>
            </a:pPr>
            <a:r>
              <a:rPr lang="en-US" sz="2800" b="1" smtClean="0">
                <a:ea typeface="ＭＳ Ｐゴシック" panose="020B0600070205080204" pitchFamily="34" charset="-128"/>
              </a:rPr>
              <a:t>Data Integrity</a:t>
            </a:r>
            <a:r>
              <a:rPr lang="en-US" sz="2800" smtClean="0">
                <a:ea typeface="ＭＳ Ｐゴシック" panose="020B0600070205080204" pitchFamily="34" charset="-128"/>
              </a:rPr>
              <a:t> - </a:t>
            </a:r>
            <a:r>
              <a:rPr lang="en-AU" altLang="zh-CN" sz="2800" smtClean="0">
                <a:ea typeface="ＭＳ Ｐゴシック" panose="020B0600070205080204" pitchFamily="34" charset="-128"/>
              </a:rPr>
              <a:t>assurance that data received is as sent by an authorized entity</a:t>
            </a:r>
          </a:p>
          <a:p>
            <a:pPr eaLnBrk="1" hangingPunct="1">
              <a:lnSpc>
                <a:spcPct val="90000"/>
              </a:lnSpc>
            </a:pPr>
            <a:r>
              <a:rPr lang="en-US" sz="2800" b="1" smtClean="0">
                <a:ea typeface="ＭＳ Ｐゴシック" panose="020B0600070205080204" pitchFamily="34" charset="-128"/>
              </a:rPr>
              <a:t>Non-Repudiation</a:t>
            </a:r>
            <a:r>
              <a:rPr lang="en-US" sz="2800" smtClean="0">
                <a:ea typeface="ＭＳ Ｐゴシック" panose="020B0600070205080204" pitchFamily="34" charset="-128"/>
              </a:rPr>
              <a:t> - </a:t>
            </a:r>
            <a:r>
              <a:rPr lang="en-AU" altLang="zh-CN" sz="2800" smtClean="0">
                <a:ea typeface="ＭＳ Ｐゴシック" panose="020B0600070205080204" pitchFamily="34" charset="-128"/>
              </a:rPr>
              <a:t>protection against denial by one of the parties in a communication</a:t>
            </a:r>
          </a:p>
          <a:p>
            <a:pPr eaLnBrk="1" hangingPunct="1"/>
            <a:r>
              <a:rPr lang="en-US" sz="2800" b="1" smtClean="0">
                <a:ea typeface="ＭＳ Ｐゴシック" panose="020B0600070205080204" pitchFamily="34" charset="-128"/>
              </a:rPr>
              <a:t>Availability</a:t>
            </a:r>
            <a:r>
              <a:rPr lang="en-US" sz="2800" smtClean="0">
                <a:ea typeface="ＭＳ Ｐゴシック" panose="020B0600070205080204" pitchFamily="34" charset="-128"/>
              </a:rPr>
              <a:t> – resource accessible/usable</a:t>
            </a:r>
            <a:endParaRPr lang="en-AU" altLang="zh-CN" sz="2800" smtClean="0">
              <a:ea typeface="ＭＳ Ｐゴシック" panose="020B0600070205080204" pitchFamily="34" charset="-128"/>
            </a:endParaRPr>
          </a:p>
          <a:p>
            <a:pPr eaLnBrk="1" hangingPunct="1">
              <a:lnSpc>
                <a:spcPct val="90000"/>
              </a:lnSpc>
            </a:pPr>
            <a:endParaRPr lang="en-AU" altLang="zh-CN" sz="2800" smtClean="0">
              <a:ea typeface="ＭＳ Ｐゴシック" panose="020B0600070205080204" pitchFamily="34" charset="-128"/>
            </a:endParaRPr>
          </a:p>
          <a:p>
            <a:pPr eaLnBrk="1" hangingPunct="1">
              <a:lnSpc>
                <a:spcPct val="90000"/>
              </a:lnSpc>
            </a:pPr>
            <a:endParaRPr lang="en-AU" altLang="zh-CN" sz="2800" smtClean="0">
              <a:ea typeface="ＭＳ Ｐゴシック" panose="020B0600070205080204" pitchFamily="34" charset="-128"/>
            </a:endParaRPr>
          </a:p>
          <a:p>
            <a:pPr eaLnBrk="1" hangingPunct="1">
              <a:lnSpc>
                <a:spcPct val="90000"/>
              </a:lnSpc>
            </a:pPr>
            <a:endParaRPr lang="en-AU" altLang="zh-CN" sz="2800" smtClean="0">
              <a:ea typeface="ＭＳ Ｐゴシック" panose="020B0600070205080204" pitchFamily="34" charset="-128"/>
            </a:endParaRPr>
          </a:p>
          <a:p>
            <a:pPr eaLnBrk="1" hangingPunct="1">
              <a:lnSpc>
                <a:spcPct val="90000"/>
              </a:lnSpc>
            </a:pPr>
            <a:endParaRPr lang="en-AU" altLang="zh-CN" sz="2800" smtClean="0">
              <a:ea typeface="ＭＳ Ｐゴシック"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Course Goal</a:t>
            </a:r>
            <a:endParaRPr lang="zh-CN" altLang="en-US" dirty="0"/>
          </a:p>
        </p:txBody>
      </p:sp>
      <p:sp>
        <p:nvSpPr>
          <p:cNvPr id="3" name="内容占位符 2"/>
          <p:cNvSpPr>
            <a:spLocks noGrp="1"/>
          </p:cNvSpPr>
          <p:nvPr>
            <p:ph idx="1"/>
          </p:nvPr>
        </p:nvSpPr>
        <p:spPr/>
        <p:txBody>
          <a:bodyPr/>
          <a:lstStyle/>
          <a:p>
            <a:r>
              <a:rPr lang="en-US" altLang="zh-CN" dirty="0" smtClean="0"/>
              <a:t>Understand security risks of modern computer and network systems.</a:t>
            </a:r>
          </a:p>
          <a:p>
            <a:endParaRPr lang="en-US" altLang="zh-CN" dirty="0"/>
          </a:p>
          <a:p>
            <a:r>
              <a:rPr lang="en-US" altLang="zh-CN" dirty="0" smtClean="0"/>
              <a:t>Then, understand how to protect these systems both in theory and practice.</a:t>
            </a:r>
          </a:p>
          <a:p>
            <a:endParaRPr lang="en-US" altLang="zh-CN" dirty="0"/>
          </a:p>
          <a:p>
            <a:r>
              <a:rPr lang="en-US" altLang="zh-CN" dirty="0" smtClean="0"/>
              <a:t>In the meanwhile, learn a lot of techniques, tools to enable the protection.</a:t>
            </a:r>
            <a:endParaRPr lang="zh-CN" altLang="en-US" dirty="0"/>
          </a:p>
        </p:txBody>
      </p:sp>
    </p:spTree>
    <p:extLst>
      <p:ext uri="{BB962C8B-B14F-4D97-AF65-F5344CB8AC3E}">
        <p14:creationId xmlns:p14="http://schemas.microsoft.com/office/powerpoint/2010/main" val="333449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Security Mechanism</a:t>
            </a:r>
            <a:endParaRPr lang="en-AU" altLang="zh-CN" smtClean="0">
              <a:ea typeface="ＭＳ Ｐゴシック" panose="020B0600070205080204" pitchFamily="34" charset="-128"/>
            </a:endParaRPr>
          </a:p>
        </p:txBody>
      </p:sp>
      <p:sp>
        <p:nvSpPr>
          <p:cNvPr id="28675" name="Rectangle 3"/>
          <p:cNvSpPr>
            <a:spLocks noGrp="1" noChangeArrowheads="1"/>
          </p:cNvSpPr>
          <p:nvPr>
            <p:ph idx="1"/>
          </p:nvPr>
        </p:nvSpPr>
        <p:spPr/>
        <p:txBody>
          <a:bodyPr/>
          <a:lstStyle/>
          <a:p>
            <a:pPr eaLnBrk="1" hangingPunct="1">
              <a:lnSpc>
                <a:spcPct val="90000"/>
              </a:lnSpc>
            </a:pPr>
            <a:r>
              <a:rPr lang="en-US" dirty="0" smtClean="0">
                <a:ea typeface="ＭＳ Ｐゴシック" panose="020B0600070205080204" pitchFamily="34" charset="-128"/>
              </a:rPr>
              <a:t>feature designed to detect, prevent, or recover from a security attack</a:t>
            </a:r>
            <a:endParaRPr lang="en-AU" altLang="zh-CN" dirty="0" smtClean="0">
              <a:ea typeface="ＭＳ Ｐゴシック" panose="020B0600070205080204" pitchFamily="34" charset="-128"/>
            </a:endParaRPr>
          </a:p>
          <a:p>
            <a:pPr eaLnBrk="1" hangingPunct="1">
              <a:lnSpc>
                <a:spcPct val="90000"/>
              </a:lnSpc>
            </a:pPr>
            <a:r>
              <a:rPr lang="en-AU" altLang="zh-CN" dirty="0" smtClean="0">
                <a:ea typeface="ＭＳ Ｐゴシック" panose="020B0600070205080204" pitchFamily="34" charset="-128"/>
              </a:rPr>
              <a:t>no single mechanism that will support all services required</a:t>
            </a:r>
          </a:p>
          <a:p>
            <a:pPr eaLnBrk="1" hangingPunct="1">
              <a:lnSpc>
                <a:spcPct val="90000"/>
              </a:lnSpc>
            </a:pPr>
            <a:r>
              <a:rPr lang="en-US" dirty="0" smtClean="0">
                <a:ea typeface="ＭＳ Ｐゴシック" panose="020B0600070205080204" pitchFamily="34" charset="-128"/>
              </a:rPr>
              <a:t>however </a:t>
            </a:r>
            <a:r>
              <a:rPr lang="en-AU" altLang="zh-CN" dirty="0" smtClean="0">
                <a:ea typeface="ＭＳ Ｐゴシック" panose="020B0600070205080204" pitchFamily="34" charset="-128"/>
              </a:rPr>
              <a:t>one particular element underlies many of the security mechanisms in use:</a:t>
            </a:r>
          </a:p>
          <a:p>
            <a:pPr lvl="1" eaLnBrk="1" hangingPunct="1">
              <a:lnSpc>
                <a:spcPct val="90000"/>
              </a:lnSpc>
            </a:pPr>
            <a:r>
              <a:rPr lang="en-AU" altLang="zh-CN" b="1" dirty="0" smtClean="0">
                <a:ea typeface="ＭＳ Ｐゴシック" panose="020B0600070205080204" pitchFamily="34" charset="-128"/>
              </a:rPr>
              <a:t>cryptographic techniques</a:t>
            </a:r>
            <a:endParaRPr lang="en-AU" altLang="zh-CN" dirty="0" smtClean="0">
              <a:ea typeface="ＭＳ Ｐゴシック" panose="020B0600070205080204" pitchFamily="34" charset="-128"/>
            </a:endParaRPr>
          </a:p>
          <a:p>
            <a:pPr eaLnBrk="1" hangingPunct="1">
              <a:lnSpc>
                <a:spcPct val="90000"/>
              </a:lnSpc>
            </a:pPr>
            <a:r>
              <a:rPr lang="en-US" dirty="0" smtClean="0">
                <a:ea typeface="ＭＳ Ｐゴシック" panose="020B0600070205080204" pitchFamily="34" charset="-128"/>
              </a:rPr>
              <a:t>hence our focus on this topic</a:t>
            </a:r>
            <a:endParaRPr lang="en-AU" altLang="zh-CN" dirty="0" smtClean="0">
              <a:ea typeface="ＭＳ Ｐゴシック" panose="020B0600070205080204" pitchFamily="34" charset="-128"/>
            </a:endParaRPr>
          </a:p>
          <a:p>
            <a:pPr eaLnBrk="1" hangingPunct="1">
              <a:lnSpc>
                <a:spcPct val="90000"/>
              </a:lnSpc>
            </a:pPr>
            <a:endParaRPr lang="en-AU" altLang="zh-CN" dirty="0" smtClean="0">
              <a:ea typeface="ＭＳ Ｐゴシック"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Security Mechanisms (X.800)</a:t>
            </a:r>
            <a:endParaRPr lang="en-AU" altLang="zh-CN" smtClean="0">
              <a:ea typeface="ＭＳ Ｐゴシック" panose="020B0600070205080204" pitchFamily="34" charset="-128"/>
            </a:endParaRPr>
          </a:p>
        </p:txBody>
      </p:sp>
      <p:sp>
        <p:nvSpPr>
          <p:cNvPr id="35843" name="Rectangle 3"/>
          <p:cNvSpPr>
            <a:spLocks noGrp="1" noChangeArrowheads="1"/>
          </p:cNvSpPr>
          <p:nvPr>
            <p:ph idx="1"/>
          </p:nvPr>
        </p:nvSpPr>
        <p:spPr/>
        <p:txBody>
          <a:bodyPr/>
          <a:lstStyle/>
          <a:p>
            <a:pPr eaLnBrk="1" hangingPunct="1">
              <a:lnSpc>
                <a:spcPct val="90000"/>
              </a:lnSpc>
            </a:pPr>
            <a:r>
              <a:rPr lang="en-AU" altLang="zh-CN" sz="3600" dirty="0" smtClean="0">
                <a:ea typeface="ＭＳ Ｐゴシック" panose="020B0600070205080204" pitchFamily="34" charset="-128"/>
              </a:rPr>
              <a:t>specific security mechanisms:</a:t>
            </a:r>
          </a:p>
          <a:p>
            <a:pPr lvl="1" eaLnBrk="1" hangingPunct="1">
              <a:lnSpc>
                <a:spcPct val="90000"/>
              </a:lnSpc>
            </a:pPr>
            <a:r>
              <a:rPr lang="en-US" dirty="0" err="1" smtClean="0">
                <a:ea typeface="ＭＳ Ｐゴシック" panose="020B0600070205080204" pitchFamily="34" charset="-128"/>
              </a:rPr>
              <a:t>encipherment</a:t>
            </a:r>
            <a:r>
              <a:rPr lang="en-US" dirty="0" smtClean="0">
                <a:ea typeface="ＭＳ Ｐゴシック" panose="020B0600070205080204" pitchFamily="34" charset="-128"/>
              </a:rPr>
              <a:t>, digital signatures, access controls, data integrity, authentication exchange, traffic padding, routing control, notarization</a:t>
            </a:r>
          </a:p>
          <a:p>
            <a:pPr lvl="1" eaLnBrk="1" hangingPunct="1">
              <a:lnSpc>
                <a:spcPct val="90000"/>
              </a:lnSpc>
            </a:pPr>
            <a:endParaRPr lang="en-AU" altLang="zh-CN" dirty="0" smtClean="0">
              <a:ea typeface="ＭＳ Ｐゴシック" panose="020B0600070205080204" pitchFamily="34" charset="-128"/>
            </a:endParaRPr>
          </a:p>
          <a:p>
            <a:pPr eaLnBrk="1" hangingPunct="1">
              <a:lnSpc>
                <a:spcPct val="90000"/>
              </a:lnSpc>
            </a:pPr>
            <a:r>
              <a:rPr lang="en-AU" altLang="zh-CN" sz="3600" dirty="0" smtClean="0">
                <a:ea typeface="ＭＳ Ｐゴシック" panose="020B0600070205080204" pitchFamily="34" charset="-128"/>
              </a:rPr>
              <a:t>pervasive security mechanisms:</a:t>
            </a:r>
          </a:p>
          <a:p>
            <a:pPr lvl="1" eaLnBrk="1" hangingPunct="1">
              <a:lnSpc>
                <a:spcPct val="90000"/>
              </a:lnSpc>
            </a:pPr>
            <a:r>
              <a:rPr lang="en-US" dirty="0" smtClean="0">
                <a:ea typeface="ＭＳ Ｐゴシック" panose="020B0600070205080204" pitchFamily="34" charset="-128"/>
              </a:rPr>
              <a:t>trusted functionality, security labels, event detection, security audit trails, security recovery</a:t>
            </a:r>
            <a:endParaRPr lang="en-AU" altLang="zh-CN" dirty="0" smtClean="0">
              <a:ea typeface="ＭＳ Ｐゴシック" panose="020B0600070205080204" pitchFamily="34" charset="-128"/>
            </a:endParaRPr>
          </a:p>
          <a:p>
            <a:pPr eaLnBrk="1" hangingPunct="1">
              <a:lnSpc>
                <a:spcPct val="90000"/>
              </a:lnSpc>
              <a:buFont typeface="Wingdings" panose="05000000000000000000" pitchFamily="2" charset="2"/>
              <a:buNone/>
            </a:pPr>
            <a:endParaRPr lang="en-AU" altLang="zh-CN" dirty="0" smtClean="0">
              <a:ea typeface="ＭＳ Ｐゴシック" panose="020B0600070205080204" pitchFamily="34"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Model for Network Security</a:t>
            </a:r>
            <a:endParaRPr lang="en-AU" altLang="zh-CN" smtClean="0">
              <a:ea typeface="ＭＳ Ｐゴシック" panose="020B0600070205080204" pitchFamily="34" charset="-128"/>
            </a:endParaRPr>
          </a:p>
        </p:txBody>
      </p:sp>
      <p:sp>
        <p:nvSpPr>
          <p:cNvPr id="2" name="Content Placeholder 1"/>
          <p:cNvSpPr>
            <a:spLocks noGrp="1"/>
          </p:cNvSpPr>
          <p:nvPr>
            <p:ph idx="1"/>
          </p:nvPr>
        </p:nvSpPr>
        <p:spPr/>
        <p:txBody>
          <a:bodyPr/>
          <a:lstStyle/>
          <a:p>
            <a:endParaRPr lang="zh-CN" altLang="en-US"/>
          </a:p>
        </p:txBody>
      </p:sp>
      <p:pic>
        <p:nvPicPr>
          <p:cNvPr id="5427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44000" cy="48768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Model for Network Security</a:t>
            </a:r>
            <a:endParaRPr lang="en-AU" altLang="zh-CN" smtClean="0">
              <a:ea typeface="ＭＳ Ｐゴシック" panose="020B0600070205080204" pitchFamily="34" charset="-128"/>
            </a:endParaRPr>
          </a:p>
        </p:txBody>
      </p:sp>
      <p:sp>
        <p:nvSpPr>
          <p:cNvPr id="40963" name="Rectangle 3"/>
          <p:cNvSpPr>
            <a:spLocks noGrp="1" noChangeArrowheads="1"/>
          </p:cNvSpPr>
          <p:nvPr>
            <p:ph idx="1"/>
          </p:nvPr>
        </p:nvSpPr>
        <p:spPr/>
        <p:txBody>
          <a:bodyPr>
            <a:normAutofit lnSpcReduction="10000"/>
          </a:bodyPr>
          <a:lstStyle/>
          <a:p>
            <a:pPr marL="457200" indent="-457200">
              <a:defRPr/>
            </a:pPr>
            <a:r>
              <a:rPr lang="en-AU" dirty="0">
                <a:ea typeface="ＭＳ Ｐゴシック" pitchFamily="-107" charset="-128"/>
                <a:cs typeface="ＭＳ Ｐゴシック" pitchFamily="-107" charset="-128"/>
              </a:rPr>
              <a:t>using this model requires us to: </a:t>
            </a:r>
          </a:p>
          <a:p>
            <a:pPr marL="914400" lvl="1" indent="-457200">
              <a:defRPr/>
            </a:pPr>
            <a:r>
              <a:rPr lang="en-AU" dirty="0"/>
              <a:t>design a suitable algorithm for the security transformation </a:t>
            </a:r>
          </a:p>
          <a:p>
            <a:pPr marL="914400" lvl="1" indent="-457200">
              <a:defRPr/>
            </a:pPr>
            <a:r>
              <a:rPr lang="en-AU" dirty="0"/>
              <a:t>generate the secret information (keys) used by the algorithm </a:t>
            </a:r>
          </a:p>
          <a:p>
            <a:pPr marL="914400" lvl="1" indent="-457200">
              <a:defRPr/>
            </a:pPr>
            <a:r>
              <a:rPr lang="en-AU" dirty="0"/>
              <a:t>develop methods to distribute and share the secret information </a:t>
            </a:r>
          </a:p>
          <a:p>
            <a:pPr marL="914400" lvl="1" indent="-457200">
              <a:defRPr/>
            </a:pPr>
            <a:r>
              <a:rPr lang="en-AU" dirty="0"/>
              <a:t>specify a protocol enabling the principals to use the transformation and secret information for a security service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pPr eaLnBrk="1" hangingPunct="1"/>
            <a:r>
              <a:rPr lang="en-US" sz="4000" smtClean="0">
                <a:ea typeface="ＭＳ Ｐゴシック" panose="020B0600070205080204" pitchFamily="34" charset="-128"/>
              </a:rPr>
              <a:t>Model for Network Access Security</a:t>
            </a:r>
            <a:endParaRPr lang="en-AU" altLang="zh-CN" sz="4000" smtClean="0">
              <a:ea typeface="ＭＳ Ｐゴシック" panose="020B0600070205080204" pitchFamily="34" charset="-128"/>
            </a:endParaRPr>
          </a:p>
        </p:txBody>
      </p:sp>
      <p:pic>
        <p:nvPicPr>
          <p:cNvPr id="58371" name="Picture 4"/>
          <p:cNvPicPr>
            <a:picLocks noChangeAspect="1"/>
          </p:cNvPicPr>
          <p:nvPr/>
        </p:nvPicPr>
        <p:blipFill>
          <a:blip r:embed="rId3">
            <a:extLst>
              <a:ext uri="{28A0092B-C50C-407E-A947-70E740481C1C}">
                <a14:useLocalDpi xmlns:a14="http://schemas.microsoft.com/office/drawing/2010/main" val="0"/>
              </a:ext>
            </a:extLst>
          </a:blip>
          <a:srcRect l="2013"/>
          <a:stretch>
            <a:fillRect/>
          </a:stretch>
        </p:blipFill>
        <p:spPr bwMode="auto">
          <a:xfrm>
            <a:off x="179388" y="2438400"/>
            <a:ext cx="8761412" cy="2984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en-US" sz="4000" smtClean="0">
                <a:ea typeface="ＭＳ Ｐゴシック" panose="020B0600070205080204" pitchFamily="34" charset="-128"/>
              </a:rPr>
              <a:t>Model for Network Access Security</a:t>
            </a:r>
            <a:endParaRPr lang="en-AU" altLang="zh-CN" sz="4000" smtClean="0">
              <a:ea typeface="ＭＳ Ｐゴシック" panose="020B0600070205080204" pitchFamily="34" charset="-128"/>
            </a:endParaRPr>
          </a:p>
        </p:txBody>
      </p:sp>
      <p:sp>
        <p:nvSpPr>
          <p:cNvPr id="44035" name="Rectangle 3"/>
          <p:cNvSpPr>
            <a:spLocks noGrp="1" noChangeArrowheads="1"/>
          </p:cNvSpPr>
          <p:nvPr>
            <p:ph idx="1"/>
          </p:nvPr>
        </p:nvSpPr>
        <p:spPr/>
        <p:txBody>
          <a:bodyPr/>
          <a:lstStyle/>
          <a:p>
            <a:pPr marL="457200" indent="-457200">
              <a:defRPr/>
            </a:pPr>
            <a:r>
              <a:rPr lang="en-AU" dirty="0">
                <a:ea typeface="ＭＳ Ｐゴシック" pitchFamily="-107" charset="-128"/>
                <a:cs typeface="ＭＳ Ｐゴシック" pitchFamily="-107" charset="-128"/>
              </a:rPr>
              <a:t>using this model requires us to: </a:t>
            </a:r>
          </a:p>
          <a:p>
            <a:pPr marL="914400" lvl="1" indent="-457200">
              <a:defRPr/>
            </a:pPr>
            <a:r>
              <a:rPr lang="en-AU" dirty="0"/>
              <a:t>select appropriate gatekeeper functions to identify users </a:t>
            </a:r>
          </a:p>
          <a:p>
            <a:pPr marL="914400" lvl="1" indent="-457200">
              <a:defRPr/>
            </a:pPr>
            <a:r>
              <a:rPr lang="en-AU" dirty="0"/>
              <a:t>implement security controls to ensure only authorised users access designated information or resources</a:t>
            </a:r>
            <a:r>
              <a:rPr lang="en-AU" dirty="0"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Summary</a:t>
            </a:r>
            <a:endParaRPr lang="en-AU" altLang="zh-CN" smtClean="0">
              <a:ea typeface="ＭＳ Ｐゴシック" panose="020B0600070205080204" pitchFamily="34" charset="-128"/>
            </a:endParaRPr>
          </a:p>
        </p:txBody>
      </p:sp>
      <p:sp>
        <p:nvSpPr>
          <p:cNvPr id="45059" name="Rectangle 3"/>
          <p:cNvSpPr>
            <a:spLocks noGrp="1" noChangeArrowheads="1"/>
          </p:cNvSpPr>
          <p:nvPr>
            <p:ph idx="1"/>
          </p:nvPr>
        </p:nvSpPr>
        <p:spPr/>
        <p:txBody>
          <a:bodyPr/>
          <a:lstStyle/>
          <a:p>
            <a:pPr eaLnBrk="1" hangingPunct="1"/>
            <a:r>
              <a:rPr lang="en-US" dirty="0" smtClean="0">
                <a:ea typeface="ＭＳ Ｐゴシック" panose="020B0600070205080204" pitchFamily="34" charset="-128"/>
              </a:rPr>
              <a:t>topic roadmap &amp; standards organizations</a:t>
            </a:r>
          </a:p>
          <a:p>
            <a:pPr eaLnBrk="1" hangingPunct="1"/>
            <a:r>
              <a:rPr lang="en-US" dirty="0" smtClean="0">
                <a:ea typeface="ＭＳ Ｐゴシック" panose="020B0600070205080204" pitchFamily="34" charset="-128"/>
              </a:rPr>
              <a:t>security concepts:</a:t>
            </a:r>
          </a:p>
          <a:p>
            <a:pPr lvl="1" eaLnBrk="1" hangingPunct="1"/>
            <a:r>
              <a:rPr lang="en-US" dirty="0" smtClean="0">
                <a:ea typeface="ＭＳ Ｐゴシック" panose="020B0600070205080204" pitchFamily="34" charset="-128"/>
              </a:rPr>
              <a:t>confidentiality, integrity, availability</a:t>
            </a:r>
          </a:p>
          <a:p>
            <a:pPr eaLnBrk="1" hangingPunct="1"/>
            <a:r>
              <a:rPr lang="en-US" dirty="0" smtClean="0">
                <a:ea typeface="ＭＳ Ｐゴシック" panose="020B0600070205080204" pitchFamily="34" charset="-128"/>
              </a:rPr>
              <a:t>X.800 security architecture</a:t>
            </a:r>
          </a:p>
          <a:p>
            <a:pPr eaLnBrk="1" hangingPunct="1"/>
            <a:r>
              <a:rPr lang="en-US" dirty="0" smtClean="0">
                <a:ea typeface="ＭＳ Ｐゴシック" panose="020B0600070205080204" pitchFamily="34" charset="-128"/>
              </a:rPr>
              <a:t>security attacks, services, mechanisms</a:t>
            </a:r>
          </a:p>
          <a:p>
            <a:pPr eaLnBrk="1" hangingPunct="1"/>
            <a:r>
              <a:rPr lang="en-US" dirty="0" smtClean="0">
                <a:ea typeface="ＭＳ Ｐゴシック" panose="020B0600070205080204" pitchFamily="34" charset="-128"/>
              </a:rPr>
              <a:t>models for network (access) security</a:t>
            </a:r>
            <a:endParaRPr lang="en-AU" altLang="zh-CN" dirty="0" smtClean="0">
              <a:ea typeface="ＭＳ Ｐゴシック"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ＭＳ Ｐゴシック" pitchFamily="-107" charset="-128"/>
                <a:cs typeface="ＭＳ Ｐゴシック" pitchFamily="-107" charset="-128"/>
              </a:rPr>
              <a:t>Course Roadmap</a:t>
            </a:r>
          </a:p>
        </p:txBody>
      </p:sp>
      <p:sp>
        <p:nvSpPr>
          <p:cNvPr id="3" name="Content Placeholder 2"/>
          <p:cNvSpPr>
            <a:spLocks noGrp="1"/>
          </p:cNvSpPr>
          <p:nvPr>
            <p:ph idx="1"/>
          </p:nvPr>
        </p:nvSpPr>
        <p:spPr/>
        <p:txBody>
          <a:bodyPr>
            <a:normAutofit fontScale="85000" lnSpcReduction="20000"/>
          </a:bodyPr>
          <a:lstStyle/>
          <a:p>
            <a:pPr>
              <a:defRPr/>
            </a:pPr>
            <a:r>
              <a:rPr lang="en-US" dirty="0" smtClean="0">
                <a:ea typeface="ＭＳ Ｐゴシック" pitchFamily="-107" charset="-128"/>
                <a:cs typeface="ＭＳ Ｐゴシック" pitchFamily="-107" charset="-128"/>
              </a:rPr>
              <a:t>Security Model: Attack, Mechanisms, Service, Architecture</a:t>
            </a:r>
          </a:p>
          <a:p>
            <a:pPr>
              <a:defRPr/>
            </a:pPr>
            <a:endParaRPr lang="en-US" dirty="0" smtClean="0">
              <a:ea typeface="ＭＳ Ｐゴシック" pitchFamily="-107" charset="-128"/>
              <a:cs typeface="ＭＳ Ｐゴシック" pitchFamily="-107" charset="-128"/>
            </a:endParaRPr>
          </a:p>
          <a:p>
            <a:pPr>
              <a:defRPr/>
            </a:pPr>
            <a:r>
              <a:rPr lang="en-US" dirty="0" smtClean="0">
                <a:ea typeface="ＭＳ Ｐゴシック" pitchFamily="-107" charset="-128"/>
                <a:cs typeface="ＭＳ Ｐゴシック" pitchFamily="-107" charset="-128"/>
              </a:rPr>
              <a:t>Cryptographic algorithms</a:t>
            </a:r>
          </a:p>
          <a:p>
            <a:pPr lvl="1">
              <a:defRPr/>
            </a:pPr>
            <a:r>
              <a:rPr lang="en-US" dirty="0" smtClean="0"/>
              <a:t>symmetric ciphers</a:t>
            </a:r>
          </a:p>
          <a:p>
            <a:pPr lvl="1">
              <a:defRPr/>
            </a:pPr>
            <a:r>
              <a:rPr lang="en-US" dirty="0" smtClean="0"/>
              <a:t>asymmetric encryption</a:t>
            </a:r>
          </a:p>
          <a:p>
            <a:pPr lvl="1">
              <a:defRPr/>
            </a:pPr>
            <a:r>
              <a:rPr lang="en-US" dirty="0" smtClean="0"/>
              <a:t>message authentication</a:t>
            </a:r>
          </a:p>
          <a:p>
            <a:pPr lvl="1">
              <a:defRPr/>
            </a:pPr>
            <a:r>
              <a:rPr lang="en-US" dirty="0" smtClean="0"/>
              <a:t>PKI</a:t>
            </a:r>
          </a:p>
          <a:p>
            <a:pPr>
              <a:defRPr/>
            </a:pPr>
            <a:endParaRPr lang="en-US" dirty="0" smtClean="0">
              <a:ea typeface="ＭＳ Ｐゴシック" pitchFamily="-107" charset="-128"/>
              <a:cs typeface="ＭＳ Ｐゴシック" pitchFamily="-107" charset="-128"/>
            </a:endParaRPr>
          </a:p>
          <a:p>
            <a:pPr>
              <a:defRPr/>
            </a:pPr>
            <a:r>
              <a:rPr lang="en-US" dirty="0" smtClean="0">
                <a:ea typeface="ＭＳ Ｐゴシック" pitchFamily="-107" charset="-128"/>
                <a:cs typeface="ＭＳ Ｐゴシック" pitchFamily="-107" charset="-128"/>
              </a:rPr>
              <a:t>Firewalls</a:t>
            </a:r>
          </a:p>
          <a:p>
            <a:pPr>
              <a:defRPr/>
            </a:pPr>
            <a:r>
              <a:rPr lang="en-US" dirty="0" smtClean="0">
                <a:ea typeface="ＭＳ Ｐゴシック" pitchFamily="-107" charset="-128"/>
                <a:cs typeface="ＭＳ Ｐゴシック" pitchFamily="-107" charset="-128"/>
              </a:rPr>
              <a:t>Intrusion Detection</a:t>
            </a:r>
          </a:p>
          <a:p>
            <a:pPr>
              <a:defRPr/>
            </a:pPr>
            <a:r>
              <a:rPr lang="en-US" dirty="0" smtClean="0">
                <a:ea typeface="ＭＳ Ｐゴシック" pitchFamily="-107" charset="-128"/>
                <a:cs typeface="ＭＳ Ｐゴシック" pitchFamily="-107" charset="-128"/>
              </a:rPr>
              <a:t>Operating System Security</a:t>
            </a:r>
          </a:p>
          <a:p>
            <a:pPr>
              <a:defRPr/>
            </a:pPr>
            <a:r>
              <a:rPr lang="en-US" dirty="0" smtClean="0">
                <a:ea typeface="ＭＳ Ｐゴシック" pitchFamily="-107" charset="-128"/>
                <a:cs typeface="ＭＳ Ｐゴシック" pitchFamily="-107" charset="-128"/>
              </a:rPr>
              <a:t>Network Security</a:t>
            </a:r>
          </a:p>
        </p:txBody>
      </p:sp>
    </p:spTree>
    <p:extLst>
      <p:ext uri="{BB962C8B-B14F-4D97-AF65-F5344CB8AC3E}">
        <p14:creationId xmlns:p14="http://schemas.microsoft.com/office/powerpoint/2010/main" val="147919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t>References</a:t>
            </a:r>
            <a:endParaRPr lang="zh-CN" altLang="en-US" dirty="0"/>
          </a:p>
        </p:txBody>
      </p:sp>
      <p:sp>
        <p:nvSpPr>
          <p:cNvPr id="2" name="Content Placeholder 1"/>
          <p:cNvSpPr>
            <a:spLocks noGrp="1"/>
          </p:cNvSpPr>
          <p:nvPr>
            <p:ph idx="1"/>
          </p:nvPr>
        </p:nvSpPr>
        <p:spPr>
          <a:xfrm>
            <a:off x="457200" y="1481328"/>
            <a:ext cx="4906888" cy="4525963"/>
          </a:xfrm>
        </p:spPr>
        <p:txBody>
          <a:bodyPr>
            <a:noAutofit/>
          </a:bodyPr>
          <a:lstStyle/>
          <a:p>
            <a:pPr>
              <a:lnSpc>
                <a:spcPct val="120000"/>
              </a:lnSpc>
            </a:pPr>
            <a:r>
              <a:rPr lang="en-US" altLang="zh-CN" sz="2800" dirty="0" smtClean="0"/>
              <a:t>Textbook</a:t>
            </a:r>
          </a:p>
          <a:p>
            <a:pPr lvl="1">
              <a:lnSpc>
                <a:spcPct val="120000"/>
              </a:lnSpc>
            </a:pPr>
            <a:r>
              <a:rPr lang="en-US" altLang="zh-CN" sz="1800" dirty="0" smtClean="0"/>
              <a:t>William Stallings</a:t>
            </a:r>
            <a:r>
              <a:rPr lang="zh-CN" altLang="en-US" sz="1800" dirty="0" smtClean="0"/>
              <a:t>著；唐明，李莉，杜瑞颖 等译；</a:t>
            </a:r>
            <a:r>
              <a:rPr lang="en-US" altLang="zh-CN" sz="1800" dirty="0" smtClean="0"/>
              <a:t>《</a:t>
            </a:r>
            <a:r>
              <a:rPr lang="zh-CN" altLang="en-US" sz="1800" dirty="0" smtClean="0"/>
              <a:t>密码编码学与网络安全：原理与实践</a:t>
            </a:r>
            <a:r>
              <a:rPr lang="en-US" altLang="zh-CN" sz="1800" dirty="0" smtClean="0"/>
              <a:t>》</a:t>
            </a:r>
            <a:r>
              <a:rPr lang="zh-CN" altLang="en-US" sz="1800" dirty="0" smtClean="0"/>
              <a:t>；电子工业出版社，</a:t>
            </a:r>
            <a:r>
              <a:rPr lang="en-US" altLang="zh-CN" sz="1800" dirty="0" smtClean="0"/>
              <a:t>2015.</a:t>
            </a:r>
          </a:p>
          <a:p>
            <a:pPr lvl="1">
              <a:lnSpc>
                <a:spcPct val="120000"/>
              </a:lnSpc>
            </a:pPr>
            <a:r>
              <a:rPr lang="en-US" altLang="zh-CN" sz="1800" dirty="0" smtClean="0">
                <a:hlinkClick r:id="rId2"/>
              </a:rPr>
              <a:t>http://item.jd.com/11670334.html</a:t>
            </a:r>
            <a:endParaRPr lang="en-US" altLang="zh-CN" sz="1800" dirty="0" smtClean="0"/>
          </a:p>
          <a:p>
            <a:pPr marL="393192" lvl="1" indent="0">
              <a:lnSpc>
                <a:spcPct val="120000"/>
              </a:lnSpc>
              <a:buNone/>
            </a:pPr>
            <a:endParaRPr lang="zh-CN" altLang="en-US" sz="1800" dirty="0"/>
          </a:p>
          <a:p>
            <a:pPr>
              <a:lnSpc>
                <a:spcPct val="120000"/>
              </a:lnSpc>
            </a:pPr>
            <a:r>
              <a:rPr lang="en-US" altLang="zh-CN" sz="2800" dirty="0" smtClean="0"/>
              <a:t>Other References</a:t>
            </a:r>
          </a:p>
          <a:p>
            <a:pPr lvl="1">
              <a:lnSpc>
                <a:spcPct val="120000"/>
              </a:lnSpc>
            </a:pPr>
            <a:r>
              <a:rPr lang="en-US" altLang="zh-CN" sz="1800" dirty="0" smtClean="0"/>
              <a:t>We may provide additional readings in the Blackboard system.</a:t>
            </a:r>
            <a:br>
              <a:rPr lang="en-US" altLang="zh-CN" sz="1800" dirty="0" smtClean="0"/>
            </a:br>
            <a:endParaRPr lang="en-US" altLang="zh-CN" sz="1800" dirty="0" smtClean="0"/>
          </a:p>
          <a:p>
            <a:pPr lvl="1">
              <a:lnSpc>
                <a:spcPct val="120000"/>
              </a:lnSpc>
            </a:pPr>
            <a:r>
              <a:rPr lang="en-US" altLang="zh-CN" sz="1800" dirty="0" smtClean="0"/>
              <a:t>The author also provides a lot of online materials.</a:t>
            </a:r>
            <a:br>
              <a:rPr lang="en-US" altLang="zh-CN" sz="1800" dirty="0" smtClean="0"/>
            </a:br>
            <a:r>
              <a:rPr lang="en-US" altLang="zh-CN" sz="1800" dirty="0" smtClean="0"/>
              <a:t>http://williamstallings.com/Cryptography/</a:t>
            </a:r>
          </a:p>
          <a:p>
            <a:pPr lvl="1"/>
            <a:endParaRPr lang="en-US" altLang="zh-CN" sz="700" dirty="0" smtClean="0"/>
          </a:p>
          <a:p>
            <a:pPr lvl="1"/>
            <a:endParaRPr lang="zh-CN" altLang="en-US" sz="7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697352"/>
            <a:ext cx="3044051" cy="4323936"/>
          </a:xfrm>
          <a:prstGeom prst="rect">
            <a:avLst/>
          </a:prstGeom>
        </p:spPr>
      </p:pic>
    </p:spTree>
    <p:extLst>
      <p:ext uri="{BB962C8B-B14F-4D97-AF65-F5344CB8AC3E}">
        <p14:creationId xmlns:p14="http://schemas.microsoft.com/office/powerpoint/2010/main" val="2663135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t>Grading</a:t>
            </a:r>
            <a:endParaRPr lang="zh-CN" altLang="en-US" dirty="0"/>
          </a:p>
        </p:txBody>
      </p:sp>
      <p:sp>
        <p:nvSpPr>
          <p:cNvPr id="2" name="Content Placeholder 1"/>
          <p:cNvSpPr>
            <a:spLocks noGrp="1"/>
          </p:cNvSpPr>
          <p:nvPr>
            <p:ph idx="1"/>
          </p:nvPr>
        </p:nvSpPr>
        <p:spPr/>
        <p:txBody>
          <a:bodyPr/>
          <a:lstStyle/>
          <a:p>
            <a:r>
              <a:rPr lang="en-US" altLang="zh-CN" dirty="0" smtClean="0"/>
              <a:t>Homework</a:t>
            </a:r>
          </a:p>
          <a:p>
            <a:r>
              <a:rPr lang="en-US" altLang="zh-CN" dirty="0" smtClean="0"/>
              <a:t>Attendance</a:t>
            </a:r>
          </a:p>
          <a:p>
            <a:r>
              <a:rPr lang="en-US" altLang="zh-CN" dirty="0"/>
              <a:t>Lab: Programming, </a:t>
            </a:r>
            <a:r>
              <a:rPr lang="en-US" altLang="zh-CN" dirty="0" smtClean="0"/>
              <a:t>Room D327</a:t>
            </a:r>
            <a:endParaRPr lang="en-US" altLang="zh-CN" dirty="0"/>
          </a:p>
          <a:p>
            <a:endParaRPr lang="en-US" altLang="zh-CN" dirty="0"/>
          </a:p>
          <a:p>
            <a:r>
              <a:rPr lang="en-US" altLang="zh-CN" dirty="0" smtClean="0"/>
              <a:t>Final Exam</a:t>
            </a:r>
            <a:endParaRPr lang="zh-CN" altLang="en-US" dirty="0"/>
          </a:p>
        </p:txBody>
      </p:sp>
    </p:spTree>
    <p:extLst>
      <p:ext uri="{BB962C8B-B14F-4D97-AF65-F5344CB8AC3E}">
        <p14:creationId xmlns:p14="http://schemas.microsoft.com/office/powerpoint/2010/main" val="1669025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t>Instructor</a:t>
            </a:r>
            <a:endParaRPr lang="zh-CN" altLang="en-US" dirty="0"/>
          </a:p>
        </p:txBody>
      </p:sp>
      <p:sp>
        <p:nvSpPr>
          <p:cNvPr id="2" name="Content Placeholder 1"/>
          <p:cNvSpPr>
            <a:spLocks noGrp="1"/>
          </p:cNvSpPr>
          <p:nvPr>
            <p:ph idx="1"/>
          </p:nvPr>
        </p:nvSpPr>
        <p:spPr/>
        <p:txBody>
          <a:bodyPr>
            <a:normAutofit fontScale="77500" lnSpcReduction="20000"/>
          </a:bodyPr>
          <a:lstStyle/>
          <a:p>
            <a:r>
              <a:rPr lang="en-US" altLang="zh-CN" dirty="0" err="1" smtClean="0"/>
              <a:t>Fei</a:t>
            </a:r>
            <a:r>
              <a:rPr lang="en-US" altLang="zh-CN" dirty="0" smtClean="0"/>
              <a:t> Chen (</a:t>
            </a:r>
            <a:r>
              <a:rPr lang="zh-CN" altLang="en-US" dirty="0" smtClean="0"/>
              <a:t>陈飞</a:t>
            </a:r>
            <a:r>
              <a:rPr lang="en-US" altLang="zh-CN" dirty="0" smtClean="0"/>
              <a:t>), SZU, CSE Department, Lecturer</a:t>
            </a:r>
          </a:p>
          <a:p>
            <a:endParaRPr lang="zh-CN" altLang="zh-CN" dirty="0"/>
          </a:p>
          <a:p>
            <a:r>
              <a:rPr lang="en-US" altLang="zh-CN" dirty="0" smtClean="0"/>
              <a:t>Education</a:t>
            </a:r>
            <a:endParaRPr lang="zh-CN" altLang="zh-CN" dirty="0"/>
          </a:p>
          <a:p>
            <a:pPr lvl="1"/>
            <a:r>
              <a:rPr lang="en-US" altLang="zh-CN" dirty="0"/>
              <a:t>2011/08 </a:t>
            </a:r>
            <a:r>
              <a:rPr lang="zh-CN" altLang="zh-CN" dirty="0"/>
              <a:t>–</a:t>
            </a:r>
            <a:r>
              <a:rPr lang="en-US" altLang="zh-CN" dirty="0"/>
              <a:t> </a:t>
            </a:r>
            <a:r>
              <a:rPr lang="en-US" altLang="zh-CN" dirty="0" smtClean="0"/>
              <a:t>2014/10: Ph.D.,   The Chinese University of Hong Kong</a:t>
            </a:r>
            <a:endParaRPr lang="zh-CN" altLang="zh-CN" dirty="0"/>
          </a:p>
          <a:p>
            <a:pPr lvl="1"/>
            <a:r>
              <a:rPr lang="en-US" altLang="zh-CN" dirty="0"/>
              <a:t>2008/09 </a:t>
            </a:r>
            <a:r>
              <a:rPr lang="zh-CN" altLang="zh-CN" dirty="0"/>
              <a:t>–</a:t>
            </a:r>
            <a:r>
              <a:rPr lang="en-US" altLang="zh-CN" dirty="0"/>
              <a:t> </a:t>
            </a:r>
            <a:r>
              <a:rPr lang="en-US" altLang="zh-CN" dirty="0" smtClean="0"/>
              <a:t>2011/06: </a:t>
            </a:r>
            <a:r>
              <a:rPr lang="en-US" altLang="zh-CN" dirty="0" err="1" smtClean="0"/>
              <a:t>M.Eng</a:t>
            </a:r>
            <a:r>
              <a:rPr lang="en-US" altLang="zh-CN" dirty="0" smtClean="0"/>
              <a:t>., Chongqing University</a:t>
            </a:r>
            <a:endParaRPr lang="zh-CN" altLang="zh-CN" dirty="0"/>
          </a:p>
          <a:p>
            <a:pPr lvl="1"/>
            <a:r>
              <a:rPr lang="en-US" altLang="zh-CN" dirty="0"/>
              <a:t>2004/09 </a:t>
            </a:r>
            <a:r>
              <a:rPr lang="zh-CN" altLang="zh-CN" dirty="0"/>
              <a:t>–</a:t>
            </a:r>
            <a:r>
              <a:rPr lang="en-US" altLang="zh-CN" dirty="0"/>
              <a:t> </a:t>
            </a:r>
            <a:r>
              <a:rPr lang="en-US" altLang="zh-CN" dirty="0" smtClean="0"/>
              <a:t>2008/06: B.Eng</a:t>
            </a:r>
            <a:r>
              <a:rPr lang="en-US" altLang="zh-CN" dirty="0"/>
              <a:t>., </a:t>
            </a:r>
            <a:r>
              <a:rPr lang="en-US" altLang="zh-CN" dirty="0" smtClean="0"/>
              <a:t> Chongqing </a:t>
            </a:r>
            <a:r>
              <a:rPr lang="en-US" altLang="zh-CN" dirty="0"/>
              <a:t>University</a:t>
            </a:r>
            <a:endParaRPr lang="zh-CN" altLang="zh-CN" dirty="0"/>
          </a:p>
          <a:p>
            <a:endParaRPr lang="en-US" altLang="zh-CN" dirty="0" smtClean="0"/>
          </a:p>
          <a:p>
            <a:r>
              <a:rPr lang="en-US" altLang="zh-CN" dirty="0" smtClean="0"/>
              <a:t>Academic Experiences</a:t>
            </a:r>
            <a:r>
              <a:rPr lang="zh-CN" altLang="zh-CN" dirty="0" smtClean="0"/>
              <a:t>：</a:t>
            </a:r>
            <a:endParaRPr lang="zh-CN" altLang="zh-CN" dirty="0"/>
          </a:p>
          <a:p>
            <a:pPr lvl="1"/>
            <a:r>
              <a:rPr lang="en-US" altLang="zh-CN" dirty="0"/>
              <a:t>2015/01 </a:t>
            </a:r>
            <a:r>
              <a:rPr lang="zh-CN" altLang="zh-CN" dirty="0"/>
              <a:t>– </a:t>
            </a:r>
            <a:r>
              <a:rPr lang="en-US" altLang="zh-CN" dirty="0" smtClean="0"/>
              <a:t>Now</a:t>
            </a:r>
            <a:r>
              <a:rPr lang="zh-CN" altLang="zh-CN" dirty="0" smtClean="0"/>
              <a:t>：</a:t>
            </a:r>
            <a:r>
              <a:rPr lang="en-US" altLang="zh-CN" dirty="0" smtClean="0"/>
              <a:t>       Shenzhen University, Lecturer</a:t>
            </a:r>
          </a:p>
          <a:p>
            <a:pPr lvl="1"/>
            <a:r>
              <a:rPr lang="en-US" altLang="zh-CN" dirty="0" smtClean="0"/>
              <a:t>2014/10 </a:t>
            </a:r>
            <a:r>
              <a:rPr lang="zh-CN" altLang="zh-CN" dirty="0"/>
              <a:t>–</a:t>
            </a:r>
            <a:r>
              <a:rPr lang="en-US" altLang="zh-CN" dirty="0"/>
              <a:t> 2015/01</a:t>
            </a:r>
            <a:r>
              <a:rPr lang="zh-CN" altLang="zh-CN" dirty="0" smtClean="0"/>
              <a:t>：</a:t>
            </a:r>
            <a:r>
              <a:rPr lang="en-US" altLang="zh-CN" dirty="0" smtClean="0"/>
              <a:t>Vienna University of Technology, Visitor</a:t>
            </a:r>
          </a:p>
          <a:p>
            <a:pPr lvl="1"/>
            <a:r>
              <a:rPr lang="en-US" altLang="zh-CN" dirty="0" smtClean="0"/>
              <a:t>2013/08 </a:t>
            </a:r>
            <a:r>
              <a:rPr lang="zh-CN" altLang="zh-CN" dirty="0"/>
              <a:t>–</a:t>
            </a:r>
            <a:r>
              <a:rPr lang="en-US" altLang="zh-CN" dirty="0"/>
              <a:t> 2013/10</a:t>
            </a:r>
            <a:r>
              <a:rPr lang="zh-CN" altLang="zh-CN" dirty="0" smtClean="0"/>
              <a:t>：</a:t>
            </a:r>
            <a:r>
              <a:rPr lang="en-US" altLang="zh-CN" dirty="0" err="1" smtClean="0"/>
              <a:t>Alibaba</a:t>
            </a:r>
            <a:r>
              <a:rPr lang="en-US" altLang="zh-CN" dirty="0" smtClean="0"/>
              <a:t> Group, Database Group, Visitor</a:t>
            </a:r>
          </a:p>
          <a:p>
            <a:pPr lvl="1"/>
            <a:r>
              <a:rPr lang="en-US" altLang="zh-CN" dirty="0" smtClean="0"/>
              <a:t>2010/02 </a:t>
            </a:r>
            <a:r>
              <a:rPr lang="zh-CN" altLang="zh-CN" dirty="0"/>
              <a:t>– </a:t>
            </a:r>
            <a:r>
              <a:rPr lang="en-US" altLang="zh-CN" dirty="0"/>
              <a:t>2010/08</a:t>
            </a:r>
            <a:r>
              <a:rPr lang="zh-CN" altLang="zh-CN" dirty="0" smtClean="0"/>
              <a:t>：</a:t>
            </a:r>
            <a:r>
              <a:rPr lang="en-US" altLang="zh-CN" dirty="0" smtClean="0"/>
              <a:t>City University of Hong Kong, RA</a:t>
            </a:r>
          </a:p>
          <a:p>
            <a:pPr lvl="1"/>
            <a:r>
              <a:rPr lang="en-US" altLang="zh-CN" dirty="0" smtClean="0"/>
              <a:t>2009/07 </a:t>
            </a:r>
            <a:r>
              <a:rPr lang="zh-CN" altLang="zh-CN" dirty="0"/>
              <a:t>–</a:t>
            </a:r>
            <a:r>
              <a:rPr lang="en-US" altLang="zh-CN" dirty="0"/>
              <a:t> 2009/10</a:t>
            </a:r>
            <a:r>
              <a:rPr lang="zh-CN" altLang="zh-CN" dirty="0" smtClean="0"/>
              <a:t>：</a:t>
            </a:r>
            <a:r>
              <a:rPr lang="en-US" altLang="zh-CN" dirty="0" smtClean="0"/>
              <a:t>State Key Lab of Information Security, CAS</a:t>
            </a:r>
            <a:endParaRPr lang="zh-CN" altLang="en-US" dirty="0"/>
          </a:p>
        </p:txBody>
      </p:sp>
    </p:spTree>
    <p:extLst>
      <p:ext uri="{BB962C8B-B14F-4D97-AF65-F5344CB8AC3E}">
        <p14:creationId xmlns:p14="http://schemas.microsoft.com/office/powerpoint/2010/main" val="311579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computer security problem</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Two factors:</a:t>
            </a:r>
            <a:endParaRPr lang="en-US" dirty="0"/>
          </a:p>
          <a:p>
            <a:pPr>
              <a:spcBef>
                <a:spcPts val="1776"/>
              </a:spcBef>
            </a:pPr>
            <a:r>
              <a:rPr lang="en-US" b="1" dirty="0" smtClean="0"/>
              <a:t>Lots of buggy software    </a:t>
            </a:r>
            <a:r>
              <a:rPr lang="en-US" sz="2000" dirty="0" smtClean="0"/>
              <a:t>(and gullible users)</a:t>
            </a:r>
            <a:endParaRPr lang="en-US" sz="2000" dirty="0"/>
          </a:p>
          <a:p>
            <a:pPr>
              <a:spcBef>
                <a:spcPts val="2376"/>
              </a:spcBef>
            </a:pPr>
            <a:r>
              <a:rPr lang="en-US" b="1" dirty="0" smtClean="0"/>
              <a:t>Money can be made from finding and exploiting </a:t>
            </a:r>
            <a:r>
              <a:rPr lang="en-US" b="1" dirty="0" err="1" smtClean="0"/>
              <a:t>vulns</a:t>
            </a:r>
            <a:r>
              <a:rPr lang="en-US" dirty="0" smtClean="0"/>
              <a:t>.</a:t>
            </a:r>
          </a:p>
          <a:p>
            <a:pPr marL="914400" lvl="1" indent="-457200">
              <a:spcBef>
                <a:spcPts val="2376"/>
              </a:spcBef>
              <a:buFont typeface="+mj-lt"/>
              <a:buAutoNum type="arabicPeriod"/>
            </a:pPr>
            <a:r>
              <a:rPr lang="en-US" dirty="0" smtClean="0"/>
              <a:t>Marketplace for vulnerabilities</a:t>
            </a:r>
          </a:p>
          <a:p>
            <a:pPr marL="914400" lvl="1" indent="-457200">
              <a:spcBef>
                <a:spcPts val="2376"/>
              </a:spcBef>
              <a:buFont typeface="+mj-lt"/>
              <a:buAutoNum type="arabicPeriod"/>
            </a:pPr>
            <a:r>
              <a:rPr lang="en-US" dirty="0" smtClean="0"/>
              <a:t>Marketplace for owned machines (PPI)</a:t>
            </a:r>
          </a:p>
          <a:p>
            <a:pPr marL="914400" lvl="1" indent="-457200">
              <a:spcBef>
                <a:spcPts val="2376"/>
              </a:spcBef>
              <a:buFont typeface="+mj-lt"/>
              <a:buAutoNum type="arabicPeriod"/>
            </a:pPr>
            <a:r>
              <a:rPr lang="en-US" dirty="0" smtClean="0"/>
              <a:t>Many methods to profit from owned client machines</a:t>
            </a:r>
          </a:p>
          <a:p>
            <a:pPr lvl="1"/>
            <a:endParaRPr lang="en-US" sz="2800" dirty="0"/>
          </a:p>
        </p:txBody>
      </p:sp>
      <p:grpSp>
        <p:nvGrpSpPr>
          <p:cNvPr id="9" name="Group 8"/>
          <p:cNvGrpSpPr/>
          <p:nvPr/>
        </p:nvGrpSpPr>
        <p:grpSpPr>
          <a:xfrm>
            <a:off x="467544" y="4227591"/>
            <a:ext cx="8087816" cy="2513777"/>
            <a:chOff x="228600" y="2876550"/>
            <a:chExt cx="8763000" cy="2153424"/>
          </a:xfrm>
        </p:grpSpPr>
        <p:sp>
          <p:nvSpPr>
            <p:cNvPr id="7" name="Rounded Rectangle 6"/>
            <p:cNvSpPr/>
            <p:nvPr/>
          </p:nvSpPr>
          <p:spPr>
            <a:xfrm>
              <a:off x="228600" y="2876550"/>
              <a:ext cx="8763000" cy="1905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14520" y="4752975"/>
              <a:ext cx="3608680" cy="276999"/>
            </a:xfrm>
            <a:prstGeom prst="rect">
              <a:avLst/>
            </a:prstGeom>
            <a:noFill/>
          </p:spPr>
          <p:txBody>
            <a:bodyPr wrap="none" rtlCol="0">
              <a:spAutoFit/>
            </a:bodyPr>
            <a:lstStyle/>
            <a:p>
              <a:r>
                <a:rPr lang="en-US" dirty="0"/>
                <a:t>c</a:t>
              </a:r>
              <a:r>
                <a:rPr lang="en-US" dirty="0" smtClean="0"/>
                <a:t>urrent state of computer security</a:t>
              </a:r>
              <a:endParaRPr lang="en-US" dirty="0"/>
            </a:p>
          </p:txBody>
        </p:sp>
      </p:grpSp>
    </p:spTree>
    <p:extLst>
      <p:ext uri="{BB962C8B-B14F-4D97-AF65-F5344CB8AC3E}">
        <p14:creationId xmlns:p14="http://schemas.microsoft.com/office/powerpoint/2010/main" val="425797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sz="3600" dirty="0" smtClean="0"/>
              <a:t>MITRE tracks vulnerability disclosures</a:t>
            </a:r>
          </a:p>
        </p:txBody>
      </p:sp>
      <p:sp>
        <p:nvSpPr>
          <p:cNvPr id="2" name="Content Placeholder 1"/>
          <p:cNvSpPr>
            <a:spLocks noGrp="1"/>
          </p:cNvSpPr>
          <p:nvPr>
            <p:ph idx="1"/>
          </p:nvPr>
        </p:nvSpPr>
        <p:spPr/>
        <p:txBody>
          <a:bodyPr/>
          <a:lstStyle/>
          <a:p>
            <a:endParaRPr lang="zh-CN" altLang="en-US"/>
          </a:p>
        </p:txBody>
      </p:sp>
      <p:sp>
        <p:nvSpPr>
          <p:cNvPr id="22531" name="Rectangle 4"/>
          <p:cNvSpPr>
            <a:spLocks noChangeArrowheads="1"/>
          </p:cNvSpPr>
          <p:nvPr/>
        </p:nvSpPr>
        <p:spPr bwMode="auto">
          <a:xfrm>
            <a:off x="6324600" y="5029200"/>
            <a:ext cx="2552700" cy="762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med"/>
              </a14:hiddenLine>
            </a:ext>
          </a:extLst>
        </p:spPr>
        <p:txBody>
          <a:bodyPr wrap="none"/>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74" y="1600200"/>
            <a:ext cx="5086270" cy="477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5003" y="1915091"/>
            <a:ext cx="3374197" cy="42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0" y="6473031"/>
            <a:ext cx="2343719" cy="276999"/>
          </a:xfrm>
          <a:prstGeom prst="rect">
            <a:avLst/>
          </a:prstGeom>
          <a:noFill/>
        </p:spPr>
        <p:txBody>
          <a:bodyPr wrap="none" rtlCol="0">
            <a:spAutoFit/>
          </a:bodyPr>
          <a:lstStyle/>
          <a:p>
            <a:r>
              <a:rPr lang="en-US" sz="1200" dirty="0" smtClean="0"/>
              <a:t>Source: IBM X-Force, Mar 2011</a:t>
            </a:r>
            <a:endParaRPr lang="en-US" sz="1200" dirty="0"/>
          </a:p>
        </p:txBody>
      </p:sp>
      <p:sp>
        <p:nvSpPr>
          <p:cNvPr id="9" name="TextBox 8"/>
          <p:cNvSpPr txBox="1"/>
          <p:nvPr/>
        </p:nvSpPr>
        <p:spPr>
          <a:xfrm>
            <a:off x="3816286" y="6477001"/>
            <a:ext cx="1912703" cy="276999"/>
          </a:xfrm>
          <a:prstGeom prst="rect">
            <a:avLst/>
          </a:prstGeom>
          <a:noFill/>
        </p:spPr>
        <p:txBody>
          <a:bodyPr wrap="none" rtlCol="0">
            <a:spAutoFit/>
          </a:bodyPr>
          <a:lstStyle/>
          <a:p>
            <a:r>
              <a:rPr lang="en-US" sz="1200" dirty="0" smtClean="0"/>
              <a:t>Data: </a:t>
            </a:r>
            <a:r>
              <a:rPr lang="en-US" sz="1200" dirty="0"/>
              <a:t>http://cve.mitre.org</a:t>
            </a:r>
            <a:r>
              <a:rPr lang="en-US" sz="1200" dirty="0" smtClean="0"/>
              <a:t>/</a:t>
            </a:r>
            <a:endParaRPr lang="en-US" sz="1200" dirty="0"/>
          </a:p>
        </p:txBody>
      </p:sp>
      <p:sp>
        <p:nvSpPr>
          <p:cNvPr id="13" name="TextBox 12"/>
          <p:cNvSpPr txBox="1"/>
          <p:nvPr/>
        </p:nvSpPr>
        <p:spPr>
          <a:xfrm>
            <a:off x="8001000" y="5781357"/>
            <a:ext cx="646331" cy="369332"/>
          </a:xfrm>
          <a:prstGeom prst="rect">
            <a:avLst/>
          </a:prstGeom>
          <a:solidFill>
            <a:schemeClr val="bg1"/>
          </a:solidFill>
        </p:spPr>
        <p:txBody>
          <a:bodyPr wrap="none" rtlCol="0">
            <a:spAutoFit/>
          </a:bodyPr>
          <a:lstStyle/>
          <a:p>
            <a:r>
              <a:rPr lang="en-US" sz="1400" dirty="0" smtClean="0"/>
              <a:t>2010</a:t>
            </a:r>
            <a:r>
              <a:rPr lang="en-US" dirty="0" smtClean="0"/>
              <a:t> </a:t>
            </a:r>
          </a:p>
        </p:txBody>
      </p:sp>
    </p:spTree>
    <p:extLst>
      <p:ext uri="{BB962C8B-B14F-4D97-AF65-F5344CB8AC3E}">
        <p14:creationId xmlns:p14="http://schemas.microsoft.com/office/powerpoint/2010/main" val="3326977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Vulnerable applications being exploited</a:t>
            </a:r>
            <a:endParaRPr lang="en-US" dirty="0"/>
          </a:p>
        </p:txBody>
      </p:sp>
      <p:sp>
        <p:nvSpPr>
          <p:cNvPr id="4" name="TextBox 3"/>
          <p:cNvSpPr txBox="1"/>
          <p:nvPr/>
        </p:nvSpPr>
        <p:spPr>
          <a:xfrm>
            <a:off x="755576" y="6165304"/>
            <a:ext cx="3945311" cy="338554"/>
          </a:xfrm>
          <a:prstGeom prst="rect">
            <a:avLst/>
          </a:prstGeom>
          <a:noFill/>
        </p:spPr>
        <p:txBody>
          <a:bodyPr wrap="none" rtlCol="0">
            <a:spAutoFit/>
          </a:bodyPr>
          <a:lstStyle/>
          <a:p>
            <a:r>
              <a:rPr lang="en-US" sz="1600" dirty="0" smtClean="0"/>
              <a:t>Source</a:t>
            </a:r>
            <a:r>
              <a:rPr lang="en-US" sz="1600" dirty="0"/>
              <a:t>: Kaspersky Security Bulletin </a:t>
            </a:r>
            <a:r>
              <a:rPr lang="en-US" sz="1600" dirty="0" smtClean="0"/>
              <a:t>2014</a:t>
            </a:r>
            <a:endParaRPr lang="en-US" sz="1600" dirty="0"/>
          </a:p>
        </p:txBody>
      </p:sp>
      <p:pic>
        <p:nvPicPr>
          <p:cNvPr id="5" name="Picture 4"/>
          <p:cNvPicPr>
            <a:picLocks noChangeAspect="1"/>
          </p:cNvPicPr>
          <p:nvPr/>
        </p:nvPicPr>
        <p:blipFill>
          <a:blip r:embed="rId2"/>
          <a:stretch>
            <a:fillRect/>
          </a:stretch>
        </p:blipFill>
        <p:spPr>
          <a:xfrm>
            <a:off x="755576" y="2209800"/>
            <a:ext cx="3725415" cy="3666067"/>
          </a:xfrm>
          <a:prstGeom prst="rect">
            <a:avLst/>
          </a:prstGeom>
        </p:spPr>
      </p:pic>
      <p:pic>
        <p:nvPicPr>
          <p:cNvPr id="6" name="Picture 5"/>
          <p:cNvPicPr>
            <a:picLocks noChangeAspect="1"/>
          </p:cNvPicPr>
          <p:nvPr/>
        </p:nvPicPr>
        <p:blipFill>
          <a:blip r:embed="rId3"/>
          <a:stretch>
            <a:fillRect/>
          </a:stretch>
        </p:blipFill>
        <p:spPr>
          <a:xfrm>
            <a:off x="4572000" y="2460064"/>
            <a:ext cx="4216400" cy="1582770"/>
          </a:xfrm>
          <a:prstGeom prst="rect">
            <a:avLst/>
          </a:prstGeom>
        </p:spPr>
      </p:pic>
    </p:spTree>
    <p:extLst>
      <p:ext uri="{BB962C8B-B14F-4D97-AF65-F5344CB8AC3E}">
        <p14:creationId xmlns:p14="http://schemas.microsoft.com/office/powerpoint/2010/main" val="30896814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551</TotalTime>
  <Words>4304</Words>
  <Application>Microsoft Office PowerPoint</Application>
  <PresentationFormat>全屏显示(4:3)</PresentationFormat>
  <Paragraphs>307</Paragraphs>
  <Slides>37</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ＭＳ Ｐゴシック</vt:lpstr>
      <vt:lpstr>华文楷体</vt:lpstr>
      <vt:lpstr>Arial</vt:lpstr>
      <vt:lpstr>Corbel</vt:lpstr>
      <vt:lpstr>Times</vt:lpstr>
      <vt:lpstr>Times New Roman</vt:lpstr>
      <vt:lpstr>Wingdings</vt:lpstr>
      <vt:lpstr>Wingdings 2</vt:lpstr>
      <vt:lpstr>Wingdings 3</vt:lpstr>
      <vt:lpstr>Module</vt:lpstr>
      <vt:lpstr> Lecture 1: Overview, OSI Security Architecture</vt:lpstr>
      <vt:lpstr>Acknowledgements and Reading</vt:lpstr>
      <vt:lpstr>Course Goal</vt:lpstr>
      <vt:lpstr>References</vt:lpstr>
      <vt:lpstr>Grading</vt:lpstr>
      <vt:lpstr>Instructor</vt:lpstr>
      <vt:lpstr>The computer security problem</vt:lpstr>
      <vt:lpstr>MITRE tracks vulnerability disclosures</vt:lpstr>
      <vt:lpstr>Vulnerable applications being exploited</vt:lpstr>
      <vt:lpstr>Mobile malware     (Nov. 2013 – Oct. 2014)</vt:lpstr>
      <vt:lpstr>Many more examples</vt:lpstr>
      <vt:lpstr>Can security technology help?</vt:lpstr>
      <vt:lpstr>Course Roadmap</vt:lpstr>
      <vt:lpstr>Traditional Wisdom</vt:lpstr>
      <vt:lpstr>Standards Organizations</vt:lpstr>
      <vt:lpstr>Basic Concepts</vt:lpstr>
      <vt:lpstr>Computer Security</vt:lpstr>
      <vt:lpstr>A secure system is composed of various mechanisms.</vt:lpstr>
      <vt:lpstr>Key Security Concepts</vt:lpstr>
      <vt:lpstr>Examples of Security Requirements</vt:lpstr>
      <vt:lpstr>Computer Security Challenges</vt:lpstr>
      <vt:lpstr>Levels of Impact</vt:lpstr>
      <vt:lpstr>OSI Security Architecture</vt:lpstr>
      <vt:lpstr>Aspects of Security</vt:lpstr>
      <vt:lpstr>Passive Attacks</vt:lpstr>
      <vt:lpstr>Active Attacks</vt:lpstr>
      <vt:lpstr>Security Service</vt:lpstr>
      <vt:lpstr>Security Services</vt:lpstr>
      <vt:lpstr>Security Services (X.800)</vt:lpstr>
      <vt:lpstr>Security Mechanism</vt:lpstr>
      <vt:lpstr>Security Mechanisms (X.800)</vt:lpstr>
      <vt:lpstr>Model for Network Security</vt:lpstr>
      <vt:lpstr>Model for Network Security</vt:lpstr>
      <vt:lpstr>Model for Network Access Security</vt:lpstr>
      <vt:lpstr>Model for Network Access Security</vt:lpstr>
      <vt:lpstr>Summary</vt:lpstr>
      <vt:lpstr>Course Roadmap</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微软用户</cp:lastModifiedBy>
  <cp:revision>57</cp:revision>
  <cp:lastPrinted>2005-09-02T04:15:44Z</cp:lastPrinted>
  <dcterms:created xsi:type="dcterms:W3CDTF">2009-08-04T00:04:18Z</dcterms:created>
  <dcterms:modified xsi:type="dcterms:W3CDTF">2016-09-05T02:50:21Z</dcterms:modified>
  <cp:category/>
</cp:coreProperties>
</file>