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60"/>
  </p:notesMasterIdLst>
  <p:handoutMasterIdLst>
    <p:handoutMasterId r:id="rId61"/>
  </p:handoutMasterIdLst>
  <p:sldIdLst>
    <p:sldId id="300" r:id="rId2"/>
    <p:sldId id="341" r:id="rId3"/>
    <p:sldId id="446" r:id="rId4"/>
    <p:sldId id="447" r:id="rId5"/>
    <p:sldId id="448" r:id="rId6"/>
    <p:sldId id="480" r:id="rId7"/>
    <p:sldId id="461" r:id="rId8"/>
    <p:sldId id="449" r:id="rId9"/>
    <p:sldId id="450" r:id="rId10"/>
    <p:sldId id="451" r:id="rId11"/>
    <p:sldId id="452" r:id="rId12"/>
    <p:sldId id="453" r:id="rId13"/>
    <p:sldId id="455" r:id="rId14"/>
    <p:sldId id="507" r:id="rId15"/>
    <p:sldId id="508" r:id="rId16"/>
    <p:sldId id="456" r:id="rId17"/>
    <p:sldId id="505" r:id="rId18"/>
    <p:sldId id="457" r:id="rId19"/>
    <p:sldId id="510" r:id="rId20"/>
    <p:sldId id="509" r:id="rId21"/>
    <p:sldId id="512" r:id="rId22"/>
    <p:sldId id="511" r:id="rId23"/>
    <p:sldId id="460" r:id="rId24"/>
    <p:sldId id="519" r:id="rId25"/>
    <p:sldId id="518" r:id="rId26"/>
    <p:sldId id="514" r:id="rId27"/>
    <p:sldId id="515" r:id="rId28"/>
    <p:sldId id="516" r:id="rId29"/>
    <p:sldId id="517" r:id="rId30"/>
    <p:sldId id="468" r:id="rId31"/>
    <p:sldId id="470" r:id="rId32"/>
    <p:sldId id="471" r:id="rId33"/>
    <p:sldId id="472" r:id="rId34"/>
    <p:sldId id="473" r:id="rId35"/>
    <p:sldId id="474" r:id="rId36"/>
    <p:sldId id="475" r:id="rId37"/>
    <p:sldId id="476" r:id="rId38"/>
    <p:sldId id="481" r:id="rId39"/>
    <p:sldId id="482" r:id="rId40"/>
    <p:sldId id="483" r:id="rId41"/>
    <p:sldId id="484" r:id="rId42"/>
    <p:sldId id="485" r:id="rId43"/>
    <p:sldId id="486" r:id="rId44"/>
    <p:sldId id="487" r:id="rId45"/>
    <p:sldId id="488"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 id="445" r:id="rId5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96" d="100"/>
          <a:sy n="96"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wmf"/><Relationship Id="rId4"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1A9D14B-9022-4680-A16E-22F73A7C40FF}" type="slidenum">
              <a:rPr lang="en-US"/>
              <a:pPr/>
              <a:t>‹#›</a:t>
            </a:fld>
            <a:endParaRPr lang="en-US"/>
          </a:p>
        </p:txBody>
      </p:sp>
    </p:spTree>
    <p:extLst>
      <p:ext uri="{BB962C8B-B14F-4D97-AF65-F5344CB8AC3E}">
        <p14:creationId xmlns:p14="http://schemas.microsoft.com/office/powerpoint/2010/main" val="292532510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2:00.794"/>
    </inkml:context>
    <inkml:brush xml:id="br0">
      <inkml:brushProperty name="width" value="0.05292" units="cm"/>
      <inkml:brushProperty name="height" value="0.05292" units="cm"/>
      <inkml:brushProperty name="color" value="#FF0000"/>
    </inkml:brush>
  </inkml:definitions>
  <inkml:trace contextRef="#ctx0" brushRef="#br0">11662 11976 6886,'0'0'384,"0"0"385,0 0 1858,0 0-706,0 0-479,0 20-289,0 0-64,0 20-128,0-1-128,-19 1-289,19 0-31,0-1-321,0 1 384,0-19-448,-19 18 129,19-19-1,0 0-32,0-20-160,0 20 0,0-20 96,0 0-320,0 20 352,0-20-384,0 0 320,0 0-352,0-20 224,0 20 0,0-20 128,0-20-128,0 1-32,0-1-96,0 0 256,0-20-192,19 20 32,22-19-256,-22-1 352,20 20 64,2 1-32,-22-1 64,22 21-32,-22-2-128,0 21 97,20 0-1,-18 0-32,-21 21 64,20-2-192,-20 21 160,0-20-64,0 20 0,0-21 288,-20 21-448,20 0 0,-40-20-96,20-1 96,1 2-353,0-2 321,-3 1 480,3-20-704,0 0 608,19 0-128,0 0 0,0 0 65,19 0 95,-19 20 32,19 0-96,3-1 161,-3-19-257,-19 21 192,19-2-192,-19 2-128,20-2 192,-20 1-352,19 0-321,-19 0-255,21-20-449,-21 20-577,0 0-1185,0-20-2402</inkml:trace>
  <inkml:trace contextRef="#ctx0" brushRef="#br0" timeOffset="245.0141">12199 12374 10634,'0'20'640,"0"-20"770,0 19 736,-19-19-513,19 20-576,-21 0-512,21 0-481,0 20-96,0-21-481,21 1-1152,-2 0-2595</inkml:trace>
  <inkml:trace contextRef="#ctx0" brushRef="#br0" timeOffset="397.0228">12339 12195 14061,'-22'-20'352,"3"0"-320,19 20 545,-19 0-481,19 0-96,0 20-929,19-20-4004</inkml:trace>
  <inkml:trace contextRef="#ctx0" brushRef="#br0" timeOffset="805.0459">12616 12135 10698,'-19'0'1313,"19"-19"1377,0 19-159,19 0-545,-19 0-833,19 0 96,22 0-512,-2 0-449,-20 0 481,22 0-673,-2 0 192,1 0-608,-20 0 160,20 0-257,-20 0-832,-1 0-128,0 0-1250,-19 19-2145</inkml:trace>
  <inkml:trace contextRef="#ctx0" brushRef="#br0" timeOffset="1026.0587">12597 12275 16944,'-22'19'288,"22"-19"1025,0 0 641,22 0 192,-3 20-993,20-20-673,1 0-63,-1 0-97,2-20-224,19 20-224,-21-19-384,1-2 31,-20 21-1377,18 0-127,-16 0-322,-3 0-4643</inkml:trace>
  <inkml:trace contextRef="#ctx0" brushRef="#br0" timeOffset="10881.6224">13945 11917 10441,'0'0'609,"-19"0"-1025,19 0 1537,-19 0 96,19 0 96,-20 0-544,-1 0-545,1 0-160,1 0 160,0 0-96,-3-20 0,3 20-63,0 0 63,-1 0-96,-20 0 64,20-20-32,20 20-64,-19 0 32,19 0 32,-22 20 32,22-20 32,-19 20 192,19-1 225,0 21 96,-19 0-97,19 0 353,0-1-769,0 21 288,-20-20 193,20 0-833,0 0 608,-21-1-608,21 1 224,0-40 0,0 20-256,-19 0-769,19-20-128,0 0-1154,0 0-992</inkml:trace>
  <inkml:trace contextRef="#ctx0" brushRef="#br0" timeOffset="11051.6322">13449 12254 8776,'-19'-19'4100,"19"-2"-4036,19 21 1729,-19 0-287,20 0-321,-20 0-480,21 0-321,-2 21-256,1-21-64,20 19 0,-20 2-480,-1-2-897,22 1-1794,-22-20-3908</inkml:trace>
  <inkml:trace contextRef="#ctx0" brushRef="#br0" timeOffset="11254.6438">13808 12394 15342,'0'19'96,"-22"1"64,22 0 353,0 0 95,0 0-319,-19 19-418,19-19-1216,19 0-3267</inkml:trace>
  <inkml:trace contextRef="#ctx0" brushRef="#br0" timeOffset="11407.6525">13945 12294 16335,'-19'-40'160,"19"40"-128,-19-19 288,19 19-255,0 0-354,0 0-1536,19 0-3460</inkml:trace>
  <inkml:trace contextRef="#ctx0" brushRef="#br0" timeOffset="11752.6723">14542 11778 12267,'20'-20'449,"-40"20"-225,20 0 1089,-21 0 0,1 40 257,-18 0-417,16-1-320,-16 20 31,-3 1 418,2 20-514,-1-21-511,1 20 447,19-18-576,20-2 65,0-19-225,0-1-33,0-19-447,20 0-257,-1-20-544,1 20-417,1-20-1120,-2 20-3172</inkml:trace>
  <inkml:trace contextRef="#ctx0" brushRef="#br0" timeOffset="12045.689">14641 12056 7078,'19'-20'2531,"-19"20"-1987,0 20 1858,0-20 97,-19 39-898,0-18-448,19 18-192,-22 1-192,3 0-577,0 0 417,19 19-833,-20-39 448,20 20-480,0-21-225,0-19-512,0 20-1281,0-20-2050</inkml:trace>
  <inkml:trace contextRef="#ctx0" brushRef="#br0" timeOffset="12416.7102">14600 12095 10217,'22'-59'320,"-3"19"417,0 20 993,1-20 256,20 21-385,-1-1-672,-19 20-320,20-20-161,-20 20 1,-1 20-193,2-20-288,-1 20 160,-20 20 0,0-21-128,-20 1 384,-1 0-544,2 0 32,-1 0-192,1 0 672,-22-1-480,22 2 160,-1-2 128,-1 1-160,21-20 288,0 20-191,0-20 511,0 20-288,21-1 289,-21 2-289,20-2-192,-1 2-160,-19-2 225,20 1-514,1-20 642,-21 20-898,19 0-448,1-20-769,-20 20-1601,19-20-5253</inkml:trace>
  <inkml:trace contextRef="#ctx0" brushRef="#br0" timeOffset="12747.7292">15038 12394 15086,'-21'19'640,"2"1"65,19-20 1185,-20 20-737,20 0-448,-19 0-481,19 0-352,-21-1-737,42 1-1537,-21-20-5510</inkml:trace>
  <inkml:trace contextRef="#ctx0" brushRef="#br0" timeOffset="12914.7387">15137 12314 14189,'-41'0'1505,"41"0"-1569,0 0 321,0 0-225,0 0-32,22 0-577,-3 0-5156</inkml:trace>
  <inkml:trace contextRef="#ctx0" brushRef="#br0" timeOffset="13249.7578">15197 12493 13805,'0'0'1377,"0"0"-512,0 0 1153,20 0-673,-20 0-32,19 0-736,0 0-737,3 0 544,-3 0-448,20-20-545,-18 20-256,18 0-896,-20 0-2884</inkml:trace>
  <inkml:trace contextRef="#ctx0" brushRef="#br0" timeOffset="13494.7719">15614 12374 15118,'0'0'1025,"0"0"-256,0 20 1441,-21-1-769,21 1-320,-20-20-160,20 20-993,-19 0 352,19 0-256,-20 0-929,20-1-960,0 1-2019</inkml:trace>
  <inkml:trace contextRef="#ctx0" brushRef="#br0" timeOffset="13977.7995">15910 11817 13612,'22'-19'513,"16"19"480,-18 0 897,21 0-481,-3 40 449,-16-1-513,-3 1-352,0 39-320,-19 1-65,-19 19-320,0 1 225,-22-21-513,22-20-96,-22-19 224,21 0 224,1-1-736,0-19 32,-22 0-1378,22 0-1569,-1 0-8456</inkml:trace>
  <inkml:trace contextRef="#ctx0" brushRef="#br0" timeOffset="14530.8312">16467 12235 10730,'-20'0'1121,"20"0"1153,0-21 320,0 21-608,20 0-416,20 0-673,-1 0-1,2 0-415,-3 21-257,3-21 160,17 19-544,-17-19 545,-2 0-930,-18 0-608,-2 0-160,1 0-1154,-20 0-2529</inkml:trace>
  <inkml:trace contextRef="#ctx0" brushRef="#br0" timeOffset="14756.8441">16705 12076 10409,'0'19'801,"0"-19"320,0 21 993,-19-2-320,-1 1-321,20 0-480,-21 19-544,1-18 127,20 19-31,0-21-609,-19 1 128,19 0-961,0 0-288,0 0-1986,0-20-3812</inkml:trace>
  <inkml:trace contextRef="#ctx0" brushRef="#br0" timeOffset="15382.8798">16625 11996 6470,'-19'0'929,"19"0"-129,-19 0 1250,-3 0-96,3 0-256,0 0-481,-1 20-256,-1 0 0,-18 0 64,20 19-577,-22-18 257,22 18-161,-1 1-31,-1-21-481,2 21 96,19 0-32,-20 0 160,20 0-384,20-20 160,-20 19-32,19-19 384,-19 0-768,21 0 704,-1 0-672,18-1-192,-16 1 415,17-20-511,1 0 352,18 0 127,-17 0 161,19-20-416,-21 1 384,21-1 352,0 0-416,-2-40 64,2 1 96,-21-1-384,2 1 640,-41 19-320,0 0-192,0 1 544,-20-1 33,-20 20-129,1 0 160,-2 0-288,2 20 97,-1 0-385,-18 0 512,36 0-480,-16 20-1089,18 0-865,-1 0-6470</inkml:trace>
  <inkml:trace contextRef="#ctx0" brushRef="#br0" timeOffset="16052.9182">17480 11917 5829,'0'-20'1057,"0"0"-96,19 20 1441,-19 0-448,0 0-545,0 20-159,0 0-386,-19-1-319,-2 21 128,1 0-289,1 0-128,0 20 0,-22-21-224,22 20 225,-1-19-1,-1 20 192,1-20 65,1-20-449,19 0 352,0-1 321,0 1-289,0-20-159,0 20-129,19-20 384,1 20-544,1-20 417,-1 0-706,18 0 674,3 0-545,-2-20 64,1 20-481,-1 0-544,-19 0 224,20 0-448,-40 0-1698,20 20-3395</inkml:trace>
  <inkml:trace contextRef="#ctx0" brushRef="#br0" timeOffset="16331.9342">17837 12413 14637,'-41'20'481,"22"0"1889,-1 20-352,-20-20-673,20 19-416,1 1-384,-1-20-641,20 19 96,0-18-1025,20-2-481,-1-19-2402</inkml:trace>
  <inkml:trace contextRef="#ctx0" brushRef="#br0" timeOffset="16484.9429">17897 12314 15438,'-41'-20'449,"41"20"63,0 0 609,0 0-608,0 0-610,0 0-287,0 20-1730,19 0-4228</inkml:trace>
  <inkml:trace contextRef="#ctx0" brushRef="#br0" timeOffset="16764.9589">17976 12572 16143,'0'0'384,"0"0"1570,0 0-449,0 0-191,0 0-225,20 0-481,-1 0-544,0 0 193,22 0-578,-22 0 513,22-20-1024,-2 20-578,2 0-255,-22 0-1762,20 0-5254</inkml:trace>
  <inkml:trace contextRef="#ctx0" brushRef="#br0" timeOffset="17014.9732">18530 12394 17040,'0'0'993,"-19"19"960,19 1 482,-19 0-257,-1 0-1185,20 0-64,-21 19-833,21-19 416,-19 0-512,19 0-288,0 0-513,0 0-576,0-1-1186,0-19-992,0 21-6663</inkml:trace>
  <inkml:trace contextRef="#ctx0" brushRef="#br0" timeOffset="36913.1112">11662 13129 6149,'0'-21'1185,"0"21"97,0-20 127,0 20-160,0-19-32,0 19-192,0 0-160,22 0-192,-22 0 31,0 0 129,0 0-256,-22 19 159,22 22-255,-19-22-257,19 40 193,-19 1-385,-1-1 448,-1 1-192,2-1-288,-1-18 641,1-2-257,19 2-544,0-41 256,0 19 449,0-19-225,19 0-320,1-19 160,-1 19-32,22-21-64,19 21-32,-21 0 353,1 0-481,-1 0 256,-20 0-320,22 0-97,-22 0-639,1 0-674,-1 0-864,2 21-3075</inkml:trace>
  <inkml:trace contextRef="#ctx0" brushRef="#br0" timeOffset="37191.1268">12219 13507 6085,'0'18'8424,"0"2"-8296,-20 1 1282,20 18 159,-19-18-448,-2-3-736,21 2-385,0 20-321,0-19-960,0-2-1922</inkml:trace>
  <inkml:trace contextRef="#ctx0" brushRef="#br0" timeOffset="37343.1353">12279 13445 12267,'0'-39'3972,"0"19"-3940,0 20 576,-20-19-223,20 19-513,0 0-1474,0 0-4708</inkml:trace>
  <inkml:trace contextRef="#ctx0" brushRef="#br0" timeOffset="37763.1599">12715 13347 14413,'0'0'1377,"0"0"1154,0 0-161,0 0-704,19 0-545,2 0-513,-1-21 97,19 21-513,1 0-32,-1-19-128,21 19-352,-19 0-545,-2 0-640,1 0-417,-20 0-737,-1 0-2914</inkml:trace>
  <inkml:trace contextRef="#ctx0" brushRef="#br0" timeOffset="37950.1706">12755 13486 17264,'-21'21'865,"21"-21"1441,21 0 0,-1 0-1057,-1 0 0,1 0-640,20 0-417,-1-21 193,2 21-193,-3 0-320,23-20-1378,-21 20-704,-1 0-993,-20 0-5637</inkml:trace>
  <inkml:trace contextRef="#ctx0" brushRef="#br0" timeOffset="39894.2818">13767 13287 10858,'0'-20'0,"0"1"1922,0 19 128,0 0-737,0 0-512,0 19-33,0 1-63,0 0-225,0 20 193,0 19-545,-19 1 0,19-19 129,-20 18-354,20-20-63,0 0 128,-21-19 385,21 1-706,0-2-736,0-19 128,0 0-961,21 0-1825</inkml:trace>
  <inkml:trace contextRef="#ctx0" brushRef="#br0" timeOffset="40276.3036">13808 13248 8840,'19'-60'64,"-19"40"865,19 0 1473,1 1-480,1-2-673,18 21-512,-20 0-193,22 0-95,-22 0-161,20 21-192,-18-2-64,18 1 32,-39 0 0,20-1 64,-20 2-96,-20-1-160,1-1 64,-1 1-64,-20 0 96,1-1-32,20 22 160,-22-41-128,22 19 192,-1 1 32,-1-20 193,21 20 416,0-1-417,21-19 609,-1 21-705,-1-1 417,0 19-353,3-19-544,-3 1 224,0-2 320,1 1-1088,-1-20-129,2 21-1089,-1-21-673,-1 18-3618</inkml:trace>
  <inkml:trace contextRef="#ctx0" brushRef="#br0" timeOffset="40553.3196">14362 13545 14029,'0'21'1057,"-19"-2"-769,19 1 1698,0-20-353,-20 21-928,20-3-288,0 23-546,0-22-255,0 2-577,0-21-1185,20 19-4740</inkml:trace>
  <inkml:trace contextRef="#ctx0" brushRef="#br0" timeOffset="40710.3285">14441 13486 14862,'-19'0'-64,"19"-20"96,-19 20 544,19 0-704,0 0-449,19 0-2273</inkml:trace>
  <inkml:trace contextRef="#ctx0" brushRef="#br0" timeOffset="40982.3441">14600 13626 13805,'0'18'224,"0"-18"1441,0 0-159,22 0-385,-22 0-833,19 0 0,0 0-320,20 0-448,-18 0-193,18 0-1569,-19 0-1986</inkml:trace>
  <inkml:trace contextRef="#ctx0" brushRef="#br0" timeOffset="41221.3578">15157 13466 15214,'19'20'705,"-19"1"960,-19-21 545,19 18-256,-20 23-609,1-22-608,19 1 224,-22 19-961,22-19 448,0 20-416,-19-19-448,19-2-161,0 0-415,0-19-1122,0 21-705,19-21-2626</inkml:trace>
  <inkml:trace contextRef="#ctx0" brushRef="#br0" timeOffset="43395.4821">11465 11500 6566,'0'0'1890,"-20"0"95,20 0-415,0-20-449,0 20-128,-21 0-96,21 0-161,0 0-127,-19 0-129,19 0-127,0 0-193,-20 0 32,20 0-96,-19 0 64,19 0-64,-21 0 33,21 0-33,-20 0 64,20 20-32,-19-20 0,19 0-64,-20 20 160,20-20-320,0 19 160,-21 2-64,21-21 128,0 19-31,0 1 191,0 0-320,0-20 288,-19 20-288,19-1 160,0 2 96,0-2-64,0 1-95,0 20-1,19-20-161,-19 19 194,0-18 31,0 18-128,0-19 64,0 19-32,0 1 96,0 0-320,21 0 640,-21-20-416,0 20-288,0-21 608,-21 21-320,21-1 160,0 1-127,0-19-65,0 18-129,-19-19 129,19 0 32,0 0 0,-20 0 1,20-1 31,-19 1 0,19 0 96,-21 0-32,1-20-224,1 20 192,0-20-96,-1 0 192,-1 20-160,21-20-160,-20 0 192,1 0-32,19 0-64,0 0 32,0 0-32,0 0-32,0 0-32,0-20 224,0 20-288,19 0 160,1 0 0,1 0 64,-21 20-64,20-20 0,-1 0 0,0 19 192,1 1-320,1 0 128,-2 0 32,1 0-32,-20 0 0,19-1 32,-19 2 0,0-2-32,21-19-32,-21 20 64,0 0 0,0 0-32,0-1 0,20 2 0,-20-1 0,0-1 0,0 1 0,0 0 96,19 0-32,-19 0-192,0 0 128,0 0 64,0-1-96,0 1 32,0 0 96,0 0-160,0 0 160,0 0 0,0-1-288,0 1 384,0 1-192,0-2 0,-19 1 96,19 0-96,0-1 0,0 2-128,-20-1 353,20-1-290,0 1 1,0 0 257,-21-1-225,21 2-97,0-1 129,-19-1 193,19-19-354,0 20 322,0 0-482,-20-1 353,20 2 353,0-1-385,0-20-32,-19 21 96,19-3-64,0 2-128,0-20 256,-21 21-192,21-2 192,0-19-128,-20 20 96,20 1-480,0-3 672,-19 2-544,19-20 672,0 21-544,0-2-64,0-19 256,19 21 416,-19-21-352,0 19-288,20-19 737,1 19-705,-2-19 704,1 21-384,-1-21-192,2 0 385,-1-21-161,-1 21-224,1 0-352,1 0 384,-2-19-1057,1 19-1121,-20 0-2114</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3:54:23.68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22065 4985 5893,'0'0'1730,"0"0"31,0 0-351,0 0-321,-21 0-64,21 0-128,0 0-193,-19 0-63,19 0 31,-20 0-63,20 0-96,-19 0-65,19 0 32,-22 0-31,3 0-161,0 0 0,-1 0-63,-1 0 223,2 0 32,-1 0-447,1 0 575,-1 0-768,-20 0 320,20 0 256,1 0-416,-22 0 65,22 0-1,-22 0 96,22 0-416,-20 0 288,-2 0 224,22 0-192,-22 0 0,3 0-32,18 0 160,-20 0-288,1 0 128,-2 0 128,2 0-224,-1 0-96,-20 0 448,21 0-128,-21 0-128,21 0-224,-21 0 481,0 0-289,2 0 160,17 0-417,-19 0 482,2 0-385,17 0 480,-19 0-544,21 0 224,-21 0 320,21 0-384,-21 0 192,22 0-96,-23 0-320,21 0 640,1 0-416,-2 0 96,3 0-192,-3 0 192,2 0 160,-2 0 0,-17 0-288,18 0-96,1 0 224,-2 0 224,2 0-352,18 0 288,-18 0-320,20 0 513,0 0-514,-3 0 129,3 0 193,19 0-225,-20-20 0,20 20 160,-19 0-481,19 0 546,0 0-386,-21 0 193,21 0 289,0 0-385,0 20 128,-20-20-64,20 0 32,0 0 160,0 0-224,0 0 224,0 0-128,0 0-128,0 0 288,0 0-352,0 0 128,0 0 64,0 0 32,0 0-96,0 0 160,0 0-256,0 0-32,0 0 576,0 0-544,0 0 320,0 0-192,0 0-96,0 0 416,0 0-288,0 0 481,0-20-577,0 20-128,0 0 224,0-20 320,-19 20-897,19-20 1090,0 20-353,0-20-128,0 0-160,0 0 128,0 1 160,0 19-256,0-20 128,0-1-64,0 2 193,0 19-193,0-20 32,0 0-32,0 1 160,0 19-288,0-20 256,0-1-96,0 2-192,0-1 192,0 0 64,0 20-192,0-20 96,0 1 160,0-2-128,0 21-128,0-19 96,0-1 0,0 0 32,0 20 96,0-20-288,0 0 192,0 0-64,0 20 32,0-19 96,0 19-64,0-20-160,0 20 128,0-20 96,0 20-224,0-20 160,0 20-64,0-20 64,0 20-32,0-20 0,0 20 128,0 0-160,0-19-64,0 19 96,0 0 96,0 0-64,0 0-64,0 0-64,0 0 96,0 0 64,0 0-128,0 0-32,0 0 160,0 0-321,0 0 65,-19 19 160,-3 1 224,22 0-256,-19 0-32,0 0 96,-1 0 192,20-20-352,-21 19 160,21 1 160,-20-20-320,20 20 192,0-20 96,-19 0-160,19 20-64,0-20 224,0 0-224,0 0 224,0 0-224,0 0 321,0 0-225,0 0 32,0 0 32,0-20-128,0 20 32,0-20 32,0 20 128,19-20-160,-19 20-128,0-19 31,20-1 225,-20 20-160,21-20-160,-1 0 352,-20 0-320,19 20 160,-19-20-32,19 20 96,-19 0-64,22 0-192,-3 0 320,0 20 224,1-20-96,20 20-63,-20 0-225,-1-20 96,3 20 0,-3-20-32,0 20-64,1-20-641,-1 19-993,-19 1-1409,21-20-4612</inkml:trace>
  <inkml:trace contextRef="#ctx0" brushRef="#br1" timeOffset="20403.167">21172 4488 7623,'19'0'833,"-19"0"1793,0 0-480,0-20-320,0 20-353,0 0-640,-19 0-160,19 0-97,-21 0-256,1 0 1,1 0 95,-20 0-256,18-20-96,-18 20-64,20 0 193,-22 0-322,21-19 129,20 19 129,-19 0-129,-2 0-257,21 0 129,0 19-64,-20-19 288,20 20-96,0 20-96,-19-20 192,19 19 96,-19 21-64,19-20 33,-22 0-1,22-1 128,0 20-352,-19-38 288,19 18-384,0-19 160,0 0 32,0 0 64,0-20-576,0 20-65,0-20-544,0 0-160,0 0-705,0 0-865,0 0-960</inkml:trace>
  <inkml:trace contextRef="#ctx0" brushRef="#br1" timeOffset="20598.1781">20714 4786 6726,'0'-20'673,"0"0"2145,0 20-544,0 0-128,0 0-896,20 0-610,1 0-223,18 0-225,-20 0-192,22 0 0,-22 0-160,22 20-609,-22-20-801,1 0-1921</inkml:trace>
  <inkml:trace contextRef="#ctx0" brushRef="#br1" timeOffset="20952.1984">21211 4667 9929,'0'-20'256,"0"20"1634,0 0-417,0 0 129,0 0-449,0 0-160,19 20-64,-19-1-257,0 22 161,0-22-224,0 1 127,0 19-191,0-18-225,-19-21-63,19 20-129,0-1 128,0-19-224,0 20-224,0-20-129,0 20-255,0-20-385,0 20-288,0-20-353,0 0-800,19 0-1954</inkml:trace>
  <inkml:trace contextRef="#ctx0" brushRef="#br1" timeOffset="21655.2386">21251 4865 5765,'0'0'1986,"0"-19"512,0 19-512,0 0-545,0-20-287,0 20-162,20 0 33,-20-21-192,19 2-192,0 19-193,-19-20-288,22 20 33,-3-20-1,1 20-288,-1 0 192,-19-19-513,21 19-159,-1 0-801,-1 0-1410,0 0-2594</inkml:trace>
  <inkml:trace contextRef="#ctx0" brushRef="#br1" timeOffset="22109.2646">21548 4885 13933,'-20'-39'192,"20"19"673,0-1 0,20 2 480,1-1-288,-2-19-609,1 19-160,21-1-255,-22 2-33,20 19 32,1-20 0,-20 20 128,-1 0-96,2 20-192,-1-1 224,-20 2 224,0 18-352,-20-19 160,-1 19 32,2-18 97,-1 18-1,-20-19 64,20-20 96,-18 20-351,-3-20 63,21 0 96,1 0-512,-2 0-225,21-20-608,0 20-1762,0 0-2914</inkml:trace>
  <inkml:trace contextRef="#ctx0" brushRef="#br1" timeOffset="22839.3064">22005 4686 12555,'20'-19'577,"-20"-1"1665,0 20-929,0-20 449,0 20-577,0 0-576,0 0-321,0 20 32,0-20 385,0 20-225,0-1 161,-20 22-161,20-22-159,0 1-1,-19 0-192,19 20-32,-22-40 0,22 20-128,0-20 224,0 19-192,0-19-64,0 0 225,0 0-33,0-19-32,0-1-160,22 20 128,-3-40-385,1 20 289,20 0-256,-20 1 128,-1-22 256,0 41-320,3-19 128,-3 19 0,-19 0 96,19 0 64,-19 0 320,0 19-256,0 2 96,-19-1-31,19-1 31,0 1-128,-19 0-128,19-1 224,0-19-352,0 0 160,0 0-128,19 0 384,0-19-288,1 19 32,1-20-192,18 0 192,-20 1 0,22-1-64,-22 20 32,1-21-96,-20 21 192,21 0-160,-21 21 32,0-1 544,19-1-256,-19 1-160,-19 0 0,19-1 97,0 2-450,0-1-608,0-1-1345,0-19-1858</inkml:trace>
  <inkml:trace contextRef="#ctx0" brushRef="#br1" timeOffset="23529.3458">20676 5263 11178,'0'-21'320,"0"21"577,0 0-192,0 0 1217,0 21 0,-22-1-833,22-1-289,0 2-223,0 17 384,-19 3-577,0-20-32,19 17-255,-20-17 95,20 18 64,-21-18-256,21-21 0,-19 18-512,19-18 127,0 0-768,0 0-320,0 0-930,19 0-1857</inkml:trace>
  <inkml:trace contextRef="#ctx0" brushRef="#br1" timeOffset="23824.3627">20953 5263 14958,'0'20'-609,"-20"-20"545,1 19 192,-22 21 801,22-21 384,0 2-448,-22-1 96,41 1-32,-19-3-353,-1-18-127,20 0-97,0 20-256,0-20 193,0 21-65,0-21-192,0 19 192,0-19-224,20 20 448,-20-20-480,19 21 225,0-21-322,3 18 65,-3-18-768,0 0 31,1 0-608,1 0-1154,-2 0-2498</inkml:trace>
  <inkml:trace contextRef="#ctx0" brushRef="#br1" timeOffset="24228.3858">21131 5423 12395,'0'0'1954,"0"0"-2530,0 0 576,0 0 160,0 18 288,20-18-31,1 0-193,-2 0 96,1 0-192,-1 0-96,2-18 32,-1-3-64,-20 21 0,19-20 160,-19-1-64,0 2 97,0 0-65,-19-2 0,19 21 224,-20-19 129,20 19-65,-21 0-64,21 0 33,-19 19-1,-1 2 129,1-2 63,-22 21-127,41-20 640,-19 19-897,-1-19 64,20 1 0,0-2-192,20 1-128,-20 1 32,19-21-384,-19 18-545,20-18-609,1 0-640,-2 0-2338</inkml:trace>
  <inkml:trace contextRef="#ctx0" brushRef="#br1" timeOffset="24436.3977">21490 5323 14733,'19'0'1314,"-19"0"-1282,0 0 416,0 19 705,0 0 0,0-19-544,19 21-385,-19-1-192,20 1-128,1-3-384,-2-18-802,1 20-960,-1 1-2947</inkml:trace>
  <inkml:trace contextRef="#ctx0" brushRef="#br1" timeOffset="24638.4093">21906 5342 10794,'-40'19'2658,"1"2"-1505,-2-1 513,-17 19 96,17 2 127,-19-2-63,2 0-897,-2 2-224,0-1-513,21-2-192,18-17-160,2-1-481,-1-1-544,20-19-897,0 21-2338</inkml:trace>
  <inkml:trace contextRef="#ctx0" brushRef="#br1" timeOffset="25192.441">22383 5283 12780,'19'-20'-64,"-19"20"1056,0 0-63,0 20 641,0-1-65,0 2-608,0 17-64,0-17 128,0 20-481,-19-3 1,19 2-481,-21-20 192,21 1-320,0-3-128,-20 3-449,20-1-448,0-20-993,0 0-481,0 0-704,20-20-2338</inkml:trace>
  <inkml:trace contextRef="#ctx0" brushRef="#br1" timeOffset="25464.4565">22641 5302 11979,'0'-19'2370,"0"19"-1729,0 0-1,-22 19-255,3 2 832,0-2-160,-20 0-449,18 2 257,1-1-96,1 1-96,-1-3-193,20 2-32,-21-20-159,21 21-97,0-21 384,21 19 225,-21 1-96,20 1-225,19-3-320,-18 3 1,-2-21-1,1 20 0,-20-20-224,19 19-320,0-19-962,-19 0-736,22 21-1825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E243C8-1853-4F79-957A-89321B626D5D}" type="slidenum">
              <a:rPr lang="en-AU" altLang="zh-CN"/>
              <a:pPr/>
              <a:t>‹#›</a:t>
            </a:fld>
            <a:endParaRPr lang="en-AU" altLang="zh-CN"/>
          </a:p>
        </p:txBody>
      </p:sp>
    </p:spTree>
    <p:extLst>
      <p:ext uri="{BB962C8B-B14F-4D97-AF65-F5344CB8AC3E}">
        <p14:creationId xmlns:p14="http://schemas.microsoft.com/office/powerpoint/2010/main" val="2975297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243C8-1853-4F79-957A-89321B626D5D}" type="slidenum">
              <a:rPr lang="en-AU" altLang="zh-CN" smtClean="0"/>
              <a:pPr/>
              <a:t>9</a:t>
            </a:fld>
            <a:endParaRPr lang="en-AU" altLang="zh-CN"/>
          </a:p>
        </p:txBody>
      </p:sp>
    </p:spTree>
    <p:extLst>
      <p:ext uri="{BB962C8B-B14F-4D97-AF65-F5344CB8AC3E}">
        <p14:creationId xmlns:p14="http://schemas.microsoft.com/office/powerpoint/2010/main" val="2892796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2A87D8F-8380-4D27-B0D2-C966E796D85E}" type="slidenum">
              <a:rPr lang="en-AU" altLang="zh-CN" sz="1200"/>
              <a:pPr eaLnBrk="1" hangingPunct="1"/>
              <a:t>40</a:t>
            </a:fld>
            <a:endParaRPr lang="en-AU" altLang="zh-CN" sz="1200"/>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The simplest mode is the electronic codebook (ECB) mode, in which plaintext is handled one block at a time and each block of plaintext is encrypted using the same key. The term codebook is used because, for a given key, there is a unique ciphertext for every b-bit block of plaintext. Therefore, we can imagine a gigantic codebook in which there is an entry for every possible b-bit plaintext pattern showing its corresponding ciphertext</a:t>
            </a:r>
            <a:r>
              <a:rPr lang="en-US" i="1" smtClean="0">
                <a:latin typeface="Arial" panose="020B0604020202020204" pitchFamily="34" charset="0"/>
                <a:ea typeface="ＭＳ Ｐゴシック" panose="020B0600070205080204" pitchFamily="34" charset="-128"/>
                <a:cs typeface="Arial" panose="020B0604020202020204" pitchFamily="34" charset="0"/>
              </a:rPr>
              <a:t>. </a:t>
            </a:r>
            <a:r>
              <a:rPr lang="en-US" smtClean="0">
                <a:latin typeface="Arial" panose="020B0604020202020204" pitchFamily="34" charset="0"/>
                <a:ea typeface="ＭＳ Ｐゴシック" panose="020B0600070205080204" pitchFamily="34" charset="-128"/>
                <a:cs typeface="Arial" panose="020B0604020202020204" pitchFamily="34" charset="0"/>
              </a:rPr>
              <a:t>For a message longer than b bits, the procedure is simply to break the message into b-bit blocks, padding the last block if necessary. Decryption is performed one block at a time, always using the same key. </a:t>
            </a:r>
            <a:r>
              <a:rPr lang="en-AU" altLang="zh-CN" smtClean="0">
                <a:latin typeface="Arial" panose="020B0604020202020204" pitchFamily="34" charset="0"/>
                <a:ea typeface="ＭＳ Ｐゴシック" panose="020B0600070205080204" pitchFamily="34" charset="-128"/>
                <a:cs typeface="Arial" panose="020B0604020202020204" pitchFamily="34" charset="0"/>
              </a:rPr>
              <a:t>ECB is the simplest of the modes, and is used when only a single block of info needs to be sent (eg. a session key encrypted using a master key). </a:t>
            </a:r>
          </a:p>
        </p:txBody>
      </p:sp>
    </p:spTree>
    <p:extLst>
      <p:ext uri="{BB962C8B-B14F-4D97-AF65-F5344CB8AC3E}">
        <p14:creationId xmlns:p14="http://schemas.microsoft.com/office/powerpoint/2010/main" val="322431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AABA76-8FF8-4DB7-B013-0059E8A04645}" type="slidenum">
              <a:rPr lang="en-AU" altLang="zh-CN" sz="1200"/>
              <a:pPr eaLnBrk="1" hangingPunct="1"/>
              <a:t>41</a:t>
            </a:fld>
            <a:endParaRPr lang="en-AU" altLang="zh-CN" sz="120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Stallings Figure 6.3 illustrates the Electronic Codebook (ECB) Mode.</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35765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7414BA-A88F-4131-9EB0-BAC119ADB05A}" type="slidenum">
              <a:rPr lang="en-AU" altLang="zh-CN" sz="1200"/>
              <a:pPr eaLnBrk="1" hangingPunct="1"/>
              <a:t>42</a:t>
            </a:fld>
            <a:endParaRPr lang="en-AU" altLang="zh-CN" sz="120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For lengthy messages, the ECB mode may not be secure. If the message is highly structured, it may be possible for a cryptanalyst to exploit these regularities. If the message has repetitive elements, with a period of repetition a multiple of </a:t>
            </a:r>
            <a:r>
              <a:rPr lang="en-US" i="1" smtClean="0">
                <a:latin typeface="Arial" panose="020B0604020202020204" pitchFamily="34" charset="0"/>
                <a:ea typeface="ＭＳ Ｐゴシック" panose="020B0600070205080204" pitchFamily="34" charset="-128"/>
              </a:rPr>
              <a:t>b </a:t>
            </a:r>
            <a:r>
              <a:rPr lang="en-US" smtClean="0">
                <a:latin typeface="Arial" panose="020B0604020202020204" pitchFamily="34" charset="0"/>
                <a:ea typeface="ＭＳ Ｐゴシック" panose="020B0600070205080204" pitchFamily="34" charset="-128"/>
              </a:rPr>
              <a:t>bits, then these elements can be identified by the analyst. This may help in the analysis or may provide an opportunity for substituting or rearranging blocks. Hence </a:t>
            </a:r>
            <a:r>
              <a:rPr lang="en-AU" altLang="zh-CN" smtClean="0">
                <a:latin typeface="Arial" panose="020B0604020202020204" pitchFamily="34" charset="0"/>
                <a:ea typeface="ＭＳ Ｐゴシック" panose="020B0600070205080204" pitchFamily="34" charset="-128"/>
              </a:rPr>
              <a:t>ECB is not appropriate for any quantity of data, since repetitions can be seen, esp. with graphics, and because the blocks can be shuffled/inserted without affecting the en/decryption of each block. Its main use is to send one or a very few blocks, eg a session encryption key.</a:t>
            </a:r>
          </a:p>
        </p:txBody>
      </p:sp>
    </p:spTree>
    <p:extLst>
      <p:ext uri="{BB962C8B-B14F-4D97-AF65-F5344CB8AC3E}">
        <p14:creationId xmlns:p14="http://schemas.microsoft.com/office/powerpoint/2010/main" val="118640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15B006-1605-4989-B39C-6B9EBEFC2A86}" type="slidenum">
              <a:rPr lang="en-AU" altLang="zh-CN" sz="1200"/>
              <a:pPr eaLnBrk="1" hangingPunct="1"/>
              <a:t>43</a:t>
            </a:fld>
            <a:endParaRPr lang="en-AU" altLang="zh-CN" sz="1200"/>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zh-CN" b="1" smtClean="0">
                <a:latin typeface="Arial" panose="020B0604020202020204" pitchFamily="34" charset="0"/>
                <a:ea typeface="ＭＳ Ｐゴシック" panose="020B0600070205080204" pitchFamily="34" charset="-128"/>
              </a:rPr>
              <a:t>all</a:t>
            </a:r>
            <a:r>
              <a:rPr lang="en-AU" altLang="zh-CN" smtClean="0">
                <a:latin typeface="Arial" panose="020B0604020202020204" pitchFamily="34" charset="0"/>
                <a:ea typeface="ＭＳ Ｐゴシック" panose="020B0600070205080204" pitchFamily="34" charset="-128"/>
              </a:rPr>
              <a:t> blocks before it. The CBC provides this, by combining the previous ciphertext block with the current message block before encrypting. </a:t>
            </a:r>
            <a:r>
              <a:rPr lang="en-US" smtClean="0">
                <a:latin typeface="Arial" panose="020B0604020202020204" pitchFamily="34" charset="0"/>
                <a:ea typeface="ＭＳ Ｐゴシック" panose="020B0600070205080204" pitchFamily="34" charset="-128"/>
              </a:rPr>
              <a:t>In effect, we have chained together the processing of the sequence of plaintext blocks. The input to the encryption function for each plaintext block bears no fixed relationship to the plaintext block. Therefore, repeating patterns of b bits are not exposed</a:t>
            </a:r>
            <a:r>
              <a:rPr lang="en-US" i="1" smtClean="0">
                <a:latin typeface="Arial" panose="020B0604020202020204" pitchFamily="34" charset="0"/>
                <a:ea typeface="ＭＳ Ｐゴシック" panose="020B0600070205080204" pitchFamily="34" charset="-128"/>
              </a:rPr>
              <a:t>. </a:t>
            </a:r>
            <a:r>
              <a:rPr lang="en-US" smtClean="0">
                <a:latin typeface="Arial" panose="020B0604020202020204" pitchFamily="34" charset="0"/>
                <a:ea typeface="ＭＳ Ｐゴシック" panose="020B0600070205080204" pitchFamily="34" charset="-128"/>
              </a:rPr>
              <a:t>For decryption, each cipher block is passed through the decryption algorithm. The result is XORed with the preceding ciphertext block to produce the plaintext block.</a:t>
            </a:r>
            <a:r>
              <a:rPr lang="en-US" i="1" smtClean="0">
                <a:latin typeface="Arial" panose="020B0604020202020204" pitchFamily="34" charset="0"/>
                <a:ea typeface="ＭＳ Ｐゴシック" panose="020B0600070205080204" pitchFamily="34" charset="-128"/>
              </a:rPr>
              <a:t> </a:t>
            </a:r>
            <a:r>
              <a:rPr lang="en-US" smtClean="0">
                <a:latin typeface="Arial" panose="020B0604020202020204" pitchFamily="34" charset="0"/>
                <a:ea typeface="ＭＳ Ｐゴシック" panose="020B0600070205080204" pitchFamily="34" charset="-128"/>
              </a:rPr>
              <a:t>To produce the first block of ciphertext, an initialization vector (IV) is XORed with the first block of plaintext. On decryption, the IV is XORed with the output of the decryption algorithm to recover the first block of plaintext. The IV is a data block that is that same size as the cipher block, and is either </a:t>
            </a:r>
            <a:r>
              <a:rPr lang="en-AU" altLang="zh-CN" smtClean="0">
                <a:latin typeface="Arial" panose="020B0604020202020204" pitchFamily="34" charset="0"/>
                <a:ea typeface="ＭＳ Ｐゴシック" panose="020B0600070205080204" pitchFamily="34" charset="-128"/>
              </a:rPr>
              <a:t>well known (often all 0's), or otherwise is sent, ECB encrypted, just before starting CBC use. CBC mode is applicable whenever large amounts of data need to be sent securely, provided that all data is available in advance (eg email, FTP, web etc).</a:t>
            </a:r>
          </a:p>
        </p:txBody>
      </p:sp>
    </p:spTree>
    <p:extLst>
      <p:ext uri="{BB962C8B-B14F-4D97-AF65-F5344CB8AC3E}">
        <p14:creationId xmlns:p14="http://schemas.microsoft.com/office/powerpoint/2010/main" val="1384183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C1B130-DEE0-4E76-B2DA-6B86BD52BA50}" type="slidenum">
              <a:rPr lang="en-AU" altLang="zh-CN" sz="1200"/>
              <a:pPr eaLnBrk="1" hangingPunct="1"/>
              <a:t>44</a:t>
            </a:fld>
            <a:endParaRPr lang="en-AU" altLang="zh-CN" sz="120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Stallings Figure 6.4 illustrates the </a:t>
            </a:r>
            <a:r>
              <a:rPr lang="en-AU" altLang="zh-CN" smtClean="0">
                <a:latin typeface="Arial" panose="020B0604020202020204" pitchFamily="34" charset="0"/>
                <a:ea typeface="ＭＳ Ｐゴシック" panose="020B0600070205080204" pitchFamily="34" charset="-128"/>
              </a:rPr>
              <a:t>Cipher Block Chaining (CBC)</a:t>
            </a:r>
            <a:r>
              <a:rPr lang="en-US" smtClean="0">
                <a:latin typeface="Arial" panose="020B0604020202020204" pitchFamily="34" charset="0"/>
                <a:ea typeface="ＭＳ Ｐゴシック" panose="020B0600070205080204" pitchFamily="34" charset="-128"/>
              </a:rPr>
              <a:t> Mode.</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54299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8FBA6B6-AE15-4B01-B705-C59C9996B627}" type="slidenum">
              <a:rPr lang="en-AU" altLang="zh-CN" sz="1200"/>
              <a:pPr eaLnBrk="1" hangingPunct="1"/>
              <a:t>45</a:t>
            </a:fld>
            <a:endParaRPr lang="en-AU" altLang="zh-CN" sz="1200"/>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p>
        </p:txBody>
      </p:sp>
    </p:spTree>
    <p:extLst>
      <p:ext uri="{BB962C8B-B14F-4D97-AF65-F5344CB8AC3E}">
        <p14:creationId xmlns:p14="http://schemas.microsoft.com/office/powerpoint/2010/main" val="787084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2460312-C938-4906-AD6C-CEEDBDB80A34}" type="slidenum">
              <a:rPr lang="en-AU" altLang="zh-CN" sz="1200"/>
              <a:pPr eaLnBrk="1" hangingPunct="1"/>
              <a:t>46</a:t>
            </a:fld>
            <a:endParaRPr lang="en-AU" altLang="zh-CN" sz="120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CBC is the block mode generally used. The chaining provides an avalanche effect, which means the encrypted message cannot be changed or rearranged without totally destroying the subsequent data.</a:t>
            </a:r>
            <a:r>
              <a:rPr lang="en-AU" altLang="zh-CN" smtClean="0">
                <a:latin typeface="Arial" panose="020B0604020202020204" pitchFamily="34" charset="0"/>
                <a:ea typeface="ＭＳ Ｐゴシック" panose="020B0600070205080204" pitchFamily="34" charset="-128"/>
              </a:rPr>
              <a:t> However there is the issue of ensuring that the IV is either fixed or sent encrypted in ECB mode to stop attacks on 1st block.</a:t>
            </a:r>
          </a:p>
          <a:p>
            <a:pPr eaLnBrk="1" hangingPunct="1"/>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93846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For AES, DES, or any block cipher, encryption is performed on a block of </a:t>
            </a:r>
            <a:r>
              <a:rPr lang="en-US" i="1" smtClean="0">
                <a:latin typeface="Arial" panose="020B0604020202020204" pitchFamily="34" charset="0"/>
                <a:ea typeface="ＭＳ Ｐゴシック" panose="020B0600070205080204" pitchFamily="34" charset="-128"/>
              </a:rPr>
              <a:t>b </a:t>
            </a:r>
            <a:r>
              <a:rPr lang="en-US" smtClean="0">
                <a:latin typeface="Arial" panose="020B0604020202020204" pitchFamily="34" charset="0"/>
                <a:ea typeface="ＭＳ Ｐゴシック" panose="020B0600070205080204" pitchFamily="34" charset="-128"/>
              </a:rPr>
              <a:t>bits. However, it is possible to convert a block cipher into a stream cipher, using one of the three modes to be discussed in this and the next two sections: cipher feedback (CFB) mode, output feedback (OFB) mode, and counter (CTR) mode. A stream cipher eliminates the need to pad a message to be an integral number of blocks. It also can operate in real time. Thus, if a character stream is being transmitted, each character can be encrypted and transmitted immediately using a character-oriented stream cipher.</a:t>
            </a:r>
            <a:r>
              <a:rPr lang="en-AU" altLang="zh-CN" smtClean="0">
                <a:latin typeface="Arial" panose="020B0604020202020204" pitchFamily="34" charset="0"/>
                <a:ea typeface="ＭＳ Ｐゴシック" panose="020B0600070205080204" pitchFamily="34" charset="-128"/>
              </a:rPr>
              <a:t> Idea here is to use the block cipher essentially as a </a:t>
            </a:r>
            <a:r>
              <a:rPr lang="en-AU" altLang="zh-CN" b="1" smtClean="0">
                <a:latin typeface="Arial" panose="020B0604020202020204" pitchFamily="34" charset="0"/>
                <a:ea typeface="ＭＳ Ｐゴシック" panose="020B0600070205080204" pitchFamily="34" charset="-128"/>
              </a:rPr>
              <a:t>pseudo-random number,</a:t>
            </a:r>
            <a:r>
              <a:rPr lang="en-AU" altLang="zh-CN" smtClean="0">
                <a:latin typeface="Arial" panose="020B0604020202020204" pitchFamily="34" charset="0"/>
                <a:ea typeface="ＭＳ Ｐゴシック" panose="020B0600070205080204" pitchFamily="34" charset="-128"/>
              </a:rPr>
              <a:t> and to combine these "random" bits with the message. </a:t>
            </a:r>
            <a:r>
              <a:rPr lang="en-US" smtClean="0">
                <a:latin typeface="Arial" panose="020B0604020202020204" pitchFamily="34" charset="0"/>
                <a:ea typeface="ＭＳ Ｐゴシック" panose="020B0600070205080204" pitchFamily="34" charset="-128"/>
              </a:rPr>
              <a:t>One desirable property of a stream cipher is that the ciphertext be of the same length as the plaintext. Thus, if 8-bit characters are being transmitted, each character should be encrypted to produce a ciphertext output of 8 bits. If more than 8 bits are produced, transmission capacity is wasted.</a:t>
            </a:r>
            <a:endParaRPr lang="en-AU" altLang="zh-CN" smtClean="0">
              <a:latin typeface="Arial" panose="020B0604020202020204" pitchFamily="34" charset="0"/>
              <a:ea typeface="ＭＳ Ｐゴシック" panose="020B0600070205080204" pitchFamily="34" charset="-128"/>
            </a:endParaRPr>
          </a:p>
          <a:p>
            <a:endParaRPr lang="en-US" smtClean="0">
              <a:latin typeface="Arial" panose="020B0604020202020204" pitchFamily="34" charset="0"/>
              <a:ea typeface="ＭＳ Ｐゴシック" panose="020B0600070205080204" pitchFamily="34" charset="-128"/>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269F73-98B2-4F9A-9443-8F90F9445AFE}" type="slidenum">
              <a:rPr lang="en-AU" altLang="zh-CN" sz="1200"/>
              <a:pPr eaLnBrk="1" hangingPunct="1"/>
              <a:t>47</a:t>
            </a:fld>
            <a:endParaRPr lang="en-AU" altLang="zh-CN" sz="1200"/>
          </a:p>
        </p:txBody>
      </p:sp>
    </p:spTree>
    <p:extLst>
      <p:ext uri="{BB962C8B-B14F-4D97-AF65-F5344CB8AC3E}">
        <p14:creationId xmlns:p14="http://schemas.microsoft.com/office/powerpoint/2010/main" val="303313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BE2FDCD-333D-4013-BF0C-8B4EED504CD1}" type="slidenum">
              <a:rPr lang="en-AU" altLang="zh-CN" sz="1200"/>
              <a:pPr eaLnBrk="1" hangingPunct="1"/>
              <a:t>48</a:t>
            </a:fld>
            <a:endParaRPr lang="en-AU" altLang="zh-CN" sz="120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Cipher feedback (CFB) mode is one alternative. As with CBC, the units of plaintext are chained together, so that the ciphertext of any plaintext unit is a function of all the preceding plaintext. In this case, rather than units of </a:t>
            </a:r>
            <a:r>
              <a:rPr lang="en-US" i="1" smtClean="0">
                <a:latin typeface="Arial" panose="020B0604020202020204" pitchFamily="34" charset="0"/>
                <a:ea typeface="ＭＳ Ｐゴシック" panose="020B0600070205080204" pitchFamily="34" charset="-128"/>
              </a:rPr>
              <a:t>b </a:t>
            </a:r>
            <a:r>
              <a:rPr lang="en-US" smtClean="0">
                <a:latin typeface="Arial" panose="020B0604020202020204" pitchFamily="34" charset="0"/>
                <a:ea typeface="ＭＳ Ｐゴシック" panose="020B0600070205080204" pitchFamily="34" charset="-128"/>
              </a:rPr>
              <a:t>bits, the plaintext is divided into segments of s bits</a:t>
            </a:r>
            <a:r>
              <a:rPr lang="en-US" i="1" smtClean="0">
                <a:latin typeface="Arial" panose="020B0604020202020204" pitchFamily="34" charset="0"/>
                <a:ea typeface="ＭＳ Ｐゴシック" panose="020B0600070205080204" pitchFamily="34" charset="-128"/>
              </a:rPr>
              <a:t>. </a:t>
            </a:r>
            <a:r>
              <a:rPr lang="en-US" smtClean="0">
                <a:latin typeface="Arial" panose="020B0604020202020204" pitchFamily="34" charset="0"/>
                <a:ea typeface="ＭＳ Ｐゴシック" panose="020B0600070205080204" pitchFamily="34" charset="-128"/>
              </a:rPr>
              <a:t>The input to the encryption function is a b-bit shift register that is initially set to some initialization vector (IV). The leftmost (most significant) s bits of the output of the encryption function are XORed with the first segment of plaintext P1 to produce the first unit of ciphertext C1, which is then transmitted. In addition, the contents of the shift register are shifted left by s bits and C1 is placed in the rightmost (least significant) s bits of the shift register. This process continues until all plaintext units have been encrypted.  For decryption, the same scheme is used, except that the received ciphertext unit is XORed with the output of the encryption function to produce the plaintext unit. Note that it is the encryption function that is used, not the decryption function. </a:t>
            </a:r>
            <a:endParaRPr lang="en-AU" altLang="zh-CN" smtClean="0">
              <a:latin typeface="Arial" panose="020B0604020202020204" pitchFamily="34" charset="0"/>
              <a:ea typeface="ＭＳ Ｐゴシック" panose="020B0600070205080204" pitchFamily="34" charset="-128"/>
            </a:endParaRPr>
          </a:p>
          <a:p>
            <a:pPr eaLnBrk="1" hangingPunct="1"/>
            <a:r>
              <a:rPr lang="en-AU" altLang="zh-CN" smtClean="0">
                <a:latin typeface="Arial" panose="020B0604020202020204" pitchFamily="34" charset="0"/>
                <a:ea typeface="ＭＳ Ｐゴシック" panose="020B0600070205080204" pitchFamily="34" charset="-128"/>
              </a:rPr>
              <a:t>As originally defined, CFB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p>
        </p:txBody>
      </p:sp>
    </p:spTree>
    <p:extLst>
      <p:ext uri="{BB962C8B-B14F-4D97-AF65-F5344CB8AC3E}">
        <p14:creationId xmlns:p14="http://schemas.microsoft.com/office/powerpoint/2010/main" val="3690966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0AFC50-F0E7-4719-8BD4-14CB33807120}" type="slidenum">
              <a:rPr lang="en-AU" altLang="zh-CN" sz="1200"/>
              <a:pPr eaLnBrk="1" hangingPunct="1"/>
              <a:t>49</a:t>
            </a:fld>
            <a:endParaRPr lang="en-AU" altLang="zh-CN"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Stallings Figure 6.5 illustrates the operation of s-bit </a:t>
            </a:r>
            <a:r>
              <a:rPr lang="en-AU" altLang="zh-CN" smtClean="0">
                <a:latin typeface="Arial" panose="020B0604020202020204" pitchFamily="34" charset="0"/>
                <a:ea typeface="ＭＳ Ｐゴシック" panose="020B0600070205080204" pitchFamily="34" charset="-128"/>
              </a:rPr>
              <a:t>Cipher FeedBack (CFB)</a:t>
            </a:r>
            <a:r>
              <a:rPr lang="en-US" smtClean="0">
                <a:latin typeface="Arial" panose="020B0604020202020204" pitchFamily="34" charset="0"/>
                <a:ea typeface="ＭＳ Ｐゴシック" panose="020B0600070205080204" pitchFamily="34" charset="-128"/>
              </a:rPr>
              <a:t> Mode.</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9784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box:    bit</a:t>
            </a:r>
            <a:r>
              <a:rPr lang="en-US" baseline="0" dirty="0" smtClean="0"/>
              <a:t> 1 </a:t>
            </a:r>
            <a:r>
              <a:rPr lang="en-US" baseline="0" dirty="0" smtClean="0">
                <a:sym typeface="Wingdings"/>
              </a:rPr>
              <a:t>  bit 2 and 48,    bit 2   bit 3</a:t>
            </a:r>
          </a:p>
          <a:p>
            <a:r>
              <a:rPr lang="en-US" dirty="0" smtClean="0"/>
              <a:t>P Box:</a:t>
            </a:r>
            <a:r>
              <a:rPr lang="en-US" baseline="0" dirty="0" smtClean="0"/>
              <a:t>   bit 1 </a:t>
            </a:r>
            <a:r>
              <a:rPr lang="en-US" baseline="0" dirty="0" smtClean="0">
                <a:sym typeface="Wingdings"/>
              </a:rPr>
              <a:t> bit 9,   bit 2  bit 15</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92636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122B57-8D2D-4BE3-8918-122645DE235A}" type="slidenum">
              <a:rPr lang="en-AU" altLang="zh-CN" sz="1200"/>
              <a:pPr eaLnBrk="1" hangingPunct="1"/>
              <a:t>50</a:t>
            </a:fld>
            <a:endParaRPr lang="en-AU" altLang="zh-CN" sz="120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dirty="0" smtClean="0">
                <a:latin typeface="Arial" panose="020B0604020202020204" pitchFamily="34" charset="0"/>
                <a:ea typeface="ＭＳ Ｐゴシック" panose="020B0600070205080204" pitchFamily="34" charset="-128"/>
              </a:rPr>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(typical) or use OFB/CTR. </a:t>
            </a:r>
          </a:p>
        </p:txBody>
      </p:sp>
    </p:spTree>
    <p:extLst>
      <p:ext uri="{BB962C8B-B14F-4D97-AF65-F5344CB8AC3E}">
        <p14:creationId xmlns:p14="http://schemas.microsoft.com/office/powerpoint/2010/main" val="589351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EFF2B9C-A442-4DAA-B58B-4BB719DC6080}" type="slidenum">
              <a:rPr lang="en-AU" altLang="zh-CN" sz="1200"/>
              <a:pPr eaLnBrk="1" hangingPunct="1"/>
              <a:t>51</a:t>
            </a:fld>
            <a:endParaRPr lang="en-AU" altLang="zh-CN" sz="120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An alternative to CFB is OFB. Here the generation of the "random" bits is independent of the message being encrypted. </a:t>
            </a:r>
            <a:r>
              <a:rPr lang="en-US" smtClean="0">
                <a:latin typeface="Arial" panose="020B0604020202020204" pitchFamily="34" charset="0"/>
                <a:ea typeface="ＭＳ Ｐゴシック" panose="020B0600070205080204" pitchFamily="34" charset="-128"/>
              </a:rPr>
              <a:t>The output feedback (OFB) mode is similar in structure to that of CFB, except that the output of the encryption function is fed back to the shift register in OFB, whereas in CFB the ciphertext unit is fed back to the shift register. The other difference is that the OFB mode operates on full blocks of plaintext and ciphertext, not on an </a:t>
            </a:r>
            <a:r>
              <a:rPr lang="en-US" i="1" smtClean="0">
                <a:latin typeface="Arial" panose="020B0604020202020204" pitchFamily="34" charset="0"/>
                <a:ea typeface="ＭＳ Ｐゴシック" panose="020B0600070205080204" pitchFamily="34" charset="-128"/>
              </a:rPr>
              <a:t>s-</a:t>
            </a:r>
            <a:r>
              <a:rPr lang="en-US" smtClean="0">
                <a:latin typeface="Arial" panose="020B0604020202020204" pitchFamily="34" charset="0"/>
                <a:ea typeface="ＭＳ Ｐゴシック" panose="020B0600070205080204" pitchFamily="34" charset="-128"/>
              </a:rPr>
              <a:t>bit subset</a:t>
            </a:r>
            <a:r>
              <a:rPr lang="en-US" i="1" smtClean="0">
                <a:latin typeface="Arial" panose="020B0604020202020204" pitchFamily="34" charset="0"/>
                <a:ea typeface="ＭＳ Ｐゴシック" panose="020B0600070205080204" pitchFamily="34" charset="-128"/>
              </a:rPr>
              <a:t>. </a:t>
            </a:r>
            <a:r>
              <a:rPr lang="en-AU" altLang="zh-CN" smtClean="0">
                <a:latin typeface="Arial" panose="020B0604020202020204" pitchFamily="34" charset="0"/>
                <a:ea typeface="ＭＳ Ｐゴシック" panose="020B0600070205080204" pitchFamily="34" charset="-128"/>
              </a:rPr>
              <a:t>The advantage is that firstly, they can be computed in advance, which is good for bursty traffic, and secondly, any bit error only affects a single bit. Thus this is good for noisy links (eg satellite TV transmissions etc).</a:t>
            </a:r>
          </a:p>
        </p:txBody>
      </p:sp>
    </p:spTree>
    <p:extLst>
      <p:ext uri="{BB962C8B-B14F-4D97-AF65-F5344CB8AC3E}">
        <p14:creationId xmlns:p14="http://schemas.microsoft.com/office/powerpoint/2010/main" val="4189106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F6001FE-CD82-4E98-9D57-24CDECFDBC33}" type="slidenum">
              <a:rPr lang="en-AU" altLang="zh-CN" sz="1200"/>
              <a:pPr eaLnBrk="1" hangingPunct="1"/>
              <a:t>52</a:t>
            </a:fld>
            <a:endParaRPr lang="en-AU" altLang="zh-CN" sz="120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Stallings Figure 6.6 illustrates the </a:t>
            </a:r>
            <a:r>
              <a:rPr lang="en-AU" altLang="zh-CN" smtClean="0">
                <a:latin typeface="Arial" panose="020B0604020202020204" pitchFamily="34" charset="0"/>
                <a:ea typeface="ＭＳ Ｐゴシック" panose="020B0600070205080204" pitchFamily="34" charset="-128"/>
              </a:rPr>
              <a:t>Output FeedBack (OFB)</a:t>
            </a:r>
            <a:r>
              <a:rPr lang="en-US" smtClean="0">
                <a:latin typeface="Arial" panose="020B0604020202020204" pitchFamily="34" charset="0"/>
                <a:ea typeface="ＭＳ Ｐゴシック" panose="020B0600070205080204" pitchFamily="34" charset="-128"/>
              </a:rPr>
              <a:t> Mode.</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58159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F3B4A38-E774-4F25-8546-E80B96BE9E22}" type="slidenum">
              <a:rPr lang="en-AU" altLang="zh-CN" sz="1200"/>
              <a:pPr eaLnBrk="1" hangingPunct="1"/>
              <a:t>53</a:t>
            </a:fld>
            <a:endParaRPr lang="en-AU" altLang="zh-CN" sz="120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rPr>
              <a:t>As with CBC and CFB, the OFB mode requires an initialization vector. In the case of OFB, the IV must be a nonce; that is, the IV must be unique to each execution of the encryption operation. The reason for this is that the sequence of encryption output blocks, </a:t>
            </a:r>
            <a:r>
              <a:rPr lang="en-US" i="1" dirty="0" err="1" smtClean="0">
                <a:latin typeface="Arial" panose="020B0604020202020204" pitchFamily="34" charset="0"/>
                <a:ea typeface="ＭＳ Ｐゴシック" panose="020B0600070205080204" pitchFamily="34" charset="-128"/>
              </a:rPr>
              <a:t>Oi</a:t>
            </a:r>
            <a:r>
              <a:rPr lang="en-US" i="1" dirty="0" smtClean="0">
                <a:latin typeface="Arial" panose="020B0604020202020204" pitchFamily="34" charset="0"/>
                <a:ea typeface="ＭＳ Ｐゴシック" panose="020B0600070205080204" pitchFamily="34" charset="-128"/>
              </a:rPr>
              <a:t>.</a:t>
            </a:r>
            <a:r>
              <a:rPr lang="en-US" dirty="0" smtClean="0">
                <a:latin typeface="Arial" panose="020B0604020202020204" pitchFamily="34" charset="0"/>
                <a:ea typeface="ＭＳ Ｐゴシック" panose="020B0600070205080204" pitchFamily="34" charset="-128"/>
              </a:rPr>
              <a:t> , depends only on the key and the IV, and does not depend on the plaintext. Therefore, for a  given key and IV, the stream of output bits used to XOR with the stream of plaintext bits is fixed. If two different messages had an identical block of plaintext in the identical position, then an attacker would be able to determine that portion of the O  stream. </a:t>
            </a:r>
            <a:endParaRPr lang="en-AU" altLang="zh-CN" dirty="0" smtClean="0">
              <a:latin typeface="Arial" panose="020B0604020202020204" pitchFamily="34" charset="0"/>
              <a:ea typeface="ＭＳ Ｐゴシック" panose="020B0600070205080204" pitchFamily="34" charset="-128"/>
            </a:endParaRPr>
          </a:p>
          <a:p>
            <a:pPr eaLnBrk="1" hangingPunct="1"/>
            <a:r>
              <a:rPr lang="en-US" dirty="0" smtClean="0">
                <a:latin typeface="Arial" panose="020B0604020202020204" pitchFamily="34" charset="0"/>
                <a:ea typeface="ＭＳ Ｐゴシック" panose="020B0600070205080204" pitchFamily="34" charset="-128"/>
              </a:rPr>
              <a:t>One advantage of the OFB method is that bit errors in transmission do not propagate. The disadvantage of OFB is that it is more vulnerable to a message stream modification attack than is CFB. </a:t>
            </a:r>
            <a:endParaRPr lang="en-AU" altLang="zh-CN" dirty="0" smtClean="0">
              <a:latin typeface="Arial" panose="020B0604020202020204" pitchFamily="34" charset="0"/>
              <a:ea typeface="ＭＳ Ｐゴシック" panose="020B0600070205080204" pitchFamily="34" charset="-128"/>
            </a:endParaRPr>
          </a:p>
          <a:p>
            <a:pPr eaLnBrk="1" hangingPunct="1"/>
            <a:r>
              <a:rPr lang="en-US" dirty="0" smtClean="0">
                <a:latin typeface="Arial" panose="020B0604020202020204" pitchFamily="34" charset="0"/>
                <a:ea typeface="ＭＳ Ｐゴシック" panose="020B0600070205080204" pitchFamily="34" charset="-128"/>
              </a:rPr>
              <a:t>OFB has the structure of a typical stream cipher, in that the cipher generates a stream of bits as a function of an initial value and a key, and that stream of bits is </a:t>
            </a:r>
            <a:r>
              <a:rPr lang="en-US" dirty="0" err="1" smtClean="0">
                <a:latin typeface="Arial" panose="020B0604020202020204" pitchFamily="34" charset="0"/>
                <a:ea typeface="ＭＳ Ｐゴシック" panose="020B0600070205080204" pitchFamily="34" charset="-128"/>
              </a:rPr>
              <a:t>XORed</a:t>
            </a:r>
            <a:r>
              <a:rPr lang="en-US" dirty="0" smtClean="0">
                <a:latin typeface="Arial" panose="020B0604020202020204" pitchFamily="34" charset="0"/>
                <a:ea typeface="ＭＳ Ｐゴシック" panose="020B0600070205080204" pitchFamily="34" charset="-128"/>
              </a:rPr>
              <a:t> with the plaintext bits. </a:t>
            </a:r>
            <a:r>
              <a:rPr lang="en-AU" altLang="zh-CN" dirty="0" smtClean="0">
                <a:latin typeface="Arial" panose="020B0604020202020204" pitchFamily="34" charset="0"/>
                <a:ea typeface="ＭＳ Ｐゴシック" panose="020B0600070205080204" pitchFamily="34" charset="-128"/>
              </a:rPr>
              <a:t>Hence the sender &amp; receiver need to remain in sync, or all data is lost. Also, research has shown that you should only ever use a full block feedback </a:t>
            </a:r>
            <a:r>
              <a:rPr lang="en-AU" altLang="zh-CN" dirty="0" err="1" smtClean="0">
                <a:latin typeface="Arial" panose="020B0604020202020204" pitchFamily="34" charset="0"/>
                <a:ea typeface="ＭＳ Ｐゴシック" panose="020B0600070205080204" pitchFamily="34" charset="-128"/>
              </a:rPr>
              <a:t>ie</a:t>
            </a:r>
            <a:r>
              <a:rPr lang="en-AU" altLang="zh-CN" dirty="0" smtClean="0">
                <a:latin typeface="Arial" panose="020B0604020202020204" pitchFamily="34" charset="0"/>
                <a:ea typeface="ＭＳ Ｐゴシック" panose="020B0600070205080204" pitchFamily="34" charset="-128"/>
              </a:rPr>
              <a:t> OFB-64/128 mode. Hence </a:t>
            </a:r>
            <a:r>
              <a:rPr lang="en-US" dirty="0" smtClean="0">
                <a:latin typeface="Arial" panose="020B0604020202020204" pitchFamily="34" charset="0"/>
                <a:ea typeface="ＭＳ Ｐゴシック" panose="020B0600070205080204" pitchFamily="34" charset="-128"/>
              </a:rPr>
              <a:t>OFB encrypts plaintext a full block at a time, where typically a block is 64 or 128 bits.</a:t>
            </a:r>
            <a:endParaRPr lang="en-AU" altLang="zh-CN"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72500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736836-0D5B-4230-9D11-4C50E7B0733F}" type="slidenum">
              <a:rPr lang="en-AU" altLang="zh-CN" sz="1200"/>
              <a:pPr eaLnBrk="1" hangingPunct="1"/>
              <a:t>54</a:t>
            </a:fld>
            <a:endParaRPr lang="en-AU" altLang="zh-CN"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The Counter (CTR) mode is a variant of OFB, but which encrypts a counter value (hence name). Although it was proposed many years before, it has only recently been standardized for use with AES along with the other existing 4 modes. It is being used with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As with the OFB mode, the initial counter value must be a nonce; be different for all of the messages encrypted using the same key. Further, all counter values across all messages must be unique. If, contrary to this requirement, a counter value is used multiple times, then the confidentiality of all of the plaintext blocks corresponding to that counter value may be compromised. </a:t>
            </a:r>
          </a:p>
        </p:txBody>
      </p:sp>
    </p:spTree>
    <p:extLst>
      <p:ext uri="{BB962C8B-B14F-4D97-AF65-F5344CB8AC3E}">
        <p14:creationId xmlns:p14="http://schemas.microsoft.com/office/powerpoint/2010/main" val="2194008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146F7D-605F-4E3C-90CB-48470D9F5727}" type="slidenum">
              <a:rPr lang="en-AU" altLang="zh-CN" sz="1200"/>
              <a:pPr eaLnBrk="1" hangingPunct="1"/>
              <a:t>55</a:t>
            </a:fld>
            <a:endParaRPr lang="en-AU" altLang="zh-CN" sz="120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Stallings Figure 6.7 illustrates the Counter (CTR) Mode.</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23655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3F5D52-003E-499A-A64C-F7AF309C2BEB}" type="slidenum">
              <a:rPr lang="en-AU" altLang="zh-CN" sz="1200"/>
              <a:pPr eaLnBrk="1" hangingPunct="1"/>
              <a:t>56</a:t>
            </a:fld>
            <a:endParaRPr lang="en-AU"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extLst>
      <p:ext uri="{BB962C8B-B14F-4D97-AF65-F5344CB8AC3E}">
        <p14:creationId xmlns:p14="http://schemas.microsoft.com/office/powerpoint/2010/main" val="2905491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EB5220-FCFF-44DD-A246-DE014962E1C2}" type="slidenum">
              <a:rPr lang="en-AU" altLang="zh-CN" sz="1200"/>
              <a:pPr eaLnBrk="1" hangingPunct="1"/>
              <a:t>57</a:t>
            </a:fld>
            <a:endParaRPr lang="en-AU"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Note that, with the exception of ECB, all of the NIST-approved block cipher modes of operation involve feedback. This is clearly seen in Stallings Figure 6.8. To highlight the feedback mechanism, it is useful to think of the encryption function as taking input from a input register whose length equals the encryption block length and with output stored in an output register. The input register is updated one block at a time by the feedback mechanism. After each update, the encryption algorithm is executed, producing a result in the output register. Meanwhile, a block of plaintext is accessed. Note that both OFB and CTR produce output that is independent of both the plaintext and the ciphertext. Thus, they are natural candidates for stream ciphers that encrypt plaintext by XOR one full block at a time. </a:t>
            </a:r>
          </a:p>
        </p:txBody>
      </p:sp>
    </p:spTree>
    <p:extLst>
      <p:ext uri="{BB962C8B-B14F-4D97-AF65-F5344CB8AC3E}">
        <p14:creationId xmlns:p14="http://schemas.microsoft.com/office/powerpoint/2010/main" val="3831776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883B2A-923C-4665-9420-C7DA3E333EE3}" type="slidenum">
              <a:rPr lang="en-AU" altLang="zh-CN" sz="1200"/>
              <a:pPr eaLnBrk="1" hangingPunct="1"/>
              <a:t>58</a:t>
            </a:fld>
            <a:endParaRPr lang="en-AU"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Chapter 7 summary.</a:t>
            </a:r>
          </a:p>
        </p:txBody>
      </p:sp>
    </p:spTree>
    <p:extLst>
      <p:ext uri="{BB962C8B-B14F-4D97-AF65-F5344CB8AC3E}">
        <p14:creationId xmlns:p14="http://schemas.microsoft.com/office/powerpoint/2010/main" val="67519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243C8-1853-4F79-957A-89321B626D5D}" type="slidenum">
              <a:rPr lang="en-AU" altLang="zh-CN" smtClean="0"/>
              <a:pPr/>
              <a:t>19</a:t>
            </a:fld>
            <a:endParaRPr lang="en-AU" altLang="zh-CN"/>
          </a:p>
        </p:txBody>
      </p:sp>
    </p:spTree>
    <p:extLst>
      <p:ext uri="{BB962C8B-B14F-4D97-AF65-F5344CB8AC3E}">
        <p14:creationId xmlns:p14="http://schemas.microsoft.com/office/powerpoint/2010/main" val="293653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243C8-1853-4F79-957A-89321B626D5D}" type="slidenum">
              <a:rPr lang="en-AU" altLang="zh-CN" smtClean="0"/>
              <a:pPr/>
              <a:t>22</a:t>
            </a:fld>
            <a:endParaRPr lang="en-AU" altLang="zh-CN"/>
          </a:p>
        </p:txBody>
      </p:sp>
    </p:spTree>
    <p:extLst>
      <p:ext uri="{BB962C8B-B14F-4D97-AF65-F5344CB8AC3E}">
        <p14:creationId xmlns:p14="http://schemas.microsoft.com/office/powerpoint/2010/main" val="236008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243C8-1853-4F79-957A-89321B626D5D}" type="slidenum">
              <a:rPr lang="en-AU" altLang="zh-CN" smtClean="0"/>
              <a:pPr/>
              <a:t>29</a:t>
            </a:fld>
            <a:endParaRPr lang="en-AU" altLang="zh-CN"/>
          </a:p>
        </p:txBody>
      </p:sp>
    </p:spTree>
    <p:extLst>
      <p:ext uri="{BB962C8B-B14F-4D97-AF65-F5344CB8AC3E}">
        <p14:creationId xmlns:p14="http://schemas.microsoft.com/office/powerpoint/2010/main" val="61744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S-box is easily computable with</a:t>
            </a:r>
            <a:r>
              <a:rPr lang="en-US" baseline="0" dirty="0" smtClean="0"/>
              <a:t> little code.     All three steps can be combined and accelerated with pre-computed tables.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132139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crypto.stanford.edu</a:t>
            </a:r>
            <a:r>
              <a:rPr lang="en-US" dirty="0" smtClean="0"/>
              <a:t>/</a:t>
            </a:r>
            <a:r>
              <a:rPr lang="en-US" dirty="0" err="1" smtClean="0"/>
              <a:t>sjcl</a:t>
            </a:r>
            <a:r>
              <a:rPr lang="en-US" dirty="0" smtClean="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3011853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AES called</a:t>
            </a:r>
            <a:r>
              <a:rPr lang="en-US" baseline="0" dirty="0" smtClean="0"/>
              <a:t> </a:t>
            </a:r>
            <a:r>
              <a:rPr lang="en-US" baseline="0" dirty="0" err="1" smtClean="0"/>
              <a:t>aesenc</a:t>
            </a:r>
            <a:r>
              <a:rPr lang="en-US" baseline="0" dirty="0" smtClean="0"/>
              <a:t> 9 times and then call </a:t>
            </a:r>
            <a:r>
              <a:rPr lang="en-US" baseline="0" dirty="0" err="1" smtClean="0"/>
              <a:t>aesenclast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37</a:t>
            </a:fld>
            <a:endParaRPr lang="en-US" dirty="0"/>
          </a:p>
        </p:txBody>
      </p:sp>
    </p:spTree>
    <p:extLst>
      <p:ext uri="{BB962C8B-B14F-4D97-AF65-F5344CB8AC3E}">
        <p14:creationId xmlns:p14="http://schemas.microsoft.com/office/powerpoint/2010/main" val="1966953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DCEFD82-4E6C-4DE7-9F8B-2EFDEAC76E80}" type="slidenum">
              <a:rPr lang="en-AU" altLang="zh-CN" sz="1200"/>
              <a:pPr eaLnBrk="1" hangingPunct="1"/>
              <a:t>39</a:t>
            </a:fld>
            <a:endParaRPr lang="en-AU" altLang="zh-CN" sz="1200"/>
          </a:p>
        </p:txBody>
      </p:sp>
      <p:sp>
        <p:nvSpPr>
          <p:cNvPr id="27651" name="Rectangle 1026"/>
          <p:cNvSpPr>
            <a:spLocks noGrp="1" noRot="1" noChangeAspect="1" noChangeArrowheads="1" noTextEdit="1"/>
          </p:cNvSpPr>
          <p:nvPr>
            <p:ph type="sldImg"/>
          </p:nvPr>
        </p:nvSpPr>
        <p:spPr>
          <a:solidFill>
            <a:srgbClr val="FFFFFF"/>
          </a:solidFill>
          <a:ln/>
        </p:spPr>
      </p:sp>
      <p:sp>
        <p:nvSpPr>
          <p:cNvPr id="276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ea typeface="ＭＳ Ｐゴシック" panose="020B0600070205080204" pitchFamily="34"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smtClean="0">
                <a:latin typeface="Arial" panose="020B0604020202020204" pitchFamily="34" charset="0"/>
                <a:ea typeface="ＭＳ Ｐゴシック" panose="020B0600070205080204" pitchFamily="34" charset="-128"/>
              </a:rPr>
              <a:t>To apply a block cipher in a variety of applications, five "modes of operation" have been defined by NIST (SP 800-38A). In essence, a mode of operation is a technique for enhancing the effect of a cryptographic algorithm or adapting the algorithm for an application, such as applying a block cipher to a sequence of data blocks or a data stream. The five modes are intended to cover a wide variety of applications of encryption for which a block cipher could be used. These modes are intended for use with any symmetric block cipher, including triple DES and AES. </a:t>
            </a:r>
            <a:r>
              <a:rPr lang="en-US" smtClean="0">
                <a:latin typeface="Times-Roman" charset="0"/>
                <a:ea typeface="ＭＳ Ｐゴシック" panose="020B0600070205080204" pitchFamily="34" charset="-128"/>
              </a:rPr>
              <a:t>. </a:t>
            </a:r>
            <a:endParaRPr lang="en-AU" altLang="zh-CN"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209146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ltLang="zh-CN"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ltLang="zh-CN"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9216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8789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792480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fld id="{9DFE23EC-9374-4354-AFD7-1AA3F7D43F4E}" type="datetime1">
              <a:rPr lang="zh-CN" altLang="en-US" smtClean="0"/>
              <a:t>2016/10/24</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6D43EF07-24C5-4ADB-9390-B7C2E9A4DC91}" type="slidenum">
              <a:rPr lang="zh-CN" altLang="en-US"/>
              <a:pPr/>
              <a:t>‹#›</a:t>
            </a:fld>
            <a:endParaRPr lang="en-US" altLang="zh-CN"/>
          </a:p>
        </p:txBody>
      </p:sp>
    </p:spTree>
    <p:extLst>
      <p:ext uri="{BB962C8B-B14F-4D97-AF65-F5344CB8AC3E}">
        <p14:creationId xmlns:p14="http://schemas.microsoft.com/office/powerpoint/2010/main" val="245445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329067-A40F-4C38-8191-8C4701FD7A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329067-A40F-4C38-8191-8C4701FD7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3" r:id="rId13"/>
    <p:sldLayoutId id="2147483784" r:id="rId14"/>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3.xml"/><Relationship Id="rId7" Type="http://schemas.openxmlformats.org/officeDocument/2006/relationships/image" Target="../media/image5.png"/><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sz="4000" dirty="0" smtClean="0">
                <a:solidFill>
                  <a:schemeClr val="tx1"/>
                </a:solidFill>
                <a:ea typeface="ＭＳ Ｐゴシック" panose="020B0600070205080204" pitchFamily="34" charset="-128"/>
              </a:rPr>
              <a:t/>
            </a:r>
            <a:br>
              <a:rPr lang="en-US" altLang="zh-CN" sz="4000" dirty="0" smtClean="0">
                <a:solidFill>
                  <a:schemeClr val="tx1"/>
                </a:solidFill>
                <a:ea typeface="ＭＳ Ｐゴシック" panose="020B0600070205080204" pitchFamily="34" charset="-128"/>
              </a:rPr>
            </a:br>
            <a:r>
              <a:rPr lang="en-US" altLang="zh-CN" sz="4000" dirty="0" smtClean="0">
                <a:solidFill>
                  <a:schemeClr val="tx1"/>
                </a:solidFill>
                <a:ea typeface="ＭＳ Ｐゴシック" panose="020B0600070205080204" pitchFamily="34" charset="-128"/>
              </a:rPr>
              <a:t>Lecture 4: Block cipher</a:t>
            </a:r>
            <a:r>
              <a:rPr lang="zh-CN" altLang="en-US" sz="4000" dirty="0" smtClean="0">
                <a:solidFill>
                  <a:schemeClr val="tx1"/>
                </a:solidFill>
                <a:ea typeface="ＭＳ Ｐゴシック" panose="020B0600070205080204" pitchFamily="34" charset="-128"/>
              </a:rPr>
              <a:t>，</a:t>
            </a:r>
            <a:r>
              <a:rPr lang="en-US" altLang="zh-CN" sz="4000" dirty="0" smtClean="0">
                <a:solidFill>
                  <a:schemeClr val="tx1"/>
                </a:solidFill>
                <a:ea typeface="ＭＳ Ｐゴシック" panose="020B0600070205080204" pitchFamily="34" charset="-128"/>
              </a:rPr>
              <a:t>DES, AES, Modes of operation</a:t>
            </a:r>
            <a:endParaRPr lang="zh-CN" altLang="en-US" sz="4000" dirty="0">
              <a:solidFill>
                <a:schemeClr val="tx1"/>
              </a:solidFill>
              <a:ea typeface="ＭＳ Ｐゴシック" panose="020B0600070205080204" pitchFamily="34" charset="-128"/>
            </a:endParaRPr>
          </a:p>
        </p:txBody>
      </p:sp>
      <p:sp>
        <p:nvSpPr>
          <p:cNvPr id="5" name="Subtitle 4"/>
          <p:cNvSpPr>
            <a:spLocks noGrp="1"/>
          </p:cNvSpPr>
          <p:nvPr>
            <p:ph type="subTitle" idx="1"/>
          </p:nvPr>
        </p:nvSpPr>
        <p:spPr/>
        <p:txBody>
          <a:bodyPr>
            <a:normAutofit/>
          </a:bodyPr>
          <a:lstStyle/>
          <a:p>
            <a:pPr>
              <a:spcBef>
                <a:spcPct val="0"/>
              </a:spcBef>
            </a:pPr>
            <a:r>
              <a:rPr lang="en-US" altLang="zh-CN" sz="4700" b="1" dirty="0">
                <a:solidFill>
                  <a:schemeClr val="accent1">
                    <a:satMod val="150000"/>
                  </a:schemeClr>
                </a:solidFill>
                <a:latin typeface="+mj-lt"/>
                <a:ea typeface="ＭＳ Ｐゴシック" panose="020B0600070205080204" pitchFamily="34" charset="-128"/>
                <a:cs typeface="+mj-cs"/>
              </a:rPr>
              <a:t>Introduction to Computer Security</a:t>
            </a:r>
            <a:endParaRPr lang="en-AU" altLang="zh-CN" sz="4700" b="1" dirty="0">
              <a:solidFill>
                <a:schemeClr val="accent1">
                  <a:satMod val="150000"/>
                </a:schemeClr>
              </a:solidFill>
              <a:latin typeface="+mj-lt"/>
              <a:ea typeface="ＭＳ Ｐゴシック" panose="020B0600070205080204" pitchFamily="34" charset="-128"/>
              <a:cs typeface="+mj-cs"/>
            </a:endParaRPr>
          </a:p>
        </p:txBody>
      </p:sp>
    </p:spTree>
    <p:extLst>
      <p:ext uri="{BB962C8B-B14F-4D97-AF65-F5344CB8AC3E}">
        <p14:creationId xmlns:p14="http://schemas.microsoft.com/office/powerpoint/2010/main" val="79006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Feistel</a:t>
            </a:r>
            <a:r>
              <a:rPr lang="en-US" altLang="zh-CN" dirty="0"/>
              <a:t> </a:t>
            </a:r>
            <a:r>
              <a:rPr lang="en-US" altLang="zh-CN" dirty="0" smtClean="0"/>
              <a:t>network is invertible</a:t>
            </a:r>
            <a:endParaRPr lang="zh-CN" altLang="en-US" dirty="0"/>
          </a:p>
        </p:txBody>
      </p:sp>
      <p:sp>
        <p:nvSpPr>
          <p:cNvPr id="47" name="Content Placeholder 46"/>
          <p:cNvSpPr>
            <a:spLocks noGrp="1"/>
          </p:cNvSpPr>
          <p:nvPr>
            <p:ph idx="1"/>
          </p:nvPr>
        </p:nvSpPr>
        <p:spPr/>
        <p:txBody>
          <a:bodyPr>
            <a:normAutofit/>
          </a:bodyPr>
          <a:lstStyle/>
          <a:p>
            <a:pPr marL="0" indent="0">
              <a:buNone/>
            </a:pPr>
            <a:r>
              <a:rPr lang="en-US" b="1" dirty="0" smtClean="0"/>
              <a:t>Claim</a:t>
            </a:r>
            <a:r>
              <a:rPr lang="en-US" dirty="0" smtClean="0"/>
              <a:t>:   for all    </a:t>
            </a:r>
            <a:r>
              <a:rPr lang="en-US" dirty="0"/>
              <a:t>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r>
              <a:rPr lang="en-US" dirty="0" smtClean="0"/>
              <a:t>, </a:t>
            </a:r>
            <a:r>
              <a:rPr lang="en-US" dirty="0" err="1" smtClean="0"/>
              <a:t>Feistel</a:t>
            </a:r>
            <a:r>
              <a:rPr lang="en-US" dirty="0" smtClean="0"/>
              <a:t> network    </a:t>
            </a:r>
            <a:r>
              <a:rPr lang="en-US" dirty="0"/>
              <a:t>F: {0,1}</a:t>
            </a:r>
            <a:r>
              <a:rPr lang="en-US" baseline="30000" dirty="0"/>
              <a:t>2n</a:t>
            </a:r>
            <a:r>
              <a:rPr lang="en-US" dirty="0"/>
              <a:t>  ⟶  {0,1}</a:t>
            </a:r>
            <a:r>
              <a:rPr lang="en-US" baseline="30000" dirty="0"/>
              <a:t>2n</a:t>
            </a:r>
            <a:r>
              <a:rPr lang="en-US" dirty="0"/>
              <a:t> </a:t>
            </a:r>
            <a:r>
              <a:rPr lang="en-US" dirty="0" smtClean="0"/>
              <a:t>   is invertible</a:t>
            </a:r>
            <a:br>
              <a:rPr lang="en-US" dirty="0" smtClean="0"/>
            </a:br>
            <a:r>
              <a:rPr lang="en-US" dirty="0" smtClean="0"/>
              <a:t>Proof:   construct inverse</a:t>
            </a:r>
            <a:endParaRPr lang="en-US" dirty="0"/>
          </a:p>
        </p:txBody>
      </p:sp>
      <p:sp>
        <p:nvSpPr>
          <p:cNvPr id="48" name="Rectangle 47"/>
          <p:cNvSpPr/>
          <p:nvPr/>
        </p:nvSpPr>
        <p:spPr>
          <a:xfrm>
            <a:off x="1066800" y="44958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49" name="Rectangle 48"/>
          <p:cNvSpPr/>
          <p:nvPr/>
        </p:nvSpPr>
        <p:spPr>
          <a:xfrm>
            <a:off x="1066800" y="51816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50" name="Rectangle 49"/>
          <p:cNvSpPr/>
          <p:nvPr/>
        </p:nvSpPr>
        <p:spPr>
          <a:xfrm>
            <a:off x="2743200" y="44958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51" name="Rectangle 50"/>
          <p:cNvSpPr/>
          <p:nvPr/>
        </p:nvSpPr>
        <p:spPr>
          <a:xfrm>
            <a:off x="2743200" y="51816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52" name="TextBox 51"/>
          <p:cNvSpPr txBox="1"/>
          <p:nvPr/>
        </p:nvSpPr>
        <p:spPr>
          <a:xfrm flipV="1">
            <a:off x="1752600" y="5410201"/>
            <a:ext cx="431528" cy="461665"/>
          </a:xfrm>
          <a:prstGeom prst="rect">
            <a:avLst/>
          </a:prstGeom>
          <a:noFill/>
        </p:spPr>
        <p:txBody>
          <a:bodyPr wrap="none" rtlCol="0">
            <a:spAutoFit/>
          </a:bodyPr>
          <a:lstStyle/>
          <a:p>
            <a:r>
              <a:rPr lang="en-US" sz="2400" dirty="0"/>
              <a:t>⊕</a:t>
            </a:r>
          </a:p>
        </p:txBody>
      </p:sp>
      <p:cxnSp>
        <p:nvCxnSpPr>
          <p:cNvPr id="53" name="Straight Connector 52"/>
          <p:cNvCxnSpPr/>
          <p:nvPr/>
        </p:nvCxnSpPr>
        <p:spPr>
          <a:xfrm flipV="1">
            <a:off x="1447800" y="46482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447800" y="56388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flipV="1">
            <a:off x="2184128" y="5638800"/>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362200" y="476250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362200" y="464820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676400" y="487680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59" name="Straight Arrow Connector 58"/>
          <p:cNvCxnSpPr/>
          <p:nvPr/>
        </p:nvCxnSpPr>
        <p:spPr>
          <a:xfrm>
            <a:off x="1905000" y="46482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905000" y="5257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3657600" y="4724400"/>
            <a:ext cx="1524000" cy="5334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928459" cy="369332"/>
            </a:xfrm>
            <a:prstGeom prst="rect">
              <a:avLst/>
            </a:prstGeom>
            <a:noFill/>
          </p:spPr>
          <p:txBody>
            <a:bodyPr wrap="none" rtlCol="0">
              <a:spAutoFit/>
            </a:bodyPr>
            <a:lstStyle/>
            <a:p>
              <a:r>
                <a:rPr lang="en-US" dirty="0" smtClean="0"/>
                <a:t>inverse</a:t>
              </a:r>
              <a:endParaRPr lang="en-US" dirty="0"/>
            </a:p>
          </p:txBody>
        </p:sp>
      </p:grpSp>
      <p:sp>
        <p:nvSpPr>
          <p:cNvPr id="74" name="TextBox 73"/>
          <p:cNvSpPr txBox="1"/>
          <p:nvPr/>
        </p:nvSpPr>
        <p:spPr>
          <a:xfrm>
            <a:off x="5867400" y="4572001"/>
            <a:ext cx="2274982" cy="1061829"/>
          </a:xfrm>
          <a:prstGeom prst="rect">
            <a:avLst/>
          </a:prstGeom>
          <a:noFill/>
        </p:spPr>
        <p:txBody>
          <a:bodyPr wrap="none" rtlCol="0">
            <a:spAutoFit/>
          </a:bodyPr>
          <a:lstStyle/>
          <a:p>
            <a:r>
              <a:rPr lang="en-US" sz="2400" dirty="0"/>
              <a:t>R</a:t>
            </a:r>
            <a:r>
              <a:rPr lang="en-US" sz="2400" baseline="-25000" dirty="0"/>
              <a:t>i-1</a:t>
            </a:r>
            <a:r>
              <a:rPr lang="en-US" sz="2400" dirty="0"/>
              <a:t> = L</a:t>
            </a:r>
            <a:r>
              <a:rPr lang="en-US" sz="2400" baseline="-25000" dirty="0"/>
              <a:t>i</a:t>
            </a:r>
          </a:p>
          <a:p>
            <a:pPr>
              <a:spcBef>
                <a:spcPts val="1800"/>
              </a:spcBef>
            </a:pPr>
            <a:r>
              <a:rPr lang="en-US" sz="2400" dirty="0"/>
              <a:t>L</a:t>
            </a:r>
            <a:r>
              <a:rPr lang="en-US" sz="2400" baseline="-25000" dirty="0"/>
              <a:t>i-1</a:t>
            </a:r>
            <a:r>
              <a:rPr lang="en-US" sz="2400" dirty="0"/>
              <a:t> = f</a:t>
            </a:r>
            <a:r>
              <a:rPr lang="en-US" sz="2400" baseline="-25000" dirty="0"/>
              <a:t>i</a:t>
            </a:r>
            <a:r>
              <a:rPr lang="en-US" sz="2400" dirty="0"/>
              <a:t>(L</a:t>
            </a:r>
            <a:r>
              <a:rPr lang="en-US" sz="2400" baseline="-25000" dirty="0"/>
              <a:t>i</a:t>
            </a:r>
            <a:r>
              <a:rPr lang="en-US" sz="2400" dirty="0"/>
              <a:t>) ⨁  </a:t>
            </a:r>
            <a:r>
              <a:rPr lang="en-US" sz="2400" dirty="0" err="1"/>
              <a:t>R</a:t>
            </a:r>
            <a:r>
              <a:rPr lang="en-US" sz="2400" baseline="-25000" dirty="0" err="1"/>
              <a:t>i</a:t>
            </a:r>
            <a:endParaRPr lang="en-US" sz="2400" baseline="-25000" dirty="0"/>
          </a:p>
        </p:txBody>
      </p:sp>
      <p:sp>
        <p:nvSpPr>
          <p:cNvPr id="80" name="Rectangle 79"/>
          <p:cNvSpPr/>
          <p:nvPr/>
        </p:nvSpPr>
        <p:spPr>
          <a:xfrm>
            <a:off x="6553200" y="5181600"/>
            <a:ext cx="1600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0" grpId="0" animBg="1"/>
      <p:bldP spid="8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190600" y="30011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49" name="Rectangle 48"/>
          <p:cNvSpPr/>
          <p:nvPr/>
        </p:nvSpPr>
        <p:spPr>
          <a:xfrm>
            <a:off x="1190600" y="36869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50" name="Rectangle 49"/>
          <p:cNvSpPr/>
          <p:nvPr/>
        </p:nvSpPr>
        <p:spPr>
          <a:xfrm>
            <a:off x="2867000" y="30011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51" name="Rectangle 50"/>
          <p:cNvSpPr/>
          <p:nvPr/>
        </p:nvSpPr>
        <p:spPr>
          <a:xfrm>
            <a:off x="2867000" y="36869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52" name="TextBox 51"/>
          <p:cNvSpPr txBox="1"/>
          <p:nvPr/>
        </p:nvSpPr>
        <p:spPr>
          <a:xfrm flipV="1">
            <a:off x="1876400" y="3915544"/>
            <a:ext cx="431528" cy="461665"/>
          </a:xfrm>
          <a:prstGeom prst="rect">
            <a:avLst/>
          </a:prstGeom>
          <a:noFill/>
        </p:spPr>
        <p:txBody>
          <a:bodyPr wrap="none" rtlCol="0">
            <a:spAutoFit/>
          </a:bodyPr>
          <a:lstStyle/>
          <a:p>
            <a:r>
              <a:rPr lang="en-US" sz="2400" dirty="0"/>
              <a:t>⊕</a:t>
            </a:r>
          </a:p>
        </p:txBody>
      </p:sp>
      <p:cxnSp>
        <p:nvCxnSpPr>
          <p:cNvPr id="53" name="Straight Connector 52"/>
          <p:cNvCxnSpPr/>
          <p:nvPr/>
        </p:nvCxnSpPr>
        <p:spPr>
          <a:xfrm flipV="1">
            <a:off x="1571600" y="3153543"/>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571600" y="4144143"/>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flipV="1">
            <a:off x="2307928" y="4144143"/>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486000" y="3267843"/>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486000" y="3153543"/>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800200" y="3382143"/>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59" name="Straight Arrow Connector 58"/>
          <p:cNvCxnSpPr/>
          <p:nvPr/>
        </p:nvCxnSpPr>
        <p:spPr>
          <a:xfrm>
            <a:off x="2028800" y="3153543"/>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028800" y="3763143"/>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3781400" y="3229743"/>
            <a:ext cx="1524000" cy="5334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928459" cy="369332"/>
            </a:xfrm>
            <a:prstGeom prst="rect">
              <a:avLst/>
            </a:prstGeom>
            <a:noFill/>
          </p:spPr>
          <p:txBody>
            <a:bodyPr wrap="none" rtlCol="0">
              <a:spAutoFit/>
            </a:bodyPr>
            <a:lstStyle/>
            <a:p>
              <a:r>
                <a:rPr lang="en-US" dirty="0" smtClean="0"/>
                <a:t>inverse</a:t>
              </a:r>
              <a:endParaRPr lang="en-US" dirty="0"/>
            </a:p>
          </p:txBody>
        </p:sp>
      </p:grpSp>
      <p:sp>
        <p:nvSpPr>
          <p:cNvPr id="77" name="Rectangle 76"/>
          <p:cNvSpPr/>
          <p:nvPr/>
        </p:nvSpPr>
        <p:spPr>
          <a:xfrm>
            <a:off x="5686400" y="29249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114" name="Rectangle 113"/>
          <p:cNvSpPr/>
          <p:nvPr/>
        </p:nvSpPr>
        <p:spPr>
          <a:xfrm>
            <a:off x="5686400" y="36107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115" name="Rectangle 114"/>
          <p:cNvSpPr/>
          <p:nvPr/>
        </p:nvSpPr>
        <p:spPr>
          <a:xfrm>
            <a:off x="7362800" y="29249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116" name="Rectangle 115"/>
          <p:cNvSpPr/>
          <p:nvPr/>
        </p:nvSpPr>
        <p:spPr>
          <a:xfrm>
            <a:off x="7362800" y="361074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117" name="TextBox 116"/>
          <p:cNvSpPr txBox="1"/>
          <p:nvPr/>
        </p:nvSpPr>
        <p:spPr>
          <a:xfrm>
            <a:off x="6372200" y="2924944"/>
            <a:ext cx="431528" cy="461665"/>
          </a:xfrm>
          <a:prstGeom prst="rect">
            <a:avLst/>
          </a:prstGeom>
          <a:noFill/>
        </p:spPr>
        <p:txBody>
          <a:bodyPr wrap="none" rtlCol="0">
            <a:spAutoFit/>
          </a:bodyPr>
          <a:lstStyle/>
          <a:p>
            <a:r>
              <a:rPr lang="en-US" sz="2400" dirty="0"/>
              <a:t>⊕</a:t>
            </a:r>
          </a:p>
        </p:txBody>
      </p:sp>
      <p:cxnSp>
        <p:nvCxnSpPr>
          <p:cNvPr id="118" name="Straight Connector 117"/>
          <p:cNvCxnSpPr/>
          <p:nvPr/>
        </p:nvCxnSpPr>
        <p:spPr>
          <a:xfrm>
            <a:off x="6067400" y="4148608"/>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067400" y="3158008"/>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17" idx="3"/>
          </p:cNvCxnSpPr>
          <p:nvPr/>
        </p:nvCxnSpPr>
        <p:spPr>
          <a:xfrm>
            <a:off x="6803728" y="3155776"/>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6981800" y="3158008"/>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6981800" y="3348508"/>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6296000" y="3539008"/>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124" name="Straight Arrow Connector 123"/>
          <p:cNvCxnSpPr/>
          <p:nvPr/>
        </p:nvCxnSpPr>
        <p:spPr>
          <a:xfrm flipV="1">
            <a:off x="6524600" y="3920008"/>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V="1">
            <a:off x="6524600" y="3310408"/>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标题 3"/>
          <p:cNvSpPr>
            <a:spLocks noGrp="1"/>
          </p:cNvSpPr>
          <p:nvPr>
            <p:ph type="title"/>
          </p:nvPr>
        </p:nvSpPr>
        <p:spPr/>
        <p:txBody>
          <a:bodyPr/>
          <a:lstStyle/>
          <a:p>
            <a:r>
              <a:rPr lang="en-US" altLang="zh-CN" dirty="0" smtClean="0"/>
              <a:t>Inversion in a picture</a:t>
            </a:r>
            <a:endParaRPr lang="zh-CN" altLang="en-US" dirty="0"/>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533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 circuit</a:t>
            </a:r>
            <a:endParaRPr lang="en-US" dirty="0"/>
          </a:p>
        </p:txBody>
      </p:sp>
      <p:sp>
        <p:nvSpPr>
          <p:cNvPr id="3" name="Content Placeholder 2"/>
          <p:cNvSpPr>
            <a:spLocks noGrp="1"/>
          </p:cNvSpPr>
          <p:nvPr>
            <p:ph idx="1"/>
          </p:nvPr>
        </p:nvSpPr>
        <p:spPr>
          <a:xfrm>
            <a:off x="457200" y="3805386"/>
            <a:ext cx="8534400" cy="2647950"/>
          </a:xfrm>
        </p:spPr>
        <p:txBody>
          <a:bodyPr>
            <a:normAutofit fontScale="92500" lnSpcReduction="20000"/>
          </a:bodyPr>
          <a:lstStyle/>
          <a:p>
            <a:r>
              <a:rPr lang="en-US" dirty="0" smtClean="0"/>
              <a:t>Inversion is basically the same circuit, </a:t>
            </a:r>
            <a:br>
              <a:rPr lang="en-US" dirty="0" smtClean="0"/>
            </a:br>
            <a:r>
              <a:rPr lang="en-US" dirty="0" smtClean="0"/>
              <a:t>	with  f</a:t>
            </a:r>
            <a:r>
              <a:rPr lang="en-US" baseline="-25000" dirty="0" smtClean="0"/>
              <a:t>1</a:t>
            </a:r>
            <a:r>
              <a:rPr lang="en-US" dirty="0"/>
              <a:t>, …, </a:t>
            </a:r>
            <a:r>
              <a:rPr lang="en-US" dirty="0" err="1"/>
              <a:t>f</a:t>
            </a:r>
            <a:r>
              <a:rPr lang="en-US" baseline="-25000" dirty="0" err="1"/>
              <a:t>d</a:t>
            </a:r>
            <a:r>
              <a:rPr lang="en-US" dirty="0" smtClean="0"/>
              <a:t>  applied in reverse order</a:t>
            </a:r>
            <a:endParaRPr lang="en-US" dirty="0"/>
          </a:p>
          <a:p>
            <a:pPr>
              <a:spcBef>
                <a:spcPts val="2376"/>
              </a:spcBef>
            </a:pPr>
            <a:r>
              <a:rPr lang="en-US" dirty="0" smtClean="0"/>
              <a:t>General method for building invertible functions (block ciphers) from arbitrary functions.      </a:t>
            </a:r>
          </a:p>
          <a:p>
            <a:pPr>
              <a:spcBef>
                <a:spcPts val="2376"/>
              </a:spcBef>
            </a:pPr>
            <a:r>
              <a:rPr lang="en-US" dirty="0" smtClean="0"/>
              <a:t>Used in many block ciphers … but not AES</a:t>
            </a:r>
            <a:endParaRPr lang="en-US" dirty="0"/>
          </a:p>
        </p:txBody>
      </p:sp>
      <p:grpSp>
        <p:nvGrpSpPr>
          <p:cNvPr id="47" name="Group 46"/>
          <p:cNvGrpSpPr/>
          <p:nvPr/>
        </p:nvGrpSpPr>
        <p:grpSpPr>
          <a:xfrm>
            <a:off x="609602" y="1735337"/>
            <a:ext cx="7543799" cy="1549647"/>
            <a:chOff x="609601" y="741794"/>
            <a:chExt cx="7543799" cy="1549647"/>
          </a:xfrm>
        </p:grpSpPr>
        <p:sp>
          <p:nvSpPr>
            <p:cNvPr id="4" name="Rectangle 3"/>
            <p:cNvSpPr/>
            <p:nvPr/>
          </p:nvSpPr>
          <p:spPr>
            <a:xfrm>
              <a:off x="60960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5" name="Rectangle 4"/>
            <p:cNvSpPr/>
            <p:nvPr/>
          </p:nvSpPr>
          <p:spPr>
            <a:xfrm>
              <a:off x="60960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6" name="Rectangle 5"/>
            <p:cNvSpPr/>
            <p:nvPr/>
          </p:nvSpPr>
          <p:spPr>
            <a:xfrm>
              <a:off x="77724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0</a:t>
              </a:r>
              <a:endParaRPr lang="en-US" baseline="-25000" dirty="0">
                <a:solidFill>
                  <a:srgbClr val="0000FF"/>
                </a:solidFill>
              </a:endParaRPr>
            </a:p>
          </p:txBody>
        </p:sp>
        <p:sp>
          <p:nvSpPr>
            <p:cNvPr id="7" name="Rectangle 6"/>
            <p:cNvSpPr/>
            <p:nvPr/>
          </p:nvSpPr>
          <p:spPr>
            <a:xfrm>
              <a:off x="77724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0</a:t>
              </a:r>
              <a:endParaRPr lang="en-US" baseline="-25000" dirty="0">
                <a:solidFill>
                  <a:srgbClr val="0000FF"/>
                </a:solidFill>
              </a:endParaRPr>
            </a:p>
          </p:txBody>
        </p:sp>
        <p:sp>
          <p:nvSpPr>
            <p:cNvPr id="8" name="Rectangle 7"/>
            <p:cNvSpPr/>
            <p:nvPr/>
          </p:nvSpPr>
          <p:spPr>
            <a:xfrm>
              <a:off x="914400" y="830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a:t>
              </a:r>
              <a:endParaRPr lang="en-US" baseline="-25000" dirty="0">
                <a:solidFill>
                  <a:srgbClr val="0000FF"/>
                </a:solidFill>
              </a:endParaRPr>
            </a:p>
          </p:txBody>
        </p:sp>
        <p:sp>
          <p:nvSpPr>
            <p:cNvPr id="9" name="Rectangle 8"/>
            <p:cNvSpPr/>
            <p:nvPr/>
          </p:nvSpPr>
          <p:spPr>
            <a:xfrm>
              <a:off x="914400" y="15166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smtClean="0">
                  <a:solidFill>
                    <a:srgbClr val="0000FF"/>
                  </a:solidFill>
                </a:rPr>
                <a:t>d</a:t>
              </a:r>
              <a:endParaRPr lang="en-US" baseline="-25000" dirty="0">
                <a:solidFill>
                  <a:srgbClr val="0000FF"/>
                </a:solidFill>
              </a:endParaRPr>
            </a:p>
          </p:txBody>
        </p:sp>
        <p:sp>
          <p:nvSpPr>
            <p:cNvPr id="11" name="TextBox 10"/>
            <p:cNvSpPr txBox="1"/>
            <p:nvPr/>
          </p:nvSpPr>
          <p:spPr>
            <a:xfrm rot="5400000">
              <a:off x="431472" y="931590"/>
              <a:ext cx="748923" cy="369332"/>
            </a:xfrm>
            <a:prstGeom prst="rect">
              <a:avLst/>
            </a:prstGeom>
            <a:noFill/>
          </p:spPr>
          <p:txBody>
            <a:bodyPr wrap="none" rtlCol="0">
              <a:spAutoFit/>
            </a:bodyPr>
            <a:lstStyle/>
            <a:p>
              <a:r>
                <a:rPr lang="en-US" dirty="0"/>
                <a:t>n</a:t>
              </a:r>
              <a:r>
                <a:rPr lang="en-US" dirty="0" smtClean="0"/>
                <a:t>-bits</a:t>
              </a:r>
              <a:endParaRPr lang="en-US" dirty="0"/>
            </a:p>
          </p:txBody>
        </p:sp>
        <p:sp>
          <p:nvSpPr>
            <p:cNvPr id="12" name="TextBox 11"/>
            <p:cNvSpPr txBox="1"/>
            <p:nvPr/>
          </p:nvSpPr>
          <p:spPr>
            <a:xfrm rot="5400000">
              <a:off x="419805" y="1732314"/>
              <a:ext cx="748923" cy="369332"/>
            </a:xfrm>
            <a:prstGeom prst="rect">
              <a:avLst/>
            </a:prstGeom>
            <a:noFill/>
          </p:spPr>
          <p:txBody>
            <a:bodyPr wrap="none" rtlCol="0">
              <a:spAutoFit/>
            </a:bodyPr>
            <a:lstStyle/>
            <a:p>
              <a:r>
                <a:rPr lang="en-US" dirty="0"/>
                <a:t>n</a:t>
              </a:r>
              <a:r>
                <a:rPr lang="en-US" dirty="0" smtClean="0"/>
                <a:t>-bits</a:t>
              </a:r>
              <a:endParaRPr lang="en-US" dirty="0"/>
            </a:p>
          </p:txBody>
        </p:sp>
        <p:sp>
          <p:nvSpPr>
            <p:cNvPr id="13" name="Rectangle 12"/>
            <p:cNvSpPr/>
            <p:nvPr/>
          </p:nvSpPr>
          <p:spPr>
            <a:xfrm>
              <a:off x="25908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14" name="Rectangle 13"/>
            <p:cNvSpPr/>
            <p:nvPr/>
          </p:nvSpPr>
          <p:spPr>
            <a:xfrm>
              <a:off x="25908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15" name="TextBox 14"/>
            <p:cNvSpPr txBox="1"/>
            <p:nvPr/>
          </p:nvSpPr>
          <p:spPr>
            <a:xfrm>
              <a:off x="1600200" y="742950"/>
              <a:ext cx="431528" cy="461665"/>
            </a:xfrm>
            <a:prstGeom prst="rect">
              <a:avLst/>
            </a:prstGeom>
            <a:noFill/>
          </p:spPr>
          <p:txBody>
            <a:bodyPr wrap="none" rtlCol="0">
              <a:spAutoFit/>
            </a:bodyPr>
            <a:lstStyle/>
            <a:p>
              <a:r>
                <a:rPr lang="en-US" sz="2400" dirty="0"/>
                <a:t>⊕</a:t>
              </a:r>
            </a:p>
          </p:txBody>
        </p:sp>
        <p:cxnSp>
          <p:nvCxnSpPr>
            <p:cNvPr id="16" name="Straight Connector 15"/>
            <p:cNvCxnSpPr/>
            <p:nvPr/>
          </p:nvCxnSpPr>
          <p:spPr>
            <a:xfrm>
              <a:off x="12954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954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2031728" y="973783"/>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a:off x="22098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flipV="1">
              <a:off x="22098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5240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22" name="Straight Arrow Connector 21"/>
            <p:cNvCxnSpPr/>
            <p:nvPr/>
          </p:nvCxnSpPr>
          <p:spPr>
            <a:xfrm flipV="1">
              <a:off x="17526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7526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2672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d-2</a:t>
              </a:r>
              <a:endParaRPr lang="en-US" baseline="-25000" dirty="0">
                <a:solidFill>
                  <a:srgbClr val="0000FF"/>
                </a:solidFill>
              </a:endParaRPr>
            </a:p>
          </p:txBody>
        </p:sp>
        <p:sp>
          <p:nvSpPr>
            <p:cNvPr id="25" name="Rectangle 24"/>
            <p:cNvSpPr/>
            <p:nvPr/>
          </p:nvSpPr>
          <p:spPr>
            <a:xfrm>
              <a:off x="42672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d-2</a:t>
              </a:r>
              <a:endParaRPr lang="en-US" baseline="-25000" dirty="0">
                <a:solidFill>
                  <a:srgbClr val="0000FF"/>
                </a:solidFill>
              </a:endParaRPr>
            </a:p>
          </p:txBody>
        </p:sp>
        <p:sp>
          <p:nvSpPr>
            <p:cNvPr id="26" name="TextBox 25"/>
            <p:cNvSpPr txBox="1"/>
            <p:nvPr/>
          </p:nvSpPr>
          <p:spPr>
            <a:xfrm>
              <a:off x="3276600" y="742950"/>
              <a:ext cx="431528" cy="461665"/>
            </a:xfrm>
            <a:prstGeom prst="rect">
              <a:avLst/>
            </a:prstGeom>
            <a:noFill/>
          </p:spPr>
          <p:txBody>
            <a:bodyPr wrap="none" rtlCol="0">
              <a:spAutoFit/>
            </a:bodyPr>
            <a:lstStyle/>
            <a:p>
              <a:r>
                <a:rPr lang="en-US" sz="2400" dirty="0"/>
                <a:t>⊕</a:t>
              </a:r>
            </a:p>
          </p:txBody>
        </p:sp>
        <p:cxnSp>
          <p:nvCxnSpPr>
            <p:cNvPr id="27" name="Straight Connector 26"/>
            <p:cNvCxnSpPr/>
            <p:nvPr/>
          </p:nvCxnSpPr>
          <p:spPr>
            <a:xfrm>
              <a:off x="29718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9718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3708128" y="973783"/>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a:off x="38862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flipV="1">
              <a:off x="38862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2004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smtClean="0">
                  <a:solidFill>
                    <a:srgbClr val="0000FF"/>
                  </a:solidFill>
                </a:rPr>
                <a:t>d-1</a:t>
              </a:r>
              <a:endParaRPr lang="en-US" baseline="-25000" dirty="0">
                <a:solidFill>
                  <a:srgbClr val="0000FF"/>
                </a:solidFill>
              </a:endParaRPr>
            </a:p>
          </p:txBody>
        </p:sp>
        <p:cxnSp>
          <p:nvCxnSpPr>
            <p:cNvPr id="33" name="Straight Arrow Connector 32"/>
            <p:cNvCxnSpPr/>
            <p:nvPr/>
          </p:nvCxnSpPr>
          <p:spPr>
            <a:xfrm flipV="1">
              <a:off x="34290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290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181600" y="1211818"/>
              <a:ext cx="702436" cy="830997"/>
            </a:xfrm>
            <a:prstGeom prst="rect">
              <a:avLst/>
            </a:prstGeom>
            <a:noFill/>
          </p:spPr>
          <p:txBody>
            <a:bodyPr wrap="none" rtlCol="0">
              <a:spAutoFit/>
            </a:bodyPr>
            <a:lstStyle/>
            <a:p>
              <a:r>
                <a:rPr lang="en-US" sz="4800" b="1" dirty="0"/>
                <a:t>⋯</a:t>
              </a:r>
            </a:p>
          </p:txBody>
        </p:sp>
        <p:sp>
          <p:nvSpPr>
            <p:cNvPr id="36" name="TextBox 35"/>
            <p:cNvSpPr txBox="1"/>
            <p:nvPr/>
          </p:nvSpPr>
          <p:spPr>
            <a:xfrm>
              <a:off x="6781800" y="819150"/>
              <a:ext cx="431528" cy="461665"/>
            </a:xfrm>
            <a:prstGeom prst="rect">
              <a:avLst/>
            </a:prstGeom>
            <a:noFill/>
          </p:spPr>
          <p:txBody>
            <a:bodyPr wrap="none" rtlCol="0">
              <a:spAutoFit/>
            </a:bodyPr>
            <a:lstStyle/>
            <a:p>
              <a:r>
                <a:rPr lang="en-US" sz="2400" dirty="0"/>
                <a:t>⊕</a:t>
              </a:r>
            </a:p>
          </p:txBody>
        </p:sp>
        <p:cxnSp>
          <p:nvCxnSpPr>
            <p:cNvPr id="37" name="Straight Connector 36"/>
            <p:cNvCxnSpPr/>
            <p:nvPr/>
          </p:nvCxnSpPr>
          <p:spPr>
            <a:xfrm>
              <a:off x="6477000" y="20428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10522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7213328" y="1049983"/>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391400" y="10522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91400" y="12427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6705600" y="14332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43" name="Straight Arrow Connector 42"/>
            <p:cNvCxnSpPr/>
            <p:nvPr/>
          </p:nvCxnSpPr>
          <p:spPr>
            <a:xfrm flipV="1">
              <a:off x="6934200" y="18142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34200" y="12046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588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16 round </a:t>
            </a:r>
            <a:r>
              <a:rPr lang="en-US" dirty="0" err="1" smtClean="0"/>
              <a:t>Feistel</a:t>
            </a:r>
            <a:r>
              <a:rPr lang="en-US" dirty="0" smtClean="0"/>
              <a:t> network</a:t>
            </a:r>
            <a:endParaRPr lang="en-US" dirty="0"/>
          </a:p>
        </p:txBody>
      </p:sp>
      <p:sp>
        <p:nvSpPr>
          <p:cNvPr id="3" name="Content Placeholder 2"/>
          <p:cNvSpPr>
            <a:spLocks noGrp="1"/>
          </p:cNvSpPr>
          <p:nvPr>
            <p:ph idx="1"/>
          </p:nvPr>
        </p:nvSpPr>
        <p:spPr>
          <a:xfrm>
            <a:off x="457200" y="1905000"/>
            <a:ext cx="8229600" cy="990600"/>
          </a:xfrm>
        </p:spPr>
        <p:txBody>
          <a:bodyPr/>
          <a:lstStyle/>
          <a:p>
            <a:pPr marL="0" indent="0" algn="ctr">
              <a:buNone/>
            </a:pPr>
            <a:r>
              <a:rPr lang="en-US" dirty="0"/>
              <a:t>f</a:t>
            </a:r>
            <a:r>
              <a:rPr lang="en-US" baseline="-25000" dirty="0"/>
              <a:t>1</a:t>
            </a:r>
            <a:r>
              <a:rPr lang="en-US" dirty="0"/>
              <a:t>, …, </a:t>
            </a:r>
            <a:r>
              <a:rPr lang="en-US" dirty="0" smtClean="0"/>
              <a:t>f</a:t>
            </a:r>
            <a:r>
              <a:rPr lang="en-US" baseline="-25000" dirty="0" smtClean="0"/>
              <a:t>16</a:t>
            </a:r>
            <a:r>
              <a:rPr lang="en-US" dirty="0" smtClean="0"/>
              <a:t>:   </a:t>
            </a:r>
            <a:r>
              <a:rPr lang="en-US" dirty="0"/>
              <a:t>{0,1</a:t>
            </a:r>
            <a:r>
              <a:rPr lang="en-US" dirty="0" smtClean="0"/>
              <a:t>}</a:t>
            </a:r>
            <a:r>
              <a:rPr lang="en-US" baseline="30000" dirty="0" smtClean="0"/>
              <a:t>32</a:t>
            </a:r>
            <a:r>
              <a:rPr lang="en-US" dirty="0" smtClean="0"/>
              <a:t>  </a:t>
            </a:r>
            <a:r>
              <a:rPr lang="en-US" dirty="0"/>
              <a:t>⟶  {0,1</a:t>
            </a:r>
            <a:r>
              <a:rPr lang="en-US" dirty="0" smtClean="0"/>
              <a:t>}</a:t>
            </a:r>
            <a:r>
              <a:rPr lang="en-US" baseline="30000" dirty="0" smtClean="0"/>
              <a:t>32</a:t>
            </a:r>
            <a:r>
              <a:rPr lang="en-US" dirty="0" smtClean="0"/>
              <a:t>     ,      f</a:t>
            </a:r>
            <a:r>
              <a:rPr lang="en-US" baseline="-25000" dirty="0" smtClean="0"/>
              <a:t>i</a:t>
            </a:r>
            <a:r>
              <a:rPr lang="en-US" dirty="0" smtClean="0"/>
              <a:t>(x) = </a:t>
            </a:r>
            <a:r>
              <a:rPr lang="en-US" b="1" dirty="0"/>
              <a:t>F</a:t>
            </a:r>
            <a:r>
              <a:rPr lang="en-US" dirty="0" smtClean="0"/>
              <a:t>( </a:t>
            </a:r>
            <a:r>
              <a:rPr lang="en-US" dirty="0" err="1" smtClean="0"/>
              <a:t>k</a:t>
            </a:r>
            <a:r>
              <a:rPr lang="en-US" baseline="-25000" dirty="0" err="1" smtClean="0"/>
              <a:t>i</a:t>
            </a:r>
            <a:r>
              <a:rPr lang="en-US" dirty="0" smtClean="0"/>
              <a:t>, x ) </a:t>
            </a:r>
            <a:endParaRPr lang="en-US" dirty="0"/>
          </a:p>
        </p:txBody>
      </p:sp>
      <p:sp>
        <p:nvSpPr>
          <p:cNvPr id="4" name="Rectangle 3"/>
          <p:cNvSpPr/>
          <p:nvPr/>
        </p:nvSpPr>
        <p:spPr>
          <a:xfrm>
            <a:off x="621933" y="3619500"/>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21934" y="5524500"/>
            <a:ext cx="684803" cy="369332"/>
          </a:xfrm>
          <a:prstGeom prst="rect">
            <a:avLst/>
          </a:prstGeom>
          <a:noFill/>
        </p:spPr>
        <p:txBody>
          <a:bodyPr wrap="none" rtlCol="0">
            <a:spAutoFit/>
          </a:bodyPr>
          <a:lstStyle/>
          <a:p>
            <a:r>
              <a:rPr lang="en-US" dirty="0" smtClean="0"/>
              <a:t>input</a:t>
            </a:r>
            <a:endParaRPr lang="en-US" dirty="0"/>
          </a:p>
        </p:txBody>
      </p:sp>
      <p:sp>
        <p:nvSpPr>
          <p:cNvPr id="6" name="TextBox 5"/>
          <p:cNvSpPr txBox="1"/>
          <p:nvPr/>
        </p:nvSpPr>
        <p:spPr>
          <a:xfrm rot="16200000">
            <a:off x="431270" y="4349873"/>
            <a:ext cx="928459" cy="369332"/>
          </a:xfrm>
          <a:prstGeom prst="rect">
            <a:avLst/>
          </a:prstGeom>
          <a:noFill/>
        </p:spPr>
        <p:txBody>
          <a:bodyPr wrap="none" rtlCol="0">
            <a:spAutoFit/>
          </a:bodyPr>
          <a:lstStyle/>
          <a:p>
            <a:r>
              <a:rPr lang="en-US" dirty="0" smtClean="0"/>
              <a:t>64  bits</a:t>
            </a:r>
            <a:endParaRPr lang="en-US" dirty="0"/>
          </a:p>
        </p:txBody>
      </p:sp>
      <p:sp>
        <p:nvSpPr>
          <p:cNvPr id="7" name="Rectangle 6"/>
          <p:cNvSpPr/>
          <p:nvPr/>
        </p:nvSpPr>
        <p:spPr>
          <a:xfrm>
            <a:off x="7327533" y="3619500"/>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175134" y="5536168"/>
            <a:ext cx="825867" cy="369332"/>
          </a:xfrm>
          <a:prstGeom prst="rect">
            <a:avLst/>
          </a:prstGeom>
          <a:noFill/>
        </p:spPr>
        <p:txBody>
          <a:bodyPr wrap="none" rtlCol="0">
            <a:spAutoFit/>
          </a:bodyPr>
          <a:lstStyle/>
          <a:p>
            <a:r>
              <a:rPr lang="en-US" dirty="0" smtClean="0"/>
              <a:t>output</a:t>
            </a:r>
            <a:endParaRPr lang="en-US" dirty="0"/>
          </a:p>
        </p:txBody>
      </p:sp>
      <p:sp>
        <p:nvSpPr>
          <p:cNvPr id="9" name="TextBox 8"/>
          <p:cNvSpPr txBox="1"/>
          <p:nvPr/>
        </p:nvSpPr>
        <p:spPr>
          <a:xfrm rot="16200000">
            <a:off x="7136870" y="4324474"/>
            <a:ext cx="928459" cy="369332"/>
          </a:xfrm>
          <a:prstGeom prst="rect">
            <a:avLst/>
          </a:prstGeom>
          <a:noFill/>
        </p:spPr>
        <p:txBody>
          <a:bodyPr wrap="none" rtlCol="0">
            <a:spAutoFit/>
          </a:bodyPr>
          <a:lstStyle/>
          <a:p>
            <a:r>
              <a:rPr lang="en-US" dirty="0" smtClean="0"/>
              <a:t>64  bits</a:t>
            </a:r>
            <a:endParaRPr lang="en-US" dirty="0"/>
          </a:p>
        </p:txBody>
      </p:sp>
      <p:sp>
        <p:nvSpPr>
          <p:cNvPr id="10" name="Rectangle 9"/>
          <p:cNvSpPr/>
          <p:nvPr/>
        </p:nvSpPr>
        <p:spPr>
          <a:xfrm>
            <a:off x="2895600" y="3975100"/>
            <a:ext cx="2895600" cy="11430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16 round </a:t>
            </a:r>
            <a:br>
              <a:rPr lang="en-US" sz="2400" dirty="0">
                <a:solidFill>
                  <a:srgbClr val="000090"/>
                </a:solidFill>
              </a:rPr>
            </a:br>
            <a:r>
              <a:rPr lang="en-US" sz="2400" dirty="0" err="1">
                <a:solidFill>
                  <a:srgbClr val="000090"/>
                </a:solidFill>
              </a:rPr>
              <a:t>Feistel</a:t>
            </a:r>
            <a:r>
              <a:rPr lang="en-US" sz="2400" dirty="0">
                <a:solidFill>
                  <a:srgbClr val="000090"/>
                </a:solidFill>
              </a:rPr>
              <a:t> network</a:t>
            </a:r>
          </a:p>
        </p:txBody>
      </p:sp>
      <p:sp>
        <p:nvSpPr>
          <p:cNvPr id="11" name="Oval 10"/>
          <p:cNvSpPr/>
          <p:nvPr/>
        </p:nvSpPr>
        <p:spPr>
          <a:xfrm>
            <a:off x="1676400" y="4216400"/>
            <a:ext cx="7620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IP</a:t>
            </a:r>
            <a:endParaRPr lang="en-US" dirty="0"/>
          </a:p>
        </p:txBody>
      </p:sp>
      <p:sp>
        <p:nvSpPr>
          <p:cNvPr id="12" name="Oval 11"/>
          <p:cNvSpPr/>
          <p:nvPr/>
        </p:nvSpPr>
        <p:spPr>
          <a:xfrm>
            <a:off x="6172200" y="4203700"/>
            <a:ext cx="762000" cy="6858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t>IP</a:t>
            </a:r>
            <a:r>
              <a:rPr lang="en-US" sz="2400" baseline="30000" dirty="0"/>
              <a:t>-1</a:t>
            </a:r>
            <a:endParaRPr lang="en-US" baseline="30000" dirty="0"/>
          </a:p>
        </p:txBody>
      </p:sp>
      <p:cxnSp>
        <p:nvCxnSpPr>
          <p:cNvPr id="14" name="Straight Arrow Connector 13"/>
          <p:cNvCxnSpPr>
            <a:stCxn id="4" idx="3"/>
            <a:endCxn id="11" idx="2"/>
          </p:cNvCxnSpPr>
          <p:nvPr/>
        </p:nvCxnSpPr>
        <p:spPr>
          <a:xfrm flipV="1">
            <a:off x="1231534" y="4559300"/>
            <a:ext cx="444867"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6"/>
            <a:endCxn id="10" idx="1"/>
          </p:cNvCxnSpPr>
          <p:nvPr/>
        </p:nvCxnSpPr>
        <p:spPr>
          <a:xfrm flipV="1">
            <a:off x="2438400" y="4546600"/>
            <a:ext cx="4572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3"/>
            <a:endCxn id="12" idx="2"/>
          </p:cNvCxnSpPr>
          <p:nvPr/>
        </p:nvCxnSpPr>
        <p:spPr>
          <a:xfrm>
            <a:off x="5791200" y="454660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1"/>
          </p:cNvCxnSpPr>
          <p:nvPr/>
        </p:nvCxnSpPr>
        <p:spPr>
          <a:xfrm>
            <a:off x="6870333" y="45720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2895600" y="2895601"/>
            <a:ext cx="2895600" cy="1338997"/>
            <a:chOff x="2895600" y="2038350"/>
            <a:chExt cx="2895600" cy="1338997"/>
          </a:xfrm>
        </p:grpSpPr>
        <p:sp>
          <p:nvSpPr>
            <p:cNvPr id="21" name="Rectangle 20"/>
            <p:cNvSpPr/>
            <p:nvPr/>
          </p:nvSpPr>
          <p:spPr>
            <a:xfrm>
              <a:off x="3962400" y="2038350"/>
              <a:ext cx="6858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endParaRPr lang="en-US" dirty="0">
                <a:solidFill>
                  <a:srgbClr val="000090"/>
                </a:solidFill>
              </a:endParaRPr>
            </a:p>
          </p:txBody>
        </p:sp>
        <p:sp>
          <p:nvSpPr>
            <p:cNvPr id="22" name="Trapezoid 21"/>
            <p:cNvSpPr/>
            <p:nvPr/>
          </p:nvSpPr>
          <p:spPr bwMode="auto">
            <a:xfrm>
              <a:off x="2895600" y="2343150"/>
              <a:ext cx="2895600" cy="457200"/>
            </a:xfrm>
            <a:prstGeom prst="trapezoid">
              <a:avLst>
                <a:gd name="adj" fmla="val 219444"/>
              </a:avLst>
            </a:prstGeom>
            <a:solidFill>
              <a:srgbClr val="66FFFF"/>
            </a:solidFill>
            <a:ln w="9525">
              <a:solidFill>
                <a:schemeClr val="tx1"/>
              </a:solidFill>
              <a:miter lim="800000"/>
              <a:headEnd/>
              <a:tailEnd/>
            </a:ln>
            <a:effectLst/>
          </p:spPr>
          <p:txBody>
            <a:bodyPr rtlCol="0" anchor="ctr"/>
            <a:lstStyle/>
            <a:p>
              <a:pPr algn="ctr"/>
              <a:r>
                <a:rPr lang="en-US" dirty="0"/>
                <a:t>k</a:t>
              </a:r>
              <a:r>
                <a:rPr lang="en-US" dirty="0" smtClean="0">
                  <a:latin typeface="+mn-lt"/>
                </a:rPr>
                <a:t>ey expansion</a:t>
              </a:r>
              <a:endParaRPr lang="en-US" dirty="0">
                <a:latin typeface="+mn-lt"/>
              </a:endParaRPr>
            </a:p>
          </p:txBody>
        </p:sp>
        <p:sp>
          <p:nvSpPr>
            <p:cNvPr id="28" name="Rectangle 27"/>
            <p:cNvSpPr/>
            <p:nvPr/>
          </p:nvSpPr>
          <p:spPr>
            <a:xfrm>
              <a:off x="2895600" y="28130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r>
                <a:rPr lang="en-US" sz="2400" baseline="-25000" dirty="0">
                  <a:solidFill>
                    <a:srgbClr val="000090"/>
                  </a:solidFill>
                </a:rPr>
                <a:t>1</a:t>
              </a:r>
              <a:endParaRPr lang="en-US" baseline="-25000" dirty="0">
                <a:solidFill>
                  <a:srgbClr val="000090"/>
                </a:solidFill>
              </a:endParaRPr>
            </a:p>
          </p:txBody>
        </p:sp>
        <p:sp>
          <p:nvSpPr>
            <p:cNvPr id="31" name="Rectangle 30"/>
            <p:cNvSpPr/>
            <p:nvPr/>
          </p:nvSpPr>
          <p:spPr>
            <a:xfrm>
              <a:off x="35052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r>
                <a:rPr lang="en-US" sz="2400" baseline="-25000" dirty="0">
                  <a:solidFill>
                    <a:srgbClr val="000090"/>
                  </a:solidFill>
                </a:rPr>
                <a:t>2</a:t>
              </a:r>
              <a:endParaRPr lang="en-US" baseline="-25000" dirty="0">
                <a:solidFill>
                  <a:srgbClr val="000090"/>
                </a:solidFill>
              </a:endParaRPr>
            </a:p>
          </p:txBody>
        </p:sp>
        <p:sp>
          <p:nvSpPr>
            <p:cNvPr id="32" name="Rectangle 31"/>
            <p:cNvSpPr/>
            <p:nvPr/>
          </p:nvSpPr>
          <p:spPr>
            <a:xfrm>
              <a:off x="53340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solidFill>
                    <a:srgbClr val="000090"/>
                  </a:solidFill>
                </a:rPr>
                <a:t>k</a:t>
              </a:r>
              <a:r>
                <a:rPr lang="en-US" sz="2400" baseline="-25000" dirty="0">
                  <a:solidFill>
                    <a:srgbClr val="000090"/>
                  </a:solidFill>
                </a:rPr>
                <a:t>16</a:t>
              </a:r>
              <a:endParaRPr lang="en-US" baseline="-25000" dirty="0">
                <a:solidFill>
                  <a:srgbClr val="000090"/>
                </a:solidFill>
              </a:endParaRPr>
            </a:p>
          </p:txBody>
        </p:sp>
        <p:sp>
          <p:nvSpPr>
            <p:cNvPr id="33" name="TextBox 32"/>
            <p:cNvSpPr txBox="1"/>
            <p:nvPr/>
          </p:nvSpPr>
          <p:spPr>
            <a:xfrm>
              <a:off x="4406900" y="2546350"/>
              <a:ext cx="702436" cy="830997"/>
            </a:xfrm>
            <a:prstGeom prst="rect">
              <a:avLst/>
            </a:prstGeom>
            <a:noFill/>
          </p:spPr>
          <p:txBody>
            <a:bodyPr wrap="none" rtlCol="0">
              <a:spAutoFit/>
            </a:bodyPr>
            <a:lstStyle/>
            <a:p>
              <a:r>
                <a:rPr lang="en-US" sz="4800" b="1" dirty="0"/>
                <a:t>⋯</a:t>
              </a:r>
            </a:p>
          </p:txBody>
        </p:sp>
      </p:grpSp>
      <p:sp>
        <p:nvSpPr>
          <p:cNvPr id="35" name="TextBox 34"/>
          <p:cNvSpPr txBox="1"/>
          <p:nvPr/>
        </p:nvSpPr>
        <p:spPr>
          <a:xfrm>
            <a:off x="2697384" y="5638800"/>
            <a:ext cx="3775457" cy="369332"/>
          </a:xfrm>
          <a:prstGeom prst="rect">
            <a:avLst/>
          </a:prstGeom>
          <a:noFill/>
        </p:spPr>
        <p:txBody>
          <a:bodyPr wrap="none" rtlCol="0">
            <a:spAutoFit/>
          </a:bodyPr>
          <a:lstStyle/>
          <a:p>
            <a:r>
              <a:rPr lang="en-US" dirty="0" smtClean="0"/>
              <a:t>To invert, use keys in reverse order</a:t>
            </a:r>
            <a:endParaRPr lang="en-US" dirty="0"/>
          </a:p>
        </p:txBody>
      </p:sp>
      <mc:AlternateContent xmlns:mc="http://schemas.openxmlformats.org/markup-compatibility/2006" xmlns:p14="http://schemas.microsoft.com/office/powerpoint/2010/main">
        <mc:Choice Requires="p14">
          <p:contentPart p14:bwMode="auto" r:id="rId2">
            <p14:nvContentPartPr>
              <p14:cNvPr id="13" name="Ink 12"/>
              <p14:cNvContentPartPr/>
              <p14:nvPr/>
            </p14:nvContentPartPr>
            <p14:xfrm>
              <a:off x="6978600" y="2408850"/>
              <a:ext cx="1172520" cy="522360"/>
            </p14:xfrm>
          </p:contentPart>
        </mc:Choice>
        <mc:Fallback xmlns="">
          <p:pic>
            <p:nvPicPr>
              <p:cNvPr id="13" name="Ink 12"/>
              <p:cNvPicPr/>
              <p:nvPr/>
            </p:nvPicPr>
            <p:blipFill>
              <a:blip r:embed="rId3"/>
              <a:stretch>
                <a:fillRect/>
              </a:stretch>
            </p:blipFill>
            <p:spPr>
              <a:xfrm>
                <a:off x="6964920" y="2395170"/>
                <a:ext cx="1196280" cy="545040"/>
              </a:xfrm>
              <a:prstGeom prst="rect">
                <a:avLst/>
              </a:prstGeom>
            </p:spPr>
          </p:pic>
        </mc:Fallback>
      </mc:AlternateContent>
    </p:spTree>
    <p:extLst>
      <p:ext uri="{BB962C8B-B14F-4D97-AF65-F5344CB8AC3E}">
        <p14:creationId xmlns:p14="http://schemas.microsoft.com/office/powerpoint/2010/main" val="23417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Initial/Final Permutation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6491464"/>
              </p:ext>
            </p:extLst>
          </p:nvPr>
        </p:nvGraphicFramePr>
        <p:xfrm>
          <a:off x="457200" y="2624772"/>
          <a:ext cx="3610744" cy="2926080"/>
        </p:xfrm>
        <a:graphic>
          <a:graphicData uri="http://schemas.openxmlformats.org/drawingml/2006/table">
            <a:tbl>
              <a:tblPr/>
              <a:tblGrid>
                <a:gridCol w="451343"/>
                <a:gridCol w="451343"/>
                <a:gridCol w="451343"/>
                <a:gridCol w="451343"/>
                <a:gridCol w="451343"/>
                <a:gridCol w="451343"/>
                <a:gridCol w="451343"/>
                <a:gridCol w="451343"/>
              </a:tblGrid>
              <a:tr h="0">
                <a:tc>
                  <a:txBody>
                    <a:bodyPr/>
                    <a:lstStyle/>
                    <a:p>
                      <a:r>
                        <a:rPr lang="en-US" altLang="zh-CN" dirty="0">
                          <a:effectLst/>
                        </a:rPr>
                        <a:t>58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34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60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62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57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59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61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r>
                        <a:rPr lang="en-US" altLang="zh-CN">
                          <a:effectLst/>
                        </a:rPr>
                        <a:t>63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
        <p:nvSpPr>
          <p:cNvPr id="6" name="文本框 5"/>
          <p:cNvSpPr txBox="1"/>
          <p:nvPr/>
        </p:nvSpPr>
        <p:spPr>
          <a:xfrm>
            <a:off x="1979712" y="5877272"/>
            <a:ext cx="1008112" cy="646331"/>
          </a:xfrm>
          <a:prstGeom prst="rect">
            <a:avLst/>
          </a:prstGeom>
          <a:noFill/>
        </p:spPr>
        <p:txBody>
          <a:bodyPr wrap="square" rtlCol="0">
            <a:spAutoFit/>
          </a:bodyPr>
          <a:lstStyle/>
          <a:p>
            <a:r>
              <a:rPr lang="en-US" altLang="zh-CN" dirty="0" smtClean="0">
                <a:solidFill>
                  <a:srgbClr val="FF0000"/>
                </a:solidFill>
              </a:rPr>
              <a:t>IP: </a:t>
            </a:r>
            <a:r>
              <a:rPr lang="zh-CN" altLang="en-US" dirty="0" smtClean="0">
                <a:solidFill>
                  <a:srgbClr val="FF0000"/>
                </a:solidFill>
              </a:rPr>
              <a:t>表</a:t>
            </a:r>
            <a:r>
              <a:rPr lang="en-US" altLang="zh-CN" dirty="0" smtClean="0">
                <a:solidFill>
                  <a:srgbClr val="FF0000"/>
                </a:solidFill>
              </a:rPr>
              <a:t>1</a:t>
            </a:r>
            <a:endParaRPr lang="en-US" altLang="zh-CN" dirty="0">
              <a:solidFill>
                <a:srgbClr val="FF0000"/>
              </a:solidFill>
            </a:endParaRPr>
          </a:p>
          <a:p>
            <a:endParaRPr lang="zh-CN" altLang="en-US" dirty="0">
              <a:solidFill>
                <a:srgbClr val="FF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775137133"/>
              </p:ext>
            </p:extLst>
          </p:nvPr>
        </p:nvGraphicFramePr>
        <p:xfrm>
          <a:off x="4544008" y="2636913"/>
          <a:ext cx="3628392" cy="2962322"/>
        </p:xfrm>
        <a:graphic>
          <a:graphicData uri="http://schemas.openxmlformats.org/drawingml/2006/table">
            <a:tbl>
              <a:tblPr/>
              <a:tblGrid>
                <a:gridCol w="453549"/>
                <a:gridCol w="453549"/>
                <a:gridCol w="453549"/>
                <a:gridCol w="453549"/>
                <a:gridCol w="453549"/>
                <a:gridCol w="453549"/>
                <a:gridCol w="453549"/>
                <a:gridCol w="453549"/>
              </a:tblGrid>
              <a:tr h="402002">
                <a:tc>
                  <a:txBody>
                    <a:bodyPr/>
                    <a:lstStyle/>
                    <a:p>
                      <a:r>
                        <a:rPr lang="en-US" altLang="zh-CN" dirty="0" smtClean="0">
                          <a:effectLst/>
                        </a:rPr>
                        <a:t>40</a:t>
                      </a:r>
                      <a:endParaRPr lang="en-US" altLang="zh-CN"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63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62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30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61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dirty="0">
                          <a:effectLst/>
                        </a:rPr>
                        <a:t>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60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dirty="0">
                          <a:effectLst/>
                        </a:rPr>
                        <a:t>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4045">
                <a:tc>
                  <a:txBody>
                    <a:bodyPr/>
                    <a:lstStyle/>
                    <a:p>
                      <a:r>
                        <a:rPr lang="en-US" altLang="zh-CN">
                          <a:effectLst/>
                        </a:rPr>
                        <a:t>33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dirty="0">
                          <a:effectLst/>
                        </a:rPr>
                        <a:t>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49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a:effectLst/>
                        </a:rPr>
                        <a:t>57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dirty="0">
                          <a:effectLst/>
                        </a:rPr>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8" name="文本框 7"/>
          <p:cNvSpPr txBox="1"/>
          <p:nvPr/>
        </p:nvSpPr>
        <p:spPr>
          <a:xfrm>
            <a:off x="5940152" y="5890254"/>
            <a:ext cx="1080120" cy="369332"/>
          </a:xfrm>
          <a:prstGeom prst="rect">
            <a:avLst/>
          </a:prstGeom>
          <a:noFill/>
        </p:spPr>
        <p:txBody>
          <a:bodyPr wrap="square" rtlCol="0">
            <a:spAutoFit/>
          </a:bodyPr>
          <a:lstStyle/>
          <a:p>
            <a:r>
              <a:rPr lang="en-US" altLang="zh-CN" dirty="0" smtClean="0">
                <a:solidFill>
                  <a:srgbClr val="FF0000"/>
                </a:solidFill>
              </a:rPr>
              <a:t>IP</a:t>
            </a:r>
            <a:r>
              <a:rPr lang="en-US" altLang="zh-CN" baseline="30000" dirty="0" smtClean="0">
                <a:solidFill>
                  <a:srgbClr val="FF0000"/>
                </a:solidFill>
              </a:rPr>
              <a:t>-1 </a:t>
            </a:r>
            <a:r>
              <a:rPr lang="zh-CN" altLang="en-US" dirty="0" smtClean="0">
                <a:solidFill>
                  <a:srgbClr val="FF0000"/>
                </a:solidFill>
              </a:rPr>
              <a:t>表</a:t>
            </a:r>
            <a:r>
              <a:rPr lang="en-US" altLang="zh-CN" dirty="0" smtClean="0">
                <a:solidFill>
                  <a:srgbClr val="FF0000"/>
                </a:solidFill>
              </a:rPr>
              <a:t>2</a:t>
            </a:r>
            <a:endParaRPr lang="zh-CN" altLang="en-US" baseline="30000" dirty="0">
              <a:solidFill>
                <a:srgbClr val="FF0000"/>
              </a:solidFill>
            </a:endParaRPr>
          </a:p>
        </p:txBody>
      </p:sp>
    </p:spTree>
    <p:extLst>
      <p:ext uri="{BB962C8B-B14F-4D97-AF65-F5344CB8AC3E}">
        <p14:creationId xmlns:p14="http://schemas.microsoft.com/office/powerpoint/2010/main" val="15146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a:xfrm>
            <a:off x="-32" y="571480"/>
            <a:ext cx="4256080" cy="3108325"/>
          </a:xfrm>
          <a:prstGeom prst="rect">
            <a:avLst/>
          </a:prstGeom>
          <a:noFill/>
          <a:ln>
            <a:solidFill>
              <a:srgbClr val="FF00FF"/>
            </a:solidFill>
          </a:ln>
        </p:spPr>
        <p:txBody>
          <a:bodyPr/>
          <a:lstStyle/>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6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7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8	</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9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10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12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14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15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16 </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17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18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19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20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22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24</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25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26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27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28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29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30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32</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34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35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36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37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38</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39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40</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42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44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45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46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47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48</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49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50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52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54</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55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56</a:t>
            </a:r>
          </a:p>
          <a:p>
            <a:pPr marR="0" lvl="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57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58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59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60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61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62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63  </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M</a:t>
            </a:r>
            <a:r>
              <a:rPr kumimoji="0" lang="en-US" altLang="zh-CN" sz="2000" b="1" i="0" u="none" strike="noStrike" kern="1200" cap="none" spc="0" normalizeH="0" baseline="-25000" noProof="0" dirty="0" smtClean="0">
                <a:ln>
                  <a:noFill/>
                </a:ln>
                <a:solidFill>
                  <a:schemeClr val="tx1"/>
                </a:solidFill>
                <a:effectLst/>
                <a:uLnTx/>
                <a:uFillTx/>
                <a:latin typeface="+mn-lt"/>
                <a:ea typeface="+mn-ea"/>
                <a:cs typeface="+mn-cs"/>
              </a:rPr>
              <a:t>64</a:t>
            </a:r>
            <a:endParaRPr kumimoji="0" lang="zh-CN" altLang="en-US" sz="2000" b="1" i="0"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22" name="Group 4"/>
          <p:cNvGraphicFramePr>
            <a:graphicFrameLocks/>
          </p:cNvGraphicFramePr>
          <p:nvPr/>
        </p:nvGraphicFramePr>
        <p:xfrm>
          <a:off x="4786314" y="357166"/>
          <a:ext cx="3530600" cy="2969260"/>
        </p:xfrm>
        <a:graphic>
          <a:graphicData uri="http://schemas.openxmlformats.org/drawingml/2006/table">
            <a:tbl>
              <a:tblPr>
                <a:tableStyleId>{69C7853C-536D-4A76-A0AE-DD22124D55A5}</a:tableStyleId>
              </a:tblPr>
              <a:tblGrid>
                <a:gridCol w="441325"/>
                <a:gridCol w="439738"/>
                <a:gridCol w="442912"/>
                <a:gridCol w="441325"/>
                <a:gridCol w="441325"/>
                <a:gridCol w="441325"/>
                <a:gridCol w="441325"/>
                <a:gridCol w="441325"/>
              </a:tblGrid>
              <a:tr h="239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58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50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42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26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18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10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239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60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52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36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28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20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12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239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62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46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38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30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22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6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239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64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56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48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40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32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24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16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8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339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57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49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33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25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17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9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4064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59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43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35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27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19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239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61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53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45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37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29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13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3683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63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55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47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39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31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23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smtClean="0">
                          <a:ln>
                            <a:noFill/>
                          </a:ln>
                          <a:effectLst/>
                        </a:rPr>
                        <a:t>15 </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rPr>
                        <a:t>7 </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r>
            </a:tbl>
          </a:graphicData>
        </a:graphic>
      </p:graphicFrame>
      <p:sp>
        <p:nvSpPr>
          <p:cNvPr id="24" name="Rectangle 3"/>
          <p:cNvSpPr>
            <a:spLocks noChangeArrowheads="1"/>
          </p:cNvSpPr>
          <p:nvPr/>
        </p:nvSpPr>
        <p:spPr bwMode="auto">
          <a:xfrm>
            <a:off x="4355976" y="3789040"/>
            <a:ext cx="4429156" cy="3071834"/>
          </a:xfrm>
          <a:prstGeom prst="rect">
            <a:avLst/>
          </a:prstGeom>
          <a:noFill/>
          <a:ln w="9525">
            <a:solidFill>
              <a:srgbClr val="FF00FF"/>
            </a:solidFill>
            <a:miter lim="800000"/>
            <a:headEnd/>
            <a:tailEnd/>
          </a:ln>
          <a:effectLst/>
        </p:spPr>
        <p:txBody>
          <a:bodyPr/>
          <a:lstStyle/>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58  </a:t>
            </a:r>
            <a:r>
              <a:rPr lang="en-US" altLang="zh-CN" sz="2000" b="1" dirty="0"/>
              <a:t>M</a:t>
            </a:r>
            <a:r>
              <a:rPr lang="en-US" altLang="zh-CN" sz="2000" b="1" baseline="-25000" dirty="0"/>
              <a:t>50  </a:t>
            </a:r>
            <a:r>
              <a:rPr lang="en-US" altLang="zh-CN" sz="2000" b="1" dirty="0"/>
              <a:t>M</a:t>
            </a:r>
            <a:r>
              <a:rPr lang="en-US" altLang="zh-CN" sz="2000" b="1" baseline="-25000" dirty="0"/>
              <a:t>42  </a:t>
            </a:r>
            <a:r>
              <a:rPr lang="en-US" altLang="zh-CN" sz="2000" b="1" dirty="0"/>
              <a:t>M</a:t>
            </a:r>
            <a:r>
              <a:rPr lang="en-US" altLang="zh-CN" sz="2000" b="1" baseline="-25000" dirty="0"/>
              <a:t>34  </a:t>
            </a:r>
            <a:r>
              <a:rPr lang="en-US" altLang="zh-CN" sz="2000" b="1" dirty="0"/>
              <a:t>M</a:t>
            </a:r>
            <a:r>
              <a:rPr lang="en-US" altLang="zh-CN" sz="2000" b="1" baseline="-25000" dirty="0"/>
              <a:t>26  </a:t>
            </a:r>
            <a:r>
              <a:rPr lang="en-US" altLang="zh-CN" sz="2000" b="1" dirty="0"/>
              <a:t>M</a:t>
            </a:r>
            <a:r>
              <a:rPr lang="en-US" altLang="zh-CN" sz="2000" b="1" baseline="-25000" dirty="0"/>
              <a:t>18  </a:t>
            </a:r>
            <a:r>
              <a:rPr lang="en-US" altLang="zh-CN" sz="2000" b="1" dirty="0"/>
              <a:t>M</a:t>
            </a:r>
            <a:r>
              <a:rPr lang="en-US" altLang="zh-CN" sz="2000" b="1" baseline="-25000" dirty="0"/>
              <a:t>10  </a:t>
            </a:r>
            <a:r>
              <a:rPr lang="en-US" altLang="zh-CN" sz="2000" b="1" dirty="0"/>
              <a:t>M</a:t>
            </a:r>
            <a:r>
              <a:rPr lang="en-US" altLang="zh-CN" sz="2000" b="1" baseline="-25000" dirty="0"/>
              <a:t>2</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60  </a:t>
            </a:r>
            <a:r>
              <a:rPr lang="en-US" altLang="zh-CN" sz="2000" b="1" dirty="0"/>
              <a:t>M</a:t>
            </a:r>
            <a:r>
              <a:rPr lang="en-US" altLang="zh-CN" sz="2000" b="1" baseline="-25000" dirty="0"/>
              <a:t>52  </a:t>
            </a:r>
            <a:r>
              <a:rPr lang="en-US" altLang="zh-CN" sz="2000" b="1" dirty="0"/>
              <a:t>M</a:t>
            </a:r>
            <a:r>
              <a:rPr lang="en-US" altLang="zh-CN" sz="2000" b="1" baseline="-25000" dirty="0"/>
              <a:t>44  </a:t>
            </a:r>
            <a:r>
              <a:rPr lang="en-US" altLang="zh-CN" sz="2000" b="1" dirty="0"/>
              <a:t>M</a:t>
            </a:r>
            <a:r>
              <a:rPr lang="en-US" altLang="zh-CN" sz="2000" b="1" baseline="-25000" dirty="0"/>
              <a:t>36  </a:t>
            </a:r>
            <a:r>
              <a:rPr lang="en-US" altLang="zh-CN" sz="2000" b="1" dirty="0"/>
              <a:t>M</a:t>
            </a:r>
            <a:r>
              <a:rPr lang="en-US" altLang="zh-CN" sz="2000" b="1" baseline="-25000" dirty="0"/>
              <a:t>28  </a:t>
            </a:r>
            <a:r>
              <a:rPr lang="en-US" altLang="zh-CN" sz="2000" b="1" dirty="0"/>
              <a:t>M</a:t>
            </a:r>
            <a:r>
              <a:rPr lang="en-US" altLang="zh-CN" sz="2000" b="1" baseline="-25000" dirty="0"/>
              <a:t>20  </a:t>
            </a:r>
            <a:r>
              <a:rPr lang="en-US" altLang="zh-CN" sz="2000" b="1" dirty="0"/>
              <a:t>M</a:t>
            </a:r>
            <a:r>
              <a:rPr lang="en-US" altLang="zh-CN" sz="2000" b="1" baseline="-25000" dirty="0"/>
              <a:t>12  </a:t>
            </a:r>
            <a:r>
              <a:rPr lang="en-US" altLang="zh-CN" sz="2000" b="1" dirty="0"/>
              <a:t>M</a:t>
            </a:r>
            <a:r>
              <a:rPr lang="en-US" altLang="zh-CN" sz="2000" b="1" baseline="-25000" dirty="0"/>
              <a:t>4</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62  </a:t>
            </a:r>
            <a:r>
              <a:rPr lang="en-US" altLang="zh-CN" sz="2000" b="1" dirty="0"/>
              <a:t>M</a:t>
            </a:r>
            <a:r>
              <a:rPr lang="en-US" altLang="zh-CN" sz="2000" b="1" baseline="-25000" dirty="0"/>
              <a:t>54  </a:t>
            </a:r>
            <a:r>
              <a:rPr lang="en-US" altLang="zh-CN" sz="2000" b="1" dirty="0"/>
              <a:t>M</a:t>
            </a:r>
            <a:r>
              <a:rPr lang="en-US" altLang="zh-CN" sz="2000" b="1" baseline="-25000" dirty="0"/>
              <a:t>46  </a:t>
            </a:r>
            <a:r>
              <a:rPr lang="en-US" altLang="zh-CN" sz="2000" b="1" dirty="0"/>
              <a:t>M</a:t>
            </a:r>
            <a:r>
              <a:rPr lang="en-US" altLang="zh-CN" sz="2000" b="1" baseline="-25000" dirty="0"/>
              <a:t>38  </a:t>
            </a:r>
            <a:r>
              <a:rPr lang="en-US" altLang="zh-CN" sz="2000" b="1" dirty="0"/>
              <a:t>M</a:t>
            </a:r>
            <a:r>
              <a:rPr lang="en-US" altLang="zh-CN" sz="2000" b="1" baseline="-25000" dirty="0"/>
              <a:t>30  </a:t>
            </a:r>
            <a:r>
              <a:rPr lang="en-US" altLang="zh-CN" sz="2000" b="1" dirty="0"/>
              <a:t>M</a:t>
            </a:r>
            <a:r>
              <a:rPr lang="en-US" altLang="zh-CN" sz="2000" b="1" baseline="-25000" dirty="0"/>
              <a:t>22  </a:t>
            </a:r>
            <a:r>
              <a:rPr lang="en-US" altLang="zh-CN" sz="2000" b="1" dirty="0"/>
              <a:t>M</a:t>
            </a:r>
            <a:r>
              <a:rPr lang="en-US" altLang="zh-CN" sz="2000" b="1" baseline="-25000" dirty="0"/>
              <a:t>14  </a:t>
            </a:r>
            <a:r>
              <a:rPr lang="en-US" altLang="zh-CN" sz="2000" b="1" dirty="0"/>
              <a:t>M</a:t>
            </a:r>
            <a:r>
              <a:rPr lang="en-US" altLang="zh-CN" sz="2000" b="1" baseline="-25000" dirty="0"/>
              <a:t>6</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64  </a:t>
            </a:r>
            <a:r>
              <a:rPr lang="en-US" altLang="zh-CN" sz="2000" b="1" dirty="0"/>
              <a:t>M</a:t>
            </a:r>
            <a:r>
              <a:rPr lang="en-US" altLang="zh-CN" sz="2000" b="1" baseline="-25000" dirty="0"/>
              <a:t>56  </a:t>
            </a:r>
            <a:r>
              <a:rPr lang="en-US" altLang="zh-CN" sz="2000" b="1" dirty="0"/>
              <a:t>M</a:t>
            </a:r>
            <a:r>
              <a:rPr lang="en-US" altLang="zh-CN" sz="2000" b="1" baseline="-25000" dirty="0"/>
              <a:t>48  </a:t>
            </a:r>
            <a:r>
              <a:rPr lang="en-US" altLang="zh-CN" sz="2000" b="1" dirty="0"/>
              <a:t>M</a:t>
            </a:r>
            <a:r>
              <a:rPr lang="en-US" altLang="zh-CN" sz="2000" b="1" baseline="-25000" dirty="0"/>
              <a:t>40  </a:t>
            </a:r>
            <a:r>
              <a:rPr lang="en-US" altLang="zh-CN" sz="2000" b="1" dirty="0"/>
              <a:t>M</a:t>
            </a:r>
            <a:r>
              <a:rPr lang="en-US" altLang="zh-CN" sz="2000" b="1" baseline="-25000" dirty="0"/>
              <a:t>32  </a:t>
            </a:r>
            <a:r>
              <a:rPr lang="en-US" altLang="zh-CN" sz="2000" b="1" dirty="0"/>
              <a:t>M</a:t>
            </a:r>
            <a:r>
              <a:rPr lang="en-US" altLang="zh-CN" sz="2000" b="1" baseline="-25000" dirty="0"/>
              <a:t>24</a:t>
            </a:r>
            <a:r>
              <a:rPr lang="en-US" altLang="zh-CN" sz="2000" b="1" dirty="0"/>
              <a:t>  M</a:t>
            </a:r>
            <a:r>
              <a:rPr lang="en-US" altLang="zh-CN" sz="2000" b="1" baseline="-25000" dirty="0"/>
              <a:t>16 </a:t>
            </a:r>
            <a:r>
              <a:rPr lang="en-US" altLang="zh-CN" sz="2000" b="1" dirty="0"/>
              <a:t>M</a:t>
            </a:r>
            <a:r>
              <a:rPr lang="en-US" altLang="zh-CN" sz="2000" b="1" baseline="-25000" dirty="0"/>
              <a:t>8</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57  </a:t>
            </a:r>
            <a:r>
              <a:rPr lang="en-US" altLang="zh-CN" sz="2000" b="1" dirty="0"/>
              <a:t>M</a:t>
            </a:r>
            <a:r>
              <a:rPr lang="en-US" altLang="zh-CN" sz="2000" b="1" baseline="-25000" dirty="0"/>
              <a:t>49  </a:t>
            </a:r>
            <a:r>
              <a:rPr lang="en-US" altLang="zh-CN" sz="2000" b="1" dirty="0"/>
              <a:t>M</a:t>
            </a:r>
            <a:r>
              <a:rPr lang="en-US" altLang="zh-CN" sz="2000" b="1" baseline="-25000" dirty="0"/>
              <a:t>41  </a:t>
            </a:r>
            <a:r>
              <a:rPr lang="en-US" altLang="zh-CN" sz="2000" b="1" dirty="0"/>
              <a:t>M</a:t>
            </a:r>
            <a:r>
              <a:rPr lang="en-US" altLang="zh-CN" sz="2000" b="1" baseline="-25000" dirty="0"/>
              <a:t>33  </a:t>
            </a:r>
            <a:r>
              <a:rPr lang="en-US" altLang="zh-CN" sz="2000" b="1" dirty="0"/>
              <a:t>M</a:t>
            </a:r>
            <a:r>
              <a:rPr lang="en-US" altLang="zh-CN" sz="2000" b="1" baseline="-25000" dirty="0"/>
              <a:t>25  </a:t>
            </a:r>
            <a:r>
              <a:rPr lang="en-US" altLang="zh-CN" sz="2000" b="1" dirty="0"/>
              <a:t>M</a:t>
            </a:r>
            <a:r>
              <a:rPr lang="en-US" altLang="zh-CN" sz="2000" b="1" baseline="-25000" dirty="0"/>
              <a:t>17  </a:t>
            </a:r>
            <a:r>
              <a:rPr lang="en-US" altLang="zh-CN" sz="2000" b="1" dirty="0"/>
              <a:t>M</a:t>
            </a:r>
            <a:r>
              <a:rPr lang="en-US" altLang="zh-CN" sz="2000" b="1" baseline="-25000" dirty="0"/>
              <a:t>9    </a:t>
            </a:r>
            <a:r>
              <a:rPr lang="en-US" altLang="zh-CN" sz="2000" b="1" dirty="0"/>
              <a:t>M</a:t>
            </a:r>
            <a:r>
              <a:rPr lang="en-US" altLang="zh-CN" sz="2000" b="1" baseline="-25000" dirty="0"/>
              <a:t>1</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59  </a:t>
            </a:r>
            <a:r>
              <a:rPr lang="en-US" altLang="zh-CN" sz="2000" b="1" dirty="0"/>
              <a:t>M</a:t>
            </a:r>
            <a:r>
              <a:rPr lang="en-US" altLang="zh-CN" sz="2000" b="1" baseline="-25000" dirty="0"/>
              <a:t>51  </a:t>
            </a:r>
            <a:r>
              <a:rPr lang="en-US" altLang="zh-CN" sz="2000" b="1" dirty="0"/>
              <a:t>M</a:t>
            </a:r>
            <a:r>
              <a:rPr lang="en-US" altLang="zh-CN" sz="2000" b="1" baseline="-25000" dirty="0"/>
              <a:t>43  </a:t>
            </a:r>
            <a:r>
              <a:rPr lang="en-US" altLang="zh-CN" sz="2000" b="1" dirty="0"/>
              <a:t>M</a:t>
            </a:r>
            <a:r>
              <a:rPr lang="en-US" altLang="zh-CN" sz="2000" b="1" baseline="-25000" dirty="0"/>
              <a:t>35  </a:t>
            </a:r>
            <a:r>
              <a:rPr lang="en-US" altLang="zh-CN" sz="2000" b="1" dirty="0"/>
              <a:t>M</a:t>
            </a:r>
            <a:r>
              <a:rPr lang="en-US" altLang="zh-CN" sz="2000" b="1" baseline="-25000" dirty="0"/>
              <a:t>27  </a:t>
            </a:r>
            <a:r>
              <a:rPr lang="en-US" altLang="zh-CN" sz="2000" b="1" dirty="0"/>
              <a:t>M</a:t>
            </a:r>
            <a:r>
              <a:rPr lang="en-US" altLang="zh-CN" sz="2000" b="1" baseline="-25000" dirty="0"/>
              <a:t>19  </a:t>
            </a:r>
            <a:r>
              <a:rPr lang="en-US" altLang="zh-CN" sz="2000" b="1" dirty="0"/>
              <a:t>M</a:t>
            </a:r>
            <a:r>
              <a:rPr lang="en-US" altLang="zh-CN" sz="2000" b="1" baseline="-25000" dirty="0"/>
              <a:t>11  </a:t>
            </a:r>
            <a:r>
              <a:rPr lang="en-US" altLang="zh-CN" sz="2000" b="1" dirty="0"/>
              <a:t>M</a:t>
            </a:r>
            <a:r>
              <a:rPr lang="en-US" altLang="zh-CN" sz="2000" b="1" baseline="-25000" dirty="0"/>
              <a:t>3</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61  </a:t>
            </a:r>
            <a:r>
              <a:rPr lang="en-US" altLang="zh-CN" sz="2000" b="1" dirty="0"/>
              <a:t>M</a:t>
            </a:r>
            <a:r>
              <a:rPr lang="en-US" altLang="zh-CN" sz="2000" b="1" baseline="-25000" dirty="0"/>
              <a:t>53  </a:t>
            </a:r>
            <a:r>
              <a:rPr lang="en-US" altLang="zh-CN" sz="2000" b="1" dirty="0"/>
              <a:t>M</a:t>
            </a:r>
            <a:r>
              <a:rPr lang="en-US" altLang="zh-CN" sz="2000" b="1" baseline="-25000" dirty="0"/>
              <a:t>45  </a:t>
            </a:r>
            <a:r>
              <a:rPr lang="en-US" altLang="zh-CN" sz="2000" b="1" dirty="0"/>
              <a:t>M</a:t>
            </a:r>
            <a:r>
              <a:rPr lang="en-US" altLang="zh-CN" sz="2000" b="1" baseline="-25000" dirty="0"/>
              <a:t>37  </a:t>
            </a:r>
            <a:r>
              <a:rPr lang="en-US" altLang="zh-CN" sz="2000" b="1" dirty="0"/>
              <a:t>M</a:t>
            </a:r>
            <a:r>
              <a:rPr lang="en-US" altLang="zh-CN" sz="2000" b="1" baseline="-25000" dirty="0"/>
              <a:t>29  </a:t>
            </a:r>
            <a:r>
              <a:rPr lang="en-US" altLang="zh-CN" sz="2000" b="1" dirty="0"/>
              <a:t>M</a:t>
            </a:r>
            <a:r>
              <a:rPr lang="en-US" altLang="zh-CN" sz="2000" b="1" baseline="-25000" dirty="0"/>
              <a:t>21  </a:t>
            </a:r>
            <a:r>
              <a:rPr lang="en-US" altLang="zh-CN" sz="2000" b="1" dirty="0"/>
              <a:t>M</a:t>
            </a:r>
            <a:r>
              <a:rPr lang="en-US" altLang="zh-CN" sz="2000" b="1" baseline="-25000" dirty="0"/>
              <a:t>13  </a:t>
            </a:r>
            <a:r>
              <a:rPr lang="en-US" altLang="zh-CN" sz="2000" b="1" dirty="0"/>
              <a:t>M</a:t>
            </a:r>
            <a:r>
              <a:rPr lang="en-US" altLang="zh-CN" sz="2000" b="1" baseline="-25000" dirty="0"/>
              <a:t>5</a:t>
            </a:r>
          </a:p>
          <a:p>
            <a:pPr marL="287338" indent="-6350">
              <a:spcBef>
                <a:spcPct val="20000"/>
              </a:spcBef>
              <a:buClr>
                <a:schemeClr val="folHlink"/>
              </a:buClr>
              <a:buSzPct val="60000"/>
              <a:buFont typeface="Wingdings" pitchFamily="2" charset="2"/>
              <a:buNone/>
            </a:pPr>
            <a:r>
              <a:rPr lang="en-US" altLang="zh-CN" sz="2000" b="1" dirty="0"/>
              <a:t>	</a:t>
            </a:r>
            <a:r>
              <a:rPr lang="en-US" altLang="zh-CN" sz="2000" b="1" dirty="0" smtClean="0"/>
              <a:t>M</a:t>
            </a:r>
            <a:r>
              <a:rPr lang="en-US" altLang="zh-CN" sz="2000" b="1" baseline="-25000" dirty="0" smtClean="0"/>
              <a:t>63  </a:t>
            </a:r>
            <a:r>
              <a:rPr lang="en-US" altLang="zh-CN" sz="2000" b="1" dirty="0"/>
              <a:t>M</a:t>
            </a:r>
            <a:r>
              <a:rPr lang="en-US" altLang="zh-CN" sz="2000" b="1" baseline="-25000" dirty="0"/>
              <a:t>55  </a:t>
            </a:r>
            <a:r>
              <a:rPr lang="en-US" altLang="zh-CN" sz="2000" b="1" dirty="0"/>
              <a:t>M</a:t>
            </a:r>
            <a:r>
              <a:rPr lang="en-US" altLang="zh-CN" sz="2000" b="1" baseline="-25000" dirty="0"/>
              <a:t>47  </a:t>
            </a:r>
            <a:r>
              <a:rPr lang="en-US" altLang="zh-CN" sz="2000" b="1" dirty="0"/>
              <a:t>M</a:t>
            </a:r>
            <a:r>
              <a:rPr lang="en-US" altLang="zh-CN" sz="2000" b="1" baseline="-25000" dirty="0"/>
              <a:t>39  </a:t>
            </a:r>
            <a:r>
              <a:rPr lang="en-US" altLang="zh-CN" sz="2000" b="1" dirty="0"/>
              <a:t>M</a:t>
            </a:r>
            <a:r>
              <a:rPr lang="en-US" altLang="zh-CN" sz="2000" b="1" baseline="-25000" dirty="0"/>
              <a:t>31  </a:t>
            </a:r>
            <a:r>
              <a:rPr lang="en-US" altLang="zh-CN" sz="2000" b="1" dirty="0"/>
              <a:t>M</a:t>
            </a:r>
            <a:r>
              <a:rPr lang="en-US" altLang="zh-CN" sz="2000" b="1" baseline="-25000" dirty="0"/>
              <a:t>23  </a:t>
            </a:r>
            <a:r>
              <a:rPr lang="en-US" altLang="zh-CN" sz="2000" b="1" dirty="0"/>
              <a:t>M</a:t>
            </a:r>
            <a:r>
              <a:rPr lang="en-US" altLang="zh-CN" sz="2000" b="1" baseline="-25000" dirty="0"/>
              <a:t>15  </a:t>
            </a:r>
            <a:r>
              <a:rPr lang="en-US" altLang="zh-CN" sz="2000" b="1" dirty="0"/>
              <a:t>M</a:t>
            </a:r>
            <a:r>
              <a:rPr lang="en-US" altLang="zh-CN" sz="2000" b="1" baseline="-25000" dirty="0"/>
              <a:t>7</a:t>
            </a:r>
            <a:endParaRPr lang="zh-CN" altLang="en-US" sz="2000" b="1" baseline="-25000" dirty="0"/>
          </a:p>
        </p:txBody>
      </p:sp>
      <p:sp>
        <p:nvSpPr>
          <p:cNvPr id="25" name="Rectangle 7"/>
          <p:cNvSpPr>
            <a:spLocks noChangeArrowheads="1"/>
          </p:cNvSpPr>
          <p:nvPr/>
        </p:nvSpPr>
        <p:spPr bwMode="auto">
          <a:xfrm>
            <a:off x="1381290" y="3786190"/>
            <a:ext cx="1261884" cy="523220"/>
          </a:xfrm>
          <a:prstGeom prst="rect">
            <a:avLst/>
          </a:prstGeom>
          <a:noFill/>
          <a:ln w="9525">
            <a:noFill/>
            <a:miter lim="800000"/>
            <a:headEnd/>
            <a:tailEnd/>
          </a:ln>
          <a:effectLst/>
        </p:spPr>
        <p:txBody>
          <a:bodyPr wrap="none">
            <a:spAutoFit/>
          </a:bodyPr>
          <a:lstStyle/>
          <a:p>
            <a:r>
              <a:rPr lang="zh-CN" altLang="en-US" sz="2800" dirty="0" smtClean="0">
                <a:solidFill>
                  <a:srgbClr val="FF0000"/>
                </a:solidFill>
              </a:rPr>
              <a:t>置换前</a:t>
            </a:r>
            <a:endParaRPr lang="zh-CN" altLang="en-US" sz="2800" dirty="0">
              <a:solidFill>
                <a:srgbClr val="FF0000"/>
              </a:solidFill>
            </a:endParaRPr>
          </a:p>
        </p:txBody>
      </p:sp>
      <p:sp>
        <p:nvSpPr>
          <p:cNvPr id="26" name="Rectangle 7"/>
          <p:cNvSpPr>
            <a:spLocks noChangeArrowheads="1"/>
          </p:cNvSpPr>
          <p:nvPr/>
        </p:nvSpPr>
        <p:spPr bwMode="auto">
          <a:xfrm>
            <a:off x="3167240" y="5120358"/>
            <a:ext cx="1261884" cy="523220"/>
          </a:xfrm>
          <a:prstGeom prst="rect">
            <a:avLst/>
          </a:prstGeom>
          <a:noFill/>
          <a:ln w="9525">
            <a:noFill/>
            <a:miter lim="800000"/>
            <a:headEnd/>
            <a:tailEnd/>
          </a:ln>
          <a:effectLst/>
        </p:spPr>
        <p:txBody>
          <a:bodyPr wrap="none">
            <a:spAutoFit/>
          </a:bodyPr>
          <a:lstStyle/>
          <a:p>
            <a:r>
              <a:rPr lang="zh-CN" altLang="en-US" sz="2800" dirty="0" smtClean="0">
                <a:solidFill>
                  <a:srgbClr val="FF0000"/>
                </a:solidFill>
              </a:rPr>
              <a:t>置换后</a:t>
            </a:r>
            <a:endParaRPr lang="zh-CN" altLang="en-US" sz="2800" dirty="0">
              <a:solidFill>
                <a:srgbClr val="FF0000"/>
              </a:solidFill>
            </a:endParaRPr>
          </a:p>
        </p:txBody>
      </p:sp>
      <p:sp>
        <p:nvSpPr>
          <p:cNvPr id="27" name="Rectangle 9"/>
          <p:cNvSpPr>
            <a:spLocks noChangeArrowheads="1"/>
          </p:cNvSpPr>
          <p:nvPr/>
        </p:nvSpPr>
        <p:spPr bwMode="auto">
          <a:xfrm>
            <a:off x="2571736" y="928670"/>
            <a:ext cx="500066" cy="428628"/>
          </a:xfrm>
          <a:prstGeom prst="rect">
            <a:avLst/>
          </a:prstGeom>
          <a:noFill/>
          <a:ln w="38100">
            <a:solidFill>
              <a:srgbClr val="FF0000"/>
            </a:solidFill>
            <a:miter lim="800000"/>
            <a:headEnd/>
            <a:tailEnd/>
          </a:ln>
          <a:effectLst/>
        </p:spPr>
        <p:txBody>
          <a:bodyPr wrap="none" anchor="ctr"/>
          <a:lstStyle/>
          <a:p>
            <a:endParaRPr lang="zh-CN" altLang="en-US"/>
          </a:p>
        </p:txBody>
      </p:sp>
      <p:sp>
        <p:nvSpPr>
          <p:cNvPr id="28" name="Rectangle 9"/>
          <p:cNvSpPr>
            <a:spLocks noChangeArrowheads="1"/>
          </p:cNvSpPr>
          <p:nvPr/>
        </p:nvSpPr>
        <p:spPr bwMode="auto">
          <a:xfrm>
            <a:off x="7000892" y="714356"/>
            <a:ext cx="500066" cy="428628"/>
          </a:xfrm>
          <a:prstGeom prst="rect">
            <a:avLst/>
          </a:prstGeom>
          <a:noFill/>
          <a:ln w="38100">
            <a:solidFill>
              <a:srgbClr val="FF0000"/>
            </a:solidFill>
            <a:miter lim="800000"/>
            <a:headEnd/>
            <a:tailEnd/>
          </a:ln>
          <a:effectLst/>
        </p:spPr>
        <p:txBody>
          <a:bodyPr wrap="none" anchor="ctr"/>
          <a:lstStyle/>
          <a:p>
            <a:endParaRPr lang="zh-CN" altLang="en-US"/>
          </a:p>
        </p:txBody>
      </p:sp>
      <p:sp>
        <p:nvSpPr>
          <p:cNvPr id="29" name="Rectangle 9"/>
          <p:cNvSpPr>
            <a:spLocks noChangeArrowheads="1"/>
          </p:cNvSpPr>
          <p:nvPr/>
        </p:nvSpPr>
        <p:spPr bwMode="auto">
          <a:xfrm>
            <a:off x="7143768" y="4149080"/>
            <a:ext cx="500066" cy="428628"/>
          </a:xfrm>
          <a:prstGeom prst="rect">
            <a:avLst/>
          </a:prstGeom>
          <a:noFill/>
          <a:ln w="38100">
            <a:solidFill>
              <a:srgbClr val="FF0000"/>
            </a:solidFill>
            <a:miter lim="800000"/>
            <a:headEnd/>
            <a:tailEnd/>
          </a:ln>
          <a:effectLst/>
        </p:spPr>
        <p:txBody>
          <a:bodyPr wrap="none" anchor="ctr"/>
          <a:lstStyle/>
          <a:p>
            <a:endParaRPr lang="zh-CN" altLang="en-US"/>
          </a:p>
        </p:txBody>
      </p:sp>
      <p:sp>
        <p:nvSpPr>
          <p:cNvPr id="30" name="Line 18"/>
          <p:cNvSpPr>
            <a:spLocks noChangeShapeType="1"/>
          </p:cNvSpPr>
          <p:nvPr/>
        </p:nvSpPr>
        <p:spPr bwMode="auto">
          <a:xfrm flipV="1">
            <a:off x="3071802" y="928670"/>
            <a:ext cx="3929090" cy="30480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31" name="Line 18"/>
          <p:cNvSpPr>
            <a:spLocks noChangeShapeType="1"/>
          </p:cNvSpPr>
          <p:nvPr/>
        </p:nvSpPr>
        <p:spPr bwMode="auto">
          <a:xfrm>
            <a:off x="7358080" y="1142984"/>
            <a:ext cx="45719" cy="3071834"/>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32" name="AutoShape 19"/>
          <p:cNvSpPr>
            <a:spLocks noChangeArrowheads="1"/>
          </p:cNvSpPr>
          <p:nvPr/>
        </p:nvSpPr>
        <p:spPr bwMode="auto">
          <a:xfrm rot="2942704">
            <a:off x="4019015" y="3237966"/>
            <a:ext cx="1061721" cy="533400"/>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a:r>
              <a:rPr lang="en-US" altLang="zh-CN" sz="2400" dirty="0" smtClean="0">
                <a:solidFill>
                  <a:schemeClr val="bg1"/>
                </a:solidFill>
                <a:latin typeface="Comic Sans MS" pitchFamily="66" charset="0"/>
              </a:rPr>
              <a:t>IP</a:t>
            </a:r>
            <a:endParaRPr lang="en-US" altLang="zh-CN" sz="2400" baseline="30000" dirty="0">
              <a:solidFill>
                <a:schemeClr val="bg1"/>
              </a:solidFill>
              <a:latin typeface="Comic Sans MS" pitchFamily="66" charset="0"/>
            </a:endParaRPr>
          </a:p>
        </p:txBody>
      </p:sp>
    </p:spTree>
    <p:extLst>
      <p:ext uri="{BB962C8B-B14F-4D97-AF65-F5344CB8AC3E}">
        <p14:creationId xmlns:p14="http://schemas.microsoft.com/office/powerpoint/2010/main" val="152427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amond(in)">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amond(in)">
                                      <p:cBhvr>
                                        <p:cTn id="12" dur="2000"/>
                                        <p:tgtEl>
                                          <p:spTgt spid="24"/>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amond(in)">
                                      <p:cBhvr>
                                        <p:cTn id="15" dur="2000"/>
                                        <p:tgtEl>
                                          <p:spTgt spid="32"/>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amond(in)">
                                      <p:cBhvr>
                                        <p:cTn id="18" dur="2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7"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7"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par>
                                <p:cTn id="33" presetID="7"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7"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7" grpId="0" animBg="1"/>
      <p:bldP spid="28" grpId="0" animBg="1"/>
      <p:bldP spid="29" grpId="0" animBg="1"/>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F(</a:t>
            </a:r>
            <a:r>
              <a:rPr lang="en-US" dirty="0" err="1" smtClean="0"/>
              <a:t>k</a:t>
            </a:r>
            <a:r>
              <a:rPr lang="en-US" baseline="-25000" dirty="0" err="1" smtClean="0"/>
              <a:t>i</a:t>
            </a:r>
            <a:r>
              <a:rPr lang="en-US" dirty="0" smtClean="0"/>
              <a:t>, x)</a:t>
            </a:r>
            <a:endParaRPr lang="en-US" dirty="0"/>
          </a:p>
        </p:txBody>
      </p:sp>
      <p:sp>
        <p:nvSpPr>
          <p:cNvPr id="3" name="TextBox 2"/>
          <p:cNvSpPr txBox="1"/>
          <p:nvPr/>
        </p:nvSpPr>
        <p:spPr>
          <a:xfrm>
            <a:off x="251520" y="6351711"/>
            <a:ext cx="8999580" cy="461665"/>
          </a:xfrm>
          <a:prstGeom prst="rect">
            <a:avLst/>
          </a:prstGeom>
          <a:noFill/>
        </p:spPr>
        <p:txBody>
          <a:bodyPr wrap="none" rtlCol="0">
            <a:spAutoFit/>
          </a:bodyPr>
          <a:lstStyle/>
          <a:p>
            <a:r>
              <a:rPr lang="en-US" sz="2400" dirty="0"/>
              <a:t>S-box:  function {0,1}</a:t>
            </a:r>
            <a:r>
              <a:rPr lang="en-US" sz="2400" baseline="30000" dirty="0"/>
              <a:t>6</a:t>
            </a:r>
            <a:r>
              <a:rPr lang="en-US" sz="2400" dirty="0"/>
              <a:t> ⟶ {0,1}</a:t>
            </a:r>
            <a:r>
              <a:rPr lang="en-US" sz="2400" baseline="30000" dirty="0"/>
              <a:t>4  </a:t>
            </a:r>
            <a:r>
              <a:rPr lang="en-US" sz="2400" dirty="0"/>
              <a:t> ,  implemented as look-up table.</a:t>
            </a:r>
            <a:endParaRPr lang="en-US" sz="2400" baseline="30000" dirty="0"/>
          </a:p>
        </p:txBody>
      </p:sp>
      <p:cxnSp>
        <p:nvCxnSpPr>
          <p:cNvPr id="5" name="Straight Connector 4"/>
          <p:cNvCxnSpPr/>
          <p:nvPr/>
        </p:nvCxnSpPr>
        <p:spPr>
          <a:xfrm>
            <a:off x="0" y="6211886"/>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1628800"/>
            <a:ext cx="6304177" cy="4506887"/>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1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E-box</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83216541"/>
              </p:ext>
            </p:extLst>
          </p:nvPr>
        </p:nvGraphicFramePr>
        <p:xfrm>
          <a:off x="457200" y="2624772"/>
          <a:ext cx="7139136" cy="2926080"/>
        </p:xfrm>
        <a:graphic>
          <a:graphicData uri="http://schemas.openxmlformats.org/drawingml/2006/table">
            <a:tbl>
              <a:tblPr/>
              <a:tblGrid>
                <a:gridCol w="1189856"/>
                <a:gridCol w="1189856"/>
                <a:gridCol w="1189856"/>
                <a:gridCol w="1189856"/>
                <a:gridCol w="1189856"/>
                <a:gridCol w="1189856"/>
              </a:tblGrid>
              <a:tr h="361558">
                <a:tc>
                  <a:txBody>
                    <a:bodyPr/>
                    <a:lstStyle/>
                    <a:p>
                      <a:r>
                        <a:rPr lang="en-US" altLang="zh-CN" dirty="0">
                          <a:effectLst/>
                        </a:rPr>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361558">
                <a:tc>
                  <a:txBody>
                    <a:bodyPr/>
                    <a:lstStyle/>
                    <a:p>
                      <a:r>
                        <a:rPr lang="en-US" altLang="zh-CN">
                          <a:effectLst/>
                        </a:rPr>
                        <a:t>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
        <p:nvSpPr>
          <p:cNvPr id="6" name="文本框 5"/>
          <p:cNvSpPr txBox="1"/>
          <p:nvPr/>
        </p:nvSpPr>
        <p:spPr>
          <a:xfrm>
            <a:off x="3635896" y="6093296"/>
            <a:ext cx="936104" cy="369332"/>
          </a:xfrm>
          <a:prstGeom prst="rect">
            <a:avLst/>
          </a:prstGeom>
          <a:noFill/>
        </p:spPr>
        <p:txBody>
          <a:bodyPr wrap="square" rtlCol="0">
            <a:spAutoFit/>
          </a:bodyPr>
          <a:lstStyle/>
          <a:p>
            <a:r>
              <a:rPr lang="en-US" altLang="zh-CN" dirty="0" smtClean="0">
                <a:solidFill>
                  <a:srgbClr val="FF0000"/>
                </a:solidFill>
              </a:rPr>
              <a:t>E: </a:t>
            </a:r>
            <a:r>
              <a:rPr lang="zh-CN" altLang="en-US" dirty="0" smtClean="0">
                <a:solidFill>
                  <a:srgbClr val="FF0000"/>
                </a:solidFill>
              </a:rPr>
              <a:t>表</a:t>
            </a:r>
            <a:r>
              <a:rPr lang="en-US" altLang="zh-CN" dirty="0" smtClean="0">
                <a:solidFill>
                  <a:srgbClr val="FF0000"/>
                </a:solidFill>
              </a:rPr>
              <a:t>3</a:t>
            </a:r>
            <a:endParaRPr lang="zh-CN" altLang="en-US" baseline="30000" dirty="0">
              <a:solidFill>
                <a:srgbClr val="FF0000"/>
              </a:solidFill>
            </a:endParaRPr>
          </a:p>
        </p:txBody>
      </p:sp>
    </p:spTree>
    <p:extLst>
      <p:ext uri="{BB962C8B-B14F-4D97-AF65-F5344CB8AC3E}">
        <p14:creationId xmlns:p14="http://schemas.microsoft.com/office/powerpoint/2010/main" val="190711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S-boxes</a:t>
            </a:r>
            <a:endParaRPr lang="en-US" dirty="0"/>
          </a:p>
        </p:txBody>
      </p:sp>
      <p:sp>
        <p:nvSpPr>
          <p:cNvPr id="3" name="Content Placeholder 2"/>
          <p:cNvSpPr>
            <a:spLocks noGrp="1"/>
          </p:cNvSpPr>
          <p:nvPr>
            <p:ph idx="1"/>
          </p:nvPr>
        </p:nvSpPr>
        <p:spPr>
          <a:xfrm>
            <a:off x="457200" y="2209800"/>
            <a:ext cx="8229600" cy="990600"/>
          </a:xfrm>
        </p:spPr>
        <p:txBody>
          <a:bodyPr/>
          <a:lstStyle/>
          <a:p>
            <a:pPr marL="0" indent="0" algn="ctr">
              <a:buNone/>
            </a:pPr>
            <a:r>
              <a:rPr lang="en-US" dirty="0" smtClean="0"/>
              <a:t>S</a:t>
            </a:r>
            <a:r>
              <a:rPr lang="en-US" baseline="-25000" dirty="0" smtClean="0"/>
              <a:t>i</a:t>
            </a:r>
            <a:r>
              <a:rPr lang="en-US" dirty="0" smtClean="0"/>
              <a:t>: {</a:t>
            </a:r>
            <a:r>
              <a:rPr lang="en-US" dirty="0"/>
              <a:t>0,1}</a:t>
            </a:r>
            <a:r>
              <a:rPr lang="en-US" baseline="30000" dirty="0"/>
              <a:t>6</a:t>
            </a:r>
            <a:r>
              <a:rPr lang="en-US" dirty="0"/>
              <a:t> ⟶ {0,1}</a:t>
            </a:r>
            <a:r>
              <a:rPr lang="en-US" baseline="30000" dirty="0"/>
              <a:t>4 </a:t>
            </a:r>
            <a:r>
              <a:rPr lang="en-US" dirty="0" smtClean="0"/>
              <a:t> </a:t>
            </a:r>
            <a:endParaRPr lang="en-US" dirty="0"/>
          </a:p>
        </p:txBody>
      </p:sp>
      <p:pic>
        <p:nvPicPr>
          <p:cNvPr id="4" name="Content Placeholder 3"/>
          <p:cNvPicPr>
            <a:picLocks noChangeAspect="1"/>
          </p:cNvPicPr>
          <p:nvPr/>
        </p:nvPicPr>
        <p:blipFill rotWithShape="1">
          <a:blip r:embed="rId2"/>
          <a:srcRect l="-458" r="163"/>
          <a:stretch/>
        </p:blipFill>
        <p:spPr>
          <a:xfrm>
            <a:off x="990600" y="3505200"/>
            <a:ext cx="7338046" cy="1803400"/>
          </a:xfrm>
          <a:prstGeom prst="rect">
            <a:avLst/>
          </a:prstGeom>
        </p:spPr>
      </p:pic>
      <p:cxnSp>
        <p:nvCxnSpPr>
          <p:cNvPr id="5" name="Straight Connector 4"/>
          <p:cNvCxnSpPr/>
          <p:nvPr/>
        </p:nvCxnSpPr>
        <p:spPr>
          <a:xfrm>
            <a:off x="1143000" y="4127500"/>
            <a:ext cx="7086600"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095500" y="3581400"/>
            <a:ext cx="0" cy="16764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1792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6468" name="Object 4"/>
          <p:cNvGraphicFramePr>
            <a:graphicFrameLocks noChangeAspect="1"/>
          </p:cNvGraphicFramePr>
          <p:nvPr>
            <p:extLst>
              <p:ext uri="{D42A27DB-BD31-4B8C-83A1-F6EECF244321}">
                <p14:modId xmlns:p14="http://schemas.microsoft.com/office/powerpoint/2010/main" val="2263526181"/>
              </p:ext>
            </p:extLst>
          </p:nvPr>
        </p:nvGraphicFramePr>
        <p:xfrm>
          <a:off x="36440" y="1663217"/>
          <a:ext cx="4009292" cy="3581400"/>
        </p:xfrm>
        <a:graphic>
          <a:graphicData uri="http://schemas.openxmlformats.org/presentationml/2006/ole">
            <mc:AlternateContent xmlns:mc="http://schemas.openxmlformats.org/markup-compatibility/2006">
              <mc:Choice xmlns:v="urn:schemas-microsoft-com:vml" Requires="v">
                <p:oleObj spid="_x0000_s4153" name="位图图像" r:id="rId4" imgW="3956253" imgH="2825397" progId="PBrush">
                  <p:embed/>
                </p:oleObj>
              </mc:Choice>
              <mc:Fallback>
                <p:oleObj name="位图图像" r:id="rId4" imgW="3956253" imgH="28253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0" y="1663217"/>
                        <a:ext cx="400929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4394158" y="2472861"/>
            <a:ext cx="4642338" cy="1905000"/>
            <a:chOff x="2832" y="1680"/>
            <a:chExt cx="2688" cy="768"/>
          </a:xfrm>
        </p:grpSpPr>
        <p:graphicFrame>
          <p:nvGraphicFramePr>
            <p:cNvPr id="446469" name="Object 5"/>
            <p:cNvGraphicFramePr>
              <a:graphicFrameLocks noChangeAspect="1"/>
            </p:cNvGraphicFramePr>
            <p:nvPr/>
          </p:nvGraphicFramePr>
          <p:xfrm>
            <a:off x="3168" y="1920"/>
            <a:ext cx="2325" cy="496"/>
          </p:xfrm>
          <a:graphic>
            <a:graphicData uri="http://schemas.openxmlformats.org/presentationml/2006/ole">
              <mc:AlternateContent xmlns:mc="http://schemas.openxmlformats.org/markup-compatibility/2006">
                <mc:Choice xmlns:v="urn:schemas-microsoft-com:vml" Requires="v">
                  <p:oleObj spid="_x0000_s4154" name="位图图像" r:id="rId6" imgW="4369025" imgH="787302" progId="PBrush">
                    <p:embed/>
                  </p:oleObj>
                </mc:Choice>
                <mc:Fallback>
                  <p:oleObj name="位图图像" r:id="rId6" imgW="4369025" imgH="787302"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1920"/>
                          <a:ext cx="2325" cy="49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0" name="Object 6"/>
            <p:cNvGraphicFramePr>
              <a:graphicFrameLocks noChangeAspect="1"/>
            </p:cNvGraphicFramePr>
            <p:nvPr/>
          </p:nvGraphicFramePr>
          <p:xfrm>
            <a:off x="2832" y="1680"/>
            <a:ext cx="2640" cy="132"/>
          </p:xfrm>
          <a:graphic>
            <a:graphicData uri="http://schemas.openxmlformats.org/presentationml/2006/ole">
              <mc:AlternateContent xmlns:mc="http://schemas.openxmlformats.org/markup-compatibility/2006">
                <mc:Choice xmlns:v="urn:schemas-microsoft-com:vml" Requires="v">
                  <p:oleObj spid="_x0000_s4155" name="位图图像" r:id="rId8" imgW="5105662" imgH="209524" progId="PBrush">
                    <p:embed/>
                  </p:oleObj>
                </mc:Choice>
                <mc:Fallback>
                  <p:oleObj name="位图图像" r:id="rId8" imgW="5105662" imgH="209524"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 y="1680"/>
                          <a:ext cx="2640"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1" name="Object 7"/>
            <p:cNvGraphicFramePr>
              <a:graphicFrameLocks noChangeAspect="1"/>
            </p:cNvGraphicFramePr>
            <p:nvPr/>
          </p:nvGraphicFramePr>
          <p:xfrm>
            <a:off x="2928" y="1928"/>
            <a:ext cx="144" cy="520"/>
          </p:xfrm>
          <a:graphic>
            <a:graphicData uri="http://schemas.openxmlformats.org/presentationml/2006/ole">
              <mc:AlternateContent xmlns:mc="http://schemas.openxmlformats.org/markup-compatibility/2006">
                <mc:Choice xmlns:v="urn:schemas-microsoft-com:vml" Requires="v">
                  <p:oleObj spid="_x0000_s4156" name="位图图像" r:id="rId10" imgW="228612" imgH="825542" progId="PBrush">
                    <p:embed/>
                  </p:oleObj>
                </mc:Choice>
                <mc:Fallback>
                  <p:oleObj name="位图图像" r:id="rId10" imgW="228612" imgH="825542" progId="PBrush">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8"/>
                          <a:ext cx="144"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6472" name="Line 8"/>
            <p:cNvSpPr>
              <a:spLocks noChangeShapeType="1"/>
            </p:cNvSpPr>
            <p:nvPr/>
          </p:nvSpPr>
          <p:spPr bwMode="auto">
            <a:xfrm>
              <a:off x="2832" y="1872"/>
              <a:ext cx="2688" cy="0"/>
            </a:xfrm>
            <a:prstGeom prst="line">
              <a:avLst/>
            </a:prstGeom>
            <a:noFill/>
            <a:ln w="28575">
              <a:solidFill>
                <a:schemeClr val="tx1"/>
              </a:solidFill>
              <a:miter lim="800000"/>
              <a:headEnd/>
              <a:tailEnd/>
            </a:ln>
            <a:effectLst/>
          </p:spPr>
          <p:txBody>
            <a:bodyPr wrap="none"/>
            <a:lstStyle/>
            <a:p>
              <a:endParaRPr lang="zh-CN" altLang="en-US"/>
            </a:p>
          </p:txBody>
        </p:sp>
        <p:sp>
          <p:nvSpPr>
            <p:cNvPr id="446473" name="Line 9"/>
            <p:cNvSpPr>
              <a:spLocks noChangeShapeType="1"/>
            </p:cNvSpPr>
            <p:nvPr/>
          </p:nvSpPr>
          <p:spPr bwMode="auto">
            <a:xfrm>
              <a:off x="3120" y="1680"/>
              <a:ext cx="0" cy="768"/>
            </a:xfrm>
            <a:prstGeom prst="line">
              <a:avLst/>
            </a:prstGeom>
            <a:noFill/>
            <a:ln w="28575">
              <a:solidFill>
                <a:schemeClr val="tx1"/>
              </a:solidFill>
              <a:miter lim="800000"/>
              <a:headEnd/>
              <a:tailEnd/>
            </a:ln>
            <a:effectLst/>
          </p:spPr>
          <p:txBody>
            <a:bodyPr wrap="none"/>
            <a:lstStyle/>
            <a:p>
              <a:endParaRPr lang="zh-CN" altLang="en-US"/>
            </a:p>
          </p:txBody>
        </p:sp>
      </p:grpSp>
      <p:graphicFrame>
        <p:nvGraphicFramePr>
          <p:cNvPr id="21" name="Object 17"/>
          <p:cNvGraphicFramePr>
            <a:graphicFrameLocks noChangeAspect="1"/>
          </p:cNvGraphicFramePr>
          <p:nvPr>
            <p:extLst>
              <p:ext uri="{D42A27DB-BD31-4B8C-83A1-F6EECF244321}">
                <p14:modId xmlns:p14="http://schemas.microsoft.com/office/powerpoint/2010/main" val="809402796"/>
              </p:ext>
            </p:extLst>
          </p:nvPr>
        </p:nvGraphicFramePr>
        <p:xfrm>
          <a:off x="250754" y="5592307"/>
          <a:ext cx="8634148" cy="1005045"/>
        </p:xfrm>
        <a:graphic>
          <a:graphicData uri="http://schemas.openxmlformats.org/presentationml/2006/ole">
            <mc:AlternateContent xmlns:mc="http://schemas.openxmlformats.org/markup-compatibility/2006">
              <mc:Choice xmlns:v="urn:schemas-microsoft-com:vml" Requires="v">
                <p:oleObj spid="_x0000_s4157" name="Equation" r:id="rId12" imgW="3746160" imgH="444240" progId="Equation.DSMT4">
                  <p:embed/>
                </p:oleObj>
              </mc:Choice>
              <mc:Fallback>
                <p:oleObj name="Equation" r:id="rId12" imgW="3746160" imgH="4442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754" y="5592307"/>
                        <a:ext cx="8634148" cy="100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直接箭头连接符 22"/>
          <p:cNvCxnSpPr/>
          <p:nvPr/>
        </p:nvCxnSpPr>
        <p:spPr>
          <a:xfrm flipV="1">
            <a:off x="3965530" y="2663349"/>
            <a:ext cx="3286148" cy="16430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H="1">
            <a:off x="3322588" y="2949101"/>
            <a:ext cx="1785950" cy="7858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9"/>
          <p:cNvSpPr>
            <a:spLocks noChangeArrowheads="1"/>
          </p:cNvSpPr>
          <p:nvPr/>
        </p:nvSpPr>
        <p:spPr bwMode="auto">
          <a:xfrm>
            <a:off x="7251678" y="3949233"/>
            <a:ext cx="357190" cy="357190"/>
          </a:xfrm>
          <a:prstGeom prst="rect">
            <a:avLst/>
          </a:prstGeom>
          <a:noFill/>
          <a:ln w="38100">
            <a:solidFill>
              <a:srgbClr val="FF0000"/>
            </a:solidFill>
            <a:miter lim="800000"/>
            <a:headEnd/>
            <a:tailEnd/>
          </a:ln>
          <a:effectLst/>
        </p:spPr>
        <p:txBody>
          <a:bodyPr wrap="none" anchor="ctr"/>
          <a:lstStyle/>
          <a:p>
            <a:endParaRPr lang="zh-CN" altLang="en-US"/>
          </a:p>
        </p:txBody>
      </p:sp>
      <p:sp>
        <p:nvSpPr>
          <p:cNvPr id="3" name="标题 2"/>
          <p:cNvSpPr>
            <a:spLocks noGrp="1"/>
          </p:cNvSpPr>
          <p:nvPr>
            <p:ph type="title"/>
          </p:nvPr>
        </p:nvSpPr>
        <p:spPr/>
        <p:txBody>
          <a:bodyPr>
            <a:normAutofit/>
          </a:bodyPr>
          <a:lstStyle/>
          <a:p>
            <a:r>
              <a:rPr lang="en-US" altLang="zh-CN" dirty="0" smtClean="0"/>
              <a:t>S-box example</a:t>
            </a:r>
            <a:endParaRPr lang="zh-CN" altLang="en-US" dirty="0"/>
          </a:p>
        </p:txBody>
      </p:sp>
    </p:spTree>
    <p:extLst>
      <p:ext uri="{BB962C8B-B14F-4D97-AF65-F5344CB8AC3E}">
        <p14:creationId xmlns:p14="http://schemas.microsoft.com/office/powerpoint/2010/main" val="195572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Acknowledgements and Reading</a:t>
            </a:r>
            <a:endParaRPr lang="zh-CN" altLang="en-US" dirty="0"/>
          </a:p>
        </p:txBody>
      </p:sp>
      <p:sp>
        <p:nvSpPr>
          <p:cNvPr id="3" name="内容占位符 2"/>
          <p:cNvSpPr>
            <a:spLocks noGrp="1"/>
          </p:cNvSpPr>
          <p:nvPr>
            <p:ph idx="1"/>
          </p:nvPr>
        </p:nvSpPr>
        <p:spPr/>
        <p:txBody>
          <a:bodyPr/>
          <a:lstStyle/>
          <a:p>
            <a:r>
              <a:rPr lang="en-US" altLang="zh-CN" dirty="0" smtClean="0"/>
              <a:t>These </a:t>
            </a:r>
            <a:r>
              <a:rPr lang="en-US" altLang="zh-CN" dirty="0"/>
              <a:t>slides are adapted from lecture slides by…</a:t>
            </a:r>
          </a:p>
          <a:p>
            <a:pPr lvl="1"/>
            <a:r>
              <a:rPr lang="en-US" altLang="zh-CN" dirty="0" err="1"/>
              <a:t>Lawrie</a:t>
            </a:r>
            <a:r>
              <a:rPr lang="en-US" altLang="zh-CN" dirty="0"/>
              <a:t> Brown</a:t>
            </a:r>
          </a:p>
          <a:p>
            <a:pPr lvl="1"/>
            <a:r>
              <a:rPr lang="en-US" altLang="zh-CN" dirty="0"/>
              <a:t>Dan </a:t>
            </a:r>
            <a:r>
              <a:rPr lang="en-US" altLang="zh-CN" dirty="0" err="1"/>
              <a:t>Boneh</a:t>
            </a:r>
            <a:endParaRPr lang="en-US" altLang="zh-CN" dirty="0"/>
          </a:p>
          <a:p>
            <a:pPr lvl="1"/>
            <a:r>
              <a:rPr lang="en-US" altLang="zh-CN" dirty="0"/>
              <a:t>and others</a:t>
            </a:r>
          </a:p>
          <a:p>
            <a:endParaRPr lang="en-US" altLang="zh-CN" dirty="0" smtClean="0"/>
          </a:p>
          <a:p>
            <a:r>
              <a:rPr lang="en-US" altLang="zh-CN" dirty="0" smtClean="0"/>
              <a:t>Reading: Chapters 3, 5, 6</a:t>
            </a:r>
            <a:endParaRPr lang="en-US" altLang="zh-CN" dirty="0"/>
          </a:p>
          <a:p>
            <a:endParaRPr lang="zh-CN" altLang="en-US" dirty="0"/>
          </a:p>
        </p:txBody>
      </p:sp>
    </p:spTree>
    <p:extLst>
      <p:ext uri="{BB962C8B-B14F-4D97-AF65-F5344CB8AC3E}">
        <p14:creationId xmlns:p14="http://schemas.microsoft.com/office/powerpoint/2010/main" val="308797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All S-boxes</a:t>
            </a:r>
            <a:endParaRPr lang="zh-CN" altLang="en-US" dirty="0"/>
          </a:p>
        </p:txBody>
      </p:sp>
      <p:pic>
        <p:nvPicPr>
          <p:cNvPr id="5" name="图片 4"/>
          <p:cNvPicPr>
            <a:picLocks noChangeAspect="1"/>
          </p:cNvPicPr>
          <p:nvPr/>
        </p:nvPicPr>
        <p:blipFill>
          <a:blip r:embed="rId2"/>
          <a:stretch>
            <a:fillRect/>
          </a:stretch>
        </p:blipFill>
        <p:spPr>
          <a:xfrm>
            <a:off x="13183" y="2293893"/>
            <a:ext cx="4571775" cy="4375467"/>
          </a:xfrm>
          <a:prstGeom prst="rect">
            <a:avLst/>
          </a:prstGeom>
        </p:spPr>
      </p:pic>
      <p:pic>
        <p:nvPicPr>
          <p:cNvPr id="6" name="图片 5"/>
          <p:cNvPicPr>
            <a:picLocks noChangeAspect="1"/>
          </p:cNvPicPr>
          <p:nvPr/>
        </p:nvPicPr>
        <p:blipFill>
          <a:blip r:embed="rId3"/>
          <a:stretch>
            <a:fillRect/>
          </a:stretch>
        </p:blipFill>
        <p:spPr>
          <a:xfrm>
            <a:off x="4860032" y="2204864"/>
            <a:ext cx="4287417" cy="4491510"/>
          </a:xfrm>
          <a:prstGeom prst="rect">
            <a:avLst/>
          </a:prstGeom>
        </p:spPr>
      </p:pic>
      <p:sp>
        <p:nvSpPr>
          <p:cNvPr id="8" name="文本框 7"/>
          <p:cNvSpPr txBox="1"/>
          <p:nvPr/>
        </p:nvSpPr>
        <p:spPr>
          <a:xfrm>
            <a:off x="3059832" y="2165755"/>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4</a:t>
            </a:r>
            <a:endParaRPr lang="zh-CN" altLang="en-US" baseline="30000" dirty="0">
              <a:solidFill>
                <a:srgbClr val="FF0000"/>
              </a:solidFill>
            </a:endParaRPr>
          </a:p>
        </p:txBody>
      </p:sp>
      <p:sp>
        <p:nvSpPr>
          <p:cNvPr id="9" name="文本框 8"/>
          <p:cNvSpPr txBox="1"/>
          <p:nvPr/>
        </p:nvSpPr>
        <p:spPr>
          <a:xfrm>
            <a:off x="3023828" y="3347700"/>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5</a:t>
            </a:r>
            <a:endParaRPr lang="zh-CN" altLang="en-US" baseline="30000" dirty="0">
              <a:solidFill>
                <a:srgbClr val="FF0000"/>
              </a:solidFill>
            </a:endParaRPr>
          </a:p>
        </p:txBody>
      </p:sp>
      <p:sp>
        <p:nvSpPr>
          <p:cNvPr id="10" name="文本框 9"/>
          <p:cNvSpPr txBox="1"/>
          <p:nvPr/>
        </p:nvSpPr>
        <p:spPr>
          <a:xfrm>
            <a:off x="3059832" y="4437112"/>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6</a:t>
            </a:r>
            <a:endParaRPr lang="zh-CN" altLang="en-US" baseline="30000" dirty="0">
              <a:solidFill>
                <a:srgbClr val="FF0000"/>
              </a:solidFill>
            </a:endParaRPr>
          </a:p>
        </p:txBody>
      </p:sp>
      <p:sp>
        <p:nvSpPr>
          <p:cNvPr id="11" name="文本框 10"/>
          <p:cNvSpPr txBox="1"/>
          <p:nvPr/>
        </p:nvSpPr>
        <p:spPr>
          <a:xfrm>
            <a:off x="3059832" y="5517232"/>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7</a:t>
            </a:r>
            <a:endParaRPr lang="zh-CN" altLang="en-US" baseline="30000" dirty="0">
              <a:solidFill>
                <a:srgbClr val="FF0000"/>
              </a:solidFill>
            </a:endParaRPr>
          </a:p>
        </p:txBody>
      </p:sp>
      <p:sp>
        <p:nvSpPr>
          <p:cNvPr id="12" name="文本框 11"/>
          <p:cNvSpPr txBox="1"/>
          <p:nvPr/>
        </p:nvSpPr>
        <p:spPr>
          <a:xfrm>
            <a:off x="7380312" y="2204864"/>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8</a:t>
            </a:r>
            <a:endParaRPr lang="zh-CN" altLang="en-US" baseline="30000" dirty="0">
              <a:solidFill>
                <a:srgbClr val="FF0000"/>
              </a:solidFill>
            </a:endParaRPr>
          </a:p>
        </p:txBody>
      </p:sp>
      <p:sp>
        <p:nvSpPr>
          <p:cNvPr id="13" name="文本框 12"/>
          <p:cNvSpPr txBox="1"/>
          <p:nvPr/>
        </p:nvSpPr>
        <p:spPr>
          <a:xfrm>
            <a:off x="7344308" y="3386809"/>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9</a:t>
            </a:r>
            <a:endParaRPr lang="zh-CN" altLang="en-US" baseline="30000" dirty="0">
              <a:solidFill>
                <a:srgbClr val="FF0000"/>
              </a:solidFill>
            </a:endParaRPr>
          </a:p>
        </p:txBody>
      </p:sp>
      <p:sp>
        <p:nvSpPr>
          <p:cNvPr id="14" name="文本框 13"/>
          <p:cNvSpPr txBox="1"/>
          <p:nvPr/>
        </p:nvSpPr>
        <p:spPr>
          <a:xfrm>
            <a:off x="7380312" y="4476221"/>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10</a:t>
            </a:r>
            <a:endParaRPr lang="zh-CN" altLang="en-US" baseline="30000" dirty="0">
              <a:solidFill>
                <a:srgbClr val="FF0000"/>
              </a:solidFill>
            </a:endParaRPr>
          </a:p>
        </p:txBody>
      </p:sp>
      <p:sp>
        <p:nvSpPr>
          <p:cNvPr id="15" name="文本框 14"/>
          <p:cNvSpPr txBox="1"/>
          <p:nvPr/>
        </p:nvSpPr>
        <p:spPr>
          <a:xfrm>
            <a:off x="7380312" y="5556341"/>
            <a:ext cx="936104" cy="369332"/>
          </a:xfrm>
          <a:prstGeom prst="rect">
            <a:avLst/>
          </a:prstGeom>
          <a:noFill/>
        </p:spPr>
        <p:txBody>
          <a:bodyPr wrap="square" rtlCol="0">
            <a:spAutoFit/>
          </a:bodyPr>
          <a:lstStyle/>
          <a:p>
            <a:r>
              <a:rPr lang="zh-CN" altLang="en-US" dirty="0" smtClean="0">
                <a:solidFill>
                  <a:srgbClr val="FF0000"/>
                </a:solidFill>
              </a:rPr>
              <a:t>表</a:t>
            </a:r>
            <a:r>
              <a:rPr lang="en-US" altLang="zh-CN" dirty="0" smtClean="0">
                <a:solidFill>
                  <a:srgbClr val="FF0000"/>
                </a:solidFill>
              </a:rPr>
              <a:t>11</a:t>
            </a:r>
            <a:endParaRPr lang="zh-CN" altLang="en-US" baseline="30000" dirty="0">
              <a:solidFill>
                <a:srgbClr val="FF0000"/>
              </a:solidFill>
            </a:endParaRPr>
          </a:p>
        </p:txBody>
      </p:sp>
    </p:spTree>
    <p:extLst>
      <p:ext uri="{BB962C8B-B14F-4D97-AF65-F5344CB8AC3E}">
        <p14:creationId xmlns:p14="http://schemas.microsoft.com/office/powerpoint/2010/main" val="289128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P-box</a:t>
            </a:r>
            <a:endParaRPr lang="zh-CN" altLang="en-US" dirty="0"/>
          </a:p>
        </p:txBody>
      </p:sp>
      <p:graphicFrame>
        <p:nvGraphicFramePr>
          <p:cNvPr id="7" name="内容占位符 3"/>
          <p:cNvGraphicFramePr>
            <a:graphicFrameLocks/>
          </p:cNvGraphicFramePr>
          <p:nvPr>
            <p:extLst>
              <p:ext uri="{D42A27DB-BD31-4B8C-83A1-F6EECF244321}">
                <p14:modId xmlns:p14="http://schemas.microsoft.com/office/powerpoint/2010/main" val="402254556"/>
              </p:ext>
            </p:extLst>
          </p:nvPr>
        </p:nvGraphicFramePr>
        <p:xfrm>
          <a:off x="474847" y="2564904"/>
          <a:ext cx="6707088" cy="1944216"/>
        </p:xfrm>
        <a:graphic>
          <a:graphicData uri="http://schemas.openxmlformats.org/drawingml/2006/table">
            <a:tbl>
              <a:tblPr/>
              <a:tblGrid>
                <a:gridCol w="838386"/>
                <a:gridCol w="838386"/>
                <a:gridCol w="838386"/>
                <a:gridCol w="838386"/>
                <a:gridCol w="838386"/>
                <a:gridCol w="838386"/>
                <a:gridCol w="838386"/>
                <a:gridCol w="838386"/>
              </a:tblGrid>
              <a:tr h="486054">
                <a:tc>
                  <a:txBody>
                    <a:bodyPr/>
                    <a:lstStyle/>
                    <a:p>
                      <a:r>
                        <a:rPr lang="en-US" altLang="zh-CN" dirty="0">
                          <a:effectLst/>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486054">
                <a:tc>
                  <a:txBody>
                    <a:bodyPr/>
                    <a:lstStyle/>
                    <a:p>
                      <a:r>
                        <a:rPr lang="en-US" altLang="zh-CN">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486054">
                <a:tc>
                  <a:txBody>
                    <a:bodyPr/>
                    <a:lstStyle/>
                    <a:p>
                      <a:r>
                        <a:rPr lang="en-US" altLang="zh-CN">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486054">
                <a:tc>
                  <a:txBody>
                    <a:bodyPr/>
                    <a:lstStyle/>
                    <a:p>
                      <a:r>
                        <a:rPr lang="en-US" altLang="zh-CN">
                          <a:effectLst/>
                        </a:rPr>
                        <a:t>19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30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altLang="zh-CN" dirty="0">
                          <a:effectLst/>
                        </a:rPr>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
        <p:nvSpPr>
          <p:cNvPr id="8" name="文本框 7"/>
          <p:cNvSpPr txBox="1"/>
          <p:nvPr/>
        </p:nvSpPr>
        <p:spPr>
          <a:xfrm>
            <a:off x="3275856" y="5085184"/>
            <a:ext cx="1152128" cy="369332"/>
          </a:xfrm>
          <a:prstGeom prst="rect">
            <a:avLst/>
          </a:prstGeom>
          <a:noFill/>
        </p:spPr>
        <p:txBody>
          <a:bodyPr wrap="square" rtlCol="0">
            <a:spAutoFit/>
          </a:bodyPr>
          <a:lstStyle/>
          <a:p>
            <a:r>
              <a:rPr lang="en-US" altLang="zh-CN" dirty="0" smtClean="0">
                <a:solidFill>
                  <a:srgbClr val="FF0000"/>
                </a:solidFill>
              </a:rPr>
              <a:t>P: </a:t>
            </a:r>
            <a:r>
              <a:rPr lang="zh-CN" altLang="en-US" dirty="0" smtClean="0">
                <a:solidFill>
                  <a:srgbClr val="FF0000"/>
                </a:solidFill>
              </a:rPr>
              <a:t>表</a:t>
            </a:r>
            <a:r>
              <a:rPr lang="en-US" altLang="zh-CN" dirty="0" smtClean="0">
                <a:solidFill>
                  <a:srgbClr val="FF0000"/>
                </a:solidFill>
              </a:rPr>
              <a:t>12</a:t>
            </a:r>
            <a:endParaRPr lang="zh-CN" altLang="en-US" dirty="0">
              <a:solidFill>
                <a:srgbClr val="FF0000"/>
              </a:solidFill>
            </a:endParaRPr>
          </a:p>
        </p:txBody>
      </p:sp>
    </p:spTree>
    <p:extLst>
      <p:ext uri="{BB962C8B-B14F-4D97-AF65-F5344CB8AC3E}">
        <p14:creationId xmlns:p14="http://schemas.microsoft.com/office/powerpoint/2010/main" val="295412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3637" name="Object 5"/>
          <p:cNvGraphicFramePr>
            <a:graphicFrameLocks noChangeAspect="1"/>
          </p:cNvGraphicFramePr>
          <p:nvPr>
            <p:extLst>
              <p:ext uri="{D42A27DB-BD31-4B8C-83A1-F6EECF244321}">
                <p14:modId xmlns:p14="http://schemas.microsoft.com/office/powerpoint/2010/main" val="1693777408"/>
              </p:ext>
            </p:extLst>
          </p:nvPr>
        </p:nvGraphicFramePr>
        <p:xfrm>
          <a:off x="1688123" y="1653522"/>
          <a:ext cx="6151685" cy="5402262"/>
        </p:xfrm>
        <a:graphic>
          <a:graphicData uri="http://schemas.openxmlformats.org/presentationml/2006/ole">
            <mc:AlternateContent xmlns:mc="http://schemas.openxmlformats.org/markup-compatibility/2006">
              <mc:Choice xmlns:v="urn:schemas-microsoft-com:vml" Requires="v">
                <p:oleObj spid="_x0000_s5152" name="Picture" r:id="rId4" imgW="4457880" imgH="4447080" progId="Word.Picture.8">
                  <p:embed/>
                </p:oleObj>
              </mc:Choice>
              <mc:Fallback>
                <p:oleObj name="Picture" r:id="rId4" imgW="4457880" imgH="4447080" progId="Word.Picture.8">
                  <p:embed/>
                  <p:pic>
                    <p:nvPicPr>
                      <p:cNvPr id="0" name=""/>
                      <p:cNvPicPr>
                        <a:picLocks noChangeAspect="1" noChangeArrowheads="1"/>
                      </p:cNvPicPr>
                      <p:nvPr/>
                    </p:nvPicPr>
                    <p:blipFill>
                      <a:blip r:embed="rId5"/>
                      <a:srcRect/>
                      <a:stretch>
                        <a:fillRect/>
                      </a:stretch>
                    </p:blipFill>
                    <p:spPr bwMode="auto">
                      <a:xfrm>
                        <a:off x="1688123" y="1653522"/>
                        <a:ext cx="6151685" cy="540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0"/>
          <p:cNvGrpSpPr>
            <a:grpSpLocks/>
          </p:cNvGrpSpPr>
          <p:nvPr/>
        </p:nvGrpSpPr>
        <p:grpSpPr bwMode="auto">
          <a:xfrm>
            <a:off x="202223" y="1348722"/>
            <a:ext cx="8721969" cy="5410200"/>
            <a:chOff x="0" y="0"/>
            <a:chExt cx="6192" cy="3408"/>
          </a:xfrm>
        </p:grpSpPr>
        <p:sp>
          <p:nvSpPr>
            <p:cNvPr id="453638" name="Rectangle 6"/>
            <p:cNvSpPr>
              <a:spLocks noChangeArrowheads="1"/>
            </p:cNvSpPr>
            <p:nvPr/>
          </p:nvSpPr>
          <p:spPr bwMode="auto">
            <a:xfrm>
              <a:off x="4080" y="768"/>
              <a:ext cx="96" cy="1200"/>
            </a:xfrm>
            <a:prstGeom prst="rect">
              <a:avLst/>
            </a:prstGeom>
            <a:noFill/>
            <a:ln w="28575">
              <a:solidFill>
                <a:srgbClr val="FF0000"/>
              </a:solidFill>
              <a:miter lim="800000"/>
              <a:headEnd/>
              <a:tailEnd/>
            </a:ln>
            <a:effectLst/>
          </p:spPr>
          <p:txBody>
            <a:bodyPr wrap="none" anchor="ctr"/>
            <a:lstStyle/>
            <a:p>
              <a:endParaRPr lang="zh-CN" altLang="en-US"/>
            </a:p>
          </p:txBody>
        </p:sp>
        <p:sp>
          <p:nvSpPr>
            <p:cNvPr id="453639" name="Rectangle 7"/>
            <p:cNvSpPr>
              <a:spLocks noChangeArrowheads="1"/>
            </p:cNvSpPr>
            <p:nvPr/>
          </p:nvSpPr>
          <p:spPr bwMode="auto">
            <a:xfrm>
              <a:off x="4656" y="768"/>
              <a:ext cx="96" cy="1200"/>
            </a:xfrm>
            <a:prstGeom prst="rect">
              <a:avLst/>
            </a:prstGeom>
            <a:noFill/>
            <a:ln w="28575">
              <a:solidFill>
                <a:srgbClr val="FF0000"/>
              </a:solidFill>
              <a:miter lim="800000"/>
              <a:headEnd/>
              <a:tailEnd/>
            </a:ln>
            <a:effectLst/>
          </p:spPr>
          <p:txBody>
            <a:bodyPr wrap="none" anchor="ctr"/>
            <a:lstStyle/>
            <a:p>
              <a:endParaRPr lang="zh-CN" altLang="en-US"/>
            </a:p>
          </p:txBody>
        </p:sp>
        <p:grpSp>
          <p:nvGrpSpPr>
            <p:cNvPr id="3" name="Group 10"/>
            <p:cNvGrpSpPr>
              <a:grpSpLocks/>
            </p:cNvGrpSpPr>
            <p:nvPr/>
          </p:nvGrpSpPr>
          <p:grpSpPr bwMode="auto">
            <a:xfrm>
              <a:off x="0" y="0"/>
              <a:ext cx="1296" cy="1056"/>
              <a:chOff x="0" y="0"/>
              <a:chExt cx="1296" cy="1056"/>
            </a:xfrm>
          </p:grpSpPr>
          <p:graphicFrame>
            <p:nvGraphicFramePr>
              <p:cNvPr id="453640" name="Object 8"/>
              <p:cNvGraphicFramePr>
                <a:graphicFrameLocks noChangeAspect="1"/>
              </p:cNvGraphicFramePr>
              <p:nvPr/>
            </p:nvGraphicFramePr>
            <p:xfrm>
              <a:off x="0" y="0"/>
              <a:ext cx="1296" cy="1056"/>
            </p:xfrm>
            <a:graphic>
              <a:graphicData uri="http://schemas.openxmlformats.org/presentationml/2006/ole">
                <mc:AlternateContent xmlns:mc="http://schemas.openxmlformats.org/markup-compatibility/2006">
                  <mc:Choice xmlns:v="urn:schemas-microsoft-com:vml" Requires="v">
                    <p:oleObj spid="_x0000_s5153" name="位图图像" r:id="rId6" imgW="2387723" imgH="2209524" progId="PBrush">
                      <p:embed/>
                    </p:oleObj>
                  </mc:Choice>
                  <mc:Fallback>
                    <p:oleObj name="位图图像" r:id="rId6" imgW="2387723" imgH="2209524"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9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41" name="Line 9"/>
              <p:cNvSpPr>
                <a:spLocks noChangeShapeType="1"/>
              </p:cNvSpPr>
              <p:nvPr/>
            </p:nvSpPr>
            <p:spPr bwMode="auto">
              <a:xfrm>
                <a:off x="1296" y="24"/>
                <a:ext cx="0" cy="1008"/>
              </a:xfrm>
              <a:prstGeom prst="line">
                <a:avLst/>
              </a:prstGeom>
              <a:noFill/>
              <a:ln w="19050">
                <a:solidFill>
                  <a:schemeClr val="tx1"/>
                </a:solidFill>
                <a:miter lim="800000"/>
                <a:headEnd/>
                <a:tailEnd/>
              </a:ln>
              <a:effectLst/>
            </p:spPr>
            <p:txBody>
              <a:bodyPr wrap="none"/>
              <a:lstStyle/>
              <a:p>
                <a:endParaRPr lang="zh-CN" altLang="en-US"/>
              </a:p>
            </p:txBody>
          </p:sp>
        </p:grpSp>
        <p:sp>
          <p:nvSpPr>
            <p:cNvPr id="453643" name="Line 11"/>
            <p:cNvSpPr>
              <a:spLocks noChangeShapeType="1"/>
            </p:cNvSpPr>
            <p:nvPr/>
          </p:nvSpPr>
          <p:spPr bwMode="auto">
            <a:xfrm>
              <a:off x="1296" y="816"/>
              <a:ext cx="528" cy="0"/>
            </a:xfrm>
            <a:prstGeom prst="line">
              <a:avLst/>
            </a:prstGeom>
            <a:noFill/>
            <a:ln w="38100">
              <a:solidFill>
                <a:schemeClr val="folHlink"/>
              </a:solidFill>
              <a:miter lim="800000"/>
              <a:headEnd type="triangle" w="med" len="med"/>
              <a:tailEnd type="triangle" w="med" len="med"/>
            </a:ln>
            <a:effectLst/>
          </p:spPr>
          <p:txBody>
            <a:bodyPr wrap="none"/>
            <a:lstStyle/>
            <a:p>
              <a:endParaRPr lang="zh-CN" altLang="en-US"/>
            </a:p>
          </p:txBody>
        </p:sp>
        <p:grpSp>
          <p:nvGrpSpPr>
            <p:cNvPr id="4" name="Group 16"/>
            <p:cNvGrpSpPr>
              <a:grpSpLocks/>
            </p:cNvGrpSpPr>
            <p:nvPr/>
          </p:nvGrpSpPr>
          <p:grpSpPr bwMode="auto">
            <a:xfrm>
              <a:off x="4992" y="2304"/>
              <a:ext cx="1200" cy="1104"/>
              <a:chOff x="4944" y="2304"/>
              <a:chExt cx="1200" cy="1104"/>
            </a:xfrm>
          </p:grpSpPr>
          <p:graphicFrame>
            <p:nvGraphicFramePr>
              <p:cNvPr id="453644" name="Object 12"/>
              <p:cNvGraphicFramePr>
                <a:graphicFrameLocks noChangeAspect="1"/>
              </p:cNvGraphicFramePr>
              <p:nvPr/>
            </p:nvGraphicFramePr>
            <p:xfrm>
              <a:off x="4944" y="2304"/>
              <a:ext cx="1200" cy="1104"/>
            </p:xfrm>
            <a:graphic>
              <a:graphicData uri="http://schemas.openxmlformats.org/presentationml/2006/ole">
                <mc:AlternateContent xmlns:mc="http://schemas.openxmlformats.org/markup-compatibility/2006">
                  <mc:Choice xmlns:v="urn:schemas-microsoft-com:vml" Requires="v">
                    <p:oleObj spid="_x0000_s5154" name="位图图像" r:id="rId8" imgW="2127359" imgH="2165461" progId="PBrush">
                      <p:embed/>
                    </p:oleObj>
                  </mc:Choice>
                  <mc:Fallback>
                    <p:oleObj name="位图图像" r:id="rId8" imgW="2127359" imgH="2165461"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4" y="2304"/>
                            <a:ext cx="1200"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46" name="Line 14"/>
              <p:cNvSpPr>
                <a:spLocks noChangeShapeType="1"/>
              </p:cNvSpPr>
              <p:nvPr/>
            </p:nvSpPr>
            <p:spPr bwMode="auto">
              <a:xfrm>
                <a:off x="4944" y="2328"/>
                <a:ext cx="0" cy="1056"/>
              </a:xfrm>
              <a:prstGeom prst="line">
                <a:avLst/>
              </a:prstGeom>
              <a:noFill/>
              <a:ln w="19050">
                <a:solidFill>
                  <a:schemeClr val="tx1"/>
                </a:solidFill>
                <a:miter lim="800000"/>
                <a:headEnd/>
                <a:tailEnd/>
              </a:ln>
              <a:effectLst/>
            </p:spPr>
            <p:txBody>
              <a:bodyPr wrap="none"/>
              <a:lstStyle/>
              <a:p>
                <a:endParaRPr lang="zh-CN" altLang="en-US"/>
              </a:p>
            </p:txBody>
          </p:sp>
          <p:sp>
            <p:nvSpPr>
              <p:cNvPr id="453647" name="Line 15"/>
              <p:cNvSpPr>
                <a:spLocks noChangeShapeType="1"/>
              </p:cNvSpPr>
              <p:nvPr/>
            </p:nvSpPr>
            <p:spPr bwMode="auto">
              <a:xfrm>
                <a:off x="6144" y="2310"/>
                <a:ext cx="0" cy="1056"/>
              </a:xfrm>
              <a:prstGeom prst="line">
                <a:avLst/>
              </a:prstGeom>
              <a:noFill/>
              <a:ln w="19050">
                <a:solidFill>
                  <a:schemeClr val="tx1"/>
                </a:solidFill>
                <a:miter lim="800000"/>
                <a:headEnd/>
                <a:tailEnd/>
              </a:ln>
              <a:effectLst/>
            </p:spPr>
            <p:txBody>
              <a:bodyPr wrap="none"/>
              <a:lstStyle/>
              <a:p>
                <a:endParaRPr lang="zh-CN" altLang="en-US"/>
              </a:p>
            </p:txBody>
          </p:sp>
        </p:grpSp>
        <p:sp>
          <p:nvSpPr>
            <p:cNvPr id="453649" name="Line 17"/>
            <p:cNvSpPr>
              <a:spLocks noChangeShapeType="1"/>
            </p:cNvSpPr>
            <p:nvPr/>
          </p:nvSpPr>
          <p:spPr bwMode="auto">
            <a:xfrm>
              <a:off x="4416" y="2448"/>
              <a:ext cx="576" cy="240"/>
            </a:xfrm>
            <a:prstGeom prst="line">
              <a:avLst/>
            </a:prstGeom>
            <a:noFill/>
            <a:ln w="38100">
              <a:solidFill>
                <a:schemeClr val="folHlink"/>
              </a:solidFill>
              <a:miter lim="800000"/>
              <a:headEnd type="triangle" w="med" len="med"/>
              <a:tailEnd type="triangle" w="med" len="med"/>
            </a:ln>
            <a:effectLst/>
          </p:spPr>
          <p:txBody>
            <a:bodyPr wrap="none"/>
            <a:lstStyle/>
            <a:p>
              <a:endParaRPr lang="zh-CN" altLang="en-US"/>
            </a:p>
          </p:txBody>
        </p:sp>
        <p:sp>
          <p:nvSpPr>
            <p:cNvPr id="453650" name="Line 18"/>
            <p:cNvSpPr>
              <a:spLocks noChangeShapeType="1"/>
            </p:cNvSpPr>
            <p:nvPr/>
          </p:nvSpPr>
          <p:spPr bwMode="auto">
            <a:xfrm flipV="1">
              <a:off x="4416" y="2928"/>
              <a:ext cx="576" cy="336"/>
            </a:xfrm>
            <a:prstGeom prst="line">
              <a:avLst/>
            </a:prstGeom>
            <a:noFill/>
            <a:ln w="38100">
              <a:solidFill>
                <a:schemeClr val="folHlink"/>
              </a:solidFill>
              <a:miter lim="800000"/>
              <a:headEnd type="triangle" w="med" len="med"/>
              <a:tailEnd type="triangle" w="med" len="med"/>
            </a:ln>
            <a:effectLst/>
          </p:spPr>
          <p:txBody>
            <a:bodyPr wrap="none"/>
            <a:lstStyle/>
            <a:p>
              <a:endParaRPr lang="zh-CN" altLang="en-US"/>
            </a:p>
          </p:txBody>
        </p:sp>
        <p:sp>
          <p:nvSpPr>
            <p:cNvPr id="453651" name="Line 19"/>
            <p:cNvSpPr>
              <a:spLocks noChangeShapeType="1"/>
            </p:cNvSpPr>
            <p:nvPr/>
          </p:nvSpPr>
          <p:spPr bwMode="auto">
            <a:xfrm flipV="1">
              <a:off x="3216" y="864"/>
              <a:ext cx="528" cy="768"/>
            </a:xfrm>
            <a:prstGeom prst="line">
              <a:avLst/>
            </a:prstGeom>
            <a:noFill/>
            <a:ln w="38100">
              <a:solidFill>
                <a:schemeClr val="folHlink"/>
              </a:solidFill>
              <a:miter lim="800000"/>
              <a:headEnd type="triangle" w="med" len="med"/>
              <a:tailEnd type="triangle" w="med" len="med"/>
            </a:ln>
            <a:effectLst/>
          </p:spPr>
          <p:txBody>
            <a:bodyPr wrap="none"/>
            <a:lstStyle/>
            <a:p>
              <a:endParaRPr lang="zh-CN" altLang="en-US"/>
            </a:p>
          </p:txBody>
        </p:sp>
      </p:grpSp>
      <p:sp>
        <p:nvSpPr>
          <p:cNvPr id="18" name="Rectangle 7"/>
          <p:cNvSpPr>
            <a:spLocks noChangeArrowheads="1"/>
          </p:cNvSpPr>
          <p:nvPr/>
        </p:nvSpPr>
        <p:spPr bwMode="auto">
          <a:xfrm>
            <a:off x="571472" y="3055280"/>
            <a:ext cx="726481" cy="400110"/>
          </a:xfrm>
          <a:prstGeom prst="rect">
            <a:avLst/>
          </a:prstGeom>
          <a:noFill/>
          <a:ln w="9525">
            <a:noFill/>
            <a:miter lim="800000"/>
            <a:headEnd/>
            <a:tailEnd/>
          </a:ln>
          <a:effectLst/>
        </p:spPr>
        <p:txBody>
          <a:bodyPr wrap="none">
            <a:spAutoFit/>
          </a:bodyPr>
          <a:lstStyle/>
          <a:p>
            <a:r>
              <a:rPr lang="zh-CN" altLang="en-US" sz="2000" dirty="0" smtClean="0">
                <a:solidFill>
                  <a:srgbClr val="FF0000"/>
                </a:solidFill>
              </a:rPr>
              <a:t>表</a:t>
            </a:r>
            <a:r>
              <a:rPr lang="en-US" altLang="zh-CN" sz="2000" dirty="0" smtClean="0">
                <a:solidFill>
                  <a:srgbClr val="FF0000"/>
                </a:solidFill>
              </a:rPr>
              <a:t>13</a:t>
            </a:r>
            <a:endParaRPr lang="zh-CN" altLang="en-US" sz="2000" dirty="0">
              <a:solidFill>
                <a:srgbClr val="FF0000"/>
              </a:solidFill>
            </a:endParaRPr>
          </a:p>
        </p:txBody>
      </p:sp>
      <p:sp>
        <p:nvSpPr>
          <p:cNvPr id="19" name="Rectangle 7"/>
          <p:cNvSpPr>
            <a:spLocks noChangeArrowheads="1"/>
          </p:cNvSpPr>
          <p:nvPr/>
        </p:nvSpPr>
        <p:spPr bwMode="auto">
          <a:xfrm>
            <a:off x="7643834" y="4484040"/>
            <a:ext cx="726481" cy="400110"/>
          </a:xfrm>
          <a:prstGeom prst="rect">
            <a:avLst/>
          </a:prstGeom>
          <a:noFill/>
          <a:ln w="9525">
            <a:noFill/>
            <a:miter lim="800000"/>
            <a:headEnd/>
            <a:tailEnd/>
          </a:ln>
          <a:effectLst/>
        </p:spPr>
        <p:txBody>
          <a:bodyPr wrap="none">
            <a:spAutoFit/>
          </a:bodyPr>
          <a:lstStyle/>
          <a:p>
            <a:r>
              <a:rPr lang="zh-CN" altLang="en-US" sz="2000" dirty="0" smtClean="0">
                <a:solidFill>
                  <a:srgbClr val="FF0000"/>
                </a:solidFill>
              </a:rPr>
              <a:t>表</a:t>
            </a:r>
            <a:r>
              <a:rPr lang="en-US" altLang="zh-CN" sz="2000" dirty="0" smtClean="0">
                <a:solidFill>
                  <a:srgbClr val="FF0000"/>
                </a:solidFill>
              </a:rPr>
              <a:t>14</a:t>
            </a:r>
            <a:endParaRPr lang="zh-CN" altLang="en-US" sz="2000" dirty="0">
              <a:solidFill>
                <a:srgbClr val="FF0000"/>
              </a:solidFill>
            </a:endParaRPr>
          </a:p>
        </p:txBody>
      </p:sp>
      <p:sp>
        <p:nvSpPr>
          <p:cNvPr id="20" name="Rectangle 7"/>
          <p:cNvSpPr>
            <a:spLocks noChangeArrowheads="1"/>
          </p:cNvSpPr>
          <p:nvPr/>
        </p:nvSpPr>
        <p:spPr bwMode="auto">
          <a:xfrm>
            <a:off x="5786446" y="1444714"/>
            <a:ext cx="726481" cy="400110"/>
          </a:xfrm>
          <a:prstGeom prst="rect">
            <a:avLst/>
          </a:prstGeom>
          <a:noFill/>
          <a:ln w="9525">
            <a:noFill/>
            <a:miter lim="800000"/>
            <a:headEnd/>
            <a:tailEnd/>
          </a:ln>
          <a:effectLst/>
        </p:spPr>
        <p:txBody>
          <a:bodyPr wrap="none">
            <a:spAutoFit/>
          </a:bodyPr>
          <a:lstStyle/>
          <a:p>
            <a:r>
              <a:rPr lang="zh-CN" altLang="en-US" sz="2000" dirty="0" smtClean="0">
                <a:solidFill>
                  <a:srgbClr val="FF0000"/>
                </a:solidFill>
              </a:rPr>
              <a:t>表</a:t>
            </a:r>
            <a:r>
              <a:rPr lang="en-US" altLang="zh-CN" sz="2000" dirty="0" smtClean="0">
                <a:solidFill>
                  <a:srgbClr val="FF0000"/>
                </a:solidFill>
              </a:rPr>
              <a:t>15</a:t>
            </a:r>
            <a:endParaRPr lang="zh-CN" altLang="en-US" sz="2000" dirty="0">
              <a:solidFill>
                <a:srgbClr val="FF0000"/>
              </a:solidFill>
            </a:endParaRPr>
          </a:p>
        </p:txBody>
      </p:sp>
      <p:sp>
        <p:nvSpPr>
          <p:cNvPr id="5" name="标题 4"/>
          <p:cNvSpPr>
            <a:spLocks noGrp="1"/>
          </p:cNvSpPr>
          <p:nvPr>
            <p:ph type="title"/>
          </p:nvPr>
        </p:nvSpPr>
        <p:spPr/>
        <p:txBody>
          <a:bodyPr/>
          <a:lstStyle/>
          <a:p>
            <a:r>
              <a:rPr lang="en-US" altLang="zh-CN" dirty="0" smtClean="0"/>
              <a:t>Round Key Generation</a:t>
            </a:r>
            <a:endParaRPr lang="zh-CN" altLang="en-US" dirty="0"/>
          </a:p>
        </p:txBody>
      </p:sp>
    </p:spTree>
    <p:extLst>
      <p:ext uri="{BB962C8B-B14F-4D97-AF65-F5344CB8AC3E}">
        <p14:creationId xmlns:p14="http://schemas.microsoft.com/office/powerpoint/2010/main" val="3769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linds(horizontal)">
                                      <p:cBhvr>
                                        <p:cTn id="14" dur="500"/>
                                        <p:tgtEl>
                                          <p:spTgt spid="1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S-boxes and P-box</a:t>
            </a:r>
            <a:endParaRPr lang="en-US" dirty="0"/>
          </a:p>
        </p:txBody>
      </p:sp>
      <p:sp>
        <p:nvSpPr>
          <p:cNvPr id="5" name="TextBox 4"/>
          <p:cNvSpPr txBox="1"/>
          <p:nvPr/>
        </p:nvSpPr>
        <p:spPr>
          <a:xfrm>
            <a:off x="179513" y="1916832"/>
            <a:ext cx="8784976" cy="3508653"/>
          </a:xfrm>
          <a:prstGeom prst="rect">
            <a:avLst/>
          </a:prstGeom>
          <a:noFill/>
        </p:spPr>
        <p:txBody>
          <a:bodyPr wrap="square" rtlCol="0">
            <a:spAutoFit/>
          </a:bodyPr>
          <a:lstStyle/>
          <a:p>
            <a:r>
              <a:rPr lang="en-US" sz="2400" dirty="0"/>
              <a:t>Choosing the S-boxes and P-box at random would result </a:t>
            </a:r>
            <a:br>
              <a:rPr lang="en-US" sz="2400" dirty="0"/>
            </a:br>
            <a:r>
              <a:rPr lang="en-US" sz="2400" dirty="0"/>
              <a:t>in an insecure block </a:t>
            </a:r>
            <a:r>
              <a:rPr lang="en-US" sz="2400" dirty="0" smtClean="0"/>
              <a:t>cipher</a:t>
            </a:r>
          </a:p>
          <a:p>
            <a:endParaRPr lang="en-US" sz="2400" dirty="0"/>
          </a:p>
          <a:p>
            <a:pPr>
              <a:spcBef>
                <a:spcPts val="1800"/>
              </a:spcBef>
            </a:pPr>
            <a:r>
              <a:rPr lang="en-US" sz="2400" dirty="0"/>
              <a:t>Several rules used in choice of S and P boxes:</a:t>
            </a:r>
          </a:p>
          <a:p>
            <a:pPr marL="342900" indent="-342900">
              <a:spcBef>
                <a:spcPts val="600"/>
              </a:spcBef>
              <a:buFont typeface="Arial"/>
              <a:buChar char="•"/>
            </a:pPr>
            <a:r>
              <a:rPr lang="en-US" sz="2400" dirty="0"/>
              <a:t>No output bit should be close to a linear </a:t>
            </a:r>
            <a:r>
              <a:rPr lang="en-US" sz="2400" dirty="0" err="1"/>
              <a:t>func</a:t>
            </a:r>
            <a:r>
              <a:rPr lang="en-US" sz="2400" dirty="0"/>
              <a:t>. of the input bits</a:t>
            </a:r>
          </a:p>
          <a:p>
            <a:pPr marL="342900" indent="-342900">
              <a:spcBef>
                <a:spcPts val="600"/>
              </a:spcBef>
              <a:buFont typeface="Arial"/>
              <a:buChar char="•"/>
            </a:pPr>
            <a:r>
              <a:rPr lang="en-US" sz="2400" dirty="0"/>
              <a:t>S-boxes are 4-to-1 </a:t>
            </a:r>
            <a:r>
              <a:rPr lang="en-US" sz="2400" dirty="0" smtClean="0"/>
              <a:t>maps, nonlinear</a:t>
            </a:r>
          </a:p>
          <a:p>
            <a:pPr marL="342900" indent="-342900">
              <a:spcBef>
                <a:spcPts val="600"/>
              </a:spcBef>
              <a:buFont typeface="Arial"/>
              <a:buChar char="•"/>
            </a:pPr>
            <a:r>
              <a:rPr lang="en-US" sz="2400" dirty="0" smtClean="0"/>
              <a:t>P-boxes: avalanche effect (</a:t>
            </a:r>
            <a:r>
              <a:rPr lang="zh-CN" altLang="en-US" sz="2400" dirty="0"/>
              <a:t>雪崩</a:t>
            </a:r>
            <a:r>
              <a:rPr lang="zh-CN" altLang="en-US" sz="2400" dirty="0" smtClean="0"/>
              <a:t>效应</a:t>
            </a:r>
            <a:r>
              <a:rPr lang="en-US" sz="2400" dirty="0" smtClean="0"/>
              <a:t>) – one single bit change spreads to the whole block</a:t>
            </a:r>
            <a:endParaRPr lang="en-US" sz="2400" dirty="0"/>
          </a:p>
        </p:txBody>
      </p:sp>
      <p:sp>
        <p:nvSpPr>
          <p:cNvPr id="6" name="TextBox 5"/>
          <p:cNvSpPr txBox="1"/>
          <p:nvPr/>
        </p:nvSpPr>
        <p:spPr>
          <a:xfrm>
            <a:off x="838200" y="5478323"/>
            <a:ext cx="372218" cy="830997"/>
          </a:xfrm>
          <a:prstGeom prst="rect">
            <a:avLst/>
          </a:prstGeom>
          <a:noFill/>
        </p:spPr>
        <p:txBody>
          <a:bodyPr wrap="none" rtlCol="0">
            <a:spAutoFit/>
          </a:bodyPr>
          <a:lstStyle/>
          <a:p>
            <a:r>
              <a:rPr lang="en-US" sz="4800" b="1" dirty="0"/>
              <a:t>⋮</a:t>
            </a:r>
          </a:p>
        </p:txBody>
      </p:sp>
    </p:spTree>
    <p:extLst>
      <p:ext uri="{BB962C8B-B14F-4D97-AF65-F5344CB8AC3E}">
        <p14:creationId xmlns:p14="http://schemas.microsoft.com/office/powerpoint/2010/main" val="37293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a:t>
            </a:r>
            <a:r>
              <a:rPr lang="zh-CN" altLang="en-US" dirty="0" smtClean="0"/>
              <a:t>动画演示</a:t>
            </a:r>
            <a:endParaRPr lang="zh-CN" altLang="en-US" dirty="0"/>
          </a:p>
        </p:txBody>
      </p:sp>
      <p:sp>
        <p:nvSpPr>
          <p:cNvPr id="3" name="内容占位符 2"/>
          <p:cNvSpPr>
            <a:spLocks noGrp="1"/>
          </p:cNvSpPr>
          <p:nvPr>
            <p:ph idx="1"/>
          </p:nvPr>
        </p:nvSpPr>
        <p:spPr/>
        <p:txBody>
          <a:bodyPr/>
          <a:lstStyle/>
          <a:p>
            <a:r>
              <a:rPr lang="en-US" altLang="zh-CN" dirty="0"/>
              <a:t>http://kathrynneugent.com/animation.html</a:t>
            </a:r>
            <a:endParaRPr lang="zh-CN" altLang="en-US" dirty="0"/>
          </a:p>
        </p:txBody>
      </p:sp>
    </p:spTree>
    <p:extLst>
      <p:ext uri="{BB962C8B-B14F-4D97-AF65-F5344CB8AC3E}">
        <p14:creationId xmlns:p14="http://schemas.microsoft.com/office/powerpoint/2010/main" val="124451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a:t>
            </a:r>
            <a:r>
              <a:rPr lang="zh-CN" altLang="en-US" dirty="0" smtClean="0"/>
              <a:t>分析</a:t>
            </a:r>
            <a:endParaRPr lang="zh-CN" altLang="en-US" dirty="0"/>
          </a:p>
        </p:txBody>
      </p:sp>
      <p:sp>
        <p:nvSpPr>
          <p:cNvPr id="6" name="Text Box 3"/>
          <p:cNvSpPr txBox="1">
            <a:spLocks noChangeArrowheads="1"/>
          </p:cNvSpPr>
          <p:nvPr/>
        </p:nvSpPr>
        <p:spPr bwMode="auto">
          <a:xfrm>
            <a:off x="107504" y="1484784"/>
            <a:ext cx="8634442" cy="5386090"/>
          </a:xfrm>
          <a:prstGeom prst="rect">
            <a:avLst/>
          </a:prstGeom>
          <a:noFill/>
          <a:ln w="9525">
            <a:noFill/>
            <a:miter lim="800000"/>
            <a:headEnd/>
            <a:tailEnd/>
          </a:ln>
          <a:effectLst/>
        </p:spPr>
        <p:txBody>
          <a:bodyPr wrap="square">
            <a:spAutoFit/>
          </a:bodyPr>
          <a:lstStyle/>
          <a:p>
            <a:pPr algn="just">
              <a:spcBef>
                <a:spcPts val="1200"/>
              </a:spcBef>
              <a:spcAft>
                <a:spcPts val="1200"/>
              </a:spcAft>
            </a:pPr>
            <a:r>
              <a:rPr lang="zh-CN" altLang="en-US" sz="2400" dirty="0" smtClean="0">
                <a:latin typeface="Arial" pitchFamily="34" charset="0"/>
              </a:rPr>
              <a:t>借助差分密码分析的思想</a:t>
            </a:r>
            <a:endParaRPr lang="en-US" altLang="zh-CN" sz="2400" dirty="0" smtClean="0">
              <a:latin typeface="Arial" pitchFamily="34" charset="0"/>
            </a:endParaRPr>
          </a:p>
          <a:p>
            <a:pPr algn="just">
              <a:spcBef>
                <a:spcPts val="1200"/>
              </a:spcBef>
              <a:spcAft>
                <a:spcPts val="1200"/>
              </a:spcAft>
            </a:pPr>
            <a:r>
              <a:rPr lang="zh-CN" altLang="en-US" sz="2400" dirty="0" smtClean="0">
                <a:solidFill>
                  <a:srgbClr val="FF00FF"/>
                </a:solidFill>
                <a:latin typeface="Arial" pitchFamily="34" charset="0"/>
              </a:rPr>
              <a:t>1993年</a:t>
            </a:r>
            <a:r>
              <a:rPr lang="en-US" altLang="zh-CN" sz="2400" dirty="0" smtClean="0">
                <a:latin typeface="Arial" pitchFamily="34" charset="0"/>
              </a:rPr>
              <a:t>Wiener</a:t>
            </a:r>
            <a:r>
              <a:rPr lang="zh-CN" altLang="en-US" sz="2400" dirty="0" smtClean="0">
                <a:latin typeface="Arial" pitchFamily="34" charset="0"/>
              </a:rPr>
              <a:t>给出一个密钥搜索机的详细设计方案，估计</a:t>
            </a:r>
            <a:r>
              <a:rPr lang="zh-CN" altLang="en-US" sz="2400" dirty="0" smtClean="0">
                <a:solidFill>
                  <a:srgbClr val="FF3300"/>
                </a:solidFill>
                <a:latin typeface="Arial" pitchFamily="34" charset="0"/>
              </a:rPr>
              <a:t>100万美元</a:t>
            </a:r>
            <a:r>
              <a:rPr lang="zh-CN" altLang="en-US" sz="2400" dirty="0" smtClean="0">
                <a:latin typeface="Arial" pitchFamily="34" charset="0"/>
              </a:rPr>
              <a:t>制造一台机器，搜索一个密钥平均大约花</a:t>
            </a:r>
            <a:r>
              <a:rPr lang="zh-CN" altLang="en-US" sz="2400" dirty="0" smtClean="0">
                <a:solidFill>
                  <a:srgbClr val="FF3300"/>
                </a:solidFill>
                <a:latin typeface="Arial" pitchFamily="34" charset="0"/>
              </a:rPr>
              <a:t>3.5小时。</a:t>
            </a:r>
          </a:p>
          <a:p>
            <a:pPr>
              <a:spcBef>
                <a:spcPts val="1200"/>
              </a:spcBef>
              <a:spcAft>
                <a:spcPts val="1200"/>
              </a:spcAft>
            </a:pPr>
            <a:r>
              <a:rPr lang="zh-CN" altLang="en-US" sz="2400" dirty="0" smtClean="0">
                <a:solidFill>
                  <a:srgbClr val="FF00FF"/>
                </a:solidFill>
                <a:latin typeface="Arial" pitchFamily="34" charset="0"/>
              </a:rPr>
              <a:t>1997年1月28日</a:t>
            </a:r>
            <a:r>
              <a:rPr lang="zh-CN" altLang="en-US" sz="2400" dirty="0" smtClean="0">
                <a:latin typeface="Arial" pitchFamily="34" charset="0"/>
              </a:rPr>
              <a:t>，</a:t>
            </a:r>
            <a:r>
              <a:rPr lang="en-US" altLang="zh-CN" sz="2400" dirty="0" smtClean="0">
                <a:latin typeface="Arial" pitchFamily="34" charset="0"/>
              </a:rPr>
              <a:t>RSA</a:t>
            </a:r>
            <a:r>
              <a:rPr lang="zh-CN" altLang="en-US" sz="2400" dirty="0" smtClean="0">
                <a:latin typeface="Arial" pitchFamily="34" charset="0"/>
              </a:rPr>
              <a:t>数据安全公司在</a:t>
            </a:r>
            <a:r>
              <a:rPr lang="en-US" altLang="zh-CN" sz="2400" dirty="0" smtClean="0">
                <a:latin typeface="Arial" pitchFamily="34" charset="0"/>
              </a:rPr>
              <a:t>RSA</a:t>
            </a:r>
            <a:r>
              <a:rPr lang="zh-CN" altLang="en-US" sz="2400" dirty="0" smtClean="0">
                <a:latin typeface="Arial" pitchFamily="34" charset="0"/>
              </a:rPr>
              <a:t>安全年会上，悬赏</a:t>
            </a:r>
            <a:r>
              <a:rPr lang="zh-CN" altLang="en-US" sz="2400" dirty="0" smtClean="0">
                <a:solidFill>
                  <a:srgbClr val="FF3300"/>
                </a:solidFill>
                <a:latin typeface="Arial" pitchFamily="34" charset="0"/>
              </a:rPr>
              <a:t>一万美金</a:t>
            </a:r>
            <a:r>
              <a:rPr lang="zh-CN" altLang="en-US" sz="2400" dirty="0" smtClean="0">
                <a:latin typeface="Arial" pitchFamily="34" charset="0"/>
              </a:rPr>
              <a:t>破译密钥长度为56比特的</a:t>
            </a:r>
            <a:r>
              <a:rPr lang="en-US" altLang="zh-CN" sz="2400" dirty="0" smtClean="0">
                <a:latin typeface="Arial" pitchFamily="34" charset="0"/>
              </a:rPr>
              <a:t>DES</a:t>
            </a:r>
            <a:r>
              <a:rPr lang="zh-CN" altLang="en-US" sz="2400" dirty="0" smtClean="0">
                <a:latin typeface="Arial" pitchFamily="34" charset="0"/>
              </a:rPr>
              <a:t>算法。</a:t>
            </a:r>
          </a:p>
          <a:p>
            <a:pPr>
              <a:spcBef>
                <a:spcPts val="1200"/>
              </a:spcBef>
              <a:spcAft>
                <a:spcPts val="1200"/>
              </a:spcAft>
            </a:pPr>
            <a:r>
              <a:rPr lang="zh-CN" altLang="en-US" sz="2400" dirty="0" smtClean="0">
                <a:latin typeface="Arial" pitchFamily="34" charset="0"/>
              </a:rPr>
              <a:t>美国克罗拉多州的程序员</a:t>
            </a:r>
            <a:r>
              <a:rPr lang="en-US" altLang="zh-CN" sz="2400" dirty="0" err="1" smtClean="0">
                <a:latin typeface="Arial" pitchFamily="34" charset="0"/>
              </a:rPr>
              <a:t>Verser</a:t>
            </a:r>
            <a:r>
              <a:rPr lang="zh-CN" altLang="en-US" sz="2400" dirty="0" smtClean="0">
                <a:latin typeface="Arial" pitchFamily="34" charset="0"/>
              </a:rPr>
              <a:t>从1997年3月13日起，用了96天的时间，在</a:t>
            </a:r>
            <a:r>
              <a:rPr lang="en-US" altLang="zh-CN" sz="2400" dirty="0" smtClean="0">
                <a:latin typeface="Arial" pitchFamily="34" charset="0"/>
              </a:rPr>
              <a:t>Internet</a:t>
            </a:r>
            <a:r>
              <a:rPr lang="zh-CN" altLang="en-US" sz="2400" dirty="0" smtClean="0">
                <a:latin typeface="Arial" pitchFamily="34" charset="0"/>
              </a:rPr>
              <a:t>上数万名志愿者的协同工作下，于</a:t>
            </a:r>
            <a:r>
              <a:rPr lang="zh-CN" altLang="en-US" sz="2400" dirty="0" smtClean="0">
                <a:solidFill>
                  <a:srgbClr val="FF00FF"/>
                </a:solidFill>
                <a:latin typeface="Arial" pitchFamily="34" charset="0"/>
              </a:rPr>
              <a:t>1997年6月17日用</a:t>
            </a:r>
            <a:r>
              <a:rPr lang="zh-CN" altLang="en-US" sz="2400" dirty="0" smtClean="0">
                <a:latin typeface="Arial" pitchFamily="34" charset="0"/>
              </a:rPr>
              <a:t>穷尽密钥搜索方法成功地找到了</a:t>
            </a:r>
            <a:r>
              <a:rPr lang="en-US" altLang="zh-CN" sz="2400" dirty="0" smtClean="0">
                <a:latin typeface="Arial" pitchFamily="34" charset="0"/>
              </a:rPr>
              <a:t>DES</a:t>
            </a:r>
            <a:r>
              <a:rPr lang="zh-CN" altLang="en-US" sz="2400" dirty="0" smtClean="0">
                <a:latin typeface="Arial" pitchFamily="34" charset="0"/>
              </a:rPr>
              <a:t>的密钥。</a:t>
            </a:r>
          </a:p>
          <a:p>
            <a:pPr>
              <a:spcBef>
                <a:spcPts val="1200"/>
              </a:spcBef>
              <a:spcAft>
                <a:spcPts val="1200"/>
              </a:spcAft>
            </a:pPr>
            <a:r>
              <a:rPr lang="zh-CN" altLang="en-US" sz="2400" dirty="0" smtClean="0">
                <a:solidFill>
                  <a:srgbClr val="FF00FF"/>
                </a:solidFill>
                <a:latin typeface="Arial" pitchFamily="34" charset="0"/>
              </a:rPr>
              <a:t>1998年7月17日</a:t>
            </a:r>
            <a:r>
              <a:rPr lang="zh-CN" altLang="en-US" sz="2400" dirty="0" smtClean="0">
                <a:latin typeface="Arial" pitchFamily="34" charset="0"/>
              </a:rPr>
              <a:t>，电子边境基金会</a:t>
            </a:r>
            <a:r>
              <a:rPr lang="en-US" altLang="zh-CN" sz="2400" dirty="0" smtClean="0">
                <a:latin typeface="Arial" pitchFamily="34" charset="0"/>
              </a:rPr>
              <a:t>EFF</a:t>
            </a:r>
            <a:r>
              <a:rPr lang="zh-CN" altLang="en-US" sz="2400" dirty="0" smtClean="0">
                <a:latin typeface="Arial" pitchFamily="34" charset="0"/>
              </a:rPr>
              <a:t>使用一台</a:t>
            </a:r>
            <a:r>
              <a:rPr lang="zh-CN" altLang="en-US" sz="2400" dirty="0" smtClean="0">
                <a:solidFill>
                  <a:srgbClr val="FF0000"/>
                </a:solidFill>
                <a:latin typeface="Arial" pitchFamily="34" charset="0"/>
              </a:rPr>
              <a:t>25万美元</a:t>
            </a:r>
            <a:r>
              <a:rPr lang="zh-CN" altLang="en-US" sz="2400" dirty="0" smtClean="0">
                <a:latin typeface="Arial" pitchFamily="34" charset="0"/>
              </a:rPr>
              <a:t>的电脑通过穷尽密钥搜索方法在</a:t>
            </a:r>
            <a:r>
              <a:rPr lang="zh-CN" altLang="en-US" sz="2400" dirty="0" smtClean="0">
                <a:solidFill>
                  <a:srgbClr val="FF0000"/>
                </a:solidFill>
                <a:latin typeface="Arial" pitchFamily="34" charset="0"/>
              </a:rPr>
              <a:t>56小时内</a:t>
            </a:r>
            <a:r>
              <a:rPr lang="zh-CN" altLang="en-US" sz="2400" dirty="0" smtClean="0">
                <a:latin typeface="Arial" pitchFamily="34" charset="0"/>
              </a:rPr>
              <a:t>破解了56比特</a:t>
            </a:r>
            <a:r>
              <a:rPr lang="en-US" altLang="zh-CN" sz="2400" dirty="0" smtClean="0">
                <a:latin typeface="Arial" pitchFamily="34" charset="0"/>
              </a:rPr>
              <a:t>DES。</a:t>
            </a:r>
            <a:r>
              <a:rPr lang="en-US" altLang="zh-CN" sz="2400" dirty="0" smtClean="0">
                <a:solidFill>
                  <a:srgbClr val="FF00FF"/>
                </a:solidFill>
                <a:latin typeface="Arial" pitchFamily="34" charset="0"/>
              </a:rPr>
              <a:t>1999</a:t>
            </a:r>
            <a:r>
              <a:rPr lang="zh-CN" altLang="en-US" sz="2400" dirty="0" smtClean="0">
                <a:solidFill>
                  <a:srgbClr val="FF00FF"/>
                </a:solidFill>
                <a:latin typeface="Arial" pitchFamily="34" charset="0"/>
              </a:rPr>
              <a:t>年</a:t>
            </a:r>
            <a:r>
              <a:rPr lang="zh-CN" altLang="en-US" sz="2400" dirty="0" smtClean="0">
                <a:latin typeface="Arial" pitchFamily="34" charset="0"/>
              </a:rPr>
              <a:t>的</a:t>
            </a:r>
            <a:r>
              <a:rPr lang="en-US" altLang="zh-CN" sz="2400" dirty="0" smtClean="0">
                <a:latin typeface="Arial" pitchFamily="34" charset="0"/>
              </a:rPr>
              <a:t>RSA</a:t>
            </a:r>
            <a:r>
              <a:rPr lang="zh-CN" altLang="en-US" sz="2400" dirty="0" smtClean="0">
                <a:latin typeface="Arial" pitchFamily="34" charset="0"/>
              </a:rPr>
              <a:t>会议期间，穷尽密钥搜索时间减少到不足</a:t>
            </a:r>
            <a:r>
              <a:rPr lang="zh-CN" altLang="en-US" sz="2400" dirty="0" smtClean="0">
                <a:solidFill>
                  <a:srgbClr val="FF0000"/>
                </a:solidFill>
                <a:latin typeface="Arial" pitchFamily="34" charset="0"/>
              </a:rPr>
              <a:t>24小时</a:t>
            </a:r>
            <a:r>
              <a:rPr lang="zh-CN" altLang="en-US" sz="2400" dirty="0" smtClean="0">
                <a:latin typeface="Arial" pitchFamily="34" charset="0"/>
              </a:rPr>
              <a:t>。 </a:t>
            </a:r>
            <a:endParaRPr lang="zh-CN" altLang="en-US" sz="2400" dirty="0">
              <a:latin typeface="Arial" pitchFamily="34" charset="0"/>
            </a:endParaRPr>
          </a:p>
        </p:txBody>
      </p:sp>
    </p:spTree>
    <p:extLst>
      <p:ext uri="{BB962C8B-B14F-4D97-AF65-F5344CB8AC3E}">
        <p14:creationId xmlns:p14="http://schemas.microsoft.com/office/powerpoint/2010/main" val="229088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214282" y="1601822"/>
            <a:ext cx="8686800" cy="3970318"/>
          </a:xfrm>
          <a:prstGeom prst="rect">
            <a:avLst/>
          </a:prstGeom>
          <a:noFill/>
          <a:ln w="9525">
            <a:noFill/>
            <a:miter lim="800000"/>
            <a:headEnd/>
            <a:tailEnd/>
          </a:ln>
          <a:effectLst/>
        </p:spPr>
        <p:txBody>
          <a:bodyPr wrap="square">
            <a:spAutoFit/>
          </a:bodyPr>
          <a:lstStyle/>
          <a:p>
            <a:pPr>
              <a:spcBef>
                <a:spcPct val="50000"/>
              </a:spcBef>
            </a:pPr>
            <a:r>
              <a:rPr lang="zh-CN" altLang="en-US" sz="2800" dirty="0">
                <a:solidFill>
                  <a:srgbClr val="FF3300"/>
                </a:solidFill>
                <a:latin typeface="Arial Unicode MS" pitchFamily="34" charset="-122"/>
              </a:rPr>
              <a:t>事件表明：</a:t>
            </a:r>
            <a:r>
              <a:rPr lang="zh-CN" altLang="en-US" sz="2800" dirty="0">
                <a:latin typeface="Arial Unicode MS" pitchFamily="34" charset="-122"/>
              </a:rPr>
              <a:t>依靠</a:t>
            </a:r>
            <a:r>
              <a:rPr lang="en-US" altLang="zh-CN" sz="2800" dirty="0">
                <a:solidFill>
                  <a:srgbClr val="008000"/>
                </a:solidFill>
                <a:latin typeface="Arial Unicode MS" pitchFamily="34" charset="-122"/>
              </a:rPr>
              <a:t>Internet</a:t>
            </a:r>
            <a:r>
              <a:rPr lang="zh-CN" altLang="en-US" sz="2800" dirty="0">
                <a:solidFill>
                  <a:srgbClr val="008000"/>
                </a:solidFill>
                <a:latin typeface="Arial Unicode MS" pitchFamily="34" charset="-122"/>
              </a:rPr>
              <a:t>分布式的计算能力</a:t>
            </a:r>
            <a:r>
              <a:rPr lang="zh-CN" altLang="en-US" sz="2800" dirty="0">
                <a:latin typeface="Arial Unicode MS" pitchFamily="34" charset="-122"/>
              </a:rPr>
              <a:t>，</a:t>
            </a:r>
          </a:p>
          <a:p>
            <a:pPr>
              <a:spcBef>
                <a:spcPct val="50000"/>
              </a:spcBef>
            </a:pPr>
            <a:r>
              <a:rPr lang="zh-CN" altLang="en-US" sz="2800" dirty="0">
                <a:latin typeface="Arial Unicode MS" pitchFamily="34" charset="-122"/>
              </a:rPr>
              <a:t>          </a:t>
            </a:r>
            <a:r>
              <a:rPr lang="zh-CN" altLang="en-US" sz="2800" dirty="0" smtClean="0">
                <a:latin typeface="Arial Unicode MS" pitchFamily="34" charset="-122"/>
              </a:rPr>
              <a:t>         用</a:t>
            </a:r>
            <a:r>
              <a:rPr lang="zh-CN" altLang="en-US" sz="2800" dirty="0">
                <a:solidFill>
                  <a:srgbClr val="008000"/>
                </a:solidFill>
                <a:latin typeface="Arial Unicode MS" pitchFamily="34" charset="-122"/>
              </a:rPr>
              <a:t>穷尽密钥搜索</a:t>
            </a:r>
            <a:r>
              <a:rPr lang="zh-CN" altLang="en-US" sz="2800" dirty="0">
                <a:latin typeface="Arial Unicode MS" pitchFamily="34" charset="-122"/>
              </a:rPr>
              <a:t>攻击方法</a:t>
            </a:r>
          </a:p>
          <a:p>
            <a:pPr>
              <a:spcBef>
                <a:spcPct val="50000"/>
              </a:spcBef>
            </a:pPr>
            <a:r>
              <a:rPr lang="zh-CN" altLang="en-US" sz="2800" dirty="0">
                <a:latin typeface="Arial Unicode MS" pitchFamily="34" charset="-122"/>
              </a:rPr>
              <a:t>          </a:t>
            </a:r>
            <a:r>
              <a:rPr lang="zh-CN" altLang="en-US" sz="2800" dirty="0" smtClean="0">
                <a:latin typeface="Arial Unicode MS" pitchFamily="34" charset="-122"/>
              </a:rPr>
              <a:t>         </a:t>
            </a:r>
            <a:r>
              <a:rPr lang="zh-CN" altLang="en-US" sz="2800" dirty="0" smtClean="0">
                <a:solidFill>
                  <a:srgbClr val="008000"/>
                </a:solidFill>
                <a:latin typeface="Arial Unicode MS" pitchFamily="34" charset="-122"/>
              </a:rPr>
              <a:t>破译</a:t>
            </a:r>
            <a:r>
              <a:rPr lang="en-US" altLang="zh-CN" sz="2800" dirty="0">
                <a:solidFill>
                  <a:srgbClr val="008000"/>
                </a:solidFill>
                <a:latin typeface="Arial Unicode MS" pitchFamily="34" charset="-122"/>
              </a:rPr>
              <a:t>DES</a:t>
            </a:r>
            <a:r>
              <a:rPr lang="zh-CN" altLang="en-US" sz="2800" dirty="0">
                <a:latin typeface="Arial Unicode MS" pitchFamily="34" charset="-122"/>
              </a:rPr>
              <a:t>已成为可能。</a:t>
            </a:r>
          </a:p>
          <a:p>
            <a:pPr>
              <a:spcBef>
                <a:spcPct val="50000"/>
              </a:spcBef>
            </a:pPr>
            <a:r>
              <a:rPr lang="zh-CN" altLang="en-US" sz="2800" dirty="0" smtClean="0">
                <a:solidFill>
                  <a:srgbClr val="FF00FF"/>
                </a:solidFill>
                <a:latin typeface="Arial Unicode MS" pitchFamily="34" charset="-122"/>
                <a:cs typeface="Times New Roman" pitchFamily="18" charset="0"/>
              </a:rPr>
              <a:t>1998年</a:t>
            </a:r>
            <a:r>
              <a:rPr lang="zh-CN" altLang="en-US" sz="2800" dirty="0">
                <a:latin typeface="Arial Unicode MS" pitchFamily="34" charset="-122"/>
                <a:cs typeface="Times New Roman" pitchFamily="18" charset="0"/>
              </a:rPr>
              <a:t>美国政府决定不再继续延用</a:t>
            </a:r>
            <a:r>
              <a:rPr lang="en-US" altLang="zh-CN" sz="2800" dirty="0">
                <a:latin typeface="Arial Unicode MS" pitchFamily="34" charset="-122"/>
              </a:rPr>
              <a:t>DES</a:t>
            </a:r>
            <a:r>
              <a:rPr lang="zh-CN" altLang="en-US" sz="2800" dirty="0">
                <a:latin typeface="Arial Unicode MS" pitchFamily="34" charset="-122"/>
                <a:cs typeface="Times New Roman" pitchFamily="18" charset="0"/>
              </a:rPr>
              <a:t>作为联邦加密标准</a:t>
            </a:r>
            <a:r>
              <a:rPr lang="zh-CN" altLang="en-US" sz="2800" dirty="0" smtClean="0">
                <a:latin typeface="Arial Unicode MS" pitchFamily="34" charset="-122"/>
                <a:cs typeface="Times New Roman" pitchFamily="18" charset="0"/>
              </a:rPr>
              <a:t>，</a:t>
            </a:r>
            <a:r>
              <a:rPr lang="en-US" altLang="zh-CN" sz="2800" dirty="0" smtClean="0">
                <a:latin typeface="Arial Unicode MS" pitchFamily="34" charset="-122"/>
              </a:rPr>
              <a:t>DES</a:t>
            </a:r>
            <a:r>
              <a:rPr lang="zh-CN" altLang="en-US" sz="2800" dirty="0">
                <a:latin typeface="Arial Unicode MS" pitchFamily="34" charset="-122"/>
                <a:cs typeface="Times New Roman" pitchFamily="18" charset="0"/>
              </a:rPr>
              <a:t>已走到了它生命的尽头</a:t>
            </a:r>
            <a:r>
              <a:rPr lang="zh-CN" altLang="en-US" sz="2800" dirty="0">
                <a:latin typeface="Arial Unicode MS" pitchFamily="34" charset="-122"/>
              </a:rPr>
              <a:t>，</a:t>
            </a:r>
            <a:r>
              <a:rPr lang="zh-CN" altLang="en-US" sz="2800" dirty="0">
                <a:latin typeface="Arial Unicode MS" pitchFamily="34" charset="-122"/>
                <a:cs typeface="Times New Roman" pitchFamily="18" charset="0"/>
              </a:rPr>
              <a:t>退出加密标准的舞台</a:t>
            </a:r>
            <a:r>
              <a:rPr lang="zh-CN" altLang="en-US" sz="2800" dirty="0">
                <a:latin typeface="Arial Unicode MS" pitchFamily="34" charset="-122"/>
              </a:rPr>
              <a:t>。</a:t>
            </a:r>
          </a:p>
          <a:p>
            <a:pPr>
              <a:spcBef>
                <a:spcPct val="50000"/>
              </a:spcBef>
            </a:pPr>
            <a:r>
              <a:rPr lang="zh-CN" altLang="en-US" sz="2800" dirty="0" smtClean="0">
                <a:latin typeface="Arial Unicode MS" pitchFamily="34" charset="-122"/>
                <a:cs typeface="Times New Roman" pitchFamily="18" charset="0"/>
              </a:rPr>
              <a:t>新</a:t>
            </a:r>
            <a:r>
              <a:rPr lang="zh-CN" altLang="en-US" sz="2800" dirty="0">
                <a:latin typeface="Arial Unicode MS" pitchFamily="34" charset="-122"/>
                <a:cs typeface="Times New Roman" pitchFamily="18" charset="0"/>
              </a:rPr>
              <a:t>的</a:t>
            </a:r>
            <a:r>
              <a:rPr lang="zh-CN" altLang="en-US" sz="2800" dirty="0" smtClean="0">
                <a:latin typeface="Arial Unicode MS" pitchFamily="34" charset="-122"/>
                <a:cs typeface="Times New Roman" pitchFamily="18" charset="0"/>
              </a:rPr>
              <a:t>标准</a:t>
            </a:r>
            <a:r>
              <a:rPr lang="en-US" altLang="zh-CN" sz="2800" dirty="0" smtClean="0">
                <a:solidFill>
                  <a:srgbClr val="FF3300"/>
                </a:solidFill>
                <a:latin typeface="Arial Unicode MS" pitchFamily="34" charset="-122"/>
              </a:rPr>
              <a:t>3DES</a:t>
            </a:r>
            <a:r>
              <a:rPr lang="zh-CN" altLang="en-US" sz="2800" dirty="0" smtClean="0">
                <a:solidFill>
                  <a:srgbClr val="FF3300"/>
                </a:solidFill>
                <a:latin typeface="Arial Unicode MS" pitchFamily="34" charset="-122"/>
              </a:rPr>
              <a:t>、</a:t>
            </a:r>
            <a:r>
              <a:rPr lang="en-US" altLang="zh-CN" sz="2800" dirty="0" smtClean="0">
                <a:solidFill>
                  <a:srgbClr val="FF3300"/>
                </a:solidFill>
                <a:latin typeface="Arial Unicode MS" pitchFamily="34" charset="-122"/>
              </a:rPr>
              <a:t>AES</a:t>
            </a:r>
            <a:r>
              <a:rPr lang="zh-CN" altLang="en-US" sz="2800" dirty="0" smtClean="0">
                <a:latin typeface="Arial Unicode MS" pitchFamily="34" charset="-122"/>
                <a:cs typeface="Times New Roman" pitchFamily="18" charset="0"/>
              </a:rPr>
              <a:t>粉墨登场。</a:t>
            </a:r>
            <a:endParaRPr lang="zh-CN" altLang="en-US" sz="2800" dirty="0">
              <a:latin typeface="Arial Unicode MS" pitchFamily="34" charset="-122"/>
            </a:endParaRPr>
          </a:p>
        </p:txBody>
      </p:sp>
      <p:sp>
        <p:nvSpPr>
          <p:cNvPr id="5" name="灯片编号占位符 4"/>
          <p:cNvSpPr>
            <a:spLocks noGrp="1"/>
          </p:cNvSpPr>
          <p:nvPr>
            <p:ph type="sldNum" sz="quarter" idx="12"/>
          </p:nvPr>
        </p:nvSpPr>
        <p:spPr/>
        <p:txBody>
          <a:bodyPr/>
          <a:lstStyle/>
          <a:p>
            <a:fld id="{6D43EF07-24C5-4ADB-9390-B7C2E9A4DC91}" type="slidenum">
              <a:rPr lang="zh-CN" altLang="en-US" smtClean="0"/>
              <a:pPr/>
              <a:t>26</a:t>
            </a:fld>
            <a:endParaRPr lang="en-US" altLang="zh-CN"/>
          </a:p>
        </p:txBody>
      </p:sp>
    </p:spTree>
    <p:extLst>
      <p:ext uri="{BB962C8B-B14F-4D97-AF65-F5344CB8AC3E}">
        <p14:creationId xmlns:p14="http://schemas.microsoft.com/office/powerpoint/2010/main" val="99303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Effect transition="in" filter="wipe(down)">
                                      <p:cBhvr>
                                        <p:cTn id="7" dur="500"/>
                                        <p:tgtEl>
                                          <p:spTgt spid="275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5458">
                                            <p:txEl>
                                              <p:pRg st="1" end="1"/>
                                            </p:txEl>
                                          </p:spTgt>
                                        </p:tgtEl>
                                        <p:attrNameLst>
                                          <p:attrName>style.visibility</p:attrName>
                                        </p:attrNameLst>
                                      </p:cBhvr>
                                      <p:to>
                                        <p:strVal val="visible"/>
                                      </p:to>
                                    </p:set>
                                    <p:animEffect transition="in" filter="wipe(down)">
                                      <p:cBhvr>
                                        <p:cTn id="12" dur="500"/>
                                        <p:tgtEl>
                                          <p:spTgt spid="275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5458">
                                            <p:txEl>
                                              <p:pRg st="2" end="2"/>
                                            </p:txEl>
                                          </p:spTgt>
                                        </p:tgtEl>
                                        <p:attrNameLst>
                                          <p:attrName>style.visibility</p:attrName>
                                        </p:attrNameLst>
                                      </p:cBhvr>
                                      <p:to>
                                        <p:strVal val="visible"/>
                                      </p:to>
                                    </p:set>
                                    <p:animEffect transition="in" filter="wipe(down)">
                                      <p:cBhvr>
                                        <p:cTn id="17" dur="500"/>
                                        <p:tgtEl>
                                          <p:spTgt spid="275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5458">
                                            <p:txEl>
                                              <p:pRg st="3" end="3"/>
                                            </p:txEl>
                                          </p:spTgt>
                                        </p:tgtEl>
                                        <p:attrNameLst>
                                          <p:attrName>style.visibility</p:attrName>
                                        </p:attrNameLst>
                                      </p:cBhvr>
                                      <p:to>
                                        <p:strVal val="visible"/>
                                      </p:to>
                                    </p:set>
                                    <p:animEffect transition="in" filter="wipe(down)">
                                      <p:cBhvr>
                                        <p:cTn id="22" dur="500"/>
                                        <p:tgtEl>
                                          <p:spTgt spid="275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5458">
                                            <p:txEl>
                                              <p:pRg st="4" end="4"/>
                                            </p:txEl>
                                          </p:spTgt>
                                        </p:tgtEl>
                                        <p:attrNameLst>
                                          <p:attrName>style.visibility</p:attrName>
                                        </p:attrNameLst>
                                      </p:cBhvr>
                                      <p:to>
                                        <p:strVal val="visible"/>
                                      </p:to>
                                    </p:set>
                                    <p:animEffect transition="in" filter="wipe(down)">
                                      <p:cBhvr>
                                        <p:cTn id="27" dur="500"/>
                                        <p:tgtEl>
                                          <p:spTgt spid="2754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300038" y="1612657"/>
            <a:ext cx="8486804" cy="5200719"/>
          </a:xfrm>
          <a:prstGeom prst="rect">
            <a:avLst/>
          </a:prstGeom>
          <a:noFill/>
          <a:ln w="9525">
            <a:noFill/>
            <a:miter lim="800000"/>
            <a:headEnd/>
            <a:tailEnd/>
          </a:ln>
          <a:effectLst/>
        </p:spPr>
        <p:txBody>
          <a:bodyPr wrap="square">
            <a:spAutoFit/>
          </a:bodyPr>
          <a:lstStyle/>
          <a:p>
            <a:pPr>
              <a:lnSpc>
                <a:spcPct val="125000"/>
              </a:lnSpc>
              <a:spcBef>
                <a:spcPts val="800"/>
              </a:spcBef>
            </a:pPr>
            <a:r>
              <a:rPr lang="en-US" altLang="zh-CN" sz="2800" dirty="0"/>
              <a:t>DES</a:t>
            </a:r>
            <a:r>
              <a:rPr lang="zh-CN" altLang="en-US" sz="2800" dirty="0">
                <a:latin typeface="宋体" pitchFamily="2" charset="-122"/>
              </a:rPr>
              <a:t>算法的颁布引起了</a:t>
            </a:r>
            <a:r>
              <a:rPr lang="zh-CN" altLang="en-US" sz="2800" dirty="0">
                <a:solidFill>
                  <a:srgbClr val="FF00FF"/>
                </a:solidFill>
                <a:latin typeface="宋体" pitchFamily="2" charset="-122"/>
              </a:rPr>
              <a:t>学术界</a:t>
            </a:r>
            <a:r>
              <a:rPr lang="zh-CN" altLang="en-US" sz="2800" dirty="0">
                <a:latin typeface="宋体" pitchFamily="2" charset="-122"/>
              </a:rPr>
              <a:t>和</a:t>
            </a:r>
            <a:r>
              <a:rPr lang="zh-CN" altLang="en-US" sz="2800" dirty="0">
                <a:solidFill>
                  <a:srgbClr val="FF00FF"/>
                </a:solidFill>
                <a:latin typeface="宋体" pitchFamily="2" charset="-122"/>
              </a:rPr>
              <a:t>企业界</a:t>
            </a:r>
            <a:r>
              <a:rPr lang="zh-CN" altLang="en-US" sz="2800" dirty="0">
                <a:latin typeface="宋体" pitchFamily="2" charset="-122"/>
              </a:rPr>
              <a:t>的广泛</a:t>
            </a:r>
            <a:r>
              <a:rPr lang="zh-CN" altLang="en-US" sz="2800" dirty="0" smtClean="0">
                <a:latin typeface="宋体" pitchFamily="2" charset="-122"/>
              </a:rPr>
              <a:t>重视：</a:t>
            </a:r>
          </a:p>
          <a:p>
            <a:pPr marL="457200" indent="-457200">
              <a:lnSpc>
                <a:spcPct val="125000"/>
              </a:lnSpc>
              <a:spcBef>
                <a:spcPts val="800"/>
              </a:spcBef>
              <a:buFont typeface="Arial" panose="020B0604020202020204" pitchFamily="34" charset="0"/>
              <a:buChar char="•"/>
            </a:pPr>
            <a:r>
              <a:rPr lang="en-US" altLang="zh-CN" sz="2800" dirty="0" smtClean="0"/>
              <a:t>3</a:t>
            </a:r>
            <a:r>
              <a:rPr lang="zh-CN" altLang="en-US" sz="2800" dirty="0" smtClean="0"/>
              <a:t>0</a:t>
            </a:r>
            <a:r>
              <a:rPr lang="zh-CN" altLang="en-US" sz="2800" dirty="0" smtClean="0">
                <a:latin typeface="宋体" pitchFamily="2" charset="-122"/>
              </a:rPr>
              <a:t>多年来，</a:t>
            </a:r>
            <a:r>
              <a:rPr lang="en-US" altLang="zh-CN" sz="2800" dirty="0" smtClean="0"/>
              <a:t>DES</a:t>
            </a:r>
            <a:r>
              <a:rPr lang="zh-CN" altLang="en-US" sz="2800" dirty="0" smtClean="0">
                <a:latin typeface="宋体" pitchFamily="2" charset="-122"/>
              </a:rPr>
              <a:t>已经在世界范围内成为</a:t>
            </a:r>
            <a:r>
              <a:rPr lang="zh-CN" altLang="en-US" sz="2800" dirty="0" smtClean="0">
                <a:solidFill>
                  <a:srgbClr val="FF00FF"/>
                </a:solidFill>
                <a:latin typeface="宋体" pitchFamily="2" charset="-122"/>
              </a:rPr>
              <a:t>事实上的加密标准</a:t>
            </a:r>
            <a:r>
              <a:rPr lang="zh-CN" altLang="en-US" sz="2800" dirty="0" smtClean="0">
                <a:latin typeface="宋体" pitchFamily="2" charset="-122"/>
              </a:rPr>
              <a:t>，一直作为分组密码设计的</a:t>
            </a:r>
            <a:r>
              <a:rPr lang="zh-CN" altLang="en-US" sz="2800" dirty="0" smtClean="0">
                <a:solidFill>
                  <a:srgbClr val="FF00FF"/>
                </a:solidFill>
                <a:latin typeface="宋体" pitchFamily="2" charset="-122"/>
              </a:rPr>
              <a:t>标准参照物</a:t>
            </a:r>
            <a:r>
              <a:rPr lang="zh-CN" altLang="en-US" sz="2800" dirty="0" smtClean="0">
                <a:latin typeface="宋体" pitchFamily="2" charset="-122"/>
              </a:rPr>
              <a:t>。</a:t>
            </a:r>
            <a:r>
              <a:rPr lang="zh-CN" altLang="en-US" sz="2800" dirty="0" smtClean="0"/>
              <a:t> </a:t>
            </a:r>
            <a:endParaRPr lang="en-US" altLang="zh-CN" sz="2800" dirty="0" smtClean="0"/>
          </a:p>
          <a:p>
            <a:pPr marL="457200" indent="-457200">
              <a:lnSpc>
                <a:spcPct val="125000"/>
              </a:lnSpc>
              <a:spcBef>
                <a:spcPts val="800"/>
              </a:spcBef>
              <a:buFont typeface="Arial" panose="020B0604020202020204" pitchFamily="34" charset="0"/>
              <a:buChar char="•"/>
            </a:pPr>
            <a:r>
              <a:rPr lang="zh-CN" altLang="en-US" sz="2800" dirty="0" smtClean="0">
                <a:latin typeface="宋体" pitchFamily="2" charset="-122"/>
              </a:rPr>
              <a:t>学术界</a:t>
            </a:r>
            <a:r>
              <a:rPr lang="zh-CN" altLang="en-US" sz="2800" dirty="0">
                <a:latin typeface="宋体" pitchFamily="2" charset="-122"/>
              </a:rPr>
              <a:t>对</a:t>
            </a:r>
            <a:r>
              <a:rPr lang="en-US" altLang="zh-CN" sz="2800" dirty="0"/>
              <a:t>DES</a:t>
            </a:r>
            <a:r>
              <a:rPr lang="zh-CN" altLang="en-US" sz="2800" dirty="0">
                <a:latin typeface="宋体" pitchFamily="2" charset="-122"/>
              </a:rPr>
              <a:t>密码进行了深入的研究</a:t>
            </a:r>
            <a:r>
              <a:rPr lang="zh-CN" altLang="en-US" sz="2800" dirty="0" smtClean="0">
                <a:latin typeface="宋体" pitchFamily="2" charset="-122"/>
              </a:rPr>
              <a:t>，围绕</a:t>
            </a:r>
            <a:r>
              <a:rPr lang="zh-CN" altLang="en-US" sz="2800" dirty="0">
                <a:latin typeface="宋体" pitchFamily="2" charset="-122"/>
              </a:rPr>
              <a:t>它的</a:t>
            </a:r>
            <a:r>
              <a:rPr lang="zh-CN" altLang="en-US" sz="2800" dirty="0">
                <a:solidFill>
                  <a:srgbClr val="0000FF"/>
                </a:solidFill>
                <a:latin typeface="宋体" pitchFamily="2" charset="-122"/>
              </a:rPr>
              <a:t>安全性</a:t>
            </a:r>
            <a:r>
              <a:rPr lang="zh-CN" altLang="en-US" sz="2800" dirty="0">
                <a:latin typeface="宋体" pitchFamily="2" charset="-122"/>
              </a:rPr>
              <a:t>和</a:t>
            </a:r>
            <a:r>
              <a:rPr lang="zh-CN" altLang="en-US" sz="2800" dirty="0">
                <a:solidFill>
                  <a:srgbClr val="0000FF"/>
                </a:solidFill>
                <a:latin typeface="宋体" pitchFamily="2" charset="-122"/>
              </a:rPr>
              <a:t>破译方法</a:t>
            </a:r>
            <a:r>
              <a:rPr lang="zh-CN" altLang="en-US" sz="2800" dirty="0">
                <a:latin typeface="宋体" pitchFamily="2" charset="-122"/>
              </a:rPr>
              <a:t>展开了激烈的争论</a:t>
            </a:r>
            <a:r>
              <a:rPr lang="zh-CN" altLang="en-US" sz="2800" dirty="0" smtClean="0">
                <a:latin typeface="宋体" pitchFamily="2" charset="-122"/>
              </a:rPr>
              <a:t>，这</a:t>
            </a:r>
            <a:r>
              <a:rPr lang="zh-CN" altLang="en-US" sz="2800" dirty="0">
                <a:latin typeface="宋体" pitchFamily="2" charset="-122"/>
              </a:rPr>
              <a:t>在一定意义上对密码学的理论研究起了推动作用</a:t>
            </a:r>
            <a:r>
              <a:rPr lang="zh-CN" altLang="en-US" sz="2800" dirty="0" smtClean="0">
                <a:latin typeface="宋体" pitchFamily="2" charset="-122"/>
              </a:rPr>
              <a:t>。</a:t>
            </a:r>
            <a:endParaRPr lang="en-US" altLang="zh-CN" sz="2800" dirty="0" smtClean="0">
              <a:latin typeface="宋体" pitchFamily="2" charset="-122"/>
            </a:endParaRPr>
          </a:p>
          <a:p>
            <a:pPr marL="457200" indent="-457200">
              <a:lnSpc>
                <a:spcPct val="125000"/>
              </a:lnSpc>
              <a:spcBef>
                <a:spcPts val="800"/>
              </a:spcBef>
              <a:buFont typeface="Arial" panose="020B0604020202020204" pitchFamily="34" charset="0"/>
              <a:buChar char="•"/>
            </a:pPr>
            <a:r>
              <a:rPr lang="en-US" altLang="zh-CN" sz="2800" dirty="0" smtClean="0"/>
              <a:t>DES</a:t>
            </a:r>
            <a:r>
              <a:rPr lang="zh-CN" altLang="en-US" sz="2800" dirty="0">
                <a:latin typeface="宋体" pitchFamily="2" charset="-122"/>
              </a:rPr>
              <a:t>出色地顶住了年复一年、形形色色的密码分析</a:t>
            </a:r>
            <a:r>
              <a:rPr lang="zh-CN" altLang="en-US" sz="2800" dirty="0" smtClean="0">
                <a:latin typeface="宋体" pitchFamily="2" charset="-122"/>
              </a:rPr>
              <a:t>，其</a:t>
            </a:r>
            <a:r>
              <a:rPr lang="zh-CN" altLang="en-US" sz="2800" dirty="0">
                <a:solidFill>
                  <a:srgbClr val="FF00FF"/>
                </a:solidFill>
                <a:latin typeface="宋体" pitchFamily="2" charset="-122"/>
              </a:rPr>
              <a:t>精巧的设计</a:t>
            </a:r>
            <a:r>
              <a:rPr lang="zh-CN" altLang="en-US" sz="2800" dirty="0">
                <a:latin typeface="宋体" pitchFamily="2" charset="-122"/>
              </a:rPr>
              <a:t>至今仍闪烁着人类思想的精华</a:t>
            </a:r>
            <a:r>
              <a:rPr lang="zh-CN" altLang="en-US" sz="2800" dirty="0" smtClean="0">
                <a:latin typeface="宋体" pitchFamily="2" charset="-122"/>
              </a:rPr>
              <a:t>，其</a:t>
            </a:r>
            <a:r>
              <a:rPr lang="zh-CN" altLang="en-US" sz="2800" dirty="0">
                <a:solidFill>
                  <a:srgbClr val="FF00FF"/>
                </a:solidFill>
                <a:latin typeface="宋体" pitchFamily="2" charset="-122"/>
              </a:rPr>
              <a:t>结构</a:t>
            </a:r>
            <a:r>
              <a:rPr lang="zh-CN" altLang="en-US" sz="2800" dirty="0">
                <a:latin typeface="宋体" pitchFamily="2" charset="-122"/>
              </a:rPr>
              <a:t>和</a:t>
            </a:r>
            <a:r>
              <a:rPr lang="zh-CN" altLang="en-US" sz="2800" dirty="0">
                <a:solidFill>
                  <a:srgbClr val="FF00FF"/>
                </a:solidFill>
                <a:latin typeface="宋体" pitchFamily="2" charset="-122"/>
              </a:rPr>
              <a:t>部件</a:t>
            </a:r>
            <a:r>
              <a:rPr lang="zh-CN" altLang="en-US" sz="2800" dirty="0">
                <a:latin typeface="宋体" pitchFamily="2" charset="-122"/>
              </a:rPr>
              <a:t>仍被后人效仿。</a:t>
            </a:r>
            <a:endParaRPr lang="zh-CN" altLang="en-US" sz="2800" dirty="0"/>
          </a:p>
        </p:txBody>
      </p:sp>
      <p:sp>
        <p:nvSpPr>
          <p:cNvPr id="3" name="标题 1"/>
          <p:cNvSpPr txBox="1">
            <a:spLocks/>
          </p:cNvSpPr>
          <p:nvPr/>
        </p:nvSpPr>
        <p:spPr>
          <a:xfrm>
            <a:off x="457200" y="274638"/>
            <a:ext cx="8229600" cy="1143000"/>
          </a:xfrm>
          <a:prstGeom prst="rect">
            <a:avLst/>
          </a:prstGeom>
        </p:spPr>
        <p:txBody>
          <a:bodyPr>
            <a:normAutofit/>
          </a:bodyPr>
          <a:lstStyle/>
          <a:p>
            <a:pPr marL="0" marR="0" lvl="0" indent="0" defTabSz="914400" fontAlgn="auto">
              <a:lnSpc>
                <a:spcPct val="100000"/>
              </a:lnSpc>
              <a:spcAft>
                <a:spcPts val="0"/>
              </a:spcAft>
              <a:buClrTx/>
              <a:buSzTx/>
              <a:tabLst/>
              <a:defRPr/>
            </a:pPr>
            <a:r>
              <a:rPr lang="en-US" altLang="zh-CN" sz="4500" b="1" dirty="0">
                <a:solidFill>
                  <a:schemeClr val="accent1">
                    <a:satMod val="150000"/>
                  </a:schemeClr>
                </a:solidFill>
                <a:latin typeface="+mj-lt"/>
                <a:ea typeface="+mj-ea"/>
                <a:cs typeface="+mj-cs"/>
              </a:rPr>
              <a:t>DES</a:t>
            </a:r>
            <a:r>
              <a:rPr lang="zh-CN" altLang="en-US" sz="4500" b="1" dirty="0">
                <a:solidFill>
                  <a:schemeClr val="accent1">
                    <a:satMod val="150000"/>
                  </a:schemeClr>
                </a:solidFill>
                <a:latin typeface="+mj-lt"/>
                <a:ea typeface="+mj-ea"/>
                <a:cs typeface="+mj-cs"/>
              </a:rPr>
              <a:t>感悟</a:t>
            </a:r>
          </a:p>
        </p:txBody>
      </p:sp>
    </p:spTree>
    <p:extLst>
      <p:ext uri="{BB962C8B-B14F-4D97-AF65-F5344CB8AC3E}">
        <p14:creationId xmlns:p14="http://schemas.microsoft.com/office/powerpoint/2010/main" val="22017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down)">
                                      <p:cBhvr>
                                        <p:cTn id="7" dur="500"/>
                                        <p:tgtEl>
                                          <p:spTgt spid="2549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down)">
                                      <p:cBhvr>
                                        <p:cTn id="12" dur="500"/>
                                        <p:tgtEl>
                                          <p:spTgt spid="2549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down)">
                                      <p:cBhvr>
                                        <p:cTn id="17" dur="500"/>
                                        <p:tgtEl>
                                          <p:spTgt spid="2549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down)">
                                      <p:cBhvr>
                                        <p:cTn id="22" dur="500"/>
                                        <p:tgtEl>
                                          <p:spTgt spid="2549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285752" y="1500174"/>
            <a:ext cx="8643966" cy="4686320"/>
          </a:xfrm>
        </p:spPr>
        <p:txBody>
          <a:bodyPr>
            <a:normAutofit/>
          </a:bodyPr>
          <a:lstStyle/>
          <a:p>
            <a:pPr marL="0" indent="0" algn="just">
              <a:lnSpc>
                <a:spcPct val="150000"/>
              </a:lnSpc>
              <a:spcBef>
                <a:spcPts val="0"/>
              </a:spcBef>
            </a:pPr>
            <a:r>
              <a:rPr lang="zh-CN" altLang="en-US" sz="2800" dirty="0" smtClean="0"/>
              <a:t>   </a:t>
            </a:r>
            <a:r>
              <a:rPr lang="zh-CN" altLang="en-US" sz="2800" dirty="0">
                <a:latin typeface="Arial" panose="020B0604020202020204" pitchFamily="34" charset="0"/>
                <a:ea typeface="ＭＳ Ｐゴシック" panose="020B0600070205080204" pitchFamily="34" charset="-128"/>
              </a:rPr>
              <a:t>虽然</a:t>
            </a:r>
            <a:r>
              <a:rPr lang="en-US" altLang="zh-CN" sz="2800" dirty="0">
                <a:latin typeface="Arial" panose="020B0604020202020204" pitchFamily="34" charset="0"/>
                <a:ea typeface="ＭＳ Ｐゴシック" panose="020B0600070205080204" pitchFamily="34" charset="-128"/>
              </a:rPr>
              <a:t>DES</a:t>
            </a:r>
            <a:r>
              <a:rPr lang="zh-CN" altLang="en-US" sz="2800" dirty="0">
                <a:latin typeface="Arial" panose="020B0604020202020204" pitchFamily="34" charset="0"/>
                <a:ea typeface="ＭＳ Ｐゴシック" panose="020B0600070205080204" pitchFamily="34" charset="-128"/>
              </a:rPr>
              <a:t>没能长期地作为数据加密标准算法，但它仍是迄今为止得到最广泛应用的一种算法，也是一种最有代表性的分组加密算法。</a:t>
            </a:r>
            <a:endParaRPr lang="en-US" altLang="zh-CN" sz="2800" dirty="0">
              <a:latin typeface="Arial" panose="020B0604020202020204" pitchFamily="34" charset="0"/>
              <a:ea typeface="ＭＳ Ｐゴシック" panose="020B0600070205080204" pitchFamily="34" charset="-128"/>
            </a:endParaRPr>
          </a:p>
          <a:p>
            <a:pPr marL="0" indent="0" algn="just">
              <a:lnSpc>
                <a:spcPct val="150000"/>
              </a:lnSpc>
              <a:spcBef>
                <a:spcPts val="0"/>
              </a:spcBef>
              <a:buNone/>
            </a:pPr>
            <a:endParaRPr lang="en-US" altLang="zh-CN" sz="2800" dirty="0">
              <a:latin typeface="Arial" panose="020B0604020202020204" pitchFamily="34" charset="0"/>
              <a:ea typeface="ＭＳ Ｐゴシック" panose="020B0600070205080204" pitchFamily="34" charset="-128"/>
            </a:endParaRPr>
          </a:p>
          <a:p>
            <a:pPr marL="0" indent="0" algn="just">
              <a:lnSpc>
                <a:spcPct val="150000"/>
              </a:lnSpc>
              <a:spcBef>
                <a:spcPts val="0"/>
              </a:spcBef>
            </a:pPr>
            <a:r>
              <a:rPr lang="en-US" altLang="zh-CN" sz="2800" dirty="0">
                <a:latin typeface="Arial" panose="020B0604020202020204" pitchFamily="34" charset="0"/>
                <a:ea typeface="ＭＳ Ｐゴシック" panose="020B0600070205080204" pitchFamily="34" charset="-128"/>
              </a:rPr>
              <a:t>   </a:t>
            </a:r>
            <a:r>
              <a:rPr lang="zh-CN" altLang="en-US" sz="2800" dirty="0">
                <a:latin typeface="Arial" panose="020B0604020202020204" pitchFamily="34" charset="0"/>
                <a:ea typeface="ＭＳ Ｐゴシック" panose="020B0600070205080204" pitchFamily="34" charset="-128"/>
              </a:rPr>
              <a:t>详细地研究这一算法的基本原理、设计思想、安全性分析以及实际应用中的有关问题，对于掌握分组密码理论和当前的实际应用都很有意义。</a:t>
            </a:r>
          </a:p>
        </p:txBody>
      </p:sp>
      <p:sp>
        <p:nvSpPr>
          <p:cNvPr id="155652" name="Text Box 4"/>
          <p:cNvSpPr txBox="1">
            <a:spLocks noChangeArrowheads="1"/>
          </p:cNvSpPr>
          <p:nvPr/>
        </p:nvSpPr>
        <p:spPr bwMode="auto">
          <a:xfrm>
            <a:off x="2422525" y="3602038"/>
            <a:ext cx="184150" cy="457200"/>
          </a:xfrm>
          <a:prstGeom prst="rect">
            <a:avLst/>
          </a:prstGeom>
          <a:noFill/>
          <a:ln w="9525">
            <a:noFill/>
            <a:miter lim="800000"/>
            <a:headEnd/>
            <a:tailEnd/>
          </a:ln>
          <a:effectLst/>
        </p:spPr>
        <p:txBody>
          <a:bodyPr wrap="none">
            <a:spAutoFit/>
          </a:bodyPr>
          <a:lstStyle/>
          <a:p>
            <a:endParaRPr lang="zh-CN" altLang="en-US" b="0"/>
          </a:p>
        </p:txBody>
      </p:sp>
      <p:sp>
        <p:nvSpPr>
          <p:cNvPr id="155653" name="Text Box 5"/>
          <p:cNvSpPr txBox="1">
            <a:spLocks noChangeArrowheads="1"/>
          </p:cNvSpPr>
          <p:nvPr/>
        </p:nvSpPr>
        <p:spPr bwMode="auto">
          <a:xfrm>
            <a:off x="1965325" y="4592638"/>
            <a:ext cx="184150" cy="457200"/>
          </a:xfrm>
          <a:prstGeom prst="rect">
            <a:avLst/>
          </a:prstGeom>
          <a:noFill/>
          <a:ln w="9525">
            <a:noFill/>
            <a:miter lim="800000"/>
            <a:headEnd/>
            <a:tailEnd/>
          </a:ln>
          <a:effectLst/>
        </p:spPr>
        <p:txBody>
          <a:bodyPr wrap="none">
            <a:spAutoFit/>
          </a:bodyPr>
          <a:lstStyle/>
          <a:p>
            <a:endParaRPr lang="zh-CN" altLang="en-US" b="0"/>
          </a:p>
        </p:txBody>
      </p:sp>
      <p:sp>
        <p:nvSpPr>
          <p:cNvPr id="155654" name="Text Box 6"/>
          <p:cNvSpPr txBox="1">
            <a:spLocks noChangeArrowheads="1"/>
          </p:cNvSpPr>
          <p:nvPr/>
        </p:nvSpPr>
        <p:spPr bwMode="auto">
          <a:xfrm>
            <a:off x="3032125" y="5126038"/>
            <a:ext cx="184150" cy="457200"/>
          </a:xfrm>
          <a:prstGeom prst="rect">
            <a:avLst/>
          </a:prstGeom>
          <a:noFill/>
          <a:ln w="9525">
            <a:noFill/>
            <a:miter lim="800000"/>
            <a:headEnd/>
            <a:tailEnd/>
          </a:ln>
          <a:effectLst/>
        </p:spPr>
        <p:txBody>
          <a:bodyPr wrap="none">
            <a:spAutoFit/>
          </a:bodyPr>
          <a:lstStyle/>
          <a:p>
            <a:endParaRPr lang="zh-CN" altLang="en-US" b="0"/>
          </a:p>
        </p:txBody>
      </p:sp>
      <p:sp>
        <p:nvSpPr>
          <p:cNvPr id="155655" name="Text Box 7"/>
          <p:cNvSpPr txBox="1">
            <a:spLocks noChangeArrowheads="1"/>
          </p:cNvSpPr>
          <p:nvPr/>
        </p:nvSpPr>
        <p:spPr bwMode="auto">
          <a:xfrm>
            <a:off x="2819400" y="2743200"/>
            <a:ext cx="184150" cy="457200"/>
          </a:xfrm>
          <a:prstGeom prst="rect">
            <a:avLst/>
          </a:prstGeom>
          <a:noFill/>
          <a:ln w="9525">
            <a:noFill/>
            <a:miter lim="800000"/>
            <a:headEnd/>
            <a:tailEnd/>
          </a:ln>
          <a:effectLst/>
        </p:spPr>
        <p:txBody>
          <a:bodyPr wrap="none">
            <a:spAutoFit/>
          </a:bodyPr>
          <a:lstStyle/>
          <a:p>
            <a:endParaRPr lang="zh-CN" altLang="en-US" b="0"/>
          </a:p>
        </p:txBody>
      </p:sp>
      <p:sp>
        <p:nvSpPr>
          <p:cNvPr id="155656" name="Text Box 8"/>
          <p:cNvSpPr txBox="1">
            <a:spLocks noChangeArrowheads="1"/>
          </p:cNvSpPr>
          <p:nvPr/>
        </p:nvSpPr>
        <p:spPr bwMode="auto">
          <a:xfrm>
            <a:off x="1736725" y="5354638"/>
            <a:ext cx="184150" cy="457200"/>
          </a:xfrm>
          <a:prstGeom prst="rect">
            <a:avLst/>
          </a:prstGeom>
          <a:noFill/>
          <a:ln w="9525">
            <a:noFill/>
            <a:miter lim="800000"/>
            <a:headEnd/>
            <a:tailEnd/>
          </a:ln>
          <a:effectLst/>
        </p:spPr>
        <p:txBody>
          <a:bodyPr wrap="none">
            <a:spAutoFit/>
          </a:bodyPr>
          <a:lstStyle/>
          <a:p>
            <a:endParaRPr lang="zh-CN" altLang="en-US" b="0"/>
          </a:p>
        </p:txBody>
      </p:sp>
      <p:sp>
        <p:nvSpPr>
          <p:cNvPr id="155657" name="Text Box 9"/>
          <p:cNvSpPr txBox="1">
            <a:spLocks noChangeArrowheads="1"/>
          </p:cNvSpPr>
          <p:nvPr/>
        </p:nvSpPr>
        <p:spPr bwMode="auto">
          <a:xfrm>
            <a:off x="1812925" y="4364038"/>
            <a:ext cx="184150" cy="457200"/>
          </a:xfrm>
          <a:prstGeom prst="rect">
            <a:avLst/>
          </a:prstGeom>
          <a:noFill/>
          <a:ln w="9525">
            <a:noFill/>
            <a:miter lim="800000"/>
            <a:headEnd/>
            <a:tailEnd/>
          </a:ln>
          <a:effectLst/>
        </p:spPr>
        <p:txBody>
          <a:bodyPr wrap="none">
            <a:spAutoFit/>
          </a:bodyPr>
          <a:lstStyle/>
          <a:p>
            <a:endParaRPr lang="zh-CN" altLang="en-US" b="0"/>
          </a:p>
        </p:txBody>
      </p:sp>
      <p:sp>
        <p:nvSpPr>
          <p:cNvPr id="155658" name="Text Box 10"/>
          <p:cNvSpPr txBox="1">
            <a:spLocks noChangeArrowheads="1"/>
          </p:cNvSpPr>
          <p:nvPr/>
        </p:nvSpPr>
        <p:spPr bwMode="auto">
          <a:xfrm>
            <a:off x="1584325" y="4821238"/>
            <a:ext cx="184150" cy="457200"/>
          </a:xfrm>
          <a:prstGeom prst="rect">
            <a:avLst/>
          </a:prstGeom>
          <a:noFill/>
          <a:ln w="9525">
            <a:noFill/>
            <a:miter lim="800000"/>
            <a:headEnd/>
            <a:tailEnd/>
          </a:ln>
          <a:effectLst/>
        </p:spPr>
        <p:txBody>
          <a:bodyPr wrap="none">
            <a:spAutoFit/>
          </a:bodyPr>
          <a:lstStyle/>
          <a:p>
            <a:endParaRPr lang="zh-CN" altLang="en-US" b="0"/>
          </a:p>
        </p:txBody>
      </p:sp>
    </p:spTree>
    <p:extLst>
      <p:ext uri="{BB962C8B-B14F-4D97-AF65-F5344CB8AC3E}">
        <p14:creationId xmlns:p14="http://schemas.microsoft.com/office/powerpoint/2010/main" val="321039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down)">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5651">
                                            <p:txEl>
                                              <p:pRg st="2" end="2"/>
                                            </p:txEl>
                                          </p:spTgt>
                                        </p:tgtEl>
                                        <p:attrNameLst>
                                          <p:attrName>style.visibility</p:attrName>
                                        </p:attrNameLst>
                                      </p:cBhvr>
                                      <p:to>
                                        <p:strVal val="visible"/>
                                      </p:to>
                                    </p:set>
                                    <p:animEffect transition="in" filter="wipe(down)">
                                      <p:cBhvr>
                                        <p:cTn id="12" dur="500"/>
                                        <p:tgtEl>
                                          <p:spTgt spid="15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习题</a:t>
            </a:r>
          </a:p>
        </p:txBody>
      </p:sp>
      <p:sp>
        <p:nvSpPr>
          <p:cNvPr id="3" name="内容占位符 2"/>
          <p:cNvSpPr>
            <a:spLocks noGrp="1"/>
          </p:cNvSpPr>
          <p:nvPr>
            <p:ph idx="1"/>
          </p:nvPr>
        </p:nvSpPr>
        <p:spPr>
          <a:xfrm>
            <a:off x="314356" y="1457806"/>
            <a:ext cx="8686800" cy="5643602"/>
          </a:xfrm>
        </p:spPr>
        <p:txBody>
          <a:bodyPr>
            <a:normAutofit/>
          </a:bodyPr>
          <a:lstStyle/>
          <a:p>
            <a:r>
              <a:rPr lang="zh-CN" altLang="en-US" sz="2400" dirty="0" smtClean="0"/>
              <a:t>该习题同时是</a:t>
            </a:r>
            <a:r>
              <a:rPr lang="en-US" altLang="zh-CN" sz="2400" dirty="0" smtClean="0"/>
              <a:t>DES</a:t>
            </a:r>
            <a:r>
              <a:rPr lang="zh-CN" altLang="en-US" sz="2400" dirty="0" smtClean="0"/>
              <a:t>加密的具体实例。假设明文和密钥有相同的位模式，即：</a:t>
            </a:r>
            <a:endParaRPr lang="en-US" altLang="zh-CN" sz="2400" dirty="0" smtClean="0"/>
          </a:p>
          <a:p>
            <a:pPr>
              <a:buNone/>
            </a:pPr>
            <a:r>
              <a:rPr lang="en-US" altLang="zh-CN" sz="2400" dirty="0" smtClean="0"/>
              <a:t>	</a:t>
            </a:r>
            <a:r>
              <a:rPr lang="zh-CN" altLang="en-US" sz="2400" dirty="0" smtClean="0"/>
              <a:t>用十六进制表示：</a:t>
            </a:r>
            <a:r>
              <a:rPr lang="en-US" altLang="zh-CN" sz="2400" dirty="0" smtClean="0"/>
              <a:t>0 1 2 3 4 5 6 7 8 9 A B C D E F</a:t>
            </a:r>
          </a:p>
          <a:p>
            <a:pPr>
              <a:buNone/>
            </a:pPr>
            <a:r>
              <a:rPr lang="en-US" altLang="zh-CN" sz="2400" dirty="0" smtClean="0"/>
              <a:t>	</a:t>
            </a:r>
            <a:r>
              <a:rPr lang="zh-CN" altLang="en-US" sz="2400" dirty="0" smtClean="0"/>
              <a:t>用二进制表示： </a:t>
            </a:r>
            <a:r>
              <a:rPr lang="en-US" altLang="zh-CN" sz="2400" dirty="0" smtClean="0"/>
              <a:t>	0000 </a:t>
            </a:r>
            <a:r>
              <a:rPr lang="en-US" altLang="zh-CN" sz="2400" dirty="0" smtClean="0">
                <a:solidFill>
                  <a:srgbClr val="FF0000"/>
                </a:solidFill>
              </a:rPr>
              <a:t>0001</a:t>
            </a:r>
            <a:r>
              <a:rPr lang="en-US" altLang="zh-CN" sz="2400" dirty="0" smtClean="0"/>
              <a:t> 0010 </a:t>
            </a:r>
            <a:r>
              <a:rPr lang="en-US" altLang="zh-CN" sz="2400" dirty="0" smtClean="0">
                <a:solidFill>
                  <a:srgbClr val="FF0000"/>
                </a:solidFill>
              </a:rPr>
              <a:t>0011</a:t>
            </a:r>
            <a:r>
              <a:rPr lang="en-US" altLang="zh-CN" sz="2400" dirty="0" smtClean="0"/>
              <a:t> 0100 </a:t>
            </a:r>
            <a:r>
              <a:rPr lang="en-US" altLang="zh-CN" sz="2400" dirty="0" smtClean="0">
                <a:solidFill>
                  <a:srgbClr val="FF0000"/>
                </a:solidFill>
              </a:rPr>
              <a:t>0101</a:t>
            </a:r>
            <a:r>
              <a:rPr lang="en-US" altLang="zh-CN" sz="2400" dirty="0" smtClean="0"/>
              <a:t> 0110 </a:t>
            </a:r>
            <a:r>
              <a:rPr lang="en-US" altLang="zh-CN" sz="2400" dirty="0" smtClean="0">
                <a:solidFill>
                  <a:srgbClr val="FF0000"/>
                </a:solidFill>
              </a:rPr>
              <a:t>0111</a:t>
            </a:r>
          </a:p>
          <a:p>
            <a:pPr>
              <a:buNone/>
            </a:pPr>
            <a:r>
              <a:rPr lang="en-US" altLang="zh-CN" sz="2400" dirty="0" smtClean="0"/>
              <a:t>			           	1000 </a:t>
            </a:r>
            <a:r>
              <a:rPr lang="en-US" altLang="zh-CN" sz="2400" dirty="0" smtClean="0">
                <a:solidFill>
                  <a:srgbClr val="FF0000"/>
                </a:solidFill>
              </a:rPr>
              <a:t>1001</a:t>
            </a:r>
            <a:r>
              <a:rPr lang="en-US" altLang="zh-CN" sz="2400" dirty="0" smtClean="0"/>
              <a:t> 1010 </a:t>
            </a:r>
            <a:r>
              <a:rPr lang="en-US" altLang="zh-CN" sz="2400" dirty="0" smtClean="0">
                <a:solidFill>
                  <a:srgbClr val="FF0000"/>
                </a:solidFill>
              </a:rPr>
              <a:t>1011</a:t>
            </a:r>
            <a:r>
              <a:rPr lang="en-US" altLang="zh-CN" sz="2400" dirty="0" smtClean="0"/>
              <a:t> 1100 </a:t>
            </a:r>
            <a:r>
              <a:rPr lang="en-US" altLang="zh-CN" sz="2400" dirty="0" smtClean="0">
                <a:solidFill>
                  <a:srgbClr val="FF0000"/>
                </a:solidFill>
              </a:rPr>
              <a:t>1101</a:t>
            </a:r>
            <a:r>
              <a:rPr lang="en-US" altLang="zh-CN" sz="2400" dirty="0" smtClean="0"/>
              <a:t> 1110 </a:t>
            </a:r>
            <a:r>
              <a:rPr lang="en-US" altLang="zh-CN" sz="2400" dirty="0" smtClean="0">
                <a:solidFill>
                  <a:srgbClr val="FF0000"/>
                </a:solidFill>
              </a:rPr>
              <a:t>1111</a:t>
            </a:r>
          </a:p>
          <a:p>
            <a:pPr>
              <a:buNone/>
            </a:pPr>
            <a:r>
              <a:rPr lang="en-US" altLang="zh-CN" sz="2400" dirty="0" smtClean="0"/>
              <a:t>	1</a:t>
            </a:r>
            <a:r>
              <a:rPr lang="zh-CN" altLang="en-US" sz="2400" dirty="0" smtClean="0"/>
              <a:t>）推导第一轮的子密钥</a:t>
            </a:r>
            <a:r>
              <a:rPr lang="en-US" altLang="zh-CN" sz="2400" dirty="0" smtClean="0"/>
              <a:t>K</a:t>
            </a:r>
            <a:r>
              <a:rPr lang="en-US" altLang="zh-CN" sz="2400" baseline="-25000" dirty="0" smtClean="0"/>
              <a:t>1</a:t>
            </a:r>
          </a:p>
          <a:p>
            <a:pPr>
              <a:buNone/>
            </a:pPr>
            <a:r>
              <a:rPr lang="en-US" altLang="zh-CN" sz="2400" baseline="-25000" dirty="0" smtClean="0"/>
              <a:t>	</a:t>
            </a:r>
            <a:r>
              <a:rPr lang="en-US" altLang="zh-CN" sz="2400" dirty="0" smtClean="0"/>
              <a:t>2</a:t>
            </a:r>
            <a:r>
              <a:rPr lang="zh-CN" altLang="en-US" sz="2400" dirty="0" smtClean="0"/>
              <a:t>）推导</a:t>
            </a:r>
            <a:r>
              <a:rPr lang="en-US" altLang="zh-CN" sz="2400" dirty="0" smtClean="0"/>
              <a:t>L</a:t>
            </a:r>
            <a:r>
              <a:rPr lang="en-US" altLang="zh-CN" sz="2400" baseline="-25000" dirty="0" smtClean="0"/>
              <a:t>0</a:t>
            </a:r>
            <a:r>
              <a:rPr lang="zh-CN" altLang="en-US" sz="2400" dirty="0" smtClean="0"/>
              <a:t>，</a:t>
            </a:r>
            <a:r>
              <a:rPr lang="en-US" altLang="zh-CN" sz="2400" dirty="0" smtClean="0"/>
              <a:t>R</a:t>
            </a:r>
            <a:r>
              <a:rPr lang="en-US" altLang="zh-CN" sz="2400" baseline="-25000" dirty="0" smtClean="0"/>
              <a:t>0</a:t>
            </a:r>
          </a:p>
          <a:p>
            <a:pPr>
              <a:buNone/>
            </a:pPr>
            <a:r>
              <a:rPr lang="en-US" altLang="zh-CN" sz="2400" dirty="0" smtClean="0"/>
              <a:t>	3</a:t>
            </a:r>
            <a:r>
              <a:rPr lang="zh-CN" altLang="en-US" sz="2400" dirty="0" smtClean="0"/>
              <a:t>）扩展</a:t>
            </a:r>
            <a:r>
              <a:rPr lang="en-US" altLang="zh-CN" sz="2400" dirty="0" smtClean="0"/>
              <a:t>R</a:t>
            </a:r>
            <a:r>
              <a:rPr lang="en-US" altLang="zh-CN" sz="2400" baseline="-25000" dirty="0" smtClean="0"/>
              <a:t>0</a:t>
            </a:r>
            <a:r>
              <a:rPr lang="zh-CN" altLang="en-US" sz="2400" dirty="0" smtClean="0"/>
              <a:t>求</a:t>
            </a:r>
            <a:r>
              <a:rPr lang="en-US" altLang="zh-CN" sz="2400" dirty="0" smtClean="0"/>
              <a:t>E[R</a:t>
            </a:r>
            <a:r>
              <a:rPr lang="en-US" altLang="zh-CN" sz="2400" baseline="-25000" dirty="0" smtClean="0"/>
              <a:t>0</a:t>
            </a:r>
            <a:r>
              <a:rPr lang="en-US" altLang="zh-CN" sz="2400" dirty="0" smtClean="0"/>
              <a:t>]</a:t>
            </a:r>
          </a:p>
          <a:p>
            <a:pPr>
              <a:buNone/>
            </a:pPr>
            <a:r>
              <a:rPr lang="en-US" altLang="zh-CN" sz="2400" dirty="0" smtClean="0"/>
              <a:t>	4</a:t>
            </a:r>
            <a:r>
              <a:rPr lang="zh-CN" altLang="en-US" sz="2400" dirty="0" smtClean="0"/>
              <a:t>）计算</a:t>
            </a:r>
            <a:r>
              <a:rPr lang="en-US" altLang="zh-CN" sz="2400" dirty="0" smtClean="0"/>
              <a:t>A= E[R</a:t>
            </a:r>
            <a:r>
              <a:rPr lang="en-US" altLang="zh-CN" sz="2400" baseline="-25000" dirty="0" smtClean="0"/>
              <a:t>0</a:t>
            </a:r>
            <a:r>
              <a:rPr lang="en-US" altLang="zh-CN" sz="2400" dirty="0" smtClean="0"/>
              <a:t>]^ K</a:t>
            </a:r>
            <a:r>
              <a:rPr lang="en-US" altLang="zh-CN" sz="2400" baseline="-25000" dirty="0" smtClean="0"/>
              <a:t>1</a:t>
            </a:r>
          </a:p>
          <a:p>
            <a:pPr>
              <a:buNone/>
            </a:pPr>
            <a:r>
              <a:rPr lang="en-US" altLang="zh-CN" sz="2400" dirty="0" smtClean="0"/>
              <a:t>	5</a:t>
            </a:r>
            <a:r>
              <a:rPr lang="zh-CN" altLang="en-US" sz="2400" dirty="0" smtClean="0"/>
              <a:t>）把上题的</a:t>
            </a:r>
            <a:r>
              <a:rPr lang="en-US" altLang="zh-CN" sz="2400" dirty="0" smtClean="0"/>
              <a:t>48</a:t>
            </a:r>
            <a:r>
              <a:rPr lang="zh-CN" altLang="en-US" sz="2400" dirty="0" smtClean="0"/>
              <a:t>位结果分为</a:t>
            </a:r>
            <a:r>
              <a:rPr lang="en-US" altLang="zh-CN" sz="2400" dirty="0" smtClean="0"/>
              <a:t>6</a:t>
            </a:r>
            <a:r>
              <a:rPr lang="zh-CN" altLang="en-US" sz="2400" dirty="0" smtClean="0"/>
              <a:t>位的集合并求对应</a:t>
            </a:r>
            <a:r>
              <a:rPr lang="en-US" altLang="zh-CN" sz="2400" dirty="0" smtClean="0"/>
              <a:t>S</a:t>
            </a:r>
            <a:r>
              <a:rPr lang="zh-CN" altLang="en-US" sz="2400" dirty="0" smtClean="0"/>
              <a:t>盒代换的值</a:t>
            </a:r>
            <a:endParaRPr lang="en-US" altLang="zh-CN" sz="2400" dirty="0" smtClean="0"/>
          </a:p>
          <a:p>
            <a:pPr>
              <a:buNone/>
            </a:pPr>
            <a:r>
              <a:rPr lang="en-US" altLang="zh-CN" sz="2400" dirty="0" smtClean="0"/>
              <a:t>	6</a:t>
            </a:r>
            <a:r>
              <a:rPr lang="zh-CN" altLang="en-US" sz="2400" dirty="0" smtClean="0"/>
              <a:t>）利用上题的结论求</a:t>
            </a:r>
            <a:r>
              <a:rPr lang="en-US" altLang="zh-CN" sz="2400" dirty="0" smtClean="0"/>
              <a:t>32</a:t>
            </a:r>
            <a:r>
              <a:rPr lang="zh-CN" altLang="en-US" sz="2400" dirty="0" smtClean="0"/>
              <a:t>位的结果</a:t>
            </a:r>
            <a:r>
              <a:rPr lang="en-US" altLang="zh-CN" sz="2400" dirty="0" smtClean="0"/>
              <a:t>B</a:t>
            </a:r>
          </a:p>
          <a:p>
            <a:pPr>
              <a:buNone/>
            </a:pPr>
            <a:r>
              <a:rPr lang="en-US" altLang="zh-CN" sz="2400" dirty="0" smtClean="0"/>
              <a:t>	7</a:t>
            </a:r>
            <a:r>
              <a:rPr lang="zh-CN" altLang="en-US" sz="2400" dirty="0" smtClean="0"/>
              <a:t>）应用置换求</a:t>
            </a:r>
            <a:r>
              <a:rPr lang="en-US" altLang="zh-CN" sz="2400" dirty="0" smtClean="0"/>
              <a:t>P(B)</a:t>
            </a:r>
          </a:p>
          <a:p>
            <a:pPr>
              <a:buNone/>
            </a:pPr>
            <a:r>
              <a:rPr lang="en-US" altLang="zh-CN" sz="2400" dirty="0" smtClean="0"/>
              <a:t>	8</a:t>
            </a:r>
            <a:r>
              <a:rPr lang="zh-CN" altLang="en-US" sz="2400" dirty="0" smtClean="0"/>
              <a:t>）计算</a:t>
            </a:r>
            <a:r>
              <a:rPr lang="en-US" altLang="zh-CN" sz="2400" dirty="0" smtClean="0"/>
              <a:t>R</a:t>
            </a:r>
            <a:r>
              <a:rPr lang="en-US" altLang="zh-CN" sz="2400" baseline="-25000" dirty="0" smtClean="0"/>
              <a:t>1</a:t>
            </a:r>
            <a:r>
              <a:rPr lang="en-US" altLang="zh-CN" sz="2400" dirty="0" smtClean="0"/>
              <a:t>=P(B)^ L</a:t>
            </a:r>
            <a:r>
              <a:rPr lang="en-US" altLang="zh-CN" sz="2400" baseline="-25000" dirty="0" smtClean="0"/>
              <a:t>0</a:t>
            </a:r>
          </a:p>
          <a:p>
            <a:pPr>
              <a:buNone/>
            </a:pPr>
            <a:r>
              <a:rPr lang="en-US" altLang="zh-CN" sz="2400" dirty="0" smtClean="0"/>
              <a:t>	9</a:t>
            </a:r>
            <a:r>
              <a:rPr lang="zh-CN" altLang="en-US" sz="2400" dirty="0" smtClean="0"/>
              <a:t>）写出密文</a:t>
            </a:r>
          </a:p>
        </p:txBody>
      </p:sp>
    </p:spTree>
    <p:extLst>
      <p:ext uri="{BB962C8B-B14F-4D97-AF65-F5344CB8AC3E}">
        <p14:creationId xmlns:p14="http://schemas.microsoft.com/office/powerpoint/2010/main" val="126419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Block ciphers:  crypto work horse</a:t>
            </a:r>
          </a:p>
        </p:txBody>
      </p:sp>
      <p:sp>
        <p:nvSpPr>
          <p:cNvPr id="13317" name="Rectangle 3"/>
          <p:cNvSpPr>
            <a:spLocks noGrp="1" noChangeArrowheads="1"/>
          </p:cNvSpPr>
          <p:nvPr>
            <p:ph idx="1"/>
          </p:nvPr>
        </p:nvSpPr>
        <p:spPr/>
        <p:txBody>
          <a:bodyPr/>
          <a:lstStyle/>
          <a:p>
            <a:pPr marL="0" indent="0"/>
            <a:endParaRPr lang="en-US" sz="2000"/>
          </a:p>
          <a:p>
            <a:pPr marL="0" indent="0"/>
            <a:endParaRPr lang="en-US" sz="2000"/>
          </a:p>
          <a:p>
            <a:pPr marL="0" indent="0"/>
            <a:endParaRPr lang="en-US" sz="2000"/>
          </a:p>
          <a:p>
            <a:pPr marL="0" indent="0"/>
            <a:endParaRPr lang="en-US" sz="2000"/>
          </a:p>
          <a:p>
            <a:pPr marL="0" indent="0"/>
            <a:endParaRPr lang="en-US" sz="2000"/>
          </a:p>
          <a:p>
            <a:pPr marL="0" indent="0"/>
            <a:endParaRPr lang="en-US" sz="2000"/>
          </a:p>
          <a:p>
            <a:pPr marL="0" indent="0"/>
            <a:endParaRPr lang="en-US" sz="2000"/>
          </a:p>
          <a:p>
            <a:pPr marL="0" indent="0"/>
            <a:endParaRPr lang="en-US" sz="2000"/>
          </a:p>
        </p:txBody>
      </p:sp>
      <p:sp>
        <p:nvSpPr>
          <p:cNvPr id="13318" name="Rectangle 4"/>
          <p:cNvSpPr>
            <a:spLocks noChangeArrowheads="1"/>
          </p:cNvSpPr>
          <p:nvPr/>
        </p:nvSpPr>
        <p:spPr bwMode="auto">
          <a:xfrm>
            <a:off x="3962400" y="2275285"/>
            <a:ext cx="1371600" cy="742950"/>
          </a:xfrm>
          <a:prstGeom prst="rect">
            <a:avLst/>
          </a:prstGeom>
          <a:solidFill>
            <a:schemeClr val="accent6">
              <a:lumMod val="60000"/>
              <a:lumOff val="40000"/>
            </a:schemeClr>
          </a:solidFill>
          <a:ln w="57150">
            <a:solidFill>
              <a:schemeClr val="tx1"/>
            </a:solidFill>
            <a:miter lim="800000"/>
            <a:headEnd/>
            <a:tailEnd/>
          </a:ln>
        </p:spPr>
        <p:txBody>
          <a:bodyPr wrap="none" anchor="ctr"/>
          <a:lstStyle/>
          <a:p>
            <a:pPr algn="ctr">
              <a:spcBef>
                <a:spcPct val="50000"/>
              </a:spcBef>
            </a:pPr>
            <a:r>
              <a:rPr lang="en-US" sz="2800" b="1" dirty="0">
                <a:solidFill>
                  <a:srgbClr val="0000FF"/>
                </a:solidFill>
                <a:latin typeface="Tahoma" pitchFamily="34" charset="0"/>
              </a:rPr>
              <a:t>E, D</a:t>
            </a:r>
          </a:p>
        </p:txBody>
      </p:sp>
      <p:sp>
        <p:nvSpPr>
          <p:cNvPr id="13319" name="Line 5"/>
          <p:cNvSpPr>
            <a:spLocks noChangeShapeType="1"/>
          </p:cNvSpPr>
          <p:nvPr/>
        </p:nvSpPr>
        <p:spPr bwMode="auto">
          <a:xfrm>
            <a:off x="3048000" y="267533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0" name="Line 6"/>
          <p:cNvSpPr>
            <a:spLocks noChangeShapeType="1"/>
          </p:cNvSpPr>
          <p:nvPr/>
        </p:nvSpPr>
        <p:spPr bwMode="auto">
          <a:xfrm>
            <a:off x="5334000" y="267533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250388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70" y="2157968"/>
            <a:ext cx="746531"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 bits</a:t>
            </a:r>
          </a:p>
        </p:txBody>
      </p:sp>
      <p:sp>
        <p:nvSpPr>
          <p:cNvPr id="13323" name="Rectangle 9"/>
          <p:cNvSpPr>
            <a:spLocks noChangeArrowheads="1"/>
          </p:cNvSpPr>
          <p:nvPr/>
        </p:nvSpPr>
        <p:spPr bwMode="auto">
          <a:xfrm>
            <a:off x="863600" y="250388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2133600"/>
            <a:ext cx="808960"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 bits</a:t>
            </a:r>
          </a:p>
        </p:txBody>
      </p:sp>
      <p:sp>
        <p:nvSpPr>
          <p:cNvPr id="13325" name="Rectangle 11"/>
          <p:cNvSpPr>
            <a:spLocks noChangeArrowheads="1"/>
          </p:cNvSpPr>
          <p:nvPr/>
        </p:nvSpPr>
        <p:spPr bwMode="auto">
          <a:xfrm>
            <a:off x="4191000" y="3475435"/>
            <a:ext cx="9906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52287" y="3496866"/>
            <a:ext cx="733342"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k bits</a:t>
            </a:r>
          </a:p>
        </p:txBody>
      </p:sp>
      <p:sp>
        <p:nvSpPr>
          <p:cNvPr id="13327" name="Line 13"/>
          <p:cNvSpPr>
            <a:spLocks noChangeShapeType="1"/>
          </p:cNvSpPr>
          <p:nvPr/>
        </p:nvSpPr>
        <p:spPr bwMode="auto">
          <a:xfrm flipV="1">
            <a:off x="4724400" y="3018235"/>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4201716"/>
            <a:ext cx="184666"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7" y="4283869"/>
            <a:ext cx="6666761" cy="1569660"/>
          </a:xfrm>
          <a:prstGeom prst="rect">
            <a:avLst/>
          </a:prstGeom>
          <a:noFill/>
          <a:ln w="12700" algn="ctr">
            <a:noFill/>
            <a:miter lim="800000"/>
            <a:headEnd/>
            <a:tailEnd type="none" w="lg" len="med"/>
          </a:ln>
        </p:spPr>
        <p:txBody>
          <a:bodyPr wrap="none">
            <a:spAutoFit/>
          </a:bodyPr>
          <a:lstStyle/>
          <a:p>
            <a:pPr marL="457200" indent="-457200"/>
            <a:r>
              <a:rPr lang="en-US" sz="2400" dirty="0">
                <a:latin typeface="Tahoma" pitchFamily="34" charset="0"/>
              </a:rPr>
              <a:t>Canonical examples:</a:t>
            </a:r>
          </a:p>
          <a:p>
            <a:pPr marL="457200" indent="-457200">
              <a:lnSpc>
                <a:spcPct val="150000"/>
              </a:lnSpc>
              <a:buFontTx/>
              <a:buAutoNum type="arabicPeriod"/>
            </a:pPr>
            <a:r>
              <a:rPr lang="en-US" sz="2400" dirty="0">
                <a:latin typeface="Tahoma" pitchFamily="34" charset="0"/>
              </a:rPr>
              <a:t>3DES:   n= 64 bits,    k = 168 bits</a:t>
            </a:r>
          </a:p>
          <a:p>
            <a:pPr marL="457200" indent="-457200">
              <a:lnSpc>
                <a:spcPct val="150000"/>
              </a:lnSpc>
              <a:buFontTx/>
              <a:buAutoNum type="arabicPeriod"/>
            </a:pPr>
            <a:r>
              <a:rPr lang="en-US" sz="2400" dirty="0">
                <a:latin typeface="Tahoma" pitchFamily="34" charset="0"/>
              </a:rPr>
              <a:t>AES:     n=128 bits,   k = 128, 192, 256 bits</a:t>
            </a:r>
          </a:p>
        </p:txBody>
      </p:sp>
    </p:spTree>
    <p:extLst>
      <p:ext uri="{BB962C8B-B14F-4D97-AF65-F5344CB8AC3E}">
        <p14:creationId xmlns:p14="http://schemas.microsoft.com/office/powerpoint/2010/main" val="1109661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AES</a:t>
            </a:r>
            <a:endParaRPr lang="zh-CN" altLang="en-US" dirty="0"/>
          </a:p>
        </p:txBody>
      </p:sp>
      <p:sp>
        <p:nvSpPr>
          <p:cNvPr id="7" name="文本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4090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AES process</a:t>
            </a:r>
            <a:endParaRPr lang="en-US" dirty="0"/>
          </a:p>
        </p:txBody>
      </p:sp>
      <p:sp>
        <p:nvSpPr>
          <p:cNvPr id="3" name="Content Placeholder 2"/>
          <p:cNvSpPr>
            <a:spLocks noGrp="1"/>
          </p:cNvSpPr>
          <p:nvPr>
            <p:ph idx="1"/>
          </p:nvPr>
        </p:nvSpPr>
        <p:spPr/>
        <p:txBody>
          <a:bodyPr>
            <a:normAutofit fontScale="92500" lnSpcReduction="20000"/>
          </a:bodyPr>
          <a:lstStyle/>
          <a:p>
            <a:pPr>
              <a:spcBef>
                <a:spcPts val="2376"/>
              </a:spcBef>
            </a:pPr>
            <a:r>
              <a:rPr lang="en-US" dirty="0" smtClean="0"/>
              <a:t>1997:   NIST publishes request for proposal</a:t>
            </a:r>
            <a:endParaRPr lang="en-US" dirty="0"/>
          </a:p>
          <a:p>
            <a:pPr>
              <a:spcBef>
                <a:spcPts val="2376"/>
              </a:spcBef>
            </a:pPr>
            <a:r>
              <a:rPr lang="en-US" dirty="0" smtClean="0"/>
              <a:t>1998:  15 submissions.     </a:t>
            </a:r>
            <a:r>
              <a:rPr lang="en-US" sz="1800" dirty="0"/>
              <a:t>Five claimed attacks.</a:t>
            </a:r>
          </a:p>
          <a:p>
            <a:pPr>
              <a:spcBef>
                <a:spcPts val="2376"/>
              </a:spcBef>
            </a:pPr>
            <a:r>
              <a:rPr lang="en-US" dirty="0" smtClean="0"/>
              <a:t>1999:   NIST chooses 5 finalists</a:t>
            </a:r>
            <a:endParaRPr lang="en-US" dirty="0"/>
          </a:p>
          <a:p>
            <a:pPr>
              <a:spcBef>
                <a:spcPts val="2376"/>
              </a:spcBef>
            </a:pPr>
            <a:r>
              <a:rPr lang="en-US" dirty="0" smtClean="0"/>
              <a:t>2000:   </a:t>
            </a:r>
            <a:r>
              <a:rPr lang="en-US" dirty="0"/>
              <a:t>NIST chooses </a:t>
            </a:r>
            <a:r>
              <a:rPr lang="en-US" dirty="0" err="1" smtClean="0"/>
              <a:t>Rijndael</a:t>
            </a:r>
            <a:r>
              <a:rPr lang="en-US" dirty="0"/>
              <a:t> </a:t>
            </a:r>
            <a:r>
              <a:rPr lang="en-US" dirty="0" smtClean="0"/>
              <a:t>as AES    </a:t>
            </a:r>
            <a:r>
              <a:rPr lang="en-US" sz="2000" dirty="0"/>
              <a:t>(designed in Belgium)</a:t>
            </a:r>
          </a:p>
          <a:p>
            <a:pPr>
              <a:spcBef>
                <a:spcPts val="2376"/>
              </a:spcBef>
            </a:pPr>
            <a:endParaRPr lang="en-US" sz="2000" dirty="0"/>
          </a:p>
          <a:p>
            <a:pPr marL="0" indent="0">
              <a:spcBef>
                <a:spcPts val="2376"/>
              </a:spcBef>
              <a:buNone/>
            </a:pPr>
            <a:r>
              <a:rPr lang="en-US" dirty="0" smtClean="0"/>
              <a:t>Key sizes:   128, 192, 256 bits.        Block size:  128 bits</a:t>
            </a:r>
          </a:p>
        </p:txBody>
      </p:sp>
    </p:spTree>
    <p:extLst>
      <p:ext uri="{BB962C8B-B14F-4D97-AF65-F5344CB8AC3E}">
        <p14:creationId xmlns:p14="http://schemas.microsoft.com/office/powerpoint/2010/main" val="2239239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is a Substitution-Permutation network </a:t>
            </a:r>
            <a:r>
              <a:rPr lang="en-US" sz="3600" dirty="0"/>
              <a:t>(not </a:t>
            </a:r>
            <a:r>
              <a:rPr lang="en-US" sz="3600" dirty="0" err="1"/>
              <a:t>Feistel</a:t>
            </a:r>
            <a:r>
              <a:rPr lang="en-US" sz="3600" dirty="0"/>
              <a:t>)</a:t>
            </a:r>
            <a:endParaRPr lang="en-US" dirty="0"/>
          </a:p>
        </p:txBody>
      </p:sp>
      <p:sp>
        <p:nvSpPr>
          <p:cNvPr id="4" name="Rectangle 3"/>
          <p:cNvSpPr/>
          <p:nvPr/>
        </p:nvSpPr>
        <p:spPr>
          <a:xfrm rot="16200000">
            <a:off x="-613366" y="3655178"/>
            <a:ext cx="259833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input</a:t>
            </a:r>
            <a:endParaRPr lang="en-US" dirty="0">
              <a:solidFill>
                <a:srgbClr val="000000"/>
              </a:solidFill>
            </a:endParaRPr>
          </a:p>
        </p:txBody>
      </p:sp>
      <p:grpSp>
        <p:nvGrpSpPr>
          <p:cNvPr id="73" name="Group 72"/>
          <p:cNvGrpSpPr/>
          <p:nvPr/>
        </p:nvGrpSpPr>
        <p:grpSpPr>
          <a:xfrm>
            <a:off x="884518" y="2297183"/>
            <a:ext cx="1934883" cy="3017348"/>
            <a:chOff x="884517" y="1861529"/>
            <a:chExt cx="1934883" cy="3017348"/>
          </a:xfrm>
        </p:grpSpPr>
        <p:sp>
          <p:nvSpPr>
            <p:cNvPr id="5" name="TextBox 4"/>
            <p:cNvSpPr txBox="1"/>
            <p:nvPr/>
          </p:nvSpPr>
          <p:spPr>
            <a:xfrm rot="16200000">
              <a:off x="919047" y="3253492"/>
              <a:ext cx="452368" cy="461665"/>
            </a:xfrm>
            <a:prstGeom prst="rect">
              <a:avLst/>
            </a:prstGeom>
            <a:noFill/>
          </p:spPr>
          <p:txBody>
            <a:bodyPr wrap="none" rtlCol="0">
              <a:spAutoFit/>
            </a:bodyPr>
            <a:lstStyle/>
            <a:p>
              <a:r>
                <a:rPr lang="en-US" sz="2400" dirty="0"/>
                <a:t>⨁</a:t>
              </a:r>
            </a:p>
          </p:txBody>
        </p:sp>
        <p:cxnSp>
          <p:nvCxnSpPr>
            <p:cNvPr id="7" name="Straight Connector 6"/>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16" name="Rounded Rectangle 15"/>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17" name="Rounded Rectangle 16"/>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18" name="Rounded Rectangle 17"/>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19" name="TextBox 18"/>
            <p:cNvSpPr txBox="1"/>
            <p:nvPr/>
          </p:nvSpPr>
          <p:spPr>
            <a:xfrm rot="5400000" flipV="1">
              <a:off x="1882576" y="3579393"/>
              <a:ext cx="233982" cy="646331"/>
            </a:xfrm>
            <a:prstGeom prst="rect">
              <a:avLst/>
            </a:prstGeom>
            <a:noFill/>
          </p:spPr>
          <p:txBody>
            <a:bodyPr wrap="square" rtlCol="0">
              <a:spAutoFit/>
            </a:bodyPr>
            <a:lstStyle/>
            <a:p>
              <a:r>
                <a:rPr lang="en-US" sz="3600" b="1" dirty="0"/>
                <a:t>⋯</a:t>
              </a:r>
            </a:p>
          </p:txBody>
        </p:sp>
        <p:cxnSp>
          <p:nvCxnSpPr>
            <p:cNvPr id="20" name="Straight Connector 19"/>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rot="16200000">
              <a:off x="1240465" y="3194050"/>
              <a:ext cx="2853070" cy="304800"/>
              <a:chOff x="990600" y="3486150"/>
              <a:chExt cx="4267200" cy="457200"/>
            </a:xfrm>
          </p:grpSpPr>
          <p:sp>
            <p:nvSpPr>
              <p:cNvPr id="27" name="Rectangle 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0" name="Straight Connector 49"/>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8" name="Rectangle 137"/>
          <p:cNvSpPr/>
          <p:nvPr/>
        </p:nvSpPr>
        <p:spPr>
          <a:xfrm rot="16200000">
            <a:off x="6930436" y="3620770"/>
            <a:ext cx="259833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output</a:t>
            </a:r>
            <a:endParaRPr lang="en-US" dirty="0">
              <a:solidFill>
                <a:srgbClr val="000000"/>
              </a:solidFill>
            </a:endParaRPr>
          </a:p>
        </p:txBody>
      </p:sp>
      <p:sp>
        <p:nvSpPr>
          <p:cNvPr id="140" name="TextBox 139"/>
          <p:cNvSpPr txBox="1"/>
          <p:nvPr/>
        </p:nvSpPr>
        <p:spPr>
          <a:xfrm>
            <a:off x="1661124" y="5293405"/>
            <a:ext cx="736099" cy="646331"/>
          </a:xfrm>
          <a:prstGeom prst="rect">
            <a:avLst/>
          </a:prstGeom>
          <a:noFill/>
        </p:spPr>
        <p:txBody>
          <a:bodyPr wrap="none" rtlCol="0">
            <a:spAutoFit/>
          </a:bodyPr>
          <a:lstStyle/>
          <a:p>
            <a:pPr algn="ctr"/>
            <a:r>
              <a:rPr lang="en-US" dirty="0"/>
              <a:t>s</a:t>
            </a:r>
            <a:r>
              <a:rPr lang="en-US" dirty="0" smtClean="0"/>
              <a:t>ubs.</a:t>
            </a:r>
          </a:p>
          <a:p>
            <a:pPr algn="ctr"/>
            <a:r>
              <a:rPr lang="en-US" dirty="0" smtClean="0"/>
              <a:t>layer</a:t>
            </a:r>
            <a:endParaRPr lang="en-US" dirty="0"/>
          </a:p>
        </p:txBody>
      </p:sp>
      <p:sp>
        <p:nvSpPr>
          <p:cNvPr id="141" name="TextBox 140"/>
          <p:cNvSpPr txBox="1"/>
          <p:nvPr/>
        </p:nvSpPr>
        <p:spPr>
          <a:xfrm>
            <a:off x="2346885" y="5273534"/>
            <a:ext cx="774572" cy="646331"/>
          </a:xfrm>
          <a:prstGeom prst="rect">
            <a:avLst/>
          </a:prstGeom>
          <a:noFill/>
        </p:spPr>
        <p:txBody>
          <a:bodyPr wrap="none" rtlCol="0">
            <a:spAutoFit/>
          </a:bodyPr>
          <a:lstStyle/>
          <a:p>
            <a:pPr algn="ctr"/>
            <a:r>
              <a:rPr lang="en-US" dirty="0"/>
              <a:t>p</a:t>
            </a:r>
            <a:r>
              <a:rPr lang="en-US" dirty="0" smtClean="0"/>
              <a:t>erm.</a:t>
            </a:r>
          </a:p>
          <a:p>
            <a:pPr algn="ctr"/>
            <a:r>
              <a:rPr lang="en-US" dirty="0" smtClean="0"/>
              <a:t>layer</a:t>
            </a:r>
            <a:endParaRPr lang="en-US" dirty="0"/>
          </a:p>
        </p:txBody>
      </p:sp>
      <p:grpSp>
        <p:nvGrpSpPr>
          <p:cNvPr id="145" name="Group 144"/>
          <p:cNvGrpSpPr/>
          <p:nvPr/>
        </p:nvGrpSpPr>
        <p:grpSpPr>
          <a:xfrm>
            <a:off x="5334000" y="5491392"/>
            <a:ext cx="2438400" cy="400110"/>
            <a:chOff x="5334000" y="4634142"/>
            <a:chExt cx="2438400" cy="400110"/>
          </a:xfrm>
        </p:grpSpPr>
        <p:cxnSp>
          <p:nvCxnSpPr>
            <p:cNvPr id="143" name="Straight Arrow Connector 142"/>
            <p:cNvCxnSpPr/>
            <p:nvPr/>
          </p:nvCxnSpPr>
          <p:spPr>
            <a:xfrm flipH="1">
              <a:off x="5334000" y="4705350"/>
              <a:ext cx="2438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5867400" y="4634142"/>
              <a:ext cx="1212191" cy="400110"/>
            </a:xfrm>
            <a:prstGeom prst="rect">
              <a:avLst/>
            </a:prstGeom>
            <a:noFill/>
          </p:spPr>
          <p:txBody>
            <a:bodyPr wrap="none" rtlCol="0">
              <a:spAutoFit/>
            </a:bodyPr>
            <a:lstStyle/>
            <a:p>
              <a:r>
                <a:rPr lang="en-US" sz="2000" dirty="0"/>
                <a:t>inversion</a:t>
              </a:r>
            </a:p>
          </p:txBody>
        </p:sp>
      </p:grpSp>
      <p:grpSp>
        <p:nvGrpSpPr>
          <p:cNvPr id="154" name="Group 153"/>
          <p:cNvGrpSpPr/>
          <p:nvPr/>
        </p:nvGrpSpPr>
        <p:grpSpPr>
          <a:xfrm>
            <a:off x="990600" y="1905000"/>
            <a:ext cx="452368" cy="1752600"/>
            <a:chOff x="990600" y="1047750"/>
            <a:chExt cx="452368" cy="1752600"/>
          </a:xfrm>
        </p:grpSpPr>
        <p:sp>
          <p:nvSpPr>
            <p:cNvPr id="146" name="TextBox 145"/>
            <p:cNvSpPr txBox="1"/>
            <p:nvPr/>
          </p:nvSpPr>
          <p:spPr>
            <a:xfrm>
              <a:off x="990600" y="1047750"/>
              <a:ext cx="452368" cy="461665"/>
            </a:xfrm>
            <a:prstGeom prst="rect">
              <a:avLst/>
            </a:prstGeom>
            <a:noFill/>
          </p:spPr>
          <p:txBody>
            <a:bodyPr wrap="none" rtlCol="0">
              <a:spAutoFit/>
            </a:bodyPr>
            <a:lstStyle/>
            <a:p>
              <a:r>
                <a:rPr lang="en-US" sz="2400" dirty="0"/>
                <a:t>k</a:t>
              </a:r>
              <a:r>
                <a:rPr lang="en-US" sz="2400" baseline="-25000" dirty="0"/>
                <a:t>1</a:t>
              </a:r>
            </a:p>
          </p:txBody>
        </p:sp>
        <p:cxnSp>
          <p:nvCxnSpPr>
            <p:cNvPr id="153" name="Straight Arrow Connector 152"/>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163" name="Group 162"/>
          <p:cNvGrpSpPr/>
          <p:nvPr/>
        </p:nvGrpSpPr>
        <p:grpSpPr>
          <a:xfrm>
            <a:off x="2819401" y="1909992"/>
            <a:ext cx="1934883" cy="3383412"/>
            <a:chOff x="2819400" y="1052742"/>
            <a:chExt cx="1934883" cy="3383412"/>
          </a:xfrm>
        </p:grpSpPr>
        <p:grpSp>
          <p:nvGrpSpPr>
            <p:cNvPr id="74" name="Group 73"/>
            <p:cNvGrpSpPr/>
            <p:nvPr/>
          </p:nvGrpSpPr>
          <p:grpSpPr>
            <a:xfrm>
              <a:off x="2819400" y="1418806"/>
              <a:ext cx="1934883" cy="3017348"/>
              <a:chOff x="884517" y="1861529"/>
              <a:chExt cx="1934883" cy="3017348"/>
            </a:xfrm>
          </p:grpSpPr>
          <p:sp>
            <p:nvSpPr>
              <p:cNvPr id="75" name="TextBox 74"/>
              <p:cNvSpPr txBox="1"/>
              <p:nvPr/>
            </p:nvSpPr>
            <p:spPr>
              <a:xfrm rot="16200000">
                <a:off x="919047" y="3253492"/>
                <a:ext cx="452368" cy="461665"/>
              </a:xfrm>
              <a:prstGeom prst="rect">
                <a:avLst/>
              </a:prstGeom>
              <a:noFill/>
            </p:spPr>
            <p:txBody>
              <a:bodyPr wrap="none" rtlCol="0">
                <a:spAutoFit/>
              </a:bodyPr>
              <a:lstStyle/>
              <a:p>
                <a:r>
                  <a:rPr lang="en-US" sz="2400" dirty="0"/>
                  <a:t>⨁</a:t>
                </a:r>
              </a:p>
            </p:txBody>
          </p:sp>
          <p:cxnSp>
            <p:nvCxnSpPr>
              <p:cNvPr id="76" name="Straight Connector 75"/>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Rounded Rectangle 82"/>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84" name="Rounded Rectangle 83"/>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85" name="Rounded Rectangle 84"/>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86" name="Rounded Rectangle 85"/>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87" name="TextBox 86"/>
              <p:cNvSpPr txBox="1"/>
              <p:nvPr/>
            </p:nvSpPr>
            <p:spPr>
              <a:xfrm rot="5400000" flipV="1">
                <a:off x="1882576" y="3579393"/>
                <a:ext cx="233982" cy="646331"/>
              </a:xfrm>
              <a:prstGeom prst="rect">
                <a:avLst/>
              </a:prstGeom>
              <a:noFill/>
            </p:spPr>
            <p:txBody>
              <a:bodyPr wrap="square" rtlCol="0">
                <a:spAutoFit/>
              </a:bodyPr>
              <a:lstStyle/>
              <a:p>
                <a:r>
                  <a:rPr lang="en-US" sz="3600" b="1" dirty="0"/>
                  <a:t>⋯</a:t>
                </a:r>
              </a:p>
            </p:txBody>
          </p:sp>
          <p:cxnSp>
            <p:nvCxnSpPr>
              <p:cNvPr id="88" name="Straight Connector 87"/>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rot="16200000">
                <a:off x="1240465" y="3194050"/>
                <a:ext cx="2853070" cy="304800"/>
                <a:chOff x="990600" y="3486150"/>
                <a:chExt cx="4267200" cy="457200"/>
              </a:xfrm>
            </p:grpSpPr>
            <p:sp>
              <p:nvSpPr>
                <p:cNvPr id="97" name="Rectangle 9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2919340" y="1052742"/>
              <a:ext cx="452368" cy="1752600"/>
              <a:chOff x="990600" y="1047750"/>
              <a:chExt cx="452368" cy="1752600"/>
            </a:xfrm>
          </p:grpSpPr>
          <p:sp>
            <p:nvSpPr>
              <p:cNvPr id="158" name="TextBox 157"/>
              <p:cNvSpPr txBox="1"/>
              <p:nvPr/>
            </p:nvSpPr>
            <p:spPr>
              <a:xfrm>
                <a:off x="990600" y="1047750"/>
                <a:ext cx="452368" cy="461665"/>
              </a:xfrm>
              <a:prstGeom prst="rect">
                <a:avLst/>
              </a:prstGeom>
              <a:noFill/>
            </p:spPr>
            <p:txBody>
              <a:bodyPr wrap="none" rtlCol="0">
                <a:spAutoFit/>
              </a:bodyPr>
              <a:lstStyle/>
              <a:p>
                <a:r>
                  <a:rPr lang="en-US" sz="2400" dirty="0"/>
                  <a:t>k</a:t>
                </a:r>
                <a:r>
                  <a:rPr lang="en-US" sz="2400" baseline="-25000" dirty="0"/>
                  <a:t>2</a:t>
                </a:r>
              </a:p>
            </p:txBody>
          </p:sp>
          <p:cxnSp>
            <p:nvCxnSpPr>
              <p:cNvPr id="159" name="Straight Arrow Connector 158"/>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5105400" y="1786320"/>
            <a:ext cx="2956856" cy="3476432"/>
            <a:chOff x="5105400" y="929070"/>
            <a:chExt cx="2956856" cy="3476432"/>
          </a:xfrm>
        </p:grpSpPr>
        <p:cxnSp>
          <p:nvCxnSpPr>
            <p:cNvPr id="106" name="Straight Connector 105"/>
            <p:cNvCxnSpPr/>
            <p:nvPr/>
          </p:nvCxnSpPr>
          <p:spPr>
            <a:xfrm rot="16200000">
              <a:off x="4898508" y="2873075"/>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6200000">
              <a:off x="6286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16200000">
              <a:off x="6286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16200000">
              <a:off x="6286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rot="16200000">
              <a:off x="6286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16200000">
              <a:off x="6286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a:off x="6286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Rounded Rectangle 112"/>
            <p:cNvSpPr/>
            <p:nvPr/>
          </p:nvSpPr>
          <p:spPr>
            <a:xfrm>
              <a:off x="6484938" y="138815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114" name="Rounded Rectangle 113"/>
            <p:cNvSpPr/>
            <p:nvPr/>
          </p:nvSpPr>
          <p:spPr>
            <a:xfrm>
              <a:off x="6484938" y="1922051"/>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115" name="Rounded Rectangle 114"/>
            <p:cNvSpPr/>
            <p:nvPr/>
          </p:nvSpPr>
          <p:spPr>
            <a:xfrm>
              <a:off x="6484938" y="2431528"/>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116" name="Rounded Rectangle 115"/>
            <p:cNvSpPr/>
            <p:nvPr/>
          </p:nvSpPr>
          <p:spPr>
            <a:xfrm>
              <a:off x="6484938" y="395623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117" name="TextBox 116"/>
            <p:cNvSpPr txBox="1"/>
            <p:nvPr/>
          </p:nvSpPr>
          <p:spPr>
            <a:xfrm rot="5400000" flipV="1">
              <a:off x="6530776" y="3106018"/>
              <a:ext cx="233982" cy="646331"/>
            </a:xfrm>
            <a:prstGeom prst="rect">
              <a:avLst/>
            </a:prstGeom>
            <a:noFill/>
          </p:spPr>
          <p:txBody>
            <a:bodyPr wrap="square" rtlCol="0">
              <a:spAutoFit/>
            </a:bodyPr>
            <a:lstStyle/>
            <a:p>
              <a:r>
                <a:rPr lang="en-US" sz="3600" b="1" dirty="0"/>
                <a:t>⋯</a:t>
              </a:r>
            </a:p>
          </p:txBody>
        </p:sp>
        <p:cxnSp>
          <p:nvCxnSpPr>
            <p:cNvPr id="118" name="Straight Connector 117"/>
            <p:cNvCxnSpPr/>
            <p:nvPr/>
          </p:nvCxnSpPr>
          <p:spPr>
            <a:xfrm rot="16200000">
              <a:off x="7048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16200000">
              <a:off x="7048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16200000">
              <a:off x="7048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16200000">
              <a:off x="7048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16200000">
              <a:off x="7048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rot="16200000">
              <a:off x="7048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124" name="Group 123"/>
            <p:cNvGrpSpPr/>
            <p:nvPr/>
          </p:nvGrpSpPr>
          <p:grpSpPr>
            <a:xfrm rot="16200000">
              <a:off x="5888665" y="2720675"/>
              <a:ext cx="2853070" cy="304800"/>
              <a:chOff x="990600" y="3486150"/>
              <a:chExt cx="4267200" cy="457200"/>
            </a:xfrm>
          </p:grpSpPr>
          <p:sp>
            <p:nvSpPr>
              <p:cNvPr id="127" name="Rectangle 1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7467600" y="2687795"/>
              <a:ext cx="594656" cy="452368"/>
              <a:chOff x="6218517" y="3282562"/>
              <a:chExt cx="594656" cy="452368"/>
            </a:xfrm>
          </p:grpSpPr>
          <p:sp>
            <p:nvSpPr>
              <p:cNvPr id="105" name="TextBox 104"/>
              <p:cNvSpPr txBox="1"/>
              <p:nvPr/>
            </p:nvSpPr>
            <p:spPr>
              <a:xfrm rot="16200000">
                <a:off x="6253047" y="3277913"/>
                <a:ext cx="452368" cy="461665"/>
              </a:xfrm>
              <a:prstGeom prst="rect">
                <a:avLst/>
              </a:prstGeom>
              <a:noFill/>
            </p:spPr>
            <p:txBody>
              <a:bodyPr wrap="none" rtlCol="0">
                <a:spAutoFit/>
              </a:bodyPr>
              <a:lstStyle/>
              <a:p>
                <a:r>
                  <a:rPr lang="en-US" sz="2400" dirty="0"/>
                  <a:t>⨁</a:t>
                </a:r>
              </a:p>
            </p:txBody>
          </p:sp>
          <p:cxnSp>
            <p:nvCxnSpPr>
              <p:cNvPr id="125" name="Straight Connector 124"/>
              <p:cNvCxnSpPr/>
              <p:nvPr/>
            </p:nvCxnSpPr>
            <p:spPr>
              <a:xfrm rot="16200000" flipH="1">
                <a:off x="6738515" y="3347160"/>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16200000" flipH="1">
                <a:off x="6294025" y="3344927"/>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9" name="TextBox 138"/>
            <p:cNvSpPr txBox="1"/>
            <p:nvPr/>
          </p:nvSpPr>
          <p:spPr>
            <a:xfrm>
              <a:off x="5105400" y="2585268"/>
              <a:ext cx="615874" cy="707886"/>
            </a:xfrm>
            <a:prstGeom prst="rect">
              <a:avLst/>
            </a:prstGeom>
            <a:noFill/>
          </p:spPr>
          <p:txBody>
            <a:bodyPr wrap="none" rtlCol="0">
              <a:spAutoFit/>
            </a:bodyPr>
            <a:lstStyle/>
            <a:p>
              <a:r>
                <a:rPr lang="en-US" sz="4000" b="1" dirty="0"/>
                <a:t>⋯</a:t>
              </a:r>
            </a:p>
          </p:txBody>
        </p:sp>
        <p:grpSp>
          <p:nvGrpSpPr>
            <p:cNvPr id="160" name="Group 159"/>
            <p:cNvGrpSpPr/>
            <p:nvPr/>
          </p:nvGrpSpPr>
          <p:grpSpPr>
            <a:xfrm>
              <a:off x="7572427" y="929070"/>
              <a:ext cx="452368" cy="1752600"/>
              <a:chOff x="990600" y="1047750"/>
              <a:chExt cx="452368" cy="1752600"/>
            </a:xfrm>
          </p:grpSpPr>
          <p:sp>
            <p:nvSpPr>
              <p:cNvPr id="161" name="TextBox 160"/>
              <p:cNvSpPr txBox="1"/>
              <p:nvPr/>
            </p:nvSpPr>
            <p:spPr>
              <a:xfrm>
                <a:off x="990600" y="1047750"/>
                <a:ext cx="452368" cy="461665"/>
              </a:xfrm>
              <a:prstGeom prst="rect">
                <a:avLst/>
              </a:prstGeom>
              <a:noFill/>
            </p:spPr>
            <p:txBody>
              <a:bodyPr wrap="none" rtlCol="0">
                <a:spAutoFit/>
              </a:bodyPr>
              <a:lstStyle/>
              <a:p>
                <a:r>
                  <a:rPr lang="en-US" sz="2400" dirty="0" err="1"/>
                  <a:t>k</a:t>
                </a:r>
                <a:r>
                  <a:rPr lang="en-US" sz="2400" baseline="-25000" dirty="0" err="1"/>
                  <a:t>n</a:t>
                </a:r>
                <a:endParaRPr lang="en-US" sz="2400" baseline="-25000" dirty="0"/>
              </a:p>
            </p:txBody>
          </p:sp>
          <p:cxnSp>
            <p:nvCxnSpPr>
              <p:cNvPr id="162" name="Straight Arrow Connector 161"/>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30530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AES-128 schematic</a:t>
            </a:r>
            <a:endParaRPr lang="en-US" dirty="0"/>
          </a:p>
        </p:txBody>
      </p:sp>
      <p:sp>
        <p:nvSpPr>
          <p:cNvPr id="4" name="Rectangle 3"/>
          <p:cNvSpPr/>
          <p:nvPr/>
        </p:nvSpPr>
        <p:spPr>
          <a:xfrm>
            <a:off x="304800" y="2736324"/>
            <a:ext cx="762000" cy="685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input</a:t>
            </a:r>
            <a:endParaRPr lang="en-US" dirty="0">
              <a:solidFill>
                <a:srgbClr val="000000"/>
              </a:solidFill>
            </a:endParaRPr>
          </a:p>
        </p:txBody>
      </p:sp>
      <p:sp>
        <p:nvSpPr>
          <p:cNvPr id="5" name="TextBox 4"/>
          <p:cNvSpPr txBox="1"/>
          <p:nvPr/>
        </p:nvSpPr>
        <p:spPr>
          <a:xfrm>
            <a:off x="577130" y="2431524"/>
            <a:ext cx="312906" cy="369332"/>
          </a:xfrm>
          <a:prstGeom prst="rect">
            <a:avLst/>
          </a:prstGeom>
          <a:noFill/>
        </p:spPr>
        <p:txBody>
          <a:bodyPr wrap="none" rtlCol="0">
            <a:spAutoFit/>
          </a:bodyPr>
          <a:lstStyle/>
          <a:p>
            <a:r>
              <a:rPr lang="en-US" dirty="0" smtClean="0"/>
              <a:t>4</a:t>
            </a:r>
            <a:endParaRPr lang="en-US" dirty="0"/>
          </a:p>
        </p:txBody>
      </p:sp>
      <p:sp>
        <p:nvSpPr>
          <p:cNvPr id="6" name="TextBox 5"/>
          <p:cNvSpPr txBox="1"/>
          <p:nvPr/>
        </p:nvSpPr>
        <p:spPr>
          <a:xfrm>
            <a:off x="59350" y="2876856"/>
            <a:ext cx="312906" cy="369332"/>
          </a:xfrm>
          <a:prstGeom prst="rect">
            <a:avLst/>
          </a:prstGeom>
          <a:noFill/>
        </p:spPr>
        <p:txBody>
          <a:bodyPr wrap="none" rtlCol="0">
            <a:spAutoFit/>
          </a:bodyPr>
          <a:lstStyle/>
          <a:p>
            <a:r>
              <a:rPr lang="en-US" dirty="0" smtClean="0"/>
              <a:t>4</a:t>
            </a:r>
            <a:endParaRPr lang="en-US" dirty="0"/>
          </a:p>
        </p:txBody>
      </p:sp>
      <p:grpSp>
        <p:nvGrpSpPr>
          <p:cNvPr id="39" name="Group 38"/>
          <p:cNvGrpSpPr/>
          <p:nvPr/>
        </p:nvGrpSpPr>
        <p:grpSpPr>
          <a:xfrm>
            <a:off x="2069495" y="1752600"/>
            <a:ext cx="5867400" cy="609600"/>
            <a:chOff x="1828800" y="895350"/>
            <a:chExt cx="5867400" cy="609600"/>
          </a:xfrm>
        </p:grpSpPr>
        <p:sp>
          <p:nvSpPr>
            <p:cNvPr id="37" name="Right Brace 36"/>
            <p:cNvSpPr/>
            <p:nvPr/>
          </p:nvSpPr>
          <p:spPr>
            <a:xfrm rot="16200000">
              <a:off x="4572000" y="-1619250"/>
              <a:ext cx="381000" cy="586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8" name="TextBox 37"/>
            <p:cNvSpPr txBox="1"/>
            <p:nvPr/>
          </p:nvSpPr>
          <p:spPr>
            <a:xfrm>
              <a:off x="4800600" y="895350"/>
              <a:ext cx="1324402" cy="400110"/>
            </a:xfrm>
            <a:prstGeom prst="rect">
              <a:avLst/>
            </a:prstGeom>
            <a:noFill/>
          </p:spPr>
          <p:txBody>
            <a:bodyPr wrap="none" rtlCol="0">
              <a:spAutoFit/>
            </a:bodyPr>
            <a:lstStyle/>
            <a:p>
              <a:r>
                <a:rPr lang="en-US" sz="2000" dirty="0"/>
                <a:t>10 rounds</a:t>
              </a:r>
            </a:p>
          </p:txBody>
        </p:sp>
      </p:grpSp>
      <p:grpSp>
        <p:nvGrpSpPr>
          <p:cNvPr id="94" name="Group 93"/>
          <p:cNvGrpSpPr/>
          <p:nvPr/>
        </p:nvGrpSpPr>
        <p:grpSpPr>
          <a:xfrm>
            <a:off x="3921810" y="2431525"/>
            <a:ext cx="2240430" cy="1868055"/>
            <a:chOff x="3921810" y="1574274"/>
            <a:chExt cx="2240430" cy="1868055"/>
          </a:xfrm>
        </p:grpSpPr>
        <p:grpSp>
          <p:nvGrpSpPr>
            <p:cNvPr id="40" name="Group 39"/>
            <p:cNvGrpSpPr/>
            <p:nvPr/>
          </p:nvGrpSpPr>
          <p:grpSpPr>
            <a:xfrm>
              <a:off x="3921810" y="1574274"/>
              <a:ext cx="2240430" cy="1219200"/>
              <a:chOff x="3733800" y="1574274"/>
              <a:chExt cx="2240430" cy="1219200"/>
            </a:xfrm>
          </p:grpSpPr>
          <p:sp>
            <p:nvSpPr>
              <p:cNvPr id="20" name="Rectangle 19"/>
              <p:cNvSpPr/>
              <p:nvPr/>
            </p:nvSpPr>
            <p:spPr>
              <a:xfrm>
                <a:off x="3733800" y="1574274"/>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pPr marL="342900" indent="-342900">
                  <a:buAutoNum type="arabicParenBoth"/>
                </a:pPr>
                <a:r>
                  <a:rPr lang="en-US" dirty="0" err="1" smtClean="0"/>
                  <a:t>MixColumn</a:t>
                </a:r>
                <a:endParaRPr lang="en-US" dirty="0"/>
              </a:p>
            </p:txBody>
          </p:sp>
          <p:sp>
            <p:nvSpPr>
              <p:cNvPr id="21" name="TextBox 20"/>
              <p:cNvSpPr txBox="1"/>
              <p:nvPr/>
            </p:nvSpPr>
            <p:spPr>
              <a:xfrm rot="16200000">
                <a:off x="5404889" y="2026075"/>
                <a:ext cx="452368" cy="461665"/>
              </a:xfrm>
              <a:prstGeom prst="rect">
                <a:avLst/>
              </a:prstGeom>
              <a:noFill/>
            </p:spPr>
            <p:txBody>
              <a:bodyPr wrap="none" rtlCol="0">
                <a:spAutoFit/>
              </a:bodyPr>
              <a:lstStyle/>
              <a:p>
                <a:r>
                  <a:rPr lang="en-US" sz="2400" dirty="0"/>
                  <a:t>⨁</a:t>
                </a:r>
              </a:p>
            </p:txBody>
          </p:sp>
          <p:cxnSp>
            <p:nvCxnSpPr>
              <p:cNvPr id="23" name="Straight Arrow Connector 22"/>
              <p:cNvCxnSpPr/>
              <p:nvPr/>
            </p:nvCxnSpPr>
            <p:spPr>
              <a:xfrm>
                <a:off x="5335910" y="217888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821830" y="2172006"/>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5546875" y="2343150"/>
              <a:ext cx="609600" cy="1099179"/>
              <a:chOff x="3032275" y="2451729"/>
              <a:chExt cx="609600" cy="1099179"/>
            </a:xfrm>
          </p:grpSpPr>
          <p:cxnSp>
            <p:nvCxnSpPr>
              <p:cNvPr id="50" name="Straight Arrow Connector 49"/>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32275" y="3061329"/>
                <a:ext cx="6096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2</a:t>
                </a:r>
                <a:endParaRPr lang="en-US" baseline="-25000" dirty="0">
                  <a:solidFill>
                    <a:srgbClr val="000000"/>
                  </a:solidFill>
                </a:endParaRPr>
              </a:p>
            </p:txBody>
          </p:sp>
        </p:grpSp>
      </p:grpSp>
      <p:grpSp>
        <p:nvGrpSpPr>
          <p:cNvPr id="91" name="Group 90"/>
          <p:cNvGrpSpPr/>
          <p:nvPr/>
        </p:nvGrpSpPr>
        <p:grpSpPr>
          <a:xfrm>
            <a:off x="6248400" y="2660125"/>
            <a:ext cx="1011160" cy="1639455"/>
            <a:chOff x="6248400" y="1802874"/>
            <a:chExt cx="1011160" cy="1639455"/>
          </a:xfrm>
        </p:grpSpPr>
        <p:sp>
          <p:nvSpPr>
            <p:cNvPr id="36" name="TextBox 35"/>
            <p:cNvSpPr txBox="1"/>
            <p:nvPr/>
          </p:nvSpPr>
          <p:spPr>
            <a:xfrm>
              <a:off x="6248400" y="1802874"/>
              <a:ext cx="615874" cy="707886"/>
            </a:xfrm>
            <a:prstGeom prst="rect">
              <a:avLst/>
            </a:prstGeom>
            <a:noFill/>
          </p:spPr>
          <p:txBody>
            <a:bodyPr wrap="none" rtlCol="0">
              <a:spAutoFit/>
            </a:bodyPr>
            <a:lstStyle/>
            <a:p>
              <a:r>
                <a:rPr lang="en-US" sz="4000" b="1" dirty="0"/>
                <a:t>⋯</a:t>
              </a:r>
            </a:p>
          </p:txBody>
        </p:sp>
        <p:grpSp>
          <p:nvGrpSpPr>
            <p:cNvPr id="46" name="Group 45"/>
            <p:cNvGrpSpPr/>
            <p:nvPr/>
          </p:nvGrpSpPr>
          <p:grpSpPr>
            <a:xfrm>
              <a:off x="6726160" y="2343150"/>
              <a:ext cx="533400" cy="1099179"/>
              <a:chOff x="3068560" y="2451729"/>
              <a:chExt cx="533400" cy="1099179"/>
            </a:xfrm>
          </p:grpSpPr>
          <p:cxnSp>
            <p:nvCxnSpPr>
              <p:cNvPr id="53" name="Straight Arrow Connector 52"/>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068560"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9</a:t>
                </a:r>
                <a:endParaRPr lang="en-US" baseline="-25000" dirty="0">
                  <a:solidFill>
                    <a:srgbClr val="000000"/>
                  </a:solidFill>
                </a:endParaRPr>
              </a:p>
            </p:txBody>
          </p:sp>
        </p:grpSp>
        <p:sp>
          <p:nvSpPr>
            <p:cNvPr id="56" name="TextBox 55"/>
            <p:cNvSpPr txBox="1"/>
            <p:nvPr/>
          </p:nvSpPr>
          <p:spPr>
            <a:xfrm rot="16200000">
              <a:off x="6758629" y="2046408"/>
              <a:ext cx="452368" cy="461665"/>
            </a:xfrm>
            <a:prstGeom prst="rect">
              <a:avLst/>
            </a:prstGeom>
            <a:noFill/>
          </p:spPr>
          <p:txBody>
            <a:bodyPr wrap="none" rtlCol="0">
              <a:spAutoFit/>
            </a:bodyPr>
            <a:lstStyle/>
            <a:p>
              <a:r>
                <a:rPr lang="en-US" sz="2400" dirty="0"/>
                <a:t>⨁</a:t>
              </a:r>
            </a:p>
          </p:txBody>
        </p:sp>
      </p:grpSp>
      <p:grpSp>
        <p:nvGrpSpPr>
          <p:cNvPr id="93" name="Group 92"/>
          <p:cNvGrpSpPr/>
          <p:nvPr/>
        </p:nvGrpSpPr>
        <p:grpSpPr>
          <a:xfrm>
            <a:off x="1066800" y="2472121"/>
            <a:ext cx="2819400" cy="1827459"/>
            <a:chOff x="1066800" y="1614870"/>
            <a:chExt cx="2819400" cy="1827459"/>
          </a:xfrm>
        </p:grpSpPr>
        <p:sp>
          <p:nvSpPr>
            <p:cNvPr id="7" name="Rectangle 6"/>
            <p:cNvSpPr/>
            <p:nvPr/>
          </p:nvSpPr>
          <p:spPr>
            <a:xfrm>
              <a:off x="1698455" y="16148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pPr marL="342900" indent="-342900">
                <a:buAutoNum type="arabicParenBoth"/>
              </a:pPr>
              <a:r>
                <a:rPr lang="en-US" dirty="0" err="1" smtClean="0"/>
                <a:t>MixColumn</a:t>
              </a:r>
              <a:endParaRPr lang="en-US" dirty="0"/>
            </a:p>
          </p:txBody>
        </p:sp>
        <p:sp>
          <p:nvSpPr>
            <p:cNvPr id="9" name="TextBox 8"/>
            <p:cNvSpPr txBox="1"/>
            <p:nvPr/>
          </p:nvSpPr>
          <p:spPr>
            <a:xfrm rot="16200000">
              <a:off x="3353819" y="2054576"/>
              <a:ext cx="452368" cy="461665"/>
            </a:xfrm>
            <a:prstGeom prst="rect">
              <a:avLst/>
            </a:prstGeom>
            <a:noFill/>
          </p:spPr>
          <p:txBody>
            <a:bodyPr wrap="none" rtlCol="0">
              <a:spAutoFit/>
            </a:bodyPr>
            <a:lstStyle/>
            <a:p>
              <a:r>
                <a:rPr lang="en-US" sz="2400" dirty="0"/>
                <a:t>⨁</a:t>
              </a:r>
            </a:p>
          </p:txBody>
        </p:sp>
        <p:cxnSp>
          <p:nvCxnSpPr>
            <p:cNvPr id="13" name="Straight Arrow Connector 12"/>
            <p:cNvCxnSpPr/>
            <p:nvPr/>
          </p:nvCxnSpPr>
          <p:spPr>
            <a:xfrm>
              <a:off x="3300565" y="221947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33800" y="221260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3352800" y="2343150"/>
              <a:ext cx="533400" cy="1099179"/>
              <a:chOff x="3080655" y="2451729"/>
              <a:chExt cx="533400" cy="1099179"/>
            </a:xfrm>
          </p:grpSpPr>
          <p:cxnSp>
            <p:nvCxnSpPr>
              <p:cNvPr id="44" name="Straight Arrow Connector 43"/>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80655"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1</a:t>
                </a:r>
                <a:endParaRPr lang="en-US" baseline="-25000" dirty="0">
                  <a:solidFill>
                    <a:srgbClr val="000000"/>
                  </a:solidFill>
                </a:endParaRPr>
              </a:p>
            </p:txBody>
          </p:sp>
        </p:grpSp>
        <p:cxnSp>
          <p:nvCxnSpPr>
            <p:cNvPr id="42" name="Straight Arrow Connector 41"/>
            <p:cNvCxnSpPr/>
            <p:nvPr/>
          </p:nvCxnSpPr>
          <p:spPr>
            <a:xfrm>
              <a:off x="1066800" y="2242760"/>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119829" y="2078766"/>
              <a:ext cx="452368" cy="461665"/>
            </a:xfrm>
            <a:prstGeom prst="rect">
              <a:avLst/>
            </a:prstGeom>
            <a:noFill/>
          </p:spPr>
          <p:txBody>
            <a:bodyPr wrap="none" rtlCol="0">
              <a:spAutoFit/>
            </a:bodyPr>
            <a:lstStyle/>
            <a:p>
              <a:r>
                <a:rPr lang="en-US" sz="2400" dirty="0"/>
                <a:t>⨁</a:t>
              </a:r>
            </a:p>
          </p:txBody>
        </p:sp>
        <p:cxnSp>
          <p:nvCxnSpPr>
            <p:cNvPr id="45" name="Straight Arrow Connector 44"/>
            <p:cNvCxnSpPr/>
            <p:nvPr/>
          </p:nvCxnSpPr>
          <p:spPr>
            <a:xfrm>
              <a:off x="1524000" y="2254855"/>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1094620" y="2343150"/>
              <a:ext cx="533400" cy="1066800"/>
              <a:chOff x="3075820" y="2451729"/>
              <a:chExt cx="533400" cy="1066800"/>
            </a:xfrm>
          </p:grpSpPr>
          <p:cxnSp>
            <p:nvCxnSpPr>
              <p:cNvPr id="58" name="Straight Arrow Connector 57"/>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075820" y="3028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0</a:t>
                </a:r>
                <a:endParaRPr lang="en-US" baseline="-25000" dirty="0">
                  <a:solidFill>
                    <a:srgbClr val="000000"/>
                  </a:solidFill>
                </a:endParaRPr>
              </a:p>
            </p:txBody>
          </p:sp>
        </p:grpSp>
      </p:grpSp>
      <p:grpSp>
        <p:nvGrpSpPr>
          <p:cNvPr id="92" name="Group 91"/>
          <p:cNvGrpSpPr/>
          <p:nvPr/>
        </p:nvGrpSpPr>
        <p:grpSpPr>
          <a:xfrm>
            <a:off x="6781800" y="2395920"/>
            <a:ext cx="2209800" cy="3625368"/>
            <a:chOff x="6781800" y="1538670"/>
            <a:chExt cx="2209800" cy="3625368"/>
          </a:xfrm>
        </p:grpSpPr>
        <p:grpSp>
          <p:nvGrpSpPr>
            <p:cNvPr id="41" name="Group 40"/>
            <p:cNvGrpSpPr/>
            <p:nvPr/>
          </p:nvGrpSpPr>
          <p:grpSpPr>
            <a:xfrm>
              <a:off x="7203390" y="1538670"/>
              <a:ext cx="1788210" cy="3625368"/>
              <a:chOff x="6629400" y="1538670"/>
              <a:chExt cx="1788210" cy="3625368"/>
            </a:xfrm>
          </p:grpSpPr>
          <p:cxnSp>
            <p:nvCxnSpPr>
              <p:cNvPr id="25" name="Straight Arrow Connector 24"/>
              <p:cNvCxnSpPr/>
              <p:nvPr/>
            </p:nvCxnSpPr>
            <p:spPr>
              <a:xfrm>
                <a:off x="6629400" y="217699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817410" y="15386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endParaRPr lang="en-US" dirty="0"/>
              </a:p>
            </p:txBody>
          </p:sp>
          <p:sp>
            <p:nvSpPr>
              <p:cNvPr id="30" name="Rectangle 29"/>
              <p:cNvSpPr/>
              <p:nvPr/>
            </p:nvSpPr>
            <p:spPr>
              <a:xfrm>
                <a:off x="7239000" y="4019550"/>
                <a:ext cx="838200" cy="7620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solidFill>
                      <a:srgbClr val="000000"/>
                    </a:solidFill>
                  </a:rPr>
                  <a:t>output</a:t>
                </a:r>
                <a:endParaRPr lang="en-US" dirty="0">
                  <a:solidFill>
                    <a:srgbClr val="000000"/>
                  </a:solidFill>
                </a:endParaRPr>
              </a:p>
            </p:txBody>
          </p:sp>
          <p:sp>
            <p:nvSpPr>
              <p:cNvPr id="31" name="TextBox 30"/>
              <p:cNvSpPr txBox="1"/>
              <p:nvPr/>
            </p:nvSpPr>
            <p:spPr>
              <a:xfrm>
                <a:off x="7501528" y="4794706"/>
                <a:ext cx="312906" cy="369332"/>
              </a:xfrm>
              <a:prstGeom prst="rect">
                <a:avLst/>
              </a:prstGeom>
              <a:noFill/>
            </p:spPr>
            <p:txBody>
              <a:bodyPr wrap="none" rtlCol="0">
                <a:spAutoFit/>
              </a:bodyPr>
              <a:lstStyle/>
              <a:p>
                <a:r>
                  <a:rPr lang="en-US" dirty="0" smtClean="0"/>
                  <a:t>4</a:t>
                </a:r>
                <a:endParaRPr lang="en-US" dirty="0"/>
              </a:p>
            </p:txBody>
          </p:sp>
          <p:sp>
            <p:nvSpPr>
              <p:cNvPr id="32" name="TextBox 31"/>
              <p:cNvSpPr txBox="1"/>
              <p:nvPr/>
            </p:nvSpPr>
            <p:spPr>
              <a:xfrm>
                <a:off x="6950338" y="4218642"/>
                <a:ext cx="312906" cy="369332"/>
              </a:xfrm>
              <a:prstGeom prst="rect">
                <a:avLst/>
              </a:prstGeom>
              <a:noFill/>
            </p:spPr>
            <p:txBody>
              <a:bodyPr wrap="none" rtlCol="0">
                <a:spAutoFit/>
              </a:bodyPr>
              <a:lstStyle/>
              <a:p>
                <a:r>
                  <a:rPr lang="en-US" dirty="0" smtClean="0"/>
                  <a:t>4</a:t>
                </a:r>
                <a:endParaRPr lang="en-US" dirty="0"/>
              </a:p>
            </p:txBody>
          </p:sp>
          <p:cxnSp>
            <p:nvCxnSpPr>
              <p:cNvPr id="33" name="Straight Arrow Connector 32"/>
              <p:cNvCxnSpPr/>
              <p:nvPr/>
            </p:nvCxnSpPr>
            <p:spPr>
              <a:xfrm>
                <a:off x="7620000" y="279347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rot="16200000">
              <a:off x="7929449" y="3253492"/>
              <a:ext cx="452368" cy="461665"/>
            </a:xfrm>
            <a:prstGeom prst="rect">
              <a:avLst/>
            </a:prstGeom>
            <a:noFill/>
          </p:spPr>
          <p:txBody>
            <a:bodyPr wrap="none" rtlCol="0">
              <a:spAutoFit/>
            </a:bodyPr>
            <a:lstStyle/>
            <a:p>
              <a:r>
                <a:rPr lang="en-US" sz="2400" dirty="0"/>
                <a:t>⨁</a:t>
              </a:r>
            </a:p>
          </p:txBody>
        </p:sp>
        <p:cxnSp>
          <p:nvCxnSpPr>
            <p:cNvPr id="70" name="Straight Arrow Connector 69"/>
            <p:cNvCxnSpPr/>
            <p:nvPr/>
          </p:nvCxnSpPr>
          <p:spPr>
            <a:xfrm>
              <a:off x="8193315" y="356235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781800" y="3790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10</a:t>
              </a:r>
              <a:endParaRPr lang="en-US" baseline="-25000" dirty="0">
                <a:solidFill>
                  <a:srgbClr val="000000"/>
                </a:solidFill>
              </a:endParaRPr>
            </a:p>
          </p:txBody>
        </p:sp>
        <p:cxnSp>
          <p:nvCxnSpPr>
            <p:cNvPr id="73" name="Straight Arrow Connector 72"/>
            <p:cNvCxnSpPr/>
            <p:nvPr/>
          </p:nvCxnSpPr>
          <p:spPr>
            <a:xfrm flipV="1">
              <a:off x="7315200" y="3409951"/>
              <a:ext cx="688034" cy="38099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381000" y="4267200"/>
            <a:ext cx="6400800" cy="1588532"/>
            <a:chOff x="381000" y="3409950"/>
            <a:chExt cx="6400800" cy="1588532"/>
          </a:xfrm>
        </p:grpSpPr>
        <p:grpSp>
          <p:nvGrpSpPr>
            <p:cNvPr id="66" name="Group 65"/>
            <p:cNvGrpSpPr/>
            <p:nvPr/>
          </p:nvGrpSpPr>
          <p:grpSpPr>
            <a:xfrm>
              <a:off x="381000" y="3442329"/>
              <a:ext cx="5470675" cy="1556153"/>
              <a:chOff x="381000" y="3442329"/>
              <a:chExt cx="5470675" cy="1556153"/>
            </a:xfrm>
          </p:grpSpPr>
          <p:grpSp>
            <p:nvGrpSpPr>
              <p:cNvPr id="64" name="Group 63"/>
              <p:cNvGrpSpPr/>
              <p:nvPr/>
            </p:nvGrpSpPr>
            <p:grpSpPr>
              <a:xfrm>
                <a:off x="381000" y="3442329"/>
                <a:ext cx="5470675" cy="1556153"/>
                <a:chOff x="381000" y="3442329"/>
                <a:chExt cx="5470675" cy="1556153"/>
              </a:xfrm>
            </p:grpSpPr>
            <p:sp>
              <p:nvSpPr>
                <p:cNvPr id="52" name="Rectangle 51"/>
                <p:cNvSpPr/>
                <p:nvPr/>
              </p:nvSpPr>
              <p:spPr>
                <a:xfrm>
                  <a:off x="457200" y="4019550"/>
                  <a:ext cx="838200" cy="685800"/>
                </a:xfrm>
                <a:prstGeom prst="rect">
                  <a:avLst/>
                </a:prstGeom>
                <a:solidFill>
                  <a:srgbClr val="E46C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key</a:t>
                  </a:r>
                </a:p>
              </p:txBody>
            </p:sp>
            <p:cxnSp>
              <p:nvCxnSpPr>
                <p:cNvPr id="54" name="Curved Connector 53"/>
                <p:cNvCxnSpPr>
                  <a:stCxn id="52" idx="3"/>
                  <a:endCxn id="47" idx="2"/>
                </p:cNvCxnSpPr>
                <p:nvPr/>
              </p:nvCxnSpPr>
              <p:spPr>
                <a:xfrm flipV="1">
                  <a:off x="1295400" y="3442329"/>
                  <a:ext cx="2324100" cy="9201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52" idx="3"/>
                  <a:endCxn id="51" idx="2"/>
                </p:cNvCxnSpPr>
                <p:nvPr/>
              </p:nvCxnSpPr>
              <p:spPr>
                <a:xfrm flipV="1">
                  <a:off x="1295400" y="3442329"/>
                  <a:ext cx="4556275" cy="9201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81000" y="4629150"/>
                  <a:ext cx="1056700" cy="369332"/>
                </a:xfrm>
                <a:prstGeom prst="rect">
                  <a:avLst/>
                </a:prstGeom>
                <a:noFill/>
              </p:spPr>
              <p:txBody>
                <a:bodyPr wrap="none" rtlCol="0">
                  <a:spAutoFit/>
                </a:bodyPr>
                <a:lstStyle/>
                <a:p>
                  <a:r>
                    <a:rPr lang="en-US" dirty="0" smtClean="0"/>
                    <a:t>16 bytes</a:t>
                  </a:r>
                  <a:endParaRPr lang="en-US" dirty="0"/>
                </a:p>
              </p:txBody>
            </p:sp>
          </p:grpSp>
          <p:sp>
            <p:nvSpPr>
              <p:cNvPr id="65" name="TextBox 64"/>
              <p:cNvSpPr txBox="1"/>
              <p:nvPr/>
            </p:nvSpPr>
            <p:spPr>
              <a:xfrm>
                <a:off x="1676400" y="4336018"/>
                <a:ext cx="1723549" cy="369332"/>
              </a:xfrm>
              <a:prstGeom prst="rect">
                <a:avLst/>
              </a:prstGeom>
              <a:noFill/>
            </p:spPr>
            <p:txBody>
              <a:bodyPr wrap="none" rtlCol="0">
                <a:spAutoFit/>
              </a:bodyPr>
              <a:lstStyle/>
              <a:p>
                <a:r>
                  <a:rPr lang="en-US" dirty="0"/>
                  <a:t>k</a:t>
                </a:r>
                <a:r>
                  <a:rPr lang="en-US" dirty="0" smtClean="0"/>
                  <a:t>ey expansion:</a:t>
                </a:r>
                <a:endParaRPr lang="en-US" dirty="0"/>
              </a:p>
            </p:txBody>
          </p:sp>
        </p:grpSp>
        <p:cxnSp>
          <p:nvCxnSpPr>
            <p:cNvPr id="18" name="Curved Connector 17"/>
            <p:cNvCxnSpPr>
              <a:stCxn id="52" idx="3"/>
              <a:endCxn id="59" idx="2"/>
            </p:cNvCxnSpPr>
            <p:nvPr/>
          </p:nvCxnSpPr>
          <p:spPr>
            <a:xfrm flipV="1">
              <a:off x="1295400" y="3409950"/>
              <a:ext cx="65920" cy="9525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81"/>
            <p:cNvCxnSpPr>
              <a:stCxn id="52" idx="3"/>
              <a:endCxn id="71" idx="1"/>
            </p:cNvCxnSpPr>
            <p:nvPr/>
          </p:nvCxnSpPr>
          <p:spPr>
            <a:xfrm flipV="1">
              <a:off x="1295400" y="4035740"/>
              <a:ext cx="5486400" cy="326710"/>
            </a:xfrm>
            <a:prstGeom prst="curvedConnector3">
              <a:avLst>
                <a:gd name="adj1" fmla="val 75573"/>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4" name="TextBox 113"/>
          <p:cNvSpPr txBox="1"/>
          <p:nvPr/>
        </p:nvSpPr>
        <p:spPr>
          <a:xfrm>
            <a:off x="1981201" y="3657600"/>
            <a:ext cx="1107996" cy="369332"/>
          </a:xfrm>
          <a:prstGeom prst="rect">
            <a:avLst/>
          </a:prstGeom>
          <a:noFill/>
        </p:spPr>
        <p:txBody>
          <a:bodyPr wrap="none" rtlCol="0">
            <a:spAutoFit/>
          </a:bodyPr>
          <a:lstStyle/>
          <a:p>
            <a:r>
              <a:rPr lang="en-US" dirty="0" smtClean="0"/>
              <a:t>invertible</a:t>
            </a:r>
            <a:endParaRPr lang="en-US" dirty="0"/>
          </a:p>
        </p:txBody>
      </p:sp>
      <p:sp>
        <p:nvSpPr>
          <p:cNvPr id="115" name="TextBox 114"/>
          <p:cNvSpPr txBox="1"/>
          <p:nvPr/>
        </p:nvSpPr>
        <p:spPr>
          <a:xfrm>
            <a:off x="2514601" y="5421868"/>
            <a:ext cx="2393604" cy="369332"/>
          </a:xfrm>
          <a:prstGeom prst="rect">
            <a:avLst/>
          </a:prstGeom>
          <a:noFill/>
        </p:spPr>
        <p:txBody>
          <a:bodyPr wrap="none" rtlCol="0">
            <a:spAutoFit/>
          </a:bodyPr>
          <a:lstStyle/>
          <a:p>
            <a:r>
              <a:rPr lang="en-US" dirty="0" smtClean="0"/>
              <a:t>16 bytes ⟶176 bytes</a:t>
            </a:r>
            <a:endParaRPr lang="en-US" dirty="0"/>
          </a:p>
        </p:txBody>
      </p:sp>
    </p:spTree>
    <p:extLst>
      <p:ext uri="{BB962C8B-B14F-4D97-AF65-F5344CB8AC3E}">
        <p14:creationId xmlns:p14="http://schemas.microsoft.com/office/powerpoint/2010/main" val="13908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round function</a:t>
            </a:r>
            <a:endParaRPr lang="en-US" dirty="0"/>
          </a:p>
        </p:txBody>
      </p:sp>
      <p:sp>
        <p:nvSpPr>
          <p:cNvPr id="3" name="Content Placeholder 2"/>
          <p:cNvSpPr>
            <a:spLocks noGrp="1"/>
          </p:cNvSpPr>
          <p:nvPr>
            <p:ph idx="1"/>
          </p:nvPr>
        </p:nvSpPr>
        <p:spPr/>
        <p:txBody>
          <a:bodyPr/>
          <a:lstStyle/>
          <a:p>
            <a:r>
              <a:rPr lang="en-US" b="1" dirty="0" err="1" smtClean="0"/>
              <a:t>ByteSub</a:t>
            </a:r>
            <a:r>
              <a:rPr lang="en-US" dirty="0" smtClean="0"/>
              <a:t>:    a 1 byte S-box.    256 byte table     </a:t>
            </a:r>
            <a:r>
              <a:rPr lang="en-US" sz="2000" dirty="0"/>
              <a:t>(easily computable) </a:t>
            </a:r>
          </a:p>
          <a:p>
            <a:endParaRPr lang="en-US" dirty="0" smtClean="0"/>
          </a:p>
          <a:p>
            <a:r>
              <a:rPr lang="en-US" b="1" dirty="0" err="1" smtClean="0"/>
              <a:t>ShiftRows</a:t>
            </a:r>
            <a:r>
              <a:rPr lang="en-US" dirty="0" smtClean="0"/>
              <a:t>:  </a:t>
            </a:r>
          </a:p>
          <a:p>
            <a:endParaRPr lang="en-US" dirty="0"/>
          </a:p>
          <a:p>
            <a:endParaRPr lang="en-US" dirty="0" smtClean="0"/>
          </a:p>
          <a:p>
            <a:endParaRPr lang="en-US" dirty="0"/>
          </a:p>
          <a:p>
            <a:r>
              <a:rPr lang="en-US" b="1" dirty="0" err="1" smtClean="0"/>
              <a:t>MixColumns</a:t>
            </a:r>
            <a:r>
              <a:rPr lang="en-US" dirty="0" smtClean="0"/>
              <a:t>:</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3527772" y="2736304"/>
            <a:ext cx="3492500" cy="1368310"/>
          </a:xfrm>
          <a:prstGeom prst="rect">
            <a:avLst/>
          </a:prstGeom>
        </p:spPr>
      </p:pic>
      <p:pic>
        <p:nvPicPr>
          <p:cNvPr id="5" name="Picture 4"/>
          <p:cNvPicPr>
            <a:picLocks noChangeAspect="1"/>
          </p:cNvPicPr>
          <p:nvPr/>
        </p:nvPicPr>
        <p:blipFill>
          <a:blip r:embed="rId4"/>
          <a:stretch>
            <a:fillRect/>
          </a:stretch>
        </p:blipFill>
        <p:spPr>
          <a:xfrm>
            <a:off x="3438873" y="4412704"/>
            <a:ext cx="3568167" cy="1752600"/>
          </a:xfrm>
          <a:prstGeom prst="rect">
            <a:avLst/>
          </a:prstGeom>
        </p:spPr>
      </p:pic>
    </p:spTree>
    <p:extLst>
      <p:ext uri="{BB962C8B-B14F-4D97-AF65-F5344CB8AC3E}">
        <p14:creationId xmlns:p14="http://schemas.microsoft.com/office/powerpoint/2010/main" val="354326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size/performance tradeoff</a:t>
            </a:r>
            <a:endParaRPr lang="en-US" dirty="0"/>
          </a:p>
        </p:txBody>
      </p:sp>
      <p:graphicFrame>
        <p:nvGraphicFramePr>
          <p:cNvPr id="4" name="Table 3"/>
          <p:cNvGraphicFramePr>
            <a:graphicFrameLocks noGrp="1"/>
          </p:cNvGraphicFramePr>
          <p:nvPr>
            <p:extLst/>
          </p:nvPr>
        </p:nvGraphicFramePr>
        <p:xfrm>
          <a:off x="685800" y="1772695"/>
          <a:ext cx="8001000" cy="3713705"/>
        </p:xfrm>
        <a:graphic>
          <a:graphicData uri="http://schemas.openxmlformats.org/drawingml/2006/table">
            <a:tbl>
              <a:tblPr firstRow="1" bandRow="1">
                <a:tableStyleId>{2A488322-F2BA-4B5B-9748-0D474271808F}</a:tableStyleId>
              </a:tblPr>
              <a:tblGrid>
                <a:gridCol w="3341077"/>
                <a:gridCol w="1916723"/>
                <a:gridCol w="2743200"/>
              </a:tblGrid>
              <a:tr h="580266">
                <a:tc>
                  <a:txBody>
                    <a:bodyPr/>
                    <a:lstStyle/>
                    <a:p>
                      <a:pPr algn="ctr"/>
                      <a:endParaRPr lang="en-US" sz="2400" dirty="0"/>
                    </a:p>
                  </a:txBody>
                  <a:tcPr anchor="ctr"/>
                </a:tc>
                <a:tc>
                  <a:txBody>
                    <a:bodyPr/>
                    <a:lstStyle/>
                    <a:p>
                      <a:pPr algn="ctr"/>
                      <a:r>
                        <a:rPr lang="en-US" sz="2400" dirty="0" smtClean="0"/>
                        <a:t>Code size</a:t>
                      </a:r>
                      <a:endParaRPr lang="en-US" sz="2400" dirty="0"/>
                    </a:p>
                  </a:txBody>
                  <a:tcPr anchor="ctr"/>
                </a:tc>
                <a:tc>
                  <a:txBody>
                    <a:bodyPr/>
                    <a:lstStyle/>
                    <a:p>
                      <a:pPr algn="ctr"/>
                      <a:r>
                        <a:rPr lang="en-US" sz="2400" dirty="0" smtClean="0"/>
                        <a:t>Performance</a:t>
                      </a:r>
                      <a:endParaRPr lang="en-US" sz="2400" dirty="0"/>
                    </a:p>
                  </a:txBody>
                  <a:tcPr anchor="ctr"/>
                </a:tc>
              </a:tr>
              <a:tr h="1508693">
                <a:tc>
                  <a:txBody>
                    <a:bodyPr/>
                    <a:lstStyle/>
                    <a:p>
                      <a:pPr algn="ctr"/>
                      <a:r>
                        <a:rPr lang="en-US" sz="2400" dirty="0" smtClean="0"/>
                        <a:t>Pre-compute</a:t>
                      </a:r>
                      <a:br>
                        <a:rPr lang="en-US" sz="2400" dirty="0" smtClean="0"/>
                      </a:br>
                      <a:r>
                        <a:rPr lang="en-US" sz="2400" dirty="0" smtClean="0"/>
                        <a:t>round functions</a:t>
                      </a:r>
                      <a:r>
                        <a:rPr lang="en-US" sz="2400" baseline="0" dirty="0" smtClean="0"/>
                        <a:t> </a:t>
                      </a:r>
                      <a:br>
                        <a:rPr lang="en-US" sz="2400" baseline="0" dirty="0" smtClean="0"/>
                      </a:br>
                      <a:r>
                        <a:rPr lang="en-US" sz="2400" baseline="0" dirty="0" smtClean="0"/>
                        <a:t>(24KB or 4KB)</a:t>
                      </a:r>
                      <a:endParaRPr lang="en-US" sz="2400" dirty="0"/>
                    </a:p>
                  </a:txBody>
                  <a:tcPr anchor="ctr"/>
                </a:tc>
                <a:tc>
                  <a:txBody>
                    <a:bodyPr/>
                    <a:lstStyle/>
                    <a:p>
                      <a:pPr algn="ctr"/>
                      <a:r>
                        <a:rPr lang="en-US" sz="2400" dirty="0" smtClean="0"/>
                        <a:t>largest</a:t>
                      </a:r>
                      <a:endParaRPr lang="en-US" sz="2400" dirty="0"/>
                    </a:p>
                  </a:txBody>
                  <a:tcPr anchor="ctr"/>
                </a:tc>
                <a:tc>
                  <a:txBody>
                    <a:bodyPr/>
                    <a:lstStyle/>
                    <a:p>
                      <a:pPr algn="ctr"/>
                      <a:r>
                        <a:rPr lang="en-US" sz="2400" dirty="0" smtClean="0"/>
                        <a:t>fastest:</a:t>
                      </a:r>
                    </a:p>
                    <a:p>
                      <a:pPr algn="ctr"/>
                      <a:r>
                        <a:rPr lang="en-US" sz="2400" dirty="0" smtClean="0"/>
                        <a:t>table lookups </a:t>
                      </a:r>
                      <a:br>
                        <a:rPr lang="en-US" sz="2400" dirty="0" smtClean="0"/>
                      </a:br>
                      <a:r>
                        <a:rPr lang="en-US" sz="2400" dirty="0" smtClean="0"/>
                        <a:t>and </a:t>
                      </a:r>
                      <a:r>
                        <a:rPr lang="en-US" sz="2400" dirty="0" err="1" smtClean="0"/>
                        <a:t>xors</a:t>
                      </a:r>
                      <a:endParaRPr lang="en-US" sz="2400" dirty="0"/>
                    </a:p>
                  </a:txBody>
                  <a:tcPr anchor="ctr"/>
                </a:tc>
              </a:tr>
              <a:tr h="1044480">
                <a:tc>
                  <a:txBody>
                    <a:bodyPr/>
                    <a:lstStyle/>
                    <a:p>
                      <a:pPr algn="ctr"/>
                      <a:r>
                        <a:rPr lang="en-US" sz="2400" dirty="0" smtClean="0"/>
                        <a:t>Pre-compute </a:t>
                      </a:r>
                      <a:br>
                        <a:rPr lang="en-US" sz="2400" dirty="0" smtClean="0"/>
                      </a:br>
                      <a:r>
                        <a:rPr lang="en-US" sz="2400" dirty="0" smtClean="0"/>
                        <a:t>S-box only </a:t>
                      </a:r>
                      <a:r>
                        <a:rPr lang="en-US" sz="2400" baseline="0" dirty="0" smtClean="0"/>
                        <a:t> </a:t>
                      </a:r>
                      <a:r>
                        <a:rPr lang="en-US" sz="2000" dirty="0" smtClean="0"/>
                        <a:t>(256 bytes)</a:t>
                      </a:r>
                      <a:endParaRPr lang="en-US" sz="2000" dirty="0"/>
                    </a:p>
                  </a:txBody>
                  <a:tcPr anchor="ctr"/>
                </a:tc>
                <a:tc>
                  <a:txBody>
                    <a:bodyPr/>
                    <a:lstStyle/>
                    <a:p>
                      <a:pPr algn="ctr"/>
                      <a:r>
                        <a:rPr lang="en-US" sz="2400" dirty="0" smtClean="0"/>
                        <a:t>smaller</a:t>
                      </a:r>
                      <a:endParaRPr lang="en-US" sz="2400" dirty="0"/>
                    </a:p>
                  </a:txBody>
                  <a:tcPr anchor="ctr"/>
                </a:tc>
                <a:tc>
                  <a:txBody>
                    <a:bodyPr/>
                    <a:lstStyle/>
                    <a:p>
                      <a:pPr algn="ctr"/>
                      <a:r>
                        <a:rPr lang="en-US" sz="2400" dirty="0" smtClean="0"/>
                        <a:t>slower</a:t>
                      </a:r>
                      <a:endParaRPr lang="en-US" sz="2400" dirty="0"/>
                    </a:p>
                  </a:txBody>
                  <a:tcPr anchor="ctr"/>
                </a:tc>
              </a:tr>
              <a:tr h="580266">
                <a:tc>
                  <a:txBody>
                    <a:bodyPr/>
                    <a:lstStyle/>
                    <a:p>
                      <a:pPr algn="ctr"/>
                      <a:r>
                        <a:rPr lang="en-US" sz="2400" dirty="0" smtClean="0"/>
                        <a:t>No pre-computation</a:t>
                      </a:r>
                      <a:endParaRPr lang="en-US" sz="2400" dirty="0"/>
                    </a:p>
                  </a:txBody>
                  <a:tcPr anchor="ctr"/>
                </a:tc>
                <a:tc>
                  <a:txBody>
                    <a:bodyPr/>
                    <a:lstStyle/>
                    <a:p>
                      <a:pPr algn="ctr"/>
                      <a:r>
                        <a:rPr lang="en-US" sz="2400" dirty="0" smtClean="0"/>
                        <a:t>smallest</a:t>
                      </a:r>
                      <a:endParaRPr lang="en-US" sz="2400" dirty="0"/>
                    </a:p>
                  </a:txBody>
                  <a:tcPr anchor="ctr"/>
                </a:tc>
                <a:tc>
                  <a:txBody>
                    <a:bodyPr/>
                    <a:lstStyle/>
                    <a:p>
                      <a:pPr algn="ctr"/>
                      <a:r>
                        <a:rPr lang="en-US" sz="2400" dirty="0" smtClean="0"/>
                        <a:t>slowest</a:t>
                      </a:r>
                      <a:endParaRPr lang="en-US" sz="2400" dirty="0"/>
                    </a:p>
                  </a:txBody>
                  <a:tcPr anchor="ctr"/>
                </a:tc>
              </a:tr>
            </a:tbl>
          </a:graphicData>
        </a:graphic>
      </p:graphicFrame>
    </p:spTree>
    <p:extLst>
      <p:ext uri="{BB962C8B-B14F-4D97-AF65-F5344CB8AC3E}">
        <p14:creationId xmlns:p14="http://schemas.microsoft.com/office/powerpoint/2010/main" val="3121274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t>
            </a:r>
            <a:r>
              <a:rPr lang="en-US" dirty="0" err="1" smtClean="0"/>
              <a:t>Javascript</a:t>
            </a:r>
            <a:r>
              <a:rPr lang="en-US" dirty="0" smtClean="0"/>
              <a:t> AES</a:t>
            </a:r>
            <a:endParaRPr lang="en-US" dirty="0"/>
          </a:p>
        </p:txBody>
      </p:sp>
      <p:pic>
        <p:nvPicPr>
          <p:cNvPr id="4" name="Content Placeholder 3"/>
          <p:cNvPicPr>
            <a:picLocks noGrp="1" noChangeAspect="1"/>
          </p:cNvPicPr>
          <p:nvPr>
            <p:ph idx="1"/>
          </p:nvPr>
        </p:nvPicPr>
        <p:blipFill rotWithShape="1">
          <a:blip r:embed="rId3"/>
          <a:srcRect t="-662" b="-3809"/>
          <a:stretch/>
        </p:blipFill>
        <p:spPr>
          <a:xfrm>
            <a:off x="7086600" y="3237594"/>
            <a:ext cx="1408912" cy="1486806"/>
          </a:xfrm>
        </p:spPr>
      </p:pic>
      <p:pic>
        <p:nvPicPr>
          <p:cNvPr id="5" name="Picture 4"/>
          <p:cNvPicPr>
            <a:picLocks noChangeAspect="1"/>
          </p:cNvPicPr>
          <p:nvPr/>
        </p:nvPicPr>
        <p:blipFill>
          <a:blip r:embed="rId4"/>
          <a:stretch>
            <a:fillRect/>
          </a:stretch>
        </p:blipFill>
        <p:spPr>
          <a:xfrm>
            <a:off x="990600" y="3313794"/>
            <a:ext cx="1511300" cy="1194282"/>
          </a:xfrm>
          <a:prstGeom prst="rect">
            <a:avLst/>
          </a:prstGeom>
        </p:spPr>
      </p:pic>
      <p:cxnSp>
        <p:nvCxnSpPr>
          <p:cNvPr id="7" name="Straight Arrow Connector 6"/>
          <p:cNvCxnSpPr/>
          <p:nvPr/>
        </p:nvCxnSpPr>
        <p:spPr>
          <a:xfrm flipH="1">
            <a:off x="2667000" y="3542394"/>
            <a:ext cx="4343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33800" y="3113014"/>
            <a:ext cx="2408032" cy="400110"/>
          </a:xfrm>
          <a:prstGeom prst="rect">
            <a:avLst/>
          </a:prstGeom>
          <a:noFill/>
        </p:spPr>
        <p:txBody>
          <a:bodyPr wrap="none" rtlCol="0">
            <a:spAutoFit/>
          </a:bodyPr>
          <a:lstStyle/>
          <a:p>
            <a:r>
              <a:rPr lang="en-US" sz="2000" dirty="0"/>
              <a:t>AES library (6.4KB)</a:t>
            </a:r>
          </a:p>
        </p:txBody>
      </p:sp>
      <p:sp>
        <p:nvSpPr>
          <p:cNvPr id="9" name="TextBox 8"/>
          <p:cNvSpPr txBox="1"/>
          <p:nvPr/>
        </p:nvSpPr>
        <p:spPr>
          <a:xfrm>
            <a:off x="3474577" y="3533929"/>
            <a:ext cx="2876108" cy="400110"/>
          </a:xfrm>
          <a:prstGeom prst="rect">
            <a:avLst/>
          </a:prstGeom>
          <a:noFill/>
        </p:spPr>
        <p:txBody>
          <a:bodyPr wrap="none" rtlCol="0">
            <a:spAutoFit/>
          </a:bodyPr>
          <a:lstStyle/>
          <a:p>
            <a:r>
              <a:rPr lang="en-US" sz="2000" dirty="0"/>
              <a:t>no pre-computed tables</a:t>
            </a:r>
          </a:p>
        </p:txBody>
      </p:sp>
      <p:sp>
        <p:nvSpPr>
          <p:cNvPr id="10" name="TextBox 9"/>
          <p:cNvSpPr txBox="1"/>
          <p:nvPr/>
        </p:nvSpPr>
        <p:spPr>
          <a:xfrm>
            <a:off x="609600" y="2205336"/>
            <a:ext cx="2904962" cy="461665"/>
          </a:xfrm>
          <a:prstGeom prst="rect">
            <a:avLst/>
          </a:prstGeom>
          <a:noFill/>
        </p:spPr>
        <p:txBody>
          <a:bodyPr wrap="none" rtlCol="0">
            <a:spAutoFit/>
          </a:bodyPr>
          <a:lstStyle/>
          <a:p>
            <a:r>
              <a:rPr lang="en-US" sz="2400" dirty="0"/>
              <a:t>AES in the browser:</a:t>
            </a:r>
          </a:p>
        </p:txBody>
      </p:sp>
      <p:sp>
        <p:nvSpPr>
          <p:cNvPr id="11" name="TextBox 10"/>
          <p:cNvSpPr txBox="1"/>
          <p:nvPr/>
        </p:nvSpPr>
        <p:spPr>
          <a:xfrm>
            <a:off x="609601" y="4495800"/>
            <a:ext cx="2826415" cy="1077218"/>
          </a:xfrm>
          <a:prstGeom prst="rect">
            <a:avLst/>
          </a:prstGeom>
          <a:noFill/>
        </p:spPr>
        <p:txBody>
          <a:bodyPr wrap="none" rtlCol="0">
            <a:spAutoFit/>
          </a:bodyPr>
          <a:lstStyle/>
          <a:p>
            <a:r>
              <a:rPr lang="en-US" dirty="0" smtClean="0"/>
              <a:t>Prior to encryption:</a:t>
            </a:r>
            <a:br>
              <a:rPr lang="en-US" dirty="0" smtClean="0"/>
            </a:br>
            <a:r>
              <a:rPr lang="en-US" dirty="0" smtClean="0"/>
              <a:t>         pre-compute tables</a:t>
            </a:r>
          </a:p>
          <a:p>
            <a:pPr>
              <a:spcBef>
                <a:spcPts val="1200"/>
              </a:spcBef>
            </a:pPr>
            <a:r>
              <a:rPr lang="en-US" dirty="0" smtClean="0"/>
              <a:t>Then encrypt using tables</a:t>
            </a:r>
            <a:endParaRPr lang="en-US" dirty="0"/>
          </a:p>
        </p:txBody>
      </p:sp>
      <p:sp>
        <p:nvSpPr>
          <p:cNvPr id="3" name="Rectangle 2"/>
          <p:cNvSpPr/>
          <p:nvPr/>
        </p:nvSpPr>
        <p:spPr>
          <a:xfrm>
            <a:off x="5181600" y="5573019"/>
            <a:ext cx="2521844" cy="307777"/>
          </a:xfrm>
          <a:prstGeom prst="rect">
            <a:avLst/>
          </a:prstGeom>
        </p:spPr>
        <p:txBody>
          <a:bodyPr wrap="none">
            <a:spAutoFit/>
          </a:bodyPr>
          <a:lstStyle/>
          <a:p>
            <a:r>
              <a:rPr lang="en-US" sz="1400" dirty="0"/>
              <a:t>http://crypto.stanford.edu/sjcl/</a:t>
            </a:r>
          </a:p>
        </p:txBody>
      </p:sp>
    </p:spTree>
    <p:extLst>
      <p:ext uri="{BB962C8B-B14F-4D97-AF65-F5344CB8AC3E}">
        <p14:creationId xmlns:p14="http://schemas.microsoft.com/office/powerpoint/2010/main" val="203992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in hardware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AES instructions in Intel </a:t>
            </a:r>
            <a:r>
              <a:rPr lang="en-US" dirty="0" err="1" smtClean="0"/>
              <a:t>Westmere</a:t>
            </a:r>
            <a:r>
              <a:rPr lang="en-US" dirty="0" smtClean="0"/>
              <a:t>:</a:t>
            </a:r>
          </a:p>
          <a:p>
            <a:pPr>
              <a:spcBef>
                <a:spcPts val="1800"/>
              </a:spcBef>
            </a:pPr>
            <a:r>
              <a:rPr lang="en-US" b="1" dirty="0" err="1"/>
              <a:t>a</a:t>
            </a:r>
            <a:r>
              <a:rPr lang="en-US" b="1" dirty="0" err="1" smtClean="0"/>
              <a:t>esenc</a:t>
            </a:r>
            <a:r>
              <a:rPr lang="en-US" b="1" dirty="0" smtClean="0"/>
              <a:t>,  </a:t>
            </a:r>
            <a:r>
              <a:rPr lang="en-US" b="1" dirty="0" err="1" smtClean="0"/>
              <a:t>aesenclast</a:t>
            </a:r>
            <a:r>
              <a:rPr lang="en-US" dirty="0" smtClean="0"/>
              <a:t>:    do one round of AES</a:t>
            </a:r>
          </a:p>
          <a:p>
            <a:pPr marL="0" indent="0">
              <a:buNone/>
            </a:pPr>
            <a:r>
              <a:rPr lang="en-US" dirty="0"/>
              <a:t>	</a:t>
            </a:r>
            <a:r>
              <a:rPr lang="en-US" dirty="0" smtClean="0"/>
              <a:t>128-bit registers:  xmm1=state,   xmm2=round key</a:t>
            </a:r>
          </a:p>
          <a:p>
            <a:pPr marL="0" indent="0">
              <a:buNone/>
            </a:pPr>
            <a:r>
              <a:rPr lang="en-US" dirty="0"/>
              <a:t>	</a:t>
            </a:r>
            <a:r>
              <a:rPr lang="en-US" b="1" dirty="0" err="1" smtClean="0">
                <a:solidFill>
                  <a:srgbClr val="0000FF"/>
                </a:solidFill>
              </a:rPr>
              <a:t>aesenc</a:t>
            </a:r>
            <a:r>
              <a:rPr lang="en-US" b="1" dirty="0" smtClean="0">
                <a:solidFill>
                  <a:srgbClr val="0000FF"/>
                </a:solidFill>
              </a:rPr>
              <a:t>  xmm1, xmm2   </a:t>
            </a:r>
            <a:r>
              <a:rPr lang="en-US" dirty="0" smtClean="0"/>
              <a:t>;   puts result in xmm1  </a:t>
            </a:r>
          </a:p>
          <a:p>
            <a:pPr>
              <a:spcBef>
                <a:spcPts val="1776"/>
              </a:spcBef>
            </a:pPr>
            <a:r>
              <a:rPr lang="en-US" b="1" dirty="0" err="1" smtClean="0"/>
              <a:t>aeskeygenassist</a:t>
            </a:r>
            <a:r>
              <a:rPr lang="en-US" dirty="0" smtClean="0"/>
              <a:t>:    performs AES key expansion</a:t>
            </a:r>
          </a:p>
          <a:p>
            <a:pPr>
              <a:spcBef>
                <a:spcPts val="1776"/>
              </a:spcBef>
            </a:pPr>
            <a:r>
              <a:rPr lang="en-US" dirty="0" smtClean="0"/>
              <a:t>Claim  14 x speed-up over </a:t>
            </a:r>
            <a:r>
              <a:rPr lang="en-US" dirty="0" err="1" smtClean="0"/>
              <a:t>OpenSSL</a:t>
            </a:r>
            <a:r>
              <a:rPr lang="en-US" dirty="0" smtClean="0"/>
              <a:t> on same hardware </a:t>
            </a:r>
          </a:p>
          <a:p>
            <a:pPr marL="0" indent="0">
              <a:spcBef>
                <a:spcPts val="3576"/>
              </a:spcBef>
              <a:buNone/>
            </a:pPr>
            <a:r>
              <a:rPr lang="en-US" sz="2000" dirty="0"/>
              <a:t>Similar instructions on AMD Bulldozer </a:t>
            </a:r>
          </a:p>
        </p:txBody>
      </p:sp>
    </p:spTree>
    <p:extLst>
      <p:ext uri="{BB962C8B-B14F-4D97-AF65-F5344CB8AC3E}">
        <p14:creationId xmlns:p14="http://schemas.microsoft.com/office/powerpoint/2010/main" val="4273511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How to use block cipher in practice</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4639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Modes of Operation</a:t>
            </a:r>
            <a:endParaRPr lang="en-AU" altLang="zh-CN" smtClean="0">
              <a:ea typeface="ＭＳ Ｐゴシック" panose="020B0600070205080204" pitchFamily="34" charset="-128"/>
            </a:endParaRPr>
          </a:p>
        </p:txBody>
      </p:sp>
      <p:sp>
        <p:nvSpPr>
          <p:cNvPr id="78851" name="Rectangle 3"/>
          <p:cNvSpPr>
            <a:spLocks noGrp="1" noChangeArrowheads="1"/>
          </p:cNvSpPr>
          <p:nvPr>
            <p:ph type="body" idx="1"/>
          </p:nvPr>
        </p:nvSpPr>
        <p:spPr>
          <a:xfrm>
            <a:off x="457200" y="1676400"/>
            <a:ext cx="8229600" cy="4876800"/>
          </a:xfrm>
        </p:spPr>
        <p:txBody>
          <a:bodyPr/>
          <a:lstStyle/>
          <a:p>
            <a:pPr eaLnBrk="1" hangingPunct="1"/>
            <a:r>
              <a:rPr lang="en-AU" altLang="zh-CN" dirty="0" smtClean="0">
                <a:ea typeface="ＭＳ Ｐゴシック" panose="020B0600070205080204" pitchFamily="34" charset="-128"/>
              </a:rPr>
              <a:t>block ciphers encrypt fixed size blocks</a:t>
            </a:r>
          </a:p>
          <a:p>
            <a:pPr lvl="1" eaLnBrk="1" hangingPunct="1"/>
            <a:r>
              <a:rPr lang="en-AU" altLang="zh-CN" dirty="0" err="1" smtClean="0">
                <a:ea typeface="ＭＳ Ｐゴシック" panose="020B0600070205080204" pitchFamily="34" charset="-128"/>
              </a:rPr>
              <a:t>eg</a:t>
            </a:r>
            <a:r>
              <a:rPr lang="en-AU" altLang="zh-CN" dirty="0" smtClean="0">
                <a:ea typeface="ＭＳ Ｐゴシック" panose="020B0600070205080204" pitchFamily="34" charset="-128"/>
              </a:rPr>
              <a:t>. DES encrypts 64-bit blocks with 56-bit key </a:t>
            </a:r>
          </a:p>
          <a:p>
            <a:pPr eaLnBrk="1" hangingPunct="1"/>
            <a:r>
              <a:rPr lang="en-AU" altLang="zh-CN" dirty="0" smtClean="0">
                <a:ea typeface="ＭＳ Ｐゴシック" panose="020B0600070205080204" pitchFamily="34" charset="-128"/>
              </a:rPr>
              <a:t>need some way to en/decrypt arbitrary amounts of data in practise</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NIST SP 800-38A</a:t>
            </a:r>
            <a:r>
              <a:rPr lang="en-AU" altLang="zh-CN" dirty="0" smtClean="0">
                <a:ea typeface="ＭＳ Ｐゴシック" panose="020B0600070205080204" pitchFamily="34" charset="-128"/>
              </a:rPr>
              <a:t> defines 5 modes, </a:t>
            </a:r>
            <a:r>
              <a:rPr lang="en-US" dirty="0" smtClean="0">
                <a:ea typeface="ＭＳ Ｐゴシック" panose="020B0600070205080204" pitchFamily="34" charset="-128"/>
              </a:rPr>
              <a:t>have </a:t>
            </a:r>
            <a:r>
              <a:rPr lang="en-US" b="1" dirty="0" smtClean="0">
                <a:ea typeface="ＭＳ Ｐゴシック" panose="020B0600070205080204" pitchFamily="34" charset="-128"/>
              </a:rPr>
              <a:t>block</a:t>
            </a:r>
            <a:r>
              <a:rPr lang="en-US" dirty="0" smtClean="0">
                <a:ea typeface="ＭＳ Ｐゴシック" panose="020B0600070205080204" pitchFamily="34" charset="-128"/>
              </a:rPr>
              <a:t> and </a:t>
            </a:r>
            <a:r>
              <a:rPr lang="en-US" b="1" dirty="0" smtClean="0">
                <a:ea typeface="ＭＳ Ｐゴシック" panose="020B0600070205080204" pitchFamily="34" charset="-128"/>
              </a:rPr>
              <a:t>stream</a:t>
            </a:r>
            <a:r>
              <a:rPr lang="en-US" dirty="0" smtClean="0">
                <a:ea typeface="ＭＳ Ｐゴシック" panose="020B0600070205080204" pitchFamily="34" charset="-128"/>
              </a:rPr>
              <a:t> modes</a:t>
            </a:r>
          </a:p>
          <a:p>
            <a:pPr lvl="1"/>
            <a:r>
              <a:rPr lang="en-US" dirty="0" smtClean="0">
                <a:ea typeface="ＭＳ Ｐゴシック" panose="020B0600070205080204" pitchFamily="34" charset="-128"/>
              </a:rPr>
              <a:t>to cover a wide variety of applications</a:t>
            </a:r>
          </a:p>
          <a:p>
            <a:pPr lvl="1"/>
            <a:r>
              <a:rPr lang="en-US" dirty="0" smtClean="0">
                <a:ea typeface="ＭＳ Ｐゴシック" panose="020B0600070205080204" pitchFamily="34" charset="-128"/>
              </a:rPr>
              <a:t>can be used with any block cipher</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33163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 Built by Iteration</a:t>
            </a:r>
            <a:endParaRPr lang="en-US" dirty="0"/>
          </a:p>
        </p:txBody>
      </p:sp>
      <p:sp>
        <p:nvSpPr>
          <p:cNvPr id="3" name="Content Placeholder 2"/>
          <p:cNvSpPr>
            <a:spLocks noGrp="1"/>
          </p:cNvSpPr>
          <p:nvPr>
            <p:ph idx="1"/>
          </p:nvPr>
        </p:nvSpPr>
        <p:spPr>
          <a:xfrm>
            <a:off x="685800" y="4838700"/>
            <a:ext cx="8153400" cy="1028700"/>
          </a:xfrm>
        </p:spPr>
        <p:txBody>
          <a:bodyPr>
            <a:normAutofit fontScale="85000" lnSpcReduction="20000"/>
          </a:bodyPr>
          <a:lstStyle/>
          <a:p>
            <a:pPr marL="0" indent="0">
              <a:buNone/>
            </a:pPr>
            <a:r>
              <a:rPr lang="en-US" dirty="0" smtClean="0"/>
              <a:t>R(</a:t>
            </a:r>
            <a:r>
              <a:rPr lang="en-US" dirty="0" err="1" smtClean="0"/>
              <a:t>k,m</a:t>
            </a:r>
            <a:r>
              <a:rPr lang="en-US" dirty="0" smtClean="0"/>
              <a:t>) is called a </a:t>
            </a:r>
            <a:r>
              <a:rPr lang="en-US" b="0" u="sng" dirty="0" smtClean="0"/>
              <a:t>round function</a:t>
            </a:r>
          </a:p>
          <a:p>
            <a:pPr marL="0" indent="0">
              <a:spcBef>
                <a:spcPts val="1824"/>
              </a:spcBef>
              <a:buNone/>
            </a:pPr>
            <a:r>
              <a:rPr lang="en-US" b="0" dirty="0" smtClean="0"/>
              <a:t>		</a:t>
            </a:r>
            <a:r>
              <a:rPr lang="en-US" b="1" dirty="0" smtClean="0"/>
              <a:t>for  3DES (n=48),      for AES-128  (n=10)</a:t>
            </a:r>
            <a:endParaRPr lang="en-US" b="1" dirty="0"/>
          </a:p>
        </p:txBody>
      </p:sp>
      <p:sp>
        <p:nvSpPr>
          <p:cNvPr id="6" name="Rectangle 5"/>
          <p:cNvSpPr/>
          <p:nvPr/>
        </p:nvSpPr>
        <p:spPr bwMode="auto">
          <a:xfrm>
            <a:off x="4009104" y="2000250"/>
            <a:ext cx="1143000" cy="285750"/>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key  k</a:t>
            </a:r>
            <a:endParaRPr lang="en-US" dirty="0">
              <a:latin typeface="+mn-lt"/>
            </a:endParaRPr>
          </a:p>
        </p:txBody>
      </p:sp>
      <p:sp>
        <p:nvSpPr>
          <p:cNvPr id="7" name="Trapezoid 6"/>
          <p:cNvSpPr/>
          <p:nvPr/>
        </p:nvSpPr>
        <p:spPr bwMode="auto">
          <a:xfrm>
            <a:off x="1752600" y="2286000"/>
            <a:ext cx="5638800" cy="6858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latin typeface="+mn-lt"/>
            </a:endParaRPr>
          </a:p>
        </p:txBody>
      </p:sp>
      <p:sp>
        <p:nvSpPr>
          <p:cNvPr id="8" name="TextBox 7"/>
          <p:cNvSpPr txBox="1"/>
          <p:nvPr/>
        </p:nvSpPr>
        <p:spPr>
          <a:xfrm>
            <a:off x="3606948" y="2457450"/>
            <a:ext cx="1533561" cy="369332"/>
          </a:xfrm>
          <a:prstGeom prst="rect">
            <a:avLst/>
          </a:prstGeom>
          <a:noFill/>
        </p:spPr>
        <p:txBody>
          <a:bodyPr wrap="none" rtlCol="0">
            <a:spAutoFit/>
          </a:bodyPr>
          <a:lstStyle/>
          <a:p>
            <a:r>
              <a:rPr lang="en-US" dirty="0" smtClean="0">
                <a:latin typeface="+mn-lt"/>
              </a:rPr>
              <a:t>key expansion</a:t>
            </a:r>
          </a:p>
        </p:txBody>
      </p:sp>
      <p:sp>
        <p:nvSpPr>
          <p:cNvPr id="9" name="Rectangle 8"/>
          <p:cNvSpPr/>
          <p:nvPr/>
        </p:nvSpPr>
        <p:spPr bwMode="auto">
          <a:xfrm>
            <a:off x="17526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1</a:t>
            </a:r>
            <a:endParaRPr lang="en-US" sz="2000" dirty="0">
              <a:latin typeface="+mn-lt"/>
            </a:endParaRPr>
          </a:p>
        </p:txBody>
      </p:sp>
      <p:sp>
        <p:nvSpPr>
          <p:cNvPr id="10" name="Rectangle 9"/>
          <p:cNvSpPr/>
          <p:nvPr/>
        </p:nvSpPr>
        <p:spPr bwMode="auto">
          <a:xfrm>
            <a:off x="28956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2</a:t>
            </a:r>
            <a:endParaRPr lang="en-US" sz="2000" dirty="0">
              <a:latin typeface="+mn-lt"/>
            </a:endParaRPr>
          </a:p>
        </p:txBody>
      </p:sp>
      <p:sp>
        <p:nvSpPr>
          <p:cNvPr id="11" name="Rectangle 10"/>
          <p:cNvSpPr/>
          <p:nvPr/>
        </p:nvSpPr>
        <p:spPr bwMode="auto">
          <a:xfrm>
            <a:off x="40386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latin typeface="+mn-lt"/>
              </a:rPr>
              <a:t>k</a:t>
            </a:r>
            <a:r>
              <a:rPr lang="en-US" sz="2000" baseline="-25000" dirty="0">
                <a:latin typeface="+mn-lt"/>
              </a:rPr>
              <a:t>3</a:t>
            </a:r>
            <a:endParaRPr lang="en-US" sz="2000" dirty="0">
              <a:latin typeface="+mn-lt"/>
            </a:endParaRPr>
          </a:p>
        </p:txBody>
      </p:sp>
      <p:sp>
        <p:nvSpPr>
          <p:cNvPr id="12" name="Rectangle 11"/>
          <p:cNvSpPr/>
          <p:nvPr/>
        </p:nvSpPr>
        <p:spPr bwMode="auto">
          <a:xfrm>
            <a:off x="67818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a:latin typeface="+mn-lt"/>
              </a:rPr>
              <a:t>k</a:t>
            </a:r>
            <a:r>
              <a:rPr lang="en-US" sz="2000" baseline="-25000" dirty="0" err="1">
                <a:latin typeface="+mn-lt"/>
              </a:rPr>
              <a:t>n</a:t>
            </a:r>
            <a:endParaRPr lang="en-US" sz="2000" dirty="0">
              <a:latin typeface="+mn-lt"/>
            </a:endParaRPr>
          </a:p>
        </p:txBody>
      </p:sp>
      <p:sp>
        <p:nvSpPr>
          <p:cNvPr id="13" name="Rectangle 12"/>
          <p:cNvSpPr/>
          <p:nvPr/>
        </p:nvSpPr>
        <p:spPr bwMode="auto">
          <a:xfrm rot="16200000">
            <a:off x="1647827"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1</a:t>
            </a:r>
            <a:r>
              <a:rPr lang="en-US" dirty="0" smtClean="0">
                <a:latin typeface="+mn-lt"/>
              </a:rPr>
              <a:t>, </a:t>
            </a:r>
            <a:r>
              <a:rPr lang="en-US" dirty="0" smtClean="0">
                <a:latin typeface="+mn-lt"/>
                <a:sym typeface="Symbol"/>
              </a:rPr>
              <a:t>)</a:t>
            </a:r>
            <a:endParaRPr lang="en-US" dirty="0">
              <a:latin typeface="+mn-lt"/>
            </a:endParaRPr>
          </a:p>
        </p:txBody>
      </p:sp>
      <p:sp>
        <p:nvSpPr>
          <p:cNvPr id="15" name="Rectangle 14"/>
          <p:cNvSpPr/>
          <p:nvPr/>
        </p:nvSpPr>
        <p:spPr bwMode="auto">
          <a:xfrm rot="16200000">
            <a:off x="2828924"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2</a:t>
            </a:r>
            <a:r>
              <a:rPr lang="en-US" dirty="0" smtClean="0">
                <a:latin typeface="+mn-lt"/>
              </a:rPr>
              <a:t>, </a:t>
            </a:r>
            <a:r>
              <a:rPr lang="en-US" dirty="0" smtClean="0">
                <a:latin typeface="+mn-lt"/>
                <a:sym typeface="Symbol"/>
              </a:rPr>
              <a:t>)</a:t>
            </a:r>
            <a:endParaRPr lang="en-US" dirty="0">
              <a:latin typeface="+mn-lt"/>
            </a:endParaRPr>
          </a:p>
        </p:txBody>
      </p:sp>
      <p:sp>
        <p:nvSpPr>
          <p:cNvPr id="16" name="Rectangle 15"/>
          <p:cNvSpPr/>
          <p:nvPr/>
        </p:nvSpPr>
        <p:spPr bwMode="auto">
          <a:xfrm rot="16200000">
            <a:off x="3971924"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3</a:t>
            </a:r>
            <a:r>
              <a:rPr lang="en-US" dirty="0" smtClean="0">
                <a:latin typeface="+mn-lt"/>
              </a:rPr>
              <a:t>, </a:t>
            </a:r>
            <a:r>
              <a:rPr lang="en-US" dirty="0" smtClean="0">
                <a:latin typeface="+mn-lt"/>
                <a:sym typeface="Symbol"/>
              </a:rPr>
              <a:t>)</a:t>
            </a:r>
            <a:endParaRPr lang="en-US" dirty="0">
              <a:latin typeface="+mn-lt"/>
            </a:endParaRPr>
          </a:p>
        </p:txBody>
      </p:sp>
      <p:sp>
        <p:nvSpPr>
          <p:cNvPr id="17" name="Rectangle 16"/>
          <p:cNvSpPr/>
          <p:nvPr/>
        </p:nvSpPr>
        <p:spPr bwMode="auto">
          <a:xfrm rot="16200000">
            <a:off x="6715124"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a:t>
            </a:r>
            <a:r>
              <a:rPr lang="en-US" dirty="0" err="1" smtClean="0">
                <a:latin typeface="+mn-lt"/>
              </a:rPr>
              <a:t>k</a:t>
            </a:r>
            <a:r>
              <a:rPr lang="en-US" baseline="-25000" dirty="0" err="1" smtClean="0">
                <a:latin typeface="+mn-lt"/>
              </a:rPr>
              <a:t>n</a:t>
            </a:r>
            <a:r>
              <a:rPr lang="en-US" dirty="0" smtClean="0">
                <a:latin typeface="+mn-lt"/>
              </a:rPr>
              <a:t>, </a:t>
            </a:r>
            <a:r>
              <a:rPr lang="en-US" dirty="0" smtClean="0">
                <a:latin typeface="+mn-lt"/>
                <a:sym typeface="Symbol"/>
              </a:rPr>
              <a:t>)</a:t>
            </a:r>
            <a:endParaRPr lang="en-US" dirty="0">
              <a:latin typeface="+mn-lt"/>
            </a:endParaRPr>
          </a:p>
        </p:txBody>
      </p:sp>
      <p:cxnSp>
        <p:nvCxnSpPr>
          <p:cNvPr id="19" name="Straight Arrow Connector 18"/>
          <p:cNvCxnSpPr/>
          <p:nvPr/>
        </p:nvCxnSpPr>
        <p:spPr bwMode="auto">
          <a:xfrm rot="5400000">
            <a:off x="1885950" y="3485951"/>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3029744" y="348535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72744" y="348535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915944" y="348535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411360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4114800"/>
            <a:ext cx="457200" cy="1191"/>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4114800"/>
            <a:ext cx="1143000" cy="1191"/>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0" y="3820180"/>
            <a:ext cx="482824" cy="523220"/>
          </a:xfrm>
          <a:prstGeom prst="rect">
            <a:avLst/>
          </a:prstGeom>
          <a:noFill/>
        </p:spPr>
        <p:txBody>
          <a:bodyPr wrap="none" rtlCol="0">
            <a:spAutoFit/>
          </a:bodyPr>
          <a:lstStyle/>
          <a:p>
            <a:r>
              <a:rPr lang="en-US" sz="2800" dirty="0">
                <a:latin typeface="+mn-lt"/>
              </a:rPr>
              <a:t>m</a:t>
            </a:r>
            <a:endParaRPr lang="en-US" dirty="0" smtClean="0">
              <a:latin typeface="+mn-lt"/>
            </a:endParaRPr>
          </a:p>
        </p:txBody>
      </p:sp>
      <p:sp>
        <p:nvSpPr>
          <p:cNvPr id="34" name="TextBox 33"/>
          <p:cNvSpPr txBox="1"/>
          <p:nvPr/>
        </p:nvSpPr>
        <p:spPr>
          <a:xfrm>
            <a:off x="8001000" y="3810000"/>
            <a:ext cx="381000" cy="523220"/>
          </a:xfrm>
          <a:prstGeom prst="rect">
            <a:avLst/>
          </a:prstGeom>
          <a:noFill/>
        </p:spPr>
        <p:txBody>
          <a:bodyPr wrap="square" rtlCol="0">
            <a:spAutoFit/>
          </a:bodyPr>
          <a:lstStyle/>
          <a:p>
            <a:r>
              <a:rPr lang="en-US" sz="2800" dirty="0">
                <a:latin typeface="+mn-lt"/>
              </a:rPr>
              <a:t>c</a:t>
            </a:r>
            <a:endParaRPr lang="en-US" dirty="0" smtClean="0">
              <a:latin typeface="+mn-lt"/>
            </a:endParaRPr>
          </a:p>
        </p:txBody>
      </p:sp>
    </p:spTree>
    <p:extLst>
      <p:ext uri="{BB962C8B-B14F-4D97-AF65-F5344CB8AC3E}">
        <p14:creationId xmlns:p14="http://schemas.microsoft.com/office/powerpoint/2010/main" val="188854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Electronic Codebook Book (ECB)</a:t>
            </a:r>
          </a:p>
        </p:txBody>
      </p:sp>
      <p:sp>
        <p:nvSpPr>
          <p:cNvPr id="80899" name="Rectangle 3"/>
          <p:cNvSpPr>
            <a:spLocks noGrp="1" noChangeArrowheads="1"/>
          </p:cNvSpPr>
          <p:nvPr>
            <p:ph type="body" idx="1"/>
          </p:nvPr>
        </p:nvSpPr>
        <p:spPr>
          <a:xfrm>
            <a:off x="457200" y="1600200"/>
            <a:ext cx="8229600" cy="4852988"/>
          </a:xfrm>
        </p:spPr>
        <p:txBody>
          <a:bodyPr/>
          <a:lstStyle/>
          <a:p>
            <a:pPr eaLnBrk="1" hangingPunct="1"/>
            <a:r>
              <a:rPr lang="en-AU" altLang="zh-CN" smtClean="0">
                <a:ea typeface="ＭＳ Ｐゴシック" panose="020B0600070205080204" pitchFamily="34" charset="-128"/>
              </a:rPr>
              <a:t>message is broken into independent blocks which are encrypted </a:t>
            </a:r>
          </a:p>
          <a:p>
            <a:pPr eaLnBrk="1" hangingPunct="1"/>
            <a:r>
              <a:rPr lang="en-AU" altLang="zh-CN" smtClean="0">
                <a:ea typeface="ＭＳ Ｐゴシック" panose="020B0600070205080204" pitchFamily="34" charset="-128"/>
              </a:rPr>
              <a:t>each block is a value which is substituted, like a codebook, hence name </a:t>
            </a:r>
          </a:p>
          <a:p>
            <a:pPr eaLnBrk="1" hangingPunct="1"/>
            <a:r>
              <a:rPr lang="en-AU" altLang="zh-CN" smtClean="0">
                <a:ea typeface="ＭＳ Ｐゴシック" panose="020B0600070205080204" pitchFamily="34" charset="-128"/>
              </a:rPr>
              <a:t>each block is encoded independently of the other blocks </a:t>
            </a:r>
          </a:p>
          <a:p>
            <a:pPr lvl="1" eaLnBrk="1" hangingPunct="1">
              <a:buFont typeface="Wingdings" panose="05000000000000000000" pitchFamily="2" charset="2"/>
              <a:buNone/>
            </a:pPr>
            <a:r>
              <a:rPr lang="en-AU" altLang="zh-CN" smtClean="0">
                <a:latin typeface="Courier New" panose="02070309020205020404" pitchFamily="49" charset="0"/>
                <a:ea typeface="ＭＳ Ｐゴシック" panose="020B0600070205080204" pitchFamily="34" charset="-128"/>
              </a:rPr>
              <a:t>C</a:t>
            </a:r>
            <a:r>
              <a:rPr lang="en-AU" altLang="zh-CN" baseline="-25000" smtClean="0">
                <a:latin typeface="Courier New" panose="02070309020205020404" pitchFamily="49" charset="0"/>
                <a:ea typeface="ＭＳ Ｐゴシック" panose="020B0600070205080204" pitchFamily="34" charset="-128"/>
              </a:rPr>
              <a:t>i</a:t>
            </a:r>
            <a:r>
              <a:rPr lang="en-AU" altLang="zh-CN" smtClean="0">
                <a:latin typeface="Courier New" panose="02070309020205020404" pitchFamily="49" charset="0"/>
                <a:ea typeface="ＭＳ Ｐゴシック" panose="020B0600070205080204" pitchFamily="34" charset="-128"/>
              </a:rPr>
              <a:t> = E</a:t>
            </a:r>
            <a:r>
              <a:rPr lang="en-AU" altLang="zh-CN" baseline="-25000" smtClean="0">
                <a:latin typeface="Courier New" panose="02070309020205020404" pitchFamily="49" charset="0"/>
                <a:ea typeface="ＭＳ Ｐゴシック" panose="020B0600070205080204" pitchFamily="34" charset="-128"/>
              </a:rPr>
              <a:t>K</a:t>
            </a:r>
            <a:r>
              <a:rPr lang="en-AU" altLang="zh-CN" smtClean="0">
                <a:latin typeface="Courier New" panose="02070309020205020404" pitchFamily="49" charset="0"/>
                <a:ea typeface="ＭＳ Ｐゴシック" panose="020B0600070205080204" pitchFamily="34" charset="-128"/>
              </a:rPr>
              <a:t>(P</a:t>
            </a:r>
            <a:r>
              <a:rPr lang="en-AU" altLang="zh-CN" baseline="-25000" smtClean="0">
                <a:latin typeface="Courier New" panose="02070309020205020404" pitchFamily="49" charset="0"/>
                <a:ea typeface="ＭＳ Ｐゴシック" panose="020B0600070205080204" pitchFamily="34" charset="-128"/>
              </a:rPr>
              <a:t>i</a:t>
            </a:r>
            <a:r>
              <a:rPr lang="en-AU" altLang="zh-CN" smtClean="0">
                <a:latin typeface="Courier New" panose="02070309020205020404" pitchFamily="49" charset="0"/>
                <a:ea typeface="ＭＳ Ｐゴシック" panose="020B0600070205080204" pitchFamily="34" charset="-128"/>
              </a:rPr>
              <a:t>)</a:t>
            </a:r>
            <a:endParaRPr lang="en-AU" altLang="zh-CN" smtClean="0">
              <a:ea typeface="ＭＳ Ｐゴシック" panose="020B0600070205080204" pitchFamily="34" charset="-128"/>
            </a:endParaRPr>
          </a:p>
          <a:p>
            <a:pPr eaLnBrk="1" hangingPunct="1"/>
            <a:r>
              <a:rPr lang="en-US" smtClean="0">
                <a:ea typeface="ＭＳ Ｐゴシック" panose="020B0600070205080204" pitchFamily="34" charset="-128"/>
              </a:rPr>
              <a:t>uses: secure transmission of single values		</a:t>
            </a:r>
            <a:endParaRPr lang="en-AU" altLang="zh-CN" smtClean="0">
              <a:ea typeface="ＭＳ Ｐゴシック" panose="020B0600070205080204" pitchFamily="34" charset="-128"/>
            </a:endParaRPr>
          </a:p>
        </p:txBody>
      </p:sp>
    </p:spTree>
    <p:extLst>
      <p:ext uri="{BB962C8B-B14F-4D97-AF65-F5344CB8AC3E}">
        <p14:creationId xmlns:p14="http://schemas.microsoft.com/office/powerpoint/2010/main" val="1212520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228600"/>
            <a:ext cx="2667000" cy="5970588"/>
          </a:xfrm>
        </p:spPr>
        <p:txBody>
          <a:bodyPr/>
          <a:lstStyle/>
          <a:p>
            <a:pPr eaLnBrk="1" hangingPunct="1">
              <a:defRPr/>
            </a:pPr>
            <a:r>
              <a:rPr lang="en-AU" sz="4000" dirty="0">
                <a:ea typeface="ＭＳ Ｐゴシック" pitchFamily="-107" charset="-128"/>
                <a:cs typeface="ＭＳ Ｐゴシック" pitchFamily="-107" charset="-128"/>
              </a:rPr>
              <a:t>Electronic Codebook Book (ECB)</a:t>
            </a:r>
          </a:p>
        </p:txBody>
      </p:sp>
      <p:pic>
        <p:nvPicPr>
          <p:cNvPr id="3072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57200"/>
            <a:ext cx="6196013" cy="61642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0129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ECB</a:t>
            </a:r>
          </a:p>
        </p:txBody>
      </p:sp>
      <p:sp>
        <p:nvSpPr>
          <p:cNvPr id="84995" name="Rectangle 3"/>
          <p:cNvSpPr>
            <a:spLocks noGrp="1" noChangeArrowheads="1"/>
          </p:cNvSpPr>
          <p:nvPr>
            <p:ph idx="1"/>
          </p:nvPr>
        </p:nvSpPr>
        <p:spPr/>
        <p:txBody>
          <a:bodyPr/>
          <a:lstStyle/>
          <a:p>
            <a:pPr>
              <a:lnSpc>
                <a:spcPct val="90000"/>
              </a:lnSpc>
              <a:defRPr/>
            </a:pPr>
            <a:r>
              <a:rPr lang="en-AU" dirty="0">
                <a:ea typeface="ＭＳ Ｐゴシック" pitchFamily="-107" charset="-128"/>
                <a:cs typeface="ＭＳ Ｐゴシック" pitchFamily="-107" charset="-128"/>
              </a:rPr>
              <a:t>message repetitions may show in </a:t>
            </a:r>
            <a:r>
              <a:rPr lang="en-AU" dirty="0" err="1">
                <a:ea typeface="ＭＳ Ｐゴシック" pitchFamily="-107" charset="-128"/>
                <a:cs typeface="ＭＳ Ｐゴシック" pitchFamily="-107" charset="-128"/>
              </a:rPr>
              <a:t>ciphertext</a:t>
            </a:r>
            <a:r>
              <a:rPr lang="en-AU" dirty="0">
                <a:ea typeface="ＭＳ Ｐゴシック" pitchFamily="-107" charset="-128"/>
                <a:cs typeface="ＭＳ Ｐゴシック" pitchFamily="-107" charset="-128"/>
              </a:rPr>
              <a:t> </a:t>
            </a:r>
          </a:p>
          <a:p>
            <a:pPr lvl="1">
              <a:lnSpc>
                <a:spcPct val="90000"/>
              </a:lnSpc>
              <a:defRPr/>
            </a:pPr>
            <a:r>
              <a:rPr lang="en-AU" dirty="0"/>
              <a:t>if aligned with message block </a:t>
            </a:r>
          </a:p>
          <a:p>
            <a:pPr lvl="1">
              <a:lnSpc>
                <a:spcPct val="90000"/>
              </a:lnSpc>
              <a:defRPr/>
            </a:pPr>
            <a:r>
              <a:rPr lang="en-AU" dirty="0"/>
              <a:t>particularly with data such </a:t>
            </a:r>
            <a:r>
              <a:rPr lang="en-US" altLang="zh-CN" dirty="0" smtClean="0"/>
              <a:t>as </a:t>
            </a:r>
            <a:r>
              <a:rPr lang="en-AU" dirty="0" smtClean="0"/>
              <a:t>graphics </a:t>
            </a:r>
            <a:endParaRPr lang="en-AU" dirty="0"/>
          </a:p>
          <a:p>
            <a:pPr lvl="1">
              <a:lnSpc>
                <a:spcPct val="90000"/>
              </a:lnSpc>
              <a:defRPr/>
            </a:pPr>
            <a:r>
              <a:rPr lang="en-AU" dirty="0"/>
              <a:t>or with messages that change very little, which become a code-book analysis problem </a:t>
            </a:r>
          </a:p>
          <a:p>
            <a:pPr>
              <a:lnSpc>
                <a:spcPct val="90000"/>
              </a:lnSpc>
              <a:defRPr/>
            </a:pPr>
            <a:endParaRPr lang="en-AU" dirty="0" smtClean="0">
              <a:ea typeface="ＭＳ Ｐゴシック" pitchFamily="-107" charset="-128"/>
              <a:cs typeface="ＭＳ Ｐゴシック" pitchFamily="-107" charset="-128"/>
            </a:endParaRPr>
          </a:p>
          <a:p>
            <a:pPr>
              <a:lnSpc>
                <a:spcPct val="90000"/>
              </a:lnSpc>
              <a:defRPr/>
            </a:pPr>
            <a:r>
              <a:rPr lang="en-AU" dirty="0" smtClean="0">
                <a:ea typeface="ＭＳ Ｐゴシック" pitchFamily="-107" charset="-128"/>
                <a:cs typeface="ＭＳ Ｐゴシック" pitchFamily="-107" charset="-128"/>
              </a:rPr>
              <a:t>weakness </a:t>
            </a:r>
            <a:r>
              <a:rPr lang="en-AU" dirty="0">
                <a:ea typeface="ＭＳ Ｐゴシック" pitchFamily="-107" charset="-128"/>
                <a:cs typeface="ＭＳ Ｐゴシック" pitchFamily="-107" charset="-128"/>
              </a:rPr>
              <a:t>is due to the encrypted message blocks being independent </a:t>
            </a:r>
          </a:p>
          <a:p>
            <a:pPr>
              <a:lnSpc>
                <a:spcPct val="90000"/>
              </a:lnSpc>
              <a:defRPr/>
            </a:pPr>
            <a:r>
              <a:rPr lang="en-AU" dirty="0">
                <a:ea typeface="ＭＳ Ｐゴシック" pitchFamily="-107" charset="-128"/>
                <a:cs typeface="ＭＳ Ｐゴシック" pitchFamily="-107" charset="-128"/>
              </a:rPr>
              <a:t>main use is sending a few blocks of data </a:t>
            </a:r>
          </a:p>
        </p:txBody>
      </p:sp>
    </p:spTree>
    <p:extLst>
      <p:ext uri="{BB962C8B-B14F-4D97-AF65-F5344CB8AC3E}">
        <p14:creationId xmlns:p14="http://schemas.microsoft.com/office/powerpoint/2010/main" val="3365662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Cipher Block Chaining (CBC) </a:t>
            </a:r>
          </a:p>
        </p:txBody>
      </p:sp>
      <p:sp>
        <p:nvSpPr>
          <p:cNvPr id="87043" name="Rectangle 3"/>
          <p:cNvSpPr>
            <a:spLocks noGrp="1" noChangeArrowheads="1"/>
          </p:cNvSpPr>
          <p:nvPr>
            <p:ph idx="1"/>
          </p:nvPr>
        </p:nvSpPr>
        <p:spPr/>
        <p:txBody>
          <a:bodyPr/>
          <a:lstStyle/>
          <a:p>
            <a:pPr eaLnBrk="1" hangingPunct="1"/>
            <a:r>
              <a:rPr lang="en-AU" altLang="zh-CN" dirty="0" smtClean="0">
                <a:ea typeface="ＭＳ Ｐゴシック" panose="020B0600070205080204" pitchFamily="34" charset="-128"/>
              </a:rPr>
              <a:t>message is broken into blocks </a:t>
            </a:r>
          </a:p>
          <a:p>
            <a:pPr eaLnBrk="1" hangingPunct="1"/>
            <a:r>
              <a:rPr lang="en-AU" altLang="zh-CN" dirty="0" smtClean="0">
                <a:ea typeface="ＭＳ Ｐゴシック" panose="020B0600070205080204" pitchFamily="34" charset="-128"/>
              </a:rPr>
              <a:t>linked together in encryption operation </a:t>
            </a:r>
          </a:p>
          <a:p>
            <a:pPr eaLnBrk="1" hangingPunct="1"/>
            <a:r>
              <a:rPr lang="en-AU" altLang="zh-CN" dirty="0" smtClean="0">
                <a:ea typeface="ＭＳ Ｐゴシック" panose="020B0600070205080204" pitchFamily="34" charset="-128"/>
              </a:rPr>
              <a:t>each previous cipher blocks is chained with current plaintext block, hence name </a:t>
            </a:r>
          </a:p>
          <a:p>
            <a:pPr eaLnBrk="1" hangingPunct="1"/>
            <a:r>
              <a:rPr lang="en-AU" altLang="zh-CN" dirty="0" smtClean="0">
                <a:ea typeface="ＭＳ Ｐゴシック" panose="020B0600070205080204" pitchFamily="34" charset="-128"/>
              </a:rPr>
              <a:t>use Initial Vector (IV) to start process </a:t>
            </a:r>
          </a:p>
          <a:p>
            <a:pPr lvl="1" eaLnBrk="1" hangingPunct="1">
              <a:buFont typeface="Wingdings" panose="05000000000000000000" pitchFamily="2" charset="2"/>
              <a:buNone/>
            </a:pPr>
            <a:r>
              <a:rPr lang="en-AU" altLang="zh-CN" dirty="0" smtClean="0">
                <a:latin typeface="Courier New" panose="02070309020205020404" pitchFamily="49" charset="0"/>
                <a:ea typeface="ＭＳ Ｐゴシック" panose="020B0600070205080204" pitchFamily="34" charset="-128"/>
              </a:rPr>
              <a:t>C</a:t>
            </a:r>
            <a:r>
              <a:rPr lang="en-AU" altLang="zh-CN" baseline="-25000" dirty="0"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 E</a:t>
            </a:r>
            <a:r>
              <a:rPr lang="en-AU" altLang="zh-CN" baseline="-25000" dirty="0" smtClean="0">
                <a:latin typeface="Courier New" panose="02070309020205020404" pitchFamily="49" charset="0"/>
                <a:ea typeface="ＭＳ Ｐゴシック" panose="020B0600070205080204" pitchFamily="34" charset="-128"/>
              </a:rPr>
              <a:t>K</a:t>
            </a:r>
            <a:r>
              <a:rPr lang="en-AU" altLang="zh-CN" dirty="0" smtClean="0">
                <a:latin typeface="Courier New" panose="02070309020205020404" pitchFamily="49" charset="0"/>
                <a:ea typeface="ＭＳ Ｐゴシック" panose="020B0600070205080204" pitchFamily="34" charset="-128"/>
              </a:rPr>
              <a:t>(P</a:t>
            </a:r>
            <a:r>
              <a:rPr lang="en-AU" altLang="zh-CN" baseline="-25000" dirty="0"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XOR C</a:t>
            </a:r>
            <a:r>
              <a:rPr lang="en-AU" altLang="zh-CN" baseline="-25000" dirty="0" smtClean="0">
                <a:latin typeface="Courier New" panose="02070309020205020404" pitchFamily="49" charset="0"/>
                <a:ea typeface="ＭＳ Ｐゴシック" panose="020B0600070205080204" pitchFamily="34" charset="-128"/>
              </a:rPr>
              <a:t>i-1</a:t>
            </a:r>
            <a:r>
              <a:rPr lang="en-AU" altLang="zh-CN" dirty="0" smtClean="0">
                <a:latin typeface="Courier New" panose="02070309020205020404" pitchFamily="49" charset="0"/>
                <a:ea typeface="ＭＳ Ｐゴシック" panose="020B0600070205080204" pitchFamily="34" charset="-128"/>
              </a:rPr>
              <a:t>)</a:t>
            </a:r>
          </a:p>
          <a:p>
            <a:pPr lvl="1" eaLnBrk="1" hangingPunct="1">
              <a:buFont typeface="Wingdings" panose="05000000000000000000" pitchFamily="2" charset="2"/>
              <a:buNone/>
            </a:pPr>
            <a:r>
              <a:rPr lang="en-AU" altLang="zh-CN" dirty="0" smtClean="0">
                <a:latin typeface="Courier New" panose="02070309020205020404" pitchFamily="49" charset="0"/>
                <a:ea typeface="ＭＳ Ｐゴシック" panose="020B0600070205080204" pitchFamily="34" charset="-128"/>
              </a:rPr>
              <a:t>C</a:t>
            </a:r>
            <a:r>
              <a:rPr lang="en-AU" altLang="zh-CN" baseline="-25000" dirty="0" smtClean="0">
                <a:latin typeface="Courier New" panose="02070309020205020404" pitchFamily="49" charset="0"/>
                <a:ea typeface="ＭＳ Ｐゴシック" panose="020B0600070205080204" pitchFamily="34" charset="-128"/>
              </a:rPr>
              <a:t>-1</a:t>
            </a:r>
            <a:r>
              <a:rPr lang="en-AU" altLang="zh-CN" dirty="0" smtClean="0">
                <a:latin typeface="Courier New" panose="02070309020205020404" pitchFamily="49" charset="0"/>
                <a:ea typeface="ＭＳ Ｐゴシック" panose="020B0600070205080204" pitchFamily="34" charset="-128"/>
              </a:rPr>
              <a:t> = IV</a:t>
            </a:r>
            <a:r>
              <a:rPr lang="en-AU" altLang="zh-CN" dirty="0" smtClean="0">
                <a:ea typeface="ＭＳ Ｐゴシック" panose="020B0600070205080204" pitchFamily="34" charset="-128"/>
              </a:rPr>
              <a:t> </a:t>
            </a:r>
          </a:p>
          <a:p>
            <a:pPr eaLnBrk="1" hangingPunct="1"/>
            <a:r>
              <a:rPr lang="en-US" dirty="0" smtClean="0">
                <a:ea typeface="ＭＳ Ｐゴシック" panose="020B0600070205080204" pitchFamily="34" charset="-128"/>
              </a:rPr>
              <a:t>uses: bulk data encryption, authentication</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1136744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idx="4294967295"/>
          </p:nvPr>
        </p:nvSpPr>
        <p:spPr>
          <a:xfrm>
            <a:off x="216024" y="513928"/>
            <a:ext cx="2527176" cy="5867400"/>
          </a:xfrm>
        </p:spPr>
        <p:txBody>
          <a:bodyPr/>
          <a:lstStyle/>
          <a:p>
            <a:pPr eaLnBrk="1" hangingPunct="1">
              <a:defRPr/>
            </a:pPr>
            <a:r>
              <a:rPr lang="en-AU" dirty="0">
                <a:ea typeface="ＭＳ Ｐゴシック" pitchFamily="-107" charset="-128"/>
                <a:cs typeface="ＭＳ Ｐゴシック" pitchFamily="-107" charset="-128"/>
              </a:rPr>
              <a:t>Cipher </a:t>
            </a:r>
            <a:r>
              <a:rPr lang="en-AU" dirty="0" smtClean="0">
                <a:ea typeface="ＭＳ Ｐゴシック" pitchFamily="-107" charset="-128"/>
                <a:cs typeface="ＭＳ Ｐゴシック" pitchFamily="-107" charset="-128"/>
              </a:rPr>
              <a:t>Block </a:t>
            </a:r>
            <a:r>
              <a:rPr lang="en-AU" dirty="0">
                <a:ea typeface="ＭＳ Ｐゴシック" pitchFamily="-107" charset="-128"/>
                <a:cs typeface="ＭＳ Ｐゴシック" pitchFamily="-107" charset="-128"/>
              </a:rPr>
              <a:t>Chaining (CBC)</a:t>
            </a:r>
          </a:p>
        </p:txBody>
      </p:sp>
      <p:pic>
        <p:nvPicPr>
          <p:cNvPr id="368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
            <a:ext cx="6249988" cy="60880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521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Message Padding</a:t>
            </a:r>
          </a:p>
        </p:txBody>
      </p:sp>
      <p:sp>
        <p:nvSpPr>
          <p:cNvPr id="91139" name="Rectangle 3"/>
          <p:cNvSpPr>
            <a:spLocks noGrp="1" noChangeArrowheads="1"/>
          </p:cNvSpPr>
          <p:nvPr>
            <p:ph type="body" idx="1"/>
          </p:nvPr>
        </p:nvSpPr>
        <p:spPr>
          <a:xfrm>
            <a:off x="457200" y="1676400"/>
            <a:ext cx="8458200" cy="4953000"/>
          </a:xfrm>
        </p:spPr>
        <p:txBody>
          <a:bodyPr/>
          <a:lstStyle/>
          <a:p>
            <a:pPr eaLnBrk="1" hangingPunct="1">
              <a:lnSpc>
                <a:spcPct val="90000"/>
              </a:lnSpc>
            </a:pPr>
            <a:r>
              <a:rPr lang="en-AU" altLang="zh-CN" dirty="0" smtClean="0">
                <a:ea typeface="ＭＳ Ｐゴシック" panose="020B0600070205080204" pitchFamily="34" charset="-128"/>
              </a:rPr>
              <a:t>at end of message must handle a possible last short block </a:t>
            </a:r>
          </a:p>
          <a:p>
            <a:pPr lvl="1" eaLnBrk="1" hangingPunct="1">
              <a:lnSpc>
                <a:spcPct val="90000"/>
              </a:lnSpc>
            </a:pPr>
            <a:r>
              <a:rPr lang="en-US" dirty="0" smtClean="0">
                <a:ea typeface="ＭＳ Ｐゴシック" panose="020B0600070205080204" pitchFamily="34" charset="-128"/>
              </a:rPr>
              <a:t>which is not as large as block-size of cipher</a:t>
            </a:r>
          </a:p>
          <a:p>
            <a:pPr lvl="1" eaLnBrk="1" hangingPunct="1">
              <a:lnSpc>
                <a:spcPct val="90000"/>
              </a:lnSpc>
            </a:pPr>
            <a:r>
              <a:rPr lang="en-US" dirty="0" smtClean="0">
                <a:ea typeface="ＭＳ Ｐゴシック" panose="020B0600070205080204" pitchFamily="34" charset="-128"/>
              </a:rPr>
              <a:t>pad either with known non-data value (e.g. nulls)</a:t>
            </a:r>
            <a:endParaRPr lang="en-AU" altLang="zh-CN" dirty="0" smtClean="0">
              <a:ea typeface="ＭＳ Ｐゴシック" panose="020B0600070205080204" pitchFamily="34" charset="-128"/>
            </a:endParaRPr>
          </a:p>
          <a:p>
            <a:pPr lvl="1" eaLnBrk="1" hangingPunct="1">
              <a:lnSpc>
                <a:spcPct val="90000"/>
              </a:lnSpc>
            </a:pPr>
            <a:r>
              <a:rPr lang="en-AU" altLang="zh-CN" dirty="0" smtClean="0">
                <a:ea typeface="ＭＳ Ｐゴシック" panose="020B0600070205080204" pitchFamily="34" charset="-128"/>
              </a:rPr>
              <a:t>or pad last block along with count of pad size</a:t>
            </a:r>
            <a:r>
              <a:rPr lang="en-AU" altLang="zh-CN" sz="2400" dirty="0" smtClean="0">
                <a:ea typeface="ＭＳ Ｐゴシック" panose="020B0600070205080204" pitchFamily="34" charset="-128"/>
              </a:rPr>
              <a:t> </a:t>
            </a:r>
          </a:p>
          <a:p>
            <a:pPr lvl="2" eaLnBrk="1" hangingPunct="1">
              <a:lnSpc>
                <a:spcPct val="90000"/>
              </a:lnSpc>
            </a:pPr>
            <a:r>
              <a:rPr lang="en-AU" altLang="zh-CN" sz="2000" dirty="0" err="1" smtClean="0">
                <a:ea typeface="ＭＳ Ｐゴシック" panose="020B0600070205080204" pitchFamily="34" charset="-128"/>
              </a:rPr>
              <a:t>eg</a:t>
            </a:r>
            <a:r>
              <a:rPr lang="en-AU" altLang="zh-CN" sz="2000" dirty="0" smtClean="0">
                <a:ea typeface="ＭＳ Ｐゴシック" panose="020B0600070205080204" pitchFamily="34" charset="-128"/>
              </a:rPr>
              <a:t>. [ b1 b2 b3 0 0 0 0 5] </a:t>
            </a:r>
          </a:p>
          <a:p>
            <a:pPr lvl="2" eaLnBrk="1" hangingPunct="1">
              <a:lnSpc>
                <a:spcPct val="90000"/>
              </a:lnSpc>
            </a:pPr>
            <a:r>
              <a:rPr lang="en-AU" altLang="zh-CN" sz="2000" dirty="0" smtClean="0">
                <a:ea typeface="ＭＳ Ｐゴシック" panose="020B0600070205080204" pitchFamily="34" charset="-128"/>
              </a:rPr>
              <a:t>means have 3 data bytes, then 5 bytes </a:t>
            </a:r>
            <a:r>
              <a:rPr lang="en-AU" altLang="zh-CN" sz="2000" dirty="0" err="1" smtClean="0">
                <a:ea typeface="ＭＳ Ｐゴシック" panose="020B0600070205080204" pitchFamily="34" charset="-128"/>
              </a:rPr>
              <a:t>pad+count</a:t>
            </a:r>
            <a:endParaRPr lang="en-AU" altLang="zh-CN" sz="2000" dirty="0" smtClean="0">
              <a:ea typeface="ＭＳ Ｐゴシック" panose="020B0600070205080204" pitchFamily="34" charset="-128"/>
            </a:endParaRPr>
          </a:p>
          <a:p>
            <a:pPr lvl="1" eaLnBrk="1" hangingPunct="1">
              <a:lnSpc>
                <a:spcPct val="90000"/>
              </a:lnSpc>
            </a:pPr>
            <a:r>
              <a:rPr lang="en-AU" altLang="zh-CN" dirty="0" smtClean="0">
                <a:ea typeface="ＭＳ Ｐゴシック" panose="020B0600070205080204" pitchFamily="34" charset="-128"/>
              </a:rPr>
              <a:t>this may require an extra entire block over those in message</a:t>
            </a:r>
          </a:p>
          <a:p>
            <a:pPr eaLnBrk="1" hangingPunct="1">
              <a:lnSpc>
                <a:spcPct val="90000"/>
              </a:lnSpc>
            </a:pPr>
            <a:r>
              <a:rPr lang="en-AU" altLang="zh-CN" dirty="0" smtClean="0">
                <a:ea typeface="ＭＳ Ｐゴシック" panose="020B0600070205080204" pitchFamily="34" charset="-128"/>
              </a:rPr>
              <a:t>there are other, more esoteric modes, which avoid the need for an extra block</a:t>
            </a:r>
          </a:p>
        </p:txBody>
      </p:sp>
    </p:spTree>
    <p:extLst>
      <p:ext uri="{BB962C8B-B14F-4D97-AF65-F5344CB8AC3E}">
        <p14:creationId xmlns:p14="http://schemas.microsoft.com/office/powerpoint/2010/main" val="16911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CBC</a:t>
            </a:r>
          </a:p>
        </p:txBody>
      </p:sp>
      <p:sp>
        <p:nvSpPr>
          <p:cNvPr id="109571" name="Rectangle 3"/>
          <p:cNvSpPr>
            <a:spLocks noGrp="1" noChangeArrowheads="1"/>
          </p:cNvSpPr>
          <p:nvPr>
            <p:ph idx="1"/>
          </p:nvPr>
        </p:nvSpPr>
        <p:spPr/>
        <p:txBody>
          <a:bodyPr/>
          <a:lstStyle/>
          <a:p>
            <a:pPr>
              <a:lnSpc>
                <a:spcPct val="90000"/>
              </a:lnSpc>
              <a:defRPr/>
            </a:pPr>
            <a:r>
              <a:rPr lang="en-AU" dirty="0">
                <a:ea typeface="ＭＳ Ｐゴシック" pitchFamily="-107" charset="-128"/>
                <a:cs typeface="ＭＳ Ｐゴシック" pitchFamily="-107" charset="-128"/>
              </a:rPr>
              <a:t>a </a:t>
            </a:r>
            <a:r>
              <a:rPr lang="en-AU" dirty="0" err="1">
                <a:ea typeface="ＭＳ Ｐゴシック" pitchFamily="-107" charset="-128"/>
                <a:cs typeface="ＭＳ Ｐゴシック" pitchFamily="-107" charset="-128"/>
              </a:rPr>
              <a:t>ciphertext</a:t>
            </a:r>
            <a:r>
              <a:rPr lang="en-AU" dirty="0">
                <a:ea typeface="ＭＳ Ｐゴシック" pitchFamily="-107" charset="-128"/>
                <a:cs typeface="ＭＳ Ｐゴシック" pitchFamily="-107" charset="-128"/>
              </a:rPr>
              <a:t> block depends on </a:t>
            </a:r>
            <a:r>
              <a:rPr lang="en-AU" b="1" dirty="0">
                <a:ea typeface="ＭＳ Ｐゴシック" pitchFamily="-107" charset="-128"/>
                <a:cs typeface="ＭＳ Ｐゴシック" pitchFamily="-107" charset="-128"/>
              </a:rPr>
              <a:t>all</a:t>
            </a:r>
            <a:r>
              <a:rPr lang="en-AU" dirty="0">
                <a:ea typeface="ＭＳ Ｐゴシック" pitchFamily="-107" charset="-128"/>
                <a:cs typeface="ＭＳ Ｐゴシック" pitchFamily="-107" charset="-128"/>
              </a:rPr>
              <a:t> blocks before it</a:t>
            </a:r>
          </a:p>
          <a:p>
            <a:pPr>
              <a:lnSpc>
                <a:spcPct val="90000"/>
              </a:lnSpc>
              <a:defRPr/>
            </a:pPr>
            <a:r>
              <a:rPr lang="en-AU" dirty="0">
                <a:ea typeface="ＭＳ Ｐゴシック" pitchFamily="-107" charset="-128"/>
                <a:cs typeface="ＭＳ Ｐゴシック" pitchFamily="-107" charset="-128"/>
              </a:rPr>
              <a:t>any change to a block affects all following </a:t>
            </a:r>
            <a:r>
              <a:rPr lang="en-AU" dirty="0" err="1">
                <a:ea typeface="ＭＳ Ｐゴシック" pitchFamily="-107" charset="-128"/>
                <a:cs typeface="ＭＳ Ｐゴシック" pitchFamily="-107" charset="-128"/>
              </a:rPr>
              <a:t>ciphertext</a:t>
            </a:r>
            <a:r>
              <a:rPr lang="en-AU" dirty="0">
                <a:ea typeface="ＭＳ Ｐゴシック" pitchFamily="-107" charset="-128"/>
                <a:cs typeface="ＭＳ Ｐゴシック" pitchFamily="-107" charset="-128"/>
              </a:rPr>
              <a:t> blocks</a:t>
            </a:r>
          </a:p>
          <a:p>
            <a:pPr>
              <a:lnSpc>
                <a:spcPct val="90000"/>
              </a:lnSpc>
              <a:defRPr/>
            </a:pPr>
            <a:r>
              <a:rPr lang="en-AU" dirty="0">
                <a:ea typeface="ＭＳ Ｐゴシック" pitchFamily="-107" charset="-128"/>
                <a:cs typeface="ＭＳ Ｐゴシック" pitchFamily="-107" charset="-128"/>
              </a:rPr>
              <a:t>need </a:t>
            </a:r>
            <a:r>
              <a:rPr lang="en-AU" b="1" dirty="0">
                <a:ea typeface="ＭＳ Ｐゴシック" pitchFamily="-107" charset="-128"/>
                <a:cs typeface="ＭＳ Ｐゴシック" pitchFamily="-107" charset="-128"/>
              </a:rPr>
              <a:t>Initialization Vector</a:t>
            </a:r>
            <a:r>
              <a:rPr lang="en-AU" dirty="0">
                <a:ea typeface="ＭＳ Ｐゴシック" pitchFamily="-107" charset="-128"/>
                <a:cs typeface="ＭＳ Ｐゴシック" pitchFamily="-107" charset="-128"/>
              </a:rPr>
              <a:t> (IV) </a:t>
            </a:r>
          </a:p>
          <a:p>
            <a:pPr lvl="1">
              <a:lnSpc>
                <a:spcPct val="90000"/>
              </a:lnSpc>
              <a:defRPr/>
            </a:pPr>
            <a:r>
              <a:rPr lang="en-AU" sz="2400" dirty="0"/>
              <a:t>which must be known to sender &amp; receiver </a:t>
            </a:r>
          </a:p>
          <a:p>
            <a:pPr lvl="1">
              <a:lnSpc>
                <a:spcPct val="90000"/>
              </a:lnSpc>
              <a:defRPr/>
            </a:pPr>
            <a:r>
              <a:rPr lang="en-AU" sz="2400" dirty="0"/>
              <a:t>if sent in clear, attacker can change bits of first block, and change IV to compensate </a:t>
            </a:r>
          </a:p>
          <a:p>
            <a:pPr lvl="1">
              <a:lnSpc>
                <a:spcPct val="90000"/>
              </a:lnSpc>
              <a:defRPr/>
            </a:pPr>
            <a:r>
              <a:rPr lang="en-AU" sz="2400" dirty="0"/>
              <a:t>hence IV must either be a fixed value (as in EFTPOS) </a:t>
            </a:r>
          </a:p>
          <a:p>
            <a:pPr lvl="1">
              <a:lnSpc>
                <a:spcPct val="90000"/>
              </a:lnSpc>
              <a:defRPr/>
            </a:pPr>
            <a:r>
              <a:rPr lang="en-AU" sz="2400" dirty="0"/>
              <a:t>or must be sent encrypted in ECB mode before rest of message</a:t>
            </a:r>
          </a:p>
        </p:txBody>
      </p:sp>
    </p:spTree>
    <p:extLst>
      <p:ext uri="{BB962C8B-B14F-4D97-AF65-F5344CB8AC3E}">
        <p14:creationId xmlns:p14="http://schemas.microsoft.com/office/powerpoint/2010/main" val="663859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a typeface="ＭＳ Ｐゴシック" pitchFamily="-107" charset="-128"/>
                <a:cs typeface="ＭＳ Ｐゴシック" pitchFamily="-107" charset="-128"/>
              </a:rPr>
              <a:t>Stream Modes of Operation</a:t>
            </a:r>
          </a:p>
        </p:txBody>
      </p:sp>
      <p:sp>
        <p:nvSpPr>
          <p:cNvPr id="3" name="Content Placeholder 2"/>
          <p:cNvSpPr>
            <a:spLocks noGrp="1"/>
          </p:cNvSpPr>
          <p:nvPr>
            <p:ph idx="1"/>
          </p:nvPr>
        </p:nvSpPr>
        <p:spPr/>
        <p:txBody>
          <a:bodyPr/>
          <a:lstStyle/>
          <a:p>
            <a:r>
              <a:rPr lang="en-US" smtClean="0">
                <a:ea typeface="ＭＳ Ｐゴシック" panose="020B0600070205080204" pitchFamily="34" charset="-128"/>
              </a:rPr>
              <a:t>block modes encrypt entire block</a:t>
            </a:r>
          </a:p>
          <a:p>
            <a:r>
              <a:rPr lang="en-US" smtClean="0">
                <a:ea typeface="ＭＳ Ｐゴシック" panose="020B0600070205080204" pitchFamily="34" charset="-128"/>
              </a:rPr>
              <a:t>may need to operate on smaller units</a:t>
            </a:r>
          </a:p>
          <a:p>
            <a:pPr lvl="1"/>
            <a:r>
              <a:rPr lang="en-US" smtClean="0">
                <a:ea typeface="ＭＳ Ｐゴシック" panose="020B0600070205080204" pitchFamily="34" charset="-128"/>
              </a:rPr>
              <a:t>real time data</a:t>
            </a:r>
          </a:p>
          <a:p>
            <a:r>
              <a:rPr lang="en-US" smtClean="0">
                <a:ea typeface="ＭＳ Ｐゴシック" panose="020B0600070205080204" pitchFamily="34" charset="-128"/>
              </a:rPr>
              <a:t>convert block cipher into  stream cipher</a:t>
            </a:r>
          </a:p>
          <a:p>
            <a:pPr lvl="1"/>
            <a:r>
              <a:rPr lang="en-US" smtClean="0">
                <a:ea typeface="ＭＳ Ｐゴシック" panose="020B0600070205080204" pitchFamily="34" charset="-128"/>
              </a:rPr>
              <a:t>cipher feedback (CFB) mode</a:t>
            </a:r>
          </a:p>
          <a:p>
            <a:pPr lvl="1"/>
            <a:r>
              <a:rPr lang="en-US" smtClean="0">
                <a:ea typeface="ＭＳ Ｐゴシック" panose="020B0600070205080204" pitchFamily="34" charset="-128"/>
              </a:rPr>
              <a:t>output feedback (OFB) mode</a:t>
            </a:r>
          </a:p>
          <a:p>
            <a:pPr lvl="1"/>
            <a:r>
              <a:rPr lang="en-US" smtClean="0">
                <a:ea typeface="ＭＳ Ｐゴシック" panose="020B0600070205080204" pitchFamily="34" charset="-128"/>
              </a:rPr>
              <a:t>counter (CTR) mode</a:t>
            </a:r>
          </a:p>
          <a:p>
            <a:r>
              <a:rPr lang="en-US" smtClean="0">
                <a:ea typeface="ＭＳ Ｐゴシック" panose="020B0600070205080204" pitchFamily="34" charset="-128"/>
              </a:rPr>
              <a:t>use block cipher as some form of </a:t>
            </a:r>
            <a:r>
              <a:rPr lang="en-AU" altLang="zh-CN" b="1" smtClean="0">
                <a:ea typeface="ＭＳ Ｐゴシック" panose="020B0600070205080204" pitchFamily="34" charset="-128"/>
              </a:rPr>
              <a:t>pseudo-random number </a:t>
            </a:r>
            <a:r>
              <a:rPr lang="en-AU" altLang="zh-CN" smtClean="0">
                <a:ea typeface="ＭＳ Ｐゴシック" panose="020B0600070205080204" pitchFamily="34" charset="-128"/>
              </a:rPr>
              <a:t>generator</a:t>
            </a:r>
            <a:endParaRPr lang="en-US" smtClean="0">
              <a:ea typeface="ＭＳ Ｐゴシック" panose="020B0600070205080204" pitchFamily="34" charset="-128"/>
            </a:endParaRPr>
          </a:p>
        </p:txBody>
      </p:sp>
    </p:spTree>
    <p:extLst>
      <p:ext uri="{BB962C8B-B14F-4D97-AF65-F5344CB8AC3E}">
        <p14:creationId xmlns:p14="http://schemas.microsoft.com/office/powerpoint/2010/main" val="937542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Cipher FeedBack (CFB)</a:t>
            </a:r>
          </a:p>
        </p:txBody>
      </p:sp>
      <p:sp>
        <p:nvSpPr>
          <p:cNvPr id="93187" name="Rectangle 3"/>
          <p:cNvSpPr>
            <a:spLocks noGrp="1" noChangeArrowheads="1"/>
          </p:cNvSpPr>
          <p:nvPr>
            <p:ph idx="1"/>
          </p:nvPr>
        </p:nvSpPr>
        <p:spPr/>
        <p:txBody>
          <a:bodyPr/>
          <a:lstStyle/>
          <a:p>
            <a:pPr eaLnBrk="1" hangingPunct="1">
              <a:lnSpc>
                <a:spcPct val="90000"/>
              </a:lnSpc>
            </a:pPr>
            <a:r>
              <a:rPr lang="en-AU" altLang="zh-CN" sz="2800" dirty="0" smtClean="0">
                <a:ea typeface="ＭＳ Ｐゴシック" panose="020B0600070205080204" pitchFamily="34" charset="-128"/>
              </a:rPr>
              <a:t>message is treated as a stream of bits </a:t>
            </a:r>
          </a:p>
          <a:p>
            <a:pPr eaLnBrk="1" hangingPunct="1">
              <a:lnSpc>
                <a:spcPct val="90000"/>
              </a:lnSpc>
            </a:pPr>
            <a:r>
              <a:rPr lang="en-AU" altLang="zh-CN" sz="2800" dirty="0" smtClean="0">
                <a:ea typeface="ＭＳ Ｐゴシック" panose="020B0600070205080204" pitchFamily="34" charset="-128"/>
              </a:rPr>
              <a:t>added to the output of the block cipher </a:t>
            </a:r>
          </a:p>
          <a:p>
            <a:pPr eaLnBrk="1" hangingPunct="1">
              <a:lnSpc>
                <a:spcPct val="90000"/>
              </a:lnSpc>
            </a:pPr>
            <a:r>
              <a:rPr lang="en-AU" altLang="zh-CN" sz="2800" dirty="0" smtClean="0">
                <a:ea typeface="ＭＳ Ｐゴシック" panose="020B0600070205080204" pitchFamily="34" charset="-128"/>
              </a:rPr>
              <a:t>result is feed back for next stage (hence name) </a:t>
            </a:r>
          </a:p>
          <a:p>
            <a:pPr eaLnBrk="1" hangingPunct="1">
              <a:lnSpc>
                <a:spcPct val="90000"/>
              </a:lnSpc>
            </a:pPr>
            <a:r>
              <a:rPr lang="en-AU" altLang="zh-CN" sz="2800" dirty="0" smtClean="0">
                <a:ea typeface="ＭＳ Ｐゴシック" panose="020B0600070205080204" pitchFamily="34" charset="-128"/>
              </a:rPr>
              <a:t>standard allows any number of bit (1,8, 64 or 128 </a:t>
            </a:r>
            <a:r>
              <a:rPr lang="en-AU" altLang="zh-CN" sz="2800" dirty="0" err="1" smtClean="0">
                <a:ea typeface="ＭＳ Ｐゴシック" panose="020B0600070205080204" pitchFamily="34" charset="-128"/>
              </a:rPr>
              <a:t>etc</a:t>
            </a:r>
            <a:r>
              <a:rPr lang="en-AU" altLang="zh-CN" sz="2800" dirty="0" smtClean="0">
                <a:ea typeface="ＭＳ Ｐゴシック" panose="020B0600070205080204" pitchFamily="34" charset="-128"/>
              </a:rPr>
              <a:t>) to be feed back </a:t>
            </a:r>
          </a:p>
          <a:p>
            <a:pPr lvl="1" eaLnBrk="1" hangingPunct="1">
              <a:lnSpc>
                <a:spcPct val="90000"/>
              </a:lnSpc>
            </a:pPr>
            <a:r>
              <a:rPr lang="en-AU" altLang="zh-CN" sz="2400" dirty="0" smtClean="0">
                <a:ea typeface="ＭＳ Ｐゴシック" panose="020B0600070205080204" pitchFamily="34" charset="-128"/>
              </a:rPr>
              <a:t>denoted CFB-1, CFB-8, CFB-64, CFB-128 </a:t>
            </a:r>
            <a:r>
              <a:rPr lang="en-AU" altLang="zh-CN" sz="2400" dirty="0" err="1" smtClean="0">
                <a:ea typeface="ＭＳ Ｐゴシック" panose="020B0600070205080204" pitchFamily="34" charset="-128"/>
              </a:rPr>
              <a:t>etc</a:t>
            </a:r>
            <a:r>
              <a:rPr lang="en-AU" altLang="zh-CN" sz="2400" dirty="0" smtClean="0">
                <a:ea typeface="ＭＳ Ｐゴシック" panose="020B0600070205080204" pitchFamily="34" charset="-128"/>
              </a:rPr>
              <a:t> </a:t>
            </a:r>
          </a:p>
          <a:p>
            <a:pPr eaLnBrk="1" hangingPunct="1">
              <a:lnSpc>
                <a:spcPct val="90000"/>
              </a:lnSpc>
            </a:pPr>
            <a:r>
              <a:rPr lang="en-AU" altLang="zh-CN" sz="2800" dirty="0" smtClean="0">
                <a:ea typeface="ＭＳ Ｐゴシック" panose="020B0600070205080204" pitchFamily="34" charset="-128"/>
              </a:rPr>
              <a:t>most efficient to use all bits in block (64 or 128)</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ea typeface="ＭＳ Ｐゴシック" panose="020B0600070205080204" pitchFamily="34" charset="-128"/>
              </a:rPr>
              <a:t>C</a:t>
            </a:r>
            <a:r>
              <a:rPr lang="en-AU" altLang="zh-CN" sz="2400" baseline="-25000" dirty="0" smtClean="0">
                <a:latin typeface="Courier New" panose="02070309020205020404" pitchFamily="49" charset="0"/>
                <a:ea typeface="ＭＳ Ｐゴシック" panose="020B0600070205080204" pitchFamily="34" charset="-128"/>
              </a:rPr>
              <a:t>i</a:t>
            </a:r>
            <a:r>
              <a:rPr lang="en-AU" altLang="zh-CN" sz="2400" dirty="0" smtClean="0">
                <a:latin typeface="Courier New" panose="02070309020205020404" pitchFamily="49" charset="0"/>
                <a:ea typeface="ＭＳ Ｐゴシック" panose="020B0600070205080204" pitchFamily="34" charset="-128"/>
              </a:rPr>
              <a:t> = P</a:t>
            </a:r>
            <a:r>
              <a:rPr lang="en-AU" altLang="zh-CN" sz="2400" baseline="-25000" dirty="0" smtClean="0">
                <a:latin typeface="Courier New" panose="02070309020205020404" pitchFamily="49" charset="0"/>
                <a:ea typeface="ＭＳ Ｐゴシック" panose="020B0600070205080204" pitchFamily="34" charset="-128"/>
              </a:rPr>
              <a:t>i</a:t>
            </a:r>
            <a:r>
              <a:rPr lang="en-AU" altLang="zh-CN" sz="2400" dirty="0" smtClean="0">
                <a:latin typeface="Courier New" panose="02070309020205020404" pitchFamily="49" charset="0"/>
                <a:ea typeface="ＭＳ Ｐゴシック" panose="020B0600070205080204" pitchFamily="34" charset="-128"/>
              </a:rPr>
              <a:t> XOR E</a:t>
            </a:r>
            <a:r>
              <a:rPr lang="en-AU" altLang="zh-CN" sz="2400" baseline="-25000" dirty="0" smtClean="0">
                <a:latin typeface="Courier New" panose="02070309020205020404" pitchFamily="49" charset="0"/>
                <a:ea typeface="ＭＳ Ｐゴシック" panose="020B0600070205080204" pitchFamily="34" charset="-128"/>
              </a:rPr>
              <a:t>K</a:t>
            </a:r>
            <a:r>
              <a:rPr lang="en-AU" altLang="zh-CN" sz="2400" dirty="0" smtClean="0">
                <a:latin typeface="Courier New" panose="02070309020205020404" pitchFamily="49" charset="0"/>
                <a:ea typeface="ＭＳ Ｐゴシック" panose="020B0600070205080204" pitchFamily="34" charset="-128"/>
              </a:rPr>
              <a:t>(C</a:t>
            </a:r>
            <a:r>
              <a:rPr lang="en-AU" altLang="zh-CN" sz="2400" baseline="-25000" dirty="0" smtClean="0">
                <a:latin typeface="Courier New" panose="02070309020205020404" pitchFamily="49" charset="0"/>
                <a:ea typeface="ＭＳ Ｐゴシック" panose="020B0600070205080204" pitchFamily="34" charset="-128"/>
              </a:rPr>
              <a:t>i-1</a:t>
            </a:r>
            <a:r>
              <a:rPr lang="en-AU" altLang="zh-CN" sz="2400" dirty="0" smtClean="0">
                <a:latin typeface="Courier New" panose="02070309020205020404" pitchFamily="49" charset="0"/>
                <a:ea typeface="ＭＳ Ｐゴシック" panose="020B0600070205080204" pitchFamily="34" charset="-128"/>
              </a:rPr>
              <a:t>)</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ea typeface="ＭＳ Ｐゴシック" panose="020B0600070205080204" pitchFamily="34" charset="-128"/>
              </a:rPr>
              <a:t>C</a:t>
            </a:r>
            <a:r>
              <a:rPr lang="en-AU" altLang="zh-CN" sz="2400" baseline="-25000" dirty="0" smtClean="0">
                <a:latin typeface="Courier New" panose="02070309020205020404" pitchFamily="49" charset="0"/>
                <a:ea typeface="ＭＳ Ｐゴシック" panose="020B0600070205080204" pitchFamily="34" charset="-128"/>
              </a:rPr>
              <a:t>-1</a:t>
            </a:r>
            <a:r>
              <a:rPr lang="en-AU" altLang="zh-CN" sz="2400" dirty="0" smtClean="0">
                <a:latin typeface="Courier New" panose="02070309020205020404" pitchFamily="49" charset="0"/>
                <a:ea typeface="ＭＳ Ｐゴシック" panose="020B0600070205080204" pitchFamily="34" charset="-128"/>
              </a:rPr>
              <a:t> = IV</a:t>
            </a:r>
            <a:r>
              <a:rPr lang="en-AU" altLang="zh-CN" sz="2400" dirty="0" smtClean="0">
                <a:ea typeface="ＭＳ Ｐゴシック" panose="020B0600070205080204" pitchFamily="34" charset="-128"/>
              </a:rPr>
              <a:t> </a:t>
            </a:r>
          </a:p>
          <a:p>
            <a:pPr eaLnBrk="1" hangingPunct="1">
              <a:lnSpc>
                <a:spcPct val="90000"/>
              </a:lnSpc>
            </a:pPr>
            <a:r>
              <a:rPr lang="en-US" sz="2800" dirty="0" smtClean="0">
                <a:ea typeface="ＭＳ Ｐゴシック" panose="020B0600070205080204" pitchFamily="34" charset="-128"/>
              </a:rPr>
              <a:t>uses: stream data encryption, authentication</a:t>
            </a:r>
            <a:endParaRPr lang="en-AU" altLang="zh-CN" sz="2800" dirty="0" smtClean="0">
              <a:ea typeface="ＭＳ Ｐゴシック" panose="020B0600070205080204" pitchFamily="34" charset="-128"/>
            </a:endParaRPr>
          </a:p>
        </p:txBody>
      </p:sp>
    </p:spTree>
    <p:extLst>
      <p:ext uri="{BB962C8B-B14F-4D97-AF65-F5344CB8AC3E}">
        <p14:creationId xmlns:p14="http://schemas.microsoft.com/office/powerpoint/2010/main" val="2695255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223664" y="228600"/>
            <a:ext cx="3124200" cy="6096000"/>
          </a:xfrm>
        </p:spPr>
        <p:txBody>
          <a:bodyPr/>
          <a:lstStyle/>
          <a:p>
            <a:pPr eaLnBrk="1" hangingPunct="1">
              <a:defRPr/>
            </a:pPr>
            <a:r>
              <a:rPr lang="en-AU" dirty="0" smtClean="0">
                <a:ea typeface="ＭＳ Ｐゴシック" pitchFamily="-107" charset="-128"/>
                <a:cs typeface="ＭＳ Ｐゴシック" pitchFamily="-107" charset="-128"/>
              </a:rPr>
              <a:t>s-bit</a:t>
            </a:r>
            <a:br>
              <a:rPr lang="en-AU" dirty="0" smtClean="0">
                <a:ea typeface="ＭＳ Ｐゴシック" pitchFamily="-107" charset="-128"/>
                <a:cs typeface="ＭＳ Ｐゴシック" pitchFamily="-107" charset="-128"/>
              </a:rPr>
            </a:br>
            <a:r>
              <a:rPr lang="en-AU" dirty="0" smtClean="0">
                <a:ea typeface="ＭＳ Ｐゴシック" pitchFamily="-107" charset="-128"/>
                <a:cs typeface="ＭＳ Ｐゴシック" pitchFamily="-107" charset="-128"/>
              </a:rPr>
              <a:t>Cipher Feedback (CFB-s)</a:t>
            </a:r>
          </a:p>
        </p:txBody>
      </p:sp>
      <p:pic>
        <p:nvPicPr>
          <p:cNvPr id="4710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
            <a:ext cx="5756275" cy="65532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6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pPr eaLnBrk="1" hangingPunct="1"/>
            <a:r>
              <a:rPr lang="en-US" dirty="0" smtClean="0"/>
              <a:t>Performance:	</a:t>
            </a:r>
            <a:r>
              <a:rPr lang="en-US" sz="1600" dirty="0"/>
              <a:t>Crypto++  5.6.0      [ Wei Dai ]</a:t>
            </a:r>
          </a:p>
        </p:txBody>
      </p:sp>
      <p:sp>
        <p:nvSpPr>
          <p:cNvPr id="25605" name="Rectangle 3"/>
          <p:cNvSpPr>
            <a:spLocks noGrp="1" noChangeArrowheads="1"/>
          </p:cNvSpPr>
          <p:nvPr>
            <p:ph idx="1"/>
          </p:nvPr>
        </p:nvSpPr>
        <p:spPr/>
        <p:txBody>
          <a:bodyPr>
            <a:normAutofit/>
          </a:bodyPr>
          <a:lstStyle/>
          <a:p>
            <a:pPr marL="0" indent="0">
              <a:lnSpc>
                <a:spcPct val="90000"/>
              </a:lnSpc>
              <a:buNone/>
              <a:tabLst>
                <a:tab pos="742950" algn="l"/>
                <a:tab pos="2628900" algn="l"/>
                <a:tab pos="2857500" algn="l"/>
                <a:tab pos="4349750" algn="l"/>
              </a:tabLst>
            </a:pPr>
            <a:r>
              <a:rPr lang="en-US" sz="2000" dirty="0"/>
              <a:t>AMD Opteron,   2.2 GHz     </a:t>
            </a:r>
            <a:r>
              <a:rPr lang="en-US" sz="1600" dirty="0"/>
              <a:t>( Linux)</a:t>
            </a:r>
          </a:p>
          <a:p>
            <a:pPr>
              <a:lnSpc>
                <a:spcPct val="90000"/>
              </a:lnSpc>
              <a:tabLst>
                <a:tab pos="742950" algn="l"/>
                <a:tab pos="2628900" algn="l"/>
                <a:tab pos="2857500" algn="l"/>
                <a:tab pos="4349750" algn="l"/>
              </a:tabLst>
            </a:pPr>
            <a:endParaRPr lang="en-US" sz="2000" dirty="0"/>
          </a:p>
          <a:p>
            <a:pPr marL="0" indent="0">
              <a:lnSpc>
                <a:spcPct val="90000"/>
              </a:lnSpc>
              <a:buNone/>
              <a:tabLst>
                <a:tab pos="1143000" algn="l"/>
                <a:tab pos="2857500" algn="l"/>
                <a:tab pos="3149600" algn="l"/>
                <a:tab pos="5321300" algn="l"/>
                <a:tab pos="5715000" algn="l"/>
              </a:tabLst>
            </a:pPr>
            <a:r>
              <a:rPr lang="en-US" sz="2000" dirty="0"/>
              <a:t>	</a:t>
            </a:r>
            <a:r>
              <a:rPr lang="en-US" u="sng" dirty="0" smtClean="0"/>
              <a:t>Cipher</a:t>
            </a:r>
            <a:r>
              <a:rPr lang="en-US" dirty="0" smtClean="0"/>
              <a:t>	</a:t>
            </a:r>
            <a:r>
              <a:rPr lang="en-US" u="sng" dirty="0" smtClean="0"/>
              <a:t>Block/key size</a:t>
            </a:r>
            <a:r>
              <a:rPr lang="en-US" dirty="0" smtClean="0"/>
              <a:t>	</a:t>
            </a:r>
            <a:r>
              <a:rPr lang="en-US" u="sng" dirty="0" smtClean="0"/>
              <a:t>Speed  </a:t>
            </a:r>
            <a:r>
              <a:rPr lang="en-US" sz="2000" u="sng" dirty="0"/>
              <a:t>(MB/sec)</a:t>
            </a:r>
          </a:p>
          <a:p>
            <a:pPr marL="0" indent="0">
              <a:lnSpc>
                <a:spcPct val="90000"/>
              </a:lnSpc>
              <a:buNone/>
              <a:tabLst>
                <a:tab pos="1143000" algn="l"/>
                <a:tab pos="2857500" algn="l"/>
                <a:tab pos="3149600" algn="l"/>
                <a:tab pos="5321300" algn="l"/>
                <a:tab pos="5715000" algn="l"/>
              </a:tabLst>
            </a:pPr>
            <a:r>
              <a:rPr lang="en-US" dirty="0"/>
              <a:t>	</a:t>
            </a:r>
            <a:r>
              <a:rPr lang="en-US" dirty="0" smtClean="0"/>
              <a:t>RC4</a:t>
            </a:r>
            <a:r>
              <a:rPr lang="en-US" dirty="0"/>
              <a:t>			</a:t>
            </a:r>
            <a:r>
              <a:rPr lang="en-US" dirty="0" smtClean="0"/>
              <a:t>	126</a:t>
            </a:r>
            <a:endParaRPr lang="en-US" u="sng" dirty="0" smtClean="0"/>
          </a:p>
          <a:p>
            <a:pPr marL="0" indent="0">
              <a:lnSpc>
                <a:spcPct val="90000"/>
              </a:lnSpc>
              <a:spcBef>
                <a:spcPts val="1824"/>
              </a:spcBef>
              <a:buNone/>
              <a:tabLst>
                <a:tab pos="1028700" algn="l"/>
                <a:tab pos="2628900" algn="l"/>
                <a:tab pos="2857500" algn="l"/>
                <a:tab pos="4349750" algn="l"/>
                <a:tab pos="5715000" algn="l"/>
              </a:tabLst>
            </a:pPr>
            <a:r>
              <a:rPr lang="en-US" dirty="0" smtClean="0"/>
              <a:t>	</a:t>
            </a:r>
            <a:r>
              <a:rPr lang="en-US" b="0" dirty="0" smtClean="0"/>
              <a:t>Salsa20/12</a:t>
            </a:r>
            <a:r>
              <a:rPr lang="en-US" dirty="0" smtClean="0"/>
              <a:t>			</a:t>
            </a:r>
            <a:r>
              <a:rPr lang="en-US" b="0" dirty="0" smtClean="0"/>
              <a:t>643</a:t>
            </a:r>
          </a:p>
          <a:p>
            <a:pPr marL="0" indent="0">
              <a:spcBef>
                <a:spcPts val="1224"/>
              </a:spcBef>
              <a:buNone/>
              <a:tabLst>
                <a:tab pos="1028700" algn="l"/>
                <a:tab pos="2628900" algn="l"/>
                <a:tab pos="2857500" algn="l"/>
                <a:tab pos="4349750" algn="l"/>
                <a:tab pos="5715000" algn="l"/>
              </a:tabLst>
            </a:pPr>
            <a:r>
              <a:rPr lang="en-US" dirty="0"/>
              <a:t>	</a:t>
            </a:r>
            <a:r>
              <a:rPr lang="en-US" dirty="0" err="1" smtClean="0"/>
              <a:t>Sosemanuk</a:t>
            </a:r>
            <a:r>
              <a:rPr lang="en-US" dirty="0" smtClean="0"/>
              <a:t>		727</a:t>
            </a:r>
            <a:endParaRPr lang="en-US" b="0" dirty="0" smtClean="0"/>
          </a:p>
          <a:p>
            <a:pPr marL="0" indent="0">
              <a:lnSpc>
                <a:spcPct val="90000"/>
              </a:lnSpc>
              <a:buNone/>
              <a:tabLst>
                <a:tab pos="1028700" algn="l"/>
                <a:tab pos="2628900" algn="l"/>
                <a:tab pos="2857500" algn="l"/>
                <a:tab pos="4349750" algn="l"/>
                <a:tab pos="5715000" algn="l"/>
              </a:tabLst>
            </a:pPr>
            <a:endParaRPr lang="en-US" dirty="0"/>
          </a:p>
          <a:p>
            <a:pPr marL="0" indent="0">
              <a:lnSpc>
                <a:spcPct val="90000"/>
              </a:lnSpc>
              <a:buNone/>
              <a:tabLst>
                <a:tab pos="1028700" algn="l"/>
                <a:tab pos="3263900" algn="l"/>
                <a:tab pos="4349750" algn="l"/>
                <a:tab pos="5715000" algn="l"/>
              </a:tabLst>
            </a:pPr>
            <a:r>
              <a:rPr lang="en-US" dirty="0" smtClean="0"/>
              <a:t>	3DES	64/168	 	13</a:t>
            </a:r>
          </a:p>
          <a:p>
            <a:pPr marL="0" indent="0">
              <a:spcBef>
                <a:spcPts val="1224"/>
              </a:spcBef>
              <a:buNone/>
              <a:tabLst>
                <a:tab pos="1028700" algn="l"/>
                <a:tab pos="3263900" algn="l"/>
                <a:tab pos="4349750" algn="l"/>
                <a:tab pos="5715000" algn="l"/>
              </a:tabLst>
            </a:pPr>
            <a:r>
              <a:rPr lang="en-US" dirty="0" smtClean="0"/>
              <a:t>	AES-128	128/128		109</a:t>
            </a:r>
          </a:p>
        </p:txBody>
      </p:sp>
      <p:grpSp>
        <p:nvGrpSpPr>
          <p:cNvPr id="6" name="Group 5"/>
          <p:cNvGrpSpPr/>
          <p:nvPr/>
        </p:nvGrpSpPr>
        <p:grpSpPr>
          <a:xfrm>
            <a:off x="621268" y="4851400"/>
            <a:ext cx="597932" cy="838200"/>
            <a:chOff x="621268" y="3562350"/>
            <a:chExt cx="597932"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444296" y="3797282"/>
              <a:ext cx="723275" cy="369332"/>
            </a:xfrm>
            <a:prstGeom prst="rect">
              <a:avLst/>
            </a:prstGeom>
            <a:noFill/>
          </p:spPr>
          <p:txBody>
            <a:bodyPr wrap="none" rtlCol="0">
              <a:spAutoFit/>
            </a:bodyPr>
            <a:lstStyle/>
            <a:p>
              <a:r>
                <a:rPr lang="en-US" dirty="0" smtClean="0"/>
                <a:t>block</a:t>
              </a:r>
              <a:endParaRPr lang="en-US" dirty="0"/>
            </a:p>
          </p:txBody>
        </p:sp>
      </p:grpSp>
      <p:grpSp>
        <p:nvGrpSpPr>
          <p:cNvPr id="4" name="Group 3"/>
          <p:cNvGrpSpPr/>
          <p:nvPr/>
        </p:nvGrpSpPr>
        <p:grpSpPr>
          <a:xfrm>
            <a:off x="609601" y="2895600"/>
            <a:ext cx="579119" cy="14478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349272" y="2503565"/>
              <a:ext cx="889987" cy="369332"/>
            </a:xfrm>
            <a:prstGeom prst="rect">
              <a:avLst/>
            </a:prstGeom>
            <a:noFill/>
          </p:spPr>
          <p:txBody>
            <a:bodyPr wrap="none" rtlCol="0">
              <a:spAutoFit/>
            </a:bodyPr>
            <a:lstStyle/>
            <a:p>
              <a:r>
                <a:rPr lang="en-US" dirty="0" smtClean="0"/>
                <a:t>stream</a:t>
              </a:r>
              <a:endParaRPr lang="en-US" dirty="0"/>
            </a:p>
          </p:txBody>
        </p:sp>
      </p:grpSp>
    </p:spTree>
    <p:extLst>
      <p:ext uri="{BB962C8B-B14F-4D97-AF65-F5344CB8AC3E}">
        <p14:creationId xmlns:p14="http://schemas.microsoft.com/office/powerpoint/2010/main" val="2086200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CFB</a:t>
            </a:r>
          </a:p>
        </p:txBody>
      </p:sp>
      <p:sp>
        <p:nvSpPr>
          <p:cNvPr id="97283" name="Rectangle 3"/>
          <p:cNvSpPr>
            <a:spLocks noGrp="1" noChangeArrowheads="1"/>
          </p:cNvSpPr>
          <p:nvPr>
            <p:ph idx="1"/>
          </p:nvPr>
        </p:nvSpPr>
        <p:spPr/>
        <p:txBody>
          <a:bodyPr/>
          <a:lstStyle/>
          <a:p>
            <a:pPr>
              <a:defRPr/>
            </a:pPr>
            <a:r>
              <a:rPr lang="en-AU" dirty="0">
                <a:ea typeface="ＭＳ Ｐゴシック" pitchFamily="-107" charset="-128"/>
                <a:cs typeface="ＭＳ Ｐゴシック" pitchFamily="-107" charset="-128"/>
              </a:rPr>
              <a:t>appropriate when data arrives in bits/bytes </a:t>
            </a:r>
          </a:p>
          <a:p>
            <a:pPr>
              <a:defRPr/>
            </a:pPr>
            <a:r>
              <a:rPr lang="en-AU" dirty="0">
                <a:ea typeface="ＭＳ Ｐゴシック" pitchFamily="-107" charset="-128"/>
                <a:cs typeface="ＭＳ Ｐゴシック" pitchFamily="-107" charset="-128"/>
              </a:rPr>
              <a:t>most common stream mode </a:t>
            </a:r>
          </a:p>
          <a:p>
            <a:pPr>
              <a:defRPr/>
            </a:pPr>
            <a:r>
              <a:rPr lang="en-AU" dirty="0" smtClean="0">
                <a:ea typeface="ＭＳ Ｐゴシック" pitchFamily="-107" charset="-128"/>
                <a:cs typeface="ＭＳ Ｐゴシック" pitchFamily="-107" charset="-128"/>
              </a:rPr>
              <a:t>note </a:t>
            </a:r>
            <a:r>
              <a:rPr lang="en-AU" dirty="0">
                <a:ea typeface="ＭＳ Ｐゴシック" pitchFamily="-107" charset="-128"/>
                <a:cs typeface="ＭＳ Ｐゴシック" pitchFamily="-107" charset="-128"/>
              </a:rPr>
              <a:t>that the block cipher is used in </a:t>
            </a:r>
            <a:r>
              <a:rPr lang="en-AU" b="1" dirty="0">
                <a:ea typeface="ＭＳ Ｐゴシック" pitchFamily="-107" charset="-128"/>
                <a:cs typeface="ＭＳ Ｐゴシック" pitchFamily="-107" charset="-128"/>
              </a:rPr>
              <a:t>encryption</a:t>
            </a:r>
            <a:r>
              <a:rPr lang="en-AU" dirty="0">
                <a:ea typeface="ＭＳ Ｐゴシック" pitchFamily="-107" charset="-128"/>
                <a:cs typeface="ＭＳ Ｐゴシック" pitchFamily="-107" charset="-128"/>
              </a:rPr>
              <a:t> mode at </a:t>
            </a:r>
            <a:r>
              <a:rPr lang="en-AU" b="1" dirty="0">
                <a:ea typeface="ＭＳ Ｐゴシック" pitchFamily="-107" charset="-128"/>
                <a:cs typeface="ＭＳ Ｐゴシック" pitchFamily="-107" charset="-128"/>
              </a:rPr>
              <a:t>both</a:t>
            </a:r>
            <a:r>
              <a:rPr lang="en-AU" dirty="0">
                <a:ea typeface="ＭＳ Ｐゴシック" pitchFamily="-107" charset="-128"/>
                <a:cs typeface="ＭＳ Ｐゴシック" pitchFamily="-107" charset="-128"/>
              </a:rPr>
              <a:t> ends </a:t>
            </a:r>
          </a:p>
          <a:p>
            <a:pPr>
              <a:defRPr/>
            </a:pPr>
            <a:endParaRPr lang="en-AU" dirty="0" smtClean="0">
              <a:ea typeface="ＭＳ Ｐゴシック" pitchFamily="-107" charset="-128"/>
              <a:cs typeface="ＭＳ Ｐゴシック" pitchFamily="-107" charset="-128"/>
            </a:endParaRPr>
          </a:p>
          <a:p>
            <a:pPr>
              <a:defRPr/>
            </a:pPr>
            <a:r>
              <a:rPr lang="en-AU" dirty="0" smtClean="0">
                <a:ea typeface="ＭＳ Ｐゴシック" pitchFamily="-107" charset="-128"/>
                <a:cs typeface="ＭＳ Ｐゴシック" pitchFamily="-107" charset="-128"/>
              </a:rPr>
              <a:t>errors propagate </a:t>
            </a:r>
            <a:r>
              <a:rPr lang="en-AU" dirty="0">
                <a:ea typeface="ＭＳ Ｐゴシック" pitchFamily="-107" charset="-128"/>
                <a:cs typeface="ＭＳ Ｐゴシック" pitchFamily="-107" charset="-128"/>
              </a:rPr>
              <a:t>for several blocks after the error </a:t>
            </a:r>
          </a:p>
        </p:txBody>
      </p:sp>
    </p:spTree>
    <p:extLst>
      <p:ext uri="{BB962C8B-B14F-4D97-AF65-F5344CB8AC3E}">
        <p14:creationId xmlns:p14="http://schemas.microsoft.com/office/powerpoint/2010/main" val="1804193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Output FeedBack (OFB)</a:t>
            </a:r>
          </a:p>
        </p:txBody>
      </p:sp>
      <p:sp>
        <p:nvSpPr>
          <p:cNvPr id="99331" name="Rectangle 3"/>
          <p:cNvSpPr>
            <a:spLocks noGrp="1" noChangeArrowheads="1"/>
          </p:cNvSpPr>
          <p:nvPr>
            <p:ph idx="1"/>
          </p:nvPr>
        </p:nvSpPr>
        <p:spPr/>
        <p:txBody>
          <a:bodyPr/>
          <a:lstStyle/>
          <a:p>
            <a:pPr eaLnBrk="1" hangingPunct="1">
              <a:lnSpc>
                <a:spcPct val="90000"/>
              </a:lnSpc>
            </a:pPr>
            <a:r>
              <a:rPr lang="en-AU" altLang="zh-CN" smtClean="0">
                <a:ea typeface="ＭＳ Ｐゴシック" panose="020B0600070205080204" pitchFamily="34" charset="-128"/>
              </a:rPr>
              <a:t>message is treated as a stream of bits </a:t>
            </a:r>
          </a:p>
          <a:p>
            <a:pPr eaLnBrk="1" hangingPunct="1">
              <a:lnSpc>
                <a:spcPct val="90000"/>
              </a:lnSpc>
            </a:pPr>
            <a:r>
              <a:rPr lang="en-AU" altLang="zh-CN" smtClean="0">
                <a:ea typeface="ＭＳ Ｐゴシック" panose="020B0600070205080204" pitchFamily="34" charset="-128"/>
              </a:rPr>
              <a:t>output of cipher is added to message </a:t>
            </a:r>
          </a:p>
          <a:p>
            <a:pPr eaLnBrk="1" hangingPunct="1">
              <a:lnSpc>
                <a:spcPct val="90000"/>
              </a:lnSpc>
            </a:pPr>
            <a:r>
              <a:rPr lang="en-AU" altLang="zh-CN" smtClean="0">
                <a:ea typeface="ＭＳ Ｐゴシック" panose="020B0600070205080204" pitchFamily="34" charset="-128"/>
              </a:rPr>
              <a:t>output is then feed back (hence name) </a:t>
            </a:r>
          </a:p>
          <a:p>
            <a:pPr eaLnBrk="1" hangingPunct="1">
              <a:lnSpc>
                <a:spcPct val="90000"/>
              </a:lnSpc>
            </a:pPr>
            <a:r>
              <a:rPr lang="en-AU" altLang="zh-CN" smtClean="0">
                <a:ea typeface="ＭＳ Ｐゴシック" panose="020B0600070205080204" pitchFamily="34" charset="-128"/>
              </a:rPr>
              <a:t>feedback is independent of message </a:t>
            </a:r>
          </a:p>
          <a:p>
            <a:pPr eaLnBrk="1" hangingPunct="1">
              <a:lnSpc>
                <a:spcPct val="90000"/>
              </a:lnSpc>
            </a:pPr>
            <a:r>
              <a:rPr lang="en-AU" altLang="zh-CN" smtClean="0">
                <a:ea typeface="ＭＳ Ｐゴシック" panose="020B0600070205080204" pitchFamily="34" charset="-128"/>
              </a:rPr>
              <a:t>can be computed in advance</a:t>
            </a:r>
          </a:p>
          <a:p>
            <a:pPr lvl="1" eaLnBrk="1" hangingPunct="1">
              <a:lnSpc>
                <a:spcPct val="90000"/>
              </a:lnSpc>
              <a:buFont typeface="Wingdings" panose="05000000000000000000" pitchFamily="2" charset="2"/>
              <a:buNone/>
            </a:pPr>
            <a:r>
              <a:rPr lang="en-AU" altLang="zh-CN" sz="2400" smtClean="0">
                <a:latin typeface="Courier New" panose="02070309020205020404" pitchFamily="49" charset="0"/>
                <a:ea typeface="ＭＳ Ｐゴシック" panose="020B0600070205080204" pitchFamily="34" charset="-128"/>
              </a:rPr>
              <a:t>O</a:t>
            </a:r>
            <a:r>
              <a:rPr lang="en-AU" altLang="zh-CN" sz="2400" baseline="-25000" smtClean="0">
                <a:latin typeface="Courier New" panose="02070309020205020404" pitchFamily="49" charset="0"/>
                <a:ea typeface="ＭＳ Ｐゴシック" panose="020B0600070205080204" pitchFamily="34" charset="-128"/>
              </a:rPr>
              <a:t>i</a:t>
            </a:r>
            <a:r>
              <a:rPr lang="en-AU" altLang="zh-CN" sz="2400" smtClean="0">
                <a:latin typeface="Courier New" panose="02070309020205020404" pitchFamily="49" charset="0"/>
                <a:ea typeface="ＭＳ Ｐゴシック" panose="020B0600070205080204" pitchFamily="34" charset="-128"/>
              </a:rPr>
              <a:t> = E</a:t>
            </a:r>
            <a:r>
              <a:rPr lang="en-AU" altLang="zh-CN" sz="2400" baseline="-25000" smtClean="0">
                <a:latin typeface="Courier New" panose="02070309020205020404" pitchFamily="49" charset="0"/>
                <a:ea typeface="ＭＳ Ｐゴシック" panose="020B0600070205080204" pitchFamily="34" charset="-128"/>
              </a:rPr>
              <a:t>K</a:t>
            </a:r>
            <a:r>
              <a:rPr lang="en-AU" altLang="zh-CN" sz="2400" smtClean="0">
                <a:latin typeface="Courier New" panose="02070309020205020404" pitchFamily="49" charset="0"/>
                <a:ea typeface="ＭＳ Ｐゴシック" panose="020B0600070205080204" pitchFamily="34" charset="-128"/>
              </a:rPr>
              <a:t>(O</a:t>
            </a:r>
            <a:r>
              <a:rPr lang="en-AU" altLang="zh-CN" sz="2400" baseline="-25000" smtClean="0">
                <a:latin typeface="Courier New" panose="02070309020205020404" pitchFamily="49" charset="0"/>
                <a:ea typeface="ＭＳ Ｐゴシック" panose="020B0600070205080204" pitchFamily="34" charset="-128"/>
              </a:rPr>
              <a:t>i-1</a:t>
            </a:r>
            <a:r>
              <a:rPr lang="en-AU" altLang="zh-CN" sz="2400" smtClean="0">
                <a:latin typeface="Courier New" panose="02070309020205020404" pitchFamily="49" charset="0"/>
                <a:ea typeface="ＭＳ Ｐゴシック" panose="020B0600070205080204" pitchFamily="34" charset="-128"/>
              </a:rPr>
              <a:t>)</a:t>
            </a:r>
          </a:p>
          <a:p>
            <a:pPr lvl="1" eaLnBrk="1" hangingPunct="1">
              <a:lnSpc>
                <a:spcPct val="90000"/>
              </a:lnSpc>
              <a:buFont typeface="Wingdings" panose="05000000000000000000" pitchFamily="2" charset="2"/>
              <a:buNone/>
            </a:pPr>
            <a:r>
              <a:rPr lang="en-AU" altLang="zh-CN" sz="2400" smtClean="0">
                <a:latin typeface="Courier New" panose="02070309020205020404" pitchFamily="49" charset="0"/>
                <a:ea typeface="ＭＳ Ｐゴシック" panose="020B0600070205080204" pitchFamily="34" charset="-128"/>
              </a:rPr>
              <a:t>C</a:t>
            </a:r>
            <a:r>
              <a:rPr lang="en-AU" altLang="zh-CN" sz="2400" baseline="-25000" smtClean="0">
                <a:latin typeface="Courier New" panose="02070309020205020404" pitchFamily="49" charset="0"/>
                <a:ea typeface="ＭＳ Ｐゴシック" panose="020B0600070205080204" pitchFamily="34" charset="-128"/>
              </a:rPr>
              <a:t>i</a:t>
            </a:r>
            <a:r>
              <a:rPr lang="en-AU" altLang="zh-CN" sz="2400" smtClean="0">
                <a:latin typeface="Courier New" panose="02070309020205020404" pitchFamily="49" charset="0"/>
                <a:ea typeface="ＭＳ Ｐゴシック" panose="020B0600070205080204" pitchFamily="34" charset="-128"/>
              </a:rPr>
              <a:t> = P</a:t>
            </a:r>
            <a:r>
              <a:rPr lang="en-AU" altLang="zh-CN" sz="2400" baseline="-25000" smtClean="0">
                <a:latin typeface="Courier New" panose="02070309020205020404" pitchFamily="49" charset="0"/>
                <a:ea typeface="ＭＳ Ｐゴシック" panose="020B0600070205080204" pitchFamily="34" charset="-128"/>
              </a:rPr>
              <a:t>i</a:t>
            </a:r>
            <a:r>
              <a:rPr lang="en-AU" altLang="zh-CN" sz="2400" smtClean="0">
                <a:latin typeface="Courier New" panose="02070309020205020404" pitchFamily="49" charset="0"/>
                <a:ea typeface="ＭＳ Ｐゴシック" panose="020B0600070205080204" pitchFamily="34" charset="-128"/>
              </a:rPr>
              <a:t> XOR O</a:t>
            </a:r>
            <a:r>
              <a:rPr lang="en-AU" altLang="zh-CN" sz="2400" baseline="-25000" smtClean="0">
                <a:latin typeface="Courier New" panose="02070309020205020404" pitchFamily="49" charset="0"/>
                <a:ea typeface="ＭＳ Ｐゴシック" panose="020B0600070205080204" pitchFamily="34" charset="-128"/>
              </a:rPr>
              <a:t>i</a:t>
            </a:r>
            <a:r>
              <a:rPr lang="en-AU" altLang="zh-CN" sz="2400" smtClean="0">
                <a:latin typeface="Courier New" panose="02070309020205020404" pitchFamily="49" charset="0"/>
                <a:ea typeface="ＭＳ Ｐゴシック" panose="020B0600070205080204" pitchFamily="34" charset="-128"/>
              </a:rPr>
              <a:t> </a:t>
            </a:r>
          </a:p>
          <a:p>
            <a:pPr lvl="1" eaLnBrk="1" hangingPunct="1">
              <a:lnSpc>
                <a:spcPct val="90000"/>
              </a:lnSpc>
              <a:buFont typeface="Wingdings" panose="05000000000000000000" pitchFamily="2" charset="2"/>
              <a:buNone/>
            </a:pPr>
            <a:r>
              <a:rPr lang="en-AU" altLang="zh-CN" sz="2400" smtClean="0">
                <a:latin typeface="Courier New" panose="02070309020205020404" pitchFamily="49" charset="0"/>
                <a:ea typeface="ＭＳ Ｐゴシック" panose="020B0600070205080204" pitchFamily="34" charset="-128"/>
              </a:rPr>
              <a:t>O</a:t>
            </a:r>
            <a:r>
              <a:rPr lang="en-AU" altLang="zh-CN" sz="2400" baseline="-25000" smtClean="0">
                <a:latin typeface="Courier New" panose="02070309020205020404" pitchFamily="49" charset="0"/>
                <a:ea typeface="ＭＳ Ｐゴシック" panose="020B0600070205080204" pitchFamily="34" charset="-128"/>
              </a:rPr>
              <a:t>-1</a:t>
            </a:r>
            <a:r>
              <a:rPr lang="en-AU" altLang="zh-CN" sz="2400" smtClean="0">
                <a:latin typeface="Courier New" panose="02070309020205020404" pitchFamily="49" charset="0"/>
                <a:ea typeface="ＭＳ Ｐゴシック" panose="020B0600070205080204" pitchFamily="34" charset="-128"/>
              </a:rPr>
              <a:t> = IV</a:t>
            </a:r>
          </a:p>
          <a:p>
            <a:pPr eaLnBrk="1" hangingPunct="1">
              <a:lnSpc>
                <a:spcPct val="90000"/>
              </a:lnSpc>
            </a:pPr>
            <a:r>
              <a:rPr lang="en-US" smtClean="0">
                <a:ea typeface="ＭＳ Ｐゴシック" panose="020B0600070205080204" pitchFamily="34" charset="-128"/>
              </a:rPr>
              <a:t>uses: stream encryption on noisy channels</a:t>
            </a:r>
            <a:endParaRPr lang="en-AU" altLang="zh-CN" smtClean="0">
              <a:ea typeface="ＭＳ Ｐゴシック" panose="020B0600070205080204" pitchFamily="34" charset="-128"/>
            </a:endParaRPr>
          </a:p>
        </p:txBody>
      </p:sp>
    </p:spTree>
    <p:extLst>
      <p:ext uri="{BB962C8B-B14F-4D97-AF65-F5344CB8AC3E}">
        <p14:creationId xmlns:p14="http://schemas.microsoft.com/office/powerpoint/2010/main" val="277279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236240" y="304800"/>
            <a:ext cx="2895600" cy="5818188"/>
          </a:xfrm>
        </p:spPr>
        <p:txBody>
          <a:bodyPr/>
          <a:lstStyle/>
          <a:p>
            <a:pPr eaLnBrk="1" hangingPunct="1">
              <a:defRPr/>
            </a:pPr>
            <a:r>
              <a:rPr lang="en-AU" dirty="0">
                <a:ea typeface="ＭＳ Ｐゴシック" pitchFamily="-107" charset="-128"/>
                <a:cs typeface="ＭＳ Ｐゴシック" pitchFamily="-107" charset="-128"/>
              </a:rPr>
              <a:t>Output </a:t>
            </a:r>
            <a:r>
              <a:rPr lang="en-AU" dirty="0" smtClean="0">
                <a:ea typeface="ＭＳ Ｐゴシック" pitchFamily="-107" charset="-128"/>
                <a:cs typeface="ＭＳ Ｐゴシック" pitchFamily="-107" charset="-128"/>
              </a:rPr>
              <a:t>Feedback </a:t>
            </a:r>
            <a:r>
              <a:rPr lang="en-AU" dirty="0">
                <a:ea typeface="ＭＳ Ｐゴシック" pitchFamily="-107" charset="-128"/>
                <a:cs typeface="ＭＳ Ｐゴシック" pitchFamily="-107" charset="-128"/>
              </a:rPr>
              <a:t>(OFB)</a:t>
            </a:r>
          </a:p>
        </p:txBody>
      </p:sp>
      <p:pic>
        <p:nvPicPr>
          <p:cNvPr id="5325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52400"/>
            <a:ext cx="6229350" cy="64119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626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OFB</a:t>
            </a:r>
          </a:p>
        </p:txBody>
      </p:sp>
      <p:sp>
        <p:nvSpPr>
          <p:cNvPr id="103427" name="Rectangle 3"/>
          <p:cNvSpPr>
            <a:spLocks noGrp="1" noChangeArrowheads="1"/>
          </p:cNvSpPr>
          <p:nvPr>
            <p:ph idx="1"/>
          </p:nvPr>
        </p:nvSpPr>
        <p:spPr/>
        <p:txBody>
          <a:bodyPr/>
          <a:lstStyle/>
          <a:p>
            <a:pPr>
              <a:lnSpc>
                <a:spcPct val="90000"/>
              </a:lnSpc>
              <a:defRPr/>
            </a:pPr>
            <a:r>
              <a:rPr lang="en-AU" sz="2800" dirty="0" smtClean="0">
                <a:ea typeface="ＭＳ Ｐゴシック" pitchFamily="-107" charset="-128"/>
                <a:cs typeface="ＭＳ Ｐゴシック" pitchFamily="-107" charset="-128"/>
              </a:rPr>
              <a:t>needs an IV which is unique for each use </a:t>
            </a:r>
          </a:p>
          <a:p>
            <a:pPr lvl="1">
              <a:lnSpc>
                <a:spcPct val="90000"/>
              </a:lnSpc>
              <a:defRPr/>
            </a:pPr>
            <a:r>
              <a:rPr lang="en-AU" dirty="0" smtClean="0"/>
              <a:t>if ever reuse attacker can recover outputs</a:t>
            </a:r>
          </a:p>
          <a:p>
            <a:pPr>
              <a:lnSpc>
                <a:spcPct val="90000"/>
              </a:lnSpc>
              <a:defRPr/>
            </a:pPr>
            <a:r>
              <a:rPr lang="en-AU" sz="2800" dirty="0" smtClean="0">
                <a:ea typeface="ＭＳ Ｐゴシック" pitchFamily="-107" charset="-128"/>
                <a:cs typeface="ＭＳ Ｐゴシック" pitchFamily="-107" charset="-128"/>
              </a:rPr>
              <a:t>bit errors do not propagate </a:t>
            </a:r>
          </a:p>
          <a:p>
            <a:pPr>
              <a:lnSpc>
                <a:spcPct val="90000"/>
              </a:lnSpc>
              <a:defRPr/>
            </a:pPr>
            <a:r>
              <a:rPr lang="en-AU" sz="2800" dirty="0" smtClean="0">
                <a:ea typeface="ＭＳ Ｐゴシック" pitchFamily="-107" charset="-128"/>
                <a:cs typeface="ＭＳ Ｐゴシック" pitchFamily="-107" charset="-128"/>
              </a:rPr>
              <a:t>more vulnerable to message stream modification</a:t>
            </a:r>
          </a:p>
          <a:p>
            <a:pPr>
              <a:lnSpc>
                <a:spcPct val="90000"/>
              </a:lnSpc>
              <a:defRPr/>
            </a:pPr>
            <a:r>
              <a:rPr lang="en-AU" sz="2800" dirty="0" smtClean="0">
                <a:ea typeface="ＭＳ Ｐゴシック" pitchFamily="-107" charset="-128"/>
                <a:cs typeface="ＭＳ Ｐゴシック" pitchFamily="-107" charset="-128"/>
              </a:rPr>
              <a:t>sender &amp; receiver must remain in sync</a:t>
            </a:r>
          </a:p>
          <a:p>
            <a:pPr>
              <a:lnSpc>
                <a:spcPct val="90000"/>
              </a:lnSpc>
              <a:defRPr/>
            </a:pPr>
            <a:r>
              <a:rPr lang="en-AU" sz="2800" dirty="0" smtClean="0">
                <a:ea typeface="ＭＳ Ｐゴシック" pitchFamily="-107" charset="-128"/>
                <a:cs typeface="ＭＳ Ｐゴシック" pitchFamily="-107" charset="-128"/>
              </a:rPr>
              <a:t>only use with full block feedback</a:t>
            </a:r>
          </a:p>
          <a:p>
            <a:pPr lvl="1">
              <a:lnSpc>
                <a:spcPct val="90000"/>
              </a:lnSpc>
              <a:defRPr/>
            </a:pPr>
            <a:r>
              <a:rPr lang="en-AU" sz="2400" dirty="0" smtClean="0"/>
              <a:t>subsequent research has shown that only </a:t>
            </a:r>
            <a:r>
              <a:rPr lang="en-AU" sz="2400" b="1" dirty="0" smtClean="0"/>
              <a:t>full block feedback</a:t>
            </a:r>
            <a:r>
              <a:rPr lang="en-AU" sz="2400" dirty="0" smtClean="0"/>
              <a:t> (</a:t>
            </a:r>
            <a:r>
              <a:rPr lang="en-AU" sz="2400" dirty="0" err="1" smtClean="0"/>
              <a:t>ie</a:t>
            </a:r>
            <a:r>
              <a:rPr lang="en-AU" sz="2400" dirty="0" smtClean="0"/>
              <a:t> CFB-64 or CFB-128) should ever be used</a:t>
            </a:r>
          </a:p>
        </p:txBody>
      </p:sp>
    </p:spTree>
    <p:extLst>
      <p:ext uri="{BB962C8B-B14F-4D97-AF65-F5344CB8AC3E}">
        <p14:creationId xmlns:p14="http://schemas.microsoft.com/office/powerpoint/2010/main" val="3904175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Counter (CTR)</a:t>
            </a:r>
            <a:endParaRPr lang="en-AU" altLang="zh-CN" smtClean="0">
              <a:ea typeface="ＭＳ Ｐゴシック" panose="020B0600070205080204" pitchFamily="34" charset="-128"/>
            </a:endParaRPr>
          </a:p>
        </p:txBody>
      </p:sp>
      <p:sp>
        <p:nvSpPr>
          <p:cNvPr id="105475" name="Rectangle 3"/>
          <p:cNvSpPr>
            <a:spLocks noGrp="1" noChangeArrowheads="1"/>
          </p:cNvSpPr>
          <p:nvPr>
            <p:ph idx="1"/>
          </p:nvPr>
        </p:nvSpPr>
        <p:spPr/>
        <p:txBody>
          <a:bodyPr/>
          <a:lstStyle/>
          <a:p>
            <a:pPr eaLnBrk="1" hangingPunct="1"/>
            <a:r>
              <a:rPr lang="en-US" smtClean="0">
                <a:ea typeface="ＭＳ Ｐゴシック" panose="020B0600070205080204" pitchFamily="34" charset="-128"/>
              </a:rPr>
              <a:t>a “new” mode, though proposed early on</a:t>
            </a:r>
          </a:p>
          <a:p>
            <a:pPr eaLnBrk="1" hangingPunct="1"/>
            <a:r>
              <a:rPr lang="en-US" smtClean="0">
                <a:ea typeface="ＭＳ Ｐゴシック" panose="020B0600070205080204" pitchFamily="34" charset="-128"/>
              </a:rPr>
              <a:t>similar to OFB but encrypts counter value rather than any feedback value</a:t>
            </a:r>
          </a:p>
          <a:p>
            <a:pPr eaLnBrk="1" hangingPunct="1"/>
            <a:r>
              <a:rPr lang="en-US" smtClean="0">
                <a:ea typeface="ＭＳ Ｐゴシック" panose="020B0600070205080204" pitchFamily="34" charset="-128"/>
              </a:rPr>
              <a:t>must have a different key &amp; counter value for every plaintext block (never reused)</a:t>
            </a:r>
          </a:p>
          <a:p>
            <a:pPr lvl="1" eaLnBrk="1" hangingPunct="1">
              <a:buFont typeface="Wingdings" panose="05000000000000000000" pitchFamily="2" charset="2"/>
              <a:buNone/>
            </a:pPr>
            <a:r>
              <a:rPr lang="en-AU" altLang="zh-CN" smtClean="0">
                <a:latin typeface="Courier New" panose="02070309020205020404" pitchFamily="49" charset="0"/>
                <a:ea typeface="ＭＳ Ｐゴシック" panose="020B0600070205080204" pitchFamily="34" charset="-128"/>
              </a:rPr>
              <a:t>O</a:t>
            </a:r>
            <a:r>
              <a:rPr lang="en-AU" altLang="zh-CN" baseline="-25000" smtClean="0">
                <a:latin typeface="Courier New" panose="02070309020205020404" pitchFamily="49" charset="0"/>
                <a:ea typeface="ＭＳ Ｐゴシック" panose="020B0600070205080204" pitchFamily="34" charset="-128"/>
              </a:rPr>
              <a:t>i</a:t>
            </a:r>
            <a:r>
              <a:rPr lang="en-AU" altLang="zh-CN" smtClean="0">
                <a:latin typeface="Courier New" panose="02070309020205020404" pitchFamily="49" charset="0"/>
                <a:ea typeface="ＭＳ Ｐゴシック" panose="020B0600070205080204" pitchFamily="34" charset="-128"/>
              </a:rPr>
              <a:t> = E</a:t>
            </a:r>
            <a:r>
              <a:rPr lang="en-AU" altLang="zh-CN" baseline="-25000" smtClean="0">
                <a:latin typeface="Courier New" panose="02070309020205020404" pitchFamily="49" charset="0"/>
                <a:ea typeface="ＭＳ Ｐゴシック" panose="020B0600070205080204" pitchFamily="34" charset="-128"/>
              </a:rPr>
              <a:t>K</a:t>
            </a:r>
            <a:r>
              <a:rPr lang="en-AU" altLang="zh-CN" smtClean="0">
                <a:latin typeface="Courier New" panose="02070309020205020404" pitchFamily="49" charset="0"/>
                <a:ea typeface="ＭＳ Ｐゴシック" panose="020B0600070205080204" pitchFamily="34" charset="-128"/>
              </a:rPr>
              <a:t>(i)</a:t>
            </a:r>
            <a:endParaRPr lang="en-US" smtClean="0">
              <a:ea typeface="ＭＳ Ｐゴシック" panose="020B0600070205080204" pitchFamily="34" charset="-128"/>
            </a:endParaRPr>
          </a:p>
          <a:p>
            <a:pPr lvl="1" eaLnBrk="1" hangingPunct="1">
              <a:buFont typeface="Wingdings" panose="05000000000000000000" pitchFamily="2" charset="2"/>
              <a:buNone/>
            </a:pPr>
            <a:r>
              <a:rPr lang="en-AU" altLang="zh-CN" smtClean="0">
                <a:latin typeface="Courier New" panose="02070309020205020404" pitchFamily="49" charset="0"/>
                <a:ea typeface="ＭＳ Ｐゴシック" panose="020B0600070205080204" pitchFamily="34" charset="-128"/>
              </a:rPr>
              <a:t>C</a:t>
            </a:r>
            <a:r>
              <a:rPr lang="en-AU" altLang="zh-CN" baseline="-25000" smtClean="0">
                <a:latin typeface="Courier New" panose="02070309020205020404" pitchFamily="49" charset="0"/>
                <a:ea typeface="ＭＳ Ｐゴシック" panose="020B0600070205080204" pitchFamily="34" charset="-128"/>
              </a:rPr>
              <a:t>i</a:t>
            </a:r>
            <a:r>
              <a:rPr lang="en-AU" altLang="zh-CN" smtClean="0">
                <a:latin typeface="Courier New" panose="02070309020205020404" pitchFamily="49" charset="0"/>
                <a:ea typeface="ＭＳ Ｐゴシック" panose="020B0600070205080204" pitchFamily="34" charset="-128"/>
              </a:rPr>
              <a:t> = P</a:t>
            </a:r>
            <a:r>
              <a:rPr lang="en-AU" altLang="zh-CN" baseline="-25000" smtClean="0">
                <a:latin typeface="Courier New" panose="02070309020205020404" pitchFamily="49" charset="0"/>
                <a:ea typeface="ＭＳ Ｐゴシック" panose="020B0600070205080204" pitchFamily="34" charset="-128"/>
              </a:rPr>
              <a:t>i</a:t>
            </a:r>
            <a:r>
              <a:rPr lang="en-AU" altLang="zh-CN" smtClean="0">
                <a:latin typeface="Courier New" panose="02070309020205020404" pitchFamily="49" charset="0"/>
                <a:ea typeface="ＭＳ Ｐゴシック" panose="020B0600070205080204" pitchFamily="34" charset="-128"/>
              </a:rPr>
              <a:t> XOR O</a:t>
            </a:r>
            <a:r>
              <a:rPr lang="en-AU" altLang="zh-CN" baseline="-25000" smtClean="0">
                <a:latin typeface="Courier New" panose="02070309020205020404" pitchFamily="49" charset="0"/>
                <a:ea typeface="ＭＳ Ｐゴシック" panose="020B0600070205080204" pitchFamily="34" charset="-128"/>
              </a:rPr>
              <a:t>i</a:t>
            </a:r>
            <a:r>
              <a:rPr lang="en-AU" altLang="zh-CN" smtClean="0">
                <a:latin typeface="Courier New" panose="02070309020205020404" pitchFamily="49" charset="0"/>
                <a:ea typeface="ＭＳ Ｐゴシック" panose="020B0600070205080204" pitchFamily="34" charset="-128"/>
              </a:rPr>
              <a:t> </a:t>
            </a:r>
          </a:p>
          <a:p>
            <a:pPr eaLnBrk="1" hangingPunct="1"/>
            <a:r>
              <a:rPr lang="en-US" smtClean="0">
                <a:ea typeface="ＭＳ Ｐゴシック" panose="020B0600070205080204" pitchFamily="34" charset="-128"/>
              </a:rPr>
              <a:t>uses: high-speed network encryptions</a:t>
            </a:r>
            <a:endParaRPr lang="en-AU" altLang="zh-CN" smtClean="0">
              <a:ea typeface="ＭＳ Ｐゴシック" panose="020B0600070205080204" pitchFamily="34" charset="-128"/>
            </a:endParaRPr>
          </a:p>
        </p:txBody>
      </p:sp>
    </p:spTree>
    <p:extLst>
      <p:ext uri="{BB962C8B-B14F-4D97-AF65-F5344CB8AC3E}">
        <p14:creationId xmlns:p14="http://schemas.microsoft.com/office/powerpoint/2010/main" val="2564179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idx="4294967295"/>
          </p:nvPr>
        </p:nvSpPr>
        <p:spPr>
          <a:xfrm>
            <a:off x="176808" y="304800"/>
            <a:ext cx="2667000" cy="5818188"/>
          </a:xfrm>
        </p:spPr>
        <p:txBody>
          <a:bodyPr/>
          <a:lstStyle/>
          <a:p>
            <a:pPr eaLnBrk="1" hangingPunct="1"/>
            <a:r>
              <a:rPr lang="en-US" dirty="0" smtClean="0">
                <a:ea typeface="ＭＳ Ｐゴシック" panose="020B0600070205080204" pitchFamily="34" charset="-128"/>
              </a:rPr>
              <a:t>Counter (CTR)</a:t>
            </a:r>
            <a:endParaRPr lang="en-AU" altLang="zh-CN" dirty="0" smtClean="0">
              <a:ea typeface="ＭＳ Ｐゴシック" panose="020B0600070205080204" pitchFamily="34" charset="-128"/>
            </a:endParaRPr>
          </a:p>
        </p:txBody>
      </p:sp>
      <p:pic>
        <p:nvPicPr>
          <p:cNvPr id="5939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600"/>
            <a:ext cx="6315075" cy="644525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911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Advantages and Limitations of CTR</a:t>
            </a:r>
          </a:p>
        </p:txBody>
      </p:sp>
      <p:sp>
        <p:nvSpPr>
          <p:cNvPr id="108547" name="Rectangle 3"/>
          <p:cNvSpPr>
            <a:spLocks noGrp="1" noChangeArrowheads="1"/>
          </p:cNvSpPr>
          <p:nvPr>
            <p:ph idx="1"/>
          </p:nvPr>
        </p:nvSpPr>
        <p:spPr/>
        <p:txBody>
          <a:bodyPr/>
          <a:lstStyle/>
          <a:p>
            <a:pPr eaLnBrk="1" hangingPunct="1"/>
            <a:r>
              <a:rPr lang="en-US" dirty="0" smtClean="0">
                <a:ea typeface="ＭＳ Ｐゴシック" panose="020B0600070205080204" pitchFamily="34" charset="-128"/>
              </a:rPr>
              <a:t>efficiency</a:t>
            </a:r>
          </a:p>
          <a:p>
            <a:pPr lvl="1" eaLnBrk="1" hangingPunct="1"/>
            <a:r>
              <a:rPr lang="en-US" dirty="0" smtClean="0">
                <a:ea typeface="ＭＳ Ｐゴシック" panose="020B0600070205080204" pitchFamily="34" charset="-128"/>
              </a:rPr>
              <a:t>can do parallel encryptions in h/w or s/w</a:t>
            </a:r>
          </a:p>
          <a:p>
            <a:pPr lvl="1" eaLnBrk="1" hangingPunct="1"/>
            <a:r>
              <a:rPr lang="en-US" dirty="0" smtClean="0">
                <a:ea typeface="ＭＳ Ｐゴシック" panose="020B0600070205080204" pitchFamily="34" charset="-128"/>
              </a:rPr>
              <a:t>can preprocess in advance of need</a:t>
            </a:r>
          </a:p>
          <a:p>
            <a:pPr lvl="1" eaLnBrk="1" hangingPunct="1"/>
            <a:r>
              <a:rPr lang="en-US" dirty="0" smtClean="0">
                <a:ea typeface="ＭＳ Ｐゴシック" panose="020B0600070205080204" pitchFamily="34" charset="-128"/>
              </a:rPr>
              <a:t>good for </a:t>
            </a:r>
            <a:r>
              <a:rPr lang="en-US" dirty="0" err="1" smtClean="0">
                <a:ea typeface="ＭＳ Ｐゴシック" panose="020B0600070205080204" pitchFamily="34" charset="-128"/>
              </a:rPr>
              <a:t>bursty</a:t>
            </a:r>
            <a:r>
              <a:rPr lang="en-US" dirty="0" smtClean="0">
                <a:ea typeface="ＭＳ Ｐゴシック" panose="020B0600070205080204" pitchFamily="34" charset="-128"/>
              </a:rPr>
              <a:t> high speed links</a:t>
            </a:r>
          </a:p>
          <a:p>
            <a:pPr eaLnBrk="1" hangingPunct="1"/>
            <a:r>
              <a:rPr lang="en-US" dirty="0" smtClean="0">
                <a:ea typeface="ＭＳ Ｐゴシック" panose="020B0600070205080204" pitchFamily="34" charset="-128"/>
              </a:rPr>
              <a:t>random access to encrypted data blocks</a:t>
            </a:r>
          </a:p>
          <a:p>
            <a:pPr eaLnBrk="1" hangingPunct="1"/>
            <a:r>
              <a:rPr lang="en-US" dirty="0" smtClean="0">
                <a:ea typeface="ＭＳ Ｐゴシック" panose="020B0600070205080204" pitchFamily="34" charset="-128"/>
              </a:rPr>
              <a:t>provable security (good as other modes)</a:t>
            </a:r>
          </a:p>
          <a:p>
            <a:pPr eaLnBrk="1" hangingPunct="1"/>
            <a:r>
              <a:rPr lang="en-US" dirty="0" smtClean="0">
                <a:ea typeface="ＭＳ Ｐゴシック" panose="020B0600070205080204" pitchFamily="34" charset="-128"/>
              </a:rPr>
              <a:t>but must ensure never reuse key/counter values, otherwise could break (</a:t>
            </a:r>
            <a:r>
              <a:rPr lang="en-US" dirty="0" err="1" smtClean="0">
                <a:ea typeface="ＭＳ Ｐゴシック" panose="020B0600070205080204" pitchFamily="34" charset="-128"/>
              </a:rPr>
              <a:t>cf</a:t>
            </a:r>
            <a:r>
              <a:rPr lang="en-US" dirty="0" smtClean="0">
                <a:ea typeface="ＭＳ Ｐゴシック" panose="020B0600070205080204" pitchFamily="34" charset="-128"/>
              </a:rPr>
              <a:t> OFB)</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1152429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7950"/>
            <a:ext cx="5486400" cy="662463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4" name="Rectangle 2"/>
          <p:cNvSpPr>
            <a:spLocks noGrp="1" noChangeArrowheads="1"/>
          </p:cNvSpPr>
          <p:nvPr>
            <p:ph type="title" idx="4294967295"/>
          </p:nvPr>
        </p:nvSpPr>
        <p:spPr>
          <a:xfrm>
            <a:off x="230832" y="2348880"/>
            <a:ext cx="8229600" cy="1252538"/>
          </a:xfrm>
        </p:spPr>
        <p:txBody>
          <a:bodyPr>
            <a:normAutofit fontScale="90000"/>
          </a:bodyPr>
          <a:lstStyle/>
          <a:p>
            <a:pPr eaLnBrk="1" hangingPunct="1"/>
            <a:r>
              <a:rPr lang="en-US" dirty="0" smtClean="0">
                <a:ea typeface="ＭＳ Ｐゴシック" panose="020B0600070205080204" pitchFamily="34" charset="-128"/>
              </a:rPr>
              <a:t>Feedback</a:t>
            </a:r>
            <a:br>
              <a:rPr lang="en-US" dirty="0" smtClean="0">
                <a:ea typeface="ＭＳ Ｐゴシック" panose="020B0600070205080204" pitchFamily="34" charset="-128"/>
              </a:rPr>
            </a:br>
            <a:r>
              <a:rPr lang="en-US" dirty="0" smtClean="0">
                <a:ea typeface="ＭＳ Ｐゴシック" panose="020B0600070205080204" pitchFamily="34" charset="-128"/>
              </a:rPr>
              <a:t>Characteristics</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1815056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ea typeface="ＭＳ Ｐゴシック" panose="020B0600070205080204" pitchFamily="34" charset="-128"/>
              </a:rPr>
              <a:t>Take-home Information</a:t>
            </a:r>
            <a:endParaRPr lang="en-AU" altLang="zh-CN" dirty="0" smtClean="0">
              <a:ea typeface="ＭＳ Ｐゴシック" panose="020B0600070205080204" pitchFamily="34" charset="-128"/>
            </a:endParaRPr>
          </a:p>
        </p:txBody>
      </p:sp>
      <p:sp>
        <p:nvSpPr>
          <p:cNvPr id="45059" name="Rectangle 3"/>
          <p:cNvSpPr>
            <a:spLocks noGrp="1" noChangeArrowheads="1"/>
          </p:cNvSpPr>
          <p:nvPr>
            <p:ph type="body" idx="1"/>
          </p:nvPr>
        </p:nvSpPr>
        <p:spPr/>
        <p:txBody>
          <a:bodyPr/>
          <a:lstStyle/>
          <a:p>
            <a:pPr eaLnBrk="1" hangingPunct="1"/>
            <a:r>
              <a:rPr lang="en-US" dirty="0" smtClean="0">
                <a:ea typeface="ＭＳ Ｐゴシック" panose="020B0600070205080204" pitchFamily="34" charset="-128"/>
              </a:rPr>
              <a:t>Block cipher design model: </a:t>
            </a:r>
            <a:r>
              <a:rPr lang="en-US" dirty="0" err="1" smtClean="0">
                <a:ea typeface="ＭＳ Ｐゴシック" panose="020B0600070205080204" pitchFamily="34" charset="-128"/>
              </a:rPr>
              <a:t>Feistel</a:t>
            </a:r>
            <a:r>
              <a:rPr lang="en-US" dirty="0" smtClean="0">
                <a:ea typeface="ＭＳ Ｐゴシック" panose="020B0600070205080204" pitchFamily="34" charset="-128"/>
              </a:rPr>
              <a:t> network, Substitution-Permutation network</a:t>
            </a:r>
          </a:p>
          <a:p>
            <a:pPr eaLnBrk="1" hangingPunct="1"/>
            <a:r>
              <a:rPr lang="en-US" dirty="0" smtClean="0">
                <a:ea typeface="ＭＳ Ｐゴシック" panose="020B0600070205080204" pitchFamily="34" charset="-128"/>
              </a:rPr>
              <a:t>DES</a:t>
            </a:r>
          </a:p>
          <a:p>
            <a:pPr eaLnBrk="1" hangingPunct="1"/>
            <a:r>
              <a:rPr lang="en-US" dirty="0" smtClean="0">
                <a:ea typeface="ＭＳ Ｐゴシック" panose="020B0600070205080204" pitchFamily="34" charset="-128"/>
              </a:rPr>
              <a:t>AES</a:t>
            </a:r>
          </a:p>
          <a:p>
            <a:pPr eaLnBrk="1" hangingPunct="1"/>
            <a:r>
              <a:rPr lang="en-AU" altLang="zh-CN" dirty="0" smtClean="0">
                <a:ea typeface="ＭＳ Ｐゴシック" panose="020B0600070205080204" pitchFamily="34" charset="-128"/>
              </a:rPr>
              <a:t>Block cipher are used in various modes to encrypt real-world data.</a:t>
            </a:r>
          </a:p>
        </p:txBody>
      </p:sp>
    </p:spTree>
    <p:extLst>
      <p:ext uri="{BB962C8B-B14F-4D97-AF65-F5344CB8AC3E}">
        <p14:creationId xmlns:p14="http://schemas.microsoft.com/office/powerpoint/2010/main" val="321684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Principles</a:t>
            </a:r>
            <a:endParaRPr lang="zh-CN" altLang="en-US" dirty="0"/>
          </a:p>
        </p:txBody>
      </p:sp>
      <p:sp>
        <p:nvSpPr>
          <p:cNvPr id="3" name="内容占位符 2"/>
          <p:cNvSpPr>
            <a:spLocks noGrp="1"/>
          </p:cNvSpPr>
          <p:nvPr>
            <p:ph idx="1"/>
          </p:nvPr>
        </p:nvSpPr>
        <p:spPr/>
        <p:txBody>
          <a:bodyPr/>
          <a:lstStyle/>
          <a:p>
            <a:r>
              <a:rPr lang="en-US" altLang="zh-CN" dirty="0" smtClean="0"/>
              <a:t>Confusion: break the dependence between input and output</a:t>
            </a:r>
          </a:p>
          <a:p>
            <a:endParaRPr lang="en-US" altLang="zh-CN" dirty="0"/>
          </a:p>
          <a:p>
            <a:r>
              <a:rPr lang="en-US" altLang="zh-CN" dirty="0" smtClean="0"/>
              <a:t>Diffusion: one change in the plaintext spreads to the whole </a:t>
            </a:r>
            <a:r>
              <a:rPr lang="en-US" altLang="zh-CN" dirty="0" err="1" smtClean="0"/>
              <a:t>ciphertext</a:t>
            </a:r>
            <a:endParaRPr lang="zh-CN" altLang="en-US" dirty="0"/>
          </a:p>
        </p:txBody>
      </p:sp>
    </p:spTree>
    <p:extLst>
      <p:ext uri="{BB962C8B-B14F-4D97-AF65-F5344CB8AC3E}">
        <p14:creationId xmlns:p14="http://schemas.microsoft.com/office/powerpoint/2010/main" val="155079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DES</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8983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Data Encryption Standard (DES)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Early 1970s:   Horst </a:t>
            </a:r>
            <a:r>
              <a:rPr lang="en-US" dirty="0" err="1" smtClean="0"/>
              <a:t>Feistel</a:t>
            </a:r>
            <a:r>
              <a:rPr lang="en-US" dirty="0" smtClean="0"/>
              <a:t> designs Lucifer at IBM</a:t>
            </a:r>
          </a:p>
          <a:p>
            <a:pPr marL="0" indent="0">
              <a:buNone/>
            </a:pPr>
            <a:r>
              <a:rPr lang="en-US" dirty="0"/>
              <a:t>	</a:t>
            </a:r>
            <a:r>
              <a:rPr lang="en-US" dirty="0" smtClean="0"/>
              <a:t>	key-</a:t>
            </a:r>
            <a:r>
              <a:rPr lang="en-US" dirty="0" err="1" smtClean="0"/>
              <a:t>len</a:t>
            </a:r>
            <a:r>
              <a:rPr lang="en-US" dirty="0" smtClean="0"/>
              <a:t> = 128 bits  ;   block-</a:t>
            </a:r>
            <a:r>
              <a:rPr lang="en-US" dirty="0" err="1" smtClean="0"/>
              <a:t>len</a:t>
            </a:r>
            <a:r>
              <a:rPr lang="en-US" dirty="0" smtClean="0"/>
              <a:t> = 128 bits</a:t>
            </a:r>
          </a:p>
          <a:p>
            <a:pPr>
              <a:spcBef>
                <a:spcPts val="1176"/>
              </a:spcBef>
            </a:pPr>
            <a:r>
              <a:rPr lang="en-US" dirty="0" smtClean="0"/>
              <a:t>1973:   NBS asks for block cipher proposals.   </a:t>
            </a:r>
            <a:br>
              <a:rPr lang="en-US" dirty="0" smtClean="0"/>
            </a:br>
            <a:r>
              <a:rPr lang="en-US" dirty="0" smtClean="0"/>
              <a:t>		IBM submits variant of Lucifer.</a:t>
            </a:r>
          </a:p>
          <a:p>
            <a:pPr>
              <a:spcBef>
                <a:spcPts val="624"/>
              </a:spcBef>
            </a:pPr>
            <a:r>
              <a:rPr lang="en-US" dirty="0" smtClean="0"/>
              <a:t>1976:  NBS adopts DES as a federal standard</a:t>
            </a:r>
          </a:p>
          <a:p>
            <a:pPr marL="0" indent="0">
              <a:buNone/>
            </a:pPr>
            <a:r>
              <a:rPr lang="en-US" dirty="0"/>
              <a:t>		key-</a:t>
            </a:r>
            <a:r>
              <a:rPr lang="en-US" dirty="0" err="1"/>
              <a:t>len</a:t>
            </a:r>
            <a:r>
              <a:rPr lang="en-US" dirty="0"/>
              <a:t> = </a:t>
            </a:r>
            <a:r>
              <a:rPr lang="en-US" dirty="0" smtClean="0"/>
              <a:t>56 </a:t>
            </a:r>
            <a:r>
              <a:rPr lang="en-US" dirty="0"/>
              <a:t>bits  ;   block-</a:t>
            </a:r>
            <a:r>
              <a:rPr lang="en-US" dirty="0" err="1"/>
              <a:t>len</a:t>
            </a:r>
            <a:r>
              <a:rPr lang="en-US" dirty="0"/>
              <a:t> = </a:t>
            </a:r>
            <a:r>
              <a:rPr lang="en-US" dirty="0" smtClean="0"/>
              <a:t>64 bits</a:t>
            </a:r>
          </a:p>
          <a:p>
            <a:pPr>
              <a:spcBef>
                <a:spcPts val="1176"/>
              </a:spcBef>
            </a:pPr>
            <a:r>
              <a:rPr lang="en-US" dirty="0" smtClean="0"/>
              <a:t>1997:  DES broken by exhaustive search</a:t>
            </a:r>
          </a:p>
          <a:p>
            <a:pPr>
              <a:spcBef>
                <a:spcPts val="1176"/>
              </a:spcBef>
            </a:pPr>
            <a:r>
              <a:rPr lang="en-US" dirty="0" smtClean="0"/>
              <a:t>2000:  NIST adopts </a:t>
            </a:r>
            <a:r>
              <a:rPr lang="en-US" dirty="0" err="1" smtClean="0"/>
              <a:t>Rijndael</a:t>
            </a:r>
            <a:r>
              <a:rPr lang="en-US" dirty="0" smtClean="0"/>
              <a:t> as AES to replace DES</a:t>
            </a:r>
          </a:p>
          <a:p>
            <a:pPr marL="0" indent="0">
              <a:spcBef>
                <a:spcPts val="1776"/>
              </a:spcBef>
              <a:buNone/>
            </a:pPr>
            <a:r>
              <a:rPr lang="en-US" dirty="0" smtClean="0"/>
              <a:t>Widely deployed in banking (ACH) and commerce</a:t>
            </a:r>
            <a:endParaRPr lang="en-US" dirty="0"/>
          </a:p>
          <a:p>
            <a:pPr marL="0" indent="0">
              <a:buNone/>
            </a:pPr>
            <a:endParaRPr lang="en-US" dirty="0"/>
          </a:p>
        </p:txBody>
      </p:sp>
    </p:spTree>
    <p:extLst>
      <p:ext uri="{BB962C8B-B14F-4D97-AF65-F5344CB8AC3E}">
        <p14:creationId xmlns:p14="http://schemas.microsoft.com/office/powerpoint/2010/main" val="215666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  core idea – </a:t>
            </a:r>
            <a:r>
              <a:rPr lang="en-US" dirty="0" err="1" smtClean="0"/>
              <a:t>Feistel</a:t>
            </a:r>
            <a:r>
              <a:rPr lang="en-US" dirty="0" smtClean="0"/>
              <a:t> Network</a:t>
            </a:r>
            <a:endParaRPr lang="en-US" dirty="0"/>
          </a:p>
        </p:txBody>
      </p:sp>
      <p:sp>
        <p:nvSpPr>
          <p:cNvPr id="3" name="Content Placeholder 2"/>
          <p:cNvSpPr>
            <a:spLocks noGrp="1"/>
          </p:cNvSpPr>
          <p:nvPr>
            <p:ph idx="1"/>
          </p:nvPr>
        </p:nvSpPr>
        <p:spPr>
          <a:xfrm>
            <a:off x="457200" y="1905000"/>
            <a:ext cx="8229600" cy="1219200"/>
          </a:xfrm>
        </p:spPr>
        <p:txBody>
          <a:bodyPr>
            <a:normAutofit fontScale="85000" lnSpcReduction="10000"/>
          </a:bodyPr>
          <a:lstStyle/>
          <a:p>
            <a:pPr marL="0" indent="0">
              <a:buNone/>
            </a:pPr>
            <a:r>
              <a:rPr lang="en-US" dirty="0" smtClean="0"/>
              <a:t>Given functions    f</a:t>
            </a:r>
            <a:r>
              <a:rPr lang="en-US" baseline="-25000" dirty="0" smtClean="0"/>
              <a:t>1</a:t>
            </a:r>
            <a:r>
              <a:rPr lang="en-US" dirty="0" smtClean="0"/>
              <a:t>, …, </a:t>
            </a:r>
            <a:r>
              <a:rPr lang="en-US" dirty="0" err="1" smtClean="0"/>
              <a:t>f</a:t>
            </a:r>
            <a:r>
              <a:rPr lang="en-US" baseline="-25000" dirty="0" err="1" smtClean="0"/>
              <a:t>d</a:t>
            </a:r>
            <a:r>
              <a:rPr lang="en-US" dirty="0" smtClean="0"/>
              <a:t>:   {0,1}</a:t>
            </a:r>
            <a:r>
              <a:rPr lang="en-US" baseline="30000" dirty="0" smtClean="0"/>
              <a:t>n</a:t>
            </a:r>
            <a:r>
              <a:rPr lang="en-US" dirty="0" smtClean="0"/>
              <a:t>  ⟶  {0,1}</a:t>
            </a:r>
            <a:r>
              <a:rPr lang="en-US" baseline="30000" dirty="0" smtClean="0"/>
              <a:t>n</a:t>
            </a:r>
            <a:r>
              <a:rPr lang="en-US" dirty="0" smtClean="0"/>
              <a:t>    </a:t>
            </a:r>
          </a:p>
          <a:p>
            <a:pPr marL="0" indent="0">
              <a:spcBef>
                <a:spcPts val="2376"/>
              </a:spcBef>
              <a:buNone/>
            </a:pPr>
            <a:r>
              <a:rPr lang="en-US" dirty="0" smtClean="0"/>
              <a:t>Goal:    build invertible function   F: </a:t>
            </a:r>
            <a:r>
              <a:rPr lang="en-US" dirty="0"/>
              <a:t>{0,1</a:t>
            </a:r>
            <a:r>
              <a:rPr lang="en-US" dirty="0" smtClean="0"/>
              <a:t>}</a:t>
            </a:r>
            <a:r>
              <a:rPr lang="en-US" baseline="30000" dirty="0"/>
              <a:t>2</a:t>
            </a:r>
            <a:r>
              <a:rPr lang="en-US" baseline="30000" dirty="0" smtClean="0"/>
              <a:t>n</a:t>
            </a:r>
            <a:r>
              <a:rPr lang="en-US" dirty="0" smtClean="0"/>
              <a:t>  </a:t>
            </a:r>
            <a:r>
              <a:rPr lang="en-US" dirty="0"/>
              <a:t>⟶  {0,1</a:t>
            </a:r>
            <a:r>
              <a:rPr lang="en-US" dirty="0" smtClean="0"/>
              <a:t>}</a:t>
            </a:r>
            <a:r>
              <a:rPr lang="en-US" baseline="30000" dirty="0" smtClean="0"/>
              <a:t>2n</a:t>
            </a:r>
            <a:r>
              <a:rPr lang="en-US" dirty="0" smtClean="0"/>
              <a:t> </a:t>
            </a:r>
            <a:endParaRPr lang="en-US" dirty="0"/>
          </a:p>
        </p:txBody>
      </p:sp>
      <p:sp>
        <p:nvSpPr>
          <p:cNvPr id="64" name="TextBox 63"/>
          <p:cNvSpPr txBox="1"/>
          <p:nvPr/>
        </p:nvSpPr>
        <p:spPr>
          <a:xfrm>
            <a:off x="2057400" y="5181601"/>
            <a:ext cx="1741182" cy="461665"/>
          </a:xfrm>
          <a:prstGeom prst="rect">
            <a:avLst/>
          </a:prstGeom>
          <a:noFill/>
        </p:spPr>
        <p:txBody>
          <a:bodyPr wrap="none" rtlCol="0">
            <a:spAutoFit/>
          </a:bodyPr>
          <a:lstStyle/>
          <a:p>
            <a:r>
              <a:rPr lang="en-US" sz="2400" dirty="0"/>
              <a:t>In symbols:</a:t>
            </a:r>
          </a:p>
        </p:txBody>
      </p:sp>
      <p:grpSp>
        <p:nvGrpSpPr>
          <p:cNvPr id="17" name="Group 16"/>
          <p:cNvGrpSpPr/>
          <p:nvPr/>
        </p:nvGrpSpPr>
        <p:grpSpPr>
          <a:xfrm>
            <a:off x="609602" y="3263776"/>
            <a:ext cx="7848599" cy="1829956"/>
            <a:chOff x="609601" y="2406526"/>
            <a:chExt cx="7848599" cy="1829956"/>
          </a:xfrm>
        </p:grpSpPr>
        <p:sp>
          <p:nvSpPr>
            <p:cNvPr id="11" name="TextBox 10"/>
            <p:cNvSpPr txBox="1"/>
            <p:nvPr/>
          </p:nvSpPr>
          <p:spPr>
            <a:xfrm>
              <a:off x="774333" y="3867150"/>
              <a:ext cx="684803" cy="369332"/>
            </a:xfrm>
            <a:prstGeom prst="rect">
              <a:avLst/>
            </a:prstGeom>
            <a:noFill/>
          </p:spPr>
          <p:txBody>
            <a:bodyPr wrap="none" rtlCol="0">
              <a:spAutoFit/>
            </a:bodyPr>
            <a:lstStyle/>
            <a:p>
              <a:r>
                <a:rPr lang="en-US" dirty="0" smtClean="0"/>
                <a:t>input</a:t>
              </a:r>
              <a:endParaRPr lang="en-US" dirty="0"/>
            </a:p>
          </p:txBody>
        </p:sp>
        <p:sp>
          <p:nvSpPr>
            <p:cNvPr id="63" name="TextBox 62"/>
            <p:cNvSpPr txBox="1"/>
            <p:nvPr/>
          </p:nvSpPr>
          <p:spPr>
            <a:xfrm>
              <a:off x="7632333" y="3867150"/>
              <a:ext cx="825867" cy="369332"/>
            </a:xfrm>
            <a:prstGeom prst="rect">
              <a:avLst/>
            </a:prstGeom>
            <a:noFill/>
          </p:spPr>
          <p:txBody>
            <a:bodyPr wrap="none" rtlCol="0">
              <a:spAutoFit/>
            </a:bodyPr>
            <a:lstStyle/>
            <a:p>
              <a:r>
                <a:rPr lang="en-US" dirty="0" smtClean="0"/>
                <a:t>output</a:t>
              </a:r>
              <a:endParaRPr lang="en-US" dirty="0"/>
            </a:p>
          </p:txBody>
        </p:sp>
        <p:sp>
          <p:nvSpPr>
            <p:cNvPr id="51" name="Rectangle 50"/>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52" name="Rectangle 51"/>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62" name="Rectangle 61"/>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d</a:t>
              </a:r>
            </a:p>
          </p:txBody>
        </p:sp>
        <p:sp>
          <p:nvSpPr>
            <p:cNvPr id="65" name="Rectangle 64"/>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66" name="Rectangle 65"/>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0</a:t>
              </a:r>
            </a:p>
          </p:txBody>
        </p:sp>
        <p:sp>
          <p:nvSpPr>
            <p:cNvPr id="67" name="Rectangle 66"/>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a:solidFill>
                    <a:srgbClr val="0000FF"/>
                  </a:solidFill>
                </a:rPr>
                <a:t>0</a:t>
              </a:r>
            </a:p>
          </p:txBody>
        </p:sp>
        <p:sp>
          <p:nvSpPr>
            <p:cNvPr id="68" name="TextBox 67"/>
            <p:cNvSpPr txBox="1"/>
            <p:nvPr/>
          </p:nvSpPr>
          <p:spPr>
            <a:xfrm rot="5400000">
              <a:off x="431472" y="2596322"/>
              <a:ext cx="748923" cy="369332"/>
            </a:xfrm>
            <a:prstGeom prst="rect">
              <a:avLst/>
            </a:prstGeom>
            <a:noFill/>
          </p:spPr>
          <p:txBody>
            <a:bodyPr wrap="none" rtlCol="0">
              <a:spAutoFit/>
            </a:bodyPr>
            <a:lstStyle/>
            <a:p>
              <a:r>
                <a:rPr lang="en-US" dirty="0"/>
                <a:t>n</a:t>
              </a:r>
              <a:r>
                <a:rPr lang="en-US" dirty="0" smtClean="0"/>
                <a:t>-bits</a:t>
              </a:r>
              <a:endParaRPr lang="en-US" dirty="0"/>
            </a:p>
          </p:txBody>
        </p:sp>
        <p:sp>
          <p:nvSpPr>
            <p:cNvPr id="69" name="TextBox 68"/>
            <p:cNvSpPr txBox="1"/>
            <p:nvPr/>
          </p:nvSpPr>
          <p:spPr>
            <a:xfrm rot="5400000">
              <a:off x="419805" y="3397046"/>
              <a:ext cx="748923" cy="369332"/>
            </a:xfrm>
            <a:prstGeom prst="rect">
              <a:avLst/>
            </a:prstGeom>
            <a:noFill/>
          </p:spPr>
          <p:txBody>
            <a:bodyPr wrap="none" rtlCol="0">
              <a:spAutoFit/>
            </a:bodyPr>
            <a:lstStyle/>
            <a:p>
              <a:r>
                <a:rPr lang="en-US" dirty="0"/>
                <a:t>n</a:t>
              </a:r>
              <a:r>
                <a:rPr lang="en-US" dirty="0" smtClean="0"/>
                <a:t>-bits</a:t>
              </a:r>
              <a:endParaRPr lang="en-US" dirty="0"/>
            </a:p>
          </p:txBody>
        </p:sp>
        <p:sp>
          <p:nvSpPr>
            <p:cNvPr id="70" name="Rectangle 69"/>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71" name="Rectangle 70"/>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72" name="TextBox 71"/>
            <p:cNvSpPr txBox="1"/>
            <p:nvPr/>
          </p:nvSpPr>
          <p:spPr>
            <a:xfrm flipV="1">
              <a:off x="1600200" y="3470017"/>
              <a:ext cx="431528" cy="461665"/>
            </a:xfrm>
            <a:prstGeom prst="rect">
              <a:avLst/>
            </a:prstGeom>
            <a:noFill/>
          </p:spPr>
          <p:txBody>
            <a:bodyPr wrap="none" rtlCol="0">
              <a:spAutoFit/>
            </a:bodyPr>
            <a:lstStyle/>
            <a:p>
              <a:r>
                <a:rPr lang="en-US" sz="2400" dirty="0"/>
                <a:t>⊕</a:t>
              </a:r>
            </a:p>
          </p:txBody>
        </p:sp>
        <p:cxnSp>
          <p:nvCxnSpPr>
            <p:cNvPr id="73" name="Straight Connector 72"/>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3"/>
            </p:cNvCxnSpPr>
            <p:nvPr/>
          </p:nvCxnSpPr>
          <p:spPr>
            <a:xfrm flipV="1">
              <a:off x="2031728" y="3698617"/>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endCxn id="71"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0"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79" name="Straight Arrow Connector 78"/>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82" name="Rectangle 81"/>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83" name="TextBox 82"/>
            <p:cNvSpPr txBox="1"/>
            <p:nvPr/>
          </p:nvSpPr>
          <p:spPr>
            <a:xfrm flipV="1">
              <a:off x="3276600" y="3470017"/>
              <a:ext cx="431528" cy="461665"/>
            </a:xfrm>
            <a:prstGeom prst="rect">
              <a:avLst/>
            </a:prstGeom>
            <a:noFill/>
          </p:spPr>
          <p:txBody>
            <a:bodyPr wrap="none" rtlCol="0">
              <a:spAutoFit/>
            </a:bodyPr>
            <a:lstStyle/>
            <a:p>
              <a:r>
                <a:rPr lang="en-US" sz="2400" dirty="0"/>
                <a:t>⊕</a:t>
              </a:r>
            </a:p>
          </p:txBody>
        </p:sp>
        <p:cxnSp>
          <p:nvCxnSpPr>
            <p:cNvPr id="84" name="Straight Connector 83"/>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3" idx="3"/>
            </p:cNvCxnSpPr>
            <p:nvPr/>
          </p:nvCxnSpPr>
          <p:spPr>
            <a:xfrm flipV="1">
              <a:off x="3708128" y="3698617"/>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2"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1"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2</a:t>
              </a:r>
              <a:endParaRPr lang="en-US" baseline="-25000" dirty="0">
                <a:solidFill>
                  <a:srgbClr val="0000FF"/>
                </a:solidFill>
              </a:endParaRPr>
            </a:p>
          </p:txBody>
        </p:sp>
        <p:cxnSp>
          <p:nvCxnSpPr>
            <p:cNvPr id="90" name="Straight Arrow Connector 89"/>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181600" y="2876550"/>
              <a:ext cx="702436" cy="830997"/>
            </a:xfrm>
            <a:prstGeom prst="rect">
              <a:avLst/>
            </a:prstGeom>
            <a:noFill/>
          </p:spPr>
          <p:txBody>
            <a:bodyPr wrap="none" rtlCol="0">
              <a:spAutoFit/>
            </a:bodyPr>
            <a:lstStyle/>
            <a:p>
              <a:r>
                <a:rPr lang="en-US" sz="4800" b="1" dirty="0"/>
                <a:t>⋯</a:t>
              </a:r>
            </a:p>
          </p:txBody>
        </p:sp>
        <p:sp>
          <p:nvSpPr>
            <p:cNvPr id="93" name="TextBox 92"/>
            <p:cNvSpPr txBox="1"/>
            <p:nvPr/>
          </p:nvSpPr>
          <p:spPr>
            <a:xfrm flipV="1">
              <a:off x="6781800" y="3546217"/>
              <a:ext cx="431528" cy="461665"/>
            </a:xfrm>
            <a:prstGeom prst="rect">
              <a:avLst/>
            </a:prstGeom>
            <a:noFill/>
          </p:spPr>
          <p:txBody>
            <a:bodyPr wrap="none" rtlCol="0">
              <a:spAutoFit/>
            </a:bodyPr>
            <a:lstStyle/>
            <a:p>
              <a:r>
                <a:rPr lang="en-US" sz="2400" dirty="0"/>
                <a:t>⊕</a:t>
              </a:r>
            </a:p>
          </p:txBody>
        </p:sp>
        <p:cxnSp>
          <p:nvCxnSpPr>
            <p:cNvPr id="94" name="Straight Connector 93"/>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3"/>
            </p:cNvCxnSpPr>
            <p:nvPr/>
          </p:nvCxnSpPr>
          <p:spPr>
            <a:xfrm flipV="1">
              <a:off x="7213328" y="3774817"/>
              <a:ext cx="178072"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00" name="Straight Arrow Connector 99"/>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977280" y="4990050"/>
              <a:ext cx="2693880" cy="829800"/>
            </p14:xfrm>
          </p:contentPart>
        </mc:Choice>
        <mc:Fallback xmlns="">
          <p:pic>
            <p:nvPicPr>
              <p:cNvPr id="4" name="Ink 3"/>
              <p:cNvPicPr/>
              <p:nvPr/>
            </p:nvPicPr>
            <p:blipFill>
              <a:blip r:embed="rId4"/>
              <a:stretch>
                <a:fillRect/>
              </a:stretch>
            </p:blipFill>
            <p:spPr>
              <a:xfrm>
                <a:off x="3965400" y="4979610"/>
                <a:ext cx="2715840" cy="853200"/>
              </a:xfrm>
              <a:prstGeom prst="rect">
                <a:avLst/>
              </a:prstGeom>
            </p:spPr>
          </p:pic>
        </mc:Fallback>
      </mc:AlternateContent>
    </p:spTree>
    <p:extLst>
      <p:ext uri="{BB962C8B-B14F-4D97-AF65-F5344CB8AC3E}">
        <p14:creationId xmlns:p14="http://schemas.microsoft.com/office/powerpoint/2010/main" val="34141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945</TotalTime>
  <Words>4749</Words>
  <Application>Microsoft Office PowerPoint</Application>
  <PresentationFormat>全屏显示(4:3)</PresentationFormat>
  <Paragraphs>795</Paragraphs>
  <Slides>58</Slides>
  <Notes>28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77" baseType="lpstr">
      <vt:lpstr>Arial Unicode MS</vt:lpstr>
      <vt:lpstr>ＭＳ Ｐゴシック</vt:lpstr>
      <vt:lpstr>Times-Roman</vt:lpstr>
      <vt:lpstr>华文楷体</vt:lpstr>
      <vt:lpstr>宋体</vt:lpstr>
      <vt:lpstr>Arial</vt:lpstr>
      <vt:lpstr>Comic Sans MS</vt:lpstr>
      <vt:lpstr>Corbel</vt:lpstr>
      <vt:lpstr>Courier New</vt:lpstr>
      <vt:lpstr>Symbol</vt:lpstr>
      <vt:lpstr>Tahoma</vt:lpstr>
      <vt:lpstr>Times New Roman</vt:lpstr>
      <vt:lpstr>Wingdings</vt:lpstr>
      <vt:lpstr>Wingdings 2</vt:lpstr>
      <vt:lpstr>Wingdings 3</vt:lpstr>
      <vt:lpstr>Module</vt:lpstr>
      <vt:lpstr>位图图像</vt:lpstr>
      <vt:lpstr>Equation</vt:lpstr>
      <vt:lpstr>Picture</vt:lpstr>
      <vt:lpstr> Lecture 4: Block cipher，DES, AES, Modes of operation</vt:lpstr>
      <vt:lpstr>Acknowledgements and Reading</vt:lpstr>
      <vt:lpstr>Block ciphers:  crypto work horse</vt:lpstr>
      <vt:lpstr>Block Ciphers Built by Iteration</vt:lpstr>
      <vt:lpstr>Performance: Crypto++  5.6.0      [ Wei Dai ]</vt:lpstr>
      <vt:lpstr>Design Principles</vt:lpstr>
      <vt:lpstr>DES</vt:lpstr>
      <vt:lpstr>The Data Encryption Standard (DES)</vt:lpstr>
      <vt:lpstr>DES:  core idea – Feistel Network</vt:lpstr>
      <vt:lpstr>Feistel network is invertible</vt:lpstr>
      <vt:lpstr>Inversion in a picture</vt:lpstr>
      <vt:lpstr>Decryption circuit</vt:lpstr>
      <vt:lpstr>DES:    16 round Feistel network</vt:lpstr>
      <vt:lpstr>Initial/Final Permutation</vt:lpstr>
      <vt:lpstr>PowerPoint 演示文稿</vt:lpstr>
      <vt:lpstr>The function    F(ki, x)</vt:lpstr>
      <vt:lpstr>E-box</vt:lpstr>
      <vt:lpstr>The S-boxes</vt:lpstr>
      <vt:lpstr>S-box example</vt:lpstr>
      <vt:lpstr>All S-boxes</vt:lpstr>
      <vt:lpstr>P-box</vt:lpstr>
      <vt:lpstr>Round Key Generation</vt:lpstr>
      <vt:lpstr>Choosing the S-boxes and P-box</vt:lpstr>
      <vt:lpstr>DES动画演示</vt:lpstr>
      <vt:lpstr>DES分析</vt:lpstr>
      <vt:lpstr>PowerPoint 演示文稿</vt:lpstr>
      <vt:lpstr>PowerPoint 演示文稿</vt:lpstr>
      <vt:lpstr>PowerPoint 演示文稿</vt:lpstr>
      <vt:lpstr>习题</vt:lpstr>
      <vt:lpstr>AES</vt:lpstr>
      <vt:lpstr>The AES process</vt:lpstr>
      <vt:lpstr>AES is a Substitution-Permutation network (not Feistel)</vt:lpstr>
      <vt:lpstr>AES-128 schematic</vt:lpstr>
      <vt:lpstr>The round function</vt:lpstr>
      <vt:lpstr>Code size/performance tradeoff</vt:lpstr>
      <vt:lpstr>Example:   Javascript AES</vt:lpstr>
      <vt:lpstr>AES in hardware</vt:lpstr>
      <vt:lpstr>How to use block cipher in practice</vt:lpstr>
      <vt:lpstr>Modes of Operation</vt:lpstr>
      <vt:lpstr>Electronic Codebook Book (ECB)</vt:lpstr>
      <vt:lpstr>Electronic Codebook Book (ECB)</vt:lpstr>
      <vt:lpstr>Advantages and Limitations of ECB</vt:lpstr>
      <vt:lpstr>Cipher Block Chaining (CBC) </vt:lpstr>
      <vt:lpstr>Cipher Block Chaining (CBC)</vt:lpstr>
      <vt:lpstr>Message Padding</vt:lpstr>
      <vt:lpstr>Advantages and Limitations of CBC</vt:lpstr>
      <vt:lpstr>Stream Modes of Operation</vt:lpstr>
      <vt:lpstr>Cipher FeedBack (CFB)</vt:lpstr>
      <vt:lpstr>s-bit Cipher Feedback (CFB-s)</vt:lpstr>
      <vt:lpstr>Advantages and Limitations of CFB</vt:lpstr>
      <vt:lpstr>Output FeedBack (OFB)</vt:lpstr>
      <vt:lpstr>Output Feedback (OFB)</vt:lpstr>
      <vt:lpstr>Advantages and Limitations of OFB</vt:lpstr>
      <vt:lpstr>Counter (CTR)</vt:lpstr>
      <vt:lpstr>Counter (CTR)</vt:lpstr>
      <vt:lpstr>Advantages and Limitations of CTR</vt:lpstr>
      <vt:lpstr>Feedback Characteristics</vt:lpstr>
      <vt:lpstr>Take-home Information</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微软用户</cp:lastModifiedBy>
  <cp:revision>128</cp:revision>
  <cp:lastPrinted>2005-09-02T04:15:44Z</cp:lastPrinted>
  <dcterms:created xsi:type="dcterms:W3CDTF">2009-08-04T00:04:18Z</dcterms:created>
  <dcterms:modified xsi:type="dcterms:W3CDTF">2016-10-24T13:32:46Z</dcterms:modified>
  <cp:category/>
</cp:coreProperties>
</file>