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52"/>
  </p:notesMasterIdLst>
  <p:handoutMasterIdLst>
    <p:handoutMasterId r:id="rId53"/>
  </p:handoutMasterIdLst>
  <p:sldIdLst>
    <p:sldId id="300" r:id="rId2"/>
    <p:sldId id="341" r:id="rId3"/>
    <p:sldId id="521" r:id="rId4"/>
    <p:sldId id="522" r:id="rId5"/>
    <p:sldId id="532" r:id="rId6"/>
    <p:sldId id="534" r:id="rId7"/>
    <p:sldId id="533" r:id="rId8"/>
    <p:sldId id="535" r:id="rId9"/>
    <p:sldId id="536" r:id="rId10"/>
    <p:sldId id="537" r:id="rId11"/>
    <p:sldId id="538" r:id="rId12"/>
    <p:sldId id="539" r:id="rId13"/>
    <p:sldId id="540" r:id="rId14"/>
    <p:sldId id="541" r:id="rId15"/>
    <p:sldId id="542" r:id="rId16"/>
    <p:sldId id="543" r:id="rId17"/>
    <p:sldId id="591" r:id="rId18"/>
    <p:sldId id="549" r:id="rId19"/>
    <p:sldId id="592" r:id="rId20"/>
    <p:sldId id="593" r:id="rId21"/>
    <p:sldId id="594" r:id="rId22"/>
    <p:sldId id="596" r:id="rId23"/>
    <p:sldId id="597" r:id="rId24"/>
    <p:sldId id="599" r:id="rId25"/>
    <p:sldId id="600" r:id="rId26"/>
    <p:sldId id="601" r:id="rId27"/>
    <p:sldId id="602" r:id="rId28"/>
    <p:sldId id="603" r:id="rId29"/>
    <p:sldId id="604" r:id="rId30"/>
    <p:sldId id="605" r:id="rId31"/>
    <p:sldId id="606" r:id="rId32"/>
    <p:sldId id="607" r:id="rId33"/>
    <p:sldId id="608" r:id="rId34"/>
    <p:sldId id="609" r:id="rId35"/>
    <p:sldId id="610" r:id="rId36"/>
    <p:sldId id="611" r:id="rId37"/>
    <p:sldId id="612" r:id="rId38"/>
    <p:sldId id="598" r:id="rId39"/>
    <p:sldId id="552" r:id="rId40"/>
    <p:sldId id="553" r:id="rId41"/>
    <p:sldId id="564" r:id="rId42"/>
    <p:sldId id="565" r:id="rId43"/>
    <p:sldId id="566" r:id="rId44"/>
    <p:sldId id="567" r:id="rId45"/>
    <p:sldId id="568" r:id="rId46"/>
    <p:sldId id="569" r:id="rId47"/>
    <p:sldId id="570" r:id="rId48"/>
    <p:sldId id="614" r:id="rId49"/>
    <p:sldId id="613" r:id="rId50"/>
    <p:sldId id="571" r:id="rId5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59" d="100"/>
          <a:sy n="59" d="100"/>
        </p:scale>
        <p:origin x="-15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1A9D14B-9022-4680-A16E-22F73A7C40FF}" type="slidenum">
              <a:rPr lang="en-US"/>
              <a:pPr/>
              <a:t>‹#›</a:t>
            </a:fld>
            <a:endParaRPr lang="en-US"/>
          </a:p>
        </p:txBody>
      </p:sp>
    </p:spTree>
    <p:extLst>
      <p:ext uri="{BB962C8B-B14F-4D97-AF65-F5344CB8AC3E}">
        <p14:creationId xmlns:p14="http://schemas.microsoft.com/office/powerpoint/2010/main" val="2925325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E243C8-1853-4F79-957A-89321B626D5D}" type="slidenum">
              <a:rPr lang="en-AU" altLang="zh-CN"/>
              <a:pPr/>
              <a:t>‹#›</a:t>
            </a:fld>
            <a:endParaRPr lang="en-AU" altLang="zh-CN"/>
          </a:p>
        </p:txBody>
      </p:sp>
    </p:spTree>
    <p:extLst>
      <p:ext uri="{BB962C8B-B14F-4D97-AF65-F5344CB8AC3E}">
        <p14:creationId xmlns:p14="http://schemas.microsoft.com/office/powerpoint/2010/main" val="2975297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42ABD2-A7BC-40B3-B80E-27B19D9DE49A}" type="slidenum">
              <a:rPr lang="en-AU" altLang="zh-CN" sz="1200"/>
              <a:pPr eaLnBrk="1" hangingPunct="1"/>
              <a:t>3</a:t>
            </a:fld>
            <a:endParaRPr lang="en-AU" altLang="zh-CN"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The development of public-key cryptography is the greatest and perhaps the only true revolution in the entire history of cryptography. From its earliest beginnings to modern times, virtually all cryptographic systems have been based on the elementary tools of substitution and permutation</a:t>
            </a:r>
            <a:r>
              <a:rPr lang="en-AU" altLang="zh-CN" smtClean="0">
                <a:latin typeface="Arial" panose="020B0604020202020204" pitchFamily="34" charset="0"/>
              </a:rPr>
              <a:t>, and can be classed as private/secret/single key (symmetric) systems. All classical, and modern block and stream ciphers are of this form.</a:t>
            </a:r>
          </a:p>
        </p:txBody>
      </p:sp>
    </p:spTree>
    <p:extLst>
      <p:ext uri="{BB962C8B-B14F-4D97-AF65-F5344CB8AC3E}">
        <p14:creationId xmlns:p14="http://schemas.microsoft.com/office/powerpoint/2010/main" val="208296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E36C413-BF90-4357-B5A1-A6084C4B3AD3}" type="slidenum">
              <a:rPr lang="en-AU" altLang="zh-CN" sz="1200"/>
              <a:pPr eaLnBrk="1" hangingPunct="1"/>
              <a:t>12</a:t>
            </a:fld>
            <a:endParaRPr lang="en-AU"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State here one version of the “Square and Multiply Algorithm”, from Stallings Figure 9.8.</a:t>
            </a:r>
          </a:p>
        </p:txBody>
      </p:sp>
    </p:spTree>
    <p:extLst>
      <p:ext uri="{BB962C8B-B14F-4D97-AF65-F5344CB8AC3E}">
        <p14:creationId xmlns:p14="http://schemas.microsoft.com/office/powerpoint/2010/main" val="89435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CD644DA-296B-425F-9315-6E279855F792}" type="slidenum">
              <a:rPr lang="en-AU" altLang="zh-CN" sz="1200"/>
              <a:pPr eaLnBrk="1" hangingPunct="1"/>
              <a:t>13</a:t>
            </a:fld>
            <a:endParaRPr lang="en-AU" altLang="zh-CN" sz="120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cs typeface="Arial" panose="020B0604020202020204" pitchFamily="34" charset="0"/>
              </a:rPr>
              <a:t>To speed up the operation of the RSA algorithm using the public key, can choose to use a small value of e. The most common choice is 65537 (2</a:t>
            </a:r>
            <a:r>
              <a:rPr lang="en-US" baseline="30000" dirty="0" smtClean="0">
                <a:latin typeface="Arial" panose="020B0604020202020204" pitchFamily="34" charset="0"/>
                <a:cs typeface="Arial" panose="020B0604020202020204" pitchFamily="34" charset="0"/>
              </a:rPr>
              <a:t>16</a:t>
            </a:r>
            <a:r>
              <a:rPr lang="en-US" dirty="0" smtClean="0">
                <a:latin typeface="Arial" panose="020B0604020202020204" pitchFamily="34" charset="0"/>
                <a:cs typeface="Arial" panose="020B0604020202020204" pitchFamily="34" charset="0"/>
              </a:rPr>
              <a:t> + 1); two other popular choices are 3 and 17. Each of these choices has only two 1 bits and so the number of multiplications required to perform exponentiation is minimized.  However, with a very small public key, such as</a:t>
            </a:r>
            <a:r>
              <a:rPr lang="en-US" i="1" dirty="0" smtClean="0">
                <a:latin typeface="Arial" panose="020B0604020202020204" pitchFamily="34" charset="0"/>
                <a:cs typeface="Arial" panose="020B0604020202020204" pitchFamily="34" charset="0"/>
              </a:rPr>
              <a:t> e = 3</a:t>
            </a:r>
            <a:r>
              <a:rPr lang="en-US" dirty="0" smtClean="0">
                <a:latin typeface="Arial" panose="020B0604020202020204" pitchFamily="34" charset="0"/>
                <a:cs typeface="Arial" panose="020B0604020202020204" pitchFamily="34" charset="0"/>
              </a:rPr>
              <a:t>, RSA becomes vulnerable to a simple attack</a:t>
            </a:r>
            <a:r>
              <a:rPr lang="en-US" i="1"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eaLnBrk="1" hangingPunct="1"/>
            <a:r>
              <a:rPr lang="en-US" dirty="0" smtClean="0">
                <a:latin typeface="Arial" panose="020B0604020202020204" pitchFamily="34" charset="0"/>
                <a:cs typeface="Arial" panose="020B0604020202020204" pitchFamily="34" charset="0"/>
              </a:rPr>
              <a:t>The reader may have noted that the definition of the RSA algorithm (Figure 9.5) requires that during key generation the user selects a value of e that is relatively prime to </a:t>
            </a:r>
            <a:r>
              <a:rPr lang="en-AU" altLang="zh-CN" dirty="0" smtClean="0">
                <a:latin typeface="Arial" panose="020B0604020202020204" pitchFamily="34" charset="0"/>
                <a:cs typeface="Arial" panose="020B0604020202020204" pitchFamily="34" charset="0"/>
              </a:rPr>
              <a:t>ø </a:t>
            </a:r>
            <a:r>
              <a:rPr lang="en-US" dirty="0" smtClean="0">
                <a:latin typeface="Arial" panose="020B0604020202020204" pitchFamily="34" charset="0"/>
                <a:cs typeface="Arial" panose="020B0604020202020204" pitchFamily="34" charset="0"/>
              </a:rPr>
              <a:t>(n). Thus, if a value if e is selected first, and the primes p and q are generated, it may turn out that </a:t>
            </a:r>
            <a:r>
              <a:rPr lang="en-US" dirty="0" err="1" smtClean="0">
                <a:latin typeface="Arial" panose="020B0604020202020204" pitchFamily="34" charset="0"/>
                <a:cs typeface="Arial" panose="020B0604020202020204" pitchFamily="34" charset="0"/>
              </a:rPr>
              <a:t>gcd</a:t>
            </a:r>
            <a:r>
              <a:rPr lang="en-US" dirty="0" smtClean="0">
                <a:latin typeface="Arial" panose="020B0604020202020204" pitchFamily="34" charset="0"/>
                <a:cs typeface="Arial" panose="020B0604020202020204" pitchFamily="34" charset="0"/>
              </a:rPr>
              <a:t>(</a:t>
            </a:r>
            <a:r>
              <a:rPr lang="en-AU" altLang="zh-CN" dirty="0" smtClean="0">
                <a:latin typeface="Arial" panose="020B0604020202020204" pitchFamily="34" charset="0"/>
                <a:cs typeface="Arial" panose="020B0604020202020204" pitchFamily="34" charset="0"/>
              </a:rPr>
              <a:t>ø</a:t>
            </a:r>
            <a:r>
              <a:rPr lang="en-US" dirty="0" smtClean="0">
                <a:latin typeface="Arial" panose="020B0604020202020204" pitchFamily="34" charset="0"/>
                <a:cs typeface="Arial" panose="020B0604020202020204" pitchFamily="34" charset="0"/>
              </a:rPr>
              <a:t>(n), e) /= 1. In that case, the user must reject the p, q values and generate a new p, q pair. </a:t>
            </a:r>
            <a:endParaRPr lang="en-AU"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3974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963F239-45C9-4020-9CAC-ECE7753293A3}" type="slidenum">
              <a:rPr lang="en-AU" altLang="zh-CN" sz="1200"/>
              <a:pPr eaLnBrk="1" hangingPunct="1"/>
              <a:t>14</a:t>
            </a:fld>
            <a:endParaRPr lang="en-AU" altLang="zh-CN" sz="120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We cannot similarly choose a small constant value of </a:t>
            </a:r>
            <a:r>
              <a:rPr lang="en-US" i="1" smtClean="0">
                <a:latin typeface="Arial" panose="020B0604020202020204" pitchFamily="34" charset="0"/>
              </a:rPr>
              <a:t>d </a:t>
            </a:r>
            <a:r>
              <a:rPr lang="en-US" smtClean="0">
                <a:latin typeface="Arial" panose="020B0604020202020204" pitchFamily="34" charset="0"/>
              </a:rPr>
              <a:t>for efficient operation. A small value of d is vulnerable to a brute-force attack and to other forms of cryptanalysis [WIEN90]. However, there is a way to speed up computation using the Chinese Remainder Theorem (CRT) to compute mod p &amp; q separately, and then combine results to get the desired answer, as shown in the text. This is approx 4 times faster than calculating “C</a:t>
            </a:r>
            <a:r>
              <a:rPr lang="en-US" baseline="30000" smtClean="0">
                <a:latin typeface="Arial" panose="020B0604020202020204" pitchFamily="34" charset="0"/>
              </a:rPr>
              <a:t>d</a:t>
            </a:r>
            <a:r>
              <a:rPr lang="en-US" smtClean="0">
                <a:latin typeface="Arial" panose="020B0604020202020204" pitchFamily="34" charset="0"/>
              </a:rPr>
              <a:t> mod n” directly. Note that only the owner of the private key details (who knows the values of p &amp; q) can do this, but of course that’s exactly where help is needed, since if e is small then d will be likely be large!</a:t>
            </a:r>
          </a:p>
          <a:p>
            <a:pPr eaLnBrk="1" hangingPunct="1">
              <a:lnSpc>
                <a:spcPct val="90000"/>
              </a:lnSpc>
            </a:pPr>
            <a:endParaRPr lang="en-AU" altLang="zh-CN" smtClean="0">
              <a:latin typeface="Arial" panose="020B0604020202020204" pitchFamily="34" charset="0"/>
            </a:endParaRPr>
          </a:p>
        </p:txBody>
      </p:sp>
    </p:spTree>
    <p:extLst>
      <p:ext uri="{BB962C8B-B14F-4D97-AF65-F5344CB8AC3E}">
        <p14:creationId xmlns:p14="http://schemas.microsoft.com/office/powerpoint/2010/main" val="2288359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EA16417-F432-480C-8634-130C40387DFA}" type="slidenum">
              <a:rPr lang="en-AU" altLang="zh-CN" sz="1200"/>
              <a:pPr eaLnBrk="1" hangingPunct="1"/>
              <a:t>15</a:t>
            </a:fld>
            <a:endParaRPr lang="en-AU"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Before the application of the public-key cryptosystem, each participant must generate a pair of keys, which requires finding primes and computing inverses. Both the prime generation and the derivation of a suitable pair of inverse exponents may involve trying a number of alternatives. Typically make random guesses for a possible p or q, and check using a probabalistic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endParaRPr lang="en-AU"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79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34335A7-1499-47FC-9422-A361E5E72F56}" type="slidenum">
              <a:rPr lang="en-AU" altLang="zh-CN" sz="1200"/>
              <a:pPr eaLnBrk="1" hangingPunct="1"/>
              <a:t>16</a:t>
            </a:fld>
            <a:endParaRPr lang="en-AU"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Note some possible possible approaches to attacking the RSA algorithm, as shown.</a:t>
            </a:r>
          </a:p>
          <a:p>
            <a:pPr eaLnBrk="1" hangingPunct="1"/>
            <a:r>
              <a:rPr lang="en-US" smtClean="0">
                <a:latin typeface="Arial" panose="020B0604020202020204" pitchFamily="34" charset="0"/>
                <a:cs typeface="Arial" panose="020B0604020202020204" pitchFamily="3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a:p>
            <a:pPr eaLnBrk="1" hangingPunct="1"/>
            <a:r>
              <a:rPr lang="en-US" smtClean="0">
                <a:latin typeface="Arial" panose="020B0604020202020204" pitchFamily="34" charset="0"/>
                <a:cs typeface="Arial" panose="020B0604020202020204" pitchFamily="34" charset="0"/>
              </a:rPr>
              <a:t>Will now review the other possible types of attacks.</a:t>
            </a:r>
          </a:p>
        </p:txBody>
      </p:sp>
    </p:spTree>
    <p:extLst>
      <p:ext uri="{BB962C8B-B14F-4D97-AF65-F5344CB8AC3E}">
        <p14:creationId xmlns:p14="http://schemas.microsoft.com/office/powerpoint/2010/main" val="63864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C9FEB0C-5C14-4BDD-AC58-C6D5B9D7EB6A}" type="slidenum">
              <a:rPr lang="en-AU" altLang="zh-CN" sz="1200"/>
              <a:pPr eaLnBrk="1" hangingPunct="1"/>
              <a:t>17</a:t>
            </a:fld>
            <a:endParaRPr lang="en-AU" altLang="zh-CN"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Have a radical new category of attacks developed by Paul Kocher in mid-1990’s, based on observing how long it takes to compute the cryptographic operations. Timing attacks are applicable not just to RSA, but to other public-key cryptography systems. This attack is alarming for two reasons: It comes from a completely unexpected direction and it is a ciphertext-only attack. A timing attack is somewhat analogous to a burglar guessing the combination of a safe by observing how long it takes for someone to turn the dial from number to number.</a:t>
            </a:r>
          </a:p>
          <a:p>
            <a:pPr eaLnBrk="1" hangingPunct="1"/>
            <a:r>
              <a:rPr lang="en-US" smtClean="0">
                <a:latin typeface="Arial" panose="020B0604020202020204" pitchFamily="34" charset="0"/>
                <a:cs typeface="Arial" panose="020B0604020202020204" pitchFamily="34" charset="0"/>
              </a:rPr>
              <a:t>Although the timing attack is a serious threat, there are simple countermeasures that can be used, including using constant exponentiation time algorithms, adding random delays, or using blind values in calculations.</a:t>
            </a:r>
          </a:p>
          <a:p>
            <a:pPr lvl="1"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220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To counter such attacks RSA Security Inc., a leading RSA vendor and former  holder of the RSA patent, recommends modifying the plaintext using a procedure known as optimal asymmetric encryption padding (OAEP). Stallings Figure 9.10 depicts OAEP encryption. As a first step the message M to be encrypted is padded. A set of optional parameters P is passed through a hash function H. The output is then padded with zeros to get the desired length in the overall data block (DB). Next, a random seed is generated and passed through another hash function, called the mask generating function (MGF). The resulting hash value is bit-by-bit </a:t>
            </a:r>
            <a:r>
              <a:rPr lang="en-US" dirty="0" err="1" smtClean="0">
                <a:latin typeface="Arial" panose="020B0604020202020204" pitchFamily="34" charset="0"/>
              </a:rPr>
              <a:t>XORed</a:t>
            </a:r>
            <a:r>
              <a:rPr lang="en-US" dirty="0" smtClean="0">
                <a:latin typeface="Arial" panose="020B0604020202020204" pitchFamily="34" charset="0"/>
              </a:rPr>
              <a:t> with DB to produce a </a:t>
            </a:r>
            <a:r>
              <a:rPr lang="en-US" dirty="0" err="1" smtClean="0">
                <a:latin typeface="Arial" panose="020B0604020202020204" pitchFamily="34" charset="0"/>
              </a:rPr>
              <a:t>maskedDB</a:t>
            </a:r>
            <a:r>
              <a:rPr lang="en-US" dirty="0" smtClean="0">
                <a:latin typeface="Arial" panose="020B0604020202020204" pitchFamily="34" charset="0"/>
              </a:rPr>
              <a:t>. The </a:t>
            </a:r>
            <a:r>
              <a:rPr lang="en-US" dirty="0" err="1" smtClean="0">
                <a:latin typeface="Arial" panose="020B0604020202020204" pitchFamily="34" charset="0"/>
              </a:rPr>
              <a:t>maskedDB</a:t>
            </a:r>
            <a:r>
              <a:rPr lang="en-US" dirty="0" smtClean="0">
                <a:latin typeface="Arial" panose="020B0604020202020204" pitchFamily="34" charset="0"/>
              </a:rPr>
              <a:t> is in turn passed through the MGF to form a hash that is </a:t>
            </a:r>
            <a:r>
              <a:rPr lang="en-US" dirty="0" err="1" smtClean="0">
                <a:latin typeface="Arial" panose="020B0604020202020204" pitchFamily="34" charset="0"/>
              </a:rPr>
              <a:t>XORed</a:t>
            </a:r>
            <a:r>
              <a:rPr lang="en-US" dirty="0" smtClean="0">
                <a:latin typeface="Arial" panose="020B0604020202020204" pitchFamily="34" charset="0"/>
              </a:rPr>
              <a:t> with the seed to produce the masked seed. The concatenation of the </a:t>
            </a:r>
            <a:r>
              <a:rPr lang="en-US" dirty="0" err="1" smtClean="0">
                <a:latin typeface="Arial" panose="020B0604020202020204" pitchFamily="34" charset="0"/>
              </a:rPr>
              <a:t>maskedseed</a:t>
            </a:r>
            <a:r>
              <a:rPr lang="en-US" dirty="0" smtClean="0">
                <a:latin typeface="Arial" panose="020B0604020202020204" pitchFamily="34" charset="0"/>
              </a:rPr>
              <a:t> and the </a:t>
            </a:r>
            <a:r>
              <a:rPr lang="en-US" dirty="0" err="1" smtClean="0">
                <a:latin typeface="Arial" panose="020B0604020202020204" pitchFamily="34" charset="0"/>
              </a:rPr>
              <a:t>maskedDB</a:t>
            </a:r>
            <a:r>
              <a:rPr lang="en-US" dirty="0" smtClean="0">
                <a:latin typeface="Arial" panose="020B0604020202020204" pitchFamily="34" charset="0"/>
              </a:rPr>
              <a:t> forms the encoded message EM. Note that the EM includes the padded message, masked by the seed, and the seed, masked by the </a:t>
            </a:r>
            <a:r>
              <a:rPr lang="en-US" dirty="0" err="1" smtClean="0">
                <a:latin typeface="Arial" panose="020B0604020202020204" pitchFamily="34" charset="0"/>
              </a:rPr>
              <a:t>maskedDB</a:t>
            </a:r>
            <a:r>
              <a:rPr lang="en-US" dirty="0" smtClean="0">
                <a:latin typeface="Arial" panose="020B0604020202020204" pitchFamily="34" charset="0"/>
              </a:rPr>
              <a:t>. The EM is then encrypted using RSA. </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1DB11FB-482E-48B4-8F55-91373862491F}" type="slidenum">
              <a:rPr lang="en-AU" altLang="zh-CN" sz="1200"/>
              <a:pPr eaLnBrk="1" hangingPunct="1"/>
              <a:t>18</a:t>
            </a:fld>
            <a:endParaRPr lang="en-AU" altLang="zh-CN" sz="1200"/>
          </a:p>
        </p:txBody>
      </p:sp>
    </p:spTree>
    <p:extLst>
      <p:ext uri="{BB962C8B-B14F-4D97-AF65-F5344CB8AC3E}">
        <p14:creationId xmlns:p14="http://schemas.microsoft.com/office/powerpoint/2010/main" val="9417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3869E5B-FB61-43FE-B708-05524259FFE0}" type="slidenum">
              <a:rPr lang="en-AU" altLang="zh-CN" sz="1200"/>
              <a:pPr eaLnBrk="1" hangingPunct="1"/>
              <a:t>19</a:t>
            </a:fld>
            <a:endParaRPr lang="en-AU"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eaLnBrk="1" hangingPunct="1"/>
            <a:r>
              <a:rPr lang="en-AU" altLang="zh-CN" smtClean="0">
                <a:latin typeface="Arial" panose="020B0604020202020204" pitchFamily="34" charset="0"/>
                <a:cs typeface="Arial" panose="020B0604020202020204" pitchFamily="34" charset="0"/>
              </a:rPr>
              <a:t>The idea of public key schemes, and the first practical scheme, which was for key distribution only, was published in 1976 by Diffie &amp; Hellman. The concept had been previously described in a classified report in 1970 by James Ellis (UK CESG) - and subsequently declassified </a:t>
            </a:r>
            <a:r>
              <a:rPr lang="en-US" smtClean="0">
                <a:latin typeface="Arial" panose="020B0604020202020204" pitchFamily="34" charset="0"/>
                <a:cs typeface="Arial" panose="020B0604020202020204" pitchFamily="34" charset="0"/>
              </a:rPr>
              <a:t>[ELLI99]. </a:t>
            </a:r>
            <a:r>
              <a:rPr lang="en-AU" altLang="zh-CN" smtClean="0">
                <a:latin typeface="Arial" panose="020B0604020202020204" pitchFamily="34" charset="0"/>
                <a:cs typeface="Arial" panose="020B0604020202020204" pitchFamily="34" charset="0"/>
              </a:rPr>
              <a:t>Its interesting to note that they discovered RSA first, then Diffie-Hellman, opposite to the order of public discovery! There is also a claim that the NSA knew of the concept in the mid-60’s [SIMM93].</a:t>
            </a:r>
          </a:p>
        </p:txBody>
      </p:sp>
    </p:spTree>
    <p:extLst>
      <p:ext uri="{BB962C8B-B14F-4D97-AF65-F5344CB8AC3E}">
        <p14:creationId xmlns:p14="http://schemas.microsoft.com/office/powerpoint/2010/main" val="1227047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0F5895D-82D6-44B3-8C5F-4A78CBBE7621}" type="slidenum">
              <a:rPr lang="en-AU" altLang="zh-CN" sz="1200"/>
              <a:pPr eaLnBrk="1" hangingPunct="1"/>
              <a:t>20</a:t>
            </a:fld>
            <a:endParaRPr lang="en-AU" altLang="zh-CN"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Asymmetric algorithms rely on one key for encryption and a different but related key for decryption. These algorithms have the following important characteristic:   </a:t>
            </a:r>
          </a:p>
          <a:p>
            <a:pPr eaLnBrk="1" hangingPunct="1"/>
            <a:r>
              <a:rPr lang="en-US" smtClean="0">
                <a:latin typeface="Arial" panose="020B0604020202020204" pitchFamily="34" charset="0"/>
              </a:rPr>
              <a:t>• It is computationally infeasible to determine the decryption key given only knowledge of the cryptographic algorithm and the encryption key. </a:t>
            </a:r>
          </a:p>
          <a:p>
            <a:pPr eaLnBrk="1" hangingPunct="1"/>
            <a:r>
              <a:rPr lang="en-US" smtClean="0">
                <a:latin typeface="Arial" panose="020B0604020202020204" pitchFamily="34" charset="0"/>
              </a:rPr>
              <a:t>In addition, some algorithms, such as RSA, also exhibit the following characteristic:</a:t>
            </a:r>
          </a:p>
          <a:p>
            <a:pPr eaLnBrk="1" hangingPunct="1"/>
            <a:r>
              <a:rPr lang="en-US" smtClean="0">
                <a:latin typeface="Arial" panose="020B0604020202020204" pitchFamily="34" charset="0"/>
              </a:rPr>
              <a:t>• Either of the two related keys can be used for encryption, with the other used for decryption. </a:t>
            </a:r>
            <a:endParaRPr lang="en-AU" altLang="zh-CN" smtClean="0">
              <a:latin typeface="Arial" panose="020B0604020202020204" pitchFamily="34" charset="0"/>
            </a:endParaRPr>
          </a:p>
          <a:p>
            <a:pPr eaLnBrk="1" hangingPunct="1"/>
            <a:r>
              <a:rPr lang="en-AU" altLang="zh-CN" smtClean="0">
                <a:latin typeface="Arial" panose="020B0604020202020204" pitchFamily="34" charset="0"/>
              </a:rPr>
              <a:t>Anyone knowing the public key can encrypt messages or verify signatures, but </a:t>
            </a:r>
            <a:r>
              <a:rPr lang="en-AU" altLang="zh-CN" b="1" smtClean="0">
                <a:latin typeface="Arial" panose="020B0604020202020204" pitchFamily="34" charset="0"/>
              </a:rPr>
              <a:t>cannot</a:t>
            </a:r>
            <a:r>
              <a:rPr lang="en-AU" altLang="zh-CN" smtClean="0">
                <a:latin typeface="Arial" panose="020B0604020202020204" pitchFamily="34" charset="0"/>
              </a:rPr>
              <a:t> decrypt messages or create signatures, thanks to some clever use of number theory.</a:t>
            </a:r>
            <a:endParaRPr lang="en-US" smtClean="0">
              <a:latin typeface="Arial" panose="020B0604020202020204" pitchFamily="34" charset="0"/>
            </a:endParaRPr>
          </a:p>
        </p:txBody>
      </p:sp>
    </p:spTree>
    <p:extLst>
      <p:ext uri="{BB962C8B-B14F-4D97-AF65-F5344CB8AC3E}">
        <p14:creationId xmlns:p14="http://schemas.microsoft.com/office/powerpoint/2010/main" val="1969182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C78E41E-FF36-4532-A0BE-66FC81365F09}" type="slidenum">
              <a:rPr lang="en-AU" altLang="zh-CN" sz="1200"/>
              <a:pPr eaLnBrk="1" hangingPunct="1"/>
              <a:t>21</a:t>
            </a:fld>
            <a:endParaRPr lang="en-AU" altLang="zh-CN"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cs typeface="Arial" panose="020B0604020202020204" pitchFamily="34"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pPr eaLnBrk="1" hangingPunct="1"/>
            <a:r>
              <a:rPr lang="en-US" dirty="0" smtClean="0">
                <a:latin typeface="Arial" panose="020B0604020202020204" pitchFamily="34" charset="0"/>
                <a:cs typeface="Arial" panose="020B0604020202020204" pitchFamily="34" charset="0"/>
              </a:rPr>
              <a:t>• Encryption/decryption: The sender encrypts a message with the recipient’s public key. </a:t>
            </a:r>
          </a:p>
          <a:p>
            <a:pPr eaLnBrk="1" hangingPunct="1"/>
            <a:r>
              <a:rPr lang="en-US" dirty="0" smtClean="0">
                <a:latin typeface="Arial" panose="020B0604020202020204" pitchFamily="34" charset="0"/>
                <a:cs typeface="Arial" panose="020B0604020202020204" pitchFamily="34" charset="0"/>
              </a:rPr>
              <a:t>• Digital signature: The sender “signs” a message with its private key, either to the whole message or to a small block of data that is a function of the message. </a:t>
            </a:r>
          </a:p>
          <a:p>
            <a:pPr eaLnBrk="1" hangingPunct="1"/>
            <a:r>
              <a:rPr lang="en-US" dirty="0" smtClean="0">
                <a:latin typeface="Arial" panose="020B0604020202020204" pitchFamily="34" charset="0"/>
                <a:cs typeface="Arial" panose="020B0604020202020204" pitchFamily="34" charset="0"/>
              </a:rPr>
              <a:t>• Key exchange: Two sides cooperate to exchange a session key. Several different approaches are possible, involving the private key(s) of one or both parties.</a:t>
            </a:r>
          </a:p>
          <a:p>
            <a:pPr eaLnBrk="1" hangingPunct="1"/>
            <a:r>
              <a:rPr lang="en-US" dirty="0" smtClean="0">
                <a:latin typeface="Arial" panose="020B0604020202020204" pitchFamily="34" charset="0"/>
                <a:cs typeface="Arial" panose="020B0604020202020204" pitchFamily="34" charset="0"/>
              </a:rPr>
              <a:t>Some algorithms are suitable for all three applications, whereas others can be used only for one or two of these applications. Stallings Table 9.3 (shown here) indicates the applications supported by the algorithms discussed in this book. </a:t>
            </a:r>
          </a:p>
        </p:txBody>
      </p:sp>
    </p:spTree>
    <p:extLst>
      <p:ext uri="{BB962C8B-B14F-4D97-AF65-F5344CB8AC3E}">
        <p14:creationId xmlns:p14="http://schemas.microsoft.com/office/powerpoint/2010/main" val="142901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839488-5861-4E4B-BD99-327C897D1016}" type="slidenum">
              <a:rPr lang="en-AU" altLang="zh-CN" sz="1200"/>
              <a:pPr eaLnBrk="1" hangingPunct="1"/>
              <a:t>4</a:t>
            </a:fld>
            <a:endParaRPr lang="en-AU" altLang="zh-CN"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cs typeface="Arial" panose="020B0604020202020204" pitchFamily="34" charset="0"/>
              </a:rPr>
              <a:t>Will now discuss the radically different </a:t>
            </a:r>
            <a:r>
              <a:rPr lang="en-AU" altLang="zh-CN" b="1" smtClean="0">
                <a:latin typeface="Arial" panose="020B0604020202020204" pitchFamily="34" charset="0"/>
                <a:cs typeface="Arial" panose="020B0604020202020204" pitchFamily="34" charset="0"/>
              </a:rPr>
              <a:t>public key</a:t>
            </a:r>
            <a:r>
              <a:rPr lang="en-AU" altLang="zh-CN" smtClean="0">
                <a:latin typeface="Arial" panose="020B0604020202020204" pitchFamily="34" charset="0"/>
                <a:cs typeface="Arial" panose="020B0604020202020204" pitchFamily="34" charset="0"/>
              </a:rPr>
              <a:t> systems, in which </a:t>
            </a:r>
            <a:r>
              <a:rPr lang="en-AU" altLang="zh-CN" b="1" smtClean="0">
                <a:latin typeface="Arial" panose="020B0604020202020204" pitchFamily="34" charset="0"/>
                <a:cs typeface="Arial" panose="020B0604020202020204" pitchFamily="34" charset="0"/>
              </a:rPr>
              <a:t>two keys</a:t>
            </a:r>
            <a:r>
              <a:rPr lang="en-AU" altLang="zh-CN" smtClean="0">
                <a:latin typeface="Arial" panose="020B0604020202020204" pitchFamily="34" charset="0"/>
                <a:cs typeface="Arial" panose="020B0604020202020204" pitchFamily="34" charset="0"/>
              </a:rPr>
              <a:t> are used. </a:t>
            </a:r>
            <a:r>
              <a:rPr lang="en-US" smtClean="0">
                <a:latin typeface="Arial" panose="020B0604020202020204" pitchFamily="34" charset="0"/>
                <a:cs typeface="Arial" panose="020B0604020202020204" pitchFamily="34" charset="0"/>
              </a:rPr>
              <a:t>Public-key cryptography provides a radical departure from all that has gone before. The development of public-key cryptography is the greatest and perhaps the only true revolution in the entire history of cryptography. It is asymmetric, involving the use of two separate keys, in contrast to symmetric encryption, that uses only one key. </a:t>
            </a:r>
            <a:r>
              <a:rPr lang="en-AU" altLang="zh-CN" smtClean="0">
                <a:latin typeface="Arial" panose="020B0604020202020204" pitchFamily="34" charset="0"/>
                <a:cs typeface="Arial" panose="020B0604020202020204" pitchFamily="34" charset="0"/>
              </a:rPr>
              <a:t>Anyone knowing the public key can encrypt messages or verify signatures, but </a:t>
            </a:r>
            <a:r>
              <a:rPr lang="en-AU" altLang="zh-CN" b="1" smtClean="0">
                <a:latin typeface="Arial" panose="020B0604020202020204" pitchFamily="34" charset="0"/>
                <a:cs typeface="Arial" panose="020B0604020202020204" pitchFamily="34" charset="0"/>
              </a:rPr>
              <a:t>cannot</a:t>
            </a:r>
            <a:r>
              <a:rPr lang="en-AU" altLang="zh-CN" smtClean="0">
                <a:latin typeface="Arial" panose="020B0604020202020204" pitchFamily="34" charset="0"/>
                <a:cs typeface="Arial" panose="020B0604020202020204" pitchFamily="34" charset="0"/>
              </a:rPr>
              <a:t> decrypt messages or create signatures, counter-intuitive though this may seem. </a:t>
            </a:r>
            <a:r>
              <a:rPr lang="en-US" smtClean="0">
                <a:latin typeface="Arial" panose="020B0604020202020204" pitchFamily="34" charset="0"/>
                <a:cs typeface="Arial" panose="020B0604020202020204" pitchFamily="34" charset="0"/>
              </a:rPr>
              <a:t>The use of two keys has profound consequences in the areas of confidentiality, key distribution, and authentication. </a:t>
            </a:r>
            <a:r>
              <a:rPr lang="en-AU" altLang="zh-CN" smtClean="0">
                <a:latin typeface="Arial" panose="020B0604020202020204" pitchFamily="34" charset="0"/>
                <a:cs typeface="Arial" panose="020B0604020202020204" pitchFamily="34" charset="0"/>
              </a:rPr>
              <a:t>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extLst>
      <p:ext uri="{BB962C8B-B14F-4D97-AF65-F5344CB8AC3E}">
        <p14:creationId xmlns:p14="http://schemas.microsoft.com/office/powerpoint/2010/main" val="3093775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The requirements boil down to the need for a trap-door one-way function. A one-way function is one that maps a domain into a range such that every function value has a unique inverse, with the condition that the calculation of the function is easy whereas the calculation of the inverse is infeasible:</a:t>
            </a:r>
          </a:p>
          <a:p>
            <a:pPr lvl="1" eaLnBrk="1" hangingPunct="1"/>
            <a:r>
              <a:rPr lang="en-US" smtClean="0">
                <a:latin typeface="Arial" panose="020B0604020202020204" pitchFamily="34" charset="0"/>
              </a:rPr>
              <a:t>Y = f(X) easy  </a:t>
            </a:r>
          </a:p>
          <a:p>
            <a:pPr lvl="1" eaLnBrk="1" hangingPunct="1"/>
            <a:r>
              <a:rPr lang="en-US" smtClean="0">
                <a:latin typeface="Arial" panose="020B0604020202020204" pitchFamily="34" charset="0"/>
              </a:rPr>
              <a:t>X = f</a:t>
            </a:r>
            <a:r>
              <a:rPr lang="en-US" baseline="30000" smtClean="0">
                <a:latin typeface="Arial" panose="020B0604020202020204" pitchFamily="34" charset="0"/>
              </a:rPr>
              <a:t>–1</a:t>
            </a:r>
            <a:r>
              <a:rPr lang="en-US" smtClean="0">
                <a:latin typeface="Arial" panose="020B0604020202020204" pitchFamily="34" charset="0"/>
              </a:rPr>
              <a:t>(Y) infeasible</a:t>
            </a:r>
          </a:p>
          <a:p>
            <a:pPr eaLnBrk="1" hangingPunct="1"/>
            <a:r>
              <a:rPr lang="en-US" smtClean="0">
                <a:latin typeface="Arial" panose="020B0604020202020204" pitchFamily="34" charset="0"/>
              </a:rPr>
              <a:t>Generally, </a:t>
            </a:r>
            <a:r>
              <a:rPr lang="en-US" i="1" smtClean="0">
                <a:latin typeface="Arial" panose="020B0604020202020204" pitchFamily="34" charset="0"/>
              </a:rPr>
              <a:t>easy </a:t>
            </a:r>
            <a:r>
              <a:rPr lang="en-US" smtClean="0">
                <a:latin typeface="Arial" panose="020B0604020202020204" pitchFamily="34" charset="0"/>
              </a:rPr>
              <a:t>is defined to mean a problem that can be solved in polynomial time as a function of input length. The term </a:t>
            </a:r>
            <a:r>
              <a:rPr lang="en-US" i="1" smtClean="0">
                <a:latin typeface="Arial" panose="020B0604020202020204" pitchFamily="34" charset="0"/>
              </a:rPr>
              <a:t>infeasible </a:t>
            </a:r>
            <a:r>
              <a:rPr lang="en-US" smtClean="0">
                <a:latin typeface="Arial" panose="020B0604020202020204" pitchFamily="34" charset="0"/>
              </a:rPr>
              <a:t>is a much fuzzier concept. In general, we can say a problem</a:t>
            </a:r>
          </a:p>
          <a:p>
            <a:pPr eaLnBrk="1" hangingPunct="1"/>
            <a:r>
              <a:rPr lang="en-US" smtClean="0">
                <a:latin typeface="Arial" panose="020B0604020202020204" pitchFamily="34" charset="0"/>
              </a:rPr>
              <a:t>Now consider a trap-door one-way function, which is easy to calculate in one direction and infeasible to calculate in the other direction unless certain additional information is known. With the additional information the inverse can be calculated in polynomial time. We can summarize as follows: A trap-door one-way function is a family of invertible functions f</a:t>
            </a:r>
            <a:r>
              <a:rPr lang="en-US" baseline="-25000" smtClean="0">
                <a:latin typeface="Arial" panose="020B0604020202020204" pitchFamily="34" charset="0"/>
              </a:rPr>
              <a:t>k</a:t>
            </a:r>
            <a:r>
              <a:rPr lang="en-US" smtClean="0">
                <a:latin typeface="Arial" panose="020B0604020202020204" pitchFamily="34" charset="0"/>
              </a:rPr>
              <a:t>, such that:</a:t>
            </a:r>
          </a:p>
          <a:p>
            <a:pPr lvl="1" eaLnBrk="1" hangingPunct="1"/>
            <a:r>
              <a:rPr lang="en-US" smtClean="0">
                <a:latin typeface="Arial" panose="020B0604020202020204" pitchFamily="34" charset="0"/>
              </a:rPr>
              <a:t>Y = f</a:t>
            </a:r>
            <a:r>
              <a:rPr lang="en-US" baseline="-25000" smtClean="0">
                <a:latin typeface="Arial" panose="020B0604020202020204" pitchFamily="34" charset="0"/>
              </a:rPr>
              <a:t>k</a:t>
            </a:r>
            <a:r>
              <a:rPr lang="en-US" smtClean="0">
                <a:latin typeface="Arial" panose="020B0604020202020204" pitchFamily="34" charset="0"/>
              </a:rPr>
              <a:t>(X) easy, if k and X are known</a:t>
            </a:r>
          </a:p>
          <a:p>
            <a:pPr lvl="1" eaLnBrk="1" hangingPunct="1"/>
            <a:r>
              <a:rPr lang="en-US" smtClean="0">
                <a:latin typeface="Arial" panose="020B0604020202020204" pitchFamily="34" charset="0"/>
              </a:rPr>
              <a:t>X = f</a:t>
            </a:r>
            <a:r>
              <a:rPr lang="en-US" baseline="-25000" smtClean="0">
                <a:latin typeface="Arial" panose="020B0604020202020204" pitchFamily="34" charset="0"/>
              </a:rPr>
              <a:t>k</a:t>
            </a:r>
            <a:r>
              <a:rPr lang="en-US" baseline="30000" smtClean="0">
                <a:latin typeface="Arial" panose="020B0604020202020204" pitchFamily="34" charset="0"/>
              </a:rPr>
              <a:t>–1</a:t>
            </a:r>
            <a:r>
              <a:rPr lang="en-US" smtClean="0">
                <a:latin typeface="Arial" panose="020B0604020202020204" pitchFamily="34" charset="0"/>
              </a:rPr>
              <a:t>(Y) easy, if k and Y are known</a:t>
            </a:r>
          </a:p>
          <a:p>
            <a:pPr lvl="1" eaLnBrk="1" hangingPunct="1"/>
            <a:r>
              <a:rPr lang="en-US" smtClean="0">
                <a:latin typeface="Arial" panose="020B0604020202020204" pitchFamily="34" charset="0"/>
              </a:rPr>
              <a:t>X = f</a:t>
            </a:r>
            <a:r>
              <a:rPr lang="en-US" baseline="-25000" smtClean="0">
                <a:latin typeface="Arial" panose="020B0604020202020204" pitchFamily="34" charset="0"/>
              </a:rPr>
              <a:t>k</a:t>
            </a:r>
            <a:r>
              <a:rPr lang="en-US" baseline="30000" smtClean="0">
                <a:latin typeface="Arial" panose="020B0604020202020204" pitchFamily="34" charset="0"/>
              </a:rPr>
              <a:t>–1</a:t>
            </a:r>
            <a:r>
              <a:rPr lang="en-US" smtClean="0">
                <a:latin typeface="Arial" panose="020B0604020202020204" pitchFamily="34" charset="0"/>
              </a:rPr>
              <a:t>(Y) infeasible, if Y known but k not known</a:t>
            </a:r>
          </a:p>
          <a:p>
            <a:pPr eaLnBrk="1" hangingPunct="1"/>
            <a:r>
              <a:rPr lang="en-US" smtClean="0">
                <a:latin typeface="Arial" panose="020B0604020202020204" pitchFamily="34" charset="0"/>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CAAA69D-2B2D-4A7D-AD7B-CDDAA5D81972}" type="slidenum">
              <a:rPr lang="en-AU" altLang="zh-CN" sz="1200"/>
              <a:pPr eaLnBrk="1" hangingPunct="1"/>
              <a:t>22</a:t>
            </a:fld>
            <a:endParaRPr lang="en-AU" altLang="zh-CN" sz="1200"/>
          </a:p>
        </p:txBody>
      </p:sp>
    </p:spTree>
    <p:extLst>
      <p:ext uri="{BB962C8B-B14F-4D97-AF65-F5344CB8AC3E}">
        <p14:creationId xmlns:p14="http://schemas.microsoft.com/office/powerpoint/2010/main" val="2819281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903628D-4CB9-4E84-9082-127E68ED5273}" type="slidenum">
              <a:rPr lang="en-AU" altLang="zh-CN" sz="1200"/>
              <a:pPr eaLnBrk="1" hangingPunct="1"/>
              <a:t>23</a:t>
            </a:fld>
            <a:endParaRPr lang="en-AU" altLang="zh-C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rPr>
              <a:t>Public key schemes are no more or less secure than private key schemes - in both cases the size of the key determines the security.  </a:t>
            </a:r>
            <a:r>
              <a:rPr lang="en-US" smtClean="0">
                <a:latin typeface="Arial" panose="020B0604020202020204" pitchFamily="34" charset="0"/>
              </a:rPr>
              <a:t>As with symmetric encryption, a public-key encryption scheme is vulnerable to a brute-force attack. The countermeasure is the same: Use large keys. However, there is a tradeoff to be considered. Public-key systems depend on the use of some sort of invertible mathematical function. The complexity of calculating these functions may not scale linearly with the number of bits in the key but grow more rapidly than that. Thus, the key size must be large enough to make brute-force attack impractical but small enough for practical encryption and decryption. In practice, the key sizes that have been proposed do make brute-force attack impractical but result in encryption/decryption speeds that are too slow for general-purpose use. Instead, as was mentioned earlier, public-key encryption is currently confined to key management and signature applications.  Another form of attack is to find some way to compute the private key given the public key. To date, it has not been mathematically proven that this form of attack is infeasible for a particular public-key algorithm.</a:t>
            </a:r>
            <a:endParaRPr lang="en-AU" altLang="zh-CN" smtClean="0">
              <a:latin typeface="Arial" panose="020B0604020202020204" pitchFamily="34" charset="0"/>
            </a:endParaRPr>
          </a:p>
          <a:p>
            <a:pPr eaLnBrk="1" hangingPunct="1"/>
            <a:r>
              <a:rPr lang="en-AU" altLang="zh-CN" smtClean="0">
                <a:latin typeface="Arial" panose="020B0604020202020204" pitchFamily="34" charset="0"/>
              </a:rPr>
              <a:t>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extLst>
      <p:ext uri="{BB962C8B-B14F-4D97-AF65-F5344CB8AC3E}">
        <p14:creationId xmlns:p14="http://schemas.microsoft.com/office/powerpoint/2010/main" val="614965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E6928C-B931-42CF-90F4-481F938AE9B1}" type="slidenum">
              <a:rPr lang="en-AU" altLang="zh-CN" sz="1200"/>
              <a:pPr eaLnBrk="1" hangingPunct="1"/>
              <a:t>25</a:t>
            </a:fld>
            <a:endParaRPr lang="en-AU" altLang="zh-CN"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This chapter continues our overview of public-key cryptography systems (PKCSs), and begins with a description of one of the earliest and simplest PKCS, Diffie-Hellman key exchange. This first published public-key algorithm appeared in the seminal paper by Diffie and Hellman that defined public-key cryptography [DIFF76b] and is generally referred to as Diffie-Hellman key exchange. </a:t>
            </a:r>
            <a:r>
              <a:rPr lang="en-AU" altLang="zh-CN" smtClean="0">
                <a:latin typeface="Arial" panose="020B0604020202020204" pitchFamily="34" charset="0"/>
                <a:cs typeface="Arial" panose="020B0604020202020204" pitchFamily="34" charset="0"/>
              </a:rPr>
              <a:t>The concept had been previously described in a classified report in 1970 by </a:t>
            </a:r>
            <a:r>
              <a:rPr lang="en-US" smtClean="0">
                <a:latin typeface="Arial" panose="020B0604020202020204" pitchFamily="34" charset="0"/>
                <a:cs typeface="Arial" panose="020B0604020202020204" pitchFamily="34" charset="0"/>
              </a:rPr>
              <a:t>Williamson</a:t>
            </a:r>
            <a:r>
              <a:rPr lang="en-AU" altLang="zh-CN" smtClean="0">
                <a:latin typeface="Arial" panose="020B0604020202020204" pitchFamily="34" charset="0"/>
                <a:cs typeface="Arial" panose="020B0604020202020204" pitchFamily="34" charset="0"/>
              </a:rPr>
              <a:t> (UK CESG) - and subsequently declassified in 1987, see</a:t>
            </a:r>
            <a:r>
              <a:rPr lang="en-US" smtClean="0">
                <a:latin typeface="Arial" panose="020B0604020202020204" pitchFamily="34" charset="0"/>
                <a:cs typeface="Arial" panose="020B0604020202020204" pitchFamily="34" charset="0"/>
              </a:rPr>
              <a:t> [ELLI99]. The purpose of the algorithm is to enable two users to securely exchange a key that can then be used for subsequent encryption of messages. The algorithm itself is limited to the exchange of secret values.  A number of commercial products employ this key exchange technique. </a:t>
            </a:r>
            <a:endParaRPr lang="en-AU"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70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C114CA2-7FC4-4F72-85EC-0FA4AB349E81}" type="slidenum">
              <a:rPr lang="en-AU" altLang="zh-CN" sz="1200"/>
              <a:pPr eaLnBrk="1" hangingPunct="1"/>
              <a:t>26</a:t>
            </a:fld>
            <a:endParaRPr lang="en-AU" altLang="zh-CN"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zh-CN" smtClean="0">
                <a:latin typeface="Arial" panose="020B0604020202020204" pitchFamily="34" charset="0"/>
                <a:cs typeface="Arial" panose="020B0604020202020204" pitchFamily="34" charset="0"/>
              </a:rPr>
              <a:t>exponentiation in a finite (Galois) field (modulo a prime or a polynomial), and </a:t>
            </a:r>
            <a:r>
              <a:rPr lang="en-US" smtClean="0">
                <a:latin typeface="Arial" panose="020B0604020202020204" pitchFamily="34" charset="0"/>
                <a:cs typeface="Arial" panose="020B0604020202020204" pitchFamily="34" charset="0"/>
              </a:rPr>
              <a:t>depends for its effectiveness on the difficulty of computing discrete logarithms. </a:t>
            </a:r>
          </a:p>
        </p:txBody>
      </p:sp>
    </p:spTree>
    <p:extLst>
      <p:ext uri="{BB962C8B-B14F-4D97-AF65-F5344CB8AC3E}">
        <p14:creationId xmlns:p14="http://schemas.microsoft.com/office/powerpoint/2010/main" val="1542125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90F6927-8F00-4080-A190-3DD9D8A640C8}" type="slidenum">
              <a:rPr lang="en-AU" altLang="zh-CN" sz="1200"/>
              <a:pPr eaLnBrk="1" hangingPunct="1"/>
              <a:t>27</a:t>
            </a:fld>
            <a:endParaRPr lang="en-AU"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In the Diffie-Hellman key exchange algorithm, there are two publicly known numbers: a prime number q and an integer a that is a primitive root of q. </a:t>
            </a:r>
            <a:r>
              <a:rPr lang="en-AU" altLang="zh-CN" smtClean="0">
                <a:latin typeface="Arial" panose="020B0604020202020204" pitchFamily="34" charset="0"/>
                <a:cs typeface="Arial" panose="020B0604020202020204" pitchFamily="34" charset="0"/>
              </a:rPr>
              <a:t>The prime q and primitive root </a:t>
            </a:r>
            <a:r>
              <a:rPr lang="el-GR" smtClean="0">
                <a:latin typeface="Arial" panose="020B0604020202020204" pitchFamily="34" charset="0"/>
                <a:cs typeface="Arial" panose="020B0604020202020204" pitchFamily="34" charset="0"/>
              </a:rPr>
              <a:t>a</a:t>
            </a:r>
            <a:r>
              <a:rPr lang="en-AU" altLang="zh-CN" smtClean="0">
                <a:latin typeface="Arial" panose="020B0604020202020204" pitchFamily="34" charset="0"/>
                <a:cs typeface="Arial" panose="020B0604020202020204" pitchFamily="34" charset="0"/>
              </a:rPr>
              <a:t> can be common to all using some instance of the D-H scheme. Note that the primitive root </a:t>
            </a:r>
            <a:r>
              <a:rPr lang="el-GR" smtClean="0">
                <a:latin typeface="Arial" panose="020B0604020202020204" pitchFamily="34" charset="0"/>
                <a:cs typeface="Arial" panose="020B0604020202020204" pitchFamily="34" charset="0"/>
              </a:rPr>
              <a:t>a</a:t>
            </a:r>
            <a:r>
              <a:rPr lang="en-AU" altLang="zh-CN" smtClean="0">
                <a:latin typeface="Arial" panose="020B0604020202020204" pitchFamily="34" charset="0"/>
                <a:cs typeface="Arial" panose="020B0604020202020204" pitchFamily="34" charset="0"/>
              </a:rPr>
              <a:t>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p>
        </p:txBody>
      </p:sp>
    </p:spTree>
    <p:extLst>
      <p:ext uri="{BB962C8B-B14F-4D97-AF65-F5344CB8AC3E}">
        <p14:creationId xmlns:p14="http://schemas.microsoft.com/office/powerpoint/2010/main" val="1959450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0F7D634-80AE-4ACB-B1F8-0BE52C41A33F}" type="slidenum">
              <a:rPr lang="en-AU" altLang="zh-CN" sz="1200"/>
              <a:pPr eaLnBrk="1" hangingPunct="1"/>
              <a:t>28</a:t>
            </a:fld>
            <a:endParaRPr lang="en-AU" altLang="zh-CN"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zh-CN" b="1" smtClean="0">
                <a:latin typeface="Arial" panose="020B0604020202020204" pitchFamily="34" charset="0"/>
              </a:rPr>
              <a:t>same</a:t>
            </a:r>
            <a:r>
              <a:rPr lang="en-AU" altLang="zh-CN" smtClean="0">
                <a:latin typeface="Arial" panose="020B0604020202020204" pitchFamily="34" charset="0"/>
              </a:rPr>
              <a:t> key as before, unless they choose new public-keys.</a:t>
            </a:r>
          </a:p>
        </p:txBody>
      </p:sp>
    </p:spTree>
    <p:extLst>
      <p:ext uri="{BB962C8B-B14F-4D97-AF65-F5344CB8AC3E}">
        <p14:creationId xmlns:p14="http://schemas.microsoft.com/office/powerpoint/2010/main" val="1850568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50D0A14-F0CE-412D-BA86-12E93BF395D5}" type="slidenum">
              <a:rPr lang="en-AU" altLang="zh-CN" sz="1200"/>
              <a:pPr eaLnBrk="1" hangingPunct="1"/>
              <a:t>29</a:t>
            </a:fld>
            <a:endParaRPr lang="en-AU" altLang="zh-CN" sz="1200"/>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Here is an example of Diffie-Hellman from the text using prime q=353, showing how each computes its public key, and then how after they exchange public keys, each can compute the common secret key.I n this simple example, it would be possible by brute force to determine the secret key 160. In particular, an attacker E can determine the common key by discovering a solution to the equation 3</a:t>
            </a:r>
            <a:r>
              <a:rPr lang="en-US" i="1" baseline="30000" smtClean="0">
                <a:latin typeface="Arial" panose="020B0604020202020204" pitchFamily="34" charset="0"/>
                <a:cs typeface="Arial" panose="020B0604020202020204" pitchFamily="34" charset="0"/>
              </a:rPr>
              <a:t>a</a:t>
            </a:r>
            <a:r>
              <a:rPr lang="en-US" smtClean="0">
                <a:latin typeface="Arial" panose="020B0604020202020204" pitchFamily="34" charset="0"/>
                <a:cs typeface="Arial" panose="020B0604020202020204" pitchFamily="34" charset="0"/>
              </a:rPr>
              <a:t> mod 353 = 40 or the equation 3</a:t>
            </a:r>
            <a:r>
              <a:rPr lang="en-US" i="1" baseline="30000" smtClean="0">
                <a:latin typeface="Arial" panose="020B0604020202020204" pitchFamily="34" charset="0"/>
                <a:cs typeface="Arial" panose="020B0604020202020204" pitchFamily="34" charset="0"/>
              </a:rPr>
              <a:t>b</a:t>
            </a:r>
            <a:r>
              <a:rPr lang="en-US" smtClean="0">
                <a:latin typeface="Arial" panose="020B0604020202020204" pitchFamily="34" charset="0"/>
                <a:cs typeface="Arial" panose="020B0604020202020204" pitchFamily="34" charset="0"/>
              </a:rPr>
              <a:t> mod 353 = 248. The brute-force approach is to calculate powers of 3 modulo 353, stopping when the result equals either 40 or 248. The desired answer is reached with the exponent value of 97, which provides 3</a:t>
            </a:r>
            <a:r>
              <a:rPr lang="en-US" baseline="30000" smtClean="0">
                <a:latin typeface="Arial" panose="020B0604020202020204" pitchFamily="34" charset="0"/>
                <a:cs typeface="Arial" panose="020B0604020202020204" pitchFamily="34" charset="0"/>
              </a:rPr>
              <a:t>97</a:t>
            </a:r>
            <a:r>
              <a:rPr lang="en-US" smtClean="0">
                <a:latin typeface="Arial" panose="020B0604020202020204" pitchFamily="34" charset="0"/>
                <a:cs typeface="Arial" panose="020B0604020202020204" pitchFamily="34" charset="0"/>
              </a:rPr>
              <a:t> mod 353 = 40.  With larger numbers, the problem becomes impractical. </a:t>
            </a:r>
          </a:p>
        </p:txBody>
      </p:sp>
    </p:spTree>
    <p:extLst>
      <p:ext uri="{BB962C8B-B14F-4D97-AF65-F5344CB8AC3E}">
        <p14:creationId xmlns:p14="http://schemas.microsoft.com/office/powerpoint/2010/main" val="2135365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AF36096-EC5D-493A-A30F-4FED9A917CDC}" type="slidenum">
              <a:rPr lang="en-AU" altLang="zh-CN" sz="1200"/>
              <a:pPr eaLnBrk="1" hangingPunct="1"/>
              <a:t>30</a:t>
            </a:fld>
            <a:endParaRPr lang="en-AU" altLang="zh-CN" sz="1200"/>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Now consider a simple protocol that makes use of the Diffie-Hellman calculation. Suppose that user A wishes to set up a connection with user B and use a secret key to encrypt messages on that connection. User A can generate a one-time private key </a:t>
            </a:r>
            <a:r>
              <a:rPr lang="en-US" i="1" smtClean="0">
                <a:latin typeface="Arial" panose="020B0604020202020204" pitchFamily="34" charset="0"/>
              </a:rPr>
              <a:t>X</a:t>
            </a:r>
            <a:r>
              <a:rPr lang="en-US" i="1" baseline="-25000" smtClean="0">
                <a:latin typeface="Arial" panose="020B0604020202020204" pitchFamily="34" charset="0"/>
              </a:rPr>
              <a:t>A</a:t>
            </a:r>
            <a:r>
              <a:rPr lang="en-US" i="1" smtClean="0">
                <a:latin typeface="Arial" panose="020B0604020202020204" pitchFamily="34" charset="0"/>
              </a:rPr>
              <a:t>, </a:t>
            </a:r>
            <a:r>
              <a:rPr lang="en-US" smtClean="0">
                <a:latin typeface="Arial" panose="020B0604020202020204" pitchFamily="34" charset="0"/>
              </a:rPr>
              <a:t>calculate </a:t>
            </a:r>
            <a:r>
              <a:rPr lang="en-US" i="1" smtClean="0">
                <a:latin typeface="Arial" panose="020B0604020202020204" pitchFamily="34" charset="0"/>
              </a:rPr>
              <a:t>Y</a:t>
            </a:r>
            <a:r>
              <a:rPr lang="en-US" i="1" baseline="-25000" smtClean="0">
                <a:latin typeface="Arial" panose="020B0604020202020204" pitchFamily="34" charset="0"/>
              </a:rPr>
              <a:t>A</a:t>
            </a:r>
            <a:r>
              <a:rPr lang="en-US" i="1" smtClean="0">
                <a:latin typeface="Arial" panose="020B0604020202020204" pitchFamily="34" charset="0"/>
              </a:rPr>
              <a:t>, </a:t>
            </a:r>
            <a:r>
              <a:rPr lang="en-US" smtClean="0">
                <a:latin typeface="Arial" panose="020B0604020202020204" pitchFamily="34" charset="0"/>
              </a:rPr>
              <a:t>and send that to user </a:t>
            </a:r>
            <a:r>
              <a:rPr lang="en-US" i="1" smtClean="0">
                <a:latin typeface="Arial" panose="020B0604020202020204" pitchFamily="34" charset="0"/>
              </a:rPr>
              <a:t>B. </a:t>
            </a:r>
            <a:r>
              <a:rPr lang="en-US" smtClean="0">
                <a:latin typeface="Arial" panose="020B0604020202020204" pitchFamily="34" charset="0"/>
              </a:rPr>
              <a:t>User </a:t>
            </a:r>
            <a:r>
              <a:rPr lang="en-US" i="1" smtClean="0">
                <a:latin typeface="Arial" panose="020B0604020202020204" pitchFamily="34" charset="0"/>
              </a:rPr>
              <a:t>B </a:t>
            </a:r>
            <a:r>
              <a:rPr lang="en-US" smtClean="0">
                <a:latin typeface="Arial" panose="020B0604020202020204" pitchFamily="34" charset="0"/>
              </a:rPr>
              <a:t>responds by generating a private value </a:t>
            </a:r>
            <a:r>
              <a:rPr lang="en-US" i="1" smtClean="0">
                <a:latin typeface="Arial" panose="020B0604020202020204" pitchFamily="34" charset="0"/>
              </a:rPr>
              <a:t>X</a:t>
            </a:r>
            <a:r>
              <a:rPr lang="en-US" i="1" baseline="-25000" smtClean="0">
                <a:latin typeface="Arial" panose="020B0604020202020204" pitchFamily="34" charset="0"/>
              </a:rPr>
              <a:t>B</a:t>
            </a:r>
            <a:r>
              <a:rPr lang="en-US" i="1" smtClean="0">
                <a:latin typeface="Arial" panose="020B0604020202020204" pitchFamily="34" charset="0"/>
              </a:rPr>
              <a:t>, </a:t>
            </a:r>
            <a:r>
              <a:rPr lang="en-US" smtClean="0">
                <a:latin typeface="Arial" panose="020B0604020202020204" pitchFamily="34" charset="0"/>
              </a:rPr>
              <a:t>calculating </a:t>
            </a:r>
            <a:r>
              <a:rPr lang="en-US" i="1" smtClean="0">
                <a:latin typeface="Arial" panose="020B0604020202020204" pitchFamily="34" charset="0"/>
              </a:rPr>
              <a:t>Y</a:t>
            </a:r>
            <a:r>
              <a:rPr lang="en-US" i="1" baseline="-25000" smtClean="0">
                <a:latin typeface="Arial" panose="020B0604020202020204" pitchFamily="34" charset="0"/>
              </a:rPr>
              <a:t>B</a:t>
            </a:r>
            <a:r>
              <a:rPr lang="en-US" i="1" smtClean="0">
                <a:latin typeface="Arial" panose="020B0604020202020204" pitchFamily="34" charset="0"/>
              </a:rPr>
              <a:t>, </a:t>
            </a:r>
            <a:r>
              <a:rPr lang="en-US" smtClean="0">
                <a:latin typeface="Arial" panose="020B0604020202020204" pitchFamily="34" charset="0"/>
              </a:rPr>
              <a:t>and sending </a:t>
            </a:r>
            <a:r>
              <a:rPr lang="en-US" i="1" smtClean="0">
                <a:latin typeface="Arial" panose="020B0604020202020204" pitchFamily="34" charset="0"/>
              </a:rPr>
              <a:t>Y</a:t>
            </a:r>
            <a:r>
              <a:rPr lang="en-US" i="1" baseline="-25000" smtClean="0">
                <a:latin typeface="Arial" panose="020B0604020202020204" pitchFamily="34" charset="0"/>
              </a:rPr>
              <a:t>B</a:t>
            </a:r>
            <a:r>
              <a:rPr lang="en-US" i="1" smtClean="0">
                <a:latin typeface="Arial" panose="020B0604020202020204" pitchFamily="34" charset="0"/>
              </a:rPr>
              <a:t> </a:t>
            </a:r>
            <a:r>
              <a:rPr lang="en-US" smtClean="0">
                <a:latin typeface="Arial" panose="020B0604020202020204" pitchFamily="34" charset="0"/>
              </a:rPr>
              <a:t>to user </a:t>
            </a:r>
            <a:r>
              <a:rPr lang="en-US" i="1" smtClean="0">
                <a:latin typeface="Arial" panose="020B0604020202020204" pitchFamily="34" charset="0"/>
              </a:rPr>
              <a:t>A. </a:t>
            </a:r>
            <a:r>
              <a:rPr lang="en-US" smtClean="0">
                <a:latin typeface="Arial" panose="020B0604020202020204" pitchFamily="34" charset="0"/>
              </a:rPr>
              <a:t>Both users can now calculate the key. The necessary public values </a:t>
            </a:r>
            <a:r>
              <a:rPr lang="en-US" i="1" smtClean="0">
                <a:latin typeface="Arial" panose="020B0604020202020204" pitchFamily="34" charset="0"/>
              </a:rPr>
              <a:t>q </a:t>
            </a:r>
            <a:r>
              <a:rPr lang="en-US" smtClean="0">
                <a:latin typeface="Arial" panose="020B0604020202020204" pitchFamily="34" charset="0"/>
              </a:rPr>
              <a:t>and </a:t>
            </a:r>
            <a:r>
              <a:rPr lang="en-US" i="1" smtClean="0">
                <a:latin typeface="Arial" panose="020B0604020202020204" pitchFamily="34" charset="0"/>
              </a:rPr>
              <a:t>a </a:t>
            </a:r>
            <a:r>
              <a:rPr lang="en-US" smtClean="0">
                <a:latin typeface="Arial" panose="020B0604020202020204" pitchFamily="34" charset="0"/>
              </a:rPr>
              <a:t>would need to be known ahead of time. Alternatively, user </a:t>
            </a:r>
            <a:r>
              <a:rPr lang="en-US" i="1" smtClean="0">
                <a:latin typeface="Arial" panose="020B0604020202020204" pitchFamily="34" charset="0"/>
              </a:rPr>
              <a:t>A </a:t>
            </a:r>
            <a:r>
              <a:rPr lang="en-US" smtClean="0">
                <a:latin typeface="Arial" panose="020B0604020202020204" pitchFamily="34" charset="0"/>
              </a:rPr>
              <a:t>could pick values for </a:t>
            </a:r>
            <a:r>
              <a:rPr lang="en-US" i="1" smtClean="0">
                <a:latin typeface="Arial" panose="020B0604020202020204" pitchFamily="34" charset="0"/>
              </a:rPr>
              <a:t>q </a:t>
            </a:r>
            <a:r>
              <a:rPr lang="en-US" smtClean="0">
                <a:latin typeface="Arial" panose="020B0604020202020204" pitchFamily="34" charset="0"/>
              </a:rPr>
              <a:t>and </a:t>
            </a:r>
            <a:r>
              <a:rPr lang="en-US" i="1" smtClean="0">
                <a:latin typeface="Arial" panose="020B0604020202020204" pitchFamily="34" charset="0"/>
              </a:rPr>
              <a:t>a </a:t>
            </a:r>
            <a:r>
              <a:rPr lang="en-US" smtClean="0">
                <a:latin typeface="Arial" panose="020B0604020202020204" pitchFamily="34" charset="0"/>
              </a:rPr>
              <a:t>and include those in the first message. </a:t>
            </a:r>
          </a:p>
        </p:txBody>
      </p:sp>
    </p:spTree>
    <p:extLst>
      <p:ext uri="{BB962C8B-B14F-4D97-AF65-F5344CB8AC3E}">
        <p14:creationId xmlns:p14="http://schemas.microsoft.com/office/powerpoint/2010/main" val="1428997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1100" smtClean="0">
                <a:latin typeface="Arial" panose="020B0604020202020204" pitchFamily="34" charset="0"/>
              </a:rPr>
              <a:t>The protocol described on the previous slide is insecure against a man-in-the-middle attack. Suppose Alice and Bob wish to exchange keys, and Darth is the adversary. The attack proceeds as follows:   </a:t>
            </a:r>
          </a:p>
          <a:p>
            <a:pPr eaLnBrk="1" hangingPunct="1">
              <a:lnSpc>
                <a:spcPct val="90000"/>
              </a:lnSpc>
              <a:buFontTx/>
              <a:buAutoNum type="arabicPeriod"/>
            </a:pPr>
            <a:r>
              <a:rPr lang="en-US" sz="1100" smtClean="0">
                <a:latin typeface="Arial" panose="020B0604020202020204" pitchFamily="34" charset="0"/>
              </a:rPr>
              <a:t>Darth prepares for the attack by generating two random private keys X</a:t>
            </a:r>
            <a:r>
              <a:rPr lang="en-US" sz="1100" baseline="-25000" smtClean="0">
                <a:latin typeface="Arial" panose="020B0604020202020204" pitchFamily="34" charset="0"/>
              </a:rPr>
              <a:t>D1</a:t>
            </a:r>
            <a:r>
              <a:rPr lang="en-US" sz="1100" smtClean="0">
                <a:latin typeface="Arial" panose="020B0604020202020204" pitchFamily="34" charset="0"/>
              </a:rPr>
              <a:t> and X</a:t>
            </a:r>
            <a:r>
              <a:rPr lang="en-US" sz="1100" baseline="-25000" smtClean="0">
                <a:latin typeface="Arial" panose="020B0604020202020204" pitchFamily="34" charset="0"/>
              </a:rPr>
              <a:t>D2</a:t>
            </a:r>
            <a:r>
              <a:rPr lang="en-US" sz="1100" smtClean="0">
                <a:latin typeface="Arial" panose="020B0604020202020204" pitchFamily="34" charset="0"/>
              </a:rPr>
              <a:t> and then computing the corresponding public keys Y</a:t>
            </a:r>
            <a:r>
              <a:rPr lang="en-US" sz="1100" baseline="-25000" smtClean="0">
                <a:latin typeface="Arial" panose="020B0604020202020204" pitchFamily="34" charset="0"/>
              </a:rPr>
              <a:t>D1</a:t>
            </a:r>
            <a:r>
              <a:rPr lang="en-US" sz="1100" smtClean="0">
                <a:latin typeface="Arial" panose="020B0604020202020204" pitchFamily="34" charset="0"/>
              </a:rPr>
              <a:t> and Y</a:t>
            </a:r>
            <a:r>
              <a:rPr lang="en-US" sz="1100" baseline="-25000" smtClean="0">
                <a:latin typeface="Arial" panose="020B0604020202020204" pitchFamily="34" charset="0"/>
              </a:rPr>
              <a:t>D2</a:t>
            </a:r>
          </a:p>
          <a:p>
            <a:pPr eaLnBrk="1" hangingPunct="1">
              <a:lnSpc>
                <a:spcPct val="90000"/>
              </a:lnSpc>
              <a:buFontTx/>
              <a:buAutoNum type="arabicPeriod"/>
            </a:pPr>
            <a:r>
              <a:rPr lang="en-US" sz="1100" smtClean="0">
                <a:latin typeface="Arial" panose="020B0604020202020204" pitchFamily="34" charset="0"/>
              </a:rPr>
              <a:t> Alice transmits Y</a:t>
            </a:r>
            <a:r>
              <a:rPr lang="en-US" sz="1100" baseline="-25000" smtClean="0">
                <a:latin typeface="Arial" panose="020B0604020202020204" pitchFamily="34" charset="0"/>
              </a:rPr>
              <a:t>A</a:t>
            </a:r>
            <a:r>
              <a:rPr lang="en-US" sz="1100" smtClean="0">
                <a:latin typeface="Arial" panose="020B0604020202020204" pitchFamily="34" charset="0"/>
              </a:rPr>
              <a:t> to Bob. </a:t>
            </a:r>
          </a:p>
          <a:p>
            <a:pPr eaLnBrk="1" hangingPunct="1">
              <a:lnSpc>
                <a:spcPct val="90000"/>
              </a:lnSpc>
              <a:buFontTx/>
              <a:buAutoNum type="arabicPeriod"/>
            </a:pPr>
            <a:r>
              <a:rPr lang="en-US" sz="1100" smtClean="0">
                <a:latin typeface="Arial" panose="020B0604020202020204" pitchFamily="34" charset="0"/>
              </a:rPr>
              <a:t> Darth intercepts Y</a:t>
            </a:r>
            <a:r>
              <a:rPr lang="en-US" sz="1100" baseline="-25000" smtClean="0">
                <a:latin typeface="Arial" panose="020B0604020202020204" pitchFamily="34" charset="0"/>
              </a:rPr>
              <a:t>A</a:t>
            </a:r>
            <a:r>
              <a:rPr lang="en-US" sz="1100" smtClean="0">
                <a:latin typeface="Arial" panose="020B0604020202020204" pitchFamily="34" charset="0"/>
              </a:rPr>
              <a:t> and transmits Y</a:t>
            </a:r>
            <a:r>
              <a:rPr lang="en-US" sz="1100" baseline="-25000" smtClean="0">
                <a:latin typeface="Arial" panose="020B0604020202020204" pitchFamily="34" charset="0"/>
              </a:rPr>
              <a:t>D1</a:t>
            </a:r>
            <a:r>
              <a:rPr lang="en-US" sz="1100" smtClean="0">
                <a:latin typeface="Arial" panose="020B0604020202020204" pitchFamily="34" charset="0"/>
              </a:rPr>
              <a:t> to Bob. Darth also calculates K2 = (Y</a:t>
            </a:r>
            <a:r>
              <a:rPr lang="en-US" sz="1100" baseline="-25000" smtClean="0">
                <a:latin typeface="Arial" panose="020B0604020202020204" pitchFamily="34" charset="0"/>
              </a:rPr>
              <a:t>A</a:t>
            </a:r>
            <a:r>
              <a:rPr lang="en-US" sz="1100" smtClean="0">
                <a:latin typeface="Arial" panose="020B0604020202020204" pitchFamily="34" charset="0"/>
              </a:rPr>
              <a:t>  )^ X</a:t>
            </a:r>
            <a:r>
              <a:rPr lang="en-US" sz="1100" baseline="-25000" smtClean="0">
                <a:latin typeface="Arial" panose="020B0604020202020204" pitchFamily="34" charset="0"/>
              </a:rPr>
              <a:t>D2 </a:t>
            </a:r>
            <a:r>
              <a:rPr lang="en-US" sz="1100" smtClean="0">
                <a:latin typeface="Arial" panose="020B0604020202020204" pitchFamily="34" charset="0"/>
              </a:rPr>
              <a:t>mod q  </a:t>
            </a:r>
          </a:p>
          <a:p>
            <a:pPr eaLnBrk="1" hangingPunct="1">
              <a:lnSpc>
                <a:spcPct val="90000"/>
              </a:lnSpc>
              <a:buFontTx/>
              <a:buAutoNum type="arabicPeriod"/>
            </a:pPr>
            <a:r>
              <a:rPr lang="en-US" sz="1100" smtClean="0">
                <a:latin typeface="Arial" panose="020B0604020202020204" pitchFamily="34" charset="0"/>
              </a:rPr>
              <a:t>Bob receives Y</a:t>
            </a:r>
            <a:r>
              <a:rPr lang="en-US" sz="1100" baseline="-25000" smtClean="0">
                <a:latin typeface="Arial" panose="020B0604020202020204" pitchFamily="34" charset="0"/>
              </a:rPr>
              <a:t>D1 </a:t>
            </a:r>
            <a:r>
              <a:rPr lang="en-US" sz="1100" smtClean="0">
                <a:latin typeface="Arial" panose="020B0604020202020204" pitchFamily="34" charset="0"/>
              </a:rPr>
              <a:t>and calculates K1=(Y</a:t>
            </a:r>
            <a:r>
              <a:rPr lang="en-US" sz="1100" baseline="-25000" smtClean="0">
                <a:latin typeface="Arial" panose="020B0604020202020204" pitchFamily="34" charset="0"/>
              </a:rPr>
              <a:t>D1 </a:t>
            </a:r>
            <a:r>
              <a:rPr lang="en-US" sz="1100" smtClean="0">
                <a:latin typeface="Arial" panose="020B0604020202020204" pitchFamily="34" charset="0"/>
              </a:rPr>
              <a:t>)^ X</a:t>
            </a:r>
            <a:r>
              <a:rPr lang="en-US" sz="1100" baseline="-25000" smtClean="0">
                <a:latin typeface="Arial" panose="020B0604020202020204" pitchFamily="34" charset="0"/>
              </a:rPr>
              <a:t>B</a:t>
            </a:r>
            <a:r>
              <a:rPr lang="en-US" sz="1100" smtClean="0">
                <a:latin typeface="Arial" panose="020B0604020202020204" pitchFamily="34" charset="0"/>
              </a:rPr>
              <a:t> mod q</a:t>
            </a:r>
          </a:p>
          <a:p>
            <a:pPr eaLnBrk="1" hangingPunct="1">
              <a:lnSpc>
                <a:spcPct val="90000"/>
              </a:lnSpc>
              <a:buFontTx/>
              <a:buAutoNum type="arabicPeriod"/>
            </a:pPr>
            <a:r>
              <a:rPr lang="en-US" sz="1100" smtClean="0">
                <a:latin typeface="Arial" panose="020B0604020202020204" pitchFamily="34" charset="0"/>
              </a:rPr>
              <a:t>Bob transmits Y</a:t>
            </a:r>
            <a:r>
              <a:rPr lang="en-US" sz="1100" baseline="-25000" smtClean="0">
                <a:latin typeface="Arial" panose="020B0604020202020204" pitchFamily="34" charset="0"/>
              </a:rPr>
              <a:t>B</a:t>
            </a:r>
            <a:r>
              <a:rPr lang="en-US" sz="1100" smtClean="0">
                <a:latin typeface="Arial" panose="020B0604020202020204" pitchFamily="34" charset="0"/>
              </a:rPr>
              <a:t> to Alice.  </a:t>
            </a:r>
          </a:p>
          <a:p>
            <a:pPr eaLnBrk="1" hangingPunct="1">
              <a:lnSpc>
                <a:spcPct val="90000"/>
              </a:lnSpc>
              <a:buFontTx/>
              <a:buAutoNum type="arabicPeriod"/>
            </a:pPr>
            <a:r>
              <a:rPr lang="en-US" sz="1100" smtClean="0">
                <a:latin typeface="Arial" panose="020B0604020202020204" pitchFamily="34" charset="0"/>
              </a:rPr>
              <a:t>Darth intercepts Y</a:t>
            </a:r>
            <a:r>
              <a:rPr lang="en-US" sz="1100" baseline="-25000" smtClean="0">
                <a:latin typeface="Arial" panose="020B0604020202020204" pitchFamily="34" charset="0"/>
              </a:rPr>
              <a:t>B </a:t>
            </a:r>
            <a:r>
              <a:rPr lang="en-US" sz="1100" smtClean="0">
                <a:latin typeface="Arial" panose="020B0604020202020204" pitchFamily="34" charset="0"/>
              </a:rPr>
              <a:t>and transmits Y</a:t>
            </a:r>
            <a:r>
              <a:rPr lang="en-US" sz="1100" baseline="-25000" smtClean="0">
                <a:latin typeface="Arial" panose="020B0604020202020204" pitchFamily="34" charset="0"/>
              </a:rPr>
              <a:t>D2 </a:t>
            </a:r>
            <a:r>
              <a:rPr lang="en-US" sz="1100" smtClean="0">
                <a:latin typeface="Arial" panose="020B0604020202020204" pitchFamily="34" charset="0"/>
              </a:rPr>
              <a:t>to Alice. Darth calculates K1=(Y</a:t>
            </a:r>
            <a:r>
              <a:rPr lang="en-US" sz="1100" baseline="-25000" smtClean="0">
                <a:latin typeface="Arial" panose="020B0604020202020204" pitchFamily="34" charset="0"/>
              </a:rPr>
              <a:t>B</a:t>
            </a:r>
            <a:r>
              <a:rPr lang="en-US" sz="1100" smtClean="0">
                <a:latin typeface="Arial" panose="020B0604020202020204" pitchFamily="34" charset="0"/>
              </a:rPr>
              <a:t> )^ X</a:t>
            </a:r>
            <a:r>
              <a:rPr lang="en-US" sz="1100" baseline="-25000" smtClean="0">
                <a:latin typeface="Arial" panose="020B0604020202020204" pitchFamily="34" charset="0"/>
              </a:rPr>
              <a:t>D1</a:t>
            </a:r>
            <a:r>
              <a:rPr lang="en-US" sz="1100" smtClean="0">
                <a:latin typeface="Arial" panose="020B0604020202020204" pitchFamily="34" charset="0"/>
              </a:rPr>
              <a:t>  mod q</a:t>
            </a:r>
          </a:p>
          <a:p>
            <a:pPr eaLnBrk="1" hangingPunct="1">
              <a:lnSpc>
                <a:spcPct val="90000"/>
              </a:lnSpc>
              <a:buFontTx/>
              <a:buAutoNum type="arabicPeriod"/>
            </a:pPr>
            <a:r>
              <a:rPr lang="en-US" sz="1100" smtClean="0">
                <a:latin typeface="Arial" panose="020B0604020202020204" pitchFamily="34" charset="0"/>
              </a:rPr>
              <a:t>Alice receives Y</a:t>
            </a:r>
            <a:r>
              <a:rPr lang="en-US" sz="1100" baseline="-25000" smtClean="0">
                <a:latin typeface="Arial" panose="020B0604020202020204" pitchFamily="34" charset="0"/>
              </a:rPr>
              <a:t>D2 </a:t>
            </a:r>
            <a:r>
              <a:rPr lang="en-US" sz="1100" smtClean="0">
                <a:latin typeface="Arial" panose="020B0604020202020204" pitchFamily="34" charset="0"/>
              </a:rPr>
              <a:t>and calculates K2=(Y</a:t>
            </a:r>
            <a:r>
              <a:rPr lang="en-US" sz="1100" baseline="-25000" smtClean="0">
                <a:latin typeface="Arial" panose="020B0604020202020204" pitchFamily="34" charset="0"/>
              </a:rPr>
              <a:t>D2 </a:t>
            </a:r>
            <a:r>
              <a:rPr lang="en-US" sz="1100" smtClean="0">
                <a:latin typeface="Arial" panose="020B0604020202020204" pitchFamily="34" charset="0"/>
              </a:rPr>
              <a:t>)^ X</a:t>
            </a:r>
            <a:r>
              <a:rPr lang="en-US" sz="1100" baseline="-25000" smtClean="0">
                <a:latin typeface="Arial" panose="020B0604020202020204" pitchFamily="34" charset="0"/>
              </a:rPr>
              <a:t>A</a:t>
            </a:r>
            <a:r>
              <a:rPr lang="en-US" sz="1100" smtClean="0">
                <a:latin typeface="Arial" panose="020B0604020202020204" pitchFamily="34" charset="0"/>
              </a:rPr>
              <a:t> mod q .   </a:t>
            </a:r>
          </a:p>
          <a:p>
            <a:pPr eaLnBrk="1" hangingPunct="1">
              <a:lnSpc>
                <a:spcPct val="90000"/>
              </a:lnSpc>
            </a:pPr>
            <a:r>
              <a:rPr lang="en-US" sz="1100" smtClean="0">
                <a:latin typeface="Arial" panose="020B0604020202020204" pitchFamily="34" charset="0"/>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buFontTx/>
              <a:buAutoNum type="arabicPeriod"/>
            </a:pPr>
            <a:r>
              <a:rPr lang="en-US" sz="1100" smtClean="0">
                <a:latin typeface="Arial" panose="020B0604020202020204" pitchFamily="34" charset="0"/>
              </a:rPr>
              <a:t>Alice sends an encrypted message M: E(K2, M).  </a:t>
            </a:r>
          </a:p>
          <a:p>
            <a:pPr eaLnBrk="1" hangingPunct="1">
              <a:lnSpc>
                <a:spcPct val="90000"/>
              </a:lnSpc>
              <a:buFontTx/>
              <a:buAutoNum type="arabicPeriod"/>
            </a:pPr>
            <a:r>
              <a:rPr lang="en-US" sz="1100" smtClean="0">
                <a:latin typeface="Arial" panose="020B0604020202020204" pitchFamily="34" charset="0"/>
              </a:rPr>
              <a:t>Darth intercepts the encrypted message and decrypts it, to recover M.  </a:t>
            </a:r>
          </a:p>
          <a:p>
            <a:pPr eaLnBrk="1" hangingPunct="1">
              <a:lnSpc>
                <a:spcPct val="90000"/>
              </a:lnSpc>
              <a:buFontTx/>
              <a:buAutoNum type="arabicPeriod"/>
            </a:pPr>
            <a:r>
              <a:rPr lang="en-US" sz="1100" smtClean="0">
                <a:latin typeface="Arial" panose="020B0604020202020204" pitchFamily="34" charset="0"/>
              </a:rPr>
              <a:t>Darth sends Bob E(K1, M) or E(K1, M'), where M' is any message. In the first case, Darth simply wants to eavesdrop on the communication without altering it. In the second case, Darth wants to modify the message going to Bob.   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547E136-5F63-44F9-9F9F-E8C1884E3493}" type="slidenum">
              <a:rPr lang="en-AU" altLang="zh-CN" sz="1200"/>
              <a:pPr eaLnBrk="1" hangingPunct="1"/>
              <a:t>31</a:t>
            </a:fld>
            <a:endParaRPr lang="en-AU" altLang="zh-CN" sz="1200"/>
          </a:p>
        </p:txBody>
      </p:sp>
    </p:spTree>
    <p:extLst>
      <p:ext uri="{BB962C8B-B14F-4D97-AF65-F5344CB8AC3E}">
        <p14:creationId xmlns:p14="http://schemas.microsoft.com/office/powerpoint/2010/main" val="2013743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70167CD-26C6-43EE-BC59-57DD6CA1FEAE}" type="slidenum">
              <a:rPr lang="en-AU" altLang="zh-CN" sz="1200"/>
              <a:pPr eaLnBrk="1" hangingPunct="1"/>
              <a:t>32</a:t>
            </a:fld>
            <a:endParaRPr lang="en-AU" altLang="zh-CN"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As with Diffie-Hellman, the global elements of ElGamal are a prime number </a:t>
            </a:r>
            <a:r>
              <a:rPr lang="en-US" i="1" smtClean="0">
                <a:latin typeface="Arial" panose="020B0604020202020204" pitchFamily="34" charset="0"/>
              </a:rPr>
              <a:t>q </a:t>
            </a:r>
            <a:r>
              <a:rPr lang="en-US" smtClean="0">
                <a:latin typeface="Arial" panose="020B0604020202020204" pitchFamily="34" charset="0"/>
              </a:rPr>
              <a:t>and </a:t>
            </a:r>
            <a:r>
              <a:rPr lang="en-US" i="1" smtClean="0">
                <a:latin typeface="Arial" panose="020B0604020202020204" pitchFamily="34" charset="0"/>
              </a:rPr>
              <a:t>a, </a:t>
            </a:r>
            <a:r>
              <a:rPr lang="en-US" smtClean="0">
                <a:latin typeface="Arial" panose="020B0604020202020204" pitchFamily="34" charset="0"/>
              </a:rPr>
              <a:t>which is a primitive root of </a:t>
            </a:r>
            <a:r>
              <a:rPr lang="en-US" i="1" smtClean="0">
                <a:latin typeface="Arial" panose="020B0604020202020204" pitchFamily="34" charset="0"/>
              </a:rPr>
              <a:t>q. </a:t>
            </a:r>
            <a:r>
              <a:rPr lang="en-US" smtClean="0">
                <a:latin typeface="Arial" panose="020B0604020202020204" pitchFamily="34" charset="0"/>
              </a:rPr>
              <a:t>User A generates a private/public key pair as shown. The security of ElGamal is based on the difficulty of computing discrete logarithms, to recover either x given y, or k given K (next slide).</a:t>
            </a:r>
            <a:endParaRPr lang="en-US" smtClean="0">
              <a:latin typeface="Times-Roman" charset="0"/>
            </a:endParaRPr>
          </a:p>
        </p:txBody>
      </p:sp>
    </p:spTree>
    <p:extLst>
      <p:ext uri="{BB962C8B-B14F-4D97-AF65-F5344CB8AC3E}">
        <p14:creationId xmlns:p14="http://schemas.microsoft.com/office/powerpoint/2010/main" val="264505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2BDD432-99DF-4966-9BE5-4D821165BAD3}" type="slidenum">
              <a:rPr lang="en-AU" altLang="zh-CN" sz="1200"/>
              <a:pPr eaLnBrk="1" hangingPunct="1"/>
              <a:t>5</a:t>
            </a:fld>
            <a:endParaRPr lang="en-AU"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rPr>
              <a:t>RSA is the best known, and by far the most widely used general public key encryption algorithm, and was first published by Rivest, Shamir &amp; Adleman of MIT in 1978 [RIVE78]. </a:t>
            </a:r>
            <a:r>
              <a:rPr lang="en-US" smtClean="0">
                <a:latin typeface="Arial" panose="020B0604020202020204" pitchFamily="34" charset="0"/>
              </a:rPr>
              <a:t>The Rivest-Shamir-Adleman (RSA) scheme has since that time reigned supreme as the most widely accepted and implemented general-purpose approach to public-key encryption. </a:t>
            </a:r>
            <a:r>
              <a:rPr lang="en-US" smtClean="0">
                <a:latin typeface="Times-Roman" charset="0"/>
              </a:rPr>
              <a:t>It is </a:t>
            </a:r>
            <a:r>
              <a:rPr lang="en-AU" altLang="zh-CN" smtClean="0">
                <a:latin typeface="Arial" panose="020B0604020202020204" pitchFamily="34" charset="0"/>
              </a:rPr>
              <a:t>based on exponentiation in a finite (Galois) field over integers modulo a prime, using </a:t>
            </a:r>
            <a:r>
              <a:rPr lang="en-US" smtClean="0">
                <a:latin typeface="Arial" panose="020B0604020202020204" pitchFamily="34" charset="0"/>
              </a:rPr>
              <a:t>large integers (eg. 1024 bits)</a:t>
            </a:r>
            <a:r>
              <a:rPr lang="en-AU" altLang="zh-CN" smtClean="0">
                <a:latin typeface="Arial" panose="020B0604020202020204" pitchFamily="34" charset="0"/>
              </a:rPr>
              <a:t>. Its security is due to the cost of factoring large numbers.</a:t>
            </a:r>
          </a:p>
        </p:txBody>
      </p:sp>
    </p:spTree>
    <p:extLst>
      <p:ext uri="{BB962C8B-B14F-4D97-AF65-F5344CB8AC3E}">
        <p14:creationId xmlns:p14="http://schemas.microsoft.com/office/powerpoint/2010/main" val="2619246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C76A66D-1143-49DE-B528-34A8E8160F41}" type="slidenum">
              <a:rPr lang="en-AU" altLang="zh-CN" sz="1200"/>
              <a:pPr eaLnBrk="1" hangingPunct="1"/>
              <a:t>33</a:t>
            </a:fld>
            <a:endParaRPr lang="en-AU" altLang="zh-CN"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Any user B that has access to A's public key can encrypt a message as shown. These steps correspond to Figure 9.1a in that Alice generates a public/private key pair; Bob encrypts using Alice's public key; and Alice decrypts using her private key. See text for details of why these steps result in M being recovered. Note that </a:t>
            </a:r>
            <a:r>
              <a:rPr lang="en-US" i="1" smtClean="0">
                <a:latin typeface="Arial" panose="020B0604020202020204" pitchFamily="34" charset="0"/>
              </a:rPr>
              <a:t>K </a:t>
            </a:r>
            <a:r>
              <a:rPr lang="en-US" smtClean="0">
                <a:latin typeface="Arial" panose="020B0604020202020204" pitchFamily="34" charset="0"/>
              </a:rPr>
              <a:t>functions as a one-time key, used to encrypt and decrypt the message. If a message must be broken up into blocks and sent as a sequence of encrypted blocks, a unique value of </a:t>
            </a:r>
            <a:r>
              <a:rPr lang="en-US" i="1" smtClean="0">
                <a:latin typeface="Arial" panose="020B0604020202020204" pitchFamily="34" charset="0"/>
              </a:rPr>
              <a:t>k </a:t>
            </a:r>
            <a:r>
              <a:rPr lang="en-US" smtClean="0">
                <a:latin typeface="Arial" panose="020B0604020202020204" pitchFamily="34" charset="0"/>
              </a:rPr>
              <a:t>should be used for each block. If k is used for more than one block, knowledge of one block m  of the message enables the user to compute other blocks as shown in the text.</a:t>
            </a:r>
          </a:p>
          <a:p>
            <a:pPr eaLnBrk="1" hangingPunct="1"/>
            <a:r>
              <a:rPr lang="en-US" smtClean="0">
                <a:latin typeface="Arial" panose="020B0604020202020204" pitchFamily="34" charset="0"/>
              </a:rPr>
              <a:t>The basic idea with El Gamal encryption is to choose a random key, protect it, then use it to scramble the message by multiplying the message with it. Two bits of info have to be sent: the first to recover this temporary key, the second the actual scrambled message. See that El Gamal encryption involves 1 modulo exponentiation and a multiplication (vs 1 exponentiation for RSA).</a:t>
            </a:r>
            <a:endParaRPr lang="en-AU" altLang="zh-CN" smtClean="0">
              <a:latin typeface="Arial" panose="020B0604020202020204" pitchFamily="34" charset="0"/>
            </a:endParaRPr>
          </a:p>
        </p:txBody>
      </p:sp>
    </p:spTree>
    <p:extLst>
      <p:ext uri="{BB962C8B-B14F-4D97-AF65-F5344CB8AC3E}">
        <p14:creationId xmlns:p14="http://schemas.microsoft.com/office/powerpoint/2010/main" val="4202815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21C15C7-1F5B-41D6-A2FF-EF74E119FE56}" type="slidenum">
              <a:rPr lang="en-AU" altLang="zh-CN" sz="1200"/>
              <a:pPr eaLnBrk="1" hangingPunct="1"/>
              <a:t>34</a:t>
            </a:fld>
            <a:endParaRPr lang="en-AU" altLang="zh-CN" sz="1200"/>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Here is an example of </a:t>
            </a:r>
            <a:r>
              <a:rPr lang="en-AU" altLang="zh-CN" smtClean="0">
                <a:latin typeface="Arial" panose="020B0604020202020204" pitchFamily="34" charset="0"/>
                <a:cs typeface="Arial" panose="020B0604020202020204" pitchFamily="34" charset="0"/>
              </a:rPr>
              <a:t>ElGamal </a:t>
            </a:r>
            <a:r>
              <a:rPr lang="en-US" smtClean="0">
                <a:latin typeface="Arial" panose="020B0604020202020204" pitchFamily="34" charset="0"/>
                <a:cs typeface="Arial" panose="020B0604020202020204" pitchFamily="34" charset="0"/>
              </a:rPr>
              <a:t>from the text using the prime field GF(19); that is, q = </a:t>
            </a:r>
            <a:r>
              <a:rPr lang="en-US" smtClean="0">
                <a:latin typeface="Arial" panose="020B0604020202020204" pitchFamily="34" charset="0"/>
              </a:rPr>
              <a:t>19. It has primitive roots {2, 3, 10, 13, 14, 15}, as shown in Table 8.3.</a:t>
            </a:r>
            <a:r>
              <a:rPr lang="en-US" smtClean="0">
                <a:latin typeface="Arial" panose="020B0604020202020204" pitchFamily="34" charset="0"/>
                <a:cs typeface="Arial" panose="020B0604020202020204" pitchFamily="34" charset="0"/>
              </a:rPr>
              <a:t> We choose a = 10. Alice generates a key pair as shown. Suppose Bob wants to send the message with the value </a:t>
            </a:r>
            <a:r>
              <a:rPr lang="en-US" i="1" smtClean="0">
                <a:latin typeface="Arial" panose="020B0604020202020204" pitchFamily="34" charset="0"/>
                <a:cs typeface="Arial" panose="020B0604020202020204" pitchFamily="34" charset="0"/>
              </a:rPr>
              <a:t>M </a:t>
            </a:r>
            <a:r>
              <a:rPr lang="en-US" smtClean="0">
                <a:latin typeface="Arial" panose="020B0604020202020204" pitchFamily="34" charset="0"/>
                <a:cs typeface="Arial" panose="020B0604020202020204" pitchFamily="34" charset="0"/>
              </a:rPr>
              <a:t>= 17. Then he computes the ciphertext pair (11, 5) and sends this to Alice. Alice recovers the message by first recovering K, then computing its inverse (using the Extended Euclids Algorithm – see Ch 4), and finally recovering M.</a:t>
            </a:r>
          </a:p>
        </p:txBody>
      </p:sp>
    </p:spTree>
    <p:extLst>
      <p:ext uri="{BB962C8B-B14F-4D97-AF65-F5344CB8AC3E}">
        <p14:creationId xmlns:p14="http://schemas.microsoft.com/office/powerpoint/2010/main" val="3533483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0C64FDD-BE18-460E-BB3A-36C8780779A7}" type="slidenum">
              <a:rPr lang="en-AU" altLang="zh-CN" sz="1200"/>
              <a:pPr eaLnBrk="1" hangingPunct="1"/>
              <a:t>35</a:t>
            </a:fld>
            <a:endParaRPr lang="en-AU" altLang="zh-C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A major issue with the use of Public-Key Cryptography, is the size of numbers used, and hence keys being stored. Recently, an alternate approach has emerged, elliptic curve cryptography (ECC), which performs the computations using elliptic curve arithmetic instead of integer or polynomial arithmetic. Already, ECC is showing up in standardization efforts, including the IEEE P1363 Standard for Public-Key Cryptography. The principal attraction of ECC, compared to RSA, is that it appears to offer equal security for a far smaller key size, thereby reducing processing overhead. Although the theory of ECC has been around for some time, it is only recently that products have begun to appear and that there has been sustained cryptanalytic interest in probing for weaknesses. Accordingly, the confidence level in ECC is not yet as high as that in RSA.</a:t>
            </a:r>
          </a:p>
        </p:txBody>
      </p:sp>
    </p:spTree>
    <p:extLst>
      <p:ext uri="{BB962C8B-B14F-4D97-AF65-F5344CB8AC3E}">
        <p14:creationId xmlns:p14="http://schemas.microsoft.com/office/powerpoint/2010/main" val="417578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D1EAE5F-855B-4987-BCD3-8AFD3D228DBC}" type="slidenum">
              <a:rPr lang="en-AU" altLang="zh-CN" sz="1200"/>
              <a:pPr eaLnBrk="1" hangingPunct="1"/>
              <a:t>36</a:t>
            </a:fld>
            <a:endParaRPr lang="en-AU"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Elliptic curve cryptography makes use of elliptic curves in which the variables and coefficients are all restricted to elements of a finite field. Two families of elliptic curves are used in cryptographic applications: prime curves over Z</a:t>
            </a:r>
            <a:r>
              <a:rPr lang="en-US" baseline="-25000" smtClean="0">
                <a:latin typeface="Arial" panose="020B0604020202020204" pitchFamily="34" charset="0"/>
                <a:cs typeface="Arial" panose="020B0604020202020204" pitchFamily="34" charset="0"/>
              </a:rPr>
              <a:t>p</a:t>
            </a:r>
            <a:r>
              <a:rPr lang="en-US" smtClean="0">
                <a:latin typeface="Arial" panose="020B0604020202020204" pitchFamily="34" charset="0"/>
                <a:cs typeface="Arial" panose="020B0604020202020204" pitchFamily="34" charset="0"/>
              </a:rPr>
              <a:t> (best for software use), and binary curves over GF(2</a:t>
            </a:r>
            <a:r>
              <a:rPr lang="en-US" baseline="30000" smtClean="0">
                <a:latin typeface="Arial" panose="020B0604020202020204" pitchFamily="34" charset="0"/>
                <a:cs typeface="Arial" panose="020B0604020202020204" pitchFamily="34" charset="0"/>
              </a:rPr>
              <a:t>m</a:t>
            </a:r>
            <a:r>
              <a:rPr lang="en-US" smtClean="0">
                <a:latin typeface="Arial" panose="020B0604020202020204" pitchFamily="34" charset="0"/>
                <a:cs typeface="Arial" panose="020B0604020202020204" pitchFamily="34" charset="0"/>
              </a:rPr>
              <a:t>) (best for hardware use).</a:t>
            </a:r>
            <a:endParaRPr lang="en-AU" altLang="zh-CN" smtClean="0">
              <a:latin typeface="Arial" panose="020B0604020202020204" pitchFamily="34" charset="0"/>
              <a:cs typeface="Arial" panose="020B0604020202020204" pitchFamily="34" charset="0"/>
            </a:endParaRPr>
          </a:p>
          <a:p>
            <a:pPr eaLnBrk="1" hangingPunct="1"/>
            <a:r>
              <a:rPr lang="en-AU" altLang="zh-CN" smtClean="0">
                <a:latin typeface="Arial" panose="020B0604020202020204" pitchFamily="34" charset="0"/>
                <a:cs typeface="Arial" panose="020B0604020202020204" pitchFamily="34" charset="0"/>
              </a:rPr>
              <a:t>There is no obvious geometric interpretation of elliptic curve arithmetic over finite fields. The algebraic interpretation used for elliptic curve arithmetic over does readily carry over. See text for detailed discussion.</a:t>
            </a:r>
          </a:p>
          <a:p>
            <a:pPr eaLnBrk="1" hangingPunct="1"/>
            <a:endParaRPr lang="en-AU"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843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B6F3741-7F3E-4485-A91D-D5987C2DDF9E}" type="slidenum">
              <a:rPr lang="en-AU" altLang="zh-CN" sz="1200"/>
              <a:pPr eaLnBrk="1" hangingPunct="1"/>
              <a:t>37</a:t>
            </a:fld>
            <a:endParaRPr lang="en-AU" altLang="zh-CN" sz="1200"/>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Stallings Table 10.3 - “ Comparable Key Sizes in Terms of Computational Effort for Cryptanalysis” ompares various algorithms by showing comparable key sizes in terms of computational effort for cryptanalysis. As can be seen, a considerably smaller key size can be used for ECC compared to RSA. Furthermore, for equal key lengths, the computational effort required for ECC and RSA is comparable. Thus, there is a computational advantage to using ECC with a shorter key length than a comparably secure RSA. </a:t>
            </a:r>
          </a:p>
        </p:txBody>
      </p:sp>
    </p:spTree>
    <p:extLst>
      <p:ext uri="{BB962C8B-B14F-4D97-AF65-F5344CB8AC3E}">
        <p14:creationId xmlns:p14="http://schemas.microsoft.com/office/powerpoint/2010/main" val="1693285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728463C-0A8C-4066-B934-B921E2527490}" type="slidenum">
              <a:rPr lang="en-AU" altLang="zh-CN" sz="1200"/>
              <a:pPr eaLnBrk="1" hangingPunct="1"/>
              <a:t>39</a:t>
            </a:fld>
            <a:endParaRPr lang="en-AU" altLang="zh-CN" sz="1200"/>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smtClean="0">
                <a:latin typeface="Arial" panose="020B0604020202020204" pitchFamily="34" charset="0"/>
                <a:cs typeface="Arial" panose="020B0604020202020204" pitchFamily="34" charset="0"/>
              </a:rPr>
              <a:t>• It must verify the author and the date and time of the signature</a:t>
            </a:r>
          </a:p>
          <a:p>
            <a:pPr eaLnBrk="1" hangingPunct="1"/>
            <a:r>
              <a:rPr lang="en-US" smtClean="0">
                <a:latin typeface="Arial" panose="020B0604020202020204" pitchFamily="34" charset="0"/>
                <a:cs typeface="Arial" panose="020B0604020202020204" pitchFamily="34" charset="0"/>
              </a:rPr>
              <a:t>• It must to authenticate the contents at the time of the signature</a:t>
            </a:r>
          </a:p>
          <a:p>
            <a:pPr eaLnBrk="1" hangingPunct="1"/>
            <a:r>
              <a:rPr lang="en-US" smtClean="0">
                <a:latin typeface="Arial" panose="020B0604020202020204" pitchFamily="34" charset="0"/>
                <a:cs typeface="Arial" panose="020B0604020202020204" pitchFamily="34" charset="0"/>
              </a:rPr>
              <a:t>• It must be verifiable by third parties, to resolve disputes</a:t>
            </a:r>
          </a:p>
          <a:p>
            <a:pPr eaLnBrk="1" hangingPunct="1"/>
            <a:r>
              <a:rPr lang="en-US" smtClean="0">
                <a:latin typeface="Arial" panose="020B0604020202020204" pitchFamily="34" charset="0"/>
                <a:cs typeface="Arial" panose="020B0604020202020204" pitchFamily="34" charset="0"/>
              </a:rPr>
              <a:t>Thus, the digital signature function includes the authentication function. </a:t>
            </a:r>
          </a:p>
        </p:txBody>
      </p:sp>
    </p:spTree>
    <p:extLst>
      <p:ext uri="{BB962C8B-B14F-4D97-AF65-F5344CB8AC3E}">
        <p14:creationId xmlns:p14="http://schemas.microsoft.com/office/powerpoint/2010/main" val="16902665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Stallings Figure 13.1 is a generic model of the process of making and using digital signatures. Bob can sign a message using a digital signature generation algorithm. The inputs to the algorithm are the message and Bob's private key. Any other user, say Alice, can verify the signature using a verification algorithm, whose inputs are the message, the signature, and Bob's public key. </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5951315-B7D0-4E9C-899B-0ED211DA08AC}" type="slidenum">
              <a:rPr lang="en-AU" altLang="zh-CN" sz="1200"/>
              <a:pPr eaLnBrk="1" hangingPunct="1"/>
              <a:t>40</a:t>
            </a:fld>
            <a:endParaRPr lang="en-AU" altLang="zh-CN" sz="1200"/>
          </a:p>
        </p:txBody>
      </p:sp>
    </p:spTree>
    <p:extLst>
      <p:ext uri="{BB962C8B-B14F-4D97-AF65-F5344CB8AC3E}">
        <p14:creationId xmlns:p14="http://schemas.microsoft.com/office/powerpoint/2010/main" val="1934856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C5FCBF2-D0C2-4D92-AC5E-3E50C4358EA5}" type="slidenum">
              <a:rPr lang="en-AU" altLang="zh-CN" sz="1200"/>
              <a:pPr eaLnBrk="1" hangingPunct="1"/>
              <a:t>41</a:t>
            </a:fld>
            <a:endParaRPr lang="en-AU"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rPr>
              <a:t>DSA is the US Govt approved signature scheme, which is designed to provide strong signatures without allowing easy use for encryption.</a:t>
            </a:r>
            <a:r>
              <a:rPr lang="en-US" smtClean="0">
                <a:latin typeface="Arial" panose="020B0604020202020204" pitchFamily="34" charset="0"/>
              </a:rPr>
              <a:t>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lang="en-AU" altLang="zh-CN" smtClean="0">
              <a:latin typeface="Times-Roman" charset="0"/>
            </a:endParaRPr>
          </a:p>
        </p:txBody>
      </p:sp>
    </p:spTree>
    <p:extLst>
      <p:ext uri="{BB962C8B-B14F-4D97-AF65-F5344CB8AC3E}">
        <p14:creationId xmlns:p14="http://schemas.microsoft.com/office/powerpoint/2010/main" val="3858586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Stallings Figure 13.3 contrasts the DSS approach for generating digital signatures to that used with RSA. In the RSA approach, the message to be signed is input to a hash function that produces a secure hash code of fixed length. This hash code is then encrypted using the sender's private key to form the signature. Both the message and the signature are then transmitted. The recipient takes the message and produces a hash code. The recipient also decrypts the signature using the sender's public key. If the calculated hash code matches the decrypted signature, the signature is accepted as valid. Because only the sender knows the private key, only the sender could have produced a valid signature.  The DSS approach also makes use of a hash function. The hash code is provided as input to a signature function along with a random number </a:t>
            </a:r>
            <a:r>
              <a:rPr lang="en-US" i="1" dirty="0" smtClean="0">
                <a:latin typeface="Arial" panose="020B0604020202020204" pitchFamily="34" charset="0"/>
              </a:rPr>
              <a:t>k </a:t>
            </a:r>
            <a:r>
              <a:rPr lang="en-US" dirty="0" smtClean="0">
                <a:latin typeface="Arial" panose="020B0604020202020204" pitchFamily="34" charset="0"/>
              </a:rPr>
              <a:t>generated for this particular signature. The signature function also depends on the sender's private key (PR </a:t>
            </a:r>
            <a:r>
              <a:rPr lang="en-US" baseline="-25000" dirty="0" smtClean="0">
                <a:latin typeface="Arial" panose="020B0604020202020204" pitchFamily="34" charset="0"/>
              </a:rPr>
              <a:t>a</a:t>
            </a:r>
            <a:r>
              <a:rPr lang="en-US" dirty="0" smtClean="0">
                <a:latin typeface="Arial" panose="020B0604020202020204" pitchFamily="34" charset="0"/>
              </a:rPr>
              <a:t>) and a set of parameters known to a group of communicating principals. We can consider this set to constitute a global public key (</a:t>
            </a:r>
            <a:r>
              <a:rPr lang="en-US" i="1" dirty="0" smtClean="0">
                <a:latin typeface="Arial" panose="020B0604020202020204" pitchFamily="34" charset="0"/>
              </a:rPr>
              <a:t>PU</a:t>
            </a:r>
            <a:r>
              <a:rPr lang="en-US" i="1" baseline="-25000" dirty="0" smtClean="0">
                <a:latin typeface="Arial" panose="020B0604020202020204" pitchFamily="34" charset="0"/>
              </a:rPr>
              <a:t>G</a:t>
            </a:r>
            <a:r>
              <a:rPr lang="en-US" i="1" dirty="0" smtClean="0">
                <a:latin typeface="Arial" panose="020B0604020202020204" pitchFamily="34" charset="0"/>
              </a:rPr>
              <a:t>)</a:t>
            </a:r>
            <a:r>
              <a:rPr lang="en-US" dirty="0" smtClean="0">
                <a:latin typeface="Arial" panose="020B0604020202020204" pitchFamily="34" charset="0"/>
              </a:rPr>
              <a:t>.   The result is a signature consisting of two components, labeled s and r.  At the receiving end, the hash code of the incoming message is generated. This plus the signature is input to a verification function. The verification function also depends on the global public key as well as the sender's public key (</a:t>
            </a:r>
            <a:r>
              <a:rPr lang="en-US" dirty="0" err="1" smtClean="0">
                <a:latin typeface="Arial" panose="020B0604020202020204" pitchFamily="34" charset="0"/>
              </a:rPr>
              <a:t>PU</a:t>
            </a:r>
            <a:r>
              <a:rPr lang="en-US" baseline="-25000" dirty="0" err="1" smtClean="0">
                <a:latin typeface="Arial" panose="020B0604020202020204" pitchFamily="34" charset="0"/>
              </a:rPr>
              <a:t>a</a:t>
            </a:r>
            <a:r>
              <a:rPr lang="en-US" dirty="0" smtClean="0">
                <a:latin typeface="Arial" panose="020B0604020202020204" pitchFamily="34" charset="0"/>
              </a:rPr>
              <a:t>), which is paired with the sender's private key. The output of the verification function is a value that is equal to the signature component r if the signature is valid. The signature function is such that only the sender, with knowledge of the private key, could have produced the valid signature. </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C2A64C3-637C-4698-B543-989546A782AD}" type="slidenum">
              <a:rPr lang="en-AU" altLang="zh-CN" sz="1200"/>
              <a:pPr eaLnBrk="1" hangingPunct="1"/>
              <a:t>42</a:t>
            </a:fld>
            <a:endParaRPr lang="en-AU" altLang="zh-CN" sz="1200"/>
          </a:p>
        </p:txBody>
      </p:sp>
    </p:spTree>
    <p:extLst>
      <p:ext uri="{BB962C8B-B14F-4D97-AF65-F5344CB8AC3E}">
        <p14:creationId xmlns:p14="http://schemas.microsoft.com/office/powerpoint/2010/main" val="13599058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7C99232-1680-4025-885C-3F913937D801}" type="slidenum">
              <a:rPr lang="en-AU" altLang="zh-CN" sz="1200"/>
              <a:pPr eaLnBrk="1" hangingPunct="1"/>
              <a:t>43</a:t>
            </a:fld>
            <a:endParaRPr lang="en-AU" altLang="zh-CN" sz="1200"/>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The DSA is based on the difficulty of computing discrete logarithms (see Chapter 8) and is based on schemes originally presented by ElGamal [ELGA85] and Schnorr [SCHN91]. </a:t>
            </a:r>
            <a:r>
              <a:rPr lang="en-AU" altLang="zh-CN" smtClean="0">
                <a:latin typeface="Arial" panose="020B0604020202020204" pitchFamily="34" charset="0"/>
                <a:cs typeface="Arial" panose="020B0604020202020204" pitchFamily="34" charset="0"/>
              </a:rPr>
              <a:t>The DSA signature scheme has advantages, being both smaller (320 vs 1024bit) and faster (much of the computation is done modulo a 160 bit number), over RSA. </a:t>
            </a:r>
            <a:r>
              <a:rPr lang="en-US" smtClean="0">
                <a:latin typeface="Arial" panose="020B0604020202020204" pitchFamily="34" charset="0"/>
                <a:cs typeface="Arial" panose="020B0604020202020204" pitchFamily="34" charset="0"/>
              </a:rPr>
              <a:t>Unlike RSA, it cannot be used for encryption or key exchange. Nevertheless, it is a public-key technique</a:t>
            </a:r>
            <a:endParaRPr lang="en-AU"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62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B996A8-1D4B-4C2C-B276-95FF88B9F99D}" type="slidenum">
              <a:rPr lang="en-AU" altLang="zh-CN" sz="1200"/>
              <a:pPr eaLnBrk="1" hangingPunct="1"/>
              <a:t>6</a:t>
            </a:fld>
            <a:endParaRPr lang="en-AU"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rPr>
              <a:t>The required moduls and exponent values are chosen during key setup. 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p>
        </p:txBody>
      </p:sp>
    </p:spTree>
    <p:extLst>
      <p:ext uri="{BB962C8B-B14F-4D97-AF65-F5344CB8AC3E}">
        <p14:creationId xmlns:p14="http://schemas.microsoft.com/office/powerpoint/2010/main" val="4289675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3A79A33-E12A-456E-A8CD-BFD651CF7862}" type="slidenum">
              <a:rPr lang="en-AU" altLang="zh-CN" sz="1200"/>
              <a:pPr eaLnBrk="1" hangingPunct="1"/>
              <a:t>44</a:t>
            </a:fld>
            <a:endParaRPr lang="en-AU" altLang="zh-CN" sz="1200"/>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US" baseline="30000" smtClean="0">
                <a:latin typeface="Arial" panose="020B0604020202020204" pitchFamily="34" charset="0"/>
                <a:cs typeface="Arial" panose="020B0604020202020204" pitchFamily="34" charset="0"/>
              </a:rPr>
              <a:t>(p–1)/q </a:t>
            </a:r>
            <a:r>
              <a:rPr lang="en-US" smtClean="0">
                <a:latin typeface="Arial" panose="020B0604020202020204" pitchFamily="34" charset="0"/>
                <a:cs typeface="Arial" panose="020B0604020202020204" pitchFamily="34" charset="0"/>
              </a:rPr>
              <a:t>mod p where h is an integer between 1 and (p – 1) with the restriction that g must be greater than 1. Thus, the global public key components of DSA have the same for as in the Schnorr signature scheme. </a:t>
            </a:r>
          </a:p>
          <a:p>
            <a:pPr eaLnBrk="1" hangingPunct="1"/>
            <a:r>
              <a:rPr lang="en-US" smtClean="0">
                <a:latin typeface="Arial" panose="020B0604020202020204" pitchFamily="34" charset="0"/>
                <a:cs typeface="Arial" panose="020B0604020202020204" pitchFamily="34" charset="0"/>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p>
        </p:txBody>
      </p:sp>
    </p:spTree>
    <p:extLst>
      <p:ext uri="{BB962C8B-B14F-4D97-AF65-F5344CB8AC3E}">
        <p14:creationId xmlns:p14="http://schemas.microsoft.com/office/powerpoint/2010/main" val="693922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7A9F767-9A79-4569-8A47-69760D60A6D9}" type="slidenum">
              <a:rPr lang="en-AU" altLang="zh-CN" sz="1200"/>
              <a:pPr eaLnBrk="1" hangingPunct="1"/>
              <a:t>45</a:t>
            </a:fld>
            <a:endParaRPr lang="en-AU" altLang="zh-CN" sz="1200"/>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altLang="zh-CN" smtClean="0">
                <a:latin typeface="Arial" panose="020B0604020202020204" pitchFamily="34" charset="0"/>
                <a:cs typeface="Arial" panose="020B0604020202020204" pitchFamily="34" charset="0"/>
              </a:rPr>
              <a:t>is similar to ElGamal signatures, with the use of a per message temporary signature key k, but doing calculations first mod p, then mod q to reduce the size of the result. The signature (r,s) is then sent with the message to the recipient.</a:t>
            </a:r>
            <a:r>
              <a:rPr lang="en-US" smtClean="0">
                <a:latin typeface="Arial" panose="020B0604020202020204" pitchFamily="34" charset="0"/>
                <a:cs typeface="Arial" panose="020B0604020202020204" pitchFamily="34" charset="0"/>
              </a:rPr>
              <a:t> Note that computing r only involves calculation mod p and does not depend on message, hence can be done in advance. Similarly with randomly choosing k’s and computing their inverses.</a:t>
            </a:r>
            <a:endParaRPr lang="en-AU"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6269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9F11D0A-4E0F-4323-B455-5796948B42DE}" type="slidenum">
              <a:rPr lang="en-AU" altLang="zh-CN" sz="1200"/>
              <a:pPr eaLnBrk="1" hangingPunct="1"/>
              <a:t>46</a:t>
            </a:fld>
            <a:endParaRPr lang="en-AU"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altLang="zh-CN" smtClean="0">
                <a:latin typeface="Arial" panose="020B0604020202020204" pitchFamily="34" charset="0"/>
                <a:cs typeface="Arial" panose="020B0604020202020204" pitchFamily="34" charset="0"/>
              </a:rPr>
              <a:t>Note that the difficulty of computing discrete logs is why it is infeasible for an opponent to recover k from r, or x from s. Note also that nearly all the calculations are mod q, and hence are much faster save for the last step. </a:t>
            </a:r>
          </a:p>
          <a:p>
            <a:pPr eaLnBrk="1" hangingPunct="1"/>
            <a:r>
              <a:rPr lang="en-US" smtClean="0">
                <a:latin typeface="Arial" panose="020B0604020202020204" pitchFamily="34" charset="0"/>
                <a:cs typeface="Arial" panose="020B0604020202020204" pitchFamily="34" charset="0"/>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lang="en-AU"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900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Stallings Figure 13.5 depicts the functions of signing and verifying.  The structure of the algorithm, as revealed here is quite interesting. Note that the test at the end is on the value r, which does not depend on the message at all.  Instead, r is a function of k and the three global public-key components. The multiplicative inverse of k (mod q) is passed to a function that also has as inputs the message hash code and the user's private key. The structure of this function is such that the receiver can recover r using the incoming message and signature, the public key of the user, and the global public key.</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A76813E-3EA6-4171-9290-7DEA5F198685}" type="slidenum">
              <a:rPr lang="en-AU" altLang="zh-CN" sz="1200"/>
              <a:pPr eaLnBrk="1" hangingPunct="1"/>
              <a:t>47</a:t>
            </a:fld>
            <a:endParaRPr lang="en-AU" altLang="zh-CN" sz="1200"/>
          </a:p>
        </p:txBody>
      </p:sp>
    </p:spTree>
    <p:extLst>
      <p:ext uri="{BB962C8B-B14F-4D97-AF65-F5344CB8AC3E}">
        <p14:creationId xmlns:p14="http://schemas.microsoft.com/office/powerpoint/2010/main" val="34103228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8411C3C-0CC2-4CCB-AE76-3A8DCCF5A2D1}" type="slidenum">
              <a:rPr lang="en-AU" altLang="zh-CN" sz="1200"/>
              <a:pPr eaLnBrk="1" hangingPunct="1"/>
              <a:t>48</a:t>
            </a:fld>
            <a:endParaRPr lang="en-AU" altLang="zh-CN"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On the basis of the properties on the previous slide, we can formulate the requirements for a digital signature as shown. A variety of approaches has been proposed for the digital signature function. A secure hash function, embedded in a scheme such as that shown in Stallings Figure 13.2, provides a basis for satisfying these requirements. However care must be taken in the design of the details of the scheme. These approaches fall into two categories: direct and arbitrated. </a:t>
            </a:r>
          </a:p>
        </p:txBody>
      </p:sp>
    </p:spTree>
    <p:extLst>
      <p:ext uri="{BB962C8B-B14F-4D97-AF65-F5344CB8AC3E}">
        <p14:creationId xmlns:p14="http://schemas.microsoft.com/office/powerpoint/2010/main" val="2161162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latin typeface="Arial" panose="020B0604020202020204" pitchFamily="34" charset="0"/>
              </a:rPr>
              <a:t>[GOLD88] lists the following types of attacks, in order of increasing severity. Here A denotes the user whose signature is being attacked and C denotes the attacker. </a:t>
            </a:r>
          </a:p>
          <a:p>
            <a:pPr eaLnBrk="1" hangingPunct="1"/>
            <a:r>
              <a:rPr lang="en-US" sz="1100" smtClean="0">
                <a:latin typeface="Arial" panose="020B0604020202020204" pitchFamily="34" charset="0"/>
              </a:rPr>
              <a:t>• </a:t>
            </a:r>
            <a:r>
              <a:rPr lang="en-US" sz="1100" b="1" smtClean="0">
                <a:latin typeface="Arial" panose="020B0604020202020204" pitchFamily="34" charset="0"/>
              </a:rPr>
              <a:t>Key-only attack</a:t>
            </a:r>
            <a:r>
              <a:rPr lang="en-US" sz="1100" smtClean="0">
                <a:latin typeface="Arial" panose="020B0604020202020204" pitchFamily="34" charset="0"/>
              </a:rPr>
              <a:t>: C only knows A's public key. </a:t>
            </a:r>
          </a:p>
          <a:p>
            <a:pPr eaLnBrk="1" hangingPunct="1"/>
            <a:r>
              <a:rPr lang="en-US" sz="1100" smtClean="0">
                <a:latin typeface="Arial" panose="020B0604020202020204" pitchFamily="34" charset="0"/>
              </a:rPr>
              <a:t>• </a:t>
            </a:r>
            <a:r>
              <a:rPr lang="en-US" sz="1100" b="1" smtClean="0">
                <a:latin typeface="Arial" panose="020B0604020202020204" pitchFamily="34" charset="0"/>
              </a:rPr>
              <a:t>Known message attack</a:t>
            </a:r>
            <a:r>
              <a:rPr lang="en-US" sz="1100" smtClean="0">
                <a:latin typeface="Arial" panose="020B0604020202020204" pitchFamily="34" charset="0"/>
              </a:rPr>
              <a:t>: C is given access to a set of messages and signatures.</a:t>
            </a:r>
          </a:p>
          <a:p>
            <a:pPr eaLnBrk="1" hangingPunct="1"/>
            <a:r>
              <a:rPr lang="en-US" sz="1100" smtClean="0">
                <a:latin typeface="Arial" panose="020B0604020202020204" pitchFamily="34" charset="0"/>
              </a:rPr>
              <a:t>• </a:t>
            </a:r>
            <a:r>
              <a:rPr lang="en-US" sz="1100" b="1" smtClean="0">
                <a:latin typeface="Arial" panose="020B0604020202020204" pitchFamily="34" charset="0"/>
              </a:rPr>
              <a:t>Generic chosen message attack</a:t>
            </a:r>
            <a:r>
              <a:rPr lang="en-US" sz="1100" smtClean="0">
                <a:latin typeface="Arial" panose="020B0604020202020204" pitchFamily="34" charset="0"/>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eaLnBrk="1" hangingPunct="1"/>
            <a:r>
              <a:rPr lang="en-US" sz="1100" smtClean="0">
                <a:latin typeface="Arial" panose="020B0604020202020204" pitchFamily="34" charset="0"/>
              </a:rPr>
              <a:t>• </a:t>
            </a:r>
            <a:r>
              <a:rPr lang="en-US" sz="1100" b="1" smtClean="0">
                <a:latin typeface="Arial" panose="020B0604020202020204" pitchFamily="34" charset="0"/>
              </a:rPr>
              <a:t>Directed chosen message attack</a:t>
            </a:r>
            <a:r>
              <a:rPr lang="en-US" sz="1100" smtClean="0">
                <a:latin typeface="Arial" panose="020B0604020202020204" pitchFamily="34" charset="0"/>
              </a:rPr>
              <a:t>: Similar to the generic attack, except that the list of messages is chosen after C knows A's public key but before signatures are seen. </a:t>
            </a:r>
          </a:p>
          <a:p>
            <a:pPr eaLnBrk="1" hangingPunct="1"/>
            <a:r>
              <a:rPr lang="en-US" sz="1100" smtClean="0">
                <a:latin typeface="Arial" panose="020B0604020202020204" pitchFamily="34" charset="0"/>
              </a:rPr>
              <a:t>• </a:t>
            </a:r>
            <a:r>
              <a:rPr lang="en-US" sz="1100" b="1" smtClean="0">
                <a:latin typeface="Arial" panose="020B0604020202020204" pitchFamily="34" charset="0"/>
              </a:rPr>
              <a:t>Adaptive chosen message attack</a:t>
            </a:r>
            <a:r>
              <a:rPr lang="en-US" sz="1100" smtClean="0">
                <a:latin typeface="Arial" panose="020B0604020202020204" pitchFamily="34" charset="0"/>
              </a:rPr>
              <a:t>: C is allowed to use A as an "oracle." This means the A may request signatures of messages that depend on previously obtained message-signature pairs.   </a:t>
            </a:r>
          </a:p>
          <a:p>
            <a:pPr eaLnBrk="1" hangingPunct="1"/>
            <a:r>
              <a:rPr lang="en-US" sz="1100" smtClean="0">
                <a:latin typeface="Arial" panose="020B0604020202020204" pitchFamily="34" charset="0"/>
              </a:rPr>
              <a:t>[GOLD88] then defines success as breaking a signature scheme as an outcome in which C can do any of the following with a non-negligible probability:  </a:t>
            </a:r>
          </a:p>
          <a:p>
            <a:pPr eaLnBrk="1" hangingPunct="1"/>
            <a:r>
              <a:rPr lang="en-US" sz="1100" smtClean="0">
                <a:latin typeface="Arial" panose="020B0604020202020204" pitchFamily="34" charset="0"/>
              </a:rPr>
              <a:t>• </a:t>
            </a:r>
            <a:r>
              <a:rPr lang="en-US" sz="1100" b="1" smtClean="0">
                <a:latin typeface="Arial" panose="020B0604020202020204" pitchFamily="34" charset="0"/>
              </a:rPr>
              <a:t>Total break</a:t>
            </a:r>
            <a:r>
              <a:rPr lang="en-US" sz="1100" smtClean="0">
                <a:latin typeface="Arial" panose="020B0604020202020204" pitchFamily="34" charset="0"/>
              </a:rPr>
              <a:t>: C determines A's private key. • Universal forgery: C finds an efficient signing algorithm that provides an equivalent way of constructing signatures on arbitrary messages. </a:t>
            </a:r>
          </a:p>
          <a:p>
            <a:pPr eaLnBrk="1" hangingPunct="1"/>
            <a:r>
              <a:rPr lang="en-US" sz="1100" smtClean="0">
                <a:latin typeface="Arial" panose="020B0604020202020204" pitchFamily="34" charset="0"/>
              </a:rPr>
              <a:t>• </a:t>
            </a:r>
            <a:r>
              <a:rPr lang="en-US" sz="1100" b="1" smtClean="0">
                <a:latin typeface="Arial" panose="020B0604020202020204" pitchFamily="34" charset="0"/>
              </a:rPr>
              <a:t>Selective forgery</a:t>
            </a:r>
            <a:r>
              <a:rPr lang="en-US" sz="1100" smtClean="0">
                <a:latin typeface="Arial" panose="020B0604020202020204" pitchFamily="34" charset="0"/>
              </a:rPr>
              <a:t>: C forges a signature for a particular message chosen by C. </a:t>
            </a:r>
          </a:p>
          <a:p>
            <a:pPr eaLnBrk="1" hangingPunct="1"/>
            <a:r>
              <a:rPr lang="en-US" sz="1100" smtClean="0">
                <a:latin typeface="Arial" panose="020B0604020202020204" pitchFamily="34" charset="0"/>
              </a:rPr>
              <a:t>• </a:t>
            </a:r>
            <a:r>
              <a:rPr lang="en-US" sz="1100" b="1" smtClean="0">
                <a:latin typeface="Arial" panose="020B0604020202020204" pitchFamily="34" charset="0"/>
              </a:rPr>
              <a:t>Existential forgery</a:t>
            </a:r>
            <a:r>
              <a:rPr lang="en-US" sz="1100" smtClean="0">
                <a:latin typeface="Arial" panose="020B0604020202020204" pitchFamily="34" charset="0"/>
              </a:rPr>
              <a:t>: C forges a signature for at least one message. C has no control over the message. Consequently this forgery may only be a minor nuisance to A.</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7AF7A63-D429-4D40-8213-2E17CFE69813}" type="slidenum">
              <a:rPr lang="en-AU" altLang="zh-CN" sz="1200"/>
              <a:pPr eaLnBrk="1" hangingPunct="1"/>
              <a:t>49</a:t>
            </a:fld>
            <a:endParaRPr lang="en-AU" altLang="zh-CN" sz="1200"/>
          </a:p>
        </p:txBody>
      </p:sp>
    </p:spTree>
    <p:extLst>
      <p:ext uri="{BB962C8B-B14F-4D97-AF65-F5344CB8AC3E}">
        <p14:creationId xmlns:p14="http://schemas.microsoft.com/office/powerpoint/2010/main" val="30670693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0AD6B66-AFDC-490A-936C-5F4CB3A66179}" type="slidenum">
              <a:rPr lang="en-AU" altLang="zh-CN" sz="1200"/>
              <a:pPr eaLnBrk="1" hangingPunct="1"/>
              <a:t>50</a:t>
            </a:fld>
            <a:endParaRPr lang="en-AU"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209377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6A7615-765E-451B-8315-6498F52FC185}" type="slidenum">
              <a:rPr lang="en-AU" altLang="zh-CN" sz="1200"/>
              <a:pPr eaLnBrk="1" hangingPunct="1"/>
              <a:t>7</a:t>
            </a:fld>
            <a:endParaRPr lang="en-AU"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The scheme developed by Rivest, Shamir, and Adleman makes use of an expression with exponentials. Plaintext is encrypted in blocks, with each block having a binary value less than some number n. The actual RSA encryption and decryption computations are each simply a single exponentiation mod (n). Both sender and receiver must know the value of n. The sender knows the value of e, and only the receiver knows the value of d. Thus, this is a public-key encryption algorithm with a public key of PU = {e, n} and a private key of PR = {d, n}.  Note that the message must be smaller than the modulus. The “magic” is in the choice of the modulus and exponents which makes the system work.</a:t>
            </a:r>
          </a:p>
        </p:txBody>
      </p:sp>
    </p:spTree>
    <p:extLst>
      <p:ext uri="{BB962C8B-B14F-4D97-AF65-F5344CB8AC3E}">
        <p14:creationId xmlns:p14="http://schemas.microsoft.com/office/powerpoint/2010/main" val="250610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182C9F0-71F9-4DFC-A0C3-9FA9D4555543}" type="slidenum">
              <a:rPr lang="en-AU" altLang="zh-CN" sz="1200"/>
              <a:pPr eaLnBrk="1" hangingPunct="1"/>
              <a:t>8</a:t>
            </a:fld>
            <a:endParaRPr lang="en-AU" altLang="zh-C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For this algorithm to be satisfactory for public-key encryption, it must be possible to find values of e, d, n such that M</a:t>
            </a:r>
            <a:r>
              <a:rPr lang="en-US" baseline="30000" smtClean="0">
                <a:latin typeface="Arial" panose="020B0604020202020204" pitchFamily="34" charset="0"/>
              </a:rPr>
              <a:t>e</a:t>
            </a:r>
            <a:r>
              <a:rPr lang="en-US" smtClean="0">
                <a:latin typeface="Arial" panose="020B0604020202020204" pitchFamily="34" charset="0"/>
              </a:rPr>
              <a:t>d mod n = M for all M &lt; n. We need to find a relationship of the form  </a:t>
            </a:r>
            <a:r>
              <a:rPr lang="en-US" i="1" smtClean="0">
                <a:latin typeface="Arial" panose="020B0604020202020204" pitchFamily="34" charset="0"/>
              </a:rPr>
              <a:t>M</a:t>
            </a:r>
            <a:r>
              <a:rPr lang="en-US" i="1" baseline="30000" smtClean="0">
                <a:latin typeface="Arial" panose="020B0604020202020204" pitchFamily="34" charset="0"/>
              </a:rPr>
              <a:t>ed</a:t>
            </a:r>
            <a:r>
              <a:rPr lang="en-US" i="1" smtClean="0">
                <a:latin typeface="Arial" panose="020B0604020202020204" pitchFamily="34" charset="0"/>
              </a:rPr>
              <a:t> mod n = M  </a:t>
            </a:r>
            <a:r>
              <a:rPr lang="en-US" smtClean="0">
                <a:latin typeface="Arial" panose="020B0604020202020204" pitchFamily="34" charset="0"/>
              </a:rPr>
              <a:t>The preceding relationship holds if </a:t>
            </a:r>
            <a:r>
              <a:rPr lang="en-US" i="1" smtClean="0">
                <a:latin typeface="Arial" panose="020B0604020202020204" pitchFamily="34" charset="0"/>
              </a:rPr>
              <a:t>e and d </a:t>
            </a:r>
            <a:r>
              <a:rPr lang="en-US" smtClean="0">
                <a:latin typeface="Arial" panose="020B0604020202020204" pitchFamily="34" charset="0"/>
              </a:rPr>
              <a:t>are multiplicative inverses modulo</a:t>
            </a:r>
            <a:r>
              <a:rPr lang="en-US" i="1" smtClean="0">
                <a:latin typeface="Arial" panose="020B0604020202020204" pitchFamily="34" charset="0"/>
              </a:rPr>
              <a:t> </a:t>
            </a:r>
            <a:r>
              <a:rPr lang="en-AU" altLang="zh-CN" smtClean="0">
                <a:latin typeface="Courier New" panose="02070309020205020404" pitchFamily="49" charset="0"/>
              </a:rPr>
              <a:t>ø </a:t>
            </a:r>
            <a:r>
              <a:rPr lang="en-US" i="1" smtClean="0">
                <a:latin typeface="Arial" panose="020B0604020202020204" pitchFamily="34" charset="0"/>
              </a:rPr>
              <a:t>(n), </a:t>
            </a:r>
            <a:r>
              <a:rPr lang="en-US" smtClean="0">
                <a:latin typeface="Arial" panose="020B0604020202020204" pitchFamily="34" charset="0"/>
              </a:rPr>
              <a:t>where </a:t>
            </a:r>
            <a:r>
              <a:rPr lang="en-AU" altLang="zh-CN" smtClean="0">
                <a:latin typeface="Courier New" panose="02070309020205020404" pitchFamily="49" charset="0"/>
              </a:rPr>
              <a:t>ø </a:t>
            </a:r>
            <a:r>
              <a:rPr lang="en-US" i="1" smtClean="0">
                <a:latin typeface="Arial" panose="020B0604020202020204" pitchFamily="34" charset="0"/>
              </a:rPr>
              <a:t>(n) </a:t>
            </a:r>
            <a:r>
              <a:rPr lang="en-US" smtClean="0">
                <a:latin typeface="Arial" panose="020B0604020202020204" pitchFamily="34" charset="0"/>
              </a:rPr>
              <a:t>is the Euler totient function</a:t>
            </a:r>
            <a:r>
              <a:rPr lang="en-US" i="1" smtClean="0">
                <a:latin typeface="Arial" panose="020B0604020202020204" pitchFamily="34" charset="0"/>
              </a:rPr>
              <a:t>. </a:t>
            </a:r>
            <a:r>
              <a:rPr lang="en-US" smtClean="0">
                <a:latin typeface="Arial" panose="020B0604020202020204" pitchFamily="34" charset="0"/>
              </a:rPr>
              <a:t>This is a direct consequence of Euler’s Theorem, so that raising a number to power e then d (or vica versa) results in the original number!</a:t>
            </a:r>
            <a:endParaRPr lang="en-AU" altLang="zh-CN" smtClean="0">
              <a:latin typeface="Arial" panose="020B0604020202020204" pitchFamily="34" charset="0"/>
            </a:endParaRPr>
          </a:p>
        </p:txBody>
      </p:sp>
    </p:spTree>
    <p:extLst>
      <p:ext uri="{BB962C8B-B14F-4D97-AF65-F5344CB8AC3E}">
        <p14:creationId xmlns:p14="http://schemas.microsoft.com/office/powerpoint/2010/main" val="244934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9C20C0F-AA1D-45A5-AFBE-9E17D0D05FD2}" type="slidenum">
              <a:rPr lang="en-AU" altLang="zh-CN" sz="1200"/>
              <a:pPr eaLnBrk="1" hangingPunct="1"/>
              <a:t>9</a:t>
            </a:fld>
            <a:endParaRPr lang="en-AU"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Stallings provides an example of RSA key generation using “trivial” sized numbers.</a:t>
            </a:r>
          </a:p>
          <a:p>
            <a:pPr eaLnBrk="1" hangingPunct="1"/>
            <a:r>
              <a:rPr lang="en-US" smtClean="0">
                <a:latin typeface="Arial" panose="020B0604020202020204" pitchFamily="34" charset="0"/>
              </a:rPr>
              <a:t>Selecting primes requires the use of a primality test.</a:t>
            </a:r>
          </a:p>
          <a:p>
            <a:pPr eaLnBrk="1" hangingPunct="1"/>
            <a:r>
              <a:rPr lang="en-US" smtClean="0">
                <a:latin typeface="Arial" panose="020B0604020202020204" pitchFamily="34" charset="0"/>
              </a:rPr>
              <a:t>Finding d as inverse of e mod </a:t>
            </a:r>
            <a:r>
              <a:rPr lang="en-AU" altLang="zh-CN" smtClean="0">
                <a:latin typeface="Courier New" panose="02070309020205020404" pitchFamily="49" charset="0"/>
              </a:rPr>
              <a:t>ø(</a:t>
            </a:r>
            <a:r>
              <a:rPr lang="en-AU" altLang="zh-CN" i="1" smtClean="0">
                <a:latin typeface="Courier New" panose="02070309020205020404" pitchFamily="49" charset="0"/>
              </a:rPr>
              <a:t>n) </a:t>
            </a:r>
            <a:r>
              <a:rPr lang="en-AU" altLang="zh-CN" smtClean="0">
                <a:latin typeface="Arial" panose="020B0604020202020204" pitchFamily="34" charset="0"/>
                <a:cs typeface="Arial" panose="020B0604020202020204" pitchFamily="34" charset="0"/>
              </a:rPr>
              <a:t>requires use of Euclid’s Inverse algorithm (see Ch4)</a:t>
            </a:r>
          </a:p>
        </p:txBody>
      </p:sp>
    </p:spTree>
    <p:extLst>
      <p:ext uri="{BB962C8B-B14F-4D97-AF65-F5344CB8AC3E}">
        <p14:creationId xmlns:p14="http://schemas.microsoft.com/office/powerpoint/2010/main" val="256219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9EF147F-7553-4FF4-8AE9-740C0779206E}" type="slidenum">
              <a:rPr lang="en-AU" altLang="zh-CN" sz="1200"/>
              <a:pPr eaLnBrk="1" hangingPunct="1"/>
              <a:t>10</a:t>
            </a:fld>
            <a:endParaRPr lang="en-AU"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mtClean="0">
                <a:latin typeface="Arial" panose="020B0604020202020204" pitchFamily="34" charset="0"/>
              </a:rPr>
              <a:t>Then show that the encryption and decryption operations are simple exponentiations mod 187.</a:t>
            </a:r>
          </a:p>
          <a:p>
            <a:pPr eaLnBrk="1" hangingPunct="1"/>
            <a:r>
              <a:rPr lang="en-AU" altLang="zh-CN" smtClean="0">
                <a:latin typeface="Arial" panose="020B0604020202020204" pitchFamily="34" charset="0"/>
              </a:rPr>
              <a:t>Rather than having to laborious repeatedly multiply, can use the "square and multiply" algorithm with modulo reductions to implement all exponentiations quickly and efficiently (see next).</a:t>
            </a:r>
          </a:p>
        </p:txBody>
      </p:sp>
    </p:spTree>
    <p:extLst>
      <p:ext uri="{BB962C8B-B14F-4D97-AF65-F5344CB8AC3E}">
        <p14:creationId xmlns:p14="http://schemas.microsoft.com/office/powerpoint/2010/main" val="409118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BF32816-1FA0-4A14-88A3-6D91074BE7C0}" type="slidenum">
              <a:rPr lang="en-AU" altLang="zh-CN" sz="1200"/>
              <a:pPr eaLnBrk="1" hangingPunct="1"/>
              <a:t>11</a:t>
            </a:fld>
            <a:endParaRPr lang="en-AU" altLang="zh-C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cs typeface="Arial" panose="020B0604020202020204" pitchFamily="34" charset="0"/>
              </a:rPr>
              <a:t>To perform the modular exponentiations, you can use the “Square and Multiply Algorithm”, a fast, efficient algorithm for doing exponentiation, which has a long history. The idea is to repeatedly square the base, and multiply in the ones that are needed to compute the result, as found by examining the binary representation of the exponent..</a:t>
            </a:r>
          </a:p>
        </p:txBody>
      </p:sp>
    </p:spTree>
    <p:extLst>
      <p:ext uri="{BB962C8B-B14F-4D97-AF65-F5344CB8AC3E}">
        <p14:creationId xmlns:p14="http://schemas.microsoft.com/office/powerpoint/2010/main" val="552675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ltLang="zh-CN"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ltLang="zh-CN"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9216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8789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329067-A40F-4C38-8191-8C4701FD7A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329067-A40F-4C38-8191-8C4701FD7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3" r:id="rId13"/>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sz="4000" dirty="0" smtClean="0">
                <a:solidFill>
                  <a:schemeClr val="tx1"/>
                </a:solidFill>
                <a:ea typeface="ＭＳ Ｐゴシック" panose="020B0600070205080204" pitchFamily="34" charset="-128"/>
              </a:rPr>
              <a:t/>
            </a:r>
            <a:br>
              <a:rPr lang="en-US" altLang="zh-CN" sz="4000" dirty="0" smtClean="0">
                <a:solidFill>
                  <a:schemeClr val="tx1"/>
                </a:solidFill>
                <a:ea typeface="ＭＳ Ｐゴシック" panose="020B0600070205080204" pitchFamily="34" charset="-128"/>
              </a:rPr>
            </a:br>
            <a:r>
              <a:rPr lang="en-US" altLang="zh-CN" sz="4000" dirty="0" smtClean="0">
                <a:solidFill>
                  <a:schemeClr val="tx1"/>
                </a:solidFill>
                <a:ea typeface="ＭＳ Ｐゴシック" panose="020B0600070205080204" pitchFamily="34" charset="-128"/>
              </a:rPr>
              <a:t>Lecture 6: Public key encryption</a:t>
            </a:r>
            <a:r>
              <a:rPr lang="en-US" altLang="zh-CN" sz="4000" dirty="0">
                <a:solidFill>
                  <a:schemeClr val="tx1"/>
                </a:solidFill>
                <a:ea typeface="ＭＳ Ｐゴシック" panose="020B0600070205080204" pitchFamily="34" charset="-128"/>
              </a:rPr>
              <a:t>, </a:t>
            </a:r>
            <a:r>
              <a:rPr lang="en-US" altLang="zh-CN" sz="4000" dirty="0" smtClean="0">
                <a:solidFill>
                  <a:schemeClr val="tx1"/>
                </a:solidFill>
                <a:ea typeface="ＭＳ Ｐゴシック" panose="020B0600070205080204" pitchFamily="34" charset="-128"/>
              </a:rPr>
              <a:t>DH key </a:t>
            </a:r>
            <a:r>
              <a:rPr lang="en-US" altLang="zh-CN" sz="4000" dirty="0" smtClean="0">
                <a:solidFill>
                  <a:schemeClr val="tx1"/>
                </a:solidFill>
                <a:ea typeface="ＭＳ Ｐゴシック" panose="020B0600070205080204" pitchFamily="34" charset="-128"/>
              </a:rPr>
              <a:t>exchange, </a:t>
            </a:r>
            <a:r>
              <a:rPr lang="en-US" altLang="zh-CN" sz="4000" dirty="0">
                <a:solidFill>
                  <a:schemeClr val="tx1"/>
                </a:solidFill>
                <a:ea typeface="ＭＳ Ｐゴシック" panose="020B0600070205080204" pitchFamily="34" charset="-128"/>
              </a:rPr>
              <a:t>digital signatures</a:t>
            </a:r>
            <a:endParaRPr lang="zh-CN" altLang="en-US" sz="4000" dirty="0">
              <a:solidFill>
                <a:schemeClr val="tx1"/>
              </a:solidFill>
              <a:ea typeface="ＭＳ Ｐゴシック" panose="020B0600070205080204" pitchFamily="34" charset="-128"/>
            </a:endParaRPr>
          </a:p>
        </p:txBody>
      </p:sp>
      <p:sp>
        <p:nvSpPr>
          <p:cNvPr id="5" name="Subtitle 4"/>
          <p:cNvSpPr>
            <a:spLocks noGrp="1"/>
          </p:cNvSpPr>
          <p:nvPr>
            <p:ph type="subTitle" idx="1"/>
          </p:nvPr>
        </p:nvSpPr>
        <p:spPr/>
        <p:txBody>
          <a:bodyPr>
            <a:normAutofit/>
          </a:bodyPr>
          <a:lstStyle/>
          <a:p>
            <a:pPr>
              <a:spcBef>
                <a:spcPct val="0"/>
              </a:spcBef>
            </a:pPr>
            <a:r>
              <a:rPr lang="en-US" altLang="zh-CN" sz="4700" b="1" dirty="0">
                <a:solidFill>
                  <a:schemeClr val="accent1">
                    <a:satMod val="150000"/>
                  </a:schemeClr>
                </a:solidFill>
                <a:latin typeface="+mj-lt"/>
                <a:ea typeface="ＭＳ Ｐゴシック" panose="020B0600070205080204" pitchFamily="34" charset="-128"/>
                <a:cs typeface="+mj-cs"/>
              </a:rPr>
              <a:t>Introduction to Computer Security</a:t>
            </a:r>
            <a:endParaRPr lang="en-AU" altLang="zh-CN" sz="4700" b="1" dirty="0">
              <a:solidFill>
                <a:schemeClr val="accent1">
                  <a:satMod val="150000"/>
                </a:schemeClr>
              </a:solidFill>
              <a:latin typeface="+mj-lt"/>
              <a:ea typeface="ＭＳ Ｐゴシック" panose="020B0600070205080204" pitchFamily="34" charset="-128"/>
              <a:cs typeface="+mj-cs"/>
            </a:endParaRPr>
          </a:p>
        </p:txBody>
      </p:sp>
    </p:spTree>
    <p:extLst>
      <p:ext uri="{BB962C8B-B14F-4D97-AF65-F5344CB8AC3E}">
        <p14:creationId xmlns:p14="http://schemas.microsoft.com/office/powerpoint/2010/main" val="79006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ea typeface="ＭＳ Ｐゴシック" pitchFamily="-107" charset="-128"/>
              </a:rPr>
              <a:t>RSA Example - En/Decryption</a:t>
            </a:r>
          </a:p>
        </p:txBody>
      </p:sp>
      <p:sp>
        <p:nvSpPr>
          <p:cNvPr id="71683" name="Rectangle 3"/>
          <p:cNvSpPr>
            <a:spLocks noGrp="1" noChangeArrowheads="1"/>
          </p:cNvSpPr>
          <p:nvPr>
            <p:ph idx="1"/>
          </p:nvPr>
        </p:nvSpPr>
        <p:spPr/>
        <p:txBody>
          <a:bodyPr/>
          <a:lstStyle/>
          <a:p>
            <a:pPr>
              <a:defRPr/>
            </a:pPr>
            <a:r>
              <a:rPr lang="en-AU" dirty="0">
                <a:ea typeface="ＭＳ Ｐゴシック" pitchFamily="-107" charset="-128"/>
              </a:rPr>
              <a:t>sample RSA encryption/decryption is: </a:t>
            </a:r>
          </a:p>
          <a:p>
            <a:pPr>
              <a:defRPr/>
            </a:pPr>
            <a:r>
              <a:rPr lang="en-AU" dirty="0">
                <a:ea typeface="ＭＳ Ｐゴシック" pitchFamily="-107" charset="-128"/>
              </a:rPr>
              <a:t>given message </a:t>
            </a:r>
            <a:r>
              <a:rPr lang="en-AU" dirty="0">
                <a:latin typeface="Courier New" pitchFamily="-107" charset="0"/>
                <a:ea typeface="ＭＳ Ｐゴシック" pitchFamily="-107" charset="-128"/>
              </a:rPr>
              <a:t>M = 88</a:t>
            </a:r>
            <a:r>
              <a:rPr lang="en-AU" dirty="0">
                <a:ea typeface="ＭＳ Ｐゴシック" pitchFamily="-107" charset="-128"/>
              </a:rPr>
              <a:t> (</a:t>
            </a:r>
            <a:r>
              <a:rPr lang="en-AU" dirty="0" err="1">
                <a:ea typeface="ＭＳ Ｐゴシック" pitchFamily="-107" charset="-128"/>
              </a:rPr>
              <a:t>nb.</a:t>
            </a:r>
            <a:r>
              <a:rPr lang="en-AU" dirty="0">
                <a:ea typeface="ＭＳ Ｐゴシック" pitchFamily="-107" charset="-128"/>
              </a:rPr>
              <a:t> </a:t>
            </a:r>
            <a:r>
              <a:rPr lang="en-AU" dirty="0">
                <a:latin typeface="Courier New" pitchFamily="-107" charset="0"/>
                <a:ea typeface="ＭＳ Ｐゴシック" pitchFamily="-107" charset="-128"/>
              </a:rPr>
              <a:t>88&lt;187</a:t>
            </a:r>
            <a:r>
              <a:rPr lang="en-AU" dirty="0">
                <a:ea typeface="ＭＳ Ｐゴシック" pitchFamily="-107" charset="-128"/>
              </a:rPr>
              <a:t>)</a:t>
            </a:r>
          </a:p>
          <a:p>
            <a:pPr>
              <a:defRPr/>
            </a:pPr>
            <a:r>
              <a:rPr lang="en-AU" dirty="0">
                <a:ea typeface="ＭＳ Ｐゴシック" pitchFamily="-107" charset="-128"/>
              </a:rPr>
              <a:t>encryption:</a:t>
            </a:r>
          </a:p>
          <a:p>
            <a:pPr lvl="1">
              <a:defRPr/>
            </a:pPr>
            <a:r>
              <a:rPr lang="en-AU" dirty="0">
                <a:latin typeface="Courier New" pitchFamily="-107" charset="0"/>
                <a:ea typeface="ＭＳ Ｐゴシック" pitchFamily="-107" charset="-128"/>
              </a:rPr>
              <a:t>C = 88</a:t>
            </a:r>
            <a:r>
              <a:rPr lang="en-AU" baseline="30000" dirty="0">
                <a:latin typeface="Courier New" pitchFamily="-107" charset="0"/>
                <a:ea typeface="ＭＳ Ｐゴシック" pitchFamily="-107" charset="-128"/>
              </a:rPr>
              <a:t>7</a:t>
            </a:r>
            <a:r>
              <a:rPr lang="en-AU" dirty="0">
                <a:latin typeface="Courier New" pitchFamily="-107" charset="0"/>
                <a:ea typeface="ＭＳ Ｐゴシック" pitchFamily="-107" charset="-128"/>
              </a:rPr>
              <a:t> mod 187 = 11</a:t>
            </a:r>
            <a:r>
              <a:rPr lang="en-AU" dirty="0">
                <a:ea typeface="ＭＳ Ｐゴシック" pitchFamily="-107" charset="-128"/>
              </a:rPr>
              <a:t> </a:t>
            </a:r>
          </a:p>
          <a:p>
            <a:pPr>
              <a:defRPr/>
            </a:pPr>
            <a:r>
              <a:rPr lang="en-AU" dirty="0">
                <a:ea typeface="ＭＳ Ｐゴシック" pitchFamily="-107" charset="-128"/>
              </a:rPr>
              <a:t>decryption:</a:t>
            </a:r>
          </a:p>
          <a:p>
            <a:pPr lvl="1">
              <a:defRPr/>
            </a:pPr>
            <a:r>
              <a:rPr lang="en-AU" dirty="0">
                <a:latin typeface="Courier New" pitchFamily="-107" charset="0"/>
                <a:ea typeface="ＭＳ Ｐゴシック" pitchFamily="-107" charset="-128"/>
              </a:rPr>
              <a:t>M = 11</a:t>
            </a:r>
            <a:r>
              <a:rPr lang="en-AU" baseline="30000" dirty="0">
                <a:latin typeface="Courier New" pitchFamily="-107" charset="0"/>
                <a:ea typeface="ＭＳ Ｐゴシック" pitchFamily="-107" charset="-128"/>
              </a:rPr>
              <a:t>23</a:t>
            </a:r>
            <a:r>
              <a:rPr lang="en-AU" dirty="0">
                <a:latin typeface="Courier New" pitchFamily="-107" charset="0"/>
                <a:ea typeface="ＭＳ Ｐゴシック" pitchFamily="-107" charset="-128"/>
              </a:rPr>
              <a:t> mod 187 = 88</a:t>
            </a:r>
            <a:r>
              <a:rPr lang="en-AU" dirty="0">
                <a:ea typeface="ＭＳ Ｐゴシック" pitchFamily="-107" charset="-128"/>
              </a:rPr>
              <a:t> </a:t>
            </a:r>
          </a:p>
        </p:txBody>
      </p:sp>
    </p:spTree>
    <p:extLst>
      <p:ext uri="{BB962C8B-B14F-4D97-AF65-F5344CB8AC3E}">
        <p14:creationId xmlns:p14="http://schemas.microsoft.com/office/powerpoint/2010/main" val="133222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AU">
                <a:ea typeface="ＭＳ Ｐゴシック" pitchFamily="-107" charset="-128"/>
              </a:rPr>
              <a:t>Exponentiation</a:t>
            </a:r>
          </a:p>
        </p:txBody>
      </p:sp>
      <p:sp>
        <p:nvSpPr>
          <p:cNvPr id="73731" name="Rectangle 3"/>
          <p:cNvSpPr>
            <a:spLocks noGrp="1" noChangeArrowheads="1"/>
          </p:cNvSpPr>
          <p:nvPr>
            <p:ph type="body" idx="1"/>
          </p:nvPr>
        </p:nvSpPr>
        <p:spPr/>
        <p:txBody>
          <a:bodyPr/>
          <a:lstStyle/>
          <a:p>
            <a:pPr eaLnBrk="1" hangingPunct="1"/>
            <a:r>
              <a:rPr lang="en-AU" altLang="zh-CN" sz="2800" dirty="0" smtClean="0"/>
              <a:t>can use the Square and Multiply Algorithm</a:t>
            </a:r>
          </a:p>
          <a:p>
            <a:pPr eaLnBrk="1" hangingPunct="1"/>
            <a:r>
              <a:rPr lang="en-AU" altLang="zh-CN" sz="2800" dirty="0" smtClean="0"/>
              <a:t>a fast, efficient algorithm for exponentiation </a:t>
            </a:r>
          </a:p>
          <a:p>
            <a:pPr eaLnBrk="1" hangingPunct="1"/>
            <a:r>
              <a:rPr lang="en-AU" altLang="zh-CN" sz="2800" dirty="0" smtClean="0"/>
              <a:t>concept is based on repeatedly squaring base </a:t>
            </a:r>
          </a:p>
          <a:p>
            <a:pPr eaLnBrk="1" hangingPunct="1"/>
            <a:r>
              <a:rPr lang="en-AU" altLang="zh-CN" sz="2800" dirty="0" smtClean="0"/>
              <a:t>and multiplying in the ones that are needed to compute the result </a:t>
            </a:r>
          </a:p>
          <a:p>
            <a:pPr eaLnBrk="1" hangingPunct="1"/>
            <a:r>
              <a:rPr lang="en-AU" altLang="zh-CN" sz="2800" dirty="0" smtClean="0"/>
              <a:t>look at binary representation of exponent </a:t>
            </a:r>
          </a:p>
          <a:p>
            <a:pPr eaLnBrk="1" hangingPunct="1"/>
            <a:r>
              <a:rPr lang="en-AU" altLang="zh-CN" sz="2800" dirty="0" smtClean="0"/>
              <a:t>only takes O(log</a:t>
            </a:r>
            <a:r>
              <a:rPr lang="en-AU" altLang="zh-CN" sz="2800" baseline="-25000" dirty="0" smtClean="0"/>
              <a:t>2</a:t>
            </a:r>
            <a:r>
              <a:rPr lang="en-AU" altLang="zh-CN" sz="2800" dirty="0" smtClean="0"/>
              <a:t> n) multiples for number n </a:t>
            </a:r>
          </a:p>
          <a:p>
            <a:pPr lvl="1" eaLnBrk="1" hangingPunct="1"/>
            <a:r>
              <a:rPr lang="en-AU" altLang="zh-CN" sz="2400" dirty="0" err="1" smtClean="0"/>
              <a:t>eg</a:t>
            </a:r>
            <a:r>
              <a:rPr lang="en-AU" altLang="zh-CN" sz="2400" dirty="0" smtClean="0"/>
              <a:t>. </a:t>
            </a:r>
            <a:r>
              <a:rPr lang="en-AU" altLang="zh-CN" sz="2400" dirty="0" smtClean="0">
                <a:latin typeface="Courier New" panose="02070309020205020404" pitchFamily="49" charset="0"/>
              </a:rPr>
              <a:t>7</a:t>
            </a:r>
            <a:r>
              <a:rPr lang="en-AU" altLang="zh-CN" sz="2400" baseline="30000" dirty="0" smtClean="0">
                <a:latin typeface="Courier New" panose="02070309020205020404" pitchFamily="49" charset="0"/>
              </a:rPr>
              <a:t>5</a:t>
            </a:r>
            <a:r>
              <a:rPr lang="en-AU" altLang="zh-CN" sz="2400" dirty="0" smtClean="0">
                <a:latin typeface="Courier New" panose="02070309020205020404" pitchFamily="49" charset="0"/>
              </a:rPr>
              <a:t> = 7</a:t>
            </a:r>
            <a:r>
              <a:rPr lang="en-AU" altLang="zh-CN" sz="2400" baseline="30000" dirty="0" smtClean="0">
                <a:latin typeface="Courier New" panose="02070309020205020404" pitchFamily="49" charset="0"/>
              </a:rPr>
              <a:t>4</a:t>
            </a:r>
            <a:r>
              <a:rPr lang="en-AU" altLang="zh-CN" sz="2400" dirty="0" smtClean="0">
                <a:latin typeface="Courier New" panose="02070309020205020404" pitchFamily="49" charset="0"/>
              </a:rPr>
              <a:t>.7</a:t>
            </a:r>
            <a:r>
              <a:rPr lang="en-AU" altLang="zh-CN" sz="2400" baseline="30000" dirty="0" smtClean="0">
                <a:latin typeface="Courier New" panose="02070309020205020404" pitchFamily="49" charset="0"/>
              </a:rPr>
              <a:t>1</a:t>
            </a:r>
            <a:r>
              <a:rPr lang="en-AU" altLang="zh-CN" sz="2400" dirty="0" smtClean="0">
                <a:latin typeface="Courier New" panose="02070309020205020404" pitchFamily="49" charset="0"/>
              </a:rPr>
              <a:t> = 3.7 = 10 mod 11</a:t>
            </a:r>
          </a:p>
          <a:p>
            <a:pPr lvl="1" eaLnBrk="1" hangingPunct="1"/>
            <a:r>
              <a:rPr lang="en-AU" altLang="zh-CN" sz="2400" dirty="0" err="1" smtClean="0"/>
              <a:t>eg</a:t>
            </a:r>
            <a:r>
              <a:rPr lang="en-AU" altLang="zh-CN" sz="2400" dirty="0" smtClean="0"/>
              <a:t>. </a:t>
            </a:r>
            <a:r>
              <a:rPr lang="en-AU" altLang="zh-CN" sz="2400" dirty="0" smtClean="0">
                <a:latin typeface="Courier New" panose="02070309020205020404" pitchFamily="49" charset="0"/>
              </a:rPr>
              <a:t>3</a:t>
            </a:r>
            <a:r>
              <a:rPr lang="en-AU" altLang="zh-CN" sz="2400" baseline="30000" dirty="0" smtClean="0">
                <a:latin typeface="Courier New" panose="02070309020205020404" pitchFamily="49" charset="0"/>
              </a:rPr>
              <a:t>129</a:t>
            </a:r>
            <a:r>
              <a:rPr lang="en-AU" altLang="zh-CN" sz="2400" dirty="0" smtClean="0">
                <a:latin typeface="Courier New" panose="02070309020205020404" pitchFamily="49" charset="0"/>
              </a:rPr>
              <a:t> = 3</a:t>
            </a:r>
            <a:r>
              <a:rPr lang="en-AU" altLang="zh-CN" sz="2400" baseline="30000" dirty="0" smtClean="0">
                <a:latin typeface="Courier New" panose="02070309020205020404" pitchFamily="49" charset="0"/>
              </a:rPr>
              <a:t>128</a:t>
            </a:r>
            <a:r>
              <a:rPr lang="en-AU" altLang="zh-CN" sz="2400" dirty="0" smtClean="0">
                <a:latin typeface="Courier New" panose="02070309020205020404" pitchFamily="49" charset="0"/>
              </a:rPr>
              <a:t>.3</a:t>
            </a:r>
            <a:r>
              <a:rPr lang="en-AU" altLang="zh-CN" sz="2400" baseline="30000" dirty="0" smtClean="0">
                <a:latin typeface="Courier New" panose="02070309020205020404" pitchFamily="49" charset="0"/>
              </a:rPr>
              <a:t>1</a:t>
            </a:r>
            <a:r>
              <a:rPr lang="en-AU" altLang="zh-CN" sz="2400" dirty="0" smtClean="0">
                <a:latin typeface="Courier New" panose="02070309020205020404" pitchFamily="49" charset="0"/>
              </a:rPr>
              <a:t> = 5.3 = 4 mod 11</a:t>
            </a:r>
          </a:p>
        </p:txBody>
      </p:sp>
    </p:spTree>
    <p:extLst>
      <p:ext uri="{BB962C8B-B14F-4D97-AF65-F5344CB8AC3E}">
        <p14:creationId xmlns:p14="http://schemas.microsoft.com/office/powerpoint/2010/main" val="22481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AU">
                <a:ea typeface="ＭＳ Ｐゴシック" pitchFamily="-107" charset="-128"/>
              </a:rPr>
              <a:t>Exponentiation</a:t>
            </a:r>
          </a:p>
        </p:txBody>
      </p:sp>
      <p:sp>
        <p:nvSpPr>
          <p:cNvPr id="74756" name="Rectangle 4"/>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dirty="0" smtClean="0">
                <a:latin typeface="Courier" pitchFamily="-107" charset="0"/>
              </a:rPr>
              <a:t>c = 0; f = 1</a:t>
            </a:r>
          </a:p>
          <a:p>
            <a:pPr eaLnBrk="1" hangingPunct="1">
              <a:lnSpc>
                <a:spcPct val="90000"/>
              </a:lnSpc>
              <a:buFont typeface="Wingdings" panose="05000000000000000000" pitchFamily="2" charset="2"/>
              <a:buNone/>
            </a:pPr>
            <a:r>
              <a:rPr lang="en-US" dirty="0" smtClean="0">
                <a:latin typeface="Courier" pitchFamily="-107" charset="0"/>
              </a:rPr>
              <a:t>for i = k </a:t>
            </a:r>
            <a:r>
              <a:rPr lang="en-US" dirty="0" err="1" smtClean="0">
                <a:latin typeface="Courier" pitchFamily="-107" charset="0"/>
              </a:rPr>
              <a:t>downto</a:t>
            </a:r>
            <a:r>
              <a:rPr lang="en-US" dirty="0" smtClean="0">
                <a:latin typeface="Courier" pitchFamily="-107" charset="0"/>
              </a:rPr>
              <a:t> 0 </a:t>
            </a:r>
          </a:p>
          <a:p>
            <a:pPr eaLnBrk="1" hangingPunct="1">
              <a:lnSpc>
                <a:spcPct val="90000"/>
              </a:lnSpc>
              <a:buFont typeface="Wingdings" panose="05000000000000000000" pitchFamily="2" charset="2"/>
              <a:buNone/>
            </a:pPr>
            <a:r>
              <a:rPr lang="en-US" dirty="0" smtClean="0">
                <a:latin typeface="Courier" pitchFamily="-107" charset="0"/>
              </a:rPr>
              <a:t>    do c = 2 x c</a:t>
            </a:r>
          </a:p>
          <a:p>
            <a:pPr eaLnBrk="1" hangingPunct="1">
              <a:lnSpc>
                <a:spcPct val="90000"/>
              </a:lnSpc>
              <a:buFont typeface="Wingdings" panose="05000000000000000000" pitchFamily="2" charset="2"/>
              <a:buNone/>
            </a:pPr>
            <a:r>
              <a:rPr lang="en-US" dirty="0" smtClean="0">
                <a:latin typeface="Courier" pitchFamily="-107" charset="0"/>
              </a:rPr>
              <a:t>       f = (f x f) mod n</a:t>
            </a:r>
          </a:p>
          <a:p>
            <a:pPr eaLnBrk="1" hangingPunct="1">
              <a:lnSpc>
                <a:spcPct val="90000"/>
              </a:lnSpc>
              <a:buFont typeface="Wingdings" panose="05000000000000000000" pitchFamily="2" charset="2"/>
              <a:buNone/>
            </a:pPr>
            <a:r>
              <a:rPr lang="en-US" dirty="0" smtClean="0">
                <a:latin typeface="Courier" pitchFamily="-107" charset="0"/>
              </a:rPr>
              <a:t>    if b</a:t>
            </a:r>
            <a:r>
              <a:rPr lang="en-US" baseline="-25000" dirty="0" smtClean="0">
                <a:latin typeface="Courier" pitchFamily="-107" charset="0"/>
              </a:rPr>
              <a:t>i</a:t>
            </a:r>
            <a:r>
              <a:rPr lang="en-US" dirty="0" smtClean="0">
                <a:latin typeface="Courier" pitchFamily="-107" charset="0"/>
              </a:rPr>
              <a:t> == 1</a:t>
            </a:r>
            <a:r>
              <a:rPr lang="en-US" dirty="0" smtClean="0">
                <a:latin typeface="Helvetica" panose="020B0604020202020204" pitchFamily="34" charset="0"/>
              </a:rPr>
              <a:t> </a:t>
            </a:r>
            <a:r>
              <a:rPr lang="en-US" dirty="0" smtClean="0">
                <a:latin typeface="Courier" pitchFamily="-107" charset="0"/>
              </a:rPr>
              <a:t>then </a:t>
            </a:r>
          </a:p>
          <a:p>
            <a:pPr eaLnBrk="1" hangingPunct="1">
              <a:lnSpc>
                <a:spcPct val="90000"/>
              </a:lnSpc>
              <a:buFont typeface="Wingdings" panose="05000000000000000000" pitchFamily="2" charset="2"/>
              <a:buNone/>
            </a:pPr>
            <a:r>
              <a:rPr lang="en-US" dirty="0" smtClean="0">
                <a:latin typeface="Courier" pitchFamily="-107" charset="0"/>
              </a:rPr>
              <a:t>       c = c + 1</a:t>
            </a:r>
            <a:endParaRPr lang="en-US" dirty="0" smtClean="0">
              <a:latin typeface="Helvetica" panose="020B0604020202020204" pitchFamily="34" charset="0"/>
            </a:endParaRPr>
          </a:p>
          <a:p>
            <a:pPr eaLnBrk="1" hangingPunct="1">
              <a:lnSpc>
                <a:spcPct val="90000"/>
              </a:lnSpc>
              <a:buFont typeface="Wingdings" panose="05000000000000000000" pitchFamily="2" charset="2"/>
              <a:buNone/>
            </a:pPr>
            <a:r>
              <a:rPr lang="en-US" dirty="0" smtClean="0">
                <a:latin typeface="Helvetica" panose="020B0604020202020204" pitchFamily="34" charset="0"/>
              </a:rPr>
              <a:t>               </a:t>
            </a:r>
            <a:r>
              <a:rPr lang="en-US" dirty="0" smtClean="0">
                <a:latin typeface="Courier" pitchFamily="-107" charset="0"/>
              </a:rPr>
              <a:t>f = (f x a) mod n </a:t>
            </a:r>
          </a:p>
          <a:p>
            <a:pPr eaLnBrk="1" hangingPunct="1">
              <a:lnSpc>
                <a:spcPct val="90000"/>
              </a:lnSpc>
              <a:buFont typeface="Wingdings" panose="05000000000000000000" pitchFamily="2" charset="2"/>
              <a:buNone/>
            </a:pPr>
            <a:r>
              <a:rPr lang="en-US" dirty="0" smtClean="0">
                <a:latin typeface="Helvetica" panose="020B0604020202020204" pitchFamily="34" charset="0"/>
              </a:rPr>
              <a:t> </a:t>
            </a:r>
            <a:r>
              <a:rPr lang="en-US" dirty="0" smtClean="0">
                <a:latin typeface="Courier" pitchFamily="-107" charset="0"/>
              </a:rPr>
              <a:t>return f</a:t>
            </a:r>
            <a:r>
              <a:rPr lang="en-US" dirty="0" smtClean="0">
                <a:latin typeface="Helvetica" panose="020B0604020202020204" pitchFamily="34" charset="0"/>
              </a:rPr>
              <a:t> </a:t>
            </a:r>
          </a:p>
        </p:txBody>
      </p:sp>
    </p:spTree>
    <p:extLst>
      <p:ext uri="{BB962C8B-B14F-4D97-AF65-F5344CB8AC3E}">
        <p14:creationId xmlns:p14="http://schemas.microsoft.com/office/powerpoint/2010/main" val="340790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Efficient Encryption</a:t>
            </a:r>
            <a:endParaRPr lang="en-AU" altLang="zh-CN" smtClean="0"/>
          </a:p>
        </p:txBody>
      </p:sp>
      <p:sp>
        <p:nvSpPr>
          <p:cNvPr id="93187" name="Rectangle 3"/>
          <p:cNvSpPr>
            <a:spLocks noGrp="1" noChangeArrowheads="1"/>
          </p:cNvSpPr>
          <p:nvPr>
            <p:ph type="body" idx="1"/>
          </p:nvPr>
        </p:nvSpPr>
        <p:spPr/>
        <p:txBody>
          <a:bodyPr/>
          <a:lstStyle/>
          <a:p>
            <a:pPr eaLnBrk="1" hangingPunct="1">
              <a:lnSpc>
                <a:spcPct val="90000"/>
              </a:lnSpc>
            </a:pPr>
            <a:r>
              <a:rPr lang="en-US" dirty="0" smtClean="0"/>
              <a:t>encryption uses exponentiation to power e</a:t>
            </a:r>
          </a:p>
          <a:p>
            <a:pPr eaLnBrk="1" hangingPunct="1">
              <a:lnSpc>
                <a:spcPct val="90000"/>
              </a:lnSpc>
            </a:pPr>
            <a:r>
              <a:rPr lang="en-US" dirty="0" smtClean="0"/>
              <a:t>hence if e small, this will be faster</a:t>
            </a:r>
          </a:p>
          <a:p>
            <a:pPr lvl="1" eaLnBrk="1" hangingPunct="1">
              <a:lnSpc>
                <a:spcPct val="90000"/>
              </a:lnSpc>
            </a:pPr>
            <a:r>
              <a:rPr lang="en-US" dirty="0" smtClean="0"/>
              <a:t>often choose e=65537 (2</a:t>
            </a:r>
            <a:r>
              <a:rPr lang="en-US" baseline="30000" dirty="0" smtClean="0"/>
              <a:t>16</a:t>
            </a:r>
            <a:r>
              <a:rPr lang="en-US" dirty="0" smtClean="0"/>
              <a:t>-1)</a:t>
            </a:r>
          </a:p>
          <a:p>
            <a:pPr lvl="1" eaLnBrk="1" hangingPunct="1">
              <a:lnSpc>
                <a:spcPct val="90000"/>
              </a:lnSpc>
            </a:pPr>
            <a:r>
              <a:rPr lang="en-US" dirty="0" smtClean="0"/>
              <a:t>also see choices of e=3 or e=17</a:t>
            </a:r>
          </a:p>
          <a:p>
            <a:pPr eaLnBrk="1" hangingPunct="1">
              <a:lnSpc>
                <a:spcPct val="90000"/>
              </a:lnSpc>
            </a:pPr>
            <a:r>
              <a:rPr lang="en-US" dirty="0" smtClean="0"/>
              <a:t>but if e too small (</a:t>
            </a:r>
            <a:r>
              <a:rPr lang="en-US" dirty="0" err="1" smtClean="0"/>
              <a:t>eg</a:t>
            </a:r>
            <a:r>
              <a:rPr lang="en-US" dirty="0" smtClean="0"/>
              <a:t> e=3) can attack</a:t>
            </a:r>
          </a:p>
          <a:p>
            <a:pPr lvl="1" eaLnBrk="1" hangingPunct="1">
              <a:lnSpc>
                <a:spcPct val="90000"/>
              </a:lnSpc>
            </a:pPr>
            <a:r>
              <a:rPr lang="en-US" dirty="0" smtClean="0"/>
              <a:t>using Chinese remainder theorem &amp; 3 messages with different </a:t>
            </a:r>
            <a:r>
              <a:rPr lang="en-US" dirty="0" err="1" smtClean="0"/>
              <a:t>modulii</a:t>
            </a:r>
            <a:endParaRPr lang="en-US" dirty="0" smtClean="0"/>
          </a:p>
          <a:p>
            <a:pPr eaLnBrk="1" hangingPunct="1">
              <a:lnSpc>
                <a:spcPct val="90000"/>
              </a:lnSpc>
            </a:pPr>
            <a:r>
              <a:rPr lang="en-US" dirty="0" smtClean="0"/>
              <a:t>if e fixed must ensure </a:t>
            </a:r>
            <a:r>
              <a:rPr lang="en-AU" altLang="zh-CN" dirty="0" err="1" smtClean="0">
                <a:latin typeface="Courier New" panose="02070309020205020404" pitchFamily="49" charset="0"/>
              </a:rPr>
              <a:t>gcd</a:t>
            </a:r>
            <a:r>
              <a:rPr lang="en-AU" altLang="zh-CN" dirty="0" smtClean="0">
                <a:latin typeface="Courier New" panose="02070309020205020404" pitchFamily="49" charset="0"/>
              </a:rPr>
              <a:t>(</a:t>
            </a:r>
            <a:r>
              <a:rPr lang="en-AU" altLang="zh-CN" dirty="0" err="1" smtClean="0">
                <a:latin typeface="Courier New" panose="02070309020205020404" pitchFamily="49" charset="0"/>
              </a:rPr>
              <a:t>e,ø</a:t>
            </a:r>
            <a:r>
              <a:rPr lang="en-AU" altLang="zh-CN" dirty="0" smtClean="0">
                <a:latin typeface="Courier New" panose="02070309020205020404" pitchFamily="49" charset="0"/>
              </a:rPr>
              <a:t>(n))=1</a:t>
            </a:r>
          </a:p>
          <a:p>
            <a:pPr lvl="1" eaLnBrk="1" hangingPunct="1">
              <a:lnSpc>
                <a:spcPct val="90000"/>
              </a:lnSpc>
            </a:pPr>
            <a:r>
              <a:rPr lang="en-US" dirty="0" err="1" smtClean="0"/>
              <a:t>ie</a:t>
            </a:r>
            <a:r>
              <a:rPr lang="en-US" dirty="0" smtClean="0"/>
              <a:t> reject any p or q not relatively prime to e</a:t>
            </a:r>
            <a:endParaRPr lang="en-US" dirty="0" smtClean="0">
              <a:latin typeface="Courier New" panose="02070309020205020404" pitchFamily="49" charset="0"/>
            </a:endParaRPr>
          </a:p>
        </p:txBody>
      </p:sp>
    </p:spTree>
    <p:extLst>
      <p:ext uri="{BB962C8B-B14F-4D97-AF65-F5344CB8AC3E}">
        <p14:creationId xmlns:p14="http://schemas.microsoft.com/office/powerpoint/2010/main" val="98482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Efficient Decryption</a:t>
            </a:r>
            <a:endParaRPr lang="en-AU" altLang="zh-CN" smtClean="0"/>
          </a:p>
        </p:txBody>
      </p:sp>
      <p:sp>
        <p:nvSpPr>
          <p:cNvPr id="95235" name="Rectangle 3"/>
          <p:cNvSpPr>
            <a:spLocks noGrp="1" noChangeArrowheads="1"/>
          </p:cNvSpPr>
          <p:nvPr>
            <p:ph type="body" idx="1"/>
          </p:nvPr>
        </p:nvSpPr>
        <p:spPr/>
        <p:txBody>
          <a:bodyPr/>
          <a:lstStyle/>
          <a:p>
            <a:pPr eaLnBrk="1" hangingPunct="1">
              <a:lnSpc>
                <a:spcPct val="90000"/>
              </a:lnSpc>
            </a:pPr>
            <a:r>
              <a:rPr lang="en-US" smtClean="0"/>
              <a:t>decryption uses exponentiation to power d</a:t>
            </a:r>
          </a:p>
          <a:p>
            <a:pPr lvl="1" eaLnBrk="1" hangingPunct="1">
              <a:lnSpc>
                <a:spcPct val="90000"/>
              </a:lnSpc>
            </a:pPr>
            <a:r>
              <a:rPr lang="en-US" smtClean="0"/>
              <a:t>this is likely large, insecure if not</a:t>
            </a:r>
          </a:p>
          <a:p>
            <a:pPr eaLnBrk="1" hangingPunct="1">
              <a:lnSpc>
                <a:spcPct val="90000"/>
              </a:lnSpc>
            </a:pPr>
            <a:r>
              <a:rPr lang="en-US" smtClean="0"/>
              <a:t>can use the Chinese Remainder Theorem (CRT) to compute mod p &amp; q separately. then combine to get desired answer</a:t>
            </a:r>
          </a:p>
          <a:p>
            <a:pPr lvl="1" eaLnBrk="1" hangingPunct="1">
              <a:lnSpc>
                <a:spcPct val="90000"/>
              </a:lnSpc>
            </a:pPr>
            <a:r>
              <a:rPr lang="en-US" smtClean="0"/>
              <a:t>approx 4 times faster than doing directly</a:t>
            </a:r>
          </a:p>
          <a:p>
            <a:pPr eaLnBrk="1" hangingPunct="1">
              <a:lnSpc>
                <a:spcPct val="90000"/>
              </a:lnSpc>
            </a:pPr>
            <a:r>
              <a:rPr lang="en-US" smtClean="0"/>
              <a:t>only owner of private key who knows values of p &amp; q can use this technique </a:t>
            </a:r>
          </a:p>
          <a:p>
            <a:pPr eaLnBrk="1" hangingPunct="1">
              <a:lnSpc>
                <a:spcPct val="90000"/>
              </a:lnSpc>
            </a:pPr>
            <a:endParaRPr lang="en-US" smtClean="0">
              <a:latin typeface="Courier New" panose="02070309020205020404" pitchFamily="49" charset="0"/>
            </a:endParaRPr>
          </a:p>
        </p:txBody>
      </p:sp>
    </p:spTree>
    <p:extLst>
      <p:ext uri="{BB962C8B-B14F-4D97-AF65-F5344CB8AC3E}">
        <p14:creationId xmlns:p14="http://schemas.microsoft.com/office/powerpoint/2010/main" val="256537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RSA Key Generation</a:t>
            </a:r>
            <a:endParaRPr lang="en-AU" altLang="zh-CN" smtClean="0"/>
          </a:p>
        </p:txBody>
      </p:sp>
      <p:sp>
        <p:nvSpPr>
          <p:cNvPr id="75779" name="Rectangle 3"/>
          <p:cNvSpPr>
            <a:spLocks noGrp="1" noChangeArrowheads="1"/>
          </p:cNvSpPr>
          <p:nvPr>
            <p:ph type="body" idx="1"/>
          </p:nvPr>
        </p:nvSpPr>
        <p:spPr/>
        <p:txBody>
          <a:bodyPr/>
          <a:lstStyle/>
          <a:p>
            <a:pPr eaLnBrk="1" hangingPunct="1">
              <a:lnSpc>
                <a:spcPct val="90000"/>
              </a:lnSpc>
            </a:pPr>
            <a:r>
              <a:rPr lang="en-US" smtClean="0"/>
              <a:t>users of RSA must:</a:t>
            </a:r>
          </a:p>
          <a:p>
            <a:pPr lvl="1" eaLnBrk="1" hangingPunct="1">
              <a:lnSpc>
                <a:spcPct val="90000"/>
              </a:lnSpc>
            </a:pPr>
            <a:r>
              <a:rPr lang="en-US" smtClean="0"/>
              <a:t>determine two primes </a:t>
            </a:r>
            <a:r>
              <a:rPr lang="en-AU" altLang="zh-CN" smtClean="0"/>
              <a:t>at random - </a:t>
            </a:r>
            <a:r>
              <a:rPr lang="en-AU" altLang="zh-CN" smtClean="0">
                <a:latin typeface="Courier New" panose="02070309020205020404" pitchFamily="49" charset="0"/>
              </a:rPr>
              <a:t>p, q</a:t>
            </a:r>
            <a:r>
              <a:rPr lang="en-AU" altLang="zh-CN" smtClean="0"/>
              <a:t> </a:t>
            </a:r>
          </a:p>
          <a:p>
            <a:pPr lvl="1" eaLnBrk="1" hangingPunct="1">
              <a:lnSpc>
                <a:spcPct val="90000"/>
              </a:lnSpc>
            </a:pPr>
            <a:r>
              <a:rPr lang="en-US" smtClean="0"/>
              <a:t>select either </a:t>
            </a:r>
            <a:r>
              <a:rPr lang="en-US" smtClean="0">
                <a:latin typeface="Courier New" panose="02070309020205020404" pitchFamily="49" charset="0"/>
              </a:rPr>
              <a:t>e</a:t>
            </a:r>
            <a:r>
              <a:rPr lang="en-US" smtClean="0"/>
              <a:t> or </a:t>
            </a:r>
            <a:r>
              <a:rPr lang="en-US" smtClean="0">
                <a:latin typeface="Courier New" panose="02070309020205020404" pitchFamily="49" charset="0"/>
              </a:rPr>
              <a:t>d</a:t>
            </a:r>
            <a:r>
              <a:rPr lang="en-US" smtClean="0"/>
              <a:t> and compute the other</a:t>
            </a:r>
          </a:p>
          <a:p>
            <a:pPr eaLnBrk="1" hangingPunct="1">
              <a:lnSpc>
                <a:spcPct val="90000"/>
              </a:lnSpc>
            </a:pPr>
            <a:r>
              <a:rPr lang="en-US" smtClean="0"/>
              <a:t>primes </a:t>
            </a:r>
            <a:r>
              <a:rPr lang="en-AU" altLang="zh-CN" smtClean="0">
                <a:latin typeface="Courier New" panose="02070309020205020404" pitchFamily="49" charset="0"/>
              </a:rPr>
              <a:t>p,q</a:t>
            </a:r>
            <a:r>
              <a:rPr lang="en-AU" altLang="zh-CN" smtClean="0"/>
              <a:t> </a:t>
            </a:r>
            <a:r>
              <a:rPr lang="en-US" smtClean="0"/>
              <a:t>must not be easily derived from modulus </a:t>
            </a:r>
            <a:r>
              <a:rPr lang="en-AU" altLang="zh-CN" smtClean="0">
                <a:latin typeface="Courier New" panose="02070309020205020404" pitchFamily="49" charset="0"/>
              </a:rPr>
              <a:t>n=p.q</a:t>
            </a:r>
          </a:p>
          <a:p>
            <a:pPr lvl="1" eaLnBrk="1" hangingPunct="1">
              <a:lnSpc>
                <a:spcPct val="90000"/>
              </a:lnSpc>
            </a:pPr>
            <a:r>
              <a:rPr lang="en-US" smtClean="0"/>
              <a:t>means must be sufficiently large</a:t>
            </a:r>
          </a:p>
          <a:p>
            <a:pPr lvl="1" eaLnBrk="1" hangingPunct="1">
              <a:lnSpc>
                <a:spcPct val="90000"/>
              </a:lnSpc>
            </a:pPr>
            <a:r>
              <a:rPr lang="en-US" smtClean="0"/>
              <a:t>typically guess and use probabilistic test</a:t>
            </a:r>
          </a:p>
          <a:p>
            <a:pPr eaLnBrk="1" hangingPunct="1">
              <a:lnSpc>
                <a:spcPct val="90000"/>
              </a:lnSpc>
            </a:pPr>
            <a:r>
              <a:rPr lang="en-US" smtClean="0"/>
              <a:t>exponents </a:t>
            </a:r>
            <a:r>
              <a:rPr lang="en-US" smtClean="0">
                <a:latin typeface="Courier New" panose="02070309020205020404" pitchFamily="49" charset="0"/>
              </a:rPr>
              <a:t>e</a:t>
            </a:r>
            <a:r>
              <a:rPr lang="en-US" smtClean="0"/>
              <a:t>, </a:t>
            </a:r>
            <a:r>
              <a:rPr lang="en-US" smtClean="0">
                <a:latin typeface="Courier New" panose="02070309020205020404" pitchFamily="49" charset="0"/>
              </a:rPr>
              <a:t>d</a:t>
            </a:r>
            <a:r>
              <a:rPr lang="en-US" smtClean="0"/>
              <a:t>  are inverses, so use Inverse algorithm to compute the other</a:t>
            </a:r>
            <a:endParaRPr lang="en-AU" altLang="zh-CN" smtClean="0"/>
          </a:p>
        </p:txBody>
      </p:sp>
    </p:spTree>
    <p:extLst>
      <p:ext uri="{BB962C8B-B14F-4D97-AF65-F5344CB8AC3E}">
        <p14:creationId xmlns:p14="http://schemas.microsoft.com/office/powerpoint/2010/main" val="163874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AU">
                <a:ea typeface="ＭＳ Ｐゴシック" pitchFamily="-107" charset="-128"/>
              </a:rPr>
              <a:t>RSA Security</a:t>
            </a:r>
          </a:p>
        </p:txBody>
      </p:sp>
      <p:sp>
        <p:nvSpPr>
          <p:cNvPr id="77827" name="Rectangle 3"/>
          <p:cNvSpPr>
            <a:spLocks noGrp="1" noChangeArrowheads="1"/>
          </p:cNvSpPr>
          <p:nvPr>
            <p:ph type="body" idx="1"/>
          </p:nvPr>
        </p:nvSpPr>
        <p:spPr/>
        <p:txBody>
          <a:bodyPr/>
          <a:lstStyle/>
          <a:p>
            <a:pPr eaLnBrk="1" hangingPunct="1"/>
            <a:r>
              <a:rPr lang="en-US" smtClean="0"/>
              <a:t>possible approaches to attacking RSA are:</a:t>
            </a:r>
          </a:p>
          <a:p>
            <a:pPr lvl="1" eaLnBrk="1" hangingPunct="1"/>
            <a:r>
              <a:rPr lang="en-US" smtClean="0"/>
              <a:t>brute force key search - infeasible given size of numbers</a:t>
            </a:r>
            <a:endParaRPr lang="en-AU" altLang="zh-CN" smtClean="0"/>
          </a:p>
          <a:p>
            <a:pPr lvl="1" eaLnBrk="1" hangingPunct="1"/>
            <a:r>
              <a:rPr lang="en-AU" altLang="zh-CN" smtClean="0"/>
              <a:t>mathematical attacks - based on difficulty of computing ø(n), by factoring modulus n</a:t>
            </a:r>
          </a:p>
          <a:p>
            <a:pPr lvl="1" eaLnBrk="1" hangingPunct="1"/>
            <a:r>
              <a:rPr lang="en-US" smtClean="0"/>
              <a:t>timing attacks - on running of decryption</a:t>
            </a:r>
          </a:p>
          <a:p>
            <a:pPr lvl="1" eaLnBrk="1" hangingPunct="1"/>
            <a:r>
              <a:rPr lang="en-US" smtClean="0"/>
              <a:t>chosen ciphertext attacks - given properties of RSA</a:t>
            </a:r>
            <a:endParaRPr lang="en-AU" altLang="zh-CN" smtClean="0"/>
          </a:p>
        </p:txBody>
      </p:sp>
    </p:spTree>
    <p:extLst>
      <p:ext uri="{BB962C8B-B14F-4D97-AF65-F5344CB8AC3E}">
        <p14:creationId xmlns:p14="http://schemas.microsoft.com/office/powerpoint/2010/main" val="2951530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dirty="0"/>
              <a:t>Chosen </a:t>
            </a:r>
            <a:r>
              <a:rPr lang="en-US" altLang="zh-CN" dirty="0" err="1"/>
              <a:t>Ciphertext</a:t>
            </a:r>
            <a:r>
              <a:rPr lang="en-US" altLang="zh-CN" dirty="0"/>
              <a:t> Attacks</a:t>
            </a:r>
            <a:endParaRPr lang="en-AU" altLang="zh-CN" dirty="0" smtClean="0"/>
          </a:p>
        </p:txBody>
      </p:sp>
      <p:sp>
        <p:nvSpPr>
          <p:cNvPr id="80899" name="Rectangle 3"/>
          <p:cNvSpPr>
            <a:spLocks noGrp="1" noChangeArrowheads="1"/>
          </p:cNvSpPr>
          <p:nvPr>
            <p:ph type="body" idx="1"/>
          </p:nvPr>
        </p:nvSpPr>
        <p:spPr/>
        <p:txBody>
          <a:bodyPr>
            <a:normAutofit/>
          </a:bodyPr>
          <a:lstStyle/>
          <a:p>
            <a:pPr>
              <a:lnSpc>
                <a:spcPct val="90000"/>
              </a:lnSpc>
            </a:pPr>
            <a:r>
              <a:rPr lang="en-US" sz="2800" dirty="0" smtClean="0"/>
              <a:t>RSA </a:t>
            </a:r>
            <a:r>
              <a:rPr lang="en-US" sz="2800" dirty="0"/>
              <a:t>is vulnerable to a Chosen </a:t>
            </a:r>
            <a:r>
              <a:rPr lang="en-US" sz="2800" dirty="0" err="1"/>
              <a:t>Ciphertext</a:t>
            </a:r>
            <a:r>
              <a:rPr lang="en-US" sz="2800" dirty="0"/>
              <a:t> Attack (CCA)</a:t>
            </a:r>
          </a:p>
          <a:p>
            <a:pPr>
              <a:lnSpc>
                <a:spcPct val="90000"/>
              </a:lnSpc>
            </a:pPr>
            <a:r>
              <a:rPr lang="en-US" sz="2800" dirty="0"/>
              <a:t>attackers chooses </a:t>
            </a:r>
            <a:r>
              <a:rPr lang="en-US" sz="2800" dirty="0" err="1"/>
              <a:t>ciphertexts</a:t>
            </a:r>
            <a:r>
              <a:rPr lang="en-US" sz="2800" dirty="0"/>
              <a:t> &amp; gets decrypted plaintext back</a:t>
            </a:r>
          </a:p>
          <a:p>
            <a:pPr>
              <a:lnSpc>
                <a:spcPct val="90000"/>
              </a:lnSpc>
            </a:pPr>
            <a:endParaRPr lang="en-US" sz="2800" dirty="0"/>
          </a:p>
          <a:p>
            <a:pPr>
              <a:lnSpc>
                <a:spcPct val="90000"/>
              </a:lnSpc>
            </a:pPr>
            <a:r>
              <a:rPr lang="en-US" sz="2800" dirty="0"/>
              <a:t>can counter with random pad of plaintext</a:t>
            </a:r>
          </a:p>
          <a:p>
            <a:pPr>
              <a:lnSpc>
                <a:spcPct val="90000"/>
              </a:lnSpc>
            </a:pPr>
            <a:r>
              <a:rPr lang="en-US" sz="2800" dirty="0"/>
              <a:t>or use Optimal Asymmetric Encryption Padding (</a:t>
            </a:r>
            <a:r>
              <a:rPr lang="en-US" sz="2800" dirty="0" smtClean="0"/>
              <a:t>OAEP</a:t>
            </a:r>
            <a:r>
              <a:rPr lang="en-US" sz="2800" dirty="0"/>
              <a:t>)</a:t>
            </a:r>
          </a:p>
        </p:txBody>
      </p:sp>
    </p:spTree>
    <p:extLst>
      <p:ext uri="{BB962C8B-B14F-4D97-AF65-F5344CB8AC3E}">
        <p14:creationId xmlns:p14="http://schemas.microsoft.com/office/powerpoint/2010/main" val="158929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81875" y="5445224"/>
            <a:ext cx="2267744" cy="1328192"/>
          </a:xfrm>
        </p:spPr>
        <p:txBody>
          <a:bodyPr/>
          <a:lstStyle/>
          <a:p>
            <a:pPr algn="ctr" eaLnBrk="1" hangingPunct="1">
              <a:defRPr/>
            </a:pPr>
            <a:r>
              <a:rPr lang="en-US" dirty="0" smtClean="0">
                <a:ea typeface="ＭＳ Ｐゴシック" pitchFamily="-107" charset="-128"/>
              </a:rPr>
              <a:t>OEAP</a:t>
            </a:r>
          </a:p>
        </p:txBody>
      </p:sp>
      <p:pic>
        <p:nvPicPr>
          <p:cNvPr id="1026" name="Picture 2" descr="File:Oaep-diagram-200803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70707"/>
            <a:ext cx="5627737" cy="566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32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ea typeface="ＭＳ Ｐゴシック" pitchFamily="-107" charset="-128"/>
              </a:rPr>
              <a:t>Why Public-Key Cryptography?</a:t>
            </a:r>
          </a:p>
        </p:txBody>
      </p:sp>
      <p:sp>
        <p:nvSpPr>
          <p:cNvPr id="53251" name="Rectangle 3"/>
          <p:cNvSpPr>
            <a:spLocks noGrp="1" noChangeArrowheads="1"/>
          </p:cNvSpPr>
          <p:nvPr>
            <p:ph type="body" idx="1"/>
          </p:nvPr>
        </p:nvSpPr>
        <p:spPr>
          <a:xfrm>
            <a:off x="457200" y="1752600"/>
            <a:ext cx="8229600" cy="4876800"/>
          </a:xfrm>
        </p:spPr>
        <p:txBody>
          <a:bodyPr/>
          <a:lstStyle/>
          <a:p>
            <a:pPr eaLnBrk="1" hangingPunct="1">
              <a:lnSpc>
                <a:spcPct val="90000"/>
              </a:lnSpc>
            </a:pPr>
            <a:r>
              <a:rPr lang="en-US" smtClean="0"/>
              <a:t>developed to address two key issues:</a:t>
            </a:r>
          </a:p>
          <a:p>
            <a:pPr lvl="1" eaLnBrk="1" hangingPunct="1">
              <a:lnSpc>
                <a:spcPct val="90000"/>
              </a:lnSpc>
            </a:pPr>
            <a:r>
              <a:rPr lang="en-US" b="1" smtClean="0"/>
              <a:t>key distribution</a:t>
            </a:r>
            <a:r>
              <a:rPr lang="en-US" smtClean="0"/>
              <a:t> – how to have secure communications in general without having to trust a KDC with your key</a:t>
            </a:r>
          </a:p>
          <a:p>
            <a:pPr lvl="1" eaLnBrk="1" hangingPunct="1">
              <a:lnSpc>
                <a:spcPct val="90000"/>
              </a:lnSpc>
            </a:pPr>
            <a:r>
              <a:rPr lang="en-US" b="1" smtClean="0"/>
              <a:t>digital signatures</a:t>
            </a:r>
            <a:r>
              <a:rPr lang="en-US" smtClean="0"/>
              <a:t> – how to verify a message comes intact from the claimed sender</a:t>
            </a:r>
          </a:p>
          <a:p>
            <a:pPr eaLnBrk="1" hangingPunct="1">
              <a:lnSpc>
                <a:spcPct val="90000"/>
              </a:lnSpc>
            </a:pPr>
            <a:r>
              <a:rPr lang="en-US" smtClean="0"/>
              <a:t>public invention due to Whitfield Diffie &amp; Martin Hellman at Stanford Uni in 1976</a:t>
            </a:r>
          </a:p>
          <a:p>
            <a:pPr lvl="1" eaLnBrk="1" hangingPunct="1">
              <a:lnSpc>
                <a:spcPct val="90000"/>
              </a:lnSpc>
            </a:pPr>
            <a:r>
              <a:rPr lang="en-US" smtClean="0"/>
              <a:t>known earlier in classified community</a:t>
            </a:r>
          </a:p>
          <a:p>
            <a:pPr lvl="1" eaLnBrk="1" hangingPunct="1">
              <a:lnSpc>
                <a:spcPct val="90000"/>
              </a:lnSpc>
            </a:pPr>
            <a:endParaRPr lang="en-AU" altLang="zh-CN" smtClean="0"/>
          </a:p>
        </p:txBody>
      </p:sp>
    </p:spTree>
    <p:extLst>
      <p:ext uri="{BB962C8B-B14F-4D97-AF65-F5344CB8AC3E}">
        <p14:creationId xmlns:p14="http://schemas.microsoft.com/office/powerpoint/2010/main" val="350509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Acknowledgements and Reading</a:t>
            </a:r>
            <a:endParaRPr lang="zh-CN" altLang="en-US" dirty="0"/>
          </a:p>
        </p:txBody>
      </p:sp>
      <p:sp>
        <p:nvSpPr>
          <p:cNvPr id="3" name="内容占位符 2"/>
          <p:cNvSpPr>
            <a:spLocks noGrp="1"/>
          </p:cNvSpPr>
          <p:nvPr>
            <p:ph idx="1"/>
          </p:nvPr>
        </p:nvSpPr>
        <p:spPr/>
        <p:txBody>
          <a:bodyPr/>
          <a:lstStyle/>
          <a:p>
            <a:r>
              <a:rPr lang="en-US" altLang="zh-CN" dirty="0" smtClean="0"/>
              <a:t>These </a:t>
            </a:r>
            <a:r>
              <a:rPr lang="en-US" altLang="zh-CN" dirty="0"/>
              <a:t>slides are adapted from lecture slides by…</a:t>
            </a:r>
          </a:p>
          <a:p>
            <a:pPr lvl="1"/>
            <a:r>
              <a:rPr lang="en-US" altLang="zh-CN" dirty="0" err="1"/>
              <a:t>Lawrie</a:t>
            </a:r>
            <a:r>
              <a:rPr lang="en-US" altLang="zh-CN" dirty="0"/>
              <a:t> Brown</a:t>
            </a:r>
          </a:p>
          <a:p>
            <a:pPr lvl="1"/>
            <a:r>
              <a:rPr lang="en-US" altLang="zh-CN" dirty="0"/>
              <a:t>Dan </a:t>
            </a:r>
            <a:r>
              <a:rPr lang="en-US" altLang="zh-CN" dirty="0" err="1"/>
              <a:t>Boneh</a:t>
            </a:r>
            <a:endParaRPr lang="en-US" altLang="zh-CN" dirty="0"/>
          </a:p>
          <a:p>
            <a:pPr lvl="1"/>
            <a:r>
              <a:rPr lang="en-US" altLang="zh-CN" dirty="0"/>
              <a:t>and others</a:t>
            </a:r>
          </a:p>
          <a:p>
            <a:endParaRPr lang="en-US" altLang="zh-CN" dirty="0" smtClean="0"/>
          </a:p>
          <a:p>
            <a:r>
              <a:rPr lang="en-US" altLang="zh-CN" dirty="0" smtClean="0"/>
              <a:t>Reading: Chapters 9</a:t>
            </a:r>
            <a:r>
              <a:rPr lang="en-US" altLang="zh-CN" dirty="0"/>
              <a:t>, 10, </a:t>
            </a:r>
            <a:r>
              <a:rPr lang="en-US" altLang="zh-CN" dirty="0" smtClean="0"/>
              <a:t>13</a:t>
            </a:r>
            <a:endParaRPr lang="en-US" altLang="zh-CN" dirty="0"/>
          </a:p>
          <a:p>
            <a:endParaRPr lang="zh-CN" altLang="en-US" dirty="0"/>
          </a:p>
        </p:txBody>
      </p:sp>
    </p:spTree>
    <p:extLst>
      <p:ext uri="{BB962C8B-B14F-4D97-AF65-F5344CB8AC3E}">
        <p14:creationId xmlns:p14="http://schemas.microsoft.com/office/powerpoint/2010/main" val="308797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ea typeface="ＭＳ Ｐゴシック" pitchFamily="-107" charset="-128"/>
              </a:rPr>
              <a:t>Public-Key Cryptography</a:t>
            </a:r>
          </a:p>
        </p:txBody>
      </p:sp>
      <p:sp>
        <p:nvSpPr>
          <p:cNvPr id="49155" name="Rectangle 3"/>
          <p:cNvSpPr>
            <a:spLocks noGrp="1" noChangeArrowheads="1"/>
          </p:cNvSpPr>
          <p:nvPr>
            <p:ph type="body" idx="1"/>
          </p:nvPr>
        </p:nvSpPr>
        <p:spPr>
          <a:xfrm>
            <a:off x="228600" y="1676400"/>
            <a:ext cx="8686800" cy="4876800"/>
          </a:xfrm>
        </p:spPr>
        <p:txBody>
          <a:bodyPr/>
          <a:lstStyle/>
          <a:p>
            <a:pPr eaLnBrk="1" hangingPunct="1">
              <a:lnSpc>
                <a:spcPct val="90000"/>
              </a:lnSpc>
            </a:pPr>
            <a:r>
              <a:rPr lang="en-AU" altLang="zh-CN" sz="2800" b="1" smtClean="0"/>
              <a:t>public-key/two-key/asymmetric</a:t>
            </a:r>
            <a:r>
              <a:rPr lang="en-AU" altLang="zh-CN" sz="2800" smtClean="0"/>
              <a:t> cryptography involves the use of </a:t>
            </a:r>
            <a:r>
              <a:rPr lang="en-AU" altLang="zh-CN" sz="2800" b="1" smtClean="0"/>
              <a:t>two</a:t>
            </a:r>
            <a:r>
              <a:rPr lang="en-AU" altLang="zh-CN" sz="2800" smtClean="0"/>
              <a:t> keys: </a:t>
            </a:r>
          </a:p>
          <a:p>
            <a:pPr lvl="1" eaLnBrk="1" hangingPunct="1">
              <a:lnSpc>
                <a:spcPct val="90000"/>
              </a:lnSpc>
            </a:pPr>
            <a:r>
              <a:rPr lang="en-AU" altLang="zh-CN" sz="2400" smtClean="0"/>
              <a:t>a </a:t>
            </a:r>
            <a:r>
              <a:rPr lang="en-AU" altLang="zh-CN" sz="2400" b="1" smtClean="0"/>
              <a:t>public-key</a:t>
            </a:r>
            <a:r>
              <a:rPr lang="en-AU" altLang="zh-CN" sz="2400" smtClean="0"/>
              <a:t>, which may be known by anybody, and can be used to </a:t>
            </a:r>
            <a:r>
              <a:rPr lang="en-AU" altLang="zh-CN" sz="2400" b="1" smtClean="0"/>
              <a:t>encrypt messages</a:t>
            </a:r>
            <a:r>
              <a:rPr lang="en-AU" altLang="zh-CN" sz="2400" smtClean="0"/>
              <a:t>, and </a:t>
            </a:r>
            <a:r>
              <a:rPr lang="en-AU" altLang="zh-CN" sz="2400" b="1" smtClean="0"/>
              <a:t>verify signatures</a:t>
            </a:r>
            <a:r>
              <a:rPr lang="en-AU" altLang="zh-CN" sz="2400" smtClean="0"/>
              <a:t> </a:t>
            </a:r>
          </a:p>
          <a:p>
            <a:pPr lvl="1" eaLnBrk="1" hangingPunct="1">
              <a:lnSpc>
                <a:spcPct val="90000"/>
              </a:lnSpc>
            </a:pPr>
            <a:r>
              <a:rPr lang="en-AU" altLang="zh-CN" sz="2400" smtClean="0"/>
              <a:t>a related </a:t>
            </a:r>
            <a:r>
              <a:rPr lang="en-AU" altLang="zh-CN" sz="2400" b="1" smtClean="0"/>
              <a:t>private-key</a:t>
            </a:r>
            <a:r>
              <a:rPr lang="en-AU" altLang="zh-CN" sz="2400" smtClean="0"/>
              <a:t>, known only to the recipient, used to </a:t>
            </a:r>
            <a:r>
              <a:rPr lang="en-AU" altLang="zh-CN" sz="2400" b="1" smtClean="0"/>
              <a:t>decrypt messages</a:t>
            </a:r>
            <a:r>
              <a:rPr lang="en-AU" altLang="zh-CN" sz="2400" smtClean="0"/>
              <a:t>, and </a:t>
            </a:r>
            <a:r>
              <a:rPr lang="en-AU" altLang="zh-CN" sz="2400" b="1" smtClean="0"/>
              <a:t>sign</a:t>
            </a:r>
            <a:r>
              <a:rPr lang="en-AU" altLang="zh-CN" sz="2400" smtClean="0"/>
              <a:t> (create)</a:t>
            </a:r>
            <a:r>
              <a:rPr lang="en-AU" altLang="zh-CN" sz="2400" b="1" smtClean="0"/>
              <a:t> signatures</a:t>
            </a:r>
          </a:p>
          <a:p>
            <a:pPr eaLnBrk="1" hangingPunct="1">
              <a:lnSpc>
                <a:spcPct val="90000"/>
              </a:lnSpc>
            </a:pPr>
            <a:r>
              <a:rPr lang="en-AU" altLang="zh-CN" sz="2800" b="1" smtClean="0"/>
              <a:t>infeasible to determine private key from public</a:t>
            </a:r>
            <a:endParaRPr lang="en-AU" altLang="zh-CN" sz="2800" smtClean="0"/>
          </a:p>
          <a:p>
            <a:pPr eaLnBrk="1" hangingPunct="1">
              <a:lnSpc>
                <a:spcPct val="90000"/>
              </a:lnSpc>
            </a:pPr>
            <a:r>
              <a:rPr lang="en-AU" altLang="zh-CN" sz="2800" smtClean="0"/>
              <a:t>is </a:t>
            </a:r>
            <a:r>
              <a:rPr lang="en-AU" altLang="zh-CN" sz="2800" b="1" smtClean="0"/>
              <a:t>asymmetric</a:t>
            </a:r>
            <a:r>
              <a:rPr lang="en-AU" altLang="zh-CN" sz="2800" smtClean="0"/>
              <a:t> because</a:t>
            </a:r>
          </a:p>
          <a:p>
            <a:pPr lvl="1" eaLnBrk="1" hangingPunct="1">
              <a:lnSpc>
                <a:spcPct val="90000"/>
              </a:lnSpc>
            </a:pPr>
            <a:r>
              <a:rPr lang="en-AU" altLang="zh-CN" sz="2400" smtClean="0"/>
              <a:t>those who encrypt messages or verify signatures </a:t>
            </a:r>
            <a:r>
              <a:rPr lang="en-AU" altLang="zh-CN" sz="2400" b="1" smtClean="0"/>
              <a:t>cannot</a:t>
            </a:r>
            <a:r>
              <a:rPr lang="en-AU" altLang="zh-CN" sz="2400" smtClean="0"/>
              <a:t> decrypt messages or create signatures</a:t>
            </a:r>
          </a:p>
          <a:p>
            <a:pPr eaLnBrk="1" hangingPunct="1">
              <a:lnSpc>
                <a:spcPct val="90000"/>
              </a:lnSpc>
            </a:pPr>
            <a:endParaRPr lang="en-AU" altLang="zh-CN" sz="2800" smtClean="0"/>
          </a:p>
        </p:txBody>
      </p:sp>
    </p:spTree>
    <p:extLst>
      <p:ext uri="{BB962C8B-B14F-4D97-AF65-F5344CB8AC3E}">
        <p14:creationId xmlns:p14="http://schemas.microsoft.com/office/powerpoint/2010/main" val="333852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AU">
                <a:ea typeface="ＭＳ Ｐゴシック" pitchFamily="-107" charset="-128"/>
              </a:rPr>
              <a:t>Public-Key Applications</a:t>
            </a:r>
          </a:p>
        </p:txBody>
      </p:sp>
      <p:sp>
        <p:nvSpPr>
          <p:cNvPr id="58371" name="Rectangle 3"/>
          <p:cNvSpPr>
            <a:spLocks noGrp="1" noChangeArrowheads="1"/>
          </p:cNvSpPr>
          <p:nvPr>
            <p:ph type="body" idx="1"/>
          </p:nvPr>
        </p:nvSpPr>
        <p:spPr>
          <a:xfrm>
            <a:off x="457200" y="1676400"/>
            <a:ext cx="8229600" cy="3352800"/>
          </a:xfrm>
        </p:spPr>
        <p:txBody>
          <a:bodyPr/>
          <a:lstStyle/>
          <a:p>
            <a:pPr eaLnBrk="1" hangingPunct="1"/>
            <a:r>
              <a:rPr lang="en-US" smtClean="0"/>
              <a:t>can classify uses into 3 categories:</a:t>
            </a:r>
          </a:p>
          <a:p>
            <a:pPr lvl="1" eaLnBrk="1" hangingPunct="1"/>
            <a:r>
              <a:rPr lang="en-US" b="1" smtClean="0"/>
              <a:t>encryption/decryption</a:t>
            </a:r>
            <a:r>
              <a:rPr lang="en-US" smtClean="0"/>
              <a:t> (provide secrecy)</a:t>
            </a:r>
          </a:p>
          <a:p>
            <a:pPr lvl="1" eaLnBrk="1" hangingPunct="1"/>
            <a:r>
              <a:rPr lang="en-US" b="1" smtClean="0"/>
              <a:t>digital signatures</a:t>
            </a:r>
            <a:r>
              <a:rPr lang="en-US" smtClean="0"/>
              <a:t> (provide authentication)</a:t>
            </a:r>
          </a:p>
          <a:p>
            <a:pPr lvl="1" eaLnBrk="1" hangingPunct="1"/>
            <a:r>
              <a:rPr lang="en-US" b="1" smtClean="0"/>
              <a:t>key exchange</a:t>
            </a:r>
            <a:r>
              <a:rPr lang="en-US" smtClean="0"/>
              <a:t> (of session keys)</a:t>
            </a:r>
          </a:p>
          <a:p>
            <a:pPr eaLnBrk="1" hangingPunct="1"/>
            <a:r>
              <a:rPr lang="en-US" smtClean="0"/>
              <a:t>some algorithms are suitable for all uses, others are specific to one</a:t>
            </a:r>
            <a:endParaRPr lang="en-AU" altLang="zh-CN" smtClean="0"/>
          </a:p>
        </p:txBody>
      </p:sp>
      <p:pic>
        <p:nvPicPr>
          <p:cNvPr id="327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105400"/>
            <a:ext cx="6248400" cy="1371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8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altLang="zh-CN" smtClean="0"/>
              <a:t>Public-Key Requirements</a:t>
            </a:r>
            <a:endParaRPr lang="en-US" smtClean="0"/>
          </a:p>
        </p:txBody>
      </p:sp>
      <p:sp>
        <p:nvSpPr>
          <p:cNvPr id="3" name="Content Placeholder 2"/>
          <p:cNvSpPr>
            <a:spLocks noGrp="1"/>
          </p:cNvSpPr>
          <p:nvPr>
            <p:ph idx="1"/>
          </p:nvPr>
        </p:nvSpPr>
        <p:spPr/>
        <p:txBody>
          <a:bodyPr>
            <a:normAutofit lnSpcReduction="10000"/>
          </a:bodyPr>
          <a:lstStyle/>
          <a:p>
            <a:pPr eaLnBrk="1" hangingPunct="1"/>
            <a:r>
              <a:rPr lang="en-US" smtClean="0"/>
              <a:t>need a trapdoor one-way function</a:t>
            </a:r>
          </a:p>
          <a:p>
            <a:pPr eaLnBrk="1" hangingPunct="1"/>
            <a:r>
              <a:rPr lang="en-US" smtClean="0"/>
              <a:t>one-way function has</a:t>
            </a:r>
          </a:p>
          <a:p>
            <a:pPr lvl="1" eaLnBrk="1" hangingPunct="1"/>
            <a:r>
              <a:rPr lang="en-US" sz="2400" smtClean="0"/>
              <a:t>Y = f(X) easy  </a:t>
            </a:r>
          </a:p>
          <a:p>
            <a:pPr lvl="1" eaLnBrk="1" hangingPunct="1"/>
            <a:r>
              <a:rPr lang="en-US" sz="2400" smtClean="0"/>
              <a:t>X = f</a:t>
            </a:r>
            <a:r>
              <a:rPr lang="en-US" sz="2400" baseline="30000" smtClean="0"/>
              <a:t>–1</a:t>
            </a:r>
            <a:r>
              <a:rPr lang="en-US" sz="2400" smtClean="0"/>
              <a:t>(Y) infeasible</a:t>
            </a:r>
          </a:p>
          <a:p>
            <a:pPr eaLnBrk="1" hangingPunct="1"/>
            <a:r>
              <a:rPr lang="en-US" smtClean="0"/>
              <a:t>a trap-door one-way function has</a:t>
            </a:r>
          </a:p>
          <a:p>
            <a:pPr lvl="1" eaLnBrk="1" hangingPunct="1"/>
            <a:r>
              <a:rPr lang="en-US" sz="2400" smtClean="0"/>
              <a:t>Y = f</a:t>
            </a:r>
            <a:r>
              <a:rPr lang="en-US" sz="2400" baseline="-25000" smtClean="0"/>
              <a:t>k</a:t>
            </a:r>
            <a:r>
              <a:rPr lang="en-US" sz="2400" smtClean="0"/>
              <a:t>(X) easy, if k and X are known</a:t>
            </a:r>
          </a:p>
          <a:p>
            <a:pPr lvl="1" eaLnBrk="1" hangingPunct="1"/>
            <a:r>
              <a:rPr lang="en-US" sz="2400" smtClean="0"/>
              <a:t>X = f</a:t>
            </a:r>
            <a:r>
              <a:rPr lang="en-US" sz="2400" baseline="-25000" smtClean="0"/>
              <a:t>k</a:t>
            </a:r>
            <a:r>
              <a:rPr lang="en-US" sz="2400" baseline="30000" smtClean="0"/>
              <a:t>–1</a:t>
            </a:r>
            <a:r>
              <a:rPr lang="en-US" sz="2400" smtClean="0"/>
              <a:t>(Y) easy, if k and Y are known</a:t>
            </a:r>
          </a:p>
          <a:p>
            <a:pPr lvl="1" eaLnBrk="1" hangingPunct="1"/>
            <a:r>
              <a:rPr lang="en-US" sz="2400" smtClean="0"/>
              <a:t>X = f</a:t>
            </a:r>
            <a:r>
              <a:rPr lang="en-US" sz="2400" baseline="-25000" smtClean="0"/>
              <a:t>k</a:t>
            </a:r>
            <a:r>
              <a:rPr lang="en-US" sz="2400" baseline="30000" smtClean="0"/>
              <a:t>–1</a:t>
            </a:r>
            <a:r>
              <a:rPr lang="en-US" sz="2400" smtClean="0"/>
              <a:t>(Y) infeasible, if Y known but k not known</a:t>
            </a:r>
          </a:p>
          <a:p>
            <a:pPr eaLnBrk="1" hangingPunct="1"/>
            <a:r>
              <a:rPr lang="en-US" smtClean="0"/>
              <a:t>a practical public-key scheme depends on a suitable trap-door one-way function</a:t>
            </a:r>
          </a:p>
          <a:p>
            <a:pPr lvl="1" eaLnBrk="1" hangingPunct="1"/>
            <a:endParaRPr lang="en-US" smtClean="0"/>
          </a:p>
          <a:p>
            <a:pPr lvl="2" eaLnBrk="1" hangingPunct="1"/>
            <a:endParaRPr lang="en-US" smtClean="0"/>
          </a:p>
        </p:txBody>
      </p:sp>
    </p:spTree>
    <p:extLst>
      <p:ext uri="{BB962C8B-B14F-4D97-AF65-F5344CB8AC3E}">
        <p14:creationId xmlns:p14="http://schemas.microsoft.com/office/powerpoint/2010/main" val="93207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a:ea typeface="ＭＳ Ｐゴシック" pitchFamily="-107" charset="-128"/>
              </a:rPr>
              <a:t>Security of Public Key Schemes</a:t>
            </a:r>
          </a:p>
        </p:txBody>
      </p:sp>
      <p:sp>
        <p:nvSpPr>
          <p:cNvPr id="60419" name="Rectangle 3"/>
          <p:cNvSpPr>
            <a:spLocks noGrp="1" noChangeArrowheads="1"/>
          </p:cNvSpPr>
          <p:nvPr>
            <p:ph idx="1"/>
          </p:nvPr>
        </p:nvSpPr>
        <p:spPr/>
        <p:txBody>
          <a:bodyPr/>
          <a:lstStyle/>
          <a:p>
            <a:pPr>
              <a:lnSpc>
                <a:spcPct val="90000"/>
              </a:lnSpc>
              <a:defRPr/>
            </a:pPr>
            <a:r>
              <a:rPr lang="en-AU" sz="2800" dirty="0">
                <a:ea typeface="ＭＳ Ｐゴシック" pitchFamily="-107" charset="-128"/>
              </a:rPr>
              <a:t>like private key schemes brute force </a:t>
            </a:r>
            <a:r>
              <a:rPr lang="en-AU" sz="2800" b="1" dirty="0">
                <a:ea typeface="ＭＳ Ｐゴシック" pitchFamily="-107" charset="-128"/>
              </a:rPr>
              <a:t>exhaustive search</a:t>
            </a:r>
            <a:r>
              <a:rPr lang="en-AU" sz="2800" dirty="0">
                <a:ea typeface="ＭＳ Ｐゴシック" pitchFamily="-107" charset="-128"/>
              </a:rPr>
              <a:t> attack is always theoretically </a:t>
            </a:r>
            <a:r>
              <a:rPr lang="en-AU" sz="2800" dirty="0" smtClean="0">
                <a:ea typeface="ＭＳ Ｐゴシック" pitchFamily="-107" charset="-128"/>
              </a:rPr>
              <a:t>possible</a:t>
            </a:r>
          </a:p>
          <a:p>
            <a:pPr>
              <a:lnSpc>
                <a:spcPct val="90000"/>
              </a:lnSpc>
              <a:defRPr/>
            </a:pPr>
            <a:r>
              <a:rPr lang="en-AU" sz="2800" dirty="0" smtClean="0">
                <a:ea typeface="ＭＳ Ｐゴシック" pitchFamily="-107" charset="-128"/>
              </a:rPr>
              <a:t> </a:t>
            </a:r>
            <a:endParaRPr lang="en-AU" sz="2800" dirty="0">
              <a:ea typeface="ＭＳ Ｐゴシック" pitchFamily="-107" charset="-128"/>
            </a:endParaRPr>
          </a:p>
          <a:p>
            <a:pPr>
              <a:lnSpc>
                <a:spcPct val="90000"/>
              </a:lnSpc>
              <a:defRPr/>
            </a:pPr>
            <a:r>
              <a:rPr lang="en-AU" sz="2800" dirty="0" smtClean="0">
                <a:ea typeface="ＭＳ Ｐゴシック" pitchFamily="-107" charset="-128"/>
              </a:rPr>
              <a:t>security </a:t>
            </a:r>
            <a:r>
              <a:rPr lang="en-AU" sz="2800" dirty="0">
                <a:ea typeface="ＭＳ Ｐゴシック" pitchFamily="-107" charset="-128"/>
              </a:rPr>
              <a:t>relies on a </a:t>
            </a:r>
            <a:r>
              <a:rPr lang="en-AU" sz="2800" b="1" dirty="0">
                <a:ea typeface="ＭＳ Ｐゴシック" pitchFamily="-107" charset="-128"/>
              </a:rPr>
              <a:t>large enough</a:t>
            </a:r>
            <a:r>
              <a:rPr lang="en-AU" sz="2800" dirty="0">
                <a:ea typeface="ＭＳ Ｐゴシック" pitchFamily="-107" charset="-128"/>
              </a:rPr>
              <a:t> difference in difficulty between </a:t>
            </a:r>
            <a:r>
              <a:rPr lang="en-AU" sz="2800" b="1" dirty="0">
                <a:ea typeface="ＭＳ Ｐゴシック" pitchFamily="-107" charset="-128"/>
              </a:rPr>
              <a:t>easy</a:t>
            </a:r>
            <a:r>
              <a:rPr lang="en-AU" sz="2800" dirty="0">
                <a:ea typeface="ＭＳ Ｐゴシック" pitchFamily="-107" charset="-128"/>
              </a:rPr>
              <a:t> (en/decrypt) and </a:t>
            </a:r>
            <a:r>
              <a:rPr lang="en-AU" sz="2800" b="1" dirty="0">
                <a:ea typeface="ＭＳ Ｐゴシック" pitchFamily="-107" charset="-128"/>
              </a:rPr>
              <a:t>hard</a:t>
            </a:r>
            <a:r>
              <a:rPr lang="en-AU" sz="2800" dirty="0">
                <a:ea typeface="ＭＳ Ｐゴシック" pitchFamily="-107" charset="-128"/>
              </a:rPr>
              <a:t> (</a:t>
            </a:r>
            <a:r>
              <a:rPr lang="en-AU" sz="2800" dirty="0" err="1">
                <a:ea typeface="ＭＳ Ｐゴシック" pitchFamily="-107" charset="-128"/>
              </a:rPr>
              <a:t>cryptanalyse</a:t>
            </a:r>
            <a:r>
              <a:rPr lang="en-AU" sz="2800" dirty="0">
                <a:ea typeface="ＭＳ Ｐゴシック" pitchFamily="-107" charset="-128"/>
              </a:rPr>
              <a:t>) problems</a:t>
            </a:r>
          </a:p>
          <a:p>
            <a:pPr>
              <a:lnSpc>
                <a:spcPct val="90000"/>
              </a:lnSpc>
              <a:defRPr/>
            </a:pPr>
            <a:endParaRPr lang="en-AU" sz="2800" dirty="0" smtClean="0">
              <a:ea typeface="ＭＳ Ｐゴシック" pitchFamily="-107" charset="-128"/>
            </a:endParaRPr>
          </a:p>
          <a:p>
            <a:pPr>
              <a:lnSpc>
                <a:spcPct val="90000"/>
              </a:lnSpc>
              <a:defRPr/>
            </a:pPr>
            <a:r>
              <a:rPr lang="en-AU" sz="2800" dirty="0" smtClean="0">
                <a:ea typeface="ＭＳ Ｐゴシック" pitchFamily="-107" charset="-128"/>
              </a:rPr>
              <a:t>requires </a:t>
            </a:r>
            <a:r>
              <a:rPr lang="en-AU" sz="2800" dirty="0">
                <a:ea typeface="ＭＳ Ｐゴシック" pitchFamily="-107" charset="-128"/>
              </a:rPr>
              <a:t>the use of </a:t>
            </a:r>
            <a:r>
              <a:rPr lang="en-AU" sz="2800" b="1" dirty="0">
                <a:ea typeface="ＭＳ Ｐゴシック" pitchFamily="-107" charset="-128"/>
              </a:rPr>
              <a:t>very large </a:t>
            </a:r>
            <a:r>
              <a:rPr lang="en-AU" sz="2800" b="1" dirty="0" smtClean="0">
                <a:ea typeface="ＭＳ Ｐゴシック" pitchFamily="-107" charset="-128"/>
              </a:rPr>
              <a:t>numbers</a:t>
            </a:r>
            <a:endParaRPr lang="en-AU" sz="2800" b="1" dirty="0">
              <a:ea typeface="ＭＳ Ｐゴシック" pitchFamily="-107" charset="-128"/>
            </a:endParaRPr>
          </a:p>
          <a:p>
            <a:pPr>
              <a:lnSpc>
                <a:spcPct val="90000"/>
              </a:lnSpc>
              <a:defRPr/>
            </a:pPr>
            <a:r>
              <a:rPr lang="en-AU" sz="2800" dirty="0">
                <a:ea typeface="ＭＳ Ｐゴシック" pitchFamily="-107" charset="-128"/>
              </a:rPr>
              <a:t>hence is </a:t>
            </a:r>
            <a:r>
              <a:rPr lang="en-AU" sz="2800" b="1" dirty="0">
                <a:ea typeface="ＭＳ Ｐゴシック" pitchFamily="-107" charset="-128"/>
              </a:rPr>
              <a:t>slow</a:t>
            </a:r>
            <a:r>
              <a:rPr lang="en-AU" sz="2800" dirty="0">
                <a:ea typeface="ＭＳ Ｐゴシック" pitchFamily="-107" charset="-128"/>
              </a:rPr>
              <a:t> compared to private key schemes</a:t>
            </a:r>
            <a:r>
              <a:rPr lang="en-AU" sz="2400" dirty="0">
                <a:ea typeface="ＭＳ Ｐゴシック" pitchFamily="-107" charset="-128"/>
              </a:rPr>
              <a:t> </a:t>
            </a:r>
          </a:p>
        </p:txBody>
      </p:sp>
    </p:spTree>
    <p:extLst>
      <p:ext uri="{BB962C8B-B14F-4D97-AF65-F5344CB8AC3E}">
        <p14:creationId xmlns:p14="http://schemas.microsoft.com/office/powerpoint/2010/main" val="333098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zh-CN" dirty="0" err="1">
                <a:ea typeface="ＭＳ Ｐゴシック" pitchFamily="-107" charset="-128"/>
                <a:cs typeface="ＭＳ Ｐゴシック" pitchFamily="-107" charset="-128"/>
              </a:rPr>
              <a:t>Diffie</a:t>
            </a:r>
            <a:r>
              <a:rPr lang="en-AU" altLang="zh-CN" dirty="0">
                <a:ea typeface="ＭＳ Ｐゴシック" pitchFamily="-107" charset="-128"/>
                <a:cs typeface="ＭＳ Ｐゴシック" pitchFamily="-107" charset="-128"/>
              </a:rPr>
              <a:t>-Hellman </a:t>
            </a:r>
            <a:r>
              <a:rPr lang="en-US" altLang="zh-CN" dirty="0" smtClean="0">
                <a:ea typeface="ＭＳ Ｐゴシック" pitchFamily="-107" charset="-128"/>
                <a:cs typeface="ＭＳ Ｐゴシック" pitchFamily="-107" charset="-128"/>
              </a:rPr>
              <a:t>Crypto</a:t>
            </a:r>
            <a:endParaRPr lang="zh-CN" altLang="en-US" dirty="0"/>
          </a:p>
        </p:txBody>
      </p:sp>
      <p:sp>
        <p:nvSpPr>
          <p:cNvPr id="5" name="Text Placeholder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36512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dirty="0" err="1">
                <a:ea typeface="ＭＳ Ｐゴシック" pitchFamily="-107" charset="-128"/>
                <a:cs typeface="ＭＳ Ｐゴシック" pitchFamily="-107" charset="-128"/>
              </a:rPr>
              <a:t>Diffie</a:t>
            </a:r>
            <a:r>
              <a:rPr lang="en-AU" dirty="0">
                <a:ea typeface="ＭＳ Ｐゴシック" pitchFamily="-107" charset="-128"/>
                <a:cs typeface="ＭＳ Ｐゴシック" pitchFamily="-107" charset="-128"/>
              </a:rPr>
              <a:t>-Hellman Key Exchange</a:t>
            </a:r>
          </a:p>
        </p:txBody>
      </p:sp>
      <p:sp>
        <p:nvSpPr>
          <p:cNvPr id="60419" name="Rectangle 3"/>
          <p:cNvSpPr>
            <a:spLocks noGrp="1" noChangeArrowheads="1"/>
          </p:cNvSpPr>
          <p:nvPr>
            <p:ph type="body" idx="1"/>
          </p:nvPr>
        </p:nvSpPr>
        <p:spPr/>
        <p:txBody>
          <a:bodyPr/>
          <a:lstStyle/>
          <a:p>
            <a:pPr eaLnBrk="1" hangingPunct="1"/>
            <a:r>
              <a:rPr lang="en-AU" altLang="zh-CN" smtClean="0"/>
              <a:t>first public-key type scheme proposed </a:t>
            </a:r>
          </a:p>
          <a:p>
            <a:pPr eaLnBrk="1" hangingPunct="1"/>
            <a:r>
              <a:rPr lang="en-AU" altLang="zh-CN" smtClean="0"/>
              <a:t>by Diffie &amp; Hellman in 1976 along with the exposition of public key concepts</a:t>
            </a:r>
          </a:p>
          <a:p>
            <a:pPr lvl="1" eaLnBrk="1" hangingPunct="1"/>
            <a:r>
              <a:rPr lang="en-AU" altLang="zh-CN" smtClean="0"/>
              <a:t>note: now know that </a:t>
            </a:r>
            <a:r>
              <a:rPr lang="en-US" smtClean="0">
                <a:latin typeface="Times-Roman" charset="0"/>
              </a:rPr>
              <a:t>Williamson</a:t>
            </a:r>
            <a:r>
              <a:rPr lang="en-AU" altLang="zh-CN" smtClean="0"/>
              <a:t> (UK CESG) secretly proposed the concept in 1970 </a:t>
            </a:r>
          </a:p>
          <a:p>
            <a:pPr eaLnBrk="1" hangingPunct="1"/>
            <a:r>
              <a:rPr lang="en-AU" altLang="zh-CN" smtClean="0"/>
              <a:t>is a practical method for public exchange of a secret key</a:t>
            </a:r>
          </a:p>
          <a:p>
            <a:pPr eaLnBrk="1" hangingPunct="1"/>
            <a:r>
              <a:rPr lang="en-US" smtClean="0"/>
              <a:t>used in a number of commercial products</a:t>
            </a:r>
            <a:endParaRPr lang="en-AU" altLang="zh-CN" smtClean="0"/>
          </a:p>
        </p:txBody>
      </p:sp>
    </p:spTree>
    <p:extLst>
      <p:ext uri="{BB962C8B-B14F-4D97-AF65-F5344CB8AC3E}">
        <p14:creationId xmlns:p14="http://schemas.microsoft.com/office/powerpoint/2010/main" val="251466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Diffie-Hellman Key Exchange</a:t>
            </a:r>
          </a:p>
        </p:txBody>
      </p:sp>
      <p:sp>
        <p:nvSpPr>
          <p:cNvPr id="62467" name="Rectangle 3"/>
          <p:cNvSpPr>
            <a:spLocks noGrp="1" noChangeArrowheads="1"/>
          </p:cNvSpPr>
          <p:nvPr>
            <p:ph type="body" idx="1"/>
          </p:nvPr>
        </p:nvSpPr>
        <p:spPr/>
        <p:txBody>
          <a:bodyPr/>
          <a:lstStyle/>
          <a:p>
            <a:pPr eaLnBrk="1" hangingPunct="1">
              <a:lnSpc>
                <a:spcPct val="90000"/>
              </a:lnSpc>
            </a:pPr>
            <a:r>
              <a:rPr lang="en-AU" altLang="zh-CN" sz="2800" dirty="0" smtClean="0"/>
              <a:t>a public-key distribution scheme </a:t>
            </a:r>
          </a:p>
          <a:p>
            <a:pPr lvl="1" eaLnBrk="1" hangingPunct="1">
              <a:lnSpc>
                <a:spcPct val="90000"/>
              </a:lnSpc>
            </a:pPr>
            <a:r>
              <a:rPr lang="en-AU" altLang="zh-CN" sz="2400" dirty="0" smtClean="0"/>
              <a:t>cannot be used to exchange an arbitrary message </a:t>
            </a:r>
          </a:p>
          <a:p>
            <a:pPr lvl="1" eaLnBrk="1" hangingPunct="1">
              <a:lnSpc>
                <a:spcPct val="90000"/>
              </a:lnSpc>
            </a:pPr>
            <a:r>
              <a:rPr lang="en-AU" altLang="zh-CN" sz="2400" dirty="0" smtClean="0"/>
              <a:t>rather it can establish a common key </a:t>
            </a:r>
          </a:p>
          <a:p>
            <a:pPr lvl="1" eaLnBrk="1" hangingPunct="1">
              <a:lnSpc>
                <a:spcPct val="90000"/>
              </a:lnSpc>
            </a:pPr>
            <a:r>
              <a:rPr lang="en-AU" altLang="zh-CN" sz="2400" dirty="0" smtClean="0"/>
              <a:t>known only to the two participants </a:t>
            </a:r>
          </a:p>
          <a:p>
            <a:pPr eaLnBrk="1" hangingPunct="1">
              <a:lnSpc>
                <a:spcPct val="90000"/>
              </a:lnSpc>
            </a:pPr>
            <a:endParaRPr lang="en-AU" altLang="zh-CN" sz="2800" dirty="0" smtClean="0"/>
          </a:p>
          <a:p>
            <a:pPr eaLnBrk="1" hangingPunct="1">
              <a:lnSpc>
                <a:spcPct val="90000"/>
              </a:lnSpc>
            </a:pPr>
            <a:r>
              <a:rPr lang="en-AU" altLang="zh-CN" sz="2800" dirty="0" smtClean="0"/>
              <a:t>based on exponentiation in a finite (Galois) field (modulo a prime or a polynomial) - easy</a:t>
            </a:r>
          </a:p>
          <a:p>
            <a:pPr eaLnBrk="1" hangingPunct="1">
              <a:lnSpc>
                <a:spcPct val="90000"/>
              </a:lnSpc>
            </a:pPr>
            <a:endParaRPr lang="en-AU" altLang="zh-CN" sz="2800" dirty="0" smtClean="0"/>
          </a:p>
          <a:p>
            <a:pPr eaLnBrk="1" hangingPunct="1">
              <a:lnSpc>
                <a:spcPct val="90000"/>
              </a:lnSpc>
            </a:pPr>
            <a:r>
              <a:rPr lang="en-AU" altLang="zh-CN" sz="2800" dirty="0" smtClean="0"/>
              <a:t>security relies on the difficulty of computing discrete logarithms (similar to factoring) – hard</a:t>
            </a:r>
          </a:p>
        </p:txBody>
      </p:sp>
    </p:spTree>
    <p:extLst>
      <p:ext uri="{BB962C8B-B14F-4D97-AF65-F5344CB8AC3E}">
        <p14:creationId xmlns:p14="http://schemas.microsoft.com/office/powerpoint/2010/main" val="2326285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Diffie-Hellman Setup</a:t>
            </a:r>
          </a:p>
        </p:txBody>
      </p:sp>
      <p:sp>
        <p:nvSpPr>
          <p:cNvPr id="63491" name="Rectangle 3"/>
          <p:cNvSpPr>
            <a:spLocks noGrp="1" noChangeArrowheads="1"/>
          </p:cNvSpPr>
          <p:nvPr>
            <p:ph type="body" idx="1"/>
          </p:nvPr>
        </p:nvSpPr>
        <p:spPr/>
        <p:txBody>
          <a:bodyPr/>
          <a:lstStyle/>
          <a:p>
            <a:pPr eaLnBrk="1" hangingPunct="1"/>
            <a:r>
              <a:rPr lang="en-US" smtClean="0"/>
              <a:t>all users agree on global parameters:</a:t>
            </a:r>
          </a:p>
          <a:p>
            <a:pPr lvl="1" eaLnBrk="1" hangingPunct="1"/>
            <a:r>
              <a:rPr lang="en-AU" altLang="zh-CN" smtClean="0"/>
              <a:t>large prime integer or polynomial </a:t>
            </a:r>
            <a:r>
              <a:rPr lang="en-AU" altLang="zh-CN" smtClean="0">
                <a:latin typeface="Courier New" panose="02070309020205020404" pitchFamily="49" charset="0"/>
              </a:rPr>
              <a:t>q</a:t>
            </a:r>
          </a:p>
          <a:p>
            <a:pPr lvl="1" eaLnBrk="1" hangingPunct="1"/>
            <a:r>
              <a:rPr lang="en-AU" altLang="zh-CN" smtClean="0">
                <a:latin typeface="Courier New" panose="02070309020205020404" pitchFamily="49" charset="0"/>
              </a:rPr>
              <a:t>a</a:t>
            </a:r>
            <a:r>
              <a:rPr lang="en-AU" altLang="zh-CN" smtClean="0"/>
              <a:t> being a primitive root mod </a:t>
            </a:r>
            <a:r>
              <a:rPr lang="en-AU" altLang="zh-CN" smtClean="0">
                <a:latin typeface="Courier New" panose="02070309020205020404" pitchFamily="49" charset="0"/>
              </a:rPr>
              <a:t>q</a:t>
            </a:r>
            <a:endParaRPr lang="en-AU" altLang="zh-CN" smtClean="0"/>
          </a:p>
          <a:p>
            <a:pPr eaLnBrk="1" hangingPunct="1"/>
            <a:r>
              <a:rPr lang="en-US" smtClean="0"/>
              <a:t>each user (eg. A) generates their key</a:t>
            </a:r>
          </a:p>
          <a:p>
            <a:pPr lvl="1" eaLnBrk="1" hangingPunct="1"/>
            <a:r>
              <a:rPr lang="en-AU" altLang="zh-CN" smtClean="0"/>
              <a:t>chooses a secret key (number): </a:t>
            </a:r>
            <a:r>
              <a:rPr lang="en-AU" altLang="zh-CN" smtClean="0">
                <a:latin typeface="Courier New" panose="02070309020205020404" pitchFamily="49" charset="0"/>
              </a:rPr>
              <a:t>x</a:t>
            </a:r>
            <a:r>
              <a:rPr lang="en-AU" altLang="zh-CN" baseline="-25000" smtClean="0">
                <a:latin typeface="Courier New" panose="02070309020205020404" pitchFamily="49" charset="0"/>
              </a:rPr>
              <a:t>A</a:t>
            </a:r>
            <a:r>
              <a:rPr lang="en-AU" altLang="zh-CN" smtClean="0">
                <a:latin typeface="Courier New" panose="02070309020205020404" pitchFamily="49" charset="0"/>
              </a:rPr>
              <a:t> &lt; q</a:t>
            </a:r>
            <a:r>
              <a:rPr lang="en-AU" altLang="zh-CN" smtClean="0"/>
              <a:t> </a:t>
            </a:r>
          </a:p>
          <a:p>
            <a:pPr lvl="1" eaLnBrk="1" hangingPunct="1"/>
            <a:r>
              <a:rPr lang="en-AU" altLang="zh-CN" smtClean="0"/>
              <a:t>compute their </a:t>
            </a:r>
            <a:r>
              <a:rPr lang="en-AU" altLang="zh-CN" b="1" smtClean="0"/>
              <a:t>public key</a:t>
            </a:r>
            <a:r>
              <a:rPr lang="en-AU" altLang="zh-CN" smtClean="0"/>
              <a:t>: </a:t>
            </a:r>
            <a:r>
              <a:rPr lang="en-AU" altLang="zh-CN" smtClean="0">
                <a:latin typeface="Courier New" panose="02070309020205020404" pitchFamily="49" charset="0"/>
              </a:rPr>
              <a:t>y</a:t>
            </a:r>
            <a:r>
              <a:rPr lang="en-AU" altLang="zh-CN" baseline="-25000" smtClean="0">
                <a:latin typeface="Courier New" panose="02070309020205020404" pitchFamily="49" charset="0"/>
              </a:rPr>
              <a:t>A</a:t>
            </a:r>
            <a:r>
              <a:rPr lang="en-AU" altLang="zh-CN" smtClean="0">
                <a:latin typeface="Courier New" panose="02070309020205020404" pitchFamily="49" charset="0"/>
              </a:rPr>
              <a:t> = </a:t>
            </a:r>
            <a:r>
              <a:rPr lang="el-GR" smtClean="0">
                <a:latin typeface="Courier New" panose="02070309020205020404" pitchFamily="49" charset="0"/>
                <a:cs typeface="Arial" panose="020B0604020202020204" pitchFamily="34" charset="0"/>
              </a:rPr>
              <a:t>a</a:t>
            </a:r>
            <a:r>
              <a:rPr lang="en-AU" altLang="zh-CN" baseline="60000" smtClean="0">
                <a:latin typeface="Courier New" panose="02070309020205020404" pitchFamily="49" charset="0"/>
              </a:rPr>
              <a:t>x</a:t>
            </a:r>
            <a:r>
              <a:rPr lang="en-AU" altLang="zh-CN" baseline="40000" smtClean="0">
                <a:latin typeface="Courier New" panose="02070309020205020404" pitchFamily="49" charset="0"/>
              </a:rPr>
              <a:t>A</a:t>
            </a:r>
            <a:r>
              <a:rPr lang="en-AU" altLang="zh-CN" smtClean="0">
                <a:latin typeface="Courier New" panose="02070309020205020404" pitchFamily="49" charset="0"/>
              </a:rPr>
              <a:t> mod q</a:t>
            </a:r>
          </a:p>
          <a:p>
            <a:pPr eaLnBrk="1" hangingPunct="1"/>
            <a:r>
              <a:rPr lang="en-AU" altLang="zh-CN" smtClean="0"/>
              <a:t> each user makes public that key </a:t>
            </a:r>
            <a:r>
              <a:rPr lang="en-AU" altLang="zh-CN" smtClean="0">
                <a:latin typeface="Courier New" panose="02070309020205020404" pitchFamily="49" charset="0"/>
              </a:rPr>
              <a:t>y</a:t>
            </a:r>
            <a:r>
              <a:rPr lang="en-AU" altLang="zh-CN" baseline="-25000" smtClean="0">
                <a:latin typeface="Courier New" panose="02070309020205020404" pitchFamily="49" charset="0"/>
              </a:rPr>
              <a:t>A</a:t>
            </a:r>
          </a:p>
        </p:txBody>
      </p:sp>
    </p:spTree>
    <p:extLst>
      <p:ext uri="{BB962C8B-B14F-4D97-AF65-F5344CB8AC3E}">
        <p14:creationId xmlns:p14="http://schemas.microsoft.com/office/powerpoint/2010/main" val="4095583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Diffie-Hellman Key Exchange</a:t>
            </a:r>
          </a:p>
        </p:txBody>
      </p:sp>
      <p:sp>
        <p:nvSpPr>
          <p:cNvPr id="65539" name="Rectangle 3"/>
          <p:cNvSpPr>
            <a:spLocks noGrp="1" noChangeArrowheads="1"/>
          </p:cNvSpPr>
          <p:nvPr>
            <p:ph type="body" idx="1"/>
          </p:nvPr>
        </p:nvSpPr>
        <p:spPr/>
        <p:txBody>
          <a:bodyPr/>
          <a:lstStyle/>
          <a:p>
            <a:pPr eaLnBrk="1" hangingPunct="1">
              <a:lnSpc>
                <a:spcPct val="90000"/>
              </a:lnSpc>
            </a:pPr>
            <a:r>
              <a:rPr lang="en-AU" altLang="zh-CN" sz="2800" dirty="0" smtClean="0"/>
              <a:t>shared session key for users A &amp; B is K</a:t>
            </a:r>
            <a:r>
              <a:rPr lang="en-AU" altLang="zh-CN" sz="2800" baseline="-25000" dirty="0" smtClean="0"/>
              <a:t>AB</a:t>
            </a:r>
            <a:r>
              <a:rPr lang="en-AU" altLang="zh-CN" sz="2800" dirty="0" smtClean="0"/>
              <a:t>: </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rPr>
              <a:t>K</a:t>
            </a:r>
            <a:r>
              <a:rPr lang="en-AU" altLang="zh-CN" sz="2400" baseline="-25000" dirty="0" smtClean="0">
                <a:latin typeface="Courier New" panose="02070309020205020404" pitchFamily="49" charset="0"/>
              </a:rPr>
              <a:t>AB</a:t>
            </a:r>
            <a:r>
              <a:rPr lang="en-AU" altLang="zh-CN" sz="2400" dirty="0" smtClean="0">
                <a:latin typeface="Courier New" panose="02070309020205020404" pitchFamily="49" charset="0"/>
              </a:rPr>
              <a:t> = </a:t>
            </a:r>
            <a:r>
              <a:rPr lang="el-GR" sz="2400" dirty="0" smtClean="0">
                <a:latin typeface="Courier New" panose="02070309020205020404" pitchFamily="49" charset="0"/>
                <a:cs typeface="Arial" panose="020B0604020202020204" pitchFamily="34" charset="0"/>
              </a:rPr>
              <a:t>a</a:t>
            </a:r>
            <a:r>
              <a:rPr lang="en-AU" altLang="zh-CN" sz="2400" baseline="60000" dirty="0" err="1" smtClean="0">
                <a:latin typeface="Courier New" panose="02070309020205020404" pitchFamily="49" charset="0"/>
              </a:rPr>
              <a:t>x</a:t>
            </a:r>
            <a:r>
              <a:rPr lang="en-AU" altLang="zh-CN" sz="2400" baseline="40000" dirty="0" err="1" smtClean="0">
                <a:latin typeface="Courier New" panose="02070309020205020404" pitchFamily="49" charset="0"/>
              </a:rPr>
              <a:t>A.</a:t>
            </a:r>
            <a:r>
              <a:rPr lang="en-AU" altLang="zh-CN" sz="2400" baseline="60000" dirty="0" err="1" smtClean="0">
                <a:latin typeface="Courier New" panose="02070309020205020404" pitchFamily="49" charset="0"/>
              </a:rPr>
              <a:t>x</a:t>
            </a:r>
            <a:r>
              <a:rPr lang="en-AU" altLang="zh-CN" sz="2400" baseline="40000" dirty="0" err="1" smtClean="0">
                <a:latin typeface="Courier New" panose="02070309020205020404" pitchFamily="49" charset="0"/>
              </a:rPr>
              <a:t>B</a:t>
            </a:r>
            <a:r>
              <a:rPr lang="en-AU" altLang="zh-CN" sz="2400" dirty="0" smtClean="0">
                <a:latin typeface="Courier New" panose="02070309020205020404" pitchFamily="49" charset="0"/>
              </a:rPr>
              <a:t> mod q</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rPr>
              <a:t>= </a:t>
            </a:r>
            <a:r>
              <a:rPr lang="en-AU" altLang="zh-CN" sz="2400" dirty="0" err="1" smtClean="0">
                <a:latin typeface="Courier New" panose="02070309020205020404" pitchFamily="49" charset="0"/>
              </a:rPr>
              <a:t>y</a:t>
            </a:r>
            <a:r>
              <a:rPr lang="en-AU" altLang="zh-CN" sz="2400" baseline="-25000" dirty="0" err="1" smtClean="0">
                <a:latin typeface="Courier New" panose="02070309020205020404" pitchFamily="49" charset="0"/>
              </a:rPr>
              <a:t>A</a:t>
            </a:r>
            <a:r>
              <a:rPr lang="en-AU" altLang="zh-CN" sz="2400" baseline="60000" dirty="0" err="1" smtClean="0">
                <a:latin typeface="Courier New" panose="02070309020205020404" pitchFamily="49" charset="0"/>
              </a:rPr>
              <a:t>x</a:t>
            </a:r>
            <a:r>
              <a:rPr lang="en-AU" altLang="zh-CN" sz="2400" baseline="40000" dirty="0" err="1" smtClean="0">
                <a:latin typeface="Courier New" panose="02070309020205020404" pitchFamily="49" charset="0"/>
              </a:rPr>
              <a:t>B</a:t>
            </a:r>
            <a:r>
              <a:rPr lang="en-AU" altLang="zh-CN" sz="2400" dirty="0" smtClean="0">
                <a:latin typeface="Courier New" panose="02070309020205020404" pitchFamily="49" charset="0"/>
              </a:rPr>
              <a:t> mod q  (which </a:t>
            </a:r>
            <a:r>
              <a:rPr lang="en-AU" altLang="zh-CN" sz="2400" b="1" dirty="0" smtClean="0">
                <a:latin typeface="Courier New" panose="02070309020205020404" pitchFamily="49" charset="0"/>
              </a:rPr>
              <a:t>B</a:t>
            </a:r>
            <a:r>
              <a:rPr lang="en-AU" altLang="zh-CN" sz="2400" dirty="0" smtClean="0">
                <a:latin typeface="Courier New" panose="02070309020205020404" pitchFamily="49" charset="0"/>
              </a:rPr>
              <a:t> can compute) </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rPr>
              <a:t>= </a:t>
            </a:r>
            <a:r>
              <a:rPr lang="en-AU" altLang="zh-CN" sz="2400" dirty="0" err="1" smtClean="0">
                <a:latin typeface="Courier New" panose="02070309020205020404" pitchFamily="49" charset="0"/>
              </a:rPr>
              <a:t>y</a:t>
            </a:r>
            <a:r>
              <a:rPr lang="en-AU" altLang="zh-CN" sz="2400" baseline="-25000" dirty="0" err="1" smtClean="0">
                <a:latin typeface="Courier New" panose="02070309020205020404" pitchFamily="49" charset="0"/>
              </a:rPr>
              <a:t>B</a:t>
            </a:r>
            <a:r>
              <a:rPr lang="en-AU" altLang="zh-CN" sz="2400" baseline="60000" dirty="0" err="1" smtClean="0">
                <a:latin typeface="Courier New" panose="02070309020205020404" pitchFamily="49" charset="0"/>
              </a:rPr>
              <a:t>x</a:t>
            </a:r>
            <a:r>
              <a:rPr lang="en-AU" altLang="zh-CN" sz="2400" baseline="40000" dirty="0" err="1" smtClean="0">
                <a:latin typeface="Courier New" panose="02070309020205020404" pitchFamily="49" charset="0"/>
              </a:rPr>
              <a:t>A</a:t>
            </a:r>
            <a:r>
              <a:rPr lang="en-AU" altLang="zh-CN" sz="2400" dirty="0" smtClean="0">
                <a:latin typeface="Courier New" panose="02070309020205020404" pitchFamily="49" charset="0"/>
              </a:rPr>
              <a:t> mod q  (which </a:t>
            </a:r>
            <a:r>
              <a:rPr lang="en-AU" altLang="zh-CN" sz="2400" b="1" dirty="0" smtClean="0">
                <a:latin typeface="Courier New" panose="02070309020205020404" pitchFamily="49" charset="0"/>
              </a:rPr>
              <a:t>A</a:t>
            </a:r>
            <a:r>
              <a:rPr lang="en-AU" altLang="zh-CN" sz="2400" dirty="0" smtClean="0">
                <a:latin typeface="Courier New" panose="02070309020205020404" pitchFamily="49" charset="0"/>
              </a:rPr>
              <a:t> can compute) </a:t>
            </a:r>
          </a:p>
          <a:p>
            <a:pPr eaLnBrk="1" hangingPunct="1">
              <a:lnSpc>
                <a:spcPct val="90000"/>
              </a:lnSpc>
            </a:pPr>
            <a:r>
              <a:rPr lang="en-AU" altLang="zh-CN" sz="2800" dirty="0" smtClean="0"/>
              <a:t>K</a:t>
            </a:r>
            <a:r>
              <a:rPr lang="en-AU" altLang="zh-CN" sz="2800" baseline="-25000" dirty="0" smtClean="0"/>
              <a:t>AB</a:t>
            </a:r>
            <a:r>
              <a:rPr lang="en-AU" altLang="zh-CN" sz="2800" dirty="0" smtClean="0"/>
              <a:t> is used as session key in private-key encryption scheme between Alice and Bob</a:t>
            </a:r>
          </a:p>
          <a:p>
            <a:pPr eaLnBrk="1" hangingPunct="1">
              <a:lnSpc>
                <a:spcPct val="90000"/>
              </a:lnSpc>
            </a:pPr>
            <a:r>
              <a:rPr lang="en-AU" altLang="zh-CN" sz="2800" dirty="0" smtClean="0"/>
              <a:t>if Alice and Bob subsequently communicate, they will have the </a:t>
            </a:r>
            <a:r>
              <a:rPr lang="en-AU" altLang="zh-CN" sz="2800" b="1" dirty="0" smtClean="0"/>
              <a:t>same</a:t>
            </a:r>
            <a:r>
              <a:rPr lang="en-AU" altLang="zh-CN" sz="2800" dirty="0" smtClean="0"/>
              <a:t> key as before, unless they choose new public-keys </a:t>
            </a:r>
          </a:p>
          <a:p>
            <a:pPr eaLnBrk="1" hangingPunct="1">
              <a:lnSpc>
                <a:spcPct val="90000"/>
              </a:lnSpc>
            </a:pPr>
            <a:r>
              <a:rPr lang="en-US" sz="2800" dirty="0" smtClean="0"/>
              <a:t>attacker needs an x, must solve discrete log</a:t>
            </a:r>
            <a:endParaRPr lang="en-AU" altLang="zh-CN" sz="2800" dirty="0" smtClean="0"/>
          </a:p>
        </p:txBody>
      </p:sp>
    </p:spTree>
    <p:extLst>
      <p:ext uri="{BB962C8B-B14F-4D97-AF65-F5344CB8AC3E}">
        <p14:creationId xmlns:p14="http://schemas.microsoft.com/office/powerpoint/2010/main" val="4190354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Diffie-Hellman Example </a:t>
            </a:r>
          </a:p>
        </p:txBody>
      </p:sp>
      <p:sp>
        <p:nvSpPr>
          <p:cNvPr id="67587" name="Rectangle 3"/>
          <p:cNvSpPr>
            <a:spLocks noGrp="1" noChangeArrowheads="1"/>
          </p:cNvSpPr>
          <p:nvPr>
            <p:ph type="body" idx="1"/>
          </p:nvPr>
        </p:nvSpPr>
        <p:spPr/>
        <p:txBody>
          <a:bodyPr/>
          <a:lstStyle/>
          <a:p>
            <a:pPr eaLnBrk="1" hangingPunct="1">
              <a:lnSpc>
                <a:spcPct val="90000"/>
              </a:lnSpc>
            </a:pPr>
            <a:r>
              <a:rPr lang="en-US" sz="2800" smtClean="0"/>
              <a:t>users Alice &amp; Bob who wish to swap keys:</a:t>
            </a:r>
          </a:p>
          <a:p>
            <a:pPr eaLnBrk="1" hangingPunct="1">
              <a:lnSpc>
                <a:spcPct val="90000"/>
              </a:lnSpc>
            </a:pPr>
            <a:r>
              <a:rPr lang="en-US" sz="2800" smtClean="0"/>
              <a:t>agree on prime </a:t>
            </a:r>
            <a:r>
              <a:rPr lang="en-US" sz="2800" smtClean="0">
                <a:latin typeface="Courier New" panose="02070309020205020404" pitchFamily="49" charset="0"/>
              </a:rPr>
              <a:t>q=353</a:t>
            </a:r>
            <a:r>
              <a:rPr lang="en-US" sz="2800" smtClean="0"/>
              <a:t> and </a:t>
            </a:r>
            <a:r>
              <a:rPr lang="el-GR" sz="2800" smtClean="0">
                <a:latin typeface="Courier New" panose="02070309020205020404" pitchFamily="49" charset="0"/>
                <a:cs typeface="Arial" panose="020B0604020202020204" pitchFamily="34" charset="0"/>
              </a:rPr>
              <a:t>a</a:t>
            </a:r>
            <a:r>
              <a:rPr lang="en-US" sz="2800" smtClean="0">
                <a:latin typeface="Courier New" panose="02070309020205020404" pitchFamily="49" charset="0"/>
                <a:cs typeface="Arial" panose="020B0604020202020204" pitchFamily="34" charset="0"/>
              </a:rPr>
              <a:t>=3</a:t>
            </a:r>
            <a:endParaRPr lang="en-US" sz="2800" smtClean="0">
              <a:latin typeface="Courier New" panose="02070309020205020404" pitchFamily="49" charset="0"/>
            </a:endParaRPr>
          </a:p>
          <a:p>
            <a:pPr eaLnBrk="1" hangingPunct="1">
              <a:lnSpc>
                <a:spcPct val="90000"/>
              </a:lnSpc>
            </a:pPr>
            <a:r>
              <a:rPr lang="en-US" sz="2800" smtClean="0"/>
              <a:t>select random secret keys:</a:t>
            </a:r>
          </a:p>
          <a:p>
            <a:pPr lvl="1" eaLnBrk="1" hangingPunct="1">
              <a:lnSpc>
                <a:spcPct val="90000"/>
              </a:lnSpc>
            </a:pPr>
            <a:r>
              <a:rPr lang="en-AU" altLang="zh-CN" sz="2400" smtClean="0"/>
              <a:t>A chooses </a:t>
            </a:r>
            <a:r>
              <a:rPr lang="en-AU" altLang="zh-CN" sz="2400" smtClean="0">
                <a:latin typeface="Courier New" panose="02070309020205020404" pitchFamily="49" charset="0"/>
              </a:rPr>
              <a:t>x</a:t>
            </a:r>
            <a:r>
              <a:rPr lang="en-AU" altLang="zh-CN" sz="2400" baseline="-25000" smtClean="0">
                <a:latin typeface="Courier New" panose="02070309020205020404" pitchFamily="49" charset="0"/>
              </a:rPr>
              <a:t>A</a:t>
            </a:r>
            <a:r>
              <a:rPr lang="en-AU" altLang="zh-CN" sz="2400" smtClean="0">
                <a:latin typeface="Courier New" panose="02070309020205020404" pitchFamily="49" charset="0"/>
              </a:rPr>
              <a:t>=97, </a:t>
            </a:r>
            <a:r>
              <a:rPr lang="en-AU" altLang="zh-CN" sz="2400" smtClean="0"/>
              <a:t>B chooses </a:t>
            </a:r>
            <a:r>
              <a:rPr lang="en-AU" altLang="zh-CN" sz="2400" smtClean="0">
                <a:latin typeface="Courier New" panose="02070309020205020404" pitchFamily="49" charset="0"/>
              </a:rPr>
              <a:t>x</a:t>
            </a:r>
            <a:r>
              <a:rPr lang="en-AU" altLang="zh-CN" sz="2400" baseline="-25000" smtClean="0">
                <a:latin typeface="Courier New" panose="02070309020205020404" pitchFamily="49" charset="0"/>
              </a:rPr>
              <a:t>B</a:t>
            </a:r>
            <a:r>
              <a:rPr lang="en-AU" altLang="zh-CN" sz="2400" smtClean="0">
                <a:latin typeface="Courier New" panose="02070309020205020404" pitchFamily="49" charset="0"/>
              </a:rPr>
              <a:t>=233</a:t>
            </a:r>
          </a:p>
          <a:p>
            <a:pPr eaLnBrk="1" hangingPunct="1">
              <a:lnSpc>
                <a:spcPct val="90000"/>
              </a:lnSpc>
            </a:pPr>
            <a:r>
              <a:rPr lang="en-US" sz="2800" smtClean="0"/>
              <a:t>compute respective public keys:</a:t>
            </a:r>
          </a:p>
          <a:p>
            <a:pPr lvl="1" eaLnBrk="1" hangingPunct="1">
              <a:lnSpc>
                <a:spcPct val="90000"/>
              </a:lnSpc>
            </a:pPr>
            <a:r>
              <a:rPr lang="en-AU" altLang="zh-CN" sz="2400" smtClean="0">
                <a:latin typeface="Courier New" panose="02070309020205020404" pitchFamily="49" charset="0"/>
              </a:rPr>
              <a:t>y</a:t>
            </a:r>
            <a:r>
              <a:rPr lang="en-AU" altLang="zh-CN" sz="2400" baseline="-25000" smtClean="0">
                <a:latin typeface="Courier New" panose="02070309020205020404" pitchFamily="49" charset="0"/>
              </a:rPr>
              <a:t>A</a:t>
            </a:r>
            <a:r>
              <a:rPr lang="en-AU" altLang="zh-CN" sz="2400" smtClean="0">
                <a:latin typeface="Courier New" panose="02070309020205020404" pitchFamily="49" charset="0"/>
              </a:rPr>
              <a:t>=</a:t>
            </a:r>
            <a:r>
              <a:rPr lang="en-US" sz="2400" smtClean="0">
                <a:cs typeface="Arial" panose="020B0604020202020204" pitchFamily="34" charset="0"/>
              </a:rPr>
              <a:t>3</a:t>
            </a:r>
            <a:r>
              <a:rPr lang="en-AU" altLang="zh-CN" sz="2400" baseline="60000" smtClean="0">
                <a:latin typeface="Courier New" panose="02070309020205020404" pitchFamily="49" charset="0"/>
              </a:rPr>
              <a:t>97 </a:t>
            </a:r>
            <a:r>
              <a:rPr lang="en-AU" altLang="zh-CN" sz="2400" smtClean="0">
                <a:latin typeface="Courier New" panose="02070309020205020404" pitchFamily="49" charset="0"/>
              </a:rPr>
              <a:t> mod 353 = 40	</a:t>
            </a:r>
            <a:r>
              <a:rPr lang="en-AU" altLang="zh-CN" sz="2400" smtClean="0"/>
              <a:t>(Alice)</a:t>
            </a:r>
          </a:p>
          <a:p>
            <a:pPr lvl="1" eaLnBrk="1" hangingPunct="1">
              <a:lnSpc>
                <a:spcPct val="90000"/>
              </a:lnSpc>
            </a:pPr>
            <a:r>
              <a:rPr lang="en-AU" altLang="zh-CN" sz="2400" smtClean="0">
                <a:latin typeface="Courier New" panose="02070309020205020404" pitchFamily="49" charset="0"/>
              </a:rPr>
              <a:t>y</a:t>
            </a:r>
            <a:r>
              <a:rPr lang="en-AU" altLang="zh-CN" sz="2400" baseline="-25000" smtClean="0">
                <a:latin typeface="Courier New" panose="02070309020205020404" pitchFamily="49" charset="0"/>
              </a:rPr>
              <a:t>B</a:t>
            </a:r>
            <a:r>
              <a:rPr lang="en-AU" altLang="zh-CN" sz="2400" smtClean="0">
                <a:latin typeface="Courier New" panose="02070309020205020404" pitchFamily="49" charset="0"/>
              </a:rPr>
              <a:t>=</a:t>
            </a:r>
            <a:r>
              <a:rPr lang="en-US" sz="2400" smtClean="0">
                <a:cs typeface="Arial" panose="020B0604020202020204" pitchFamily="34" charset="0"/>
              </a:rPr>
              <a:t>3</a:t>
            </a:r>
            <a:r>
              <a:rPr lang="en-AU" altLang="zh-CN" sz="2400" baseline="60000" smtClean="0">
                <a:latin typeface="Courier New" panose="02070309020205020404" pitchFamily="49" charset="0"/>
              </a:rPr>
              <a:t>233</a:t>
            </a:r>
            <a:r>
              <a:rPr lang="en-AU" altLang="zh-CN" sz="2400" smtClean="0">
                <a:latin typeface="Courier New" panose="02070309020205020404" pitchFamily="49" charset="0"/>
              </a:rPr>
              <a:t> mod 353 = 248	</a:t>
            </a:r>
            <a:r>
              <a:rPr lang="en-AU" altLang="zh-CN" sz="2400" smtClean="0"/>
              <a:t>(Bob)</a:t>
            </a:r>
          </a:p>
          <a:p>
            <a:pPr eaLnBrk="1" hangingPunct="1">
              <a:lnSpc>
                <a:spcPct val="90000"/>
              </a:lnSpc>
            </a:pPr>
            <a:r>
              <a:rPr lang="en-US" sz="2800" smtClean="0"/>
              <a:t>compute shared session key as:</a:t>
            </a:r>
          </a:p>
          <a:p>
            <a:pPr lvl="1" eaLnBrk="1" hangingPunct="1">
              <a:lnSpc>
                <a:spcPct val="90000"/>
              </a:lnSpc>
            </a:pPr>
            <a:r>
              <a:rPr lang="en-AU" altLang="zh-CN" sz="2400" smtClean="0">
                <a:latin typeface="Courier New" panose="02070309020205020404" pitchFamily="49" charset="0"/>
              </a:rPr>
              <a:t>K</a:t>
            </a:r>
            <a:r>
              <a:rPr lang="en-AU" altLang="zh-CN" sz="2400" baseline="-25000" smtClean="0">
                <a:latin typeface="Courier New" panose="02070309020205020404" pitchFamily="49" charset="0"/>
              </a:rPr>
              <a:t>AB</a:t>
            </a:r>
            <a:r>
              <a:rPr lang="en-AU" altLang="zh-CN" sz="2400" smtClean="0">
                <a:latin typeface="Courier New" panose="02070309020205020404" pitchFamily="49" charset="0"/>
              </a:rPr>
              <a:t>= y</a:t>
            </a:r>
            <a:r>
              <a:rPr lang="en-AU" altLang="zh-CN" sz="2400" baseline="-25000" smtClean="0">
                <a:latin typeface="Courier New" panose="02070309020205020404" pitchFamily="49" charset="0"/>
              </a:rPr>
              <a:t>B</a:t>
            </a:r>
            <a:r>
              <a:rPr lang="en-AU" altLang="zh-CN" sz="2400" baseline="60000" smtClean="0">
                <a:latin typeface="Courier New" panose="02070309020205020404" pitchFamily="49" charset="0"/>
              </a:rPr>
              <a:t>x</a:t>
            </a:r>
            <a:r>
              <a:rPr lang="en-AU" altLang="zh-CN" sz="2400" baseline="40000" smtClean="0">
                <a:latin typeface="Courier New" panose="02070309020205020404" pitchFamily="49" charset="0"/>
              </a:rPr>
              <a:t>A</a:t>
            </a:r>
            <a:r>
              <a:rPr lang="en-AU" altLang="zh-CN" sz="2400" smtClean="0">
                <a:latin typeface="Courier New" panose="02070309020205020404" pitchFamily="49" charset="0"/>
              </a:rPr>
              <a:t> mod 353 = </a:t>
            </a:r>
            <a:r>
              <a:rPr lang="en-US" sz="2400" smtClean="0">
                <a:latin typeface="Courier New" panose="02070309020205020404" pitchFamily="49" charset="0"/>
                <a:cs typeface="Arial" panose="020B0604020202020204" pitchFamily="34" charset="0"/>
              </a:rPr>
              <a:t>248</a:t>
            </a:r>
            <a:r>
              <a:rPr lang="en-AU" altLang="zh-CN" sz="2400" baseline="60000" smtClean="0">
                <a:latin typeface="Courier New" panose="02070309020205020404" pitchFamily="49" charset="0"/>
                <a:cs typeface="Courier New" panose="02070309020205020404" pitchFamily="49" charset="0"/>
              </a:rPr>
              <a:t>97</a:t>
            </a:r>
            <a:r>
              <a:rPr lang="en-AU" altLang="zh-CN" sz="2400" smtClean="0">
                <a:latin typeface="Courier New" panose="02070309020205020404" pitchFamily="49" charset="0"/>
                <a:cs typeface="Courier New" panose="02070309020205020404" pitchFamily="49" charset="0"/>
              </a:rPr>
              <a:t> </a:t>
            </a:r>
            <a:r>
              <a:rPr lang="en-AU" altLang="zh-CN" sz="2400" smtClean="0">
                <a:latin typeface="Courier New" panose="02070309020205020404" pitchFamily="49" charset="0"/>
              </a:rPr>
              <a:t>= 160	</a:t>
            </a:r>
            <a:r>
              <a:rPr lang="en-AU" altLang="zh-CN" sz="2400" smtClean="0"/>
              <a:t>(Alice)</a:t>
            </a:r>
          </a:p>
          <a:p>
            <a:pPr lvl="1" eaLnBrk="1" hangingPunct="1">
              <a:lnSpc>
                <a:spcPct val="90000"/>
              </a:lnSpc>
            </a:pPr>
            <a:r>
              <a:rPr lang="en-AU" altLang="zh-CN" sz="2400" smtClean="0">
                <a:latin typeface="Courier New" panose="02070309020205020404" pitchFamily="49" charset="0"/>
              </a:rPr>
              <a:t>K</a:t>
            </a:r>
            <a:r>
              <a:rPr lang="en-AU" altLang="zh-CN" sz="2400" baseline="-25000" smtClean="0">
                <a:latin typeface="Courier New" panose="02070309020205020404" pitchFamily="49" charset="0"/>
              </a:rPr>
              <a:t>AB</a:t>
            </a:r>
            <a:r>
              <a:rPr lang="en-AU" altLang="zh-CN" sz="2400" smtClean="0">
                <a:latin typeface="Courier New" panose="02070309020205020404" pitchFamily="49" charset="0"/>
              </a:rPr>
              <a:t>= y</a:t>
            </a:r>
            <a:r>
              <a:rPr lang="en-AU" altLang="zh-CN" sz="2400" baseline="-25000" smtClean="0">
                <a:latin typeface="Courier New" panose="02070309020205020404" pitchFamily="49" charset="0"/>
              </a:rPr>
              <a:t>A</a:t>
            </a:r>
            <a:r>
              <a:rPr lang="en-AU" altLang="zh-CN" sz="2400" baseline="60000" smtClean="0">
                <a:latin typeface="Courier New" panose="02070309020205020404" pitchFamily="49" charset="0"/>
              </a:rPr>
              <a:t>x</a:t>
            </a:r>
            <a:r>
              <a:rPr lang="en-AU" altLang="zh-CN" sz="2400" baseline="40000" smtClean="0">
                <a:latin typeface="Courier New" panose="02070309020205020404" pitchFamily="49" charset="0"/>
              </a:rPr>
              <a:t>B</a:t>
            </a:r>
            <a:r>
              <a:rPr lang="en-AU" altLang="zh-CN" sz="2400" smtClean="0">
                <a:latin typeface="Courier New" panose="02070309020205020404" pitchFamily="49" charset="0"/>
              </a:rPr>
              <a:t> mod 353 = </a:t>
            </a:r>
            <a:r>
              <a:rPr lang="en-US" sz="2400" smtClean="0">
                <a:latin typeface="Courier New" panose="02070309020205020404" pitchFamily="49" charset="0"/>
                <a:cs typeface="Arial" panose="020B0604020202020204" pitchFamily="34" charset="0"/>
              </a:rPr>
              <a:t>40</a:t>
            </a:r>
            <a:r>
              <a:rPr lang="en-AU" altLang="zh-CN" sz="2400" baseline="60000" smtClean="0">
                <a:latin typeface="Courier New" panose="02070309020205020404" pitchFamily="49" charset="0"/>
              </a:rPr>
              <a:t>233</a:t>
            </a:r>
            <a:r>
              <a:rPr lang="en-AU" altLang="zh-CN" sz="2400" smtClean="0">
                <a:latin typeface="Courier New" panose="02070309020205020404" pitchFamily="49" charset="0"/>
              </a:rPr>
              <a:t> = 160	</a:t>
            </a:r>
            <a:r>
              <a:rPr lang="en-AU" altLang="zh-CN" sz="2400" smtClean="0"/>
              <a:t>(Bob)</a:t>
            </a:r>
          </a:p>
          <a:p>
            <a:pPr lvl="1" eaLnBrk="1" hangingPunct="1">
              <a:lnSpc>
                <a:spcPct val="90000"/>
              </a:lnSpc>
            </a:pPr>
            <a:endParaRPr lang="en-AU" altLang="zh-CN" sz="2400" smtClean="0"/>
          </a:p>
        </p:txBody>
      </p:sp>
    </p:spTree>
    <p:extLst>
      <p:ext uri="{BB962C8B-B14F-4D97-AF65-F5344CB8AC3E}">
        <p14:creationId xmlns:p14="http://schemas.microsoft.com/office/powerpoint/2010/main" val="328434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ea typeface="ＭＳ Ｐゴシック" pitchFamily="-107" charset="-128"/>
              </a:rPr>
              <a:t>Private-Key Cryptography</a:t>
            </a:r>
          </a:p>
        </p:txBody>
      </p:sp>
      <p:sp>
        <p:nvSpPr>
          <p:cNvPr id="46083" name="Rectangle 3"/>
          <p:cNvSpPr>
            <a:spLocks noGrp="1" noChangeArrowheads="1"/>
          </p:cNvSpPr>
          <p:nvPr>
            <p:ph idx="1"/>
          </p:nvPr>
        </p:nvSpPr>
        <p:spPr/>
        <p:txBody>
          <a:bodyPr/>
          <a:lstStyle/>
          <a:p>
            <a:pPr>
              <a:lnSpc>
                <a:spcPct val="90000"/>
              </a:lnSpc>
              <a:defRPr/>
            </a:pPr>
            <a:r>
              <a:rPr lang="en-AU" dirty="0">
                <a:ea typeface="ＭＳ Ｐゴシック" pitchFamily="-107" charset="-128"/>
              </a:rPr>
              <a:t>traditional </a:t>
            </a:r>
            <a:r>
              <a:rPr lang="en-AU" b="1" dirty="0">
                <a:ea typeface="ＭＳ Ｐゴシック" pitchFamily="-107" charset="-128"/>
              </a:rPr>
              <a:t>private/secret/single key</a:t>
            </a:r>
            <a:r>
              <a:rPr lang="en-AU" dirty="0">
                <a:ea typeface="ＭＳ Ｐゴシック" pitchFamily="-107" charset="-128"/>
              </a:rPr>
              <a:t> cryptography uses </a:t>
            </a:r>
            <a:r>
              <a:rPr lang="en-AU" b="1" dirty="0">
                <a:ea typeface="ＭＳ Ｐゴシック" pitchFamily="-107" charset="-128"/>
              </a:rPr>
              <a:t>one</a:t>
            </a:r>
            <a:r>
              <a:rPr lang="en-AU" dirty="0">
                <a:ea typeface="ＭＳ Ｐゴシック" pitchFamily="-107" charset="-128"/>
              </a:rPr>
              <a:t> key </a:t>
            </a:r>
          </a:p>
          <a:p>
            <a:pPr>
              <a:lnSpc>
                <a:spcPct val="90000"/>
              </a:lnSpc>
              <a:defRPr/>
            </a:pPr>
            <a:r>
              <a:rPr lang="en-AU" dirty="0">
                <a:ea typeface="ＭＳ Ｐゴシック" pitchFamily="-107" charset="-128"/>
              </a:rPr>
              <a:t>shared by both sender and receiver </a:t>
            </a:r>
          </a:p>
          <a:p>
            <a:pPr>
              <a:lnSpc>
                <a:spcPct val="90000"/>
              </a:lnSpc>
              <a:defRPr/>
            </a:pPr>
            <a:r>
              <a:rPr lang="en-AU" dirty="0">
                <a:ea typeface="ＭＳ Ｐゴシック" pitchFamily="-107" charset="-128"/>
              </a:rPr>
              <a:t>if this key is disclosed communications are </a:t>
            </a:r>
            <a:r>
              <a:rPr lang="en-AU" dirty="0" smtClean="0">
                <a:ea typeface="ＭＳ Ｐゴシック" pitchFamily="-107" charset="-128"/>
              </a:rPr>
              <a:t>compromised</a:t>
            </a:r>
          </a:p>
          <a:p>
            <a:pPr>
              <a:lnSpc>
                <a:spcPct val="90000"/>
              </a:lnSpc>
              <a:defRPr/>
            </a:pPr>
            <a:endParaRPr lang="en-AU" dirty="0">
              <a:ea typeface="ＭＳ Ｐゴシック" pitchFamily="-107" charset="-128"/>
            </a:endParaRPr>
          </a:p>
          <a:p>
            <a:pPr>
              <a:lnSpc>
                <a:spcPct val="90000"/>
              </a:lnSpc>
              <a:defRPr/>
            </a:pPr>
            <a:r>
              <a:rPr lang="en-AU" dirty="0">
                <a:ea typeface="ＭＳ Ｐゴシック" pitchFamily="-107" charset="-128"/>
              </a:rPr>
              <a:t>also is </a:t>
            </a:r>
            <a:r>
              <a:rPr lang="en-AU" b="1" dirty="0">
                <a:ea typeface="ＭＳ Ｐゴシック" pitchFamily="-107" charset="-128"/>
              </a:rPr>
              <a:t>symmetric</a:t>
            </a:r>
            <a:r>
              <a:rPr lang="en-AU" dirty="0">
                <a:ea typeface="ＭＳ Ｐゴシック" pitchFamily="-107" charset="-128"/>
              </a:rPr>
              <a:t>, parties are </a:t>
            </a:r>
            <a:r>
              <a:rPr lang="en-AU" dirty="0" smtClean="0">
                <a:ea typeface="ＭＳ Ｐゴシック" pitchFamily="-107" charset="-128"/>
              </a:rPr>
              <a:t>equal</a:t>
            </a:r>
            <a:endParaRPr lang="en-AU" dirty="0">
              <a:ea typeface="ＭＳ Ｐゴシック" pitchFamily="-107" charset="-128"/>
            </a:endParaRPr>
          </a:p>
        </p:txBody>
      </p:sp>
    </p:spTree>
    <p:extLst>
      <p:ext uri="{BB962C8B-B14F-4D97-AF65-F5344CB8AC3E}">
        <p14:creationId xmlns:p14="http://schemas.microsoft.com/office/powerpoint/2010/main" val="126583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pPr eaLnBrk="1" hangingPunct="1"/>
            <a:r>
              <a:rPr lang="en-US" smtClean="0"/>
              <a:t>Key Exchange Protocols</a:t>
            </a:r>
            <a:endParaRPr lang="en-AU" altLang="zh-CN" smtClean="0"/>
          </a:p>
        </p:txBody>
      </p:sp>
      <p:sp>
        <p:nvSpPr>
          <p:cNvPr id="96259" name="Rectangle 1027"/>
          <p:cNvSpPr>
            <a:spLocks noGrp="1" noChangeArrowheads="1"/>
          </p:cNvSpPr>
          <p:nvPr>
            <p:ph idx="1"/>
          </p:nvPr>
        </p:nvSpPr>
        <p:spPr/>
        <p:txBody>
          <a:bodyPr/>
          <a:lstStyle/>
          <a:p>
            <a:pPr eaLnBrk="1" hangingPunct="1">
              <a:lnSpc>
                <a:spcPct val="90000"/>
              </a:lnSpc>
            </a:pPr>
            <a:r>
              <a:rPr lang="en-AU" altLang="zh-CN" smtClean="0"/>
              <a:t>users could create random private/public D-H keys each time they communicate</a:t>
            </a:r>
          </a:p>
          <a:p>
            <a:pPr eaLnBrk="1" hangingPunct="1">
              <a:lnSpc>
                <a:spcPct val="90000"/>
              </a:lnSpc>
            </a:pPr>
            <a:r>
              <a:rPr lang="en-AU" altLang="zh-CN" smtClean="0"/>
              <a:t>users could create a known private/public D-H key and publish in a directory, then consulted and used to securely communicate with them</a:t>
            </a:r>
          </a:p>
          <a:p>
            <a:pPr eaLnBrk="1" hangingPunct="1">
              <a:lnSpc>
                <a:spcPct val="90000"/>
              </a:lnSpc>
            </a:pPr>
            <a:r>
              <a:rPr lang="en-AU" altLang="zh-CN" smtClean="0"/>
              <a:t>both of these are vulnerable to a meet-in-the-Middle Attack</a:t>
            </a:r>
          </a:p>
          <a:p>
            <a:pPr eaLnBrk="1" hangingPunct="1">
              <a:lnSpc>
                <a:spcPct val="90000"/>
              </a:lnSpc>
            </a:pPr>
            <a:r>
              <a:rPr lang="en-AU" altLang="zh-CN" smtClean="0"/>
              <a:t>authentication of the keys is needed</a:t>
            </a:r>
          </a:p>
          <a:p>
            <a:pPr eaLnBrk="1" hangingPunct="1">
              <a:lnSpc>
                <a:spcPct val="90000"/>
              </a:lnSpc>
            </a:pPr>
            <a:endParaRPr lang="en-AU" altLang="zh-CN" smtClean="0"/>
          </a:p>
        </p:txBody>
      </p:sp>
    </p:spTree>
    <p:extLst>
      <p:ext uri="{BB962C8B-B14F-4D97-AF65-F5344CB8AC3E}">
        <p14:creationId xmlns:p14="http://schemas.microsoft.com/office/powerpoint/2010/main" val="155170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altLang="zh-CN" smtClean="0"/>
              <a:t>Man-in-the-Middle Attack</a:t>
            </a:r>
            <a:endParaRPr lang="en-US" smtClean="0"/>
          </a:p>
        </p:txBody>
      </p:sp>
      <p:sp>
        <p:nvSpPr>
          <p:cNvPr id="3" name="Content Placeholder 2"/>
          <p:cNvSpPr>
            <a:spLocks noGrp="1"/>
          </p:cNvSpPr>
          <p:nvPr>
            <p:ph idx="1"/>
          </p:nvPr>
        </p:nvSpPr>
        <p:spPr/>
        <p:txBody>
          <a:bodyPr>
            <a:normAutofit lnSpcReduction="10000"/>
          </a:bodyPr>
          <a:lstStyle/>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Darth prepares by creating two private / public  keys </a:t>
            </a:r>
          </a:p>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Alice transmits her public key to Bob</a:t>
            </a:r>
          </a:p>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Darth intercepts this and transmits his first public key to Bob. Darth also calculates a shared key with Alice</a:t>
            </a:r>
          </a:p>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Bob receives the public key and calculates the shared key (with Darth instead of Alice) </a:t>
            </a:r>
          </a:p>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Bob transmits his public key  to Alice  </a:t>
            </a:r>
          </a:p>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Darth intercepts this and transmits his second public key to Alice. Darth calculates a shared key with Bob</a:t>
            </a:r>
          </a:p>
          <a:p>
            <a:pPr marL="514350" indent="-514350" eaLnBrk="1" hangingPunct="1">
              <a:buFont typeface="Arial" pitchFamily="-107" charset="0"/>
              <a:buAutoNum type="arabicPeriod"/>
              <a:defRPr/>
            </a:pPr>
            <a:r>
              <a:rPr lang="en-US" sz="2400" smtClean="0">
                <a:ea typeface="ＭＳ Ｐゴシック" pitchFamily="-107" charset="-128"/>
                <a:cs typeface="ＭＳ Ｐゴシック" pitchFamily="-107" charset="-128"/>
              </a:rPr>
              <a:t>Alice receives the key and calculates the shared key (with Darth instead of Bob)</a:t>
            </a:r>
          </a:p>
          <a:p>
            <a:pPr marL="514350" indent="-514350" eaLnBrk="1" hangingPunct="1">
              <a:buFont typeface="Wingdings" pitchFamily="-107" charset="2"/>
              <a:buChar char="Ø"/>
              <a:defRPr/>
            </a:pPr>
            <a:r>
              <a:rPr lang="en-US" sz="2400" smtClean="0">
                <a:ea typeface="ＭＳ Ｐゴシック" pitchFamily="-107" charset="-128"/>
                <a:cs typeface="ＭＳ Ｐゴシック" pitchFamily="-107" charset="-128"/>
              </a:rPr>
              <a:t>Darth can then intercept, decrypt, re-encrypt, forward all messages between Alice &amp; Bob</a:t>
            </a:r>
          </a:p>
        </p:txBody>
      </p:sp>
    </p:spTree>
    <p:extLst>
      <p:ext uri="{BB962C8B-B14F-4D97-AF65-F5344CB8AC3E}">
        <p14:creationId xmlns:p14="http://schemas.microsoft.com/office/powerpoint/2010/main" val="356162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mtClean="0">
                <a:ea typeface="ＭＳ Ｐゴシック" pitchFamily="-107" charset="-128"/>
                <a:cs typeface="ＭＳ Ｐゴシック" pitchFamily="-107" charset="-128"/>
              </a:rPr>
              <a:t>ElGamal Cryptography</a:t>
            </a:r>
          </a:p>
        </p:txBody>
      </p:sp>
      <p:sp>
        <p:nvSpPr>
          <p:cNvPr id="62467" name="Rectangle 3"/>
          <p:cNvSpPr>
            <a:spLocks noGrp="1" noChangeArrowheads="1"/>
          </p:cNvSpPr>
          <p:nvPr>
            <p:ph type="body" idx="1"/>
          </p:nvPr>
        </p:nvSpPr>
        <p:spPr>
          <a:xfrm>
            <a:off x="228600" y="1676400"/>
            <a:ext cx="8610600" cy="4454525"/>
          </a:xfrm>
        </p:spPr>
        <p:txBody>
          <a:bodyPr/>
          <a:lstStyle/>
          <a:p>
            <a:pPr eaLnBrk="1" hangingPunct="1">
              <a:lnSpc>
                <a:spcPct val="90000"/>
              </a:lnSpc>
            </a:pPr>
            <a:r>
              <a:rPr lang="en-AU" altLang="zh-CN" smtClean="0"/>
              <a:t>public-key cryptosystem related to D-H</a:t>
            </a:r>
          </a:p>
          <a:p>
            <a:pPr eaLnBrk="1" hangingPunct="1">
              <a:lnSpc>
                <a:spcPct val="90000"/>
              </a:lnSpc>
            </a:pPr>
            <a:r>
              <a:rPr lang="en-AU" altLang="zh-CN" smtClean="0"/>
              <a:t>so uses exponentiation in a finite (Galois)</a:t>
            </a:r>
          </a:p>
          <a:p>
            <a:pPr eaLnBrk="1" hangingPunct="1">
              <a:lnSpc>
                <a:spcPct val="90000"/>
              </a:lnSpc>
            </a:pPr>
            <a:r>
              <a:rPr lang="en-AU" altLang="zh-CN" smtClean="0"/>
              <a:t>with security based difficulty of computing discrete logarithms, as in D-H</a:t>
            </a:r>
          </a:p>
          <a:p>
            <a:pPr eaLnBrk="1" hangingPunct="1"/>
            <a:r>
              <a:rPr lang="en-US" smtClean="0"/>
              <a:t>each user (eg. A) generates their key</a:t>
            </a:r>
          </a:p>
          <a:p>
            <a:pPr lvl="1" eaLnBrk="1" hangingPunct="1"/>
            <a:r>
              <a:rPr lang="en-AU" altLang="zh-CN" smtClean="0"/>
              <a:t>chooses a secret key (number): </a:t>
            </a:r>
            <a:r>
              <a:rPr lang="en-AU" altLang="zh-CN" smtClean="0">
                <a:latin typeface="Courier New" panose="02070309020205020404" pitchFamily="49" charset="0"/>
                <a:cs typeface="Courier New" panose="02070309020205020404" pitchFamily="49" charset="0"/>
              </a:rPr>
              <a:t>1 &lt; </a:t>
            </a:r>
            <a:r>
              <a:rPr lang="en-AU" altLang="zh-CN" smtClean="0">
                <a:latin typeface="Courier New" panose="02070309020205020404" pitchFamily="49" charset="0"/>
              </a:rPr>
              <a:t>x</a:t>
            </a:r>
            <a:r>
              <a:rPr lang="en-AU" altLang="zh-CN" baseline="-25000" smtClean="0">
                <a:latin typeface="Courier New" panose="02070309020205020404" pitchFamily="49" charset="0"/>
              </a:rPr>
              <a:t>A</a:t>
            </a:r>
            <a:r>
              <a:rPr lang="en-AU" altLang="zh-CN" smtClean="0">
                <a:latin typeface="Courier New" panose="02070309020205020404" pitchFamily="49" charset="0"/>
              </a:rPr>
              <a:t> &lt; q-1</a:t>
            </a:r>
            <a:r>
              <a:rPr lang="en-AU" altLang="zh-CN" smtClean="0"/>
              <a:t> </a:t>
            </a:r>
          </a:p>
          <a:p>
            <a:pPr lvl="1" eaLnBrk="1" hangingPunct="1"/>
            <a:r>
              <a:rPr lang="en-AU" altLang="zh-CN" smtClean="0"/>
              <a:t>compute their </a:t>
            </a:r>
            <a:r>
              <a:rPr lang="en-AU" altLang="zh-CN" b="1" smtClean="0"/>
              <a:t>public key</a:t>
            </a:r>
            <a:r>
              <a:rPr lang="en-AU" altLang="zh-CN" smtClean="0"/>
              <a:t>: </a:t>
            </a:r>
            <a:r>
              <a:rPr lang="en-AU" altLang="zh-CN" smtClean="0">
                <a:latin typeface="Courier New" panose="02070309020205020404" pitchFamily="49" charset="0"/>
              </a:rPr>
              <a:t>y</a:t>
            </a:r>
            <a:r>
              <a:rPr lang="en-AU" altLang="zh-CN" baseline="-25000" smtClean="0">
                <a:latin typeface="Courier New" panose="02070309020205020404" pitchFamily="49" charset="0"/>
              </a:rPr>
              <a:t>A</a:t>
            </a:r>
            <a:r>
              <a:rPr lang="en-AU" altLang="zh-CN" smtClean="0">
                <a:latin typeface="Courier New" panose="02070309020205020404" pitchFamily="49" charset="0"/>
              </a:rPr>
              <a:t> = </a:t>
            </a:r>
            <a:r>
              <a:rPr lang="el-GR" smtClean="0">
                <a:latin typeface="Courier New" panose="02070309020205020404" pitchFamily="49" charset="0"/>
                <a:cs typeface="Arial" panose="020B0604020202020204" pitchFamily="34" charset="0"/>
              </a:rPr>
              <a:t>a</a:t>
            </a:r>
            <a:r>
              <a:rPr lang="en-AU" altLang="zh-CN" baseline="60000" smtClean="0">
                <a:latin typeface="Courier New" panose="02070309020205020404" pitchFamily="49" charset="0"/>
              </a:rPr>
              <a:t>x</a:t>
            </a:r>
            <a:r>
              <a:rPr lang="en-AU" altLang="zh-CN" baseline="40000" smtClean="0">
                <a:latin typeface="Courier New" panose="02070309020205020404" pitchFamily="49" charset="0"/>
              </a:rPr>
              <a:t>A</a:t>
            </a:r>
            <a:r>
              <a:rPr lang="en-AU" altLang="zh-CN" smtClean="0">
                <a:latin typeface="Courier New" panose="02070309020205020404" pitchFamily="49" charset="0"/>
              </a:rPr>
              <a:t> mod q</a:t>
            </a:r>
          </a:p>
          <a:p>
            <a:pPr eaLnBrk="1" hangingPunct="1">
              <a:lnSpc>
                <a:spcPct val="90000"/>
              </a:lnSpc>
            </a:pPr>
            <a:endParaRPr lang="en-AU" altLang="zh-CN" sz="2800" smtClean="0"/>
          </a:p>
        </p:txBody>
      </p:sp>
    </p:spTree>
    <p:extLst>
      <p:ext uri="{BB962C8B-B14F-4D97-AF65-F5344CB8AC3E}">
        <p14:creationId xmlns:p14="http://schemas.microsoft.com/office/powerpoint/2010/main" val="87059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smtClean="0">
                <a:ea typeface="ＭＳ Ｐゴシック" pitchFamily="-107" charset="-128"/>
                <a:cs typeface="ＭＳ Ｐゴシック" pitchFamily="-107" charset="-128"/>
              </a:rPr>
              <a:t>ElGamal Message Exchange</a:t>
            </a:r>
          </a:p>
        </p:txBody>
      </p:sp>
      <p:sp>
        <p:nvSpPr>
          <p:cNvPr id="65539" name="Rectangle 3"/>
          <p:cNvSpPr>
            <a:spLocks noGrp="1" noChangeArrowheads="1"/>
          </p:cNvSpPr>
          <p:nvPr>
            <p:ph type="body" idx="1"/>
          </p:nvPr>
        </p:nvSpPr>
        <p:spPr>
          <a:xfrm>
            <a:off x="457200" y="1676400"/>
            <a:ext cx="8229600" cy="4953000"/>
          </a:xfrm>
        </p:spPr>
        <p:txBody>
          <a:bodyPr/>
          <a:lstStyle/>
          <a:p>
            <a:pPr eaLnBrk="1" hangingPunct="1">
              <a:lnSpc>
                <a:spcPct val="90000"/>
              </a:lnSpc>
            </a:pPr>
            <a:r>
              <a:rPr lang="en-AU" altLang="zh-CN" sz="2800" dirty="0" smtClean="0"/>
              <a:t>Bob encrypt a message to send to A computing</a:t>
            </a:r>
          </a:p>
          <a:p>
            <a:pPr lvl="1" eaLnBrk="1" hangingPunct="1">
              <a:lnSpc>
                <a:spcPct val="90000"/>
              </a:lnSpc>
            </a:pPr>
            <a:r>
              <a:rPr lang="en-AU" altLang="zh-CN" sz="2400" dirty="0" smtClean="0"/>
              <a:t>represent message </a:t>
            </a:r>
            <a:r>
              <a:rPr lang="en-AU" altLang="zh-CN" sz="2400" dirty="0" smtClean="0">
                <a:latin typeface="Courier New" panose="02070309020205020404" pitchFamily="49" charset="0"/>
                <a:cs typeface="Courier New" panose="02070309020205020404" pitchFamily="49" charset="0"/>
              </a:rPr>
              <a:t>M</a:t>
            </a:r>
            <a:r>
              <a:rPr lang="en-AU" altLang="zh-CN" sz="2400" dirty="0" smtClean="0"/>
              <a:t> in range </a:t>
            </a:r>
            <a:r>
              <a:rPr lang="en-AU" altLang="zh-CN" sz="2400" dirty="0" smtClean="0">
                <a:latin typeface="Courier New" panose="02070309020205020404" pitchFamily="49" charset="0"/>
                <a:cs typeface="Courier New" panose="02070309020205020404" pitchFamily="49" charset="0"/>
              </a:rPr>
              <a:t>0 &lt;= M &lt;= q-1</a:t>
            </a:r>
          </a:p>
          <a:p>
            <a:pPr lvl="1" eaLnBrk="1" hangingPunct="1">
              <a:lnSpc>
                <a:spcPct val="90000"/>
              </a:lnSpc>
            </a:pPr>
            <a:r>
              <a:rPr lang="en-AU" altLang="zh-CN" sz="2400" dirty="0" smtClean="0"/>
              <a:t>chose random integer </a:t>
            </a:r>
            <a:r>
              <a:rPr lang="en-AU" altLang="zh-CN" sz="2400" dirty="0" smtClean="0">
                <a:latin typeface="Courier New" panose="02070309020205020404" pitchFamily="49" charset="0"/>
                <a:cs typeface="Courier New" panose="02070309020205020404" pitchFamily="49" charset="0"/>
              </a:rPr>
              <a:t>k </a:t>
            </a:r>
            <a:r>
              <a:rPr lang="en-AU" altLang="zh-CN" sz="2400" dirty="0" smtClean="0"/>
              <a:t>with </a:t>
            </a:r>
            <a:r>
              <a:rPr lang="en-AU" altLang="zh-CN" sz="2400" dirty="0" smtClean="0">
                <a:latin typeface="Courier New" panose="02070309020205020404" pitchFamily="49" charset="0"/>
                <a:cs typeface="Courier New" panose="02070309020205020404" pitchFamily="49" charset="0"/>
              </a:rPr>
              <a:t>1 &lt;= k &lt;= q-1</a:t>
            </a:r>
          </a:p>
          <a:p>
            <a:pPr lvl="1" eaLnBrk="1" hangingPunct="1">
              <a:lnSpc>
                <a:spcPct val="90000"/>
              </a:lnSpc>
            </a:pPr>
            <a:r>
              <a:rPr lang="en-AU" altLang="zh-CN" sz="2400" dirty="0" smtClean="0"/>
              <a:t>compute one-time key </a:t>
            </a:r>
            <a:r>
              <a:rPr lang="en-AU" altLang="zh-CN" sz="2000" dirty="0" smtClean="0">
                <a:latin typeface="Courier New" panose="02070309020205020404" pitchFamily="49" charset="0"/>
              </a:rPr>
              <a:t>K = </a:t>
            </a:r>
            <a:r>
              <a:rPr lang="en-AU" altLang="zh-CN" sz="2000" dirty="0" err="1" smtClean="0">
                <a:latin typeface="Courier New" panose="02070309020205020404" pitchFamily="49" charset="0"/>
              </a:rPr>
              <a:t>y</a:t>
            </a:r>
            <a:r>
              <a:rPr lang="en-AU" altLang="zh-CN" sz="2000" baseline="-25000" dirty="0" err="1" smtClean="0">
                <a:latin typeface="Courier New" panose="02070309020205020404" pitchFamily="49" charset="0"/>
              </a:rPr>
              <a:t>A</a:t>
            </a:r>
            <a:r>
              <a:rPr lang="en-AU" altLang="zh-CN" sz="2000" baseline="60000" dirty="0" err="1" smtClean="0">
                <a:latin typeface="Courier New" panose="02070309020205020404" pitchFamily="49" charset="0"/>
              </a:rPr>
              <a:t>k</a:t>
            </a:r>
            <a:r>
              <a:rPr lang="en-AU" altLang="zh-CN" sz="2000" dirty="0" smtClean="0">
                <a:latin typeface="Courier New" panose="02070309020205020404" pitchFamily="49" charset="0"/>
              </a:rPr>
              <a:t> mod q</a:t>
            </a:r>
          </a:p>
          <a:p>
            <a:pPr lvl="1" eaLnBrk="1" hangingPunct="1">
              <a:lnSpc>
                <a:spcPct val="90000"/>
              </a:lnSpc>
            </a:pPr>
            <a:r>
              <a:rPr lang="en-AU" altLang="zh-CN" sz="2400" dirty="0" smtClean="0"/>
              <a:t>encrypt M as a pair of integers </a:t>
            </a:r>
            <a:r>
              <a:rPr lang="en-AU" altLang="zh-CN" sz="2400" dirty="0" smtClean="0">
                <a:latin typeface="Courier New" panose="02070309020205020404" pitchFamily="49" charset="0"/>
                <a:cs typeface="Courier New" panose="02070309020205020404" pitchFamily="49" charset="0"/>
              </a:rPr>
              <a:t>(C</a:t>
            </a:r>
            <a:r>
              <a:rPr lang="en-AU" altLang="zh-CN" sz="2400" baseline="-25000" dirty="0" smtClean="0">
                <a:latin typeface="Courier New" panose="02070309020205020404" pitchFamily="49" charset="0"/>
                <a:cs typeface="Courier New" panose="02070309020205020404" pitchFamily="49" charset="0"/>
              </a:rPr>
              <a:t>1</a:t>
            </a:r>
            <a:r>
              <a:rPr lang="en-AU" altLang="zh-CN" sz="2400" dirty="0" smtClean="0">
                <a:latin typeface="Courier New" panose="02070309020205020404" pitchFamily="49" charset="0"/>
                <a:cs typeface="Courier New" panose="02070309020205020404" pitchFamily="49" charset="0"/>
              </a:rPr>
              <a:t>,C</a:t>
            </a:r>
            <a:r>
              <a:rPr lang="en-AU" altLang="zh-CN" sz="2400" baseline="-25000" dirty="0" smtClean="0">
                <a:latin typeface="Courier New" panose="02070309020205020404" pitchFamily="49" charset="0"/>
                <a:cs typeface="Courier New" panose="02070309020205020404" pitchFamily="49" charset="0"/>
              </a:rPr>
              <a:t>2</a:t>
            </a:r>
            <a:r>
              <a:rPr lang="en-AU" altLang="zh-CN" sz="2400" dirty="0" smtClean="0">
                <a:latin typeface="Courier New" panose="02070309020205020404" pitchFamily="49" charset="0"/>
                <a:cs typeface="Courier New" panose="02070309020205020404" pitchFamily="49" charset="0"/>
              </a:rPr>
              <a:t>) </a:t>
            </a:r>
            <a:r>
              <a:rPr lang="en-AU" altLang="zh-CN" sz="2400" dirty="0" smtClean="0"/>
              <a:t>where</a:t>
            </a:r>
          </a:p>
          <a:p>
            <a:pPr lvl="2" eaLnBrk="1" hangingPunct="1">
              <a:lnSpc>
                <a:spcPct val="90000"/>
              </a:lnSpc>
            </a:pPr>
            <a:r>
              <a:rPr lang="en-AU" altLang="zh-CN" sz="2000" dirty="0" smtClean="0">
                <a:latin typeface="Courier New" panose="02070309020205020404" pitchFamily="49" charset="0"/>
                <a:cs typeface="Courier New" panose="02070309020205020404" pitchFamily="49" charset="0"/>
              </a:rPr>
              <a:t>C</a:t>
            </a:r>
            <a:r>
              <a:rPr lang="en-AU" altLang="zh-CN" sz="2000" baseline="-25000" dirty="0" smtClean="0">
                <a:latin typeface="Courier New" panose="02070309020205020404" pitchFamily="49" charset="0"/>
                <a:cs typeface="Courier New" panose="02070309020205020404" pitchFamily="49" charset="0"/>
              </a:rPr>
              <a:t>1 </a:t>
            </a:r>
            <a:r>
              <a:rPr lang="en-AU" altLang="zh-CN" sz="2000" dirty="0" smtClean="0">
                <a:latin typeface="Courier New" panose="02070309020205020404" pitchFamily="49" charset="0"/>
                <a:cs typeface="Courier New" panose="02070309020205020404" pitchFamily="49" charset="0"/>
              </a:rPr>
              <a:t>= </a:t>
            </a:r>
            <a:r>
              <a:rPr lang="el-GR" sz="2000" dirty="0" smtClean="0">
                <a:latin typeface="Courier New" panose="02070309020205020404" pitchFamily="49" charset="0"/>
                <a:cs typeface="Arial" panose="020B0604020202020204" pitchFamily="34" charset="0"/>
              </a:rPr>
              <a:t>a</a:t>
            </a:r>
            <a:r>
              <a:rPr lang="en-AU" altLang="zh-CN" sz="2000" baseline="60000" dirty="0" smtClean="0">
                <a:latin typeface="Courier New" panose="02070309020205020404" pitchFamily="49" charset="0"/>
              </a:rPr>
              <a:t>k</a:t>
            </a:r>
            <a:r>
              <a:rPr lang="en-AU" altLang="zh-CN" sz="2000" dirty="0" smtClean="0">
                <a:latin typeface="Courier New" panose="02070309020205020404" pitchFamily="49" charset="0"/>
              </a:rPr>
              <a:t> mod q ; </a:t>
            </a:r>
            <a:r>
              <a:rPr lang="en-AU" altLang="zh-CN" sz="2000" dirty="0" smtClean="0">
                <a:latin typeface="Courier New" panose="02070309020205020404" pitchFamily="49" charset="0"/>
                <a:cs typeface="Courier New" panose="02070309020205020404" pitchFamily="49" charset="0"/>
              </a:rPr>
              <a:t>C</a:t>
            </a:r>
            <a:r>
              <a:rPr lang="en-AU" altLang="zh-CN" sz="2000" baseline="-25000" dirty="0" smtClean="0">
                <a:latin typeface="Courier New" panose="02070309020205020404" pitchFamily="49" charset="0"/>
                <a:cs typeface="Courier New" panose="02070309020205020404" pitchFamily="49" charset="0"/>
              </a:rPr>
              <a:t>2</a:t>
            </a:r>
            <a:r>
              <a:rPr lang="en-AU" altLang="zh-CN" sz="2000" dirty="0" smtClean="0">
                <a:latin typeface="Courier New" panose="02070309020205020404" pitchFamily="49" charset="0"/>
                <a:cs typeface="Courier New" panose="02070309020205020404" pitchFamily="49" charset="0"/>
              </a:rPr>
              <a:t> = KM mod q</a:t>
            </a:r>
            <a:endParaRPr lang="en-AU" altLang="zh-CN" sz="2000" dirty="0" smtClean="0"/>
          </a:p>
          <a:p>
            <a:pPr eaLnBrk="1" hangingPunct="1">
              <a:lnSpc>
                <a:spcPct val="90000"/>
              </a:lnSpc>
            </a:pPr>
            <a:r>
              <a:rPr lang="en-AU" altLang="zh-CN" sz="2800" dirty="0" smtClean="0"/>
              <a:t>A then recovers message by</a:t>
            </a:r>
          </a:p>
          <a:p>
            <a:pPr lvl="1" eaLnBrk="1" hangingPunct="1">
              <a:lnSpc>
                <a:spcPct val="90000"/>
              </a:lnSpc>
            </a:pPr>
            <a:r>
              <a:rPr lang="en-AU" altLang="zh-CN" sz="2400" dirty="0" smtClean="0"/>
              <a:t>recovering key K  as </a:t>
            </a:r>
            <a:r>
              <a:rPr lang="en-AU" altLang="zh-CN" sz="2400" dirty="0" smtClean="0">
                <a:latin typeface="Courier New" panose="02070309020205020404" pitchFamily="49" charset="0"/>
              </a:rPr>
              <a:t>K = </a:t>
            </a:r>
            <a:r>
              <a:rPr lang="en-AU" altLang="zh-CN" sz="2400" dirty="0" smtClean="0">
                <a:latin typeface="Courier New" panose="02070309020205020404" pitchFamily="49" charset="0"/>
                <a:cs typeface="Courier New" panose="02070309020205020404" pitchFamily="49" charset="0"/>
              </a:rPr>
              <a:t>C</a:t>
            </a:r>
            <a:r>
              <a:rPr lang="en-AU" altLang="zh-CN" sz="2400" baseline="-25000" dirty="0" smtClean="0">
                <a:latin typeface="Courier New" panose="02070309020205020404" pitchFamily="49" charset="0"/>
                <a:cs typeface="Courier New" panose="02070309020205020404" pitchFamily="49" charset="0"/>
              </a:rPr>
              <a:t>1</a:t>
            </a:r>
            <a:r>
              <a:rPr lang="en-AU" altLang="zh-CN" sz="2400" baseline="30000" dirty="0" smtClean="0">
                <a:latin typeface="Courier New" panose="02070309020205020404" pitchFamily="49" charset="0"/>
                <a:cs typeface="Courier New" panose="02070309020205020404" pitchFamily="49" charset="0"/>
              </a:rPr>
              <a:t>x</a:t>
            </a:r>
            <a:r>
              <a:rPr lang="en-AU" altLang="zh-CN" sz="2400" baseline="30000" dirty="0" smtClean="0">
                <a:latin typeface="Courier New" panose="02070309020205020404" pitchFamily="49" charset="0"/>
              </a:rPr>
              <a:t>A</a:t>
            </a:r>
            <a:r>
              <a:rPr lang="en-AU" altLang="zh-CN" sz="2400" dirty="0" smtClean="0">
                <a:latin typeface="Courier New" panose="02070309020205020404" pitchFamily="49" charset="0"/>
              </a:rPr>
              <a:t> mod q</a:t>
            </a:r>
            <a:endParaRPr lang="en-AU" altLang="zh-CN" sz="2400" dirty="0" smtClean="0"/>
          </a:p>
          <a:p>
            <a:pPr lvl="1" eaLnBrk="1" hangingPunct="1">
              <a:lnSpc>
                <a:spcPct val="90000"/>
              </a:lnSpc>
            </a:pPr>
            <a:r>
              <a:rPr lang="en-AU" altLang="zh-CN" sz="2400" dirty="0" smtClean="0"/>
              <a:t>computing M as </a:t>
            </a:r>
            <a:r>
              <a:rPr lang="en-AU" altLang="zh-CN" sz="2400" dirty="0" smtClean="0">
                <a:latin typeface="Courier New" panose="02070309020205020404" pitchFamily="49" charset="0"/>
                <a:cs typeface="Courier New" panose="02070309020205020404" pitchFamily="49" charset="0"/>
              </a:rPr>
              <a:t>M = C</a:t>
            </a:r>
            <a:r>
              <a:rPr lang="en-AU" altLang="zh-CN" sz="2400" baseline="-25000" dirty="0" smtClean="0">
                <a:latin typeface="Courier New" panose="02070309020205020404" pitchFamily="49" charset="0"/>
                <a:cs typeface="Courier New" panose="02070309020205020404" pitchFamily="49" charset="0"/>
              </a:rPr>
              <a:t>2</a:t>
            </a:r>
            <a:r>
              <a:rPr lang="en-AU" altLang="zh-CN" sz="2400" dirty="0" smtClean="0">
                <a:latin typeface="Courier New" panose="02070309020205020404" pitchFamily="49" charset="0"/>
                <a:cs typeface="Courier New" panose="02070309020205020404" pitchFamily="49" charset="0"/>
              </a:rPr>
              <a:t> K</a:t>
            </a:r>
            <a:r>
              <a:rPr lang="en-AU" altLang="zh-CN" sz="2400" baseline="30000" dirty="0" smtClean="0">
                <a:latin typeface="Courier New" panose="02070309020205020404" pitchFamily="49" charset="0"/>
                <a:cs typeface="Courier New" panose="02070309020205020404" pitchFamily="49" charset="0"/>
              </a:rPr>
              <a:t>-1</a:t>
            </a:r>
            <a:r>
              <a:rPr lang="en-AU" altLang="zh-CN" sz="2400" dirty="0" smtClean="0">
                <a:latin typeface="Courier New" panose="02070309020205020404" pitchFamily="49" charset="0"/>
                <a:cs typeface="Courier New" panose="02070309020205020404" pitchFamily="49" charset="0"/>
              </a:rPr>
              <a:t> mod q</a:t>
            </a:r>
            <a:endParaRPr lang="en-AU" altLang="zh-CN" sz="2400" dirty="0" smtClean="0"/>
          </a:p>
          <a:p>
            <a:pPr eaLnBrk="1" hangingPunct="1">
              <a:lnSpc>
                <a:spcPct val="90000"/>
              </a:lnSpc>
            </a:pPr>
            <a:r>
              <a:rPr lang="en-AU" altLang="zh-CN" sz="2800" dirty="0" smtClean="0"/>
              <a:t>a unique k must be used each time</a:t>
            </a:r>
          </a:p>
          <a:p>
            <a:pPr lvl="1" eaLnBrk="1" hangingPunct="1">
              <a:lnSpc>
                <a:spcPct val="90000"/>
              </a:lnSpc>
            </a:pPr>
            <a:r>
              <a:rPr lang="en-AU" altLang="zh-CN" sz="2400" dirty="0" smtClean="0"/>
              <a:t>otherwise result is insecure</a:t>
            </a:r>
          </a:p>
        </p:txBody>
      </p:sp>
    </p:spTree>
    <p:extLst>
      <p:ext uri="{BB962C8B-B14F-4D97-AF65-F5344CB8AC3E}">
        <p14:creationId xmlns:p14="http://schemas.microsoft.com/office/powerpoint/2010/main" val="2683235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smtClean="0">
                <a:ea typeface="ＭＳ Ｐゴシック" pitchFamily="-107" charset="-128"/>
                <a:cs typeface="ＭＳ Ｐゴシック" pitchFamily="-107" charset="-128"/>
              </a:rPr>
              <a:t>ElGamal Example </a:t>
            </a:r>
          </a:p>
        </p:txBody>
      </p:sp>
      <p:sp>
        <p:nvSpPr>
          <p:cNvPr id="67587" name="Rectangle 3"/>
          <p:cNvSpPr>
            <a:spLocks noGrp="1" noChangeArrowheads="1"/>
          </p:cNvSpPr>
          <p:nvPr>
            <p:ph idx="1"/>
          </p:nvPr>
        </p:nvSpPr>
        <p:spPr/>
        <p:txBody>
          <a:bodyPr>
            <a:normAutofit lnSpcReduction="10000"/>
          </a:bodyPr>
          <a:lstStyle/>
          <a:p>
            <a:pPr eaLnBrk="1" hangingPunct="1">
              <a:lnSpc>
                <a:spcPct val="90000"/>
              </a:lnSpc>
            </a:pPr>
            <a:r>
              <a:rPr lang="en-US" sz="2800" smtClean="0"/>
              <a:t>use field GF(19) </a:t>
            </a:r>
            <a:r>
              <a:rPr lang="en-US" sz="2800" smtClean="0">
                <a:latin typeface="Courier New" panose="02070309020205020404" pitchFamily="49" charset="0"/>
              </a:rPr>
              <a:t>q=19 </a:t>
            </a:r>
            <a:r>
              <a:rPr lang="en-US" sz="2800" smtClean="0"/>
              <a:t>and </a:t>
            </a:r>
            <a:r>
              <a:rPr lang="el-GR" sz="2800" smtClean="0">
                <a:latin typeface="Courier New" panose="02070309020205020404" pitchFamily="49" charset="0"/>
                <a:cs typeface="Arial" panose="020B0604020202020204" pitchFamily="34" charset="0"/>
              </a:rPr>
              <a:t>a</a:t>
            </a:r>
            <a:r>
              <a:rPr lang="en-US" sz="2800" smtClean="0">
                <a:latin typeface="Courier New" panose="02070309020205020404" pitchFamily="49" charset="0"/>
                <a:cs typeface="Arial" panose="020B0604020202020204" pitchFamily="34" charset="0"/>
              </a:rPr>
              <a:t>=10</a:t>
            </a:r>
            <a:endParaRPr lang="en-US" sz="2800" smtClean="0">
              <a:latin typeface="Courier New" panose="02070309020205020404" pitchFamily="49" charset="0"/>
            </a:endParaRPr>
          </a:p>
          <a:p>
            <a:pPr eaLnBrk="1" hangingPunct="1">
              <a:lnSpc>
                <a:spcPct val="90000"/>
              </a:lnSpc>
            </a:pPr>
            <a:r>
              <a:rPr lang="en-US" sz="2800" smtClean="0"/>
              <a:t>Alice computes her key:</a:t>
            </a:r>
          </a:p>
          <a:p>
            <a:pPr lvl="1" eaLnBrk="1" hangingPunct="1">
              <a:lnSpc>
                <a:spcPct val="90000"/>
              </a:lnSpc>
            </a:pPr>
            <a:r>
              <a:rPr lang="en-AU" altLang="zh-CN" sz="2400" smtClean="0"/>
              <a:t>A chooses </a:t>
            </a:r>
            <a:r>
              <a:rPr lang="en-AU" altLang="zh-CN" sz="2400" smtClean="0">
                <a:latin typeface="Courier New" panose="02070309020205020404" pitchFamily="49" charset="0"/>
              </a:rPr>
              <a:t>x</a:t>
            </a:r>
            <a:r>
              <a:rPr lang="en-AU" altLang="zh-CN" sz="2400" baseline="-25000" smtClean="0">
                <a:latin typeface="Courier New" panose="02070309020205020404" pitchFamily="49" charset="0"/>
              </a:rPr>
              <a:t>A</a:t>
            </a:r>
            <a:r>
              <a:rPr lang="en-AU" altLang="zh-CN" sz="2400" smtClean="0">
                <a:latin typeface="Courier New" panose="02070309020205020404" pitchFamily="49" charset="0"/>
              </a:rPr>
              <a:t>=5 &amp; </a:t>
            </a:r>
            <a:r>
              <a:rPr lang="en-AU" altLang="zh-CN" sz="2400" smtClean="0"/>
              <a:t>computes </a:t>
            </a:r>
            <a:r>
              <a:rPr lang="en-AU" altLang="zh-CN" sz="2400" smtClean="0">
                <a:latin typeface="Courier New" panose="02070309020205020404" pitchFamily="49" charset="0"/>
                <a:cs typeface="Courier New" panose="02070309020205020404" pitchFamily="49" charset="0"/>
              </a:rPr>
              <a:t>y</a:t>
            </a:r>
            <a:r>
              <a:rPr lang="en-AU" altLang="zh-CN" sz="2400" baseline="-25000" smtClean="0">
                <a:latin typeface="Courier New" panose="02070309020205020404" pitchFamily="49" charset="0"/>
                <a:cs typeface="Courier New" panose="02070309020205020404" pitchFamily="49" charset="0"/>
              </a:rPr>
              <a:t>A</a:t>
            </a:r>
            <a:r>
              <a:rPr lang="en-AU" altLang="zh-CN" sz="2400" smtClean="0">
                <a:latin typeface="Courier New" panose="02070309020205020404" pitchFamily="49" charset="0"/>
                <a:cs typeface="Courier New" panose="02070309020205020404" pitchFamily="49" charset="0"/>
              </a:rPr>
              <a:t>=</a:t>
            </a:r>
            <a:r>
              <a:rPr lang="en-US" sz="2400" smtClean="0">
                <a:latin typeface="Courier New" panose="02070309020205020404" pitchFamily="49" charset="0"/>
                <a:cs typeface="Arial" panose="020B0604020202020204" pitchFamily="34" charset="0"/>
              </a:rPr>
              <a:t>10</a:t>
            </a:r>
            <a:r>
              <a:rPr lang="en-AU" altLang="zh-CN" sz="2400" baseline="60000" smtClean="0">
                <a:latin typeface="Courier New" panose="02070309020205020404" pitchFamily="49" charset="0"/>
                <a:cs typeface="Courier New" panose="02070309020205020404" pitchFamily="49" charset="0"/>
              </a:rPr>
              <a:t>5 </a:t>
            </a:r>
            <a:r>
              <a:rPr lang="en-AU" altLang="zh-CN" sz="2400" smtClean="0">
                <a:latin typeface="Courier New" panose="02070309020205020404" pitchFamily="49" charset="0"/>
                <a:cs typeface="Courier New" panose="02070309020205020404" pitchFamily="49" charset="0"/>
              </a:rPr>
              <a:t>mod 19 = 3</a:t>
            </a:r>
          </a:p>
          <a:p>
            <a:pPr eaLnBrk="1" hangingPunct="1">
              <a:lnSpc>
                <a:spcPct val="90000"/>
              </a:lnSpc>
            </a:pPr>
            <a:r>
              <a:rPr lang="en-US" sz="2800" smtClean="0"/>
              <a:t>Bob send message </a:t>
            </a:r>
            <a:r>
              <a:rPr lang="en-US" sz="2800" smtClean="0">
                <a:latin typeface="Courier New" panose="02070309020205020404" pitchFamily="49" charset="0"/>
                <a:cs typeface="Courier New" panose="02070309020205020404" pitchFamily="49" charset="0"/>
              </a:rPr>
              <a:t>m=17</a:t>
            </a:r>
            <a:r>
              <a:rPr lang="en-US" sz="2800" smtClean="0"/>
              <a:t> as </a:t>
            </a:r>
            <a:r>
              <a:rPr lang="en-US" sz="2800" smtClean="0">
                <a:latin typeface="Courier New" panose="02070309020205020404" pitchFamily="49" charset="0"/>
                <a:cs typeface="Courier New" panose="02070309020205020404" pitchFamily="49" charset="0"/>
              </a:rPr>
              <a:t>(11,5) </a:t>
            </a:r>
            <a:r>
              <a:rPr lang="en-US" sz="2800" smtClean="0"/>
              <a:t>by</a:t>
            </a:r>
          </a:p>
          <a:p>
            <a:pPr lvl="1" eaLnBrk="1" hangingPunct="1">
              <a:lnSpc>
                <a:spcPct val="90000"/>
              </a:lnSpc>
            </a:pPr>
            <a:r>
              <a:rPr lang="en-AU" altLang="zh-CN" sz="2400" smtClean="0"/>
              <a:t>chosing random </a:t>
            </a:r>
            <a:r>
              <a:rPr lang="en-AU" altLang="zh-CN" sz="2400" smtClean="0">
                <a:latin typeface="Courier New" panose="02070309020205020404" pitchFamily="49" charset="0"/>
                <a:cs typeface="Courier New" panose="02070309020205020404" pitchFamily="49" charset="0"/>
              </a:rPr>
              <a:t>k=6</a:t>
            </a:r>
          </a:p>
          <a:p>
            <a:pPr lvl="1" eaLnBrk="1" hangingPunct="1">
              <a:lnSpc>
                <a:spcPct val="90000"/>
              </a:lnSpc>
            </a:pPr>
            <a:r>
              <a:rPr lang="en-AU" altLang="zh-CN" sz="2400" smtClean="0"/>
              <a:t>computing </a:t>
            </a:r>
            <a:r>
              <a:rPr lang="en-AU" altLang="zh-CN" sz="2000" smtClean="0">
                <a:latin typeface="Courier New" panose="02070309020205020404" pitchFamily="49" charset="0"/>
              </a:rPr>
              <a:t>K = y</a:t>
            </a:r>
            <a:r>
              <a:rPr lang="en-AU" altLang="zh-CN" sz="2000" baseline="-25000" smtClean="0">
                <a:latin typeface="Courier New" panose="02070309020205020404" pitchFamily="49" charset="0"/>
              </a:rPr>
              <a:t>A</a:t>
            </a:r>
            <a:r>
              <a:rPr lang="en-AU" altLang="zh-CN" sz="2000" baseline="60000" smtClean="0">
                <a:latin typeface="Courier New" panose="02070309020205020404" pitchFamily="49" charset="0"/>
              </a:rPr>
              <a:t>k</a:t>
            </a:r>
            <a:r>
              <a:rPr lang="en-AU" altLang="zh-CN" sz="2000" smtClean="0">
                <a:latin typeface="Courier New" panose="02070309020205020404" pitchFamily="49" charset="0"/>
              </a:rPr>
              <a:t> mod q = 3</a:t>
            </a:r>
            <a:r>
              <a:rPr lang="en-AU" altLang="zh-CN" sz="2000" baseline="60000" smtClean="0">
                <a:latin typeface="Courier New" panose="02070309020205020404" pitchFamily="49" charset="0"/>
              </a:rPr>
              <a:t>6</a:t>
            </a:r>
            <a:r>
              <a:rPr lang="en-AU" altLang="zh-CN" sz="2000" smtClean="0">
                <a:latin typeface="Courier New" panose="02070309020205020404" pitchFamily="49" charset="0"/>
              </a:rPr>
              <a:t> mod 19 = 7</a:t>
            </a:r>
          </a:p>
          <a:p>
            <a:pPr lvl="1" eaLnBrk="1" hangingPunct="1">
              <a:lnSpc>
                <a:spcPct val="90000"/>
              </a:lnSpc>
            </a:pPr>
            <a:r>
              <a:rPr lang="en-AU" altLang="zh-CN" sz="2400" smtClean="0"/>
              <a:t>computing </a:t>
            </a:r>
            <a:r>
              <a:rPr lang="en-AU" altLang="zh-CN" sz="2000" smtClean="0">
                <a:latin typeface="Courier New" panose="02070309020205020404" pitchFamily="49" charset="0"/>
                <a:cs typeface="Courier New" panose="02070309020205020404" pitchFamily="49" charset="0"/>
              </a:rPr>
              <a:t>C</a:t>
            </a:r>
            <a:r>
              <a:rPr lang="en-AU" altLang="zh-CN" sz="2000" baseline="-25000" smtClean="0">
                <a:latin typeface="Courier New" panose="02070309020205020404" pitchFamily="49" charset="0"/>
                <a:cs typeface="Courier New" panose="02070309020205020404" pitchFamily="49" charset="0"/>
              </a:rPr>
              <a:t>1 </a:t>
            </a:r>
            <a:r>
              <a:rPr lang="en-AU" altLang="zh-CN" sz="2000" smtClean="0">
                <a:latin typeface="Courier New" panose="02070309020205020404" pitchFamily="49" charset="0"/>
                <a:cs typeface="Courier New" panose="02070309020205020404" pitchFamily="49" charset="0"/>
              </a:rPr>
              <a:t>= </a:t>
            </a:r>
            <a:r>
              <a:rPr lang="el-GR" sz="2000" smtClean="0">
                <a:latin typeface="Courier New" panose="02070309020205020404" pitchFamily="49" charset="0"/>
                <a:cs typeface="Arial" panose="020B0604020202020204" pitchFamily="34" charset="0"/>
              </a:rPr>
              <a:t>a</a:t>
            </a:r>
            <a:r>
              <a:rPr lang="en-AU" altLang="zh-CN" sz="2000" baseline="60000" smtClean="0">
                <a:latin typeface="Courier New" panose="02070309020205020404" pitchFamily="49" charset="0"/>
              </a:rPr>
              <a:t>k</a:t>
            </a:r>
            <a:r>
              <a:rPr lang="en-AU" altLang="zh-CN" sz="2000" smtClean="0">
                <a:latin typeface="Courier New" panose="02070309020205020404" pitchFamily="49" charset="0"/>
              </a:rPr>
              <a:t> mod q = 10</a:t>
            </a:r>
            <a:r>
              <a:rPr lang="en-AU" altLang="zh-CN" sz="2000" baseline="60000" smtClean="0">
                <a:latin typeface="Courier New" panose="02070309020205020404" pitchFamily="49" charset="0"/>
              </a:rPr>
              <a:t>6</a:t>
            </a:r>
            <a:r>
              <a:rPr lang="en-AU" altLang="zh-CN" sz="2000" smtClean="0">
                <a:latin typeface="Courier New" panose="02070309020205020404" pitchFamily="49" charset="0"/>
              </a:rPr>
              <a:t> mod 19 = 11; </a:t>
            </a:r>
          </a:p>
          <a:p>
            <a:pPr lvl="1" eaLnBrk="1" hangingPunct="1">
              <a:lnSpc>
                <a:spcPct val="90000"/>
              </a:lnSpc>
              <a:buFont typeface="Wingdings" panose="05000000000000000000" pitchFamily="2" charset="2"/>
              <a:buNone/>
            </a:pPr>
            <a:r>
              <a:rPr lang="en-AU" altLang="zh-CN" sz="2000" smtClean="0">
                <a:latin typeface="Courier New" panose="02070309020205020404" pitchFamily="49" charset="0"/>
                <a:cs typeface="Courier New" panose="02070309020205020404" pitchFamily="49" charset="0"/>
              </a:rPr>
              <a:t>	C</a:t>
            </a:r>
            <a:r>
              <a:rPr lang="en-AU" altLang="zh-CN" sz="2000" baseline="-25000" smtClean="0">
                <a:latin typeface="Courier New" panose="02070309020205020404" pitchFamily="49" charset="0"/>
                <a:cs typeface="Courier New" panose="02070309020205020404" pitchFamily="49" charset="0"/>
              </a:rPr>
              <a:t>2</a:t>
            </a:r>
            <a:r>
              <a:rPr lang="en-AU" altLang="zh-CN" sz="2000" smtClean="0">
                <a:latin typeface="Courier New" panose="02070309020205020404" pitchFamily="49" charset="0"/>
                <a:cs typeface="Courier New" panose="02070309020205020404" pitchFamily="49" charset="0"/>
              </a:rPr>
              <a:t> = KM mod q = 7.17 mod 19 = 5</a:t>
            </a:r>
            <a:endParaRPr lang="en-AU" altLang="zh-CN" sz="2000" smtClean="0"/>
          </a:p>
          <a:p>
            <a:pPr eaLnBrk="1" hangingPunct="1">
              <a:lnSpc>
                <a:spcPct val="90000"/>
              </a:lnSpc>
            </a:pPr>
            <a:r>
              <a:rPr lang="en-US" sz="2800" smtClean="0"/>
              <a:t>Alice recovers original message by computing:</a:t>
            </a:r>
          </a:p>
          <a:p>
            <a:pPr lvl="1" eaLnBrk="1" hangingPunct="1">
              <a:lnSpc>
                <a:spcPct val="90000"/>
              </a:lnSpc>
            </a:pPr>
            <a:r>
              <a:rPr lang="en-AU" altLang="zh-CN" sz="2400" smtClean="0"/>
              <a:t>recover </a:t>
            </a:r>
            <a:r>
              <a:rPr lang="en-AU" altLang="zh-CN" sz="2400" smtClean="0">
                <a:latin typeface="Courier New" panose="02070309020205020404" pitchFamily="49" charset="0"/>
              </a:rPr>
              <a:t>K = </a:t>
            </a:r>
            <a:r>
              <a:rPr lang="en-AU" altLang="zh-CN" sz="2400" smtClean="0">
                <a:latin typeface="Courier New" panose="02070309020205020404" pitchFamily="49" charset="0"/>
                <a:cs typeface="Courier New" panose="02070309020205020404" pitchFamily="49" charset="0"/>
              </a:rPr>
              <a:t>C</a:t>
            </a:r>
            <a:r>
              <a:rPr lang="en-AU" altLang="zh-CN" sz="2400" baseline="-25000" smtClean="0">
                <a:latin typeface="Courier New" panose="02070309020205020404" pitchFamily="49" charset="0"/>
                <a:cs typeface="Courier New" panose="02070309020205020404" pitchFamily="49" charset="0"/>
              </a:rPr>
              <a:t>1</a:t>
            </a:r>
            <a:r>
              <a:rPr lang="en-AU" altLang="zh-CN" sz="2400" baseline="30000" smtClean="0">
                <a:latin typeface="Courier New" panose="02070309020205020404" pitchFamily="49" charset="0"/>
                <a:cs typeface="Courier New" panose="02070309020205020404" pitchFamily="49" charset="0"/>
              </a:rPr>
              <a:t>x</a:t>
            </a:r>
            <a:r>
              <a:rPr lang="en-AU" altLang="zh-CN" sz="2400" baseline="30000" smtClean="0">
                <a:latin typeface="Courier New" panose="02070309020205020404" pitchFamily="49" charset="0"/>
              </a:rPr>
              <a:t>A</a:t>
            </a:r>
            <a:r>
              <a:rPr lang="en-AU" altLang="zh-CN" sz="2400" smtClean="0">
                <a:latin typeface="Courier New" panose="02070309020205020404" pitchFamily="49" charset="0"/>
              </a:rPr>
              <a:t> mod q = </a:t>
            </a:r>
            <a:r>
              <a:rPr lang="en-US" sz="2400" smtClean="0">
                <a:latin typeface="Courier New" panose="02070309020205020404" pitchFamily="49" charset="0"/>
                <a:cs typeface="Arial" panose="020B0604020202020204" pitchFamily="34" charset="0"/>
              </a:rPr>
              <a:t>11</a:t>
            </a:r>
            <a:r>
              <a:rPr lang="en-AU" altLang="zh-CN" sz="2400" baseline="60000" smtClean="0">
                <a:latin typeface="Courier New" panose="02070309020205020404" pitchFamily="49" charset="0"/>
                <a:cs typeface="Courier New" panose="02070309020205020404" pitchFamily="49" charset="0"/>
              </a:rPr>
              <a:t>5 </a:t>
            </a:r>
            <a:r>
              <a:rPr lang="en-AU" altLang="zh-CN" sz="2400" smtClean="0">
                <a:latin typeface="Courier New" panose="02070309020205020404" pitchFamily="49" charset="0"/>
                <a:cs typeface="Courier New" panose="02070309020205020404" pitchFamily="49" charset="0"/>
              </a:rPr>
              <a:t>mod 19 = 7</a:t>
            </a:r>
            <a:endParaRPr lang="en-AU" altLang="zh-CN" sz="2400" smtClean="0"/>
          </a:p>
          <a:p>
            <a:pPr lvl="1" eaLnBrk="1" hangingPunct="1">
              <a:lnSpc>
                <a:spcPct val="90000"/>
              </a:lnSpc>
            </a:pPr>
            <a:r>
              <a:rPr lang="en-AU" altLang="zh-CN" sz="2400" smtClean="0"/>
              <a:t>compute inverse </a:t>
            </a:r>
            <a:r>
              <a:rPr lang="en-AU" altLang="zh-CN" sz="2400" smtClean="0">
                <a:latin typeface="Courier New" panose="02070309020205020404" pitchFamily="49" charset="0"/>
                <a:cs typeface="Courier New" panose="02070309020205020404" pitchFamily="49" charset="0"/>
              </a:rPr>
              <a:t>K</a:t>
            </a:r>
            <a:r>
              <a:rPr lang="en-AU" altLang="zh-CN" sz="2400" baseline="30000" smtClean="0">
                <a:latin typeface="Courier New" panose="02070309020205020404" pitchFamily="49" charset="0"/>
                <a:cs typeface="Courier New" panose="02070309020205020404" pitchFamily="49" charset="0"/>
              </a:rPr>
              <a:t>-1</a:t>
            </a:r>
            <a:r>
              <a:rPr lang="en-AU" altLang="zh-CN" sz="2400" smtClean="0">
                <a:latin typeface="Courier New" panose="02070309020205020404" pitchFamily="49" charset="0"/>
                <a:cs typeface="Courier New" panose="02070309020205020404" pitchFamily="49" charset="0"/>
              </a:rPr>
              <a:t> = 7</a:t>
            </a:r>
            <a:r>
              <a:rPr lang="en-AU" altLang="zh-CN" sz="2400" baseline="30000" smtClean="0">
                <a:latin typeface="Courier New" panose="02070309020205020404" pitchFamily="49" charset="0"/>
                <a:cs typeface="Courier New" panose="02070309020205020404" pitchFamily="49" charset="0"/>
              </a:rPr>
              <a:t>-1</a:t>
            </a:r>
            <a:r>
              <a:rPr lang="en-AU" altLang="zh-CN" sz="2400" smtClean="0">
                <a:latin typeface="Courier New" panose="02070309020205020404" pitchFamily="49" charset="0"/>
                <a:cs typeface="Courier New" panose="02070309020205020404" pitchFamily="49" charset="0"/>
              </a:rPr>
              <a:t> = 11</a:t>
            </a:r>
            <a:endParaRPr lang="en-AU" altLang="zh-CN" sz="2400" smtClean="0"/>
          </a:p>
          <a:p>
            <a:pPr lvl="1" eaLnBrk="1" hangingPunct="1">
              <a:lnSpc>
                <a:spcPct val="90000"/>
              </a:lnSpc>
            </a:pPr>
            <a:r>
              <a:rPr lang="en-AU" altLang="zh-CN" sz="2400" smtClean="0"/>
              <a:t>recover </a:t>
            </a:r>
            <a:r>
              <a:rPr lang="en-AU" altLang="zh-CN" sz="2400" smtClean="0">
                <a:latin typeface="Courier New" panose="02070309020205020404" pitchFamily="49" charset="0"/>
                <a:cs typeface="Courier New" panose="02070309020205020404" pitchFamily="49" charset="0"/>
              </a:rPr>
              <a:t>M = C</a:t>
            </a:r>
            <a:r>
              <a:rPr lang="en-AU" altLang="zh-CN" sz="2400" baseline="-25000" smtClean="0">
                <a:latin typeface="Courier New" panose="02070309020205020404" pitchFamily="49" charset="0"/>
                <a:cs typeface="Courier New" panose="02070309020205020404" pitchFamily="49" charset="0"/>
              </a:rPr>
              <a:t>2</a:t>
            </a:r>
            <a:r>
              <a:rPr lang="en-AU" altLang="zh-CN" sz="2400" smtClean="0">
                <a:latin typeface="Courier New" panose="02070309020205020404" pitchFamily="49" charset="0"/>
                <a:cs typeface="Courier New" panose="02070309020205020404" pitchFamily="49" charset="0"/>
              </a:rPr>
              <a:t> K</a:t>
            </a:r>
            <a:r>
              <a:rPr lang="en-AU" altLang="zh-CN" sz="2400" baseline="30000" smtClean="0">
                <a:latin typeface="Courier New" panose="02070309020205020404" pitchFamily="49" charset="0"/>
                <a:cs typeface="Courier New" panose="02070309020205020404" pitchFamily="49" charset="0"/>
              </a:rPr>
              <a:t>-1</a:t>
            </a:r>
            <a:r>
              <a:rPr lang="en-AU" altLang="zh-CN" sz="2400" smtClean="0">
                <a:latin typeface="Courier New" panose="02070309020205020404" pitchFamily="49" charset="0"/>
                <a:cs typeface="Courier New" panose="02070309020205020404" pitchFamily="49" charset="0"/>
              </a:rPr>
              <a:t> mod q = 5.11 mod 19 = 17</a:t>
            </a:r>
            <a:endParaRPr lang="en-AU" altLang="zh-CN" sz="2400" smtClean="0"/>
          </a:p>
          <a:p>
            <a:pPr lvl="1" eaLnBrk="1" hangingPunct="1">
              <a:lnSpc>
                <a:spcPct val="90000"/>
              </a:lnSpc>
              <a:buFont typeface="Wingdings" panose="05000000000000000000" pitchFamily="2" charset="2"/>
              <a:buNone/>
            </a:pPr>
            <a:endParaRPr lang="en-AU" altLang="zh-CN" sz="2400" smtClean="0"/>
          </a:p>
        </p:txBody>
      </p:sp>
    </p:spTree>
    <p:extLst>
      <p:ext uri="{BB962C8B-B14F-4D97-AF65-F5344CB8AC3E}">
        <p14:creationId xmlns:p14="http://schemas.microsoft.com/office/powerpoint/2010/main" val="152538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Elliptic Curve Cryptography</a:t>
            </a:r>
            <a:endParaRPr lang="en-AU" altLang="zh-CN" smtClean="0"/>
          </a:p>
        </p:txBody>
      </p:sp>
      <p:sp>
        <p:nvSpPr>
          <p:cNvPr id="68611" name="Rectangle 3"/>
          <p:cNvSpPr>
            <a:spLocks noGrp="1" noChangeArrowheads="1"/>
          </p:cNvSpPr>
          <p:nvPr>
            <p:ph type="body" idx="1"/>
          </p:nvPr>
        </p:nvSpPr>
        <p:spPr/>
        <p:txBody>
          <a:bodyPr/>
          <a:lstStyle/>
          <a:p>
            <a:pPr eaLnBrk="1" hangingPunct="1"/>
            <a:r>
              <a:rPr lang="en-US" smtClean="0"/>
              <a:t>majority of public-key crypto (RSA, D-H) use either integer or polynomial arithmetic with very large numbers/polynomials</a:t>
            </a:r>
          </a:p>
          <a:p>
            <a:pPr eaLnBrk="1" hangingPunct="1"/>
            <a:r>
              <a:rPr lang="en-US" smtClean="0"/>
              <a:t>imposes a significant load in storing and processing keys and messages</a:t>
            </a:r>
          </a:p>
          <a:p>
            <a:pPr eaLnBrk="1" hangingPunct="1"/>
            <a:r>
              <a:rPr lang="en-US" smtClean="0"/>
              <a:t>an alternative is to use elliptic curves</a:t>
            </a:r>
          </a:p>
          <a:p>
            <a:pPr eaLnBrk="1" hangingPunct="1"/>
            <a:r>
              <a:rPr lang="en-US" smtClean="0"/>
              <a:t>offers same security with smaller bit sizes</a:t>
            </a:r>
          </a:p>
          <a:p>
            <a:pPr eaLnBrk="1" hangingPunct="1"/>
            <a:r>
              <a:rPr lang="en-US" smtClean="0"/>
              <a:t>newer, but not as well analysed</a:t>
            </a:r>
            <a:endParaRPr lang="en-AU" altLang="zh-CN" smtClean="0"/>
          </a:p>
        </p:txBody>
      </p:sp>
    </p:spTree>
    <p:extLst>
      <p:ext uri="{BB962C8B-B14F-4D97-AF65-F5344CB8AC3E}">
        <p14:creationId xmlns:p14="http://schemas.microsoft.com/office/powerpoint/2010/main" val="2720631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Finite Elliptic Curves</a:t>
            </a:r>
            <a:endParaRPr lang="en-AU" altLang="zh-CN" smtClean="0"/>
          </a:p>
        </p:txBody>
      </p:sp>
      <p:sp>
        <p:nvSpPr>
          <p:cNvPr id="72707" name="Rectangle 3"/>
          <p:cNvSpPr>
            <a:spLocks noGrp="1" noChangeArrowheads="1"/>
          </p:cNvSpPr>
          <p:nvPr>
            <p:ph type="body" idx="1"/>
          </p:nvPr>
        </p:nvSpPr>
        <p:spPr>
          <a:xfrm>
            <a:off x="457200" y="1676400"/>
            <a:ext cx="8229600" cy="4876800"/>
          </a:xfrm>
        </p:spPr>
        <p:txBody>
          <a:bodyPr/>
          <a:lstStyle/>
          <a:p>
            <a:pPr eaLnBrk="1" hangingPunct="1"/>
            <a:r>
              <a:rPr lang="en-US" smtClean="0"/>
              <a:t>Elliptic curve cryptography uses curves whose variables &amp; coefficients are finite</a:t>
            </a:r>
          </a:p>
          <a:p>
            <a:pPr eaLnBrk="1" hangingPunct="1"/>
            <a:r>
              <a:rPr lang="en-US" smtClean="0"/>
              <a:t>have two families commonly used:</a:t>
            </a:r>
          </a:p>
          <a:p>
            <a:pPr lvl="1" eaLnBrk="1" hangingPunct="1"/>
            <a:r>
              <a:rPr lang="en-US" smtClean="0"/>
              <a:t>prime curves </a:t>
            </a:r>
            <a:r>
              <a:rPr lang="en-US" smtClean="0">
                <a:latin typeface="Courier New" panose="02070309020205020404" pitchFamily="49" charset="0"/>
              </a:rPr>
              <a:t>E</a:t>
            </a:r>
            <a:r>
              <a:rPr lang="en-US" baseline="-25000" smtClean="0">
                <a:latin typeface="Courier New" panose="02070309020205020404" pitchFamily="49" charset="0"/>
              </a:rPr>
              <a:t>p</a:t>
            </a:r>
            <a:r>
              <a:rPr lang="en-US" smtClean="0">
                <a:latin typeface="Courier New" panose="02070309020205020404" pitchFamily="49" charset="0"/>
              </a:rPr>
              <a:t>(a,b)</a:t>
            </a:r>
            <a:r>
              <a:rPr lang="en-US" smtClean="0"/>
              <a:t> defined over Z</a:t>
            </a:r>
            <a:r>
              <a:rPr lang="en-US" baseline="-25000" smtClean="0"/>
              <a:t>p</a:t>
            </a:r>
            <a:r>
              <a:rPr lang="en-US" smtClean="0"/>
              <a:t> </a:t>
            </a:r>
          </a:p>
          <a:p>
            <a:pPr lvl="2" eaLnBrk="1" hangingPunct="1"/>
            <a:r>
              <a:rPr lang="en-US" smtClean="0"/>
              <a:t>use integers modulo a prime</a:t>
            </a:r>
          </a:p>
          <a:p>
            <a:pPr lvl="2" eaLnBrk="1" hangingPunct="1"/>
            <a:r>
              <a:rPr lang="en-US" smtClean="0"/>
              <a:t>best in software</a:t>
            </a:r>
          </a:p>
          <a:p>
            <a:pPr lvl="1" eaLnBrk="1" hangingPunct="1"/>
            <a:r>
              <a:rPr lang="en-US" smtClean="0"/>
              <a:t>binary curves </a:t>
            </a:r>
            <a:r>
              <a:rPr lang="en-US" smtClean="0">
                <a:latin typeface="Courier New" panose="02070309020205020404" pitchFamily="49" charset="0"/>
              </a:rPr>
              <a:t>E</a:t>
            </a:r>
            <a:r>
              <a:rPr lang="en-US" baseline="-25000" smtClean="0">
                <a:latin typeface="Courier New" panose="02070309020205020404" pitchFamily="49" charset="0"/>
              </a:rPr>
              <a:t>2</a:t>
            </a:r>
            <a:r>
              <a:rPr lang="en-US" baseline="-15000" smtClean="0">
                <a:latin typeface="Courier New" panose="02070309020205020404" pitchFamily="49" charset="0"/>
              </a:rPr>
              <a:t>m</a:t>
            </a:r>
            <a:r>
              <a:rPr lang="en-US" smtClean="0">
                <a:latin typeface="Courier New" panose="02070309020205020404" pitchFamily="49" charset="0"/>
              </a:rPr>
              <a:t>(a,b)</a:t>
            </a:r>
            <a:r>
              <a:rPr lang="en-US" smtClean="0"/>
              <a:t> defined over GF(2</a:t>
            </a:r>
            <a:r>
              <a:rPr lang="en-US" baseline="30000" smtClean="0"/>
              <a:t>n</a:t>
            </a:r>
            <a:r>
              <a:rPr lang="en-US" smtClean="0"/>
              <a:t>)</a:t>
            </a:r>
          </a:p>
          <a:p>
            <a:pPr lvl="2" eaLnBrk="1" hangingPunct="1"/>
            <a:r>
              <a:rPr lang="en-US" smtClean="0"/>
              <a:t>use polynomials with binary coefficients</a:t>
            </a:r>
          </a:p>
          <a:p>
            <a:pPr lvl="2" eaLnBrk="1" hangingPunct="1"/>
            <a:r>
              <a:rPr lang="en-US" smtClean="0"/>
              <a:t>best in hardware</a:t>
            </a:r>
            <a:endParaRPr lang="en-AU" altLang="zh-CN" smtClean="0"/>
          </a:p>
        </p:txBody>
      </p:sp>
    </p:spTree>
    <p:extLst>
      <p:ext uri="{BB962C8B-B14F-4D97-AF65-F5344CB8AC3E}">
        <p14:creationId xmlns:p14="http://schemas.microsoft.com/office/powerpoint/2010/main" val="1157009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fontScale="90000"/>
          </a:bodyPr>
          <a:lstStyle/>
          <a:p>
            <a:pPr eaLnBrk="1" hangingPunct="1"/>
            <a:r>
              <a:rPr lang="en-US" smtClean="0"/>
              <a:t>Comparable Key Sizes for Equivalent Security</a:t>
            </a:r>
            <a:endParaRPr lang="en-AU" altLang="zh-CN" smtClean="0"/>
          </a:p>
        </p:txBody>
      </p:sp>
      <p:graphicFrame>
        <p:nvGraphicFramePr>
          <p:cNvPr id="103465" name="Group 41"/>
          <p:cNvGraphicFramePr>
            <a:graphicFrameLocks noGrp="1"/>
          </p:cNvGraphicFramePr>
          <p:nvPr/>
        </p:nvGraphicFramePr>
        <p:xfrm>
          <a:off x="457200" y="1600200"/>
          <a:ext cx="8077200" cy="4908550"/>
        </p:xfrm>
        <a:graphic>
          <a:graphicData uri="http://schemas.openxmlformats.org/drawingml/2006/table">
            <a:tbl>
              <a:tblPr/>
              <a:tblGrid>
                <a:gridCol w="2692400"/>
                <a:gridCol w="2692400"/>
                <a:gridCol w="2692400"/>
              </a:tblGrid>
              <a:tr h="1574800">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Symmetric scheme</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(key size in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ECC-based scheme</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(size of </a:t>
                      </a:r>
                      <a:r>
                        <a:rPr kumimoji="0" lang="en-US" sz="2800" b="1" i="1"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n</a:t>
                      </a: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 in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RSA/DSA</a:t>
                      </a:r>
                    </a:p>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1"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(modulus size in bits)</a:t>
                      </a:r>
                      <a:endParaRPr kumimoji="0" lang="en-US" sz="2800" b="1" i="0" u="none" strike="noStrike" cap="none" normalizeH="0" baseline="0" smtClean="0">
                        <a:ln>
                          <a:noFill/>
                        </a:ln>
                        <a:solidFill>
                          <a:schemeClr val="tx1"/>
                        </a:solidFill>
                        <a:effectLst>
                          <a:outerShdw blurRad="38100" dist="38100" dir="2700000" algn="tl">
                            <a:srgbClr val="000000"/>
                          </a:outerShdw>
                        </a:effectLst>
                        <a:latin typeface="Times" panose="02020603050405020304" pitchFamily="18"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56</a:t>
                      </a:r>
                      <a:endParaRPr kumimoji="0" lang="en-US" sz="28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112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512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80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160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1024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112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224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2048</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128</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256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3072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192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384</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7680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256</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512</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sz="28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rPr>
                        <a:t>15360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8456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Digital Signatures</a:t>
            </a:r>
            <a:endParaRPr lang="zh-CN" altLang="en-US" dirty="0"/>
          </a:p>
        </p:txBody>
      </p:sp>
      <p:sp>
        <p:nvSpPr>
          <p:cNvPr id="5" name="Text Placeholder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93980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Digital Signatures</a:t>
            </a:r>
            <a:endParaRPr lang="en-AU" altLang="zh-CN" smtClean="0"/>
          </a:p>
        </p:txBody>
      </p:sp>
      <p:sp>
        <p:nvSpPr>
          <p:cNvPr id="46083" name="Rectangle 3"/>
          <p:cNvSpPr>
            <a:spLocks noGrp="1" noChangeArrowheads="1"/>
          </p:cNvSpPr>
          <p:nvPr>
            <p:ph type="body" idx="1"/>
          </p:nvPr>
        </p:nvSpPr>
        <p:spPr/>
        <p:txBody>
          <a:bodyPr/>
          <a:lstStyle/>
          <a:p>
            <a:pPr eaLnBrk="1" hangingPunct="1">
              <a:lnSpc>
                <a:spcPct val="90000"/>
              </a:lnSpc>
            </a:pPr>
            <a:r>
              <a:rPr lang="en-AU" altLang="zh-CN" dirty="0" smtClean="0"/>
              <a:t>digital signatures provide the ability to: </a:t>
            </a:r>
          </a:p>
          <a:p>
            <a:pPr lvl="1" eaLnBrk="1" hangingPunct="1">
              <a:lnSpc>
                <a:spcPct val="90000"/>
              </a:lnSpc>
            </a:pPr>
            <a:r>
              <a:rPr lang="en-AU" altLang="zh-CN" dirty="0" smtClean="0"/>
              <a:t>verify author, date &amp; time of signature</a:t>
            </a:r>
          </a:p>
          <a:p>
            <a:pPr lvl="1" eaLnBrk="1" hangingPunct="1">
              <a:lnSpc>
                <a:spcPct val="90000"/>
              </a:lnSpc>
            </a:pPr>
            <a:r>
              <a:rPr lang="en-AU" altLang="zh-CN" dirty="0" smtClean="0"/>
              <a:t>authenticate message contents </a:t>
            </a:r>
          </a:p>
          <a:p>
            <a:pPr lvl="1" eaLnBrk="1" hangingPunct="1">
              <a:lnSpc>
                <a:spcPct val="90000"/>
              </a:lnSpc>
            </a:pPr>
            <a:r>
              <a:rPr lang="en-AU" altLang="zh-CN" dirty="0" smtClean="0"/>
              <a:t>be verified by third parties to resolve disputes</a:t>
            </a:r>
          </a:p>
          <a:p>
            <a:pPr eaLnBrk="1" hangingPunct="1">
              <a:lnSpc>
                <a:spcPct val="90000"/>
              </a:lnSpc>
            </a:pPr>
            <a:r>
              <a:rPr lang="en-US" dirty="0" smtClean="0"/>
              <a:t>hence include authentication function with additional capabilities</a:t>
            </a:r>
            <a:endParaRPr lang="en-AU" altLang="zh-CN" dirty="0" smtClean="0"/>
          </a:p>
          <a:p>
            <a:pPr eaLnBrk="1" hangingPunct="1">
              <a:lnSpc>
                <a:spcPct val="90000"/>
              </a:lnSpc>
            </a:pPr>
            <a:endParaRPr lang="en-AU" altLang="zh-CN" dirty="0" smtClean="0"/>
          </a:p>
        </p:txBody>
      </p:sp>
    </p:spTree>
    <p:extLst>
      <p:ext uri="{BB962C8B-B14F-4D97-AF65-F5344CB8AC3E}">
        <p14:creationId xmlns:p14="http://schemas.microsoft.com/office/powerpoint/2010/main" val="23990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ea typeface="ＭＳ Ｐゴシック" pitchFamily="-107" charset="-128"/>
              </a:rPr>
              <a:t>Public-Key Cryptography</a:t>
            </a:r>
          </a:p>
        </p:txBody>
      </p:sp>
      <p:sp>
        <p:nvSpPr>
          <p:cNvPr id="48131" name="Rectangle 3"/>
          <p:cNvSpPr>
            <a:spLocks noGrp="1" noChangeArrowheads="1"/>
          </p:cNvSpPr>
          <p:nvPr>
            <p:ph type="body" idx="1"/>
          </p:nvPr>
        </p:nvSpPr>
        <p:spPr/>
        <p:txBody>
          <a:bodyPr/>
          <a:lstStyle/>
          <a:p>
            <a:pPr eaLnBrk="1" hangingPunct="1"/>
            <a:r>
              <a:rPr lang="en-AU" altLang="zh-CN" smtClean="0"/>
              <a:t>probably most significant advance in the 3000 year history of cryptography </a:t>
            </a:r>
          </a:p>
          <a:p>
            <a:pPr eaLnBrk="1" hangingPunct="1"/>
            <a:r>
              <a:rPr lang="en-US" smtClean="0"/>
              <a:t>uses </a:t>
            </a:r>
            <a:r>
              <a:rPr lang="en-US" b="1" smtClean="0"/>
              <a:t>two</a:t>
            </a:r>
            <a:r>
              <a:rPr lang="en-US" smtClean="0"/>
              <a:t> keys – a public &amp; a private key</a:t>
            </a:r>
            <a:endParaRPr lang="en-AU" altLang="zh-CN" smtClean="0"/>
          </a:p>
          <a:p>
            <a:pPr eaLnBrk="1" hangingPunct="1"/>
            <a:r>
              <a:rPr lang="en-AU" altLang="zh-CN" b="1" smtClean="0"/>
              <a:t>asymmetric</a:t>
            </a:r>
            <a:r>
              <a:rPr lang="en-AU" altLang="zh-CN" smtClean="0"/>
              <a:t> since parties are </a:t>
            </a:r>
            <a:r>
              <a:rPr lang="en-AU" altLang="zh-CN" b="1" smtClean="0"/>
              <a:t>not</a:t>
            </a:r>
            <a:r>
              <a:rPr lang="en-AU" altLang="zh-CN" smtClean="0"/>
              <a:t> equal </a:t>
            </a:r>
          </a:p>
          <a:p>
            <a:pPr eaLnBrk="1" hangingPunct="1"/>
            <a:r>
              <a:rPr lang="en-AU" altLang="zh-CN" smtClean="0"/>
              <a:t>uses clever application of number theoretic concepts to function</a:t>
            </a:r>
          </a:p>
          <a:p>
            <a:pPr eaLnBrk="1" hangingPunct="1"/>
            <a:r>
              <a:rPr lang="en-US" smtClean="0"/>
              <a:t>complements </a:t>
            </a:r>
            <a:r>
              <a:rPr lang="en-US" b="1" smtClean="0"/>
              <a:t>rather than</a:t>
            </a:r>
            <a:r>
              <a:rPr lang="en-US" smtClean="0"/>
              <a:t> replaces private key crypto</a:t>
            </a:r>
            <a:endParaRPr lang="en-AU" altLang="zh-CN" smtClean="0"/>
          </a:p>
        </p:txBody>
      </p:sp>
    </p:spTree>
    <p:extLst>
      <p:ext uri="{BB962C8B-B14F-4D97-AF65-F5344CB8AC3E}">
        <p14:creationId xmlns:p14="http://schemas.microsoft.com/office/powerpoint/2010/main" val="234092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7664" y="5745559"/>
            <a:ext cx="5616624" cy="1139825"/>
          </a:xfrm>
        </p:spPr>
        <p:txBody>
          <a:bodyPr>
            <a:normAutofit/>
          </a:bodyPr>
          <a:lstStyle/>
          <a:p>
            <a:pPr algn="ctr" eaLnBrk="1" hangingPunct="1">
              <a:defRPr/>
            </a:pPr>
            <a:r>
              <a:rPr lang="en-US" sz="3600" dirty="0" smtClean="0">
                <a:ea typeface="ＭＳ Ｐゴシック" pitchFamily="-107" charset="-128"/>
              </a:rPr>
              <a:t>Digital Signature Model</a:t>
            </a:r>
          </a:p>
        </p:txBody>
      </p:sp>
      <p:pic>
        <p:nvPicPr>
          <p:cNvPr id="215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44834"/>
            <a:ext cx="5965825" cy="553243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9470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sz="4000">
                <a:ea typeface="ＭＳ Ｐゴシック" pitchFamily="-107" charset="-128"/>
              </a:rPr>
              <a:t>Digital Signature </a:t>
            </a:r>
            <a:r>
              <a:rPr lang="en-US" sz="4000">
                <a:ea typeface="ＭＳ Ｐゴシック" pitchFamily="-107" charset="-128"/>
              </a:rPr>
              <a:t>Standard </a:t>
            </a:r>
            <a:r>
              <a:rPr lang="en-AU" sz="4000">
                <a:ea typeface="ＭＳ Ｐゴシック" pitchFamily="-107" charset="-128"/>
              </a:rPr>
              <a:t>(DSS)</a:t>
            </a:r>
          </a:p>
        </p:txBody>
      </p:sp>
      <p:sp>
        <p:nvSpPr>
          <p:cNvPr id="64515" name="Rectangle 3"/>
          <p:cNvSpPr>
            <a:spLocks noGrp="1" noChangeArrowheads="1"/>
          </p:cNvSpPr>
          <p:nvPr>
            <p:ph idx="1"/>
          </p:nvPr>
        </p:nvSpPr>
        <p:spPr/>
        <p:txBody>
          <a:bodyPr/>
          <a:lstStyle/>
          <a:p>
            <a:pPr eaLnBrk="1" hangingPunct="1">
              <a:lnSpc>
                <a:spcPct val="90000"/>
              </a:lnSpc>
            </a:pPr>
            <a:r>
              <a:rPr lang="en-AU" altLang="zh-CN" sz="2800" dirty="0" smtClean="0"/>
              <a:t>US </a:t>
            </a:r>
            <a:r>
              <a:rPr lang="en-AU" altLang="zh-CN" sz="2800" dirty="0" err="1" smtClean="0"/>
              <a:t>Govt</a:t>
            </a:r>
            <a:r>
              <a:rPr lang="en-AU" altLang="zh-CN" sz="2800" dirty="0" smtClean="0"/>
              <a:t> approved signature scheme</a:t>
            </a:r>
            <a:r>
              <a:rPr lang="en-US" altLang="zh-CN" sz="2800" dirty="0" smtClean="0"/>
              <a:t>, </a:t>
            </a:r>
            <a:r>
              <a:rPr lang="en-AU" altLang="zh-CN" sz="2800" dirty="0" smtClean="0"/>
              <a:t>designed by NIST &amp; NSA in early 90's ,published as FIPS-186 in 1991</a:t>
            </a:r>
          </a:p>
          <a:p>
            <a:pPr eaLnBrk="1" hangingPunct="1">
              <a:lnSpc>
                <a:spcPct val="90000"/>
              </a:lnSpc>
            </a:pPr>
            <a:r>
              <a:rPr lang="en-AU" altLang="zh-CN" sz="2800" dirty="0" smtClean="0"/>
              <a:t>revised in 1993, 1996 &amp; then 2000</a:t>
            </a:r>
          </a:p>
          <a:p>
            <a:pPr eaLnBrk="1" hangingPunct="1">
              <a:lnSpc>
                <a:spcPct val="90000"/>
              </a:lnSpc>
            </a:pPr>
            <a:endParaRPr lang="en-AU" altLang="zh-CN" sz="2800" dirty="0" smtClean="0"/>
          </a:p>
          <a:p>
            <a:pPr eaLnBrk="1" hangingPunct="1">
              <a:lnSpc>
                <a:spcPct val="90000"/>
              </a:lnSpc>
            </a:pPr>
            <a:r>
              <a:rPr lang="en-AU" altLang="zh-CN" sz="2800" dirty="0" smtClean="0"/>
              <a:t>DSS is the standard, DSA is the algorithm</a:t>
            </a:r>
          </a:p>
          <a:p>
            <a:pPr eaLnBrk="1" hangingPunct="1">
              <a:lnSpc>
                <a:spcPct val="90000"/>
              </a:lnSpc>
            </a:pPr>
            <a:r>
              <a:rPr lang="en-AU" altLang="zh-CN" sz="2800" dirty="0" smtClean="0"/>
              <a:t>FIPS 186-2 (2000) includes alternative RSA &amp; elliptic curve signature variants</a:t>
            </a:r>
          </a:p>
          <a:p>
            <a:pPr eaLnBrk="1" hangingPunct="1">
              <a:lnSpc>
                <a:spcPct val="90000"/>
              </a:lnSpc>
            </a:pPr>
            <a:r>
              <a:rPr lang="en-AU" altLang="zh-CN" sz="2800" dirty="0" smtClean="0"/>
              <a:t>is </a:t>
            </a:r>
            <a:r>
              <a:rPr lang="en-US" sz="2800" dirty="0" smtClean="0"/>
              <a:t>a public-key technique</a:t>
            </a:r>
            <a:endParaRPr lang="en-AU" altLang="zh-CN" sz="2800" dirty="0" smtClean="0"/>
          </a:p>
          <a:p>
            <a:pPr eaLnBrk="1" hangingPunct="1">
              <a:lnSpc>
                <a:spcPct val="90000"/>
              </a:lnSpc>
              <a:buFont typeface="Wingdings" panose="05000000000000000000" pitchFamily="2" charset="2"/>
              <a:buNone/>
            </a:pPr>
            <a:endParaRPr lang="en-AU" altLang="zh-CN" sz="2800" dirty="0" smtClean="0"/>
          </a:p>
        </p:txBody>
      </p:sp>
    </p:spTree>
    <p:extLst>
      <p:ext uri="{BB962C8B-B14F-4D97-AF65-F5344CB8AC3E}">
        <p14:creationId xmlns:p14="http://schemas.microsoft.com/office/powerpoint/2010/main" val="3508355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8112" y="155575"/>
            <a:ext cx="7020272" cy="1139825"/>
          </a:xfrm>
        </p:spPr>
        <p:txBody>
          <a:bodyPr/>
          <a:lstStyle/>
          <a:p>
            <a:pPr algn="ctr" eaLnBrk="1" hangingPunct="1">
              <a:defRPr/>
            </a:pPr>
            <a:r>
              <a:rPr lang="en-US" dirty="0" smtClean="0">
                <a:ea typeface="ＭＳ Ｐゴシック" pitchFamily="-107" charset="-128"/>
              </a:rPr>
              <a:t>DSS vs. RSA Signatures</a:t>
            </a:r>
          </a:p>
        </p:txBody>
      </p:sp>
      <p:pic>
        <p:nvPicPr>
          <p:cNvPr id="4608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8051800" cy="52578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395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AU" sz="4000">
                <a:ea typeface="ＭＳ Ｐゴシック" pitchFamily="-107" charset="-128"/>
              </a:rPr>
              <a:t>Digital Signature </a:t>
            </a:r>
            <a:r>
              <a:rPr lang="en-US" sz="4000">
                <a:ea typeface="ＭＳ Ｐゴシック" pitchFamily="-107" charset="-128"/>
              </a:rPr>
              <a:t>Algorithm </a:t>
            </a:r>
            <a:r>
              <a:rPr lang="en-AU" sz="4000">
                <a:ea typeface="ＭＳ Ｐゴシック" pitchFamily="-107" charset="-128"/>
              </a:rPr>
              <a:t>(DSA)</a:t>
            </a:r>
          </a:p>
        </p:txBody>
      </p:sp>
      <p:sp>
        <p:nvSpPr>
          <p:cNvPr id="88067" name="Rectangle 3"/>
          <p:cNvSpPr>
            <a:spLocks noGrp="1" noChangeArrowheads="1"/>
          </p:cNvSpPr>
          <p:nvPr>
            <p:ph idx="1"/>
          </p:nvPr>
        </p:nvSpPr>
        <p:spPr/>
        <p:txBody>
          <a:bodyPr/>
          <a:lstStyle/>
          <a:p>
            <a:pPr>
              <a:defRPr/>
            </a:pPr>
            <a:r>
              <a:rPr lang="en-AU" dirty="0">
                <a:ea typeface="ＭＳ Ｐゴシック" pitchFamily="-107" charset="-128"/>
              </a:rPr>
              <a:t>creates a 320 bit </a:t>
            </a:r>
            <a:r>
              <a:rPr lang="en-AU" dirty="0" smtClean="0">
                <a:ea typeface="ＭＳ Ｐゴシック" pitchFamily="-107" charset="-128"/>
              </a:rPr>
              <a:t>signature, with </a:t>
            </a:r>
            <a:r>
              <a:rPr lang="en-AU" dirty="0">
                <a:ea typeface="ＭＳ Ｐゴシック" pitchFamily="-107" charset="-128"/>
              </a:rPr>
              <a:t>512-1024 bit security</a:t>
            </a:r>
          </a:p>
          <a:p>
            <a:pPr>
              <a:defRPr/>
            </a:pPr>
            <a:r>
              <a:rPr lang="en-AU" dirty="0">
                <a:ea typeface="ＭＳ Ｐゴシック" pitchFamily="-107" charset="-128"/>
              </a:rPr>
              <a:t>smaller and faster than RSA</a:t>
            </a:r>
          </a:p>
          <a:p>
            <a:pPr>
              <a:defRPr/>
            </a:pPr>
            <a:r>
              <a:rPr lang="en-AU" dirty="0" smtClean="0">
                <a:ea typeface="ＭＳ Ｐゴシック" pitchFamily="-107" charset="-128"/>
              </a:rPr>
              <a:t>security </a:t>
            </a:r>
            <a:r>
              <a:rPr lang="en-AU" dirty="0">
                <a:ea typeface="ＭＳ Ｐゴシック" pitchFamily="-107" charset="-128"/>
              </a:rPr>
              <a:t>depends on difficulty of computing discrete </a:t>
            </a:r>
            <a:r>
              <a:rPr lang="en-AU" dirty="0" smtClean="0">
                <a:ea typeface="ＭＳ Ｐゴシック" pitchFamily="-107" charset="-128"/>
              </a:rPr>
              <a:t>logarithms</a:t>
            </a:r>
            <a:endParaRPr lang="en-AU" dirty="0">
              <a:ea typeface="ＭＳ Ｐゴシック" pitchFamily="-107" charset="-128"/>
            </a:endParaRPr>
          </a:p>
        </p:txBody>
      </p:sp>
    </p:spTree>
    <p:extLst>
      <p:ext uri="{BB962C8B-B14F-4D97-AF65-F5344CB8AC3E}">
        <p14:creationId xmlns:p14="http://schemas.microsoft.com/office/powerpoint/2010/main" val="2213679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ea typeface="ＭＳ Ｐゴシック" pitchFamily="-107" charset="-128"/>
              </a:rPr>
              <a:t>DSA Key Generation</a:t>
            </a:r>
          </a:p>
        </p:txBody>
      </p:sp>
      <p:sp>
        <p:nvSpPr>
          <p:cNvPr id="66563" name="Rectangle 3"/>
          <p:cNvSpPr>
            <a:spLocks noGrp="1" noChangeArrowheads="1"/>
          </p:cNvSpPr>
          <p:nvPr>
            <p:ph type="body" idx="1"/>
          </p:nvPr>
        </p:nvSpPr>
        <p:spPr>
          <a:xfrm>
            <a:off x="457200" y="1676400"/>
            <a:ext cx="8229600" cy="4876800"/>
          </a:xfrm>
        </p:spPr>
        <p:txBody>
          <a:bodyPr/>
          <a:lstStyle/>
          <a:p>
            <a:pPr eaLnBrk="1" hangingPunct="1"/>
            <a:r>
              <a:rPr lang="en-AU" altLang="zh-CN" sz="2800" smtClean="0"/>
              <a:t>have shared global public key values (p,q,g): </a:t>
            </a:r>
          </a:p>
          <a:p>
            <a:pPr lvl="1" eaLnBrk="1" hangingPunct="1"/>
            <a:r>
              <a:rPr lang="en-AU" altLang="zh-CN" sz="2400" smtClean="0"/>
              <a:t>choose 160-bit prime number  q</a:t>
            </a:r>
          </a:p>
          <a:p>
            <a:pPr lvl="1" eaLnBrk="1" hangingPunct="1"/>
            <a:r>
              <a:rPr lang="en-AU" altLang="zh-CN" sz="2400" smtClean="0"/>
              <a:t>choose a large prime p with </a:t>
            </a:r>
            <a:r>
              <a:rPr lang="en-AU" altLang="zh-CN" sz="2400" smtClean="0">
                <a:latin typeface="Courier New" panose="02070309020205020404" pitchFamily="49" charset="0"/>
              </a:rPr>
              <a:t>2</a:t>
            </a:r>
            <a:r>
              <a:rPr lang="en-AU" altLang="zh-CN" sz="2400" baseline="30000" smtClean="0">
                <a:latin typeface="Courier New" panose="02070309020205020404" pitchFamily="49" charset="0"/>
              </a:rPr>
              <a:t>L-1</a:t>
            </a:r>
            <a:r>
              <a:rPr lang="en-AU" altLang="zh-CN" sz="2400" smtClean="0"/>
              <a:t> </a:t>
            </a:r>
            <a:r>
              <a:rPr lang="en-AU" altLang="zh-CN" sz="2400" smtClean="0">
                <a:latin typeface="Courier New" panose="02070309020205020404" pitchFamily="49" charset="0"/>
              </a:rPr>
              <a:t>&lt;</a:t>
            </a:r>
            <a:r>
              <a:rPr lang="en-AU" altLang="zh-CN" sz="2400" smtClean="0"/>
              <a:t> </a:t>
            </a:r>
            <a:r>
              <a:rPr lang="en-AU" altLang="zh-CN" sz="2400" smtClean="0">
                <a:latin typeface="Courier New" panose="02070309020205020404" pitchFamily="49" charset="0"/>
              </a:rPr>
              <a:t>p &lt; 2</a:t>
            </a:r>
            <a:r>
              <a:rPr lang="en-AU" altLang="zh-CN" sz="2400" baseline="30000" smtClean="0">
                <a:latin typeface="Courier New" panose="02070309020205020404" pitchFamily="49" charset="0"/>
              </a:rPr>
              <a:t>L</a:t>
            </a:r>
            <a:r>
              <a:rPr lang="en-AU" altLang="zh-CN" sz="2400" smtClean="0"/>
              <a:t> </a:t>
            </a:r>
          </a:p>
          <a:p>
            <a:pPr lvl="2" eaLnBrk="1" hangingPunct="1"/>
            <a:r>
              <a:rPr lang="en-AU" altLang="zh-CN" sz="2000" smtClean="0"/>
              <a:t>where L= 512 to 1024 bits and is a multiple of 64</a:t>
            </a:r>
          </a:p>
          <a:p>
            <a:pPr lvl="2" eaLnBrk="1" hangingPunct="1"/>
            <a:r>
              <a:rPr lang="en-AU" altLang="zh-CN" sz="2000" smtClean="0"/>
              <a:t>such that q is a 160 bit prime divisor of </a:t>
            </a:r>
            <a:r>
              <a:rPr lang="en-AU" altLang="zh-CN" sz="2000" smtClean="0">
                <a:latin typeface="Courier New" panose="02070309020205020404" pitchFamily="49" charset="0"/>
              </a:rPr>
              <a:t>(p-1)</a:t>
            </a:r>
            <a:endParaRPr lang="en-AU" altLang="zh-CN" sz="2000" smtClean="0"/>
          </a:p>
          <a:p>
            <a:pPr lvl="1" eaLnBrk="1" hangingPunct="1"/>
            <a:r>
              <a:rPr lang="en-AU" altLang="zh-CN" sz="2400" smtClean="0"/>
              <a:t>choose </a:t>
            </a:r>
            <a:r>
              <a:rPr lang="en-AU" altLang="zh-CN" sz="2400" smtClean="0">
                <a:latin typeface="Courier New" panose="02070309020205020404" pitchFamily="49" charset="0"/>
              </a:rPr>
              <a:t>g = h</a:t>
            </a:r>
            <a:r>
              <a:rPr lang="en-AU" altLang="zh-CN" sz="2400" baseline="30000" smtClean="0">
                <a:latin typeface="Courier New" panose="02070309020205020404" pitchFamily="49" charset="0"/>
              </a:rPr>
              <a:t>(p-1)/q</a:t>
            </a:r>
            <a:r>
              <a:rPr lang="en-AU" altLang="zh-CN" sz="2400" smtClean="0"/>
              <a:t> </a:t>
            </a:r>
          </a:p>
          <a:p>
            <a:pPr lvl="2" eaLnBrk="1" hangingPunct="1"/>
            <a:r>
              <a:rPr lang="en-AU" altLang="zh-CN" sz="2000" smtClean="0"/>
              <a:t>where  </a:t>
            </a:r>
            <a:r>
              <a:rPr lang="en-AU" altLang="zh-CN" sz="2000" smtClean="0">
                <a:latin typeface="Courier New" panose="02070309020205020404" pitchFamily="49" charset="0"/>
              </a:rPr>
              <a:t>1&lt;h&lt;p-1 </a:t>
            </a:r>
            <a:r>
              <a:rPr lang="en-AU" altLang="zh-CN" sz="2000" smtClean="0"/>
              <a:t>and</a:t>
            </a:r>
            <a:r>
              <a:rPr lang="en-AU" altLang="zh-CN" sz="2000" smtClean="0">
                <a:latin typeface="Courier New" panose="02070309020205020404" pitchFamily="49" charset="0"/>
              </a:rPr>
              <a:t> h</a:t>
            </a:r>
            <a:r>
              <a:rPr lang="en-AU" altLang="zh-CN" sz="2000" baseline="30000" smtClean="0">
                <a:latin typeface="Courier New" panose="02070309020205020404" pitchFamily="49" charset="0"/>
              </a:rPr>
              <a:t>(p-1)/q </a:t>
            </a:r>
            <a:r>
              <a:rPr lang="en-AU" altLang="zh-CN" sz="2000" smtClean="0">
                <a:latin typeface="Courier New" panose="02070309020205020404" pitchFamily="49" charset="0"/>
              </a:rPr>
              <a:t>mod p &gt; 1</a:t>
            </a:r>
            <a:r>
              <a:rPr lang="en-AU" altLang="zh-CN" sz="2000" smtClean="0"/>
              <a:t> </a:t>
            </a:r>
          </a:p>
          <a:p>
            <a:pPr eaLnBrk="1" hangingPunct="1"/>
            <a:r>
              <a:rPr lang="en-AU" altLang="zh-CN" sz="2800" smtClean="0"/>
              <a:t>users choose private &amp; compute public key: </a:t>
            </a:r>
          </a:p>
          <a:p>
            <a:pPr lvl="1" eaLnBrk="1" hangingPunct="1"/>
            <a:r>
              <a:rPr lang="en-AU" altLang="zh-CN" sz="2400" smtClean="0"/>
              <a:t>choose random private key:  </a:t>
            </a:r>
            <a:r>
              <a:rPr lang="en-AU" altLang="zh-CN" sz="2400" smtClean="0">
                <a:latin typeface="Courier New" panose="02070309020205020404" pitchFamily="49" charset="0"/>
              </a:rPr>
              <a:t>x&lt;q</a:t>
            </a:r>
            <a:r>
              <a:rPr lang="en-AU" altLang="zh-CN" sz="2400" smtClean="0"/>
              <a:t> </a:t>
            </a:r>
          </a:p>
          <a:p>
            <a:pPr lvl="1" eaLnBrk="1" hangingPunct="1"/>
            <a:r>
              <a:rPr lang="en-AU" altLang="zh-CN" sz="2400" smtClean="0"/>
              <a:t>compute public key: </a:t>
            </a:r>
            <a:r>
              <a:rPr lang="en-AU" altLang="zh-CN" sz="2400" smtClean="0">
                <a:latin typeface="Courier New" panose="02070309020205020404" pitchFamily="49" charset="0"/>
              </a:rPr>
              <a:t>y = g</a:t>
            </a:r>
            <a:r>
              <a:rPr lang="en-AU" altLang="zh-CN" sz="2400" baseline="30000" smtClean="0">
                <a:latin typeface="Courier New" panose="02070309020205020404" pitchFamily="49" charset="0"/>
              </a:rPr>
              <a:t>x </a:t>
            </a:r>
            <a:r>
              <a:rPr lang="en-AU" altLang="zh-CN" sz="2400" smtClean="0">
                <a:latin typeface="Courier New" panose="02070309020205020404" pitchFamily="49" charset="0"/>
              </a:rPr>
              <a:t>mod p</a:t>
            </a:r>
            <a:endParaRPr lang="en-AU" altLang="zh-CN" sz="2400" smtClean="0"/>
          </a:p>
        </p:txBody>
      </p:sp>
    </p:spTree>
    <p:extLst>
      <p:ext uri="{BB962C8B-B14F-4D97-AF65-F5344CB8AC3E}">
        <p14:creationId xmlns:p14="http://schemas.microsoft.com/office/powerpoint/2010/main" val="3894087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ea typeface="ＭＳ Ｐゴシック" pitchFamily="-107" charset="-128"/>
              </a:rPr>
              <a:t>DSA Signature Creation</a:t>
            </a:r>
          </a:p>
        </p:txBody>
      </p:sp>
      <p:sp>
        <p:nvSpPr>
          <p:cNvPr id="67587" name="Rectangle 3"/>
          <p:cNvSpPr>
            <a:spLocks noGrp="1" noChangeArrowheads="1"/>
          </p:cNvSpPr>
          <p:nvPr>
            <p:ph type="body" idx="1"/>
          </p:nvPr>
        </p:nvSpPr>
        <p:spPr/>
        <p:txBody>
          <a:bodyPr/>
          <a:lstStyle/>
          <a:p>
            <a:pPr eaLnBrk="1" hangingPunct="1"/>
            <a:r>
              <a:rPr lang="en-AU" altLang="zh-CN" smtClean="0"/>
              <a:t>to </a:t>
            </a:r>
            <a:r>
              <a:rPr lang="en-AU" altLang="zh-CN" b="1" smtClean="0"/>
              <a:t>sign</a:t>
            </a:r>
            <a:r>
              <a:rPr lang="en-AU" altLang="zh-CN" smtClean="0"/>
              <a:t> a message </a:t>
            </a:r>
            <a:r>
              <a:rPr lang="en-AU" altLang="zh-CN" smtClean="0">
                <a:latin typeface="Courier New" panose="02070309020205020404" pitchFamily="49" charset="0"/>
              </a:rPr>
              <a:t>M</a:t>
            </a:r>
            <a:r>
              <a:rPr lang="en-AU" altLang="zh-CN" smtClean="0"/>
              <a:t> the sender:</a:t>
            </a:r>
          </a:p>
          <a:p>
            <a:pPr lvl="1" eaLnBrk="1" hangingPunct="1"/>
            <a:r>
              <a:rPr lang="en-AU" altLang="zh-CN" smtClean="0"/>
              <a:t>generates a random signature key </a:t>
            </a:r>
            <a:r>
              <a:rPr lang="en-AU" altLang="zh-CN" smtClean="0">
                <a:latin typeface="Courier New" panose="02070309020205020404" pitchFamily="49" charset="0"/>
              </a:rPr>
              <a:t>k, k&lt;q</a:t>
            </a:r>
            <a:r>
              <a:rPr lang="en-AU" altLang="zh-CN" smtClean="0"/>
              <a:t> </a:t>
            </a:r>
          </a:p>
          <a:p>
            <a:pPr lvl="1" eaLnBrk="1" hangingPunct="1"/>
            <a:r>
              <a:rPr lang="en-US" smtClean="0"/>
              <a:t>nb. </a:t>
            </a:r>
            <a:r>
              <a:rPr lang="en-AU" altLang="zh-CN" smtClean="0">
                <a:latin typeface="Courier New" panose="02070309020205020404" pitchFamily="49" charset="0"/>
              </a:rPr>
              <a:t>k</a:t>
            </a:r>
            <a:r>
              <a:rPr lang="en-US" smtClean="0"/>
              <a:t> must be random, be destroyed after use, and never be reused</a:t>
            </a:r>
            <a:endParaRPr lang="en-AU" altLang="zh-CN" smtClean="0"/>
          </a:p>
          <a:p>
            <a:pPr eaLnBrk="1" hangingPunct="1"/>
            <a:r>
              <a:rPr lang="en-AU" altLang="zh-CN" smtClean="0"/>
              <a:t>then computes signature pair: </a:t>
            </a:r>
          </a:p>
          <a:p>
            <a:pPr lvl="1" eaLnBrk="1" hangingPunct="1">
              <a:buFont typeface="Wingdings" panose="05000000000000000000" pitchFamily="2" charset="2"/>
              <a:buNone/>
            </a:pPr>
            <a:r>
              <a:rPr lang="en-AU" altLang="zh-CN" smtClean="0">
                <a:latin typeface="Courier New" panose="02070309020205020404" pitchFamily="49" charset="0"/>
              </a:rPr>
              <a:t>r = (g</a:t>
            </a:r>
            <a:r>
              <a:rPr lang="en-AU" altLang="zh-CN" baseline="30000" smtClean="0">
                <a:latin typeface="Courier New" panose="02070309020205020404" pitchFamily="49" charset="0"/>
              </a:rPr>
              <a:t>k</a:t>
            </a:r>
            <a:r>
              <a:rPr lang="en-AU" altLang="zh-CN" smtClean="0">
                <a:latin typeface="Courier New" panose="02070309020205020404" pitchFamily="49" charset="0"/>
              </a:rPr>
              <a:t> mod p)mod q </a:t>
            </a:r>
          </a:p>
          <a:p>
            <a:pPr lvl="1" eaLnBrk="1" hangingPunct="1">
              <a:buFont typeface="Wingdings" panose="05000000000000000000" pitchFamily="2" charset="2"/>
              <a:buNone/>
            </a:pPr>
            <a:r>
              <a:rPr lang="en-AU" altLang="zh-CN" smtClean="0">
                <a:latin typeface="Courier New" panose="02070309020205020404" pitchFamily="49" charset="0"/>
              </a:rPr>
              <a:t>s = [k</a:t>
            </a:r>
            <a:r>
              <a:rPr lang="en-AU" altLang="zh-CN" baseline="30000" smtClean="0">
                <a:latin typeface="Courier New" panose="02070309020205020404" pitchFamily="49" charset="0"/>
              </a:rPr>
              <a:t>-1</a:t>
            </a:r>
            <a:r>
              <a:rPr lang="en-AU" altLang="zh-CN" smtClean="0">
                <a:latin typeface="Courier New" panose="02070309020205020404" pitchFamily="49" charset="0"/>
              </a:rPr>
              <a:t>(H(M)+ xr)] mod q</a:t>
            </a:r>
            <a:endParaRPr lang="en-AU" altLang="zh-CN" smtClean="0"/>
          </a:p>
          <a:p>
            <a:pPr eaLnBrk="1" hangingPunct="1"/>
            <a:r>
              <a:rPr lang="en-AU" altLang="zh-CN" smtClean="0"/>
              <a:t>sends signature </a:t>
            </a:r>
            <a:r>
              <a:rPr lang="en-AU" altLang="zh-CN" smtClean="0">
                <a:latin typeface="Courier New" panose="02070309020205020404" pitchFamily="49" charset="0"/>
              </a:rPr>
              <a:t>(r,s)</a:t>
            </a:r>
            <a:r>
              <a:rPr lang="en-AU" altLang="zh-CN" smtClean="0"/>
              <a:t> with message </a:t>
            </a:r>
            <a:r>
              <a:rPr lang="en-AU" altLang="zh-CN" smtClean="0">
                <a:latin typeface="Courier New" panose="02070309020205020404" pitchFamily="49" charset="0"/>
              </a:rPr>
              <a:t>M</a:t>
            </a:r>
          </a:p>
        </p:txBody>
      </p:sp>
    </p:spTree>
    <p:extLst>
      <p:ext uri="{BB962C8B-B14F-4D97-AF65-F5344CB8AC3E}">
        <p14:creationId xmlns:p14="http://schemas.microsoft.com/office/powerpoint/2010/main" val="2839446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ea typeface="ＭＳ Ｐゴシック" pitchFamily="-107" charset="-128"/>
              </a:rPr>
              <a:t>DSA Signature Verification </a:t>
            </a:r>
          </a:p>
        </p:txBody>
      </p:sp>
      <p:sp>
        <p:nvSpPr>
          <p:cNvPr id="68611" name="Rectangle 3"/>
          <p:cNvSpPr>
            <a:spLocks noGrp="1" noChangeArrowheads="1"/>
          </p:cNvSpPr>
          <p:nvPr>
            <p:ph type="body" idx="1"/>
          </p:nvPr>
        </p:nvSpPr>
        <p:spPr/>
        <p:txBody>
          <a:bodyPr/>
          <a:lstStyle/>
          <a:p>
            <a:pPr eaLnBrk="1" hangingPunct="1"/>
            <a:r>
              <a:rPr lang="en-US" dirty="0" smtClean="0"/>
              <a:t>having received M &amp; </a:t>
            </a:r>
            <a:r>
              <a:rPr lang="en-AU" altLang="zh-CN" dirty="0" smtClean="0"/>
              <a:t>signature </a:t>
            </a:r>
            <a:r>
              <a:rPr lang="en-AU" altLang="zh-CN" dirty="0" smtClean="0">
                <a:latin typeface="Courier New" panose="02070309020205020404" pitchFamily="49" charset="0"/>
              </a:rPr>
              <a:t>(</a:t>
            </a:r>
            <a:r>
              <a:rPr lang="en-AU" altLang="zh-CN" dirty="0" err="1" smtClean="0">
                <a:latin typeface="Courier New" panose="02070309020205020404" pitchFamily="49" charset="0"/>
              </a:rPr>
              <a:t>r,s</a:t>
            </a:r>
            <a:r>
              <a:rPr lang="en-AU" altLang="zh-CN" dirty="0" smtClean="0">
                <a:latin typeface="Courier New" panose="02070309020205020404" pitchFamily="49" charset="0"/>
              </a:rPr>
              <a:t>)</a:t>
            </a:r>
            <a:r>
              <a:rPr lang="en-AU" altLang="zh-CN" dirty="0" smtClean="0"/>
              <a:t> </a:t>
            </a:r>
          </a:p>
          <a:p>
            <a:pPr eaLnBrk="1" hangingPunct="1"/>
            <a:r>
              <a:rPr lang="en-AU" altLang="zh-CN" dirty="0" smtClean="0"/>
              <a:t>to </a:t>
            </a:r>
            <a:r>
              <a:rPr lang="en-AU" altLang="zh-CN" b="1" dirty="0" smtClean="0"/>
              <a:t>verify</a:t>
            </a:r>
            <a:r>
              <a:rPr lang="en-AU" altLang="zh-CN" dirty="0" smtClean="0"/>
              <a:t> a signature, recipient computes: </a:t>
            </a:r>
          </a:p>
          <a:p>
            <a:pPr lvl="1" eaLnBrk="1" hangingPunct="1">
              <a:buFont typeface="Wingdings" panose="05000000000000000000" pitchFamily="2" charset="2"/>
              <a:buNone/>
            </a:pPr>
            <a:r>
              <a:rPr lang="en-AU" altLang="zh-CN" dirty="0" smtClean="0">
                <a:latin typeface="Courier New" panose="02070309020205020404" pitchFamily="49" charset="0"/>
              </a:rPr>
              <a:t>w = s</a:t>
            </a:r>
            <a:r>
              <a:rPr lang="en-AU" altLang="zh-CN" baseline="30000" dirty="0" smtClean="0">
                <a:latin typeface="Courier New" panose="02070309020205020404" pitchFamily="49" charset="0"/>
              </a:rPr>
              <a:t>-1 </a:t>
            </a:r>
            <a:r>
              <a:rPr lang="en-AU" altLang="zh-CN" dirty="0" smtClean="0">
                <a:latin typeface="Courier New" panose="02070309020205020404" pitchFamily="49" charset="0"/>
              </a:rPr>
              <a:t>mod q </a:t>
            </a:r>
          </a:p>
          <a:p>
            <a:pPr lvl="1" eaLnBrk="1" hangingPunct="1">
              <a:buFont typeface="Wingdings" panose="05000000000000000000" pitchFamily="2" charset="2"/>
              <a:buNone/>
            </a:pPr>
            <a:r>
              <a:rPr lang="en-AU" altLang="zh-CN" dirty="0" smtClean="0">
                <a:latin typeface="Courier New" panose="02070309020205020404" pitchFamily="49" charset="0"/>
              </a:rPr>
              <a:t>u1= [H(M)w ]mod q </a:t>
            </a:r>
          </a:p>
          <a:p>
            <a:pPr lvl="1" eaLnBrk="1" hangingPunct="1">
              <a:buFont typeface="Wingdings" panose="05000000000000000000" pitchFamily="2" charset="2"/>
              <a:buNone/>
            </a:pPr>
            <a:r>
              <a:rPr lang="en-AU" altLang="zh-CN" dirty="0" smtClean="0">
                <a:latin typeface="Courier New" panose="02070309020205020404" pitchFamily="49" charset="0"/>
              </a:rPr>
              <a:t>u2= (</a:t>
            </a:r>
            <a:r>
              <a:rPr lang="en-AU" altLang="zh-CN" dirty="0" err="1" smtClean="0">
                <a:latin typeface="Courier New" panose="02070309020205020404" pitchFamily="49" charset="0"/>
              </a:rPr>
              <a:t>rw</a:t>
            </a:r>
            <a:r>
              <a:rPr lang="en-AU" altLang="zh-CN" dirty="0" smtClean="0">
                <a:latin typeface="Courier New" panose="02070309020205020404" pitchFamily="49" charset="0"/>
              </a:rPr>
              <a:t>)mod q</a:t>
            </a:r>
          </a:p>
          <a:p>
            <a:pPr lvl="1" eaLnBrk="1" hangingPunct="1">
              <a:buFont typeface="Wingdings" panose="05000000000000000000" pitchFamily="2" charset="2"/>
              <a:buNone/>
            </a:pPr>
            <a:r>
              <a:rPr lang="en-AU" altLang="zh-CN" dirty="0" smtClean="0">
                <a:latin typeface="Courier New" panose="02070309020205020404" pitchFamily="49" charset="0"/>
              </a:rPr>
              <a:t>v = [(g</a:t>
            </a:r>
            <a:r>
              <a:rPr lang="en-AU" altLang="zh-CN" baseline="30000" dirty="0" smtClean="0">
                <a:latin typeface="Courier New" panose="02070309020205020404" pitchFamily="49" charset="0"/>
              </a:rPr>
              <a:t>u1</a:t>
            </a:r>
            <a:r>
              <a:rPr lang="en-AU" altLang="zh-CN" dirty="0" smtClean="0">
                <a:latin typeface="Courier New" panose="02070309020205020404" pitchFamily="49" charset="0"/>
              </a:rPr>
              <a:t> y</a:t>
            </a:r>
            <a:r>
              <a:rPr lang="en-AU" altLang="zh-CN" baseline="30000" dirty="0" smtClean="0">
                <a:latin typeface="Courier New" panose="02070309020205020404" pitchFamily="49" charset="0"/>
              </a:rPr>
              <a:t>u2</a:t>
            </a:r>
            <a:r>
              <a:rPr lang="en-AU" altLang="zh-CN" dirty="0" smtClean="0">
                <a:latin typeface="Courier New" panose="02070309020205020404" pitchFamily="49" charset="0"/>
              </a:rPr>
              <a:t>)mod p ]mod q</a:t>
            </a:r>
          </a:p>
          <a:p>
            <a:pPr eaLnBrk="1" hangingPunct="1"/>
            <a:r>
              <a:rPr lang="en-AU" altLang="zh-CN" dirty="0" smtClean="0"/>
              <a:t>if </a:t>
            </a:r>
            <a:r>
              <a:rPr lang="en-AU" altLang="zh-CN" dirty="0" smtClean="0">
                <a:latin typeface="Courier New" panose="02070309020205020404" pitchFamily="49" charset="0"/>
              </a:rPr>
              <a:t>v=r</a:t>
            </a:r>
            <a:r>
              <a:rPr lang="en-AU" altLang="zh-CN" dirty="0" smtClean="0"/>
              <a:t> then signature is verified</a:t>
            </a:r>
          </a:p>
        </p:txBody>
      </p:sp>
    </p:spTree>
    <p:extLst>
      <p:ext uri="{BB962C8B-B14F-4D97-AF65-F5344CB8AC3E}">
        <p14:creationId xmlns:p14="http://schemas.microsoft.com/office/powerpoint/2010/main" val="1202504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139825"/>
          </a:xfrm>
        </p:spPr>
        <p:txBody>
          <a:bodyPr/>
          <a:lstStyle/>
          <a:p>
            <a:pPr algn="ctr" eaLnBrk="1" hangingPunct="1">
              <a:defRPr/>
            </a:pPr>
            <a:r>
              <a:rPr lang="en-US" dirty="0" smtClean="0">
                <a:ea typeface="ＭＳ Ｐゴシック" pitchFamily="-107" charset="-128"/>
              </a:rPr>
              <a:t>DSS Overview</a:t>
            </a:r>
          </a:p>
        </p:txBody>
      </p:sp>
      <p:pic>
        <p:nvPicPr>
          <p:cNvPr id="563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8355013" cy="56118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088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Digital Signature Requirements</a:t>
            </a:r>
            <a:endParaRPr lang="en-AU" altLang="zh-CN" smtClean="0"/>
          </a:p>
        </p:txBody>
      </p:sp>
      <p:sp>
        <p:nvSpPr>
          <p:cNvPr id="47107" name="Rectangle 3"/>
          <p:cNvSpPr>
            <a:spLocks noGrp="1" noChangeArrowheads="1"/>
          </p:cNvSpPr>
          <p:nvPr>
            <p:ph idx="1"/>
          </p:nvPr>
        </p:nvSpPr>
        <p:spPr/>
        <p:txBody>
          <a:bodyPr/>
          <a:lstStyle/>
          <a:p>
            <a:pPr>
              <a:defRPr/>
            </a:pPr>
            <a:r>
              <a:rPr lang="en-AU" sz="2800" dirty="0">
                <a:ea typeface="ＭＳ Ｐゴシック" pitchFamily="-107" charset="-128"/>
              </a:rPr>
              <a:t>must depend on the message signed</a:t>
            </a:r>
          </a:p>
          <a:p>
            <a:pPr>
              <a:defRPr/>
            </a:pPr>
            <a:r>
              <a:rPr lang="en-AU" sz="2800" dirty="0">
                <a:ea typeface="ＭＳ Ｐゴシック" pitchFamily="-107" charset="-128"/>
              </a:rPr>
              <a:t>must use information unique to sender</a:t>
            </a:r>
          </a:p>
          <a:p>
            <a:pPr lvl="1">
              <a:defRPr/>
            </a:pPr>
            <a:r>
              <a:rPr lang="en-AU" sz="2400" dirty="0">
                <a:ea typeface="ＭＳ Ｐゴシック" pitchFamily="-107" charset="-128"/>
              </a:rPr>
              <a:t>to prevent both forgery and denial</a:t>
            </a:r>
          </a:p>
          <a:p>
            <a:pPr>
              <a:defRPr/>
            </a:pPr>
            <a:r>
              <a:rPr lang="en-AU" sz="2800" dirty="0">
                <a:ea typeface="ＭＳ Ｐゴシック" pitchFamily="-107" charset="-128"/>
              </a:rPr>
              <a:t>must be relatively easy to produce</a:t>
            </a:r>
          </a:p>
          <a:p>
            <a:pPr>
              <a:defRPr/>
            </a:pPr>
            <a:r>
              <a:rPr lang="en-AU" sz="2800" dirty="0">
                <a:ea typeface="ＭＳ Ｐゴシック" pitchFamily="-107" charset="-128"/>
              </a:rPr>
              <a:t>must be relatively easy to recognize &amp; verify</a:t>
            </a:r>
          </a:p>
          <a:p>
            <a:pPr>
              <a:defRPr/>
            </a:pPr>
            <a:r>
              <a:rPr lang="en-AU" sz="2800" dirty="0">
                <a:ea typeface="ＭＳ Ｐゴシック" pitchFamily="-107" charset="-128"/>
              </a:rPr>
              <a:t>be computationally infeasible to forge </a:t>
            </a:r>
          </a:p>
          <a:p>
            <a:pPr lvl="1">
              <a:defRPr/>
            </a:pPr>
            <a:r>
              <a:rPr lang="en-AU" sz="2400" dirty="0">
                <a:ea typeface="ＭＳ Ｐゴシック" pitchFamily="-107" charset="-128"/>
              </a:rPr>
              <a:t>with new message for existing digital signature</a:t>
            </a:r>
          </a:p>
          <a:p>
            <a:pPr lvl="1">
              <a:defRPr/>
            </a:pPr>
            <a:r>
              <a:rPr lang="en-AU" sz="2400" dirty="0">
                <a:ea typeface="ＭＳ Ｐゴシック" pitchFamily="-107" charset="-128"/>
              </a:rPr>
              <a:t>with fraudulent digital signature for given message</a:t>
            </a:r>
          </a:p>
          <a:p>
            <a:pPr>
              <a:defRPr/>
            </a:pPr>
            <a:r>
              <a:rPr lang="en-AU" sz="2800" dirty="0">
                <a:ea typeface="ＭＳ Ｐゴシック" pitchFamily="-107" charset="-128"/>
              </a:rPr>
              <a:t>be practical save digital signature in storage</a:t>
            </a:r>
          </a:p>
        </p:txBody>
      </p:sp>
    </p:spTree>
    <p:extLst>
      <p:ext uri="{BB962C8B-B14F-4D97-AF65-F5344CB8AC3E}">
        <p14:creationId xmlns:p14="http://schemas.microsoft.com/office/powerpoint/2010/main" val="2394835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ea typeface="ＭＳ Ｐゴシック" pitchFamily="-107" charset="-128"/>
              </a:rPr>
              <a:t>Attacks and Forgeries</a:t>
            </a:r>
          </a:p>
        </p:txBody>
      </p:sp>
      <p:sp>
        <p:nvSpPr>
          <p:cNvPr id="3" name="Content Placeholder 2"/>
          <p:cNvSpPr>
            <a:spLocks noGrp="1"/>
          </p:cNvSpPr>
          <p:nvPr>
            <p:ph idx="1"/>
          </p:nvPr>
        </p:nvSpPr>
        <p:spPr/>
        <p:txBody>
          <a:bodyPr>
            <a:normAutofit fontScale="92500" lnSpcReduction="10000"/>
          </a:bodyPr>
          <a:lstStyle/>
          <a:p>
            <a:pPr eaLnBrk="1" hangingPunct="1"/>
            <a:r>
              <a:rPr lang="en-US" dirty="0" smtClean="0"/>
              <a:t>attacks</a:t>
            </a:r>
          </a:p>
          <a:p>
            <a:pPr lvl="1" eaLnBrk="1" hangingPunct="1"/>
            <a:r>
              <a:rPr lang="en-US" dirty="0" smtClean="0"/>
              <a:t>key-only attack</a:t>
            </a:r>
          </a:p>
          <a:p>
            <a:pPr lvl="1" eaLnBrk="1" hangingPunct="1"/>
            <a:r>
              <a:rPr lang="en-US" dirty="0" smtClean="0"/>
              <a:t>known message attack</a:t>
            </a:r>
          </a:p>
          <a:p>
            <a:pPr lvl="1" eaLnBrk="1" hangingPunct="1"/>
            <a:r>
              <a:rPr lang="en-US" dirty="0" smtClean="0"/>
              <a:t>generic chosen message attack</a:t>
            </a:r>
          </a:p>
          <a:p>
            <a:pPr lvl="1" eaLnBrk="1" hangingPunct="1"/>
            <a:r>
              <a:rPr lang="en-US" dirty="0" smtClean="0"/>
              <a:t>directed chosen message attack</a:t>
            </a:r>
          </a:p>
          <a:p>
            <a:pPr lvl="1" eaLnBrk="1" hangingPunct="1"/>
            <a:r>
              <a:rPr lang="en-US" dirty="0" smtClean="0"/>
              <a:t>adaptive chosen message attack</a:t>
            </a:r>
          </a:p>
          <a:p>
            <a:pPr eaLnBrk="1" hangingPunct="1"/>
            <a:r>
              <a:rPr lang="en-US" dirty="0" smtClean="0"/>
              <a:t>break success levels</a:t>
            </a:r>
          </a:p>
          <a:p>
            <a:pPr lvl="1" eaLnBrk="1" hangingPunct="1"/>
            <a:r>
              <a:rPr lang="en-US" dirty="0" smtClean="0"/>
              <a:t>total break</a:t>
            </a:r>
          </a:p>
          <a:p>
            <a:pPr lvl="1" eaLnBrk="1" hangingPunct="1"/>
            <a:r>
              <a:rPr lang="en-US" dirty="0" smtClean="0"/>
              <a:t>selective forgery</a:t>
            </a:r>
          </a:p>
          <a:p>
            <a:pPr lvl="1" eaLnBrk="1" hangingPunct="1"/>
            <a:r>
              <a:rPr lang="en-US" dirty="0" smtClean="0"/>
              <a:t>existential forgery</a:t>
            </a:r>
          </a:p>
          <a:p>
            <a:pPr lvl="1" eaLnBrk="1" hangingPunct="1"/>
            <a:endParaRPr lang="en-US" dirty="0" smtClean="0"/>
          </a:p>
        </p:txBody>
      </p:sp>
    </p:spTree>
    <p:extLst>
      <p:ext uri="{BB962C8B-B14F-4D97-AF65-F5344CB8AC3E}">
        <p14:creationId xmlns:p14="http://schemas.microsoft.com/office/powerpoint/2010/main" val="156496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RSA</a:t>
            </a:r>
            <a:endParaRPr lang="en-AU" altLang="zh-CN" smtClean="0"/>
          </a:p>
        </p:txBody>
      </p:sp>
      <p:sp>
        <p:nvSpPr>
          <p:cNvPr id="61443" name="Rectangle 3"/>
          <p:cNvSpPr>
            <a:spLocks noGrp="1" noChangeArrowheads="1"/>
          </p:cNvSpPr>
          <p:nvPr>
            <p:ph type="body" idx="1"/>
          </p:nvPr>
        </p:nvSpPr>
        <p:spPr>
          <a:xfrm>
            <a:off x="457200" y="1676400"/>
            <a:ext cx="8458200" cy="4454525"/>
          </a:xfrm>
        </p:spPr>
        <p:txBody>
          <a:bodyPr/>
          <a:lstStyle/>
          <a:p>
            <a:pPr eaLnBrk="1" hangingPunct="1"/>
            <a:r>
              <a:rPr lang="en-AU" altLang="zh-CN" sz="2800" smtClean="0"/>
              <a:t>by Rivest, Shamir &amp; Adleman of MIT in 1977 </a:t>
            </a:r>
          </a:p>
          <a:p>
            <a:pPr eaLnBrk="1" hangingPunct="1"/>
            <a:r>
              <a:rPr lang="en-AU" altLang="zh-CN" sz="2800" smtClean="0"/>
              <a:t>best known &amp; widely used public-key scheme </a:t>
            </a:r>
          </a:p>
          <a:p>
            <a:pPr eaLnBrk="1" hangingPunct="1"/>
            <a:r>
              <a:rPr lang="en-AU" altLang="zh-CN" sz="2800" smtClean="0"/>
              <a:t>based on exponentiation in a finite (Galois) field over integers modulo a prime </a:t>
            </a:r>
          </a:p>
          <a:p>
            <a:pPr lvl="1" eaLnBrk="1" hangingPunct="1"/>
            <a:r>
              <a:rPr lang="en-AU" altLang="zh-CN" sz="2400" smtClean="0"/>
              <a:t>nb. exponentiation takes O((log n)</a:t>
            </a:r>
            <a:r>
              <a:rPr lang="en-AU" altLang="zh-CN" sz="2400" baseline="30000" smtClean="0"/>
              <a:t>3</a:t>
            </a:r>
            <a:r>
              <a:rPr lang="en-AU" altLang="zh-CN" sz="2400" smtClean="0"/>
              <a:t>) operations (easy) </a:t>
            </a:r>
          </a:p>
          <a:p>
            <a:pPr eaLnBrk="1" hangingPunct="1"/>
            <a:r>
              <a:rPr lang="en-US" sz="2800" smtClean="0"/>
              <a:t>uses large integers (eg. 1024 bits)</a:t>
            </a:r>
            <a:endParaRPr lang="en-AU" altLang="zh-CN" sz="2800" smtClean="0"/>
          </a:p>
          <a:p>
            <a:pPr eaLnBrk="1" hangingPunct="1"/>
            <a:r>
              <a:rPr lang="en-AU" altLang="zh-CN" sz="2800" smtClean="0"/>
              <a:t>security due to cost of factoring large numbers </a:t>
            </a:r>
          </a:p>
          <a:p>
            <a:pPr lvl="1" eaLnBrk="1" hangingPunct="1"/>
            <a:r>
              <a:rPr lang="en-AU" altLang="zh-CN" sz="2400" smtClean="0"/>
              <a:t>nb. factorization takes O(e </a:t>
            </a:r>
            <a:r>
              <a:rPr lang="en-AU" altLang="zh-CN" sz="2400" baseline="30000" smtClean="0"/>
              <a:t>log n log log n</a:t>
            </a:r>
            <a:r>
              <a:rPr lang="en-AU" altLang="zh-CN" sz="2400" smtClean="0"/>
              <a:t>) operations (hard) </a:t>
            </a:r>
          </a:p>
        </p:txBody>
      </p:sp>
    </p:spTree>
    <p:extLst>
      <p:ext uri="{BB962C8B-B14F-4D97-AF65-F5344CB8AC3E}">
        <p14:creationId xmlns:p14="http://schemas.microsoft.com/office/powerpoint/2010/main" val="1501052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Take-home information</a:t>
            </a:r>
            <a:endParaRPr lang="en-AU" altLang="zh-CN" dirty="0" smtClean="0"/>
          </a:p>
        </p:txBody>
      </p:sp>
      <p:sp>
        <p:nvSpPr>
          <p:cNvPr id="45059" name="Rectangle 3"/>
          <p:cNvSpPr>
            <a:spLocks noGrp="1" noChangeArrowheads="1"/>
          </p:cNvSpPr>
          <p:nvPr>
            <p:ph type="body" idx="1"/>
          </p:nvPr>
        </p:nvSpPr>
        <p:spPr/>
        <p:txBody>
          <a:bodyPr/>
          <a:lstStyle/>
          <a:p>
            <a:r>
              <a:rPr lang="en-US" dirty="0" smtClean="0"/>
              <a:t>RSA, </a:t>
            </a:r>
            <a:r>
              <a:rPr lang="en-US" dirty="0" err="1" smtClean="0"/>
              <a:t>ElGamal</a:t>
            </a:r>
            <a:r>
              <a:rPr lang="en-US" dirty="0" smtClean="0"/>
              <a:t>  public key crypto</a:t>
            </a:r>
          </a:p>
          <a:p>
            <a:r>
              <a:rPr lang="en-US" dirty="0" err="1" smtClean="0"/>
              <a:t>Diffie</a:t>
            </a:r>
            <a:r>
              <a:rPr lang="en-US" dirty="0" smtClean="0"/>
              <a:t> Hellman key exchange</a:t>
            </a:r>
          </a:p>
          <a:p>
            <a:r>
              <a:rPr lang="en-US" altLang="zh-CN" dirty="0" smtClean="0"/>
              <a:t>DSS signatures</a:t>
            </a:r>
            <a:endParaRPr lang="en-US" dirty="0" smtClean="0"/>
          </a:p>
        </p:txBody>
      </p:sp>
    </p:spTree>
    <p:extLst>
      <p:ext uri="{BB962C8B-B14F-4D97-AF65-F5344CB8AC3E}">
        <p14:creationId xmlns:p14="http://schemas.microsoft.com/office/powerpoint/2010/main" val="40481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ea typeface="ＭＳ Ｐゴシック" pitchFamily="-107" charset="-128"/>
              </a:rPr>
              <a:t>RSA Key Setup</a:t>
            </a:r>
          </a:p>
        </p:txBody>
      </p:sp>
      <p:sp>
        <p:nvSpPr>
          <p:cNvPr id="63491" name="Rectangle 3"/>
          <p:cNvSpPr>
            <a:spLocks noGrp="1" noChangeArrowheads="1"/>
          </p:cNvSpPr>
          <p:nvPr>
            <p:ph type="body" idx="1"/>
          </p:nvPr>
        </p:nvSpPr>
        <p:spPr>
          <a:xfrm>
            <a:off x="457200" y="1676400"/>
            <a:ext cx="8229600" cy="4800600"/>
          </a:xfrm>
        </p:spPr>
        <p:txBody>
          <a:bodyPr/>
          <a:lstStyle/>
          <a:p>
            <a:pPr eaLnBrk="1" hangingPunct="1">
              <a:lnSpc>
                <a:spcPct val="90000"/>
              </a:lnSpc>
            </a:pPr>
            <a:r>
              <a:rPr lang="en-AU" altLang="zh-CN" sz="2800" smtClean="0"/>
              <a:t>each user generates a public/private key pair by: </a:t>
            </a:r>
          </a:p>
          <a:p>
            <a:pPr eaLnBrk="1" hangingPunct="1">
              <a:lnSpc>
                <a:spcPct val="90000"/>
              </a:lnSpc>
            </a:pPr>
            <a:r>
              <a:rPr lang="en-AU" altLang="zh-CN" sz="2800" smtClean="0"/>
              <a:t>selecting two large primes at random: </a:t>
            </a:r>
            <a:r>
              <a:rPr lang="en-AU" altLang="zh-CN" sz="2800" smtClean="0">
                <a:latin typeface="Courier New" panose="02070309020205020404" pitchFamily="49" charset="0"/>
              </a:rPr>
              <a:t>p, q</a:t>
            </a:r>
            <a:r>
              <a:rPr lang="en-AU" altLang="zh-CN" sz="2800" smtClean="0"/>
              <a:t> </a:t>
            </a:r>
          </a:p>
          <a:p>
            <a:pPr eaLnBrk="1" hangingPunct="1">
              <a:lnSpc>
                <a:spcPct val="90000"/>
              </a:lnSpc>
            </a:pPr>
            <a:r>
              <a:rPr lang="en-AU" altLang="zh-CN" sz="2800" smtClean="0"/>
              <a:t>computing their system modulus </a:t>
            </a:r>
            <a:r>
              <a:rPr lang="en-AU" altLang="zh-CN" sz="2800" smtClean="0">
                <a:latin typeface="Courier New" panose="02070309020205020404" pitchFamily="49" charset="0"/>
              </a:rPr>
              <a:t>n=p.q</a:t>
            </a:r>
          </a:p>
          <a:p>
            <a:pPr lvl="1" eaLnBrk="1" hangingPunct="1">
              <a:lnSpc>
                <a:spcPct val="90000"/>
              </a:lnSpc>
            </a:pPr>
            <a:r>
              <a:rPr lang="en-AU" altLang="zh-CN" sz="2400" smtClean="0"/>
              <a:t>note </a:t>
            </a:r>
            <a:r>
              <a:rPr lang="en-AU" altLang="zh-CN" sz="2400" smtClean="0">
                <a:latin typeface="Courier New" panose="02070309020205020404" pitchFamily="49" charset="0"/>
              </a:rPr>
              <a:t>ø(n)=(p-1)(q-1)</a:t>
            </a:r>
            <a:r>
              <a:rPr lang="en-AU" altLang="zh-CN" sz="2400" smtClean="0"/>
              <a:t> </a:t>
            </a:r>
            <a:endParaRPr lang="en-AU" altLang="zh-CN" sz="2400" smtClean="0">
              <a:latin typeface="Courier New" panose="02070309020205020404" pitchFamily="49" charset="0"/>
            </a:endParaRPr>
          </a:p>
          <a:p>
            <a:pPr eaLnBrk="1" hangingPunct="1">
              <a:lnSpc>
                <a:spcPct val="90000"/>
              </a:lnSpc>
            </a:pPr>
            <a:r>
              <a:rPr lang="en-AU" altLang="zh-CN" sz="2800" smtClean="0"/>
              <a:t>selecting at random the encryption key </a:t>
            </a:r>
            <a:r>
              <a:rPr lang="en-AU" altLang="zh-CN" sz="2800" smtClean="0">
                <a:latin typeface="Courier New" panose="02070309020205020404" pitchFamily="49" charset="0"/>
              </a:rPr>
              <a:t>e</a:t>
            </a:r>
          </a:p>
          <a:p>
            <a:pPr lvl="1" eaLnBrk="1" hangingPunct="1">
              <a:lnSpc>
                <a:spcPct val="90000"/>
              </a:lnSpc>
            </a:pPr>
            <a:r>
              <a:rPr lang="en-AU" altLang="zh-CN" smtClean="0">
                <a:cs typeface="Arial" panose="020B0604020202020204" pitchFamily="34" charset="0"/>
              </a:rPr>
              <a:t>where </a:t>
            </a:r>
            <a:r>
              <a:rPr lang="en-AU" altLang="zh-CN" smtClean="0">
                <a:latin typeface="Courier New" panose="02070309020205020404" pitchFamily="49" charset="0"/>
                <a:cs typeface="Courier New" panose="02070309020205020404" pitchFamily="49" charset="0"/>
              </a:rPr>
              <a:t>1&lt;e&lt;ø(n), gcd(e,ø(n))=1 </a:t>
            </a:r>
          </a:p>
          <a:p>
            <a:pPr eaLnBrk="1" hangingPunct="1">
              <a:lnSpc>
                <a:spcPct val="90000"/>
              </a:lnSpc>
            </a:pPr>
            <a:r>
              <a:rPr lang="en-AU" altLang="zh-CN" sz="2800" smtClean="0"/>
              <a:t>solve following equation to find decryption key </a:t>
            </a:r>
            <a:r>
              <a:rPr lang="en-AU" altLang="zh-CN" sz="2800" smtClean="0">
                <a:latin typeface="Courier New" panose="02070309020205020404" pitchFamily="49" charset="0"/>
              </a:rPr>
              <a:t>d</a:t>
            </a:r>
            <a:r>
              <a:rPr lang="en-AU" altLang="zh-CN" sz="2800" smtClean="0"/>
              <a:t> </a:t>
            </a:r>
          </a:p>
          <a:p>
            <a:pPr lvl="1" eaLnBrk="1" hangingPunct="1">
              <a:lnSpc>
                <a:spcPct val="90000"/>
              </a:lnSpc>
            </a:pPr>
            <a:r>
              <a:rPr lang="en-AU" altLang="zh-CN" smtClean="0">
                <a:latin typeface="Courier New" panose="02070309020205020404" pitchFamily="49" charset="0"/>
              </a:rPr>
              <a:t>e.d=1 mod ø(n) and 0</a:t>
            </a:r>
            <a:r>
              <a:rPr lang="en-AU" altLang="zh-CN" smtClean="0">
                <a:latin typeface="Courier New" panose="02070309020205020404" pitchFamily="49" charset="0"/>
                <a:cs typeface="Courier New" panose="02070309020205020404" pitchFamily="49" charset="0"/>
              </a:rPr>
              <a:t>≤</a:t>
            </a:r>
            <a:r>
              <a:rPr lang="en-AU" altLang="zh-CN" smtClean="0">
                <a:latin typeface="Courier New" panose="02070309020205020404" pitchFamily="49" charset="0"/>
              </a:rPr>
              <a:t>d</a:t>
            </a:r>
            <a:r>
              <a:rPr lang="en-AU" altLang="zh-CN" smtClean="0">
                <a:latin typeface="Courier New" panose="02070309020205020404" pitchFamily="49" charset="0"/>
                <a:cs typeface="Courier New" panose="02070309020205020404" pitchFamily="49" charset="0"/>
              </a:rPr>
              <a:t>≤</a:t>
            </a:r>
            <a:r>
              <a:rPr lang="en-AU" altLang="zh-CN" smtClean="0">
                <a:latin typeface="Courier New" panose="02070309020205020404" pitchFamily="49" charset="0"/>
              </a:rPr>
              <a:t>n</a:t>
            </a:r>
            <a:r>
              <a:rPr lang="en-AU" altLang="zh-CN" smtClean="0"/>
              <a:t> </a:t>
            </a:r>
          </a:p>
          <a:p>
            <a:pPr eaLnBrk="1" hangingPunct="1">
              <a:lnSpc>
                <a:spcPct val="90000"/>
              </a:lnSpc>
            </a:pPr>
            <a:r>
              <a:rPr lang="en-AU" altLang="zh-CN" sz="2800" smtClean="0"/>
              <a:t>publish their public encryption key: PU={e,n} </a:t>
            </a:r>
          </a:p>
          <a:p>
            <a:pPr eaLnBrk="1" hangingPunct="1">
              <a:lnSpc>
                <a:spcPct val="90000"/>
              </a:lnSpc>
            </a:pPr>
            <a:r>
              <a:rPr lang="en-AU" altLang="zh-CN" sz="2800" smtClean="0"/>
              <a:t>keep secret private decryption key: PR={d,n} </a:t>
            </a:r>
          </a:p>
        </p:txBody>
      </p:sp>
    </p:spTree>
    <p:extLst>
      <p:ext uri="{BB962C8B-B14F-4D97-AF65-F5344CB8AC3E}">
        <p14:creationId xmlns:p14="http://schemas.microsoft.com/office/powerpoint/2010/main" val="260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RSA En/decryption</a:t>
            </a:r>
            <a:endParaRPr lang="en-AU" altLang="zh-CN" smtClean="0"/>
          </a:p>
        </p:txBody>
      </p:sp>
      <p:sp>
        <p:nvSpPr>
          <p:cNvPr id="66563" name="Rectangle 3"/>
          <p:cNvSpPr>
            <a:spLocks noGrp="1" noChangeArrowheads="1"/>
          </p:cNvSpPr>
          <p:nvPr>
            <p:ph type="body" idx="1"/>
          </p:nvPr>
        </p:nvSpPr>
        <p:spPr/>
        <p:txBody>
          <a:bodyPr/>
          <a:lstStyle/>
          <a:p>
            <a:pPr eaLnBrk="1" hangingPunct="1"/>
            <a:r>
              <a:rPr lang="en-AU" altLang="zh-CN" smtClean="0"/>
              <a:t>to encrypt a message M the sender:</a:t>
            </a:r>
          </a:p>
          <a:p>
            <a:pPr lvl="1" eaLnBrk="1" hangingPunct="1"/>
            <a:r>
              <a:rPr lang="en-AU" altLang="zh-CN" smtClean="0"/>
              <a:t>obtains </a:t>
            </a:r>
            <a:r>
              <a:rPr lang="en-AU" altLang="zh-CN" b="1" smtClean="0"/>
              <a:t>public key</a:t>
            </a:r>
            <a:r>
              <a:rPr lang="en-AU" altLang="zh-CN" smtClean="0"/>
              <a:t> of recipient </a:t>
            </a:r>
            <a:r>
              <a:rPr lang="en-AU" altLang="zh-CN" smtClean="0">
                <a:latin typeface="Courier New" panose="02070309020205020404" pitchFamily="49" charset="0"/>
              </a:rPr>
              <a:t>PU={e,n}</a:t>
            </a:r>
            <a:r>
              <a:rPr lang="en-AU" altLang="zh-CN" smtClean="0"/>
              <a:t> </a:t>
            </a:r>
          </a:p>
          <a:p>
            <a:pPr lvl="1" eaLnBrk="1" hangingPunct="1"/>
            <a:r>
              <a:rPr lang="en-AU" altLang="zh-CN" smtClean="0"/>
              <a:t>computes: </a:t>
            </a:r>
            <a:r>
              <a:rPr lang="en-AU" altLang="zh-CN" smtClean="0">
                <a:latin typeface="Courier New" panose="02070309020205020404" pitchFamily="49" charset="0"/>
              </a:rPr>
              <a:t>C = M</a:t>
            </a:r>
            <a:r>
              <a:rPr lang="en-AU" altLang="zh-CN" baseline="30000" smtClean="0">
                <a:latin typeface="Courier New" panose="02070309020205020404" pitchFamily="49" charset="0"/>
              </a:rPr>
              <a:t>e</a:t>
            </a:r>
            <a:r>
              <a:rPr lang="en-AU" altLang="zh-CN" smtClean="0">
                <a:latin typeface="Courier New" panose="02070309020205020404" pitchFamily="49" charset="0"/>
              </a:rPr>
              <a:t> mod n</a:t>
            </a:r>
            <a:r>
              <a:rPr lang="en-AU" altLang="zh-CN" smtClean="0"/>
              <a:t>, where </a:t>
            </a:r>
            <a:r>
              <a:rPr lang="en-AU" altLang="zh-CN" smtClean="0">
                <a:latin typeface="Courier New" panose="02070309020205020404" pitchFamily="49" charset="0"/>
              </a:rPr>
              <a:t>0</a:t>
            </a:r>
            <a:r>
              <a:rPr lang="en-AU" altLang="zh-CN" smtClean="0">
                <a:latin typeface="Courier New" panose="02070309020205020404" pitchFamily="49" charset="0"/>
                <a:cs typeface="Courier New" panose="02070309020205020404" pitchFamily="49" charset="0"/>
              </a:rPr>
              <a:t>≤</a:t>
            </a:r>
            <a:r>
              <a:rPr lang="en-AU" altLang="zh-CN" smtClean="0">
                <a:latin typeface="Courier New" panose="02070309020205020404" pitchFamily="49" charset="0"/>
              </a:rPr>
              <a:t>M</a:t>
            </a:r>
            <a:r>
              <a:rPr lang="en-AU" altLang="zh-CN" smtClean="0">
                <a:latin typeface="Courier New" panose="02070309020205020404" pitchFamily="49" charset="0"/>
                <a:cs typeface="Courier New" panose="02070309020205020404" pitchFamily="49" charset="0"/>
              </a:rPr>
              <a:t>&lt;</a:t>
            </a:r>
            <a:r>
              <a:rPr lang="en-AU" altLang="zh-CN" smtClean="0">
                <a:latin typeface="Courier New" panose="02070309020205020404" pitchFamily="49" charset="0"/>
              </a:rPr>
              <a:t>n</a:t>
            </a:r>
            <a:endParaRPr lang="en-AU" altLang="zh-CN" smtClean="0"/>
          </a:p>
          <a:p>
            <a:pPr eaLnBrk="1" hangingPunct="1"/>
            <a:r>
              <a:rPr lang="en-AU" altLang="zh-CN" smtClean="0"/>
              <a:t>to decrypt the ciphertext C the owner:</a:t>
            </a:r>
          </a:p>
          <a:p>
            <a:pPr lvl="1" eaLnBrk="1" hangingPunct="1"/>
            <a:r>
              <a:rPr lang="en-AU" altLang="zh-CN" smtClean="0"/>
              <a:t>uses their private key </a:t>
            </a:r>
            <a:r>
              <a:rPr lang="en-AU" altLang="zh-CN" smtClean="0">
                <a:latin typeface="Courier New" panose="02070309020205020404" pitchFamily="49" charset="0"/>
              </a:rPr>
              <a:t>PR={d,n}</a:t>
            </a:r>
            <a:r>
              <a:rPr lang="en-AU" altLang="zh-CN" smtClean="0"/>
              <a:t> </a:t>
            </a:r>
          </a:p>
          <a:p>
            <a:pPr lvl="1" eaLnBrk="1" hangingPunct="1"/>
            <a:r>
              <a:rPr lang="en-AU" altLang="zh-CN" smtClean="0"/>
              <a:t>computes: </a:t>
            </a:r>
            <a:r>
              <a:rPr lang="en-AU" altLang="zh-CN" smtClean="0">
                <a:latin typeface="Courier New" panose="02070309020205020404" pitchFamily="49" charset="0"/>
              </a:rPr>
              <a:t>M = C</a:t>
            </a:r>
            <a:r>
              <a:rPr lang="en-AU" altLang="zh-CN" baseline="30000" smtClean="0">
                <a:latin typeface="Courier New" panose="02070309020205020404" pitchFamily="49" charset="0"/>
              </a:rPr>
              <a:t>d</a:t>
            </a:r>
            <a:r>
              <a:rPr lang="en-AU" altLang="zh-CN" smtClean="0">
                <a:latin typeface="Courier New" panose="02070309020205020404" pitchFamily="49" charset="0"/>
              </a:rPr>
              <a:t> mod n</a:t>
            </a:r>
            <a:r>
              <a:rPr lang="en-AU" altLang="zh-CN" smtClean="0"/>
              <a:t> </a:t>
            </a:r>
          </a:p>
          <a:p>
            <a:pPr eaLnBrk="1" hangingPunct="1"/>
            <a:r>
              <a:rPr lang="en-US" smtClean="0"/>
              <a:t>note that the message M must be smaller than the modulus n (block if needed)</a:t>
            </a:r>
            <a:endParaRPr lang="en-AU" altLang="zh-CN" smtClean="0"/>
          </a:p>
        </p:txBody>
      </p:sp>
    </p:spTree>
    <p:extLst>
      <p:ext uri="{BB962C8B-B14F-4D97-AF65-F5344CB8AC3E}">
        <p14:creationId xmlns:p14="http://schemas.microsoft.com/office/powerpoint/2010/main" val="202912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Why RSA Works</a:t>
            </a:r>
            <a:endParaRPr lang="en-AU" altLang="zh-CN" smtClean="0"/>
          </a:p>
        </p:txBody>
      </p:sp>
      <p:sp>
        <p:nvSpPr>
          <p:cNvPr id="67587" name="Rectangle 3"/>
          <p:cNvSpPr>
            <a:spLocks noGrp="1" noChangeArrowheads="1"/>
          </p:cNvSpPr>
          <p:nvPr>
            <p:ph type="body" idx="1"/>
          </p:nvPr>
        </p:nvSpPr>
        <p:spPr/>
        <p:txBody>
          <a:bodyPr/>
          <a:lstStyle/>
          <a:p>
            <a:pPr eaLnBrk="1" hangingPunct="1">
              <a:lnSpc>
                <a:spcPct val="80000"/>
              </a:lnSpc>
            </a:pPr>
            <a:r>
              <a:rPr lang="en-AU" altLang="zh-CN" sz="2800" smtClean="0"/>
              <a:t>because of Euler's Theorem:</a:t>
            </a:r>
          </a:p>
          <a:p>
            <a:pPr lvl="1" eaLnBrk="1" hangingPunct="1">
              <a:lnSpc>
                <a:spcPct val="80000"/>
              </a:lnSpc>
            </a:pPr>
            <a:r>
              <a:rPr lang="en-AU" altLang="zh-CN" sz="2400" smtClean="0">
                <a:latin typeface="Courier New" panose="02070309020205020404" pitchFamily="49" charset="0"/>
              </a:rPr>
              <a:t>a</a:t>
            </a:r>
            <a:r>
              <a:rPr lang="en-AU" altLang="zh-CN" sz="2400" baseline="30000" smtClean="0">
                <a:latin typeface="Courier New" panose="02070309020205020404" pitchFamily="49" charset="0"/>
              </a:rPr>
              <a:t>ø(n)</a:t>
            </a:r>
            <a:r>
              <a:rPr lang="en-AU" altLang="zh-CN" sz="2400" smtClean="0">
                <a:latin typeface="Courier New" panose="02070309020205020404" pitchFamily="49" charset="0"/>
              </a:rPr>
              <a:t>mod n = 1 </a:t>
            </a:r>
            <a:r>
              <a:rPr lang="en-AU" altLang="zh-CN" sz="2400" smtClean="0"/>
              <a:t>where </a:t>
            </a:r>
            <a:r>
              <a:rPr lang="en-AU" altLang="zh-CN" sz="2400" smtClean="0">
                <a:latin typeface="Courier New" panose="02070309020205020404" pitchFamily="49" charset="0"/>
              </a:rPr>
              <a:t>gcd(a,n)=1</a:t>
            </a:r>
            <a:endParaRPr lang="en-AU" altLang="zh-CN" sz="2400" smtClean="0"/>
          </a:p>
          <a:p>
            <a:pPr eaLnBrk="1" hangingPunct="1">
              <a:lnSpc>
                <a:spcPct val="80000"/>
              </a:lnSpc>
            </a:pPr>
            <a:r>
              <a:rPr lang="en-AU" altLang="zh-CN" sz="2800" smtClean="0"/>
              <a:t>in RSA have:</a:t>
            </a:r>
          </a:p>
          <a:p>
            <a:pPr lvl="1" eaLnBrk="1" hangingPunct="1">
              <a:lnSpc>
                <a:spcPct val="80000"/>
              </a:lnSpc>
            </a:pPr>
            <a:r>
              <a:rPr lang="en-AU" altLang="zh-CN" sz="2400" smtClean="0">
                <a:latin typeface="Courier New" panose="02070309020205020404" pitchFamily="49" charset="0"/>
              </a:rPr>
              <a:t>n=p.q</a:t>
            </a:r>
          </a:p>
          <a:p>
            <a:pPr lvl="1" eaLnBrk="1" hangingPunct="1">
              <a:lnSpc>
                <a:spcPct val="80000"/>
              </a:lnSpc>
            </a:pPr>
            <a:r>
              <a:rPr lang="en-AU" altLang="zh-CN" sz="2400" smtClean="0">
                <a:latin typeface="Courier New" panose="02070309020205020404" pitchFamily="49" charset="0"/>
              </a:rPr>
              <a:t>ø(n)=(p-1)(q-1)</a:t>
            </a:r>
            <a:r>
              <a:rPr lang="en-AU" altLang="zh-CN" sz="2400" smtClean="0"/>
              <a:t> </a:t>
            </a:r>
          </a:p>
          <a:p>
            <a:pPr lvl="1" eaLnBrk="1" hangingPunct="1">
              <a:lnSpc>
                <a:spcPct val="80000"/>
              </a:lnSpc>
            </a:pPr>
            <a:r>
              <a:rPr lang="en-AU" altLang="zh-CN" sz="2400" smtClean="0"/>
              <a:t>carefully chose </a:t>
            </a:r>
            <a:r>
              <a:rPr lang="en-AU" altLang="zh-CN" sz="2400" smtClean="0">
                <a:latin typeface="Courier New" panose="02070309020205020404" pitchFamily="49" charset="0"/>
              </a:rPr>
              <a:t>e</a:t>
            </a:r>
            <a:r>
              <a:rPr lang="en-AU" altLang="zh-CN" sz="2400" smtClean="0"/>
              <a:t> &amp; </a:t>
            </a:r>
            <a:r>
              <a:rPr lang="en-AU" altLang="zh-CN" sz="2400" smtClean="0">
                <a:latin typeface="Courier New" panose="02070309020205020404" pitchFamily="49" charset="0"/>
              </a:rPr>
              <a:t>d</a:t>
            </a:r>
            <a:r>
              <a:rPr lang="en-AU" altLang="zh-CN" sz="2400" smtClean="0"/>
              <a:t> to be inverses </a:t>
            </a:r>
            <a:r>
              <a:rPr lang="en-AU" altLang="zh-CN" sz="2400" smtClean="0">
                <a:latin typeface="Courier New" panose="02070309020205020404" pitchFamily="49" charset="0"/>
              </a:rPr>
              <a:t>mod ø(n)</a:t>
            </a:r>
            <a:r>
              <a:rPr lang="en-AU" altLang="zh-CN" sz="2400" smtClean="0"/>
              <a:t> </a:t>
            </a:r>
          </a:p>
          <a:p>
            <a:pPr lvl="1" eaLnBrk="1" hangingPunct="1">
              <a:lnSpc>
                <a:spcPct val="80000"/>
              </a:lnSpc>
            </a:pPr>
            <a:r>
              <a:rPr lang="en-AU" altLang="zh-CN" sz="2400" smtClean="0"/>
              <a:t>hence </a:t>
            </a:r>
            <a:r>
              <a:rPr lang="en-AU" altLang="zh-CN" sz="2400" smtClean="0">
                <a:latin typeface="Courier New" panose="02070309020205020404" pitchFamily="49" charset="0"/>
              </a:rPr>
              <a:t>e.d=1+k.ø(n)</a:t>
            </a:r>
            <a:r>
              <a:rPr lang="en-AU" altLang="zh-CN" sz="2400" smtClean="0"/>
              <a:t> for some </a:t>
            </a:r>
            <a:r>
              <a:rPr lang="en-AU" altLang="zh-CN" sz="2400" smtClean="0">
                <a:latin typeface="Courier New" panose="02070309020205020404" pitchFamily="49" charset="0"/>
              </a:rPr>
              <a:t>k</a:t>
            </a:r>
            <a:endParaRPr lang="en-AU" altLang="zh-CN" sz="2400" smtClean="0"/>
          </a:p>
          <a:p>
            <a:pPr eaLnBrk="1" hangingPunct="1">
              <a:lnSpc>
                <a:spcPct val="80000"/>
              </a:lnSpc>
            </a:pPr>
            <a:r>
              <a:rPr lang="en-AU" altLang="zh-CN" sz="2800" smtClean="0"/>
              <a:t>hence :</a:t>
            </a:r>
            <a:br>
              <a:rPr lang="en-AU" altLang="zh-CN" sz="2800" smtClean="0"/>
            </a:br>
            <a:r>
              <a:rPr lang="en-AU" altLang="zh-CN" sz="2800" smtClean="0"/>
              <a:t>	</a:t>
            </a:r>
            <a:r>
              <a:rPr lang="en-AU" altLang="zh-CN" sz="2800" smtClean="0">
                <a:latin typeface="Courier New" panose="02070309020205020404" pitchFamily="49" charset="0"/>
              </a:rPr>
              <a:t>C</a:t>
            </a:r>
            <a:r>
              <a:rPr lang="en-AU" altLang="zh-CN" sz="2800" baseline="30000" smtClean="0">
                <a:latin typeface="Courier New" panose="02070309020205020404" pitchFamily="49" charset="0"/>
              </a:rPr>
              <a:t>d</a:t>
            </a:r>
            <a:r>
              <a:rPr lang="en-AU" altLang="zh-CN" sz="2800" smtClean="0">
                <a:latin typeface="Courier New" panose="02070309020205020404" pitchFamily="49" charset="0"/>
              </a:rPr>
              <a:t> = M</a:t>
            </a:r>
            <a:r>
              <a:rPr lang="en-AU" altLang="zh-CN" sz="2800" baseline="30000" smtClean="0">
                <a:latin typeface="Courier New" panose="02070309020205020404" pitchFamily="49" charset="0"/>
              </a:rPr>
              <a:t>e.d </a:t>
            </a:r>
            <a:r>
              <a:rPr lang="en-AU" altLang="zh-CN" sz="2800" smtClean="0">
                <a:latin typeface="Courier New" panose="02070309020205020404" pitchFamily="49" charset="0"/>
              </a:rPr>
              <a:t>= M</a:t>
            </a:r>
            <a:r>
              <a:rPr lang="en-AU" altLang="zh-CN" sz="2800" baseline="30000" smtClean="0">
                <a:latin typeface="Courier New" panose="02070309020205020404" pitchFamily="49" charset="0"/>
              </a:rPr>
              <a:t>1+k.ø(n)</a:t>
            </a:r>
            <a:r>
              <a:rPr lang="en-AU" altLang="zh-CN" sz="2800" smtClean="0">
                <a:latin typeface="Courier New" panose="02070309020205020404" pitchFamily="49" charset="0"/>
              </a:rPr>
              <a:t> = M</a:t>
            </a:r>
            <a:r>
              <a:rPr lang="en-AU" altLang="zh-CN" sz="2800" baseline="30000" smtClean="0">
                <a:latin typeface="Courier New" panose="02070309020205020404" pitchFamily="49" charset="0"/>
              </a:rPr>
              <a:t>1</a:t>
            </a:r>
            <a:r>
              <a:rPr lang="en-AU" altLang="zh-CN" sz="2800" smtClean="0">
                <a:latin typeface="Courier New" panose="02070309020205020404" pitchFamily="49" charset="0"/>
              </a:rPr>
              <a:t>.(M</a:t>
            </a:r>
            <a:r>
              <a:rPr lang="en-AU" altLang="zh-CN" sz="2800" baseline="30000" smtClean="0">
                <a:latin typeface="Courier New" panose="02070309020205020404" pitchFamily="49" charset="0"/>
              </a:rPr>
              <a:t>ø(n)</a:t>
            </a:r>
            <a:r>
              <a:rPr lang="en-AU" altLang="zh-CN" sz="2800" smtClean="0">
                <a:latin typeface="Courier New" panose="02070309020205020404" pitchFamily="49" charset="0"/>
              </a:rPr>
              <a:t>)</a:t>
            </a:r>
            <a:r>
              <a:rPr lang="en-AU" altLang="zh-CN" sz="2800" baseline="30000" smtClean="0">
                <a:latin typeface="Courier New" panose="02070309020205020404" pitchFamily="49" charset="0"/>
              </a:rPr>
              <a:t>k</a:t>
            </a:r>
            <a:r>
              <a:rPr lang="en-AU" altLang="zh-CN" sz="2800" smtClean="0">
                <a:latin typeface="Courier New" panose="02070309020205020404" pitchFamily="49" charset="0"/>
              </a:rPr>
              <a:t> </a:t>
            </a:r>
          </a:p>
          <a:p>
            <a:pPr eaLnBrk="1" hangingPunct="1">
              <a:lnSpc>
                <a:spcPct val="80000"/>
              </a:lnSpc>
              <a:buFont typeface="Wingdings" panose="05000000000000000000" pitchFamily="2" charset="2"/>
              <a:buNone/>
            </a:pPr>
            <a:r>
              <a:rPr lang="en-AU" altLang="zh-CN" sz="2800" smtClean="0">
                <a:latin typeface="Courier New" panose="02070309020205020404" pitchFamily="49" charset="0"/>
              </a:rPr>
              <a:t>		  = M</a:t>
            </a:r>
            <a:r>
              <a:rPr lang="en-AU" altLang="zh-CN" sz="2800" baseline="30000" smtClean="0">
                <a:latin typeface="Courier New" panose="02070309020205020404" pitchFamily="49" charset="0"/>
              </a:rPr>
              <a:t>1</a:t>
            </a:r>
            <a:r>
              <a:rPr lang="en-AU" altLang="zh-CN" sz="2800" smtClean="0">
                <a:latin typeface="Courier New" panose="02070309020205020404" pitchFamily="49" charset="0"/>
              </a:rPr>
              <a:t>.(1)</a:t>
            </a:r>
            <a:r>
              <a:rPr lang="en-AU" altLang="zh-CN" sz="2800" baseline="30000" smtClean="0">
                <a:latin typeface="Courier New" panose="02070309020205020404" pitchFamily="49" charset="0"/>
              </a:rPr>
              <a:t>k</a:t>
            </a:r>
            <a:r>
              <a:rPr lang="en-AU" altLang="zh-CN" sz="2800" smtClean="0">
                <a:latin typeface="Courier New" panose="02070309020205020404" pitchFamily="49" charset="0"/>
              </a:rPr>
              <a:t> = M</a:t>
            </a:r>
            <a:r>
              <a:rPr lang="en-AU" altLang="zh-CN" sz="2800" baseline="30000" smtClean="0">
                <a:latin typeface="Courier New" panose="02070309020205020404" pitchFamily="49" charset="0"/>
              </a:rPr>
              <a:t>1</a:t>
            </a:r>
            <a:r>
              <a:rPr lang="en-AU" altLang="zh-CN" sz="2800" smtClean="0">
                <a:latin typeface="Courier New" panose="02070309020205020404" pitchFamily="49" charset="0"/>
              </a:rPr>
              <a:t> = M mod n</a:t>
            </a:r>
            <a:r>
              <a:rPr lang="en-AU" altLang="zh-CN" sz="2800" smtClean="0"/>
              <a:t> </a:t>
            </a:r>
          </a:p>
        </p:txBody>
      </p:sp>
    </p:spTree>
    <p:extLst>
      <p:ext uri="{BB962C8B-B14F-4D97-AF65-F5344CB8AC3E}">
        <p14:creationId xmlns:p14="http://schemas.microsoft.com/office/powerpoint/2010/main" val="8957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AU">
                <a:ea typeface="ＭＳ Ｐゴシック" pitchFamily="-107" charset="-128"/>
              </a:rPr>
              <a:t>RSA Example - Key Setup</a:t>
            </a:r>
          </a:p>
        </p:txBody>
      </p:sp>
      <p:sp>
        <p:nvSpPr>
          <p:cNvPr id="69635" name="Rectangle 3"/>
          <p:cNvSpPr>
            <a:spLocks noGrp="1" noChangeArrowheads="1"/>
          </p:cNvSpPr>
          <p:nvPr>
            <p:ph idx="1"/>
          </p:nvPr>
        </p:nvSpPr>
        <p:spPr/>
        <p:txBody>
          <a:bodyPr/>
          <a:lstStyle/>
          <a:p>
            <a:pPr marL="609600" indent="-609600" eaLnBrk="1" hangingPunct="1">
              <a:lnSpc>
                <a:spcPct val="90000"/>
              </a:lnSpc>
              <a:buFontTx/>
              <a:buAutoNum type="arabicPeriod"/>
            </a:pPr>
            <a:r>
              <a:rPr lang="en-AU" altLang="zh-CN" dirty="0" smtClean="0"/>
              <a:t>Select primes: </a:t>
            </a:r>
            <a:r>
              <a:rPr lang="en-AU" altLang="zh-CN" i="1" dirty="0" smtClean="0">
                <a:latin typeface="Courier New" panose="02070309020205020404" pitchFamily="49" charset="0"/>
              </a:rPr>
              <a:t>p</a:t>
            </a:r>
            <a:r>
              <a:rPr lang="en-AU" altLang="zh-CN" dirty="0" smtClean="0">
                <a:latin typeface="Courier New" panose="02070309020205020404" pitchFamily="49" charset="0"/>
              </a:rPr>
              <a:t>=17 &amp; </a:t>
            </a:r>
            <a:r>
              <a:rPr lang="en-AU" altLang="zh-CN" i="1" dirty="0" smtClean="0">
                <a:latin typeface="Courier New" panose="02070309020205020404" pitchFamily="49" charset="0"/>
              </a:rPr>
              <a:t>q</a:t>
            </a:r>
            <a:r>
              <a:rPr lang="en-AU" altLang="zh-CN" dirty="0" smtClean="0">
                <a:latin typeface="Courier New" panose="02070309020205020404" pitchFamily="49" charset="0"/>
              </a:rPr>
              <a:t>=11</a:t>
            </a:r>
            <a:endParaRPr lang="en-AU" altLang="zh-CN" dirty="0" smtClean="0"/>
          </a:p>
          <a:p>
            <a:pPr marL="609600" indent="-609600" eaLnBrk="1" hangingPunct="1">
              <a:lnSpc>
                <a:spcPct val="90000"/>
              </a:lnSpc>
              <a:buFontTx/>
              <a:buAutoNum type="arabicPeriod"/>
            </a:pPr>
            <a:r>
              <a:rPr lang="en-US" dirty="0" smtClean="0"/>
              <a:t>Calculate	</a:t>
            </a:r>
            <a:r>
              <a:rPr lang="en-AU" altLang="zh-CN" i="1" dirty="0" smtClean="0">
                <a:latin typeface="Courier New" panose="02070309020205020404" pitchFamily="49" charset="0"/>
              </a:rPr>
              <a:t>n </a:t>
            </a:r>
            <a:r>
              <a:rPr lang="en-AU" altLang="zh-CN" dirty="0" smtClean="0">
                <a:latin typeface="Courier New" panose="02070309020205020404" pitchFamily="49" charset="0"/>
              </a:rPr>
              <a:t>= </a:t>
            </a:r>
            <a:r>
              <a:rPr lang="en-AU" altLang="zh-CN" i="1" dirty="0" err="1" smtClean="0">
                <a:latin typeface="Courier New" panose="02070309020205020404" pitchFamily="49" charset="0"/>
              </a:rPr>
              <a:t>pq</a:t>
            </a:r>
            <a:r>
              <a:rPr lang="en-AU" altLang="zh-CN" i="1" dirty="0" smtClean="0">
                <a:latin typeface="Courier New" panose="02070309020205020404" pitchFamily="49" charset="0"/>
              </a:rPr>
              <a:t> </a:t>
            </a:r>
            <a:r>
              <a:rPr lang="en-AU" altLang="zh-CN" dirty="0" smtClean="0">
                <a:latin typeface="Courier New" panose="02070309020205020404" pitchFamily="49" charset="0"/>
              </a:rPr>
              <a:t>=17</a:t>
            </a:r>
            <a:r>
              <a:rPr lang="en-US" dirty="0" smtClean="0">
                <a:latin typeface="Courier New" panose="02070309020205020404" pitchFamily="49" charset="0"/>
                <a:cs typeface="Arial" panose="020B0604020202020204" pitchFamily="34" charset="0"/>
              </a:rPr>
              <a:t> x </a:t>
            </a:r>
            <a:r>
              <a:rPr lang="en-AU" altLang="zh-CN" dirty="0" smtClean="0">
                <a:latin typeface="Courier New" panose="02070309020205020404" pitchFamily="49" charset="0"/>
              </a:rPr>
              <a:t>11=187</a:t>
            </a:r>
          </a:p>
          <a:p>
            <a:pPr marL="609600" indent="-609600" eaLnBrk="1" hangingPunct="1">
              <a:lnSpc>
                <a:spcPct val="90000"/>
              </a:lnSpc>
              <a:buFontTx/>
              <a:buAutoNum type="arabicPeriod"/>
            </a:pPr>
            <a:r>
              <a:rPr lang="en-US" dirty="0" smtClean="0"/>
              <a:t>Calculate	</a:t>
            </a:r>
            <a:r>
              <a:rPr lang="en-AU" altLang="zh-CN" dirty="0" smtClean="0">
                <a:latin typeface="Courier New" panose="02070309020205020404" pitchFamily="49" charset="0"/>
              </a:rPr>
              <a:t>ø(</a:t>
            </a:r>
            <a:r>
              <a:rPr lang="en-AU" altLang="zh-CN" i="1" dirty="0" smtClean="0">
                <a:latin typeface="Courier New" panose="02070309020205020404" pitchFamily="49" charset="0"/>
              </a:rPr>
              <a:t>n</a:t>
            </a:r>
            <a:r>
              <a:rPr lang="en-AU" altLang="zh-CN" dirty="0" smtClean="0">
                <a:latin typeface="Courier New" panose="02070309020205020404" pitchFamily="49" charset="0"/>
              </a:rPr>
              <a:t>)=(</a:t>
            </a:r>
            <a:r>
              <a:rPr lang="en-AU" altLang="zh-CN" i="1" dirty="0" smtClean="0">
                <a:latin typeface="Courier New" panose="02070309020205020404" pitchFamily="49" charset="0"/>
              </a:rPr>
              <a:t>p–</a:t>
            </a:r>
            <a:r>
              <a:rPr lang="en-AU" altLang="zh-CN" dirty="0" smtClean="0">
                <a:latin typeface="Courier New" panose="02070309020205020404" pitchFamily="49" charset="0"/>
              </a:rPr>
              <a:t>1)(</a:t>
            </a:r>
            <a:r>
              <a:rPr lang="en-AU" altLang="zh-CN" i="1" dirty="0" smtClean="0">
                <a:latin typeface="Courier New" panose="02070309020205020404" pitchFamily="49" charset="0"/>
              </a:rPr>
              <a:t>q-</a:t>
            </a:r>
            <a:r>
              <a:rPr lang="en-AU" altLang="zh-CN" dirty="0" smtClean="0">
                <a:latin typeface="Courier New" panose="02070309020205020404" pitchFamily="49" charset="0"/>
              </a:rPr>
              <a:t>1)=16</a:t>
            </a:r>
            <a:r>
              <a:rPr lang="en-US" dirty="0" smtClean="0">
                <a:latin typeface="Courier New" panose="02070309020205020404" pitchFamily="49" charset="0"/>
                <a:cs typeface="Arial" panose="020B0604020202020204" pitchFamily="34" charset="0"/>
              </a:rPr>
              <a:t>x</a:t>
            </a:r>
            <a:r>
              <a:rPr lang="en-AU" altLang="zh-CN" dirty="0" smtClean="0">
                <a:latin typeface="Courier New" panose="02070309020205020404" pitchFamily="49" charset="0"/>
              </a:rPr>
              <a:t>10=160</a:t>
            </a:r>
          </a:p>
          <a:p>
            <a:pPr marL="609600" indent="-609600" eaLnBrk="1" hangingPunct="1">
              <a:lnSpc>
                <a:spcPct val="90000"/>
              </a:lnSpc>
              <a:buFontTx/>
              <a:buAutoNum type="arabicPeriod"/>
            </a:pPr>
            <a:r>
              <a:rPr lang="en-AU" altLang="zh-CN" dirty="0" smtClean="0"/>
              <a:t>Select </a:t>
            </a:r>
            <a:r>
              <a:rPr lang="en-AU" altLang="zh-CN" dirty="0" smtClean="0">
                <a:latin typeface="Courier New" panose="02070309020205020404" pitchFamily="49" charset="0"/>
              </a:rPr>
              <a:t>e</a:t>
            </a:r>
            <a:r>
              <a:rPr lang="en-AU" altLang="zh-CN" dirty="0" smtClean="0"/>
              <a:t>:</a:t>
            </a:r>
            <a:r>
              <a:rPr lang="en-AU" altLang="zh-CN" i="1" dirty="0" smtClean="0"/>
              <a:t> </a:t>
            </a:r>
            <a:r>
              <a:rPr lang="en-AU" altLang="zh-CN" dirty="0" err="1" smtClean="0">
                <a:latin typeface="Courier New" panose="02070309020205020404" pitchFamily="49" charset="0"/>
              </a:rPr>
              <a:t>gcd</a:t>
            </a:r>
            <a:r>
              <a:rPr lang="en-AU" altLang="zh-CN" dirty="0" smtClean="0">
                <a:latin typeface="Courier New" panose="02070309020205020404" pitchFamily="49" charset="0"/>
              </a:rPr>
              <a:t>(e,160)=1; </a:t>
            </a:r>
            <a:r>
              <a:rPr lang="en-AU" altLang="zh-CN" dirty="0" smtClean="0"/>
              <a:t>choose </a:t>
            </a:r>
            <a:r>
              <a:rPr lang="en-AU" altLang="zh-CN" i="1" dirty="0" smtClean="0">
                <a:latin typeface="Courier New" panose="02070309020205020404" pitchFamily="49" charset="0"/>
              </a:rPr>
              <a:t>e</a:t>
            </a:r>
            <a:r>
              <a:rPr lang="en-AU" altLang="zh-CN" dirty="0" smtClean="0">
                <a:latin typeface="Courier New" panose="02070309020205020404" pitchFamily="49" charset="0"/>
              </a:rPr>
              <a:t>=7</a:t>
            </a:r>
            <a:endParaRPr lang="en-AU" altLang="zh-CN" dirty="0" smtClean="0"/>
          </a:p>
          <a:p>
            <a:pPr marL="609600" indent="-609600" eaLnBrk="1" hangingPunct="1">
              <a:lnSpc>
                <a:spcPct val="90000"/>
              </a:lnSpc>
              <a:buFontTx/>
              <a:buAutoNum type="arabicPeriod"/>
            </a:pPr>
            <a:r>
              <a:rPr lang="en-AU" altLang="zh-CN" dirty="0" smtClean="0"/>
              <a:t>Determine </a:t>
            </a:r>
            <a:r>
              <a:rPr lang="en-AU" altLang="zh-CN" dirty="0" smtClean="0">
                <a:latin typeface="Courier New" panose="02070309020205020404" pitchFamily="49" charset="0"/>
              </a:rPr>
              <a:t>d</a:t>
            </a:r>
            <a:r>
              <a:rPr lang="en-AU" altLang="zh-CN" dirty="0" smtClean="0"/>
              <a:t>:</a:t>
            </a:r>
            <a:r>
              <a:rPr lang="en-AU" altLang="zh-CN" i="1" dirty="0" smtClean="0"/>
              <a:t> </a:t>
            </a:r>
            <a:r>
              <a:rPr lang="en-AU" altLang="zh-CN" i="1" dirty="0" smtClean="0">
                <a:latin typeface="Courier New" panose="02070309020205020404" pitchFamily="49" charset="0"/>
              </a:rPr>
              <a:t>de=</a:t>
            </a:r>
            <a:r>
              <a:rPr lang="en-AU" altLang="zh-CN" dirty="0" smtClean="0">
                <a:latin typeface="Courier New" panose="02070309020205020404" pitchFamily="49" charset="0"/>
              </a:rPr>
              <a:t>1 mod 160</a:t>
            </a:r>
            <a:r>
              <a:rPr lang="en-AU" altLang="zh-CN" dirty="0" smtClean="0"/>
              <a:t> and </a:t>
            </a:r>
            <a:r>
              <a:rPr lang="en-AU" altLang="zh-CN" i="1" dirty="0" smtClean="0">
                <a:latin typeface="Courier New" panose="02070309020205020404" pitchFamily="49" charset="0"/>
              </a:rPr>
              <a:t>d </a:t>
            </a:r>
            <a:r>
              <a:rPr lang="en-AU" altLang="zh-CN" dirty="0" smtClean="0">
                <a:latin typeface="Courier New" panose="02070309020205020404" pitchFamily="49" charset="0"/>
              </a:rPr>
              <a:t>&lt; 160</a:t>
            </a:r>
            <a:r>
              <a:rPr lang="en-AU" altLang="zh-CN" dirty="0" smtClean="0"/>
              <a:t> Value is </a:t>
            </a:r>
            <a:r>
              <a:rPr lang="en-AU" altLang="zh-CN" dirty="0" smtClean="0">
                <a:latin typeface="Courier New" panose="02070309020205020404" pitchFamily="49" charset="0"/>
              </a:rPr>
              <a:t>d=23</a:t>
            </a:r>
            <a:r>
              <a:rPr lang="en-AU" altLang="zh-CN" dirty="0" smtClean="0"/>
              <a:t> since </a:t>
            </a:r>
            <a:r>
              <a:rPr lang="en-AU" altLang="zh-CN" dirty="0" smtClean="0">
                <a:latin typeface="Courier New" panose="02070309020205020404" pitchFamily="49" charset="0"/>
              </a:rPr>
              <a:t>23</a:t>
            </a:r>
            <a:r>
              <a:rPr lang="en-US" dirty="0" smtClean="0">
                <a:latin typeface="Courier New" panose="02070309020205020404" pitchFamily="49" charset="0"/>
                <a:cs typeface="Arial" panose="020B0604020202020204" pitchFamily="34" charset="0"/>
              </a:rPr>
              <a:t>x</a:t>
            </a:r>
            <a:r>
              <a:rPr lang="en-AU" altLang="zh-CN" dirty="0" smtClean="0">
                <a:latin typeface="Courier New" panose="02070309020205020404" pitchFamily="49" charset="0"/>
              </a:rPr>
              <a:t>7=161= 10</a:t>
            </a:r>
            <a:r>
              <a:rPr lang="en-US" dirty="0" smtClean="0">
                <a:latin typeface="Courier New" panose="02070309020205020404" pitchFamily="49" charset="0"/>
                <a:cs typeface="Arial" panose="020B0604020202020204" pitchFamily="34" charset="0"/>
              </a:rPr>
              <a:t>x</a:t>
            </a:r>
            <a:r>
              <a:rPr lang="en-AU" altLang="zh-CN" dirty="0" smtClean="0">
                <a:latin typeface="Courier New" panose="02070309020205020404" pitchFamily="49" charset="0"/>
              </a:rPr>
              <a:t>160+1</a:t>
            </a:r>
          </a:p>
          <a:p>
            <a:pPr marL="609600" indent="-609600" eaLnBrk="1" hangingPunct="1">
              <a:lnSpc>
                <a:spcPct val="90000"/>
              </a:lnSpc>
              <a:buFontTx/>
              <a:buAutoNum type="arabicPeriod"/>
            </a:pPr>
            <a:r>
              <a:rPr lang="en-US" dirty="0" smtClean="0"/>
              <a:t>Publish public key </a:t>
            </a:r>
            <a:r>
              <a:rPr lang="en-US" dirty="0" smtClean="0">
                <a:latin typeface="Courier New" panose="02070309020205020404" pitchFamily="49" charset="0"/>
              </a:rPr>
              <a:t>PU={7,187}</a:t>
            </a:r>
          </a:p>
          <a:p>
            <a:pPr marL="609600" indent="-609600" eaLnBrk="1" hangingPunct="1">
              <a:lnSpc>
                <a:spcPct val="90000"/>
              </a:lnSpc>
              <a:buFontTx/>
              <a:buAutoNum type="arabicPeriod"/>
            </a:pPr>
            <a:r>
              <a:rPr lang="en-US" dirty="0" smtClean="0"/>
              <a:t>Keep secret private key </a:t>
            </a:r>
            <a:r>
              <a:rPr lang="en-US" dirty="0" smtClean="0">
                <a:latin typeface="Courier New" panose="02070309020205020404" pitchFamily="49" charset="0"/>
              </a:rPr>
              <a:t>PR={23,</a:t>
            </a:r>
            <a:r>
              <a:rPr lang="en-AU" altLang="zh-CN" dirty="0" smtClean="0">
                <a:latin typeface="Courier New" panose="02070309020205020404" pitchFamily="49" charset="0"/>
              </a:rPr>
              <a:t>187}</a:t>
            </a:r>
          </a:p>
          <a:p>
            <a:pPr marL="609600" indent="-609600" eaLnBrk="1" hangingPunct="1">
              <a:lnSpc>
                <a:spcPct val="90000"/>
              </a:lnSpc>
            </a:pPr>
            <a:endParaRPr lang="en-AU" altLang="zh-CN" sz="2800" dirty="0" smtClean="0"/>
          </a:p>
        </p:txBody>
      </p:sp>
    </p:spTree>
    <p:extLst>
      <p:ext uri="{BB962C8B-B14F-4D97-AF65-F5344CB8AC3E}">
        <p14:creationId xmlns:p14="http://schemas.microsoft.com/office/powerpoint/2010/main" val="789481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1025</TotalTime>
  <Words>8869</Words>
  <Application>Microsoft Office PowerPoint</Application>
  <PresentationFormat>On-screen Show (4:3)</PresentationFormat>
  <Paragraphs>509</Paragraphs>
  <Slides>50</Slides>
  <Notes>46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Module</vt:lpstr>
      <vt:lpstr> Lecture 6: Public key encryption, DH key exchange, digital signatures</vt:lpstr>
      <vt:lpstr>Acknowledgements and Reading</vt:lpstr>
      <vt:lpstr>Private-Key Cryptography</vt:lpstr>
      <vt:lpstr>Public-Key Cryptography</vt:lpstr>
      <vt:lpstr>RSA</vt:lpstr>
      <vt:lpstr>RSA Key Setup</vt:lpstr>
      <vt:lpstr>RSA En/decryption</vt:lpstr>
      <vt:lpstr>Why RSA Works</vt:lpstr>
      <vt:lpstr>RSA Example - Key Setup</vt:lpstr>
      <vt:lpstr>RSA Example - En/Decryption</vt:lpstr>
      <vt:lpstr>Exponentiation</vt:lpstr>
      <vt:lpstr>Exponentiation</vt:lpstr>
      <vt:lpstr>Efficient Encryption</vt:lpstr>
      <vt:lpstr>Efficient Decryption</vt:lpstr>
      <vt:lpstr>RSA Key Generation</vt:lpstr>
      <vt:lpstr>RSA Security</vt:lpstr>
      <vt:lpstr>Chosen Ciphertext Attacks</vt:lpstr>
      <vt:lpstr>OEAP</vt:lpstr>
      <vt:lpstr>Why Public-Key Cryptography?</vt:lpstr>
      <vt:lpstr>Public-Key Cryptography</vt:lpstr>
      <vt:lpstr>Public-Key Applications</vt:lpstr>
      <vt:lpstr>Public-Key Requirements</vt:lpstr>
      <vt:lpstr>Security of Public Key Schemes</vt:lpstr>
      <vt:lpstr>Diffie-Hellman Crypto</vt:lpstr>
      <vt:lpstr>Diffie-Hellman Key Exchange</vt:lpstr>
      <vt:lpstr>Diffie-Hellman Key Exchange</vt:lpstr>
      <vt:lpstr>Diffie-Hellman Setup</vt:lpstr>
      <vt:lpstr>Diffie-Hellman Key Exchange</vt:lpstr>
      <vt:lpstr>Diffie-Hellman Example </vt:lpstr>
      <vt:lpstr>Key Exchange Protocols</vt:lpstr>
      <vt:lpstr>Man-in-the-Middle Attack</vt:lpstr>
      <vt:lpstr>ElGamal Cryptography</vt:lpstr>
      <vt:lpstr>ElGamal Message Exchange</vt:lpstr>
      <vt:lpstr>ElGamal Example </vt:lpstr>
      <vt:lpstr>Elliptic Curve Cryptography</vt:lpstr>
      <vt:lpstr>Finite Elliptic Curves</vt:lpstr>
      <vt:lpstr>Comparable Key Sizes for Equivalent Security</vt:lpstr>
      <vt:lpstr>Digital Signatures</vt:lpstr>
      <vt:lpstr>Digital Signatures</vt:lpstr>
      <vt:lpstr>Digital Signature Model</vt:lpstr>
      <vt:lpstr>Digital Signature Standard (DSS)</vt:lpstr>
      <vt:lpstr>DSS vs. RSA Signatures</vt:lpstr>
      <vt:lpstr>Digital Signature Algorithm (DSA)</vt:lpstr>
      <vt:lpstr>DSA Key Generation</vt:lpstr>
      <vt:lpstr>DSA Signature Creation</vt:lpstr>
      <vt:lpstr>DSA Signature Verification </vt:lpstr>
      <vt:lpstr>DSS Overview</vt:lpstr>
      <vt:lpstr>Digital Signature Requirements</vt:lpstr>
      <vt:lpstr>Attacks and Forgeries</vt:lpstr>
      <vt:lpstr>Take-home information</vt:lpstr>
    </vt:vector>
  </TitlesOfParts>
  <Manager/>
  <Company>School of Eng &amp; IT,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fchen</cp:lastModifiedBy>
  <cp:revision>141</cp:revision>
  <cp:lastPrinted>2005-09-02T04:15:44Z</cp:lastPrinted>
  <dcterms:created xsi:type="dcterms:W3CDTF">2009-08-04T00:04:18Z</dcterms:created>
  <dcterms:modified xsi:type="dcterms:W3CDTF">2016-10-30T01:57:04Z</dcterms:modified>
  <cp:category/>
</cp:coreProperties>
</file>