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4" r:id="rId4"/>
    <p:sldId id="270" r:id="rId5"/>
    <p:sldId id="271" r:id="rId6"/>
    <p:sldId id="267" r:id="rId7"/>
    <p:sldId id="272" r:id="rId8"/>
    <p:sldId id="273" r:id="rId9"/>
    <p:sldId id="274" r:id="rId10"/>
    <p:sldId id="277" r:id="rId11"/>
    <p:sldId id="27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56" y="114"/>
      </p:cViewPr>
      <p:guideLst>
        <p:guide orient="horz" pos="2160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9009" y="365127"/>
            <a:ext cx="8105152" cy="643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6100" y="1201782"/>
            <a:ext cx="8105151" cy="526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0293" y="1122362"/>
            <a:ext cx="7494813" cy="1039723"/>
          </a:xfrm>
        </p:spPr>
        <p:txBody>
          <a:bodyPr>
            <a:normAutofit fontScale="90000"/>
          </a:bodyPr>
          <a:lstStyle/>
          <a:p>
            <a:r>
              <a:rPr lang="zh-CN" altLang="en-US" sz="4800" b="1" dirty="0" smtClean="0"/>
              <a:t>实验四：</a:t>
            </a:r>
            <a:r>
              <a:rPr lang="zh-CN" altLang="zh-CN" sz="4800" dirty="0"/>
              <a:t>缓冲区溢出攻击实验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3333" y="2762588"/>
            <a:ext cx="8015992" cy="3353398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zh-CN" altLang="zh-CN" sz="3200" dirty="0"/>
              <a:t>理解程序函数调用中参数传递机制；</a:t>
            </a:r>
            <a:endParaRPr lang="zh-CN" altLang="zh-CN" sz="3200" dirty="0"/>
          </a:p>
          <a:p>
            <a:pPr marL="514350" lvl="0" indent="-514350" algn="just">
              <a:buFont typeface="+mj-lt"/>
              <a:buAutoNum type="arabicPeriod"/>
            </a:pPr>
            <a:r>
              <a:rPr lang="zh-CN" altLang="zh-CN" sz="3200" dirty="0"/>
              <a:t>掌握缓冲区溢出攻击方法；</a:t>
            </a:r>
            <a:endParaRPr lang="zh-CN" altLang="zh-CN" sz="3200" dirty="0"/>
          </a:p>
          <a:p>
            <a:pPr marL="514350" lvl="0" indent="-514350" algn="just">
              <a:buFont typeface="+mj-lt"/>
              <a:buAutoNum type="arabicPeriod"/>
            </a:pPr>
            <a:r>
              <a:rPr lang="zh-CN" altLang="zh-CN" sz="3200" dirty="0"/>
              <a:t>进一步熟练掌握</a:t>
            </a:r>
            <a:r>
              <a:rPr lang="en-US" altLang="zh-CN" sz="3200" dirty="0"/>
              <a:t>GDB</a:t>
            </a:r>
            <a:r>
              <a:rPr lang="zh-CN" altLang="zh-CN" sz="3200" dirty="0"/>
              <a:t>调试工具和</a:t>
            </a:r>
            <a:r>
              <a:rPr lang="en-US" altLang="zh-CN" sz="3200" dirty="0" err="1"/>
              <a:t>objdump</a:t>
            </a:r>
            <a:r>
              <a:rPr lang="zh-CN" altLang="zh-CN" sz="3200" dirty="0"/>
              <a:t>反汇编工具。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</a:t>
            </a:r>
            <a:r>
              <a:rPr lang="zh-CN" altLang="en-US" sz="2100" b="1" dirty="0" smtClean="0"/>
              <a:t>续</a:t>
            </a:r>
            <a:r>
              <a:rPr lang="en-US" altLang="zh-CN" sz="2100" b="1" dirty="0" smtClean="0"/>
              <a:t>5</a:t>
            </a:r>
            <a:r>
              <a:rPr lang="zh-CN" altLang="en-US" sz="2100" b="1" dirty="0" smtClean="0"/>
              <a:t>）</a:t>
            </a:r>
            <a:r>
              <a:rPr lang="zh-CN" altLang="en-US" sz="2100" b="1" dirty="0"/>
              <a:t>：</a:t>
            </a:r>
            <a:endParaRPr lang="en-US" altLang="zh-CN" sz="21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/>
              <a:t>        </a:t>
            </a:r>
            <a:r>
              <a:rPr lang="zh-CN" altLang="en-US" sz="1800" dirty="0" smtClean="0"/>
              <a:t>最后一关还需要在输入数据中包含黑客构造的代码，因此需要通过编写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或汇编代码并通过</a:t>
            </a:r>
            <a:r>
              <a:rPr lang="en-US" altLang="zh-CN" sz="1800" dirty="0" smtClean="0"/>
              <a:t>GCC</a:t>
            </a:r>
            <a:r>
              <a:rPr lang="zh-CN" altLang="en-US" sz="1800" dirty="0" smtClean="0"/>
              <a:t>产生目标文件，从而得到所需的代码。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实验介绍：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093" y="1086040"/>
            <a:ext cx="8446984" cy="558357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实验设计为一个黑客利用缓冲区溢出技术进行攻击的游戏。我们仅给黑客（同学）提供一个二进制可执行文件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bufbomb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和部分函数的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代码，不提供每个关卡的源代码。程序运行中有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个关卡，每个关卡需要用户输入正确的缓冲区内容，否则无法通过管卡！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同学查看各关卡的要求，运用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调试工具和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objdump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反汇编工具，通过分析汇编代码和相应的栈帧结构，通过缓冲区溢出办法在执行了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getbuf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函数返回时作攻击，使之返回到各关卡要求的指定函数中。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只需要返回到指定函数，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不仅返回到指定函数还需要为该指定函数准备好参数，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最后一关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要求在返回到指定函数之前执行一段汇编代码完成全局变量的修改。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实验操作说明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1201781"/>
            <a:ext cx="8105151" cy="481529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3800" b="1" dirty="0" smtClean="0"/>
              <a:t>1 </a:t>
            </a:r>
            <a:r>
              <a:rPr lang="zh-CN" altLang="en-US" sz="3800" b="1" dirty="0" smtClean="0"/>
              <a:t>攻击目标：</a:t>
            </a:r>
            <a:endParaRPr lang="en-US" altLang="zh-CN" sz="38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	</a:t>
            </a:r>
            <a:r>
              <a:rPr lang="zh-CN" altLang="en-US" sz="3800" dirty="0" smtClean="0"/>
              <a:t>实验攻击目标的程序为</a:t>
            </a:r>
            <a:r>
              <a:rPr lang="en-US" altLang="zh-CN" sz="3800" dirty="0" err="1" smtClean="0"/>
              <a:t>bufbomb</a:t>
            </a:r>
            <a:r>
              <a:rPr lang="zh-CN" altLang="en-US" sz="3800" dirty="0" smtClean="0"/>
              <a:t>。该程序中含有一个带有漏洞的</a:t>
            </a:r>
            <a:r>
              <a:rPr lang="en-US" altLang="zh-CN" sz="3800" dirty="0" err="1" smtClean="0"/>
              <a:t>getbuf</a:t>
            </a:r>
            <a:r>
              <a:rPr lang="en-US" altLang="zh-CN" sz="3800" dirty="0" smtClean="0"/>
              <a:t>()</a:t>
            </a:r>
            <a:r>
              <a:rPr lang="zh-CN" altLang="en-US" sz="3800" dirty="0" smtClean="0"/>
              <a:t>函数，它所调用的系统函数</a:t>
            </a:r>
            <a:r>
              <a:rPr lang="en-US" altLang="zh-CN" sz="3800" dirty="0" smtClean="0"/>
              <a:t>gets()</a:t>
            </a:r>
            <a:r>
              <a:rPr lang="zh-CN" altLang="en-US" sz="3800" dirty="0" smtClean="0"/>
              <a:t>未进行缓冲区溢出保护。其代码如下：</a:t>
            </a:r>
            <a:endParaRPr lang="en-US" altLang="zh-CN" sz="3800" dirty="0" smtClean="0"/>
          </a:p>
          <a:p>
            <a:pPr marL="1371600" lvl="3" indent="0">
              <a:buNone/>
            </a:pPr>
            <a:r>
              <a:rPr lang="en-US" altLang="zh-CN" sz="3300" i="1" dirty="0" err="1"/>
              <a:t>int</a:t>
            </a:r>
            <a:r>
              <a:rPr lang="en-US" altLang="zh-CN" sz="3300" i="1" dirty="0"/>
              <a:t> </a:t>
            </a:r>
            <a:r>
              <a:rPr lang="en-US" altLang="zh-CN" sz="3300" i="1" dirty="0" err="1"/>
              <a:t>getbuf</a:t>
            </a:r>
            <a:r>
              <a:rPr lang="en-US" altLang="zh-CN" sz="3300" i="1" dirty="0"/>
              <a:t>()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/>
              <a:t>{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/>
              <a:t>    char </a:t>
            </a:r>
            <a:r>
              <a:rPr lang="en-US" altLang="zh-CN" sz="3300" i="1" dirty="0" err="1"/>
              <a:t>buf</a:t>
            </a:r>
            <a:r>
              <a:rPr lang="en-US" altLang="zh-CN" sz="3300" i="1" dirty="0"/>
              <a:t>[12];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/>
              <a:t>    Gets(</a:t>
            </a:r>
            <a:r>
              <a:rPr lang="en-US" altLang="zh-CN" sz="3300" i="1" dirty="0" err="1"/>
              <a:t>buf</a:t>
            </a:r>
            <a:r>
              <a:rPr lang="en-US" altLang="zh-CN" sz="3300" i="1" dirty="0"/>
              <a:t>);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/>
              <a:t>    return 1;</a:t>
            </a:r>
            <a:endParaRPr lang="zh-CN" altLang="zh-CN" sz="3300" i="1" dirty="0"/>
          </a:p>
          <a:p>
            <a:pPr marL="1371600" lvl="3" indent="0">
              <a:buNone/>
            </a:pPr>
            <a:r>
              <a:rPr lang="en-US" altLang="zh-CN" sz="3300" i="1" dirty="0" smtClean="0"/>
              <a:t>}</a:t>
            </a:r>
            <a:endParaRPr lang="en-US" altLang="zh-CN" sz="3300" i="1" dirty="0" smtClean="0"/>
          </a:p>
          <a:p>
            <a:pPr marL="0" indent="0">
              <a:buNone/>
            </a:pPr>
            <a:r>
              <a:rPr lang="en-US" altLang="zh-CN" sz="3800" i="1" dirty="0"/>
              <a:t>	</a:t>
            </a:r>
            <a:endParaRPr lang="en-US" altLang="zh-CN" sz="3800" i="1" dirty="0" smtClean="0"/>
          </a:p>
          <a:p>
            <a:pPr marL="0" indent="0">
              <a:lnSpc>
                <a:spcPts val="2880"/>
              </a:lnSpc>
              <a:buNone/>
            </a:pPr>
            <a:r>
              <a:rPr lang="en-US" altLang="zh-CN" sz="3800" dirty="0" smtClean="0"/>
              <a:t>	</a:t>
            </a:r>
            <a:r>
              <a:rPr lang="zh-CN" altLang="en-US" sz="3800" dirty="0"/>
              <a:t>系统函数</a:t>
            </a:r>
            <a:r>
              <a:rPr lang="en-US" altLang="zh-CN" sz="3800" dirty="0"/>
              <a:t>gets()</a:t>
            </a:r>
            <a:r>
              <a:rPr lang="zh-CN" altLang="en-US" sz="3800" dirty="0"/>
              <a:t>从标准输入设备读字符串函数。以回车结束读取，不会判断上限，所以程序员应该确保</a:t>
            </a:r>
            <a:r>
              <a:rPr lang="en-US" altLang="zh-CN" sz="3800" dirty="0"/>
              <a:t>buffer</a:t>
            </a:r>
            <a:r>
              <a:rPr lang="zh-CN" altLang="en-US" sz="3800" dirty="0"/>
              <a:t>的空间足够大，以便在执行读操作时不发生溢出。</a:t>
            </a:r>
            <a:endParaRPr lang="en-US" altLang="zh-CN" sz="3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264" y="783771"/>
            <a:ext cx="8105151" cy="565784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4400" b="1" dirty="0"/>
              <a:t>2 </a:t>
            </a:r>
            <a:r>
              <a:rPr lang="zh-CN" altLang="en-US" sz="4400" b="1" dirty="0"/>
              <a:t>攻击要求：</a:t>
            </a:r>
            <a:endParaRPr lang="en-US" altLang="zh-CN" sz="44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	</a:t>
            </a:r>
            <a:r>
              <a:rPr lang="zh-CN" altLang="en-US" sz="4200" dirty="0" smtClean="0"/>
              <a:t>目标程序</a:t>
            </a:r>
            <a:r>
              <a:rPr lang="en-US" altLang="zh-CN" sz="4200" dirty="0" err="1" smtClean="0"/>
              <a:t>bufbomb</a:t>
            </a:r>
            <a:r>
              <a:rPr lang="zh-CN" altLang="en-US" sz="4200" dirty="0" smtClean="0"/>
              <a:t>将执行</a:t>
            </a:r>
            <a:r>
              <a:rPr lang="en-US" altLang="zh-CN" sz="4200" dirty="0" smtClean="0"/>
              <a:t>test()</a:t>
            </a:r>
            <a:r>
              <a:rPr lang="zh-CN" altLang="en-US" sz="4200" dirty="0" smtClean="0"/>
              <a:t>，进而执行</a:t>
            </a:r>
            <a:r>
              <a:rPr lang="en-US" altLang="zh-CN" sz="4200" dirty="0" err="1" smtClean="0"/>
              <a:t>getbuf</a:t>
            </a:r>
            <a:r>
              <a:rPr lang="en-US" altLang="zh-CN" sz="4200" dirty="0" smtClean="0"/>
              <a:t>()</a:t>
            </a:r>
            <a:r>
              <a:rPr lang="zh-CN" altLang="en-US" sz="4200" dirty="0" smtClean="0"/>
              <a:t>，最终执行</a:t>
            </a:r>
            <a:r>
              <a:rPr lang="en-US" altLang="zh-CN" sz="4200" dirty="0" smtClean="0"/>
              <a:t>gets()</a:t>
            </a:r>
            <a:r>
              <a:rPr lang="zh-CN" altLang="en-US" sz="4200" dirty="0" smtClean="0"/>
              <a:t>。其中</a:t>
            </a:r>
            <a:r>
              <a:rPr lang="en-US" altLang="zh-CN" sz="4200" dirty="0" smtClean="0"/>
              <a:t>gets()</a:t>
            </a:r>
            <a:r>
              <a:rPr lang="zh-CN" altLang="en-US" sz="4200" dirty="0" smtClean="0"/>
              <a:t>会从标准输入设备读入数据。要求黑客同学利用所学知识，构造适当的输入数据，通过标准输入传递到目标程序，实现以下目的：</a:t>
            </a:r>
            <a:endParaRPr lang="en-US" altLang="zh-CN" sz="4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200" dirty="0" smtClean="0"/>
              <a:t>1</a:t>
            </a:r>
            <a:r>
              <a:rPr lang="zh-CN" altLang="en-US" sz="4200" dirty="0" smtClean="0"/>
              <a:t>）</a:t>
            </a:r>
            <a:r>
              <a:rPr lang="en-US" altLang="zh-CN" sz="4200" dirty="0" err="1" smtClean="0"/>
              <a:t>getbuf</a:t>
            </a:r>
            <a:r>
              <a:rPr lang="en-US" altLang="zh-CN" sz="4200" dirty="0" smtClean="0"/>
              <a:t>()</a:t>
            </a:r>
            <a:r>
              <a:rPr lang="zh-CN" altLang="en-US" sz="4200" dirty="0" smtClean="0"/>
              <a:t>返回时，不返回到</a:t>
            </a:r>
            <a:r>
              <a:rPr lang="en-US" altLang="zh-CN" sz="4200" dirty="0" smtClean="0"/>
              <a:t>test()</a:t>
            </a:r>
            <a:r>
              <a:rPr lang="zh-CN" altLang="en-US" sz="4200" dirty="0" smtClean="0"/>
              <a:t>，而是直接返回到指定的</a:t>
            </a:r>
            <a:r>
              <a:rPr lang="en-US" altLang="zh-CN" sz="4200" b="1" dirty="0" smtClean="0">
                <a:solidFill>
                  <a:srgbClr val="FF0000"/>
                </a:solidFill>
              </a:rPr>
              <a:t>smoke()</a:t>
            </a:r>
            <a:r>
              <a:rPr lang="zh-CN" altLang="en-US" sz="4200" dirty="0" smtClean="0"/>
              <a:t>函数（该函数已经存在于</a:t>
            </a:r>
            <a:r>
              <a:rPr lang="en-US" altLang="zh-CN" sz="4200" dirty="0" err="1" smtClean="0"/>
              <a:t>bufbomb</a:t>
            </a:r>
            <a:r>
              <a:rPr lang="zh-CN" altLang="en-US" sz="4200" dirty="0" smtClean="0"/>
              <a:t>可执行文件中）。</a:t>
            </a:r>
            <a:endParaRPr lang="en-US" altLang="zh-CN" sz="4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200" dirty="0" smtClean="0"/>
              <a:t>2</a:t>
            </a:r>
            <a:r>
              <a:rPr lang="zh-CN" altLang="en-US" sz="4200" dirty="0" smtClean="0"/>
              <a:t>）</a:t>
            </a:r>
            <a:r>
              <a:rPr lang="en-US" altLang="zh-CN" sz="4200" dirty="0" err="1"/>
              <a:t>getbuf</a:t>
            </a:r>
            <a:r>
              <a:rPr lang="en-US" altLang="zh-CN" sz="4200" dirty="0"/>
              <a:t>()</a:t>
            </a:r>
            <a:r>
              <a:rPr lang="zh-CN" altLang="en-US" sz="4200" dirty="0"/>
              <a:t>返回时，不返回到</a:t>
            </a:r>
            <a:r>
              <a:rPr lang="en-US" altLang="zh-CN" sz="4200" dirty="0"/>
              <a:t>test()</a:t>
            </a:r>
            <a:r>
              <a:rPr lang="zh-CN" altLang="en-US" sz="4200" dirty="0"/>
              <a:t>，而是直接返回到指定</a:t>
            </a:r>
            <a:r>
              <a:rPr lang="zh-CN" altLang="en-US" sz="4200" dirty="0" smtClean="0"/>
              <a:t>的</a:t>
            </a:r>
            <a:r>
              <a:rPr lang="en-US" altLang="zh-CN" sz="4200" b="1" dirty="0">
                <a:solidFill>
                  <a:srgbClr val="FF0000"/>
                </a:solidFill>
              </a:rPr>
              <a:t>fizz()</a:t>
            </a:r>
            <a:r>
              <a:rPr lang="zh-CN" altLang="en-US" sz="4200" dirty="0"/>
              <a:t>函数（该函数已经存在于</a:t>
            </a:r>
            <a:r>
              <a:rPr lang="en-US" altLang="zh-CN" sz="4200" dirty="0" err="1"/>
              <a:t>bufbomb</a:t>
            </a:r>
            <a:r>
              <a:rPr lang="zh-CN" altLang="en-US" sz="4200" dirty="0"/>
              <a:t>可执行文件中</a:t>
            </a:r>
            <a:r>
              <a:rPr lang="zh-CN" altLang="en-US" sz="4200" dirty="0" smtClean="0"/>
              <a:t>），而且要求给</a:t>
            </a:r>
            <a:r>
              <a:rPr lang="en-US" altLang="zh-CN" sz="4200" dirty="0" smtClean="0"/>
              <a:t>fizz()</a:t>
            </a:r>
            <a:r>
              <a:rPr lang="zh-CN" altLang="en-US" sz="4200" dirty="0" smtClean="0"/>
              <a:t>函数</a:t>
            </a:r>
            <a:r>
              <a:rPr lang="zh-CN" altLang="en-US" sz="4200" dirty="0"/>
              <a:t>传入一个</a:t>
            </a:r>
            <a:r>
              <a:rPr lang="zh-CN" altLang="en-US" sz="4200" b="1" dirty="0" smtClean="0">
                <a:solidFill>
                  <a:srgbClr val="FF0000"/>
                </a:solidFill>
              </a:rPr>
              <a:t>黑客</a:t>
            </a:r>
            <a:r>
              <a:rPr lang="en-US" altLang="zh-CN" sz="4200" b="1" dirty="0" smtClean="0">
                <a:solidFill>
                  <a:srgbClr val="FF0000"/>
                </a:solidFill>
              </a:rPr>
              <a:t>cookie</a:t>
            </a:r>
            <a:r>
              <a:rPr lang="zh-CN" altLang="en-US" sz="4200" b="1" dirty="0">
                <a:solidFill>
                  <a:srgbClr val="FF0000"/>
                </a:solidFill>
              </a:rPr>
              <a:t>值作为参数</a:t>
            </a:r>
            <a:r>
              <a:rPr lang="zh-CN" altLang="en-US" sz="4200" dirty="0" smtClean="0"/>
              <a:t>。其中</a:t>
            </a:r>
            <a:r>
              <a:rPr lang="en-US" altLang="zh-CN" sz="4200" dirty="0" smtClean="0"/>
              <a:t>cookie</a:t>
            </a:r>
            <a:r>
              <a:rPr lang="zh-CN" altLang="en-US" sz="4200" dirty="0" smtClean="0"/>
              <a:t>可以通过</a:t>
            </a:r>
            <a:r>
              <a:rPr lang="en-US" altLang="zh-CN" sz="4200" dirty="0" err="1" smtClean="0"/>
              <a:t>makecookie</a:t>
            </a:r>
            <a:r>
              <a:rPr lang="zh-CN" altLang="en-US" sz="4200" dirty="0" smtClean="0"/>
              <a:t>工具根据黑客姓名产生</a:t>
            </a:r>
            <a:r>
              <a:rPr lang="en-US" altLang="zh-CN" sz="4200" dirty="0" smtClean="0"/>
              <a:t>——</a:t>
            </a:r>
            <a:r>
              <a:rPr lang="zh-CN" altLang="en-US" sz="4200" dirty="0" smtClean="0"/>
              <a:t>“</a:t>
            </a:r>
            <a:r>
              <a:rPr lang="en-US" altLang="zh-CN" sz="4200" dirty="0" err="1" smtClean="0"/>
              <a:t>makecookie</a:t>
            </a:r>
            <a:r>
              <a:rPr lang="en-US" altLang="zh-CN" sz="4200" dirty="0" smtClean="0"/>
              <a:t> neo</a:t>
            </a:r>
            <a:r>
              <a:rPr lang="zh-CN" altLang="en-US" sz="4200" dirty="0" smtClean="0"/>
              <a:t>”</a:t>
            </a:r>
            <a:r>
              <a:rPr lang="en-US" altLang="zh-CN" sz="4200" dirty="0" smtClean="0"/>
              <a:t>(neo</a:t>
            </a:r>
            <a:r>
              <a:rPr lang="zh-CN" altLang="en-US" sz="4200" dirty="0"/>
              <a:t>请替换</a:t>
            </a:r>
            <a:r>
              <a:rPr lang="zh-CN" altLang="en-US" sz="4200" dirty="0" smtClean="0"/>
              <a:t>成你的名字</a:t>
            </a:r>
            <a:r>
              <a:rPr lang="en-US" altLang="zh-CN" sz="4200" dirty="0" smtClean="0"/>
              <a:t>)</a:t>
            </a:r>
            <a:r>
              <a:rPr lang="zh-CN" altLang="en-US" sz="4200" dirty="0" smtClean="0"/>
              <a:t>。</a:t>
            </a:r>
            <a:endParaRPr lang="en-US" altLang="zh-CN" sz="4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200" dirty="0" smtClean="0"/>
              <a:t>3</a:t>
            </a:r>
            <a:r>
              <a:rPr lang="zh-CN" altLang="en-US" sz="4200" dirty="0" smtClean="0"/>
              <a:t>）</a:t>
            </a:r>
            <a:r>
              <a:rPr lang="en-US" altLang="zh-CN" sz="4200" dirty="0" err="1"/>
              <a:t>getbuf</a:t>
            </a:r>
            <a:r>
              <a:rPr lang="en-US" altLang="zh-CN" sz="4200" dirty="0"/>
              <a:t>()</a:t>
            </a:r>
            <a:r>
              <a:rPr lang="zh-CN" altLang="en-US" sz="4200" dirty="0"/>
              <a:t>返回时，不返回到</a:t>
            </a:r>
            <a:r>
              <a:rPr lang="en-US" altLang="zh-CN" sz="4200" dirty="0"/>
              <a:t>test()</a:t>
            </a:r>
            <a:r>
              <a:rPr lang="zh-CN" altLang="en-US" sz="4200" dirty="0"/>
              <a:t>，而是直接返回到指定</a:t>
            </a:r>
            <a:r>
              <a:rPr lang="zh-CN" altLang="en-US" sz="4200" dirty="0" smtClean="0"/>
              <a:t>的</a:t>
            </a:r>
            <a:r>
              <a:rPr lang="en-US" altLang="zh-CN" sz="4200" b="1" dirty="0">
                <a:solidFill>
                  <a:srgbClr val="FF0000"/>
                </a:solidFill>
              </a:rPr>
              <a:t>band()</a:t>
            </a:r>
            <a:r>
              <a:rPr lang="zh-CN" altLang="en-US" sz="4200" dirty="0"/>
              <a:t>函数（该函数已经存在于</a:t>
            </a:r>
            <a:r>
              <a:rPr lang="en-US" altLang="zh-CN" sz="4200" dirty="0" err="1"/>
              <a:t>bufbomb</a:t>
            </a:r>
            <a:r>
              <a:rPr lang="zh-CN" altLang="en-US" sz="4200" dirty="0"/>
              <a:t>可执行文件中</a:t>
            </a:r>
            <a:r>
              <a:rPr lang="zh-CN" altLang="en-US" sz="4200" dirty="0" smtClean="0"/>
              <a:t>），并且在返回到</a:t>
            </a:r>
            <a:r>
              <a:rPr lang="en-US" altLang="zh-CN" sz="4200" dirty="0" smtClean="0"/>
              <a:t>band()</a:t>
            </a:r>
            <a:r>
              <a:rPr lang="zh-CN" altLang="en-US" sz="4200" dirty="0" smtClean="0"/>
              <a:t>之前，先修改全局变量</a:t>
            </a:r>
            <a:r>
              <a:rPr lang="en-US" altLang="zh-CN" sz="4200" dirty="0" err="1" smtClean="0"/>
              <a:t>global_value</a:t>
            </a:r>
            <a:r>
              <a:rPr lang="zh-CN" altLang="en-US" sz="4200" dirty="0" smtClean="0"/>
              <a:t>为你的黑客</a:t>
            </a:r>
            <a:r>
              <a:rPr lang="en-US" altLang="zh-CN" sz="4200" dirty="0" smtClean="0"/>
              <a:t>cookie</a:t>
            </a:r>
            <a:r>
              <a:rPr lang="zh-CN" altLang="en-US" sz="4200" dirty="0" smtClean="0"/>
              <a:t>值（</a:t>
            </a:r>
            <a:r>
              <a:rPr lang="en-US" altLang="zh-CN" sz="4200" dirty="0" smtClean="0"/>
              <a:t>cookie</a:t>
            </a:r>
            <a:r>
              <a:rPr lang="zh-CN" altLang="en-US" sz="4200" dirty="0" smtClean="0"/>
              <a:t>值生成方法与上一要求相同）</a:t>
            </a:r>
            <a:endParaRPr lang="en-US" altLang="zh-CN" sz="4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8400" b="1" dirty="0" smtClean="0"/>
              <a:t>3 </a:t>
            </a:r>
            <a:r>
              <a:rPr lang="zh-CN" altLang="en-US" sz="8400" b="1" dirty="0" smtClean="0"/>
              <a:t>攻击操作：</a:t>
            </a:r>
            <a:endParaRPr lang="en-US" altLang="zh-CN" sz="84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        </a:t>
            </a:r>
            <a:r>
              <a:rPr lang="zh-CN" altLang="en-US" sz="7200" dirty="0"/>
              <a:t>已知</a:t>
            </a:r>
            <a:r>
              <a:rPr lang="en-US" altLang="zh-CN" sz="7200" dirty="0" err="1"/>
              <a:t>bufbomb</a:t>
            </a:r>
            <a:r>
              <a:rPr lang="zh-CN" altLang="en-US" sz="7200" dirty="0"/>
              <a:t>中有</a:t>
            </a:r>
            <a:r>
              <a:rPr lang="en-US" altLang="zh-CN" sz="7200" dirty="0"/>
              <a:t>test()</a:t>
            </a:r>
            <a:r>
              <a:rPr lang="zh-CN" altLang="en-US" sz="7200" dirty="0"/>
              <a:t>函数将会调用</a:t>
            </a:r>
            <a:r>
              <a:rPr lang="en-US" altLang="zh-CN" sz="7200" dirty="0" err="1"/>
              <a:t>getbuf</a:t>
            </a:r>
            <a:r>
              <a:rPr lang="en-US" altLang="zh-CN" sz="7200" dirty="0"/>
              <a:t>()</a:t>
            </a:r>
            <a:r>
              <a:rPr lang="zh-CN" altLang="en-US" sz="7200" dirty="0"/>
              <a:t>函数，并调用</a:t>
            </a:r>
            <a:r>
              <a:rPr lang="en-US" altLang="zh-CN" sz="7200" dirty="0"/>
              <a:t>gets()</a:t>
            </a:r>
            <a:r>
              <a:rPr lang="zh-CN" altLang="en-US" sz="7200" dirty="0"/>
              <a:t>从标准输入设备读入字符串。因此可以通过大于</a:t>
            </a:r>
            <a:r>
              <a:rPr lang="en-US" altLang="zh-CN" sz="7200" dirty="0" err="1"/>
              <a:t>getbuf</a:t>
            </a:r>
            <a:r>
              <a:rPr lang="en-US" altLang="zh-CN" sz="7200" dirty="0"/>
              <a:t>()</a:t>
            </a:r>
            <a:r>
              <a:rPr lang="zh-CN" altLang="en-US" sz="7200" dirty="0"/>
              <a:t>中给出的数据缓冲区的字符串而破坏</a:t>
            </a:r>
            <a:r>
              <a:rPr lang="en-US" altLang="zh-CN" sz="7200" dirty="0" err="1"/>
              <a:t>getbuf</a:t>
            </a:r>
            <a:r>
              <a:rPr lang="en-US" altLang="zh-CN" sz="7200" dirty="0"/>
              <a:t>()</a:t>
            </a:r>
            <a:r>
              <a:rPr lang="zh-CN" altLang="en-US" sz="7200" dirty="0"/>
              <a:t>栈帧，改变其返回地址</a:t>
            </a:r>
            <a:r>
              <a:rPr lang="en-US" altLang="zh-CN" sz="7200" dirty="0"/>
              <a:t>——</a:t>
            </a:r>
            <a:r>
              <a:rPr lang="zh-CN" altLang="en-US" sz="7200" dirty="0"/>
              <a:t>指向我们提供的攻击函数。</a:t>
            </a:r>
            <a:endParaRPr lang="en-US" altLang="zh-CN" sz="72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7200" b="1" dirty="0"/>
              <a:t>具体操作如下：</a:t>
            </a:r>
            <a:endParaRPr lang="en-US" altLang="zh-CN" sz="72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1</a:t>
            </a:r>
            <a:r>
              <a:rPr lang="zh-CN" altLang="en-US" sz="7200" dirty="0"/>
              <a:t>）使用</a:t>
            </a:r>
            <a:r>
              <a:rPr lang="en-US" altLang="zh-CN" sz="7200" dirty="0" err="1"/>
              <a:t>gdb</a:t>
            </a:r>
            <a:r>
              <a:rPr lang="zh-CN" altLang="en-US" sz="7200" dirty="0"/>
              <a:t>和</a:t>
            </a:r>
            <a:r>
              <a:rPr lang="en-US" altLang="zh-CN" sz="7200" dirty="0" err="1"/>
              <a:t>objdump</a:t>
            </a:r>
            <a:r>
              <a:rPr lang="zh-CN" altLang="en-US" sz="7200" dirty="0"/>
              <a:t>分析其栈帧结构，确定</a:t>
            </a:r>
            <a:r>
              <a:rPr lang="en-US" altLang="zh-CN" sz="7200" dirty="0"/>
              <a:t>test()</a:t>
            </a:r>
            <a:r>
              <a:rPr lang="zh-CN" altLang="en-US" sz="7200" dirty="0"/>
              <a:t>调用</a:t>
            </a:r>
            <a:r>
              <a:rPr lang="en-US" altLang="zh-CN" sz="7200" dirty="0" err="1"/>
              <a:t>getbuf</a:t>
            </a:r>
            <a:r>
              <a:rPr lang="en-US" altLang="zh-CN" sz="7200" dirty="0"/>
              <a:t>()</a:t>
            </a:r>
            <a:r>
              <a:rPr lang="zh-CN" altLang="en-US" sz="7200" dirty="0"/>
              <a:t>后返回地址与</a:t>
            </a:r>
            <a:r>
              <a:rPr lang="en-US" altLang="zh-CN" sz="7200" dirty="0" err="1"/>
              <a:t>buf</a:t>
            </a:r>
            <a:r>
              <a:rPr lang="zh-CN" altLang="en-US" sz="7200" dirty="0"/>
              <a:t>缓冲区相对位置关系；</a:t>
            </a:r>
            <a:endParaRPr lang="en-US" altLang="zh-CN" sz="7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2</a:t>
            </a:r>
            <a:r>
              <a:rPr lang="zh-CN" altLang="en-US" sz="7200" dirty="0"/>
              <a:t>）根据目标攻击函数地址，构造出传给</a:t>
            </a:r>
            <a:r>
              <a:rPr lang="en-US" altLang="zh-CN" sz="7200" dirty="0"/>
              <a:t>gets()</a:t>
            </a:r>
            <a:r>
              <a:rPr lang="zh-CN" altLang="en-US" sz="7200" dirty="0"/>
              <a:t>的数据（用于填充缓冲区并破坏栈帧结构）。将所构造的</a:t>
            </a:r>
            <a:r>
              <a:rPr lang="zh-CN" altLang="en-US" sz="7200" dirty="0" smtClean="0"/>
              <a:t>数据每字节用</a:t>
            </a:r>
            <a:r>
              <a:rPr lang="en-US" altLang="zh-CN" sz="7200" dirty="0"/>
              <a:t>16</a:t>
            </a:r>
            <a:r>
              <a:rPr lang="zh-CN" altLang="en-US" sz="7200" dirty="0"/>
              <a:t>进制数字表示（文本字符串</a:t>
            </a:r>
            <a:r>
              <a:rPr lang="zh-CN" altLang="en-US" sz="7200" dirty="0" smtClean="0"/>
              <a:t>，例如</a:t>
            </a:r>
            <a:r>
              <a:rPr lang="en-US" altLang="zh-CN" sz="7200" dirty="0" smtClean="0"/>
              <a:t>0x3</a:t>
            </a:r>
            <a:r>
              <a:rPr lang="zh-CN" altLang="en-US" sz="7200" dirty="0" smtClean="0"/>
              <a:t>用</a:t>
            </a:r>
            <a:r>
              <a:rPr lang="zh-CN" altLang="en-US" sz="7200" dirty="0"/>
              <a:t>两个字符</a:t>
            </a:r>
            <a:r>
              <a:rPr lang="zh-CN" altLang="en-US" sz="7200" dirty="0" smtClean="0"/>
              <a:t>表示为“</a:t>
            </a:r>
            <a:r>
              <a:rPr lang="en-US" altLang="zh-CN" sz="7200" dirty="0" smtClean="0"/>
              <a:t>03</a:t>
            </a:r>
            <a:r>
              <a:rPr lang="zh-CN" altLang="en-US" sz="7200" dirty="0" smtClean="0"/>
              <a:t>”），</a:t>
            </a:r>
            <a:r>
              <a:rPr lang="zh-CN" altLang="en-US" sz="7200" dirty="0"/>
              <a:t>并保存在</a:t>
            </a:r>
            <a:r>
              <a:rPr lang="en-US" altLang="zh-CN" sz="7200" dirty="0"/>
              <a:t>exploit.txt</a:t>
            </a:r>
            <a:r>
              <a:rPr lang="zh-CN" altLang="en-US" sz="7200" dirty="0"/>
              <a:t>文件中。</a:t>
            </a:r>
            <a:endParaRPr lang="en-US" altLang="zh-CN" sz="7200" dirty="0"/>
          </a:p>
          <a:p>
            <a:pPr marL="0" indent="0">
              <a:buNone/>
            </a:pPr>
            <a:r>
              <a:rPr lang="en-US" altLang="zh-CN" sz="7200" dirty="0"/>
              <a:t>3</a:t>
            </a:r>
            <a:r>
              <a:rPr lang="zh-CN" altLang="en-US" sz="7200" dirty="0"/>
              <a:t>）将</a:t>
            </a:r>
            <a:r>
              <a:rPr lang="en-US" altLang="zh-CN" sz="7200" dirty="0"/>
              <a:t>exploit.txt</a:t>
            </a:r>
            <a:r>
              <a:rPr lang="zh-CN" altLang="en-US" sz="7200" dirty="0"/>
              <a:t>文本文件中的数据通过</a:t>
            </a:r>
            <a:r>
              <a:rPr lang="en-US" altLang="zh-CN" sz="7200" dirty="0" err="1"/>
              <a:t>sendstring</a:t>
            </a:r>
            <a:r>
              <a:rPr lang="zh-CN" altLang="en-US" sz="7200" dirty="0"/>
              <a:t>工具转换成</a:t>
            </a:r>
            <a:r>
              <a:rPr lang="en-US" altLang="zh-CN" sz="7200" dirty="0"/>
              <a:t>char</a:t>
            </a:r>
            <a:r>
              <a:rPr lang="zh-CN" altLang="en-US" sz="7200" dirty="0"/>
              <a:t>类型的数据</a:t>
            </a:r>
            <a:r>
              <a:rPr lang="en-US" altLang="zh-CN" sz="7200" dirty="0"/>
              <a:t>——</a:t>
            </a:r>
            <a:r>
              <a:rPr lang="zh-CN" altLang="en-US" sz="7200" dirty="0"/>
              <a:t>保存在</a:t>
            </a:r>
            <a:r>
              <a:rPr lang="en-US" altLang="zh-CN" sz="7200" dirty="0"/>
              <a:t>exploit_raw.txt</a:t>
            </a:r>
            <a:r>
              <a:rPr lang="zh-CN" altLang="en-US" sz="7200" dirty="0"/>
              <a:t>中。比如利用</a:t>
            </a:r>
            <a:r>
              <a:rPr lang="zh-CN" altLang="zh-CN" sz="7200" dirty="0"/>
              <a:t>管道</a:t>
            </a:r>
            <a:r>
              <a:rPr lang="zh-CN" altLang="en-US" sz="7200" dirty="0"/>
              <a:t>“</a:t>
            </a:r>
            <a:r>
              <a:rPr lang="en-US" altLang="zh-CN" sz="7200" dirty="0"/>
              <a:t>cat exploit.txt | ./</a:t>
            </a:r>
            <a:r>
              <a:rPr lang="en-US" altLang="zh-CN" sz="7200" dirty="0" err="1"/>
              <a:t>sendstring</a:t>
            </a:r>
            <a:r>
              <a:rPr lang="en-US" altLang="zh-CN" sz="7200" dirty="0"/>
              <a:t> | ./exploit_raw.txt</a:t>
            </a:r>
            <a:r>
              <a:rPr lang="zh-CN" altLang="en-US" sz="7200" dirty="0"/>
              <a:t>”或通过重定向“</a:t>
            </a:r>
            <a:r>
              <a:rPr lang="en-US" altLang="zh-CN" sz="7200" dirty="0"/>
              <a:t>./</a:t>
            </a:r>
            <a:r>
              <a:rPr lang="en-US" altLang="zh-CN" sz="7200" dirty="0" err="1"/>
              <a:t>sendstring</a:t>
            </a:r>
            <a:r>
              <a:rPr lang="en-US" altLang="zh-CN" sz="7200" dirty="0"/>
              <a:t> &lt; exploit.txt &gt; </a:t>
            </a:r>
            <a:r>
              <a:rPr lang="en-US" altLang="zh-CN" sz="7200" dirty="0" smtClean="0"/>
              <a:t>exploit_raw.txt</a:t>
            </a:r>
            <a:r>
              <a:rPr lang="zh-CN" altLang="en-US" sz="7200" dirty="0"/>
              <a:t>”</a:t>
            </a:r>
            <a:endParaRPr lang="en-US" altLang="zh-CN" sz="7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4</a:t>
            </a:r>
            <a:r>
              <a:rPr lang="zh-CN" altLang="en-US" sz="7200" dirty="0"/>
              <a:t>）执行</a:t>
            </a:r>
            <a:r>
              <a:rPr lang="en-US" altLang="zh-CN" sz="7200" dirty="0" err="1"/>
              <a:t>bufbomb</a:t>
            </a:r>
            <a:r>
              <a:rPr lang="zh-CN" altLang="en-US" sz="7200" dirty="0"/>
              <a:t>，并将转换后的数据作为标准输入数据传入</a:t>
            </a:r>
            <a:r>
              <a:rPr lang="en-US" altLang="zh-CN" sz="7200" dirty="0" err="1"/>
              <a:t>bufbomb</a:t>
            </a:r>
            <a:r>
              <a:rPr lang="zh-CN" altLang="en-US" sz="7200" dirty="0"/>
              <a:t>。具体方法有</a:t>
            </a:r>
            <a:r>
              <a:rPr lang="zh-CN" altLang="en-US" sz="7200" dirty="0" smtClean="0"/>
              <a:t>多种，例如</a:t>
            </a:r>
            <a:r>
              <a:rPr lang="en-US" altLang="zh-CN" sz="7200" dirty="0"/>
              <a:t>“cat </a:t>
            </a:r>
            <a:r>
              <a:rPr lang="en-US" altLang="zh-CN" sz="7200" dirty="0" smtClean="0"/>
              <a:t>exploit_raw.txt </a:t>
            </a:r>
            <a:r>
              <a:rPr lang="en-US" altLang="zh-CN" sz="7200" dirty="0"/>
              <a:t>| </a:t>
            </a:r>
            <a:r>
              <a:rPr lang="en-US" altLang="zh-CN" sz="7200" dirty="0" err="1" smtClean="0"/>
              <a:t>bufbomb</a:t>
            </a:r>
            <a:r>
              <a:rPr lang="en-US" altLang="zh-CN" sz="7200" dirty="0" smtClean="0"/>
              <a:t> –t neo”</a:t>
            </a:r>
            <a:r>
              <a:rPr lang="zh-CN" altLang="en-US" sz="7200" dirty="0" smtClean="0"/>
              <a:t>、“</a:t>
            </a:r>
            <a:r>
              <a:rPr lang="en-US" altLang="zh-CN" sz="7200" dirty="0" err="1" smtClean="0"/>
              <a:t>bufbomb</a:t>
            </a:r>
            <a:r>
              <a:rPr lang="en-US" altLang="zh-CN" sz="7200" dirty="0" smtClean="0"/>
              <a:t> </a:t>
            </a:r>
            <a:r>
              <a:rPr lang="en-US" altLang="zh-CN" sz="7200" dirty="0"/>
              <a:t>-t </a:t>
            </a:r>
            <a:r>
              <a:rPr lang="en-US" altLang="zh-CN" sz="7200" dirty="0" smtClean="0"/>
              <a:t>neo</a:t>
            </a:r>
            <a:r>
              <a:rPr lang="en-US" altLang="zh-CN" sz="7200" dirty="0"/>
              <a:t>&lt; </a:t>
            </a:r>
            <a:r>
              <a:rPr lang="en-US" altLang="zh-CN" sz="7200" dirty="0" smtClean="0"/>
              <a:t>exploit_raw.txt</a:t>
            </a:r>
            <a:r>
              <a:rPr lang="zh-CN" altLang="en-US" sz="7200" dirty="0" smtClean="0"/>
              <a:t>”。其中</a:t>
            </a:r>
            <a:r>
              <a:rPr lang="en-US" altLang="zh-CN" sz="7200" dirty="0" smtClean="0"/>
              <a:t>neo</a:t>
            </a:r>
            <a:r>
              <a:rPr lang="zh-CN" altLang="en-US" sz="7200" dirty="0" smtClean="0"/>
              <a:t>请替换成同学自己的名字。</a:t>
            </a:r>
            <a:endParaRPr lang="en-US" altLang="zh-CN" sz="7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/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攻击操作（续</a:t>
            </a:r>
            <a:r>
              <a:rPr lang="en-US" altLang="zh-CN" sz="2100" b="1" dirty="0"/>
              <a:t>1</a:t>
            </a:r>
            <a:r>
              <a:rPr lang="zh-CN" altLang="en-US" sz="2100" b="1" dirty="0"/>
              <a:t>）：</a:t>
            </a:r>
            <a:endParaRPr lang="en-US" altLang="zh-CN" sz="21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将参数传入</a:t>
            </a:r>
            <a:r>
              <a:rPr lang="en-US" altLang="zh-CN" sz="1800" dirty="0" err="1"/>
              <a:t>bufbomb</a:t>
            </a:r>
            <a:r>
              <a:rPr lang="zh-CN" altLang="en-US" sz="1800" dirty="0"/>
              <a:t>时，也可指直接从</a:t>
            </a:r>
            <a:r>
              <a:rPr lang="en-US" altLang="zh-CN" sz="1800" dirty="0"/>
              <a:t>exploit.txt</a:t>
            </a:r>
            <a:r>
              <a:rPr lang="zh-CN" altLang="en-US" sz="1800" dirty="0"/>
              <a:t>文件开始，执行“</a:t>
            </a:r>
            <a:r>
              <a:rPr lang="en-US" altLang="zh-CN" sz="1800" dirty="0"/>
              <a:t>$ cat exploit.txt | ./</a:t>
            </a:r>
            <a:r>
              <a:rPr lang="en-US" altLang="zh-CN" sz="1800" dirty="0" err="1"/>
              <a:t>sendstring</a:t>
            </a:r>
            <a:r>
              <a:rPr lang="en-US" altLang="zh-CN" sz="1800" dirty="0"/>
              <a:t> | ./</a:t>
            </a:r>
            <a:r>
              <a:rPr lang="en-US" altLang="zh-CN" sz="1800" dirty="0" err="1"/>
              <a:t>bufbomb</a:t>
            </a:r>
            <a:r>
              <a:rPr lang="en-US" altLang="zh-CN" sz="1800" dirty="0"/>
              <a:t> -t neo</a:t>
            </a:r>
            <a:r>
              <a:rPr lang="zh-CN" altLang="en-US" sz="1800" dirty="0"/>
              <a:t>”。无需</a:t>
            </a:r>
            <a:r>
              <a:rPr lang="en-US" altLang="zh-CN" sz="1800" dirty="0"/>
              <a:t>exploit_raw.txt</a:t>
            </a:r>
            <a:r>
              <a:rPr lang="zh-CN" altLang="en-US" sz="1800" dirty="0"/>
              <a:t>的中转，直接由</a:t>
            </a:r>
            <a:r>
              <a:rPr lang="en-US" altLang="zh-CN" sz="1800" dirty="0" err="1"/>
              <a:t>sendstring</a:t>
            </a:r>
            <a:r>
              <a:rPr lang="zh-CN" altLang="en-US" sz="1800" dirty="0"/>
              <a:t>通过管道输入到</a:t>
            </a:r>
            <a:r>
              <a:rPr lang="en-US" altLang="zh-CN" sz="1800" dirty="0" err="1" smtClean="0"/>
              <a:t>bufbomb</a:t>
            </a:r>
            <a:r>
              <a:rPr lang="zh-CN" altLang="en-US" sz="1800" dirty="0" smtClean="0"/>
              <a:t>的标准输入设备中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7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攻击操作（续</a:t>
            </a:r>
            <a:r>
              <a:rPr lang="en-US" altLang="zh-CN" sz="2100" b="1" dirty="0"/>
              <a:t>2</a:t>
            </a:r>
            <a:r>
              <a:rPr lang="zh-CN" altLang="en-US" sz="2100" b="1" dirty="0"/>
              <a:t>）：</a:t>
            </a:r>
            <a:endParaRPr lang="en-US" altLang="zh-CN" sz="21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/>
              <a:t>        </a:t>
            </a:r>
            <a:r>
              <a:rPr lang="zh-CN" altLang="en-US" sz="1800" dirty="0"/>
              <a:t>实验中可利用</a:t>
            </a:r>
            <a:r>
              <a:rPr lang="en-US" altLang="zh-CN" sz="1800" dirty="0" err="1"/>
              <a:t>objdump</a:t>
            </a:r>
            <a:r>
              <a:rPr lang="zh-CN" altLang="en-US" sz="1800" dirty="0"/>
              <a:t>查看汇编代码，例如：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zh-CN" sz="1800" dirty="0"/>
              <a:t>利用反汇编命令查看</a:t>
            </a:r>
            <a:r>
              <a:rPr lang="en-US" altLang="zh-CN" sz="1800" dirty="0" err="1">
                <a:solidFill>
                  <a:srgbClr val="FF0000"/>
                </a:solidFill>
              </a:rPr>
              <a:t>getbuf</a:t>
            </a:r>
            <a:r>
              <a:rPr lang="zh-CN" altLang="zh-CN" sz="1800" dirty="0"/>
              <a:t>函数</a:t>
            </a:r>
            <a:endParaRPr lang="zh-CN" altLang="zh-CN" sz="1800" dirty="0"/>
          </a:p>
          <a:p>
            <a:pPr marL="914400" lvl="2" indent="0">
              <a:buNone/>
            </a:pPr>
            <a:r>
              <a:rPr lang="en-US" altLang="zh-CN" sz="1600" i="1" dirty="0"/>
              <a:t>$ </a:t>
            </a:r>
            <a:r>
              <a:rPr lang="en-US" altLang="zh-CN" sz="1600" i="1" dirty="0" err="1"/>
              <a:t>objdump</a:t>
            </a:r>
            <a:r>
              <a:rPr lang="en-US" altLang="zh-CN" sz="1600" i="1" dirty="0"/>
              <a:t> -d </a:t>
            </a:r>
            <a:r>
              <a:rPr lang="en-US" altLang="zh-CN" sz="1600" i="1" dirty="0" err="1"/>
              <a:t>bufbomb</a:t>
            </a:r>
            <a:r>
              <a:rPr lang="en-US" altLang="zh-CN" sz="1600" i="1" dirty="0"/>
              <a:t> |</a:t>
            </a:r>
            <a:r>
              <a:rPr lang="en-US" altLang="zh-CN" sz="1600" i="1" dirty="0" err="1"/>
              <a:t>grep</a:t>
            </a:r>
            <a:r>
              <a:rPr lang="en-US" altLang="zh-CN" sz="1600" i="1" dirty="0"/>
              <a:t> -A15 "&lt;</a:t>
            </a:r>
            <a:r>
              <a:rPr lang="en-US" altLang="zh-CN" sz="1600" i="1" dirty="0" err="1">
                <a:solidFill>
                  <a:srgbClr val="FF0000"/>
                </a:solidFill>
              </a:rPr>
              <a:t>getbuf</a:t>
            </a:r>
            <a:r>
              <a:rPr lang="en-US" altLang="zh-CN" sz="1600" i="1" dirty="0"/>
              <a:t>&gt;"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 smtClean="0"/>
              <a:t> 08048ad0 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getbuf</a:t>
            </a:r>
            <a:r>
              <a:rPr lang="en-US" altLang="zh-CN" sz="1600" dirty="0"/>
              <a:t>&gt;: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8048ad0:	55                   	push   %</a:t>
            </a:r>
            <a:r>
              <a:rPr lang="en-US" altLang="zh-CN" sz="1600" dirty="0" err="1"/>
              <a:t>ebp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8048ad1:	89 e5                	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    %</a:t>
            </a:r>
            <a:r>
              <a:rPr lang="en-US" altLang="zh-CN" sz="1600" dirty="0" err="1"/>
              <a:t>esp</a:t>
            </a:r>
            <a:r>
              <a:rPr lang="en-US" altLang="zh-CN" sz="1600" dirty="0"/>
              <a:t>,%</a:t>
            </a:r>
            <a:r>
              <a:rPr lang="en-US" altLang="zh-CN" sz="1600" dirty="0" err="1"/>
              <a:t>ebp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8048ad3:	83 </a:t>
            </a:r>
            <a:r>
              <a:rPr lang="en-US" altLang="zh-CN" sz="1600" dirty="0" err="1"/>
              <a:t>ec</a:t>
            </a:r>
            <a:r>
              <a:rPr lang="en-US" altLang="zh-CN" sz="1600" dirty="0"/>
              <a:t> 28             	sub    $0x28,%esp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8048ad6:	8d 45 e8             	lea    -0x18(%</a:t>
            </a:r>
            <a:r>
              <a:rPr lang="en-US" altLang="zh-CN" sz="1600" dirty="0" err="1"/>
              <a:t>ebp</a:t>
            </a:r>
            <a:r>
              <a:rPr lang="en-US" altLang="zh-CN" sz="1600" dirty="0"/>
              <a:t>),%</a:t>
            </a:r>
            <a:r>
              <a:rPr lang="en-US" altLang="zh-CN" sz="1600" dirty="0" err="1"/>
              <a:t>eax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8048ad9:	89 04 24             	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    %</a:t>
            </a:r>
            <a:r>
              <a:rPr lang="en-US" altLang="zh-CN" sz="1600" dirty="0" err="1"/>
              <a:t>eax</a:t>
            </a:r>
            <a:r>
              <a:rPr lang="en-US" altLang="zh-CN" sz="1600" dirty="0"/>
              <a:t>,(%</a:t>
            </a:r>
            <a:r>
              <a:rPr lang="en-US" altLang="zh-CN" sz="1600" dirty="0" err="1"/>
              <a:t>esp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8048adc:	e8 </a:t>
            </a:r>
            <a:r>
              <a:rPr lang="en-US" altLang="zh-CN" sz="1600" dirty="0" err="1"/>
              <a:t>df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ff</a:t>
            </a:r>
            <a:r>
              <a:rPr lang="en-US" altLang="zh-CN" sz="1600" dirty="0"/>
              <a:t>       	call   80489c0 &lt;Gets&gt;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8048ae1:	c9                   	leave  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8048ae2:	b8 01 00 00 00       	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    $0x1,%eax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8048ae7:	c3                   	ret    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8048ae8:	90                   	</a:t>
            </a:r>
            <a:r>
              <a:rPr lang="en-US" altLang="zh-CN" sz="1600" dirty="0" err="1"/>
              <a:t>nop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 8048ae9:	8d b4 26 00 00 00 00 	lea    0x0(%esi,%eiz,1),%</a:t>
            </a:r>
            <a:r>
              <a:rPr lang="en-US" altLang="zh-CN" sz="1600" dirty="0" err="1" smtClean="0"/>
              <a:t>esi</a:t>
            </a:r>
            <a:endParaRPr lang="en-US" altLang="zh-CN" sz="16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 smtClean="0"/>
              <a:t>从而</a:t>
            </a:r>
            <a:r>
              <a:rPr lang="zh-CN" altLang="zh-CN" sz="1600" dirty="0"/>
              <a:t>分析</a:t>
            </a:r>
            <a:r>
              <a:rPr lang="en-US" altLang="zh-CN" sz="1600" dirty="0" err="1"/>
              <a:t>getbuf</a:t>
            </a:r>
            <a:r>
              <a:rPr lang="zh-CN" altLang="zh-CN" sz="1600" dirty="0"/>
              <a:t>在调用</a:t>
            </a:r>
            <a:r>
              <a:rPr lang="en-US" altLang="zh-CN" sz="1600" dirty="0"/>
              <a:t>&lt;Gets&gt;</a:t>
            </a:r>
            <a:r>
              <a:rPr lang="zh-CN" altLang="zh-CN" sz="1600" dirty="0"/>
              <a:t>时</a:t>
            </a:r>
            <a:r>
              <a:rPr lang="zh-CN" altLang="zh-CN" sz="1600" dirty="0" smtClean="0"/>
              <a:t>栈</a:t>
            </a:r>
            <a:r>
              <a:rPr lang="zh-CN" altLang="en-US" sz="1600" dirty="0" smtClean="0"/>
              <a:t>帧结构，同理可以分析</a:t>
            </a:r>
            <a:r>
              <a:rPr lang="en-US" altLang="zh-CN" sz="1600" dirty="0" smtClean="0"/>
              <a:t>test</a:t>
            </a:r>
            <a:r>
              <a:rPr lang="zh-CN" altLang="en-US" sz="1600" dirty="0" smtClean="0"/>
              <a:t>调用</a:t>
            </a:r>
            <a:r>
              <a:rPr lang="en-US" altLang="zh-CN" sz="1600" dirty="0" err="1" smtClean="0"/>
              <a:t>getbuf</a:t>
            </a:r>
            <a:r>
              <a:rPr lang="zh-CN" altLang="en-US" sz="1600" dirty="0" smtClean="0"/>
              <a:t>时的栈帧结构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</a:t>
            </a:r>
            <a:r>
              <a:rPr lang="zh-CN" altLang="en-US" sz="2100" b="1" dirty="0" smtClean="0"/>
              <a:t>续</a:t>
            </a:r>
            <a:r>
              <a:rPr lang="en-US" altLang="zh-CN" sz="2100" b="1" dirty="0" smtClean="0"/>
              <a:t>3</a:t>
            </a:r>
            <a:r>
              <a:rPr lang="zh-CN" altLang="en-US" sz="2100" b="1" dirty="0" smtClean="0"/>
              <a:t>）</a:t>
            </a:r>
            <a:r>
              <a:rPr lang="zh-CN" altLang="en-US" sz="2100" b="1" dirty="0"/>
              <a:t>：</a:t>
            </a:r>
            <a:endParaRPr lang="en-US" altLang="zh-CN" sz="21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/>
              <a:t>        </a:t>
            </a:r>
            <a:r>
              <a:rPr lang="zh-CN" altLang="en-US" sz="1800" dirty="0"/>
              <a:t>实验中可利用</a:t>
            </a:r>
            <a:r>
              <a:rPr lang="en-US" altLang="zh-CN" sz="1800" dirty="0" err="1"/>
              <a:t>objdump</a:t>
            </a:r>
            <a:r>
              <a:rPr lang="zh-CN" altLang="en-US" sz="1800" dirty="0" smtClean="0"/>
              <a:t>查看函数或变量的地址，</a:t>
            </a:r>
            <a:r>
              <a:rPr lang="zh-CN" altLang="en-US" sz="1800" dirty="0"/>
              <a:t>例如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 smtClean="0"/>
              <a:t>查找</a:t>
            </a:r>
            <a:r>
              <a:rPr lang="en-US" altLang="zh-CN" sz="1800" dirty="0" smtClean="0"/>
              <a:t>smoke</a:t>
            </a:r>
            <a:r>
              <a:rPr lang="zh-CN" altLang="en-US" sz="1800" dirty="0" smtClean="0"/>
              <a:t>函数地址时执行以下命令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i="1" dirty="0" smtClean="0"/>
              <a:t>        $ </a:t>
            </a:r>
            <a:r>
              <a:rPr lang="en-US" altLang="zh-CN" sz="1800" i="1" dirty="0" err="1"/>
              <a:t>objdump</a:t>
            </a:r>
            <a:r>
              <a:rPr lang="en-US" altLang="zh-CN" sz="1800" i="1" dirty="0"/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-t </a:t>
            </a:r>
            <a:r>
              <a:rPr lang="en-US" altLang="zh-CN" sz="1800" i="1" dirty="0" err="1"/>
              <a:t>bufbomb|grep</a:t>
            </a:r>
            <a:r>
              <a:rPr lang="en-US" altLang="zh-CN" sz="1800" i="1" dirty="0"/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–e smoke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i="1" dirty="0" smtClean="0"/>
              <a:t>       08048eb0 </a:t>
            </a:r>
            <a:r>
              <a:rPr lang="en-US" altLang="zh-CN" sz="1800" i="1" dirty="0"/>
              <a:t>g     F .text	0000002a              </a:t>
            </a:r>
            <a:r>
              <a:rPr lang="en-US" altLang="zh-CN" sz="1800" i="1" dirty="0" smtClean="0"/>
              <a:t>smoke</a:t>
            </a:r>
            <a:endParaRPr lang="en-US" altLang="zh-CN" sz="1800" i="1" dirty="0" smtClean="0"/>
          </a:p>
          <a:p>
            <a:pPr marL="0" indent="0">
              <a:buNone/>
            </a:pPr>
            <a:r>
              <a:rPr lang="zh-CN" altLang="en-US" sz="1800" dirty="0" smtClean="0"/>
              <a:t>从而得知</a:t>
            </a:r>
            <a:r>
              <a:rPr lang="en-US" altLang="zh-CN" sz="1800" dirty="0" smtClean="0"/>
              <a:t>smoke</a:t>
            </a:r>
            <a:r>
              <a:rPr lang="zh-CN" altLang="en-US" sz="1800" dirty="0" smtClean="0"/>
              <a:t>函数代码的起始地址为</a:t>
            </a:r>
            <a:r>
              <a:rPr lang="en-US" altLang="zh-CN" sz="1800" dirty="0" smtClean="0"/>
              <a:t>08048eb0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zh-CN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759279"/>
            <a:ext cx="8105151" cy="56823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100" b="1" dirty="0"/>
              <a:t>3 </a:t>
            </a:r>
            <a:r>
              <a:rPr lang="zh-CN" altLang="en-US" sz="2100" b="1" dirty="0"/>
              <a:t>攻击操作（</a:t>
            </a:r>
            <a:r>
              <a:rPr lang="zh-CN" altLang="en-US" sz="2100" b="1" dirty="0" smtClean="0"/>
              <a:t>续</a:t>
            </a:r>
            <a:r>
              <a:rPr lang="en-US" altLang="zh-CN" sz="2100" b="1" dirty="0" smtClean="0"/>
              <a:t>4</a:t>
            </a:r>
            <a:r>
              <a:rPr lang="zh-CN" altLang="en-US" sz="2100" b="1" dirty="0" smtClean="0"/>
              <a:t>）</a:t>
            </a:r>
            <a:r>
              <a:rPr lang="zh-CN" altLang="en-US" sz="2100" b="1" dirty="0"/>
              <a:t>：</a:t>
            </a:r>
            <a:endParaRPr lang="en-US" altLang="zh-CN" sz="2100" b="1" dirty="0"/>
          </a:p>
          <a:p>
            <a:pPr marL="0" indent="0">
              <a:buNone/>
            </a:pPr>
            <a:r>
              <a:rPr lang="zh-CN" altLang="en-US" sz="1800" dirty="0" smtClean="0"/>
              <a:t>        对于</a:t>
            </a:r>
            <a:r>
              <a:rPr lang="zh-CN" altLang="en-US" sz="1800" dirty="0"/>
              <a:t>第一关</a:t>
            </a:r>
            <a:r>
              <a:rPr lang="zh-CN" altLang="en-US" sz="1800" dirty="0" smtClean="0"/>
              <a:t>：分析栈帧结构后可知，</a:t>
            </a:r>
            <a:r>
              <a:rPr lang="en-US" altLang="zh-CN" sz="1800" dirty="0" err="1" smtClean="0"/>
              <a:t>buf</a:t>
            </a:r>
            <a:r>
              <a:rPr lang="zh-CN" altLang="zh-CN" sz="1800" dirty="0"/>
              <a:t>第一个元素的地址是</a:t>
            </a:r>
            <a:r>
              <a:rPr lang="en-US" altLang="zh-CN" sz="1800" dirty="0"/>
              <a:t>ebp-0x18</a:t>
            </a:r>
            <a:r>
              <a:rPr lang="zh-CN" altLang="zh-CN" sz="1800" dirty="0"/>
              <a:t>，而</a:t>
            </a:r>
            <a:r>
              <a:rPr lang="en-US" altLang="zh-CN" sz="1800" dirty="0"/>
              <a:t>”</a:t>
            </a:r>
            <a:r>
              <a:rPr lang="zh-CN" altLang="en-US" sz="1800" dirty="0"/>
              <a:t>返回地址</a:t>
            </a:r>
            <a:r>
              <a:rPr lang="en-US" altLang="zh-CN" sz="1800" dirty="0"/>
              <a:t>”</a:t>
            </a:r>
            <a:r>
              <a:rPr lang="zh-CN" altLang="zh-CN" sz="1800" dirty="0"/>
              <a:t>第一个字节的地址是</a:t>
            </a:r>
            <a:r>
              <a:rPr lang="en-US" altLang="zh-CN" sz="1800" dirty="0"/>
              <a:t>ebp+0x04</a:t>
            </a:r>
            <a:r>
              <a:rPr lang="zh-CN" altLang="zh-CN" sz="1800" dirty="0"/>
              <a:t>，两个位置的相差换算成换算成十进制就是</a:t>
            </a:r>
            <a:r>
              <a:rPr lang="en-US" altLang="zh-CN" sz="1800" dirty="0"/>
              <a:t>0x04 - (-0x18) = 4 + 24 = 28</a:t>
            </a:r>
            <a:r>
              <a:rPr lang="zh-CN" altLang="zh-CN" sz="1800" dirty="0"/>
              <a:t>。</a:t>
            </a:r>
            <a:r>
              <a:rPr lang="zh-CN" altLang="zh-CN" sz="1800" dirty="0" smtClean="0"/>
              <a:t>也就是说</a:t>
            </a:r>
            <a:r>
              <a:rPr lang="zh-CN" altLang="en-US" sz="1800" dirty="0" smtClean="0"/>
              <a:t>输入到缓冲区中的数据，</a:t>
            </a:r>
            <a:r>
              <a:rPr lang="zh-CN" altLang="zh-CN" sz="1800" dirty="0" smtClean="0"/>
              <a:t>要</a:t>
            </a:r>
            <a:r>
              <a:rPr lang="zh-CN" altLang="zh-CN" sz="1800" dirty="0"/>
              <a:t>构造</a:t>
            </a:r>
            <a:r>
              <a:rPr lang="en-US" altLang="zh-CN" sz="1800" dirty="0"/>
              <a:t>28</a:t>
            </a:r>
            <a:r>
              <a:rPr lang="zh-CN" altLang="zh-CN" sz="1800" dirty="0" smtClean="0"/>
              <a:t>个</a:t>
            </a:r>
            <a:r>
              <a:rPr lang="zh-CN" altLang="en-US" sz="1800" dirty="0" smtClean="0"/>
              <a:t>任意</a:t>
            </a:r>
            <a:r>
              <a:rPr lang="zh-CN" altLang="zh-CN" sz="1800" dirty="0" smtClean="0"/>
              <a:t>字符</a:t>
            </a:r>
            <a:r>
              <a:rPr lang="zh-CN" altLang="zh-CN" sz="1800" dirty="0"/>
              <a:t>，然后加上</a:t>
            </a:r>
            <a:r>
              <a:rPr lang="en-US" altLang="zh-CN" sz="1800" dirty="0"/>
              <a:t>smoke()</a:t>
            </a:r>
            <a:r>
              <a:rPr lang="zh-CN" altLang="zh-CN" sz="1800" dirty="0"/>
              <a:t>的地址（注意小端表示）就能准确覆盖到</a:t>
            </a:r>
            <a:r>
              <a:rPr lang="en-US" altLang="zh-CN" sz="1800" dirty="0"/>
              <a:t>”</a:t>
            </a:r>
            <a:r>
              <a:rPr lang="zh-CN" altLang="en-US" sz="1800" dirty="0"/>
              <a:t>返回地址</a:t>
            </a:r>
            <a:r>
              <a:rPr lang="en-US" altLang="zh-CN" sz="1800" dirty="0"/>
              <a:t>”</a:t>
            </a:r>
            <a:r>
              <a:rPr lang="zh-CN" altLang="zh-CN" sz="1800" dirty="0"/>
              <a:t>，完成溢出</a:t>
            </a:r>
            <a:r>
              <a:rPr lang="zh-CN" altLang="zh-CN" sz="1800" dirty="0" smtClean="0"/>
              <a:t>攻击</a:t>
            </a:r>
            <a:r>
              <a:rPr lang="zh-CN" altLang="en-US" sz="1800" dirty="0" smtClean="0"/>
              <a:t>返回到</a:t>
            </a:r>
            <a:r>
              <a:rPr lang="en-US" altLang="zh-CN" sz="1800" dirty="0" smtClean="0"/>
              <a:t>smoke()</a:t>
            </a:r>
            <a:r>
              <a:rPr lang="zh-CN" altLang="zh-CN" sz="1800" dirty="0" smtClean="0"/>
              <a:t>。</a:t>
            </a:r>
            <a:r>
              <a:rPr lang="zh-CN" altLang="zh-CN" sz="1800" dirty="0"/>
              <a:t>无关紧要</a:t>
            </a:r>
            <a:r>
              <a:rPr lang="zh-CN" altLang="zh-CN" sz="1800" dirty="0" smtClean="0"/>
              <a:t>的</a:t>
            </a:r>
            <a:r>
              <a:rPr lang="en-US" altLang="zh-CN" sz="1800" dirty="0" smtClean="0"/>
              <a:t>28</a:t>
            </a:r>
            <a:r>
              <a:rPr lang="zh-CN" altLang="en-US" sz="1800" smtClean="0"/>
              <a:t>字节</a:t>
            </a:r>
            <a:r>
              <a:rPr lang="zh-CN" altLang="zh-CN" sz="1800" smtClean="0"/>
              <a:t>区域</a:t>
            </a:r>
            <a:r>
              <a:rPr lang="zh-CN" altLang="zh-CN" sz="1800" dirty="0"/>
              <a:t>可以用</a:t>
            </a:r>
            <a:r>
              <a:rPr lang="en-US" altLang="zh-CN" sz="1800" dirty="0"/>
              <a:t>00~99</a:t>
            </a:r>
            <a:r>
              <a:rPr lang="zh-CN" altLang="zh-CN" sz="1800" dirty="0"/>
              <a:t>来填充。故输入的字符串</a:t>
            </a:r>
            <a:r>
              <a:rPr lang="zh-CN" altLang="en-US" sz="1800" dirty="0"/>
              <a:t>保存到</a:t>
            </a:r>
            <a:r>
              <a:rPr lang="en-US" altLang="zh-CN" sz="1800" dirty="0"/>
              <a:t>0.txt</a:t>
            </a:r>
            <a:r>
              <a:rPr lang="zh-CN" altLang="en-US" sz="1800" dirty="0"/>
              <a:t>，用</a:t>
            </a:r>
            <a:r>
              <a:rPr lang="en-US" altLang="zh-CN" sz="1800" dirty="0"/>
              <a:t>cat</a:t>
            </a:r>
            <a:r>
              <a:rPr lang="zh-CN" altLang="en-US" sz="1800" dirty="0"/>
              <a:t>查看</a:t>
            </a:r>
            <a:r>
              <a:rPr lang="en-US" altLang="zh-CN" sz="1800" dirty="0"/>
              <a:t>0.txt</a:t>
            </a:r>
            <a:r>
              <a:rPr lang="zh-CN" altLang="en-US" sz="1800" dirty="0"/>
              <a:t>内容：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$ cat 0.txt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00112233445566778899001122334455667788990011223344556677</a:t>
            </a:r>
            <a:r>
              <a:rPr lang="en-US" altLang="zh-CN" sz="1800" dirty="0" smtClean="0">
                <a:solidFill>
                  <a:srgbClr val="FF0000"/>
                </a:solidFill>
              </a:rPr>
              <a:t>b08e0408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然后通过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sendstring</a:t>
            </a:r>
            <a:r>
              <a:rPr lang="zh-CN" altLang="en-US" sz="1800" dirty="0" smtClean="0">
                <a:solidFill>
                  <a:srgbClr val="FF0000"/>
                </a:solidFill>
              </a:rPr>
              <a:t>将</a:t>
            </a:r>
            <a:r>
              <a:rPr lang="en-US" altLang="zh-CN" sz="1800" dirty="0" smtClean="0">
                <a:solidFill>
                  <a:srgbClr val="FF0000"/>
                </a:solidFill>
              </a:rPr>
              <a:t>0.txt</a:t>
            </a:r>
            <a:r>
              <a:rPr lang="zh-CN" altLang="en-US" sz="1800" dirty="0" smtClean="0">
                <a:solidFill>
                  <a:srgbClr val="FF0000"/>
                </a:solidFill>
              </a:rPr>
              <a:t>转换成二进制格式，在通过管道输入到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bufbomb</a:t>
            </a:r>
            <a:r>
              <a:rPr lang="zh-CN" altLang="en-US" sz="1800" dirty="0" smtClean="0">
                <a:solidFill>
                  <a:srgbClr val="FF0000"/>
                </a:solidFill>
              </a:rPr>
              <a:t>中：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$ cat 0.txt|./</a:t>
            </a:r>
            <a:r>
              <a:rPr lang="en-US" altLang="zh-CN" sz="1800" dirty="0" err="1"/>
              <a:t>sendstring</a:t>
            </a:r>
            <a:r>
              <a:rPr lang="en-US" altLang="zh-CN" sz="1800" dirty="0"/>
              <a:t> |./</a:t>
            </a:r>
            <a:r>
              <a:rPr lang="en-US" altLang="zh-CN" sz="1800" dirty="0" err="1"/>
              <a:t>bufbomb</a:t>
            </a:r>
            <a:r>
              <a:rPr lang="en-US" altLang="zh-CN" sz="1800" dirty="0"/>
              <a:t> -t </a:t>
            </a:r>
            <a:r>
              <a:rPr lang="en-US" altLang="zh-CN" sz="1800" dirty="0" err="1"/>
              <a:t>leo</a:t>
            </a:r>
            <a:r>
              <a:rPr lang="en-US" altLang="zh-CN" sz="1800" dirty="0"/>
              <a:t>	</a:t>
            </a:r>
            <a:r>
              <a:rPr lang="en-US" altLang="zh-CN" sz="1800" dirty="0" err="1" smtClean="0"/>
              <a:t>leo</a:t>
            </a:r>
            <a:r>
              <a:rPr lang="zh-CN" altLang="en-US" sz="1800" dirty="0" smtClean="0"/>
              <a:t>要替换成同学自己的名字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Team: </a:t>
            </a:r>
            <a:r>
              <a:rPr lang="en-US" altLang="zh-CN" sz="1800" dirty="0" err="1"/>
              <a:t>leo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Cookie: 0x76021cb1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Type </a:t>
            </a:r>
            <a:r>
              <a:rPr lang="en-US" altLang="zh-CN" sz="1800" dirty="0" err="1"/>
              <a:t>string:Smoke</a:t>
            </a:r>
            <a:r>
              <a:rPr lang="en-US" altLang="zh-CN" sz="1800" dirty="0"/>
              <a:t>!: You called smoke()</a:t>
            </a:r>
            <a:endParaRPr lang="zh-CN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zh-CN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3330</Words>
  <Application>Kingsoft Office WPP</Application>
  <PresentationFormat>全屏显示(4:3)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实验四：缓冲区溢出攻击实验</vt:lpstr>
      <vt:lpstr>实验介绍：</vt:lpstr>
      <vt:lpstr>实验操作说明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Datalab-handout使用手册</dc:title>
  <dc:creator>Leo Lau</dc:creator>
  <cp:lastModifiedBy>hongjiyao_2014150120</cp:lastModifiedBy>
  <cp:revision>42</cp:revision>
  <dcterms:created xsi:type="dcterms:W3CDTF">2016-06-08T15:41:47Z</dcterms:created>
  <dcterms:modified xsi:type="dcterms:W3CDTF">2016-06-08T15:41:47Z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2052-10.1.0.5503</vt:lpwstr>
  </property>
</Properties>
</file>