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605" r:id="rId3"/>
    <p:sldId id="1011" r:id="rId4"/>
    <p:sldId id="893" r:id="rId5"/>
    <p:sldId id="894" r:id="rId6"/>
    <p:sldId id="895" r:id="rId7"/>
    <p:sldId id="896" r:id="rId8"/>
    <p:sldId id="897" r:id="rId9"/>
    <p:sldId id="1012" r:id="rId10"/>
    <p:sldId id="1013" r:id="rId11"/>
    <p:sldId id="898" r:id="rId12"/>
    <p:sldId id="899" r:id="rId13"/>
    <p:sldId id="973" r:id="rId14"/>
    <p:sldId id="974" r:id="rId15"/>
    <p:sldId id="975" r:id="rId16"/>
    <p:sldId id="982" r:id="rId17"/>
    <p:sldId id="909" r:id="rId18"/>
    <p:sldId id="915" r:id="rId19"/>
    <p:sldId id="920" r:id="rId20"/>
    <p:sldId id="916" r:id="rId21"/>
    <p:sldId id="919" r:id="rId22"/>
    <p:sldId id="1010" r:id="rId23"/>
    <p:sldId id="918" r:id="rId24"/>
    <p:sldId id="983" r:id="rId25"/>
    <p:sldId id="985" r:id="rId26"/>
    <p:sldId id="986" r:id="rId27"/>
    <p:sldId id="1009" r:id="rId28"/>
    <p:sldId id="987" r:id="rId29"/>
    <p:sldId id="989" r:id="rId30"/>
    <p:sldId id="990" r:id="rId31"/>
    <p:sldId id="998" r:id="rId32"/>
    <p:sldId id="999" r:id="rId33"/>
    <p:sldId id="1008" r:id="rId34"/>
    <p:sldId id="1003" r:id="rId35"/>
    <p:sldId id="1000" r:id="rId36"/>
    <p:sldId id="914" r:id="rId37"/>
    <p:sldId id="1004" r:id="rId38"/>
    <p:sldId id="1002" r:id="rId39"/>
    <p:sldId id="1005" r:id="rId40"/>
    <p:sldId id="1006" r:id="rId41"/>
    <p:sldId id="1007" r:id="rId42"/>
    <p:sldId id="1001" r:id="rId43"/>
    <p:sldId id="966" r:id="rId44"/>
    <p:sldId id="967" r:id="rId45"/>
    <p:sldId id="968" r:id="rId46"/>
    <p:sldId id="969" r:id="rId47"/>
    <p:sldId id="970" r:id="rId48"/>
    <p:sldId id="971" r:id="rId4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066CC"/>
    <a:srgbClr val="0066FF"/>
    <a:srgbClr val="009242"/>
    <a:srgbClr val="FF0000"/>
    <a:srgbClr val="3366FF"/>
    <a:srgbClr val="0033CC"/>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7822" autoAdjust="0"/>
    <p:restoredTop sz="88576" autoAdjust="0"/>
  </p:normalViewPr>
  <p:slideViewPr>
    <p:cSldViewPr>
      <p:cViewPr varScale="1">
        <p:scale>
          <a:sx n="103" d="100"/>
          <a:sy n="103" d="100"/>
        </p:scale>
        <p:origin x="1470" y="12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328"/>
    </p:cViewPr>
  </p:sorterViewPr>
  <p:notesViewPr>
    <p:cSldViewPr>
      <p:cViewPr varScale="1">
        <p:scale>
          <a:sx n="68" d="100"/>
          <a:sy n="68" d="100"/>
        </p:scale>
        <p:origin x="-3288" y="-10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3AB031EA-10E5-4739-BF41-853FF9521EE9}" type="slidenum">
              <a:rPr lang="en-US" altLang="zh-CN"/>
              <a:pPr>
                <a:defRPr/>
              </a:pPr>
              <a:t>‹#›</a:t>
            </a:fld>
            <a:endParaRPr lang="en-US" altLang="zh-CN"/>
          </a:p>
        </p:txBody>
      </p:sp>
    </p:spTree>
    <p:extLst>
      <p:ext uri="{BB962C8B-B14F-4D97-AF65-F5344CB8AC3E}">
        <p14:creationId xmlns:p14="http://schemas.microsoft.com/office/powerpoint/2010/main" val="313731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Rot="1" noChangeAspect="1" noChangeArrowheads="1" noTextEdit="1"/>
          </p:cNvSpPr>
          <p:nvPr>
            <p:ph type="sldImg"/>
          </p:nvPr>
        </p:nvSpPr>
        <p:spPr>
          <a:ln/>
        </p:spPr>
      </p:sp>
      <p:sp>
        <p:nvSpPr>
          <p:cNvPr id="560131" name="Rectangle 3"/>
          <p:cNvSpPr>
            <a:spLocks noGrp="1" noChangeArrowheads="1"/>
          </p:cNvSpPr>
          <p:nvPr>
            <p:ph type="body" idx="1"/>
          </p:nvPr>
        </p:nvSpPr>
        <p:spPr>
          <a:noFill/>
          <a:ln/>
        </p:spPr>
        <p:txBody>
          <a:bodyPr/>
          <a:lstStyle/>
          <a:p>
            <a:pPr>
              <a:spcBef>
                <a:spcPts val="1300"/>
              </a:spcBef>
            </a:pPr>
            <a:r>
              <a:rPr lang="zh-CN" altLang="en-US" smtClean="0">
                <a:latin typeface="Arial" pitchFamily="34" charset="0"/>
                <a:ea typeface="黑体" pitchFamily="49" charset="-122"/>
              </a:rPr>
              <a:t>存在问题</a:t>
            </a:r>
            <a:endParaRPr lang="zh-CN" altLang="en-US" sz="1000" smtClean="0">
              <a:latin typeface="Arial" pitchFamily="34" charset="0"/>
            </a:endParaRPr>
          </a:p>
          <a:p>
            <a:pPr lvl="1" algn="just"/>
            <a:r>
              <a:rPr lang="zh-CN" altLang="en-US" smtClean="0">
                <a:latin typeface="Arial" pitchFamily="34" charset="0"/>
              </a:rPr>
              <a:t>学生缺乏将机器级数据表示和程序设计及程序调试工作相互关联的意识。许多学生也许对机器级数据表示的基本原理和概念很了解，但在程序设计和调试工作中，往往不会运用所学知识解决实际问题，不会把高级语言中的类型定义、数值范围、数据类型转换等问题和本课程所学的知识联系起来，因而，所学知识没有起到真正的作用。</a:t>
            </a:r>
          </a:p>
          <a:p>
            <a:pPr>
              <a:spcBef>
                <a:spcPts val="1300"/>
              </a:spcBef>
            </a:pPr>
            <a:r>
              <a:rPr lang="zh-CN" altLang="en-US" smtClean="0">
                <a:latin typeface="Arial" pitchFamily="34" charset="0"/>
                <a:ea typeface="黑体" pitchFamily="49" charset="-122"/>
              </a:rPr>
              <a:t>解决方法</a:t>
            </a:r>
          </a:p>
          <a:p>
            <a:pPr lvl="1" algn="just"/>
            <a:r>
              <a:rPr lang="zh-CN" altLang="en-US" smtClean="0">
                <a:latin typeface="Arial" pitchFamily="34" charset="0"/>
              </a:rPr>
              <a:t>为了增强学生对机器级数据表示的认识，可以让学生亲自编写相关的程序，通过程序的执行结果来理解本章所学的知识。</a:t>
            </a:r>
          </a:p>
          <a:p>
            <a:pPr lvl="1" algn="just"/>
            <a:r>
              <a:rPr lang="zh-CN" altLang="en-US" smtClean="0">
                <a:latin typeface="Arial" pitchFamily="34" charset="0"/>
              </a:rPr>
              <a:t>例如：确定</a:t>
            </a:r>
            <a:r>
              <a:rPr lang="en-US" altLang="zh-CN" smtClean="0">
                <a:latin typeface="Arial" pitchFamily="34" charset="0"/>
              </a:rPr>
              <a:t>float</a:t>
            </a:r>
            <a:r>
              <a:rPr lang="zh-CN" altLang="en-US" smtClean="0">
                <a:latin typeface="Arial" pitchFamily="34" charset="0"/>
              </a:rPr>
              <a:t>型变量和</a:t>
            </a:r>
            <a:r>
              <a:rPr lang="en-US" altLang="zh-CN" smtClean="0">
                <a:latin typeface="Arial" pitchFamily="34" charset="0"/>
              </a:rPr>
              <a:t>double</a:t>
            </a:r>
            <a:r>
              <a:rPr lang="zh-CN" altLang="en-US" smtClean="0">
                <a:latin typeface="Arial" pitchFamily="34" charset="0"/>
              </a:rPr>
              <a:t>型变量的精度；检查一些特殊表达式的运行结果，如一个非零整数除以</a:t>
            </a:r>
            <a:r>
              <a:rPr lang="en-US" altLang="zh-CN" smtClean="0">
                <a:latin typeface="Arial" pitchFamily="34" charset="0"/>
              </a:rPr>
              <a:t>0</a:t>
            </a:r>
            <a:r>
              <a:rPr lang="zh-CN" altLang="en-US" smtClean="0">
                <a:latin typeface="Arial" pitchFamily="34" charset="0"/>
              </a:rPr>
              <a:t>、一个非零实数除以</a:t>
            </a:r>
            <a:r>
              <a:rPr lang="en-US" altLang="zh-CN" smtClean="0">
                <a:latin typeface="Arial" pitchFamily="34" charset="0"/>
              </a:rPr>
              <a:t>0</a:t>
            </a:r>
            <a:r>
              <a:rPr lang="zh-CN" altLang="en-US" smtClean="0">
                <a:latin typeface="Arial" pitchFamily="34" charset="0"/>
              </a:rPr>
              <a:t>、</a:t>
            </a:r>
            <a:r>
              <a:rPr lang="en-US" altLang="zh-CN" smtClean="0">
                <a:latin typeface="Arial" pitchFamily="34" charset="0"/>
              </a:rPr>
              <a:t>0</a:t>
            </a:r>
            <a:r>
              <a:rPr lang="zh-CN" altLang="en-US" smtClean="0">
                <a:latin typeface="Arial" pitchFamily="34" charset="0"/>
              </a:rPr>
              <a:t>除以</a:t>
            </a:r>
            <a:r>
              <a:rPr lang="en-US" altLang="zh-CN" smtClean="0">
                <a:latin typeface="Arial" pitchFamily="34" charset="0"/>
              </a:rPr>
              <a:t>0</a:t>
            </a:r>
            <a:r>
              <a:rPr lang="zh-CN" altLang="en-US" smtClean="0">
                <a:latin typeface="Arial" pitchFamily="34" charset="0"/>
              </a:rPr>
              <a:t>、负数开平方等等；</a:t>
            </a:r>
            <a:r>
              <a:rPr lang="en-US" altLang="zh-CN" smtClean="0">
                <a:latin typeface="Arial" pitchFamily="34" charset="0"/>
              </a:rPr>
              <a:t>(3) </a:t>
            </a:r>
            <a:r>
              <a:rPr lang="zh-CN" altLang="en-US" smtClean="0">
                <a:latin typeface="Arial" pitchFamily="34" charset="0"/>
              </a:rPr>
              <a:t>编程检查机器是大端还是小端方式，数据是对齐存放还是不对齐存放。</a:t>
            </a:r>
          </a:p>
          <a:p>
            <a:endParaRPr lang="zh-CN" altLang="en-US" smtClean="0">
              <a:latin typeface="Arial" pitchFamily="34" charset="0"/>
            </a:endParaRPr>
          </a:p>
        </p:txBody>
      </p:sp>
    </p:spTree>
    <p:extLst>
      <p:ext uri="{BB962C8B-B14F-4D97-AF65-F5344CB8AC3E}">
        <p14:creationId xmlns:p14="http://schemas.microsoft.com/office/powerpoint/2010/main" val="2380933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body" idx="1"/>
          </p:nvPr>
        </p:nvSpPr>
        <p:spPr>
          <a:xfrm>
            <a:off x="515938" y="4343400"/>
            <a:ext cx="5910262" cy="4114800"/>
          </a:xfrm>
          <a:noFill/>
          <a:ln/>
        </p:spPr>
        <p:txBody>
          <a:bodyPr lIns="90048" tIns="44234" rIns="90048" bIns="44234"/>
          <a:lstStyle/>
          <a:p>
            <a:r>
              <a:rPr lang="en-US" altLang="zh-CN" smtClean="0">
                <a:latin typeface="Arial" pitchFamily="34" charset="0"/>
              </a:rPr>
              <a:t>Besides detecting overflow, our ALU also needs to indicate if the result is zero.</a:t>
            </a:r>
          </a:p>
          <a:p>
            <a:r>
              <a:rPr lang="en-US" altLang="zh-CN" smtClean="0">
                <a:latin typeface="Arial" pitchFamily="34" charset="0"/>
              </a:rPr>
              <a:t>This is easy to do.  All we need is a BIG NOR gate.</a:t>
            </a:r>
          </a:p>
          <a:p>
            <a:r>
              <a:rPr lang="en-US" altLang="zh-CN" smtClean="0">
                <a:latin typeface="Arial" pitchFamily="34" charset="0"/>
              </a:rPr>
              <a:t>Then if any of the Result bit is not zero, then the output of the NOR gate will be low.</a:t>
            </a:r>
          </a:p>
          <a:p>
            <a:r>
              <a:rPr lang="en-US" altLang="zh-CN" smtClean="0">
                <a:latin typeface="Arial" pitchFamily="34" charset="0"/>
              </a:rPr>
              <a:t>The only time the output of the NOR gate is high is when all the result bits are zeroes.</a:t>
            </a:r>
          </a:p>
          <a:p>
            <a:endParaRPr lang="en-US" altLang="zh-CN" smtClean="0">
              <a:latin typeface="Arial" pitchFamily="34" charset="0"/>
            </a:endParaRPr>
          </a:p>
          <a:p>
            <a:r>
              <a:rPr lang="en-US" altLang="zh-CN" smtClean="0">
                <a:latin typeface="Arial" pitchFamily="34" charset="0"/>
              </a:rPr>
              <a:t>+1 = 43 min. (Y:23)</a:t>
            </a:r>
          </a:p>
          <a:p>
            <a:endParaRPr lang="en-US" altLang="zh-CN" b="1" smtClean="0">
              <a:latin typeface="Arial" pitchFamily="34" charset="0"/>
            </a:endParaRPr>
          </a:p>
          <a:p>
            <a:r>
              <a:rPr lang="en-US" altLang="zh-CN" b="1" smtClean="0">
                <a:latin typeface="Arial" pitchFamily="34" charset="0"/>
              </a:rPr>
              <a:t>Supplement: </a:t>
            </a:r>
            <a:r>
              <a:rPr lang="en-US" altLang="zh-CN" smtClean="0">
                <a:latin typeface="Arial" pitchFamily="34" charset="0"/>
              </a:rPr>
              <a:t>why do we need to check if the result is zero? For instructions such as bne, beq, slt, …</a:t>
            </a:r>
          </a:p>
        </p:txBody>
      </p:sp>
      <p:sp>
        <p:nvSpPr>
          <p:cNvPr id="641027" name="Rectangle 3"/>
          <p:cNvSpPr>
            <a:spLocks noGrp="1" noRot="1" noChangeAspect="1" noChangeArrowheads="1" noTextEdit="1"/>
          </p:cNvSpPr>
          <p:nvPr>
            <p:ph type="sldImg"/>
          </p:nvPr>
        </p:nvSpPr>
        <p:spPr>
          <a:xfrm>
            <a:off x="1141413" y="574675"/>
            <a:ext cx="4589462" cy="3441700"/>
          </a:xfrm>
          <a:ln/>
        </p:spPr>
      </p:sp>
    </p:spTree>
    <p:extLst>
      <p:ext uri="{BB962C8B-B14F-4D97-AF65-F5344CB8AC3E}">
        <p14:creationId xmlns:p14="http://schemas.microsoft.com/office/powerpoint/2010/main" val="1856968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body" idx="1"/>
          </p:nvPr>
        </p:nvSpPr>
        <p:spPr>
          <a:xfrm>
            <a:off x="515938" y="4343400"/>
            <a:ext cx="5910262" cy="4114800"/>
          </a:xfrm>
          <a:noFill/>
          <a:ln/>
        </p:spPr>
        <p:txBody>
          <a:bodyPr lIns="85465" tIns="41982" rIns="85465" bIns="41982"/>
          <a:lstStyle/>
          <a:p>
            <a:r>
              <a:rPr lang="en-US" altLang="zh-CN" smtClean="0">
                <a:latin typeface="Arial" pitchFamily="34" charset="0"/>
              </a:rPr>
              <a:t>The best  thing about 2’s complement representation is that your adder does not have to know about negative number.</a:t>
            </a:r>
          </a:p>
          <a:p>
            <a:r>
              <a:rPr lang="en-US" altLang="zh-CN" smtClean="0">
                <a:latin typeface="Arial" pitchFamily="34" charset="0"/>
              </a:rPr>
              <a:t>You just add the two numbers together and the result will take care of itself.</a:t>
            </a:r>
          </a:p>
          <a:p>
            <a:r>
              <a:rPr lang="en-US" altLang="zh-CN" smtClean="0">
                <a:latin typeface="Arial" pitchFamily="34" charset="0"/>
              </a:rPr>
              <a:t>For example, for the operation 7 minus 6, we simply add negative 6 to positive 7 and ignore the Carry bit coming out of the most significant bit, you will have 0001, the correct result.</a:t>
            </a:r>
          </a:p>
          <a:p>
            <a:endParaRPr lang="en-US" altLang="zh-CN" smtClean="0">
              <a:latin typeface="Arial" pitchFamily="34" charset="0"/>
            </a:endParaRPr>
          </a:p>
          <a:p>
            <a:r>
              <a:rPr lang="en-US" altLang="zh-CN" smtClean="0">
                <a:latin typeface="Arial" pitchFamily="34" charset="0"/>
              </a:rPr>
              <a:t>+1 = 24 min. (Y:04)</a:t>
            </a:r>
          </a:p>
        </p:txBody>
      </p:sp>
      <p:sp>
        <p:nvSpPr>
          <p:cNvPr id="643075" name="Rectangle 3"/>
          <p:cNvSpPr>
            <a:spLocks noGrp="1" noRot="1" noChangeAspect="1" noChangeArrowheads="1" noTextEdit="1"/>
          </p:cNvSpPr>
          <p:nvPr>
            <p:ph type="sldImg"/>
          </p:nvPr>
        </p:nvSpPr>
        <p:spPr>
          <a:xfrm>
            <a:off x="1143000" y="574675"/>
            <a:ext cx="4589463" cy="3441700"/>
          </a:xfrm>
          <a:ln/>
        </p:spPr>
      </p:sp>
    </p:spTree>
    <p:extLst>
      <p:ext uri="{BB962C8B-B14F-4D97-AF65-F5344CB8AC3E}">
        <p14:creationId xmlns:p14="http://schemas.microsoft.com/office/powerpoint/2010/main" val="3527262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Rot="1" noChangeAspect="1" noChangeArrowheads="1" noTextEdit="1"/>
          </p:cNvSpPr>
          <p:nvPr>
            <p:ph type="sldImg"/>
          </p:nvPr>
        </p:nvSpPr>
        <p:spPr>
          <a:xfrm>
            <a:off x="1143000" y="574675"/>
            <a:ext cx="4589463" cy="3441700"/>
          </a:xfrm>
          <a:solidFill>
            <a:srgbClr val="FFFFFF"/>
          </a:solidFill>
          <a:ln/>
        </p:spPr>
      </p:sp>
      <p:sp>
        <p:nvSpPr>
          <p:cNvPr id="667651" name="Rectangle 3"/>
          <p:cNvSpPr>
            <a:spLocks noGrp="1" noChangeArrowheads="1"/>
          </p:cNvSpPr>
          <p:nvPr>
            <p:ph type="body" idx="1"/>
          </p:nvPr>
        </p:nvSpPr>
        <p:spPr>
          <a:xfrm>
            <a:off x="515938" y="4343400"/>
            <a:ext cx="5910262" cy="4114800"/>
          </a:xfrm>
          <a:solidFill>
            <a:srgbClr val="FFFFFF"/>
          </a:solidFill>
          <a:ln>
            <a:solidFill>
              <a:srgbClr val="000000"/>
            </a:solidFill>
          </a:ln>
        </p:spPr>
        <p:txBody>
          <a:bodyPr lIns="90048" tIns="44234" rIns="90048" bIns="44234"/>
          <a:lstStyle/>
          <a:p>
            <a:r>
              <a:rPr lang="en-US" altLang="zh-CN" b="1" smtClean="0">
                <a:latin typeface="Arial" pitchFamily="34" charset="0"/>
              </a:rPr>
              <a:t>Supplement: ULP=units in the last place.</a:t>
            </a:r>
          </a:p>
        </p:txBody>
      </p:sp>
    </p:spTree>
    <p:extLst>
      <p:ext uri="{BB962C8B-B14F-4D97-AF65-F5344CB8AC3E}">
        <p14:creationId xmlns:p14="http://schemas.microsoft.com/office/powerpoint/2010/main" val="589861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Rot="1" noChangeAspect="1" noChangeArrowheads="1" noTextEdit="1"/>
          </p:cNvSpPr>
          <p:nvPr>
            <p:ph type="sldImg"/>
          </p:nvPr>
        </p:nvSpPr>
        <p:spPr>
          <a:ln/>
        </p:spPr>
      </p:sp>
      <p:sp>
        <p:nvSpPr>
          <p:cNvPr id="673795" name="Rectangle 3"/>
          <p:cNvSpPr>
            <a:spLocks noGrp="1" noChangeArrowheads="1"/>
          </p:cNvSpPr>
          <p:nvPr>
            <p:ph type="body" idx="1"/>
          </p:nvPr>
        </p:nvSpPr>
        <p:spPr>
          <a:xfrm>
            <a:off x="914400" y="4343400"/>
            <a:ext cx="5029200" cy="4114800"/>
          </a:xfrm>
          <a:noFill/>
          <a:ln/>
        </p:spPr>
        <p:txBody>
          <a:bodyPr lIns="86657" tIns="43328" rIns="86657" bIns="43328"/>
          <a:lstStyle/>
          <a:p>
            <a:pPr marL="228600" indent="-228600"/>
            <a:r>
              <a:rPr lang="en-US" altLang="zh-CN" smtClean="0">
                <a:latin typeface="Arial" pitchFamily="34" charset="0"/>
              </a:rPr>
              <a:t>Any questions so far? After this class, we should think of some important questions. Here are some examples:</a:t>
            </a:r>
          </a:p>
          <a:p>
            <a:pPr marL="228600" indent="-228600">
              <a:buFontTx/>
              <a:buAutoNum type="arabicPeriod"/>
            </a:pPr>
            <a:r>
              <a:rPr lang="en-US" altLang="zh-CN" smtClean="0">
                <a:latin typeface="Arial" pitchFamily="34" charset="0"/>
              </a:rPr>
              <a:t>We should know what’s the range of expressible value for single-precision and double-precision. We consider this question by finding the largest number form. For normalized form, we know the largest one is that the significand should be all ones, exponent should be 11111110, which is 254, the true value is 254-127=127, so the value of the largest number is …., which is about +1.99…99x2</a:t>
            </a:r>
            <a:r>
              <a:rPr lang="en-US" altLang="zh-CN" baseline="30000" smtClean="0">
                <a:latin typeface="Arial" pitchFamily="34" charset="0"/>
              </a:rPr>
              <a:t>7</a:t>
            </a:r>
            <a:r>
              <a:rPr lang="en-US" altLang="zh-CN" smtClean="0">
                <a:latin typeface="Arial" pitchFamily="34" charset="0"/>
              </a:rPr>
              <a:t>x2</a:t>
            </a:r>
            <a:r>
              <a:rPr lang="en-US" altLang="zh-CN" baseline="30000" smtClean="0">
                <a:latin typeface="Arial" pitchFamily="34" charset="0"/>
              </a:rPr>
              <a:t>120</a:t>
            </a:r>
            <a:r>
              <a:rPr lang="en-US" altLang="zh-CN" smtClean="0">
                <a:latin typeface="Arial" pitchFamily="34" charset="0"/>
              </a:rPr>
              <a:t> = +1.99…99x2</a:t>
            </a:r>
            <a:r>
              <a:rPr lang="en-US" altLang="zh-CN" baseline="30000" smtClean="0">
                <a:latin typeface="Arial" pitchFamily="34" charset="0"/>
              </a:rPr>
              <a:t>7</a:t>
            </a:r>
            <a:r>
              <a:rPr lang="en-US" altLang="zh-CN" smtClean="0">
                <a:latin typeface="Arial" pitchFamily="34" charset="0"/>
              </a:rPr>
              <a:t>x(2</a:t>
            </a:r>
            <a:r>
              <a:rPr lang="en-US" altLang="zh-CN" baseline="30000" smtClean="0">
                <a:latin typeface="Arial" pitchFamily="34" charset="0"/>
              </a:rPr>
              <a:t>10</a:t>
            </a:r>
            <a:r>
              <a:rPr lang="en-US" altLang="zh-CN" smtClean="0">
                <a:latin typeface="Arial" pitchFamily="34" charset="0"/>
              </a:rPr>
              <a:t>)</a:t>
            </a:r>
            <a:r>
              <a:rPr lang="en-US" altLang="zh-CN" baseline="30000" smtClean="0">
                <a:latin typeface="Arial" pitchFamily="34" charset="0"/>
              </a:rPr>
              <a:t>12</a:t>
            </a:r>
            <a:r>
              <a:rPr lang="en-US" altLang="zh-CN" smtClean="0">
                <a:latin typeface="Arial" pitchFamily="34" charset="0"/>
              </a:rPr>
              <a:t> ~ +1.99…99x1.28x10</a:t>
            </a:r>
            <a:r>
              <a:rPr lang="en-US" altLang="zh-CN" baseline="30000" smtClean="0">
                <a:latin typeface="Arial" pitchFamily="34" charset="0"/>
              </a:rPr>
              <a:t>2</a:t>
            </a:r>
            <a:r>
              <a:rPr lang="en-US" altLang="zh-CN" smtClean="0">
                <a:latin typeface="Arial" pitchFamily="34" charset="0"/>
              </a:rPr>
              <a:t>x(10</a:t>
            </a:r>
            <a:r>
              <a:rPr lang="en-US" altLang="zh-CN" baseline="30000" smtClean="0">
                <a:latin typeface="Arial" pitchFamily="34" charset="0"/>
              </a:rPr>
              <a:t>3</a:t>
            </a:r>
            <a:r>
              <a:rPr lang="en-US" altLang="zh-CN" smtClean="0">
                <a:latin typeface="Arial" pitchFamily="34" charset="0"/>
              </a:rPr>
              <a:t>)</a:t>
            </a:r>
            <a:r>
              <a:rPr lang="en-US" altLang="zh-CN" baseline="30000" smtClean="0">
                <a:latin typeface="Arial" pitchFamily="34" charset="0"/>
              </a:rPr>
              <a:t>12</a:t>
            </a:r>
            <a:r>
              <a:rPr lang="en-US" altLang="zh-CN" smtClean="0">
                <a:latin typeface="Arial" pitchFamily="34" charset="0"/>
              </a:rPr>
              <a:t> ~ +2.0x10</a:t>
            </a:r>
            <a:r>
              <a:rPr lang="en-US" altLang="zh-CN" baseline="30000" smtClean="0">
                <a:latin typeface="Arial" pitchFamily="34" charset="0"/>
              </a:rPr>
              <a:t>38</a:t>
            </a:r>
            <a:r>
              <a:rPr lang="en-US" altLang="zh-CN" smtClean="0">
                <a:latin typeface="Arial" pitchFamily="34" charset="0"/>
              </a:rPr>
              <a:t> </a:t>
            </a:r>
          </a:p>
          <a:p>
            <a:pPr marL="228600" indent="-228600">
              <a:buFontTx/>
              <a:buAutoNum type="arabicPeriod"/>
            </a:pPr>
            <a:r>
              <a:rPr lang="en-US" altLang="zh-CN" smtClean="0">
                <a:latin typeface="Arial" pitchFamily="34" charset="0"/>
              </a:rPr>
              <a:t>We should know why use biased exponent. Considering the addition operation for two scientific notation numbers, 3.12x10</a:t>
            </a:r>
            <a:r>
              <a:rPr lang="en-US" altLang="zh-CN" baseline="30000" smtClean="0">
                <a:latin typeface="Arial" pitchFamily="34" charset="0"/>
              </a:rPr>
              <a:t>3 </a:t>
            </a:r>
            <a:r>
              <a:rPr lang="en-US" altLang="zh-CN" smtClean="0">
                <a:latin typeface="Arial" pitchFamily="34" charset="0"/>
              </a:rPr>
              <a:t>4.28x10</a:t>
            </a:r>
            <a:r>
              <a:rPr lang="en-US" altLang="zh-CN" baseline="30000" smtClean="0">
                <a:latin typeface="Arial" pitchFamily="34" charset="0"/>
              </a:rPr>
              <a:t>-2</a:t>
            </a:r>
            <a:r>
              <a:rPr lang="en-US" altLang="zh-CN" smtClean="0">
                <a:latin typeface="Arial" pitchFamily="34" charset="0"/>
              </a:rPr>
              <a:t>, before adding the fractions, we must adjust the exponents to make them the same. We always convert the smaller one. Here 4.28x10</a:t>
            </a:r>
            <a:r>
              <a:rPr lang="en-US" altLang="zh-CN" baseline="30000" smtClean="0">
                <a:latin typeface="Arial" pitchFamily="34" charset="0"/>
              </a:rPr>
              <a:t>-2 </a:t>
            </a:r>
            <a:r>
              <a:rPr lang="en-US" altLang="zh-CN" smtClean="0">
                <a:latin typeface="Arial" pitchFamily="34" charset="0"/>
              </a:rPr>
              <a:t>should be convert to 0.0000428x10</a:t>
            </a:r>
            <a:r>
              <a:rPr lang="en-US" altLang="zh-CN" baseline="30000" smtClean="0">
                <a:latin typeface="Arial" pitchFamily="34" charset="0"/>
              </a:rPr>
              <a:t>3 </a:t>
            </a:r>
            <a:r>
              <a:rPr lang="en-US" altLang="zh-CN" smtClean="0">
                <a:latin typeface="Arial" pitchFamily="34" charset="0"/>
              </a:rPr>
              <a:t>. So we want to know which is larger and which is smaller. Inside the computer, we compare two numbers by seeing the digits from left to right. If we express the exponent using two’s complement form, the negative numbers will seem to be larger than positive numbers. For example(suppose N=4): –2=&gt;1110</a:t>
            </a:r>
            <a:r>
              <a:rPr lang="en-US" altLang="zh-CN" baseline="-25000" smtClean="0">
                <a:latin typeface="Arial" pitchFamily="34" charset="0"/>
              </a:rPr>
              <a:t>2</a:t>
            </a:r>
            <a:r>
              <a:rPr lang="en-US" altLang="zh-CN" smtClean="0">
                <a:latin typeface="Arial" pitchFamily="34" charset="0"/>
              </a:rPr>
              <a:t>, +3=&gt;0011</a:t>
            </a:r>
            <a:r>
              <a:rPr lang="en-US" altLang="zh-CN" baseline="-25000" smtClean="0">
                <a:latin typeface="Arial" pitchFamily="34" charset="0"/>
              </a:rPr>
              <a:t>2</a:t>
            </a:r>
            <a:r>
              <a:rPr lang="en-US" altLang="zh-CN" smtClean="0">
                <a:latin typeface="Arial" pitchFamily="34" charset="0"/>
              </a:rPr>
              <a:t>. If we use biased exponent which add certain excess(here say 8=1000</a:t>
            </a:r>
            <a:r>
              <a:rPr lang="en-US" altLang="zh-CN" baseline="-25000" smtClean="0">
                <a:latin typeface="Arial" pitchFamily="34" charset="0"/>
              </a:rPr>
              <a:t>2</a:t>
            </a:r>
            <a:r>
              <a:rPr lang="en-US" altLang="zh-CN" smtClean="0">
                <a:latin typeface="Arial" pitchFamily="34" charset="0"/>
              </a:rPr>
              <a:t>), we will have:  –2=&gt;0110</a:t>
            </a:r>
            <a:r>
              <a:rPr lang="en-US" altLang="zh-CN" baseline="-25000" smtClean="0">
                <a:latin typeface="Arial" pitchFamily="34" charset="0"/>
              </a:rPr>
              <a:t>2</a:t>
            </a:r>
            <a:r>
              <a:rPr lang="en-US" altLang="zh-CN" smtClean="0">
                <a:latin typeface="Arial" pitchFamily="34" charset="0"/>
              </a:rPr>
              <a:t>, +3=&gt;1011</a:t>
            </a:r>
            <a:r>
              <a:rPr lang="en-US" altLang="zh-CN" baseline="-25000" smtClean="0">
                <a:latin typeface="Arial" pitchFamily="34" charset="0"/>
              </a:rPr>
              <a:t>2</a:t>
            </a:r>
            <a:r>
              <a:rPr lang="en-US" altLang="zh-CN" smtClean="0">
                <a:latin typeface="Arial" pitchFamily="34" charset="0"/>
              </a:rPr>
              <a:t> It is obvious that 1011 is larger than 0110. Generally, we always choose 2</a:t>
            </a:r>
            <a:r>
              <a:rPr lang="en-US" altLang="zh-CN" baseline="30000" smtClean="0">
                <a:latin typeface="Arial" pitchFamily="34" charset="0"/>
              </a:rPr>
              <a:t>N-1 </a:t>
            </a:r>
            <a:r>
              <a:rPr lang="en-US" altLang="zh-CN" smtClean="0">
                <a:latin typeface="Arial" pitchFamily="34" charset="0"/>
              </a:rPr>
              <a:t>as the excess(or bias)  for N bits number. Before IEEE 754 standard, Almost all the computer did in this way. IEEE 754 chose 2</a:t>
            </a:r>
            <a:r>
              <a:rPr lang="en-US" altLang="zh-CN" baseline="30000" smtClean="0">
                <a:latin typeface="Arial" pitchFamily="34" charset="0"/>
              </a:rPr>
              <a:t>N-1</a:t>
            </a:r>
            <a:r>
              <a:rPr lang="en-US" altLang="zh-CN" smtClean="0">
                <a:latin typeface="Arial" pitchFamily="34" charset="0"/>
              </a:rPr>
              <a:t> –1, it’s a clever selection, because it can enlarge the range of the expressible value.  Say N=4, if we choose 1000 as bias, the largest number is +7 (=&gt;1111</a:t>
            </a:r>
            <a:r>
              <a:rPr lang="en-US" altLang="zh-CN" baseline="-25000" smtClean="0">
                <a:latin typeface="Arial" pitchFamily="34" charset="0"/>
              </a:rPr>
              <a:t>2</a:t>
            </a:r>
            <a:r>
              <a:rPr lang="en-US" altLang="zh-CN" smtClean="0">
                <a:latin typeface="Arial" pitchFamily="34" charset="0"/>
              </a:rPr>
              <a:t>), if we choose 0111 as bias, the largest number can be +8 (=&gt;1111</a:t>
            </a:r>
            <a:r>
              <a:rPr lang="en-US" altLang="zh-CN" baseline="-25000" smtClean="0">
                <a:latin typeface="Arial" pitchFamily="34" charset="0"/>
              </a:rPr>
              <a:t>2</a:t>
            </a:r>
            <a:r>
              <a:rPr lang="en-US" altLang="zh-CN" smtClean="0">
                <a:latin typeface="Arial" pitchFamily="34" charset="0"/>
              </a:rPr>
              <a:t>)</a:t>
            </a:r>
          </a:p>
          <a:p>
            <a:pPr marL="228600" indent="-228600">
              <a:buFontTx/>
              <a:buAutoNum type="arabicPeriod"/>
            </a:pPr>
            <a:r>
              <a:rPr lang="en-US" altLang="zh-CN" smtClean="0">
                <a:latin typeface="Arial" pitchFamily="34" charset="0"/>
              </a:rPr>
              <a:t>For the first case, we convert i from int to float and then to int. If i is a very large integer, it will lose some lower significant digits when converting to float (because 31&gt;24). So it will be not true. How about Double?  (it’s OK, because 31&lt;53). For the second case, we convert f from float to int and then to float. If f is a very small number (&lt;1), it will have no integer representation when converting to int. So it will be not always true. How about Double? The situation is the same, so it’s also not always true.</a:t>
            </a:r>
          </a:p>
          <a:p>
            <a:pPr marL="228600" indent="-228600">
              <a:buFontTx/>
              <a:buAutoNum type="arabicPeriod"/>
            </a:pPr>
            <a:r>
              <a:rPr lang="en-US" altLang="zh-CN" smtClean="0">
                <a:latin typeface="Arial" pitchFamily="34" charset="0"/>
              </a:rPr>
              <a:t>When we add a very small number to a very large number, we will get the result which is exact the larger number. Because we should adjust the exponents to make them the same, so for very small exponent, the significand will be lost after moving the point to left and truncating the lower significant digits.   </a:t>
            </a:r>
          </a:p>
        </p:txBody>
      </p:sp>
    </p:spTree>
    <p:extLst>
      <p:ext uri="{BB962C8B-B14F-4D97-AF65-F5344CB8AC3E}">
        <p14:creationId xmlns:p14="http://schemas.microsoft.com/office/powerpoint/2010/main" val="1807163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D11D9DE-2EE9-4200-9D45-50A64A8B70ED}"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5FE13D3-6897-4B99-A065-69D3325351BF}"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7E510DF-B672-4C64-B257-52FDDEFF8BCB}"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37E3ADD-323F-4366-BEA5-5C15855C9E02}"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FE1C91E-3160-41F9-BE98-69881DB50697}"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D3C1F2D-6FA7-408B-8BDA-4D30CFFB13FD}"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2F11B5E0-2BDC-49EA-9371-D7F9E74BA4EC}"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F901916D-CD67-4D7C-BFCF-E6E03A0CD1CD}"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99BEA436-2573-4070-87D2-F92FDE5C7E2A}"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3CA841F-9F28-49B8-8DC1-6879574F07E2}"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9DA2C80-E59C-4345-9291-79736856E887}"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2888975D-37FE-4587-B34C-A4FE788D8C33}"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a:defRPr/>
            </a:pPr>
            <a:endParaRPr lang="zh-CN" altLang="en-US">
              <a:latin typeface="Arial" charset="0"/>
            </a:endParaRP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iming>
    <p:tnLst>
      <p:par>
        <p:cTn id="1" dur="indefinite" restart="never" nodeType="tmRoot"/>
      </p:par>
    </p:tnLst>
  </p:timing>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docs.huihoo.com/c/linux-c-programming/"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eaLnBrk="1" hangingPunct="1">
              <a:lnSpc>
                <a:spcPct val="145000"/>
              </a:lnSpc>
              <a:spcBef>
                <a:spcPct val="75000"/>
              </a:spcBef>
            </a:pPr>
            <a:r>
              <a:rPr lang="en-US" altLang="zh-CN" smtClean="0"/>
              <a:t/>
            </a:r>
            <a:br>
              <a:rPr lang="en-US" altLang="zh-CN" smtClean="0"/>
            </a:br>
            <a:r>
              <a:rPr lang="zh-CN" altLang="en-US" smtClean="0">
                <a:solidFill>
                  <a:srgbClr val="FF0000"/>
                </a:solidFill>
              </a:rPr>
              <a:t/>
            </a:r>
            <a:br>
              <a:rPr lang="zh-CN" altLang="en-US" smtClean="0">
                <a:solidFill>
                  <a:srgbClr val="FF0000"/>
                </a:solidFill>
              </a:rPr>
            </a:br>
            <a:r>
              <a:rPr lang="zh-CN" altLang="en-US" smtClean="0">
                <a:solidFill>
                  <a:srgbClr val="FF0000"/>
                </a:solidFill>
              </a:rPr>
              <a:t>第二章 数据的机器级表示与处理</a:t>
            </a:r>
            <a:br>
              <a:rPr lang="zh-CN" altLang="en-US" smtClean="0">
                <a:solidFill>
                  <a:srgbClr val="FF0000"/>
                </a:solidFill>
              </a:rPr>
            </a:br>
            <a:r>
              <a:rPr lang="zh-CN" altLang="en-US" smtClean="0"/>
              <a:t/>
            </a:r>
            <a:br>
              <a:rPr lang="zh-CN" altLang="en-US" smtClean="0"/>
            </a:br>
            <a:r>
              <a:rPr lang="zh-CN" altLang="en-US" sz="2800" smtClean="0">
                <a:solidFill>
                  <a:srgbClr val="3333CC"/>
                </a:solidFill>
                <a:latin typeface="微软雅黑" pitchFamily="34" charset="-122"/>
                <a:ea typeface="微软雅黑" pitchFamily="34" charset="-122"/>
              </a:rPr>
              <a:t>数值数据的表示</a:t>
            </a:r>
            <a:br>
              <a:rPr lang="zh-CN" altLang="en-US" sz="2800" smtClean="0">
                <a:solidFill>
                  <a:srgbClr val="3333CC"/>
                </a:solidFill>
                <a:latin typeface="微软雅黑" pitchFamily="34" charset="-122"/>
                <a:ea typeface="微软雅黑" pitchFamily="34" charset="-122"/>
              </a:rPr>
            </a:br>
            <a:r>
              <a:rPr lang="zh-CN" altLang="en-US" sz="2800" smtClean="0">
                <a:solidFill>
                  <a:srgbClr val="3333CC"/>
                </a:solidFill>
                <a:latin typeface="微软雅黑" pitchFamily="34" charset="-122"/>
                <a:ea typeface="微软雅黑" pitchFamily="34" charset="-122"/>
              </a:rPr>
              <a:t>非数值数据的表示</a:t>
            </a:r>
            <a:br>
              <a:rPr lang="zh-CN" altLang="en-US" sz="2800" smtClean="0">
                <a:solidFill>
                  <a:srgbClr val="3333CC"/>
                </a:solidFill>
                <a:latin typeface="微软雅黑" pitchFamily="34" charset="-122"/>
                <a:ea typeface="微软雅黑" pitchFamily="34" charset="-122"/>
              </a:rPr>
            </a:br>
            <a:r>
              <a:rPr lang="zh-CN" altLang="en-US" sz="2800" smtClean="0">
                <a:solidFill>
                  <a:srgbClr val="3333CC"/>
                </a:solidFill>
                <a:latin typeface="微软雅黑" pitchFamily="34" charset="-122"/>
                <a:ea typeface="微软雅黑" pitchFamily="34" charset="-122"/>
              </a:rPr>
              <a:t>数据的存储</a:t>
            </a:r>
            <a:br>
              <a:rPr lang="zh-CN" altLang="en-US" sz="2800" smtClean="0">
                <a:solidFill>
                  <a:srgbClr val="3333CC"/>
                </a:solidFill>
                <a:latin typeface="微软雅黑" pitchFamily="34" charset="-122"/>
                <a:ea typeface="微软雅黑" pitchFamily="34" charset="-122"/>
              </a:rPr>
            </a:br>
            <a:r>
              <a:rPr lang="zh-CN" altLang="en-US" sz="2800" smtClean="0">
                <a:solidFill>
                  <a:srgbClr val="3333CC"/>
                </a:solidFill>
                <a:latin typeface="微软雅黑" pitchFamily="34" charset="-122"/>
                <a:ea typeface="微软雅黑" pitchFamily="34" charset="-122"/>
              </a:rPr>
              <a:t>数据的运算</a:t>
            </a:r>
            <a:endParaRPr lang="en-US" altLang="zh-CN" sz="2800" smtClean="0">
              <a:solidFill>
                <a:srgbClr val="3333CC"/>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idx="4294967295"/>
          </p:nvPr>
        </p:nvSpPr>
        <p:spPr>
          <a:xfrm>
            <a:off x="476250" y="0"/>
            <a:ext cx="8229600" cy="600075"/>
          </a:xfrm>
        </p:spPr>
        <p:txBody>
          <a:bodyPr lIns="63500" tIns="25400" rIns="63500" bIns="25400" anchor="t">
            <a:spAutoFit/>
          </a:bodyPr>
          <a:lstStyle/>
          <a:p>
            <a:pPr algn="l"/>
            <a:r>
              <a:rPr lang="en-US" altLang="zh-CN" sz="3600" smtClean="0">
                <a:ea typeface="宋体" pitchFamily="2" charset="-122"/>
              </a:rPr>
              <a:t>C</a:t>
            </a:r>
            <a:r>
              <a:rPr lang="zh-CN" altLang="en-US" sz="3600" smtClean="0">
                <a:ea typeface="宋体" pitchFamily="2" charset="-122"/>
              </a:rPr>
              <a:t>语言程序中涉及的运算</a:t>
            </a:r>
          </a:p>
        </p:txBody>
      </p:sp>
      <p:sp>
        <p:nvSpPr>
          <p:cNvPr id="396294" name="Rectangle 6"/>
          <p:cNvSpPr>
            <a:spLocks noChangeArrowheads="1"/>
          </p:cNvSpPr>
          <p:nvPr/>
        </p:nvSpPr>
        <p:spPr bwMode="auto">
          <a:xfrm>
            <a:off x="431800" y="908050"/>
            <a:ext cx="6435725" cy="1431925"/>
          </a:xfrm>
          <a:prstGeom prst="rect">
            <a:avLst/>
          </a:prstGeom>
          <a:solidFill>
            <a:schemeClr val="bg1"/>
          </a:solidFill>
          <a:ln w="12700">
            <a:noFill/>
            <a:miter lim="800000"/>
            <a:headEnd/>
            <a:tailEnd/>
          </a:ln>
        </p:spPr>
        <p:txBody>
          <a:bodyPr>
            <a:spAutoFit/>
          </a:bodyPr>
          <a:lstStyle/>
          <a:p>
            <a:pPr marL="457200" indent="-457200" eaLnBrk="0" hangingPunct="0"/>
            <a:r>
              <a:rPr lang="zh-CN" altLang="en-US" sz="2200" b="1">
                <a:solidFill>
                  <a:srgbClr val="CC0000"/>
                </a:solidFill>
                <a:latin typeface="微软雅黑" pitchFamily="34" charset="-122"/>
                <a:ea typeface="微软雅黑" pitchFamily="34" charset="-122"/>
              </a:rPr>
              <a:t>例</a:t>
            </a:r>
            <a:r>
              <a:rPr lang="en-US" altLang="zh-CN" sz="2200" b="1">
                <a:solidFill>
                  <a:srgbClr val="CC0000"/>
                </a:solidFill>
                <a:latin typeface="微软雅黑" pitchFamily="34" charset="-122"/>
                <a:ea typeface="微软雅黑" pitchFamily="34" charset="-122"/>
              </a:rPr>
              <a:t>2</a:t>
            </a:r>
            <a:r>
              <a:rPr lang="zh-CN" altLang="en-US" sz="2200" b="1">
                <a:solidFill>
                  <a:srgbClr val="CC0000"/>
                </a:solidFill>
                <a:latin typeface="微软雅黑" pitchFamily="34" charset="-122"/>
                <a:ea typeface="微软雅黑" pitchFamily="34" charset="-122"/>
              </a:rPr>
              <a:t>（截断操作）：</a:t>
            </a:r>
            <a:r>
              <a:rPr lang="en-US" altLang="zh-CN" sz="2200" b="1">
                <a:solidFill>
                  <a:srgbClr val="CC0000"/>
                </a:solidFill>
                <a:latin typeface="微软雅黑" pitchFamily="34" charset="-122"/>
                <a:ea typeface="微软雅黑" pitchFamily="34" charset="-122"/>
              </a:rPr>
              <a:t>i </a:t>
            </a:r>
            <a:r>
              <a:rPr lang="zh-CN" altLang="en-US" sz="2200" b="1">
                <a:solidFill>
                  <a:srgbClr val="CC0000"/>
                </a:solidFill>
                <a:latin typeface="微软雅黑" pitchFamily="34" charset="-122"/>
                <a:ea typeface="微软雅黑" pitchFamily="34" charset="-122"/>
              </a:rPr>
              <a:t>和 </a:t>
            </a:r>
            <a:r>
              <a:rPr lang="en-US" altLang="zh-CN" sz="2200" b="1">
                <a:solidFill>
                  <a:srgbClr val="CC0000"/>
                </a:solidFill>
                <a:latin typeface="微软雅黑" pitchFamily="34" charset="-122"/>
                <a:ea typeface="微软雅黑" pitchFamily="34" charset="-122"/>
              </a:rPr>
              <a:t>j </a:t>
            </a:r>
            <a:r>
              <a:rPr lang="zh-CN" altLang="en-US" sz="2200" b="1">
                <a:solidFill>
                  <a:srgbClr val="CC0000"/>
                </a:solidFill>
                <a:latin typeface="微软雅黑" pitchFamily="34" charset="-122"/>
                <a:ea typeface="微软雅黑" pitchFamily="34" charset="-122"/>
              </a:rPr>
              <a:t>是否相等？</a:t>
            </a:r>
            <a:endParaRPr lang="en-US" altLang="zh-CN" sz="2200" b="1">
              <a:solidFill>
                <a:srgbClr val="CC0000"/>
              </a:solidFill>
              <a:latin typeface="微软雅黑" pitchFamily="34" charset="-122"/>
              <a:ea typeface="微软雅黑" pitchFamily="34" charset="-122"/>
            </a:endParaRPr>
          </a:p>
          <a:p>
            <a:pPr marL="457200" indent="-457200" eaLnBrk="0" hangingPunct="0"/>
            <a:r>
              <a:rPr lang="en-US" altLang="zh-CN" sz="2200" b="1">
                <a:latin typeface="微软雅黑" pitchFamily="34" charset="-122"/>
                <a:ea typeface="微软雅黑" pitchFamily="34" charset="-122"/>
              </a:rPr>
              <a:t>int i = 32768;</a:t>
            </a:r>
          </a:p>
          <a:p>
            <a:pPr marL="457200" indent="-457200" eaLnBrk="0" hangingPunct="0"/>
            <a:r>
              <a:rPr lang="en-US" altLang="zh-CN" sz="2200" b="1">
                <a:latin typeface="微软雅黑" pitchFamily="34" charset="-122"/>
                <a:ea typeface="微软雅黑" pitchFamily="34" charset="-122"/>
              </a:rPr>
              <a:t>short si = (short) i;</a:t>
            </a:r>
          </a:p>
          <a:p>
            <a:pPr marL="457200" indent="-457200" eaLnBrk="0" hangingPunct="0"/>
            <a:r>
              <a:rPr lang="en-US" altLang="zh-CN" sz="2200" b="1">
                <a:latin typeface="微软雅黑" pitchFamily="34" charset="-122"/>
                <a:ea typeface="微软雅黑" pitchFamily="34" charset="-122"/>
              </a:rPr>
              <a:t>int j = si;</a:t>
            </a:r>
          </a:p>
        </p:txBody>
      </p:sp>
      <p:sp>
        <p:nvSpPr>
          <p:cNvPr id="396295" name="Rectangle 7"/>
          <p:cNvSpPr>
            <a:spLocks noChangeArrowheads="1"/>
          </p:cNvSpPr>
          <p:nvPr/>
        </p:nvSpPr>
        <p:spPr bwMode="auto">
          <a:xfrm>
            <a:off x="250825" y="2798763"/>
            <a:ext cx="4906963" cy="1431925"/>
          </a:xfrm>
          <a:prstGeom prst="rect">
            <a:avLst/>
          </a:prstGeom>
          <a:noFill/>
          <a:ln w="12700">
            <a:noFill/>
            <a:miter lim="800000"/>
            <a:headEnd/>
            <a:tailEnd/>
          </a:ln>
        </p:spPr>
        <p:txBody>
          <a:bodyPr anchor="ctr">
            <a:spAutoFit/>
          </a:bodyPr>
          <a:lstStyle/>
          <a:p>
            <a:pPr indent="288925" eaLnBrk="0" hangingPunct="0"/>
            <a:r>
              <a:rPr lang="zh-CN" altLang="pt-BR" sz="2200" b="1">
                <a:solidFill>
                  <a:schemeClr val="accent2"/>
                </a:solidFill>
                <a:ea typeface="黑体" pitchFamily="49" charset="-122"/>
              </a:rPr>
              <a:t>不相等！</a:t>
            </a:r>
          </a:p>
          <a:p>
            <a:pPr indent="288925" eaLnBrk="0" hangingPunct="0"/>
            <a:r>
              <a:rPr lang="pt-BR" altLang="zh-CN" sz="2200" b="1">
                <a:solidFill>
                  <a:schemeClr val="accent2"/>
                </a:solidFill>
                <a:ea typeface="黑体" pitchFamily="49" charset="-122"/>
              </a:rPr>
              <a:t>i = 32768   00 00 80 00</a:t>
            </a:r>
            <a:endParaRPr lang="en-US" altLang="zh-CN" sz="2200" b="1">
              <a:solidFill>
                <a:schemeClr val="accent2"/>
              </a:solidFill>
              <a:ea typeface="黑体" pitchFamily="49" charset="-122"/>
            </a:endParaRPr>
          </a:p>
          <a:p>
            <a:pPr indent="288925" eaLnBrk="0" hangingPunct="0"/>
            <a:r>
              <a:rPr lang="en-US" altLang="zh-CN" sz="2200" b="1">
                <a:solidFill>
                  <a:schemeClr val="accent2"/>
                </a:solidFill>
                <a:ea typeface="黑体" pitchFamily="49" charset="-122"/>
              </a:rPr>
              <a:t>si = -32768   80 00 </a:t>
            </a:r>
          </a:p>
          <a:p>
            <a:pPr indent="288925" eaLnBrk="0" hangingPunct="0"/>
            <a:r>
              <a:rPr lang="en-US" altLang="zh-CN" sz="2200" b="1">
                <a:solidFill>
                  <a:schemeClr val="accent2"/>
                </a:solidFill>
                <a:ea typeface="黑体" pitchFamily="49" charset="-122"/>
              </a:rPr>
              <a:t>j = -32768     FF FF 80 00</a:t>
            </a:r>
          </a:p>
        </p:txBody>
      </p:sp>
      <p:sp>
        <p:nvSpPr>
          <p:cNvPr id="396296" name="Text Box 8"/>
          <p:cNvSpPr txBox="1">
            <a:spLocks noChangeArrowheads="1"/>
          </p:cNvSpPr>
          <p:nvPr/>
        </p:nvSpPr>
        <p:spPr bwMode="auto">
          <a:xfrm>
            <a:off x="296863" y="4733925"/>
            <a:ext cx="8415337" cy="762000"/>
          </a:xfrm>
          <a:prstGeom prst="rect">
            <a:avLst/>
          </a:prstGeom>
          <a:noFill/>
          <a:ln w="12700">
            <a:noFill/>
            <a:miter lim="800000"/>
            <a:headEnd/>
            <a:tailEnd/>
          </a:ln>
        </p:spPr>
        <p:txBody>
          <a:bodyPr>
            <a:spAutoFit/>
          </a:bodyPr>
          <a:lstStyle/>
          <a:p>
            <a:pPr eaLnBrk="0" hangingPunct="0">
              <a:spcBef>
                <a:spcPct val="50000"/>
              </a:spcBef>
            </a:pPr>
            <a:r>
              <a:rPr lang="zh-CN" altLang="en-US" sz="2200" b="1">
                <a:solidFill>
                  <a:srgbClr val="FF0066"/>
                </a:solidFill>
                <a:latin typeface="微软雅黑" pitchFamily="34" charset="-122"/>
                <a:ea typeface="微软雅黑" pitchFamily="34" charset="-122"/>
              </a:rPr>
              <a:t>原因：对</a:t>
            </a:r>
            <a:r>
              <a:rPr lang="en-US" altLang="zh-CN" sz="2200" b="1">
                <a:solidFill>
                  <a:srgbClr val="FF0066"/>
                </a:solidFill>
                <a:latin typeface="微软雅黑" pitchFamily="34" charset="-122"/>
                <a:ea typeface="微软雅黑" pitchFamily="34" charset="-122"/>
              </a:rPr>
              <a:t>i</a:t>
            </a:r>
            <a:r>
              <a:rPr lang="zh-CN" altLang="en-US" sz="2200" b="1">
                <a:solidFill>
                  <a:srgbClr val="FF0066"/>
                </a:solidFill>
                <a:latin typeface="微软雅黑" pitchFamily="34" charset="-122"/>
                <a:ea typeface="微软雅黑" pitchFamily="34" charset="-122"/>
              </a:rPr>
              <a:t>截断时发生了“溢出”，即：</a:t>
            </a:r>
            <a:r>
              <a:rPr lang="en-US" altLang="zh-CN" sz="2200" b="1">
                <a:solidFill>
                  <a:srgbClr val="FF0066"/>
                </a:solidFill>
                <a:latin typeface="微软雅黑" pitchFamily="34" charset="-122"/>
                <a:ea typeface="微软雅黑" pitchFamily="34" charset="-122"/>
              </a:rPr>
              <a:t>32768</a:t>
            </a:r>
            <a:r>
              <a:rPr lang="zh-CN" altLang="en-US" sz="2200" b="1">
                <a:solidFill>
                  <a:srgbClr val="FF0066"/>
                </a:solidFill>
                <a:latin typeface="微软雅黑" pitchFamily="34" charset="-122"/>
                <a:ea typeface="微软雅黑" pitchFamily="34" charset="-122"/>
              </a:rPr>
              <a:t>截断为</a:t>
            </a:r>
            <a:r>
              <a:rPr lang="en-US" altLang="zh-CN" sz="2200" b="1">
                <a:solidFill>
                  <a:srgbClr val="FF0066"/>
                </a:solidFill>
                <a:latin typeface="微软雅黑" pitchFamily="34" charset="-122"/>
                <a:ea typeface="微软雅黑" pitchFamily="34" charset="-122"/>
              </a:rPr>
              <a:t>16</a:t>
            </a:r>
            <a:r>
              <a:rPr lang="zh-CN" altLang="en-US" sz="2200" b="1">
                <a:solidFill>
                  <a:srgbClr val="FF0066"/>
                </a:solidFill>
                <a:latin typeface="微软雅黑" pitchFamily="34" charset="-122"/>
                <a:ea typeface="微软雅黑" pitchFamily="34" charset="-122"/>
              </a:rPr>
              <a:t>位数时，因其超出</a:t>
            </a:r>
            <a:r>
              <a:rPr lang="en-US" altLang="zh-CN" sz="2200" b="1">
                <a:solidFill>
                  <a:srgbClr val="FF0066"/>
                </a:solidFill>
                <a:latin typeface="微软雅黑" pitchFamily="34" charset="-122"/>
                <a:ea typeface="微软雅黑" pitchFamily="34" charset="-122"/>
              </a:rPr>
              <a:t>16</a:t>
            </a:r>
            <a:r>
              <a:rPr lang="zh-CN" altLang="en-US" sz="2200" b="1">
                <a:solidFill>
                  <a:srgbClr val="FF0066"/>
                </a:solidFill>
                <a:latin typeface="微软雅黑" pitchFamily="34" charset="-122"/>
                <a:ea typeface="微软雅黑" pitchFamily="34" charset="-122"/>
              </a:rPr>
              <a:t>位能表示的最大值，故无法截断为正确的</a:t>
            </a:r>
            <a:r>
              <a:rPr lang="en-US" altLang="zh-CN" sz="2200" b="1">
                <a:solidFill>
                  <a:srgbClr val="FF0066"/>
                </a:solidFill>
                <a:latin typeface="微软雅黑" pitchFamily="34" charset="-122"/>
                <a:ea typeface="微软雅黑" pitchFamily="34" charset="-122"/>
              </a:rPr>
              <a:t>16</a:t>
            </a:r>
            <a:r>
              <a:rPr lang="zh-CN" altLang="en-US" sz="2200" b="1">
                <a:solidFill>
                  <a:srgbClr val="FF0066"/>
                </a:solidFill>
                <a:latin typeface="微软雅黑" pitchFamily="34" charset="-122"/>
                <a:ea typeface="微软雅黑" pitchFamily="34" charset="-122"/>
              </a:rPr>
              <a:t>位数！</a:t>
            </a:r>
            <a:endParaRPr lang="en-US" altLang="zh-CN" sz="2200" b="1">
              <a:solidFill>
                <a:srgbClr val="FF0066"/>
              </a:solidFill>
              <a:latin typeface="微软雅黑" pitchFamily="34" charset="-122"/>
              <a:ea typeface="微软雅黑" pitchFamily="34" charset="-122"/>
            </a:endParaRPr>
          </a:p>
        </p:txBody>
      </p:sp>
      <p:sp>
        <p:nvSpPr>
          <p:cNvPr id="4" name="TextBox 3"/>
          <p:cNvSpPr txBox="1"/>
          <p:nvPr/>
        </p:nvSpPr>
        <p:spPr>
          <a:xfrm>
            <a:off x="6416675" y="1268413"/>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idx="4294967295"/>
          </p:nvPr>
        </p:nvSpPr>
        <p:spPr>
          <a:xfrm>
            <a:off x="1114425" y="171450"/>
            <a:ext cx="6978650" cy="538163"/>
          </a:xfrm>
        </p:spPr>
        <p:txBody>
          <a:bodyPr lIns="63500" tIns="25400" rIns="63500" bIns="25400" anchor="t">
            <a:spAutoFit/>
          </a:bodyPr>
          <a:lstStyle/>
          <a:p>
            <a:r>
              <a:rPr lang="zh-CN" altLang="en-US" sz="3200" smtClean="0">
                <a:ea typeface="宋体" pitchFamily="2" charset="-122"/>
              </a:rPr>
              <a:t>如何实现高级语言源程序中的运算？</a:t>
            </a:r>
          </a:p>
        </p:txBody>
      </p:sp>
      <p:sp>
        <p:nvSpPr>
          <p:cNvPr id="496643" name="Rectangle 3"/>
          <p:cNvSpPr>
            <a:spLocks noGrp="1" noChangeArrowheads="1"/>
          </p:cNvSpPr>
          <p:nvPr>
            <p:ph type="body" idx="4294967295"/>
          </p:nvPr>
        </p:nvSpPr>
        <p:spPr>
          <a:xfrm>
            <a:off x="444500" y="793750"/>
            <a:ext cx="8191500" cy="2947988"/>
          </a:xfrm>
        </p:spPr>
        <p:txBody>
          <a:bodyPr lIns="63500" tIns="25400" rIns="63500" bIns="25400">
            <a:spAutoFit/>
          </a:bodyPr>
          <a:lstStyle/>
          <a:p>
            <a:pPr marL="203200" indent="-203200">
              <a:lnSpc>
                <a:spcPct val="100000"/>
              </a:lnSpc>
            </a:pPr>
            <a:r>
              <a:rPr lang="zh-CN" altLang="en-US" sz="2000" smtClean="0">
                <a:latin typeface="Times New Roman" pitchFamily="18" charset="0"/>
                <a:ea typeface="黑体" pitchFamily="49" charset="-122"/>
              </a:rPr>
              <a:t>总结：</a:t>
            </a:r>
            <a:r>
              <a:rPr lang="en-US" altLang="zh-CN" sz="2000" smtClean="0">
                <a:latin typeface="Times New Roman" pitchFamily="18" charset="0"/>
                <a:ea typeface="黑体" pitchFamily="49" charset="-122"/>
              </a:rPr>
              <a:t>C</a:t>
            </a:r>
            <a:r>
              <a:rPr lang="zh-CN" altLang="en-US" sz="2000" smtClean="0">
                <a:latin typeface="Times New Roman" pitchFamily="18" charset="0"/>
                <a:ea typeface="黑体" pitchFamily="49" charset="-122"/>
              </a:rPr>
              <a:t>语言程序中的基本数据类型及其基本运算类型</a:t>
            </a:r>
          </a:p>
          <a:p>
            <a:pPr marL="685800" lvl="1" indent="-190500">
              <a:lnSpc>
                <a:spcPct val="100000"/>
              </a:lnSpc>
            </a:pPr>
            <a:r>
              <a:rPr lang="zh-CN" altLang="en-US" smtClean="0">
                <a:latin typeface="Times New Roman" pitchFamily="18" charset="0"/>
                <a:ea typeface="黑体" pitchFamily="49" charset="-122"/>
              </a:rPr>
              <a:t>基本数据类型</a:t>
            </a:r>
          </a:p>
          <a:p>
            <a:pPr marL="1257300" lvl="2" indent="-342900">
              <a:lnSpc>
                <a:spcPct val="100000"/>
              </a:lnSpc>
            </a:pPr>
            <a:r>
              <a:rPr lang="zh-CN" altLang="en-US" sz="2000" smtClean="0">
                <a:solidFill>
                  <a:srgbClr val="009900"/>
                </a:solidFill>
                <a:latin typeface="Times New Roman" pitchFamily="18" charset="0"/>
                <a:ea typeface="黑体" pitchFamily="49" charset="-122"/>
              </a:rPr>
              <a:t>无符号数、带符号整数、浮点数、位串、字符（串）</a:t>
            </a:r>
            <a:endParaRPr lang="en-US" altLang="zh-CN" sz="2000" smtClean="0">
              <a:solidFill>
                <a:srgbClr val="009900"/>
              </a:solidFill>
              <a:latin typeface="Times New Roman" pitchFamily="18" charset="0"/>
              <a:ea typeface="黑体" pitchFamily="49" charset="-122"/>
            </a:endParaRPr>
          </a:p>
          <a:p>
            <a:pPr marL="685800" lvl="1" indent="-190500">
              <a:lnSpc>
                <a:spcPct val="100000"/>
              </a:lnSpc>
            </a:pPr>
            <a:r>
              <a:rPr lang="zh-CN" altLang="en-US" smtClean="0">
                <a:latin typeface="Times New Roman" pitchFamily="18" charset="0"/>
                <a:ea typeface="黑体" pitchFamily="49" charset="-122"/>
              </a:rPr>
              <a:t>基本运算类型</a:t>
            </a:r>
          </a:p>
          <a:p>
            <a:pPr marL="1257300" lvl="2" indent="-342900">
              <a:lnSpc>
                <a:spcPct val="100000"/>
              </a:lnSpc>
            </a:pPr>
            <a:r>
              <a:rPr lang="zh-CN" altLang="en-US" sz="2000" smtClean="0">
                <a:solidFill>
                  <a:srgbClr val="009900"/>
                </a:solidFill>
                <a:latin typeface="Times New Roman" pitchFamily="18" charset="0"/>
                <a:ea typeface="黑体" pitchFamily="49" charset="-122"/>
              </a:rPr>
              <a:t>算术、按位、逻辑、移位、扩展和截断、匹配</a:t>
            </a:r>
          </a:p>
          <a:p>
            <a:pPr marL="203200" indent="-203200">
              <a:lnSpc>
                <a:spcPct val="100000"/>
              </a:lnSpc>
            </a:pPr>
            <a:r>
              <a:rPr lang="zh-CN" altLang="en-US" sz="2200" smtClean="0">
                <a:latin typeface="Times New Roman" pitchFamily="18" charset="0"/>
                <a:ea typeface="黑体" pitchFamily="49" charset="-122"/>
              </a:rPr>
              <a:t>计算机如何实现高级语言程序中的运算？</a:t>
            </a:r>
          </a:p>
          <a:p>
            <a:pPr marL="685800" lvl="1" indent="-190500">
              <a:lnSpc>
                <a:spcPct val="100000"/>
              </a:lnSpc>
            </a:pPr>
            <a:r>
              <a:rPr lang="zh-CN" altLang="en-US" smtClean="0">
                <a:latin typeface="Times New Roman" pitchFamily="18" charset="0"/>
                <a:ea typeface="黑体" pitchFamily="49" charset="-122"/>
              </a:rPr>
              <a:t>将各类表达式编译（转换）为指令序列</a:t>
            </a:r>
          </a:p>
          <a:p>
            <a:pPr marL="685800" lvl="1" indent="-190500">
              <a:lnSpc>
                <a:spcPct val="100000"/>
              </a:lnSpc>
            </a:pPr>
            <a:r>
              <a:rPr lang="zh-CN" altLang="en-US" smtClean="0">
                <a:latin typeface="Times New Roman" pitchFamily="18" charset="0"/>
                <a:ea typeface="黑体" pitchFamily="49" charset="-122"/>
              </a:rPr>
              <a:t>计算机直接执行指令来完成运算</a:t>
            </a:r>
            <a:endParaRPr lang="en-US" altLang="zh-CN" smtClean="0">
              <a:latin typeface="Times New Roman" pitchFamily="18" charset="0"/>
              <a:ea typeface="黑体" pitchFamily="49" charset="-122"/>
            </a:endParaRPr>
          </a:p>
        </p:txBody>
      </p:sp>
      <p:sp>
        <p:nvSpPr>
          <p:cNvPr id="496644" name="Rectangle 4"/>
          <p:cNvSpPr>
            <a:spLocks noChangeArrowheads="1"/>
          </p:cNvSpPr>
          <p:nvPr/>
        </p:nvSpPr>
        <p:spPr bwMode="auto">
          <a:xfrm>
            <a:off x="114300" y="3886200"/>
            <a:ext cx="8718550" cy="2287588"/>
          </a:xfrm>
          <a:prstGeom prst="rect">
            <a:avLst/>
          </a:prstGeom>
          <a:noFill/>
          <a:ln w="12700">
            <a:noFill/>
            <a:miter lim="800000"/>
            <a:headEnd/>
            <a:tailEnd/>
          </a:ln>
        </p:spPr>
        <p:txBody>
          <a:bodyPr anchor="ctr">
            <a:spAutoFit/>
          </a:bodyPr>
          <a:lstStyle/>
          <a:p>
            <a:pPr indent="266700" eaLnBrk="0" hangingPunct="0">
              <a:spcBef>
                <a:spcPct val="40000"/>
              </a:spcBef>
            </a:pPr>
            <a:r>
              <a:rPr lang="zh-CN" altLang="en-US" sz="2000" b="1">
                <a:latin typeface="Times New Roman" pitchFamily="18" charset="0"/>
                <a:ea typeface="黑体" pitchFamily="49" charset="-122"/>
              </a:rPr>
              <a:t>例：</a:t>
            </a:r>
            <a:r>
              <a:rPr lang="en-US" altLang="zh-CN" sz="2000" b="1">
                <a:latin typeface="Times New Roman" pitchFamily="18" charset="0"/>
                <a:ea typeface="黑体" pitchFamily="49" charset="-122"/>
              </a:rPr>
              <a:t>C</a:t>
            </a:r>
            <a:r>
              <a:rPr lang="zh-CN" altLang="en-US" sz="2000" b="1">
                <a:latin typeface="Times New Roman" pitchFamily="18" charset="0"/>
                <a:ea typeface="黑体" pitchFamily="49" charset="-122"/>
              </a:rPr>
              <a:t>语言赋值语句</a:t>
            </a:r>
            <a:r>
              <a:rPr lang="zh-CN" altLang="en-US" sz="2000" b="1">
                <a:solidFill>
                  <a:srgbClr val="CC3300"/>
                </a:solidFill>
                <a:latin typeface="Times New Roman" pitchFamily="18" charset="0"/>
                <a:ea typeface="黑体" pitchFamily="49" charset="-122"/>
              </a:rPr>
              <a:t>“</a:t>
            </a:r>
            <a:r>
              <a:rPr lang="en-US" altLang="zh-CN" sz="2000" b="1">
                <a:solidFill>
                  <a:srgbClr val="CC3300"/>
                </a:solidFill>
                <a:latin typeface="Times New Roman" pitchFamily="18" charset="0"/>
                <a:ea typeface="黑体" pitchFamily="49" charset="-122"/>
              </a:rPr>
              <a:t>f = (g+h) </a:t>
            </a:r>
            <a:r>
              <a:rPr lang="pt-BR" altLang="zh-CN" sz="2000" b="1">
                <a:solidFill>
                  <a:srgbClr val="CC3300"/>
                </a:solidFill>
                <a:latin typeface="Times New Roman" pitchFamily="18" charset="0"/>
                <a:ea typeface="黑体" pitchFamily="49" charset="-122"/>
              </a:rPr>
              <a:t>– </a:t>
            </a:r>
            <a:r>
              <a:rPr lang="en-US" altLang="zh-CN" sz="2000" b="1">
                <a:solidFill>
                  <a:srgbClr val="CC3300"/>
                </a:solidFill>
                <a:latin typeface="Times New Roman" pitchFamily="18" charset="0"/>
                <a:ea typeface="黑体" pitchFamily="49" charset="-122"/>
              </a:rPr>
              <a:t>(i+j);”</a:t>
            </a:r>
            <a:r>
              <a:rPr lang="zh-CN" altLang="en-US" sz="2000" b="1">
                <a:latin typeface="Times New Roman" pitchFamily="18" charset="0"/>
                <a:ea typeface="黑体" pitchFamily="49" charset="-122"/>
              </a:rPr>
              <a:t>中变量</a:t>
            </a:r>
            <a:r>
              <a:rPr lang="en-US" altLang="zh-CN" sz="2000" b="1">
                <a:latin typeface="Times New Roman" pitchFamily="18" charset="0"/>
                <a:ea typeface="黑体" pitchFamily="49" charset="-122"/>
              </a:rPr>
              <a:t>i</a:t>
            </a:r>
            <a:r>
              <a:rPr lang="zh-CN" altLang="en-US" sz="2000" b="1">
                <a:latin typeface="Times New Roman" pitchFamily="18" charset="0"/>
                <a:ea typeface="黑体" pitchFamily="49" charset="-122"/>
              </a:rPr>
              <a:t>、</a:t>
            </a:r>
            <a:r>
              <a:rPr lang="en-US" altLang="zh-CN" sz="2000" b="1">
                <a:latin typeface="Times New Roman" pitchFamily="18" charset="0"/>
                <a:ea typeface="黑体" pitchFamily="49" charset="-122"/>
              </a:rPr>
              <a:t>j</a:t>
            </a:r>
            <a:r>
              <a:rPr lang="zh-CN" altLang="en-US" sz="2000" b="1">
                <a:latin typeface="Times New Roman" pitchFamily="18" charset="0"/>
                <a:ea typeface="黑体" pitchFamily="49" charset="-122"/>
              </a:rPr>
              <a:t>、</a:t>
            </a:r>
            <a:r>
              <a:rPr lang="en-US" altLang="zh-CN" sz="2000" b="1">
                <a:latin typeface="Times New Roman" pitchFamily="18" charset="0"/>
                <a:ea typeface="黑体" pitchFamily="49" charset="-122"/>
              </a:rPr>
              <a:t>f</a:t>
            </a:r>
            <a:r>
              <a:rPr lang="zh-CN" altLang="en-US" sz="2000" b="1">
                <a:latin typeface="Times New Roman" pitchFamily="18" charset="0"/>
                <a:ea typeface="黑体" pitchFamily="49" charset="-122"/>
              </a:rPr>
              <a:t>、</a:t>
            </a:r>
            <a:r>
              <a:rPr lang="en-US" altLang="zh-CN" sz="2000" b="1">
                <a:latin typeface="Times New Roman" pitchFamily="18" charset="0"/>
                <a:ea typeface="黑体" pitchFamily="49" charset="-122"/>
              </a:rPr>
              <a:t>g</a:t>
            </a:r>
            <a:r>
              <a:rPr lang="zh-CN" altLang="en-US" sz="2000" b="1">
                <a:latin typeface="Times New Roman" pitchFamily="18" charset="0"/>
                <a:ea typeface="黑体" pitchFamily="49" charset="-122"/>
              </a:rPr>
              <a:t>、</a:t>
            </a:r>
            <a:r>
              <a:rPr lang="en-US" altLang="zh-CN" sz="2000" b="1">
                <a:latin typeface="Times New Roman" pitchFamily="18" charset="0"/>
                <a:ea typeface="黑体" pitchFamily="49" charset="-122"/>
              </a:rPr>
              <a:t>h</a:t>
            </a:r>
            <a:r>
              <a:rPr lang="zh-CN" altLang="en-US" sz="2000" b="1">
                <a:latin typeface="Times New Roman" pitchFamily="18" charset="0"/>
                <a:ea typeface="黑体" pitchFamily="49" charset="-122"/>
              </a:rPr>
              <a:t>由编译器分别分配给</a:t>
            </a:r>
            <a:r>
              <a:rPr lang="en-US" altLang="zh-CN" sz="2000" b="1">
                <a:latin typeface="Times New Roman" pitchFamily="18" charset="0"/>
                <a:ea typeface="黑体" pitchFamily="49" charset="-122"/>
              </a:rPr>
              <a:t>MIPS</a:t>
            </a:r>
            <a:r>
              <a:rPr lang="zh-CN" altLang="en-US" sz="2000" b="1">
                <a:latin typeface="Times New Roman" pitchFamily="18" charset="0"/>
                <a:ea typeface="黑体" pitchFamily="49" charset="-122"/>
              </a:rPr>
              <a:t>寄存器</a:t>
            </a:r>
            <a:r>
              <a:rPr lang="en-US" altLang="zh-CN" sz="2000" b="1">
                <a:latin typeface="Times New Roman" pitchFamily="18" charset="0"/>
                <a:ea typeface="黑体" pitchFamily="49" charset="-122"/>
              </a:rPr>
              <a:t>$t0~$t4</a:t>
            </a:r>
            <a:r>
              <a:rPr lang="zh-CN" altLang="en-US" sz="2000" b="1">
                <a:latin typeface="Times New Roman" pitchFamily="18" charset="0"/>
                <a:ea typeface="黑体" pitchFamily="49" charset="-122"/>
              </a:rPr>
              <a:t>。寄存器</a:t>
            </a:r>
            <a:r>
              <a:rPr lang="en-US" altLang="zh-CN" sz="2000" b="1">
                <a:latin typeface="Times New Roman" pitchFamily="18" charset="0"/>
                <a:ea typeface="黑体" pitchFamily="49" charset="-122"/>
              </a:rPr>
              <a:t>$t0~$t7</a:t>
            </a:r>
            <a:r>
              <a:rPr lang="zh-CN" altLang="en-US" sz="2000" b="1">
                <a:latin typeface="Times New Roman" pitchFamily="18" charset="0"/>
                <a:ea typeface="黑体" pitchFamily="49" charset="-122"/>
              </a:rPr>
              <a:t>的编号对应</a:t>
            </a:r>
            <a:r>
              <a:rPr lang="en-US" altLang="zh-CN" sz="2000" b="1">
                <a:latin typeface="Times New Roman" pitchFamily="18" charset="0"/>
                <a:ea typeface="黑体" pitchFamily="49" charset="-122"/>
              </a:rPr>
              <a:t>8~15</a:t>
            </a:r>
            <a:r>
              <a:rPr lang="zh-CN" altLang="en-US" sz="2000" b="1">
                <a:latin typeface="Times New Roman" pitchFamily="18" charset="0"/>
                <a:ea typeface="黑体" pitchFamily="49" charset="-122"/>
              </a:rPr>
              <a:t>，上述程序段对应的</a:t>
            </a:r>
            <a:r>
              <a:rPr lang="en-US" altLang="zh-CN" sz="2000" b="1">
                <a:latin typeface="Times New Roman" pitchFamily="18" charset="0"/>
                <a:ea typeface="黑体" pitchFamily="49" charset="-122"/>
              </a:rPr>
              <a:t>MIPS</a:t>
            </a:r>
            <a:r>
              <a:rPr lang="zh-CN" altLang="en-US" sz="2000" b="1">
                <a:latin typeface="Times New Roman" pitchFamily="18" charset="0"/>
                <a:ea typeface="黑体" pitchFamily="49" charset="-122"/>
              </a:rPr>
              <a:t>机器代码和汇编表示（</a:t>
            </a:r>
            <a:r>
              <a:rPr lang="en-US" altLang="zh-CN" sz="2000" b="1">
                <a:latin typeface="Times New Roman" pitchFamily="18" charset="0"/>
                <a:ea typeface="黑体" pitchFamily="49" charset="-122"/>
              </a:rPr>
              <a:t>#</a:t>
            </a:r>
            <a:r>
              <a:rPr lang="zh-CN" altLang="en-US" sz="2000" b="1">
                <a:latin typeface="Times New Roman" pitchFamily="18" charset="0"/>
                <a:ea typeface="黑体" pitchFamily="49" charset="-122"/>
              </a:rPr>
              <a:t>后为注释）如下：</a:t>
            </a:r>
          </a:p>
          <a:p>
            <a:pPr indent="266700" eaLnBrk="0" hangingPunct="0">
              <a:spcBef>
                <a:spcPct val="40000"/>
              </a:spcBef>
            </a:pPr>
            <a:r>
              <a:rPr lang="en-US" altLang="zh-CN" sz="2000" b="1">
                <a:solidFill>
                  <a:srgbClr val="009900"/>
                </a:solidFill>
                <a:latin typeface="Times New Roman" pitchFamily="18" charset="0"/>
                <a:ea typeface="黑体" pitchFamily="49" charset="-122"/>
              </a:rPr>
              <a:t>000000 </a:t>
            </a:r>
            <a:r>
              <a:rPr lang="en-US" altLang="zh-CN" sz="2000" b="1">
                <a:solidFill>
                  <a:srgbClr val="3333FF"/>
                </a:solidFill>
                <a:latin typeface="Times New Roman" pitchFamily="18" charset="0"/>
                <a:ea typeface="黑体" pitchFamily="49" charset="-122"/>
              </a:rPr>
              <a:t>01011</a:t>
            </a:r>
            <a:r>
              <a:rPr lang="en-US" altLang="zh-CN" sz="2000" b="1">
                <a:solidFill>
                  <a:srgbClr val="009900"/>
                </a:solidFill>
                <a:latin typeface="Times New Roman" pitchFamily="18" charset="0"/>
                <a:ea typeface="黑体" pitchFamily="49" charset="-122"/>
              </a:rPr>
              <a:t> </a:t>
            </a:r>
            <a:r>
              <a:rPr lang="en-US" altLang="zh-CN" sz="2000" b="1">
                <a:solidFill>
                  <a:srgbClr val="3333FF"/>
                </a:solidFill>
                <a:latin typeface="Times New Roman" pitchFamily="18" charset="0"/>
                <a:ea typeface="黑体" pitchFamily="49" charset="-122"/>
              </a:rPr>
              <a:t>01100 01101</a:t>
            </a:r>
            <a:r>
              <a:rPr lang="en-US" altLang="zh-CN" sz="2000" b="1">
                <a:solidFill>
                  <a:srgbClr val="009900"/>
                </a:solidFill>
                <a:latin typeface="Times New Roman" pitchFamily="18" charset="0"/>
                <a:ea typeface="黑体" pitchFamily="49" charset="-122"/>
              </a:rPr>
              <a:t> 00000 100000   add $t5, $t3, $t4   # g+h</a:t>
            </a:r>
          </a:p>
          <a:p>
            <a:pPr indent="266700" eaLnBrk="0" hangingPunct="0">
              <a:spcBef>
                <a:spcPct val="40000"/>
              </a:spcBef>
            </a:pPr>
            <a:r>
              <a:rPr lang="en-US" altLang="zh-CN" sz="2000" b="1">
                <a:solidFill>
                  <a:srgbClr val="009900"/>
                </a:solidFill>
                <a:latin typeface="Times New Roman" pitchFamily="18" charset="0"/>
                <a:ea typeface="黑体" pitchFamily="49" charset="-122"/>
              </a:rPr>
              <a:t>000000 </a:t>
            </a:r>
            <a:r>
              <a:rPr lang="en-US" altLang="zh-CN" sz="2000" b="1">
                <a:solidFill>
                  <a:srgbClr val="3333FF"/>
                </a:solidFill>
                <a:latin typeface="Times New Roman" pitchFamily="18" charset="0"/>
                <a:ea typeface="黑体" pitchFamily="49" charset="-122"/>
              </a:rPr>
              <a:t>01000 01001 01110</a:t>
            </a:r>
            <a:r>
              <a:rPr lang="en-US" altLang="zh-CN" sz="2000" b="1">
                <a:solidFill>
                  <a:srgbClr val="009900"/>
                </a:solidFill>
                <a:latin typeface="Times New Roman" pitchFamily="18" charset="0"/>
                <a:ea typeface="黑体" pitchFamily="49" charset="-122"/>
              </a:rPr>
              <a:t> 00000 100000  add $t6, $t0, $t1   # i+j</a:t>
            </a:r>
          </a:p>
          <a:p>
            <a:pPr indent="266700" eaLnBrk="0" hangingPunct="0">
              <a:spcBef>
                <a:spcPct val="40000"/>
              </a:spcBef>
            </a:pPr>
            <a:r>
              <a:rPr lang="en-US" altLang="zh-CN" sz="2000" b="1">
                <a:solidFill>
                  <a:srgbClr val="009900"/>
                </a:solidFill>
                <a:latin typeface="Times New Roman" pitchFamily="18" charset="0"/>
                <a:ea typeface="黑体" pitchFamily="49" charset="-122"/>
              </a:rPr>
              <a:t>000000 </a:t>
            </a:r>
            <a:r>
              <a:rPr lang="en-US" altLang="zh-CN" sz="2000" b="1">
                <a:solidFill>
                  <a:srgbClr val="3333FF"/>
                </a:solidFill>
                <a:latin typeface="Times New Roman" pitchFamily="18" charset="0"/>
                <a:ea typeface="黑体" pitchFamily="49" charset="-122"/>
              </a:rPr>
              <a:t>01101 01110 01010</a:t>
            </a:r>
            <a:r>
              <a:rPr lang="en-US" altLang="zh-CN" sz="2000" b="1">
                <a:solidFill>
                  <a:srgbClr val="009900"/>
                </a:solidFill>
                <a:latin typeface="Times New Roman" pitchFamily="18" charset="0"/>
                <a:ea typeface="黑体" pitchFamily="49" charset="-122"/>
              </a:rPr>
              <a:t> 00000 100010  sub $t2, $t5, $t6   # f =(g+h)–(i+j)</a:t>
            </a:r>
          </a:p>
        </p:txBody>
      </p:sp>
      <p:sp>
        <p:nvSpPr>
          <p:cNvPr id="496645" name="Text Box 5"/>
          <p:cNvSpPr txBox="1">
            <a:spLocks noChangeArrowheads="1"/>
          </p:cNvSpPr>
          <p:nvPr/>
        </p:nvSpPr>
        <p:spPr bwMode="auto">
          <a:xfrm>
            <a:off x="66675" y="6296025"/>
            <a:ext cx="8753475" cy="396875"/>
          </a:xfrm>
          <a:prstGeom prst="rect">
            <a:avLst/>
          </a:prstGeom>
          <a:noFill/>
          <a:ln w="12700">
            <a:noFill/>
            <a:miter lim="800000"/>
            <a:headEnd/>
            <a:tailEnd/>
          </a:ln>
        </p:spPr>
        <p:txBody>
          <a:bodyPr>
            <a:spAutoFit/>
          </a:bodyPr>
          <a:lstStyle/>
          <a:p>
            <a:pPr eaLnBrk="0" hangingPunct="0">
              <a:spcBef>
                <a:spcPct val="50000"/>
              </a:spcBef>
            </a:pPr>
            <a:r>
              <a:rPr lang="zh-CN" altLang="en-US" sz="2000" b="1">
                <a:solidFill>
                  <a:srgbClr val="FF0066"/>
                </a:solidFill>
                <a:latin typeface="黑体" pitchFamily="49" charset="-122"/>
                <a:ea typeface="黑体" pitchFamily="49" charset="-122"/>
              </a:rPr>
              <a:t>    需要提供哪些运算类指令才能支持高级语言需求呢？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6643">
                                            <p:txEl>
                                              <p:pRg st="2" end="2"/>
                                            </p:txEl>
                                          </p:spTgt>
                                        </p:tgtEl>
                                        <p:attrNameLst>
                                          <p:attrName>style.visibility</p:attrName>
                                        </p:attrNameLst>
                                      </p:cBhvr>
                                      <p:to>
                                        <p:strVal val="visible"/>
                                      </p:to>
                                    </p:set>
                                    <p:animEffect transition="in" filter="blinds(horizontal)">
                                      <p:cBhvr>
                                        <p:cTn id="7" dur="500"/>
                                        <p:tgtEl>
                                          <p:spTgt spid="49664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6643">
                                            <p:txEl>
                                              <p:pRg st="4" end="4"/>
                                            </p:txEl>
                                          </p:spTgt>
                                        </p:tgtEl>
                                        <p:attrNameLst>
                                          <p:attrName>style.visibility</p:attrName>
                                        </p:attrNameLst>
                                      </p:cBhvr>
                                      <p:to>
                                        <p:strVal val="visible"/>
                                      </p:to>
                                    </p:set>
                                    <p:animEffect transition="in" filter="blinds(horizontal)">
                                      <p:cBhvr>
                                        <p:cTn id="12" dur="500"/>
                                        <p:tgtEl>
                                          <p:spTgt spid="49664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96643">
                                            <p:txEl>
                                              <p:pRg st="6" end="6"/>
                                            </p:txEl>
                                          </p:spTgt>
                                        </p:tgtEl>
                                        <p:attrNameLst>
                                          <p:attrName>style.visibility</p:attrName>
                                        </p:attrNameLst>
                                      </p:cBhvr>
                                      <p:to>
                                        <p:strVal val="visible"/>
                                      </p:to>
                                    </p:set>
                                    <p:animEffect transition="in" filter="blinds(horizontal)">
                                      <p:cBhvr>
                                        <p:cTn id="17" dur="500"/>
                                        <p:tgtEl>
                                          <p:spTgt spid="49664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96643">
                                            <p:txEl>
                                              <p:pRg st="7" end="7"/>
                                            </p:txEl>
                                          </p:spTgt>
                                        </p:tgtEl>
                                        <p:attrNameLst>
                                          <p:attrName>style.visibility</p:attrName>
                                        </p:attrNameLst>
                                      </p:cBhvr>
                                      <p:to>
                                        <p:strVal val="visible"/>
                                      </p:to>
                                    </p:set>
                                    <p:animEffect transition="in" filter="blinds(horizontal)">
                                      <p:cBhvr>
                                        <p:cTn id="22" dur="500"/>
                                        <p:tgtEl>
                                          <p:spTgt spid="49664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96644">
                                            <p:txEl>
                                              <p:pRg st="0" end="0"/>
                                            </p:txEl>
                                          </p:spTgt>
                                        </p:tgtEl>
                                        <p:attrNameLst>
                                          <p:attrName>style.visibility</p:attrName>
                                        </p:attrNameLst>
                                      </p:cBhvr>
                                      <p:to>
                                        <p:strVal val="visible"/>
                                      </p:to>
                                    </p:set>
                                    <p:animEffect transition="in" filter="blinds(horizontal)">
                                      <p:cBhvr>
                                        <p:cTn id="27" dur="500"/>
                                        <p:tgtEl>
                                          <p:spTgt spid="49664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96644">
                                            <p:txEl>
                                              <p:pRg st="1" end="1"/>
                                            </p:txEl>
                                          </p:spTgt>
                                        </p:tgtEl>
                                        <p:attrNameLst>
                                          <p:attrName>style.visibility</p:attrName>
                                        </p:attrNameLst>
                                      </p:cBhvr>
                                      <p:to>
                                        <p:strVal val="visible"/>
                                      </p:to>
                                    </p:set>
                                    <p:animEffect transition="in" filter="blinds(horizontal)">
                                      <p:cBhvr>
                                        <p:cTn id="32" dur="500"/>
                                        <p:tgtEl>
                                          <p:spTgt spid="496644">
                                            <p:txEl>
                                              <p:pRg st="1" end="1"/>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96644">
                                            <p:txEl>
                                              <p:pRg st="2" end="2"/>
                                            </p:txEl>
                                          </p:spTgt>
                                        </p:tgtEl>
                                        <p:attrNameLst>
                                          <p:attrName>style.visibility</p:attrName>
                                        </p:attrNameLst>
                                      </p:cBhvr>
                                      <p:to>
                                        <p:strVal val="visible"/>
                                      </p:to>
                                    </p:set>
                                    <p:animEffect transition="in" filter="blinds(horizontal)">
                                      <p:cBhvr>
                                        <p:cTn id="35" dur="500"/>
                                        <p:tgtEl>
                                          <p:spTgt spid="496644">
                                            <p:txEl>
                                              <p:pRg st="2" end="2"/>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496644">
                                            <p:txEl>
                                              <p:pRg st="3" end="3"/>
                                            </p:txEl>
                                          </p:spTgt>
                                        </p:tgtEl>
                                        <p:attrNameLst>
                                          <p:attrName>style.visibility</p:attrName>
                                        </p:attrNameLst>
                                      </p:cBhvr>
                                      <p:to>
                                        <p:strVal val="visible"/>
                                      </p:to>
                                    </p:set>
                                    <p:animEffect transition="in" filter="blinds(horizontal)">
                                      <p:cBhvr>
                                        <p:cTn id="38" dur="500"/>
                                        <p:tgtEl>
                                          <p:spTgt spid="49664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496645"/>
                                        </p:tgtEl>
                                        <p:attrNameLst>
                                          <p:attrName>style.visibility</p:attrName>
                                        </p:attrNameLst>
                                      </p:cBhvr>
                                      <p:to>
                                        <p:strVal val="visible"/>
                                      </p:to>
                                    </p:set>
                                    <p:animEffect transition="in" filter="blinds(horizontal)">
                                      <p:cBhvr>
                                        <p:cTn id="43" dur="500"/>
                                        <p:tgtEl>
                                          <p:spTgt spid="496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idx="4294967295"/>
          </p:nvPr>
        </p:nvSpPr>
        <p:spPr>
          <a:xfrm>
            <a:off x="296863" y="84138"/>
            <a:ext cx="8229600" cy="600075"/>
          </a:xfrm>
        </p:spPr>
        <p:txBody>
          <a:bodyPr lIns="63500" tIns="25400" rIns="63500" bIns="25400" anchor="t">
            <a:spAutoFit/>
          </a:bodyPr>
          <a:lstStyle/>
          <a:p>
            <a:r>
              <a:rPr lang="zh-CN" altLang="en-US" sz="3600" smtClean="0">
                <a:ea typeface="宋体" pitchFamily="2" charset="-122"/>
              </a:rPr>
              <a:t>整数加减运算及其部件</a:t>
            </a:r>
          </a:p>
        </p:txBody>
      </p:sp>
      <p:sp>
        <p:nvSpPr>
          <p:cNvPr id="419843" name="Rectangle 3"/>
          <p:cNvSpPr>
            <a:spLocks noGrp="1" noChangeArrowheads="1"/>
          </p:cNvSpPr>
          <p:nvPr>
            <p:ph type="body" idx="4294967295"/>
          </p:nvPr>
        </p:nvSpPr>
        <p:spPr>
          <a:xfrm>
            <a:off x="25400" y="717550"/>
            <a:ext cx="8191500" cy="3548063"/>
          </a:xfrm>
        </p:spPr>
        <p:txBody>
          <a:bodyPr lIns="63500" tIns="25400" rIns="63500" bIns="25400">
            <a:spAutoFit/>
          </a:bodyPr>
          <a:lstStyle/>
          <a:p>
            <a:pPr marL="203200" indent="-203200"/>
            <a:r>
              <a:rPr lang="zh-CN" altLang="en-US" sz="2200" smtClean="0">
                <a:latin typeface="Times New Roman" pitchFamily="18" charset="0"/>
                <a:ea typeface="黑体" pitchFamily="49" charset="-122"/>
              </a:rPr>
              <a:t>补码加减运算公式</a:t>
            </a:r>
          </a:p>
          <a:p>
            <a:pPr marL="685800" lvl="1" indent="-190500"/>
            <a:r>
              <a:rPr lang="en-US" altLang="zh-CN" smtClean="0">
                <a:latin typeface="Times New Roman" pitchFamily="18" charset="0"/>
                <a:ea typeface="黑体" pitchFamily="49" charset="-122"/>
              </a:rPr>
              <a:t>[A+B]</a:t>
            </a:r>
            <a:r>
              <a:rPr lang="zh-CN" altLang="en-US" sz="2200" baseline="-25000" smtClean="0">
                <a:solidFill>
                  <a:srgbClr val="3333FF"/>
                </a:solidFill>
                <a:ea typeface="黑体" pitchFamily="49" charset="-122"/>
              </a:rPr>
              <a:t>补</a:t>
            </a:r>
            <a:r>
              <a:rPr lang="zh-CN" altLang="en-US" smtClean="0">
                <a:latin typeface="Times New Roman" pitchFamily="18" charset="0"/>
                <a:ea typeface="黑体" pitchFamily="49" charset="-122"/>
              </a:rPr>
              <a:t> </a:t>
            </a:r>
            <a:r>
              <a:rPr lang="en-US" altLang="zh-CN" smtClean="0">
                <a:latin typeface="Times New Roman" pitchFamily="18" charset="0"/>
                <a:ea typeface="黑体" pitchFamily="49" charset="-122"/>
              </a:rPr>
              <a:t>= [A]</a:t>
            </a:r>
            <a:r>
              <a:rPr lang="zh-CN" altLang="en-US" sz="2200" baseline="-25000" smtClean="0">
                <a:solidFill>
                  <a:srgbClr val="3333FF"/>
                </a:solidFill>
                <a:ea typeface="黑体" pitchFamily="49" charset="-122"/>
              </a:rPr>
              <a:t>补</a:t>
            </a:r>
            <a:r>
              <a:rPr lang="zh-CN" altLang="en-US" smtClean="0">
                <a:latin typeface="Times New Roman" pitchFamily="18" charset="0"/>
                <a:ea typeface="黑体" pitchFamily="49" charset="-122"/>
              </a:rPr>
              <a:t> </a:t>
            </a:r>
            <a:r>
              <a:rPr lang="en-US" altLang="zh-CN" smtClean="0">
                <a:latin typeface="Times New Roman" pitchFamily="18" charset="0"/>
                <a:ea typeface="黑体" pitchFamily="49" charset="-122"/>
              </a:rPr>
              <a:t>+ [B] </a:t>
            </a:r>
            <a:r>
              <a:rPr lang="zh-CN" altLang="en-US" sz="2200" baseline="-25000" smtClean="0">
                <a:solidFill>
                  <a:srgbClr val="3333FF"/>
                </a:solidFill>
                <a:ea typeface="黑体" pitchFamily="49" charset="-122"/>
              </a:rPr>
              <a:t>补</a:t>
            </a:r>
            <a:r>
              <a:rPr lang="zh-CN" altLang="en-US" smtClean="0">
                <a:latin typeface="Times New Roman" pitchFamily="18" charset="0"/>
                <a:ea typeface="黑体" pitchFamily="49" charset="-122"/>
              </a:rPr>
              <a:t>  </a:t>
            </a:r>
            <a:r>
              <a:rPr lang="en-US" altLang="zh-CN" smtClean="0">
                <a:latin typeface="Times New Roman" pitchFamily="18" charset="0"/>
                <a:ea typeface="黑体" pitchFamily="49" charset="-122"/>
              </a:rPr>
              <a:t>( MOD 2</a:t>
            </a:r>
            <a:r>
              <a:rPr lang="en-US" altLang="zh-CN" baseline="30000" smtClean="0">
                <a:latin typeface="Times New Roman" pitchFamily="18" charset="0"/>
                <a:ea typeface="黑体" pitchFamily="49" charset="-122"/>
              </a:rPr>
              <a:t>n</a:t>
            </a:r>
            <a:r>
              <a:rPr lang="en-US" altLang="zh-CN" smtClean="0">
                <a:latin typeface="Times New Roman" pitchFamily="18" charset="0"/>
                <a:ea typeface="黑体" pitchFamily="49" charset="-122"/>
              </a:rPr>
              <a:t> )</a:t>
            </a:r>
          </a:p>
          <a:p>
            <a:pPr marL="685800" lvl="1" indent="-190500"/>
            <a:r>
              <a:rPr lang="en-US" altLang="zh-CN" smtClean="0">
                <a:latin typeface="Times New Roman" pitchFamily="18" charset="0"/>
                <a:ea typeface="黑体" pitchFamily="49" charset="-122"/>
              </a:rPr>
              <a:t>[A</a:t>
            </a:r>
            <a:r>
              <a:rPr lang="pt-BR" altLang="zh-CN" smtClean="0">
                <a:latin typeface="Times New Roman" pitchFamily="18" charset="0"/>
                <a:ea typeface="黑体" pitchFamily="49" charset="-122"/>
              </a:rPr>
              <a:t>–</a:t>
            </a:r>
            <a:r>
              <a:rPr lang="en-US" altLang="zh-CN" smtClean="0">
                <a:latin typeface="Times New Roman" pitchFamily="18" charset="0"/>
                <a:ea typeface="黑体" pitchFamily="49" charset="-122"/>
              </a:rPr>
              <a:t>B]</a:t>
            </a:r>
            <a:r>
              <a:rPr lang="zh-CN" altLang="en-US" sz="2200" baseline="-25000" smtClean="0">
                <a:solidFill>
                  <a:srgbClr val="3333FF"/>
                </a:solidFill>
                <a:ea typeface="黑体" pitchFamily="49" charset="-122"/>
              </a:rPr>
              <a:t>补</a:t>
            </a:r>
            <a:r>
              <a:rPr lang="zh-CN" altLang="en-US" smtClean="0">
                <a:latin typeface="Times New Roman" pitchFamily="18" charset="0"/>
                <a:ea typeface="黑体" pitchFamily="49" charset="-122"/>
              </a:rPr>
              <a:t> </a:t>
            </a:r>
            <a:r>
              <a:rPr lang="en-US" altLang="zh-CN" smtClean="0">
                <a:latin typeface="Times New Roman" pitchFamily="18" charset="0"/>
                <a:ea typeface="黑体" pitchFamily="49" charset="-122"/>
              </a:rPr>
              <a:t>= [A]</a:t>
            </a:r>
            <a:r>
              <a:rPr lang="zh-CN" altLang="en-US" sz="2200" baseline="-25000" smtClean="0">
                <a:solidFill>
                  <a:srgbClr val="3333FF"/>
                </a:solidFill>
                <a:ea typeface="黑体" pitchFamily="49" charset="-122"/>
              </a:rPr>
              <a:t>补</a:t>
            </a:r>
            <a:r>
              <a:rPr lang="zh-CN" altLang="en-US" smtClean="0">
                <a:latin typeface="Times New Roman" pitchFamily="18" charset="0"/>
                <a:ea typeface="黑体" pitchFamily="49" charset="-122"/>
              </a:rPr>
              <a:t> </a:t>
            </a:r>
            <a:r>
              <a:rPr lang="en-US" altLang="zh-CN" smtClean="0">
                <a:latin typeface="Times New Roman" pitchFamily="18" charset="0"/>
                <a:ea typeface="黑体" pitchFamily="49" charset="-122"/>
              </a:rPr>
              <a:t>+ [</a:t>
            </a:r>
            <a:r>
              <a:rPr lang="pt-BR" altLang="zh-CN" smtClean="0">
                <a:latin typeface="Times New Roman" pitchFamily="18" charset="0"/>
                <a:ea typeface="黑体" pitchFamily="49" charset="-122"/>
              </a:rPr>
              <a:t>–</a:t>
            </a:r>
            <a:r>
              <a:rPr lang="en-US" altLang="zh-CN" smtClean="0">
                <a:latin typeface="Times New Roman" pitchFamily="18" charset="0"/>
                <a:ea typeface="黑体" pitchFamily="49" charset="-122"/>
              </a:rPr>
              <a:t>B] </a:t>
            </a:r>
            <a:r>
              <a:rPr lang="zh-CN" altLang="en-US" sz="2200" baseline="-25000" smtClean="0">
                <a:solidFill>
                  <a:srgbClr val="3333FF"/>
                </a:solidFill>
                <a:ea typeface="黑体" pitchFamily="49" charset="-122"/>
              </a:rPr>
              <a:t>补</a:t>
            </a:r>
            <a:r>
              <a:rPr lang="zh-CN" altLang="en-US" smtClean="0">
                <a:latin typeface="Times New Roman" pitchFamily="18" charset="0"/>
                <a:ea typeface="黑体" pitchFamily="49" charset="-122"/>
              </a:rPr>
              <a:t>  </a:t>
            </a:r>
            <a:r>
              <a:rPr lang="en-US" altLang="zh-CN" smtClean="0">
                <a:latin typeface="Times New Roman" pitchFamily="18" charset="0"/>
                <a:ea typeface="黑体" pitchFamily="49" charset="-122"/>
              </a:rPr>
              <a:t>( MOD 2</a:t>
            </a:r>
            <a:r>
              <a:rPr lang="en-US" altLang="zh-CN" baseline="30000" smtClean="0">
                <a:latin typeface="Times New Roman" pitchFamily="18" charset="0"/>
                <a:ea typeface="黑体" pitchFamily="49" charset="-122"/>
              </a:rPr>
              <a:t>n</a:t>
            </a:r>
            <a:r>
              <a:rPr lang="en-US" altLang="zh-CN" smtClean="0">
                <a:latin typeface="Times New Roman" pitchFamily="18" charset="0"/>
                <a:ea typeface="黑体" pitchFamily="49" charset="-122"/>
              </a:rPr>
              <a:t> )</a:t>
            </a:r>
          </a:p>
          <a:p>
            <a:pPr marL="203200" indent="-203200"/>
            <a:r>
              <a:rPr lang="zh-CN" altLang="en-US" sz="2200" smtClean="0">
                <a:latin typeface="Times New Roman" pitchFamily="18" charset="0"/>
                <a:ea typeface="黑体" pitchFamily="49" charset="-122"/>
              </a:rPr>
              <a:t>补码加减运算要点和运算部件</a:t>
            </a:r>
          </a:p>
          <a:p>
            <a:pPr marL="685800" lvl="1" indent="-190500"/>
            <a:r>
              <a:rPr lang="zh-CN" altLang="en-US" smtClean="0">
                <a:latin typeface="Times New Roman" pitchFamily="18" charset="0"/>
                <a:ea typeface="黑体" pitchFamily="49" charset="-122"/>
              </a:rPr>
              <a:t>加、减法运算统一采用加法来处理</a:t>
            </a:r>
          </a:p>
          <a:p>
            <a:pPr marL="685800" lvl="1" indent="-190500"/>
            <a:r>
              <a:rPr lang="zh-CN" altLang="en-US" smtClean="0">
                <a:latin typeface="Times New Roman" pitchFamily="18" charset="0"/>
                <a:ea typeface="黑体" pitchFamily="49" charset="-122"/>
              </a:rPr>
              <a:t>符号位</a:t>
            </a:r>
            <a:r>
              <a:rPr lang="en-US" altLang="zh-CN" smtClean="0">
                <a:latin typeface="Times New Roman" pitchFamily="18" charset="0"/>
                <a:ea typeface="黑体" pitchFamily="49" charset="-122"/>
              </a:rPr>
              <a:t>(</a:t>
            </a:r>
            <a:r>
              <a:rPr lang="zh-CN" altLang="en-US" smtClean="0">
                <a:latin typeface="Times New Roman" pitchFamily="18" charset="0"/>
                <a:ea typeface="黑体" pitchFamily="49" charset="-122"/>
              </a:rPr>
              <a:t>最高有效位</a:t>
            </a:r>
            <a:r>
              <a:rPr lang="en-US" altLang="zh-CN" smtClean="0">
                <a:latin typeface="Times New Roman" pitchFamily="18" charset="0"/>
                <a:ea typeface="黑体" pitchFamily="49" charset="-122"/>
              </a:rPr>
              <a:t>MSB)</a:t>
            </a:r>
            <a:r>
              <a:rPr lang="zh-CN" altLang="en-US" smtClean="0">
                <a:latin typeface="Times New Roman" pitchFamily="18" charset="0"/>
                <a:ea typeface="黑体" pitchFamily="49" charset="-122"/>
              </a:rPr>
              <a:t>和数值位一起参与运算</a:t>
            </a:r>
          </a:p>
          <a:p>
            <a:pPr marL="685800" lvl="1" indent="-190500"/>
            <a:r>
              <a:rPr lang="zh-CN" altLang="en-US" smtClean="0">
                <a:latin typeface="Times New Roman" pitchFamily="18" charset="0"/>
                <a:ea typeface="黑体" pitchFamily="49" charset="-122"/>
              </a:rPr>
              <a:t>直接用</a:t>
            </a:r>
            <a:r>
              <a:rPr lang="en-US" altLang="zh-CN" smtClean="0">
                <a:latin typeface="Times New Roman" pitchFamily="18" charset="0"/>
                <a:ea typeface="黑体" pitchFamily="49" charset="-122"/>
              </a:rPr>
              <a:t>Adder</a:t>
            </a:r>
            <a:r>
              <a:rPr lang="zh-CN" altLang="en-US" smtClean="0">
                <a:latin typeface="Times New Roman" pitchFamily="18" charset="0"/>
                <a:ea typeface="黑体" pitchFamily="49" charset="-122"/>
              </a:rPr>
              <a:t>实现两个数的加运算（模运算系统）</a:t>
            </a:r>
          </a:p>
          <a:p>
            <a:pPr marL="685800" lvl="1" indent="-190500">
              <a:buFontTx/>
              <a:buNone/>
            </a:pPr>
            <a:r>
              <a:rPr lang="zh-CN" altLang="en-US" smtClean="0"/>
              <a:t>   </a:t>
            </a:r>
            <a:r>
              <a:rPr lang="zh-CN" altLang="en-US" smtClean="0">
                <a:solidFill>
                  <a:srgbClr val="CC0000"/>
                </a:solidFill>
                <a:ea typeface="黑体" pitchFamily="49" charset="-122"/>
              </a:rPr>
              <a:t>问题：模是多少？</a:t>
            </a:r>
            <a:r>
              <a:rPr lang="zh-CN" altLang="en-US" smtClean="0">
                <a:ea typeface="黑体" pitchFamily="49" charset="-122"/>
              </a:rPr>
              <a:t>运算结果高位丢弃，保留低</a:t>
            </a:r>
            <a:r>
              <a:rPr lang="en-US" altLang="zh-CN" smtClean="0">
                <a:ea typeface="黑体" pitchFamily="49" charset="-122"/>
              </a:rPr>
              <a:t>n</a:t>
            </a:r>
            <a:r>
              <a:rPr lang="zh-CN" altLang="en-US" smtClean="0">
                <a:ea typeface="黑体" pitchFamily="49" charset="-122"/>
              </a:rPr>
              <a:t>位，相当于取模</a:t>
            </a:r>
            <a:r>
              <a:rPr lang="en-US" altLang="zh-CN" smtClean="0">
                <a:ea typeface="黑体" pitchFamily="49" charset="-122"/>
              </a:rPr>
              <a:t>2</a:t>
            </a:r>
            <a:r>
              <a:rPr lang="en-US" altLang="zh-CN" baseline="30000" smtClean="0">
                <a:ea typeface="黑体" pitchFamily="49" charset="-122"/>
              </a:rPr>
              <a:t>n</a:t>
            </a:r>
            <a:r>
              <a:rPr lang="en-US" altLang="zh-CN" smtClean="0">
                <a:ea typeface="黑体" pitchFamily="49" charset="-122"/>
              </a:rPr>
              <a:t> </a:t>
            </a:r>
          </a:p>
          <a:p>
            <a:pPr marL="685800" lvl="1" indent="-190500"/>
            <a:r>
              <a:rPr lang="zh-CN" altLang="en-US" smtClean="0">
                <a:ea typeface="黑体" pitchFamily="49" charset="-122"/>
              </a:rPr>
              <a:t>实现减法的主要工作在于：求</a:t>
            </a:r>
            <a:r>
              <a:rPr lang="en-US" altLang="zh-CN" smtClean="0">
                <a:ea typeface="黑体" pitchFamily="49" charset="-122"/>
              </a:rPr>
              <a:t>[</a:t>
            </a:r>
            <a:r>
              <a:rPr lang="pt-BR" altLang="zh-CN" smtClean="0">
                <a:ea typeface="黑体" pitchFamily="49" charset="-122"/>
              </a:rPr>
              <a:t>–</a:t>
            </a:r>
            <a:r>
              <a:rPr lang="en-US" altLang="zh-CN" smtClean="0">
                <a:ea typeface="黑体" pitchFamily="49" charset="-122"/>
              </a:rPr>
              <a:t>B] </a:t>
            </a:r>
            <a:r>
              <a:rPr lang="zh-CN" altLang="en-US" baseline="-25000" smtClean="0">
                <a:ea typeface="黑体" pitchFamily="49" charset="-122"/>
              </a:rPr>
              <a:t>补</a:t>
            </a:r>
          </a:p>
        </p:txBody>
      </p:sp>
      <p:sp>
        <p:nvSpPr>
          <p:cNvPr id="419844" name="Text Box 4"/>
          <p:cNvSpPr txBox="1">
            <a:spLocks noChangeArrowheads="1"/>
          </p:cNvSpPr>
          <p:nvPr/>
        </p:nvSpPr>
        <p:spPr bwMode="auto">
          <a:xfrm>
            <a:off x="419100" y="4572000"/>
            <a:ext cx="2867025" cy="396875"/>
          </a:xfrm>
          <a:prstGeom prst="rect">
            <a:avLst/>
          </a:prstGeom>
          <a:noFill/>
          <a:ln w="12700">
            <a:noFill/>
            <a:miter lim="800000"/>
            <a:headEnd/>
            <a:tailEnd/>
          </a:ln>
        </p:spPr>
        <p:txBody>
          <a:bodyPr>
            <a:spAutoFit/>
          </a:bodyPr>
          <a:lstStyle/>
          <a:p>
            <a:pPr eaLnBrk="0" hangingPunct="0">
              <a:spcBef>
                <a:spcPct val="50000"/>
              </a:spcBef>
            </a:pPr>
            <a:r>
              <a:rPr lang="zh-CN" altLang="en-US" sz="2000" b="1">
                <a:solidFill>
                  <a:srgbClr val="CC0000"/>
                </a:solidFill>
                <a:latin typeface="黑体" pitchFamily="49" charset="-122"/>
                <a:ea typeface="黑体" pitchFamily="49" charset="-122"/>
              </a:rPr>
              <a:t>问题：如何求</a:t>
            </a:r>
            <a:r>
              <a:rPr lang="en-US" altLang="zh-CN" sz="2000" b="1">
                <a:solidFill>
                  <a:srgbClr val="CC0000"/>
                </a:solidFill>
                <a:latin typeface="黑体" pitchFamily="49" charset="-122"/>
                <a:ea typeface="黑体" pitchFamily="49" charset="-122"/>
              </a:rPr>
              <a:t>[</a:t>
            </a:r>
            <a:r>
              <a:rPr lang="pt-BR" altLang="zh-CN" sz="2000" b="1">
                <a:solidFill>
                  <a:srgbClr val="CC0000"/>
                </a:solidFill>
                <a:latin typeface="Times New Roman" pitchFamily="18" charset="0"/>
                <a:ea typeface="黑体" pitchFamily="49" charset="-122"/>
              </a:rPr>
              <a:t>–</a:t>
            </a:r>
            <a:r>
              <a:rPr lang="en-US" altLang="zh-CN" sz="2000" b="1">
                <a:solidFill>
                  <a:srgbClr val="CC0000"/>
                </a:solidFill>
                <a:latin typeface="黑体" pitchFamily="49" charset="-122"/>
                <a:ea typeface="黑体" pitchFamily="49" charset="-122"/>
              </a:rPr>
              <a:t>B]</a:t>
            </a:r>
            <a:r>
              <a:rPr lang="zh-CN" altLang="en-US" sz="2000" b="1" baseline="-25000">
                <a:solidFill>
                  <a:srgbClr val="CC0000"/>
                </a:solidFill>
                <a:latin typeface="黑体" pitchFamily="49" charset="-122"/>
                <a:ea typeface="黑体" pitchFamily="49" charset="-122"/>
              </a:rPr>
              <a:t>补</a:t>
            </a:r>
            <a:r>
              <a:rPr lang="zh-CN" altLang="en-US" sz="2000" b="1">
                <a:solidFill>
                  <a:srgbClr val="CC0000"/>
                </a:solidFill>
                <a:latin typeface="黑体" pitchFamily="49" charset="-122"/>
                <a:ea typeface="黑体" pitchFamily="49" charset="-122"/>
              </a:rPr>
              <a:t>？</a:t>
            </a:r>
          </a:p>
        </p:txBody>
      </p:sp>
      <p:grpSp>
        <p:nvGrpSpPr>
          <p:cNvPr id="2" name="Group 9"/>
          <p:cNvGrpSpPr>
            <a:grpSpLocks/>
          </p:cNvGrpSpPr>
          <p:nvPr/>
        </p:nvGrpSpPr>
        <p:grpSpPr bwMode="auto">
          <a:xfrm>
            <a:off x="493713" y="5137150"/>
            <a:ext cx="2089150" cy="427038"/>
            <a:chOff x="407" y="3398"/>
            <a:chExt cx="962" cy="269"/>
          </a:xfrm>
        </p:grpSpPr>
        <p:sp>
          <p:nvSpPr>
            <p:cNvPr id="532486" name="Rectangle 6"/>
            <p:cNvSpPr>
              <a:spLocks noChangeArrowheads="1"/>
            </p:cNvSpPr>
            <p:nvPr/>
          </p:nvSpPr>
          <p:spPr bwMode="auto">
            <a:xfrm>
              <a:off x="407" y="3398"/>
              <a:ext cx="962" cy="269"/>
            </a:xfrm>
            <a:prstGeom prst="rect">
              <a:avLst/>
            </a:prstGeom>
            <a:noFill/>
            <a:ln w="12700">
              <a:noFill/>
              <a:miter lim="800000"/>
              <a:headEnd/>
              <a:tailEnd/>
            </a:ln>
          </p:spPr>
          <p:txBody>
            <a:bodyPr>
              <a:spAutoFit/>
            </a:bodyPr>
            <a:lstStyle/>
            <a:p>
              <a:pPr eaLnBrk="0" hangingPunct="0"/>
              <a:r>
                <a:rPr lang="en-US" altLang="zh-CN" sz="2200" b="1">
                  <a:solidFill>
                    <a:srgbClr val="3333FF"/>
                  </a:solidFill>
                  <a:ea typeface="黑体" pitchFamily="49" charset="-122"/>
                </a:rPr>
                <a:t>[</a:t>
              </a:r>
              <a:r>
                <a:rPr lang="pt-BR" altLang="zh-CN" sz="2200" b="1">
                  <a:solidFill>
                    <a:srgbClr val="3333FF"/>
                  </a:solidFill>
                  <a:ea typeface="黑体" pitchFamily="49" charset="-122"/>
                </a:rPr>
                <a:t>–</a:t>
              </a:r>
              <a:r>
                <a:rPr lang="en-US" altLang="zh-CN" sz="2200" b="1">
                  <a:solidFill>
                    <a:srgbClr val="3333FF"/>
                  </a:solidFill>
                  <a:ea typeface="黑体" pitchFamily="49" charset="-122"/>
                </a:rPr>
                <a:t>B] </a:t>
              </a:r>
              <a:r>
                <a:rPr lang="zh-CN" altLang="en-US" sz="2200" b="1" baseline="-25000">
                  <a:solidFill>
                    <a:srgbClr val="3333FF"/>
                  </a:solidFill>
                  <a:ea typeface="黑体" pitchFamily="49" charset="-122"/>
                </a:rPr>
                <a:t>补</a:t>
              </a:r>
              <a:r>
                <a:rPr lang="en-US" altLang="zh-CN" sz="2200" b="1">
                  <a:solidFill>
                    <a:srgbClr val="3333FF"/>
                  </a:solidFill>
                  <a:ea typeface="黑体" pitchFamily="49" charset="-122"/>
                </a:rPr>
                <a:t>=B+1</a:t>
              </a:r>
            </a:p>
          </p:txBody>
        </p:sp>
        <p:sp>
          <p:nvSpPr>
            <p:cNvPr id="532487" name="Line 7"/>
            <p:cNvSpPr>
              <a:spLocks noChangeShapeType="1"/>
            </p:cNvSpPr>
            <p:nvPr/>
          </p:nvSpPr>
          <p:spPr bwMode="auto">
            <a:xfrm>
              <a:off x="900" y="3432"/>
              <a:ext cx="114" cy="1"/>
            </a:xfrm>
            <a:prstGeom prst="line">
              <a:avLst/>
            </a:prstGeom>
            <a:noFill/>
            <a:ln w="19050">
              <a:solidFill>
                <a:srgbClr val="3333FF"/>
              </a:solidFill>
              <a:round/>
              <a:headEnd/>
              <a:tailEnd/>
            </a:ln>
          </p:spPr>
          <p:txBody>
            <a:bodyPr/>
            <a:lstStyle/>
            <a:p>
              <a:endParaRPr lang="zh-CN" altLang="en-US"/>
            </a:p>
          </p:txBody>
        </p:sp>
      </p:grpSp>
      <p:grpSp>
        <p:nvGrpSpPr>
          <p:cNvPr id="532545" name="Group 65"/>
          <p:cNvGrpSpPr>
            <a:grpSpLocks/>
          </p:cNvGrpSpPr>
          <p:nvPr/>
        </p:nvGrpSpPr>
        <p:grpSpPr bwMode="auto">
          <a:xfrm>
            <a:off x="3578225" y="4194175"/>
            <a:ext cx="5565775" cy="2393950"/>
            <a:chOff x="2254" y="2494"/>
            <a:chExt cx="3506" cy="1508"/>
          </a:xfrm>
        </p:grpSpPr>
        <p:sp>
          <p:nvSpPr>
            <p:cNvPr id="532489" name="Rectangle 33"/>
            <p:cNvSpPr>
              <a:spLocks noChangeArrowheads="1"/>
            </p:cNvSpPr>
            <p:nvPr/>
          </p:nvSpPr>
          <p:spPr bwMode="auto">
            <a:xfrm>
              <a:off x="5255" y="3198"/>
              <a:ext cx="505" cy="211"/>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Result</a:t>
              </a:r>
            </a:p>
          </p:txBody>
        </p:sp>
        <p:grpSp>
          <p:nvGrpSpPr>
            <p:cNvPr id="532490" name="Group 73"/>
            <p:cNvGrpSpPr>
              <a:grpSpLocks/>
            </p:cNvGrpSpPr>
            <p:nvPr/>
          </p:nvGrpSpPr>
          <p:grpSpPr bwMode="auto">
            <a:xfrm>
              <a:off x="2254" y="2494"/>
              <a:ext cx="3130" cy="1508"/>
              <a:chOff x="2202" y="2442"/>
              <a:chExt cx="3130" cy="1508"/>
            </a:xfrm>
          </p:grpSpPr>
          <p:sp>
            <p:nvSpPr>
              <p:cNvPr id="532491" name="Line 11"/>
              <p:cNvSpPr>
                <a:spLocks noChangeShapeType="1"/>
              </p:cNvSpPr>
              <p:nvPr/>
            </p:nvSpPr>
            <p:spPr bwMode="auto">
              <a:xfrm flipH="1">
                <a:off x="3733" y="2869"/>
                <a:ext cx="502" cy="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532492" name="Line 12"/>
              <p:cNvSpPr>
                <a:spLocks noChangeShapeType="1"/>
              </p:cNvSpPr>
              <p:nvPr/>
            </p:nvSpPr>
            <p:spPr bwMode="auto">
              <a:xfrm flipH="1">
                <a:off x="4225" y="2757"/>
                <a:ext cx="6" cy="417"/>
              </a:xfrm>
              <a:prstGeom prst="line">
                <a:avLst/>
              </a:prstGeom>
              <a:noFill/>
              <a:ln w="25400">
                <a:solidFill>
                  <a:schemeClr val="tx1"/>
                </a:solidFill>
                <a:round/>
                <a:headEnd/>
                <a:tailEnd/>
              </a:ln>
            </p:spPr>
            <p:txBody>
              <a:bodyPr wrap="none" anchor="ctr"/>
              <a:lstStyle/>
              <a:p>
                <a:endParaRPr lang="zh-CN" altLang="en-US"/>
              </a:p>
            </p:txBody>
          </p:sp>
          <p:sp>
            <p:nvSpPr>
              <p:cNvPr id="532493" name="Line 13"/>
              <p:cNvSpPr>
                <a:spLocks noChangeShapeType="1"/>
              </p:cNvSpPr>
              <p:nvPr/>
            </p:nvSpPr>
            <p:spPr bwMode="auto">
              <a:xfrm>
                <a:off x="4238" y="2757"/>
                <a:ext cx="399" cy="185"/>
              </a:xfrm>
              <a:prstGeom prst="line">
                <a:avLst/>
              </a:prstGeom>
              <a:noFill/>
              <a:ln w="25400">
                <a:solidFill>
                  <a:schemeClr val="tx1"/>
                </a:solidFill>
                <a:round/>
                <a:headEnd/>
                <a:tailEnd/>
              </a:ln>
            </p:spPr>
            <p:txBody>
              <a:bodyPr wrap="none" anchor="ctr"/>
              <a:lstStyle/>
              <a:p>
                <a:endParaRPr lang="zh-CN" altLang="en-US"/>
              </a:p>
            </p:txBody>
          </p:sp>
          <p:sp>
            <p:nvSpPr>
              <p:cNvPr id="532494" name="Line 14"/>
              <p:cNvSpPr>
                <a:spLocks noChangeShapeType="1"/>
              </p:cNvSpPr>
              <p:nvPr/>
            </p:nvSpPr>
            <p:spPr bwMode="auto">
              <a:xfrm>
                <a:off x="4208" y="3168"/>
                <a:ext cx="151" cy="66"/>
              </a:xfrm>
              <a:prstGeom prst="line">
                <a:avLst/>
              </a:prstGeom>
              <a:noFill/>
              <a:ln w="25400">
                <a:solidFill>
                  <a:schemeClr val="tx1"/>
                </a:solidFill>
                <a:round/>
                <a:headEnd/>
                <a:tailEnd/>
              </a:ln>
            </p:spPr>
            <p:txBody>
              <a:bodyPr wrap="none" anchor="ctr"/>
              <a:lstStyle/>
              <a:p>
                <a:endParaRPr lang="zh-CN" altLang="en-US"/>
              </a:p>
            </p:txBody>
          </p:sp>
          <p:sp>
            <p:nvSpPr>
              <p:cNvPr id="532495" name="Line 16"/>
              <p:cNvSpPr>
                <a:spLocks noChangeShapeType="1"/>
              </p:cNvSpPr>
              <p:nvPr/>
            </p:nvSpPr>
            <p:spPr bwMode="auto">
              <a:xfrm>
                <a:off x="4637" y="2942"/>
                <a:ext cx="7" cy="276"/>
              </a:xfrm>
              <a:prstGeom prst="line">
                <a:avLst/>
              </a:prstGeom>
              <a:noFill/>
              <a:ln w="25400">
                <a:solidFill>
                  <a:schemeClr val="tx1"/>
                </a:solidFill>
                <a:round/>
                <a:headEnd/>
                <a:tailEnd/>
              </a:ln>
            </p:spPr>
            <p:txBody>
              <a:bodyPr wrap="none" anchor="ctr"/>
              <a:lstStyle/>
              <a:p>
                <a:endParaRPr lang="zh-CN" altLang="en-US"/>
              </a:p>
            </p:txBody>
          </p:sp>
          <p:sp>
            <p:nvSpPr>
              <p:cNvPr id="532496" name="Line 18"/>
              <p:cNvSpPr>
                <a:spLocks noChangeShapeType="1"/>
              </p:cNvSpPr>
              <p:nvPr/>
            </p:nvSpPr>
            <p:spPr bwMode="auto">
              <a:xfrm flipV="1">
                <a:off x="4231" y="3311"/>
                <a:ext cx="0" cy="395"/>
              </a:xfrm>
              <a:prstGeom prst="line">
                <a:avLst/>
              </a:prstGeom>
              <a:noFill/>
              <a:ln w="25400">
                <a:solidFill>
                  <a:schemeClr val="tx1"/>
                </a:solidFill>
                <a:round/>
                <a:headEnd/>
                <a:tailEnd/>
              </a:ln>
            </p:spPr>
            <p:txBody>
              <a:bodyPr wrap="none" anchor="ctr"/>
              <a:lstStyle/>
              <a:p>
                <a:endParaRPr lang="zh-CN" altLang="en-US"/>
              </a:p>
            </p:txBody>
          </p:sp>
          <p:sp>
            <p:nvSpPr>
              <p:cNvPr id="532497" name="Line 19"/>
              <p:cNvSpPr>
                <a:spLocks noChangeShapeType="1"/>
              </p:cNvSpPr>
              <p:nvPr/>
            </p:nvSpPr>
            <p:spPr bwMode="auto">
              <a:xfrm flipV="1">
                <a:off x="4238" y="3495"/>
                <a:ext cx="399" cy="211"/>
              </a:xfrm>
              <a:prstGeom prst="line">
                <a:avLst/>
              </a:prstGeom>
              <a:noFill/>
              <a:ln w="25400">
                <a:solidFill>
                  <a:schemeClr val="tx1"/>
                </a:solidFill>
                <a:round/>
                <a:headEnd/>
                <a:tailEnd/>
              </a:ln>
            </p:spPr>
            <p:txBody>
              <a:bodyPr wrap="none" anchor="ctr"/>
              <a:lstStyle/>
              <a:p>
                <a:endParaRPr lang="zh-CN" altLang="en-US"/>
              </a:p>
            </p:txBody>
          </p:sp>
          <p:sp>
            <p:nvSpPr>
              <p:cNvPr id="532498" name="Line 20"/>
              <p:cNvSpPr>
                <a:spLocks noChangeShapeType="1"/>
              </p:cNvSpPr>
              <p:nvPr/>
            </p:nvSpPr>
            <p:spPr bwMode="auto">
              <a:xfrm flipV="1">
                <a:off x="4232" y="3232"/>
                <a:ext cx="121" cy="75"/>
              </a:xfrm>
              <a:prstGeom prst="line">
                <a:avLst/>
              </a:prstGeom>
              <a:noFill/>
              <a:ln w="25400">
                <a:solidFill>
                  <a:schemeClr val="tx1"/>
                </a:solidFill>
                <a:round/>
                <a:headEnd/>
                <a:tailEnd/>
              </a:ln>
            </p:spPr>
            <p:txBody>
              <a:bodyPr wrap="none" anchor="ctr"/>
              <a:lstStyle/>
              <a:p>
                <a:endParaRPr lang="zh-CN" altLang="en-US"/>
              </a:p>
            </p:txBody>
          </p:sp>
          <p:sp>
            <p:nvSpPr>
              <p:cNvPr id="532499" name="Line 22"/>
              <p:cNvSpPr>
                <a:spLocks noChangeShapeType="1"/>
              </p:cNvSpPr>
              <p:nvPr/>
            </p:nvSpPr>
            <p:spPr bwMode="auto">
              <a:xfrm flipV="1">
                <a:off x="4644" y="3218"/>
                <a:ext cx="0" cy="290"/>
              </a:xfrm>
              <a:prstGeom prst="line">
                <a:avLst/>
              </a:prstGeom>
              <a:noFill/>
              <a:ln w="25400">
                <a:solidFill>
                  <a:schemeClr val="tx1"/>
                </a:solidFill>
                <a:round/>
                <a:headEnd/>
                <a:tailEnd/>
              </a:ln>
            </p:spPr>
            <p:txBody>
              <a:bodyPr wrap="none" anchor="ctr"/>
              <a:lstStyle/>
              <a:p>
                <a:endParaRPr lang="zh-CN" altLang="en-US"/>
              </a:p>
            </p:txBody>
          </p:sp>
          <p:sp>
            <p:nvSpPr>
              <p:cNvPr id="532500" name="Line 23"/>
              <p:cNvSpPr>
                <a:spLocks noChangeShapeType="1"/>
              </p:cNvSpPr>
              <p:nvPr/>
            </p:nvSpPr>
            <p:spPr bwMode="auto">
              <a:xfrm>
                <a:off x="4647" y="3225"/>
                <a:ext cx="612"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32501" name="Line 24"/>
              <p:cNvSpPr>
                <a:spLocks noChangeShapeType="1"/>
              </p:cNvSpPr>
              <p:nvPr/>
            </p:nvSpPr>
            <p:spPr bwMode="auto">
              <a:xfrm flipH="1">
                <a:off x="3733" y="3580"/>
                <a:ext cx="502" cy="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532502" name="Rectangle 25"/>
              <p:cNvSpPr>
                <a:spLocks noChangeArrowheads="1"/>
              </p:cNvSpPr>
              <p:nvPr/>
            </p:nvSpPr>
            <p:spPr bwMode="auto">
              <a:xfrm rot="5400000">
                <a:off x="4180" y="3182"/>
                <a:ext cx="589" cy="200"/>
              </a:xfrm>
              <a:prstGeom prst="rect">
                <a:avLst/>
              </a:prstGeom>
              <a:noFill/>
              <a:ln w="12700">
                <a:noFill/>
                <a:miter lim="800000"/>
                <a:headEnd/>
                <a:tailEnd/>
              </a:ln>
            </p:spPr>
            <p:txBody>
              <a:bodyPr lIns="90488" tIns="44450" rIns="90488" bIns="44450">
                <a:spAutoFit/>
              </a:bodyPr>
              <a:lstStyle/>
              <a:p>
                <a:pPr eaLnBrk="0" hangingPunct="0"/>
                <a:r>
                  <a:rPr lang="en-US" altLang="zh-CN" sz="1500" b="1">
                    <a:cs typeface="Arial" pitchFamily="34" charset="0"/>
                  </a:rPr>
                  <a:t>Adder</a:t>
                </a:r>
              </a:p>
            </p:txBody>
          </p:sp>
          <p:sp>
            <p:nvSpPr>
              <p:cNvPr id="532503" name="Line 26"/>
              <p:cNvSpPr>
                <a:spLocks noChangeShapeType="1"/>
              </p:cNvSpPr>
              <p:nvPr/>
            </p:nvSpPr>
            <p:spPr bwMode="auto">
              <a:xfrm flipH="1">
                <a:off x="3897" y="3544"/>
                <a:ext cx="90" cy="73"/>
              </a:xfrm>
              <a:prstGeom prst="line">
                <a:avLst/>
              </a:prstGeom>
              <a:noFill/>
              <a:ln w="12700">
                <a:solidFill>
                  <a:schemeClr val="tx1"/>
                </a:solidFill>
                <a:round/>
                <a:headEnd/>
                <a:tailEnd/>
              </a:ln>
            </p:spPr>
            <p:txBody>
              <a:bodyPr wrap="none" anchor="ctr"/>
              <a:lstStyle/>
              <a:p>
                <a:endParaRPr lang="zh-CN" altLang="en-US"/>
              </a:p>
            </p:txBody>
          </p:sp>
          <p:sp>
            <p:nvSpPr>
              <p:cNvPr id="532504" name="Line 27"/>
              <p:cNvSpPr>
                <a:spLocks noChangeShapeType="1"/>
              </p:cNvSpPr>
              <p:nvPr/>
            </p:nvSpPr>
            <p:spPr bwMode="auto">
              <a:xfrm flipH="1">
                <a:off x="3897" y="2834"/>
                <a:ext cx="90" cy="71"/>
              </a:xfrm>
              <a:prstGeom prst="line">
                <a:avLst/>
              </a:prstGeom>
              <a:noFill/>
              <a:ln w="12700">
                <a:solidFill>
                  <a:schemeClr val="tx1"/>
                </a:solidFill>
                <a:round/>
                <a:headEnd/>
                <a:tailEnd/>
              </a:ln>
            </p:spPr>
            <p:txBody>
              <a:bodyPr wrap="none" anchor="ctr"/>
              <a:lstStyle/>
              <a:p>
                <a:endParaRPr lang="zh-CN" altLang="en-US"/>
              </a:p>
            </p:txBody>
          </p:sp>
          <p:sp>
            <p:nvSpPr>
              <p:cNvPr id="532505" name="Line 28"/>
              <p:cNvSpPr>
                <a:spLocks noChangeShapeType="1"/>
              </p:cNvSpPr>
              <p:nvPr/>
            </p:nvSpPr>
            <p:spPr bwMode="auto">
              <a:xfrm flipH="1">
                <a:off x="4929" y="3189"/>
                <a:ext cx="90" cy="71"/>
              </a:xfrm>
              <a:prstGeom prst="line">
                <a:avLst/>
              </a:prstGeom>
              <a:noFill/>
              <a:ln w="12700">
                <a:solidFill>
                  <a:schemeClr val="tx1"/>
                </a:solidFill>
                <a:round/>
                <a:headEnd/>
                <a:tailEnd/>
              </a:ln>
            </p:spPr>
            <p:txBody>
              <a:bodyPr wrap="none" anchor="ctr"/>
              <a:lstStyle/>
              <a:p>
                <a:endParaRPr lang="zh-CN" altLang="en-US"/>
              </a:p>
            </p:txBody>
          </p:sp>
          <p:sp>
            <p:nvSpPr>
              <p:cNvPr id="532506" name="Rectangle 29"/>
              <p:cNvSpPr>
                <a:spLocks noChangeArrowheads="1"/>
              </p:cNvSpPr>
              <p:nvPr/>
            </p:nvSpPr>
            <p:spPr bwMode="auto">
              <a:xfrm>
                <a:off x="3770" y="2869"/>
                <a:ext cx="192"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n</a:t>
                </a:r>
              </a:p>
            </p:txBody>
          </p:sp>
          <p:sp>
            <p:nvSpPr>
              <p:cNvPr id="532507" name="Rectangle 30"/>
              <p:cNvSpPr>
                <a:spLocks noChangeArrowheads="1"/>
              </p:cNvSpPr>
              <p:nvPr/>
            </p:nvSpPr>
            <p:spPr bwMode="auto">
              <a:xfrm>
                <a:off x="3770" y="3580"/>
                <a:ext cx="192"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n</a:t>
                </a:r>
              </a:p>
            </p:txBody>
          </p:sp>
          <p:sp>
            <p:nvSpPr>
              <p:cNvPr id="532508" name="Rectangle 31"/>
              <p:cNvSpPr>
                <a:spLocks noChangeArrowheads="1"/>
              </p:cNvSpPr>
              <p:nvPr/>
            </p:nvSpPr>
            <p:spPr bwMode="auto">
              <a:xfrm>
                <a:off x="4802" y="3225"/>
                <a:ext cx="192"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n</a:t>
                </a:r>
              </a:p>
            </p:txBody>
          </p:sp>
          <p:sp>
            <p:nvSpPr>
              <p:cNvPr id="532509" name="Rectangle 32"/>
              <p:cNvSpPr>
                <a:spLocks noChangeArrowheads="1"/>
              </p:cNvSpPr>
              <p:nvPr/>
            </p:nvSpPr>
            <p:spPr bwMode="auto">
              <a:xfrm>
                <a:off x="3687" y="2660"/>
                <a:ext cx="206"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A</a:t>
                </a:r>
              </a:p>
            </p:txBody>
          </p:sp>
          <p:sp>
            <p:nvSpPr>
              <p:cNvPr id="532510" name="Rectangle 34"/>
              <p:cNvSpPr>
                <a:spLocks noChangeArrowheads="1"/>
              </p:cNvSpPr>
              <p:nvPr/>
            </p:nvSpPr>
            <p:spPr bwMode="auto">
              <a:xfrm>
                <a:off x="5049" y="2920"/>
                <a:ext cx="270"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ZF</a:t>
                </a:r>
              </a:p>
            </p:txBody>
          </p:sp>
          <p:sp>
            <p:nvSpPr>
              <p:cNvPr id="532511" name="Line 35"/>
              <p:cNvSpPr>
                <a:spLocks noChangeShapeType="1"/>
              </p:cNvSpPr>
              <p:nvPr/>
            </p:nvSpPr>
            <p:spPr bwMode="auto">
              <a:xfrm>
                <a:off x="4479" y="2635"/>
                <a:ext cx="0" cy="231"/>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32512" name="Rectangle 36"/>
              <p:cNvSpPr>
                <a:spLocks noChangeArrowheads="1"/>
              </p:cNvSpPr>
              <p:nvPr/>
            </p:nvSpPr>
            <p:spPr bwMode="auto">
              <a:xfrm>
                <a:off x="4512" y="2672"/>
                <a:ext cx="320"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Cin</a:t>
                </a:r>
              </a:p>
            </p:txBody>
          </p:sp>
          <p:sp>
            <p:nvSpPr>
              <p:cNvPr id="532513" name="Line 37"/>
              <p:cNvSpPr>
                <a:spLocks noChangeShapeType="1"/>
              </p:cNvSpPr>
              <p:nvPr/>
            </p:nvSpPr>
            <p:spPr bwMode="auto">
              <a:xfrm>
                <a:off x="4479" y="3584"/>
                <a:ext cx="0" cy="309"/>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32514" name="Rectangle 38"/>
              <p:cNvSpPr>
                <a:spLocks noChangeArrowheads="1"/>
              </p:cNvSpPr>
              <p:nvPr/>
            </p:nvSpPr>
            <p:spPr bwMode="auto">
              <a:xfrm>
                <a:off x="4512" y="3740"/>
                <a:ext cx="405"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Cout</a:t>
                </a:r>
              </a:p>
            </p:txBody>
          </p:sp>
          <p:sp>
            <p:nvSpPr>
              <p:cNvPr id="532515" name="Line 39"/>
              <p:cNvSpPr>
                <a:spLocks noChangeShapeType="1"/>
              </p:cNvSpPr>
              <p:nvPr/>
            </p:nvSpPr>
            <p:spPr bwMode="auto">
              <a:xfrm flipH="1">
                <a:off x="2371" y="3462"/>
                <a:ext cx="1039" cy="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532516" name="Line 40"/>
              <p:cNvSpPr>
                <a:spLocks noChangeShapeType="1"/>
              </p:cNvSpPr>
              <p:nvPr/>
            </p:nvSpPr>
            <p:spPr bwMode="auto">
              <a:xfrm flipH="1">
                <a:off x="2537" y="3426"/>
                <a:ext cx="89" cy="72"/>
              </a:xfrm>
              <a:prstGeom prst="line">
                <a:avLst/>
              </a:prstGeom>
              <a:noFill/>
              <a:ln w="12700">
                <a:solidFill>
                  <a:schemeClr val="tx1"/>
                </a:solidFill>
                <a:round/>
                <a:headEnd/>
                <a:tailEnd/>
              </a:ln>
            </p:spPr>
            <p:txBody>
              <a:bodyPr wrap="none" anchor="ctr"/>
              <a:lstStyle/>
              <a:p>
                <a:endParaRPr lang="zh-CN" altLang="en-US"/>
              </a:p>
            </p:txBody>
          </p:sp>
          <p:sp>
            <p:nvSpPr>
              <p:cNvPr id="532517" name="Rectangle 41"/>
              <p:cNvSpPr>
                <a:spLocks noChangeArrowheads="1"/>
              </p:cNvSpPr>
              <p:nvPr/>
            </p:nvSpPr>
            <p:spPr bwMode="auto">
              <a:xfrm>
                <a:off x="2408" y="3462"/>
                <a:ext cx="192"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n</a:t>
                </a:r>
              </a:p>
            </p:txBody>
          </p:sp>
          <p:sp>
            <p:nvSpPr>
              <p:cNvPr id="532518" name="Rectangle 42"/>
              <p:cNvSpPr>
                <a:spLocks noChangeArrowheads="1"/>
              </p:cNvSpPr>
              <p:nvPr/>
            </p:nvSpPr>
            <p:spPr bwMode="auto">
              <a:xfrm>
                <a:off x="2202" y="3383"/>
                <a:ext cx="206" cy="209"/>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B</a:t>
                </a:r>
              </a:p>
            </p:txBody>
          </p:sp>
          <p:grpSp>
            <p:nvGrpSpPr>
              <p:cNvPr id="532519" name="Group 43"/>
              <p:cNvGrpSpPr>
                <a:grpSpLocks/>
              </p:cNvGrpSpPr>
              <p:nvPr/>
            </p:nvGrpSpPr>
            <p:grpSpPr bwMode="auto">
              <a:xfrm>
                <a:off x="2780" y="3574"/>
                <a:ext cx="290" cy="236"/>
                <a:chOff x="1816" y="3448"/>
                <a:chExt cx="336" cy="288"/>
              </a:xfrm>
            </p:grpSpPr>
            <p:sp>
              <p:nvSpPr>
                <p:cNvPr id="532520" name="Oval 44"/>
                <p:cNvSpPr>
                  <a:spLocks noChangeArrowheads="1"/>
                </p:cNvSpPr>
                <p:nvPr/>
              </p:nvSpPr>
              <p:spPr bwMode="auto">
                <a:xfrm>
                  <a:off x="2072" y="3560"/>
                  <a:ext cx="80" cy="80"/>
                </a:xfrm>
                <a:prstGeom prst="ellipse">
                  <a:avLst/>
                </a:prstGeom>
                <a:noFill/>
                <a:ln w="25400">
                  <a:solidFill>
                    <a:schemeClr val="tx1"/>
                  </a:solidFill>
                  <a:round/>
                  <a:headEnd/>
                  <a:tailEnd/>
                </a:ln>
              </p:spPr>
              <p:txBody>
                <a:bodyPr wrap="none" anchor="ctr"/>
                <a:lstStyle/>
                <a:p>
                  <a:pPr eaLnBrk="0" hangingPunct="0"/>
                  <a:endParaRPr lang="zh-CN" altLang="en-US" sz="1600" b="1">
                    <a:latin typeface="Times New Roman" pitchFamily="18" charset="0"/>
                  </a:endParaRPr>
                </a:p>
              </p:txBody>
            </p:sp>
            <p:sp>
              <p:nvSpPr>
                <p:cNvPr id="532521" name="Line 45"/>
                <p:cNvSpPr>
                  <a:spLocks noChangeShapeType="1"/>
                </p:cNvSpPr>
                <p:nvPr/>
              </p:nvSpPr>
              <p:spPr bwMode="auto">
                <a:xfrm flipH="1" flipV="1">
                  <a:off x="1816" y="3448"/>
                  <a:ext cx="256" cy="160"/>
                </a:xfrm>
                <a:prstGeom prst="line">
                  <a:avLst/>
                </a:prstGeom>
                <a:noFill/>
                <a:ln w="25400">
                  <a:solidFill>
                    <a:schemeClr val="tx1"/>
                  </a:solidFill>
                  <a:round/>
                  <a:headEnd/>
                  <a:tailEnd/>
                </a:ln>
              </p:spPr>
              <p:txBody>
                <a:bodyPr wrap="none" anchor="ctr"/>
                <a:lstStyle/>
                <a:p>
                  <a:endParaRPr lang="zh-CN" altLang="en-US"/>
                </a:p>
              </p:txBody>
            </p:sp>
            <p:sp>
              <p:nvSpPr>
                <p:cNvPr id="532522" name="Line 46"/>
                <p:cNvSpPr>
                  <a:spLocks noChangeShapeType="1"/>
                </p:cNvSpPr>
                <p:nvPr/>
              </p:nvSpPr>
              <p:spPr bwMode="auto">
                <a:xfrm flipH="1">
                  <a:off x="1816" y="3608"/>
                  <a:ext cx="256" cy="128"/>
                </a:xfrm>
                <a:prstGeom prst="line">
                  <a:avLst/>
                </a:prstGeom>
                <a:noFill/>
                <a:ln w="25400">
                  <a:solidFill>
                    <a:schemeClr val="tx1"/>
                  </a:solidFill>
                  <a:round/>
                  <a:headEnd/>
                  <a:tailEnd/>
                </a:ln>
              </p:spPr>
              <p:txBody>
                <a:bodyPr wrap="none" anchor="ctr"/>
                <a:lstStyle/>
                <a:p>
                  <a:endParaRPr lang="zh-CN" altLang="en-US"/>
                </a:p>
              </p:txBody>
            </p:sp>
            <p:sp>
              <p:nvSpPr>
                <p:cNvPr id="532523" name="Line 47"/>
                <p:cNvSpPr>
                  <a:spLocks noChangeShapeType="1"/>
                </p:cNvSpPr>
                <p:nvPr/>
              </p:nvSpPr>
              <p:spPr bwMode="auto">
                <a:xfrm>
                  <a:off x="1824" y="3464"/>
                  <a:ext cx="0" cy="272"/>
                </a:xfrm>
                <a:prstGeom prst="line">
                  <a:avLst/>
                </a:prstGeom>
                <a:noFill/>
                <a:ln w="25400">
                  <a:solidFill>
                    <a:schemeClr val="tx1"/>
                  </a:solidFill>
                  <a:round/>
                  <a:headEnd/>
                  <a:tailEnd/>
                </a:ln>
              </p:spPr>
              <p:txBody>
                <a:bodyPr wrap="none" anchor="ctr"/>
                <a:lstStyle/>
                <a:p>
                  <a:endParaRPr lang="zh-CN" altLang="en-US"/>
                </a:p>
              </p:txBody>
            </p:sp>
          </p:grpSp>
          <p:sp>
            <p:nvSpPr>
              <p:cNvPr id="532524" name="Line 48"/>
              <p:cNvSpPr>
                <a:spLocks noChangeShapeType="1"/>
              </p:cNvSpPr>
              <p:nvPr/>
            </p:nvSpPr>
            <p:spPr bwMode="auto">
              <a:xfrm>
                <a:off x="2664" y="3465"/>
                <a:ext cx="0" cy="231"/>
              </a:xfrm>
              <a:prstGeom prst="line">
                <a:avLst/>
              </a:prstGeom>
              <a:noFill/>
              <a:ln w="12700">
                <a:solidFill>
                  <a:schemeClr val="tx1"/>
                </a:solidFill>
                <a:round/>
                <a:headEnd/>
                <a:tailEnd/>
              </a:ln>
            </p:spPr>
            <p:txBody>
              <a:bodyPr wrap="none" anchor="ctr"/>
              <a:lstStyle/>
              <a:p>
                <a:endParaRPr lang="zh-CN" altLang="en-US"/>
              </a:p>
            </p:txBody>
          </p:sp>
          <p:sp>
            <p:nvSpPr>
              <p:cNvPr id="532525" name="Line 49"/>
              <p:cNvSpPr>
                <a:spLocks noChangeShapeType="1"/>
              </p:cNvSpPr>
              <p:nvPr/>
            </p:nvSpPr>
            <p:spPr bwMode="auto">
              <a:xfrm>
                <a:off x="2667" y="3698"/>
                <a:ext cx="117" cy="0"/>
              </a:xfrm>
              <a:prstGeom prst="line">
                <a:avLst/>
              </a:prstGeom>
              <a:noFill/>
              <a:ln w="12700">
                <a:solidFill>
                  <a:schemeClr val="tx1"/>
                </a:solidFill>
                <a:round/>
                <a:headEnd/>
                <a:tailEnd/>
              </a:ln>
            </p:spPr>
            <p:txBody>
              <a:bodyPr wrap="none" anchor="ctr"/>
              <a:lstStyle/>
              <a:p>
                <a:endParaRPr lang="zh-CN" altLang="en-US"/>
              </a:p>
            </p:txBody>
          </p:sp>
          <p:sp>
            <p:nvSpPr>
              <p:cNvPr id="532526" name="Line 50"/>
              <p:cNvSpPr>
                <a:spLocks noChangeShapeType="1"/>
              </p:cNvSpPr>
              <p:nvPr/>
            </p:nvSpPr>
            <p:spPr bwMode="auto">
              <a:xfrm flipH="1">
                <a:off x="3073" y="3698"/>
                <a:ext cx="337" cy="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532527" name="Line 51"/>
              <p:cNvSpPr>
                <a:spLocks noChangeShapeType="1"/>
              </p:cNvSpPr>
              <p:nvPr/>
            </p:nvSpPr>
            <p:spPr bwMode="auto">
              <a:xfrm flipH="1">
                <a:off x="3155" y="3663"/>
                <a:ext cx="89" cy="72"/>
              </a:xfrm>
              <a:prstGeom prst="line">
                <a:avLst/>
              </a:prstGeom>
              <a:noFill/>
              <a:ln w="12700">
                <a:solidFill>
                  <a:schemeClr val="tx1"/>
                </a:solidFill>
                <a:round/>
                <a:headEnd/>
                <a:tailEnd/>
              </a:ln>
            </p:spPr>
            <p:txBody>
              <a:bodyPr wrap="none" anchor="ctr"/>
              <a:lstStyle/>
              <a:p>
                <a:endParaRPr lang="zh-CN" altLang="en-US"/>
              </a:p>
            </p:txBody>
          </p:sp>
          <p:sp>
            <p:nvSpPr>
              <p:cNvPr id="532528" name="Rectangle 52"/>
              <p:cNvSpPr>
                <a:spLocks noChangeArrowheads="1"/>
              </p:cNvSpPr>
              <p:nvPr/>
            </p:nvSpPr>
            <p:spPr bwMode="auto">
              <a:xfrm>
                <a:off x="3058" y="3709"/>
                <a:ext cx="192"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n</a:t>
                </a:r>
              </a:p>
            </p:txBody>
          </p:sp>
          <p:sp>
            <p:nvSpPr>
              <p:cNvPr id="532529" name="Rectangle 53"/>
              <p:cNvSpPr>
                <a:spLocks noChangeArrowheads="1"/>
              </p:cNvSpPr>
              <p:nvPr/>
            </p:nvSpPr>
            <p:spPr bwMode="auto">
              <a:xfrm>
                <a:off x="3413" y="3271"/>
                <a:ext cx="316" cy="658"/>
              </a:xfrm>
              <a:prstGeom prst="rect">
                <a:avLst/>
              </a:prstGeom>
              <a:noFill/>
              <a:ln w="25400">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32530" name="Rectangle 54"/>
              <p:cNvSpPr>
                <a:spLocks noChangeArrowheads="1"/>
              </p:cNvSpPr>
              <p:nvPr/>
            </p:nvSpPr>
            <p:spPr bwMode="auto">
              <a:xfrm>
                <a:off x="3385" y="3353"/>
                <a:ext cx="162" cy="171"/>
              </a:xfrm>
              <a:prstGeom prst="rect">
                <a:avLst/>
              </a:prstGeom>
              <a:noFill/>
              <a:ln w="12700">
                <a:noFill/>
                <a:miter lim="800000"/>
                <a:headEnd/>
                <a:tailEnd/>
              </a:ln>
            </p:spPr>
            <p:txBody>
              <a:bodyPr wrap="none" lIns="90488" tIns="44450" rIns="90488" bIns="44450">
                <a:spAutoFit/>
              </a:bodyPr>
              <a:lstStyle/>
              <a:p>
                <a:pPr eaLnBrk="0" hangingPunct="0"/>
                <a:r>
                  <a:rPr lang="zh-CN" altLang="en-US" sz="1200" b="1">
                    <a:latin typeface="Times New Roman" pitchFamily="18" charset="0"/>
                  </a:rPr>
                  <a:t>0</a:t>
                </a:r>
              </a:p>
            </p:txBody>
          </p:sp>
          <p:sp>
            <p:nvSpPr>
              <p:cNvPr id="532531" name="Rectangle 55"/>
              <p:cNvSpPr>
                <a:spLocks noChangeArrowheads="1"/>
              </p:cNvSpPr>
              <p:nvPr/>
            </p:nvSpPr>
            <p:spPr bwMode="auto">
              <a:xfrm>
                <a:off x="3372" y="3589"/>
                <a:ext cx="162" cy="171"/>
              </a:xfrm>
              <a:prstGeom prst="rect">
                <a:avLst/>
              </a:prstGeom>
              <a:noFill/>
              <a:ln w="12700">
                <a:noFill/>
                <a:miter lim="800000"/>
                <a:headEnd/>
                <a:tailEnd/>
              </a:ln>
            </p:spPr>
            <p:txBody>
              <a:bodyPr wrap="none" lIns="90488" tIns="44450" rIns="90488" bIns="44450">
                <a:spAutoFit/>
              </a:bodyPr>
              <a:lstStyle/>
              <a:p>
                <a:pPr eaLnBrk="0" hangingPunct="0"/>
                <a:r>
                  <a:rPr lang="zh-CN" altLang="en-US" sz="1200" b="1">
                    <a:latin typeface="Times New Roman" pitchFamily="18" charset="0"/>
                  </a:rPr>
                  <a:t>1</a:t>
                </a:r>
              </a:p>
            </p:txBody>
          </p:sp>
          <p:sp>
            <p:nvSpPr>
              <p:cNvPr id="532532" name="Rectangle 56"/>
              <p:cNvSpPr>
                <a:spLocks noChangeArrowheads="1"/>
              </p:cNvSpPr>
              <p:nvPr/>
            </p:nvSpPr>
            <p:spPr bwMode="auto">
              <a:xfrm rot="5400000">
                <a:off x="3395" y="3511"/>
                <a:ext cx="451" cy="211"/>
              </a:xfrm>
              <a:prstGeom prst="rect">
                <a:avLst/>
              </a:prstGeom>
              <a:noFill/>
              <a:ln w="12700">
                <a:noFill/>
                <a:miter lim="800000"/>
                <a:headEnd/>
                <a:tailEnd/>
              </a:ln>
            </p:spPr>
            <p:txBody>
              <a:bodyPr lIns="90488" tIns="44450" rIns="90488" bIns="44450">
                <a:spAutoFit/>
              </a:bodyPr>
              <a:lstStyle/>
              <a:p>
                <a:pPr eaLnBrk="0" hangingPunct="0"/>
                <a:r>
                  <a:rPr lang="en-US" altLang="zh-CN" sz="1600" b="1">
                    <a:cs typeface="Arial" pitchFamily="34" charset="0"/>
                  </a:rPr>
                  <a:t>Mux</a:t>
                </a:r>
              </a:p>
            </p:txBody>
          </p:sp>
          <p:sp>
            <p:nvSpPr>
              <p:cNvPr id="532533" name="Line 57"/>
              <p:cNvSpPr>
                <a:spLocks noChangeShapeType="1"/>
              </p:cNvSpPr>
              <p:nvPr/>
            </p:nvSpPr>
            <p:spPr bwMode="auto">
              <a:xfrm flipV="1">
                <a:off x="3571" y="2471"/>
                <a:ext cx="0" cy="797"/>
              </a:xfrm>
              <a:prstGeom prst="line">
                <a:avLst/>
              </a:prstGeom>
              <a:noFill/>
              <a:ln w="12700">
                <a:solidFill>
                  <a:schemeClr val="tx1"/>
                </a:solidFill>
                <a:round/>
                <a:headEnd type="triangle" w="med" len="med"/>
                <a:tailEnd/>
              </a:ln>
            </p:spPr>
            <p:txBody>
              <a:bodyPr wrap="none" anchor="ctr"/>
              <a:lstStyle/>
              <a:p>
                <a:endParaRPr lang="zh-CN" altLang="en-US"/>
              </a:p>
            </p:txBody>
          </p:sp>
          <p:sp>
            <p:nvSpPr>
              <p:cNvPr id="532534" name="Rectangle 58"/>
              <p:cNvSpPr>
                <a:spLocks noChangeArrowheads="1"/>
              </p:cNvSpPr>
              <p:nvPr/>
            </p:nvSpPr>
            <p:spPr bwMode="auto">
              <a:xfrm>
                <a:off x="3467" y="3259"/>
                <a:ext cx="237" cy="170"/>
              </a:xfrm>
              <a:prstGeom prst="rect">
                <a:avLst/>
              </a:prstGeom>
              <a:noFill/>
              <a:ln w="12700">
                <a:noFill/>
                <a:miter lim="800000"/>
                <a:headEnd/>
                <a:tailEnd/>
              </a:ln>
            </p:spPr>
            <p:txBody>
              <a:bodyPr wrap="none" lIns="90488" tIns="44450" rIns="90488" bIns="44450">
                <a:spAutoFit/>
              </a:bodyPr>
              <a:lstStyle/>
              <a:p>
                <a:pPr eaLnBrk="0" hangingPunct="0"/>
                <a:r>
                  <a:rPr lang="en-US" altLang="zh-CN" sz="1200" b="1">
                    <a:latin typeface="Times New Roman" pitchFamily="18" charset="0"/>
                  </a:rPr>
                  <a:t>Sel</a:t>
                </a:r>
              </a:p>
            </p:txBody>
          </p:sp>
          <p:sp>
            <p:nvSpPr>
              <p:cNvPr id="532535" name="Line 59"/>
              <p:cNvSpPr>
                <a:spLocks noChangeShapeType="1"/>
              </p:cNvSpPr>
              <p:nvPr/>
            </p:nvSpPr>
            <p:spPr bwMode="auto">
              <a:xfrm flipH="1">
                <a:off x="3568" y="2632"/>
                <a:ext cx="914" cy="0"/>
              </a:xfrm>
              <a:prstGeom prst="line">
                <a:avLst/>
              </a:prstGeom>
              <a:noFill/>
              <a:ln w="12700">
                <a:solidFill>
                  <a:schemeClr val="tx1"/>
                </a:solidFill>
                <a:round/>
                <a:headEnd/>
                <a:tailEnd/>
              </a:ln>
            </p:spPr>
            <p:txBody>
              <a:bodyPr wrap="none" anchor="ctr"/>
              <a:lstStyle/>
              <a:p>
                <a:endParaRPr lang="zh-CN" altLang="en-US"/>
              </a:p>
            </p:txBody>
          </p:sp>
          <p:sp>
            <p:nvSpPr>
              <p:cNvPr id="532536" name="Rectangle 60"/>
              <p:cNvSpPr>
                <a:spLocks noChangeArrowheads="1"/>
              </p:cNvSpPr>
              <p:nvPr/>
            </p:nvSpPr>
            <p:spPr bwMode="auto">
              <a:xfrm>
                <a:off x="3189" y="2442"/>
                <a:ext cx="355"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Sub</a:t>
                </a:r>
              </a:p>
            </p:txBody>
          </p:sp>
          <p:sp>
            <p:nvSpPr>
              <p:cNvPr id="532537" name="Rectangle 62"/>
              <p:cNvSpPr>
                <a:spLocks noChangeArrowheads="1"/>
              </p:cNvSpPr>
              <p:nvPr/>
            </p:nvSpPr>
            <p:spPr bwMode="auto">
              <a:xfrm>
                <a:off x="3016" y="3504"/>
                <a:ext cx="206"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B</a:t>
                </a:r>
              </a:p>
            </p:txBody>
          </p:sp>
          <p:sp>
            <p:nvSpPr>
              <p:cNvPr id="532538" name="Line 63"/>
              <p:cNvSpPr>
                <a:spLocks noChangeShapeType="1"/>
              </p:cNvSpPr>
              <p:nvPr/>
            </p:nvSpPr>
            <p:spPr bwMode="auto">
              <a:xfrm>
                <a:off x="3067" y="3539"/>
                <a:ext cx="95" cy="0"/>
              </a:xfrm>
              <a:prstGeom prst="line">
                <a:avLst/>
              </a:prstGeom>
              <a:noFill/>
              <a:ln w="28575">
                <a:solidFill>
                  <a:srgbClr val="000000"/>
                </a:solidFill>
                <a:round/>
                <a:headEnd/>
                <a:tailEnd/>
              </a:ln>
            </p:spPr>
            <p:txBody>
              <a:bodyPr/>
              <a:lstStyle/>
              <a:p>
                <a:endParaRPr lang="zh-CN" altLang="en-US"/>
              </a:p>
            </p:txBody>
          </p:sp>
          <p:sp>
            <p:nvSpPr>
              <p:cNvPr id="532539" name="Line 64"/>
              <p:cNvSpPr>
                <a:spLocks noChangeShapeType="1"/>
              </p:cNvSpPr>
              <p:nvPr/>
            </p:nvSpPr>
            <p:spPr bwMode="auto">
              <a:xfrm>
                <a:off x="4640" y="3048"/>
                <a:ext cx="401" cy="0"/>
              </a:xfrm>
              <a:prstGeom prst="line">
                <a:avLst/>
              </a:prstGeom>
              <a:noFill/>
              <a:ln w="12700">
                <a:solidFill>
                  <a:srgbClr val="000000"/>
                </a:solidFill>
                <a:round/>
                <a:headEnd/>
                <a:tailEnd type="triangle" w="med" len="med"/>
              </a:ln>
            </p:spPr>
            <p:txBody>
              <a:bodyPr/>
              <a:lstStyle/>
              <a:p>
                <a:endParaRPr lang="zh-CN" altLang="en-US"/>
              </a:p>
            </p:txBody>
          </p:sp>
          <p:sp>
            <p:nvSpPr>
              <p:cNvPr id="532540" name="Line 65"/>
              <p:cNvSpPr>
                <a:spLocks noChangeShapeType="1"/>
              </p:cNvSpPr>
              <p:nvPr/>
            </p:nvSpPr>
            <p:spPr bwMode="auto">
              <a:xfrm>
                <a:off x="4657" y="3447"/>
                <a:ext cx="402" cy="0"/>
              </a:xfrm>
              <a:prstGeom prst="line">
                <a:avLst/>
              </a:prstGeom>
              <a:noFill/>
              <a:ln w="12700">
                <a:solidFill>
                  <a:srgbClr val="000000"/>
                </a:solidFill>
                <a:round/>
                <a:headEnd/>
                <a:tailEnd type="triangle" w="med" len="med"/>
              </a:ln>
            </p:spPr>
            <p:txBody>
              <a:bodyPr/>
              <a:lstStyle/>
              <a:p>
                <a:endParaRPr lang="zh-CN" altLang="en-US"/>
              </a:p>
            </p:txBody>
          </p:sp>
          <p:sp>
            <p:nvSpPr>
              <p:cNvPr id="532541" name="Rectangle 66"/>
              <p:cNvSpPr>
                <a:spLocks noChangeArrowheads="1"/>
              </p:cNvSpPr>
              <p:nvPr/>
            </p:nvSpPr>
            <p:spPr bwMode="auto">
              <a:xfrm>
                <a:off x="5040" y="3370"/>
                <a:ext cx="292"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OF</a:t>
                </a:r>
              </a:p>
            </p:txBody>
          </p:sp>
        </p:grpSp>
      </p:grpSp>
      <p:sp>
        <p:nvSpPr>
          <p:cNvPr id="419910" name="Rectangle 70"/>
          <p:cNvSpPr>
            <a:spLocks noChangeArrowheads="1"/>
          </p:cNvSpPr>
          <p:nvPr/>
        </p:nvSpPr>
        <p:spPr bwMode="auto">
          <a:xfrm>
            <a:off x="6350" y="5815013"/>
            <a:ext cx="2855913" cy="762000"/>
          </a:xfrm>
          <a:prstGeom prst="rect">
            <a:avLst/>
          </a:prstGeom>
          <a:noFill/>
          <a:ln w="12700">
            <a:noFill/>
            <a:miter lim="800000"/>
            <a:headEnd/>
            <a:tailEnd/>
          </a:ln>
        </p:spPr>
        <p:txBody>
          <a:bodyPr anchor="ctr">
            <a:spAutoFit/>
          </a:bodyPr>
          <a:lstStyle/>
          <a:p>
            <a:pPr eaLnBrk="0" hangingPunct="0"/>
            <a:r>
              <a:rPr lang="zh-CN" altLang="en-US" sz="2200" b="1">
                <a:latin typeface="黑体" pitchFamily="49" charset="-122"/>
                <a:ea typeface="黑体" pitchFamily="49" charset="-122"/>
              </a:rPr>
              <a:t>当</a:t>
            </a:r>
            <a:r>
              <a:rPr lang="en-US" altLang="zh-CN" sz="2200" b="1">
                <a:latin typeface="黑体" pitchFamily="49" charset="-122"/>
                <a:ea typeface="黑体" pitchFamily="49" charset="-122"/>
              </a:rPr>
              <a:t>Sub</a:t>
            </a:r>
            <a:r>
              <a:rPr lang="zh-CN" altLang="en-US" sz="2200" b="1">
                <a:latin typeface="黑体" pitchFamily="49" charset="-122"/>
                <a:ea typeface="黑体" pitchFamily="49" charset="-122"/>
              </a:rPr>
              <a:t>为</a:t>
            </a:r>
            <a:r>
              <a:rPr lang="en-US" altLang="zh-CN" sz="2200" b="1">
                <a:latin typeface="黑体" pitchFamily="49" charset="-122"/>
                <a:ea typeface="黑体" pitchFamily="49" charset="-122"/>
              </a:rPr>
              <a:t>1</a:t>
            </a:r>
            <a:r>
              <a:rPr lang="zh-CN" altLang="en-US" sz="2200" b="1">
                <a:latin typeface="黑体" pitchFamily="49" charset="-122"/>
                <a:ea typeface="黑体" pitchFamily="49" charset="-122"/>
              </a:rPr>
              <a:t>时，做减法</a:t>
            </a:r>
          </a:p>
          <a:p>
            <a:pPr eaLnBrk="0" hangingPunct="0"/>
            <a:r>
              <a:rPr lang="zh-CN" altLang="en-US" sz="2200" b="1">
                <a:latin typeface="黑体" pitchFamily="49" charset="-122"/>
                <a:ea typeface="黑体" pitchFamily="49" charset="-122"/>
              </a:rPr>
              <a:t>当</a:t>
            </a:r>
            <a:r>
              <a:rPr lang="en-US" altLang="zh-CN" sz="2200" b="1">
                <a:latin typeface="黑体" pitchFamily="49" charset="-122"/>
                <a:ea typeface="黑体" pitchFamily="49" charset="-122"/>
              </a:rPr>
              <a:t>Sub</a:t>
            </a:r>
            <a:r>
              <a:rPr lang="zh-CN" altLang="en-US" sz="2200" b="1">
                <a:latin typeface="黑体" pitchFamily="49" charset="-122"/>
                <a:ea typeface="黑体" pitchFamily="49" charset="-122"/>
              </a:rPr>
              <a:t>为</a:t>
            </a:r>
            <a:r>
              <a:rPr lang="en-US" altLang="zh-CN" sz="2200" b="1">
                <a:latin typeface="黑体" pitchFamily="49" charset="-122"/>
                <a:ea typeface="黑体" pitchFamily="49" charset="-122"/>
              </a:rPr>
              <a:t>0</a:t>
            </a:r>
            <a:r>
              <a:rPr lang="zh-CN" altLang="en-US" sz="2200" b="1">
                <a:latin typeface="黑体" pitchFamily="49" charset="-122"/>
                <a:ea typeface="黑体" pitchFamily="49" charset="-122"/>
              </a:rPr>
              <a:t>时，做加法</a:t>
            </a:r>
          </a:p>
        </p:txBody>
      </p:sp>
      <p:sp>
        <p:nvSpPr>
          <p:cNvPr id="532547" name="Text Box 67"/>
          <p:cNvSpPr txBox="1">
            <a:spLocks noChangeArrowheads="1"/>
          </p:cNvSpPr>
          <p:nvPr/>
        </p:nvSpPr>
        <p:spPr bwMode="auto">
          <a:xfrm>
            <a:off x="5786438" y="1143000"/>
            <a:ext cx="2757487" cy="1158875"/>
          </a:xfrm>
          <a:prstGeom prst="rect">
            <a:avLst/>
          </a:prstGeom>
          <a:solidFill>
            <a:schemeClr val="bg1"/>
          </a:solidFill>
          <a:ln w="12700">
            <a:noFill/>
            <a:miter lim="800000"/>
            <a:headEnd/>
            <a:tailEnd/>
          </a:ln>
          <a:effectLst/>
        </p:spPr>
        <p:txBody>
          <a:bodyPr>
            <a:spAutoFit/>
          </a:bodyPr>
          <a:lstStyle/>
          <a:p>
            <a:pPr eaLnBrk="0" hangingPunct="0">
              <a:spcBef>
                <a:spcPct val="50000"/>
              </a:spcBef>
            </a:pPr>
            <a:r>
              <a:rPr lang="zh-CN" altLang="en-US" sz="2000" b="1">
                <a:solidFill>
                  <a:srgbClr val="FF0000"/>
                </a:solidFill>
                <a:ea typeface="黑体" pitchFamily="49" charset="-122"/>
              </a:rPr>
              <a:t>问题：</a:t>
            </a:r>
            <a:r>
              <a:rPr lang="en-US" altLang="zh-CN" sz="2000" b="1">
                <a:solidFill>
                  <a:srgbClr val="FF0000"/>
                </a:solidFill>
                <a:ea typeface="黑体" pitchFamily="49" charset="-122"/>
              </a:rPr>
              <a:t>Adder</a:t>
            </a:r>
            <a:r>
              <a:rPr lang="zh-CN" altLang="en-US" sz="2000" b="1">
                <a:solidFill>
                  <a:srgbClr val="FF0000"/>
                </a:solidFill>
                <a:ea typeface="黑体" pitchFamily="49" charset="-122"/>
              </a:rPr>
              <a:t>中执行的是什么运算？</a:t>
            </a:r>
          </a:p>
          <a:p>
            <a:pPr eaLnBrk="0" hangingPunct="0">
              <a:spcBef>
                <a:spcPct val="50000"/>
              </a:spcBef>
            </a:pPr>
            <a:r>
              <a:rPr lang="zh-CN" altLang="en-US" sz="2000" b="1">
                <a:solidFill>
                  <a:srgbClr val="009900"/>
                </a:solidFill>
                <a:ea typeface="黑体" pitchFamily="49" charset="-122"/>
              </a:rPr>
              <a:t>相当于无符号数加！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9843">
                                            <p:txEl>
                                              <p:pRg st="1" end="1"/>
                                            </p:txEl>
                                          </p:spTgt>
                                        </p:tgtEl>
                                        <p:attrNameLst>
                                          <p:attrName>style.visibility</p:attrName>
                                        </p:attrNameLst>
                                      </p:cBhvr>
                                      <p:to>
                                        <p:strVal val="visible"/>
                                      </p:to>
                                    </p:set>
                                    <p:animEffect transition="in" filter="blinds(horizontal)">
                                      <p:cBhvr>
                                        <p:cTn id="7" dur="500"/>
                                        <p:tgtEl>
                                          <p:spTgt spid="41984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19843">
                                            <p:txEl>
                                              <p:pRg st="2" end="2"/>
                                            </p:txEl>
                                          </p:spTgt>
                                        </p:tgtEl>
                                        <p:attrNameLst>
                                          <p:attrName>style.visibility</p:attrName>
                                        </p:attrNameLst>
                                      </p:cBhvr>
                                      <p:to>
                                        <p:strVal val="visible"/>
                                      </p:to>
                                    </p:set>
                                    <p:animEffect transition="in" filter="blinds(horizontal)">
                                      <p:cBhvr>
                                        <p:cTn id="10" dur="500"/>
                                        <p:tgtEl>
                                          <p:spTgt spid="41984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19843">
                                            <p:txEl>
                                              <p:pRg st="4" end="4"/>
                                            </p:txEl>
                                          </p:spTgt>
                                        </p:tgtEl>
                                        <p:attrNameLst>
                                          <p:attrName>style.visibility</p:attrName>
                                        </p:attrNameLst>
                                      </p:cBhvr>
                                      <p:to>
                                        <p:strVal val="visible"/>
                                      </p:to>
                                    </p:set>
                                    <p:animEffect transition="in" filter="blinds(horizontal)">
                                      <p:cBhvr>
                                        <p:cTn id="15" dur="500"/>
                                        <p:tgtEl>
                                          <p:spTgt spid="41984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19843">
                                            <p:txEl>
                                              <p:pRg st="5" end="5"/>
                                            </p:txEl>
                                          </p:spTgt>
                                        </p:tgtEl>
                                        <p:attrNameLst>
                                          <p:attrName>style.visibility</p:attrName>
                                        </p:attrNameLst>
                                      </p:cBhvr>
                                      <p:to>
                                        <p:strVal val="visible"/>
                                      </p:to>
                                    </p:set>
                                    <p:animEffect transition="in" filter="blinds(horizontal)">
                                      <p:cBhvr>
                                        <p:cTn id="20" dur="500"/>
                                        <p:tgtEl>
                                          <p:spTgt spid="41984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19843">
                                            <p:txEl>
                                              <p:pRg st="6" end="6"/>
                                            </p:txEl>
                                          </p:spTgt>
                                        </p:tgtEl>
                                        <p:attrNameLst>
                                          <p:attrName>style.visibility</p:attrName>
                                        </p:attrNameLst>
                                      </p:cBhvr>
                                      <p:to>
                                        <p:strVal val="visible"/>
                                      </p:to>
                                    </p:set>
                                    <p:animEffect transition="in" filter="blinds(horizontal)">
                                      <p:cBhvr>
                                        <p:cTn id="25" dur="500"/>
                                        <p:tgtEl>
                                          <p:spTgt spid="41984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19843">
                                            <p:txEl>
                                              <p:pRg st="7" end="7"/>
                                            </p:txEl>
                                          </p:spTgt>
                                        </p:tgtEl>
                                        <p:attrNameLst>
                                          <p:attrName>style.visibility</p:attrName>
                                        </p:attrNameLst>
                                      </p:cBhvr>
                                      <p:to>
                                        <p:strVal val="visible"/>
                                      </p:to>
                                    </p:set>
                                    <p:animEffect transition="in" filter="blinds(horizontal)">
                                      <p:cBhvr>
                                        <p:cTn id="30" dur="500"/>
                                        <p:tgtEl>
                                          <p:spTgt spid="41984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19843">
                                            <p:txEl>
                                              <p:pRg st="8" end="8"/>
                                            </p:txEl>
                                          </p:spTgt>
                                        </p:tgtEl>
                                        <p:attrNameLst>
                                          <p:attrName>style.visibility</p:attrName>
                                        </p:attrNameLst>
                                      </p:cBhvr>
                                      <p:to>
                                        <p:strVal val="visible"/>
                                      </p:to>
                                    </p:set>
                                    <p:animEffect transition="in" filter="blinds(horizontal)">
                                      <p:cBhvr>
                                        <p:cTn id="35" dur="500"/>
                                        <p:tgtEl>
                                          <p:spTgt spid="41984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19844"/>
                                        </p:tgtEl>
                                        <p:attrNameLst>
                                          <p:attrName>style.visibility</p:attrName>
                                        </p:attrNameLst>
                                      </p:cBhvr>
                                      <p:to>
                                        <p:strVal val="visible"/>
                                      </p:to>
                                    </p:set>
                                    <p:animEffect transition="in" filter="blinds(horizontal)">
                                      <p:cBhvr>
                                        <p:cTn id="40" dur="500"/>
                                        <p:tgtEl>
                                          <p:spTgt spid="419844"/>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blinds(horizontal)">
                                      <p:cBhvr>
                                        <p:cTn id="45" dur="500"/>
                                        <p:tgtEl>
                                          <p:spTgt spid="2"/>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532545"/>
                                        </p:tgtEl>
                                        <p:attrNameLst>
                                          <p:attrName>style.visibility</p:attrName>
                                        </p:attrNameLst>
                                      </p:cBhvr>
                                      <p:to>
                                        <p:strVal val="visible"/>
                                      </p:to>
                                    </p:set>
                                    <p:animEffect transition="in" filter="blinds(horizontal)">
                                      <p:cBhvr>
                                        <p:cTn id="50" dur="500"/>
                                        <p:tgtEl>
                                          <p:spTgt spid="532545"/>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419910"/>
                                        </p:tgtEl>
                                        <p:attrNameLst>
                                          <p:attrName>style.visibility</p:attrName>
                                        </p:attrNameLst>
                                      </p:cBhvr>
                                      <p:to>
                                        <p:strVal val="visible"/>
                                      </p:to>
                                    </p:set>
                                    <p:animEffect transition="in" filter="blinds(horizontal)">
                                      <p:cBhvr>
                                        <p:cTn id="55" dur="500"/>
                                        <p:tgtEl>
                                          <p:spTgt spid="419910"/>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532547">
                                            <p:txEl>
                                              <p:pRg st="0" end="0"/>
                                            </p:txEl>
                                          </p:spTgt>
                                        </p:tgtEl>
                                        <p:attrNameLst>
                                          <p:attrName>style.visibility</p:attrName>
                                        </p:attrNameLst>
                                      </p:cBhvr>
                                      <p:to>
                                        <p:strVal val="visible"/>
                                      </p:to>
                                    </p:set>
                                    <p:animEffect transition="in" filter="blinds(horizontal)">
                                      <p:cBhvr>
                                        <p:cTn id="60" dur="500"/>
                                        <p:tgtEl>
                                          <p:spTgt spid="532547">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532547">
                                            <p:txEl>
                                              <p:pRg st="1" end="1"/>
                                            </p:txEl>
                                          </p:spTgt>
                                        </p:tgtEl>
                                        <p:attrNameLst>
                                          <p:attrName>style.visibility</p:attrName>
                                        </p:attrNameLst>
                                      </p:cBhvr>
                                      <p:to>
                                        <p:strVal val="visible"/>
                                      </p:to>
                                    </p:set>
                                    <p:animEffect transition="in" filter="blinds(horizontal)">
                                      <p:cBhvr>
                                        <p:cTn id="65" dur="500"/>
                                        <p:tgtEl>
                                          <p:spTgt spid="5325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4" grpId="0"/>
      <p:bldP spid="4199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a:xfrm>
            <a:off x="800100" y="142875"/>
            <a:ext cx="6611938" cy="528638"/>
          </a:xfrm>
        </p:spPr>
        <p:txBody>
          <a:bodyPr/>
          <a:lstStyle/>
          <a:p>
            <a:r>
              <a:rPr lang="zh-CN" altLang="en-US" sz="3600" smtClean="0">
                <a:ea typeface="宋体" pitchFamily="2" charset="-122"/>
              </a:rPr>
              <a:t>计算机中的算盘长啥样？</a:t>
            </a:r>
          </a:p>
        </p:txBody>
      </p:sp>
      <p:grpSp>
        <p:nvGrpSpPr>
          <p:cNvPr id="638979" name="Group 3"/>
          <p:cNvGrpSpPr>
            <a:grpSpLocks/>
          </p:cNvGrpSpPr>
          <p:nvPr/>
        </p:nvGrpSpPr>
        <p:grpSpPr bwMode="auto">
          <a:xfrm>
            <a:off x="0" y="2689225"/>
            <a:ext cx="8766175" cy="4168775"/>
            <a:chOff x="0" y="1498"/>
            <a:chExt cx="5522" cy="2626"/>
          </a:xfrm>
        </p:grpSpPr>
        <p:sp>
          <p:nvSpPr>
            <p:cNvPr id="638980" name="Rectangle 33"/>
            <p:cNvSpPr>
              <a:spLocks noChangeArrowheads="1"/>
            </p:cNvSpPr>
            <p:nvPr/>
          </p:nvSpPr>
          <p:spPr bwMode="auto">
            <a:xfrm>
              <a:off x="4403" y="2741"/>
              <a:ext cx="530"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cs typeface="Arial" pitchFamily="34" charset="0"/>
                </a:rPr>
                <a:t>Sum</a:t>
              </a:r>
            </a:p>
          </p:txBody>
        </p:sp>
        <p:sp>
          <p:nvSpPr>
            <p:cNvPr id="638981" name="Line 11"/>
            <p:cNvSpPr>
              <a:spLocks noChangeShapeType="1"/>
            </p:cNvSpPr>
            <p:nvPr/>
          </p:nvSpPr>
          <p:spPr bwMode="auto">
            <a:xfrm flipH="1">
              <a:off x="507" y="2327"/>
              <a:ext cx="2619" cy="1"/>
            </a:xfrm>
            <a:prstGeom prst="line">
              <a:avLst/>
            </a:prstGeom>
            <a:noFill/>
            <a:ln w="19050">
              <a:solidFill>
                <a:schemeClr val="tx1"/>
              </a:solidFill>
              <a:round/>
              <a:headEnd type="triangle" w="med" len="med"/>
              <a:tailEnd/>
            </a:ln>
          </p:spPr>
          <p:txBody>
            <a:bodyPr wrap="none" anchor="ctr"/>
            <a:lstStyle/>
            <a:p>
              <a:endParaRPr lang="zh-CN" altLang="en-US"/>
            </a:p>
          </p:txBody>
        </p:sp>
        <p:sp>
          <p:nvSpPr>
            <p:cNvPr id="638982" name="Line 12"/>
            <p:cNvSpPr>
              <a:spLocks noChangeShapeType="1"/>
            </p:cNvSpPr>
            <p:nvPr/>
          </p:nvSpPr>
          <p:spPr bwMode="auto">
            <a:xfrm flipH="1">
              <a:off x="3111" y="2141"/>
              <a:ext cx="9" cy="691"/>
            </a:xfrm>
            <a:prstGeom prst="line">
              <a:avLst/>
            </a:prstGeom>
            <a:noFill/>
            <a:ln w="25400">
              <a:solidFill>
                <a:schemeClr val="tx1"/>
              </a:solidFill>
              <a:round/>
              <a:headEnd/>
              <a:tailEnd/>
            </a:ln>
          </p:spPr>
          <p:txBody>
            <a:bodyPr wrap="none" anchor="ctr"/>
            <a:lstStyle/>
            <a:p>
              <a:endParaRPr lang="zh-CN" altLang="en-US"/>
            </a:p>
          </p:txBody>
        </p:sp>
        <p:sp>
          <p:nvSpPr>
            <p:cNvPr id="638983" name="Line 13"/>
            <p:cNvSpPr>
              <a:spLocks noChangeShapeType="1"/>
            </p:cNvSpPr>
            <p:nvPr/>
          </p:nvSpPr>
          <p:spPr bwMode="auto">
            <a:xfrm>
              <a:off x="3129" y="2141"/>
              <a:ext cx="564" cy="307"/>
            </a:xfrm>
            <a:prstGeom prst="line">
              <a:avLst/>
            </a:prstGeom>
            <a:noFill/>
            <a:ln w="25400">
              <a:solidFill>
                <a:schemeClr val="tx1"/>
              </a:solidFill>
              <a:round/>
              <a:headEnd/>
              <a:tailEnd/>
            </a:ln>
          </p:spPr>
          <p:txBody>
            <a:bodyPr wrap="none" anchor="ctr"/>
            <a:lstStyle/>
            <a:p>
              <a:endParaRPr lang="zh-CN" altLang="en-US"/>
            </a:p>
          </p:txBody>
        </p:sp>
        <p:sp>
          <p:nvSpPr>
            <p:cNvPr id="638984" name="Line 14"/>
            <p:cNvSpPr>
              <a:spLocks noChangeShapeType="1"/>
            </p:cNvSpPr>
            <p:nvPr/>
          </p:nvSpPr>
          <p:spPr bwMode="auto">
            <a:xfrm>
              <a:off x="3087" y="2822"/>
              <a:ext cx="213" cy="110"/>
            </a:xfrm>
            <a:prstGeom prst="line">
              <a:avLst/>
            </a:prstGeom>
            <a:noFill/>
            <a:ln w="25400">
              <a:solidFill>
                <a:schemeClr val="tx1"/>
              </a:solidFill>
              <a:round/>
              <a:headEnd/>
              <a:tailEnd/>
            </a:ln>
          </p:spPr>
          <p:txBody>
            <a:bodyPr wrap="none" anchor="ctr"/>
            <a:lstStyle/>
            <a:p>
              <a:endParaRPr lang="zh-CN" altLang="en-US"/>
            </a:p>
          </p:txBody>
        </p:sp>
        <p:sp>
          <p:nvSpPr>
            <p:cNvPr id="638985" name="Line 16"/>
            <p:cNvSpPr>
              <a:spLocks noChangeShapeType="1"/>
            </p:cNvSpPr>
            <p:nvPr/>
          </p:nvSpPr>
          <p:spPr bwMode="auto">
            <a:xfrm>
              <a:off x="3693" y="2448"/>
              <a:ext cx="10" cy="457"/>
            </a:xfrm>
            <a:prstGeom prst="line">
              <a:avLst/>
            </a:prstGeom>
            <a:noFill/>
            <a:ln w="25400">
              <a:solidFill>
                <a:schemeClr val="tx1"/>
              </a:solidFill>
              <a:round/>
              <a:headEnd/>
              <a:tailEnd/>
            </a:ln>
          </p:spPr>
          <p:txBody>
            <a:bodyPr wrap="none" anchor="ctr"/>
            <a:lstStyle/>
            <a:p>
              <a:endParaRPr lang="zh-CN" altLang="en-US"/>
            </a:p>
          </p:txBody>
        </p:sp>
        <p:sp>
          <p:nvSpPr>
            <p:cNvPr id="638986" name="Line 18"/>
            <p:cNvSpPr>
              <a:spLocks noChangeShapeType="1"/>
            </p:cNvSpPr>
            <p:nvPr/>
          </p:nvSpPr>
          <p:spPr bwMode="auto">
            <a:xfrm flipV="1">
              <a:off x="3120" y="3060"/>
              <a:ext cx="0" cy="654"/>
            </a:xfrm>
            <a:prstGeom prst="line">
              <a:avLst/>
            </a:prstGeom>
            <a:noFill/>
            <a:ln w="25400">
              <a:solidFill>
                <a:schemeClr val="tx1"/>
              </a:solidFill>
              <a:round/>
              <a:headEnd/>
              <a:tailEnd/>
            </a:ln>
          </p:spPr>
          <p:txBody>
            <a:bodyPr wrap="none" anchor="ctr"/>
            <a:lstStyle/>
            <a:p>
              <a:endParaRPr lang="zh-CN" altLang="en-US"/>
            </a:p>
          </p:txBody>
        </p:sp>
        <p:sp>
          <p:nvSpPr>
            <p:cNvPr id="638987" name="Line 19"/>
            <p:cNvSpPr>
              <a:spLocks noChangeShapeType="1"/>
            </p:cNvSpPr>
            <p:nvPr/>
          </p:nvSpPr>
          <p:spPr bwMode="auto">
            <a:xfrm flipV="1">
              <a:off x="3129" y="3365"/>
              <a:ext cx="564" cy="349"/>
            </a:xfrm>
            <a:prstGeom prst="line">
              <a:avLst/>
            </a:prstGeom>
            <a:noFill/>
            <a:ln w="25400">
              <a:solidFill>
                <a:schemeClr val="tx1"/>
              </a:solidFill>
              <a:round/>
              <a:headEnd/>
              <a:tailEnd/>
            </a:ln>
          </p:spPr>
          <p:txBody>
            <a:bodyPr wrap="none" anchor="ctr"/>
            <a:lstStyle/>
            <a:p>
              <a:endParaRPr lang="zh-CN" altLang="en-US"/>
            </a:p>
          </p:txBody>
        </p:sp>
        <p:sp>
          <p:nvSpPr>
            <p:cNvPr id="638988" name="Line 20"/>
            <p:cNvSpPr>
              <a:spLocks noChangeShapeType="1"/>
            </p:cNvSpPr>
            <p:nvPr/>
          </p:nvSpPr>
          <p:spPr bwMode="auto">
            <a:xfrm flipV="1">
              <a:off x="3121" y="2929"/>
              <a:ext cx="171" cy="124"/>
            </a:xfrm>
            <a:prstGeom prst="line">
              <a:avLst/>
            </a:prstGeom>
            <a:noFill/>
            <a:ln w="25400">
              <a:solidFill>
                <a:schemeClr val="tx1"/>
              </a:solidFill>
              <a:round/>
              <a:headEnd/>
              <a:tailEnd/>
            </a:ln>
          </p:spPr>
          <p:txBody>
            <a:bodyPr wrap="none" anchor="ctr"/>
            <a:lstStyle/>
            <a:p>
              <a:endParaRPr lang="zh-CN" altLang="en-US"/>
            </a:p>
          </p:txBody>
        </p:sp>
        <p:sp>
          <p:nvSpPr>
            <p:cNvPr id="638989" name="Line 22"/>
            <p:cNvSpPr>
              <a:spLocks noChangeShapeType="1"/>
            </p:cNvSpPr>
            <p:nvPr/>
          </p:nvSpPr>
          <p:spPr bwMode="auto">
            <a:xfrm flipV="1">
              <a:off x="3703" y="2905"/>
              <a:ext cx="0" cy="481"/>
            </a:xfrm>
            <a:prstGeom prst="line">
              <a:avLst/>
            </a:prstGeom>
            <a:noFill/>
            <a:ln w="25400">
              <a:solidFill>
                <a:schemeClr val="tx1"/>
              </a:solidFill>
              <a:round/>
              <a:headEnd/>
              <a:tailEnd/>
            </a:ln>
          </p:spPr>
          <p:txBody>
            <a:bodyPr wrap="none" anchor="ctr"/>
            <a:lstStyle/>
            <a:p>
              <a:endParaRPr lang="zh-CN" altLang="en-US"/>
            </a:p>
          </p:txBody>
        </p:sp>
        <p:sp>
          <p:nvSpPr>
            <p:cNvPr id="638990" name="Line 23"/>
            <p:cNvSpPr>
              <a:spLocks noChangeShapeType="1"/>
            </p:cNvSpPr>
            <p:nvPr/>
          </p:nvSpPr>
          <p:spPr bwMode="auto">
            <a:xfrm flipV="1">
              <a:off x="3707" y="2917"/>
              <a:ext cx="749"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38991" name="Line 24"/>
            <p:cNvSpPr>
              <a:spLocks noChangeShapeType="1"/>
            </p:cNvSpPr>
            <p:nvPr/>
          </p:nvSpPr>
          <p:spPr bwMode="auto">
            <a:xfrm flipH="1">
              <a:off x="2416" y="3505"/>
              <a:ext cx="709" cy="0"/>
            </a:xfrm>
            <a:prstGeom prst="line">
              <a:avLst/>
            </a:prstGeom>
            <a:noFill/>
            <a:ln w="19050">
              <a:solidFill>
                <a:schemeClr val="tx1"/>
              </a:solidFill>
              <a:round/>
              <a:headEnd type="triangle" w="med" len="med"/>
              <a:tailEnd/>
            </a:ln>
          </p:spPr>
          <p:txBody>
            <a:bodyPr wrap="none" anchor="ctr"/>
            <a:lstStyle/>
            <a:p>
              <a:endParaRPr lang="zh-CN" altLang="en-US"/>
            </a:p>
          </p:txBody>
        </p:sp>
        <p:sp>
          <p:nvSpPr>
            <p:cNvPr id="638992" name="Rectangle 25"/>
            <p:cNvSpPr>
              <a:spLocks noChangeArrowheads="1"/>
            </p:cNvSpPr>
            <p:nvPr/>
          </p:nvSpPr>
          <p:spPr bwMode="auto">
            <a:xfrm rot="5400000">
              <a:off x="2975" y="2870"/>
              <a:ext cx="974" cy="285"/>
            </a:xfrm>
            <a:prstGeom prst="rect">
              <a:avLst/>
            </a:prstGeom>
            <a:noFill/>
            <a:ln w="12700">
              <a:noFill/>
              <a:miter lim="800000"/>
              <a:headEnd/>
              <a:tailEnd/>
            </a:ln>
          </p:spPr>
          <p:txBody>
            <a:bodyPr lIns="90488" tIns="44450" rIns="90488" bIns="44450">
              <a:spAutoFit/>
            </a:bodyPr>
            <a:lstStyle/>
            <a:p>
              <a:pPr eaLnBrk="0" hangingPunct="0"/>
              <a:r>
                <a:rPr lang="zh-CN" altLang="en-US" sz="2400" b="1">
                  <a:cs typeface="Arial" pitchFamily="34" charset="0"/>
                </a:rPr>
                <a:t>加法器</a:t>
              </a:r>
            </a:p>
          </p:txBody>
        </p:sp>
        <p:sp>
          <p:nvSpPr>
            <p:cNvPr id="638993" name="Line 26"/>
            <p:cNvSpPr>
              <a:spLocks noChangeShapeType="1"/>
            </p:cNvSpPr>
            <p:nvPr/>
          </p:nvSpPr>
          <p:spPr bwMode="auto">
            <a:xfrm flipH="1">
              <a:off x="2648" y="3446"/>
              <a:ext cx="127" cy="121"/>
            </a:xfrm>
            <a:prstGeom prst="line">
              <a:avLst/>
            </a:prstGeom>
            <a:noFill/>
            <a:ln w="12700">
              <a:solidFill>
                <a:schemeClr val="tx1"/>
              </a:solidFill>
              <a:round/>
              <a:headEnd/>
              <a:tailEnd/>
            </a:ln>
          </p:spPr>
          <p:txBody>
            <a:bodyPr wrap="none" anchor="ctr"/>
            <a:lstStyle/>
            <a:p>
              <a:endParaRPr lang="zh-CN" altLang="en-US"/>
            </a:p>
          </p:txBody>
        </p:sp>
        <p:sp>
          <p:nvSpPr>
            <p:cNvPr id="638994" name="Line 27"/>
            <p:cNvSpPr>
              <a:spLocks noChangeShapeType="1"/>
            </p:cNvSpPr>
            <p:nvPr/>
          </p:nvSpPr>
          <p:spPr bwMode="auto">
            <a:xfrm flipH="1">
              <a:off x="776" y="2269"/>
              <a:ext cx="127" cy="118"/>
            </a:xfrm>
            <a:prstGeom prst="line">
              <a:avLst/>
            </a:prstGeom>
            <a:noFill/>
            <a:ln w="12700">
              <a:solidFill>
                <a:schemeClr val="tx1"/>
              </a:solidFill>
              <a:round/>
              <a:headEnd/>
              <a:tailEnd/>
            </a:ln>
          </p:spPr>
          <p:txBody>
            <a:bodyPr wrap="none" anchor="ctr"/>
            <a:lstStyle/>
            <a:p>
              <a:endParaRPr lang="zh-CN" altLang="en-US"/>
            </a:p>
          </p:txBody>
        </p:sp>
        <p:sp>
          <p:nvSpPr>
            <p:cNvPr id="638995" name="Line 28"/>
            <p:cNvSpPr>
              <a:spLocks noChangeShapeType="1"/>
            </p:cNvSpPr>
            <p:nvPr/>
          </p:nvSpPr>
          <p:spPr bwMode="auto">
            <a:xfrm flipH="1">
              <a:off x="4105" y="2857"/>
              <a:ext cx="127" cy="118"/>
            </a:xfrm>
            <a:prstGeom prst="line">
              <a:avLst/>
            </a:prstGeom>
            <a:noFill/>
            <a:ln w="12700">
              <a:solidFill>
                <a:schemeClr val="tx1"/>
              </a:solidFill>
              <a:round/>
              <a:headEnd/>
              <a:tailEnd/>
            </a:ln>
          </p:spPr>
          <p:txBody>
            <a:bodyPr wrap="none" anchor="ctr"/>
            <a:lstStyle/>
            <a:p>
              <a:endParaRPr lang="zh-CN" altLang="en-US"/>
            </a:p>
          </p:txBody>
        </p:sp>
        <p:sp>
          <p:nvSpPr>
            <p:cNvPr id="638996" name="Rectangle 29"/>
            <p:cNvSpPr>
              <a:spLocks noChangeArrowheads="1"/>
            </p:cNvSpPr>
            <p:nvPr/>
          </p:nvSpPr>
          <p:spPr bwMode="auto">
            <a:xfrm>
              <a:off x="890" y="2081"/>
              <a:ext cx="231"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cs typeface="Arial" pitchFamily="34" charset="0"/>
                </a:rPr>
                <a:t>n</a:t>
              </a:r>
            </a:p>
          </p:txBody>
        </p:sp>
        <p:sp>
          <p:nvSpPr>
            <p:cNvPr id="638997" name="Rectangle 30"/>
            <p:cNvSpPr>
              <a:spLocks noChangeArrowheads="1"/>
            </p:cNvSpPr>
            <p:nvPr/>
          </p:nvSpPr>
          <p:spPr bwMode="auto">
            <a:xfrm>
              <a:off x="2468" y="3505"/>
              <a:ext cx="231"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cs typeface="Arial" pitchFamily="34" charset="0"/>
                </a:rPr>
                <a:t>n</a:t>
              </a:r>
            </a:p>
          </p:txBody>
        </p:sp>
        <p:sp>
          <p:nvSpPr>
            <p:cNvPr id="638998" name="Rectangle 31"/>
            <p:cNvSpPr>
              <a:spLocks noChangeArrowheads="1"/>
            </p:cNvSpPr>
            <p:nvPr/>
          </p:nvSpPr>
          <p:spPr bwMode="auto">
            <a:xfrm>
              <a:off x="3954" y="2691"/>
              <a:ext cx="231"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cs typeface="Arial" pitchFamily="34" charset="0"/>
                </a:rPr>
                <a:t>n</a:t>
              </a:r>
            </a:p>
          </p:txBody>
        </p:sp>
        <p:sp>
          <p:nvSpPr>
            <p:cNvPr id="638999" name="Rectangle 32"/>
            <p:cNvSpPr>
              <a:spLocks noChangeArrowheads="1"/>
            </p:cNvSpPr>
            <p:nvPr/>
          </p:nvSpPr>
          <p:spPr bwMode="auto">
            <a:xfrm>
              <a:off x="256" y="2171"/>
              <a:ext cx="253"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cs typeface="Arial" pitchFamily="34" charset="0"/>
                </a:rPr>
                <a:t>A</a:t>
              </a:r>
            </a:p>
          </p:txBody>
        </p:sp>
        <p:sp>
          <p:nvSpPr>
            <p:cNvPr id="639000" name="Rectangle 34"/>
            <p:cNvSpPr>
              <a:spLocks noChangeArrowheads="1"/>
            </p:cNvSpPr>
            <p:nvPr/>
          </p:nvSpPr>
          <p:spPr bwMode="auto">
            <a:xfrm>
              <a:off x="4275" y="2337"/>
              <a:ext cx="348"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cs typeface="Arial" pitchFamily="34" charset="0"/>
                </a:rPr>
                <a:t>ZF</a:t>
              </a:r>
            </a:p>
          </p:txBody>
        </p:sp>
        <p:sp>
          <p:nvSpPr>
            <p:cNvPr id="639001" name="Line 35"/>
            <p:cNvSpPr>
              <a:spLocks noChangeShapeType="1"/>
            </p:cNvSpPr>
            <p:nvPr/>
          </p:nvSpPr>
          <p:spPr bwMode="auto">
            <a:xfrm>
              <a:off x="3470" y="1994"/>
              <a:ext cx="0" cy="328"/>
            </a:xfrm>
            <a:prstGeom prst="line">
              <a:avLst/>
            </a:prstGeom>
            <a:noFill/>
            <a:ln w="19050">
              <a:solidFill>
                <a:schemeClr val="tx1"/>
              </a:solidFill>
              <a:round/>
              <a:headEnd/>
              <a:tailEnd type="triangle" w="med" len="med"/>
            </a:ln>
          </p:spPr>
          <p:txBody>
            <a:bodyPr wrap="none" anchor="ctr"/>
            <a:lstStyle/>
            <a:p>
              <a:endParaRPr lang="zh-CN" altLang="en-US"/>
            </a:p>
          </p:txBody>
        </p:sp>
        <p:sp>
          <p:nvSpPr>
            <p:cNvPr id="639002" name="Rectangle 36"/>
            <p:cNvSpPr>
              <a:spLocks noChangeArrowheads="1"/>
            </p:cNvSpPr>
            <p:nvPr/>
          </p:nvSpPr>
          <p:spPr bwMode="auto">
            <a:xfrm>
              <a:off x="3516" y="2000"/>
              <a:ext cx="423"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cs typeface="Arial" pitchFamily="34" charset="0"/>
                </a:rPr>
                <a:t>Cin</a:t>
              </a:r>
            </a:p>
          </p:txBody>
        </p:sp>
        <p:sp>
          <p:nvSpPr>
            <p:cNvPr id="639003" name="Line 37"/>
            <p:cNvSpPr>
              <a:spLocks noChangeShapeType="1"/>
            </p:cNvSpPr>
            <p:nvPr/>
          </p:nvSpPr>
          <p:spPr bwMode="auto">
            <a:xfrm>
              <a:off x="3470" y="3512"/>
              <a:ext cx="0" cy="512"/>
            </a:xfrm>
            <a:prstGeom prst="line">
              <a:avLst/>
            </a:prstGeom>
            <a:noFill/>
            <a:ln w="19050">
              <a:solidFill>
                <a:schemeClr val="tx1"/>
              </a:solidFill>
              <a:round/>
              <a:headEnd/>
              <a:tailEnd type="triangle" w="med" len="med"/>
            </a:ln>
          </p:spPr>
          <p:txBody>
            <a:bodyPr wrap="none" anchor="ctr"/>
            <a:lstStyle/>
            <a:p>
              <a:endParaRPr lang="zh-CN" altLang="en-US"/>
            </a:p>
          </p:txBody>
        </p:sp>
        <p:sp>
          <p:nvSpPr>
            <p:cNvPr id="639004" name="Rectangle 38"/>
            <p:cNvSpPr>
              <a:spLocks noChangeArrowheads="1"/>
            </p:cNvSpPr>
            <p:nvPr/>
          </p:nvSpPr>
          <p:spPr bwMode="auto">
            <a:xfrm>
              <a:off x="3516" y="3771"/>
              <a:ext cx="551"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cs typeface="Arial" pitchFamily="34" charset="0"/>
                </a:rPr>
                <a:t>Cout</a:t>
              </a:r>
            </a:p>
          </p:txBody>
        </p:sp>
        <p:sp>
          <p:nvSpPr>
            <p:cNvPr id="639005" name="Line 39"/>
            <p:cNvSpPr>
              <a:spLocks noChangeShapeType="1"/>
            </p:cNvSpPr>
            <p:nvPr/>
          </p:nvSpPr>
          <p:spPr bwMode="auto">
            <a:xfrm flipH="1">
              <a:off x="493" y="3364"/>
              <a:ext cx="1467" cy="0"/>
            </a:xfrm>
            <a:prstGeom prst="line">
              <a:avLst/>
            </a:prstGeom>
            <a:noFill/>
            <a:ln w="19050">
              <a:solidFill>
                <a:schemeClr val="tx1"/>
              </a:solidFill>
              <a:round/>
              <a:headEnd type="triangle" w="med" len="med"/>
              <a:tailEnd/>
            </a:ln>
          </p:spPr>
          <p:txBody>
            <a:bodyPr wrap="none" anchor="ctr"/>
            <a:lstStyle/>
            <a:p>
              <a:endParaRPr lang="zh-CN" altLang="en-US"/>
            </a:p>
          </p:txBody>
        </p:sp>
        <p:sp>
          <p:nvSpPr>
            <p:cNvPr id="639006" name="Line 40"/>
            <p:cNvSpPr>
              <a:spLocks noChangeShapeType="1"/>
            </p:cNvSpPr>
            <p:nvPr/>
          </p:nvSpPr>
          <p:spPr bwMode="auto">
            <a:xfrm flipH="1">
              <a:off x="727" y="3304"/>
              <a:ext cx="126" cy="120"/>
            </a:xfrm>
            <a:prstGeom prst="line">
              <a:avLst/>
            </a:prstGeom>
            <a:noFill/>
            <a:ln w="12700">
              <a:solidFill>
                <a:schemeClr val="tx1"/>
              </a:solidFill>
              <a:round/>
              <a:headEnd/>
              <a:tailEnd/>
            </a:ln>
          </p:spPr>
          <p:txBody>
            <a:bodyPr wrap="none" anchor="ctr"/>
            <a:lstStyle/>
            <a:p>
              <a:endParaRPr lang="zh-CN" altLang="en-US"/>
            </a:p>
          </p:txBody>
        </p:sp>
        <p:sp>
          <p:nvSpPr>
            <p:cNvPr id="639007" name="Rectangle 41"/>
            <p:cNvSpPr>
              <a:spLocks noChangeArrowheads="1"/>
            </p:cNvSpPr>
            <p:nvPr/>
          </p:nvSpPr>
          <p:spPr bwMode="auto">
            <a:xfrm>
              <a:off x="856" y="3127"/>
              <a:ext cx="231"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cs typeface="Arial" pitchFamily="34" charset="0"/>
                </a:rPr>
                <a:t>n</a:t>
              </a:r>
            </a:p>
          </p:txBody>
        </p:sp>
        <p:sp>
          <p:nvSpPr>
            <p:cNvPr id="639008" name="Rectangle 42"/>
            <p:cNvSpPr>
              <a:spLocks noChangeArrowheads="1"/>
            </p:cNvSpPr>
            <p:nvPr/>
          </p:nvSpPr>
          <p:spPr bwMode="auto">
            <a:xfrm>
              <a:off x="254" y="3233"/>
              <a:ext cx="253"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cs typeface="Arial" pitchFamily="34" charset="0"/>
                </a:rPr>
                <a:t>B</a:t>
              </a:r>
            </a:p>
          </p:txBody>
        </p:sp>
        <p:grpSp>
          <p:nvGrpSpPr>
            <p:cNvPr id="639009" name="Group 43"/>
            <p:cNvGrpSpPr>
              <a:grpSpLocks/>
            </p:cNvGrpSpPr>
            <p:nvPr/>
          </p:nvGrpSpPr>
          <p:grpSpPr bwMode="auto">
            <a:xfrm>
              <a:off x="1070" y="3550"/>
              <a:ext cx="410" cy="391"/>
              <a:chOff x="1816" y="3448"/>
              <a:chExt cx="336" cy="288"/>
            </a:xfrm>
          </p:grpSpPr>
          <p:sp>
            <p:nvSpPr>
              <p:cNvPr id="639010" name="Oval 44"/>
              <p:cNvSpPr>
                <a:spLocks noChangeArrowheads="1"/>
              </p:cNvSpPr>
              <p:nvPr/>
            </p:nvSpPr>
            <p:spPr bwMode="auto">
              <a:xfrm>
                <a:off x="2072" y="3560"/>
                <a:ext cx="80" cy="80"/>
              </a:xfrm>
              <a:prstGeom prst="ellipse">
                <a:avLst/>
              </a:prstGeom>
              <a:noFill/>
              <a:ln w="25400">
                <a:solidFill>
                  <a:schemeClr val="tx1"/>
                </a:solidFill>
                <a:round/>
                <a:headEnd/>
                <a:tailEnd/>
              </a:ln>
            </p:spPr>
            <p:txBody>
              <a:bodyPr wrap="none" anchor="ctr"/>
              <a:lstStyle/>
              <a:p>
                <a:pPr eaLnBrk="0" hangingPunct="0"/>
                <a:endParaRPr lang="zh-CN" altLang="en-US" sz="1600" b="1">
                  <a:latin typeface="Times New Roman" pitchFamily="18" charset="0"/>
                </a:endParaRPr>
              </a:p>
            </p:txBody>
          </p:sp>
          <p:sp>
            <p:nvSpPr>
              <p:cNvPr id="639011" name="Line 45"/>
              <p:cNvSpPr>
                <a:spLocks noChangeShapeType="1"/>
              </p:cNvSpPr>
              <p:nvPr/>
            </p:nvSpPr>
            <p:spPr bwMode="auto">
              <a:xfrm flipH="1" flipV="1">
                <a:off x="1816" y="3448"/>
                <a:ext cx="256" cy="160"/>
              </a:xfrm>
              <a:prstGeom prst="line">
                <a:avLst/>
              </a:prstGeom>
              <a:noFill/>
              <a:ln w="25400">
                <a:solidFill>
                  <a:schemeClr val="tx1"/>
                </a:solidFill>
                <a:round/>
                <a:headEnd/>
                <a:tailEnd/>
              </a:ln>
            </p:spPr>
            <p:txBody>
              <a:bodyPr wrap="none" anchor="ctr"/>
              <a:lstStyle/>
              <a:p>
                <a:endParaRPr lang="zh-CN" altLang="en-US"/>
              </a:p>
            </p:txBody>
          </p:sp>
          <p:sp>
            <p:nvSpPr>
              <p:cNvPr id="639012" name="Line 46"/>
              <p:cNvSpPr>
                <a:spLocks noChangeShapeType="1"/>
              </p:cNvSpPr>
              <p:nvPr/>
            </p:nvSpPr>
            <p:spPr bwMode="auto">
              <a:xfrm flipH="1">
                <a:off x="1816" y="3608"/>
                <a:ext cx="256" cy="128"/>
              </a:xfrm>
              <a:prstGeom prst="line">
                <a:avLst/>
              </a:prstGeom>
              <a:noFill/>
              <a:ln w="25400">
                <a:solidFill>
                  <a:schemeClr val="tx1"/>
                </a:solidFill>
                <a:round/>
                <a:headEnd/>
                <a:tailEnd/>
              </a:ln>
            </p:spPr>
            <p:txBody>
              <a:bodyPr wrap="none" anchor="ctr"/>
              <a:lstStyle/>
              <a:p>
                <a:endParaRPr lang="zh-CN" altLang="en-US"/>
              </a:p>
            </p:txBody>
          </p:sp>
          <p:sp>
            <p:nvSpPr>
              <p:cNvPr id="639013" name="Line 47"/>
              <p:cNvSpPr>
                <a:spLocks noChangeShapeType="1"/>
              </p:cNvSpPr>
              <p:nvPr/>
            </p:nvSpPr>
            <p:spPr bwMode="auto">
              <a:xfrm>
                <a:off x="1824" y="3464"/>
                <a:ext cx="0" cy="272"/>
              </a:xfrm>
              <a:prstGeom prst="line">
                <a:avLst/>
              </a:prstGeom>
              <a:noFill/>
              <a:ln w="25400">
                <a:solidFill>
                  <a:schemeClr val="tx1"/>
                </a:solidFill>
                <a:round/>
                <a:headEnd/>
                <a:tailEnd/>
              </a:ln>
            </p:spPr>
            <p:txBody>
              <a:bodyPr wrap="none" anchor="ctr"/>
              <a:lstStyle/>
              <a:p>
                <a:endParaRPr lang="zh-CN" altLang="en-US"/>
              </a:p>
            </p:txBody>
          </p:sp>
        </p:grpSp>
        <p:sp>
          <p:nvSpPr>
            <p:cNvPr id="639014" name="Line 48"/>
            <p:cNvSpPr>
              <a:spLocks noChangeShapeType="1"/>
            </p:cNvSpPr>
            <p:nvPr/>
          </p:nvSpPr>
          <p:spPr bwMode="auto">
            <a:xfrm>
              <a:off x="906" y="3369"/>
              <a:ext cx="0" cy="383"/>
            </a:xfrm>
            <a:prstGeom prst="line">
              <a:avLst/>
            </a:prstGeom>
            <a:noFill/>
            <a:ln w="19050">
              <a:solidFill>
                <a:schemeClr val="tx1"/>
              </a:solidFill>
              <a:round/>
              <a:headEnd/>
              <a:tailEnd/>
            </a:ln>
          </p:spPr>
          <p:txBody>
            <a:bodyPr wrap="none" anchor="ctr"/>
            <a:lstStyle/>
            <a:p>
              <a:endParaRPr lang="zh-CN" altLang="en-US"/>
            </a:p>
          </p:txBody>
        </p:sp>
        <p:sp>
          <p:nvSpPr>
            <p:cNvPr id="639015" name="Line 49"/>
            <p:cNvSpPr>
              <a:spLocks noChangeShapeType="1"/>
            </p:cNvSpPr>
            <p:nvPr/>
          </p:nvSpPr>
          <p:spPr bwMode="auto">
            <a:xfrm>
              <a:off x="911" y="3755"/>
              <a:ext cx="165" cy="0"/>
            </a:xfrm>
            <a:prstGeom prst="line">
              <a:avLst/>
            </a:prstGeom>
            <a:noFill/>
            <a:ln w="19050">
              <a:solidFill>
                <a:schemeClr val="tx1"/>
              </a:solidFill>
              <a:round/>
              <a:headEnd/>
              <a:tailEnd/>
            </a:ln>
          </p:spPr>
          <p:txBody>
            <a:bodyPr wrap="none" anchor="ctr"/>
            <a:lstStyle/>
            <a:p>
              <a:endParaRPr lang="zh-CN" altLang="en-US"/>
            </a:p>
          </p:txBody>
        </p:sp>
        <p:sp>
          <p:nvSpPr>
            <p:cNvPr id="639016" name="Line 50"/>
            <p:cNvSpPr>
              <a:spLocks noChangeShapeType="1"/>
            </p:cNvSpPr>
            <p:nvPr/>
          </p:nvSpPr>
          <p:spPr bwMode="auto">
            <a:xfrm flipH="1">
              <a:off x="1484" y="3755"/>
              <a:ext cx="476" cy="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639017" name="Line 51"/>
            <p:cNvSpPr>
              <a:spLocks noChangeShapeType="1"/>
            </p:cNvSpPr>
            <p:nvPr/>
          </p:nvSpPr>
          <p:spPr bwMode="auto">
            <a:xfrm flipH="1">
              <a:off x="1600" y="3697"/>
              <a:ext cx="126" cy="119"/>
            </a:xfrm>
            <a:prstGeom prst="line">
              <a:avLst/>
            </a:prstGeom>
            <a:noFill/>
            <a:ln w="12700">
              <a:solidFill>
                <a:schemeClr val="tx1"/>
              </a:solidFill>
              <a:round/>
              <a:headEnd/>
              <a:tailEnd/>
            </a:ln>
          </p:spPr>
          <p:txBody>
            <a:bodyPr wrap="none" anchor="ctr"/>
            <a:lstStyle/>
            <a:p>
              <a:endParaRPr lang="zh-CN" altLang="en-US"/>
            </a:p>
          </p:txBody>
        </p:sp>
        <p:sp>
          <p:nvSpPr>
            <p:cNvPr id="639018" name="Rectangle 52"/>
            <p:cNvSpPr>
              <a:spLocks noChangeArrowheads="1"/>
            </p:cNvSpPr>
            <p:nvPr/>
          </p:nvSpPr>
          <p:spPr bwMode="auto">
            <a:xfrm>
              <a:off x="1620" y="3709"/>
              <a:ext cx="231"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cs typeface="Arial" pitchFamily="34" charset="0"/>
                </a:rPr>
                <a:t>n</a:t>
              </a:r>
            </a:p>
          </p:txBody>
        </p:sp>
        <p:sp>
          <p:nvSpPr>
            <p:cNvPr id="639019" name="Rectangle 53"/>
            <p:cNvSpPr>
              <a:spLocks noChangeArrowheads="1"/>
            </p:cNvSpPr>
            <p:nvPr/>
          </p:nvSpPr>
          <p:spPr bwMode="auto">
            <a:xfrm>
              <a:off x="1964" y="2993"/>
              <a:ext cx="447" cy="1091"/>
            </a:xfrm>
            <a:prstGeom prst="rect">
              <a:avLst/>
            </a:prstGeom>
            <a:noFill/>
            <a:ln w="25400">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639020" name="Rectangle 54"/>
            <p:cNvSpPr>
              <a:spLocks noChangeArrowheads="1"/>
            </p:cNvSpPr>
            <p:nvPr/>
          </p:nvSpPr>
          <p:spPr bwMode="auto">
            <a:xfrm>
              <a:off x="1925" y="3183"/>
              <a:ext cx="210" cy="286"/>
            </a:xfrm>
            <a:prstGeom prst="rect">
              <a:avLst/>
            </a:prstGeom>
            <a:noFill/>
            <a:ln w="12700">
              <a:noFill/>
              <a:miter lim="800000"/>
              <a:headEnd/>
              <a:tailEnd/>
            </a:ln>
          </p:spPr>
          <p:txBody>
            <a:bodyPr wrap="none" lIns="90488" tIns="44450" rIns="90488" bIns="44450">
              <a:spAutoFit/>
            </a:bodyPr>
            <a:lstStyle/>
            <a:p>
              <a:pPr eaLnBrk="0" hangingPunct="0"/>
              <a:r>
                <a:rPr lang="zh-CN" altLang="en-US" sz="2400" b="1">
                  <a:latin typeface="Times New Roman" pitchFamily="18" charset="0"/>
                </a:rPr>
                <a:t>0</a:t>
              </a:r>
            </a:p>
          </p:txBody>
        </p:sp>
        <p:sp>
          <p:nvSpPr>
            <p:cNvPr id="639021" name="Rectangle 55"/>
            <p:cNvSpPr>
              <a:spLocks noChangeArrowheads="1"/>
            </p:cNvSpPr>
            <p:nvPr/>
          </p:nvSpPr>
          <p:spPr bwMode="auto">
            <a:xfrm>
              <a:off x="1915" y="3648"/>
              <a:ext cx="210" cy="286"/>
            </a:xfrm>
            <a:prstGeom prst="rect">
              <a:avLst/>
            </a:prstGeom>
            <a:noFill/>
            <a:ln w="12700">
              <a:noFill/>
              <a:miter lim="800000"/>
              <a:headEnd/>
              <a:tailEnd/>
            </a:ln>
          </p:spPr>
          <p:txBody>
            <a:bodyPr wrap="none" lIns="90488" tIns="44450" rIns="90488" bIns="44450">
              <a:spAutoFit/>
            </a:bodyPr>
            <a:lstStyle/>
            <a:p>
              <a:pPr eaLnBrk="0" hangingPunct="0"/>
              <a:r>
                <a:rPr lang="zh-CN" altLang="en-US" sz="2400" b="1">
                  <a:latin typeface="Times New Roman" pitchFamily="18" charset="0"/>
                </a:rPr>
                <a:t>1</a:t>
              </a:r>
            </a:p>
          </p:txBody>
        </p:sp>
        <p:sp>
          <p:nvSpPr>
            <p:cNvPr id="639022" name="Rectangle 56"/>
            <p:cNvSpPr>
              <a:spLocks noChangeArrowheads="1"/>
            </p:cNvSpPr>
            <p:nvPr/>
          </p:nvSpPr>
          <p:spPr bwMode="auto">
            <a:xfrm rot="5400000">
              <a:off x="1693" y="3465"/>
              <a:ext cx="1050" cy="267"/>
            </a:xfrm>
            <a:prstGeom prst="rect">
              <a:avLst/>
            </a:prstGeom>
            <a:noFill/>
            <a:ln w="12700">
              <a:noFill/>
              <a:miter lim="800000"/>
              <a:headEnd/>
              <a:tailEnd/>
            </a:ln>
          </p:spPr>
          <p:txBody>
            <a:bodyPr lIns="90488" tIns="44450" rIns="90488" bIns="44450">
              <a:spAutoFit/>
            </a:bodyPr>
            <a:lstStyle/>
            <a:p>
              <a:pPr eaLnBrk="0" hangingPunct="0"/>
              <a:r>
                <a:rPr lang="zh-CN" altLang="en-US" sz="2200" b="1">
                  <a:cs typeface="Arial" pitchFamily="34" charset="0"/>
                </a:rPr>
                <a:t>多路选择器</a:t>
              </a:r>
            </a:p>
          </p:txBody>
        </p:sp>
        <p:sp>
          <p:nvSpPr>
            <p:cNvPr id="639023" name="Line 57"/>
            <p:cNvSpPr>
              <a:spLocks noChangeShapeType="1"/>
            </p:cNvSpPr>
            <p:nvPr/>
          </p:nvSpPr>
          <p:spPr bwMode="auto">
            <a:xfrm flipV="1">
              <a:off x="2187" y="1667"/>
              <a:ext cx="0" cy="1321"/>
            </a:xfrm>
            <a:prstGeom prst="line">
              <a:avLst/>
            </a:prstGeom>
            <a:noFill/>
            <a:ln w="19050">
              <a:solidFill>
                <a:schemeClr val="tx1"/>
              </a:solidFill>
              <a:round/>
              <a:headEnd type="triangle" w="med" len="med"/>
              <a:tailEnd/>
            </a:ln>
          </p:spPr>
          <p:txBody>
            <a:bodyPr wrap="none" anchor="ctr"/>
            <a:lstStyle/>
            <a:p>
              <a:endParaRPr lang="zh-CN" altLang="en-US"/>
            </a:p>
          </p:txBody>
        </p:sp>
        <p:sp>
          <p:nvSpPr>
            <p:cNvPr id="639024" name="Line 59"/>
            <p:cNvSpPr>
              <a:spLocks noChangeShapeType="1"/>
            </p:cNvSpPr>
            <p:nvPr/>
          </p:nvSpPr>
          <p:spPr bwMode="auto">
            <a:xfrm flipH="1">
              <a:off x="2183" y="2006"/>
              <a:ext cx="1291" cy="0"/>
            </a:xfrm>
            <a:prstGeom prst="line">
              <a:avLst/>
            </a:prstGeom>
            <a:noFill/>
            <a:ln w="19050">
              <a:solidFill>
                <a:schemeClr val="tx1"/>
              </a:solidFill>
              <a:round/>
              <a:headEnd/>
              <a:tailEnd/>
            </a:ln>
          </p:spPr>
          <p:txBody>
            <a:bodyPr wrap="none" anchor="ctr"/>
            <a:lstStyle/>
            <a:p>
              <a:endParaRPr lang="zh-CN" altLang="en-US"/>
            </a:p>
          </p:txBody>
        </p:sp>
        <p:sp>
          <p:nvSpPr>
            <p:cNvPr id="639025" name="Rectangle 60"/>
            <p:cNvSpPr>
              <a:spLocks noChangeArrowheads="1"/>
            </p:cNvSpPr>
            <p:nvPr/>
          </p:nvSpPr>
          <p:spPr bwMode="auto">
            <a:xfrm>
              <a:off x="1648" y="1619"/>
              <a:ext cx="476"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cs typeface="Arial" pitchFamily="34" charset="0"/>
                </a:rPr>
                <a:t>Sub</a:t>
              </a:r>
            </a:p>
          </p:txBody>
        </p:sp>
        <p:sp>
          <p:nvSpPr>
            <p:cNvPr id="639026" name="Rectangle 62"/>
            <p:cNvSpPr>
              <a:spLocks noChangeArrowheads="1"/>
            </p:cNvSpPr>
            <p:nvPr/>
          </p:nvSpPr>
          <p:spPr bwMode="auto">
            <a:xfrm>
              <a:off x="1503" y="3487"/>
              <a:ext cx="253"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cs typeface="Arial" pitchFamily="34" charset="0"/>
                </a:rPr>
                <a:t>B</a:t>
              </a:r>
            </a:p>
          </p:txBody>
        </p:sp>
        <p:sp>
          <p:nvSpPr>
            <p:cNvPr id="639027" name="Line 63"/>
            <p:cNvSpPr>
              <a:spLocks noChangeShapeType="1"/>
            </p:cNvSpPr>
            <p:nvPr/>
          </p:nvSpPr>
          <p:spPr bwMode="auto">
            <a:xfrm>
              <a:off x="1557" y="3509"/>
              <a:ext cx="134" cy="0"/>
            </a:xfrm>
            <a:prstGeom prst="line">
              <a:avLst/>
            </a:prstGeom>
            <a:noFill/>
            <a:ln w="28575">
              <a:solidFill>
                <a:srgbClr val="000000"/>
              </a:solidFill>
              <a:round/>
              <a:headEnd/>
              <a:tailEnd/>
            </a:ln>
          </p:spPr>
          <p:txBody>
            <a:bodyPr/>
            <a:lstStyle/>
            <a:p>
              <a:endParaRPr lang="zh-CN" altLang="en-US"/>
            </a:p>
          </p:txBody>
        </p:sp>
        <p:sp>
          <p:nvSpPr>
            <p:cNvPr id="639028" name="Line 64"/>
            <p:cNvSpPr>
              <a:spLocks noChangeShapeType="1"/>
            </p:cNvSpPr>
            <p:nvPr/>
          </p:nvSpPr>
          <p:spPr bwMode="auto">
            <a:xfrm>
              <a:off x="3697" y="2549"/>
              <a:ext cx="567" cy="0"/>
            </a:xfrm>
            <a:prstGeom prst="line">
              <a:avLst/>
            </a:prstGeom>
            <a:noFill/>
            <a:ln w="12700">
              <a:solidFill>
                <a:srgbClr val="000000"/>
              </a:solidFill>
              <a:round/>
              <a:headEnd/>
              <a:tailEnd type="triangle" w="med" len="med"/>
            </a:ln>
          </p:spPr>
          <p:txBody>
            <a:bodyPr/>
            <a:lstStyle/>
            <a:p>
              <a:endParaRPr lang="zh-CN" altLang="en-US"/>
            </a:p>
          </p:txBody>
        </p:sp>
        <p:sp>
          <p:nvSpPr>
            <p:cNvPr id="639029" name="Line 65"/>
            <p:cNvSpPr>
              <a:spLocks noChangeShapeType="1"/>
            </p:cNvSpPr>
            <p:nvPr/>
          </p:nvSpPr>
          <p:spPr bwMode="auto">
            <a:xfrm>
              <a:off x="3709" y="3315"/>
              <a:ext cx="567" cy="0"/>
            </a:xfrm>
            <a:prstGeom prst="line">
              <a:avLst/>
            </a:prstGeom>
            <a:noFill/>
            <a:ln w="12700">
              <a:solidFill>
                <a:srgbClr val="000000"/>
              </a:solidFill>
              <a:round/>
              <a:headEnd/>
              <a:tailEnd type="triangle" w="med" len="med"/>
            </a:ln>
          </p:spPr>
          <p:txBody>
            <a:bodyPr/>
            <a:lstStyle/>
            <a:p>
              <a:endParaRPr lang="zh-CN" altLang="en-US"/>
            </a:p>
          </p:txBody>
        </p:sp>
        <p:sp>
          <p:nvSpPr>
            <p:cNvPr id="639030" name="Rectangle 66"/>
            <p:cNvSpPr>
              <a:spLocks noChangeArrowheads="1"/>
            </p:cNvSpPr>
            <p:nvPr/>
          </p:nvSpPr>
          <p:spPr bwMode="auto">
            <a:xfrm>
              <a:off x="4237" y="2977"/>
              <a:ext cx="380"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cs typeface="Arial" pitchFamily="34" charset="0"/>
                </a:rPr>
                <a:t>OF</a:t>
              </a:r>
            </a:p>
          </p:txBody>
        </p:sp>
        <p:sp>
          <p:nvSpPr>
            <p:cNvPr id="639031" name="Text Box 68"/>
            <p:cNvSpPr txBox="1">
              <a:spLocks noChangeArrowheads="1"/>
            </p:cNvSpPr>
            <p:nvPr/>
          </p:nvSpPr>
          <p:spPr bwMode="auto">
            <a:xfrm>
              <a:off x="241" y="2710"/>
              <a:ext cx="1671" cy="327"/>
            </a:xfrm>
            <a:prstGeom prst="rect">
              <a:avLst/>
            </a:prstGeom>
            <a:noFill/>
            <a:ln w="12700">
              <a:noFill/>
              <a:miter lim="800000"/>
              <a:headEnd/>
              <a:tailEnd/>
            </a:ln>
          </p:spPr>
          <p:txBody>
            <a:bodyPr>
              <a:spAutoFit/>
            </a:bodyPr>
            <a:lstStyle/>
            <a:p>
              <a:pPr eaLnBrk="0" hangingPunct="0">
                <a:spcBef>
                  <a:spcPct val="50000"/>
                </a:spcBef>
              </a:pPr>
              <a:r>
                <a:rPr lang="zh-CN" altLang="en-US" sz="2800" b="1">
                  <a:solidFill>
                    <a:srgbClr val="C00000"/>
                  </a:solidFill>
                  <a:latin typeface="黑体" pitchFamily="49" charset="-122"/>
                  <a:ea typeface="黑体" pitchFamily="49" charset="-122"/>
                </a:rPr>
                <a:t>加</a:t>
              </a:r>
              <a:r>
                <a:rPr lang="en-US" altLang="zh-CN" sz="2800" b="1">
                  <a:solidFill>
                    <a:srgbClr val="C00000"/>
                  </a:solidFill>
                  <a:latin typeface="黑体" pitchFamily="49" charset="-122"/>
                  <a:ea typeface="黑体" pitchFamily="49" charset="-122"/>
                </a:rPr>
                <a:t>/</a:t>
              </a:r>
              <a:r>
                <a:rPr lang="zh-CN" altLang="en-US" sz="2800" b="1">
                  <a:solidFill>
                    <a:srgbClr val="C00000"/>
                  </a:solidFill>
                  <a:latin typeface="黑体" pitchFamily="49" charset="-122"/>
                  <a:ea typeface="黑体" pitchFamily="49" charset="-122"/>
                </a:rPr>
                <a:t>减运算部件</a:t>
              </a:r>
            </a:p>
          </p:txBody>
        </p:sp>
        <p:sp>
          <p:nvSpPr>
            <p:cNvPr id="639032" name="Line 56"/>
            <p:cNvSpPr>
              <a:spLocks noChangeShapeType="1"/>
            </p:cNvSpPr>
            <p:nvPr/>
          </p:nvSpPr>
          <p:spPr bwMode="auto">
            <a:xfrm>
              <a:off x="3706" y="3131"/>
              <a:ext cx="556"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639033" name="Rectangle 66"/>
            <p:cNvSpPr>
              <a:spLocks noChangeArrowheads="1"/>
            </p:cNvSpPr>
            <p:nvPr/>
          </p:nvSpPr>
          <p:spPr bwMode="auto">
            <a:xfrm>
              <a:off x="4238" y="3187"/>
              <a:ext cx="1284" cy="286"/>
            </a:xfrm>
            <a:prstGeom prst="rect">
              <a:avLst/>
            </a:prstGeom>
            <a:noFill/>
            <a:ln w="12700">
              <a:noFill/>
              <a:miter lim="800000"/>
              <a:headEnd/>
              <a:tailEnd/>
            </a:ln>
          </p:spPr>
          <p:txBody>
            <a:bodyPr lIns="90488" tIns="44450" rIns="90488" bIns="44450">
              <a:spAutoFit/>
            </a:bodyPr>
            <a:lstStyle/>
            <a:p>
              <a:pPr eaLnBrk="0" hangingPunct="0"/>
              <a:r>
                <a:rPr lang="en-US" altLang="zh-CN" sz="2400" b="1">
                  <a:cs typeface="Arial" pitchFamily="34" charset="0"/>
                </a:rPr>
                <a:t>CF=Co</a:t>
              </a:r>
              <a:r>
                <a:rPr lang="en-US" altLang="zh-CN" sz="2400" b="1">
                  <a:cs typeface="Arial" pitchFamily="34" charset="0"/>
                  <a:sym typeface="Symbol" pitchFamily="18" charset="2"/>
                </a:rPr>
                <a:t>Sub</a:t>
              </a:r>
            </a:p>
          </p:txBody>
        </p:sp>
        <p:sp>
          <p:nvSpPr>
            <p:cNvPr id="639034" name="Line 64"/>
            <p:cNvSpPr>
              <a:spLocks noChangeShapeType="1"/>
            </p:cNvSpPr>
            <p:nvPr/>
          </p:nvSpPr>
          <p:spPr bwMode="auto">
            <a:xfrm>
              <a:off x="3699" y="2700"/>
              <a:ext cx="566" cy="0"/>
            </a:xfrm>
            <a:prstGeom prst="line">
              <a:avLst/>
            </a:prstGeom>
            <a:noFill/>
            <a:ln w="12700">
              <a:solidFill>
                <a:srgbClr val="000000"/>
              </a:solidFill>
              <a:round/>
              <a:headEnd/>
              <a:tailEnd type="triangle" w="med" len="med"/>
            </a:ln>
          </p:spPr>
          <p:txBody>
            <a:bodyPr/>
            <a:lstStyle/>
            <a:p>
              <a:endParaRPr lang="zh-CN" altLang="en-US"/>
            </a:p>
          </p:txBody>
        </p:sp>
        <p:sp>
          <p:nvSpPr>
            <p:cNvPr id="639035" name="Rectangle 34"/>
            <p:cNvSpPr>
              <a:spLocks noChangeArrowheads="1"/>
            </p:cNvSpPr>
            <p:nvPr/>
          </p:nvSpPr>
          <p:spPr bwMode="auto">
            <a:xfrm>
              <a:off x="4264" y="2547"/>
              <a:ext cx="359"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cs typeface="Arial" pitchFamily="34" charset="0"/>
                </a:rPr>
                <a:t>SF</a:t>
              </a:r>
            </a:p>
          </p:txBody>
        </p:sp>
        <p:sp>
          <p:nvSpPr>
            <p:cNvPr id="419910" name="Rectangle 70"/>
            <p:cNvSpPr>
              <a:spLocks noChangeArrowheads="1"/>
            </p:cNvSpPr>
            <p:nvPr/>
          </p:nvSpPr>
          <p:spPr bwMode="auto">
            <a:xfrm>
              <a:off x="0" y="1498"/>
              <a:ext cx="1784" cy="480"/>
            </a:xfrm>
            <a:prstGeom prst="rect">
              <a:avLst/>
            </a:prstGeom>
            <a:noFill/>
            <a:ln w="12700">
              <a:noFill/>
              <a:miter lim="800000"/>
              <a:headEnd/>
              <a:tailEnd/>
            </a:ln>
          </p:spPr>
          <p:txBody>
            <a:bodyPr anchor="ctr">
              <a:spAutoFit/>
            </a:bodyPr>
            <a:lstStyle/>
            <a:p>
              <a:pPr eaLnBrk="0" hangingPunct="0"/>
              <a:r>
                <a:rPr lang="zh-CN" altLang="en-US" sz="2200" b="1">
                  <a:solidFill>
                    <a:schemeClr val="accent2"/>
                  </a:solidFill>
                  <a:latin typeface="黑体" pitchFamily="49" charset="-122"/>
                  <a:ea typeface="黑体" pitchFamily="49" charset="-122"/>
                </a:rPr>
                <a:t>当</a:t>
              </a:r>
              <a:r>
                <a:rPr lang="en-US" altLang="zh-CN" sz="2200" b="1">
                  <a:solidFill>
                    <a:schemeClr val="accent2"/>
                  </a:solidFill>
                  <a:latin typeface="黑体" pitchFamily="49" charset="-122"/>
                  <a:ea typeface="黑体" pitchFamily="49" charset="-122"/>
                </a:rPr>
                <a:t>Sub</a:t>
              </a:r>
              <a:r>
                <a:rPr lang="zh-CN" altLang="en-US" sz="2200" b="1">
                  <a:solidFill>
                    <a:schemeClr val="accent2"/>
                  </a:solidFill>
                  <a:latin typeface="黑体" pitchFamily="49" charset="-122"/>
                  <a:ea typeface="黑体" pitchFamily="49" charset="-122"/>
                </a:rPr>
                <a:t>为</a:t>
              </a:r>
              <a:r>
                <a:rPr lang="en-US" altLang="zh-CN" sz="2200" b="1">
                  <a:solidFill>
                    <a:schemeClr val="accent2"/>
                  </a:solidFill>
                  <a:latin typeface="黑体" pitchFamily="49" charset="-122"/>
                  <a:ea typeface="黑体" pitchFamily="49" charset="-122"/>
                </a:rPr>
                <a:t>1</a:t>
              </a:r>
              <a:r>
                <a:rPr lang="zh-CN" altLang="en-US" sz="2200" b="1">
                  <a:solidFill>
                    <a:schemeClr val="accent2"/>
                  </a:solidFill>
                  <a:latin typeface="黑体" pitchFamily="49" charset="-122"/>
                  <a:ea typeface="黑体" pitchFamily="49" charset="-122"/>
                </a:rPr>
                <a:t>时，做减法</a:t>
              </a:r>
            </a:p>
            <a:p>
              <a:pPr eaLnBrk="0" hangingPunct="0"/>
              <a:r>
                <a:rPr lang="zh-CN" altLang="en-US" sz="2200" b="1">
                  <a:solidFill>
                    <a:schemeClr val="accent2"/>
                  </a:solidFill>
                  <a:latin typeface="黑体" pitchFamily="49" charset="-122"/>
                  <a:ea typeface="黑体" pitchFamily="49" charset="-122"/>
                </a:rPr>
                <a:t>当</a:t>
              </a:r>
              <a:r>
                <a:rPr lang="en-US" altLang="zh-CN" sz="2200" b="1">
                  <a:solidFill>
                    <a:schemeClr val="accent2"/>
                  </a:solidFill>
                  <a:latin typeface="黑体" pitchFamily="49" charset="-122"/>
                  <a:ea typeface="黑体" pitchFamily="49" charset="-122"/>
                </a:rPr>
                <a:t>Sub</a:t>
              </a:r>
              <a:r>
                <a:rPr lang="zh-CN" altLang="en-US" sz="2200" b="1">
                  <a:solidFill>
                    <a:schemeClr val="accent2"/>
                  </a:solidFill>
                  <a:latin typeface="黑体" pitchFamily="49" charset="-122"/>
                  <a:ea typeface="黑体" pitchFamily="49" charset="-122"/>
                </a:rPr>
                <a:t>为</a:t>
              </a:r>
              <a:r>
                <a:rPr lang="en-US" altLang="zh-CN" sz="2200" b="1">
                  <a:solidFill>
                    <a:schemeClr val="accent2"/>
                  </a:solidFill>
                  <a:latin typeface="黑体" pitchFamily="49" charset="-122"/>
                  <a:ea typeface="黑体" pitchFamily="49" charset="-122"/>
                </a:rPr>
                <a:t>0</a:t>
              </a:r>
              <a:r>
                <a:rPr lang="zh-CN" altLang="en-US" sz="2200" b="1">
                  <a:solidFill>
                    <a:schemeClr val="accent2"/>
                  </a:solidFill>
                  <a:latin typeface="黑体" pitchFamily="49" charset="-122"/>
                  <a:ea typeface="黑体" pitchFamily="49" charset="-122"/>
                </a:rPr>
                <a:t>时，做加法</a:t>
              </a:r>
            </a:p>
          </p:txBody>
        </p:sp>
      </p:grpSp>
      <p:sp>
        <p:nvSpPr>
          <p:cNvPr id="639037" name="Text Box 61"/>
          <p:cNvSpPr txBox="1">
            <a:spLocks noChangeArrowheads="1"/>
          </p:cNvSpPr>
          <p:nvPr/>
        </p:nvSpPr>
        <p:spPr bwMode="auto">
          <a:xfrm>
            <a:off x="179388" y="1000125"/>
            <a:ext cx="3554412" cy="701675"/>
          </a:xfrm>
          <a:prstGeom prst="rect">
            <a:avLst/>
          </a:prstGeom>
          <a:noFill/>
          <a:ln w="9525">
            <a:noFill/>
            <a:miter lim="800000"/>
            <a:headEnd/>
            <a:tailEnd/>
          </a:ln>
          <a:effectLst/>
        </p:spPr>
        <p:txBody>
          <a:bodyPr>
            <a:spAutoFit/>
          </a:bodyPr>
          <a:lstStyle/>
          <a:p>
            <a:pPr eaLnBrk="0" hangingPunct="0">
              <a:spcBef>
                <a:spcPct val="50000"/>
              </a:spcBef>
            </a:pPr>
            <a:r>
              <a:rPr lang="zh-CN" altLang="en-US" sz="2000" b="1">
                <a:solidFill>
                  <a:srgbClr val="FF3300"/>
                </a:solidFill>
                <a:latin typeface="Times New Roman" pitchFamily="18" charset="0"/>
                <a:ea typeface="微软雅黑" pitchFamily="34" charset="-122"/>
              </a:rPr>
              <a:t>重要认识</a:t>
            </a:r>
            <a:r>
              <a:rPr lang="en-US" altLang="zh-CN" sz="2000" b="1">
                <a:solidFill>
                  <a:srgbClr val="FF3300"/>
                </a:solidFill>
                <a:latin typeface="Times New Roman" pitchFamily="18" charset="0"/>
                <a:ea typeface="微软雅黑" pitchFamily="34" charset="-122"/>
              </a:rPr>
              <a:t>1</a:t>
            </a:r>
            <a:r>
              <a:rPr lang="zh-CN" altLang="en-US" sz="2000" b="1">
                <a:solidFill>
                  <a:srgbClr val="FF3300"/>
                </a:solidFill>
                <a:latin typeface="Times New Roman" pitchFamily="18" charset="0"/>
                <a:ea typeface="微软雅黑" pitchFamily="34" charset="-122"/>
              </a:rPr>
              <a:t>：</a:t>
            </a:r>
            <a:r>
              <a:rPr lang="zh-CN" altLang="en-US" sz="2000" b="1">
                <a:solidFill>
                  <a:srgbClr val="008000"/>
                </a:solidFill>
                <a:latin typeface="Times New Roman" pitchFamily="18" charset="0"/>
                <a:ea typeface="微软雅黑" pitchFamily="34" charset="-122"/>
              </a:rPr>
              <a:t>计算机中所有运算都基于加法器实现！</a:t>
            </a:r>
          </a:p>
        </p:txBody>
      </p:sp>
      <p:sp>
        <p:nvSpPr>
          <p:cNvPr id="282768" name="Rectangle 144"/>
          <p:cNvSpPr>
            <a:spLocks noChangeArrowheads="1"/>
          </p:cNvSpPr>
          <p:nvPr/>
        </p:nvSpPr>
        <p:spPr bwMode="auto">
          <a:xfrm>
            <a:off x="4167188" y="915988"/>
            <a:ext cx="4621212" cy="1846262"/>
          </a:xfrm>
          <a:prstGeom prst="rect">
            <a:avLst/>
          </a:prstGeom>
          <a:noFill/>
          <a:ln w="12700">
            <a:noFill/>
            <a:miter lim="800000"/>
            <a:headEnd/>
            <a:tailEnd/>
          </a:ln>
        </p:spPr>
        <p:txBody>
          <a:bodyPr>
            <a:spAutoFit/>
          </a:bodyPr>
          <a:lstStyle/>
          <a:p>
            <a:pPr eaLnBrk="0" hangingPunct="0">
              <a:lnSpc>
                <a:spcPct val="115000"/>
              </a:lnSpc>
            </a:pPr>
            <a:r>
              <a:rPr kumimoji="1" lang="zh-CN" altLang="en-US" sz="2000" b="1">
                <a:solidFill>
                  <a:srgbClr val="FF3300"/>
                </a:solidFill>
                <a:latin typeface="微软雅黑" pitchFamily="34" charset="-122"/>
                <a:ea typeface="微软雅黑" pitchFamily="34" charset="-122"/>
              </a:rPr>
              <a:t>重要认识</a:t>
            </a:r>
            <a:r>
              <a:rPr kumimoji="1" lang="en-US" altLang="zh-CN" sz="2000" b="1">
                <a:solidFill>
                  <a:srgbClr val="FF3300"/>
                </a:solidFill>
                <a:latin typeface="微软雅黑" pitchFamily="34" charset="-122"/>
                <a:ea typeface="微软雅黑" pitchFamily="34" charset="-122"/>
              </a:rPr>
              <a:t>2</a:t>
            </a:r>
            <a:r>
              <a:rPr kumimoji="1" lang="zh-CN" altLang="en-US" sz="2000" b="1">
                <a:solidFill>
                  <a:srgbClr val="FF3300"/>
                </a:solidFill>
                <a:latin typeface="微软雅黑" pitchFamily="34" charset="-122"/>
                <a:ea typeface="微软雅黑" pitchFamily="34" charset="-122"/>
              </a:rPr>
              <a:t>：</a:t>
            </a:r>
            <a:r>
              <a:rPr kumimoji="1" lang="zh-CN" altLang="en-US" sz="2000" b="1">
                <a:solidFill>
                  <a:srgbClr val="008000"/>
                </a:solidFill>
                <a:latin typeface="微软雅黑" pitchFamily="34" charset="-122"/>
                <a:ea typeface="微软雅黑" pitchFamily="34" charset="-122"/>
              </a:rPr>
              <a:t>加法器不知道所运算的是带符号数还是无符号数。</a:t>
            </a:r>
          </a:p>
          <a:p>
            <a:pPr eaLnBrk="0" hangingPunct="0">
              <a:lnSpc>
                <a:spcPct val="115000"/>
              </a:lnSpc>
            </a:pPr>
            <a:endParaRPr kumimoji="1" lang="zh-CN" altLang="en-US" sz="2000" b="1">
              <a:solidFill>
                <a:srgbClr val="008000"/>
              </a:solidFill>
              <a:latin typeface="微软雅黑" pitchFamily="34" charset="-122"/>
              <a:ea typeface="微软雅黑" pitchFamily="34" charset="-122"/>
            </a:endParaRPr>
          </a:p>
          <a:p>
            <a:pPr eaLnBrk="0" hangingPunct="0">
              <a:lnSpc>
                <a:spcPct val="115000"/>
              </a:lnSpc>
            </a:pPr>
            <a:r>
              <a:rPr kumimoji="1" lang="zh-CN" altLang="en-US" sz="2000" b="1">
                <a:solidFill>
                  <a:srgbClr val="FF3300"/>
                </a:solidFill>
                <a:latin typeface="微软雅黑" pitchFamily="34" charset="-122"/>
                <a:ea typeface="微软雅黑" pitchFamily="34" charset="-122"/>
              </a:rPr>
              <a:t>重要认识</a:t>
            </a:r>
            <a:r>
              <a:rPr kumimoji="1" lang="en-US" altLang="zh-CN" sz="2000" b="1">
                <a:solidFill>
                  <a:srgbClr val="FF3300"/>
                </a:solidFill>
                <a:latin typeface="微软雅黑" pitchFamily="34" charset="-122"/>
                <a:ea typeface="微软雅黑" pitchFamily="34" charset="-122"/>
              </a:rPr>
              <a:t>3</a:t>
            </a:r>
            <a:r>
              <a:rPr kumimoji="1" lang="zh-CN" altLang="en-US" sz="2000" b="1">
                <a:solidFill>
                  <a:srgbClr val="FF3300"/>
                </a:solidFill>
                <a:latin typeface="微软雅黑" pitchFamily="34" charset="-122"/>
                <a:ea typeface="微软雅黑" pitchFamily="34" charset="-122"/>
              </a:rPr>
              <a:t>：</a:t>
            </a:r>
            <a:r>
              <a:rPr kumimoji="1" lang="zh-CN" altLang="en-US" sz="2000" b="1">
                <a:solidFill>
                  <a:srgbClr val="008000"/>
                </a:solidFill>
                <a:latin typeface="微软雅黑" pitchFamily="34" charset="-122"/>
                <a:ea typeface="微软雅黑" pitchFamily="34" charset="-122"/>
              </a:rPr>
              <a:t>加法器不判定对错，总是取低</a:t>
            </a:r>
            <a:r>
              <a:rPr kumimoji="1" lang="en-US" altLang="zh-CN" sz="2000" b="1">
                <a:solidFill>
                  <a:srgbClr val="008000"/>
                </a:solidFill>
                <a:latin typeface="微软雅黑" pitchFamily="34" charset="-122"/>
                <a:ea typeface="微软雅黑" pitchFamily="34" charset="-122"/>
              </a:rPr>
              <a:t>n</a:t>
            </a:r>
            <a:r>
              <a:rPr kumimoji="1" lang="zh-CN" altLang="en-US" sz="2000" b="1">
                <a:solidFill>
                  <a:srgbClr val="008000"/>
                </a:solidFill>
                <a:latin typeface="微软雅黑" pitchFamily="34" charset="-122"/>
                <a:ea typeface="微软雅黑" pitchFamily="34" charset="-122"/>
              </a:rPr>
              <a:t>位作为结果，并生成标志信息。</a:t>
            </a:r>
          </a:p>
        </p:txBody>
      </p:sp>
      <p:sp>
        <p:nvSpPr>
          <p:cNvPr id="639039" name="Text Box 63"/>
          <p:cNvSpPr txBox="1">
            <a:spLocks noChangeArrowheads="1"/>
          </p:cNvSpPr>
          <p:nvPr/>
        </p:nvSpPr>
        <p:spPr bwMode="auto">
          <a:xfrm>
            <a:off x="7418388" y="4889500"/>
            <a:ext cx="1320800" cy="396875"/>
          </a:xfrm>
          <a:prstGeom prst="rect">
            <a:avLst/>
          </a:prstGeom>
          <a:solidFill>
            <a:schemeClr val="bg1"/>
          </a:solidFill>
          <a:ln w="9525">
            <a:noFill/>
            <a:miter lim="800000"/>
            <a:headEnd/>
            <a:tailEnd/>
          </a:ln>
          <a:effectLst/>
        </p:spPr>
        <p:txBody>
          <a:bodyPr>
            <a:spAutoFit/>
          </a:bodyPr>
          <a:lstStyle/>
          <a:p>
            <a:pPr eaLnBrk="0" hangingPunct="0">
              <a:spcBef>
                <a:spcPct val="15000"/>
              </a:spcBef>
            </a:pPr>
            <a:r>
              <a:rPr lang="zh-CN" altLang="en-US" sz="2000" b="1">
                <a:solidFill>
                  <a:srgbClr val="FF3300"/>
                </a:solidFill>
                <a:latin typeface="微软雅黑" pitchFamily="34" charset="-122"/>
                <a:ea typeface="微软雅黑" pitchFamily="34" charset="-122"/>
              </a:rPr>
              <a:t>溢出标志</a:t>
            </a:r>
            <a:endParaRPr lang="en-US" altLang="zh-CN" sz="2000" b="1">
              <a:latin typeface="微软雅黑" pitchFamily="34" charset="-122"/>
              <a:ea typeface="微软雅黑" pitchFamily="34" charset="-122"/>
            </a:endParaRPr>
          </a:p>
        </p:txBody>
      </p:sp>
      <p:sp>
        <p:nvSpPr>
          <p:cNvPr id="639040" name="Text Box 64"/>
          <p:cNvSpPr txBox="1">
            <a:spLocks noChangeArrowheads="1"/>
          </p:cNvSpPr>
          <p:nvPr/>
        </p:nvSpPr>
        <p:spPr bwMode="auto">
          <a:xfrm>
            <a:off x="7343775" y="3856038"/>
            <a:ext cx="1031875" cy="396875"/>
          </a:xfrm>
          <a:prstGeom prst="rect">
            <a:avLst/>
          </a:prstGeom>
          <a:solidFill>
            <a:schemeClr val="bg1"/>
          </a:solidFill>
          <a:ln w="9525">
            <a:noFill/>
            <a:miter lim="800000"/>
            <a:headEnd/>
            <a:tailEnd/>
          </a:ln>
          <a:effectLst/>
        </p:spPr>
        <p:txBody>
          <a:bodyPr>
            <a:spAutoFit/>
          </a:bodyPr>
          <a:lstStyle/>
          <a:p>
            <a:pPr eaLnBrk="0" hangingPunct="0">
              <a:spcBef>
                <a:spcPct val="15000"/>
              </a:spcBef>
            </a:pPr>
            <a:r>
              <a:rPr lang="zh-CN" altLang="en-US" sz="2000" b="1">
                <a:solidFill>
                  <a:srgbClr val="FF3300"/>
                </a:solidFill>
                <a:latin typeface="微软雅黑" pitchFamily="34" charset="-122"/>
                <a:ea typeface="微软雅黑" pitchFamily="34" charset="-122"/>
              </a:rPr>
              <a:t>零标志</a:t>
            </a:r>
            <a:endParaRPr lang="en-US" altLang="zh-CN" sz="2000" b="1">
              <a:latin typeface="微软雅黑" pitchFamily="34" charset="-122"/>
              <a:ea typeface="微软雅黑" pitchFamily="34" charset="-122"/>
            </a:endParaRPr>
          </a:p>
        </p:txBody>
      </p:sp>
      <p:sp>
        <p:nvSpPr>
          <p:cNvPr id="639041" name="Text Box 65"/>
          <p:cNvSpPr txBox="1">
            <a:spLocks noChangeArrowheads="1"/>
          </p:cNvSpPr>
          <p:nvPr/>
        </p:nvSpPr>
        <p:spPr bwMode="auto">
          <a:xfrm>
            <a:off x="7343775" y="4205288"/>
            <a:ext cx="1263650" cy="396875"/>
          </a:xfrm>
          <a:prstGeom prst="rect">
            <a:avLst/>
          </a:prstGeom>
          <a:solidFill>
            <a:schemeClr val="bg1"/>
          </a:solidFill>
          <a:ln w="9525">
            <a:noFill/>
            <a:miter lim="800000"/>
            <a:headEnd/>
            <a:tailEnd/>
          </a:ln>
          <a:effectLst/>
        </p:spPr>
        <p:txBody>
          <a:bodyPr>
            <a:spAutoFit/>
          </a:bodyPr>
          <a:lstStyle/>
          <a:p>
            <a:pPr eaLnBrk="0" hangingPunct="0">
              <a:spcBef>
                <a:spcPct val="15000"/>
              </a:spcBef>
            </a:pPr>
            <a:r>
              <a:rPr lang="zh-CN" altLang="en-US" sz="2000" b="1">
                <a:solidFill>
                  <a:srgbClr val="FF3300"/>
                </a:solidFill>
                <a:latin typeface="微软雅黑" pitchFamily="34" charset="-122"/>
                <a:ea typeface="微软雅黑" pitchFamily="34" charset="-122"/>
              </a:rPr>
              <a:t>符号标志</a:t>
            </a:r>
            <a:endParaRPr lang="en-US" altLang="zh-CN" sz="2000" b="1">
              <a:latin typeface="微软雅黑" pitchFamily="34" charset="-122"/>
              <a:ea typeface="微软雅黑" pitchFamily="34" charset="-122"/>
            </a:endParaRPr>
          </a:p>
        </p:txBody>
      </p:sp>
      <p:sp>
        <p:nvSpPr>
          <p:cNvPr id="639042" name="Text Box 66"/>
          <p:cNvSpPr txBox="1">
            <a:spLocks noChangeArrowheads="1"/>
          </p:cNvSpPr>
          <p:nvPr/>
        </p:nvSpPr>
        <p:spPr bwMode="auto">
          <a:xfrm>
            <a:off x="7023100" y="5589588"/>
            <a:ext cx="1639888" cy="396875"/>
          </a:xfrm>
          <a:prstGeom prst="rect">
            <a:avLst/>
          </a:prstGeom>
          <a:solidFill>
            <a:schemeClr val="bg1"/>
          </a:solidFill>
          <a:ln w="9525">
            <a:noFill/>
            <a:miter lim="800000"/>
            <a:headEnd/>
            <a:tailEnd/>
          </a:ln>
          <a:effectLst/>
        </p:spPr>
        <p:txBody>
          <a:bodyPr>
            <a:spAutoFit/>
          </a:bodyPr>
          <a:lstStyle/>
          <a:p>
            <a:pPr eaLnBrk="0" hangingPunct="0">
              <a:spcBef>
                <a:spcPct val="15000"/>
              </a:spcBef>
            </a:pPr>
            <a:r>
              <a:rPr lang="zh-CN" altLang="en-US" sz="2000" b="1">
                <a:solidFill>
                  <a:srgbClr val="FF3300"/>
                </a:solidFill>
                <a:latin typeface="微软雅黑" pitchFamily="34" charset="-122"/>
                <a:ea typeface="微软雅黑" pitchFamily="34" charset="-122"/>
              </a:rPr>
              <a:t>进</a:t>
            </a:r>
            <a:r>
              <a:rPr lang="en-US" altLang="zh-CN" sz="2000" b="1">
                <a:solidFill>
                  <a:srgbClr val="FF3300"/>
                </a:solidFill>
                <a:latin typeface="微软雅黑" pitchFamily="34" charset="-122"/>
                <a:ea typeface="微软雅黑" pitchFamily="34" charset="-122"/>
              </a:rPr>
              <a:t>/</a:t>
            </a:r>
            <a:r>
              <a:rPr lang="zh-CN" altLang="en-US" sz="2000" b="1">
                <a:solidFill>
                  <a:srgbClr val="FF3300"/>
                </a:solidFill>
                <a:latin typeface="微软雅黑" pitchFamily="34" charset="-122"/>
                <a:ea typeface="微软雅黑" pitchFamily="34" charset="-122"/>
              </a:rPr>
              <a:t>借位标志</a:t>
            </a:r>
            <a:endParaRPr lang="en-US" altLang="zh-CN" sz="2000" b="1">
              <a:latin typeface="微软雅黑" pitchFamily="34" charset="-122"/>
              <a:ea typeface="微软雅黑" pitchFamily="34" charset="-122"/>
            </a:endParaRPr>
          </a:p>
        </p:txBody>
      </p:sp>
      <p:sp>
        <p:nvSpPr>
          <p:cNvPr id="639043" name="Text Box 67"/>
          <p:cNvSpPr txBox="1">
            <a:spLocks noChangeArrowheads="1"/>
          </p:cNvSpPr>
          <p:nvPr/>
        </p:nvSpPr>
        <p:spPr bwMode="auto">
          <a:xfrm>
            <a:off x="6878638" y="2960688"/>
            <a:ext cx="1598612"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2000" b="1">
                <a:latin typeface="Times New Roman" pitchFamily="18" charset="0"/>
                <a:ea typeface="微软雅黑" pitchFamily="34" charset="-122"/>
              </a:rPr>
              <a:t>各个标志如何生成呢？</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39037">
                                            <p:txEl>
                                              <p:pRg st="0" end="0"/>
                                            </p:txEl>
                                          </p:spTgt>
                                        </p:tgtEl>
                                        <p:attrNameLst>
                                          <p:attrName>style.visibility</p:attrName>
                                        </p:attrNameLst>
                                      </p:cBhvr>
                                      <p:to>
                                        <p:strVal val="visible"/>
                                      </p:to>
                                    </p:set>
                                    <p:animEffect transition="in" filter="blinds(horizontal)">
                                      <p:cBhvr>
                                        <p:cTn id="7" dur="500"/>
                                        <p:tgtEl>
                                          <p:spTgt spid="6390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2768">
                                            <p:txEl>
                                              <p:pRg st="0" end="0"/>
                                            </p:txEl>
                                          </p:spTgt>
                                        </p:tgtEl>
                                        <p:attrNameLst>
                                          <p:attrName>style.visibility</p:attrName>
                                        </p:attrNameLst>
                                      </p:cBhvr>
                                      <p:to>
                                        <p:strVal val="visible"/>
                                      </p:to>
                                    </p:set>
                                    <p:animEffect transition="in" filter="blinds(horizontal)">
                                      <p:cBhvr>
                                        <p:cTn id="12" dur="500"/>
                                        <p:tgtEl>
                                          <p:spTgt spid="28276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82768">
                                            <p:txEl>
                                              <p:pRg st="2" end="2"/>
                                            </p:txEl>
                                          </p:spTgt>
                                        </p:tgtEl>
                                        <p:attrNameLst>
                                          <p:attrName>style.visibility</p:attrName>
                                        </p:attrNameLst>
                                      </p:cBhvr>
                                      <p:to>
                                        <p:strVal val="visible"/>
                                      </p:to>
                                    </p:set>
                                    <p:animEffect transition="in" filter="blinds(horizontal)">
                                      <p:cBhvr>
                                        <p:cTn id="17" dur="500"/>
                                        <p:tgtEl>
                                          <p:spTgt spid="2827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9040"/>
                                        </p:tgtEl>
                                        <p:attrNameLst>
                                          <p:attrName>style.visibility</p:attrName>
                                        </p:attrNameLst>
                                      </p:cBhvr>
                                      <p:to>
                                        <p:strVal val="visible"/>
                                      </p:to>
                                    </p:set>
                                    <p:animEffect transition="in" filter="blinds(horizontal)">
                                      <p:cBhvr>
                                        <p:cTn id="22" dur="500"/>
                                        <p:tgtEl>
                                          <p:spTgt spid="63904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9041"/>
                                        </p:tgtEl>
                                        <p:attrNameLst>
                                          <p:attrName>style.visibility</p:attrName>
                                        </p:attrNameLst>
                                      </p:cBhvr>
                                      <p:to>
                                        <p:strVal val="visible"/>
                                      </p:to>
                                    </p:set>
                                    <p:animEffect transition="in" filter="blinds(horizontal)">
                                      <p:cBhvr>
                                        <p:cTn id="27" dur="500"/>
                                        <p:tgtEl>
                                          <p:spTgt spid="63904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39039"/>
                                        </p:tgtEl>
                                        <p:attrNameLst>
                                          <p:attrName>style.visibility</p:attrName>
                                        </p:attrNameLst>
                                      </p:cBhvr>
                                      <p:to>
                                        <p:strVal val="visible"/>
                                      </p:to>
                                    </p:set>
                                    <p:animEffect transition="in" filter="blinds(horizontal)">
                                      <p:cBhvr>
                                        <p:cTn id="32" dur="500"/>
                                        <p:tgtEl>
                                          <p:spTgt spid="63903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39042"/>
                                        </p:tgtEl>
                                        <p:attrNameLst>
                                          <p:attrName>style.visibility</p:attrName>
                                        </p:attrNameLst>
                                      </p:cBhvr>
                                      <p:to>
                                        <p:strVal val="visible"/>
                                      </p:to>
                                    </p:set>
                                    <p:animEffect transition="in" filter="blinds(horizontal)">
                                      <p:cBhvr>
                                        <p:cTn id="37" dur="500"/>
                                        <p:tgtEl>
                                          <p:spTgt spid="63904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39043"/>
                                        </p:tgtEl>
                                        <p:attrNameLst>
                                          <p:attrName>style.visibility</p:attrName>
                                        </p:attrNameLst>
                                      </p:cBhvr>
                                      <p:to>
                                        <p:strVal val="visible"/>
                                      </p:to>
                                    </p:set>
                                    <p:animEffect transition="in" filter="blinds(horizontal)">
                                      <p:cBhvr>
                                        <p:cTn id="42" dur="500"/>
                                        <p:tgtEl>
                                          <p:spTgt spid="639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9039" grpId="0" animBg="1"/>
      <p:bldP spid="639040" grpId="0" animBg="1"/>
      <p:bldP spid="639041" grpId="0" animBg="1"/>
      <p:bldP spid="639042" grpId="0" animBg="1"/>
      <p:bldP spid="63904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Grp="1" noChangeArrowheads="1"/>
          </p:cNvSpPr>
          <p:nvPr>
            <p:ph type="title" idx="4294967295"/>
          </p:nvPr>
        </p:nvSpPr>
        <p:spPr>
          <a:xfrm>
            <a:off x="800100" y="68263"/>
            <a:ext cx="6434138" cy="660400"/>
          </a:xfrm>
          <a:noFill/>
        </p:spPr>
        <p:txBody>
          <a:bodyPr lIns="63500" tIns="25400" rIns="63500" bIns="25400" anchor="t">
            <a:spAutoFit/>
          </a:bodyPr>
          <a:lstStyle/>
          <a:p>
            <a:r>
              <a:rPr lang="zh-CN" altLang="en-US" smtClean="0">
                <a:ea typeface="宋体" pitchFamily="2" charset="-122"/>
              </a:rPr>
              <a:t>条件标志位（条件码</a:t>
            </a:r>
            <a:r>
              <a:rPr lang="en-US" altLang="zh-CN" smtClean="0">
                <a:ea typeface="宋体" pitchFamily="2" charset="-122"/>
              </a:rPr>
              <a:t>CC</a:t>
            </a:r>
            <a:r>
              <a:rPr lang="zh-CN" altLang="en-US" smtClean="0">
                <a:ea typeface="宋体" pitchFamily="2" charset="-122"/>
              </a:rPr>
              <a:t>）</a:t>
            </a:r>
          </a:p>
        </p:txBody>
      </p:sp>
      <p:sp>
        <p:nvSpPr>
          <p:cNvPr id="57463" name="Rectangle 119"/>
          <p:cNvSpPr>
            <a:spLocks noChangeArrowheads="1"/>
          </p:cNvSpPr>
          <p:nvPr/>
        </p:nvSpPr>
        <p:spPr bwMode="auto">
          <a:xfrm>
            <a:off x="238125" y="4711700"/>
            <a:ext cx="8685213" cy="1828800"/>
          </a:xfrm>
          <a:prstGeom prst="rect">
            <a:avLst/>
          </a:prstGeom>
          <a:noFill/>
          <a:ln w="12700">
            <a:noFill/>
            <a:miter lim="800000"/>
            <a:headEnd/>
            <a:tailEnd/>
          </a:ln>
        </p:spPr>
        <p:txBody>
          <a:bodyPr anchor="ctr">
            <a:spAutoFit/>
          </a:bodyPr>
          <a:lstStyle/>
          <a:p>
            <a:pPr eaLnBrk="0" hangingPunct="0">
              <a:spcBef>
                <a:spcPct val="35000"/>
              </a:spcBef>
              <a:buFontTx/>
              <a:buChar char="•"/>
            </a:pPr>
            <a:r>
              <a:rPr lang="zh-CN" altLang="en-US" sz="1600" b="1">
                <a:latin typeface="Times New Roman" pitchFamily="18" charset="0"/>
              </a:rPr>
              <a:t> </a:t>
            </a:r>
            <a:r>
              <a:rPr lang="zh-CN" altLang="en-US" sz="2000" b="1">
                <a:ea typeface="黑体" pitchFamily="49" charset="-122"/>
              </a:rPr>
              <a:t>零标志</a:t>
            </a:r>
            <a:r>
              <a:rPr lang="en-US" altLang="zh-CN" sz="2000" b="1">
                <a:solidFill>
                  <a:srgbClr val="FF0000"/>
                </a:solidFill>
                <a:ea typeface="黑体" pitchFamily="49" charset="-122"/>
              </a:rPr>
              <a:t>ZF</a:t>
            </a:r>
            <a:r>
              <a:rPr lang="zh-CN" altLang="en-US" sz="2000" b="1">
                <a:ea typeface="黑体" pitchFamily="49" charset="-122"/>
              </a:rPr>
              <a:t>、溢出标志</a:t>
            </a:r>
            <a:r>
              <a:rPr lang="en-US" altLang="zh-CN" sz="2000" b="1">
                <a:solidFill>
                  <a:srgbClr val="FF0000"/>
                </a:solidFill>
                <a:ea typeface="黑体" pitchFamily="49" charset="-122"/>
              </a:rPr>
              <a:t>OF</a:t>
            </a:r>
            <a:r>
              <a:rPr lang="zh-CN" altLang="en-US" sz="2000" b="1">
                <a:ea typeface="黑体" pitchFamily="49" charset="-122"/>
              </a:rPr>
              <a:t>、进</a:t>
            </a:r>
            <a:r>
              <a:rPr lang="en-US" altLang="zh-CN" sz="2000" b="1">
                <a:ea typeface="黑体" pitchFamily="49" charset="-122"/>
              </a:rPr>
              <a:t>/</a:t>
            </a:r>
            <a:r>
              <a:rPr lang="zh-CN" altLang="en-US" sz="2000" b="1">
                <a:ea typeface="黑体" pitchFamily="49" charset="-122"/>
              </a:rPr>
              <a:t>借位标志</a:t>
            </a:r>
            <a:r>
              <a:rPr lang="en-US" altLang="zh-CN" sz="2000" b="1">
                <a:solidFill>
                  <a:srgbClr val="FF0000"/>
                </a:solidFill>
                <a:ea typeface="黑体" pitchFamily="49" charset="-122"/>
              </a:rPr>
              <a:t>CF</a:t>
            </a:r>
            <a:r>
              <a:rPr lang="zh-CN" altLang="en-US" sz="2000" b="1">
                <a:ea typeface="黑体" pitchFamily="49" charset="-122"/>
              </a:rPr>
              <a:t>、符号标志</a:t>
            </a:r>
            <a:r>
              <a:rPr lang="en-US" altLang="zh-CN" sz="2000" b="1">
                <a:solidFill>
                  <a:srgbClr val="FF0000"/>
                </a:solidFill>
                <a:ea typeface="黑体" pitchFamily="49" charset="-122"/>
              </a:rPr>
              <a:t>SF</a:t>
            </a:r>
            <a:r>
              <a:rPr lang="zh-CN" altLang="en-US" sz="2000" b="1">
                <a:ea typeface="黑体" pitchFamily="49" charset="-122"/>
              </a:rPr>
              <a:t>称为条件标志。</a:t>
            </a:r>
          </a:p>
          <a:p>
            <a:pPr eaLnBrk="0" hangingPunct="0">
              <a:spcBef>
                <a:spcPct val="35000"/>
              </a:spcBef>
              <a:buFontTx/>
              <a:buChar char="•"/>
            </a:pPr>
            <a:r>
              <a:rPr lang="zh-CN" altLang="en-US" sz="2000" b="1">
                <a:ea typeface="黑体" pitchFamily="49" charset="-122"/>
              </a:rPr>
              <a:t> </a:t>
            </a:r>
            <a:r>
              <a:rPr lang="zh-CN" altLang="en-US" sz="2000" b="1">
                <a:solidFill>
                  <a:srgbClr val="FF0000"/>
                </a:solidFill>
                <a:ea typeface="黑体" pitchFamily="49" charset="-122"/>
              </a:rPr>
              <a:t>条件标志（</a:t>
            </a:r>
            <a:r>
              <a:rPr lang="en-US" altLang="zh-CN" sz="2000" b="1">
                <a:solidFill>
                  <a:srgbClr val="FF0000"/>
                </a:solidFill>
                <a:ea typeface="黑体" pitchFamily="49" charset="-122"/>
              </a:rPr>
              <a:t>Flag</a:t>
            </a:r>
            <a:r>
              <a:rPr lang="zh-CN" altLang="en-US" sz="2000" b="1">
                <a:solidFill>
                  <a:srgbClr val="FF0000"/>
                </a:solidFill>
                <a:ea typeface="黑体" pitchFamily="49" charset="-122"/>
              </a:rPr>
              <a:t>）</a:t>
            </a:r>
            <a:r>
              <a:rPr lang="zh-CN" altLang="en-US" sz="2000" b="1">
                <a:ea typeface="黑体" pitchFamily="49" charset="-122"/>
              </a:rPr>
              <a:t>在运算电路中产生，被记录到专门的寄存器中，以便在分支指令中被用来作为条件。</a:t>
            </a:r>
          </a:p>
          <a:p>
            <a:pPr eaLnBrk="0" hangingPunct="0">
              <a:spcBef>
                <a:spcPct val="35000"/>
              </a:spcBef>
              <a:buFontTx/>
              <a:buChar char="•"/>
            </a:pPr>
            <a:r>
              <a:rPr lang="zh-CN" altLang="en-US" sz="2000" b="1">
                <a:ea typeface="黑体" pitchFamily="49" charset="-122"/>
              </a:rPr>
              <a:t> 存放标志的寄存器通常称为</a:t>
            </a:r>
            <a:r>
              <a:rPr lang="zh-CN" altLang="en-US" sz="2000" b="1">
                <a:solidFill>
                  <a:srgbClr val="CC3300"/>
                </a:solidFill>
                <a:ea typeface="黑体" pitchFamily="49" charset="-122"/>
              </a:rPr>
              <a:t>程序</a:t>
            </a:r>
            <a:r>
              <a:rPr lang="en-US" altLang="zh-CN" sz="2000" b="1">
                <a:solidFill>
                  <a:srgbClr val="CC3300"/>
                </a:solidFill>
                <a:ea typeface="黑体" pitchFamily="49" charset="-122"/>
              </a:rPr>
              <a:t>/</a:t>
            </a:r>
            <a:r>
              <a:rPr lang="zh-CN" altLang="en-US" sz="2000" b="1">
                <a:solidFill>
                  <a:srgbClr val="CC3300"/>
                </a:solidFill>
                <a:ea typeface="黑体" pitchFamily="49" charset="-122"/>
              </a:rPr>
              <a:t>状态字寄存器</a:t>
            </a:r>
            <a:r>
              <a:rPr lang="zh-CN" altLang="en-US" sz="2000" b="1">
                <a:ea typeface="黑体" pitchFamily="49" charset="-122"/>
              </a:rPr>
              <a:t>或</a:t>
            </a:r>
            <a:r>
              <a:rPr lang="zh-CN" altLang="en-US" sz="2000" b="1">
                <a:solidFill>
                  <a:srgbClr val="CC3300"/>
                </a:solidFill>
                <a:ea typeface="黑体" pitchFamily="49" charset="-122"/>
              </a:rPr>
              <a:t>标志寄存器。</a:t>
            </a:r>
            <a:r>
              <a:rPr lang="zh-CN" altLang="en-US" sz="2000" b="1">
                <a:ea typeface="黑体" pitchFamily="49" charset="-122"/>
              </a:rPr>
              <a:t>每个标志对应标志寄存器中的一个标志位。</a:t>
            </a:r>
            <a:r>
              <a:rPr lang="zh-CN" altLang="en-US" sz="1600" b="1"/>
              <a:t> </a:t>
            </a:r>
            <a:r>
              <a:rPr lang="zh-CN" altLang="en-US" sz="2000" b="1">
                <a:solidFill>
                  <a:srgbClr val="990000"/>
                </a:solidFill>
                <a:latin typeface="黑体" pitchFamily="49" charset="-122"/>
                <a:ea typeface="黑体" pitchFamily="49" charset="-122"/>
              </a:rPr>
              <a:t> </a:t>
            </a:r>
            <a:r>
              <a:rPr lang="zh-CN" altLang="en-US" sz="2000" b="1">
                <a:solidFill>
                  <a:srgbClr val="990000"/>
                </a:solidFill>
                <a:ea typeface="黑体" pitchFamily="49" charset="-122"/>
              </a:rPr>
              <a:t>如，</a:t>
            </a:r>
            <a:r>
              <a:rPr lang="en-US" altLang="zh-CN" sz="2000" b="1">
                <a:solidFill>
                  <a:srgbClr val="990000"/>
                </a:solidFill>
                <a:ea typeface="黑体" pitchFamily="49" charset="-122"/>
              </a:rPr>
              <a:t>IA-32</a:t>
            </a:r>
            <a:r>
              <a:rPr lang="zh-CN" altLang="en-US" sz="2000" b="1">
                <a:solidFill>
                  <a:srgbClr val="990000"/>
                </a:solidFill>
                <a:ea typeface="黑体" pitchFamily="49" charset="-122"/>
              </a:rPr>
              <a:t>中的</a:t>
            </a:r>
            <a:r>
              <a:rPr lang="en-US" altLang="zh-CN" sz="2000" b="1">
                <a:solidFill>
                  <a:srgbClr val="990000"/>
                </a:solidFill>
                <a:ea typeface="黑体" pitchFamily="49" charset="-122"/>
              </a:rPr>
              <a:t>EFLAGS</a:t>
            </a:r>
            <a:r>
              <a:rPr lang="zh-CN" altLang="en-US" sz="2000" b="1">
                <a:solidFill>
                  <a:srgbClr val="990000"/>
                </a:solidFill>
                <a:ea typeface="黑体" pitchFamily="49" charset="-122"/>
              </a:rPr>
              <a:t>寄存器</a:t>
            </a:r>
          </a:p>
        </p:txBody>
      </p:sp>
      <p:sp>
        <p:nvSpPr>
          <p:cNvPr id="640065" name="Text Box 65"/>
          <p:cNvSpPr txBox="1">
            <a:spLocks noChangeArrowheads="1"/>
          </p:cNvSpPr>
          <p:nvPr/>
        </p:nvSpPr>
        <p:spPr bwMode="auto">
          <a:xfrm>
            <a:off x="4586288" y="3355975"/>
            <a:ext cx="3957637" cy="396875"/>
          </a:xfrm>
          <a:prstGeom prst="rect">
            <a:avLst/>
          </a:prstGeom>
          <a:noFill/>
          <a:ln w="12700">
            <a:noFill/>
            <a:miter lim="800000"/>
            <a:headEnd/>
            <a:tailEnd/>
          </a:ln>
          <a:effectLst/>
        </p:spPr>
        <p:txBody>
          <a:bodyPr>
            <a:spAutoFit/>
          </a:bodyPr>
          <a:lstStyle/>
          <a:p>
            <a:pPr eaLnBrk="0" hangingPunct="0">
              <a:spcBef>
                <a:spcPct val="50000"/>
              </a:spcBef>
            </a:pPr>
            <a:r>
              <a:rPr lang="zh-CN" altLang="en-US" sz="2000" b="1">
                <a:solidFill>
                  <a:srgbClr val="990000"/>
                </a:solidFill>
              </a:rPr>
              <a:t>问题：</a:t>
            </a:r>
            <a:r>
              <a:rPr lang="en-US" altLang="zh-CN" sz="2000" b="1">
                <a:solidFill>
                  <a:srgbClr val="990000"/>
                </a:solidFill>
              </a:rPr>
              <a:t>OF=</a:t>
            </a:r>
            <a:r>
              <a:rPr lang="zh-CN" altLang="en-US" sz="2000" b="1">
                <a:solidFill>
                  <a:srgbClr val="990000"/>
                </a:solidFill>
              </a:rPr>
              <a:t>？</a:t>
            </a:r>
            <a:r>
              <a:rPr lang="en-US" altLang="zh-CN" sz="2000" b="1">
                <a:solidFill>
                  <a:srgbClr val="990000"/>
                </a:solidFill>
              </a:rPr>
              <a:t>ZF=</a:t>
            </a:r>
            <a:r>
              <a:rPr lang="zh-CN" altLang="en-US" sz="2000" b="1">
                <a:solidFill>
                  <a:srgbClr val="990000"/>
                </a:solidFill>
              </a:rPr>
              <a:t>？</a:t>
            </a:r>
            <a:r>
              <a:rPr lang="en-US" altLang="zh-CN" sz="2000" b="1">
                <a:solidFill>
                  <a:srgbClr val="990000"/>
                </a:solidFill>
              </a:rPr>
              <a:t>SF=</a:t>
            </a:r>
            <a:r>
              <a:rPr lang="zh-CN" altLang="en-US" sz="2000" b="1">
                <a:solidFill>
                  <a:srgbClr val="990000"/>
                </a:solidFill>
              </a:rPr>
              <a:t>？</a:t>
            </a:r>
            <a:r>
              <a:rPr lang="en-US" altLang="zh-CN" sz="2000" b="1">
                <a:solidFill>
                  <a:srgbClr val="990000"/>
                </a:solidFill>
              </a:rPr>
              <a:t>CF=</a:t>
            </a:r>
            <a:r>
              <a:rPr lang="zh-CN" altLang="en-US" sz="2000" b="1">
                <a:solidFill>
                  <a:srgbClr val="990000"/>
                </a:solidFill>
              </a:rPr>
              <a:t>？</a:t>
            </a:r>
          </a:p>
        </p:txBody>
      </p:sp>
      <p:sp>
        <p:nvSpPr>
          <p:cNvPr id="640066" name="Text Box 66"/>
          <p:cNvSpPr txBox="1">
            <a:spLocks noChangeArrowheads="1"/>
          </p:cNvSpPr>
          <p:nvPr/>
        </p:nvSpPr>
        <p:spPr bwMode="auto">
          <a:xfrm>
            <a:off x="242888" y="3925888"/>
            <a:ext cx="8678862" cy="701675"/>
          </a:xfrm>
          <a:prstGeom prst="rect">
            <a:avLst/>
          </a:prstGeom>
          <a:noFill/>
          <a:ln w="12700">
            <a:noFill/>
            <a:miter lim="800000"/>
            <a:headEnd/>
            <a:tailEnd/>
          </a:ln>
          <a:effectLst/>
        </p:spPr>
        <p:txBody>
          <a:bodyPr>
            <a:spAutoFit/>
          </a:bodyPr>
          <a:lstStyle/>
          <a:p>
            <a:pPr eaLnBrk="0" hangingPunct="0"/>
            <a:r>
              <a:rPr lang="en-US" altLang="zh-CN" sz="2000" b="1">
                <a:solidFill>
                  <a:srgbClr val="990000"/>
                </a:solidFill>
              </a:rPr>
              <a:t>OF</a:t>
            </a:r>
            <a:r>
              <a:rPr lang="zh-CN" altLang="en-US" sz="2000" b="1">
                <a:solidFill>
                  <a:srgbClr val="990000"/>
                </a:solidFill>
              </a:rPr>
              <a:t>：</a:t>
            </a:r>
            <a:r>
              <a:rPr lang="zh-CN" altLang="en-US" sz="2000" b="1">
                <a:solidFill>
                  <a:schemeClr val="accent2"/>
                </a:solidFill>
              </a:rPr>
              <a:t>若</a:t>
            </a:r>
            <a:r>
              <a:rPr lang="en-US" altLang="zh-CN" sz="2000" b="1">
                <a:solidFill>
                  <a:schemeClr val="accent2"/>
                </a:solidFill>
              </a:rPr>
              <a:t>A</a:t>
            </a:r>
            <a:r>
              <a:rPr lang="zh-CN" altLang="en-US" sz="2000" b="1">
                <a:solidFill>
                  <a:schemeClr val="accent2"/>
                </a:solidFill>
              </a:rPr>
              <a:t>与</a:t>
            </a:r>
            <a:r>
              <a:rPr lang="en-US" altLang="zh-CN" sz="2000" b="1">
                <a:solidFill>
                  <a:schemeClr val="accent2"/>
                </a:solidFill>
              </a:rPr>
              <a:t>B’</a:t>
            </a:r>
            <a:r>
              <a:rPr lang="zh-CN" altLang="en-US" sz="2000" b="1">
                <a:solidFill>
                  <a:schemeClr val="accent2"/>
                </a:solidFill>
              </a:rPr>
              <a:t>同号但与</a:t>
            </a:r>
            <a:r>
              <a:rPr lang="en-US" altLang="zh-CN" sz="2000" b="1">
                <a:solidFill>
                  <a:schemeClr val="accent2"/>
                </a:solidFill>
              </a:rPr>
              <a:t>Sum</a:t>
            </a:r>
            <a:r>
              <a:rPr lang="zh-CN" altLang="en-US" sz="2000" b="1">
                <a:solidFill>
                  <a:schemeClr val="accent2"/>
                </a:solidFill>
              </a:rPr>
              <a:t>不同号，则</a:t>
            </a:r>
            <a:r>
              <a:rPr lang="en-US" altLang="zh-CN" sz="2000" b="1">
                <a:solidFill>
                  <a:schemeClr val="accent2"/>
                </a:solidFill>
              </a:rPr>
              <a:t>1</a:t>
            </a:r>
            <a:r>
              <a:rPr lang="zh-CN" altLang="en-US" sz="2000" b="1">
                <a:solidFill>
                  <a:schemeClr val="accent2"/>
                </a:solidFill>
              </a:rPr>
              <a:t>；否则</a:t>
            </a:r>
            <a:r>
              <a:rPr lang="en-US" altLang="zh-CN" sz="2000" b="1">
                <a:solidFill>
                  <a:schemeClr val="accent2"/>
                </a:solidFill>
              </a:rPr>
              <a:t>0</a:t>
            </a:r>
            <a:r>
              <a:rPr lang="zh-CN" altLang="en-US" sz="2000" b="1">
                <a:solidFill>
                  <a:schemeClr val="accent2"/>
                </a:solidFill>
              </a:rPr>
              <a:t>。</a:t>
            </a:r>
            <a:r>
              <a:rPr lang="en-US" altLang="zh-CN" sz="2000" b="1">
                <a:solidFill>
                  <a:srgbClr val="990000"/>
                </a:solidFill>
              </a:rPr>
              <a:t>SF</a:t>
            </a:r>
            <a:r>
              <a:rPr lang="zh-CN" altLang="en-US" sz="2000" b="1">
                <a:solidFill>
                  <a:srgbClr val="990000"/>
                </a:solidFill>
              </a:rPr>
              <a:t>：</a:t>
            </a:r>
            <a:r>
              <a:rPr lang="en-US" altLang="zh-CN" sz="2000" b="1">
                <a:solidFill>
                  <a:schemeClr val="accent2"/>
                </a:solidFill>
              </a:rPr>
              <a:t>sum</a:t>
            </a:r>
            <a:r>
              <a:rPr lang="zh-CN" altLang="en-US" sz="2000" b="1">
                <a:solidFill>
                  <a:schemeClr val="accent2"/>
                </a:solidFill>
              </a:rPr>
              <a:t>符号</a:t>
            </a:r>
          </a:p>
          <a:p>
            <a:pPr eaLnBrk="0" hangingPunct="0"/>
            <a:r>
              <a:rPr lang="en-US" altLang="zh-CN" sz="2000" b="1">
                <a:solidFill>
                  <a:srgbClr val="990000"/>
                </a:solidFill>
              </a:rPr>
              <a:t>ZF</a:t>
            </a:r>
            <a:r>
              <a:rPr lang="zh-CN" altLang="en-US" sz="2000" b="1">
                <a:solidFill>
                  <a:srgbClr val="990000"/>
                </a:solidFill>
              </a:rPr>
              <a:t>：</a:t>
            </a:r>
            <a:r>
              <a:rPr lang="zh-CN" altLang="en-US" sz="2000" b="1">
                <a:solidFill>
                  <a:schemeClr val="accent2"/>
                </a:solidFill>
              </a:rPr>
              <a:t>如</a:t>
            </a:r>
            <a:r>
              <a:rPr lang="en-US" altLang="zh-CN" sz="2000" b="1">
                <a:solidFill>
                  <a:schemeClr val="accent2"/>
                </a:solidFill>
              </a:rPr>
              <a:t>Sum</a:t>
            </a:r>
            <a:r>
              <a:rPr lang="zh-CN" altLang="en-US" sz="2000" b="1">
                <a:solidFill>
                  <a:schemeClr val="accent2"/>
                </a:solidFill>
              </a:rPr>
              <a:t>为</a:t>
            </a:r>
            <a:r>
              <a:rPr lang="en-US" altLang="zh-CN" sz="2000" b="1">
                <a:solidFill>
                  <a:schemeClr val="accent2"/>
                </a:solidFill>
              </a:rPr>
              <a:t>0</a:t>
            </a:r>
            <a:r>
              <a:rPr lang="zh-CN" altLang="en-US" sz="2000" b="1">
                <a:solidFill>
                  <a:schemeClr val="accent2"/>
                </a:solidFill>
              </a:rPr>
              <a:t>，则</a:t>
            </a:r>
            <a:r>
              <a:rPr lang="en-US" altLang="zh-CN" sz="2000" b="1">
                <a:solidFill>
                  <a:schemeClr val="accent2"/>
                </a:solidFill>
              </a:rPr>
              <a:t>1</a:t>
            </a:r>
            <a:r>
              <a:rPr lang="zh-CN" altLang="en-US" sz="2000" b="1">
                <a:solidFill>
                  <a:schemeClr val="accent2"/>
                </a:solidFill>
              </a:rPr>
              <a:t>，否则</a:t>
            </a:r>
            <a:r>
              <a:rPr lang="en-US" altLang="zh-CN" sz="2000" b="1">
                <a:solidFill>
                  <a:schemeClr val="accent2"/>
                </a:solidFill>
              </a:rPr>
              <a:t>0</a:t>
            </a:r>
            <a:r>
              <a:rPr lang="zh-CN" altLang="en-US" sz="2000" b="1">
                <a:solidFill>
                  <a:schemeClr val="accent2"/>
                </a:solidFill>
              </a:rPr>
              <a:t>。</a:t>
            </a:r>
            <a:r>
              <a:rPr lang="en-US" altLang="zh-CN" sz="2000" b="1">
                <a:solidFill>
                  <a:srgbClr val="990000"/>
                </a:solidFill>
              </a:rPr>
              <a:t>CF</a:t>
            </a:r>
            <a:r>
              <a:rPr lang="zh-CN" altLang="en-US" sz="2000" b="1">
                <a:solidFill>
                  <a:srgbClr val="990000"/>
                </a:solidFill>
              </a:rPr>
              <a:t>：</a:t>
            </a:r>
            <a:r>
              <a:rPr lang="en-US" altLang="zh-CN" sz="2000" b="1">
                <a:solidFill>
                  <a:schemeClr val="accent2"/>
                </a:solidFill>
              </a:rPr>
              <a:t>Cout </a:t>
            </a:r>
            <a:r>
              <a:rPr lang="en-US" altLang="zh-CN" sz="2000" b="1">
                <a:solidFill>
                  <a:schemeClr val="accent2"/>
                </a:solidFill>
                <a:sym typeface="Symbol" pitchFamily="18" charset="2"/>
              </a:rPr>
              <a:t> sub</a:t>
            </a:r>
          </a:p>
        </p:txBody>
      </p:sp>
      <p:grpSp>
        <p:nvGrpSpPr>
          <p:cNvPr id="640070" name="Group 70"/>
          <p:cNvGrpSpPr>
            <a:grpSpLocks/>
          </p:cNvGrpSpPr>
          <p:nvPr/>
        </p:nvGrpSpPr>
        <p:grpSpPr bwMode="auto">
          <a:xfrm>
            <a:off x="0" y="908050"/>
            <a:ext cx="5748338" cy="2898775"/>
            <a:chOff x="0" y="572"/>
            <a:chExt cx="3621" cy="1826"/>
          </a:xfrm>
        </p:grpSpPr>
        <p:grpSp>
          <p:nvGrpSpPr>
            <p:cNvPr id="640069" name="Group 69"/>
            <p:cNvGrpSpPr>
              <a:grpSpLocks/>
            </p:cNvGrpSpPr>
            <p:nvPr/>
          </p:nvGrpSpPr>
          <p:grpSpPr bwMode="auto">
            <a:xfrm>
              <a:off x="0" y="572"/>
              <a:ext cx="3621" cy="1826"/>
              <a:chOff x="0" y="572"/>
              <a:chExt cx="3621" cy="1826"/>
            </a:xfrm>
          </p:grpSpPr>
          <p:grpSp>
            <p:nvGrpSpPr>
              <p:cNvPr id="3" name="组合 63"/>
              <p:cNvGrpSpPr>
                <a:grpSpLocks/>
              </p:cNvGrpSpPr>
              <p:nvPr/>
            </p:nvGrpSpPr>
            <p:grpSpPr bwMode="auto">
              <a:xfrm>
                <a:off x="0" y="572"/>
                <a:ext cx="3392" cy="1826"/>
                <a:chOff x="3495675" y="3876675"/>
                <a:chExt cx="5384800" cy="2898775"/>
              </a:xfrm>
            </p:grpSpPr>
            <p:sp>
              <p:nvSpPr>
                <p:cNvPr id="640005" name="Rectangle 33"/>
                <p:cNvSpPr>
                  <a:spLocks noChangeArrowheads="1"/>
                </p:cNvSpPr>
                <p:nvPr/>
              </p:nvSpPr>
              <p:spPr bwMode="auto">
                <a:xfrm>
                  <a:off x="8259763" y="4994275"/>
                  <a:ext cx="620712" cy="333375"/>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Sum</a:t>
                  </a:r>
                </a:p>
              </p:txBody>
            </p:sp>
            <p:grpSp>
              <p:nvGrpSpPr>
                <p:cNvPr id="640006" name="Group 73"/>
                <p:cNvGrpSpPr>
                  <a:grpSpLocks/>
                </p:cNvGrpSpPr>
                <p:nvPr/>
              </p:nvGrpSpPr>
              <p:grpSpPr bwMode="auto">
                <a:xfrm>
                  <a:off x="3495675" y="3876675"/>
                  <a:ext cx="4968876" cy="2393950"/>
                  <a:chOff x="2202" y="2442"/>
                  <a:chExt cx="3130" cy="1508"/>
                </a:xfrm>
              </p:grpSpPr>
              <p:sp>
                <p:nvSpPr>
                  <p:cNvPr id="640007" name="Line 11"/>
                  <p:cNvSpPr>
                    <a:spLocks noChangeShapeType="1"/>
                  </p:cNvSpPr>
                  <p:nvPr/>
                </p:nvSpPr>
                <p:spPr bwMode="auto">
                  <a:xfrm flipH="1">
                    <a:off x="3733" y="2869"/>
                    <a:ext cx="502" cy="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640008" name="Line 12"/>
                  <p:cNvSpPr>
                    <a:spLocks noChangeShapeType="1"/>
                  </p:cNvSpPr>
                  <p:nvPr/>
                </p:nvSpPr>
                <p:spPr bwMode="auto">
                  <a:xfrm flipH="1">
                    <a:off x="4225" y="2757"/>
                    <a:ext cx="6" cy="417"/>
                  </a:xfrm>
                  <a:prstGeom prst="line">
                    <a:avLst/>
                  </a:prstGeom>
                  <a:noFill/>
                  <a:ln w="25400">
                    <a:solidFill>
                      <a:schemeClr val="tx1"/>
                    </a:solidFill>
                    <a:round/>
                    <a:headEnd/>
                    <a:tailEnd/>
                  </a:ln>
                </p:spPr>
                <p:txBody>
                  <a:bodyPr wrap="none" anchor="ctr"/>
                  <a:lstStyle/>
                  <a:p>
                    <a:endParaRPr lang="zh-CN" altLang="en-US"/>
                  </a:p>
                </p:txBody>
              </p:sp>
              <p:sp>
                <p:nvSpPr>
                  <p:cNvPr id="640009" name="Line 13"/>
                  <p:cNvSpPr>
                    <a:spLocks noChangeShapeType="1"/>
                  </p:cNvSpPr>
                  <p:nvPr/>
                </p:nvSpPr>
                <p:spPr bwMode="auto">
                  <a:xfrm>
                    <a:off x="4238" y="2757"/>
                    <a:ext cx="399" cy="185"/>
                  </a:xfrm>
                  <a:prstGeom prst="line">
                    <a:avLst/>
                  </a:prstGeom>
                  <a:noFill/>
                  <a:ln w="25400">
                    <a:solidFill>
                      <a:schemeClr val="tx1"/>
                    </a:solidFill>
                    <a:round/>
                    <a:headEnd/>
                    <a:tailEnd/>
                  </a:ln>
                </p:spPr>
                <p:txBody>
                  <a:bodyPr wrap="none" anchor="ctr"/>
                  <a:lstStyle/>
                  <a:p>
                    <a:endParaRPr lang="zh-CN" altLang="en-US"/>
                  </a:p>
                </p:txBody>
              </p:sp>
              <p:sp>
                <p:nvSpPr>
                  <p:cNvPr id="640010" name="Line 14"/>
                  <p:cNvSpPr>
                    <a:spLocks noChangeShapeType="1"/>
                  </p:cNvSpPr>
                  <p:nvPr/>
                </p:nvSpPr>
                <p:spPr bwMode="auto">
                  <a:xfrm>
                    <a:off x="4208" y="3168"/>
                    <a:ext cx="151" cy="66"/>
                  </a:xfrm>
                  <a:prstGeom prst="line">
                    <a:avLst/>
                  </a:prstGeom>
                  <a:noFill/>
                  <a:ln w="25400">
                    <a:solidFill>
                      <a:schemeClr val="tx1"/>
                    </a:solidFill>
                    <a:round/>
                    <a:headEnd/>
                    <a:tailEnd/>
                  </a:ln>
                </p:spPr>
                <p:txBody>
                  <a:bodyPr wrap="none" anchor="ctr"/>
                  <a:lstStyle/>
                  <a:p>
                    <a:endParaRPr lang="zh-CN" altLang="en-US"/>
                  </a:p>
                </p:txBody>
              </p:sp>
              <p:sp>
                <p:nvSpPr>
                  <p:cNvPr id="640011" name="Line 16"/>
                  <p:cNvSpPr>
                    <a:spLocks noChangeShapeType="1"/>
                  </p:cNvSpPr>
                  <p:nvPr/>
                </p:nvSpPr>
                <p:spPr bwMode="auto">
                  <a:xfrm>
                    <a:off x="4637" y="2942"/>
                    <a:ext cx="7" cy="276"/>
                  </a:xfrm>
                  <a:prstGeom prst="line">
                    <a:avLst/>
                  </a:prstGeom>
                  <a:noFill/>
                  <a:ln w="25400">
                    <a:solidFill>
                      <a:schemeClr val="tx1"/>
                    </a:solidFill>
                    <a:round/>
                    <a:headEnd/>
                    <a:tailEnd/>
                  </a:ln>
                </p:spPr>
                <p:txBody>
                  <a:bodyPr wrap="none" anchor="ctr"/>
                  <a:lstStyle/>
                  <a:p>
                    <a:endParaRPr lang="zh-CN" altLang="en-US"/>
                  </a:p>
                </p:txBody>
              </p:sp>
              <p:sp>
                <p:nvSpPr>
                  <p:cNvPr id="640012" name="Line 18"/>
                  <p:cNvSpPr>
                    <a:spLocks noChangeShapeType="1"/>
                  </p:cNvSpPr>
                  <p:nvPr/>
                </p:nvSpPr>
                <p:spPr bwMode="auto">
                  <a:xfrm flipV="1">
                    <a:off x="4231" y="3311"/>
                    <a:ext cx="0" cy="395"/>
                  </a:xfrm>
                  <a:prstGeom prst="line">
                    <a:avLst/>
                  </a:prstGeom>
                  <a:noFill/>
                  <a:ln w="25400">
                    <a:solidFill>
                      <a:schemeClr val="tx1"/>
                    </a:solidFill>
                    <a:round/>
                    <a:headEnd/>
                    <a:tailEnd/>
                  </a:ln>
                </p:spPr>
                <p:txBody>
                  <a:bodyPr wrap="none" anchor="ctr"/>
                  <a:lstStyle/>
                  <a:p>
                    <a:endParaRPr lang="zh-CN" altLang="en-US"/>
                  </a:p>
                </p:txBody>
              </p:sp>
              <p:sp>
                <p:nvSpPr>
                  <p:cNvPr id="640013" name="Line 19"/>
                  <p:cNvSpPr>
                    <a:spLocks noChangeShapeType="1"/>
                  </p:cNvSpPr>
                  <p:nvPr/>
                </p:nvSpPr>
                <p:spPr bwMode="auto">
                  <a:xfrm flipV="1">
                    <a:off x="4238" y="3495"/>
                    <a:ext cx="399" cy="211"/>
                  </a:xfrm>
                  <a:prstGeom prst="line">
                    <a:avLst/>
                  </a:prstGeom>
                  <a:noFill/>
                  <a:ln w="25400">
                    <a:solidFill>
                      <a:schemeClr val="tx1"/>
                    </a:solidFill>
                    <a:round/>
                    <a:headEnd/>
                    <a:tailEnd/>
                  </a:ln>
                </p:spPr>
                <p:txBody>
                  <a:bodyPr wrap="none" anchor="ctr"/>
                  <a:lstStyle/>
                  <a:p>
                    <a:endParaRPr lang="zh-CN" altLang="en-US"/>
                  </a:p>
                </p:txBody>
              </p:sp>
              <p:sp>
                <p:nvSpPr>
                  <p:cNvPr id="640014" name="Line 20"/>
                  <p:cNvSpPr>
                    <a:spLocks noChangeShapeType="1"/>
                  </p:cNvSpPr>
                  <p:nvPr/>
                </p:nvSpPr>
                <p:spPr bwMode="auto">
                  <a:xfrm flipV="1">
                    <a:off x="4232" y="3232"/>
                    <a:ext cx="121" cy="75"/>
                  </a:xfrm>
                  <a:prstGeom prst="line">
                    <a:avLst/>
                  </a:prstGeom>
                  <a:noFill/>
                  <a:ln w="25400">
                    <a:solidFill>
                      <a:schemeClr val="tx1"/>
                    </a:solidFill>
                    <a:round/>
                    <a:headEnd/>
                    <a:tailEnd/>
                  </a:ln>
                </p:spPr>
                <p:txBody>
                  <a:bodyPr wrap="none" anchor="ctr"/>
                  <a:lstStyle/>
                  <a:p>
                    <a:endParaRPr lang="zh-CN" altLang="en-US"/>
                  </a:p>
                </p:txBody>
              </p:sp>
              <p:sp>
                <p:nvSpPr>
                  <p:cNvPr id="640015" name="Line 22"/>
                  <p:cNvSpPr>
                    <a:spLocks noChangeShapeType="1"/>
                  </p:cNvSpPr>
                  <p:nvPr/>
                </p:nvSpPr>
                <p:spPr bwMode="auto">
                  <a:xfrm flipV="1">
                    <a:off x="4644" y="3218"/>
                    <a:ext cx="0" cy="290"/>
                  </a:xfrm>
                  <a:prstGeom prst="line">
                    <a:avLst/>
                  </a:prstGeom>
                  <a:noFill/>
                  <a:ln w="25400">
                    <a:solidFill>
                      <a:schemeClr val="tx1"/>
                    </a:solidFill>
                    <a:round/>
                    <a:headEnd/>
                    <a:tailEnd/>
                  </a:ln>
                </p:spPr>
                <p:txBody>
                  <a:bodyPr wrap="none" anchor="ctr"/>
                  <a:lstStyle/>
                  <a:p>
                    <a:endParaRPr lang="zh-CN" altLang="en-US"/>
                  </a:p>
                </p:txBody>
              </p:sp>
              <p:sp>
                <p:nvSpPr>
                  <p:cNvPr id="640016" name="Line 23"/>
                  <p:cNvSpPr>
                    <a:spLocks noChangeShapeType="1"/>
                  </p:cNvSpPr>
                  <p:nvPr/>
                </p:nvSpPr>
                <p:spPr bwMode="auto">
                  <a:xfrm>
                    <a:off x="4647" y="3225"/>
                    <a:ext cx="612"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40017" name="Line 24"/>
                  <p:cNvSpPr>
                    <a:spLocks noChangeShapeType="1"/>
                  </p:cNvSpPr>
                  <p:nvPr/>
                </p:nvSpPr>
                <p:spPr bwMode="auto">
                  <a:xfrm flipH="1">
                    <a:off x="3733" y="3580"/>
                    <a:ext cx="502" cy="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640018" name="Rectangle 25"/>
                  <p:cNvSpPr>
                    <a:spLocks noChangeArrowheads="1"/>
                  </p:cNvSpPr>
                  <p:nvPr/>
                </p:nvSpPr>
                <p:spPr bwMode="auto">
                  <a:xfrm rot="5400000">
                    <a:off x="4180" y="3182"/>
                    <a:ext cx="589" cy="200"/>
                  </a:xfrm>
                  <a:prstGeom prst="rect">
                    <a:avLst/>
                  </a:prstGeom>
                  <a:noFill/>
                  <a:ln w="12700">
                    <a:noFill/>
                    <a:miter lim="800000"/>
                    <a:headEnd/>
                    <a:tailEnd/>
                  </a:ln>
                </p:spPr>
                <p:txBody>
                  <a:bodyPr lIns="90488" tIns="44450" rIns="90488" bIns="44450">
                    <a:spAutoFit/>
                  </a:bodyPr>
                  <a:lstStyle/>
                  <a:p>
                    <a:pPr eaLnBrk="0" hangingPunct="0"/>
                    <a:r>
                      <a:rPr lang="en-US" altLang="zh-CN" sz="1500" b="1">
                        <a:cs typeface="Arial" pitchFamily="34" charset="0"/>
                      </a:rPr>
                      <a:t>Adder</a:t>
                    </a:r>
                  </a:p>
                </p:txBody>
              </p:sp>
              <p:sp>
                <p:nvSpPr>
                  <p:cNvPr id="640019" name="Line 26"/>
                  <p:cNvSpPr>
                    <a:spLocks noChangeShapeType="1"/>
                  </p:cNvSpPr>
                  <p:nvPr/>
                </p:nvSpPr>
                <p:spPr bwMode="auto">
                  <a:xfrm flipH="1">
                    <a:off x="3897" y="3544"/>
                    <a:ext cx="90" cy="73"/>
                  </a:xfrm>
                  <a:prstGeom prst="line">
                    <a:avLst/>
                  </a:prstGeom>
                  <a:noFill/>
                  <a:ln w="12700">
                    <a:solidFill>
                      <a:schemeClr val="tx1"/>
                    </a:solidFill>
                    <a:round/>
                    <a:headEnd/>
                    <a:tailEnd/>
                  </a:ln>
                </p:spPr>
                <p:txBody>
                  <a:bodyPr wrap="none" anchor="ctr"/>
                  <a:lstStyle/>
                  <a:p>
                    <a:endParaRPr lang="zh-CN" altLang="en-US"/>
                  </a:p>
                </p:txBody>
              </p:sp>
              <p:sp>
                <p:nvSpPr>
                  <p:cNvPr id="640020" name="Line 27"/>
                  <p:cNvSpPr>
                    <a:spLocks noChangeShapeType="1"/>
                  </p:cNvSpPr>
                  <p:nvPr/>
                </p:nvSpPr>
                <p:spPr bwMode="auto">
                  <a:xfrm flipH="1">
                    <a:off x="3897" y="2834"/>
                    <a:ext cx="90" cy="71"/>
                  </a:xfrm>
                  <a:prstGeom prst="line">
                    <a:avLst/>
                  </a:prstGeom>
                  <a:noFill/>
                  <a:ln w="12700">
                    <a:solidFill>
                      <a:schemeClr val="tx1"/>
                    </a:solidFill>
                    <a:round/>
                    <a:headEnd/>
                    <a:tailEnd/>
                  </a:ln>
                </p:spPr>
                <p:txBody>
                  <a:bodyPr wrap="none" anchor="ctr"/>
                  <a:lstStyle/>
                  <a:p>
                    <a:endParaRPr lang="zh-CN" altLang="en-US"/>
                  </a:p>
                </p:txBody>
              </p:sp>
              <p:sp>
                <p:nvSpPr>
                  <p:cNvPr id="640021" name="Line 28"/>
                  <p:cNvSpPr>
                    <a:spLocks noChangeShapeType="1"/>
                  </p:cNvSpPr>
                  <p:nvPr/>
                </p:nvSpPr>
                <p:spPr bwMode="auto">
                  <a:xfrm flipH="1">
                    <a:off x="4929" y="3189"/>
                    <a:ext cx="90" cy="71"/>
                  </a:xfrm>
                  <a:prstGeom prst="line">
                    <a:avLst/>
                  </a:prstGeom>
                  <a:noFill/>
                  <a:ln w="12700">
                    <a:solidFill>
                      <a:schemeClr val="tx1"/>
                    </a:solidFill>
                    <a:round/>
                    <a:headEnd/>
                    <a:tailEnd/>
                  </a:ln>
                </p:spPr>
                <p:txBody>
                  <a:bodyPr wrap="none" anchor="ctr"/>
                  <a:lstStyle/>
                  <a:p>
                    <a:endParaRPr lang="zh-CN" altLang="en-US"/>
                  </a:p>
                </p:txBody>
              </p:sp>
              <p:sp>
                <p:nvSpPr>
                  <p:cNvPr id="640022" name="Rectangle 29"/>
                  <p:cNvSpPr>
                    <a:spLocks noChangeArrowheads="1"/>
                  </p:cNvSpPr>
                  <p:nvPr/>
                </p:nvSpPr>
                <p:spPr bwMode="auto">
                  <a:xfrm>
                    <a:off x="3770" y="2869"/>
                    <a:ext cx="185" cy="210"/>
                  </a:xfrm>
                  <a:prstGeom prst="rect">
                    <a:avLst/>
                  </a:prstGeom>
                  <a:noFill/>
                  <a:ln w="12700">
                    <a:noFill/>
                    <a:miter lim="800000"/>
                    <a:headEnd/>
                    <a:tailEnd/>
                  </a:ln>
                </p:spPr>
                <p:txBody>
                  <a:bodyPr wrap="none" lIns="90488" tIns="44450" rIns="90488" bIns="44450">
                    <a:spAutoFit/>
                  </a:bodyPr>
                  <a:lstStyle/>
                  <a:p>
                    <a:pPr eaLnBrk="0" hangingPunct="0"/>
                    <a:r>
                      <a:rPr lang="zh-CN" altLang="en-US" sz="1600" b="1">
                        <a:cs typeface="Arial" pitchFamily="34" charset="0"/>
                      </a:rPr>
                      <a:t>4</a:t>
                    </a:r>
                  </a:p>
                </p:txBody>
              </p:sp>
              <p:sp>
                <p:nvSpPr>
                  <p:cNvPr id="640023" name="Rectangle 30"/>
                  <p:cNvSpPr>
                    <a:spLocks noChangeArrowheads="1"/>
                  </p:cNvSpPr>
                  <p:nvPr/>
                </p:nvSpPr>
                <p:spPr bwMode="auto">
                  <a:xfrm>
                    <a:off x="3770" y="3580"/>
                    <a:ext cx="185" cy="209"/>
                  </a:xfrm>
                  <a:prstGeom prst="rect">
                    <a:avLst/>
                  </a:prstGeom>
                  <a:noFill/>
                  <a:ln w="12700">
                    <a:noFill/>
                    <a:miter lim="800000"/>
                    <a:headEnd/>
                    <a:tailEnd/>
                  </a:ln>
                </p:spPr>
                <p:txBody>
                  <a:bodyPr wrap="none" lIns="90488" tIns="44450" rIns="90488" bIns="44450">
                    <a:spAutoFit/>
                  </a:bodyPr>
                  <a:lstStyle/>
                  <a:p>
                    <a:pPr eaLnBrk="0" hangingPunct="0"/>
                    <a:r>
                      <a:rPr lang="zh-CN" altLang="en-US" sz="1600" b="1">
                        <a:cs typeface="Arial" pitchFamily="34" charset="0"/>
                      </a:rPr>
                      <a:t>4</a:t>
                    </a:r>
                  </a:p>
                </p:txBody>
              </p:sp>
              <p:sp>
                <p:nvSpPr>
                  <p:cNvPr id="640024" name="Rectangle 31"/>
                  <p:cNvSpPr>
                    <a:spLocks noChangeArrowheads="1"/>
                  </p:cNvSpPr>
                  <p:nvPr/>
                </p:nvSpPr>
                <p:spPr bwMode="auto">
                  <a:xfrm>
                    <a:off x="4802" y="3225"/>
                    <a:ext cx="185" cy="172"/>
                  </a:xfrm>
                  <a:prstGeom prst="rect">
                    <a:avLst/>
                  </a:prstGeom>
                  <a:noFill/>
                  <a:ln w="12700">
                    <a:noFill/>
                    <a:miter lim="800000"/>
                    <a:headEnd/>
                    <a:tailEnd/>
                  </a:ln>
                </p:spPr>
                <p:txBody>
                  <a:bodyPr wrap="none" lIns="90488" tIns="44450" rIns="90488" bIns="44450">
                    <a:spAutoFit/>
                  </a:bodyPr>
                  <a:lstStyle/>
                  <a:p>
                    <a:pPr eaLnBrk="0" hangingPunct="0">
                      <a:lnSpc>
                        <a:spcPct val="75000"/>
                      </a:lnSpc>
                    </a:pPr>
                    <a:r>
                      <a:rPr lang="zh-CN" altLang="en-US" sz="1600" b="1">
                        <a:cs typeface="Arial" pitchFamily="34" charset="0"/>
                      </a:rPr>
                      <a:t>4</a:t>
                    </a:r>
                  </a:p>
                </p:txBody>
              </p:sp>
              <p:sp>
                <p:nvSpPr>
                  <p:cNvPr id="640025" name="Rectangle 32"/>
                  <p:cNvSpPr>
                    <a:spLocks noChangeArrowheads="1"/>
                  </p:cNvSpPr>
                  <p:nvPr/>
                </p:nvSpPr>
                <p:spPr bwMode="auto">
                  <a:xfrm>
                    <a:off x="3687" y="2660"/>
                    <a:ext cx="206"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A</a:t>
                    </a:r>
                  </a:p>
                </p:txBody>
              </p:sp>
              <p:sp>
                <p:nvSpPr>
                  <p:cNvPr id="640026" name="Rectangle 34"/>
                  <p:cNvSpPr>
                    <a:spLocks noChangeArrowheads="1"/>
                  </p:cNvSpPr>
                  <p:nvPr/>
                </p:nvSpPr>
                <p:spPr bwMode="auto">
                  <a:xfrm>
                    <a:off x="5049" y="2920"/>
                    <a:ext cx="270"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ZF</a:t>
                    </a:r>
                  </a:p>
                </p:txBody>
              </p:sp>
              <p:sp>
                <p:nvSpPr>
                  <p:cNvPr id="640027" name="Line 35"/>
                  <p:cNvSpPr>
                    <a:spLocks noChangeShapeType="1"/>
                  </p:cNvSpPr>
                  <p:nvPr/>
                </p:nvSpPr>
                <p:spPr bwMode="auto">
                  <a:xfrm>
                    <a:off x="4479" y="2635"/>
                    <a:ext cx="0" cy="231"/>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40028" name="Rectangle 36"/>
                  <p:cNvSpPr>
                    <a:spLocks noChangeArrowheads="1"/>
                  </p:cNvSpPr>
                  <p:nvPr/>
                </p:nvSpPr>
                <p:spPr bwMode="auto">
                  <a:xfrm>
                    <a:off x="4512" y="2672"/>
                    <a:ext cx="320"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Cin</a:t>
                    </a:r>
                  </a:p>
                </p:txBody>
              </p:sp>
              <p:sp>
                <p:nvSpPr>
                  <p:cNvPr id="640029" name="Line 37"/>
                  <p:cNvSpPr>
                    <a:spLocks noChangeShapeType="1"/>
                  </p:cNvSpPr>
                  <p:nvPr/>
                </p:nvSpPr>
                <p:spPr bwMode="auto">
                  <a:xfrm>
                    <a:off x="4479" y="3584"/>
                    <a:ext cx="0" cy="309"/>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40030" name="Rectangle 38"/>
                  <p:cNvSpPr>
                    <a:spLocks noChangeArrowheads="1"/>
                  </p:cNvSpPr>
                  <p:nvPr/>
                </p:nvSpPr>
                <p:spPr bwMode="auto">
                  <a:xfrm>
                    <a:off x="4512" y="3740"/>
                    <a:ext cx="405"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Cout</a:t>
                    </a:r>
                  </a:p>
                </p:txBody>
              </p:sp>
              <p:sp>
                <p:nvSpPr>
                  <p:cNvPr id="640031" name="Line 39"/>
                  <p:cNvSpPr>
                    <a:spLocks noChangeShapeType="1"/>
                  </p:cNvSpPr>
                  <p:nvPr/>
                </p:nvSpPr>
                <p:spPr bwMode="auto">
                  <a:xfrm flipH="1">
                    <a:off x="2371" y="3462"/>
                    <a:ext cx="1039" cy="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640032" name="Line 40"/>
                  <p:cNvSpPr>
                    <a:spLocks noChangeShapeType="1"/>
                  </p:cNvSpPr>
                  <p:nvPr/>
                </p:nvSpPr>
                <p:spPr bwMode="auto">
                  <a:xfrm flipH="1">
                    <a:off x="2537" y="3426"/>
                    <a:ext cx="89" cy="72"/>
                  </a:xfrm>
                  <a:prstGeom prst="line">
                    <a:avLst/>
                  </a:prstGeom>
                  <a:noFill/>
                  <a:ln w="12700">
                    <a:solidFill>
                      <a:schemeClr val="tx1"/>
                    </a:solidFill>
                    <a:round/>
                    <a:headEnd/>
                    <a:tailEnd/>
                  </a:ln>
                </p:spPr>
                <p:txBody>
                  <a:bodyPr wrap="none" anchor="ctr"/>
                  <a:lstStyle/>
                  <a:p>
                    <a:endParaRPr lang="zh-CN" altLang="en-US"/>
                  </a:p>
                </p:txBody>
              </p:sp>
              <p:sp>
                <p:nvSpPr>
                  <p:cNvPr id="640033" name="Rectangle 41"/>
                  <p:cNvSpPr>
                    <a:spLocks noChangeArrowheads="1"/>
                  </p:cNvSpPr>
                  <p:nvPr/>
                </p:nvSpPr>
                <p:spPr bwMode="auto">
                  <a:xfrm>
                    <a:off x="2408" y="3462"/>
                    <a:ext cx="185" cy="210"/>
                  </a:xfrm>
                  <a:prstGeom prst="rect">
                    <a:avLst/>
                  </a:prstGeom>
                  <a:noFill/>
                  <a:ln w="12700">
                    <a:noFill/>
                    <a:miter lim="800000"/>
                    <a:headEnd/>
                    <a:tailEnd/>
                  </a:ln>
                </p:spPr>
                <p:txBody>
                  <a:bodyPr wrap="none" lIns="90488" tIns="44450" rIns="90488" bIns="44450">
                    <a:spAutoFit/>
                  </a:bodyPr>
                  <a:lstStyle/>
                  <a:p>
                    <a:pPr eaLnBrk="0" hangingPunct="0"/>
                    <a:r>
                      <a:rPr lang="zh-CN" altLang="en-US" sz="1600" b="1">
                        <a:cs typeface="Arial" pitchFamily="34" charset="0"/>
                      </a:rPr>
                      <a:t>4</a:t>
                    </a:r>
                  </a:p>
                </p:txBody>
              </p:sp>
              <p:sp>
                <p:nvSpPr>
                  <p:cNvPr id="640034" name="Rectangle 42"/>
                  <p:cNvSpPr>
                    <a:spLocks noChangeArrowheads="1"/>
                  </p:cNvSpPr>
                  <p:nvPr/>
                </p:nvSpPr>
                <p:spPr bwMode="auto">
                  <a:xfrm>
                    <a:off x="2202" y="3383"/>
                    <a:ext cx="206" cy="209"/>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B</a:t>
                    </a:r>
                  </a:p>
                </p:txBody>
              </p:sp>
              <p:grpSp>
                <p:nvGrpSpPr>
                  <p:cNvPr id="640035" name="Group 43"/>
                  <p:cNvGrpSpPr>
                    <a:grpSpLocks/>
                  </p:cNvGrpSpPr>
                  <p:nvPr/>
                </p:nvGrpSpPr>
                <p:grpSpPr bwMode="auto">
                  <a:xfrm>
                    <a:off x="2780" y="3574"/>
                    <a:ext cx="290" cy="236"/>
                    <a:chOff x="1816" y="3448"/>
                    <a:chExt cx="336" cy="288"/>
                  </a:xfrm>
                </p:grpSpPr>
                <p:sp>
                  <p:nvSpPr>
                    <p:cNvPr id="640036" name="Oval 44"/>
                    <p:cNvSpPr>
                      <a:spLocks noChangeArrowheads="1"/>
                    </p:cNvSpPr>
                    <p:nvPr/>
                  </p:nvSpPr>
                  <p:spPr bwMode="auto">
                    <a:xfrm>
                      <a:off x="2072" y="3560"/>
                      <a:ext cx="80" cy="80"/>
                    </a:xfrm>
                    <a:prstGeom prst="ellipse">
                      <a:avLst/>
                    </a:prstGeom>
                    <a:noFill/>
                    <a:ln w="25400">
                      <a:solidFill>
                        <a:schemeClr val="tx1"/>
                      </a:solidFill>
                      <a:round/>
                      <a:headEnd/>
                      <a:tailEnd/>
                    </a:ln>
                  </p:spPr>
                  <p:txBody>
                    <a:bodyPr wrap="none" anchor="ctr"/>
                    <a:lstStyle/>
                    <a:p>
                      <a:pPr eaLnBrk="0" hangingPunct="0"/>
                      <a:endParaRPr lang="zh-CN" altLang="en-US" sz="1600" b="1">
                        <a:latin typeface="Times New Roman" pitchFamily="18" charset="0"/>
                      </a:endParaRPr>
                    </a:p>
                  </p:txBody>
                </p:sp>
                <p:sp>
                  <p:nvSpPr>
                    <p:cNvPr id="640037" name="Line 45"/>
                    <p:cNvSpPr>
                      <a:spLocks noChangeShapeType="1"/>
                    </p:cNvSpPr>
                    <p:nvPr/>
                  </p:nvSpPr>
                  <p:spPr bwMode="auto">
                    <a:xfrm flipH="1" flipV="1">
                      <a:off x="1816" y="3448"/>
                      <a:ext cx="256" cy="160"/>
                    </a:xfrm>
                    <a:prstGeom prst="line">
                      <a:avLst/>
                    </a:prstGeom>
                    <a:noFill/>
                    <a:ln w="25400">
                      <a:solidFill>
                        <a:schemeClr val="tx1"/>
                      </a:solidFill>
                      <a:round/>
                      <a:headEnd/>
                      <a:tailEnd/>
                    </a:ln>
                  </p:spPr>
                  <p:txBody>
                    <a:bodyPr wrap="none" anchor="ctr"/>
                    <a:lstStyle/>
                    <a:p>
                      <a:endParaRPr lang="zh-CN" altLang="en-US"/>
                    </a:p>
                  </p:txBody>
                </p:sp>
                <p:sp>
                  <p:nvSpPr>
                    <p:cNvPr id="640038" name="Line 46"/>
                    <p:cNvSpPr>
                      <a:spLocks noChangeShapeType="1"/>
                    </p:cNvSpPr>
                    <p:nvPr/>
                  </p:nvSpPr>
                  <p:spPr bwMode="auto">
                    <a:xfrm flipH="1">
                      <a:off x="1816" y="3608"/>
                      <a:ext cx="256" cy="128"/>
                    </a:xfrm>
                    <a:prstGeom prst="line">
                      <a:avLst/>
                    </a:prstGeom>
                    <a:noFill/>
                    <a:ln w="25400">
                      <a:solidFill>
                        <a:schemeClr val="tx1"/>
                      </a:solidFill>
                      <a:round/>
                      <a:headEnd/>
                      <a:tailEnd/>
                    </a:ln>
                  </p:spPr>
                  <p:txBody>
                    <a:bodyPr wrap="none" anchor="ctr"/>
                    <a:lstStyle/>
                    <a:p>
                      <a:endParaRPr lang="zh-CN" altLang="en-US"/>
                    </a:p>
                  </p:txBody>
                </p:sp>
                <p:sp>
                  <p:nvSpPr>
                    <p:cNvPr id="640039" name="Line 47"/>
                    <p:cNvSpPr>
                      <a:spLocks noChangeShapeType="1"/>
                    </p:cNvSpPr>
                    <p:nvPr/>
                  </p:nvSpPr>
                  <p:spPr bwMode="auto">
                    <a:xfrm>
                      <a:off x="1824" y="3464"/>
                      <a:ext cx="0" cy="272"/>
                    </a:xfrm>
                    <a:prstGeom prst="line">
                      <a:avLst/>
                    </a:prstGeom>
                    <a:noFill/>
                    <a:ln w="25400">
                      <a:solidFill>
                        <a:schemeClr val="tx1"/>
                      </a:solidFill>
                      <a:round/>
                      <a:headEnd/>
                      <a:tailEnd/>
                    </a:ln>
                  </p:spPr>
                  <p:txBody>
                    <a:bodyPr wrap="none" anchor="ctr"/>
                    <a:lstStyle/>
                    <a:p>
                      <a:endParaRPr lang="zh-CN" altLang="en-US"/>
                    </a:p>
                  </p:txBody>
                </p:sp>
              </p:grpSp>
              <p:sp>
                <p:nvSpPr>
                  <p:cNvPr id="640040" name="Line 48"/>
                  <p:cNvSpPr>
                    <a:spLocks noChangeShapeType="1"/>
                  </p:cNvSpPr>
                  <p:nvPr/>
                </p:nvSpPr>
                <p:spPr bwMode="auto">
                  <a:xfrm>
                    <a:off x="2664" y="3465"/>
                    <a:ext cx="0" cy="231"/>
                  </a:xfrm>
                  <a:prstGeom prst="line">
                    <a:avLst/>
                  </a:prstGeom>
                  <a:noFill/>
                  <a:ln w="12700">
                    <a:solidFill>
                      <a:schemeClr val="tx1"/>
                    </a:solidFill>
                    <a:round/>
                    <a:headEnd/>
                    <a:tailEnd/>
                  </a:ln>
                </p:spPr>
                <p:txBody>
                  <a:bodyPr wrap="none" anchor="ctr"/>
                  <a:lstStyle/>
                  <a:p>
                    <a:endParaRPr lang="zh-CN" altLang="en-US"/>
                  </a:p>
                </p:txBody>
              </p:sp>
              <p:sp>
                <p:nvSpPr>
                  <p:cNvPr id="640041" name="Line 49"/>
                  <p:cNvSpPr>
                    <a:spLocks noChangeShapeType="1"/>
                  </p:cNvSpPr>
                  <p:nvPr/>
                </p:nvSpPr>
                <p:spPr bwMode="auto">
                  <a:xfrm>
                    <a:off x="2667" y="3698"/>
                    <a:ext cx="117" cy="0"/>
                  </a:xfrm>
                  <a:prstGeom prst="line">
                    <a:avLst/>
                  </a:prstGeom>
                  <a:noFill/>
                  <a:ln w="12700">
                    <a:solidFill>
                      <a:schemeClr val="tx1"/>
                    </a:solidFill>
                    <a:round/>
                    <a:headEnd/>
                    <a:tailEnd/>
                  </a:ln>
                </p:spPr>
                <p:txBody>
                  <a:bodyPr wrap="none" anchor="ctr"/>
                  <a:lstStyle/>
                  <a:p>
                    <a:endParaRPr lang="zh-CN" altLang="en-US"/>
                  </a:p>
                </p:txBody>
              </p:sp>
              <p:sp>
                <p:nvSpPr>
                  <p:cNvPr id="640042" name="Line 50"/>
                  <p:cNvSpPr>
                    <a:spLocks noChangeShapeType="1"/>
                  </p:cNvSpPr>
                  <p:nvPr/>
                </p:nvSpPr>
                <p:spPr bwMode="auto">
                  <a:xfrm flipH="1">
                    <a:off x="3073" y="3698"/>
                    <a:ext cx="337" cy="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640043" name="Line 51"/>
                  <p:cNvSpPr>
                    <a:spLocks noChangeShapeType="1"/>
                  </p:cNvSpPr>
                  <p:nvPr/>
                </p:nvSpPr>
                <p:spPr bwMode="auto">
                  <a:xfrm flipH="1">
                    <a:off x="3155" y="3663"/>
                    <a:ext cx="89" cy="72"/>
                  </a:xfrm>
                  <a:prstGeom prst="line">
                    <a:avLst/>
                  </a:prstGeom>
                  <a:noFill/>
                  <a:ln w="12700">
                    <a:solidFill>
                      <a:schemeClr val="tx1"/>
                    </a:solidFill>
                    <a:round/>
                    <a:headEnd/>
                    <a:tailEnd/>
                  </a:ln>
                </p:spPr>
                <p:txBody>
                  <a:bodyPr wrap="none" anchor="ctr"/>
                  <a:lstStyle/>
                  <a:p>
                    <a:endParaRPr lang="zh-CN" altLang="en-US"/>
                  </a:p>
                </p:txBody>
              </p:sp>
              <p:sp>
                <p:nvSpPr>
                  <p:cNvPr id="640044" name="Rectangle 52"/>
                  <p:cNvSpPr>
                    <a:spLocks noChangeArrowheads="1"/>
                  </p:cNvSpPr>
                  <p:nvPr/>
                </p:nvSpPr>
                <p:spPr bwMode="auto">
                  <a:xfrm>
                    <a:off x="3058" y="3709"/>
                    <a:ext cx="185" cy="211"/>
                  </a:xfrm>
                  <a:prstGeom prst="rect">
                    <a:avLst/>
                  </a:prstGeom>
                  <a:noFill/>
                  <a:ln w="12700">
                    <a:noFill/>
                    <a:miter lim="800000"/>
                    <a:headEnd/>
                    <a:tailEnd/>
                  </a:ln>
                </p:spPr>
                <p:txBody>
                  <a:bodyPr wrap="none" lIns="90488" tIns="44450" rIns="90488" bIns="44450">
                    <a:spAutoFit/>
                  </a:bodyPr>
                  <a:lstStyle/>
                  <a:p>
                    <a:pPr eaLnBrk="0" hangingPunct="0"/>
                    <a:r>
                      <a:rPr lang="zh-CN" altLang="en-US" sz="1600" b="1">
                        <a:cs typeface="Arial" pitchFamily="34" charset="0"/>
                      </a:rPr>
                      <a:t>4</a:t>
                    </a:r>
                  </a:p>
                </p:txBody>
              </p:sp>
              <p:sp>
                <p:nvSpPr>
                  <p:cNvPr id="640045" name="Rectangle 53"/>
                  <p:cNvSpPr>
                    <a:spLocks noChangeArrowheads="1"/>
                  </p:cNvSpPr>
                  <p:nvPr/>
                </p:nvSpPr>
                <p:spPr bwMode="auto">
                  <a:xfrm>
                    <a:off x="3413" y="3271"/>
                    <a:ext cx="316" cy="658"/>
                  </a:xfrm>
                  <a:prstGeom prst="rect">
                    <a:avLst/>
                  </a:prstGeom>
                  <a:noFill/>
                  <a:ln w="25400">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640046" name="Rectangle 54"/>
                  <p:cNvSpPr>
                    <a:spLocks noChangeArrowheads="1"/>
                  </p:cNvSpPr>
                  <p:nvPr/>
                </p:nvSpPr>
                <p:spPr bwMode="auto">
                  <a:xfrm>
                    <a:off x="3385" y="3353"/>
                    <a:ext cx="162" cy="171"/>
                  </a:xfrm>
                  <a:prstGeom prst="rect">
                    <a:avLst/>
                  </a:prstGeom>
                  <a:noFill/>
                  <a:ln w="12700">
                    <a:noFill/>
                    <a:miter lim="800000"/>
                    <a:headEnd/>
                    <a:tailEnd/>
                  </a:ln>
                </p:spPr>
                <p:txBody>
                  <a:bodyPr wrap="none" lIns="90488" tIns="44450" rIns="90488" bIns="44450">
                    <a:spAutoFit/>
                  </a:bodyPr>
                  <a:lstStyle/>
                  <a:p>
                    <a:pPr eaLnBrk="0" hangingPunct="0"/>
                    <a:r>
                      <a:rPr lang="zh-CN" altLang="en-US" sz="1200" b="1">
                        <a:latin typeface="Times New Roman" pitchFamily="18" charset="0"/>
                      </a:rPr>
                      <a:t>0</a:t>
                    </a:r>
                  </a:p>
                </p:txBody>
              </p:sp>
              <p:sp>
                <p:nvSpPr>
                  <p:cNvPr id="640047" name="Rectangle 55"/>
                  <p:cNvSpPr>
                    <a:spLocks noChangeArrowheads="1"/>
                  </p:cNvSpPr>
                  <p:nvPr/>
                </p:nvSpPr>
                <p:spPr bwMode="auto">
                  <a:xfrm>
                    <a:off x="3372" y="3589"/>
                    <a:ext cx="162" cy="171"/>
                  </a:xfrm>
                  <a:prstGeom prst="rect">
                    <a:avLst/>
                  </a:prstGeom>
                  <a:noFill/>
                  <a:ln w="12700">
                    <a:noFill/>
                    <a:miter lim="800000"/>
                    <a:headEnd/>
                    <a:tailEnd/>
                  </a:ln>
                </p:spPr>
                <p:txBody>
                  <a:bodyPr wrap="none" lIns="90488" tIns="44450" rIns="90488" bIns="44450">
                    <a:spAutoFit/>
                  </a:bodyPr>
                  <a:lstStyle/>
                  <a:p>
                    <a:pPr eaLnBrk="0" hangingPunct="0"/>
                    <a:r>
                      <a:rPr lang="zh-CN" altLang="en-US" sz="1200" b="1">
                        <a:latin typeface="Times New Roman" pitchFamily="18" charset="0"/>
                      </a:rPr>
                      <a:t>1</a:t>
                    </a:r>
                  </a:p>
                </p:txBody>
              </p:sp>
              <p:sp>
                <p:nvSpPr>
                  <p:cNvPr id="640048" name="Rectangle 56"/>
                  <p:cNvSpPr>
                    <a:spLocks noChangeArrowheads="1"/>
                  </p:cNvSpPr>
                  <p:nvPr/>
                </p:nvSpPr>
                <p:spPr bwMode="auto">
                  <a:xfrm rot="5400000">
                    <a:off x="3395" y="3511"/>
                    <a:ext cx="451" cy="211"/>
                  </a:xfrm>
                  <a:prstGeom prst="rect">
                    <a:avLst/>
                  </a:prstGeom>
                  <a:noFill/>
                  <a:ln w="12700">
                    <a:noFill/>
                    <a:miter lim="800000"/>
                    <a:headEnd/>
                    <a:tailEnd/>
                  </a:ln>
                </p:spPr>
                <p:txBody>
                  <a:bodyPr lIns="90488" tIns="44450" rIns="90488" bIns="44450">
                    <a:spAutoFit/>
                  </a:bodyPr>
                  <a:lstStyle/>
                  <a:p>
                    <a:pPr eaLnBrk="0" hangingPunct="0"/>
                    <a:r>
                      <a:rPr lang="en-US" altLang="zh-CN" sz="1600" b="1">
                        <a:cs typeface="Arial" pitchFamily="34" charset="0"/>
                      </a:rPr>
                      <a:t>Mux</a:t>
                    </a:r>
                  </a:p>
                </p:txBody>
              </p:sp>
              <p:sp>
                <p:nvSpPr>
                  <p:cNvPr id="640049" name="Line 57"/>
                  <p:cNvSpPr>
                    <a:spLocks noChangeShapeType="1"/>
                  </p:cNvSpPr>
                  <p:nvPr/>
                </p:nvSpPr>
                <p:spPr bwMode="auto">
                  <a:xfrm flipV="1">
                    <a:off x="3571" y="2471"/>
                    <a:ext cx="0" cy="797"/>
                  </a:xfrm>
                  <a:prstGeom prst="line">
                    <a:avLst/>
                  </a:prstGeom>
                  <a:noFill/>
                  <a:ln w="12700">
                    <a:solidFill>
                      <a:schemeClr val="tx1"/>
                    </a:solidFill>
                    <a:round/>
                    <a:headEnd type="triangle" w="med" len="med"/>
                    <a:tailEnd/>
                  </a:ln>
                </p:spPr>
                <p:txBody>
                  <a:bodyPr wrap="none" anchor="ctr"/>
                  <a:lstStyle/>
                  <a:p>
                    <a:endParaRPr lang="zh-CN" altLang="en-US"/>
                  </a:p>
                </p:txBody>
              </p:sp>
              <p:sp>
                <p:nvSpPr>
                  <p:cNvPr id="640050" name="Rectangle 58"/>
                  <p:cNvSpPr>
                    <a:spLocks noChangeArrowheads="1"/>
                  </p:cNvSpPr>
                  <p:nvPr/>
                </p:nvSpPr>
                <p:spPr bwMode="auto">
                  <a:xfrm>
                    <a:off x="3467" y="3259"/>
                    <a:ext cx="237" cy="170"/>
                  </a:xfrm>
                  <a:prstGeom prst="rect">
                    <a:avLst/>
                  </a:prstGeom>
                  <a:noFill/>
                  <a:ln w="12700">
                    <a:noFill/>
                    <a:miter lim="800000"/>
                    <a:headEnd/>
                    <a:tailEnd/>
                  </a:ln>
                </p:spPr>
                <p:txBody>
                  <a:bodyPr wrap="none" lIns="90488" tIns="44450" rIns="90488" bIns="44450">
                    <a:spAutoFit/>
                  </a:bodyPr>
                  <a:lstStyle/>
                  <a:p>
                    <a:pPr eaLnBrk="0" hangingPunct="0"/>
                    <a:r>
                      <a:rPr lang="en-US" altLang="zh-CN" sz="1200" b="1">
                        <a:latin typeface="Times New Roman" pitchFamily="18" charset="0"/>
                      </a:rPr>
                      <a:t>Sel</a:t>
                    </a:r>
                  </a:p>
                </p:txBody>
              </p:sp>
              <p:sp>
                <p:nvSpPr>
                  <p:cNvPr id="640051" name="Line 59"/>
                  <p:cNvSpPr>
                    <a:spLocks noChangeShapeType="1"/>
                  </p:cNvSpPr>
                  <p:nvPr/>
                </p:nvSpPr>
                <p:spPr bwMode="auto">
                  <a:xfrm flipH="1">
                    <a:off x="3568" y="2632"/>
                    <a:ext cx="914" cy="0"/>
                  </a:xfrm>
                  <a:prstGeom prst="line">
                    <a:avLst/>
                  </a:prstGeom>
                  <a:noFill/>
                  <a:ln w="12700">
                    <a:solidFill>
                      <a:schemeClr val="tx1"/>
                    </a:solidFill>
                    <a:round/>
                    <a:headEnd/>
                    <a:tailEnd/>
                  </a:ln>
                </p:spPr>
                <p:txBody>
                  <a:bodyPr wrap="none" anchor="ctr"/>
                  <a:lstStyle/>
                  <a:p>
                    <a:endParaRPr lang="zh-CN" altLang="en-US"/>
                  </a:p>
                </p:txBody>
              </p:sp>
              <p:sp>
                <p:nvSpPr>
                  <p:cNvPr id="640052" name="Rectangle 60"/>
                  <p:cNvSpPr>
                    <a:spLocks noChangeArrowheads="1"/>
                  </p:cNvSpPr>
                  <p:nvPr/>
                </p:nvSpPr>
                <p:spPr bwMode="auto">
                  <a:xfrm>
                    <a:off x="3189" y="2442"/>
                    <a:ext cx="355"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Sub</a:t>
                    </a:r>
                  </a:p>
                </p:txBody>
              </p:sp>
              <p:sp>
                <p:nvSpPr>
                  <p:cNvPr id="640053" name="Rectangle 62"/>
                  <p:cNvSpPr>
                    <a:spLocks noChangeArrowheads="1"/>
                  </p:cNvSpPr>
                  <p:nvPr/>
                </p:nvSpPr>
                <p:spPr bwMode="auto">
                  <a:xfrm>
                    <a:off x="3016" y="3504"/>
                    <a:ext cx="206"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B</a:t>
                    </a:r>
                  </a:p>
                </p:txBody>
              </p:sp>
              <p:sp>
                <p:nvSpPr>
                  <p:cNvPr id="640054" name="Line 63"/>
                  <p:cNvSpPr>
                    <a:spLocks noChangeShapeType="1"/>
                  </p:cNvSpPr>
                  <p:nvPr/>
                </p:nvSpPr>
                <p:spPr bwMode="auto">
                  <a:xfrm>
                    <a:off x="3067" y="3539"/>
                    <a:ext cx="95" cy="0"/>
                  </a:xfrm>
                  <a:prstGeom prst="line">
                    <a:avLst/>
                  </a:prstGeom>
                  <a:noFill/>
                  <a:ln w="28575">
                    <a:solidFill>
                      <a:srgbClr val="000000"/>
                    </a:solidFill>
                    <a:round/>
                    <a:headEnd/>
                    <a:tailEnd/>
                  </a:ln>
                </p:spPr>
                <p:txBody>
                  <a:bodyPr/>
                  <a:lstStyle/>
                  <a:p>
                    <a:endParaRPr lang="zh-CN" altLang="en-US"/>
                  </a:p>
                </p:txBody>
              </p:sp>
              <p:sp>
                <p:nvSpPr>
                  <p:cNvPr id="640055" name="Line 64"/>
                  <p:cNvSpPr>
                    <a:spLocks noChangeShapeType="1"/>
                  </p:cNvSpPr>
                  <p:nvPr/>
                </p:nvSpPr>
                <p:spPr bwMode="auto">
                  <a:xfrm>
                    <a:off x="4640" y="3048"/>
                    <a:ext cx="401" cy="0"/>
                  </a:xfrm>
                  <a:prstGeom prst="line">
                    <a:avLst/>
                  </a:prstGeom>
                  <a:noFill/>
                  <a:ln w="12700">
                    <a:solidFill>
                      <a:srgbClr val="000000"/>
                    </a:solidFill>
                    <a:round/>
                    <a:headEnd/>
                    <a:tailEnd type="triangle" w="med" len="med"/>
                  </a:ln>
                </p:spPr>
                <p:txBody>
                  <a:bodyPr/>
                  <a:lstStyle/>
                  <a:p>
                    <a:endParaRPr lang="zh-CN" altLang="en-US"/>
                  </a:p>
                </p:txBody>
              </p:sp>
              <p:sp>
                <p:nvSpPr>
                  <p:cNvPr id="640056" name="Line 65"/>
                  <p:cNvSpPr>
                    <a:spLocks noChangeShapeType="1"/>
                  </p:cNvSpPr>
                  <p:nvPr/>
                </p:nvSpPr>
                <p:spPr bwMode="auto">
                  <a:xfrm>
                    <a:off x="4657" y="3447"/>
                    <a:ext cx="402" cy="0"/>
                  </a:xfrm>
                  <a:prstGeom prst="line">
                    <a:avLst/>
                  </a:prstGeom>
                  <a:noFill/>
                  <a:ln w="12700">
                    <a:solidFill>
                      <a:srgbClr val="000000"/>
                    </a:solidFill>
                    <a:round/>
                    <a:headEnd/>
                    <a:tailEnd type="triangle" w="med" len="med"/>
                  </a:ln>
                </p:spPr>
                <p:txBody>
                  <a:bodyPr/>
                  <a:lstStyle/>
                  <a:p>
                    <a:endParaRPr lang="zh-CN" altLang="en-US"/>
                  </a:p>
                </p:txBody>
              </p:sp>
              <p:sp>
                <p:nvSpPr>
                  <p:cNvPr id="640057" name="Rectangle 66"/>
                  <p:cNvSpPr>
                    <a:spLocks noChangeArrowheads="1"/>
                  </p:cNvSpPr>
                  <p:nvPr/>
                </p:nvSpPr>
                <p:spPr bwMode="auto">
                  <a:xfrm>
                    <a:off x="5040" y="3370"/>
                    <a:ext cx="292"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OF</a:t>
                    </a:r>
                  </a:p>
                </p:txBody>
              </p:sp>
            </p:grpSp>
            <p:sp>
              <p:nvSpPr>
                <p:cNvPr id="640058" name="Text Box 68"/>
                <p:cNvSpPr txBox="1">
                  <a:spLocks noChangeArrowheads="1"/>
                </p:cNvSpPr>
                <p:nvPr/>
              </p:nvSpPr>
              <p:spPr bwMode="auto">
                <a:xfrm>
                  <a:off x="5278438" y="6378575"/>
                  <a:ext cx="2386013" cy="396875"/>
                </a:xfrm>
                <a:prstGeom prst="rect">
                  <a:avLst/>
                </a:prstGeom>
                <a:noFill/>
                <a:ln w="12700">
                  <a:noFill/>
                  <a:miter lim="800000"/>
                  <a:headEnd/>
                  <a:tailEnd/>
                </a:ln>
              </p:spPr>
              <p:txBody>
                <a:bodyPr>
                  <a:spAutoFit/>
                </a:bodyPr>
                <a:lstStyle/>
                <a:p>
                  <a:pPr eaLnBrk="0" hangingPunct="0">
                    <a:spcBef>
                      <a:spcPct val="50000"/>
                    </a:spcBef>
                  </a:pPr>
                  <a:r>
                    <a:rPr lang="zh-CN" altLang="en-US" sz="2000" b="1">
                      <a:solidFill>
                        <a:srgbClr val="C00000"/>
                      </a:solidFill>
                      <a:latin typeface="黑体" pitchFamily="49" charset="-122"/>
                      <a:ea typeface="黑体" pitchFamily="49" charset="-122"/>
                    </a:rPr>
                    <a:t>整数加</a:t>
                  </a:r>
                  <a:r>
                    <a:rPr lang="en-US" altLang="zh-CN" sz="2000" b="1">
                      <a:solidFill>
                        <a:srgbClr val="C00000"/>
                      </a:solidFill>
                      <a:latin typeface="黑体" pitchFamily="49" charset="-122"/>
                      <a:ea typeface="黑体" pitchFamily="49" charset="-122"/>
                    </a:rPr>
                    <a:t>/</a:t>
                  </a:r>
                  <a:r>
                    <a:rPr lang="zh-CN" altLang="en-US" sz="2000" b="1">
                      <a:solidFill>
                        <a:srgbClr val="C00000"/>
                      </a:solidFill>
                      <a:latin typeface="黑体" pitchFamily="49" charset="-122"/>
                      <a:ea typeface="黑体" pitchFamily="49" charset="-122"/>
                    </a:rPr>
                    <a:t>减运算部件</a:t>
                  </a:r>
                </a:p>
              </p:txBody>
            </p:sp>
          </p:grpSp>
          <p:sp>
            <p:nvSpPr>
              <p:cNvPr id="640060" name="Line 60"/>
              <p:cNvSpPr>
                <a:spLocks noChangeShapeType="1"/>
              </p:cNvSpPr>
              <p:nvPr/>
            </p:nvSpPr>
            <p:spPr bwMode="auto">
              <a:xfrm>
                <a:off x="2455" y="1281"/>
                <a:ext cx="680" cy="0"/>
              </a:xfrm>
              <a:prstGeom prst="line">
                <a:avLst/>
              </a:prstGeom>
              <a:noFill/>
              <a:ln w="12700">
                <a:solidFill>
                  <a:schemeClr val="tx1"/>
                </a:solidFill>
                <a:round/>
                <a:headEnd/>
                <a:tailEnd type="triangle" w="med" len="med"/>
              </a:ln>
              <a:effectLst/>
            </p:spPr>
            <p:txBody>
              <a:bodyPr/>
              <a:lstStyle/>
              <a:p>
                <a:endParaRPr lang="zh-CN" altLang="en-US"/>
              </a:p>
            </p:txBody>
          </p:sp>
          <p:sp>
            <p:nvSpPr>
              <p:cNvPr id="640061" name="Text Box 61"/>
              <p:cNvSpPr txBox="1">
                <a:spLocks noChangeArrowheads="1"/>
              </p:cNvSpPr>
              <p:nvPr/>
            </p:nvSpPr>
            <p:spPr bwMode="auto">
              <a:xfrm>
                <a:off x="3107" y="1168"/>
                <a:ext cx="340" cy="211"/>
              </a:xfrm>
              <a:prstGeom prst="rect">
                <a:avLst/>
              </a:prstGeom>
              <a:noFill/>
              <a:ln w="12700">
                <a:noFill/>
                <a:miter lim="800000"/>
                <a:headEnd/>
                <a:tailEnd/>
              </a:ln>
              <a:effectLst/>
            </p:spPr>
            <p:txBody>
              <a:bodyPr>
                <a:spAutoFit/>
              </a:bodyPr>
              <a:lstStyle/>
              <a:p>
                <a:pPr eaLnBrk="0" hangingPunct="0">
                  <a:spcBef>
                    <a:spcPct val="50000"/>
                  </a:spcBef>
                </a:pPr>
                <a:r>
                  <a:rPr lang="en-US" altLang="zh-CN" sz="1600" b="1"/>
                  <a:t>SF</a:t>
                </a:r>
              </a:p>
            </p:txBody>
          </p:sp>
          <p:sp>
            <p:nvSpPr>
              <p:cNvPr id="640063" name="Line 63"/>
              <p:cNvSpPr>
                <a:spLocks noChangeShapeType="1"/>
              </p:cNvSpPr>
              <p:nvPr/>
            </p:nvSpPr>
            <p:spPr bwMode="auto">
              <a:xfrm>
                <a:off x="2455" y="1508"/>
                <a:ext cx="850" cy="0"/>
              </a:xfrm>
              <a:prstGeom prst="line">
                <a:avLst/>
              </a:prstGeom>
              <a:noFill/>
              <a:ln w="12700">
                <a:solidFill>
                  <a:schemeClr val="tx1"/>
                </a:solidFill>
                <a:round/>
                <a:headEnd/>
                <a:tailEnd type="triangle" w="med" len="med"/>
              </a:ln>
              <a:effectLst/>
            </p:spPr>
            <p:txBody>
              <a:bodyPr/>
              <a:lstStyle/>
              <a:p>
                <a:endParaRPr lang="zh-CN" altLang="en-US"/>
              </a:p>
            </p:txBody>
          </p:sp>
          <p:sp>
            <p:nvSpPr>
              <p:cNvPr id="640064" name="Text Box 64"/>
              <p:cNvSpPr txBox="1">
                <a:spLocks noChangeArrowheads="1"/>
              </p:cNvSpPr>
              <p:nvPr/>
            </p:nvSpPr>
            <p:spPr bwMode="auto">
              <a:xfrm>
                <a:off x="3277" y="1395"/>
                <a:ext cx="344" cy="212"/>
              </a:xfrm>
              <a:prstGeom prst="rect">
                <a:avLst/>
              </a:prstGeom>
              <a:noFill/>
              <a:ln w="12700">
                <a:noFill/>
                <a:miter lim="800000"/>
                <a:headEnd/>
                <a:tailEnd/>
              </a:ln>
              <a:effectLst/>
            </p:spPr>
            <p:txBody>
              <a:bodyPr>
                <a:spAutoFit/>
              </a:bodyPr>
              <a:lstStyle/>
              <a:p>
                <a:pPr eaLnBrk="0" hangingPunct="0">
                  <a:spcBef>
                    <a:spcPct val="50000"/>
                  </a:spcBef>
                </a:pPr>
                <a:r>
                  <a:rPr lang="en-US" altLang="zh-CN" sz="1600" b="1"/>
                  <a:t>CF</a:t>
                </a:r>
              </a:p>
            </p:txBody>
          </p:sp>
        </p:grpSp>
        <p:sp>
          <p:nvSpPr>
            <p:cNvPr id="640067" name="Text Box 67"/>
            <p:cNvSpPr txBox="1">
              <a:spLocks noChangeArrowheads="1"/>
            </p:cNvSpPr>
            <p:nvPr/>
          </p:nvSpPr>
          <p:spPr bwMode="auto">
            <a:xfrm>
              <a:off x="1753" y="1470"/>
              <a:ext cx="389" cy="212"/>
            </a:xfrm>
            <a:prstGeom prst="rect">
              <a:avLst/>
            </a:prstGeom>
            <a:noFill/>
            <a:ln w="12700">
              <a:noFill/>
              <a:miter lim="800000"/>
              <a:headEnd/>
              <a:tailEnd/>
            </a:ln>
            <a:effectLst/>
          </p:spPr>
          <p:txBody>
            <a:bodyPr>
              <a:spAutoFit/>
            </a:bodyPr>
            <a:lstStyle/>
            <a:p>
              <a:pPr eaLnBrk="0" hangingPunct="0">
                <a:spcBef>
                  <a:spcPct val="50000"/>
                </a:spcBef>
              </a:pPr>
              <a:r>
                <a:rPr lang="en-US" altLang="zh-CN" sz="1600" b="1">
                  <a:latin typeface="Times New Roman" pitchFamily="18" charset="0"/>
                </a:rPr>
                <a:t>B</a:t>
              </a:r>
              <a:r>
                <a:rPr lang="zh-CN" altLang="en-US" sz="1600" b="1">
                  <a:latin typeface="Times New Roman" pitchFamily="18" charset="0"/>
                </a:rPr>
                <a:t>＇</a:t>
              </a:r>
              <a:endParaRPr lang="en-US" altLang="zh-CN" sz="1600" b="1">
                <a:latin typeface="Times New Roman" pitchFamily="18" charset="0"/>
              </a:endParaRPr>
            </a:p>
          </p:txBody>
        </p:sp>
      </p:grpSp>
      <p:sp>
        <p:nvSpPr>
          <p:cNvPr id="640068" name="Text Box 68"/>
          <p:cNvSpPr txBox="1">
            <a:spLocks noChangeArrowheads="1"/>
          </p:cNvSpPr>
          <p:nvPr/>
        </p:nvSpPr>
        <p:spPr bwMode="auto">
          <a:xfrm>
            <a:off x="5868988" y="1160463"/>
            <a:ext cx="3097212" cy="1158875"/>
          </a:xfrm>
          <a:prstGeom prst="rect">
            <a:avLst/>
          </a:prstGeom>
          <a:noFill/>
          <a:ln w="12700">
            <a:noFill/>
            <a:miter lim="800000"/>
            <a:headEnd/>
            <a:tailEnd/>
          </a:ln>
          <a:effectLst/>
        </p:spPr>
        <p:txBody>
          <a:bodyPr>
            <a:spAutoFit/>
          </a:bodyPr>
          <a:lstStyle/>
          <a:p>
            <a:pPr eaLnBrk="0" hangingPunct="0">
              <a:spcBef>
                <a:spcPct val="50000"/>
              </a:spcBef>
            </a:pPr>
            <a:r>
              <a:rPr lang="zh-CN" altLang="en-US" sz="2000" b="1">
                <a:latin typeface="微软雅黑" pitchFamily="34" charset="-122"/>
                <a:ea typeface="微软雅黑" pitchFamily="34" charset="-122"/>
              </a:rPr>
              <a:t>这就是计算机中的算盘。</a:t>
            </a:r>
          </a:p>
          <a:p>
            <a:pPr eaLnBrk="0" hangingPunct="0">
              <a:spcBef>
                <a:spcPct val="50000"/>
              </a:spcBef>
            </a:pPr>
            <a:r>
              <a:rPr lang="zh-CN" altLang="en-US" sz="2000" b="1">
                <a:latin typeface="微软雅黑" pitchFamily="34" charset="-122"/>
                <a:ea typeface="微软雅黑" pitchFamily="34" charset="-122"/>
              </a:rPr>
              <a:t>所有其他运算都基于</a:t>
            </a:r>
            <a:r>
              <a:rPr lang="zh-CN" altLang="en-US" sz="2000" b="1">
                <a:solidFill>
                  <a:srgbClr val="990000"/>
                </a:solidFill>
                <a:latin typeface="微软雅黑" pitchFamily="34" charset="-122"/>
                <a:ea typeface="微软雅黑" pitchFamily="34" charset="-122"/>
              </a:rPr>
              <a:t>整数加</a:t>
            </a:r>
            <a:r>
              <a:rPr lang="en-US" altLang="zh-CN" sz="2000" b="1">
                <a:solidFill>
                  <a:srgbClr val="990000"/>
                </a:solidFill>
                <a:latin typeface="微软雅黑" pitchFamily="34" charset="-122"/>
                <a:ea typeface="微软雅黑" pitchFamily="34" charset="-122"/>
              </a:rPr>
              <a:t>/</a:t>
            </a:r>
            <a:r>
              <a:rPr lang="zh-CN" altLang="en-US" sz="2000" b="1">
                <a:solidFill>
                  <a:srgbClr val="990000"/>
                </a:solidFill>
                <a:latin typeface="微软雅黑" pitchFamily="34" charset="-122"/>
                <a:ea typeface="微软雅黑" pitchFamily="34" charset="-122"/>
              </a:rPr>
              <a:t>减运算器</a:t>
            </a:r>
            <a:r>
              <a:rPr lang="zh-CN" altLang="en-US" sz="2000" b="1">
                <a:latin typeface="微软雅黑" pitchFamily="34" charset="-122"/>
                <a:ea typeface="微软雅黑" pitchFamily="34" charset="-122"/>
              </a:rPr>
              <a:t>来实现。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463">
                                            <p:txEl>
                                              <p:pRg st="0" end="0"/>
                                            </p:txEl>
                                          </p:spTgt>
                                        </p:tgtEl>
                                        <p:attrNameLst>
                                          <p:attrName>style.visibility</p:attrName>
                                        </p:attrNameLst>
                                      </p:cBhvr>
                                      <p:to>
                                        <p:strVal val="visible"/>
                                      </p:to>
                                    </p:set>
                                    <p:animEffect transition="in" filter="blinds(horizontal)">
                                      <p:cBhvr>
                                        <p:cTn id="7" dur="500"/>
                                        <p:tgtEl>
                                          <p:spTgt spid="574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463">
                                            <p:txEl>
                                              <p:pRg st="1" end="1"/>
                                            </p:txEl>
                                          </p:spTgt>
                                        </p:tgtEl>
                                        <p:attrNameLst>
                                          <p:attrName>style.visibility</p:attrName>
                                        </p:attrNameLst>
                                      </p:cBhvr>
                                      <p:to>
                                        <p:strVal val="visible"/>
                                      </p:to>
                                    </p:set>
                                    <p:animEffect transition="in" filter="blinds(horizontal)">
                                      <p:cBhvr>
                                        <p:cTn id="12" dur="500"/>
                                        <p:tgtEl>
                                          <p:spTgt spid="574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463">
                                            <p:txEl>
                                              <p:pRg st="2" end="2"/>
                                            </p:txEl>
                                          </p:spTgt>
                                        </p:tgtEl>
                                        <p:attrNameLst>
                                          <p:attrName>style.visibility</p:attrName>
                                        </p:attrNameLst>
                                      </p:cBhvr>
                                      <p:to>
                                        <p:strVal val="visible"/>
                                      </p:to>
                                    </p:set>
                                    <p:animEffect transition="in" filter="blinds(horizontal)">
                                      <p:cBhvr>
                                        <p:cTn id="17" dur="500"/>
                                        <p:tgtEl>
                                          <p:spTgt spid="574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40065"/>
                                        </p:tgtEl>
                                        <p:attrNameLst>
                                          <p:attrName>style.visibility</p:attrName>
                                        </p:attrNameLst>
                                      </p:cBhvr>
                                      <p:to>
                                        <p:strVal val="visible"/>
                                      </p:to>
                                    </p:set>
                                    <p:animEffect transition="in" filter="blinds(horizontal)">
                                      <p:cBhvr>
                                        <p:cTn id="22" dur="500"/>
                                        <p:tgtEl>
                                          <p:spTgt spid="64006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40066"/>
                                        </p:tgtEl>
                                        <p:attrNameLst>
                                          <p:attrName>style.visibility</p:attrName>
                                        </p:attrNameLst>
                                      </p:cBhvr>
                                      <p:to>
                                        <p:strVal val="visible"/>
                                      </p:to>
                                    </p:set>
                                    <p:animEffect transition="in" filter="blinds(horizontal)">
                                      <p:cBhvr>
                                        <p:cTn id="27" dur="500"/>
                                        <p:tgtEl>
                                          <p:spTgt spid="64006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40068"/>
                                        </p:tgtEl>
                                        <p:attrNameLst>
                                          <p:attrName>style.visibility</p:attrName>
                                        </p:attrNameLst>
                                      </p:cBhvr>
                                      <p:to>
                                        <p:strVal val="visible"/>
                                      </p:to>
                                    </p:set>
                                    <p:animEffect transition="in" filter="blinds(horizontal)">
                                      <p:cBhvr>
                                        <p:cTn id="32" dur="500"/>
                                        <p:tgtEl>
                                          <p:spTgt spid="640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065" grpId="0"/>
      <p:bldP spid="640066" grpId="0"/>
      <p:bldP spid="64006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idx="4294967295"/>
          </p:nvPr>
        </p:nvSpPr>
        <p:spPr>
          <a:xfrm>
            <a:off x="522288" y="100013"/>
            <a:ext cx="8156575" cy="538162"/>
          </a:xfrm>
          <a:noFill/>
        </p:spPr>
        <p:txBody>
          <a:bodyPr lIns="63500" tIns="25400" rIns="63500" bIns="25400" anchor="t">
            <a:spAutoFit/>
          </a:bodyPr>
          <a:lstStyle/>
          <a:p>
            <a:r>
              <a:rPr lang="zh-CN" altLang="en-US" sz="3200" smtClean="0">
                <a:ea typeface="宋体" pitchFamily="2" charset="-122"/>
              </a:rPr>
              <a:t>标志信息是干什么的？</a:t>
            </a:r>
          </a:p>
        </p:txBody>
      </p:sp>
      <p:sp>
        <p:nvSpPr>
          <p:cNvPr id="642051" name="Rectangle 3"/>
          <p:cNvSpPr>
            <a:spLocks noGrp="1" noChangeArrowheads="1"/>
          </p:cNvSpPr>
          <p:nvPr>
            <p:ph type="body" idx="4294967295"/>
          </p:nvPr>
        </p:nvSpPr>
        <p:spPr>
          <a:xfrm>
            <a:off x="382588" y="931863"/>
            <a:ext cx="8574087" cy="803275"/>
          </a:xfrm>
          <a:noFill/>
        </p:spPr>
        <p:txBody>
          <a:bodyPr lIns="63500" tIns="25400" rIns="63500" bIns="25400">
            <a:spAutoFit/>
          </a:bodyPr>
          <a:lstStyle/>
          <a:p>
            <a:pPr>
              <a:lnSpc>
                <a:spcPct val="95000"/>
              </a:lnSpc>
              <a:spcBef>
                <a:spcPct val="0"/>
              </a:spcBef>
              <a:buFontTx/>
              <a:buNone/>
            </a:pPr>
            <a:r>
              <a:rPr lang="en-US" altLang="zh-CN" sz="2500" smtClean="0"/>
              <a:t>Ex1:  -7- 6 = -7 + (-6) = +3          -3 - 5 = - 3  +  (- 5)  = - 8</a:t>
            </a:r>
          </a:p>
          <a:p>
            <a:pPr>
              <a:lnSpc>
                <a:spcPct val="80000"/>
              </a:lnSpc>
              <a:spcBef>
                <a:spcPct val="0"/>
              </a:spcBef>
              <a:buFontTx/>
              <a:buNone/>
            </a:pPr>
            <a:r>
              <a:rPr lang="en-US" altLang="zh-CN" sz="3200" smtClean="0"/>
              <a:t>          </a:t>
            </a:r>
            <a:r>
              <a:rPr lang="en-US" altLang="zh-CN" sz="2500" smtClean="0"/>
              <a:t>9 - 6 = 3 </a:t>
            </a:r>
            <a:r>
              <a:rPr lang="en-US" altLang="zh-CN" sz="2500" smtClean="0">
                <a:cs typeface="Arial" pitchFamily="34" charset="0"/>
              </a:rPr>
              <a:t>	</a:t>
            </a:r>
            <a:r>
              <a:rPr lang="en-US" altLang="zh-CN" sz="2500" smtClean="0"/>
              <a:t>		13 - 5 =  8</a:t>
            </a:r>
            <a:endParaRPr lang="en-US" altLang="zh-CN" sz="2500" smtClean="0">
              <a:cs typeface="Arial" pitchFamily="34" charset="0"/>
            </a:endParaRPr>
          </a:p>
        </p:txBody>
      </p:sp>
      <p:sp>
        <p:nvSpPr>
          <p:cNvPr id="642052" name="Rectangle 4"/>
          <p:cNvSpPr>
            <a:spLocks noChangeArrowheads="1"/>
          </p:cNvSpPr>
          <p:nvPr/>
        </p:nvSpPr>
        <p:spPr bwMode="auto">
          <a:xfrm>
            <a:off x="1935163" y="2046288"/>
            <a:ext cx="307975" cy="363537"/>
          </a:xfrm>
          <a:prstGeom prst="rect">
            <a:avLst/>
          </a:prstGeom>
          <a:noFill/>
          <a:ln w="12700">
            <a:noFill/>
            <a:miter lim="800000"/>
            <a:headEnd/>
            <a:tailEnd/>
          </a:ln>
        </p:spPr>
        <p:txBody>
          <a:bodyPr wrap="none" lIns="90488" tIns="44450" rIns="90488" bIns="44450">
            <a:spAutoFit/>
          </a:bodyPr>
          <a:lstStyle/>
          <a:p>
            <a:pPr eaLnBrk="0" hangingPunct="0"/>
            <a:r>
              <a:rPr lang="en-US" altLang="zh-CN" b="1">
                <a:cs typeface="Arial" pitchFamily="34" charset="0"/>
              </a:rPr>
              <a:t>1</a:t>
            </a:r>
          </a:p>
        </p:txBody>
      </p:sp>
      <p:sp>
        <p:nvSpPr>
          <p:cNvPr id="642053" name="Rectangle 8"/>
          <p:cNvSpPr>
            <a:spLocks noChangeArrowheads="1"/>
          </p:cNvSpPr>
          <p:nvPr/>
        </p:nvSpPr>
        <p:spPr bwMode="auto">
          <a:xfrm>
            <a:off x="1935163" y="2427288"/>
            <a:ext cx="307975" cy="363537"/>
          </a:xfrm>
          <a:prstGeom prst="rect">
            <a:avLst/>
          </a:prstGeom>
          <a:noFill/>
          <a:ln w="12700">
            <a:noFill/>
            <a:miter lim="800000"/>
            <a:headEnd/>
            <a:tailEnd/>
          </a:ln>
        </p:spPr>
        <p:txBody>
          <a:bodyPr wrap="none" lIns="90488" tIns="44450" rIns="90488" bIns="44450">
            <a:spAutoFit/>
          </a:bodyPr>
          <a:lstStyle/>
          <a:p>
            <a:pPr eaLnBrk="0" hangingPunct="0"/>
            <a:r>
              <a:rPr lang="zh-CN" altLang="en-US" b="1">
                <a:cs typeface="Arial" pitchFamily="34" charset="0"/>
              </a:rPr>
              <a:t>1</a:t>
            </a:r>
          </a:p>
        </p:txBody>
      </p:sp>
      <p:sp>
        <p:nvSpPr>
          <p:cNvPr id="642054" name="Rectangle 12"/>
          <p:cNvSpPr>
            <a:spLocks noChangeArrowheads="1"/>
          </p:cNvSpPr>
          <p:nvPr/>
        </p:nvSpPr>
        <p:spPr bwMode="auto">
          <a:xfrm>
            <a:off x="1173163" y="2427288"/>
            <a:ext cx="328612" cy="393700"/>
          </a:xfrm>
          <a:prstGeom prst="rect">
            <a:avLst/>
          </a:prstGeom>
          <a:noFill/>
          <a:ln w="12700">
            <a:noFill/>
            <a:miter lim="800000"/>
            <a:headEnd/>
            <a:tailEnd/>
          </a:ln>
        </p:spPr>
        <p:txBody>
          <a:bodyPr wrap="none" lIns="90488" tIns="44450" rIns="90488" bIns="44450">
            <a:spAutoFit/>
          </a:bodyPr>
          <a:lstStyle/>
          <a:p>
            <a:pPr eaLnBrk="0" hangingPunct="0"/>
            <a:r>
              <a:rPr lang="zh-CN" altLang="en-US" sz="2000" b="1">
                <a:cs typeface="Arial" pitchFamily="34" charset="0"/>
              </a:rPr>
              <a:t>+</a:t>
            </a:r>
          </a:p>
        </p:txBody>
      </p:sp>
      <p:sp>
        <p:nvSpPr>
          <p:cNvPr id="642055" name="Line 13"/>
          <p:cNvSpPr>
            <a:spLocks noChangeShapeType="1"/>
          </p:cNvSpPr>
          <p:nvPr/>
        </p:nvSpPr>
        <p:spPr bwMode="auto">
          <a:xfrm>
            <a:off x="1193800" y="2732088"/>
            <a:ext cx="2806700" cy="0"/>
          </a:xfrm>
          <a:prstGeom prst="line">
            <a:avLst/>
          </a:prstGeom>
          <a:noFill/>
          <a:ln w="28575">
            <a:solidFill>
              <a:schemeClr val="tx1"/>
            </a:solidFill>
            <a:round/>
            <a:headEnd/>
            <a:tailEnd/>
          </a:ln>
        </p:spPr>
        <p:txBody>
          <a:bodyPr wrap="none" anchor="ctr"/>
          <a:lstStyle/>
          <a:p>
            <a:endParaRPr lang="zh-CN" altLang="en-US"/>
          </a:p>
        </p:txBody>
      </p:sp>
      <p:sp>
        <p:nvSpPr>
          <p:cNvPr id="642056" name="Rectangle 28"/>
          <p:cNvSpPr>
            <a:spLocks noChangeArrowheads="1"/>
          </p:cNvSpPr>
          <p:nvPr/>
        </p:nvSpPr>
        <p:spPr bwMode="auto">
          <a:xfrm>
            <a:off x="5211763" y="2427288"/>
            <a:ext cx="328612" cy="393700"/>
          </a:xfrm>
          <a:prstGeom prst="rect">
            <a:avLst/>
          </a:prstGeom>
          <a:noFill/>
          <a:ln w="12700">
            <a:noFill/>
            <a:miter lim="800000"/>
            <a:headEnd/>
            <a:tailEnd/>
          </a:ln>
        </p:spPr>
        <p:txBody>
          <a:bodyPr wrap="none" lIns="90488" tIns="44450" rIns="90488" bIns="44450">
            <a:spAutoFit/>
          </a:bodyPr>
          <a:lstStyle/>
          <a:p>
            <a:pPr eaLnBrk="0" hangingPunct="0"/>
            <a:r>
              <a:rPr lang="zh-CN" altLang="en-US" sz="2000" b="1">
                <a:cs typeface="Arial" pitchFamily="34" charset="0"/>
              </a:rPr>
              <a:t>+</a:t>
            </a:r>
          </a:p>
        </p:txBody>
      </p:sp>
      <p:sp>
        <p:nvSpPr>
          <p:cNvPr id="642057" name="Line 29"/>
          <p:cNvSpPr>
            <a:spLocks noChangeShapeType="1"/>
          </p:cNvSpPr>
          <p:nvPr/>
        </p:nvSpPr>
        <p:spPr bwMode="auto">
          <a:xfrm>
            <a:off x="5232400" y="2732088"/>
            <a:ext cx="2730500" cy="0"/>
          </a:xfrm>
          <a:prstGeom prst="line">
            <a:avLst/>
          </a:prstGeom>
          <a:noFill/>
          <a:ln w="28575">
            <a:solidFill>
              <a:schemeClr val="tx1"/>
            </a:solidFill>
            <a:round/>
            <a:headEnd/>
            <a:tailEnd/>
          </a:ln>
        </p:spPr>
        <p:txBody>
          <a:bodyPr wrap="none" anchor="ctr"/>
          <a:lstStyle/>
          <a:p>
            <a:endParaRPr lang="zh-CN" altLang="en-US"/>
          </a:p>
        </p:txBody>
      </p:sp>
      <p:sp>
        <p:nvSpPr>
          <p:cNvPr id="642058" name="Rectangle 38"/>
          <p:cNvSpPr>
            <a:spLocks noChangeArrowheads="1"/>
          </p:cNvSpPr>
          <p:nvPr/>
        </p:nvSpPr>
        <p:spPr bwMode="auto">
          <a:xfrm>
            <a:off x="1935163" y="1665288"/>
            <a:ext cx="307975" cy="363537"/>
          </a:xfrm>
          <a:prstGeom prst="rect">
            <a:avLst/>
          </a:prstGeom>
          <a:noFill/>
          <a:ln w="12700">
            <a:noFill/>
            <a:miter lim="800000"/>
            <a:headEnd/>
            <a:tailEnd/>
          </a:ln>
        </p:spPr>
        <p:txBody>
          <a:bodyPr wrap="none" lIns="90488" tIns="44450" rIns="90488" bIns="44450">
            <a:spAutoFit/>
          </a:bodyPr>
          <a:lstStyle/>
          <a:p>
            <a:pPr eaLnBrk="0" hangingPunct="0"/>
            <a:r>
              <a:rPr lang="en-US" altLang="zh-CN" b="1">
                <a:cs typeface="Arial" pitchFamily="34" charset="0"/>
              </a:rPr>
              <a:t>0</a:t>
            </a:r>
          </a:p>
        </p:txBody>
      </p:sp>
      <p:sp>
        <p:nvSpPr>
          <p:cNvPr id="642059" name="Line 39"/>
          <p:cNvSpPr>
            <a:spLocks noChangeShapeType="1"/>
          </p:cNvSpPr>
          <p:nvPr/>
        </p:nvSpPr>
        <p:spPr bwMode="auto">
          <a:xfrm flipH="1" flipV="1">
            <a:off x="2171700" y="1887538"/>
            <a:ext cx="393700" cy="69850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42060" name="Line 41"/>
          <p:cNvSpPr>
            <a:spLocks noChangeShapeType="1"/>
          </p:cNvSpPr>
          <p:nvPr/>
        </p:nvSpPr>
        <p:spPr bwMode="auto">
          <a:xfrm flipH="1" flipV="1">
            <a:off x="1562100" y="1887538"/>
            <a:ext cx="393700" cy="69850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42061" name="Rectangle 87"/>
          <p:cNvSpPr>
            <a:spLocks noChangeArrowheads="1"/>
          </p:cNvSpPr>
          <p:nvPr/>
        </p:nvSpPr>
        <p:spPr bwMode="auto">
          <a:xfrm>
            <a:off x="2527300" y="2062163"/>
            <a:ext cx="307975" cy="363537"/>
          </a:xfrm>
          <a:prstGeom prst="rect">
            <a:avLst/>
          </a:prstGeom>
          <a:noFill/>
          <a:ln w="12700">
            <a:noFill/>
            <a:miter lim="800000"/>
            <a:headEnd/>
            <a:tailEnd/>
          </a:ln>
        </p:spPr>
        <p:txBody>
          <a:bodyPr wrap="none" lIns="90488" tIns="44450" rIns="90488" bIns="44450">
            <a:spAutoFit/>
          </a:bodyPr>
          <a:lstStyle/>
          <a:p>
            <a:pPr eaLnBrk="0" hangingPunct="0"/>
            <a:r>
              <a:rPr lang="en-US" altLang="zh-CN" b="1">
                <a:cs typeface="Arial" pitchFamily="34" charset="0"/>
              </a:rPr>
              <a:t>0</a:t>
            </a:r>
          </a:p>
        </p:txBody>
      </p:sp>
      <p:sp>
        <p:nvSpPr>
          <p:cNvPr id="642062" name="Rectangle 88"/>
          <p:cNvSpPr>
            <a:spLocks noChangeArrowheads="1"/>
          </p:cNvSpPr>
          <p:nvPr/>
        </p:nvSpPr>
        <p:spPr bwMode="auto">
          <a:xfrm>
            <a:off x="3119438" y="2073275"/>
            <a:ext cx="307975" cy="363538"/>
          </a:xfrm>
          <a:prstGeom prst="rect">
            <a:avLst/>
          </a:prstGeom>
          <a:noFill/>
          <a:ln w="12700">
            <a:noFill/>
            <a:miter lim="800000"/>
            <a:headEnd/>
            <a:tailEnd/>
          </a:ln>
        </p:spPr>
        <p:txBody>
          <a:bodyPr wrap="none" lIns="90488" tIns="44450" rIns="90488" bIns="44450">
            <a:spAutoFit/>
          </a:bodyPr>
          <a:lstStyle/>
          <a:p>
            <a:pPr eaLnBrk="0" hangingPunct="0"/>
            <a:r>
              <a:rPr lang="en-US" altLang="zh-CN" b="1">
                <a:cs typeface="Arial" pitchFamily="34" charset="0"/>
              </a:rPr>
              <a:t>0</a:t>
            </a:r>
          </a:p>
        </p:txBody>
      </p:sp>
      <p:sp>
        <p:nvSpPr>
          <p:cNvPr id="642063" name="Rectangle 89"/>
          <p:cNvSpPr>
            <a:spLocks noChangeArrowheads="1"/>
          </p:cNvSpPr>
          <p:nvPr/>
        </p:nvSpPr>
        <p:spPr bwMode="auto">
          <a:xfrm>
            <a:off x="3114675" y="2420938"/>
            <a:ext cx="307975" cy="363537"/>
          </a:xfrm>
          <a:prstGeom prst="rect">
            <a:avLst/>
          </a:prstGeom>
          <a:noFill/>
          <a:ln w="12700">
            <a:noFill/>
            <a:miter lim="800000"/>
            <a:headEnd/>
            <a:tailEnd/>
          </a:ln>
        </p:spPr>
        <p:txBody>
          <a:bodyPr wrap="none" lIns="90488" tIns="44450" rIns="90488" bIns="44450">
            <a:spAutoFit/>
          </a:bodyPr>
          <a:lstStyle/>
          <a:p>
            <a:pPr eaLnBrk="0" hangingPunct="0"/>
            <a:r>
              <a:rPr lang="zh-CN" altLang="en-US" b="1">
                <a:cs typeface="Arial" pitchFamily="34" charset="0"/>
              </a:rPr>
              <a:t>1</a:t>
            </a:r>
          </a:p>
        </p:txBody>
      </p:sp>
      <p:sp>
        <p:nvSpPr>
          <p:cNvPr id="642064" name="Rectangle 90"/>
          <p:cNvSpPr>
            <a:spLocks noChangeArrowheads="1"/>
          </p:cNvSpPr>
          <p:nvPr/>
        </p:nvSpPr>
        <p:spPr bwMode="auto">
          <a:xfrm>
            <a:off x="3743325" y="2063750"/>
            <a:ext cx="307975" cy="363538"/>
          </a:xfrm>
          <a:prstGeom prst="rect">
            <a:avLst/>
          </a:prstGeom>
          <a:noFill/>
          <a:ln w="12700">
            <a:noFill/>
            <a:miter lim="800000"/>
            <a:headEnd/>
            <a:tailEnd/>
          </a:ln>
        </p:spPr>
        <p:txBody>
          <a:bodyPr wrap="none" lIns="90488" tIns="44450" rIns="90488" bIns="44450">
            <a:spAutoFit/>
          </a:bodyPr>
          <a:lstStyle/>
          <a:p>
            <a:pPr eaLnBrk="0" hangingPunct="0"/>
            <a:r>
              <a:rPr lang="zh-CN" altLang="en-US" b="1">
                <a:cs typeface="Arial" pitchFamily="34" charset="0"/>
              </a:rPr>
              <a:t>1</a:t>
            </a:r>
          </a:p>
        </p:txBody>
      </p:sp>
      <p:sp>
        <p:nvSpPr>
          <p:cNvPr id="642065" name="Rectangle 91"/>
          <p:cNvSpPr>
            <a:spLocks noChangeArrowheads="1"/>
          </p:cNvSpPr>
          <p:nvPr/>
        </p:nvSpPr>
        <p:spPr bwMode="auto">
          <a:xfrm>
            <a:off x="3743325" y="2820988"/>
            <a:ext cx="307975" cy="363537"/>
          </a:xfrm>
          <a:prstGeom prst="rect">
            <a:avLst/>
          </a:prstGeom>
          <a:noFill/>
          <a:ln w="12700">
            <a:noFill/>
            <a:miter lim="800000"/>
            <a:headEnd/>
            <a:tailEnd/>
          </a:ln>
        </p:spPr>
        <p:txBody>
          <a:bodyPr wrap="none" lIns="90488" tIns="44450" rIns="90488" bIns="44450">
            <a:spAutoFit/>
          </a:bodyPr>
          <a:lstStyle/>
          <a:p>
            <a:pPr eaLnBrk="0" hangingPunct="0"/>
            <a:r>
              <a:rPr lang="zh-CN" altLang="en-US" b="1">
                <a:cs typeface="Arial" pitchFamily="34" charset="0"/>
              </a:rPr>
              <a:t>1</a:t>
            </a:r>
          </a:p>
        </p:txBody>
      </p:sp>
      <p:sp>
        <p:nvSpPr>
          <p:cNvPr id="642066" name="Rectangle 92"/>
          <p:cNvSpPr>
            <a:spLocks noChangeArrowheads="1"/>
          </p:cNvSpPr>
          <p:nvPr/>
        </p:nvSpPr>
        <p:spPr bwMode="auto">
          <a:xfrm>
            <a:off x="5929313" y="2806700"/>
            <a:ext cx="307975" cy="363538"/>
          </a:xfrm>
          <a:prstGeom prst="rect">
            <a:avLst/>
          </a:prstGeom>
          <a:noFill/>
          <a:ln w="12700">
            <a:noFill/>
            <a:miter lim="800000"/>
            <a:headEnd/>
            <a:tailEnd/>
          </a:ln>
        </p:spPr>
        <p:txBody>
          <a:bodyPr wrap="none" lIns="90488" tIns="44450" rIns="90488" bIns="44450">
            <a:spAutoFit/>
          </a:bodyPr>
          <a:lstStyle/>
          <a:p>
            <a:pPr eaLnBrk="0" hangingPunct="0"/>
            <a:r>
              <a:rPr lang="zh-CN" altLang="en-US" b="1">
                <a:cs typeface="Arial" pitchFamily="34" charset="0"/>
              </a:rPr>
              <a:t>1</a:t>
            </a:r>
          </a:p>
        </p:txBody>
      </p:sp>
      <p:sp>
        <p:nvSpPr>
          <p:cNvPr id="642067" name="Rectangle 93"/>
          <p:cNvSpPr>
            <a:spLocks noChangeArrowheads="1"/>
          </p:cNvSpPr>
          <p:nvPr/>
        </p:nvSpPr>
        <p:spPr bwMode="auto">
          <a:xfrm>
            <a:off x="6516688" y="2822575"/>
            <a:ext cx="307975" cy="363538"/>
          </a:xfrm>
          <a:prstGeom prst="rect">
            <a:avLst/>
          </a:prstGeom>
          <a:noFill/>
          <a:ln w="12700">
            <a:noFill/>
            <a:miter lim="800000"/>
            <a:headEnd/>
            <a:tailEnd/>
          </a:ln>
        </p:spPr>
        <p:txBody>
          <a:bodyPr wrap="none" lIns="90488" tIns="44450" rIns="90488" bIns="44450">
            <a:spAutoFit/>
          </a:bodyPr>
          <a:lstStyle/>
          <a:p>
            <a:pPr eaLnBrk="0" hangingPunct="0"/>
            <a:r>
              <a:rPr lang="en-US" altLang="zh-CN" b="1">
                <a:cs typeface="Arial" pitchFamily="34" charset="0"/>
              </a:rPr>
              <a:t>0</a:t>
            </a:r>
          </a:p>
        </p:txBody>
      </p:sp>
      <p:sp>
        <p:nvSpPr>
          <p:cNvPr id="642068" name="Rectangle 94"/>
          <p:cNvSpPr>
            <a:spLocks noChangeArrowheads="1"/>
          </p:cNvSpPr>
          <p:nvPr/>
        </p:nvSpPr>
        <p:spPr bwMode="auto">
          <a:xfrm>
            <a:off x="7089775" y="2838450"/>
            <a:ext cx="307975" cy="363538"/>
          </a:xfrm>
          <a:prstGeom prst="rect">
            <a:avLst/>
          </a:prstGeom>
          <a:noFill/>
          <a:ln w="12700">
            <a:noFill/>
            <a:miter lim="800000"/>
            <a:headEnd/>
            <a:tailEnd/>
          </a:ln>
        </p:spPr>
        <p:txBody>
          <a:bodyPr wrap="none" lIns="90488" tIns="44450" rIns="90488" bIns="44450">
            <a:spAutoFit/>
          </a:bodyPr>
          <a:lstStyle/>
          <a:p>
            <a:pPr eaLnBrk="0" hangingPunct="0"/>
            <a:r>
              <a:rPr lang="en-US" altLang="zh-CN" b="1">
                <a:cs typeface="Arial" pitchFamily="34" charset="0"/>
              </a:rPr>
              <a:t>0</a:t>
            </a:r>
          </a:p>
        </p:txBody>
      </p:sp>
      <p:sp>
        <p:nvSpPr>
          <p:cNvPr id="642069" name="Rectangle 95"/>
          <p:cNvSpPr>
            <a:spLocks noChangeArrowheads="1"/>
          </p:cNvSpPr>
          <p:nvPr/>
        </p:nvSpPr>
        <p:spPr bwMode="auto">
          <a:xfrm>
            <a:off x="7091363" y="2382838"/>
            <a:ext cx="307975" cy="363537"/>
          </a:xfrm>
          <a:prstGeom prst="rect">
            <a:avLst/>
          </a:prstGeom>
          <a:noFill/>
          <a:ln w="12700">
            <a:noFill/>
            <a:miter lim="800000"/>
            <a:headEnd/>
            <a:tailEnd/>
          </a:ln>
        </p:spPr>
        <p:txBody>
          <a:bodyPr wrap="none" lIns="90488" tIns="44450" rIns="90488" bIns="44450">
            <a:spAutoFit/>
          </a:bodyPr>
          <a:lstStyle/>
          <a:p>
            <a:pPr eaLnBrk="0" hangingPunct="0"/>
            <a:r>
              <a:rPr lang="zh-CN" altLang="en-US" b="1">
                <a:cs typeface="Arial" pitchFamily="34" charset="0"/>
              </a:rPr>
              <a:t>1</a:t>
            </a:r>
          </a:p>
        </p:txBody>
      </p:sp>
      <p:sp>
        <p:nvSpPr>
          <p:cNvPr id="642070" name="Rectangle 96"/>
          <p:cNvSpPr>
            <a:spLocks noChangeArrowheads="1"/>
          </p:cNvSpPr>
          <p:nvPr/>
        </p:nvSpPr>
        <p:spPr bwMode="auto">
          <a:xfrm>
            <a:off x="7721600" y="2413000"/>
            <a:ext cx="307975" cy="363538"/>
          </a:xfrm>
          <a:prstGeom prst="rect">
            <a:avLst/>
          </a:prstGeom>
          <a:noFill/>
          <a:ln w="12700">
            <a:noFill/>
            <a:miter lim="800000"/>
            <a:headEnd/>
            <a:tailEnd/>
          </a:ln>
        </p:spPr>
        <p:txBody>
          <a:bodyPr wrap="none" lIns="90488" tIns="44450" rIns="90488" bIns="44450">
            <a:spAutoFit/>
          </a:bodyPr>
          <a:lstStyle/>
          <a:p>
            <a:pPr eaLnBrk="0" hangingPunct="0"/>
            <a:r>
              <a:rPr lang="zh-CN" altLang="en-US" b="1">
                <a:cs typeface="Arial" pitchFamily="34" charset="0"/>
              </a:rPr>
              <a:t>1</a:t>
            </a:r>
          </a:p>
        </p:txBody>
      </p:sp>
      <p:sp>
        <p:nvSpPr>
          <p:cNvPr id="642071" name="Rectangle 97"/>
          <p:cNvSpPr>
            <a:spLocks noChangeArrowheads="1"/>
          </p:cNvSpPr>
          <p:nvPr/>
        </p:nvSpPr>
        <p:spPr bwMode="auto">
          <a:xfrm>
            <a:off x="7723188" y="2071688"/>
            <a:ext cx="307975" cy="363537"/>
          </a:xfrm>
          <a:prstGeom prst="rect">
            <a:avLst/>
          </a:prstGeom>
          <a:noFill/>
          <a:ln w="12700">
            <a:noFill/>
            <a:miter lim="800000"/>
            <a:headEnd/>
            <a:tailEnd/>
          </a:ln>
        </p:spPr>
        <p:txBody>
          <a:bodyPr wrap="none" lIns="90488" tIns="44450" rIns="90488" bIns="44450">
            <a:spAutoFit/>
          </a:bodyPr>
          <a:lstStyle/>
          <a:p>
            <a:pPr eaLnBrk="0" hangingPunct="0"/>
            <a:r>
              <a:rPr lang="zh-CN" altLang="en-US" b="1">
                <a:cs typeface="Arial" pitchFamily="34" charset="0"/>
              </a:rPr>
              <a:t>1</a:t>
            </a:r>
          </a:p>
        </p:txBody>
      </p:sp>
      <p:sp>
        <p:nvSpPr>
          <p:cNvPr id="642072" name="Rectangle 98"/>
          <p:cNvSpPr>
            <a:spLocks noChangeArrowheads="1"/>
          </p:cNvSpPr>
          <p:nvPr/>
        </p:nvSpPr>
        <p:spPr bwMode="auto">
          <a:xfrm>
            <a:off x="7081838" y="2073275"/>
            <a:ext cx="307975" cy="363538"/>
          </a:xfrm>
          <a:prstGeom prst="rect">
            <a:avLst/>
          </a:prstGeom>
          <a:noFill/>
          <a:ln w="12700">
            <a:noFill/>
            <a:miter lim="800000"/>
            <a:headEnd/>
            <a:tailEnd/>
          </a:ln>
        </p:spPr>
        <p:txBody>
          <a:bodyPr wrap="none" lIns="90488" tIns="44450" rIns="90488" bIns="44450">
            <a:spAutoFit/>
          </a:bodyPr>
          <a:lstStyle/>
          <a:p>
            <a:pPr eaLnBrk="0" hangingPunct="0"/>
            <a:r>
              <a:rPr lang="en-US" altLang="zh-CN" b="1">
                <a:cs typeface="Arial" pitchFamily="34" charset="0"/>
              </a:rPr>
              <a:t>0</a:t>
            </a:r>
          </a:p>
        </p:txBody>
      </p:sp>
      <p:sp>
        <p:nvSpPr>
          <p:cNvPr id="642073" name="Rectangle 99"/>
          <p:cNvSpPr>
            <a:spLocks noChangeArrowheads="1"/>
          </p:cNvSpPr>
          <p:nvPr/>
        </p:nvSpPr>
        <p:spPr bwMode="auto">
          <a:xfrm>
            <a:off x="5930900" y="2382838"/>
            <a:ext cx="307975" cy="363537"/>
          </a:xfrm>
          <a:prstGeom prst="rect">
            <a:avLst/>
          </a:prstGeom>
          <a:noFill/>
          <a:ln w="12700">
            <a:noFill/>
            <a:miter lim="800000"/>
            <a:headEnd/>
            <a:tailEnd/>
          </a:ln>
        </p:spPr>
        <p:txBody>
          <a:bodyPr wrap="none" lIns="90488" tIns="44450" rIns="90488" bIns="44450">
            <a:spAutoFit/>
          </a:bodyPr>
          <a:lstStyle/>
          <a:p>
            <a:pPr eaLnBrk="0" hangingPunct="0"/>
            <a:r>
              <a:rPr lang="zh-CN" altLang="en-US" b="1">
                <a:cs typeface="Arial" pitchFamily="34" charset="0"/>
              </a:rPr>
              <a:t>1</a:t>
            </a:r>
          </a:p>
        </p:txBody>
      </p:sp>
      <p:grpSp>
        <p:nvGrpSpPr>
          <p:cNvPr id="642074" name="Group 137"/>
          <p:cNvGrpSpPr>
            <a:grpSpLocks/>
          </p:cNvGrpSpPr>
          <p:nvPr/>
        </p:nvGrpSpPr>
        <p:grpSpPr bwMode="auto">
          <a:xfrm>
            <a:off x="6469063" y="1736725"/>
            <a:ext cx="1277937" cy="849313"/>
            <a:chOff x="4075" y="797"/>
            <a:chExt cx="805" cy="535"/>
          </a:xfrm>
        </p:grpSpPr>
        <p:sp>
          <p:nvSpPr>
            <p:cNvPr id="642075" name="Line 34"/>
            <p:cNvSpPr>
              <a:spLocks noChangeShapeType="1"/>
            </p:cNvSpPr>
            <p:nvPr/>
          </p:nvSpPr>
          <p:spPr bwMode="auto">
            <a:xfrm flipH="1" flipV="1">
              <a:off x="4248" y="892"/>
              <a:ext cx="248" cy="44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42076" name="Line 37"/>
            <p:cNvSpPr>
              <a:spLocks noChangeShapeType="1"/>
            </p:cNvSpPr>
            <p:nvPr/>
          </p:nvSpPr>
          <p:spPr bwMode="auto">
            <a:xfrm flipH="1" flipV="1">
              <a:off x="4632" y="892"/>
              <a:ext cx="248" cy="44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42077" name="Rectangle 100"/>
            <p:cNvSpPr>
              <a:spLocks noChangeArrowheads="1"/>
            </p:cNvSpPr>
            <p:nvPr/>
          </p:nvSpPr>
          <p:spPr bwMode="auto">
            <a:xfrm>
              <a:off x="4470" y="797"/>
              <a:ext cx="194" cy="229"/>
            </a:xfrm>
            <a:prstGeom prst="rect">
              <a:avLst/>
            </a:prstGeom>
            <a:noFill/>
            <a:ln w="12700">
              <a:noFill/>
              <a:miter lim="800000"/>
              <a:headEnd/>
              <a:tailEnd/>
            </a:ln>
          </p:spPr>
          <p:txBody>
            <a:bodyPr wrap="none" lIns="90488" tIns="44450" rIns="90488" bIns="44450">
              <a:spAutoFit/>
            </a:bodyPr>
            <a:lstStyle/>
            <a:p>
              <a:pPr eaLnBrk="0" hangingPunct="0"/>
              <a:r>
                <a:rPr lang="zh-CN" altLang="en-US" b="1">
                  <a:cs typeface="Arial" pitchFamily="34" charset="0"/>
                </a:rPr>
                <a:t>1</a:t>
              </a:r>
            </a:p>
          </p:txBody>
        </p:sp>
        <p:sp>
          <p:nvSpPr>
            <p:cNvPr id="642078" name="Rectangle 101"/>
            <p:cNvSpPr>
              <a:spLocks noChangeArrowheads="1"/>
            </p:cNvSpPr>
            <p:nvPr/>
          </p:nvSpPr>
          <p:spPr bwMode="auto">
            <a:xfrm>
              <a:off x="4075" y="798"/>
              <a:ext cx="194" cy="229"/>
            </a:xfrm>
            <a:prstGeom prst="rect">
              <a:avLst/>
            </a:prstGeom>
            <a:noFill/>
            <a:ln w="12700">
              <a:noFill/>
              <a:miter lim="800000"/>
              <a:headEnd/>
              <a:tailEnd/>
            </a:ln>
          </p:spPr>
          <p:txBody>
            <a:bodyPr wrap="none" lIns="90488" tIns="44450" rIns="90488" bIns="44450">
              <a:spAutoFit/>
            </a:bodyPr>
            <a:lstStyle/>
            <a:p>
              <a:pPr eaLnBrk="0" hangingPunct="0"/>
              <a:r>
                <a:rPr lang="zh-CN" altLang="en-US" b="1">
                  <a:cs typeface="Arial" pitchFamily="34" charset="0"/>
                </a:rPr>
                <a:t>1</a:t>
              </a:r>
            </a:p>
          </p:txBody>
        </p:sp>
      </p:grpSp>
      <p:sp>
        <p:nvSpPr>
          <p:cNvPr id="642079" name="Rectangle 103"/>
          <p:cNvSpPr>
            <a:spLocks noChangeArrowheads="1"/>
          </p:cNvSpPr>
          <p:nvPr/>
        </p:nvSpPr>
        <p:spPr bwMode="auto">
          <a:xfrm>
            <a:off x="1354138" y="1663700"/>
            <a:ext cx="307975" cy="363538"/>
          </a:xfrm>
          <a:prstGeom prst="rect">
            <a:avLst/>
          </a:prstGeom>
          <a:noFill/>
          <a:ln w="12700">
            <a:noFill/>
            <a:miter lim="800000"/>
            <a:headEnd/>
            <a:tailEnd/>
          </a:ln>
        </p:spPr>
        <p:txBody>
          <a:bodyPr wrap="none" lIns="90488" tIns="44450" rIns="90488" bIns="44450">
            <a:spAutoFit/>
          </a:bodyPr>
          <a:lstStyle/>
          <a:p>
            <a:pPr eaLnBrk="0" hangingPunct="0"/>
            <a:r>
              <a:rPr lang="zh-CN" altLang="en-US" b="1">
                <a:cs typeface="Arial" pitchFamily="34" charset="0"/>
              </a:rPr>
              <a:t>1</a:t>
            </a:r>
          </a:p>
        </p:txBody>
      </p:sp>
      <p:sp>
        <p:nvSpPr>
          <p:cNvPr id="642080" name="Rectangle 104"/>
          <p:cNvSpPr>
            <a:spLocks noChangeArrowheads="1"/>
          </p:cNvSpPr>
          <p:nvPr/>
        </p:nvSpPr>
        <p:spPr bwMode="auto">
          <a:xfrm>
            <a:off x="1936750" y="2790825"/>
            <a:ext cx="307975" cy="363538"/>
          </a:xfrm>
          <a:prstGeom prst="rect">
            <a:avLst/>
          </a:prstGeom>
          <a:noFill/>
          <a:ln w="12700">
            <a:noFill/>
            <a:miter lim="800000"/>
            <a:headEnd/>
            <a:tailEnd/>
          </a:ln>
        </p:spPr>
        <p:txBody>
          <a:bodyPr wrap="none" lIns="90488" tIns="44450" rIns="90488" bIns="44450">
            <a:spAutoFit/>
          </a:bodyPr>
          <a:lstStyle/>
          <a:p>
            <a:pPr eaLnBrk="0" hangingPunct="0"/>
            <a:r>
              <a:rPr lang="en-US" altLang="zh-CN" b="1">
                <a:cs typeface="Arial" pitchFamily="34" charset="0"/>
              </a:rPr>
              <a:t>0</a:t>
            </a:r>
          </a:p>
        </p:txBody>
      </p:sp>
      <p:sp>
        <p:nvSpPr>
          <p:cNvPr id="642081" name="Rectangle 105"/>
          <p:cNvSpPr>
            <a:spLocks noChangeArrowheads="1"/>
          </p:cNvSpPr>
          <p:nvPr/>
        </p:nvSpPr>
        <p:spPr bwMode="auto">
          <a:xfrm>
            <a:off x="2524125" y="2806700"/>
            <a:ext cx="307975" cy="363538"/>
          </a:xfrm>
          <a:prstGeom prst="rect">
            <a:avLst/>
          </a:prstGeom>
          <a:noFill/>
          <a:ln w="12700">
            <a:noFill/>
            <a:miter lim="800000"/>
            <a:headEnd/>
            <a:tailEnd/>
          </a:ln>
        </p:spPr>
        <p:txBody>
          <a:bodyPr wrap="none" lIns="90488" tIns="44450" rIns="90488" bIns="44450">
            <a:spAutoFit/>
          </a:bodyPr>
          <a:lstStyle/>
          <a:p>
            <a:pPr eaLnBrk="0" hangingPunct="0"/>
            <a:r>
              <a:rPr lang="zh-CN" altLang="en-US" b="1">
                <a:cs typeface="Arial" pitchFamily="34" charset="0"/>
              </a:rPr>
              <a:t>0</a:t>
            </a:r>
          </a:p>
        </p:txBody>
      </p:sp>
      <p:sp>
        <p:nvSpPr>
          <p:cNvPr id="642082" name="Rectangle 106"/>
          <p:cNvSpPr>
            <a:spLocks noChangeArrowheads="1"/>
          </p:cNvSpPr>
          <p:nvPr/>
        </p:nvSpPr>
        <p:spPr bwMode="auto">
          <a:xfrm>
            <a:off x="2525713" y="2436813"/>
            <a:ext cx="307975" cy="363537"/>
          </a:xfrm>
          <a:prstGeom prst="rect">
            <a:avLst/>
          </a:prstGeom>
          <a:noFill/>
          <a:ln w="12700">
            <a:noFill/>
            <a:miter lim="800000"/>
            <a:headEnd/>
            <a:tailEnd/>
          </a:ln>
        </p:spPr>
        <p:txBody>
          <a:bodyPr wrap="none" lIns="90488" tIns="44450" rIns="90488" bIns="44450">
            <a:spAutoFit/>
          </a:bodyPr>
          <a:lstStyle/>
          <a:p>
            <a:pPr eaLnBrk="0" hangingPunct="0"/>
            <a:r>
              <a:rPr lang="zh-CN" altLang="en-US" b="1">
                <a:cs typeface="Arial" pitchFamily="34" charset="0"/>
              </a:rPr>
              <a:t>0</a:t>
            </a:r>
          </a:p>
        </p:txBody>
      </p:sp>
      <p:sp>
        <p:nvSpPr>
          <p:cNvPr id="642083" name="Rectangle 107"/>
          <p:cNvSpPr>
            <a:spLocks noChangeArrowheads="1"/>
          </p:cNvSpPr>
          <p:nvPr/>
        </p:nvSpPr>
        <p:spPr bwMode="auto">
          <a:xfrm>
            <a:off x="3125788" y="2808288"/>
            <a:ext cx="307975" cy="363537"/>
          </a:xfrm>
          <a:prstGeom prst="rect">
            <a:avLst/>
          </a:prstGeom>
          <a:noFill/>
          <a:ln w="12700">
            <a:noFill/>
            <a:miter lim="800000"/>
            <a:headEnd/>
            <a:tailEnd/>
          </a:ln>
        </p:spPr>
        <p:txBody>
          <a:bodyPr wrap="none" lIns="90488" tIns="44450" rIns="90488" bIns="44450">
            <a:spAutoFit/>
          </a:bodyPr>
          <a:lstStyle/>
          <a:p>
            <a:pPr eaLnBrk="0" hangingPunct="0"/>
            <a:r>
              <a:rPr lang="en-US" altLang="zh-CN" b="1">
                <a:cs typeface="Arial" pitchFamily="34" charset="0"/>
              </a:rPr>
              <a:t>1</a:t>
            </a:r>
          </a:p>
        </p:txBody>
      </p:sp>
      <p:sp>
        <p:nvSpPr>
          <p:cNvPr id="642084" name="Rectangle 108"/>
          <p:cNvSpPr>
            <a:spLocks noChangeArrowheads="1"/>
          </p:cNvSpPr>
          <p:nvPr/>
        </p:nvSpPr>
        <p:spPr bwMode="auto">
          <a:xfrm>
            <a:off x="3741738" y="2409825"/>
            <a:ext cx="307975" cy="363538"/>
          </a:xfrm>
          <a:prstGeom prst="rect">
            <a:avLst/>
          </a:prstGeom>
          <a:noFill/>
          <a:ln w="12700">
            <a:noFill/>
            <a:miter lim="800000"/>
            <a:headEnd/>
            <a:tailEnd/>
          </a:ln>
        </p:spPr>
        <p:txBody>
          <a:bodyPr wrap="none" lIns="90488" tIns="44450" rIns="90488" bIns="44450">
            <a:spAutoFit/>
          </a:bodyPr>
          <a:lstStyle/>
          <a:p>
            <a:pPr eaLnBrk="0" hangingPunct="0"/>
            <a:r>
              <a:rPr lang="zh-CN" altLang="en-US" b="1">
                <a:cs typeface="Arial" pitchFamily="34" charset="0"/>
              </a:rPr>
              <a:t>0</a:t>
            </a:r>
          </a:p>
        </p:txBody>
      </p:sp>
      <p:sp>
        <p:nvSpPr>
          <p:cNvPr id="642085" name="Rectangle 109"/>
          <p:cNvSpPr>
            <a:spLocks noChangeArrowheads="1"/>
          </p:cNvSpPr>
          <p:nvPr/>
        </p:nvSpPr>
        <p:spPr bwMode="auto">
          <a:xfrm>
            <a:off x="7716838" y="2851150"/>
            <a:ext cx="307975" cy="363538"/>
          </a:xfrm>
          <a:prstGeom prst="rect">
            <a:avLst/>
          </a:prstGeom>
          <a:noFill/>
          <a:ln w="12700">
            <a:noFill/>
            <a:miter lim="800000"/>
            <a:headEnd/>
            <a:tailEnd/>
          </a:ln>
        </p:spPr>
        <p:txBody>
          <a:bodyPr wrap="none" lIns="90488" tIns="44450" rIns="90488" bIns="44450">
            <a:spAutoFit/>
          </a:bodyPr>
          <a:lstStyle/>
          <a:p>
            <a:pPr eaLnBrk="0" hangingPunct="0"/>
            <a:r>
              <a:rPr lang="zh-CN" altLang="en-US" b="1">
                <a:cs typeface="Arial" pitchFamily="34" charset="0"/>
              </a:rPr>
              <a:t>0</a:t>
            </a:r>
          </a:p>
        </p:txBody>
      </p:sp>
      <p:sp>
        <p:nvSpPr>
          <p:cNvPr id="642086" name="Rectangle 110"/>
          <p:cNvSpPr>
            <a:spLocks noChangeArrowheads="1"/>
          </p:cNvSpPr>
          <p:nvPr/>
        </p:nvSpPr>
        <p:spPr bwMode="auto">
          <a:xfrm>
            <a:off x="6518275" y="2381250"/>
            <a:ext cx="307975" cy="363538"/>
          </a:xfrm>
          <a:prstGeom prst="rect">
            <a:avLst/>
          </a:prstGeom>
          <a:noFill/>
          <a:ln w="12700">
            <a:noFill/>
            <a:miter lim="800000"/>
            <a:headEnd/>
            <a:tailEnd/>
          </a:ln>
        </p:spPr>
        <p:txBody>
          <a:bodyPr wrap="none" lIns="90488" tIns="44450" rIns="90488" bIns="44450">
            <a:spAutoFit/>
          </a:bodyPr>
          <a:lstStyle/>
          <a:p>
            <a:pPr eaLnBrk="0" hangingPunct="0"/>
            <a:r>
              <a:rPr lang="zh-CN" altLang="en-US" b="1">
                <a:cs typeface="Arial" pitchFamily="34" charset="0"/>
              </a:rPr>
              <a:t>0</a:t>
            </a:r>
          </a:p>
        </p:txBody>
      </p:sp>
      <p:sp>
        <p:nvSpPr>
          <p:cNvPr id="642087" name="Rectangle 111"/>
          <p:cNvSpPr>
            <a:spLocks noChangeArrowheads="1"/>
          </p:cNvSpPr>
          <p:nvPr/>
        </p:nvSpPr>
        <p:spPr bwMode="auto">
          <a:xfrm>
            <a:off x="6519863" y="2068513"/>
            <a:ext cx="307975" cy="363537"/>
          </a:xfrm>
          <a:prstGeom prst="rect">
            <a:avLst/>
          </a:prstGeom>
          <a:noFill/>
          <a:ln w="12700">
            <a:noFill/>
            <a:miter lim="800000"/>
            <a:headEnd/>
            <a:tailEnd/>
          </a:ln>
        </p:spPr>
        <p:txBody>
          <a:bodyPr wrap="none" lIns="90488" tIns="44450" rIns="90488" bIns="44450">
            <a:spAutoFit/>
          </a:bodyPr>
          <a:lstStyle/>
          <a:p>
            <a:pPr eaLnBrk="0" hangingPunct="0"/>
            <a:r>
              <a:rPr lang="en-US" altLang="zh-CN" b="1">
                <a:cs typeface="Arial" pitchFamily="34" charset="0"/>
              </a:rPr>
              <a:t>1</a:t>
            </a:r>
          </a:p>
        </p:txBody>
      </p:sp>
      <p:sp>
        <p:nvSpPr>
          <p:cNvPr id="642088" name="Rectangle 112"/>
          <p:cNvSpPr>
            <a:spLocks noChangeArrowheads="1"/>
          </p:cNvSpPr>
          <p:nvPr/>
        </p:nvSpPr>
        <p:spPr bwMode="auto">
          <a:xfrm>
            <a:off x="5949950" y="2070100"/>
            <a:ext cx="307975" cy="363538"/>
          </a:xfrm>
          <a:prstGeom prst="rect">
            <a:avLst/>
          </a:prstGeom>
          <a:noFill/>
          <a:ln w="12700">
            <a:noFill/>
            <a:miter lim="800000"/>
            <a:headEnd/>
            <a:tailEnd/>
          </a:ln>
        </p:spPr>
        <p:txBody>
          <a:bodyPr wrap="none" lIns="90488" tIns="44450" rIns="90488" bIns="44450">
            <a:spAutoFit/>
          </a:bodyPr>
          <a:lstStyle/>
          <a:p>
            <a:pPr eaLnBrk="0" hangingPunct="0"/>
            <a:r>
              <a:rPr lang="en-US" altLang="zh-CN" b="1">
                <a:cs typeface="Arial" pitchFamily="34" charset="0"/>
              </a:rPr>
              <a:t>1</a:t>
            </a:r>
          </a:p>
        </p:txBody>
      </p:sp>
      <p:sp>
        <p:nvSpPr>
          <p:cNvPr id="282744" name="Rectangle 120"/>
          <p:cNvSpPr>
            <a:spLocks noChangeArrowheads="1"/>
          </p:cNvSpPr>
          <p:nvPr/>
        </p:nvSpPr>
        <p:spPr bwMode="auto">
          <a:xfrm>
            <a:off x="377825" y="5519738"/>
            <a:ext cx="4459288" cy="947737"/>
          </a:xfrm>
          <a:prstGeom prst="rect">
            <a:avLst/>
          </a:prstGeom>
          <a:noFill/>
          <a:ln w="12700">
            <a:noFill/>
            <a:miter lim="800000"/>
            <a:headEnd/>
            <a:tailEnd/>
          </a:ln>
        </p:spPr>
        <p:txBody>
          <a:bodyPr>
            <a:spAutoFit/>
          </a:bodyPr>
          <a:lstStyle/>
          <a:p>
            <a:pPr eaLnBrk="0" hangingPunct="0">
              <a:lnSpc>
                <a:spcPct val="115000"/>
              </a:lnSpc>
              <a:spcBef>
                <a:spcPct val="25000"/>
              </a:spcBef>
              <a:buClr>
                <a:schemeClr val="accent1"/>
              </a:buClr>
              <a:buFont typeface="Wingdings" pitchFamily="2" charset="2"/>
              <a:buNone/>
            </a:pPr>
            <a:r>
              <a:rPr kumimoji="1" lang="en-US" altLang="zh-CN" sz="2200" b="1">
                <a:ea typeface="黑体" pitchFamily="49" charset="-122"/>
                <a:cs typeface="Arial" pitchFamily="34" charset="0"/>
              </a:rPr>
              <a:t>Ex2: </a:t>
            </a:r>
            <a:r>
              <a:rPr kumimoji="1" lang="zh-CN" altLang="en-US" sz="2200" b="1">
                <a:solidFill>
                  <a:srgbClr val="3D2EFC"/>
                </a:solidFill>
                <a:ea typeface="黑体" pitchFamily="49" charset="-122"/>
                <a:cs typeface="Arial" pitchFamily="34" charset="0"/>
              </a:rPr>
              <a:t>用</a:t>
            </a:r>
            <a:r>
              <a:rPr kumimoji="1" lang="en-US" altLang="zh-CN" sz="2200" b="1">
                <a:solidFill>
                  <a:srgbClr val="3D2EFC"/>
                </a:solidFill>
                <a:ea typeface="黑体" pitchFamily="49" charset="-122"/>
                <a:cs typeface="Arial" pitchFamily="34" charset="0"/>
              </a:rPr>
              <a:t>8</a:t>
            </a:r>
            <a:r>
              <a:rPr kumimoji="1" lang="zh-CN" altLang="en-US" sz="2200" b="1">
                <a:solidFill>
                  <a:srgbClr val="3D2EFC"/>
                </a:solidFill>
                <a:ea typeface="黑体" pitchFamily="49" charset="-122"/>
                <a:cs typeface="Arial" pitchFamily="34" charset="0"/>
              </a:rPr>
              <a:t>位机器数计算</a:t>
            </a:r>
            <a:r>
              <a:rPr kumimoji="1" lang="en-US" altLang="zh-CN" sz="2200" b="1">
                <a:solidFill>
                  <a:srgbClr val="3D2EFC"/>
                </a:solidFill>
                <a:ea typeface="黑体" pitchFamily="49" charset="-122"/>
                <a:cs typeface="Arial" pitchFamily="34" charset="0"/>
              </a:rPr>
              <a:t>107+46=</a:t>
            </a:r>
            <a:r>
              <a:rPr kumimoji="1" lang="zh-CN" altLang="en-US" sz="2200" b="1">
                <a:solidFill>
                  <a:srgbClr val="3D2EFC"/>
                </a:solidFill>
                <a:ea typeface="黑体" pitchFamily="49" charset="-122"/>
                <a:cs typeface="Arial" pitchFamily="34" charset="0"/>
              </a:rPr>
              <a:t>？</a:t>
            </a:r>
          </a:p>
          <a:p>
            <a:pPr eaLnBrk="0" hangingPunct="0">
              <a:lnSpc>
                <a:spcPct val="115000"/>
              </a:lnSpc>
              <a:spcBef>
                <a:spcPct val="25000"/>
              </a:spcBef>
            </a:pPr>
            <a:r>
              <a:rPr kumimoji="1" lang="zh-CN" altLang="en-US" sz="2200" b="1">
                <a:ea typeface="黑体" pitchFamily="49" charset="-122"/>
                <a:cs typeface="Arial" pitchFamily="34" charset="0"/>
              </a:rPr>
              <a:t>     结果错误</a:t>
            </a:r>
            <a:r>
              <a:rPr kumimoji="1" lang="en-US" altLang="zh-CN" sz="2200" b="1">
                <a:ea typeface="黑体" pitchFamily="49" charset="-122"/>
                <a:cs typeface="Arial" pitchFamily="34" charset="0"/>
              </a:rPr>
              <a:t>: 107 + 46 = -103.</a:t>
            </a:r>
            <a:endParaRPr kumimoji="1" lang="zh-CN" altLang="en-US" sz="2200" b="1">
              <a:ea typeface="黑体" pitchFamily="49" charset="-122"/>
              <a:cs typeface="Arial" pitchFamily="34" charset="0"/>
            </a:endParaRPr>
          </a:p>
        </p:txBody>
      </p:sp>
      <p:grpSp>
        <p:nvGrpSpPr>
          <p:cNvPr id="3" name="Group 130"/>
          <p:cNvGrpSpPr>
            <a:grpSpLocks/>
          </p:cNvGrpSpPr>
          <p:nvPr/>
        </p:nvGrpSpPr>
        <p:grpSpPr bwMode="auto">
          <a:xfrm>
            <a:off x="5168900" y="5080000"/>
            <a:ext cx="3889375" cy="904875"/>
            <a:chOff x="3081" y="3008"/>
            <a:chExt cx="2679" cy="668"/>
          </a:xfrm>
        </p:grpSpPr>
        <p:sp>
          <p:nvSpPr>
            <p:cNvPr id="642091" name="Rectangle 127"/>
            <p:cNvSpPr>
              <a:spLocks noChangeArrowheads="1"/>
            </p:cNvSpPr>
            <p:nvPr/>
          </p:nvSpPr>
          <p:spPr bwMode="auto">
            <a:xfrm>
              <a:off x="3675" y="3008"/>
              <a:ext cx="183" cy="210"/>
            </a:xfrm>
            <a:prstGeom prst="rect">
              <a:avLst/>
            </a:prstGeom>
            <a:noFill/>
            <a:ln w="28575">
              <a:solidFill>
                <a:srgbClr val="CC0000"/>
              </a:solidFill>
              <a:miter lim="800000"/>
              <a:headEnd/>
              <a:tailEnd/>
            </a:ln>
          </p:spPr>
          <p:txBody>
            <a:bodyPr wrap="none" anchor="ctr"/>
            <a:lstStyle/>
            <a:p>
              <a:pPr eaLnBrk="0" hangingPunct="0"/>
              <a:endParaRPr lang="zh-CN" altLang="en-US" sz="1600" b="1">
                <a:latin typeface="Times New Roman" pitchFamily="18" charset="0"/>
              </a:endParaRPr>
            </a:p>
          </p:txBody>
        </p:sp>
        <p:sp>
          <p:nvSpPr>
            <p:cNvPr id="642092" name="Text Box 128"/>
            <p:cNvSpPr txBox="1">
              <a:spLocks noChangeArrowheads="1"/>
            </p:cNvSpPr>
            <p:nvPr/>
          </p:nvSpPr>
          <p:spPr bwMode="auto">
            <a:xfrm>
              <a:off x="3081" y="3383"/>
              <a:ext cx="2679" cy="293"/>
            </a:xfrm>
            <a:prstGeom prst="rect">
              <a:avLst/>
            </a:prstGeom>
            <a:noFill/>
            <a:ln w="12700">
              <a:noFill/>
              <a:miter lim="800000"/>
              <a:headEnd/>
              <a:tailEnd/>
            </a:ln>
          </p:spPr>
          <p:txBody>
            <a:bodyPr>
              <a:spAutoFit/>
            </a:bodyPr>
            <a:lstStyle/>
            <a:p>
              <a:pPr eaLnBrk="0" hangingPunct="0">
                <a:spcBef>
                  <a:spcPct val="50000"/>
                </a:spcBef>
              </a:pPr>
              <a:r>
                <a:rPr lang="zh-CN" altLang="en-US" sz="2000" b="1">
                  <a:solidFill>
                    <a:srgbClr val="3333FF"/>
                  </a:solidFill>
                  <a:latin typeface="黑体" pitchFamily="49" charset="-122"/>
                  <a:ea typeface="黑体" pitchFamily="49" charset="-122"/>
                  <a:cs typeface="Arial" pitchFamily="34" charset="0"/>
                </a:rPr>
                <a:t>进位是真正的符号：</a:t>
              </a:r>
              <a:r>
                <a:rPr lang="en-US" altLang="zh-CN" sz="2000" b="1">
                  <a:solidFill>
                    <a:srgbClr val="3333FF"/>
                  </a:solidFill>
                  <a:latin typeface="黑体" pitchFamily="49" charset="-122"/>
                  <a:ea typeface="黑体" pitchFamily="49" charset="-122"/>
                  <a:cs typeface="Arial" pitchFamily="34" charset="0"/>
                </a:rPr>
                <a:t>+153</a:t>
              </a:r>
            </a:p>
          </p:txBody>
        </p:sp>
        <p:sp>
          <p:nvSpPr>
            <p:cNvPr id="642093" name="Line 129"/>
            <p:cNvSpPr>
              <a:spLocks noChangeShapeType="1"/>
            </p:cNvSpPr>
            <p:nvPr/>
          </p:nvSpPr>
          <p:spPr bwMode="auto">
            <a:xfrm flipH="1" flipV="1">
              <a:off x="3859" y="3246"/>
              <a:ext cx="328" cy="155"/>
            </a:xfrm>
            <a:prstGeom prst="line">
              <a:avLst/>
            </a:prstGeom>
            <a:noFill/>
            <a:ln w="28575">
              <a:solidFill>
                <a:srgbClr val="CC0000"/>
              </a:solidFill>
              <a:round/>
              <a:headEnd/>
              <a:tailEnd type="triangle" w="med" len="med"/>
            </a:ln>
          </p:spPr>
          <p:txBody>
            <a:bodyPr/>
            <a:lstStyle/>
            <a:p>
              <a:endParaRPr lang="zh-CN" altLang="en-US"/>
            </a:p>
          </p:txBody>
        </p:sp>
      </p:grpSp>
      <p:sp>
        <p:nvSpPr>
          <p:cNvPr id="282756" name="Text Box 132"/>
          <p:cNvSpPr txBox="1">
            <a:spLocks noChangeArrowheads="1"/>
          </p:cNvSpPr>
          <p:nvPr/>
        </p:nvSpPr>
        <p:spPr bwMode="auto">
          <a:xfrm>
            <a:off x="1349375" y="1676400"/>
            <a:ext cx="944563" cy="365125"/>
          </a:xfrm>
          <a:prstGeom prst="rect">
            <a:avLst/>
          </a:prstGeom>
          <a:noFill/>
          <a:ln w="28575">
            <a:solidFill>
              <a:schemeClr val="accent2"/>
            </a:solidFill>
            <a:miter lim="800000"/>
            <a:headEnd/>
            <a:tailEnd/>
          </a:ln>
        </p:spPr>
        <p:txBody>
          <a:bodyPr>
            <a:spAutoFit/>
          </a:bodyPr>
          <a:lstStyle/>
          <a:p>
            <a:pPr eaLnBrk="0" hangingPunct="0">
              <a:spcBef>
                <a:spcPct val="50000"/>
              </a:spcBef>
            </a:pPr>
            <a:endParaRPr lang="zh-CN" altLang="en-US" sz="1600" b="1">
              <a:latin typeface="Times New Roman" pitchFamily="18" charset="0"/>
            </a:endParaRPr>
          </a:p>
        </p:txBody>
      </p:sp>
      <p:grpSp>
        <p:nvGrpSpPr>
          <p:cNvPr id="642095" name="Group 138"/>
          <p:cNvGrpSpPr>
            <a:grpSpLocks/>
          </p:cNvGrpSpPr>
          <p:nvPr/>
        </p:nvGrpSpPr>
        <p:grpSpPr bwMode="auto">
          <a:xfrm>
            <a:off x="5256213" y="1724025"/>
            <a:ext cx="1277937" cy="849313"/>
            <a:chOff x="4075" y="797"/>
            <a:chExt cx="805" cy="535"/>
          </a:xfrm>
        </p:grpSpPr>
        <p:sp>
          <p:nvSpPr>
            <p:cNvPr id="642096" name="Line 139"/>
            <p:cNvSpPr>
              <a:spLocks noChangeShapeType="1"/>
            </p:cNvSpPr>
            <p:nvPr/>
          </p:nvSpPr>
          <p:spPr bwMode="auto">
            <a:xfrm flipH="1" flipV="1">
              <a:off x="4248" y="892"/>
              <a:ext cx="248" cy="44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42097" name="Line 140"/>
            <p:cNvSpPr>
              <a:spLocks noChangeShapeType="1"/>
            </p:cNvSpPr>
            <p:nvPr/>
          </p:nvSpPr>
          <p:spPr bwMode="auto">
            <a:xfrm flipH="1" flipV="1">
              <a:off x="4632" y="892"/>
              <a:ext cx="248" cy="44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42098" name="Rectangle 141"/>
            <p:cNvSpPr>
              <a:spLocks noChangeArrowheads="1"/>
            </p:cNvSpPr>
            <p:nvPr/>
          </p:nvSpPr>
          <p:spPr bwMode="auto">
            <a:xfrm>
              <a:off x="4470" y="797"/>
              <a:ext cx="194" cy="229"/>
            </a:xfrm>
            <a:prstGeom prst="rect">
              <a:avLst/>
            </a:prstGeom>
            <a:noFill/>
            <a:ln w="12700">
              <a:noFill/>
              <a:miter lim="800000"/>
              <a:headEnd/>
              <a:tailEnd/>
            </a:ln>
          </p:spPr>
          <p:txBody>
            <a:bodyPr wrap="none" lIns="90488" tIns="44450" rIns="90488" bIns="44450">
              <a:spAutoFit/>
            </a:bodyPr>
            <a:lstStyle/>
            <a:p>
              <a:pPr eaLnBrk="0" hangingPunct="0"/>
              <a:r>
                <a:rPr lang="zh-CN" altLang="en-US" b="1">
                  <a:cs typeface="Arial" pitchFamily="34" charset="0"/>
                </a:rPr>
                <a:t>1</a:t>
              </a:r>
            </a:p>
          </p:txBody>
        </p:sp>
        <p:sp>
          <p:nvSpPr>
            <p:cNvPr id="642099" name="Rectangle 142"/>
            <p:cNvSpPr>
              <a:spLocks noChangeArrowheads="1"/>
            </p:cNvSpPr>
            <p:nvPr/>
          </p:nvSpPr>
          <p:spPr bwMode="auto">
            <a:xfrm>
              <a:off x="4075" y="798"/>
              <a:ext cx="194" cy="229"/>
            </a:xfrm>
            <a:prstGeom prst="rect">
              <a:avLst/>
            </a:prstGeom>
            <a:noFill/>
            <a:ln w="12700">
              <a:noFill/>
              <a:miter lim="800000"/>
              <a:headEnd/>
              <a:tailEnd/>
            </a:ln>
          </p:spPr>
          <p:txBody>
            <a:bodyPr wrap="none" lIns="90488" tIns="44450" rIns="90488" bIns="44450">
              <a:spAutoFit/>
            </a:bodyPr>
            <a:lstStyle/>
            <a:p>
              <a:pPr eaLnBrk="0" hangingPunct="0"/>
              <a:r>
                <a:rPr lang="zh-CN" altLang="en-US" b="1">
                  <a:cs typeface="Arial" pitchFamily="34" charset="0"/>
                </a:rPr>
                <a:t>1</a:t>
              </a:r>
            </a:p>
          </p:txBody>
        </p:sp>
      </p:grpSp>
      <p:sp>
        <p:nvSpPr>
          <p:cNvPr id="282768" name="Rectangle 144"/>
          <p:cNvSpPr>
            <a:spLocks noChangeArrowheads="1"/>
          </p:cNvSpPr>
          <p:nvPr/>
        </p:nvSpPr>
        <p:spPr bwMode="auto">
          <a:xfrm>
            <a:off x="581025" y="3281363"/>
            <a:ext cx="5708650" cy="793750"/>
          </a:xfrm>
          <a:prstGeom prst="rect">
            <a:avLst/>
          </a:prstGeom>
          <a:noFill/>
          <a:ln w="12700">
            <a:noFill/>
            <a:miter lim="800000"/>
            <a:headEnd/>
            <a:tailEnd/>
          </a:ln>
        </p:spPr>
        <p:txBody>
          <a:bodyPr>
            <a:spAutoFit/>
          </a:bodyPr>
          <a:lstStyle/>
          <a:p>
            <a:pPr eaLnBrk="0" hangingPunct="0">
              <a:lnSpc>
                <a:spcPct val="115000"/>
              </a:lnSpc>
            </a:pPr>
            <a:r>
              <a:rPr kumimoji="1" lang="zh-CN" altLang="en-US" sz="2000" b="1">
                <a:ea typeface="黑体" pitchFamily="49" charset="-122"/>
              </a:rPr>
              <a:t>溢出现象：</a:t>
            </a:r>
            <a:r>
              <a:rPr kumimoji="1" lang="en-US" altLang="zh-CN" sz="2000" b="1">
                <a:solidFill>
                  <a:srgbClr val="3333FF"/>
                </a:solidFill>
                <a:ea typeface="黑体" pitchFamily="49" charset="-122"/>
              </a:rPr>
              <a:t>(1) </a:t>
            </a:r>
            <a:r>
              <a:rPr kumimoji="1" lang="zh-CN" altLang="en-US" sz="2000" b="1">
                <a:solidFill>
                  <a:srgbClr val="3333FF"/>
                </a:solidFill>
                <a:ea typeface="黑体" pitchFamily="49" charset="-122"/>
              </a:rPr>
              <a:t>最高位和次高位的进位不同</a:t>
            </a:r>
            <a:endParaRPr kumimoji="1" lang="en-US" altLang="zh-CN" sz="2000" b="1">
              <a:solidFill>
                <a:srgbClr val="3333FF"/>
              </a:solidFill>
              <a:ea typeface="黑体" pitchFamily="49" charset="-122"/>
            </a:endParaRPr>
          </a:p>
          <a:p>
            <a:pPr eaLnBrk="0" hangingPunct="0">
              <a:lnSpc>
                <a:spcPct val="115000"/>
              </a:lnSpc>
            </a:pPr>
            <a:r>
              <a:rPr kumimoji="1" lang="en-US" altLang="zh-CN" sz="2000" b="1">
                <a:solidFill>
                  <a:srgbClr val="3333FF"/>
                </a:solidFill>
                <a:ea typeface="黑体" pitchFamily="49" charset="-122"/>
              </a:rPr>
              <a:t>                  (2) </a:t>
            </a:r>
            <a:r>
              <a:rPr lang="zh-CN" altLang="en-US" sz="2000" b="1">
                <a:solidFill>
                  <a:srgbClr val="3333FF"/>
                </a:solidFill>
                <a:ea typeface="黑体" pitchFamily="49" charset="-122"/>
              </a:rPr>
              <a:t>和的符号位和加数的符号位不同</a:t>
            </a:r>
          </a:p>
        </p:txBody>
      </p:sp>
      <p:sp>
        <p:nvSpPr>
          <p:cNvPr id="282769" name="Rectangle 145"/>
          <p:cNvSpPr>
            <a:spLocks noChangeArrowheads="1"/>
          </p:cNvSpPr>
          <p:nvPr/>
        </p:nvSpPr>
        <p:spPr bwMode="auto">
          <a:xfrm>
            <a:off x="1930400" y="2025650"/>
            <a:ext cx="377825" cy="1089025"/>
          </a:xfrm>
          <a:prstGeom prst="rect">
            <a:avLst/>
          </a:prstGeom>
          <a:noFill/>
          <a:ln w="28575">
            <a:solidFill>
              <a:schemeClr val="accent2"/>
            </a:solidFill>
            <a:miter lim="800000"/>
            <a:headEnd/>
            <a:tailEnd/>
          </a:ln>
        </p:spPr>
        <p:txBody>
          <a:bodyPr wrap="none" anchor="ctr"/>
          <a:lstStyle/>
          <a:p>
            <a:pPr eaLnBrk="0" hangingPunct="0"/>
            <a:endParaRPr lang="zh-CN" altLang="en-US" sz="1600" b="1">
              <a:latin typeface="Times New Roman" pitchFamily="18" charset="0"/>
            </a:endParaRPr>
          </a:p>
        </p:txBody>
      </p:sp>
      <p:sp>
        <p:nvSpPr>
          <p:cNvPr id="282771" name="Text Box 147"/>
          <p:cNvSpPr txBox="1">
            <a:spLocks noChangeArrowheads="1"/>
          </p:cNvSpPr>
          <p:nvPr/>
        </p:nvSpPr>
        <p:spPr bwMode="auto">
          <a:xfrm>
            <a:off x="4100513" y="931863"/>
            <a:ext cx="493712" cy="457200"/>
          </a:xfrm>
          <a:prstGeom prst="rect">
            <a:avLst/>
          </a:prstGeom>
          <a:noFill/>
          <a:ln w="12700">
            <a:noFill/>
            <a:miter lim="800000"/>
            <a:headEnd/>
            <a:tailEnd/>
          </a:ln>
        </p:spPr>
        <p:txBody>
          <a:bodyPr>
            <a:spAutoFit/>
          </a:bodyPr>
          <a:lstStyle/>
          <a:p>
            <a:pPr eaLnBrk="0" hangingPunct="0">
              <a:spcBef>
                <a:spcPct val="50000"/>
              </a:spcBef>
            </a:pPr>
            <a:r>
              <a:rPr lang="en-US" altLang="zh-CN" sz="2400" b="1">
                <a:solidFill>
                  <a:srgbClr val="CC0000"/>
                </a:solidFill>
                <a:cs typeface="Arial" pitchFamily="34" charset="0"/>
              </a:rPr>
              <a:t>X</a:t>
            </a:r>
          </a:p>
        </p:txBody>
      </p:sp>
      <p:sp>
        <p:nvSpPr>
          <p:cNvPr id="282772" name="Text Box 148"/>
          <p:cNvSpPr txBox="1">
            <a:spLocks noChangeArrowheads="1"/>
          </p:cNvSpPr>
          <p:nvPr/>
        </p:nvSpPr>
        <p:spPr bwMode="auto">
          <a:xfrm>
            <a:off x="8397875" y="819150"/>
            <a:ext cx="493713" cy="519113"/>
          </a:xfrm>
          <a:prstGeom prst="rect">
            <a:avLst/>
          </a:prstGeom>
          <a:noFill/>
          <a:ln w="12700">
            <a:noFill/>
            <a:miter lim="800000"/>
            <a:headEnd/>
            <a:tailEnd/>
          </a:ln>
        </p:spPr>
        <p:txBody>
          <a:bodyPr>
            <a:spAutoFit/>
          </a:bodyPr>
          <a:lstStyle/>
          <a:p>
            <a:pPr eaLnBrk="0" hangingPunct="0">
              <a:spcBef>
                <a:spcPct val="50000"/>
              </a:spcBef>
            </a:pPr>
            <a:r>
              <a:rPr lang="en-US" altLang="zh-CN" sz="2800" b="1">
                <a:solidFill>
                  <a:srgbClr val="CC0000"/>
                </a:solidFill>
                <a:ea typeface="黑体" pitchFamily="49" charset="-122"/>
                <a:cs typeface="Arial" pitchFamily="34" charset="0"/>
              </a:rPr>
              <a:t>√</a:t>
            </a:r>
          </a:p>
        </p:txBody>
      </p:sp>
      <p:grpSp>
        <p:nvGrpSpPr>
          <p:cNvPr id="642104" name="Group 56"/>
          <p:cNvGrpSpPr>
            <a:grpSpLocks/>
          </p:cNvGrpSpPr>
          <p:nvPr/>
        </p:nvGrpSpPr>
        <p:grpSpPr bwMode="auto">
          <a:xfrm>
            <a:off x="4810125" y="4167188"/>
            <a:ext cx="3524250" cy="1260475"/>
            <a:chOff x="3030" y="2427"/>
            <a:chExt cx="2220" cy="794"/>
          </a:xfrm>
        </p:grpSpPr>
        <p:sp>
          <p:nvSpPr>
            <p:cNvPr id="642105" name="Text Box 121"/>
            <p:cNvSpPr txBox="1">
              <a:spLocks noChangeArrowheads="1"/>
            </p:cNvSpPr>
            <p:nvPr/>
          </p:nvSpPr>
          <p:spPr bwMode="auto">
            <a:xfrm>
              <a:off x="3301" y="2427"/>
              <a:ext cx="1893" cy="671"/>
            </a:xfrm>
            <a:prstGeom prst="rect">
              <a:avLst/>
            </a:prstGeom>
            <a:noFill/>
            <a:ln w="12700">
              <a:noFill/>
              <a:miter lim="800000"/>
              <a:headEnd/>
              <a:tailEnd/>
            </a:ln>
          </p:spPr>
          <p:txBody>
            <a:bodyPr>
              <a:spAutoFit/>
            </a:bodyPr>
            <a:lstStyle/>
            <a:p>
              <a:pPr eaLnBrk="0" hangingPunct="0">
                <a:spcBef>
                  <a:spcPct val="50000"/>
                </a:spcBef>
              </a:pPr>
              <a:r>
                <a:rPr lang="en-US" altLang="zh-CN" sz="2200" b="1">
                  <a:cs typeface="Arial" pitchFamily="34" charset="0"/>
                </a:rPr>
                <a:t>107</a:t>
              </a:r>
              <a:r>
                <a:rPr lang="en-US" altLang="zh-CN" sz="2200" b="1" baseline="-25000">
                  <a:cs typeface="Arial" pitchFamily="34" charset="0"/>
                </a:rPr>
                <a:t>10</a:t>
              </a:r>
              <a:r>
                <a:rPr lang="en-US" altLang="zh-CN" sz="2200" b="1">
                  <a:cs typeface="Arial" pitchFamily="34" charset="0"/>
                </a:rPr>
                <a:t>= 0110 1011</a:t>
              </a:r>
              <a:r>
                <a:rPr lang="en-US" altLang="zh-CN" sz="2200" b="1" baseline="-25000">
                  <a:cs typeface="Arial" pitchFamily="34" charset="0"/>
                </a:rPr>
                <a:t>2</a:t>
              </a:r>
            </a:p>
            <a:p>
              <a:pPr eaLnBrk="0" hangingPunct="0">
                <a:spcBef>
                  <a:spcPct val="15000"/>
                </a:spcBef>
              </a:pPr>
              <a:r>
                <a:rPr lang="en-US" altLang="zh-CN" sz="2200" b="1">
                  <a:cs typeface="Arial" pitchFamily="34" charset="0"/>
                </a:rPr>
                <a:t> 46</a:t>
              </a:r>
              <a:r>
                <a:rPr lang="en-US" altLang="zh-CN" sz="2200" b="1" baseline="-25000">
                  <a:cs typeface="Arial" pitchFamily="34" charset="0"/>
                </a:rPr>
                <a:t>10  </a:t>
              </a:r>
              <a:r>
                <a:rPr lang="en-US" altLang="zh-CN" sz="2200" b="1">
                  <a:cs typeface="Arial" pitchFamily="34" charset="0"/>
                </a:rPr>
                <a:t>= 0010 1110</a:t>
              </a:r>
              <a:r>
                <a:rPr lang="en-US" altLang="zh-CN" sz="2200" b="1" baseline="-25000">
                  <a:cs typeface="Arial" pitchFamily="34" charset="0"/>
                </a:rPr>
                <a:t>2</a:t>
              </a:r>
            </a:p>
            <a:p>
              <a:pPr eaLnBrk="0" hangingPunct="0">
                <a:spcBef>
                  <a:spcPct val="50000"/>
                </a:spcBef>
              </a:pPr>
              <a:endParaRPr lang="en-US" altLang="zh-CN" sz="1600" b="1" baseline="-25000">
                <a:latin typeface="Times New Roman" pitchFamily="18" charset="0"/>
                <a:cs typeface="Arial" pitchFamily="34" charset="0"/>
              </a:endParaRPr>
            </a:p>
          </p:txBody>
        </p:sp>
        <p:sp>
          <p:nvSpPr>
            <p:cNvPr id="642106" name="Text Box 123"/>
            <p:cNvSpPr txBox="1">
              <a:spLocks noChangeArrowheads="1"/>
            </p:cNvSpPr>
            <p:nvPr/>
          </p:nvSpPr>
          <p:spPr bwMode="auto">
            <a:xfrm>
              <a:off x="3451" y="2952"/>
              <a:ext cx="1481" cy="269"/>
            </a:xfrm>
            <a:prstGeom prst="rect">
              <a:avLst/>
            </a:prstGeom>
            <a:noFill/>
            <a:ln w="12700">
              <a:noFill/>
              <a:miter lim="800000"/>
              <a:headEnd/>
              <a:tailEnd/>
            </a:ln>
          </p:spPr>
          <p:txBody>
            <a:bodyPr>
              <a:spAutoFit/>
            </a:bodyPr>
            <a:lstStyle/>
            <a:p>
              <a:pPr eaLnBrk="0" hangingPunct="0">
                <a:spcBef>
                  <a:spcPct val="50000"/>
                </a:spcBef>
              </a:pPr>
              <a:r>
                <a:rPr lang="zh-CN" altLang="en-US" b="1">
                  <a:cs typeface="Arial" pitchFamily="34" charset="0"/>
                </a:rPr>
                <a:t>        </a:t>
              </a:r>
              <a:r>
                <a:rPr lang="en-US" altLang="zh-CN" sz="2200" b="1">
                  <a:cs typeface="Arial" pitchFamily="34" charset="0"/>
                </a:rPr>
                <a:t>0</a:t>
              </a:r>
              <a:r>
                <a:rPr lang="en-US" altLang="zh-CN" sz="2200" b="1">
                  <a:latin typeface="Times New Roman" pitchFamily="18" charset="0"/>
                  <a:cs typeface="Arial" pitchFamily="34" charset="0"/>
                </a:rPr>
                <a:t> </a:t>
              </a:r>
              <a:r>
                <a:rPr lang="en-US" altLang="zh-CN" sz="2200" b="1">
                  <a:cs typeface="Arial" pitchFamily="34" charset="0"/>
                </a:rPr>
                <a:t>1001 1001</a:t>
              </a:r>
            </a:p>
          </p:txBody>
        </p:sp>
        <p:sp>
          <p:nvSpPr>
            <p:cNvPr id="642107" name="Line 155"/>
            <p:cNvSpPr>
              <a:spLocks noChangeShapeType="1"/>
            </p:cNvSpPr>
            <p:nvPr/>
          </p:nvSpPr>
          <p:spPr bwMode="auto">
            <a:xfrm>
              <a:off x="3030" y="2943"/>
              <a:ext cx="2220" cy="0"/>
            </a:xfrm>
            <a:prstGeom prst="line">
              <a:avLst/>
            </a:prstGeom>
            <a:noFill/>
            <a:ln w="28575">
              <a:solidFill>
                <a:srgbClr val="000000"/>
              </a:solidFill>
              <a:round/>
              <a:headEnd/>
              <a:tailEnd/>
            </a:ln>
          </p:spPr>
          <p:txBody>
            <a:bodyPr/>
            <a:lstStyle/>
            <a:p>
              <a:endParaRPr lang="zh-CN" altLang="en-US"/>
            </a:p>
          </p:txBody>
        </p:sp>
      </p:grpSp>
      <p:sp>
        <p:nvSpPr>
          <p:cNvPr id="642108" name="Text Box 60"/>
          <p:cNvSpPr txBox="1">
            <a:spLocks noChangeArrowheads="1"/>
          </p:cNvSpPr>
          <p:nvPr/>
        </p:nvSpPr>
        <p:spPr bwMode="auto">
          <a:xfrm>
            <a:off x="4978400" y="6038850"/>
            <a:ext cx="3976688" cy="747713"/>
          </a:xfrm>
          <a:prstGeom prst="rect">
            <a:avLst/>
          </a:prstGeom>
          <a:solidFill>
            <a:schemeClr val="bg1"/>
          </a:solidFill>
          <a:ln w="9525">
            <a:noFill/>
            <a:miter lim="800000"/>
            <a:headEnd/>
            <a:tailEnd/>
          </a:ln>
          <a:effectLst/>
        </p:spPr>
        <p:txBody>
          <a:bodyPr>
            <a:spAutoFit/>
          </a:bodyPr>
          <a:lstStyle/>
          <a:p>
            <a:pPr eaLnBrk="0" hangingPunct="0">
              <a:spcBef>
                <a:spcPct val="15000"/>
              </a:spcBef>
            </a:pPr>
            <a:r>
              <a:rPr lang="zh-CN" altLang="en-US" sz="2000" b="1">
                <a:solidFill>
                  <a:srgbClr val="FF3300"/>
                </a:solidFill>
                <a:latin typeface="微软雅黑" pitchFamily="34" charset="-122"/>
                <a:ea typeface="微软雅黑" pitchFamily="34" charset="-122"/>
              </a:rPr>
              <a:t>溢出标志</a:t>
            </a:r>
            <a:r>
              <a:rPr lang="en-US" altLang="zh-CN" sz="2000" b="1">
                <a:solidFill>
                  <a:srgbClr val="FF3300"/>
                </a:solidFill>
                <a:latin typeface="微软雅黑" pitchFamily="34" charset="-122"/>
                <a:ea typeface="微软雅黑" pitchFamily="34" charset="-122"/>
              </a:rPr>
              <a:t>OF=1</a:t>
            </a:r>
            <a:r>
              <a:rPr lang="zh-CN" altLang="en-US" sz="2000" b="1">
                <a:solidFill>
                  <a:srgbClr val="FF3300"/>
                </a:solidFill>
                <a:latin typeface="微软雅黑" pitchFamily="34" charset="-122"/>
                <a:ea typeface="微软雅黑" pitchFamily="34" charset="-122"/>
              </a:rPr>
              <a:t>、零标志</a:t>
            </a:r>
            <a:r>
              <a:rPr lang="en-US" altLang="zh-CN" sz="2000" b="1">
                <a:solidFill>
                  <a:srgbClr val="FF3300"/>
                </a:solidFill>
                <a:latin typeface="微软雅黑" pitchFamily="34" charset="-122"/>
                <a:ea typeface="微软雅黑" pitchFamily="34" charset="-122"/>
              </a:rPr>
              <a:t>ZF=0</a:t>
            </a:r>
            <a:r>
              <a:rPr lang="zh-CN" altLang="en-US" sz="2000" b="1">
                <a:solidFill>
                  <a:srgbClr val="FF3300"/>
                </a:solidFill>
                <a:latin typeface="微软雅黑" pitchFamily="34" charset="-122"/>
                <a:ea typeface="微软雅黑" pitchFamily="34" charset="-122"/>
              </a:rPr>
              <a:t>、</a:t>
            </a:r>
          </a:p>
          <a:p>
            <a:pPr eaLnBrk="0" hangingPunct="0">
              <a:spcBef>
                <a:spcPct val="15000"/>
              </a:spcBef>
            </a:pPr>
            <a:r>
              <a:rPr lang="zh-CN" altLang="en-US" sz="2000" b="1">
                <a:solidFill>
                  <a:srgbClr val="FF3300"/>
                </a:solidFill>
                <a:latin typeface="微软雅黑" pitchFamily="34" charset="-122"/>
                <a:ea typeface="微软雅黑" pitchFamily="34" charset="-122"/>
              </a:rPr>
              <a:t>符号标志</a:t>
            </a:r>
            <a:r>
              <a:rPr lang="en-US" altLang="zh-CN" sz="2000" b="1">
                <a:solidFill>
                  <a:srgbClr val="FF3300"/>
                </a:solidFill>
                <a:latin typeface="微软雅黑" pitchFamily="34" charset="-122"/>
                <a:ea typeface="微软雅黑" pitchFamily="34" charset="-122"/>
              </a:rPr>
              <a:t>SF=1</a:t>
            </a:r>
            <a:r>
              <a:rPr lang="zh-CN" altLang="en-US" sz="2000" b="1">
                <a:solidFill>
                  <a:srgbClr val="FF3300"/>
                </a:solidFill>
                <a:latin typeface="微软雅黑" pitchFamily="34" charset="-122"/>
                <a:ea typeface="微软雅黑" pitchFamily="34" charset="-122"/>
              </a:rPr>
              <a:t>、进位标志</a:t>
            </a:r>
            <a:r>
              <a:rPr lang="en-US" altLang="zh-CN" sz="2000" b="1">
                <a:solidFill>
                  <a:srgbClr val="FF3300"/>
                </a:solidFill>
                <a:latin typeface="微软雅黑" pitchFamily="34" charset="-122"/>
                <a:ea typeface="微软雅黑" pitchFamily="34" charset="-122"/>
              </a:rPr>
              <a:t>CF=0</a:t>
            </a:r>
          </a:p>
        </p:txBody>
      </p:sp>
      <p:sp>
        <p:nvSpPr>
          <p:cNvPr id="642110" name="Text Box 62"/>
          <p:cNvSpPr txBox="1">
            <a:spLocks noChangeArrowheads="1"/>
          </p:cNvSpPr>
          <p:nvPr/>
        </p:nvSpPr>
        <p:spPr bwMode="auto">
          <a:xfrm>
            <a:off x="6372225" y="3200400"/>
            <a:ext cx="2511425" cy="747713"/>
          </a:xfrm>
          <a:prstGeom prst="rect">
            <a:avLst/>
          </a:prstGeom>
          <a:noFill/>
          <a:ln w="9525">
            <a:noFill/>
            <a:miter lim="800000"/>
            <a:headEnd/>
            <a:tailEnd/>
          </a:ln>
          <a:effectLst/>
        </p:spPr>
        <p:txBody>
          <a:bodyPr>
            <a:spAutoFit/>
          </a:bodyPr>
          <a:lstStyle/>
          <a:p>
            <a:pPr eaLnBrk="0" hangingPunct="0">
              <a:spcBef>
                <a:spcPct val="15000"/>
              </a:spcBef>
            </a:pPr>
            <a:r>
              <a:rPr lang="en-US" altLang="zh-CN" sz="2000" b="1">
                <a:solidFill>
                  <a:srgbClr val="FF3300"/>
                </a:solidFill>
                <a:latin typeface="微软雅黑" pitchFamily="34" charset="-122"/>
                <a:ea typeface="微软雅黑" pitchFamily="34" charset="-122"/>
              </a:rPr>
              <a:t>OF=0</a:t>
            </a:r>
            <a:r>
              <a:rPr lang="zh-CN" altLang="en-US" sz="2000" b="1">
                <a:solidFill>
                  <a:srgbClr val="FF3300"/>
                </a:solidFill>
                <a:latin typeface="微软雅黑" pitchFamily="34" charset="-122"/>
                <a:ea typeface="微软雅黑" pitchFamily="34" charset="-122"/>
              </a:rPr>
              <a:t>、</a:t>
            </a:r>
            <a:r>
              <a:rPr lang="en-US" altLang="zh-CN" sz="2000" b="1">
                <a:solidFill>
                  <a:srgbClr val="FF3300"/>
                </a:solidFill>
                <a:latin typeface="微软雅黑" pitchFamily="34" charset="-122"/>
                <a:ea typeface="微软雅黑" pitchFamily="34" charset="-122"/>
              </a:rPr>
              <a:t>ZF=0</a:t>
            </a:r>
            <a:r>
              <a:rPr lang="zh-CN" altLang="en-US" sz="2000" b="1">
                <a:solidFill>
                  <a:srgbClr val="FF3300"/>
                </a:solidFill>
                <a:latin typeface="微软雅黑" pitchFamily="34" charset="-122"/>
                <a:ea typeface="微软雅黑" pitchFamily="34" charset="-122"/>
              </a:rPr>
              <a:t>、</a:t>
            </a:r>
          </a:p>
          <a:p>
            <a:pPr eaLnBrk="0" hangingPunct="0">
              <a:spcBef>
                <a:spcPct val="15000"/>
              </a:spcBef>
            </a:pPr>
            <a:r>
              <a:rPr lang="en-US" altLang="zh-CN" sz="2000" b="1">
                <a:solidFill>
                  <a:srgbClr val="FF3300"/>
                </a:solidFill>
                <a:latin typeface="微软雅黑" pitchFamily="34" charset="-122"/>
                <a:ea typeface="微软雅黑" pitchFamily="34" charset="-122"/>
              </a:rPr>
              <a:t>SF=1</a:t>
            </a:r>
            <a:r>
              <a:rPr lang="zh-CN" altLang="en-US" sz="2000" b="1">
                <a:solidFill>
                  <a:srgbClr val="FF3300"/>
                </a:solidFill>
                <a:latin typeface="微软雅黑" pitchFamily="34" charset="-122"/>
                <a:ea typeface="微软雅黑" pitchFamily="34" charset="-122"/>
              </a:rPr>
              <a:t>、借位</a:t>
            </a:r>
            <a:r>
              <a:rPr lang="en-US" altLang="zh-CN" sz="2000" b="1">
                <a:solidFill>
                  <a:srgbClr val="FF3300"/>
                </a:solidFill>
                <a:latin typeface="微软雅黑" pitchFamily="34" charset="-122"/>
                <a:ea typeface="微软雅黑" pitchFamily="34" charset="-122"/>
              </a:rPr>
              <a:t>CF=0</a:t>
            </a:r>
          </a:p>
        </p:txBody>
      </p:sp>
      <p:sp>
        <p:nvSpPr>
          <p:cNvPr id="642111" name="Text Box 63"/>
          <p:cNvSpPr txBox="1">
            <a:spLocks noChangeArrowheads="1"/>
          </p:cNvSpPr>
          <p:nvPr/>
        </p:nvSpPr>
        <p:spPr bwMode="auto">
          <a:xfrm>
            <a:off x="100013" y="1749425"/>
            <a:ext cx="1525587" cy="1449388"/>
          </a:xfrm>
          <a:prstGeom prst="rect">
            <a:avLst/>
          </a:prstGeom>
          <a:noFill/>
          <a:ln w="9525">
            <a:noFill/>
            <a:miter lim="800000"/>
            <a:headEnd/>
            <a:tailEnd/>
          </a:ln>
          <a:effectLst/>
        </p:spPr>
        <p:txBody>
          <a:bodyPr>
            <a:spAutoFit/>
          </a:bodyPr>
          <a:lstStyle/>
          <a:p>
            <a:pPr eaLnBrk="0" hangingPunct="0">
              <a:spcBef>
                <a:spcPct val="15000"/>
              </a:spcBef>
            </a:pPr>
            <a:r>
              <a:rPr lang="en-US" altLang="zh-CN" sz="2000" b="1">
                <a:solidFill>
                  <a:srgbClr val="FF3300"/>
                </a:solidFill>
                <a:latin typeface="微软雅黑" pitchFamily="34" charset="-122"/>
                <a:ea typeface="微软雅黑" pitchFamily="34" charset="-122"/>
              </a:rPr>
              <a:t>OF=1</a:t>
            </a:r>
          </a:p>
          <a:p>
            <a:pPr eaLnBrk="0" hangingPunct="0">
              <a:spcBef>
                <a:spcPct val="15000"/>
              </a:spcBef>
            </a:pPr>
            <a:r>
              <a:rPr lang="en-US" altLang="zh-CN" sz="2000" b="1">
                <a:solidFill>
                  <a:srgbClr val="FF3300"/>
                </a:solidFill>
                <a:latin typeface="微软雅黑" pitchFamily="34" charset="-122"/>
                <a:ea typeface="微软雅黑" pitchFamily="34" charset="-122"/>
              </a:rPr>
              <a:t>ZF=0</a:t>
            </a:r>
          </a:p>
          <a:p>
            <a:pPr eaLnBrk="0" hangingPunct="0">
              <a:spcBef>
                <a:spcPct val="15000"/>
              </a:spcBef>
            </a:pPr>
            <a:r>
              <a:rPr lang="en-US" altLang="zh-CN" sz="2000" b="1">
                <a:solidFill>
                  <a:srgbClr val="FF3300"/>
                </a:solidFill>
                <a:latin typeface="微软雅黑" pitchFamily="34" charset="-122"/>
                <a:ea typeface="微软雅黑" pitchFamily="34" charset="-122"/>
              </a:rPr>
              <a:t>SF=0</a:t>
            </a:r>
          </a:p>
          <a:p>
            <a:pPr eaLnBrk="0" hangingPunct="0">
              <a:spcBef>
                <a:spcPct val="15000"/>
              </a:spcBef>
            </a:pPr>
            <a:r>
              <a:rPr lang="zh-CN" altLang="en-US" sz="2000" b="1">
                <a:solidFill>
                  <a:srgbClr val="FF3300"/>
                </a:solidFill>
                <a:latin typeface="微软雅黑" pitchFamily="34" charset="-122"/>
                <a:ea typeface="微软雅黑" pitchFamily="34" charset="-122"/>
              </a:rPr>
              <a:t>借位</a:t>
            </a:r>
            <a:r>
              <a:rPr lang="en-US" altLang="zh-CN" sz="2000" b="1">
                <a:solidFill>
                  <a:srgbClr val="FF3300"/>
                </a:solidFill>
                <a:latin typeface="微软雅黑" pitchFamily="34" charset="-122"/>
                <a:ea typeface="微软雅黑" pitchFamily="34" charset="-122"/>
              </a:rPr>
              <a:t>CF=0</a:t>
            </a:r>
          </a:p>
        </p:txBody>
      </p:sp>
      <p:sp>
        <p:nvSpPr>
          <p:cNvPr id="2" name="Text Box 148"/>
          <p:cNvSpPr txBox="1">
            <a:spLocks noChangeArrowheads="1"/>
          </p:cNvSpPr>
          <p:nvPr/>
        </p:nvSpPr>
        <p:spPr bwMode="auto">
          <a:xfrm>
            <a:off x="6397625" y="1219200"/>
            <a:ext cx="493713" cy="519113"/>
          </a:xfrm>
          <a:prstGeom prst="rect">
            <a:avLst/>
          </a:prstGeom>
          <a:noFill/>
          <a:ln w="12700">
            <a:noFill/>
            <a:miter lim="800000"/>
            <a:headEnd/>
            <a:tailEnd/>
          </a:ln>
        </p:spPr>
        <p:txBody>
          <a:bodyPr>
            <a:spAutoFit/>
          </a:bodyPr>
          <a:lstStyle/>
          <a:p>
            <a:pPr eaLnBrk="0" hangingPunct="0">
              <a:spcBef>
                <a:spcPct val="50000"/>
              </a:spcBef>
            </a:pPr>
            <a:r>
              <a:rPr lang="en-US" altLang="zh-CN" sz="2800" b="1">
                <a:solidFill>
                  <a:srgbClr val="CC0000"/>
                </a:solidFill>
                <a:ea typeface="黑体" pitchFamily="49" charset="-122"/>
                <a:cs typeface="Arial" pitchFamily="34" charset="0"/>
              </a:rPr>
              <a:t>√</a:t>
            </a:r>
          </a:p>
        </p:txBody>
      </p:sp>
      <p:sp>
        <p:nvSpPr>
          <p:cNvPr id="4" name="Text Box 148"/>
          <p:cNvSpPr txBox="1">
            <a:spLocks noChangeArrowheads="1"/>
          </p:cNvSpPr>
          <p:nvPr/>
        </p:nvSpPr>
        <p:spPr bwMode="auto">
          <a:xfrm>
            <a:off x="2520950" y="1233488"/>
            <a:ext cx="493713" cy="519112"/>
          </a:xfrm>
          <a:prstGeom prst="rect">
            <a:avLst/>
          </a:prstGeom>
          <a:noFill/>
          <a:ln w="12700">
            <a:noFill/>
            <a:miter lim="800000"/>
            <a:headEnd/>
            <a:tailEnd/>
          </a:ln>
        </p:spPr>
        <p:txBody>
          <a:bodyPr>
            <a:spAutoFit/>
          </a:bodyPr>
          <a:lstStyle/>
          <a:p>
            <a:pPr eaLnBrk="0" hangingPunct="0">
              <a:spcBef>
                <a:spcPct val="50000"/>
              </a:spcBef>
            </a:pPr>
            <a:r>
              <a:rPr lang="en-US" altLang="zh-CN" sz="2800" b="1">
                <a:solidFill>
                  <a:srgbClr val="CC0000"/>
                </a:solidFill>
                <a:ea typeface="黑体" pitchFamily="49" charset="-122"/>
                <a:cs typeface="Arial" pitchFamily="34"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2771"/>
                                        </p:tgtEl>
                                        <p:attrNameLst>
                                          <p:attrName>style.visibility</p:attrName>
                                        </p:attrNameLst>
                                      </p:cBhvr>
                                      <p:to>
                                        <p:strVal val="visible"/>
                                      </p:to>
                                    </p:set>
                                    <p:animEffect transition="in" filter="blinds(horizontal)">
                                      <p:cBhvr>
                                        <p:cTn id="7" dur="500"/>
                                        <p:tgtEl>
                                          <p:spTgt spid="28277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2772"/>
                                        </p:tgtEl>
                                        <p:attrNameLst>
                                          <p:attrName>style.visibility</p:attrName>
                                        </p:attrNameLst>
                                      </p:cBhvr>
                                      <p:to>
                                        <p:strVal val="visible"/>
                                      </p:to>
                                    </p:set>
                                    <p:animEffect transition="in" filter="blinds(horizontal)">
                                      <p:cBhvr>
                                        <p:cTn id="12" dur="500"/>
                                        <p:tgtEl>
                                          <p:spTgt spid="2827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82756"/>
                                        </p:tgtEl>
                                        <p:attrNameLst>
                                          <p:attrName>style.visibility</p:attrName>
                                        </p:attrNameLst>
                                      </p:cBhvr>
                                      <p:to>
                                        <p:strVal val="visible"/>
                                      </p:to>
                                    </p:set>
                                    <p:animEffect transition="in" filter="blinds(horizontal)">
                                      <p:cBhvr>
                                        <p:cTn id="27" dur="500"/>
                                        <p:tgtEl>
                                          <p:spTgt spid="28275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82769"/>
                                        </p:tgtEl>
                                        <p:attrNameLst>
                                          <p:attrName>style.visibility</p:attrName>
                                        </p:attrNameLst>
                                      </p:cBhvr>
                                      <p:to>
                                        <p:strVal val="visible"/>
                                      </p:to>
                                    </p:set>
                                    <p:animEffect transition="in" filter="blinds(horizontal)">
                                      <p:cBhvr>
                                        <p:cTn id="32" dur="500"/>
                                        <p:tgtEl>
                                          <p:spTgt spid="28276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82768">
                                            <p:txEl>
                                              <p:pRg st="0" end="0"/>
                                            </p:txEl>
                                          </p:spTgt>
                                        </p:tgtEl>
                                        <p:attrNameLst>
                                          <p:attrName>style.visibility</p:attrName>
                                        </p:attrNameLst>
                                      </p:cBhvr>
                                      <p:to>
                                        <p:strVal val="visible"/>
                                      </p:to>
                                    </p:set>
                                    <p:animEffect transition="in" filter="blinds(horizontal)">
                                      <p:cBhvr>
                                        <p:cTn id="37" dur="500"/>
                                        <p:tgtEl>
                                          <p:spTgt spid="28276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82768">
                                            <p:txEl>
                                              <p:pRg st="1" end="1"/>
                                            </p:txEl>
                                          </p:spTgt>
                                        </p:tgtEl>
                                        <p:attrNameLst>
                                          <p:attrName>style.visibility</p:attrName>
                                        </p:attrNameLst>
                                      </p:cBhvr>
                                      <p:to>
                                        <p:strVal val="visible"/>
                                      </p:to>
                                    </p:set>
                                    <p:animEffect transition="in" filter="blinds(horizontal)">
                                      <p:cBhvr>
                                        <p:cTn id="42" dur="500"/>
                                        <p:tgtEl>
                                          <p:spTgt spid="282768">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42111"/>
                                        </p:tgtEl>
                                        <p:attrNameLst>
                                          <p:attrName>style.visibility</p:attrName>
                                        </p:attrNameLst>
                                      </p:cBhvr>
                                      <p:to>
                                        <p:strVal val="visible"/>
                                      </p:to>
                                    </p:set>
                                    <p:animEffect transition="in" filter="blinds(horizontal)">
                                      <p:cBhvr>
                                        <p:cTn id="47" dur="500"/>
                                        <p:tgtEl>
                                          <p:spTgt spid="64211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42110"/>
                                        </p:tgtEl>
                                        <p:attrNameLst>
                                          <p:attrName>style.visibility</p:attrName>
                                        </p:attrNameLst>
                                      </p:cBhvr>
                                      <p:to>
                                        <p:strVal val="visible"/>
                                      </p:to>
                                    </p:set>
                                    <p:animEffect transition="in" filter="blinds(horizontal)">
                                      <p:cBhvr>
                                        <p:cTn id="52" dur="500"/>
                                        <p:tgtEl>
                                          <p:spTgt spid="64211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82744">
                                            <p:txEl>
                                              <p:pRg st="0" end="0"/>
                                            </p:txEl>
                                          </p:spTgt>
                                        </p:tgtEl>
                                        <p:attrNameLst>
                                          <p:attrName>style.visibility</p:attrName>
                                        </p:attrNameLst>
                                      </p:cBhvr>
                                      <p:to>
                                        <p:strVal val="visible"/>
                                      </p:to>
                                    </p:set>
                                    <p:animEffect transition="in" filter="blinds(horizontal)">
                                      <p:cBhvr>
                                        <p:cTn id="57" dur="500"/>
                                        <p:tgtEl>
                                          <p:spTgt spid="282744">
                                            <p:txEl>
                                              <p:pRg st="0" end="0"/>
                                            </p:txEl>
                                          </p:spTgt>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282744">
                                            <p:txEl>
                                              <p:pRg st="1" end="1"/>
                                            </p:txEl>
                                          </p:spTgt>
                                        </p:tgtEl>
                                        <p:attrNameLst>
                                          <p:attrName>style.visibility</p:attrName>
                                        </p:attrNameLst>
                                      </p:cBhvr>
                                      <p:to>
                                        <p:strVal val="visible"/>
                                      </p:to>
                                    </p:set>
                                    <p:animEffect transition="in" filter="blinds(horizontal)">
                                      <p:cBhvr>
                                        <p:cTn id="60" dur="500"/>
                                        <p:tgtEl>
                                          <p:spTgt spid="282744">
                                            <p:txEl>
                                              <p:pRg st="1" end="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642104"/>
                                        </p:tgtEl>
                                        <p:attrNameLst>
                                          <p:attrName>style.visibility</p:attrName>
                                        </p:attrNameLst>
                                      </p:cBhvr>
                                      <p:to>
                                        <p:strVal val="visible"/>
                                      </p:to>
                                    </p:set>
                                    <p:animEffect transition="in" filter="blinds(horizontal)">
                                      <p:cBhvr>
                                        <p:cTn id="65" dur="500"/>
                                        <p:tgtEl>
                                          <p:spTgt spid="642104"/>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blinds(horizontal)">
                                      <p:cBhvr>
                                        <p:cTn id="70" dur="500"/>
                                        <p:tgtEl>
                                          <p:spTgt spid="3"/>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642108"/>
                                        </p:tgtEl>
                                        <p:attrNameLst>
                                          <p:attrName>style.visibility</p:attrName>
                                        </p:attrNameLst>
                                      </p:cBhvr>
                                      <p:to>
                                        <p:strVal val="visible"/>
                                      </p:to>
                                    </p:set>
                                    <p:animEffect transition="in" filter="blinds(horizontal)">
                                      <p:cBhvr>
                                        <p:cTn id="75" dur="500"/>
                                        <p:tgtEl>
                                          <p:spTgt spid="642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744" grpId="0" build="allAtOnce"/>
      <p:bldP spid="282756" grpId="0" animBg="1"/>
      <p:bldP spid="282768" grpId="0" build="allAtOnce"/>
      <p:bldP spid="282769" grpId="0" animBg="1"/>
      <p:bldP spid="282771" grpId="0"/>
      <p:bldP spid="282772" grpId="0"/>
      <p:bldP spid="642108" grpId="0" animBg="1"/>
      <p:bldP spid="642110" grpId="0"/>
      <p:bldP spid="642111" grpId="0"/>
      <p:bldP spid="2"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idx="4294967295"/>
          </p:nvPr>
        </p:nvSpPr>
        <p:spPr>
          <a:xfrm>
            <a:off x="296863" y="84138"/>
            <a:ext cx="8229600" cy="600075"/>
          </a:xfrm>
        </p:spPr>
        <p:txBody>
          <a:bodyPr lIns="63500" tIns="25400" rIns="63500" bIns="25400" anchor="t">
            <a:spAutoFit/>
          </a:bodyPr>
          <a:lstStyle/>
          <a:p>
            <a:r>
              <a:rPr lang="zh-CN" altLang="en-US" sz="3600" smtClean="0">
                <a:ea typeface="宋体" pitchFamily="2" charset="-122"/>
              </a:rPr>
              <a:t>整数加减运算及其部件</a:t>
            </a:r>
          </a:p>
        </p:txBody>
      </p:sp>
      <p:sp>
        <p:nvSpPr>
          <p:cNvPr id="650297" name="Text Box 57"/>
          <p:cNvSpPr txBox="1">
            <a:spLocks noChangeArrowheads="1"/>
          </p:cNvSpPr>
          <p:nvPr/>
        </p:nvSpPr>
        <p:spPr bwMode="auto">
          <a:xfrm>
            <a:off x="3222625" y="863600"/>
            <a:ext cx="4321175" cy="396875"/>
          </a:xfrm>
          <a:prstGeom prst="rect">
            <a:avLst/>
          </a:prstGeom>
          <a:solidFill>
            <a:schemeClr val="bg1"/>
          </a:solidFill>
          <a:ln w="12700">
            <a:noFill/>
            <a:miter lim="800000"/>
            <a:headEnd/>
            <a:tailEnd/>
          </a:ln>
          <a:effectLst/>
        </p:spPr>
        <p:txBody>
          <a:bodyPr>
            <a:spAutoFit/>
          </a:bodyPr>
          <a:lstStyle/>
          <a:p>
            <a:pPr eaLnBrk="0" hangingPunct="0">
              <a:spcBef>
                <a:spcPct val="50000"/>
              </a:spcBef>
            </a:pPr>
            <a:r>
              <a:rPr lang="zh-CN" altLang="en-US" sz="2000" b="1">
                <a:solidFill>
                  <a:srgbClr val="009242"/>
                </a:solidFill>
                <a:ea typeface="黑体" pitchFamily="49" charset="-122"/>
              </a:rPr>
              <a:t>无符号数加减运算也用该部件执行</a:t>
            </a:r>
            <a:endParaRPr lang="zh-CN" altLang="en-US" sz="2000" b="1">
              <a:solidFill>
                <a:srgbClr val="996600"/>
              </a:solidFill>
              <a:ea typeface="黑体" pitchFamily="49" charset="-122"/>
            </a:endParaRPr>
          </a:p>
        </p:txBody>
      </p:sp>
      <p:sp>
        <p:nvSpPr>
          <p:cNvPr id="650298" name="Text Box 58"/>
          <p:cNvSpPr txBox="1">
            <a:spLocks noChangeArrowheads="1"/>
          </p:cNvSpPr>
          <p:nvPr/>
        </p:nvSpPr>
        <p:spPr bwMode="auto">
          <a:xfrm>
            <a:off x="250825" y="863600"/>
            <a:ext cx="3916363" cy="3000375"/>
          </a:xfrm>
          <a:prstGeom prst="rect">
            <a:avLst/>
          </a:prstGeom>
          <a:noFill/>
          <a:ln w="9525">
            <a:noFill/>
            <a:miter lim="800000"/>
            <a:headEnd/>
            <a:tailEnd/>
          </a:ln>
          <a:effectLst/>
        </p:spPr>
        <p:txBody>
          <a:bodyPr>
            <a:spAutoFit/>
          </a:bodyPr>
          <a:lstStyle/>
          <a:p>
            <a:pPr>
              <a:lnSpc>
                <a:spcPct val="110000"/>
              </a:lnSpc>
              <a:spcBef>
                <a:spcPct val="25000"/>
              </a:spcBef>
            </a:pPr>
            <a:r>
              <a:rPr lang="en-US" altLang="zh-CN" sz="2000" b="1"/>
              <a:t>unsigned int x=134;</a:t>
            </a:r>
            <a:endParaRPr lang="zh-CN" altLang="en-US" sz="2000" b="1"/>
          </a:p>
          <a:p>
            <a:pPr>
              <a:lnSpc>
                <a:spcPct val="110000"/>
              </a:lnSpc>
              <a:spcBef>
                <a:spcPct val="25000"/>
              </a:spcBef>
            </a:pPr>
            <a:r>
              <a:rPr lang="en-US" altLang="zh-CN" sz="2000" b="1"/>
              <a:t>unsigned int y=246;</a:t>
            </a:r>
          </a:p>
          <a:p>
            <a:pPr>
              <a:lnSpc>
                <a:spcPct val="110000"/>
              </a:lnSpc>
              <a:spcBef>
                <a:spcPct val="25000"/>
              </a:spcBef>
            </a:pPr>
            <a:r>
              <a:rPr lang="en-US" altLang="zh-CN" sz="2000" b="1"/>
              <a:t>int m=x;</a:t>
            </a:r>
          </a:p>
          <a:p>
            <a:pPr>
              <a:lnSpc>
                <a:spcPct val="110000"/>
              </a:lnSpc>
              <a:spcBef>
                <a:spcPct val="25000"/>
              </a:spcBef>
            </a:pPr>
            <a:r>
              <a:rPr lang="en-US" altLang="zh-CN" sz="2000" b="1"/>
              <a:t>int n=y;</a:t>
            </a:r>
          </a:p>
          <a:p>
            <a:pPr>
              <a:lnSpc>
                <a:spcPct val="110000"/>
              </a:lnSpc>
            </a:pPr>
            <a:r>
              <a:rPr lang="en-US" altLang="zh-CN" sz="2000" b="1"/>
              <a:t>unsigned int </a:t>
            </a:r>
            <a:r>
              <a:rPr lang="en-US" altLang="zh-CN" sz="2000" b="1">
                <a:solidFill>
                  <a:srgbClr val="FF0000"/>
                </a:solidFill>
              </a:rPr>
              <a:t>z1=x-y</a:t>
            </a:r>
            <a:r>
              <a:rPr lang="en-US" altLang="zh-CN" sz="2000" b="1"/>
              <a:t>;</a:t>
            </a:r>
            <a:endParaRPr lang="zh-CN" altLang="en-US" sz="2000" b="1"/>
          </a:p>
          <a:p>
            <a:pPr>
              <a:lnSpc>
                <a:spcPct val="110000"/>
              </a:lnSpc>
            </a:pPr>
            <a:r>
              <a:rPr lang="en-US" altLang="zh-CN" sz="2000" b="1"/>
              <a:t>unsigned int</a:t>
            </a:r>
            <a:r>
              <a:rPr lang="en-US" altLang="zh-CN" sz="2000" b="1">
                <a:solidFill>
                  <a:srgbClr val="FF0000"/>
                </a:solidFill>
              </a:rPr>
              <a:t> z2=x+y</a:t>
            </a:r>
            <a:r>
              <a:rPr lang="en-US" altLang="zh-CN" sz="2000" b="1"/>
              <a:t>;</a:t>
            </a:r>
          </a:p>
          <a:p>
            <a:pPr>
              <a:lnSpc>
                <a:spcPct val="110000"/>
              </a:lnSpc>
            </a:pPr>
            <a:r>
              <a:rPr lang="en-US" altLang="zh-CN" sz="2000" b="1"/>
              <a:t>int </a:t>
            </a:r>
            <a:r>
              <a:rPr lang="en-US" altLang="zh-CN" sz="2000" b="1">
                <a:solidFill>
                  <a:srgbClr val="FF0000"/>
                </a:solidFill>
              </a:rPr>
              <a:t>k1=m-n</a:t>
            </a:r>
            <a:r>
              <a:rPr lang="en-US" altLang="zh-CN" sz="2000" b="1"/>
              <a:t>;</a:t>
            </a:r>
          </a:p>
          <a:p>
            <a:pPr>
              <a:lnSpc>
                <a:spcPct val="110000"/>
              </a:lnSpc>
            </a:pPr>
            <a:r>
              <a:rPr lang="en-US" altLang="zh-CN" sz="2000" b="1"/>
              <a:t>int</a:t>
            </a:r>
            <a:r>
              <a:rPr lang="en-US" altLang="zh-CN" sz="2000" b="1">
                <a:solidFill>
                  <a:srgbClr val="FF0000"/>
                </a:solidFill>
              </a:rPr>
              <a:t> k2=m+n</a:t>
            </a:r>
            <a:r>
              <a:rPr lang="en-US" altLang="zh-CN" sz="2000" b="1"/>
              <a:t>;</a:t>
            </a:r>
          </a:p>
        </p:txBody>
      </p:sp>
      <p:sp>
        <p:nvSpPr>
          <p:cNvPr id="650299" name="Text Box 59"/>
          <p:cNvSpPr txBox="1">
            <a:spLocks noChangeArrowheads="1"/>
          </p:cNvSpPr>
          <p:nvPr/>
        </p:nvSpPr>
        <p:spPr bwMode="auto">
          <a:xfrm>
            <a:off x="341313" y="3968750"/>
            <a:ext cx="8280400" cy="2430463"/>
          </a:xfrm>
          <a:prstGeom prst="rect">
            <a:avLst/>
          </a:prstGeom>
          <a:noFill/>
          <a:ln w="9525">
            <a:noFill/>
            <a:miter lim="800000"/>
            <a:headEnd/>
            <a:tailEnd/>
          </a:ln>
          <a:effectLst/>
        </p:spPr>
        <p:txBody>
          <a:bodyPr>
            <a:spAutoFit/>
          </a:bodyPr>
          <a:lstStyle/>
          <a:p>
            <a:pPr>
              <a:spcBef>
                <a:spcPct val="50000"/>
              </a:spcBef>
            </a:pPr>
            <a:r>
              <a:rPr lang="en-US" altLang="zh-CN" b="1">
                <a:solidFill>
                  <a:srgbClr val="0000FF"/>
                </a:solidFill>
                <a:latin typeface="微软雅黑" pitchFamily="34" charset="-122"/>
                <a:ea typeface="微软雅黑" pitchFamily="34" charset="-122"/>
              </a:rPr>
              <a:t>x</a:t>
            </a:r>
            <a:r>
              <a:rPr lang="zh-CN" altLang="en-US" b="1">
                <a:solidFill>
                  <a:srgbClr val="0000FF"/>
                </a:solidFill>
                <a:latin typeface="微软雅黑" pitchFamily="34" charset="-122"/>
                <a:ea typeface="微软雅黑" pitchFamily="34" charset="-122"/>
              </a:rPr>
              <a:t>和</a:t>
            </a:r>
            <a:r>
              <a:rPr lang="en-US" altLang="zh-CN" b="1">
                <a:solidFill>
                  <a:srgbClr val="0000FF"/>
                </a:solidFill>
                <a:latin typeface="微软雅黑" pitchFamily="34" charset="-122"/>
                <a:ea typeface="微软雅黑" pitchFamily="34" charset="-122"/>
              </a:rPr>
              <a:t>m</a:t>
            </a:r>
            <a:r>
              <a:rPr lang="zh-CN" altLang="en-US" b="1">
                <a:solidFill>
                  <a:srgbClr val="0000FF"/>
                </a:solidFill>
                <a:latin typeface="微软雅黑" pitchFamily="34" charset="-122"/>
                <a:ea typeface="微软雅黑" pitchFamily="34" charset="-122"/>
              </a:rPr>
              <a:t>的机器数一样：</a:t>
            </a:r>
            <a:r>
              <a:rPr lang="en-US" altLang="zh-CN" b="1">
                <a:solidFill>
                  <a:srgbClr val="0000FF"/>
                </a:solidFill>
                <a:latin typeface="微软雅黑" pitchFamily="34" charset="-122"/>
                <a:ea typeface="微软雅黑" pitchFamily="34" charset="-122"/>
              </a:rPr>
              <a:t>1000 0110</a:t>
            </a:r>
            <a:r>
              <a:rPr lang="zh-CN" altLang="en-US" b="1">
                <a:solidFill>
                  <a:srgbClr val="0000FF"/>
                </a:solidFill>
                <a:latin typeface="微软雅黑" pitchFamily="34" charset="-122"/>
                <a:ea typeface="微软雅黑" pitchFamily="34" charset="-122"/>
              </a:rPr>
              <a:t>，</a:t>
            </a:r>
            <a:r>
              <a:rPr lang="en-US" altLang="zh-CN" b="1">
                <a:solidFill>
                  <a:srgbClr val="0000FF"/>
                </a:solidFill>
                <a:latin typeface="微软雅黑" pitchFamily="34" charset="-122"/>
                <a:ea typeface="微软雅黑" pitchFamily="34" charset="-122"/>
              </a:rPr>
              <a:t>y</a:t>
            </a:r>
            <a:r>
              <a:rPr lang="zh-CN" altLang="en-US" b="1">
                <a:solidFill>
                  <a:srgbClr val="0000FF"/>
                </a:solidFill>
                <a:latin typeface="微软雅黑" pitchFamily="34" charset="-122"/>
                <a:ea typeface="微软雅黑" pitchFamily="34" charset="-122"/>
              </a:rPr>
              <a:t>和</a:t>
            </a:r>
            <a:r>
              <a:rPr lang="en-US" altLang="zh-CN" b="1">
                <a:solidFill>
                  <a:srgbClr val="0000FF"/>
                </a:solidFill>
                <a:latin typeface="微软雅黑" pitchFamily="34" charset="-122"/>
                <a:ea typeface="微软雅黑" pitchFamily="34" charset="-122"/>
              </a:rPr>
              <a:t>n</a:t>
            </a:r>
            <a:r>
              <a:rPr lang="zh-CN" altLang="en-US" b="1">
                <a:solidFill>
                  <a:srgbClr val="0000FF"/>
                </a:solidFill>
                <a:latin typeface="微软雅黑" pitchFamily="34" charset="-122"/>
                <a:ea typeface="微软雅黑" pitchFamily="34" charset="-122"/>
              </a:rPr>
              <a:t>的机器数一样：</a:t>
            </a:r>
            <a:r>
              <a:rPr lang="en-US" altLang="zh-CN" b="1">
                <a:solidFill>
                  <a:srgbClr val="0000FF"/>
                </a:solidFill>
                <a:latin typeface="微软雅黑" pitchFamily="34" charset="-122"/>
                <a:ea typeface="微软雅黑" pitchFamily="34" charset="-122"/>
              </a:rPr>
              <a:t>1111 0110</a:t>
            </a:r>
          </a:p>
          <a:p>
            <a:pPr>
              <a:spcBef>
                <a:spcPct val="50000"/>
              </a:spcBef>
            </a:pPr>
            <a:r>
              <a:rPr lang="en-US" altLang="zh-CN" b="1">
                <a:solidFill>
                  <a:srgbClr val="0000FF"/>
                </a:solidFill>
                <a:latin typeface="微软雅黑" pitchFamily="34" charset="-122"/>
                <a:ea typeface="微软雅黑" pitchFamily="34" charset="-122"/>
              </a:rPr>
              <a:t>z1</a:t>
            </a:r>
            <a:r>
              <a:rPr lang="zh-CN" altLang="en-US" b="1">
                <a:solidFill>
                  <a:srgbClr val="0000FF"/>
                </a:solidFill>
                <a:latin typeface="微软雅黑" pitchFamily="34" charset="-122"/>
                <a:ea typeface="微软雅黑" pitchFamily="34" charset="-122"/>
              </a:rPr>
              <a:t>和</a:t>
            </a:r>
            <a:r>
              <a:rPr lang="en-US" altLang="zh-CN" b="1">
                <a:solidFill>
                  <a:srgbClr val="0000FF"/>
                </a:solidFill>
                <a:latin typeface="微软雅黑" pitchFamily="34" charset="-122"/>
                <a:ea typeface="微软雅黑" pitchFamily="34" charset="-122"/>
              </a:rPr>
              <a:t>k1</a:t>
            </a:r>
            <a:r>
              <a:rPr lang="zh-CN" altLang="en-US" b="1">
                <a:solidFill>
                  <a:srgbClr val="0000FF"/>
                </a:solidFill>
                <a:latin typeface="微软雅黑" pitchFamily="34" charset="-122"/>
                <a:ea typeface="微软雅黑" pitchFamily="34" charset="-122"/>
              </a:rPr>
              <a:t>的机器数一样：</a:t>
            </a:r>
            <a:r>
              <a:rPr lang="en-US" altLang="zh-CN" b="1">
                <a:solidFill>
                  <a:srgbClr val="0000FF"/>
                </a:solidFill>
                <a:latin typeface="微软雅黑" pitchFamily="34" charset="-122"/>
                <a:ea typeface="微软雅黑" pitchFamily="34" charset="-122"/>
              </a:rPr>
              <a:t>1001 0000</a:t>
            </a:r>
            <a:r>
              <a:rPr lang="zh-CN" altLang="en-US" b="1">
                <a:solidFill>
                  <a:srgbClr val="0000FF"/>
                </a:solidFill>
                <a:latin typeface="微软雅黑" pitchFamily="34" charset="-122"/>
                <a:ea typeface="微软雅黑" pitchFamily="34" charset="-122"/>
              </a:rPr>
              <a:t>，</a:t>
            </a:r>
            <a:r>
              <a:rPr lang="en-US" altLang="zh-CN" b="1">
                <a:solidFill>
                  <a:srgbClr val="FF0000"/>
                </a:solidFill>
                <a:latin typeface="微软雅黑" pitchFamily="34" charset="-122"/>
                <a:ea typeface="微软雅黑" pitchFamily="34" charset="-122"/>
              </a:rPr>
              <a:t>CF=1</a:t>
            </a:r>
            <a:r>
              <a:rPr lang="zh-CN" altLang="en-US" b="1">
                <a:solidFill>
                  <a:srgbClr val="0000FF"/>
                </a:solidFill>
                <a:latin typeface="微软雅黑" pitchFamily="34" charset="-122"/>
                <a:ea typeface="微软雅黑" pitchFamily="34" charset="-122"/>
              </a:rPr>
              <a:t>，</a:t>
            </a:r>
            <a:r>
              <a:rPr lang="en-US" altLang="zh-CN" b="1">
                <a:solidFill>
                  <a:srgbClr val="0000FF"/>
                </a:solidFill>
                <a:latin typeface="微软雅黑" pitchFamily="34" charset="-122"/>
                <a:ea typeface="微软雅黑" pitchFamily="34" charset="-122"/>
              </a:rPr>
              <a:t>OF=0</a:t>
            </a:r>
            <a:r>
              <a:rPr lang="zh-CN" altLang="en-US" b="1">
                <a:solidFill>
                  <a:srgbClr val="0000FF"/>
                </a:solidFill>
                <a:latin typeface="微软雅黑" pitchFamily="34" charset="-122"/>
                <a:ea typeface="微软雅黑" pitchFamily="34" charset="-122"/>
              </a:rPr>
              <a:t>，</a:t>
            </a:r>
            <a:r>
              <a:rPr lang="en-US" altLang="zh-CN" b="1">
                <a:solidFill>
                  <a:srgbClr val="0000FF"/>
                </a:solidFill>
                <a:latin typeface="微软雅黑" pitchFamily="34" charset="-122"/>
                <a:ea typeface="微软雅黑" pitchFamily="34" charset="-122"/>
              </a:rPr>
              <a:t>SF=1</a:t>
            </a:r>
          </a:p>
          <a:p>
            <a:pPr>
              <a:spcBef>
                <a:spcPct val="50000"/>
              </a:spcBef>
            </a:pPr>
            <a:r>
              <a:rPr lang="en-US" altLang="zh-CN" b="1">
                <a:solidFill>
                  <a:srgbClr val="0000FF"/>
                </a:solidFill>
                <a:latin typeface="微软雅黑" pitchFamily="34" charset="-122"/>
                <a:ea typeface="微软雅黑" pitchFamily="34" charset="-122"/>
              </a:rPr>
              <a:t>z1</a:t>
            </a:r>
            <a:r>
              <a:rPr lang="zh-CN" altLang="en-US" b="1">
                <a:solidFill>
                  <a:srgbClr val="0000FF"/>
                </a:solidFill>
                <a:latin typeface="微软雅黑" pitchFamily="34" charset="-122"/>
                <a:ea typeface="微软雅黑" pitchFamily="34" charset="-122"/>
              </a:rPr>
              <a:t>的值为</a:t>
            </a:r>
            <a:r>
              <a:rPr lang="en-US" altLang="zh-CN" b="1">
                <a:solidFill>
                  <a:srgbClr val="0000FF"/>
                </a:solidFill>
                <a:latin typeface="微软雅黑" pitchFamily="34" charset="-122"/>
                <a:ea typeface="微软雅黑" pitchFamily="34" charset="-122"/>
              </a:rPr>
              <a:t>144</a:t>
            </a:r>
            <a:r>
              <a:rPr lang="zh-CN" altLang="en-US" b="1">
                <a:solidFill>
                  <a:srgbClr val="FF0000"/>
                </a:solidFill>
                <a:latin typeface="微软雅黑" pitchFamily="34" charset="-122"/>
                <a:ea typeface="微软雅黑" pitchFamily="34" charset="-122"/>
              </a:rPr>
              <a:t>（</a:t>
            </a:r>
            <a:r>
              <a:rPr lang="en-US" altLang="zh-CN" b="1">
                <a:solidFill>
                  <a:srgbClr val="FF0000"/>
                </a:solidFill>
                <a:latin typeface="微软雅黑" pitchFamily="34" charset="-122"/>
                <a:ea typeface="微软雅黑" pitchFamily="34" charset="-122"/>
              </a:rPr>
              <a:t>=134-246+256</a:t>
            </a:r>
            <a:r>
              <a:rPr lang="zh-CN" altLang="en-US" b="1">
                <a:solidFill>
                  <a:srgbClr val="FF0000"/>
                </a:solidFill>
                <a:latin typeface="微软雅黑" pitchFamily="34" charset="-122"/>
                <a:ea typeface="微软雅黑" pitchFamily="34" charset="-122"/>
              </a:rPr>
              <a:t>，</a:t>
            </a:r>
            <a:r>
              <a:rPr lang="en-US" altLang="zh-CN" b="1">
                <a:solidFill>
                  <a:srgbClr val="FF0000"/>
                </a:solidFill>
                <a:latin typeface="微软雅黑" pitchFamily="34" charset="-122"/>
                <a:ea typeface="微软雅黑" pitchFamily="34" charset="-122"/>
              </a:rPr>
              <a:t>x-y&lt;0</a:t>
            </a:r>
            <a:r>
              <a:rPr lang="zh-CN" altLang="en-US" b="1">
                <a:solidFill>
                  <a:srgbClr val="FF0000"/>
                </a:solidFill>
                <a:latin typeface="微软雅黑" pitchFamily="34" charset="-122"/>
                <a:ea typeface="微软雅黑" pitchFamily="34" charset="-122"/>
              </a:rPr>
              <a:t>），</a:t>
            </a:r>
            <a:r>
              <a:rPr lang="en-US" altLang="zh-CN" b="1">
                <a:solidFill>
                  <a:srgbClr val="008000"/>
                </a:solidFill>
                <a:latin typeface="微软雅黑" pitchFamily="34" charset="-122"/>
                <a:ea typeface="微软雅黑" pitchFamily="34" charset="-122"/>
              </a:rPr>
              <a:t>k1</a:t>
            </a:r>
            <a:r>
              <a:rPr lang="zh-CN" altLang="en-US" b="1">
                <a:solidFill>
                  <a:srgbClr val="008000"/>
                </a:solidFill>
                <a:latin typeface="微软雅黑" pitchFamily="34" charset="-122"/>
                <a:ea typeface="微软雅黑" pitchFamily="34" charset="-122"/>
              </a:rPr>
              <a:t>的值为</a:t>
            </a:r>
            <a:r>
              <a:rPr lang="en-US" altLang="zh-CN" b="1">
                <a:solidFill>
                  <a:srgbClr val="008000"/>
                </a:solidFill>
                <a:latin typeface="微软雅黑" pitchFamily="34" charset="-122"/>
                <a:ea typeface="微软雅黑" pitchFamily="34" charset="-122"/>
              </a:rPr>
              <a:t>-112</a:t>
            </a:r>
            <a:r>
              <a:rPr lang="zh-CN" altLang="en-US" b="1">
                <a:solidFill>
                  <a:srgbClr val="008000"/>
                </a:solidFill>
                <a:latin typeface="微软雅黑" pitchFamily="34" charset="-122"/>
                <a:ea typeface="微软雅黑" pitchFamily="34" charset="-122"/>
              </a:rPr>
              <a:t>。</a:t>
            </a:r>
          </a:p>
          <a:p>
            <a:pPr>
              <a:spcBef>
                <a:spcPct val="50000"/>
              </a:spcBef>
            </a:pPr>
            <a:r>
              <a:rPr lang="en-US" altLang="zh-CN" b="1">
                <a:solidFill>
                  <a:srgbClr val="0000FF"/>
                </a:solidFill>
                <a:latin typeface="微软雅黑" pitchFamily="34" charset="-122"/>
                <a:ea typeface="微软雅黑" pitchFamily="34" charset="-122"/>
              </a:rPr>
              <a:t>z2</a:t>
            </a:r>
            <a:r>
              <a:rPr lang="zh-CN" altLang="en-US" b="1">
                <a:solidFill>
                  <a:srgbClr val="0000FF"/>
                </a:solidFill>
                <a:latin typeface="微软雅黑" pitchFamily="34" charset="-122"/>
                <a:ea typeface="微软雅黑" pitchFamily="34" charset="-122"/>
              </a:rPr>
              <a:t>和</a:t>
            </a:r>
            <a:r>
              <a:rPr lang="en-US" altLang="zh-CN" b="1">
                <a:solidFill>
                  <a:srgbClr val="0000FF"/>
                </a:solidFill>
                <a:latin typeface="微软雅黑" pitchFamily="34" charset="-122"/>
                <a:ea typeface="微软雅黑" pitchFamily="34" charset="-122"/>
              </a:rPr>
              <a:t>k2</a:t>
            </a:r>
            <a:r>
              <a:rPr lang="zh-CN" altLang="en-US" b="1">
                <a:solidFill>
                  <a:srgbClr val="0000FF"/>
                </a:solidFill>
                <a:latin typeface="微软雅黑" pitchFamily="34" charset="-122"/>
                <a:ea typeface="微软雅黑" pitchFamily="34" charset="-122"/>
              </a:rPr>
              <a:t>的机器数一样：</a:t>
            </a:r>
            <a:r>
              <a:rPr lang="en-US" altLang="zh-CN" b="1">
                <a:solidFill>
                  <a:srgbClr val="0000FF"/>
                </a:solidFill>
                <a:latin typeface="微软雅黑" pitchFamily="34" charset="-122"/>
                <a:ea typeface="微软雅黑" pitchFamily="34" charset="-122"/>
              </a:rPr>
              <a:t>0111 1100</a:t>
            </a:r>
            <a:r>
              <a:rPr lang="zh-CN" altLang="en-US" b="1">
                <a:solidFill>
                  <a:srgbClr val="0000FF"/>
                </a:solidFill>
                <a:latin typeface="微软雅黑" pitchFamily="34" charset="-122"/>
                <a:ea typeface="微软雅黑" pitchFamily="34" charset="-122"/>
              </a:rPr>
              <a:t>，</a:t>
            </a:r>
            <a:r>
              <a:rPr lang="en-US" altLang="zh-CN" b="1">
                <a:solidFill>
                  <a:srgbClr val="FF0000"/>
                </a:solidFill>
                <a:latin typeface="微软雅黑" pitchFamily="34" charset="-122"/>
                <a:ea typeface="微软雅黑" pitchFamily="34" charset="-122"/>
              </a:rPr>
              <a:t>CF=1</a:t>
            </a:r>
            <a:r>
              <a:rPr lang="zh-CN" altLang="en-US" b="1">
                <a:solidFill>
                  <a:srgbClr val="0000FF"/>
                </a:solidFill>
                <a:latin typeface="微软雅黑" pitchFamily="34" charset="-122"/>
                <a:ea typeface="微软雅黑" pitchFamily="34" charset="-122"/>
              </a:rPr>
              <a:t>，</a:t>
            </a:r>
            <a:r>
              <a:rPr lang="en-US" altLang="zh-CN" b="1">
                <a:solidFill>
                  <a:srgbClr val="FF0000"/>
                </a:solidFill>
                <a:latin typeface="微软雅黑" pitchFamily="34" charset="-122"/>
                <a:ea typeface="微软雅黑" pitchFamily="34" charset="-122"/>
              </a:rPr>
              <a:t>OF=1</a:t>
            </a:r>
            <a:r>
              <a:rPr lang="zh-CN" altLang="en-US" b="1">
                <a:solidFill>
                  <a:srgbClr val="0000FF"/>
                </a:solidFill>
                <a:latin typeface="微软雅黑" pitchFamily="34" charset="-122"/>
                <a:ea typeface="微软雅黑" pitchFamily="34" charset="-122"/>
              </a:rPr>
              <a:t>，</a:t>
            </a:r>
            <a:r>
              <a:rPr lang="en-US" altLang="zh-CN" b="1">
                <a:solidFill>
                  <a:srgbClr val="0000FF"/>
                </a:solidFill>
                <a:latin typeface="微软雅黑" pitchFamily="34" charset="-122"/>
                <a:ea typeface="微软雅黑" pitchFamily="34" charset="-122"/>
              </a:rPr>
              <a:t>SF=0</a:t>
            </a:r>
          </a:p>
          <a:p>
            <a:pPr>
              <a:spcBef>
                <a:spcPct val="50000"/>
              </a:spcBef>
            </a:pPr>
            <a:r>
              <a:rPr lang="en-US" altLang="zh-CN" b="1">
                <a:solidFill>
                  <a:srgbClr val="0000FF"/>
                </a:solidFill>
                <a:latin typeface="微软雅黑" pitchFamily="34" charset="-122"/>
                <a:ea typeface="微软雅黑" pitchFamily="34" charset="-122"/>
              </a:rPr>
              <a:t>z2</a:t>
            </a:r>
            <a:r>
              <a:rPr lang="zh-CN" altLang="en-US" b="1">
                <a:solidFill>
                  <a:srgbClr val="0000FF"/>
                </a:solidFill>
                <a:latin typeface="微软雅黑" pitchFamily="34" charset="-122"/>
                <a:ea typeface="微软雅黑" pitchFamily="34" charset="-122"/>
              </a:rPr>
              <a:t>的值为</a:t>
            </a:r>
            <a:r>
              <a:rPr lang="en-US" altLang="zh-CN" b="1">
                <a:solidFill>
                  <a:srgbClr val="0000FF"/>
                </a:solidFill>
                <a:latin typeface="微软雅黑" pitchFamily="34" charset="-122"/>
                <a:ea typeface="微软雅黑" pitchFamily="34" charset="-122"/>
              </a:rPr>
              <a:t>124</a:t>
            </a:r>
            <a:r>
              <a:rPr lang="zh-CN" altLang="en-US" b="1">
                <a:solidFill>
                  <a:srgbClr val="FF0000"/>
                </a:solidFill>
                <a:latin typeface="微软雅黑" pitchFamily="34" charset="-122"/>
                <a:ea typeface="微软雅黑" pitchFamily="34" charset="-122"/>
              </a:rPr>
              <a:t>（</a:t>
            </a:r>
            <a:r>
              <a:rPr lang="en-US" altLang="zh-CN" b="1">
                <a:solidFill>
                  <a:srgbClr val="FF0000"/>
                </a:solidFill>
                <a:latin typeface="微软雅黑" pitchFamily="34" charset="-122"/>
                <a:ea typeface="微软雅黑" pitchFamily="34" charset="-122"/>
              </a:rPr>
              <a:t>=134+246-256</a:t>
            </a:r>
            <a:r>
              <a:rPr lang="zh-CN" altLang="en-US" b="1">
                <a:solidFill>
                  <a:srgbClr val="FF0000"/>
                </a:solidFill>
                <a:latin typeface="微软雅黑" pitchFamily="34" charset="-122"/>
                <a:ea typeface="微软雅黑" pitchFamily="34" charset="-122"/>
              </a:rPr>
              <a:t>，</a:t>
            </a:r>
            <a:r>
              <a:rPr lang="en-US" altLang="zh-CN" b="1">
                <a:solidFill>
                  <a:srgbClr val="FF0000"/>
                </a:solidFill>
                <a:latin typeface="微软雅黑" pitchFamily="34" charset="-122"/>
                <a:ea typeface="微软雅黑" pitchFamily="34" charset="-122"/>
              </a:rPr>
              <a:t>x+y&gt;256</a:t>
            </a:r>
            <a:r>
              <a:rPr lang="zh-CN" altLang="en-US" b="1">
                <a:solidFill>
                  <a:srgbClr val="FF0000"/>
                </a:solidFill>
                <a:latin typeface="微软雅黑" pitchFamily="34" charset="-122"/>
                <a:ea typeface="微软雅黑" pitchFamily="34" charset="-122"/>
              </a:rPr>
              <a:t>）</a:t>
            </a:r>
          </a:p>
          <a:p>
            <a:pPr>
              <a:spcBef>
                <a:spcPct val="50000"/>
              </a:spcBef>
            </a:pPr>
            <a:r>
              <a:rPr lang="en-US" altLang="zh-CN" b="1">
                <a:solidFill>
                  <a:srgbClr val="0033CC"/>
                </a:solidFill>
                <a:latin typeface="微软雅黑" pitchFamily="34" charset="-122"/>
                <a:ea typeface="微软雅黑" pitchFamily="34" charset="-122"/>
              </a:rPr>
              <a:t>k2</a:t>
            </a:r>
            <a:r>
              <a:rPr lang="zh-CN" altLang="en-US" b="1">
                <a:solidFill>
                  <a:srgbClr val="0033CC"/>
                </a:solidFill>
                <a:latin typeface="微软雅黑" pitchFamily="34" charset="-122"/>
                <a:ea typeface="微软雅黑" pitchFamily="34" charset="-122"/>
              </a:rPr>
              <a:t>的值为</a:t>
            </a:r>
            <a:r>
              <a:rPr lang="en-US" altLang="zh-CN" b="1">
                <a:solidFill>
                  <a:srgbClr val="0033CC"/>
                </a:solidFill>
                <a:latin typeface="微软雅黑" pitchFamily="34" charset="-122"/>
                <a:ea typeface="微软雅黑" pitchFamily="34" charset="-122"/>
              </a:rPr>
              <a:t>124</a:t>
            </a:r>
            <a:r>
              <a:rPr lang="zh-CN" altLang="en-US" b="1">
                <a:solidFill>
                  <a:srgbClr val="FF0000"/>
                </a:solidFill>
                <a:latin typeface="微软雅黑" pitchFamily="34" charset="-122"/>
                <a:ea typeface="微软雅黑" pitchFamily="34" charset="-122"/>
              </a:rPr>
              <a:t>（</a:t>
            </a:r>
            <a:r>
              <a:rPr lang="en-US" altLang="zh-CN" b="1">
                <a:solidFill>
                  <a:srgbClr val="FF0000"/>
                </a:solidFill>
                <a:latin typeface="微软雅黑" pitchFamily="34" charset="-122"/>
                <a:ea typeface="微软雅黑" pitchFamily="34" charset="-122"/>
              </a:rPr>
              <a:t>=134+246-256</a:t>
            </a:r>
            <a:r>
              <a:rPr lang="zh-CN" altLang="en-US" b="1">
                <a:solidFill>
                  <a:srgbClr val="FF0000"/>
                </a:solidFill>
                <a:latin typeface="微软雅黑" pitchFamily="34" charset="-122"/>
                <a:ea typeface="微软雅黑" pitchFamily="34" charset="-122"/>
              </a:rPr>
              <a:t>，</a:t>
            </a:r>
            <a:r>
              <a:rPr lang="en-US" altLang="zh-CN" b="1">
                <a:solidFill>
                  <a:srgbClr val="FF0000"/>
                </a:solidFill>
                <a:latin typeface="微软雅黑" pitchFamily="34" charset="-122"/>
                <a:ea typeface="微软雅黑" pitchFamily="34" charset="-122"/>
              </a:rPr>
              <a:t>x+y&gt;128</a:t>
            </a:r>
            <a:r>
              <a:rPr lang="zh-CN" altLang="en-US" b="1">
                <a:solidFill>
                  <a:srgbClr val="FF0000"/>
                </a:solidFill>
                <a:latin typeface="微软雅黑" pitchFamily="34" charset="-122"/>
                <a:ea typeface="微软雅黑" pitchFamily="34" charset="-122"/>
              </a:rPr>
              <a:t>，即正溢出）</a:t>
            </a:r>
            <a:endParaRPr lang="en-US" altLang="zh-CN" b="1">
              <a:solidFill>
                <a:srgbClr val="FF0000"/>
              </a:solidFill>
              <a:latin typeface="微软雅黑" pitchFamily="34" charset="-122"/>
              <a:ea typeface="微软雅黑" pitchFamily="34" charset="-122"/>
            </a:endParaRPr>
          </a:p>
        </p:txBody>
      </p:sp>
      <p:sp>
        <p:nvSpPr>
          <p:cNvPr id="650300" name="Text Box 60"/>
          <p:cNvSpPr txBox="1">
            <a:spLocks noChangeArrowheads="1"/>
          </p:cNvSpPr>
          <p:nvPr/>
        </p:nvSpPr>
        <p:spPr bwMode="auto">
          <a:xfrm>
            <a:off x="3176588" y="1854200"/>
            <a:ext cx="1439862" cy="396875"/>
          </a:xfrm>
          <a:prstGeom prst="rect">
            <a:avLst/>
          </a:prstGeom>
          <a:noFill/>
          <a:ln w="9525">
            <a:noFill/>
            <a:miter lim="800000"/>
            <a:headEnd/>
            <a:tailEnd/>
          </a:ln>
          <a:effectLst/>
        </p:spPr>
        <p:txBody>
          <a:bodyPr>
            <a:spAutoFit/>
          </a:bodyPr>
          <a:lstStyle/>
          <a:p>
            <a:pPr>
              <a:spcBef>
                <a:spcPct val="50000"/>
              </a:spcBef>
            </a:pPr>
            <a:r>
              <a:rPr lang="zh-CN" altLang="en-US" sz="2000" b="1">
                <a:latin typeface="微软雅黑" pitchFamily="34" charset="-122"/>
                <a:ea typeface="微软雅黑" pitchFamily="34" charset="-122"/>
              </a:rPr>
              <a:t>假定 </a:t>
            </a:r>
            <a:r>
              <a:rPr lang="en-US" altLang="zh-CN" sz="2000" b="1">
                <a:latin typeface="微软雅黑" pitchFamily="34" charset="-122"/>
                <a:ea typeface="微软雅黑" pitchFamily="34" charset="-122"/>
              </a:rPr>
              <a:t>n=8</a:t>
            </a:r>
            <a:endParaRPr lang="zh-CN" altLang="en-US" sz="2000" b="1">
              <a:latin typeface="微软雅黑" pitchFamily="34" charset="-122"/>
              <a:ea typeface="微软雅黑" pitchFamily="34" charset="-122"/>
            </a:endParaRPr>
          </a:p>
        </p:txBody>
      </p:sp>
      <p:sp>
        <p:nvSpPr>
          <p:cNvPr id="650302" name="Text Box 62"/>
          <p:cNvSpPr txBox="1">
            <a:spLocks noChangeArrowheads="1"/>
          </p:cNvSpPr>
          <p:nvPr/>
        </p:nvSpPr>
        <p:spPr bwMode="auto">
          <a:xfrm>
            <a:off x="6867525" y="5499100"/>
            <a:ext cx="1979613" cy="779463"/>
          </a:xfrm>
          <a:prstGeom prst="rect">
            <a:avLst/>
          </a:prstGeom>
          <a:noFill/>
          <a:ln w="9525">
            <a:noFill/>
            <a:miter lim="800000"/>
            <a:headEnd/>
            <a:tailEnd/>
          </a:ln>
          <a:effectLst/>
        </p:spPr>
        <p:txBody>
          <a:bodyPr>
            <a:spAutoFit/>
          </a:bodyPr>
          <a:lstStyle/>
          <a:p>
            <a:pPr>
              <a:spcBef>
                <a:spcPct val="50000"/>
              </a:spcBef>
            </a:pPr>
            <a:r>
              <a:rPr lang="zh-CN" altLang="en-US" b="1">
                <a:solidFill>
                  <a:srgbClr val="996600"/>
                </a:solidFill>
                <a:latin typeface="微软雅黑" pitchFamily="34" charset="-122"/>
                <a:ea typeface="微软雅黑" pitchFamily="34" charset="-122"/>
              </a:rPr>
              <a:t>结果说明什么？</a:t>
            </a:r>
          </a:p>
          <a:p>
            <a:pPr>
              <a:spcBef>
                <a:spcPct val="50000"/>
              </a:spcBef>
            </a:pPr>
            <a:r>
              <a:rPr lang="zh-CN" altLang="en-US" b="1">
                <a:solidFill>
                  <a:srgbClr val="009242"/>
                </a:solidFill>
                <a:latin typeface="微软雅黑" pitchFamily="34" charset="-122"/>
                <a:ea typeface="微软雅黑" pitchFamily="34" charset="-122"/>
              </a:rPr>
              <a:t>仅</a:t>
            </a:r>
            <a:r>
              <a:rPr lang="en-US" altLang="zh-CN" b="1">
                <a:solidFill>
                  <a:srgbClr val="009242"/>
                </a:solidFill>
                <a:latin typeface="微软雅黑" pitchFamily="34" charset="-122"/>
                <a:ea typeface="微软雅黑" pitchFamily="34" charset="-122"/>
              </a:rPr>
              <a:t>k1</a:t>
            </a:r>
            <a:r>
              <a:rPr lang="zh-CN" altLang="en-US" b="1">
                <a:solidFill>
                  <a:srgbClr val="009242"/>
                </a:solidFill>
                <a:latin typeface="微软雅黑" pitchFamily="34" charset="-122"/>
                <a:ea typeface="微软雅黑" pitchFamily="34" charset="-122"/>
              </a:rPr>
              <a:t>的值正确！</a:t>
            </a:r>
          </a:p>
        </p:txBody>
      </p:sp>
      <p:grpSp>
        <p:nvGrpSpPr>
          <p:cNvPr id="650303" name="Group 63"/>
          <p:cNvGrpSpPr>
            <a:grpSpLocks/>
          </p:cNvGrpSpPr>
          <p:nvPr/>
        </p:nvGrpSpPr>
        <p:grpSpPr bwMode="auto">
          <a:xfrm>
            <a:off x="3395663" y="1223963"/>
            <a:ext cx="5748337" cy="2898775"/>
            <a:chOff x="0" y="572"/>
            <a:chExt cx="3621" cy="1826"/>
          </a:xfrm>
        </p:grpSpPr>
        <p:grpSp>
          <p:nvGrpSpPr>
            <p:cNvPr id="3" name="组合 63"/>
            <p:cNvGrpSpPr>
              <a:grpSpLocks/>
            </p:cNvGrpSpPr>
            <p:nvPr/>
          </p:nvGrpSpPr>
          <p:grpSpPr bwMode="auto">
            <a:xfrm>
              <a:off x="0" y="572"/>
              <a:ext cx="3392" cy="1826"/>
              <a:chOff x="3495675" y="3876675"/>
              <a:chExt cx="5384800" cy="2898775"/>
            </a:xfrm>
          </p:grpSpPr>
          <p:sp>
            <p:nvSpPr>
              <p:cNvPr id="650305" name="Rectangle 33"/>
              <p:cNvSpPr>
                <a:spLocks noChangeArrowheads="1"/>
              </p:cNvSpPr>
              <p:nvPr/>
            </p:nvSpPr>
            <p:spPr bwMode="auto">
              <a:xfrm>
                <a:off x="8259763" y="4994275"/>
                <a:ext cx="620712" cy="333375"/>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Sum</a:t>
                </a:r>
              </a:p>
            </p:txBody>
          </p:sp>
          <p:grpSp>
            <p:nvGrpSpPr>
              <p:cNvPr id="650306" name="Group 73"/>
              <p:cNvGrpSpPr>
                <a:grpSpLocks/>
              </p:cNvGrpSpPr>
              <p:nvPr/>
            </p:nvGrpSpPr>
            <p:grpSpPr bwMode="auto">
              <a:xfrm>
                <a:off x="3495675" y="3876675"/>
                <a:ext cx="4968876" cy="2393950"/>
                <a:chOff x="2202" y="2442"/>
                <a:chExt cx="3130" cy="1508"/>
              </a:xfrm>
            </p:grpSpPr>
            <p:sp>
              <p:nvSpPr>
                <p:cNvPr id="650307" name="Line 11"/>
                <p:cNvSpPr>
                  <a:spLocks noChangeShapeType="1"/>
                </p:cNvSpPr>
                <p:nvPr/>
              </p:nvSpPr>
              <p:spPr bwMode="auto">
                <a:xfrm flipH="1">
                  <a:off x="3733" y="2869"/>
                  <a:ext cx="502" cy="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650308" name="Line 12"/>
                <p:cNvSpPr>
                  <a:spLocks noChangeShapeType="1"/>
                </p:cNvSpPr>
                <p:nvPr/>
              </p:nvSpPr>
              <p:spPr bwMode="auto">
                <a:xfrm flipH="1">
                  <a:off x="4225" y="2757"/>
                  <a:ext cx="6" cy="417"/>
                </a:xfrm>
                <a:prstGeom prst="line">
                  <a:avLst/>
                </a:prstGeom>
                <a:noFill/>
                <a:ln w="25400">
                  <a:solidFill>
                    <a:schemeClr val="tx1"/>
                  </a:solidFill>
                  <a:round/>
                  <a:headEnd/>
                  <a:tailEnd/>
                </a:ln>
              </p:spPr>
              <p:txBody>
                <a:bodyPr wrap="none" anchor="ctr"/>
                <a:lstStyle/>
                <a:p>
                  <a:endParaRPr lang="zh-CN" altLang="en-US"/>
                </a:p>
              </p:txBody>
            </p:sp>
            <p:sp>
              <p:nvSpPr>
                <p:cNvPr id="650309" name="Line 13"/>
                <p:cNvSpPr>
                  <a:spLocks noChangeShapeType="1"/>
                </p:cNvSpPr>
                <p:nvPr/>
              </p:nvSpPr>
              <p:spPr bwMode="auto">
                <a:xfrm>
                  <a:off x="4238" y="2757"/>
                  <a:ext cx="399" cy="185"/>
                </a:xfrm>
                <a:prstGeom prst="line">
                  <a:avLst/>
                </a:prstGeom>
                <a:noFill/>
                <a:ln w="25400">
                  <a:solidFill>
                    <a:schemeClr val="tx1"/>
                  </a:solidFill>
                  <a:round/>
                  <a:headEnd/>
                  <a:tailEnd/>
                </a:ln>
              </p:spPr>
              <p:txBody>
                <a:bodyPr wrap="none" anchor="ctr"/>
                <a:lstStyle/>
                <a:p>
                  <a:endParaRPr lang="zh-CN" altLang="en-US"/>
                </a:p>
              </p:txBody>
            </p:sp>
            <p:sp>
              <p:nvSpPr>
                <p:cNvPr id="650310" name="Line 14"/>
                <p:cNvSpPr>
                  <a:spLocks noChangeShapeType="1"/>
                </p:cNvSpPr>
                <p:nvPr/>
              </p:nvSpPr>
              <p:spPr bwMode="auto">
                <a:xfrm>
                  <a:off x="4208" y="3168"/>
                  <a:ext cx="151" cy="66"/>
                </a:xfrm>
                <a:prstGeom prst="line">
                  <a:avLst/>
                </a:prstGeom>
                <a:noFill/>
                <a:ln w="25400">
                  <a:solidFill>
                    <a:schemeClr val="tx1"/>
                  </a:solidFill>
                  <a:round/>
                  <a:headEnd/>
                  <a:tailEnd/>
                </a:ln>
              </p:spPr>
              <p:txBody>
                <a:bodyPr wrap="none" anchor="ctr"/>
                <a:lstStyle/>
                <a:p>
                  <a:endParaRPr lang="zh-CN" altLang="en-US"/>
                </a:p>
              </p:txBody>
            </p:sp>
            <p:sp>
              <p:nvSpPr>
                <p:cNvPr id="650311" name="Line 16"/>
                <p:cNvSpPr>
                  <a:spLocks noChangeShapeType="1"/>
                </p:cNvSpPr>
                <p:nvPr/>
              </p:nvSpPr>
              <p:spPr bwMode="auto">
                <a:xfrm>
                  <a:off x="4637" y="2942"/>
                  <a:ext cx="7" cy="276"/>
                </a:xfrm>
                <a:prstGeom prst="line">
                  <a:avLst/>
                </a:prstGeom>
                <a:noFill/>
                <a:ln w="25400">
                  <a:solidFill>
                    <a:schemeClr val="tx1"/>
                  </a:solidFill>
                  <a:round/>
                  <a:headEnd/>
                  <a:tailEnd/>
                </a:ln>
              </p:spPr>
              <p:txBody>
                <a:bodyPr wrap="none" anchor="ctr"/>
                <a:lstStyle/>
                <a:p>
                  <a:endParaRPr lang="zh-CN" altLang="en-US"/>
                </a:p>
              </p:txBody>
            </p:sp>
            <p:sp>
              <p:nvSpPr>
                <p:cNvPr id="650312" name="Line 18"/>
                <p:cNvSpPr>
                  <a:spLocks noChangeShapeType="1"/>
                </p:cNvSpPr>
                <p:nvPr/>
              </p:nvSpPr>
              <p:spPr bwMode="auto">
                <a:xfrm flipV="1">
                  <a:off x="4231" y="3311"/>
                  <a:ext cx="0" cy="395"/>
                </a:xfrm>
                <a:prstGeom prst="line">
                  <a:avLst/>
                </a:prstGeom>
                <a:noFill/>
                <a:ln w="25400">
                  <a:solidFill>
                    <a:schemeClr val="tx1"/>
                  </a:solidFill>
                  <a:round/>
                  <a:headEnd/>
                  <a:tailEnd/>
                </a:ln>
              </p:spPr>
              <p:txBody>
                <a:bodyPr wrap="none" anchor="ctr"/>
                <a:lstStyle/>
                <a:p>
                  <a:endParaRPr lang="zh-CN" altLang="en-US"/>
                </a:p>
              </p:txBody>
            </p:sp>
            <p:sp>
              <p:nvSpPr>
                <p:cNvPr id="650313" name="Line 19"/>
                <p:cNvSpPr>
                  <a:spLocks noChangeShapeType="1"/>
                </p:cNvSpPr>
                <p:nvPr/>
              </p:nvSpPr>
              <p:spPr bwMode="auto">
                <a:xfrm flipV="1">
                  <a:off x="4238" y="3495"/>
                  <a:ext cx="399" cy="211"/>
                </a:xfrm>
                <a:prstGeom prst="line">
                  <a:avLst/>
                </a:prstGeom>
                <a:noFill/>
                <a:ln w="25400">
                  <a:solidFill>
                    <a:schemeClr val="tx1"/>
                  </a:solidFill>
                  <a:round/>
                  <a:headEnd/>
                  <a:tailEnd/>
                </a:ln>
              </p:spPr>
              <p:txBody>
                <a:bodyPr wrap="none" anchor="ctr"/>
                <a:lstStyle/>
                <a:p>
                  <a:endParaRPr lang="zh-CN" altLang="en-US"/>
                </a:p>
              </p:txBody>
            </p:sp>
            <p:sp>
              <p:nvSpPr>
                <p:cNvPr id="650314" name="Line 20"/>
                <p:cNvSpPr>
                  <a:spLocks noChangeShapeType="1"/>
                </p:cNvSpPr>
                <p:nvPr/>
              </p:nvSpPr>
              <p:spPr bwMode="auto">
                <a:xfrm flipV="1">
                  <a:off x="4232" y="3232"/>
                  <a:ext cx="121" cy="75"/>
                </a:xfrm>
                <a:prstGeom prst="line">
                  <a:avLst/>
                </a:prstGeom>
                <a:noFill/>
                <a:ln w="25400">
                  <a:solidFill>
                    <a:schemeClr val="tx1"/>
                  </a:solidFill>
                  <a:round/>
                  <a:headEnd/>
                  <a:tailEnd/>
                </a:ln>
              </p:spPr>
              <p:txBody>
                <a:bodyPr wrap="none" anchor="ctr"/>
                <a:lstStyle/>
                <a:p>
                  <a:endParaRPr lang="zh-CN" altLang="en-US"/>
                </a:p>
              </p:txBody>
            </p:sp>
            <p:sp>
              <p:nvSpPr>
                <p:cNvPr id="650315" name="Line 22"/>
                <p:cNvSpPr>
                  <a:spLocks noChangeShapeType="1"/>
                </p:cNvSpPr>
                <p:nvPr/>
              </p:nvSpPr>
              <p:spPr bwMode="auto">
                <a:xfrm flipV="1">
                  <a:off x="4644" y="3218"/>
                  <a:ext cx="0" cy="290"/>
                </a:xfrm>
                <a:prstGeom prst="line">
                  <a:avLst/>
                </a:prstGeom>
                <a:noFill/>
                <a:ln w="25400">
                  <a:solidFill>
                    <a:schemeClr val="tx1"/>
                  </a:solidFill>
                  <a:round/>
                  <a:headEnd/>
                  <a:tailEnd/>
                </a:ln>
              </p:spPr>
              <p:txBody>
                <a:bodyPr wrap="none" anchor="ctr"/>
                <a:lstStyle/>
                <a:p>
                  <a:endParaRPr lang="zh-CN" altLang="en-US"/>
                </a:p>
              </p:txBody>
            </p:sp>
            <p:sp>
              <p:nvSpPr>
                <p:cNvPr id="650316" name="Line 23"/>
                <p:cNvSpPr>
                  <a:spLocks noChangeShapeType="1"/>
                </p:cNvSpPr>
                <p:nvPr/>
              </p:nvSpPr>
              <p:spPr bwMode="auto">
                <a:xfrm>
                  <a:off x="4647" y="3225"/>
                  <a:ext cx="612"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50317" name="Line 24"/>
                <p:cNvSpPr>
                  <a:spLocks noChangeShapeType="1"/>
                </p:cNvSpPr>
                <p:nvPr/>
              </p:nvSpPr>
              <p:spPr bwMode="auto">
                <a:xfrm flipH="1">
                  <a:off x="3733" y="3580"/>
                  <a:ext cx="502" cy="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650318" name="Rectangle 25"/>
                <p:cNvSpPr>
                  <a:spLocks noChangeArrowheads="1"/>
                </p:cNvSpPr>
                <p:nvPr/>
              </p:nvSpPr>
              <p:spPr bwMode="auto">
                <a:xfrm rot="5400000">
                  <a:off x="4180" y="3182"/>
                  <a:ext cx="589" cy="200"/>
                </a:xfrm>
                <a:prstGeom prst="rect">
                  <a:avLst/>
                </a:prstGeom>
                <a:noFill/>
                <a:ln w="12700">
                  <a:noFill/>
                  <a:miter lim="800000"/>
                  <a:headEnd/>
                  <a:tailEnd/>
                </a:ln>
              </p:spPr>
              <p:txBody>
                <a:bodyPr lIns="90488" tIns="44450" rIns="90488" bIns="44450">
                  <a:spAutoFit/>
                </a:bodyPr>
                <a:lstStyle/>
                <a:p>
                  <a:pPr eaLnBrk="0" hangingPunct="0"/>
                  <a:r>
                    <a:rPr lang="en-US" altLang="zh-CN" sz="1500" b="1">
                      <a:cs typeface="Arial" pitchFamily="34" charset="0"/>
                    </a:rPr>
                    <a:t>Adder</a:t>
                  </a:r>
                </a:p>
              </p:txBody>
            </p:sp>
            <p:sp>
              <p:nvSpPr>
                <p:cNvPr id="650319" name="Line 26"/>
                <p:cNvSpPr>
                  <a:spLocks noChangeShapeType="1"/>
                </p:cNvSpPr>
                <p:nvPr/>
              </p:nvSpPr>
              <p:spPr bwMode="auto">
                <a:xfrm flipH="1">
                  <a:off x="3897" y="3544"/>
                  <a:ext cx="90" cy="73"/>
                </a:xfrm>
                <a:prstGeom prst="line">
                  <a:avLst/>
                </a:prstGeom>
                <a:noFill/>
                <a:ln w="12700">
                  <a:solidFill>
                    <a:schemeClr val="tx1"/>
                  </a:solidFill>
                  <a:round/>
                  <a:headEnd/>
                  <a:tailEnd/>
                </a:ln>
              </p:spPr>
              <p:txBody>
                <a:bodyPr wrap="none" anchor="ctr"/>
                <a:lstStyle/>
                <a:p>
                  <a:endParaRPr lang="zh-CN" altLang="en-US"/>
                </a:p>
              </p:txBody>
            </p:sp>
            <p:sp>
              <p:nvSpPr>
                <p:cNvPr id="650320" name="Line 27"/>
                <p:cNvSpPr>
                  <a:spLocks noChangeShapeType="1"/>
                </p:cNvSpPr>
                <p:nvPr/>
              </p:nvSpPr>
              <p:spPr bwMode="auto">
                <a:xfrm flipH="1">
                  <a:off x="3897" y="2834"/>
                  <a:ext cx="90" cy="71"/>
                </a:xfrm>
                <a:prstGeom prst="line">
                  <a:avLst/>
                </a:prstGeom>
                <a:noFill/>
                <a:ln w="12700">
                  <a:solidFill>
                    <a:schemeClr val="tx1"/>
                  </a:solidFill>
                  <a:round/>
                  <a:headEnd/>
                  <a:tailEnd/>
                </a:ln>
              </p:spPr>
              <p:txBody>
                <a:bodyPr wrap="none" anchor="ctr"/>
                <a:lstStyle/>
                <a:p>
                  <a:endParaRPr lang="zh-CN" altLang="en-US"/>
                </a:p>
              </p:txBody>
            </p:sp>
            <p:sp>
              <p:nvSpPr>
                <p:cNvPr id="650321" name="Line 28"/>
                <p:cNvSpPr>
                  <a:spLocks noChangeShapeType="1"/>
                </p:cNvSpPr>
                <p:nvPr/>
              </p:nvSpPr>
              <p:spPr bwMode="auto">
                <a:xfrm flipH="1">
                  <a:off x="4929" y="3189"/>
                  <a:ext cx="90" cy="71"/>
                </a:xfrm>
                <a:prstGeom prst="line">
                  <a:avLst/>
                </a:prstGeom>
                <a:noFill/>
                <a:ln w="12700">
                  <a:solidFill>
                    <a:schemeClr val="tx1"/>
                  </a:solidFill>
                  <a:round/>
                  <a:headEnd/>
                  <a:tailEnd/>
                </a:ln>
              </p:spPr>
              <p:txBody>
                <a:bodyPr wrap="none" anchor="ctr"/>
                <a:lstStyle/>
                <a:p>
                  <a:endParaRPr lang="zh-CN" altLang="en-US"/>
                </a:p>
              </p:txBody>
            </p:sp>
            <p:sp>
              <p:nvSpPr>
                <p:cNvPr id="650322" name="Rectangle 29"/>
                <p:cNvSpPr>
                  <a:spLocks noChangeArrowheads="1"/>
                </p:cNvSpPr>
                <p:nvPr/>
              </p:nvSpPr>
              <p:spPr bwMode="auto">
                <a:xfrm>
                  <a:off x="3770" y="2869"/>
                  <a:ext cx="192"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n</a:t>
                  </a:r>
                </a:p>
              </p:txBody>
            </p:sp>
            <p:sp>
              <p:nvSpPr>
                <p:cNvPr id="650323" name="Rectangle 30"/>
                <p:cNvSpPr>
                  <a:spLocks noChangeArrowheads="1"/>
                </p:cNvSpPr>
                <p:nvPr/>
              </p:nvSpPr>
              <p:spPr bwMode="auto">
                <a:xfrm>
                  <a:off x="3770" y="3580"/>
                  <a:ext cx="192"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n</a:t>
                  </a:r>
                </a:p>
              </p:txBody>
            </p:sp>
            <p:sp>
              <p:nvSpPr>
                <p:cNvPr id="650324" name="Rectangle 31"/>
                <p:cNvSpPr>
                  <a:spLocks noChangeArrowheads="1"/>
                </p:cNvSpPr>
                <p:nvPr/>
              </p:nvSpPr>
              <p:spPr bwMode="auto">
                <a:xfrm>
                  <a:off x="4802" y="3225"/>
                  <a:ext cx="192" cy="179"/>
                </a:xfrm>
                <a:prstGeom prst="rect">
                  <a:avLst/>
                </a:prstGeom>
                <a:noFill/>
                <a:ln w="12700">
                  <a:noFill/>
                  <a:miter lim="800000"/>
                  <a:headEnd/>
                  <a:tailEnd/>
                </a:ln>
              </p:spPr>
              <p:txBody>
                <a:bodyPr wrap="none" lIns="90488" tIns="44450" rIns="90488" bIns="44450">
                  <a:spAutoFit/>
                </a:bodyPr>
                <a:lstStyle/>
                <a:p>
                  <a:pPr eaLnBrk="0" hangingPunct="0">
                    <a:lnSpc>
                      <a:spcPct val="80000"/>
                    </a:lnSpc>
                  </a:pPr>
                  <a:r>
                    <a:rPr lang="en-US" altLang="zh-CN" sz="1600" b="1">
                      <a:cs typeface="Arial" pitchFamily="34" charset="0"/>
                    </a:rPr>
                    <a:t>n</a:t>
                  </a:r>
                </a:p>
              </p:txBody>
            </p:sp>
            <p:sp>
              <p:nvSpPr>
                <p:cNvPr id="650325" name="Rectangle 32"/>
                <p:cNvSpPr>
                  <a:spLocks noChangeArrowheads="1"/>
                </p:cNvSpPr>
                <p:nvPr/>
              </p:nvSpPr>
              <p:spPr bwMode="auto">
                <a:xfrm>
                  <a:off x="3687" y="2660"/>
                  <a:ext cx="206"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A</a:t>
                  </a:r>
                </a:p>
              </p:txBody>
            </p:sp>
            <p:sp>
              <p:nvSpPr>
                <p:cNvPr id="650326" name="Rectangle 34"/>
                <p:cNvSpPr>
                  <a:spLocks noChangeArrowheads="1"/>
                </p:cNvSpPr>
                <p:nvPr/>
              </p:nvSpPr>
              <p:spPr bwMode="auto">
                <a:xfrm>
                  <a:off x="5049" y="2920"/>
                  <a:ext cx="270"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ZF</a:t>
                  </a:r>
                </a:p>
              </p:txBody>
            </p:sp>
            <p:sp>
              <p:nvSpPr>
                <p:cNvPr id="650327" name="Line 35"/>
                <p:cNvSpPr>
                  <a:spLocks noChangeShapeType="1"/>
                </p:cNvSpPr>
                <p:nvPr/>
              </p:nvSpPr>
              <p:spPr bwMode="auto">
                <a:xfrm>
                  <a:off x="4479" y="2635"/>
                  <a:ext cx="0" cy="231"/>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50328" name="Rectangle 36"/>
                <p:cNvSpPr>
                  <a:spLocks noChangeArrowheads="1"/>
                </p:cNvSpPr>
                <p:nvPr/>
              </p:nvSpPr>
              <p:spPr bwMode="auto">
                <a:xfrm>
                  <a:off x="4512" y="2672"/>
                  <a:ext cx="320"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Cin</a:t>
                  </a:r>
                </a:p>
              </p:txBody>
            </p:sp>
            <p:sp>
              <p:nvSpPr>
                <p:cNvPr id="650329" name="Line 37"/>
                <p:cNvSpPr>
                  <a:spLocks noChangeShapeType="1"/>
                </p:cNvSpPr>
                <p:nvPr/>
              </p:nvSpPr>
              <p:spPr bwMode="auto">
                <a:xfrm>
                  <a:off x="4479" y="3584"/>
                  <a:ext cx="0" cy="309"/>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50330" name="Rectangle 38"/>
                <p:cNvSpPr>
                  <a:spLocks noChangeArrowheads="1"/>
                </p:cNvSpPr>
                <p:nvPr/>
              </p:nvSpPr>
              <p:spPr bwMode="auto">
                <a:xfrm>
                  <a:off x="4512" y="3740"/>
                  <a:ext cx="405"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Cout</a:t>
                  </a:r>
                </a:p>
              </p:txBody>
            </p:sp>
            <p:sp>
              <p:nvSpPr>
                <p:cNvPr id="650331" name="Line 39"/>
                <p:cNvSpPr>
                  <a:spLocks noChangeShapeType="1"/>
                </p:cNvSpPr>
                <p:nvPr/>
              </p:nvSpPr>
              <p:spPr bwMode="auto">
                <a:xfrm flipH="1">
                  <a:off x="2371" y="3462"/>
                  <a:ext cx="1039" cy="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650332" name="Line 40"/>
                <p:cNvSpPr>
                  <a:spLocks noChangeShapeType="1"/>
                </p:cNvSpPr>
                <p:nvPr/>
              </p:nvSpPr>
              <p:spPr bwMode="auto">
                <a:xfrm flipH="1">
                  <a:off x="2537" y="3426"/>
                  <a:ext cx="89" cy="72"/>
                </a:xfrm>
                <a:prstGeom prst="line">
                  <a:avLst/>
                </a:prstGeom>
                <a:noFill/>
                <a:ln w="12700">
                  <a:solidFill>
                    <a:schemeClr val="tx1"/>
                  </a:solidFill>
                  <a:round/>
                  <a:headEnd/>
                  <a:tailEnd/>
                </a:ln>
              </p:spPr>
              <p:txBody>
                <a:bodyPr wrap="none" anchor="ctr"/>
                <a:lstStyle/>
                <a:p>
                  <a:endParaRPr lang="zh-CN" altLang="en-US"/>
                </a:p>
              </p:txBody>
            </p:sp>
            <p:sp>
              <p:nvSpPr>
                <p:cNvPr id="650333" name="Rectangle 41"/>
                <p:cNvSpPr>
                  <a:spLocks noChangeArrowheads="1"/>
                </p:cNvSpPr>
                <p:nvPr/>
              </p:nvSpPr>
              <p:spPr bwMode="auto">
                <a:xfrm>
                  <a:off x="2408" y="3462"/>
                  <a:ext cx="192"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n</a:t>
                  </a:r>
                </a:p>
              </p:txBody>
            </p:sp>
            <p:sp>
              <p:nvSpPr>
                <p:cNvPr id="650334" name="Rectangle 42"/>
                <p:cNvSpPr>
                  <a:spLocks noChangeArrowheads="1"/>
                </p:cNvSpPr>
                <p:nvPr/>
              </p:nvSpPr>
              <p:spPr bwMode="auto">
                <a:xfrm>
                  <a:off x="2202" y="3383"/>
                  <a:ext cx="206" cy="209"/>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B</a:t>
                  </a:r>
                </a:p>
              </p:txBody>
            </p:sp>
            <p:grpSp>
              <p:nvGrpSpPr>
                <p:cNvPr id="650335" name="Group 43"/>
                <p:cNvGrpSpPr>
                  <a:grpSpLocks/>
                </p:cNvGrpSpPr>
                <p:nvPr/>
              </p:nvGrpSpPr>
              <p:grpSpPr bwMode="auto">
                <a:xfrm>
                  <a:off x="2780" y="3574"/>
                  <a:ext cx="290" cy="236"/>
                  <a:chOff x="1816" y="3448"/>
                  <a:chExt cx="336" cy="288"/>
                </a:xfrm>
              </p:grpSpPr>
              <p:sp>
                <p:nvSpPr>
                  <p:cNvPr id="650336" name="Oval 44"/>
                  <p:cNvSpPr>
                    <a:spLocks noChangeArrowheads="1"/>
                  </p:cNvSpPr>
                  <p:nvPr/>
                </p:nvSpPr>
                <p:spPr bwMode="auto">
                  <a:xfrm>
                    <a:off x="2072" y="3560"/>
                    <a:ext cx="80" cy="80"/>
                  </a:xfrm>
                  <a:prstGeom prst="ellipse">
                    <a:avLst/>
                  </a:prstGeom>
                  <a:noFill/>
                  <a:ln w="25400">
                    <a:solidFill>
                      <a:schemeClr val="tx1"/>
                    </a:solidFill>
                    <a:round/>
                    <a:headEnd/>
                    <a:tailEnd/>
                  </a:ln>
                </p:spPr>
                <p:txBody>
                  <a:bodyPr wrap="none" anchor="ctr"/>
                  <a:lstStyle/>
                  <a:p>
                    <a:pPr eaLnBrk="0" hangingPunct="0"/>
                    <a:endParaRPr lang="zh-CN" altLang="en-US" sz="1600" b="1">
                      <a:latin typeface="Times New Roman" pitchFamily="18" charset="0"/>
                    </a:endParaRPr>
                  </a:p>
                </p:txBody>
              </p:sp>
              <p:sp>
                <p:nvSpPr>
                  <p:cNvPr id="650337" name="Line 45"/>
                  <p:cNvSpPr>
                    <a:spLocks noChangeShapeType="1"/>
                  </p:cNvSpPr>
                  <p:nvPr/>
                </p:nvSpPr>
                <p:spPr bwMode="auto">
                  <a:xfrm flipH="1" flipV="1">
                    <a:off x="1816" y="3448"/>
                    <a:ext cx="256" cy="160"/>
                  </a:xfrm>
                  <a:prstGeom prst="line">
                    <a:avLst/>
                  </a:prstGeom>
                  <a:noFill/>
                  <a:ln w="25400">
                    <a:solidFill>
                      <a:schemeClr val="tx1"/>
                    </a:solidFill>
                    <a:round/>
                    <a:headEnd/>
                    <a:tailEnd/>
                  </a:ln>
                </p:spPr>
                <p:txBody>
                  <a:bodyPr wrap="none" anchor="ctr"/>
                  <a:lstStyle/>
                  <a:p>
                    <a:endParaRPr lang="zh-CN" altLang="en-US"/>
                  </a:p>
                </p:txBody>
              </p:sp>
              <p:sp>
                <p:nvSpPr>
                  <p:cNvPr id="650338" name="Line 46"/>
                  <p:cNvSpPr>
                    <a:spLocks noChangeShapeType="1"/>
                  </p:cNvSpPr>
                  <p:nvPr/>
                </p:nvSpPr>
                <p:spPr bwMode="auto">
                  <a:xfrm flipH="1">
                    <a:off x="1816" y="3608"/>
                    <a:ext cx="256" cy="128"/>
                  </a:xfrm>
                  <a:prstGeom prst="line">
                    <a:avLst/>
                  </a:prstGeom>
                  <a:noFill/>
                  <a:ln w="25400">
                    <a:solidFill>
                      <a:schemeClr val="tx1"/>
                    </a:solidFill>
                    <a:round/>
                    <a:headEnd/>
                    <a:tailEnd/>
                  </a:ln>
                </p:spPr>
                <p:txBody>
                  <a:bodyPr wrap="none" anchor="ctr"/>
                  <a:lstStyle/>
                  <a:p>
                    <a:endParaRPr lang="zh-CN" altLang="en-US"/>
                  </a:p>
                </p:txBody>
              </p:sp>
              <p:sp>
                <p:nvSpPr>
                  <p:cNvPr id="650339" name="Line 47"/>
                  <p:cNvSpPr>
                    <a:spLocks noChangeShapeType="1"/>
                  </p:cNvSpPr>
                  <p:nvPr/>
                </p:nvSpPr>
                <p:spPr bwMode="auto">
                  <a:xfrm>
                    <a:off x="1824" y="3464"/>
                    <a:ext cx="0" cy="272"/>
                  </a:xfrm>
                  <a:prstGeom prst="line">
                    <a:avLst/>
                  </a:prstGeom>
                  <a:noFill/>
                  <a:ln w="25400">
                    <a:solidFill>
                      <a:schemeClr val="tx1"/>
                    </a:solidFill>
                    <a:round/>
                    <a:headEnd/>
                    <a:tailEnd/>
                  </a:ln>
                </p:spPr>
                <p:txBody>
                  <a:bodyPr wrap="none" anchor="ctr"/>
                  <a:lstStyle/>
                  <a:p>
                    <a:endParaRPr lang="zh-CN" altLang="en-US"/>
                  </a:p>
                </p:txBody>
              </p:sp>
            </p:grpSp>
            <p:sp>
              <p:nvSpPr>
                <p:cNvPr id="650340" name="Line 48"/>
                <p:cNvSpPr>
                  <a:spLocks noChangeShapeType="1"/>
                </p:cNvSpPr>
                <p:nvPr/>
              </p:nvSpPr>
              <p:spPr bwMode="auto">
                <a:xfrm>
                  <a:off x="2664" y="3465"/>
                  <a:ext cx="0" cy="231"/>
                </a:xfrm>
                <a:prstGeom prst="line">
                  <a:avLst/>
                </a:prstGeom>
                <a:noFill/>
                <a:ln w="12700">
                  <a:solidFill>
                    <a:schemeClr val="tx1"/>
                  </a:solidFill>
                  <a:round/>
                  <a:headEnd/>
                  <a:tailEnd/>
                </a:ln>
              </p:spPr>
              <p:txBody>
                <a:bodyPr wrap="none" anchor="ctr"/>
                <a:lstStyle/>
                <a:p>
                  <a:endParaRPr lang="zh-CN" altLang="en-US"/>
                </a:p>
              </p:txBody>
            </p:sp>
            <p:sp>
              <p:nvSpPr>
                <p:cNvPr id="650341" name="Line 49"/>
                <p:cNvSpPr>
                  <a:spLocks noChangeShapeType="1"/>
                </p:cNvSpPr>
                <p:nvPr/>
              </p:nvSpPr>
              <p:spPr bwMode="auto">
                <a:xfrm>
                  <a:off x="2667" y="3698"/>
                  <a:ext cx="117" cy="0"/>
                </a:xfrm>
                <a:prstGeom prst="line">
                  <a:avLst/>
                </a:prstGeom>
                <a:noFill/>
                <a:ln w="12700">
                  <a:solidFill>
                    <a:schemeClr val="tx1"/>
                  </a:solidFill>
                  <a:round/>
                  <a:headEnd/>
                  <a:tailEnd/>
                </a:ln>
              </p:spPr>
              <p:txBody>
                <a:bodyPr wrap="none" anchor="ctr"/>
                <a:lstStyle/>
                <a:p>
                  <a:endParaRPr lang="zh-CN" altLang="en-US"/>
                </a:p>
              </p:txBody>
            </p:sp>
            <p:sp>
              <p:nvSpPr>
                <p:cNvPr id="650342" name="Line 50"/>
                <p:cNvSpPr>
                  <a:spLocks noChangeShapeType="1"/>
                </p:cNvSpPr>
                <p:nvPr/>
              </p:nvSpPr>
              <p:spPr bwMode="auto">
                <a:xfrm flipH="1">
                  <a:off x="3073" y="3698"/>
                  <a:ext cx="337" cy="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650343" name="Line 51"/>
                <p:cNvSpPr>
                  <a:spLocks noChangeShapeType="1"/>
                </p:cNvSpPr>
                <p:nvPr/>
              </p:nvSpPr>
              <p:spPr bwMode="auto">
                <a:xfrm flipH="1">
                  <a:off x="3155" y="3663"/>
                  <a:ext cx="89" cy="72"/>
                </a:xfrm>
                <a:prstGeom prst="line">
                  <a:avLst/>
                </a:prstGeom>
                <a:noFill/>
                <a:ln w="12700">
                  <a:solidFill>
                    <a:schemeClr val="tx1"/>
                  </a:solidFill>
                  <a:round/>
                  <a:headEnd/>
                  <a:tailEnd/>
                </a:ln>
              </p:spPr>
              <p:txBody>
                <a:bodyPr wrap="none" anchor="ctr"/>
                <a:lstStyle/>
                <a:p>
                  <a:endParaRPr lang="zh-CN" altLang="en-US"/>
                </a:p>
              </p:txBody>
            </p:sp>
            <p:sp>
              <p:nvSpPr>
                <p:cNvPr id="650344" name="Rectangle 52"/>
                <p:cNvSpPr>
                  <a:spLocks noChangeArrowheads="1"/>
                </p:cNvSpPr>
                <p:nvPr/>
              </p:nvSpPr>
              <p:spPr bwMode="auto">
                <a:xfrm>
                  <a:off x="3058" y="3709"/>
                  <a:ext cx="192"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n</a:t>
                  </a:r>
                </a:p>
              </p:txBody>
            </p:sp>
            <p:sp>
              <p:nvSpPr>
                <p:cNvPr id="650345" name="Rectangle 53"/>
                <p:cNvSpPr>
                  <a:spLocks noChangeArrowheads="1"/>
                </p:cNvSpPr>
                <p:nvPr/>
              </p:nvSpPr>
              <p:spPr bwMode="auto">
                <a:xfrm>
                  <a:off x="3413" y="3271"/>
                  <a:ext cx="316" cy="658"/>
                </a:xfrm>
                <a:prstGeom prst="rect">
                  <a:avLst/>
                </a:prstGeom>
                <a:noFill/>
                <a:ln w="25400">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650346" name="Rectangle 54"/>
                <p:cNvSpPr>
                  <a:spLocks noChangeArrowheads="1"/>
                </p:cNvSpPr>
                <p:nvPr/>
              </p:nvSpPr>
              <p:spPr bwMode="auto">
                <a:xfrm>
                  <a:off x="3385" y="3353"/>
                  <a:ext cx="162" cy="171"/>
                </a:xfrm>
                <a:prstGeom prst="rect">
                  <a:avLst/>
                </a:prstGeom>
                <a:noFill/>
                <a:ln w="12700">
                  <a:noFill/>
                  <a:miter lim="800000"/>
                  <a:headEnd/>
                  <a:tailEnd/>
                </a:ln>
              </p:spPr>
              <p:txBody>
                <a:bodyPr wrap="none" lIns="90488" tIns="44450" rIns="90488" bIns="44450">
                  <a:spAutoFit/>
                </a:bodyPr>
                <a:lstStyle/>
                <a:p>
                  <a:pPr eaLnBrk="0" hangingPunct="0"/>
                  <a:r>
                    <a:rPr lang="zh-CN" altLang="en-US" sz="1200" b="1">
                      <a:latin typeface="Times New Roman" pitchFamily="18" charset="0"/>
                    </a:rPr>
                    <a:t>0</a:t>
                  </a:r>
                </a:p>
              </p:txBody>
            </p:sp>
            <p:sp>
              <p:nvSpPr>
                <p:cNvPr id="650347" name="Rectangle 55"/>
                <p:cNvSpPr>
                  <a:spLocks noChangeArrowheads="1"/>
                </p:cNvSpPr>
                <p:nvPr/>
              </p:nvSpPr>
              <p:spPr bwMode="auto">
                <a:xfrm>
                  <a:off x="3372" y="3589"/>
                  <a:ext cx="162" cy="171"/>
                </a:xfrm>
                <a:prstGeom prst="rect">
                  <a:avLst/>
                </a:prstGeom>
                <a:noFill/>
                <a:ln w="12700">
                  <a:noFill/>
                  <a:miter lim="800000"/>
                  <a:headEnd/>
                  <a:tailEnd/>
                </a:ln>
              </p:spPr>
              <p:txBody>
                <a:bodyPr wrap="none" lIns="90488" tIns="44450" rIns="90488" bIns="44450">
                  <a:spAutoFit/>
                </a:bodyPr>
                <a:lstStyle/>
                <a:p>
                  <a:pPr eaLnBrk="0" hangingPunct="0"/>
                  <a:r>
                    <a:rPr lang="zh-CN" altLang="en-US" sz="1200" b="1">
                      <a:latin typeface="Times New Roman" pitchFamily="18" charset="0"/>
                    </a:rPr>
                    <a:t>1</a:t>
                  </a:r>
                </a:p>
              </p:txBody>
            </p:sp>
            <p:sp>
              <p:nvSpPr>
                <p:cNvPr id="650348" name="Rectangle 56"/>
                <p:cNvSpPr>
                  <a:spLocks noChangeArrowheads="1"/>
                </p:cNvSpPr>
                <p:nvPr/>
              </p:nvSpPr>
              <p:spPr bwMode="auto">
                <a:xfrm rot="5400000">
                  <a:off x="3395" y="3511"/>
                  <a:ext cx="451" cy="211"/>
                </a:xfrm>
                <a:prstGeom prst="rect">
                  <a:avLst/>
                </a:prstGeom>
                <a:noFill/>
                <a:ln w="12700">
                  <a:noFill/>
                  <a:miter lim="800000"/>
                  <a:headEnd/>
                  <a:tailEnd/>
                </a:ln>
              </p:spPr>
              <p:txBody>
                <a:bodyPr lIns="90488" tIns="44450" rIns="90488" bIns="44450">
                  <a:spAutoFit/>
                </a:bodyPr>
                <a:lstStyle/>
                <a:p>
                  <a:pPr eaLnBrk="0" hangingPunct="0"/>
                  <a:r>
                    <a:rPr lang="en-US" altLang="zh-CN" sz="1600" b="1">
                      <a:cs typeface="Arial" pitchFamily="34" charset="0"/>
                    </a:rPr>
                    <a:t>Mux</a:t>
                  </a:r>
                </a:p>
              </p:txBody>
            </p:sp>
            <p:sp>
              <p:nvSpPr>
                <p:cNvPr id="650349" name="Line 57"/>
                <p:cNvSpPr>
                  <a:spLocks noChangeShapeType="1"/>
                </p:cNvSpPr>
                <p:nvPr/>
              </p:nvSpPr>
              <p:spPr bwMode="auto">
                <a:xfrm flipV="1">
                  <a:off x="3571" y="2471"/>
                  <a:ext cx="0" cy="797"/>
                </a:xfrm>
                <a:prstGeom prst="line">
                  <a:avLst/>
                </a:prstGeom>
                <a:noFill/>
                <a:ln w="12700">
                  <a:solidFill>
                    <a:schemeClr val="tx1"/>
                  </a:solidFill>
                  <a:round/>
                  <a:headEnd type="triangle" w="med" len="med"/>
                  <a:tailEnd/>
                </a:ln>
              </p:spPr>
              <p:txBody>
                <a:bodyPr wrap="none" anchor="ctr"/>
                <a:lstStyle/>
                <a:p>
                  <a:endParaRPr lang="zh-CN" altLang="en-US"/>
                </a:p>
              </p:txBody>
            </p:sp>
            <p:sp>
              <p:nvSpPr>
                <p:cNvPr id="650350" name="Rectangle 58"/>
                <p:cNvSpPr>
                  <a:spLocks noChangeArrowheads="1"/>
                </p:cNvSpPr>
                <p:nvPr/>
              </p:nvSpPr>
              <p:spPr bwMode="auto">
                <a:xfrm>
                  <a:off x="3467" y="3259"/>
                  <a:ext cx="237" cy="170"/>
                </a:xfrm>
                <a:prstGeom prst="rect">
                  <a:avLst/>
                </a:prstGeom>
                <a:noFill/>
                <a:ln w="12700">
                  <a:noFill/>
                  <a:miter lim="800000"/>
                  <a:headEnd/>
                  <a:tailEnd/>
                </a:ln>
              </p:spPr>
              <p:txBody>
                <a:bodyPr wrap="none" lIns="90488" tIns="44450" rIns="90488" bIns="44450">
                  <a:spAutoFit/>
                </a:bodyPr>
                <a:lstStyle/>
                <a:p>
                  <a:pPr eaLnBrk="0" hangingPunct="0"/>
                  <a:r>
                    <a:rPr lang="en-US" altLang="zh-CN" sz="1200" b="1">
                      <a:latin typeface="Times New Roman" pitchFamily="18" charset="0"/>
                    </a:rPr>
                    <a:t>Sel</a:t>
                  </a:r>
                </a:p>
              </p:txBody>
            </p:sp>
            <p:sp>
              <p:nvSpPr>
                <p:cNvPr id="650351" name="Line 59"/>
                <p:cNvSpPr>
                  <a:spLocks noChangeShapeType="1"/>
                </p:cNvSpPr>
                <p:nvPr/>
              </p:nvSpPr>
              <p:spPr bwMode="auto">
                <a:xfrm flipH="1">
                  <a:off x="3568" y="2632"/>
                  <a:ext cx="914" cy="0"/>
                </a:xfrm>
                <a:prstGeom prst="line">
                  <a:avLst/>
                </a:prstGeom>
                <a:noFill/>
                <a:ln w="12700">
                  <a:solidFill>
                    <a:schemeClr val="tx1"/>
                  </a:solidFill>
                  <a:round/>
                  <a:headEnd/>
                  <a:tailEnd/>
                </a:ln>
              </p:spPr>
              <p:txBody>
                <a:bodyPr wrap="none" anchor="ctr"/>
                <a:lstStyle/>
                <a:p>
                  <a:endParaRPr lang="zh-CN" altLang="en-US"/>
                </a:p>
              </p:txBody>
            </p:sp>
            <p:sp>
              <p:nvSpPr>
                <p:cNvPr id="650352" name="Rectangle 60"/>
                <p:cNvSpPr>
                  <a:spLocks noChangeArrowheads="1"/>
                </p:cNvSpPr>
                <p:nvPr/>
              </p:nvSpPr>
              <p:spPr bwMode="auto">
                <a:xfrm>
                  <a:off x="3189" y="2442"/>
                  <a:ext cx="355"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Sub</a:t>
                  </a:r>
                </a:p>
              </p:txBody>
            </p:sp>
            <p:sp>
              <p:nvSpPr>
                <p:cNvPr id="650353" name="Rectangle 62"/>
                <p:cNvSpPr>
                  <a:spLocks noChangeArrowheads="1"/>
                </p:cNvSpPr>
                <p:nvPr/>
              </p:nvSpPr>
              <p:spPr bwMode="auto">
                <a:xfrm>
                  <a:off x="3016" y="3504"/>
                  <a:ext cx="206"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B</a:t>
                  </a:r>
                </a:p>
              </p:txBody>
            </p:sp>
            <p:sp>
              <p:nvSpPr>
                <p:cNvPr id="650354" name="Line 63"/>
                <p:cNvSpPr>
                  <a:spLocks noChangeShapeType="1"/>
                </p:cNvSpPr>
                <p:nvPr/>
              </p:nvSpPr>
              <p:spPr bwMode="auto">
                <a:xfrm>
                  <a:off x="3067" y="3539"/>
                  <a:ext cx="95" cy="0"/>
                </a:xfrm>
                <a:prstGeom prst="line">
                  <a:avLst/>
                </a:prstGeom>
                <a:noFill/>
                <a:ln w="28575">
                  <a:solidFill>
                    <a:srgbClr val="000000"/>
                  </a:solidFill>
                  <a:round/>
                  <a:headEnd/>
                  <a:tailEnd/>
                </a:ln>
              </p:spPr>
              <p:txBody>
                <a:bodyPr/>
                <a:lstStyle/>
                <a:p>
                  <a:endParaRPr lang="zh-CN" altLang="en-US"/>
                </a:p>
              </p:txBody>
            </p:sp>
            <p:sp>
              <p:nvSpPr>
                <p:cNvPr id="650355" name="Line 64"/>
                <p:cNvSpPr>
                  <a:spLocks noChangeShapeType="1"/>
                </p:cNvSpPr>
                <p:nvPr/>
              </p:nvSpPr>
              <p:spPr bwMode="auto">
                <a:xfrm>
                  <a:off x="4640" y="3048"/>
                  <a:ext cx="401" cy="0"/>
                </a:xfrm>
                <a:prstGeom prst="line">
                  <a:avLst/>
                </a:prstGeom>
                <a:noFill/>
                <a:ln w="12700">
                  <a:solidFill>
                    <a:srgbClr val="000000"/>
                  </a:solidFill>
                  <a:round/>
                  <a:headEnd/>
                  <a:tailEnd type="triangle" w="med" len="med"/>
                </a:ln>
              </p:spPr>
              <p:txBody>
                <a:bodyPr/>
                <a:lstStyle/>
                <a:p>
                  <a:endParaRPr lang="zh-CN" altLang="en-US"/>
                </a:p>
              </p:txBody>
            </p:sp>
            <p:sp>
              <p:nvSpPr>
                <p:cNvPr id="650356" name="Line 65"/>
                <p:cNvSpPr>
                  <a:spLocks noChangeShapeType="1"/>
                </p:cNvSpPr>
                <p:nvPr/>
              </p:nvSpPr>
              <p:spPr bwMode="auto">
                <a:xfrm>
                  <a:off x="4657" y="3447"/>
                  <a:ext cx="402" cy="0"/>
                </a:xfrm>
                <a:prstGeom prst="line">
                  <a:avLst/>
                </a:prstGeom>
                <a:noFill/>
                <a:ln w="12700">
                  <a:solidFill>
                    <a:srgbClr val="000000"/>
                  </a:solidFill>
                  <a:round/>
                  <a:headEnd/>
                  <a:tailEnd type="triangle" w="med" len="med"/>
                </a:ln>
              </p:spPr>
              <p:txBody>
                <a:bodyPr/>
                <a:lstStyle/>
                <a:p>
                  <a:endParaRPr lang="zh-CN" altLang="en-US"/>
                </a:p>
              </p:txBody>
            </p:sp>
            <p:sp>
              <p:nvSpPr>
                <p:cNvPr id="650357" name="Rectangle 66"/>
                <p:cNvSpPr>
                  <a:spLocks noChangeArrowheads="1"/>
                </p:cNvSpPr>
                <p:nvPr/>
              </p:nvSpPr>
              <p:spPr bwMode="auto">
                <a:xfrm>
                  <a:off x="5040" y="3370"/>
                  <a:ext cx="292"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OF</a:t>
                  </a:r>
                </a:p>
              </p:txBody>
            </p:sp>
          </p:grpSp>
          <p:sp>
            <p:nvSpPr>
              <p:cNvPr id="650358" name="Text Box 68"/>
              <p:cNvSpPr txBox="1">
                <a:spLocks noChangeArrowheads="1"/>
              </p:cNvSpPr>
              <p:nvPr/>
            </p:nvSpPr>
            <p:spPr bwMode="auto">
              <a:xfrm>
                <a:off x="5278438" y="6378575"/>
                <a:ext cx="2386013" cy="396875"/>
              </a:xfrm>
              <a:prstGeom prst="rect">
                <a:avLst/>
              </a:prstGeom>
              <a:noFill/>
              <a:ln w="12700">
                <a:noFill/>
                <a:miter lim="800000"/>
                <a:headEnd/>
                <a:tailEnd/>
              </a:ln>
            </p:spPr>
            <p:txBody>
              <a:bodyPr>
                <a:spAutoFit/>
              </a:bodyPr>
              <a:lstStyle/>
              <a:p>
                <a:pPr eaLnBrk="0" hangingPunct="0">
                  <a:spcBef>
                    <a:spcPct val="50000"/>
                  </a:spcBef>
                </a:pPr>
                <a:endParaRPr lang="zh-CN" altLang="en-US" sz="2000" b="1">
                  <a:solidFill>
                    <a:srgbClr val="C00000"/>
                  </a:solidFill>
                  <a:latin typeface="黑体" pitchFamily="49" charset="-122"/>
                  <a:ea typeface="黑体" pitchFamily="49" charset="-122"/>
                </a:endParaRPr>
              </a:p>
            </p:txBody>
          </p:sp>
        </p:grpSp>
        <p:sp>
          <p:nvSpPr>
            <p:cNvPr id="650359" name="Line 119"/>
            <p:cNvSpPr>
              <a:spLocks noChangeShapeType="1"/>
            </p:cNvSpPr>
            <p:nvPr/>
          </p:nvSpPr>
          <p:spPr bwMode="auto">
            <a:xfrm>
              <a:off x="2455" y="1281"/>
              <a:ext cx="680" cy="0"/>
            </a:xfrm>
            <a:prstGeom prst="line">
              <a:avLst/>
            </a:prstGeom>
            <a:noFill/>
            <a:ln w="12700">
              <a:solidFill>
                <a:schemeClr val="tx1"/>
              </a:solidFill>
              <a:round/>
              <a:headEnd/>
              <a:tailEnd type="triangle" w="med" len="med"/>
            </a:ln>
            <a:effectLst/>
          </p:spPr>
          <p:txBody>
            <a:bodyPr/>
            <a:lstStyle/>
            <a:p>
              <a:endParaRPr lang="zh-CN" altLang="en-US"/>
            </a:p>
          </p:txBody>
        </p:sp>
        <p:sp>
          <p:nvSpPr>
            <p:cNvPr id="650360" name="Text Box 120"/>
            <p:cNvSpPr txBox="1">
              <a:spLocks noChangeArrowheads="1"/>
            </p:cNvSpPr>
            <p:nvPr/>
          </p:nvSpPr>
          <p:spPr bwMode="auto">
            <a:xfrm>
              <a:off x="3107" y="1168"/>
              <a:ext cx="340" cy="211"/>
            </a:xfrm>
            <a:prstGeom prst="rect">
              <a:avLst/>
            </a:prstGeom>
            <a:noFill/>
            <a:ln w="12700">
              <a:noFill/>
              <a:miter lim="800000"/>
              <a:headEnd/>
              <a:tailEnd/>
            </a:ln>
            <a:effectLst/>
          </p:spPr>
          <p:txBody>
            <a:bodyPr>
              <a:spAutoFit/>
            </a:bodyPr>
            <a:lstStyle/>
            <a:p>
              <a:pPr eaLnBrk="0" hangingPunct="0">
                <a:spcBef>
                  <a:spcPct val="50000"/>
                </a:spcBef>
              </a:pPr>
              <a:r>
                <a:rPr lang="en-US" altLang="zh-CN" sz="1600" b="1"/>
                <a:t>SF</a:t>
              </a:r>
            </a:p>
          </p:txBody>
        </p:sp>
        <p:sp>
          <p:nvSpPr>
            <p:cNvPr id="650361" name="Line 121"/>
            <p:cNvSpPr>
              <a:spLocks noChangeShapeType="1"/>
            </p:cNvSpPr>
            <p:nvPr/>
          </p:nvSpPr>
          <p:spPr bwMode="auto">
            <a:xfrm>
              <a:off x="2455" y="1508"/>
              <a:ext cx="850" cy="0"/>
            </a:xfrm>
            <a:prstGeom prst="line">
              <a:avLst/>
            </a:prstGeom>
            <a:noFill/>
            <a:ln w="12700">
              <a:solidFill>
                <a:schemeClr val="tx1"/>
              </a:solidFill>
              <a:round/>
              <a:headEnd/>
              <a:tailEnd type="triangle" w="med" len="med"/>
            </a:ln>
            <a:effectLst/>
          </p:spPr>
          <p:txBody>
            <a:bodyPr/>
            <a:lstStyle/>
            <a:p>
              <a:endParaRPr lang="zh-CN" altLang="en-US"/>
            </a:p>
          </p:txBody>
        </p:sp>
        <p:sp>
          <p:nvSpPr>
            <p:cNvPr id="650362" name="Text Box 122"/>
            <p:cNvSpPr txBox="1">
              <a:spLocks noChangeArrowheads="1"/>
            </p:cNvSpPr>
            <p:nvPr/>
          </p:nvSpPr>
          <p:spPr bwMode="auto">
            <a:xfrm>
              <a:off x="3277" y="1395"/>
              <a:ext cx="344" cy="212"/>
            </a:xfrm>
            <a:prstGeom prst="rect">
              <a:avLst/>
            </a:prstGeom>
            <a:noFill/>
            <a:ln w="12700">
              <a:noFill/>
              <a:miter lim="800000"/>
              <a:headEnd/>
              <a:tailEnd/>
            </a:ln>
            <a:effectLst/>
          </p:spPr>
          <p:txBody>
            <a:bodyPr>
              <a:spAutoFit/>
            </a:bodyPr>
            <a:lstStyle/>
            <a:p>
              <a:pPr eaLnBrk="0" hangingPunct="0">
                <a:spcBef>
                  <a:spcPct val="50000"/>
                </a:spcBef>
              </a:pPr>
              <a:r>
                <a:rPr lang="en-US" altLang="zh-CN" sz="1600" b="1"/>
                <a:t>CF</a:t>
              </a:r>
            </a:p>
          </p:txBody>
        </p:sp>
      </p:grpSp>
      <p:sp>
        <p:nvSpPr>
          <p:cNvPr id="4" name="TextBox 3"/>
          <p:cNvSpPr txBox="1"/>
          <p:nvPr/>
        </p:nvSpPr>
        <p:spPr>
          <a:xfrm>
            <a:off x="6867525" y="414338"/>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457200" y="98425"/>
            <a:ext cx="8229600" cy="561975"/>
          </a:xfrm>
        </p:spPr>
        <p:txBody>
          <a:bodyPr/>
          <a:lstStyle/>
          <a:p>
            <a:r>
              <a:rPr lang="zh-CN" altLang="en-US" sz="3600" smtClean="0"/>
              <a:t>整数的乘运算 </a:t>
            </a:r>
          </a:p>
        </p:txBody>
      </p:sp>
      <p:sp>
        <p:nvSpPr>
          <p:cNvPr id="546819" name="Rectangle 3"/>
          <p:cNvSpPr>
            <a:spLocks noGrp="1" noChangeArrowheads="1"/>
          </p:cNvSpPr>
          <p:nvPr>
            <p:ph type="body" idx="1"/>
          </p:nvPr>
        </p:nvSpPr>
        <p:spPr>
          <a:xfrm>
            <a:off x="476250" y="819150"/>
            <a:ext cx="8229600" cy="5326063"/>
          </a:xfrm>
        </p:spPr>
        <p:txBody>
          <a:bodyPr/>
          <a:lstStyle/>
          <a:p>
            <a:r>
              <a:rPr lang="zh-CN" altLang="en-US" sz="2200" smtClean="0">
                <a:latin typeface="微软雅黑" pitchFamily="34" charset="-122"/>
                <a:ea typeface="微软雅黑" pitchFamily="34" charset="-122"/>
              </a:rPr>
              <a:t>高级语言中两个</a:t>
            </a:r>
            <a:r>
              <a:rPr lang="en-US" altLang="zh-CN" sz="2200" smtClean="0">
                <a:latin typeface="微软雅黑" pitchFamily="34" charset="-122"/>
                <a:ea typeface="微软雅黑" pitchFamily="34" charset="-122"/>
              </a:rPr>
              <a:t>n</a:t>
            </a:r>
            <a:r>
              <a:rPr lang="zh-CN" altLang="en-US" sz="2200" smtClean="0">
                <a:latin typeface="微软雅黑" pitchFamily="34" charset="-122"/>
                <a:ea typeface="微软雅黑" pitchFamily="34" charset="-122"/>
              </a:rPr>
              <a:t>位整数相乘得到的结果通常也是一个</a:t>
            </a:r>
            <a:r>
              <a:rPr lang="en-US" altLang="zh-CN" sz="2200" smtClean="0">
                <a:latin typeface="微软雅黑" pitchFamily="34" charset="-122"/>
                <a:ea typeface="微软雅黑" pitchFamily="34" charset="-122"/>
              </a:rPr>
              <a:t>n</a:t>
            </a:r>
            <a:r>
              <a:rPr lang="zh-CN" altLang="en-US" sz="2200" smtClean="0">
                <a:latin typeface="微软雅黑" pitchFamily="34" charset="-122"/>
                <a:ea typeface="微软雅黑" pitchFamily="34" charset="-122"/>
              </a:rPr>
              <a:t>位整数，也即结果只取</a:t>
            </a:r>
            <a:r>
              <a:rPr lang="en-US" altLang="zh-CN" sz="2200" smtClean="0">
                <a:latin typeface="微软雅黑" pitchFamily="34" charset="-122"/>
                <a:ea typeface="微软雅黑" pitchFamily="34" charset="-122"/>
              </a:rPr>
              <a:t>2n</a:t>
            </a:r>
            <a:r>
              <a:rPr lang="zh-CN" altLang="en-US" sz="2200" smtClean="0">
                <a:latin typeface="微软雅黑" pitchFamily="34" charset="-122"/>
                <a:ea typeface="微软雅黑" pitchFamily="34" charset="-122"/>
              </a:rPr>
              <a:t>位乘积中的低</a:t>
            </a:r>
            <a:r>
              <a:rPr lang="en-US" altLang="zh-CN" sz="2200" smtClean="0">
                <a:latin typeface="微软雅黑" pitchFamily="34" charset="-122"/>
                <a:ea typeface="微软雅黑" pitchFamily="34" charset="-122"/>
              </a:rPr>
              <a:t>n</a:t>
            </a:r>
            <a:r>
              <a:rPr lang="zh-CN" altLang="en-US" sz="2200" smtClean="0">
                <a:latin typeface="微软雅黑" pitchFamily="34" charset="-122"/>
                <a:ea typeface="微软雅黑" pitchFamily="34" charset="-122"/>
              </a:rPr>
              <a:t>位。</a:t>
            </a:r>
          </a:p>
          <a:p>
            <a:r>
              <a:rPr lang="zh-CN" altLang="en-US" sz="2200" smtClean="0">
                <a:latin typeface="微软雅黑" pitchFamily="34" charset="-122"/>
                <a:ea typeface="微软雅黑" pitchFamily="34" charset="-122"/>
              </a:rPr>
              <a:t>例如，在</a:t>
            </a:r>
            <a:r>
              <a:rPr lang="en-US" altLang="zh-CN" sz="2200" smtClean="0">
                <a:latin typeface="微软雅黑" pitchFamily="34" charset="-122"/>
                <a:ea typeface="微软雅黑" pitchFamily="34" charset="-122"/>
              </a:rPr>
              <a:t>C</a:t>
            </a:r>
            <a:r>
              <a:rPr lang="zh-CN" altLang="en-US" sz="2200" smtClean="0">
                <a:latin typeface="微软雅黑" pitchFamily="34" charset="-122"/>
                <a:ea typeface="微软雅黑" pitchFamily="34" charset="-122"/>
              </a:rPr>
              <a:t>语言中，参加运算的两个操作数的类型和结果的类型必须一致，如果不一致则会先转换为一致的数据类型再进行计算。</a:t>
            </a:r>
          </a:p>
        </p:txBody>
      </p:sp>
      <p:sp>
        <p:nvSpPr>
          <p:cNvPr id="546821" name="Rectangle 5"/>
          <p:cNvSpPr>
            <a:spLocks noChangeArrowheads="1"/>
          </p:cNvSpPr>
          <p:nvPr/>
        </p:nvSpPr>
        <p:spPr bwMode="auto">
          <a:xfrm>
            <a:off x="611188" y="4149725"/>
            <a:ext cx="8235950" cy="2260600"/>
          </a:xfrm>
          <a:prstGeom prst="rect">
            <a:avLst/>
          </a:prstGeom>
          <a:noFill/>
          <a:ln w="9525">
            <a:noFill/>
            <a:miter lim="800000"/>
            <a:headEnd/>
            <a:tailEnd/>
          </a:ln>
          <a:effectLst/>
        </p:spPr>
        <p:txBody>
          <a:bodyPr anchor="ctr">
            <a:spAutoFit/>
          </a:bodyPr>
          <a:lstStyle/>
          <a:p>
            <a:pPr eaLnBrk="0" hangingPunct="0">
              <a:lnSpc>
                <a:spcPct val="130000"/>
              </a:lnSpc>
              <a:spcBef>
                <a:spcPct val="30000"/>
              </a:spcBef>
            </a:pPr>
            <a:r>
              <a:rPr lang="zh-CN" altLang="en-US" sz="2000" b="1">
                <a:latin typeface="微软雅黑" pitchFamily="34" charset="-122"/>
                <a:ea typeface="微软雅黑" pitchFamily="34" charset="-122"/>
              </a:rPr>
              <a:t>结论：假定</a:t>
            </a:r>
            <a:r>
              <a:rPr lang="zh-CN" altLang="en-US" sz="2000" b="1">
                <a:solidFill>
                  <a:srgbClr val="FF0000"/>
                </a:solidFill>
                <a:latin typeface="微软雅黑" pitchFamily="34" charset="-122"/>
                <a:ea typeface="微软雅黑" pitchFamily="34" charset="-122"/>
              </a:rPr>
              <a:t>两个</a:t>
            </a:r>
            <a:r>
              <a:rPr lang="en-US" altLang="zh-CN" sz="2000" b="1">
                <a:solidFill>
                  <a:srgbClr val="FF0000"/>
                </a:solidFill>
                <a:latin typeface="微软雅黑" pitchFamily="34" charset="-122"/>
                <a:ea typeface="微软雅黑" pitchFamily="34" charset="-122"/>
              </a:rPr>
              <a:t>n</a:t>
            </a:r>
            <a:r>
              <a:rPr lang="zh-CN" altLang="en-US" sz="2000" b="1">
                <a:solidFill>
                  <a:srgbClr val="FF0000"/>
                </a:solidFill>
                <a:latin typeface="微软雅黑" pitchFamily="34" charset="-122"/>
                <a:ea typeface="微软雅黑" pitchFamily="34" charset="-122"/>
              </a:rPr>
              <a:t>位无符号</a:t>
            </a:r>
            <a:r>
              <a:rPr lang="zh-CN" altLang="en-US" sz="2000" b="1">
                <a:latin typeface="微软雅黑" pitchFamily="34" charset="-122"/>
                <a:ea typeface="微软雅黑" pitchFamily="34" charset="-122"/>
              </a:rPr>
              <a:t>整数</a:t>
            </a:r>
            <a:r>
              <a:rPr lang="en-US" altLang="zh-CN" sz="2000" b="1">
                <a:latin typeface="微软雅黑" pitchFamily="34" charset="-122"/>
                <a:ea typeface="微软雅黑" pitchFamily="34" charset="-122"/>
              </a:rPr>
              <a:t>x</a:t>
            </a:r>
            <a:r>
              <a:rPr lang="en-US" altLang="zh-CN" sz="2000" b="1" baseline="-25000">
                <a:latin typeface="微软雅黑" pitchFamily="34" charset="-122"/>
                <a:ea typeface="微软雅黑" pitchFamily="34" charset="-122"/>
              </a:rPr>
              <a:t>u</a:t>
            </a:r>
            <a:r>
              <a:rPr lang="zh-CN" altLang="en-US" sz="2000" b="1">
                <a:latin typeface="微软雅黑" pitchFamily="34" charset="-122"/>
                <a:ea typeface="微软雅黑" pitchFamily="34" charset="-122"/>
              </a:rPr>
              <a:t>和</a:t>
            </a:r>
            <a:r>
              <a:rPr lang="en-US" altLang="zh-CN" sz="2000" b="1">
                <a:latin typeface="微软雅黑" pitchFamily="34" charset="-122"/>
                <a:ea typeface="微软雅黑" pitchFamily="34" charset="-122"/>
              </a:rPr>
              <a:t>y</a:t>
            </a:r>
            <a:r>
              <a:rPr lang="en-US" altLang="zh-CN" sz="2000" b="1" baseline="-25000">
                <a:latin typeface="微软雅黑" pitchFamily="34" charset="-122"/>
                <a:ea typeface="微软雅黑" pitchFamily="34" charset="-122"/>
              </a:rPr>
              <a:t>u</a:t>
            </a:r>
            <a:r>
              <a:rPr lang="zh-CN" altLang="en-US" sz="2000" b="1">
                <a:latin typeface="微软雅黑" pitchFamily="34" charset="-122"/>
                <a:ea typeface="微软雅黑" pitchFamily="34" charset="-122"/>
              </a:rPr>
              <a:t>对应的机器数为</a:t>
            </a:r>
            <a:r>
              <a:rPr lang="en-US" altLang="zh-CN" sz="2000" b="1">
                <a:latin typeface="微软雅黑" pitchFamily="34" charset="-122"/>
                <a:ea typeface="微软雅黑" pitchFamily="34" charset="-122"/>
              </a:rPr>
              <a:t>X</a:t>
            </a:r>
            <a:r>
              <a:rPr lang="en-US" altLang="zh-CN" sz="2000" b="1" baseline="-25000">
                <a:latin typeface="微软雅黑" pitchFamily="34" charset="-122"/>
                <a:ea typeface="微软雅黑" pitchFamily="34" charset="-122"/>
              </a:rPr>
              <a:t>u</a:t>
            </a:r>
            <a:r>
              <a:rPr lang="zh-CN" altLang="en-US" sz="2000" b="1">
                <a:latin typeface="微软雅黑" pitchFamily="34" charset="-122"/>
                <a:ea typeface="微软雅黑" pitchFamily="34" charset="-122"/>
              </a:rPr>
              <a:t>和</a:t>
            </a:r>
            <a:r>
              <a:rPr lang="en-US" altLang="zh-CN" sz="2000" b="1">
                <a:latin typeface="微软雅黑" pitchFamily="34" charset="-122"/>
                <a:ea typeface="微软雅黑" pitchFamily="34" charset="-122"/>
              </a:rPr>
              <a:t>Y</a:t>
            </a:r>
            <a:r>
              <a:rPr lang="en-US" altLang="zh-CN" sz="2000" b="1" baseline="-25000">
                <a:latin typeface="微软雅黑" pitchFamily="34" charset="-122"/>
                <a:ea typeface="微软雅黑" pitchFamily="34" charset="-122"/>
              </a:rPr>
              <a:t>u</a:t>
            </a:r>
            <a:r>
              <a:rPr lang="zh-CN" altLang="en-US" sz="2000" b="1">
                <a:latin typeface="微软雅黑" pitchFamily="34" charset="-122"/>
                <a:ea typeface="微软雅黑" pitchFamily="34" charset="-122"/>
              </a:rPr>
              <a:t>，</a:t>
            </a:r>
            <a:r>
              <a:rPr lang="en-US" altLang="zh-CN" sz="2000" b="1">
                <a:latin typeface="微软雅黑" pitchFamily="34" charset="-122"/>
                <a:ea typeface="微软雅黑" pitchFamily="34" charset="-122"/>
              </a:rPr>
              <a:t>p</a:t>
            </a:r>
            <a:r>
              <a:rPr lang="en-US" altLang="zh-CN" sz="2000" b="1" baseline="-25000">
                <a:latin typeface="微软雅黑" pitchFamily="34" charset="-122"/>
                <a:ea typeface="微软雅黑" pitchFamily="34" charset="-122"/>
              </a:rPr>
              <a:t>u</a:t>
            </a:r>
            <a:r>
              <a:rPr lang="en-US" altLang="zh-CN" sz="2000" b="1">
                <a:latin typeface="微软雅黑" pitchFamily="34" charset="-122"/>
                <a:ea typeface="微软雅黑" pitchFamily="34" charset="-122"/>
              </a:rPr>
              <a:t>=x</a:t>
            </a:r>
            <a:r>
              <a:rPr lang="en-US" altLang="zh-CN" sz="2000" b="1" baseline="-25000">
                <a:latin typeface="微软雅黑" pitchFamily="34" charset="-122"/>
                <a:ea typeface="微软雅黑" pitchFamily="34" charset="-122"/>
              </a:rPr>
              <a:t>u</a:t>
            </a:r>
            <a:r>
              <a:rPr lang="pt-BR" altLang="zh-CN" sz="2000" b="1">
                <a:latin typeface="微软雅黑" pitchFamily="34" charset="-122"/>
                <a:ea typeface="微软雅黑" pitchFamily="34" charset="-122"/>
              </a:rPr>
              <a:t>×</a:t>
            </a:r>
            <a:r>
              <a:rPr lang="en-US" altLang="zh-CN" sz="2000" b="1">
                <a:latin typeface="微软雅黑" pitchFamily="34" charset="-122"/>
                <a:ea typeface="微软雅黑" pitchFamily="34" charset="-122"/>
              </a:rPr>
              <a:t>y</a:t>
            </a:r>
            <a:r>
              <a:rPr lang="en-US" altLang="zh-CN" sz="2000" b="1" baseline="-25000">
                <a:latin typeface="微软雅黑" pitchFamily="34" charset="-122"/>
                <a:ea typeface="微软雅黑" pitchFamily="34" charset="-122"/>
              </a:rPr>
              <a:t>u</a:t>
            </a:r>
            <a:r>
              <a:rPr lang="zh-CN" altLang="en-US" sz="2000" b="1">
                <a:latin typeface="微软雅黑" pitchFamily="34" charset="-122"/>
                <a:ea typeface="微软雅黑" pitchFamily="34" charset="-122"/>
              </a:rPr>
              <a:t>，</a:t>
            </a:r>
            <a:r>
              <a:rPr lang="en-US" altLang="zh-CN" sz="2000" b="1">
                <a:latin typeface="微软雅黑" pitchFamily="34" charset="-122"/>
                <a:ea typeface="微软雅黑" pitchFamily="34" charset="-122"/>
              </a:rPr>
              <a:t>p</a:t>
            </a:r>
            <a:r>
              <a:rPr lang="en-US" altLang="zh-CN" sz="2000" b="1" baseline="-25000">
                <a:latin typeface="微软雅黑" pitchFamily="34" charset="-122"/>
                <a:ea typeface="微软雅黑" pitchFamily="34" charset="-122"/>
              </a:rPr>
              <a:t>u</a:t>
            </a:r>
            <a:r>
              <a:rPr lang="zh-CN" altLang="en-US" sz="2000" b="1">
                <a:latin typeface="微软雅黑" pitchFamily="34" charset="-122"/>
                <a:ea typeface="微软雅黑" pitchFamily="34" charset="-122"/>
              </a:rPr>
              <a:t>为</a:t>
            </a:r>
            <a:r>
              <a:rPr lang="en-US" altLang="zh-CN" sz="2000" b="1">
                <a:solidFill>
                  <a:srgbClr val="FF0000"/>
                </a:solidFill>
                <a:latin typeface="微软雅黑" pitchFamily="34" charset="-122"/>
                <a:ea typeface="微软雅黑" pitchFamily="34" charset="-122"/>
              </a:rPr>
              <a:t>n</a:t>
            </a:r>
            <a:r>
              <a:rPr lang="zh-CN" altLang="en-US" sz="2000" b="1">
                <a:solidFill>
                  <a:srgbClr val="FF0000"/>
                </a:solidFill>
                <a:latin typeface="微软雅黑" pitchFamily="34" charset="-122"/>
                <a:ea typeface="微软雅黑" pitchFamily="34" charset="-122"/>
              </a:rPr>
              <a:t>位无符号整数</a:t>
            </a:r>
            <a:r>
              <a:rPr lang="zh-CN" altLang="en-US" sz="2000" b="1">
                <a:latin typeface="微软雅黑" pitchFamily="34" charset="-122"/>
                <a:ea typeface="微软雅黑" pitchFamily="34" charset="-122"/>
              </a:rPr>
              <a:t>且对应的机器数为</a:t>
            </a:r>
            <a:r>
              <a:rPr lang="en-US" altLang="zh-CN" sz="2000" b="1">
                <a:latin typeface="微软雅黑" pitchFamily="34" charset="-122"/>
                <a:ea typeface="微软雅黑" pitchFamily="34" charset="-122"/>
              </a:rPr>
              <a:t>P</a:t>
            </a:r>
            <a:r>
              <a:rPr lang="en-US" altLang="zh-CN" sz="2000" b="1" baseline="-25000">
                <a:latin typeface="微软雅黑" pitchFamily="34" charset="-122"/>
                <a:ea typeface="微软雅黑" pitchFamily="34" charset="-122"/>
              </a:rPr>
              <a:t>u</a:t>
            </a:r>
            <a:r>
              <a:rPr lang="zh-CN" altLang="en-US" sz="2000" b="1">
                <a:latin typeface="微软雅黑" pitchFamily="34" charset="-122"/>
                <a:ea typeface="微软雅黑" pitchFamily="34" charset="-122"/>
              </a:rPr>
              <a:t>；</a:t>
            </a:r>
          </a:p>
          <a:p>
            <a:pPr eaLnBrk="0" hangingPunct="0">
              <a:lnSpc>
                <a:spcPct val="130000"/>
              </a:lnSpc>
              <a:spcBef>
                <a:spcPct val="30000"/>
              </a:spcBef>
            </a:pPr>
            <a:r>
              <a:rPr lang="zh-CN" altLang="en-US" sz="2000" b="1">
                <a:solidFill>
                  <a:srgbClr val="FF0000"/>
                </a:solidFill>
                <a:latin typeface="微软雅黑" pitchFamily="34" charset="-122"/>
                <a:ea typeface="微软雅黑" pitchFamily="34" charset="-122"/>
              </a:rPr>
              <a:t>两个</a:t>
            </a:r>
            <a:r>
              <a:rPr lang="en-US" altLang="zh-CN" sz="2000" b="1">
                <a:solidFill>
                  <a:srgbClr val="FF0000"/>
                </a:solidFill>
                <a:latin typeface="微软雅黑" pitchFamily="34" charset="-122"/>
                <a:ea typeface="微软雅黑" pitchFamily="34" charset="-122"/>
              </a:rPr>
              <a:t>n</a:t>
            </a:r>
            <a:r>
              <a:rPr lang="zh-CN" altLang="en-US" sz="2000" b="1">
                <a:solidFill>
                  <a:srgbClr val="FF0000"/>
                </a:solidFill>
                <a:latin typeface="微软雅黑" pitchFamily="34" charset="-122"/>
                <a:ea typeface="微软雅黑" pitchFamily="34" charset="-122"/>
              </a:rPr>
              <a:t>位带符号</a:t>
            </a:r>
            <a:r>
              <a:rPr lang="zh-CN" altLang="en-US" sz="2000" b="1">
                <a:latin typeface="微软雅黑" pitchFamily="34" charset="-122"/>
                <a:ea typeface="微软雅黑" pitchFamily="34" charset="-122"/>
              </a:rPr>
              <a:t>整数</a:t>
            </a:r>
            <a:r>
              <a:rPr lang="en-US" altLang="zh-CN" sz="2000" b="1">
                <a:latin typeface="微软雅黑" pitchFamily="34" charset="-122"/>
                <a:ea typeface="微软雅黑" pitchFamily="34" charset="-122"/>
              </a:rPr>
              <a:t>x</a:t>
            </a:r>
            <a:r>
              <a:rPr lang="en-US" altLang="zh-CN" sz="2000" b="1" baseline="-25000">
                <a:latin typeface="微软雅黑" pitchFamily="34" charset="-122"/>
                <a:ea typeface="微软雅黑" pitchFamily="34" charset="-122"/>
              </a:rPr>
              <a:t>s</a:t>
            </a:r>
            <a:r>
              <a:rPr lang="zh-CN" altLang="en-US" sz="2000" b="1">
                <a:latin typeface="微软雅黑" pitchFamily="34" charset="-122"/>
                <a:ea typeface="微软雅黑" pitchFamily="34" charset="-122"/>
              </a:rPr>
              <a:t>和</a:t>
            </a:r>
            <a:r>
              <a:rPr lang="en-US" altLang="zh-CN" sz="2000" b="1">
                <a:latin typeface="微软雅黑" pitchFamily="34" charset="-122"/>
                <a:ea typeface="微软雅黑" pitchFamily="34" charset="-122"/>
              </a:rPr>
              <a:t>y</a:t>
            </a:r>
            <a:r>
              <a:rPr lang="en-US" altLang="zh-CN" sz="2000" b="1" baseline="-25000">
                <a:latin typeface="微软雅黑" pitchFamily="34" charset="-122"/>
                <a:ea typeface="微软雅黑" pitchFamily="34" charset="-122"/>
              </a:rPr>
              <a:t>s</a:t>
            </a:r>
            <a:r>
              <a:rPr lang="zh-CN" altLang="en-US" sz="2000" b="1">
                <a:latin typeface="微软雅黑" pitchFamily="34" charset="-122"/>
                <a:ea typeface="微软雅黑" pitchFamily="34" charset="-122"/>
              </a:rPr>
              <a:t>对应的机器数为</a:t>
            </a:r>
            <a:r>
              <a:rPr lang="en-US" altLang="zh-CN" sz="2000" b="1">
                <a:latin typeface="微软雅黑" pitchFamily="34" charset="-122"/>
                <a:ea typeface="微软雅黑" pitchFamily="34" charset="-122"/>
              </a:rPr>
              <a:t>X</a:t>
            </a:r>
            <a:r>
              <a:rPr lang="en-US" altLang="zh-CN" sz="2000" b="1" baseline="-25000">
                <a:latin typeface="微软雅黑" pitchFamily="34" charset="-122"/>
                <a:ea typeface="微软雅黑" pitchFamily="34" charset="-122"/>
              </a:rPr>
              <a:t>s</a:t>
            </a:r>
            <a:r>
              <a:rPr lang="zh-CN" altLang="en-US" sz="2000" b="1">
                <a:latin typeface="微软雅黑" pitchFamily="34" charset="-122"/>
                <a:ea typeface="微软雅黑" pitchFamily="34" charset="-122"/>
              </a:rPr>
              <a:t>和</a:t>
            </a:r>
            <a:r>
              <a:rPr lang="en-US" altLang="zh-CN" sz="2000" b="1">
                <a:latin typeface="微软雅黑" pitchFamily="34" charset="-122"/>
                <a:ea typeface="微软雅黑" pitchFamily="34" charset="-122"/>
              </a:rPr>
              <a:t>Y</a:t>
            </a:r>
            <a:r>
              <a:rPr lang="en-US" altLang="zh-CN" sz="2000" b="1" baseline="-25000">
                <a:latin typeface="微软雅黑" pitchFamily="34" charset="-122"/>
                <a:ea typeface="微软雅黑" pitchFamily="34" charset="-122"/>
              </a:rPr>
              <a:t>s</a:t>
            </a:r>
            <a:r>
              <a:rPr lang="zh-CN" altLang="en-US" sz="2000" b="1">
                <a:latin typeface="微软雅黑" pitchFamily="34" charset="-122"/>
                <a:ea typeface="微软雅黑" pitchFamily="34" charset="-122"/>
              </a:rPr>
              <a:t>，</a:t>
            </a:r>
            <a:r>
              <a:rPr lang="en-US" altLang="zh-CN" sz="2000" b="1">
                <a:latin typeface="微软雅黑" pitchFamily="34" charset="-122"/>
                <a:ea typeface="微软雅黑" pitchFamily="34" charset="-122"/>
              </a:rPr>
              <a:t>p</a:t>
            </a:r>
            <a:r>
              <a:rPr lang="en-US" altLang="zh-CN" sz="2000" b="1" baseline="-25000">
                <a:latin typeface="微软雅黑" pitchFamily="34" charset="-122"/>
                <a:ea typeface="微软雅黑" pitchFamily="34" charset="-122"/>
              </a:rPr>
              <a:t>s</a:t>
            </a:r>
            <a:r>
              <a:rPr lang="en-US" altLang="zh-CN" sz="2000" b="1">
                <a:latin typeface="微软雅黑" pitchFamily="34" charset="-122"/>
                <a:ea typeface="微软雅黑" pitchFamily="34" charset="-122"/>
              </a:rPr>
              <a:t>=x</a:t>
            </a:r>
            <a:r>
              <a:rPr lang="en-US" altLang="zh-CN" sz="2000" b="1" baseline="-25000">
                <a:latin typeface="微软雅黑" pitchFamily="34" charset="-122"/>
                <a:ea typeface="微软雅黑" pitchFamily="34" charset="-122"/>
              </a:rPr>
              <a:t>s</a:t>
            </a:r>
            <a:r>
              <a:rPr lang="pt-BR" altLang="zh-CN" sz="2000" b="1">
                <a:latin typeface="微软雅黑" pitchFamily="34" charset="-122"/>
                <a:ea typeface="微软雅黑" pitchFamily="34" charset="-122"/>
              </a:rPr>
              <a:t>×</a:t>
            </a:r>
            <a:r>
              <a:rPr lang="en-US" altLang="zh-CN" sz="2000" b="1">
                <a:latin typeface="微软雅黑" pitchFamily="34" charset="-122"/>
                <a:ea typeface="微软雅黑" pitchFamily="34" charset="-122"/>
              </a:rPr>
              <a:t>y</a:t>
            </a:r>
            <a:r>
              <a:rPr lang="en-US" altLang="zh-CN" sz="2000" b="1" baseline="-25000">
                <a:latin typeface="微软雅黑" pitchFamily="34" charset="-122"/>
                <a:ea typeface="微软雅黑" pitchFamily="34" charset="-122"/>
              </a:rPr>
              <a:t>s</a:t>
            </a:r>
            <a:r>
              <a:rPr lang="zh-CN" altLang="en-US" sz="2000" b="1">
                <a:latin typeface="微软雅黑" pitchFamily="34" charset="-122"/>
                <a:ea typeface="微软雅黑" pitchFamily="34" charset="-122"/>
              </a:rPr>
              <a:t>，</a:t>
            </a:r>
            <a:r>
              <a:rPr lang="en-US" altLang="zh-CN" sz="2000" b="1">
                <a:latin typeface="微软雅黑" pitchFamily="34" charset="-122"/>
                <a:ea typeface="微软雅黑" pitchFamily="34" charset="-122"/>
              </a:rPr>
              <a:t>p</a:t>
            </a:r>
            <a:r>
              <a:rPr lang="en-US" altLang="zh-CN" sz="2000" b="1" baseline="-25000">
                <a:latin typeface="微软雅黑" pitchFamily="34" charset="-122"/>
                <a:ea typeface="微软雅黑" pitchFamily="34" charset="-122"/>
              </a:rPr>
              <a:t>s</a:t>
            </a:r>
            <a:r>
              <a:rPr lang="zh-CN" altLang="en-US" sz="2000" b="1">
                <a:latin typeface="微软雅黑" pitchFamily="34" charset="-122"/>
                <a:ea typeface="微软雅黑" pitchFamily="34" charset="-122"/>
              </a:rPr>
              <a:t>为</a:t>
            </a:r>
            <a:r>
              <a:rPr lang="en-US" altLang="zh-CN" sz="2000" b="1">
                <a:solidFill>
                  <a:srgbClr val="FF0000"/>
                </a:solidFill>
                <a:latin typeface="微软雅黑" pitchFamily="34" charset="-122"/>
                <a:ea typeface="微软雅黑" pitchFamily="34" charset="-122"/>
              </a:rPr>
              <a:t>n</a:t>
            </a:r>
            <a:r>
              <a:rPr lang="zh-CN" altLang="en-US" sz="2000" b="1">
                <a:solidFill>
                  <a:srgbClr val="FF0000"/>
                </a:solidFill>
                <a:latin typeface="微软雅黑" pitchFamily="34" charset="-122"/>
                <a:ea typeface="微软雅黑" pitchFamily="34" charset="-122"/>
              </a:rPr>
              <a:t>位带符号整数</a:t>
            </a:r>
            <a:r>
              <a:rPr lang="zh-CN" altLang="en-US" sz="2000" b="1">
                <a:latin typeface="微软雅黑" pitchFamily="34" charset="-122"/>
                <a:ea typeface="微软雅黑" pitchFamily="34" charset="-122"/>
              </a:rPr>
              <a:t>且对应的机器数为</a:t>
            </a:r>
            <a:r>
              <a:rPr lang="en-US" altLang="zh-CN" sz="2000" b="1">
                <a:latin typeface="微软雅黑" pitchFamily="34" charset="-122"/>
                <a:ea typeface="微软雅黑" pitchFamily="34" charset="-122"/>
              </a:rPr>
              <a:t>P</a:t>
            </a:r>
            <a:r>
              <a:rPr lang="en-US" altLang="zh-CN" sz="2000" b="1" baseline="-25000">
                <a:latin typeface="微软雅黑" pitchFamily="34" charset="-122"/>
                <a:ea typeface="微软雅黑" pitchFamily="34" charset="-122"/>
              </a:rPr>
              <a:t>s</a:t>
            </a:r>
            <a:r>
              <a:rPr lang="zh-CN" altLang="en-US" sz="2000" b="1">
                <a:latin typeface="微软雅黑" pitchFamily="34" charset="-122"/>
                <a:ea typeface="微软雅黑" pitchFamily="34" charset="-122"/>
              </a:rPr>
              <a:t>。</a:t>
            </a:r>
          </a:p>
          <a:p>
            <a:pPr eaLnBrk="0" hangingPunct="0">
              <a:lnSpc>
                <a:spcPct val="130000"/>
              </a:lnSpc>
              <a:spcBef>
                <a:spcPct val="30000"/>
              </a:spcBef>
            </a:pPr>
            <a:r>
              <a:rPr lang="zh-CN" altLang="en-US" sz="2000" b="1">
                <a:latin typeface="微软雅黑" pitchFamily="34" charset="-122"/>
                <a:ea typeface="微软雅黑" pitchFamily="34" charset="-122"/>
              </a:rPr>
              <a:t>若</a:t>
            </a:r>
            <a:r>
              <a:rPr lang="en-US" altLang="zh-CN" sz="2000" b="1">
                <a:latin typeface="微软雅黑" pitchFamily="34" charset="-122"/>
                <a:ea typeface="微软雅黑" pitchFamily="34" charset="-122"/>
              </a:rPr>
              <a:t>X</a:t>
            </a:r>
            <a:r>
              <a:rPr lang="en-US" altLang="zh-CN" sz="2000" b="1" baseline="-25000">
                <a:latin typeface="微软雅黑" pitchFamily="34" charset="-122"/>
                <a:ea typeface="微软雅黑" pitchFamily="34" charset="-122"/>
              </a:rPr>
              <a:t>u</a:t>
            </a:r>
            <a:r>
              <a:rPr lang="en-US" altLang="zh-CN" sz="2000" b="1">
                <a:latin typeface="微软雅黑" pitchFamily="34" charset="-122"/>
                <a:ea typeface="微软雅黑" pitchFamily="34" charset="-122"/>
              </a:rPr>
              <a:t>=X</a:t>
            </a:r>
            <a:r>
              <a:rPr lang="en-US" altLang="zh-CN" sz="2000" b="1" baseline="-25000">
                <a:latin typeface="微软雅黑" pitchFamily="34" charset="-122"/>
                <a:ea typeface="微软雅黑" pitchFamily="34" charset="-122"/>
              </a:rPr>
              <a:t>s</a:t>
            </a:r>
            <a:r>
              <a:rPr lang="zh-CN" altLang="en-US" sz="2000" b="1">
                <a:latin typeface="微软雅黑" pitchFamily="34" charset="-122"/>
                <a:ea typeface="微软雅黑" pitchFamily="34" charset="-122"/>
              </a:rPr>
              <a:t>且</a:t>
            </a:r>
            <a:r>
              <a:rPr lang="en-US" altLang="zh-CN" sz="2000" b="1">
                <a:latin typeface="微软雅黑" pitchFamily="34" charset="-122"/>
                <a:ea typeface="微软雅黑" pitchFamily="34" charset="-122"/>
              </a:rPr>
              <a:t>Y</a:t>
            </a:r>
            <a:r>
              <a:rPr lang="en-US" altLang="zh-CN" sz="2000" b="1" baseline="-25000">
                <a:latin typeface="微软雅黑" pitchFamily="34" charset="-122"/>
                <a:ea typeface="微软雅黑" pitchFamily="34" charset="-122"/>
              </a:rPr>
              <a:t>u</a:t>
            </a:r>
            <a:r>
              <a:rPr lang="en-US" altLang="zh-CN" sz="2000" b="1">
                <a:latin typeface="微软雅黑" pitchFamily="34" charset="-122"/>
                <a:ea typeface="微软雅黑" pitchFamily="34" charset="-122"/>
              </a:rPr>
              <a:t>=Y</a:t>
            </a:r>
            <a:r>
              <a:rPr lang="en-US" altLang="zh-CN" sz="2000" b="1" baseline="-25000">
                <a:latin typeface="微软雅黑" pitchFamily="34" charset="-122"/>
                <a:ea typeface="微软雅黑" pitchFamily="34" charset="-122"/>
              </a:rPr>
              <a:t>s</a:t>
            </a:r>
            <a:r>
              <a:rPr lang="zh-CN" altLang="en-US" sz="2000" b="1">
                <a:latin typeface="微软雅黑" pitchFamily="34" charset="-122"/>
                <a:ea typeface="微软雅黑" pitchFamily="34" charset="-122"/>
              </a:rPr>
              <a:t>，则</a:t>
            </a:r>
            <a:r>
              <a:rPr lang="en-US" altLang="zh-CN" sz="2000" b="1">
                <a:latin typeface="微软雅黑" pitchFamily="34" charset="-122"/>
                <a:ea typeface="微软雅黑" pitchFamily="34" charset="-122"/>
              </a:rPr>
              <a:t>P</a:t>
            </a:r>
            <a:r>
              <a:rPr lang="en-US" altLang="zh-CN" sz="2000" b="1" baseline="-25000">
                <a:latin typeface="微软雅黑" pitchFamily="34" charset="-122"/>
                <a:ea typeface="微软雅黑" pitchFamily="34" charset="-122"/>
              </a:rPr>
              <a:t>u</a:t>
            </a:r>
            <a:r>
              <a:rPr lang="en-US" altLang="zh-CN" sz="2000" b="1">
                <a:latin typeface="微软雅黑" pitchFamily="34" charset="-122"/>
                <a:ea typeface="微软雅黑" pitchFamily="34" charset="-122"/>
              </a:rPr>
              <a:t>=P</a:t>
            </a:r>
            <a:r>
              <a:rPr lang="en-US" altLang="zh-CN" sz="2000" b="1" baseline="-25000">
                <a:latin typeface="微软雅黑" pitchFamily="34" charset="-122"/>
                <a:ea typeface="微软雅黑" pitchFamily="34" charset="-122"/>
              </a:rPr>
              <a:t>s</a:t>
            </a:r>
            <a:r>
              <a:rPr lang="zh-CN" altLang="en-US" sz="2000" b="1">
                <a:latin typeface="微软雅黑" pitchFamily="34" charset="-122"/>
                <a:ea typeface="微软雅黑" pitchFamily="34" charset="-122"/>
              </a:rPr>
              <a:t>。 </a:t>
            </a:r>
          </a:p>
        </p:txBody>
      </p:sp>
      <p:sp>
        <p:nvSpPr>
          <p:cNvPr id="546822" name="Rectangle 6"/>
          <p:cNvSpPr>
            <a:spLocks noChangeArrowheads="1"/>
          </p:cNvSpPr>
          <p:nvPr/>
        </p:nvSpPr>
        <p:spPr bwMode="auto">
          <a:xfrm>
            <a:off x="971550" y="3306763"/>
            <a:ext cx="1157288" cy="457200"/>
          </a:xfrm>
          <a:prstGeom prst="rect">
            <a:avLst/>
          </a:prstGeom>
          <a:noFill/>
          <a:ln w="9525">
            <a:noFill/>
            <a:miter lim="800000"/>
            <a:headEnd/>
            <a:tailEnd/>
          </a:ln>
          <a:effectLst/>
        </p:spPr>
        <p:txBody>
          <a:bodyPr wrap="none">
            <a:spAutoFit/>
          </a:bodyPr>
          <a:lstStyle/>
          <a:p>
            <a:r>
              <a:rPr lang="en-US" altLang="zh-CN" sz="2400" b="1"/>
              <a:t>x</a:t>
            </a:r>
            <a:r>
              <a:rPr lang="en-US" altLang="zh-CN" sz="2400" b="1" baseline="30000"/>
              <a:t>2</a:t>
            </a:r>
            <a:r>
              <a:rPr lang="en-US" altLang="zh-CN" sz="2400" b="1"/>
              <a:t> </a:t>
            </a:r>
            <a:r>
              <a:rPr lang="en-US" altLang="zh-CN" sz="2400" b="1">
                <a:sym typeface="Symbol" pitchFamily="18" charset="2"/>
              </a:rPr>
              <a:t></a:t>
            </a:r>
            <a:r>
              <a:rPr lang="en-US" altLang="zh-CN" sz="2400" b="1"/>
              <a:t> 0?</a:t>
            </a:r>
            <a:endParaRPr lang="zh-CN" altLang="en-US" sz="2400" b="1"/>
          </a:p>
        </p:txBody>
      </p:sp>
      <p:sp>
        <p:nvSpPr>
          <p:cNvPr id="546823" name="Text Box 7"/>
          <p:cNvSpPr txBox="1">
            <a:spLocks noChangeArrowheads="1"/>
          </p:cNvSpPr>
          <p:nvPr/>
        </p:nvSpPr>
        <p:spPr bwMode="auto">
          <a:xfrm>
            <a:off x="2366963" y="3203575"/>
            <a:ext cx="1800225" cy="7016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ea typeface="微软雅黑" pitchFamily="34" charset="-122"/>
              </a:rPr>
              <a:t>对于带符号整数，不一定！</a:t>
            </a:r>
          </a:p>
        </p:txBody>
      </p:sp>
      <p:sp>
        <p:nvSpPr>
          <p:cNvPr id="546825" name="Text Box 9"/>
          <p:cNvSpPr txBox="1">
            <a:spLocks noChangeArrowheads="1"/>
          </p:cNvSpPr>
          <p:nvPr/>
        </p:nvSpPr>
        <p:spPr bwMode="auto">
          <a:xfrm>
            <a:off x="4302125" y="3384550"/>
            <a:ext cx="3870325" cy="427038"/>
          </a:xfrm>
          <a:prstGeom prst="rect">
            <a:avLst/>
          </a:prstGeom>
          <a:noFill/>
          <a:ln w="9525">
            <a:noFill/>
            <a:miter lim="800000"/>
            <a:headEnd/>
            <a:tailEnd/>
          </a:ln>
          <a:effectLst/>
        </p:spPr>
        <p:txBody>
          <a:bodyPr>
            <a:spAutoFit/>
          </a:bodyPr>
          <a:lstStyle/>
          <a:p>
            <a:pPr>
              <a:spcBef>
                <a:spcPct val="50000"/>
              </a:spcBef>
            </a:pPr>
            <a:r>
              <a:rPr lang="zh-CN" altLang="en-US" sz="2200" b="1">
                <a:latin typeface="微软雅黑" pitchFamily="34" charset="-122"/>
                <a:ea typeface="微软雅黑" pitchFamily="34" charset="-122"/>
              </a:rPr>
              <a:t>例如，当</a:t>
            </a:r>
            <a:r>
              <a:rPr lang="en-US" altLang="zh-CN" sz="2200" b="1">
                <a:latin typeface="微软雅黑" pitchFamily="34" charset="-122"/>
                <a:ea typeface="微软雅黑" pitchFamily="34" charset="-122"/>
              </a:rPr>
              <a:t>n=4</a:t>
            </a:r>
            <a:r>
              <a:rPr lang="zh-CN" altLang="en-US" sz="2200" b="1">
                <a:latin typeface="微软雅黑" pitchFamily="34" charset="-122"/>
                <a:ea typeface="微软雅黑" pitchFamily="34" charset="-122"/>
              </a:rPr>
              <a:t>时</a:t>
            </a:r>
            <a:r>
              <a:rPr lang="en-US" altLang="zh-CN" sz="2200" b="1">
                <a:latin typeface="微软雅黑" pitchFamily="34" charset="-122"/>
                <a:ea typeface="微软雅黑" pitchFamily="34" charset="-122"/>
              </a:rPr>
              <a:t>, 5</a:t>
            </a:r>
            <a:r>
              <a:rPr lang="en-US" altLang="zh-CN" sz="2200" b="1" baseline="30000">
                <a:latin typeface="微软雅黑" pitchFamily="34" charset="-122"/>
                <a:ea typeface="微软雅黑" pitchFamily="34" charset="-122"/>
              </a:rPr>
              <a:t>2</a:t>
            </a:r>
            <a:r>
              <a:rPr lang="en-US" altLang="zh-CN" sz="2200" b="1">
                <a:latin typeface="微软雅黑" pitchFamily="34" charset="-122"/>
                <a:ea typeface="微软雅黑" pitchFamily="34" charset="-122"/>
              </a:rPr>
              <a:t>=-7&lt;0!</a:t>
            </a:r>
          </a:p>
        </p:txBody>
      </p:sp>
      <p:sp>
        <p:nvSpPr>
          <p:cNvPr id="546826" name="Text Box 10"/>
          <p:cNvSpPr txBox="1">
            <a:spLocks noChangeArrowheads="1"/>
          </p:cNvSpPr>
          <p:nvPr/>
        </p:nvSpPr>
        <p:spPr bwMode="auto">
          <a:xfrm>
            <a:off x="4662488" y="5678488"/>
            <a:ext cx="4275137" cy="7016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0000FF"/>
                </a:solidFill>
                <a:latin typeface="微软雅黑" pitchFamily="34" charset="-122"/>
                <a:ea typeface="微软雅黑" pitchFamily="34" charset="-122"/>
              </a:rPr>
              <a:t>说明可用无符号乘来实现带符号乘，但高</a:t>
            </a:r>
            <a:r>
              <a:rPr lang="en-US" altLang="zh-CN" sz="2000" b="1">
                <a:solidFill>
                  <a:srgbClr val="0000FF"/>
                </a:solidFill>
                <a:latin typeface="微软雅黑" pitchFamily="34" charset="-122"/>
                <a:ea typeface="微软雅黑" pitchFamily="34" charset="-122"/>
              </a:rPr>
              <a:t>n</a:t>
            </a:r>
            <a:r>
              <a:rPr lang="zh-CN" altLang="en-US" sz="2000" b="1">
                <a:solidFill>
                  <a:srgbClr val="0000FF"/>
                </a:solidFill>
                <a:latin typeface="微软雅黑" pitchFamily="34" charset="-122"/>
                <a:ea typeface="微软雅黑" pitchFamily="34" charset="-122"/>
              </a:rPr>
              <a:t>位无法得到，不能判断溢出。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6822"/>
                                        </p:tgtEl>
                                        <p:attrNameLst>
                                          <p:attrName>style.visibility</p:attrName>
                                        </p:attrNameLst>
                                      </p:cBhvr>
                                      <p:to>
                                        <p:strVal val="visible"/>
                                      </p:to>
                                    </p:set>
                                    <p:animEffect transition="in" filter="blinds(horizontal)">
                                      <p:cBhvr>
                                        <p:cTn id="7" dur="500"/>
                                        <p:tgtEl>
                                          <p:spTgt spid="5468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6823"/>
                                        </p:tgtEl>
                                        <p:attrNameLst>
                                          <p:attrName>style.visibility</p:attrName>
                                        </p:attrNameLst>
                                      </p:cBhvr>
                                      <p:to>
                                        <p:strVal val="visible"/>
                                      </p:to>
                                    </p:set>
                                    <p:animEffect transition="in" filter="blinds(horizontal)">
                                      <p:cBhvr>
                                        <p:cTn id="12" dur="500"/>
                                        <p:tgtEl>
                                          <p:spTgt spid="5468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6825"/>
                                        </p:tgtEl>
                                        <p:attrNameLst>
                                          <p:attrName>style.visibility</p:attrName>
                                        </p:attrNameLst>
                                      </p:cBhvr>
                                      <p:to>
                                        <p:strVal val="visible"/>
                                      </p:to>
                                    </p:set>
                                    <p:animEffect transition="in" filter="blinds(horizontal)">
                                      <p:cBhvr>
                                        <p:cTn id="17" dur="500"/>
                                        <p:tgtEl>
                                          <p:spTgt spid="54682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46821"/>
                                        </p:tgtEl>
                                        <p:attrNameLst>
                                          <p:attrName>style.visibility</p:attrName>
                                        </p:attrNameLst>
                                      </p:cBhvr>
                                      <p:to>
                                        <p:strVal val="visible"/>
                                      </p:to>
                                    </p:set>
                                    <p:animEffect transition="in" filter="blinds(horizontal)">
                                      <p:cBhvr>
                                        <p:cTn id="22" dur="500"/>
                                        <p:tgtEl>
                                          <p:spTgt spid="54682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46826"/>
                                        </p:tgtEl>
                                        <p:attrNameLst>
                                          <p:attrName>style.visibility</p:attrName>
                                        </p:attrNameLst>
                                      </p:cBhvr>
                                      <p:to>
                                        <p:strVal val="visible"/>
                                      </p:to>
                                    </p:set>
                                    <p:animEffect transition="in" filter="blinds(horizontal)">
                                      <p:cBhvr>
                                        <p:cTn id="27" dur="500"/>
                                        <p:tgtEl>
                                          <p:spTgt spid="546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21" grpId="0"/>
      <p:bldP spid="546822" grpId="0"/>
      <p:bldP spid="546823" grpId="0"/>
      <p:bldP spid="546825" grpId="0"/>
      <p:bldP spid="5468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457200" y="98425"/>
            <a:ext cx="8229600" cy="561975"/>
          </a:xfrm>
        </p:spPr>
        <p:txBody>
          <a:bodyPr/>
          <a:lstStyle/>
          <a:p>
            <a:r>
              <a:rPr lang="zh-CN" altLang="en-US" sz="3600" smtClean="0"/>
              <a:t>整数的乘运算</a:t>
            </a:r>
          </a:p>
        </p:txBody>
      </p:sp>
      <p:sp>
        <p:nvSpPr>
          <p:cNvPr id="553987" name="Rectangle 3"/>
          <p:cNvSpPr>
            <a:spLocks noGrp="1" noChangeArrowheads="1"/>
          </p:cNvSpPr>
          <p:nvPr>
            <p:ph type="body" idx="1"/>
          </p:nvPr>
        </p:nvSpPr>
        <p:spPr/>
        <p:txBody>
          <a:bodyPr/>
          <a:lstStyle/>
          <a:p>
            <a:pPr>
              <a:lnSpc>
                <a:spcPct val="100000"/>
              </a:lnSpc>
              <a:spcBef>
                <a:spcPct val="10000"/>
              </a:spcBef>
            </a:pPr>
            <a:r>
              <a:rPr lang="en-US" altLang="zh-CN" sz="2000" smtClean="0">
                <a:latin typeface="微软雅黑" pitchFamily="34" charset="-122"/>
                <a:ea typeface="微软雅黑" pitchFamily="34" charset="-122"/>
              </a:rPr>
              <a:t>X</a:t>
            </a:r>
            <a:r>
              <a:rPr lang="pt-BR" altLang="zh-CN" smtClean="0">
                <a:ea typeface="微软雅黑" pitchFamily="34" charset="-122"/>
              </a:rPr>
              <a:t>×</a:t>
            </a:r>
            <a:r>
              <a:rPr lang="en-US" altLang="zh-CN" sz="2000" smtClean="0">
                <a:latin typeface="微软雅黑" pitchFamily="34" charset="-122"/>
                <a:ea typeface="微软雅黑" pitchFamily="34" charset="-122"/>
              </a:rPr>
              <a:t>Y</a:t>
            </a:r>
            <a:r>
              <a:rPr lang="zh-CN" altLang="en-US" sz="2000" smtClean="0">
                <a:latin typeface="微软雅黑" pitchFamily="34" charset="-122"/>
                <a:ea typeface="微软雅黑" pitchFamily="34" charset="-122"/>
              </a:rPr>
              <a:t>的高</a:t>
            </a:r>
            <a:r>
              <a:rPr lang="en-US" altLang="zh-CN" sz="2000" smtClean="0">
                <a:latin typeface="微软雅黑" pitchFamily="34" charset="-122"/>
                <a:ea typeface="微软雅黑" pitchFamily="34" charset="-122"/>
              </a:rPr>
              <a:t>n</a:t>
            </a:r>
            <a:r>
              <a:rPr lang="zh-CN" altLang="en-US" sz="2000" smtClean="0">
                <a:latin typeface="微软雅黑" pitchFamily="34" charset="-122"/>
                <a:ea typeface="微软雅黑" pitchFamily="34" charset="-122"/>
              </a:rPr>
              <a:t>位可以用来判断溢出，规则如下：</a:t>
            </a:r>
          </a:p>
          <a:p>
            <a:pPr lvl="1">
              <a:lnSpc>
                <a:spcPct val="100000"/>
              </a:lnSpc>
              <a:spcBef>
                <a:spcPct val="10000"/>
              </a:spcBef>
            </a:pPr>
            <a:r>
              <a:rPr lang="zh-CN" altLang="en-US" smtClean="0">
                <a:latin typeface="微软雅黑" pitchFamily="34" charset="-122"/>
                <a:ea typeface="微软雅黑" pitchFamily="34" charset="-122"/>
              </a:rPr>
              <a:t>无符号：若高</a:t>
            </a:r>
            <a:r>
              <a:rPr lang="en-US" altLang="zh-CN" smtClean="0">
                <a:latin typeface="微软雅黑" pitchFamily="34" charset="-122"/>
                <a:ea typeface="微软雅黑" pitchFamily="34" charset="-122"/>
              </a:rPr>
              <a:t>n</a:t>
            </a:r>
            <a:r>
              <a:rPr lang="zh-CN" altLang="en-US" smtClean="0">
                <a:latin typeface="微软雅黑" pitchFamily="34" charset="-122"/>
                <a:ea typeface="微软雅黑" pitchFamily="34" charset="-122"/>
              </a:rPr>
              <a:t>位全</a:t>
            </a:r>
            <a:r>
              <a:rPr lang="en-US" altLang="zh-CN" smtClean="0">
                <a:latin typeface="微软雅黑" pitchFamily="34" charset="-122"/>
                <a:ea typeface="微软雅黑" pitchFamily="34" charset="-122"/>
              </a:rPr>
              <a:t>0</a:t>
            </a:r>
            <a:r>
              <a:rPr lang="zh-CN" altLang="en-US" smtClean="0">
                <a:latin typeface="微软雅黑" pitchFamily="34" charset="-122"/>
                <a:ea typeface="微软雅黑" pitchFamily="34" charset="-122"/>
              </a:rPr>
              <a:t>，则不溢出，否则溢出</a:t>
            </a:r>
          </a:p>
          <a:p>
            <a:pPr lvl="1">
              <a:lnSpc>
                <a:spcPct val="100000"/>
              </a:lnSpc>
              <a:spcBef>
                <a:spcPct val="10000"/>
              </a:spcBef>
            </a:pPr>
            <a:r>
              <a:rPr lang="zh-CN" altLang="en-US" smtClean="0">
                <a:latin typeface="微软雅黑" pitchFamily="34" charset="-122"/>
                <a:ea typeface="微软雅黑" pitchFamily="34" charset="-122"/>
              </a:rPr>
              <a:t>带符号：若高</a:t>
            </a:r>
            <a:r>
              <a:rPr lang="en-US" altLang="zh-CN" smtClean="0">
                <a:latin typeface="微软雅黑" pitchFamily="34" charset="-122"/>
                <a:ea typeface="微软雅黑" pitchFamily="34" charset="-122"/>
              </a:rPr>
              <a:t>n</a:t>
            </a:r>
            <a:r>
              <a:rPr lang="zh-CN" altLang="en-US" smtClean="0">
                <a:latin typeface="微软雅黑" pitchFamily="34" charset="-122"/>
                <a:ea typeface="微软雅黑" pitchFamily="34" charset="-122"/>
              </a:rPr>
              <a:t>位全</a:t>
            </a:r>
            <a:r>
              <a:rPr lang="en-US" altLang="zh-CN" smtClean="0">
                <a:latin typeface="微软雅黑" pitchFamily="34" charset="-122"/>
                <a:ea typeface="微软雅黑" pitchFamily="34" charset="-122"/>
              </a:rPr>
              <a:t>0</a:t>
            </a:r>
            <a:r>
              <a:rPr lang="zh-CN" altLang="en-US" smtClean="0">
                <a:latin typeface="微软雅黑" pitchFamily="34" charset="-122"/>
                <a:ea typeface="微软雅黑" pitchFamily="34" charset="-122"/>
              </a:rPr>
              <a:t>或全</a:t>
            </a:r>
            <a:r>
              <a:rPr lang="en-US" altLang="zh-CN" smtClean="0">
                <a:latin typeface="微软雅黑" pitchFamily="34" charset="-122"/>
                <a:ea typeface="微软雅黑" pitchFamily="34" charset="-122"/>
              </a:rPr>
              <a:t>1</a:t>
            </a:r>
            <a:r>
              <a:rPr lang="zh-CN" altLang="en-US" smtClean="0">
                <a:latin typeface="微软雅黑" pitchFamily="34" charset="-122"/>
                <a:ea typeface="微软雅黑" pitchFamily="34" charset="-122"/>
              </a:rPr>
              <a:t>且等于低</a:t>
            </a:r>
            <a:r>
              <a:rPr lang="en-US" altLang="zh-CN" smtClean="0">
                <a:latin typeface="微软雅黑" pitchFamily="34" charset="-122"/>
                <a:ea typeface="微软雅黑" pitchFamily="34" charset="-122"/>
              </a:rPr>
              <a:t>n</a:t>
            </a:r>
            <a:r>
              <a:rPr lang="zh-CN" altLang="en-US" smtClean="0">
                <a:latin typeface="微软雅黑" pitchFamily="34" charset="-122"/>
                <a:ea typeface="微软雅黑" pitchFamily="34" charset="-122"/>
              </a:rPr>
              <a:t>位的最高位，则不溢出。</a:t>
            </a:r>
          </a:p>
        </p:txBody>
      </p:sp>
      <p:pic>
        <p:nvPicPr>
          <p:cNvPr id="553989" name="Picture 5"/>
          <p:cNvPicPr>
            <a:picLocks noChangeAspect="1" noChangeArrowheads="1"/>
          </p:cNvPicPr>
          <p:nvPr/>
        </p:nvPicPr>
        <p:blipFill>
          <a:blip r:embed="rId2"/>
          <a:srcRect/>
          <a:stretch>
            <a:fillRect/>
          </a:stretch>
        </p:blipFill>
        <p:spPr bwMode="auto">
          <a:xfrm>
            <a:off x="341313" y="2079625"/>
            <a:ext cx="8551862" cy="4498975"/>
          </a:xfrm>
          <a:prstGeom prst="rect">
            <a:avLst/>
          </a:prstGeom>
          <a:noFill/>
        </p:spPr>
      </p:pic>
      <p:sp>
        <p:nvSpPr>
          <p:cNvPr id="553991" name="Rectangle 7"/>
          <p:cNvSpPr>
            <a:spLocks noChangeArrowheads="1"/>
          </p:cNvSpPr>
          <p:nvPr/>
        </p:nvSpPr>
        <p:spPr bwMode="auto">
          <a:xfrm>
            <a:off x="341313" y="4554538"/>
            <a:ext cx="8505825" cy="944562"/>
          </a:xfrm>
          <a:prstGeom prst="rect">
            <a:avLst/>
          </a:prstGeom>
          <a:solidFill>
            <a:srgbClr val="FF0000">
              <a:alpha val="23000"/>
            </a:srgbClr>
          </a:solidFill>
          <a:ln w="38100">
            <a:solidFill>
              <a:srgbClr val="FF0000"/>
            </a:solidFill>
            <a:miter lim="800000"/>
            <a:headEnd/>
            <a:tailEnd/>
          </a:ln>
          <a:effectLst/>
        </p:spPr>
        <p:txBody>
          <a:bodyPr wrap="none" anchor="ctr"/>
          <a:lstStyle/>
          <a:p>
            <a:endParaRPr lang="zh-CN" altLang="en-US"/>
          </a:p>
        </p:txBody>
      </p:sp>
      <p:sp>
        <p:nvSpPr>
          <p:cNvPr id="553993" name="Rectangle 9"/>
          <p:cNvSpPr>
            <a:spLocks noChangeArrowheads="1"/>
          </p:cNvSpPr>
          <p:nvPr/>
        </p:nvSpPr>
        <p:spPr bwMode="auto">
          <a:xfrm>
            <a:off x="341313" y="2619375"/>
            <a:ext cx="8505825" cy="944563"/>
          </a:xfrm>
          <a:prstGeom prst="rect">
            <a:avLst/>
          </a:prstGeom>
          <a:solidFill>
            <a:schemeClr val="accent1">
              <a:alpha val="35001"/>
            </a:schemeClr>
          </a:solidFill>
          <a:ln w="9525">
            <a:solidFill>
              <a:schemeClr val="tx1"/>
            </a:solidFill>
            <a:miter lim="800000"/>
            <a:headEnd/>
            <a:tailEnd/>
          </a:ln>
          <a:effectLst/>
        </p:spPr>
        <p:txBody>
          <a:bodyPr wrap="none" anchor="ctr"/>
          <a:lstStyle/>
          <a:p>
            <a:endParaRPr lang="zh-CN" altLang="en-US"/>
          </a:p>
        </p:txBody>
      </p:sp>
      <p:sp>
        <p:nvSpPr>
          <p:cNvPr id="553994" name="Line 10"/>
          <p:cNvSpPr>
            <a:spLocks noChangeShapeType="1"/>
          </p:cNvSpPr>
          <p:nvPr/>
        </p:nvSpPr>
        <p:spPr bwMode="auto">
          <a:xfrm>
            <a:off x="5381625" y="6399213"/>
            <a:ext cx="539750" cy="0"/>
          </a:xfrm>
          <a:prstGeom prst="line">
            <a:avLst/>
          </a:prstGeom>
          <a:noFill/>
          <a:ln w="57150">
            <a:solidFill>
              <a:srgbClr val="0033CC"/>
            </a:solidFill>
            <a:round/>
            <a:headEnd/>
            <a:tailEnd/>
          </a:ln>
          <a:effectLst/>
        </p:spPr>
        <p:txBody>
          <a:bodyPr/>
          <a:lstStyle/>
          <a:p>
            <a:endParaRPr lang="zh-CN" altLang="en-US"/>
          </a:p>
        </p:txBody>
      </p:sp>
      <p:sp>
        <p:nvSpPr>
          <p:cNvPr id="553995" name="Line 11"/>
          <p:cNvSpPr>
            <a:spLocks noChangeShapeType="1"/>
          </p:cNvSpPr>
          <p:nvPr/>
        </p:nvSpPr>
        <p:spPr bwMode="auto">
          <a:xfrm>
            <a:off x="5381625" y="5454650"/>
            <a:ext cx="539750" cy="0"/>
          </a:xfrm>
          <a:prstGeom prst="line">
            <a:avLst/>
          </a:prstGeom>
          <a:noFill/>
          <a:ln w="57150">
            <a:solidFill>
              <a:srgbClr val="0033CC"/>
            </a:solidFill>
            <a:round/>
            <a:headEnd/>
            <a:tailEnd/>
          </a:ln>
          <a:effectLst/>
        </p:spPr>
        <p:txBody>
          <a:bodyPr/>
          <a:lstStyle/>
          <a:p>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a:xfrm>
            <a:off x="457200" y="98425"/>
            <a:ext cx="8229600" cy="561975"/>
          </a:xfrm>
        </p:spPr>
        <p:txBody>
          <a:bodyPr/>
          <a:lstStyle/>
          <a:p>
            <a:r>
              <a:rPr lang="zh-CN" altLang="en-US" sz="3600" smtClean="0"/>
              <a:t>整数的乘运算</a:t>
            </a:r>
          </a:p>
        </p:txBody>
      </p:sp>
      <p:sp>
        <p:nvSpPr>
          <p:cNvPr id="559107" name="Rectangle 3"/>
          <p:cNvSpPr>
            <a:spLocks noGrp="1" noChangeArrowheads="1"/>
          </p:cNvSpPr>
          <p:nvPr>
            <p:ph type="body" idx="1"/>
          </p:nvPr>
        </p:nvSpPr>
        <p:spPr>
          <a:xfrm>
            <a:off x="161925" y="728663"/>
            <a:ext cx="8640763" cy="5832475"/>
          </a:xfrm>
        </p:spPr>
        <p:txBody>
          <a:bodyPr/>
          <a:lstStyle/>
          <a:p>
            <a:r>
              <a:rPr lang="zh-CN" altLang="en-US" sz="2200" smtClean="0">
                <a:solidFill>
                  <a:srgbClr val="FF0000"/>
                </a:solidFill>
                <a:latin typeface="微软雅黑" pitchFamily="34" charset="-122"/>
                <a:ea typeface="微软雅黑" pitchFamily="34" charset="-122"/>
              </a:rPr>
              <a:t>硬件不判溢出</a:t>
            </a:r>
            <a:r>
              <a:rPr lang="zh-CN" altLang="en-US" sz="2200" smtClean="0">
                <a:latin typeface="微软雅黑" pitchFamily="34" charset="-122"/>
                <a:ea typeface="微软雅黑" pitchFamily="34" charset="-122"/>
              </a:rPr>
              <a:t>，而是保留</a:t>
            </a:r>
            <a:r>
              <a:rPr lang="en-US" altLang="zh-CN" sz="2200" smtClean="0">
                <a:latin typeface="微软雅黑" pitchFamily="34" charset="-122"/>
                <a:ea typeface="微软雅黑" pitchFamily="34" charset="-122"/>
              </a:rPr>
              <a:t>2n</a:t>
            </a:r>
            <a:r>
              <a:rPr lang="zh-CN" altLang="en-US" sz="2200" smtClean="0">
                <a:latin typeface="微软雅黑" pitchFamily="34" charset="-122"/>
                <a:ea typeface="微软雅黑" pitchFamily="34" charset="-122"/>
              </a:rPr>
              <a:t>位乘积</a:t>
            </a:r>
          </a:p>
          <a:p>
            <a:r>
              <a:rPr lang="zh-CN" altLang="en-US" sz="2200" smtClean="0">
                <a:solidFill>
                  <a:srgbClr val="FF0000"/>
                </a:solidFill>
                <a:latin typeface="微软雅黑" pitchFamily="34" charset="-122"/>
                <a:ea typeface="微软雅黑" pitchFamily="34" charset="-122"/>
              </a:rPr>
              <a:t>指令分开</a:t>
            </a:r>
            <a:r>
              <a:rPr lang="zh-CN" altLang="en-US" sz="2200" smtClean="0">
                <a:latin typeface="微软雅黑" pitchFamily="34" charset="-122"/>
                <a:ea typeface="微软雅黑" pitchFamily="34" charset="-122"/>
              </a:rPr>
              <a:t>：无符号数乘指令、带符号整数乘指令</a:t>
            </a:r>
          </a:p>
          <a:p>
            <a:r>
              <a:rPr lang="zh-CN" altLang="en-US" sz="2200" smtClean="0">
                <a:latin typeface="微软雅黑" pitchFamily="34" charset="-122"/>
                <a:ea typeface="微软雅黑" pitchFamily="34" charset="-122"/>
              </a:rPr>
              <a:t>如果程序本身不采用防止溢出的措施，且编译器也不生成相应的用于溢出处理的代码的话，就会发生由于整数溢出而带来的问题。</a:t>
            </a:r>
          </a:p>
          <a:p>
            <a:r>
              <a:rPr lang="zh-CN" altLang="en-US" sz="2200" smtClean="0">
                <a:latin typeface="微软雅黑" pitchFamily="34" charset="-122"/>
                <a:ea typeface="微软雅黑" pitchFamily="34" charset="-122"/>
              </a:rPr>
              <a:t>乘法指令的操作数长度为</a:t>
            </a:r>
            <a:r>
              <a:rPr lang="en-US" altLang="zh-CN" sz="2200" smtClean="0">
                <a:latin typeface="微软雅黑" pitchFamily="34" charset="-122"/>
                <a:ea typeface="微软雅黑" pitchFamily="34" charset="-122"/>
              </a:rPr>
              <a:t>n,</a:t>
            </a:r>
            <a:r>
              <a:rPr lang="zh-CN" altLang="en-US" sz="2200" smtClean="0">
                <a:latin typeface="微软雅黑" pitchFamily="34" charset="-122"/>
                <a:ea typeface="微软雅黑" pitchFamily="34" charset="-122"/>
              </a:rPr>
              <a:t>而乘积长度为</a:t>
            </a:r>
            <a:r>
              <a:rPr lang="en-US" altLang="zh-CN" sz="2200" smtClean="0">
                <a:latin typeface="微软雅黑" pitchFamily="34" charset="-122"/>
                <a:ea typeface="微软雅黑" pitchFamily="34" charset="-122"/>
              </a:rPr>
              <a:t>2n</a:t>
            </a:r>
            <a:r>
              <a:rPr lang="zh-CN" altLang="en-US" sz="2200" smtClean="0">
                <a:latin typeface="微软雅黑" pitchFamily="34" charset="-122"/>
                <a:ea typeface="微软雅黑" pitchFamily="34" charset="-122"/>
              </a:rPr>
              <a:t>，例如：</a:t>
            </a:r>
          </a:p>
          <a:p>
            <a:pPr lvl="1"/>
            <a:r>
              <a:rPr lang="en-US" altLang="zh-CN" sz="2200" smtClean="0">
                <a:latin typeface="微软雅黑" pitchFamily="34" charset="-122"/>
                <a:ea typeface="微软雅黑" pitchFamily="34" charset="-122"/>
              </a:rPr>
              <a:t>IA-32</a:t>
            </a:r>
            <a:r>
              <a:rPr lang="zh-CN" altLang="en-US" sz="2200" smtClean="0">
                <a:latin typeface="微软雅黑" pitchFamily="34" charset="-122"/>
                <a:ea typeface="微软雅黑" pitchFamily="34" charset="-122"/>
              </a:rPr>
              <a:t>中，若指令只给出一个操作数</a:t>
            </a:r>
            <a:r>
              <a:rPr lang="en-US" altLang="zh-CN" sz="2200" smtClean="0">
                <a:latin typeface="微软雅黑" pitchFamily="34" charset="-122"/>
                <a:ea typeface="微软雅黑" pitchFamily="34" charset="-122"/>
              </a:rPr>
              <a:t>SRC</a:t>
            </a:r>
            <a:r>
              <a:rPr lang="zh-CN" altLang="en-US" sz="2200" smtClean="0">
                <a:latin typeface="微软雅黑" pitchFamily="34" charset="-122"/>
                <a:ea typeface="微软雅黑" pitchFamily="34" charset="-122"/>
              </a:rPr>
              <a:t>，则另一个源操作数隐含在累加器</a:t>
            </a:r>
            <a:r>
              <a:rPr lang="en-US" altLang="zh-CN" sz="2200" smtClean="0">
                <a:latin typeface="微软雅黑" pitchFamily="34" charset="-122"/>
                <a:ea typeface="微软雅黑" pitchFamily="34" charset="-122"/>
              </a:rPr>
              <a:t>AL/AX/EAX</a:t>
            </a:r>
            <a:r>
              <a:rPr lang="zh-CN" altLang="en-US" sz="2200" smtClean="0">
                <a:latin typeface="微软雅黑" pitchFamily="34" charset="-122"/>
                <a:ea typeface="微软雅黑" pitchFamily="34" charset="-122"/>
              </a:rPr>
              <a:t>中，将</a:t>
            </a:r>
            <a:r>
              <a:rPr lang="en-US" altLang="zh-CN" sz="2200" smtClean="0">
                <a:latin typeface="微软雅黑" pitchFamily="34" charset="-122"/>
                <a:ea typeface="微软雅黑" pitchFamily="34" charset="-122"/>
              </a:rPr>
              <a:t>SRC</a:t>
            </a:r>
            <a:r>
              <a:rPr lang="zh-CN" altLang="en-US" sz="2200" smtClean="0">
                <a:latin typeface="微软雅黑" pitchFamily="34" charset="-122"/>
                <a:ea typeface="微软雅黑" pitchFamily="34" charset="-122"/>
              </a:rPr>
              <a:t>和累加器内容相乘，结果存放在</a:t>
            </a:r>
            <a:r>
              <a:rPr lang="en-US" altLang="zh-CN" sz="2200" smtClean="0">
                <a:latin typeface="微软雅黑" pitchFamily="34" charset="-122"/>
                <a:ea typeface="微软雅黑" pitchFamily="34" charset="-122"/>
              </a:rPr>
              <a:t>AX</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16</a:t>
            </a:r>
            <a:r>
              <a:rPr lang="zh-CN" altLang="en-US" sz="2200" smtClean="0">
                <a:latin typeface="微软雅黑" pitchFamily="34" charset="-122"/>
                <a:ea typeface="微软雅黑" pitchFamily="34" charset="-122"/>
              </a:rPr>
              <a:t>位时）或</a:t>
            </a:r>
            <a:r>
              <a:rPr lang="en-US" altLang="zh-CN" sz="2200" smtClean="0">
                <a:latin typeface="微软雅黑" pitchFamily="34" charset="-122"/>
                <a:ea typeface="微软雅黑" pitchFamily="34" charset="-122"/>
              </a:rPr>
              <a:t>DX-AX</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32</a:t>
            </a:r>
            <a:r>
              <a:rPr lang="zh-CN" altLang="en-US" sz="2200" smtClean="0">
                <a:latin typeface="微软雅黑" pitchFamily="34" charset="-122"/>
                <a:ea typeface="微软雅黑" pitchFamily="34" charset="-122"/>
              </a:rPr>
              <a:t>位时）或</a:t>
            </a:r>
            <a:r>
              <a:rPr lang="en-US" altLang="zh-CN" sz="2200" smtClean="0">
                <a:latin typeface="微软雅黑" pitchFamily="34" charset="-122"/>
                <a:ea typeface="微软雅黑" pitchFamily="34" charset="-122"/>
              </a:rPr>
              <a:t>EDX-EAX</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64</a:t>
            </a:r>
            <a:r>
              <a:rPr lang="zh-CN" altLang="en-US" sz="2200" smtClean="0">
                <a:latin typeface="微软雅黑" pitchFamily="34" charset="-122"/>
                <a:ea typeface="微软雅黑" pitchFamily="34" charset="-122"/>
              </a:rPr>
              <a:t>位时）中。 </a:t>
            </a:r>
            <a:endParaRPr lang="en-US" altLang="zh-CN" sz="2200" smtClean="0">
              <a:latin typeface="微软雅黑" pitchFamily="34" charset="-122"/>
              <a:ea typeface="微软雅黑" pitchFamily="34" charset="-122"/>
            </a:endParaRPr>
          </a:p>
          <a:p>
            <a:pPr lvl="1"/>
            <a:r>
              <a:rPr lang="zh-CN" altLang="en-US" sz="2200" smtClean="0">
                <a:latin typeface="微软雅黑" pitchFamily="34" charset="-122"/>
                <a:ea typeface="微软雅黑" pitchFamily="34" charset="-122"/>
              </a:rPr>
              <a:t>在</a:t>
            </a:r>
            <a:r>
              <a:rPr lang="en-US" altLang="zh-CN" sz="2200" smtClean="0">
                <a:latin typeface="微软雅黑" pitchFamily="34" charset="-122"/>
                <a:ea typeface="微软雅黑" pitchFamily="34" charset="-122"/>
              </a:rPr>
              <a:t>MIPS</a:t>
            </a:r>
            <a:r>
              <a:rPr lang="zh-CN" altLang="en-US" sz="2200" smtClean="0">
                <a:latin typeface="微软雅黑" pitchFamily="34" charset="-122"/>
                <a:ea typeface="微软雅黑" pitchFamily="34" charset="-122"/>
              </a:rPr>
              <a:t>处理器中，带符号整数乘法指令</a:t>
            </a:r>
            <a:r>
              <a:rPr lang="en-US" altLang="zh-CN" sz="2200" smtClean="0">
                <a:latin typeface="微软雅黑" pitchFamily="34" charset="-122"/>
                <a:ea typeface="微软雅黑" pitchFamily="34" charset="-122"/>
              </a:rPr>
              <a:t>mult</a:t>
            </a:r>
            <a:r>
              <a:rPr lang="zh-CN" altLang="en-US" sz="2200" smtClean="0">
                <a:latin typeface="微软雅黑" pitchFamily="34" charset="-122"/>
                <a:ea typeface="微软雅黑" pitchFamily="34" charset="-122"/>
              </a:rPr>
              <a:t>会将两个</a:t>
            </a:r>
            <a:r>
              <a:rPr lang="en-US" altLang="zh-CN" sz="2200" smtClean="0">
                <a:latin typeface="微软雅黑" pitchFamily="34" charset="-122"/>
                <a:ea typeface="微软雅黑" pitchFamily="34" charset="-122"/>
              </a:rPr>
              <a:t>32</a:t>
            </a:r>
            <a:r>
              <a:rPr lang="zh-CN" altLang="en-US" sz="2200" smtClean="0">
                <a:latin typeface="微软雅黑" pitchFamily="34" charset="-122"/>
                <a:ea typeface="微软雅黑" pitchFamily="34" charset="-122"/>
              </a:rPr>
              <a:t>位带符号整数相乘得到的</a:t>
            </a:r>
            <a:r>
              <a:rPr lang="en-US" altLang="zh-CN" sz="2200" smtClean="0">
                <a:latin typeface="微软雅黑" pitchFamily="34" charset="-122"/>
                <a:ea typeface="微软雅黑" pitchFamily="34" charset="-122"/>
              </a:rPr>
              <a:t>64</a:t>
            </a:r>
            <a:r>
              <a:rPr lang="zh-CN" altLang="en-US" sz="2200" smtClean="0">
                <a:latin typeface="微软雅黑" pitchFamily="34" charset="-122"/>
                <a:ea typeface="微软雅黑" pitchFamily="34" charset="-122"/>
              </a:rPr>
              <a:t>位乘积置于两个</a:t>
            </a:r>
            <a:r>
              <a:rPr lang="en-US" altLang="zh-CN" sz="2200" smtClean="0">
                <a:latin typeface="微软雅黑" pitchFamily="34" charset="-122"/>
                <a:ea typeface="微软雅黑" pitchFamily="34" charset="-122"/>
              </a:rPr>
              <a:t>32</a:t>
            </a:r>
            <a:r>
              <a:rPr lang="zh-CN" altLang="en-US" sz="2200" smtClean="0">
                <a:latin typeface="微软雅黑" pitchFamily="34" charset="-122"/>
                <a:ea typeface="微软雅黑" pitchFamily="34" charset="-122"/>
              </a:rPr>
              <a:t>位内部寄存器</a:t>
            </a:r>
            <a:r>
              <a:rPr lang="en-US" altLang="zh-CN" sz="2200" smtClean="0">
                <a:latin typeface="微软雅黑" pitchFamily="34" charset="-122"/>
                <a:ea typeface="微软雅黑" pitchFamily="34" charset="-122"/>
              </a:rPr>
              <a:t>Hi</a:t>
            </a:r>
            <a:r>
              <a:rPr lang="zh-CN" altLang="en-US" sz="2200" smtClean="0">
                <a:latin typeface="微软雅黑" pitchFamily="34" charset="-122"/>
                <a:ea typeface="微软雅黑" pitchFamily="34" charset="-122"/>
              </a:rPr>
              <a:t>和</a:t>
            </a:r>
            <a:r>
              <a:rPr lang="en-US" altLang="zh-CN" sz="2200" smtClean="0">
                <a:latin typeface="微软雅黑" pitchFamily="34" charset="-122"/>
                <a:ea typeface="微软雅黑" pitchFamily="34" charset="-122"/>
              </a:rPr>
              <a:t>Lo</a:t>
            </a:r>
            <a:r>
              <a:rPr lang="zh-CN" altLang="en-US" sz="2200" smtClean="0">
                <a:latin typeface="微软雅黑" pitchFamily="34" charset="-122"/>
                <a:ea typeface="微软雅黑" pitchFamily="34" charset="-122"/>
              </a:rPr>
              <a:t>中，因此，可以根据</a:t>
            </a:r>
            <a:r>
              <a:rPr lang="en-US" altLang="zh-CN" sz="2200" smtClean="0">
                <a:latin typeface="微软雅黑" pitchFamily="34" charset="-122"/>
                <a:ea typeface="微软雅黑" pitchFamily="34" charset="-122"/>
              </a:rPr>
              <a:t>Hi</a:t>
            </a:r>
            <a:r>
              <a:rPr lang="zh-CN" altLang="en-US" sz="2200" smtClean="0">
                <a:latin typeface="微软雅黑" pitchFamily="34" charset="-122"/>
                <a:ea typeface="微软雅黑" pitchFamily="34" charset="-122"/>
              </a:rPr>
              <a:t>寄存器中的每一位是否等于</a:t>
            </a:r>
            <a:r>
              <a:rPr lang="en-US" altLang="zh-CN" sz="2200" smtClean="0">
                <a:latin typeface="微软雅黑" pitchFamily="34" charset="-122"/>
                <a:ea typeface="微软雅黑" pitchFamily="34" charset="-122"/>
              </a:rPr>
              <a:t>Lo</a:t>
            </a:r>
            <a:r>
              <a:rPr lang="zh-CN" altLang="en-US" sz="2200" smtClean="0">
                <a:latin typeface="微软雅黑" pitchFamily="34" charset="-122"/>
                <a:ea typeface="微软雅黑" pitchFamily="34" charset="-122"/>
              </a:rPr>
              <a:t>寄存器中的第一位来进行溢出判断。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9107">
                                            <p:txEl>
                                              <p:pRg st="0" end="0"/>
                                            </p:txEl>
                                          </p:spTgt>
                                        </p:tgtEl>
                                        <p:attrNameLst>
                                          <p:attrName>style.visibility</p:attrName>
                                        </p:attrNameLst>
                                      </p:cBhvr>
                                      <p:to>
                                        <p:strVal val="visible"/>
                                      </p:to>
                                    </p:set>
                                    <p:animEffect transition="in" filter="blinds(horizontal)">
                                      <p:cBhvr>
                                        <p:cTn id="7" dur="500"/>
                                        <p:tgtEl>
                                          <p:spTgt spid="559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9107">
                                            <p:txEl>
                                              <p:pRg st="1" end="1"/>
                                            </p:txEl>
                                          </p:spTgt>
                                        </p:tgtEl>
                                        <p:attrNameLst>
                                          <p:attrName>style.visibility</p:attrName>
                                        </p:attrNameLst>
                                      </p:cBhvr>
                                      <p:to>
                                        <p:strVal val="visible"/>
                                      </p:to>
                                    </p:set>
                                    <p:animEffect transition="in" filter="blinds(horizontal)">
                                      <p:cBhvr>
                                        <p:cTn id="12" dur="500"/>
                                        <p:tgtEl>
                                          <p:spTgt spid="5591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9107">
                                            <p:txEl>
                                              <p:pRg st="2" end="2"/>
                                            </p:txEl>
                                          </p:spTgt>
                                        </p:tgtEl>
                                        <p:attrNameLst>
                                          <p:attrName>style.visibility</p:attrName>
                                        </p:attrNameLst>
                                      </p:cBhvr>
                                      <p:to>
                                        <p:strVal val="visible"/>
                                      </p:to>
                                    </p:set>
                                    <p:animEffect transition="in" filter="blinds(horizontal)">
                                      <p:cBhvr>
                                        <p:cTn id="17" dur="500"/>
                                        <p:tgtEl>
                                          <p:spTgt spid="5591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59107">
                                            <p:txEl>
                                              <p:pRg st="3" end="3"/>
                                            </p:txEl>
                                          </p:spTgt>
                                        </p:tgtEl>
                                        <p:attrNameLst>
                                          <p:attrName>style.visibility</p:attrName>
                                        </p:attrNameLst>
                                      </p:cBhvr>
                                      <p:to>
                                        <p:strVal val="visible"/>
                                      </p:to>
                                    </p:set>
                                    <p:animEffect transition="in" filter="blinds(horizontal)">
                                      <p:cBhvr>
                                        <p:cTn id="22" dur="500"/>
                                        <p:tgtEl>
                                          <p:spTgt spid="5591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59107">
                                            <p:txEl>
                                              <p:pRg st="4" end="4"/>
                                            </p:txEl>
                                          </p:spTgt>
                                        </p:tgtEl>
                                        <p:attrNameLst>
                                          <p:attrName>style.visibility</p:attrName>
                                        </p:attrNameLst>
                                      </p:cBhvr>
                                      <p:to>
                                        <p:strVal val="visible"/>
                                      </p:to>
                                    </p:set>
                                    <p:animEffect transition="in" filter="blinds(horizontal)">
                                      <p:cBhvr>
                                        <p:cTn id="27" dur="500"/>
                                        <p:tgtEl>
                                          <p:spTgt spid="5591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59107">
                                            <p:txEl>
                                              <p:pRg st="5" end="5"/>
                                            </p:txEl>
                                          </p:spTgt>
                                        </p:tgtEl>
                                        <p:attrNameLst>
                                          <p:attrName>style.visibility</p:attrName>
                                        </p:attrNameLst>
                                      </p:cBhvr>
                                      <p:to>
                                        <p:strVal val="visible"/>
                                      </p:to>
                                    </p:set>
                                    <p:animEffect transition="in" filter="blinds(horizontal)">
                                      <p:cBhvr>
                                        <p:cTn id="32" dur="500"/>
                                        <p:tgtEl>
                                          <p:spTgt spid="5591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idx="4294967295"/>
          </p:nvPr>
        </p:nvSpPr>
        <p:spPr>
          <a:xfrm>
            <a:off x="457200" y="98425"/>
            <a:ext cx="8229600" cy="561975"/>
          </a:xfrm>
        </p:spPr>
        <p:txBody>
          <a:bodyPr/>
          <a:lstStyle/>
          <a:p>
            <a:r>
              <a:rPr lang="zh-CN" altLang="en-US" sz="3200" smtClean="0"/>
              <a:t>数据的表示和运算</a:t>
            </a:r>
          </a:p>
        </p:txBody>
      </p:sp>
      <p:sp>
        <p:nvSpPr>
          <p:cNvPr id="136195" name="Rectangle 3"/>
          <p:cNvSpPr>
            <a:spLocks noGrp="1" noChangeArrowheads="1"/>
          </p:cNvSpPr>
          <p:nvPr>
            <p:ph type="body" idx="4294967295"/>
          </p:nvPr>
        </p:nvSpPr>
        <p:spPr>
          <a:xfrm>
            <a:off x="250825" y="863600"/>
            <a:ext cx="8551863" cy="5400675"/>
          </a:xfrm>
        </p:spPr>
        <p:txBody>
          <a:bodyPr/>
          <a:lstStyle/>
          <a:p>
            <a:pPr marL="457200" indent="-457200">
              <a:lnSpc>
                <a:spcPct val="100000"/>
              </a:lnSpc>
              <a:spcBef>
                <a:spcPts val="1300"/>
              </a:spcBef>
            </a:pPr>
            <a:r>
              <a:rPr lang="zh-CN" altLang="en-US" sz="2800" smtClean="0">
                <a:ea typeface="黑体" pitchFamily="49" charset="-122"/>
              </a:rPr>
              <a:t>主要教学目标</a:t>
            </a:r>
          </a:p>
          <a:p>
            <a:pPr marL="838200" lvl="1" indent="-381000">
              <a:lnSpc>
                <a:spcPct val="150000"/>
              </a:lnSpc>
              <a:spcBef>
                <a:spcPct val="35000"/>
              </a:spcBef>
            </a:pPr>
            <a:r>
              <a:rPr lang="zh-CN" altLang="en-US" sz="2400" smtClean="0">
                <a:latin typeface="微软雅黑" pitchFamily="34" charset="-122"/>
                <a:ea typeface="微软雅黑" pitchFamily="34" charset="-122"/>
              </a:rPr>
              <a:t>掌握计算机内部各种数据的编码表示及其运算方法</a:t>
            </a:r>
          </a:p>
          <a:p>
            <a:pPr marL="838200" lvl="1" indent="-381000">
              <a:lnSpc>
                <a:spcPct val="150000"/>
              </a:lnSpc>
              <a:spcBef>
                <a:spcPct val="35000"/>
              </a:spcBef>
            </a:pPr>
            <a:r>
              <a:rPr lang="zh-CN" altLang="en-US" sz="2400" smtClean="0">
                <a:latin typeface="微软雅黑" pitchFamily="34" charset="-122"/>
                <a:ea typeface="微软雅黑" pitchFamily="34" charset="-122"/>
              </a:rPr>
              <a:t>了解高级语言程序中的各种类型变量对应的表示形式</a:t>
            </a:r>
          </a:p>
          <a:p>
            <a:pPr marL="838200" lvl="1" indent="-381000">
              <a:lnSpc>
                <a:spcPct val="150000"/>
              </a:lnSpc>
              <a:spcBef>
                <a:spcPct val="35000"/>
              </a:spcBef>
            </a:pPr>
            <a:r>
              <a:rPr lang="zh-CN" altLang="en-US" sz="2400" smtClean="0">
                <a:latin typeface="微软雅黑" pitchFamily="34" charset="-122"/>
                <a:ea typeface="微软雅黑" pitchFamily="34" charset="-122"/>
              </a:rPr>
              <a:t>在高级语言程序中的</a:t>
            </a:r>
            <a:r>
              <a:rPr lang="zh-CN" altLang="en-US" sz="2400" smtClean="0">
                <a:solidFill>
                  <a:srgbClr val="FF0000"/>
                </a:solidFill>
                <a:latin typeface="微软雅黑" pitchFamily="34" charset="-122"/>
                <a:ea typeface="微软雅黑" pitchFamily="34" charset="-122"/>
              </a:rPr>
              <a:t>变量</a:t>
            </a:r>
            <a:r>
              <a:rPr lang="zh-CN" altLang="en-US" sz="2400" smtClean="0">
                <a:latin typeface="微软雅黑" pitchFamily="34" charset="-122"/>
                <a:ea typeface="微软雅黑" pitchFamily="34" charset="-122"/>
              </a:rPr>
              <a:t>、</a:t>
            </a:r>
            <a:r>
              <a:rPr lang="zh-CN" altLang="en-US" sz="2400" smtClean="0">
                <a:solidFill>
                  <a:srgbClr val="FF0000"/>
                </a:solidFill>
                <a:latin typeface="微软雅黑" pitchFamily="34" charset="-122"/>
                <a:ea typeface="微软雅黑" pitchFamily="34" charset="-122"/>
              </a:rPr>
              <a:t>机器数</a:t>
            </a:r>
            <a:r>
              <a:rPr lang="zh-CN" altLang="en-US" sz="2400" smtClean="0">
                <a:latin typeface="微软雅黑" pitchFamily="34" charset="-122"/>
                <a:ea typeface="微软雅黑" pitchFamily="34" charset="-122"/>
              </a:rPr>
              <a:t>和</a:t>
            </a:r>
            <a:r>
              <a:rPr lang="zh-CN" altLang="en-US" sz="2400" smtClean="0">
                <a:solidFill>
                  <a:srgbClr val="FF0000"/>
                </a:solidFill>
                <a:latin typeface="微软雅黑" pitchFamily="34" charset="-122"/>
                <a:ea typeface="微软雅黑" pitchFamily="34" charset="-122"/>
              </a:rPr>
              <a:t>底层硬件</a:t>
            </a:r>
            <a:r>
              <a:rPr lang="zh-CN" altLang="en-US" sz="2400" smtClean="0">
                <a:latin typeface="微软雅黑" pitchFamily="34" charset="-122"/>
                <a:ea typeface="微软雅黑" pitchFamily="34" charset="-122"/>
              </a:rPr>
              <a:t>（寄存器、加法器、</a:t>
            </a:r>
            <a:r>
              <a:rPr lang="en-US" altLang="zh-CN" sz="2400" smtClean="0">
                <a:latin typeface="微软雅黑" pitchFamily="34" charset="-122"/>
                <a:ea typeface="微软雅黑" pitchFamily="34" charset="-122"/>
              </a:rPr>
              <a:t>ALU</a:t>
            </a:r>
            <a:r>
              <a:rPr lang="zh-CN" altLang="en-US" sz="2400" smtClean="0">
                <a:latin typeface="微软雅黑" pitchFamily="34" charset="-122"/>
                <a:ea typeface="微软雅黑" pitchFamily="34" charset="-122"/>
              </a:rPr>
              <a:t>等）</a:t>
            </a:r>
            <a:r>
              <a:rPr lang="zh-CN" altLang="en-US" sz="2400" smtClean="0">
                <a:solidFill>
                  <a:srgbClr val="FF0000"/>
                </a:solidFill>
                <a:latin typeface="微软雅黑" pitchFamily="34" charset="-122"/>
                <a:ea typeface="微软雅黑" pitchFamily="34" charset="-122"/>
              </a:rPr>
              <a:t>之间建立关联</a:t>
            </a:r>
          </a:p>
          <a:p>
            <a:pPr marL="838200" lvl="1" indent="-381000">
              <a:lnSpc>
                <a:spcPct val="150000"/>
              </a:lnSpc>
              <a:spcBef>
                <a:spcPct val="35000"/>
              </a:spcBef>
            </a:pPr>
            <a:r>
              <a:rPr lang="zh-CN" altLang="en-US" sz="2400" smtClean="0">
                <a:latin typeface="微软雅黑" pitchFamily="34" charset="-122"/>
                <a:ea typeface="微软雅黑" pitchFamily="34" charset="-122"/>
              </a:rPr>
              <a:t>综合运用所学知识，分析高级语言和机器级语言程序设计中遇到的各种与数据表示和运算相关的问题，解释相应的执行结果</a:t>
            </a:r>
          </a:p>
        </p:txBody>
      </p:sp>
      <p:sp>
        <p:nvSpPr>
          <p:cNvPr id="136196" name="Rectangle 4"/>
          <p:cNvSpPr>
            <a:spLocks noChangeArrowheads="1"/>
          </p:cNvSpPr>
          <p:nvPr/>
        </p:nvSpPr>
        <p:spPr bwMode="auto">
          <a:xfrm>
            <a:off x="385763" y="6159500"/>
            <a:ext cx="8461375" cy="396875"/>
          </a:xfrm>
          <a:prstGeom prst="rect">
            <a:avLst/>
          </a:prstGeom>
          <a:noFill/>
          <a:ln w="9525">
            <a:noFill/>
            <a:miter lim="800000"/>
            <a:headEnd/>
            <a:tailEnd/>
          </a:ln>
          <a:effectLst/>
        </p:spPr>
        <p:txBody>
          <a:bodyPr anchor="ctr">
            <a:spAutoFit/>
          </a:bodyPr>
          <a:lstStyle/>
          <a:p>
            <a:pPr eaLnBrk="0" hangingPunct="0"/>
            <a:r>
              <a:rPr lang="en-US" altLang="zh-CN" sz="2000" b="1">
                <a:latin typeface="微软雅黑" pitchFamily="34" charset="-122"/>
                <a:ea typeface="微软雅黑" pitchFamily="34" charset="-122"/>
              </a:rPr>
              <a:t>C</a:t>
            </a:r>
            <a:r>
              <a:rPr lang="zh-CN" altLang="en-US" sz="2000" b="1">
                <a:latin typeface="微软雅黑" pitchFamily="34" charset="-122"/>
                <a:ea typeface="微软雅黑" pitchFamily="34" charset="-122"/>
              </a:rPr>
              <a:t>语言参考网站：</a:t>
            </a:r>
            <a:r>
              <a:rPr lang="en-US" altLang="zh-CN" sz="2000" b="1">
                <a:latin typeface="微软雅黑" pitchFamily="34" charset="-122"/>
                <a:ea typeface="微软雅黑" pitchFamily="34" charset="-122"/>
                <a:hlinkClick r:id="rId3"/>
              </a:rPr>
              <a:t>http://docs.huihoo.com/c/linux-c-programming/</a:t>
            </a:r>
            <a:endParaRPr lang="en-US" altLang="zh-CN" sz="2000" b="1">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457200" y="98425"/>
            <a:ext cx="8229600" cy="561975"/>
          </a:xfrm>
        </p:spPr>
        <p:txBody>
          <a:bodyPr/>
          <a:lstStyle/>
          <a:p>
            <a:r>
              <a:rPr lang="zh-CN" altLang="en-US" sz="3600" smtClean="0"/>
              <a:t>整数溢出漏洞</a:t>
            </a:r>
          </a:p>
        </p:txBody>
      </p:sp>
      <p:sp>
        <p:nvSpPr>
          <p:cNvPr id="555011" name="Rectangle 3"/>
          <p:cNvSpPr>
            <a:spLocks noGrp="1" noChangeArrowheads="1"/>
          </p:cNvSpPr>
          <p:nvPr>
            <p:ph type="body" idx="1"/>
          </p:nvPr>
        </p:nvSpPr>
        <p:spPr>
          <a:xfrm>
            <a:off x="206375" y="728663"/>
            <a:ext cx="8640763" cy="765175"/>
          </a:xfrm>
        </p:spPr>
        <p:txBody>
          <a:bodyPr/>
          <a:lstStyle/>
          <a:p>
            <a:r>
              <a:rPr lang="zh-CN" altLang="en-US" sz="2200" smtClean="0">
                <a:solidFill>
                  <a:srgbClr val="0000FF"/>
                </a:solidFill>
                <a:latin typeface="微软雅黑" pitchFamily="34" charset="-122"/>
                <a:ea typeface="微软雅黑" pitchFamily="34" charset="-122"/>
              </a:rPr>
              <a:t>说明以下程序存在什么漏洞，引起该漏洞的原因是什么。</a:t>
            </a:r>
            <a:r>
              <a:rPr lang="zh-CN" altLang="en-US" smtClean="0">
                <a:solidFill>
                  <a:srgbClr val="0000FF"/>
                </a:solidFill>
                <a:latin typeface="微软雅黑" pitchFamily="34" charset="-122"/>
                <a:ea typeface="微软雅黑" pitchFamily="34" charset="-122"/>
              </a:rPr>
              <a:t> </a:t>
            </a:r>
          </a:p>
        </p:txBody>
      </p:sp>
      <p:sp>
        <p:nvSpPr>
          <p:cNvPr id="555014" name="Rectangle 6"/>
          <p:cNvSpPr>
            <a:spLocks noChangeArrowheads="1"/>
          </p:cNvSpPr>
          <p:nvPr/>
        </p:nvSpPr>
        <p:spPr bwMode="auto">
          <a:xfrm>
            <a:off x="71438" y="1223963"/>
            <a:ext cx="8229600" cy="4483100"/>
          </a:xfrm>
          <a:prstGeom prst="rect">
            <a:avLst/>
          </a:prstGeom>
          <a:noFill/>
          <a:ln w="9525">
            <a:noFill/>
            <a:miter lim="800000"/>
            <a:headEnd/>
            <a:tailEnd/>
          </a:ln>
        </p:spPr>
        <p:txBody>
          <a:bodyPr/>
          <a:lstStyle/>
          <a:p>
            <a:pPr marL="457200" indent="-457200" eaLnBrk="0" hangingPunct="0">
              <a:lnSpc>
                <a:spcPct val="115000"/>
              </a:lnSpc>
              <a:spcBef>
                <a:spcPct val="5000"/>
              </a:spcBef>
            </a:pPr>
            <a:r>
              <a:rPr lang="en-US" altLang="zh-CN" sz="2000" b="1">
                <a:latin typeface="微软雅黑" pitchFamily="34" charset="-122"/>
                <a:ea typeface="微软雅黑" pitchFamily="34" charset="-122"/>
              </a:rPr>
              <a:t>/* </a:t>
            </a:r>
            <a:r>
              <a:rPr lang="zh-CN" altLang="en-US" sz="2000" b="1">
                <a:latin typeface="微软雅黑" pitchFamily="34" charset="-122"/>
                <a:ea typeface="微软雅黑" pitchFamily="34" charset="-122"/>
              </a:rPr>
              <a:t>复制数组到堆中，</a:t>
            </a:r>
            <a:r>
              <a:rPr lang="en-US" altLang="zh-CN" sz="2000" b="1">
                <a:latin typeface="微软雅黑" pitchFamily="34" charset="-122"/>
                <a:ea typeface="微软雅黑" pitchFamily="34" charset="-122"/>
              </a:rPr>
              <a:t>count</a:t>
            </a:r>
            <a:r>
              <a:rPr lang="zh-CN" altLang="en-US" sz="2000" b="1">
                <a:latin typeface="微软雅黑" pitchFamily="34" charset="-122"/>
                <a:ea typeface="微软雅黑" pitchFamily="34" charset="-122"/>
              </a:rPr>
              <a:t>为数组元素个数 *</a:t>
            </a:r>
            <a:r>
              <a:rPr lang="en-US" altLang="zh-CN" sz="2000" b="1">
                <a:latin typeface="微软雅黑" pitchFamily="34" charset="-122"/>
                <a:ea typeface="微软雅黑" pitchFamily="34" charset="-122"/>
              </a:rPr>
              <a:t>/</a:t>
            </a:r>
          </a:p>
          <a:p>
            <a:pPr marL="457200" indent="-457200" eaLnBrk="0" hangingPunct="0">
              <a:lnSpc>
                <a:spcPct val="115000"/>
              </a:lnSpc>
              <a:spcBef>
                <a:spcPct val="5000"/>
              </a:spcBef>
            </a:pPr>
            <a:r>
              <a:rPr lang="en-US" altLang="zh-CN" sz="2000" b="1">
                <a:latin typeface="微软雅黑" pitchFamily="34" charset="-122"/>
                <a:ea typeface="微软雅黑" pitchFamily="34" charset="-122"/>
              </a:rPr>
              <a:t>int copy_array(int *array, int count) { </a:t>
            </a:r>
          </a:p>
          <a:p>
            <a:pPr marL="457200" indent="-457200" eaLnBrk="0" hangingPunct="0">
              <a:lnSpc>
                <a:spcPct val="115000"/>
              </a:lnSpc>
              <a:spcBef>
                <a:spcPct val="5000"/>
              </a:spcBef>
            </a:pPr>
            <a:r>
              <a:rPr lang="en-US" altLang="zh-CN" sz="2000" b="1">
                <a:latin typeface="微软雅黑" pitchFamily="34" charset="-122"/>
                <a:ea typeface="微软雅黑" pitchFamily="34" charset="-122"/>
              </a:rPr>
              <a:t>  	 int i;  </a:t>
            </a:r>
          </a:p>
          <a:p>
            <a:pPr marL="457200" indent="-457200" eaLnBrk="0" hangingPunct="0">
              <a:lnSpc>
                <a:spcPct val="115000"/>
              </a:lnSpc>
              <a:spcBef>
                <a:spcPct val="5000"/>
              </a:spcBef>
            </a:pPr>
            <a:r>
              <a:rPr lang="en-US" altLang="zh-CN" sz="2000" b="1">
                <a:latin typeface="微软雅黑" pitchFamily="34" charset="-122"/>
                <a:ea typeface="微软雅黑" pitchFamily="34" charset="-122"/>
              </a:rPr>
              <a:t> 	/* </a:t>
            </a:r>
            <a:r>
              <a:rPr lang="zh-CN" altLang="en-US" sz="2000" b="1">
                <a:latin typeface="微软雅黑" pitchFamily="34" charset="-122"/>
                <a:ea typeface="微软雅黑" pitchFamily="34" charset="-122"/>
              </a:rPr>
              <a:t>在堆区申请一块内存 *</a:t>
            </a:r>
            <a:r>
              <a:rPr lang="en-US" altLang="zh-CN" sz="2000" b="1">
                <a:latin typeface="微软雅黑" pitchFamily="34" charset="-122"/>
                <a:ea typeface="微软雅黑" pitchFamily="34" charset="-122"/>
              </a:rPr>
              <a:t>/</a:t>
            </a:r>
          </a:p>
          <a:p>
            <a:pPr marL="457200" indent="-457200" eaLnBrk="0" hangingPunct="0">
              <a:lnSpc>
                <a:spcPct val="115000"/>
              </a:lnSpc>
              <a:spcBef>
                <a:spcPct val="5000"/>
              </a:spcBef>
            </a:pPr>
            <a:r>
              <a:rPr lang="en-US" altLang="zh-CN" sz="2000" b="1">
                <a:latin typeface="微软雅黑" pitchFamily="34" charset="-122"/>
                <a:ea typeface="微软雅黑" pitchFamily="34" charset="-122"/>
              </a:rPr>
              <a:t>  	 int *myarray = (int *) </a:t>
            </a:r>
            <a:r>
              <a:rPr lang="en-US" altLang="zh-CN" sz="2000" b="1">
                <a:solidFill>
                  <a:srgbClr val="0000FF"/>
                </a:solidFill>
                <a:latin typeface="微软雅黑" pitchFamily="34" charset="-122"/>
                <a:ea typeface="微软雅黑" pitchFamily="34" charset="-122"/>
              </a:rPr>
              <a:t>malloc(</a:t>
            </a:r>
            <a:r>
              <a:rPr lang="en-US" altLang="zh-CN" sz="2000" b="1">
                <a:solidFill>
                  <a:srgbClr val="FF0000"/>
                </a:solidFill>
                <a:latin typeface="微软雅黑" pitchFamily="34" charset="-122"/>
                <a:ea typeface="微软雅黑" pitchFamily="34" charset="-122"/>
              </a:rPr>
              <a:t>count*sizeof(int)</a:t>
            </a:r>
            <a:r>
              <a:rPr lang="en-US" altLang="zh-CN" sz="2000" b="1">
                <a:solidFill>
                  <a:srgbClr val="0000FF"/>
                </a:solidFill>
                <a:latin typeface="微软雅黑" pitchFamily="34" charset="-122"/>
                <a:ea typeface="微软雅黑" pitchFamily="34" charset="-122"/>
              </a:rPr>
              <a:t>)</a:t>
            </a:r>
            <a:r>
              <a:rPr lang="en-US" altLang="zh-CN" sz="2000" b="1">
                <a:latin typeface="微软雅黑" pitchFamily="34" charset="-122"/>
                <a:ea typeface="微软雅黑" pitchFamily="34" charset="-122"/>
              </a:rPr>
              <a:t>; </a:t>
            </a:r>
          </a:p>
          <a:p>
            <a:pPr marL="457200" indent="-457200" eaLnBrk="0" hangingPunct="0">
              <a:lnSpc>
                <a:spcPct val="115000"/>
              </a:lnSpc>
              <a:spcBef>
                <a:spcPct val="5000"/>
              </a:spcBef>
            </a:pPr>
            <a:r>
              <a:rPr lang="en-US" altLang="zh-CN" sz="2000" b="1">
                <a:latin typeface="微软雅黑" pitchFamily="34" charset="-122"/>
                <a:ea typeface="微软雅黑" pitchFamily="34" charset="-122"/>
              </a:rPr>
              <a:t>   	if (myarray == NULL) </a:t>
            </a:r>
          </a:p>
          <a:p>
            <a:pPr marL="457200" indent="-457200" eaLnBrk="0" hangingPunct="0">
              <a:lnSpc>
                <a:spcPct val="115000"/>
              </a:lnSpc>
              <a:spcBef>
                <a:spcPct val="5000"/>
              </a:spcBef>
            </a:pPr>
            <a:r>
              <a:rPr lang="en-US" altLang="zh-CN" sz="2000" b="1">
                <a:latin typeface="微软雅黑" pitchFamily="34" charset="-122"/>
                <a:ea typeface="微软雅黑" pitchFamily="34" charset="-122"/>
              </a:rPr>
              <a:t>       	return -1;</a:t>
            </a:r>
          </a:p>
          <a:p>
            <a:pPr marL="457200" indent="-457200" eaLnBrk="0" hangingPunct="0">
              <a:lnSpc>
                <a:spcPct val="115000"/>
              </a:lnSpc>
              <a:spcBef>
                <a:spcPct val="5000"/>
              </a:spcBef>
            </a:pPr>
            <a:r>
              <a:rPr lang="en-US" altLang="zh-CN" sz="2000" b="1">
                <a:latin typeface="微软雅黑" pitchFamily="34" charset="-122"/>
                <a:ea typeface="微软雅黑" pitchFamily="34" charset="-122"/>
              </a:rPr>
              <a:t>  	for (i = 0; i &lt; count; i++) </a:t>
            </a:r>
          </a:p>
          <a:p>
            <a:pPr marL="457200" indent="-457200" eaLnBrk="0" hangingPunct="0">
              <a:lnSpc>
                <a:spcPct val="115000"/>
              </a:lnSpc>
              <a:spcBef>
                <a:spcPct val="5000"/>
              </a:spcBef>
            </a:pPr>
            <a:r>
              <a:rPr lang="en-US" altLang="zh-CN" sz="2000" b="1">
                <a:latin typeface="微软雅黑" pitchFamily="34" charset="-122"/>
                <a:ea typeface="微软雅黑" pitchFamily="34" charset="-122"/>
              </a:rPr>
              <a:t>       	myarray[i] = array[i]; </a:t>
            </a:r>
          </a:p>
          <a:p>
            <a:pPr marL="457200" indent="-457200" eaLnBrk="0" hangingPunct="0">
              <a:lnSpc>
                <a:spcPct val="115000"/>
              </a:lnSpc>
              <a:spcBef>
                <a:spcPct val="5000"/>
              </a:spcBef>
            </a:pPr>
            <a:r>
              <a:rPr lang="en-US" altLang="zh-CN" sz="2000" b="1">
                <a:latin typeface="微软雅黑" pitchFamily="34" charset="-122"/>
                <a:ea typeface="微软雅黑" pitchFamily="34" charset="-122"/>
              </a:rPr>
              <a:t>   	return count; </a:t>
            </a:r>
          </a:p>
          <a:p>
            <a:pPr marL="457200" indent="-457200" eaLnBrk="0" hangingPunct="0">
              <a:lnSpc>
                <a:spcPct val="115000"/>
              </a:lnSpc>
              <a:spcBef>
                <a:spcPct val="5000"/>
              </a:spcBef>
            </a:pPr>
            <a:r>
              <a:rPr lang="en-US" altLang="zh-CN" sz="2000" b="1">
                <a:latin typeface="微软雅黑" pitchFamily="34" charset="-122"/>
                <a:ea typeface="微软雅黑" pitchFamily="34" charset="-122"/>
              </a:rPr>
              <a:t>} </a:t>
            </a:r>
            <a:endParaRPr lang="zh-CN" altLang="en-US" sz="2000" b="1">
              <a:latin typeface="微软雅黑" pitchFamily="34" charset="-122"/>
              <a:ea typeface="微软雅黑" pitchFamily="34" charset="-122"/>
            </a:endParaRPr>
          </a:p>
        </p:txBody>
      </p:sp>
      <p:sp>
        <p:nvSpPr>
          <p:cNvPr id="555015" name="Rectangle 7"/>
          <p:cNvSpPr>
            <a:spLocks noChangeArrowheads="1"/>
          </p:cNvSpPr>
          <p:nvPr/>
        </p:nvSpPr>
        <p:spPr bwMode="auto">
          <a:xfrm>
            <a:off x="1196975" y="5319713"/>
            <a:ext cx="3735388" cy="1431925"/>
          </a:xfrm>
          <a:prstGeom prst="rect">
            <a:avLst/>
          </a:prstGeom>
          <a:noFill/>
          <a:ln w="9525">
            <a:noFill/>
            <a:miter lim="800000"/>
            <a:headEnd/>
            <a:tailEnd/>
          </a:ln>
          <a:effectLst/>
        </p:spPr>
        <p:txBody>
          <a:bodyPr anchor="ctr">
            <a:spAutoFit/>
          </a:bodyPr>
          <a:lstStyle/>
          <a:p>
            <a:pPr eaLnBrk="0" hangingPunct="0"/>
            <a:r>
              <a:rPr lang="zh-CN" altLang="en-US" sz="2200" b="1">
                <a:solidFill>
                  <a:srgbClr val="0000FF"/>
                </a:solidFill>
                <a:latin typeface="微软雅黑" pitchFamily="34" charset="-122"/>
                <a:ea typeface="微软雅黑" pitchFamily="34" charset="-122"/>
              </a:rPr>
              <a:t>当参数</a:t>
            </a:r>
            <a:r>
              <a:rPr lang="en-US" altLang="zh-CN" sz="2200" b="1">
                <a:solidFill>
                  <a:srgbClr val="0000FF"/>
                </a:solidFill>
                <a:latin typeface="微软雅黑" pitchFamily="34" charset="-122"/>
                <a:ea typeface="微软雅黑" pitchFamily="34" charset="-122"/>
              </a:rPr>
              <a:t>count</a:t>
            </a:r>
            <a:r>
              <a:rPr lang="zh-CN" altLang="en-US" sz="2200" b="1">
                <a:solidFill>
                  <a:srgbClr val="0000FF"/>
                </a:solidFill>
                <a:latin typeface="微软雅黑" pitchFamily="34" charset="-122"/>
                <a:ea typeface="微软雅黑" pitchFamily="34" charset="-122"/>
              </a:rPr>
              <a:t>很大时，则</a:t>
            </a:r>
            <a:r>
              <a:rPr lang="en-US" altLang="zh-CN" sz="2200" b="1">
                <a:solidFill>
                  <a:srgbClr val="0000FF"/>
                </a:solidFill>
                <a:latin typeface="微软雅黑" pitchFamily="34" charset="-122"/>
                <a:ea typeface="微软雅黑" pitchFamily="34" charset="-122"/>
              </a:rPr>
              <a:t>count*sizeof(int)</a:t>
            </a:r>
            <a:r>
              <a:rPr lang="zh-CN" altLang="en-US" sz="2200" b="1">
                <a:solidFill>
                  <a:srgbClr val="0000FF"/>
                </a:solidFill>
                <a:latin typeface="微软雅黑" pitchFamily="34" charset="-122"/>
                <a:ea typeface="微软雅黑" pitchFamily="34" charset="-122"/>
              </a:rPr>
              <a:t>会溢出。如</a:t>
            </a:r>
            <a:r>
              <a:rPr lang="en-US" altLang="zh-CN" sz="2200" b="1">
                <a:solidFill>
                  <a:srgbClr val="0000FF"/>
                </a:solidFill>
                <a:latin typeface="微软雅黑" pitchFamily="34" charset="-122"/>
                <a:ea typeface="微软雅黑" pitchFamily="34" charset="-122"/>
              </a:rPr>
              <a:t>count=2</a:t>
            </a:r>
            <a:r>
              <a:rPr lang="en-US" altLang="zh-CN" sz="2200" b="1" baseline="30000">
                <a:solidFill>
                  <a:srgbClr val="0000FF"/>
                </a:solidFill>
                <a:latin typeface="微软雅黑" pitchFamily="34" charset="-122"/>
                <a:ea typeface="微软雅黑" pitchFamily="34" charset="-122"/>
              </a:rPr>
              <a:t>30</a:t>
            </a:r>
            <a:r>
              <a:rPr lang="en-US" altLang="zh-CN" sz="2200" b="1">
                <a:solidFill>
                  <a:srgbClr val="0000FF"/>
                </a:solidFill>
                <a:latin typeface="微软雅黑" pitchFamily="34" charset="-122"/>
                <a:ea typeface="微软雅黑" pitchFamily="34" charset="-122"/>
              </a:rPr>
              <a:t>+1</a:t>
            </a:r>
            <a:r>
              <a:rPr lang="zh-CN" altLang="en-US" sz="2200" b="1">
                <a:solidFill>
                  <a:srgbClr val="0000FF"/>
                </a:solidFill>
                <a:latin typeface="微软雅黑" pitchFamily="34" charset="-122"/>
                <a:ea typeface="微软雅黑" pitchFamily="34" charset="-122"/>
              </a:rPr>
              <a:t>时， </a:t>
            </a:r>
            <a:r>
              <a:rPr lang="en-US" altLang="zh-CN" sz="2200" b="1">
                <a:solidFill>
                  <a:srgbClr val="0000FF"/>
                </a:solidFill>
                <a:latin typeface="微软雅黑" pitchFamily="34" charset="-122"/>
                <a:ea typeface="微软雅黑" pitchFamily="34" charset="-122"/>
              </a:rPr>
              <a:t>count*sizeof(int)=4</a:t>
            </a:r>
            <a:r>
              <a:rPr lang="zh-CN" altLang="en-US" sz="2200" b="1">
                <a:solidFill>
                  <a:srgbClr val="0000FF"/>
                </a:solidFill>
                <a:latin typeface="微软雅黑" pitchFamily="34" charset="-122"/>
                <a:ea typeface="微软雅黑" pitchFamily="34" charset="-122"/>
              </a:rPr>
              <a:t>。</a:t>
            </a:r>
          </a:p>
        </p:txBody>
      </p:sp>
      <p:sp>
        <p:nvSpPr>
          <p:cNvPr id="555016" name="AutoShape 8"/>
          <p:cNvSpPr>
            <a:spLocks noChangeArrowheads="1"/>
          </p:cNvSpPr>
          <p:nvPr/>
        </p:nvSpPr>
        <p:spPr bwMode="auto">
          <a:xfrm>
            <a:off x="4843463" y="5740400"/>
            <a:ext cx="628650" cy="539750"/>
          </a:xfrm>
          <a:prstGeom prst="rightArrow">
            <a:avLst>
              <a:gd name="adj1" fmla="val 50000"/>
              <a:gd name="adj2" fmla="val 29118"/>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555017" name="Rectangle 9"/>
          <p:cNvSpPr>
            <a:spLocks noChangeArrowheads="1"/>
          </p:cNvSpPr>
          <p:nvPr/>
        </p:nvSpPr>
        <p:spPr bwMode="auto">
          <a:xfrm>
            <a:off x="5651500" y="5678488"/>
            <a:ext cx="2655888" cy="762000"/>
          </a:xfrm>
          <a:prstGeom prst="rect">
            <a:avLst/>
          </a:prstGeom>
          <a:noFill/>
          <a:ln w="9525">
            <a:noFill/>
            <a:miter lim="800000"/>
            <a:headEnd/>
            <a:tailEnd/>
          </a:ln>
          <a:effectLst/>
        </p:spPr>
        <p:txBody>
          <a:bodyPr anchor="ctr">
            <a:spAutoFit/>
          </a:bodyPr>
          <a:lstStyle/>
          <a:p>
            <a:pPr eaLnBrk="0" hangingPunct="0"/>
            <a:r>
              <a:rPr lang="zh-CN" altLang="en-US" sz="2200" b="1">
                <a:solidFill>
                  <a:srgbClr val="0000FF"/>
                </a:solidFill>
                <a:latin typeface="微软雅黑" pitchFamily="34" charset="-122"/>
                <a:ea typeface="微软雅黑" pitchFamily="34" charset="-122"/>
              </a:rPr>
              <a:t>堆（</a:t>
            </a:r>
            <a:r>
              <a:rPr lang="en-US" altLang="zh-CN" sz="2200" b="1">
                <a:solidFill>
                  <a:srgbClr val="0000FF"/>
                </a:solidFill>
                <a:latin typeface="微软雅黑" pitchFamily="34" charset="-122"/>
                <a:ea typeface="微软雅黑" pitchFamily="34" charset="-122"/>
              </a:rPr>
              <a:t>heap</a:t>
            </a:r>
            <a:r>
              <a:rPr lang="zh-CN" altLang="en-US" sz="2200" b="1">
                <a:solidFill>
                  <a:srgbClr val="0000FF"/>
                </a:solidFill>
                <a:latin typeface="微软雅黑" pitchFamily="34" charset="-122"/>
                <a:ea typeface="微软雅黑" pitchFamily="34" charset="-122"/>
              </a:rPr>
              <a:t>）中大量数据被破坏！</a:t>
            </a:r>
            <a:endParaRPr lang="en-US" altLang="zh-CN" sz="2200" b="1">
              <a:solidFill>
                <a:srgbClr val="0000FF"/>
              </a:solidFill>
              <a:latin typeface="微软雅黑" pitchFamily="34" charset="-122"/>
              <a:ea typeface="微软雅黑" pitchFamily="34" charset="-122"/>
            </a:endParaRPr>
          </a:p>
        </p:txBody>
      </p:sp>
      <p:sp>
        <p:nvSpPr>
          <p:cNvPr id="555018" name="Rectangle 10"/>
          <p:cNvSpPr>
            <a:spLocks noChangeArrowheads="1"/>
          </p:cNvSpPr>
          <p:nvPr/>
        </p:nvSpPr>
        <p:spPr bwMode="auto">
          <a:xfrm>
            <a:off x="4751388" y="3249613"/>
            <a:ext cx="3984625" cy="1997075"/>
          </a:xfrm>
          <a:prstGeom prst="rect">
            <a:avLst/>
          </a:prstGeom>
          <a:noFill/>
          <a:ln w="9525">
            <a:noFill/>
            <a:miter lim="800000"/>
            <a:headEnd/>
            <a:tailEnd/>
          </a:ln>
          <a:effectLst/>
        </p:spPr>
        <p:txBody>
          <a:bodyPr>
            <a:spAutoFit/>
          </a:bodyPr>
          <a:lstStyle/>
          <a:p>
            <a:pPr eaLnBrk="0" hangingPunct="0">
              <a:lnSpc>
                <a:spcPct val="125000"/>
              </a:lnSpc>
              <a:spcBef>
                <a:spcPct val="20000"/>
              </a:spcBef>
            </a:pPr>
            <a:r>
              <a:rPr lang="zh-CN" altLang="en-US" sz="2000" b="1">
                <a:ea typeface="微软雅黑" pitchFamily="34" charset="-122"/>
              </a:rPr>
              <a:t>攻击者可构造特殊参数来触发整数溢出，以一段</a:t>
            </a:r>
            <a:r>
              <a:rPr lang="zh-CN" altLang="en-US" sz="2000" b="1">
                <a:solidFill>
                  <a:srgbClr val="008000"/>
                </a:solidFill>
                <a:ea typeface="微软雅黑" pitchFamily="34" charset="-122"/>
              </a:rPr>
              <a:t>预设信息</a:t>
            </a:r>
            <a:r>
              <a:rPr lang="zh-CN" altLang="en-US" sz="2000" b="1">
                <a:solidFill>
                  <a:srgbClr val="FF3300"/>
                </a:solidFill>
                <a:ea typeface="微软雅黑" pitchFamily="34" charset="-122"/>
              </a:rPr>
              <a:t>覆盖一个已分配的堆缓冲区</a:t>
            </a:r>
            <a:r>
              <a:rPr lang="zh-CN" altLang="en-US" sz="2000" b="1">
                <a:ea typeface="微软雅黑" pitchFamily="34" charset="-122"/>
              </a:rPr>
              <a:t>，造成远程服务崩溃或者改变内存数据并执行任意代码。</a:t>
            </a:r>
          </a:p>
        </p:txBody>
      </p:sp>
      <p:sp>
        <p:nvSpPr>
          <p:cNvPr id="555019" name="Line 11"/>
          <p:cNvSpPr>
            <a:spLocks noChangeShapeType="1"/>
          </p:cNvSpPr>
          <p:nvPr/>
        </p:nvSpPr>
        <p:spPr bwMode="auto">
          <a:xfrm flipH="1">
            <a:off x="3897313" y="4014788"/>
            <a:ext cx="2744787" cy="269875"/>
          </a:xfrm>
          <a:prstGeom prst="line">
            <a:avLst/>
          </a:prstGeom>
          <a:noFill/>
          <a:ln w="38100">
            <a:solidFill>
              <a:srgbClr val="FF0000"/>
            </a:solidFill>
            <a:round/>
            <a:headEnd/>
            <a:tailEnd type="triangle" w="med" len="med"/>
          </a:ln>
          <a:effectLst/>
        </p:spPr>
        <p:txBody>
          <a:bodyPr/>
          <a:lstStyle/>
          <a:p>
            <a:endParaRPr lang="zh-CN" altLang="en-US"/>
          </a:p>
        </p:txBody>
      </p:sp>
      <p:sp>
        <p:nvSpPr>
          <p:cNvPr id="555020" name="Rectangle 12"/>
          <p:cNvSpPr>
            <a:spLocks noChangeArrowheads="1"/>
          </p:cNvSpPr>
          <p:nvPr/>
        </p:nvSpPr>
        <p:spPr bwMode="auto">
          <a:xfrm>
            <a:off x="5472113" y="1179513"/>
            <a:ext cx="3544887" cy="1474787"/>
          </a:xfrm>
          <a:prstGeom prst="rect">
            <a:avLst/>
          </a:prstGeom>
          <a:noFill/>
          <a:ln w="9525">
            <a:solidFill>
              <a:srgbClr val="CC3300"/>
            </a:solidFill>
            <a:miter lim="800000"/>
            <a:headEnd/>
            <a:tailEnd/>
          </a:ln>
          <a:effectLst/>
        </p:spPr>
        <p:txBody>
          <a:bodyPr>
            <a:spAutoFit/>
          </a:bodyPr>
          <a:lstStyle/>
          <a:p>
            <a:r>
              <a:rPr lang="en-US" altLang="zh-CN" b="1">
                <a:solidFill>
                  <a:srgbClr val="CC3300"/>
                </a:solidFill>
                <a:latin typeface="微软雅黑" pitchFamily="34" charset="-122"/>
                <a:ea typeface="微软雅黑" pitchFamily="34" charset="-122"/>
              </a:rPr>
              <a:t>2002</a:t>
            </a:r>
            <a:r>
              <a:rPr lang="zh-CN" altLang="en-US" b="1">
                <a:solidFill>
                  <a:srgbClr val="CC3300"/>
                </a:solidFill>
                <a:latin typeface="微软雅黑" pitchFamily="34" charset="-122"/>
                <a:ea typeface="微软雅黑" pitchFamily="34" charset="-122"/>
              </a:rPr>
              <a:t>年，</a:t>
            </a:r>
            <a:r>
              <a:rPr lang="en-US" altLang="zh-CN" b="1">
                <a:solidFill>
                  <a:srgbClr val="CC3300"/>
                </a:solidFill>
                <a:latin typeface="微软雅黑" pitchFamily="34" charset="-122"/>
                <a:ea typeface="微软雅黑" pitchFamily="34" charset="-122"/>
              </a:rPr>
              <a:t>Sun Microsystems</a:t>
            </a:r>
            <a:r>
              <a:rPr lang="zh-CN" altLang="en-US" b="1">
                <a:solidFill>
                  <a:srgbClr val="CC3300"/>
                </a:solidFill>
                <a:latin typeface="微软雅黑" pitchFamily="34" charset="-122"/>
                <a:ea typeface="微软雅黑" pitchFamily="34" charset="-122"/>
              </a:rPr>
              <a:t>公司的</a:t>
            </a:r>
            <a:r>
              <a:rPr lang="en-US" altLang="zh-CN" b="1">
                <a:solidFill>
                  <a:srgbClr val="CC3300"/>
                </a:solidFill>
                <a:latin typeface="微软雅黑" pitchFamily="34" charset="-122"/>
                <a:ea typeface="微软雅黑" pitchFamily="34" charset="-122"/>
              </a:rPr>
              <a:t>RPC XDR</a:t>
            </a:r>
            <a:r>
              <a:rPr lang="zh-CN" altLang="en-US" b="1">
                <a:solidFill>
                  <a:srgbClr val="CC3300"/>
                </a:solidFill>
                <a:latin typeface="微软雅黑" pitchFamily="34" charset="-122"/>
                <a:ea typeface="微软雅黑" pitchFamily="34" charset="-122"/>
              </a:rPr>
              <a:t>库带的</a:t>
            </a:r>
            <a:r>
              <a:rPr lang="en-US" altLang="zh-CN" b="1">
                <a:solidFill>
                  <a:srgbClr val="CC3300"/>
                </a:solidFill>
                <a:latin typeface="微软雅黑" pitchFamily="34" charset="-122"/>
                <a:ea typeface="微软雅黑" pitchFamily="34" charset="-122"/>
              </a:rPr>
              <a:t>xdr_array</a:t>
            </a:r>
            <a:r>
              <a:rPr lang="zh-CN" altLang="en-US" b="1">
                <a:solidFill>
                  <a:srgbClr val="CC3300"/>
                </a:solidFill>
                <a:latin typeface="微软雅黑" pitchFamily="34" charset="-122"/>
                <a:ea typeface="微软雅黑" pitchFamily="34" charset="-122"/>
              </a:rPr>
              <a:t>函数发生整数溢出漏洞，攻击者可利用该漏洞从远程或本地获取</a:t>
            </a:r>
            <a:r>
              <a:rPr lang="en-US" altLang="zh-CN" b="1">
                <a:solidFill>
                  <a:srgbClr val="CC3300"/>
                </a:solidFill>
                <a:latin typeface="微软雅黑" pitchFamily="34" charset="-122"/>
                <a:ea typeface="微软雅黑" pitchFamily="34" charset="-122"/>
              </a:rPr>
              <a:t>root</a:t>
            </a:r>
            <a:r>
              <a:rPr lang="zh-CN" altLang="en-US" b="1">
                <a:solidFill>
                  <a:srgbClr val="CC3300"/>
                </a:solidFill>
                <a:latin typeface="微软雅黑" pitchFamily="34" charset="-122"/>
                <a:ea typeface="微软雅黑" pitchFamily="34" charset="-122"/>
              </a:rPr>
              <a:t>权限。</a:t>
            </a:r>
          </a:p>
        </p:txBody>
      </p:sp>
      <p:sp>
        <p:nvSpPr>
          <p:cNvPr id="4" name="TextBox 3"/>
          <p:cNvSpPr txBox="1"/>
          <p:nvPr/>
        </p:nvSpPr>
        <p:spPr>
          <a:xfrm>
            <a:off x="6642100" y="188913"/>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a:xfrm>
            <a:off x="457200" y="98425"/>
            <a:ext cx="8229600" cy="561975"/>
          </a:xfrm>
        </p:spPr>
        <p:txBody>
          <a:bodyPr/>
          <a:lstStyle/>
          <a:p>
            <a:r>
              <a:rPr lang="zh-CN" altLang="en-US" sz="3600" smtClean="0"/>
              <a:t>整数的除运算</a:t>
            </a:r>
          </a:p>
        </p:txBody>
      </p:sp>
      <p:sp>
        <p:nvSpPr>
          <p:cNvPr id="558083" name="Rectangle 3"/>
          <p:cNvSpPr>
            <a:spLocks noGrp="1" noChangeArrowheads="1"/>
          </p:cNvSpPr>
          <p:nvPr>
            <p:ph type="body" idx="1"/>
          </p:nvPr>
        </p:nvSpPr>
        <p:spPr>
          <a:xfrm>
            <a:off x="431800" y="908050"/>
            <a:ext cx="8326438" cy="5218113"/>
          </a:xfrm>
        </p:spPr>
        <p:txBody>
          <a:bodyPr/>
          <a:lstStyle/>
          <a:p>
            <a:pPr>
              <a:lnSpc>
                <a:spcPct val="95000"/>
              </a:lnSpc>
              <a:spcBef>
                <a:spcPct val="55000"/>
              </a:spcBef>
            </a:pPr>
            <a:r>
              <a:rPr lang="zh-CN" altLang="en-US" sz="2200" smtClean="0">
                <a:latin typeface="微软雅黑" pitchFamily="34" charset="-122"/>
                <a:ea typeface="微软雅黑" pitchFamily="34" charset="-122"/>
              </a:rPr>
              <a:t>对于</a:t>
            </a:r>
            <a:r>
              <a:rPr lang="en-US" altLang="zh-CN" sz="2200" smtClean="0">
                <a:latin typeface="微软雅黑" pitchFamily="34" charset="-122"/>
                <a:ea typeface="微软雅黑" pitchFamily="34" charset="-122"/>
              </a:rPr>
              <a:t>n</a:t>
            </a:r>
            <a:r>
              <a:rPr lang="zh-CN" altLang="en-US" sz="2200" smtClean="0">
                <a:latin typeface="微软雅黑" pitchFamily="34" charset="-122"/>
                <a:ea typeface="微软雅黑" pitchFamily="34" charset="-122"/>
              </a:rPr>
              <a:t>位整数除以</a:t>
            </a:r>
            <a:r>
              <a:rPr lang="en-US" altLang="zh-CN" sz="2200" smtClean="0">
                <a:latin typeface="微软雅黑" pitchFamily="34" charset="-122"/>
                <a:ea typeface="微软雅黑" pitchFamily="34" charset="-122"/>
              </a:rPr>
              <a:t>n</a:t>
            </a:r>
            <a:r>
              <a:rPr lang="zh-CN" altLang="en-US" sz="2200" smtClean="0">
                <a:latin typeface="微软雅黑" pitchFamily="34" charset="-122"/>
                <a:ea typeface="微软雅黑" pitchFamily="34" charset="-122"/>
              </a:rPr>
              <a:t>位整数，除</a:t>
            </a:r>
            <a:r>
              <a:rPr lang="en-US" altLang="zh-CN" sz="2200" smtClean="0">
                <a:latin typeface="微软雅黑" pitchFamily="34" charset="-122"/>
                <a:ea typeface="微软雅黑" pitchFamily="34" charset="-122"/>
              </a:rPr>
              <a:t>-2</a:t>
            </a:r>
            <a:r>
              <a:rPr lang="en-US" altLang="zh-CN" sz="2200" baseline="30000" smtClean="0">
                <a:latin typeface="微软雅黑" pitchFamily="34" charset="-122"/>
                <a:ea typeface="微软雅黑" pitchFamily="34" charset="-122"/>
              </a:rPr>
              <a:t>n-1</a:t>
            </a:r>
            <a:r>
              <a:rPr lang="en-US" altLang="zh-CN" sz="2200" smtClean="0">
                <a:latin typeface="微软雅黑" pitchFamily="34" charset="-122"/>
                <a:ea typeface="微软雅黑" pitchFamily="34" charset="-122"/>
              </a:rPr>
              <a:t>/-1= 2</a:t>
            </a:r>
            <a:r>
              <a:rPr lang="en-US" altLang="zh-CN" sz="2200" baseline="30000" smtClean="0">
                <a:latin typeface="微软雅黑" pitchFamily="34" charset="-122"/>
                <a:ea typeface="微软雅黑" pitchFamily="34" charset="-122"/>
              </a:rPr>
              <a:t>n-1</a:t>
            </a:r>
            <a:r>
              <a:rPr lang="zh-CN" altLang="en-US" sz="2200" smtClean="0">
                <a:latin typeface="微软雅黑" pitchFamily="34" charset="-122"/>
                <a:ea typeface="微软雅黑" pitchFamily="34" charset="-122"/>
              </a:rPr>
              <a:t>会发生溢出外，其余情况都不会发生溢出。</a:t>
            </a:r>
            <a:r>
              <a:rPr lang="en-US" altLang="zh-CN" sz="2200" smtClean="0">
                <a:latin typeface="微软雅黑" pitchFamily="34" charset="-122"/>
                <a:ea typeface="微软雅黑" pitchFamily="34" charset="-122"/>
              </a:rPr>
              <a:t>Why?</a:t>
            </a:r>
          </a:p>
          <a:p>
            <a:pPr>
              <a:lnSpc>
                <a:spcPct val="95000"/>
              </a:lnSpc>
              <a:spcBef>
                <a:spcPct val="55000"/>
              </a:spcBef>
              <a:buFontTx/>
              <a:buNone/>
            </a:pPr>
            <a:r>
              <a:rPr lang="zh-CN" altLang="en-US" sz="2200" smtClean="0">
                <a:latin typeface="微软雅黑" pitchFamily="34" charset="-122"/>
                <a:ea typeface="微软雅黑" pitchFamily="34" charset="-122"/>
              </a:rPr>
              <a:t>    </a:t>
            </a:r>
            <a:r>
              <a:rPr lang="zh-CN" altLang="en-US" sz="2200" smtClean="0">
                <a:solidFill>
                  <a:srgbClr val="FF0000"/>
                </a:solidFill>
                <a:latin typeface="微软雅黑" pitchFamily="34" charset="-122"/>
                <a:ea typeface="微软雅黑" pitchFamily="34" charset="-122"/>
              </a:rPr>
              <a:t>因为商的绝对值不可能比被除数的绝对值更大，因而不会发生溢出，也就不会像整数乘法运算那样发生漏洞。</a:t>
            </a:r>
          </a:p>
          <a:p>
            <a:pPr>
              <a:lnSpc>
                <a:spcPct val="95000"/>
              </a:lnSpc>
              <a:spcBef>
                <a:spcPct val="55000"/>
              </a:spcBef>
            </a:pPr>
            <a:r>
              <a:rPr lang="zh-CN" altLang="en-US" sz="2200" smtClean="0">
                <a:latin typeface="微软雅黑" pitchFamily="34" charset="-122"/>
                <a:ea typeface="微软雅黑" pitchFamily="34" charset="-122"/>
              </a:rPr>
              <a:t>在不能整除时需要进行舍入，通常按照朝</a:t>
            </a:r>
            <a:r>
              <a:rPr lang="en-US" altLang="zh-CN" sz="2200" smtClean="0">
                <a:latin typeface="微软雅黑" pitchFamily="34" charset="-122"/>
                <a:ea typeface="微软雅黑" pitchFamily="34" charset="-122"/>
              </a:rPr>
              <a:t>0</a:t>
            </a:r>
            <a:r>
              <a:rPr lang="zh-CN" altLang="en-US" sz="2200" smtClean="0">
                <a:latin typeface="微软雅黑" pitchFamily="34" charset="-122"/>
                <a:ea typeface="微软雅黑" pitchFamily="34" charset="-122"/>
              </a:rPr>
              <a:t>方向舍入，即正数商取比自身小的最接近整数</a:t>
            </a:r>
            <a:r>
              <a:rPr lang="en-US" altLang="zh-CN" sz="2200" smtClean="0">
                <a:solidFill>
                  <a:srgbClr val="0033CC"/>
                </a:solidFill>
                <a:latin typeface="微软雅黑" pitchFamily="34" charset="-122"/>
                <a:ea typeface="微软雅黑" pitchFamily="34" charset="-122"/>
              </a:rPr>
              <a:t>(</a:t>
            </a:r>
            <a:r>
              <a:rPr lang="en-US" altLang="en-US" sz="2200" smtClean="0">
                <a:solidFill>
                  <a:srgbClr val="0033CC"/>
                </a:solidFill>
                <a:latin typeface="微软雅黑" pitchFamily="34" charset="-122"/>
                <a:ea typeface="微软雅黑" pitchFamily="34" charset="-122"/>
              </a:rPr>
              <a:t>Floor</a:t>
            </a:r>
            <a:r>
              <a:rPr lang="en-US" altLang="zh-CN" sz="2200" smtClean="0">
                <a:solidFill>
                  <a:srgbClr val="0033CC"/>
                </a:solidFill>
                <a:latin typeface="微软雅黑" pitchFamily="34" charset="-122"/>
                <a:ea typeface="微软雅黑" pitchFamily="34" charset="-122"/>
              </a:rPr>
              <a:t>,</a:t>
            </a:r>
            <a:r>
              <a:rPr lang="zh-CN" altLang="en-US" sz="2200" smtClean="0">
                <a:solidFill>
                  <a:srgbClr val="0033CC"/>
                </a:solidFill>
                <a:latin typeface="微软雅黑" pitchFamily="34" charset="-122"/>
                <a:ea typeface="微软雅黑" pitchFamily="34" charset="-122"/>
              </a:rPr>
              <a:t>地板</a:t>
            </a:r>
            <a:r>
              <a:rPr lang="en-US" altLang="zh-CN" sz="2200" smtClean="0">
                <a:solidFill>
                  <a:srgbClr val="0033CC"/>
                </a:solidFill>
                <a:latin typeface="微软雅黑" pitchFamily="34" charset="-122"/>
                <a:ea typeface="微软雅黑" pitchFamily="34" charset="-122"/>
              </a:rPr>
              <a:t>)</a:t>
            </a:r>
            <a:r>
              <a:rPr lang="zh-CN" altLang="en-US" sz="2200" smtClean="0">
                <a:latin typeface="微软雅黑" pitchFamily="34" charset="-122"/>
                <a:ea typeface="微软雅黑" pitchFamily="34" charset="-122"/>
              </a:rPr>
              <a:t>，负数商取比自身大的最接近整数</a:t>
            </a:r>
            <a:r>
              <a:rPr lang="en-US" altLang="zh-CN" sz="2200" smtClean="0">
                <a:solidFill>
                  <a:srgbClr val="0033CC"/>
                </a:solidFill>
                <a:latin typeface="微软雅黑" pitchFamily="34" charset="-122"/>
                <a:ea typeface="微软雅黑" pitchFamily="34" charset="-122"/>
              </a:rPr>
              <a:t>(</a:t>
            </a:r>
            <a:r>
              <a:rPr lang="en-US" altLang="en-US" sz="2200" smtClean="0">
                <a:solidFill>
                  <a:srgbClr val="0033CC"/>
                </a:solidFill>
                <a:latin typeface="微软雅黑" pitchFamily="34" charset="-122"/>
                <a:ea typeface="微软雅黑" pitchFamily="34" charset="-122"/>
              </a:rPr>
              <a:t>Ceiling</a:t>
            </a:r>
            <a:r>
              <a:rPr lang="en-US" altLang="zh-CN" sz="2200" smtClean="0">
                <a:solidFill>
                  <a:srgbClr val="0033CC"/>
                </a:solidFill>
                <a:latin typeface="微软雅黑" pitchFamily="34" charset="-122"/>
                <a:ea typeface="微软雅黑" pitchFamily="34" charset="-122"/>
              </a:rPr>
              <a:t>，</a:t>
            </a:r>
            <a:r>
              <a:rPr lang="zh-CN" altLang="en-US" sz="2200" smtClean="0">
                <a:solidFill>
                  <a:srgbClr val="0033CC"/>
                </a:solidFill>
                <a:latin typeface="微软雅黑" pitchFamily="34" charset="-122"/>
                <a:ea typeface="微软雅黑" pitchFamily="34" charset="-122"/>
              </a:rPr>
              <a:t>天板</a:t>
            </a:r>
            <a:r>
              <a:rPr lang="en-US" altLang="zh-CN" sz="2200" smtClean="0">
                <a:solidFill>
                  <a:srgbClr val="0033CC"/>
                </a:solidFill>
                <a:latin typeface="微软雅黑" pitchFamily="34" charset="-122"/>
                <a:ea typeface="微软雅黑" pitchFamily="34" charset="-122"/>
              </a:rPr>
              <a:t>)</a:t>
            </a:r>
            <a:r>
              <a:rPr lang="zh-CN" altLang="en-US" sz="2200" smtClean="0">
                <a:latin typeface="微软雅黑" pitchFamily="34" charset="-122"/>
                <a:ea typeface="微软雅黑" pitchFamily="34" charset="-122"/>
              </a:rPr>
              <a:t>。</a:t>
            </a:r>
          </a:p>
          <a:p>
            <a:pPr>
              <a:lnSpc>
                <a:spcPct val="95000"/>
              </a:lnSpc>
              <a:spcBef>
                <a:spcPct val="55000"/>
              </a:spcBef>
              <a:buFontTx/>
              <a:buNone/>
            </a:pPr>
            <a:r>
              <a:rPr lang="zh-CN" altLang="en-US" sz="2200" smtClean="0">
                <a:latin typeface="微软雅黑" pitchFamily="34" charset="-122"/>
                <a:ea typeface="微软雅黑" pitchFamily="34" charset="-122"/>
              </a:rPr>
              <a:t>    </a:t>
            </a:r>
            <a:r>
              <a:rPr lang="zh-CN" altLang="en-US" sz="2200" smtClean="0">
                <a:solidFill>
                  <a:srgbClr val="FF0000"/>
                </a:solidFill>
                <a:latin typeface="微软雅黑" pitchFamily="34" charset="-122"/>
                <a:ea typeface="微软雅黑" pitchFamily="34" charset="-122"/>
              </a:rPr>
              <a:t>例如，</a:t>
            </a:r>
            <a:r>
              <a:rPr lang="en-US" altLang="zh-CN" sz="2200" smtClean="0">
                <a:solidFill>
                  <a:srgbClr val="FF0000"/>
                </a:solidFill>
                <a:latin typeface="微软雅黑" pitchFamily="34" charset="-122"/>
                <a:ea typeface="微软雅黑" pitchFamily="34" charset="-122"/>
              </a:rPr>
              <a:t>7/3=?,  -7/3=</a:t>
            </a:r>
            <a:r>
              <a:rPr lang="zh-CN" altLang="en-US" sz="2200" smtClean="0">
                <a:solidFill>
                  <a:srgbClr val="FF0000"/>
                </a:solidFill>
                <a:latin typeface="微软雅黑" pitchFamily="34" charset="-122"/>
                <a:ea typeface="微软雅黑" pitchFamily="34" charset="-122"/>
              </a:rPr>
              <a:t>？</a:t>
            </a:r>
          </a:p>
          <a:p>
            <a:pPr>
              <a:lnSpc>
                <a:spcPct val="95000"/>
              </a:lnSpc>
              <a:spcBef>
                <a:spcPct val="55000"/>
              </a:spcBef>
              <a:buFontTx/>
              <a:buNone/>
            </a:pPr>
            <a:r>
              <a:rPr lang="zh-CN" altLang="en-US" sz="2200" smtClean="0">
                <a:solidFill>
                  <a:srgbClr val="FF0000"/>
                </a:solidFill>
                <a:latin typeface="微软雅黑" pitchFamily="34" charset="-122"/>
                <a:ea typeface="微软雅黑" pitchFamily="34" charset="-122"/>
              </a:rPr>
              <a:t>              </a:t>
            </a:r>
            <a:r>
              <a:rPr lang="en-US" altLang="zh-CN" sz="2200" smtClean="0">
                <a:solidFill>
                  <a:srgbClr val="FF0000"/>
                </a:solidFill>
                <a:latin typeface="微软雅黑" pitchFamily="34" charset="-122"/>
                <a:ea typeface="微软雅黑" pitchFamily="34" charset="-122"/>
              </a:rPr>
              <a:t>7/3=2,  -7/3=-2</a:t>
            </a:r>
            <a:endParaRPr lang="zh-CN" altLang="en-US" sz="2200" smtClean="0">
              <a:solidFill>
                <a:srgbClr val="FF0000"/>
              </a:solidFill>
              <a:latin typeface="微软雅黑" pitchFamily="34" charset="-122"/>
              <a:ea typeface="微软雅黑" pitchFamily="34" charset="-122"/>
            </a:endParaRPr>
          </a:p>
          <a:p>
            <a:pPr>
              <a:lnSpc>
                <a:spcPct val="95000"/>
              </a:lnSpc>
              <a:spcBef>
                <a:spcPct val="55000"/>
              </a:spcBef>
            </a:pPr>
            <a:r>
              <a:rPr lang="zh-CN" altLang="en-US" sz="2200" smtClean="0">
                <a:latin typeface="微软雅黑" pitchFamily="34" charset="-122"/>
                <a:ea typeface="微软雅黑" pitchFamily="34" charset="-122"/>
              </a:rPr>
              <a:t>除数不能为</a:t>
            </a:r>
            <a:r>
              <a:rPr lang="en-US" altLang="zh-CN" sz="2200" smtClean="0">
                <a:latin typeface="微软雅黑" pitchFamily="34" charset="-122"/>
                <a:ea typeface="微软雅黑" pitchFamily="34" charset="-122"/>
              </a:rPr>
              <a:t>0</a:t>
            </a:r>
            <a:r>
              <a:rPr lang="zh-CN" altLang="en-US" sz="2200" smtClean="0">
                <a:latin typeface="微软雅黑" pitchFamily="34" charset="-122"/>
                <a:ea typeface="微软雅黑" pitchFamily="34" charset="-122"/>
              </a:rPr>
              <a:t>，否则会发生“异常”，需要调出操作系统中的异常处理程序来处理。</a:t>
            </a:r>
            <a:r>
              <a:rPr lang="zh-CN" altLang="en-US" sz="2200" smtClean="0">
                <a:solidFill>
                  <a:srgbClr val="008000"/>
                </a:solidFill>
                <a:latin typeface="微软雅黑" pitchFamily="34" charset="-122"/>
                <a:ea typeface="微软雅黑" pitchFamily="34" charset="-122"/>
              </a:rPr>
              <a:t>整除</a:t>
            </a:r>
            <a:r>
              <a:rPr lang="en-US" altLang="zh-CN" sz="2200" smtClean="0">
                <a:solidFill>
                  <a:srgbClr val="008000"/>
                </a:solidFill>
                <a:latin typeface="微软雅黑" pitchFamily="34" charset="-122"/>
                <a:ea typeface="微软雅黑" pitchFamily="34" charset="-122"/>
              </a:rPr>
              <a:t>0</a:t>
            </a:r>
            <a:r>
              <a:rPr lang="zh-CN" altLang="en-US" sz="2200" smtClean="0">
                <a:solidFill>
                  <a:srgbClr val="008000"/>
                </a:solidFill>
                <a:latin typeface="微软雅黑" pitchFamily="34" charset="-122"/>
                <a:ea typeface="微软雅黑" pitchFamily="34" charset="-122"/>
              </a:rPr>
              <a:t>的结果可以用什么机器数表示？</a:t>
            </a:r>
          </a:p>
          <a:p>
            <a:pPr>
              <a:lnSpc>
                <a:spcPct val="95000"/>
              </a:lnSpc>
              <a:spcBef>
                <a:spcPct val="55000"/>
              </a:spcBef>
              <a:buFontTx/>
              <a:buNone/>
            </a:pPr>
            <a:r>
              <a:rPr lang="zh-CN" altLang="en-US" sz="2200" smtClean="0">
                <a:latin typeface="微软雅黑" pitchFamily="34" charset="-122"/>
                <a:ea typeface="微软雅黑" pitchFamily="34" charset="-122"/>
              </a:rPr>
              <a:t>    </a:t>
            </a:r>
            <a:r>
              <a:rPr lang="zh-CN" altLang="en-US" sz="2200" smtClean="0">
                <a:solidFill>
                  <a:srgbClr val="FF0000"/>
                </a:solidFill>
                <a:latin typeface="微软雅黑" pitchFamily="34" charset="-122"/>
                <a:ea typeface="微软雅黑" pitchFamily="34" charset="-122"/>
              </a:rPr>
              <a:t>整除</a:t>
            </a:r>
            <a:r>
              <a:rPr lang="en-US" altLang="zh-CN" sz="2200" smtClean="0">
                <a:solidFill>
                  <a:srgbClr val="FF0000"/>
                </a:solidFill>
                <a:latin typeface="微软雅黑" pitchFamily="34" charset="-122"/>
                <a:ea typeface="微软雅黑" pitchFamily="34" charset="-122"/>
              </a:rPr>
              <a:t>0</a:t>
            </a:r>
            <a:r>
              <a:rPr lang="zh-CN" altLang="en-US" sz="2200" smtClean="0">
                <a:solidFill>
                  <a:srgbClr val="FF0000"/>
                </a:solidFill>
                <a:latin typeface="微软雅黑" pitchFamily="34" charset="-122"/>
                <a:ea typeface="微软雅黑" pitchFamily="34" charset="-122"/>
              </a:rPr>
              <a:t>的结果无法用一个机器数表示！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8083">
                                            <p:txEl>
                                              <p:pRg st="0" end="0"/>
                                            </p:txEl>
                                          </p:spTgt>
                                        </p:tgtEl>
                                        <p:attrNameLst>
                                          <p:attrName>style.visibility</p:attrName>
                                        </p:attrNameLst>
                                      </p:cBhvr>
                                      <p:to>
                                        <p:strVal val="visible"/>
                                      </p:to>
                                    </p:set>
                                    <p:animEffect transition="in" filter="blinds(horizontal)">
                                      <p:cBhvr>
                                        <p:cTn id="7" dur="500"/>
                                        <p:tgtEl>
                                          <p:spTgt spid="558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8083">
                                            <p:txEl>
                                              <p:pRg st="1" end="1"/>
                                            </p:txEl>
                                          </p:spTgt>
                                        </p:tgtEl>
                                        <p:attrNameLst>
                                          <p:attrName>style.visibility</p:attrName>
                                        </p:attrNameLst>
                                      </p:cBhvr>
                                      <p:to>
                                        <p:strVal val="visible"/>
                                      </p:to>
                                    </p:set>
                                    <p:animEffect transition="in" filter="blinds(horizontal)">
                                      <p:cBhvr>
                                        <p:cTn id="12" dur="500"/>
                                        <p:tgtEl>
                                          <p:spTgt spid="5580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8083">
                                            <p:txEl>
                                              <p:pRg st="2" end="2"/>
                                            </p:txEl>
                                          </p:spTgt>
                                        </p:tgtEl>
                                        <p:attrNameLst>
                                          <p:attrName>style.visibility</p:attrName>
                                        </p:attrNameLst>
                                      </p:cBhvr>
                                      <p:to>
                                        <p:strVal val="visible"/>
                                      </p:to>
                                    </p:set>
                                    <p:animEffect transition="in" filter="blinds(horizontal)">
                                      <p:cBhvr>
                                        <p:cTn id="17" dur="500"/>
                                        <p:tgtEl>
                                          <p:spTgt spid="5580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58083">
                                            <p:txEl>
                                              <p:pRg st="3" end="3"/>
                                            </p:txEl>
                                          </p:spTgt>
                                        </p:tgtEl>
                                        <p:attrNameLst>
                                          <p:attrName>style.visibility</p:attrName>
                                        </p:attrNameLst>
                                      </p:cBhvr>
                                      <p:to>
                                        <p:strVal val="visible"/>
                                      </p:to>
                                    </p:set>
                                    <p:animEffect transition="in" filter="blinds(horizontal)">
                                      <p:cBhvr>
                                        <p:cTn id="22" dur="500"/>
                                        <p:tgtEl>
                                          <p:spTgt spid="5580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58083">
                                            <p:txEl>
                                              <p:pRg st="4" end="4"/>
                                            </p:txEl>
                                          </p:spTgt>
                                        </p:tgtEl>
                                        <p:attrNameLst>
                                          <p:attrName>style.visibility</p:attrName>
                                        </p:attrNameLst>
                                      </p:cBhvr>
                                      <p:to>
                                        <p:strVal val="visible"/>
                                      </p:to>
                                    </p:set>
                                    <p:animEffect transition="in" filter="blinds(horizontal)">
                                      <p:cBhvr>
                                        <p:cTn id="27" dur="500"/>
                                        <p:tgtEl>
                                          <p:spTgt spid="5580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58083">
                                            <p:txEl>
                                              <p:pRg st="5" end="5"/>
                                            </p:txEl>
                                          </p:spTgt>
                                        </p:tgtEl>
                                        <p:attrNameLst>
                                          <p:attrName>style.visibility</p:attrName>
                                        </p:attrNameLst>
                                      </p:cBhvr>
                                      <p:to>
                                        <p:strVal val="visible"/>
                                      </p:to>
                                    </p:set>
                                    <p:animEffect transition="in" filter="blinds(horizontal)">
                                      <p:cBhvr>
                                        <p:cTn id="32" dur="500"/>
                                        <p:tgtEl>
                                          <p:spTgt spid="55808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58083">
                                            <p:txEl>
                                              <p:pRg st="6" end="6"/>
                                            </p:txEl>
                                          </p:spTgt>
                                        </p:tgtEl>
                                        <p:attrNameLst>
                                          <p:attrName>style.visibility</p:attrName>
                                        </p:attrNameLst>
                                      </p:cBhvr>
                                      <p:to>
                                        <p:strVal val="visible"/>
                                      </p:to>
                                    </p:set>
                                    <p:animEffect transition="in" filter="blinds(horizontal)">
                                      <p:cBhvr>
                                        <p:cTn id="37" dur="500"/>
                                        <p:tgtEl>
                                          <p:spTgt spid="5580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a:xfrm>
            <a:off x="457200" y="98425"/>
            <a:ext cx="8229600" cy="561975"/>
          </a:xfrm>
        </p:spPr>
        <p:txBody>
          <a:bodyPr/>
          <a:lstStyle/>
          <a:p>
            <a:r>
              <a:rPr lang="zh-CN" altLang="en-US" sz="3600" smtClean="0"/>
              <a:t>整数的除运算</a:t>
            </a:r>
          </a:p>
        </p:txBody>
      </p:sp>
      <p:sp>
        <p:nvSpPr>
          <p:cNvPr id="688131" name="Rectangle 3"/>
          <p:cNvSpPr>
            <a:spLocks noGrp="1" noChangeArrowheads="1"/>
          </p:cNvSpPr>
          <p:nvPr>
            <p:ph type="body" idx="1"/>
          </p:nvPr>
        </p:nvSpPr>
        <p:spPr>
          <a:xfrm>
            <a:off x="468313" y="836613"/>
            <a:ext cx="8469312" cy="5218112"/>
          </a:xfrm>
        </p:spPr>
        <p:txBody>
          <a:bodyPr/>
          <a:lstStyle/>
          <a:p>
            <a:pPr>
              <a:buFontTx/>
              <a:buNone/>
            </a:pPr>
            <a:r>
              <a:rPr lang="zh-CN" altLang="en-US" sz="2000" smtClean="0">
                <a:latin typeface="微软雅黑" pitchFamily="34" charset="-122"/>
                <a:ea typeface="微软雅黑" pitchFamily="34" charset="-122"/>
              </a:rPr>
              <a:t>代码段一：</a:t>
            </a:r>
          </a:p>
          <a:p>
            <a:pPr>
              <a:buFontTx/>
              <a:buNone/>
            </a:pPr>
            <a:r>
              <a:rPr lang="en-US" altLang="zh-CN" sz="2000" smtClean="0">
                <a:latin typeface="微软雅黑" pitchFamily="34" charset="-122"/>
                <a:ea typeface="微软雅黑" pitchFamily="34" charset="-122"/>
              </a:rPr>
              <a:t>int a = 0x80000000;</a:t>
            </a:r>
          </a:p>
          <a:p>
            <a:pPr>
              <a:buFontTx/>
              <a:buNone/>
            </a:pPr>
            <a:r>
              <a:rPr lang="en-US" altLang="zh-CN" sz="2000" smtClean="0">
                <a:latin typeface="微软雅黑" pitchFamily="34" charset="-122"/>
                <a:ea typeface="微软雅黑" pitchFamily="34" charset="-122"/>
              </a:rPr>
              <a:t>int b = a / -1; </a:t>
            </a:r>
          </a:p>
          <a:p>
            <a:pPr>
              <a:buFontTx/>
              <a:buNone/>
            </a:pPr>
            <a:r>
              <a:rPr lang="en-US" altLang="zh-CN" sz="2000" smtClean="0">
                <a:latin typeface="微软雅黑" pitchFamily="34" charset="-122"/>
                <a:ea typeface="微软雅黑" pitchFamily="34" charset="-122"/>
              </a:rPr>
              <a:t>printf("%d\n", b);</a:t>
            </a:r>
          </a:p>
          <a:p>
            <a:pPr>
              <a:buFontTx/>
              <a:buNone/>
            </a:pPr>
            <a:r>
              <a:rPr lang="zh-CN" altLang="en-US" sz="2000" smtClean="0">
                <a:solidFill>
                  <a:srgbClr val="FF0000"/>
                </a:solidFill>
                <a:latin typeface="微软雅黑" pitchFamily="34" charset="-122"/>
                <a:ea typeface="微软雅黑" pitchFamily="34" charset="-122"/>
              </a:rPr>
              <a:t>运行结果为</a:t>
            </a:r>
            <a:r>
              <a:rPr lang="en-US" altLang="zh-CN" sz="2000" smtClean="0">
                <a:solidFill>
                  <a:srgbClr val="FF0000"/>
                </a:solidFill>
                <a:latin typeface="微软雅黑" pitchFamily="34" charset="-122"/>
                <a:ea typeface="微软雅黑" pitchFamily="34" charset="-122"/>
              </a:rPr>
              <a:t>-2147483648</a:t>
            </a:r>
            <a:endParaRPr lang="zh-CN" altLang="en-US" sz="2000" smtClean="0">
              <a:solidFill>
                <a:srgbClr val="FF0000"/>
              </a:solidFill>
              <a:latin typeface="微软雅黑" pitchFamily="34" charset="-122"/>
              <a:ea typeface="微软雅黑" pitchFamily="34" charset="-122"/>
            </a:endParaRPr>
          </a:p>
          <a:p>
            <a:pPr>
              <a:buFontTx/>
              <a:buNone/>
            </a:pPr>
            <a:endParaRPr lang="zh-CN" altLang="en-US" sz="2000" smtClean="0">
              <a:latin typeface="微软雅黑" pitchFamily="34" charset="-122"/>
              <a:ea typeface="微软雅黑" pitchFamily="34" charset="-122"/>
            </a:endParaRPr>
          </a:p>
          <a:p>
            <a:pPr>
              <a:buFontTx/>
              <a:buNone/>
            </a:pPr>
            <a:r>
              <a:rPr lang="zh-CN" altLang="en-US" sz="2000" smtClean="0">
                <a:latin typeface="微软雅黑" pitchFamily="34" charset="-122"/>
                <a:ea typeface="微软雅黑" pitchFamily="34" charset="-122"/>
              </a:rPr>
              <a:t>代码段二：</a:t>
            </a:r>
          </a:p>
          <a:p>
            <a:pPr>
              <a:buFontTx/>
              <a:buNone/>
            </a:pPr>
            <a:r>
              <a:rPr lang="en-US" altLang="zh-CN" sz="2000" smtClean="0">
                <a:latin typeface="微软雅黑" pitchFamily="34" charset="-122"/>
                <a:ea typeface="微软雅黑" pitchFamily="34" charset="-122"/>
              </a:rPr>
              <a:t>int a = 0x80000000;</a:t>
            </a:r>
          </a:p>
          <a:p>
            <a:pPr>
              <a:buFontTx/>
              <a:buNone/>
            </a:pPr>
            <a:r>
              <a:rPr lang="en-US" altLang="zh-CN" sz="2000" smtClean="0">
                <a:latin typeface="微软雅黑" pitchFamily="34" charset="-122"/>
                <a:ea typeface="微软雅黑" pitchFamily="34" charset="-122"/>
              </a:rPr>
              <a:t>int b = -1;</a:t>
            </a:r>
          </a:p>
          <a:p>
            <a:pPr>
              <a:buFontTx/>
              <a:buNone/>
            </a:pPr>
            <a:r>
              <a:rPr lang="en-US" altLang="zh-CN" sz="2000" smtClean="0">
                <a:latin typeface="微软雅黑" pitchFamily="34" charset="-122"/>
                <a:ea typeface="微软雅黑" pitchFamily="34" charset="-122"/>
              </a:rPr>
              <a:t>int c = a / b; </a:t>
            </a:r>
          </a:p>
          <a:p>
            <a:pPr>
              <a:buFontTx/>
              <a:buNone/>
            </a:pPr>
            <a:r>
              <a:rPr lang="en-US" altLang="zh-CN" sz="2000" smtClean="0">
                <a:latin typeface="微软雅黑" pitchFamily="34" charset="-122"/>
                <a:ea typeface="微软雅黑" pitchFamily="34" charset="-122"/>
              </a:rPr>
              <a:t>printf("%d\n", c);</a:t>
            </a:r>
          </a:p>
          <a:p>
            <a:pPr>
              <a:buFontTx/>
              <a:buNone/>
            </a:pPr>
            <a:r>
              <a:rPr lang="zh-CN" altLang="en-US" sz="2000" smtClean="0">
                <a:solidFill>
                  <a:srgbClr val="FF0000"/>
                </a:solidFill>
                <a:latin typeface="微软雅黑" pitchFamily="34" charset="-122"/>
                <a:ea typeface="微软雅黑" pitchFamily="34" charset="-122"/>
              </a:rPr>
              <a:t>运行结果为“</a:t>
            </a:r>
            <a:r>
              <a:rPr lang="en-US" altLang="zh-CN" sz="2000" smtClean="0">
                <a:solidFill>
                  <a:srgbClr val="FF0000"/>
                </a:solidFill>
                <a:latin typeface="微软雅黑" pitchFamily="34" charset="-122"/>
                <a:ea typeface="微软雅黑" pitchFamily="34" charset="-122"/>
              </a:rPr>
              <a:t>Floating point exception”</a:t>
            </a:r>
            <a:r>
              <a:rPr lang="zh-CN" altLang="en-US" sz="2000" smtClean="0">
                <a:solidFill>
                  <a:srgbClr val="FF0000"/>
                </a:solidFill>
                <a:latin typeface="微软雅黑" pitchFamily="34" charset="-122"/>
                <a:ea typeface="微软雅黑" pitchFamily="34" charset="-122"/>
              </a:rPr>
              <a:t>，显然</a:t>
            </a:r>
            <a:r>
              <a:rPr lang="en-US" altLang="zh-CN" sz="2000" smtClean="0">
                <a:solidFill>
                  <a:srgbClr val="FF0000"/>
                </a:solidFill>
                <a:latin typeface="微软雅黑" pitchFamily="34" charset="-122"/>
                <a:ea typeface="微软雅黑" pitchFamily="34" charset="-122"/>
              </a:rPr>
              <a:t>CPU</a:t>
            </a:r>
            <a:r>
              <a:rPr lang="zh-CN" altLang="en-US" sz="2000" smtClean="0">
                <a:solidFill>
                  <a:srgbClr val="FF0000"/>
                </a:solidFill>
                <a:latin typeface="微软雅黑" pitchFamily="34" charset="-122"/>
                <a:ea typeface="微软雅黑" pitchFamily="34" charset="-122"/>
              </a:rPr>
              <a:t>检测到了异常</a:t>
            </a:r>
            <a:endParaRPr lang="en-US" altLang="zh-CN" sz="2000" smtClean="0">
              <a:solidFill>
                <a:srgbClr val="FF0000"/>
              </a:solidFill>
              <a:latin typeface="微软雅黑" pitchFamily="34" charset="-122"/>
              <a:ea typeface="微软雅黑" pitchFamily="34" charset="-122"/>
            </a:endParaRPr>
          </a:p>
        </p:txBody>
      </p:sp>
      <p:sp>
        <p:nvSpPr>
          <p:cNvPr id="688132" name="Rectangle 4"/>
          <p:cNvSpPr>
            <a:spLocks noChangeArrowheads="1"/>
          </p:cNvSpPr>
          <p:nvPr/>
        </p:nvSpPr>
        <p:spPr bwMode="auto">
          <a:xfrm>
            <a:off x="4886325" y="1403350"/>
            <a:ext cx="3151188" cy="2012950"/>
          </a:xfrm>
          <a:prstGeom prst="rect">
            <a:avLst/>
          </a:prstGeom>
          <a:noFill/>
          <a:ln w="9525">
            <a:noFill/>
            <a:miter lim="800000"/>
            <a:headEnd/>
            <a:tailEnd/>
          </a:ln>
          <a:effectLst/>
        </p:spPr>
        <p:txBody>
          <a:bodyPr>
            <a:spAutoFit/>
          </a:bodyPr>
          <a:lstStyle/>
          <a:p>
            <a:pPr>
              <a:lnSpc>
                <a:spcPct val="120000"/>
              </a:lnSpc>
            </a:pPr>
            <a:r>
              <a:rPr lang="zh-CN" altLang="en-US" sz="2100" b="1">
                <a:solidFill>
                  <a:srgbClr val="0033CC"/>
                </a:solidFill>
                <a:latin typeface="微软雅黑" pitchFamily="34" charset="-122"/>
                <a:ea typeface="微软雅黑" pitchFamily="34" charset="-122"/>
              </a:rPr>
              <a:t>用</a:t>
            </a:r>
            <a:r>
              <a:rPr lang="en-US" altLang="zh-CN" sz="2100" b="1">
                <a:solidFill>
                  <a:srgbClr val="0033CC"/>
                </a:solidFill>
                <a:latin typeface="微软雅黑" pitchFamily="34" charset="-122"/>
                <a:ea typeface="微软雅黑" pitchFamily="34" charset="-122"/>
              </a:rPr>
              <a:t>objdump</a:t>
            </a:r>
            <a:r>
              <a:rPr lang="zh-CN" altLang="en-US" sz="2100" b="1">
                <a:solidFill>
                  <a:srgbClr val="0033CC"/>
                </a:solidFill>
                <a:latin typeface="微软雅黑" pitchFamily="34" charset="-122"/>
                <a:ea typeface="微软雅黑" pitchFamily="34" charset="-122"/>
              </a:rPr>
              <a:t>看代码段一的反汇编代码</a:t>
            </a:r>
            <a:r>
              <a:rPr lang="en-US" altLang="zh-CN" sz="2100" b="1">
                <a:solidFill>
                  <a:srgbClr val="0033CC"/>
                </a:solidFill>
                <a:latin typeface="微软雅黑" pitchFamily="34" charset="-122"/>
                <a:ea typeface="微软雅黑" pitchFamily="34" charset="-122"/>
              </a:rPr>
              <a:t>, </a:t>
            </a:r>
            <a:r>
              <a:rPr lang="zh-CN" altLang="en-US" sz="2100" b="1">
                <a:solidFill>
                  <a:srgbClr val="0033CC"/>
                </a:solidFill>
                <a:latin typeface="微软雅黑" pitchFamily="34" charset="-122"/>
                <a:ea typeface="微软雅黑" pitchFamily="34" charset="-122"/>
              </a:rPr>
              <a:t>得知除以 </a:t>
            </a:r>
            <a:r>
              <a:rPr lang="en-US" altLang="zh-CN" sz="2100" b="1">
                <a:solidFill>
                  <a:srgbClr val="0033CC"/>
                </a:solidFill>
                <a:latin typeface="微软雅黑" pitchFamily="34" charset="-122"/>
                <a:ea typeface="微软雅黑" pitchFamily="34" charset="-122"/>
              </a:rPr>
              <a:t>-1 </a:t>
            </a:r>
            <a:r>
              <a:rPr lang="zh-CN" altLang="en-US" sz="2100" b="1">
                <a:solidFill>
                  <a:srgbClr val="0033CC"/>
                </a:solidFill>
                <a:latin typeface="微软雅黑" pitchFamily="34" charset="-122"/>
                <a:ea typeface="微软雅黑" pitchFamily="34" charset="-122"/>
              </a:rPr>
              <a:t>被优化成取负指令</a:t>
            </a:r>
            <a:r>
              <a:rPr lang="en-US" altLang="zh-CN" sz="2100" b="1">
                <a:solidFill>
                  <a:srgbClr val="0033CC"/>
                </a:solidFill>
                <a:latin typeface="微软雅黑" pitchFamily="34" charset="-122"/>
                <a:ea typeface="微软雅黑" pitchFamily="34" charset="-122"/>
              </a:rPr>
              <a:t>neg, </a:t>
            </a:r>
            <a:r>
              <a:rPr lang="zh-CN" altLang="en-US" sz="2100" b="1">
                <a:solidFill>
                  <a:srgbClr val="0033CC"/>
                </a:solidFill>
                <a:latin typeface="微软雅黑" pitchFamily="34" charset="-122"/>
                <a:ea typeface="微软雅黑" pitchFamily="34" charset="-122"/>
              </a:rPr>
              <a:t>故未发生除法溢出</a:t>
            </a:r>
            <a:r>
              <a:rPr lang="en-US" altLang="zh-CN" sz="2100" b="1">
                <a:solidFill>
                  <a:srgbClr val="0033CC"/>
                </a:solidFill>
                <a:latin typeface="微软雅黑" pitchFamily="34" charset="-122"/>
                <a:ea typeface="微软雅黑" pitchFamily="34" charset="-122"/>
              </a:rPr>
              <a:t/>
            </a:r>
            <a:br>
              <a:rPr lang="en-US" altLang="zh-CN" sz="2100" b="1">
                <a:solidFill>
                  <a:srgbClr val="0033CC"/>
                </a:solidFill>
                <a:latin typeface="微软雅黑" pitchFamily="34" charset="-122"/>
                <a:ea typeface="微软雅黑" pitchFamily="34" charset="-122"/>
              </a:rPr>
            </a:br>
            <a:endParaRPr lang="zh-CN" altLang="en-US" sz="2100" b="1">
              <a:solidFill>
                <a:srgbClr val="0033CC"/>
              </a:solidFill>
              <a:latin typeface="微软雅黑" pitchFamily="34" charset="-122"/>
              <a:ea typeface="微软雅黑" pitchFamily="34" charset="-122"/>
            </a:endParaRPr>
          </a:p>
        </p:txBody>
      </p:sp>
      <p:sp>
        <p:nvSpPr>
          <p:cNvPr id="688133" name="Text Box 5"/>
          <p:cNvSpPr txBox="1">
            <a:spLocks noChangeArrowheads="1"/>
          </p:cNvSpPr>
          <p:nvPr/>
        </p:nvSpPr>
        <p:spPr bwMode="auto">
          <a:xfrm>
            <a:off x="701675" y="5994400"/>
            <a:ext cx="4095750" cy="457200"/>
          </a:xfrm>
          <a:prstGeom prst="rect">
            <a:avLst/>
          </a:prstGeom>
          <a:noFill/>
          <a:ln w="9525">
            <a:noFill/>
            <a:miter lim="800000"/>
            <a:headEnd/>
            <a:tailEnd/>
          </a:ln>
          <a:effectLst/>
        </p:spPr>
        <p:txBody>
          <a:bodyPr>
            <a:spAutoFit/>
          </a:bodyPr>
          <a:lstStyle/>
          <a:p>
            <a:pPr>
              <a:spcBef>
                <a:spcPct val="50000"/>
              </a:spcBef>
            </a:pPr>
            <a:r>
              <a:rPr lang="zh-CN" altLang="en-US" sz="2400" b="1">
                <a:solidFill>
                  <a:srgbClr val="008000"/>
                </a:solidFill>
                <a:ea typeface="微软雅黑" pitchFamily="34" charset="-122"/>
              </a:rPr>
              <a:t>为什么两者结果不同！</a:t>
            </a:r>
          </a:p>
        </p:txBody>
      </p:sp>
      <p:sp>
        <p:nvSpPr>
          <p:cNvPr id="688135" name="Text Box 7"/>
          <p:cNvSpPr txBox="1">
            <a:spLocks noChangeArrowheads="1"/>
          </p:cNvSpPr>
          <p:nvPr/>
        </p:nvSpPr>
        <p:spPr bwMode="auto">
          <a:xfrm>
            <a:off x="4122738" y="3698875"/>
            <a:ext cx="4005262" cy="8540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ea typeface="微软雅黑" pitchFamily="34" charset="-122"/>
              </a:rPr>
              <a:t>为什么显示是</a:t>
            </a:r>
            <a:r>
              <a:rPr lang="zh-CN" altLang="en-US" sz="2000" b="1">
                <a:solidFill>
                  <a:srgbClr val="FF0000"/>
                </a:solidFill>
                <a:latin typeface="微软雅黑"/>
                <a:ea typeface="微软雅黑" pitchFamily="34" charset="-122"/>
              </a:rPr>
              <a:t>“</a:t>
            </a:r>
            <a:r>
              <a:rPr lang="zh-CN" altLang="en-US" sz="2000" b="1">
                <a:solidFill>
                  <a:srgbClr val="FF0000"/>
                </a:solidFill>
                <a:ea typeface="微软雅黑" pitchFamily="34" charset="-122"/>
              </a:rPr>
              <a:t>浮点异常</a:t>
            </a:r>
            <a:r>
              <a:rPr lang="zh-CN" altLang="en-US" sz="2000" b="1">
                <a:solidFill>
                  <a:srgbClr val="FF0000"/>
                </a:solidFill>
                <a:latin typeface="微软雅黑"/>
                <a:ea typeface="微软雅黑" pitchFamily="34" charset="-122"/>
              </a:rPr>
              <a:t>”</a:t>
            </a:r>
            <a:r>
              <a:rPr lang="zh-CN" altLang="en-US" sz="2000" b="1">
                <a:solidFill>
                  <a:srgbClr val="FF0000"/>
                </a:solidFill>
                <a:ea typeface="微软雅黑" pitchFamily="34" charset="-122"/>
              </a:rPr>
              <a:t>呢？</a:t>
            </a:r>
          </a:p>
          <a:p>
            <a:pPr>
              <a:spcBef>
                <a:spcPct val="50000"/>
              </a:spcBef>
            </a:pPr>
            <a:r>
              <a:rPr lang="zh-CN" altLang="en-US" sz="2000" b="1">
                <a:ea typeface="微软雅黑" pitchFamily="34" charset="-122"/>
              </a:rPr>
              <a:t>学完第</a:t>
            </a:r>
            <a:r>
              <a:rPr lang="en-US" altLang="zh-CN" sz="2000" b="1">
                <a:ea typeface="微软雅黑" pitchFamily="34" charset="-122"/>
              </a:rPr>
              <a:t>7</a:t>
            </a:r>
            <a:r>
              <a:rPr lang="zh-CN" altLang="en-US" sz="2000" b="1">
                <a:ea typeface="微软雅黑" pitchFamily="34" charset="-122"/>
              </a:rPr>
              <a:t>章应该能回答这个问题！</a:t>
            </a:r>
          </a:p>
        </p:txBody>
      </p:sp>
      <p:sp>
        <p:nvSpPr>
          <p:cNvPr id="4" name="TextBox 3"/>
          <p:cNvSpPr txBox="1"/>
          <p:nvPr/>
        </p:nvSpPr>
        <p:spPr>
          <a:xfrm>
            <a:off x="6686550" y="404813"/>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457200" y="98425"/>
            <a:ext cx="8229600" cy="561975"/>
          </a:xfrm>
        </p:spPr>
        <p:txBody>
          <a:bodyPr/>
          <a:lstStyle/>
          <a:p>
            <a:r>
              <a:rPr lang="zh-CN" altLang="en-US" sz="3600" smtClean="0"/>
              <a:t>变量与常数之间的乘运算 </a:t>
            </a:r>
          </a:p>
        </p:txBody>
      </p:sp>
      <p:sp>
        <p:nvSpPr>
          <p:cNvPr id="557059" name="Rectangle 3"/>
          <p:cNvSpPr>
            <a:spLocks noGrp="1" noChangeArrowheads="1"/>
          </p:cNvSpPr>
          <p:nvPr>
            <p:ph type="body" idx="1"/>
          </p:nvPr>
        </p:nvSpPr>
        <p:spPr>
          <a:xfrm>
            <a:off x="476250" y="819150"/>
            <a:ext cx="8229600" cy="5805488"/>
          </a:xfrm>
        </p:spPr>
        <p:txBody>
          <a:bodyPr/>
          <a:lstStyle/>
          <a:p>
            <a:pPr>
              <a:lnSpc>
                <a:spcPct val="130000"/>
              </a:lnSpc>
              <a:spcBef>
                <a:spcPct val="35000"/>
              </a:spcBef>
            </a:pPr>
            <a:r>
              <a:rPr lang="zh-CN" altLang="en-US" smtClean="0">
                <a:latin typeface="微软雅黑" pitchFamily="34" charset="-122"/>
                <a:ea typeface="微软雅黑" pitchFamily="34" charset="-122"/>
              </a:rPr>
              <a:t>整数乘法运算比移位和加法等运算所用时间长得多，通常一次乘法运算需要</a:t>
            </a:r>
            <a:r>
              <a:rPr lang="en-US" altLang="zh-CN" smtClean="0">
                <a:latin typeface="微软雅黑" pitchFamily="34" charset="-122"/>
                <a:ea typeface="微软雅黑" pitchFamily="34" charset="-122"/>
              </a:rPr>
              <a:t>10</a:t>
            </a:r>
            <a:r>
              <a:rPr lang="zh-CN" altLang="en-US" smtClean="0">
                <a:latin typeface="微软雅黑" pitchFamily="34" charset="-122"/>
                <a:ea typeface="微软雅黑" pitchFamily="34" charset="-122"/>
              </a:rPr>
              <a:t>个左右时钟周期，而一次移位、加法和减法等运算只要一个或更少的时钟周期，因此，</a:t>
            </a:r>
            <a:r>
              <a:rPr lang="zh-CN" altLang="en-US" smtClean="0">
                <a:solidFill>
                  <a:srgbClr val="FF0000"/>
                </a:solidFill>
                <a:latin typeface="微软雅黑" pitchFamily="34" charset="-122"/>
                <a:ea typeface="微软雅黑" pitchFamily="34" charset="-122"/>
              </a:rPr>
              <a:t>编译器在处理变量与常数相乘时，往往以移位、加法和减法的组合运算来代替乘法运算。</a:t>
            </a:r>
          </a:p>
          <a:p>
            <a:pPr>
              <a:lnSpc>
                <a:spcPct val="130000"/>
              </a:lnSpc>
              <a:spcBef>
                <a:spcPct val="35000"/>
              </a:spcBef>
              <a:buFontTx/>
              <a:buNone/>
            </a:pPr>
            <a:r>
              <a:rPr lang="zh-CN" altLang="en-US" smtClean="0">
                <a:latin typeface="微软雅黑" pitchFamily="34" charset="-122"/>
                <a:ea typeface="微软雅黑" pitchFamily="34" charset="-122"/>
              </a:rPr>
              <a:t>    </a:t>
            </a:r>
            <a:r>
              <a:rPr lang="zh-CN" altLang="en-US" smtClean="0">
                <a:solidFill>
                  <a:srgbClr val="008000"/>
                </a:solidFill>
                <a:latin typeface="微软雅黑" pitchFamily="34" charset="-122"/>
                <a:ea typeface="微软雅黑" pitchFamily="34" charset="-122"/>
              </a:rPr>
              <a:t>例如，对于表达式</a:t>
            </a:r>
            <a:r>
              <a:rPr lang="en-US" altLang="zh-CN" smtClean="0">
                <a:solidFill>
                  <a:srgbClr val="008000"/>
                </a:solidFill>
                <a:latin typeface="微软雅黑" pitchFamily="34" charset="-122"/>
                <a:ea typeface="微软雅黑" pitchFamily="34" charset="-122"/>
              </a:rPr>
              <a:t>x*20</a:t>
            </a:r>
            <a:r>
              <a:rPr lang="zh-CN" altLang="en-US" smtClean="0">
                <a:solidFill>
                  <a:srgbClr val="008000"/>
                </a:solidFill>
                <a:latin typeface="微软雅黑" pitchFamily="34" charset="-122"/>
                <a:ea typeface="微软雅黑" pitchFamily="34" charset="-122"/>
              </a:rPr>
              <a:t>，编译器可以利用</a:t>
            </a:r>
            <a:r>
              <a:rPr lang="en-US" altLang="zh-CN" smtClean="0">
                <a:solidFill>
                  <a:srgbClr val="008000"/>
                </a:solidFill>
                <a:latin typeface="微软雅黑" pitchFamily="34" charset="-122"/>
                <a:ea typeface="微软雅黑" pitchFamily="34" charset="-122"/>
              </a:rPr>
              <a:t>20=16+4=2</a:t>
            </a:r>
            <a:r>
              <a:rPr lang="en-US" altLang="zh-CN" baseline="30000" smtClean="0">
                <a:solidFill>
                  <a:srgbClr val="008000"/>
                </a:solidFill>
                <a:latin typeface="微软雅黑" pitchFamily="34" charset="-122"/>
                <a:ea typeface="微软雅黑" pitchFamily="34" charset="-122"/>
              </a:rPr>
              <a:t>4</a:t>
            </a:r>
            <a:r>
              <a:rPr lang="en-US" altLang="zh-CN" smtClean="0">
                <a:solidFill>
                  <a:srgbClr val="008000"/>
                </a:solidFill>
                <a:latin typeface="微软雅黑" pitchFamily="34" charset="-122"/>
                <a:ea typeface="微软雅黑" pitchFamily="34" charset="-122"/>
              </a:rPr>
              <a:t>+2</a:t>
            </a:r>
            <a:r>
              <a:rPr lang="en-US" altLang="zh-CN" baseline="30000" smtClean="0">
                <a:solidFill>
                  <a:srgbClr val="008000"/>
                </a:solidFill>
                <a:latin typeface="微软雅黑" pitchFamily="34" charset="-122"/>
                <a:ea typeface="微软雅黑" pitchFamily="34" charset="-122"/>
              </a:rPr>
              <a:t>2</a:t>
            </a:r>
            <a:r>
              <a:rPr lang="zh-CN" altLang="en-US" smtClean="0">
                <a:solidFill>
                  <a:srgbClr val="008000"/>
                </a:solidFill>
                <a:latin typeface="微软雅黑" pitchFamily="34" charset="-122"/>
                <a:ea typeface="微软雅黑" pitchFamily="34" charset="-122"/>
              </a:rPr>
              <a:t>，将</a:t>
            </a:r>
            <a:r>
              <a:rPr lang="en-US" altLang="zh-CN" smtClean="0">
                <a:solidFill>
                  <a:srgbClr val="008000"/>
                </a:solidFill>
                <a:latin typeface="微软雅黑" pitchFamily="34" charset="-122"/>
                <a:ea typeface="微软雅黑" pitchFamily="34" charset="-122"/>
              </a:rPr>
              <a:t>x*20</a:t>
            </a:r>
            <a:r>
              <a:rPr lang="zh-CN" altLang="en-US" smtClean="0">
                <a:solidFill>
                  <a:srgbClr val="008000"/>
                </a:solidFill>
                <a:latin typeface="微软雅黑" pitchFamily="34" charset="-122"/>
                <a:ea typeface="微软雅黑" pitchFamily="34" charset="-122"/>
              </a:rPr>
              <a:t>转换为</a:t>
            </a:r>
            <a:r>
              <a:rPr lang="en-US" altLang="zh-CN" smtClean="0">
                <a:solidFill>
                  <a:srgbClr val="008000"/>
                </a:solidFill>
                <a:latin typeface="微软雅黑" pitchFamily="34" charset="-122"/>
                <a:ea typeface="微软雅黑" pitchFamily="34" charset="-122"/>
              </a:rPr>
              <a:t>(x&lt;&lt;4)+(x&lt;&lt;2)</a:t>
            </a:r>
            <a:r>
              <a:rPr lang="zh-CN" altLang="en-US" smtClean="0">
                <a:solidFill>
                  <a:srgbClr val="008000"/>
                </a:solidFill>
                <a:latin typeface="微软雅黑" pitchFamily="34" charset="-122"/>
                <a:ea typeface="微软雅黑" pitchFamily="34" charset="-122"/>
              </a:rPr>
              <a:t>，这样，一次乘法转换成了两次移位和一次加法。</a:t>
            </a:r>
          </a:p>
          <a:p>
            <a:pPr>
              <a:lnSpc>
                <a:spcPct val="130000"/>
              </a:lnSpc>
              <a:spcBef>
                <a:spcPct val="35000"/>
              </a:spcBef>
            </a:pPr>
            <a:r>
              <a:rPr lang="zh-CN" altLang="en-US" smtClean="0">
                <a:latin typeface="微软雅黑" pitchFamily="34" charset="-122"/>
                <a:ea typeface="微软雅黑" pitchFamily="34" charset="-122"/>
              </a:rPr>
              <a:t>不管是无符号数还是带符号整数的乘法，即使乘积溢出时，利用移位和加减运算组合的方式得到的结果都是和采用直接相乘的结果是一样的。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7059">
                                            <p:txEl>
                                              <p:pRg st="0" end="0"/>
                                            </p:txEl>
                                          </p:spTgt>
                                        </p:tgtEl>
                                        <p:attrNameLst>
                                          <p:attrName>style.visibility</p:attrName>
                                        </p:attrNameLst>
                                      </p:cBhvr>
                                      <p:to>
                                        <p:strVal val="visible"/>
                                      </p:to>
                                    </p:set>
                                    <p:animEffect transition="in" filter="blinds(horizontal)">
                                      <p:cBhvr>
                                        <p:cTn id="7" dur="500"/>
                                        <p:tgtEl>
                                          <p:spTgt spid="557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7059">
                                            <p:txEl>
                                              <p:pRg st="1" end="1"/>
                                            </p:txEl>
                                          </p:spTgt>
                                        </p:tgtEl>
                                        <p:attrNameLst>
                                          <p:attrName>style.visibility</p:attrName>
                                        </p:attrNameLst>
                                      </p:cBhvr>
                                      <p:to>
                                        <p:strVal val="visible"/>
                                      </p:to>
                                    </p:set>
                                    <p:animEffect transition="in" filter="blinds(horizontal)">
                                      <p:cBhvr>
                                        <p:cTn id="12" dur="500"/>
                                        <p:tgtEl>
                                          <p:spTgt spid="5570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7059">
                                            <p:txEl>
                                              <p:pRg st="2" end="2"/>
                                            </p:txEl>
                                          </p:spTgt>
                                        </p:tgtEl>
                                        <p:attrNameLst>
                                          <p:attrName>style.visibility</p:attrName>
                                        </p:attrNameLst>
                                      </p:cBhvr>
                                      <p:to>
                                        <p:strVal val="visible"/>
                                      </p:to>
                                    </p:set>
                                    <p:animEffect transition="in" filter="blinds(horizontal)">
                                      <p:cBhvr>
                                        <p:cTn id="17" dur="500"/>
                                        <p:tgtEl>
                                          <p:spTgt spid="5570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a:xfrm>
            <a:off x="457200" y="98425"/>
            <a:ext cx="8229600" cy="561975"/>
          </a:xfrm>
        </p:spPr>
        <p:txBody>
          <a:bodyPr/>
          <a:lstStyle/>
          <a:p>
            <a:r>
              <a:rPr lang="zh-CN" altLang="en-US" sz="3600" smtClean="0"/>
              <a:t>变量与常数之间的除运算 </a:t>
            </a:r>
          </a:p>
        </p:txBody>
      </p:sp>
      <p:sp>
        <p:nvSpPr>
          <p:cNvPr id="651267" name="Rectangle 3"/>
          <p:cNvSpPr>
            <a:spLocks noGrp="1" noChangeArrowheads="1"/>
          </p:cNvSpPr>
          <p:nvPr>
            <p:ph type="body" idx="1"/>
          </p:nvPr>
        </p:nvSpPr>
        <p:spPr>
          <a:xfrm>
            <a:off x="250825" y="819150"/>
            <a:ext cx="8455025" cy="5715000"/>
          </a:xfrm>
        </p:spPr>
        <p:txBody>
          <a:bodyPr/>
          <a:lstStyle/>
          <a:p>
            <a:pPr>
              <a:lnSpc>
                <a:spcPct val="110000"/>
              </a:lnSpc>
              <a:spcBef>
                <a:spcPct val="30000"/>
              </a:spcBef>
            </a:pPr>
            <a:r>
              <a:rPr lang="zh-CN" altLang="en-US" sz="2000" smtClean="0">
                <a:latin typeface="微软雅黑" pitchFamily="34" charset="-122"/>
                <a:ea typeface="微软雅黑" pitchFamily="34" charset="-122"/>
              </a:rPr>
              <a:t>对于整数除法运算，由于计算机中除法运算比较复杂，而且不能用流水线方式实现，所以一次除法运算大致需要</a:t>
            </a:r>
            <a:r>
              <a:rPr lang="en-US" altLang="zh-CN" sz="2000" smtClean="0">
                <a:latin typeface="微软雅黑" pitchFamily="34" charset="-122"/>
                <a:ea typeface="微软雅黑" pitchFamily="34" charset="-122"/>
              </a:rPr>
              <a:t>30</a:t>
            </a:r>
            <a:r>
              <a:rPr lang="zh-CN" altLang="en-US" sz="2000" smtClean="0">
                <a:latin typeface="微软雅黑" pitchFamily="34" charset="-122"/>
                <a:ea typeface="微软雅黑" pitchFamily="34" charset="-122"/>
              </a:rPr>
              <a:t>个或更多个时钟周期。为了缩短除法运算的时间，</a:t>
            </a:r>
            <a:r>
              <a:rPr lang="zh-CN" altLang="en-US" sz="2000" smtClean="0">
                <a:solidFill>
                  <a:srgbClr val="FF0000"/>
                </a:solidFill>
                <a:latin typeface="微软雅黑" pitchFamily="34" charset="-122"/>
                <a:ea typeface="微软雅黑" pitchFamily="34" charset="-122"/>
              </a:rPr>
              <a:t>编译器在处理一个变量与一个</a:t>
            </a:r>
            <a:r>
              <a:rPr lang="en-US" altLang="zh-CN" sz="2000" smtClean="0">
                <a:solidFill>
                  <a:srgbClr val="FF0000"/>
                </a:solidFill>
                <a:latin typeface="微软雅黑" pitchFamily="34" charset="-122"/>
                <a:ea typeface="微软雅黑" pitchFamily="34" charset="-122"/>
              </a:rPr>
              <a:t>2</a:t>
            </a:r>
            <a:r>
              <a:rPr lang="zh-CN" altLang="en-US" sz="2000" smtClean="0">
                <a:solidFill>
                  <a:srgbClr val="FF0000"/>
                </a:solidFill>
                <a:latin typeface="微软雅黑" pitchFamily="34" charset="-122"/>
                <a:ea typeface="微软雅黑" pitchFamily="34" charset="-122"/>
              </a:rPr>
              <a:t>的幂次形式的整数相除时，常采用右移运算来实现。</a:t>
            </a:r>
          </a:p>
          <a:p>
            <a:pPr>
              <a:lnSpc>
                <a:spcPct val="110000"/>
              </a:lnSpc>
              <a:spcBef>
                <a:spcPct val="30000"/>
              </a:spcBef>
            </a:pPr>
            <a:r>
              <a:rPr lang="zh-CN" altLang="en-US" sz="2000" smtClean="0">
                <a:latin typeface="微软雅黑" pitchFamily="34" charset="-122"/>
                <a:ea typeface="微软雅黑" pitchFamily="34" charset="-122"/>
              </a:rPr>
              <a:t>无符号数除法采用逻辑右移方式，带符号整数采用算术右移方式。</a:t>
            </a:r>
          </a:p>
          <a:p>
            <a:pPr>
              <a:lnSpc>
                <a:spcPct val="110000"/>
              </a:lnSpc>
              <a:spcBef>
                <a:spcPct val="30000"/>
              </a:spcBef>
            </a:pPr>
            <a:r>
              <a:rPr lang="zh-CN" altLang="en-US" sz="2000" smtClean="0">
                <a:latin typeface="微软雅黑" pitchFamily="34" charset="-122"/>
                <a:ea typeface="微软雅黑" pitchFamily="34" charset="-122"/>
              </a:rPr>
              <a:t>结果一定取整数，能整除时，直接右移得到结果。</a:t>
            </a:r>
          </a:p>
          <a:p>
            <a:pPr>
              <a:lnSpc>
                <a:spcPct val="110000"/>
              </a:lnSpc>
              <a:spcBef>
                <a:spcPct val="30000"/>
              </a:spcBef>
              <a:buFontTx/>
              <a:buNone/>
            </a:pPr>
            <a:r>
              <a:rPr lang="zh-CN" altLang="en-US" sz="2000" smtClean="0">
                <a:solidFill>
                  <a:srgbClr val="0000FF"/>
                </a:solidFill>
                <a:latin typeface="微软雅黑" pitchFamily="34" charset="-122"/>
                <a:ea typeface="微软雅黑" pitchFamily="34" charset="-122"/>
              </a:rPr>
              <a:t>     例如，</a:t>
            </a:r>
            <a:r>
              <a:rPr lang="en-US" altLang="zh-CN" sz="2000" smtClean="0">
                <a:solidFill>
                  <a:srgbClr val="0000FF"/>
                </a:solidFill>
                <a:latin typeface="微软雅黑" pitchFamily="34" charset="-122"/>
                <a:ea typeface="微软雅黑" pitchFamily="34" charset="-122"/>
              </a:rPr>
              <a:t>12/4=3</a:t>
            </a:r>
            <a:r>
              <a:rPr lang="zh-CN" altLang="en-US" sz="2000" smtClean="0">
                <a:solidFill>
                  <a:srgbClr val="0000FF"/>
                </a:solidFill>
                <a:latin typeface="微软雅黑" pitchFamily="34" charset="-122"/>
                <a:ea typeface="微软雅黑" pitchFamily="34" charset="-122"/>
              </a:rPr>
              <a:t>：</a:t>
            </a:r>
            <a:r>
              <a:rPr lang="en-US" altLang="zh-CN" sz="2000" smtClean="0">
                <a:solidFill>
                  <a:srgbClr val="0000FF"/>
                </a:solidFill>
                <a:latin typeface="微软雅黑" pitchFamily="34" charset="-122"/>
                <a:ea typeface="微软雅黑" pitchFamily="34" charset="-122"/>
              </a:rPr>
              <a:t>0000 1100&gt;&gt;2=0000 0011</a:t>
            </a:r>
          </a:p>
          <a:p>
            <a:pPr>
              <a:lnSpc>
                <a:spcPct val="110000"/>
              </a:lnSpc>
              <a:spcBef>
                <a:spcPct val="30000"/>
              </a:spcBef>
              <a:buFontTx/>
              <a:buNone/>
            </a:pPr>
            <a:r>
              <a:rPr lang="en-US" altLang="zh-CN" sz="2000" smtClean="0">
                <a:solidFill>
                  <a:srgbClr val="0000FF"/>
                </a:solidFill>
                <a:latin typeface="微软雅黑" pitchFamily="34" charset="-122"/>
                <a:ea typeface="微软雅黑" pitchFamily="34" charset="-122"/>
              </a:rPr>
              <a:t>	         -12/4=-3</a:t>
            </a:r>
            <a:r>
              <a:rPr lang="zh-CN" altLang="en-US" sz="2000" smtClean="0">
                <a:solidFill>
                  <a:srgbClr val="0000FF"/>
                </a:solidFill>
                <a:latin typeface="微软雅黑" pitchFamily="34" charset="-122"/>
                <a:ea typeface="微软雅黑" pitchFamily="34" charset="-122"/>
              </a:rPr>
              <a:t>：</a:t>
            </a:r>
            <a:r>
              <a:rPr lang="en-US" altLang="zh-CN" sz="2000" smtClean="0">
                <a:solidFill>
                  <a:srgbClr val="0000FF"/>
                </a:solidFill>
                <a:latin typeface="微软雅黑" pitchFamily="34" charset="-122"/>
                <a:ea typeface="微软雅黑" pitchFamily="34" charset="-122"/>
              </a:rPr>
              <a:t>1111 0100 &gt;&gt;2=1111 1101</a:t>
            </a:r>
          </a:p>
          <a:p>
            <a:pPr>
              <a:lnSpc>
                <a:spcPct val="110000"/>
              </a:lnSpc>
              <a:spcBef>
                <a:spcPct val="30000"/>
              </a:spcBef>
            </a:pPr>
            <a:r>
              <a:rPr lang="zh-CN" altLang="en-US" sz="2000" smtClean="0">
                <a:latin typeface="微软雅黑" pitchFamily="34" charset="-122"/>
                <a:ea typeface="微软雅黑" pitchFamily="34" charset="-122"/>
              </a:rPr>
              <a:t>不能整除时，其商朝零舍入，即截断：移出的低位数直接丢弃。</a:t>
            </a:r>
          </a:p>
          <a:p>
            <a:pPr>
              <a:lnSpc>
                <a:spcPct val="110000"/>
              </a:lnSpc>
              <a:spcBef>
                <a:spcPct val="30000"/>
              </a:spcBef>
              <a:buFontTx/>
              <a:buNone/>
            </a:pPr>
            <a:r>
              <a:rPr lang="zh-CN" altLang="en-US" sz="2000" smtClean="0">
                <a:solidFill>
                  <a:srgbClr val="008000"/>
                </a:solidFill>
                <a:latin typeface="微软雅黑" pitchFamily="34" charset="-122"/>
                <a:ea typeface="微软雅黑" pitchFamily="34" charset="-122"/>
              </a:rPr>
              <a:t>      负整数则不对！（</a:t>
            </a:r>
            <a:r>
              <a:rPr lang="zh-CN" altLang="en-US" sz="2000" smtClean="0">
                <a:solidFill>
                  <a:srgbClr val="FF0000"/>
                </a:solidFill>
                <a:latin typeface="微软雅黑" pitchFamily="34" charset="-122"/>
                <a:ea typeface="微软雅黑" pitchFamily="34" charset="-122"/>
              </a:rPr>
              <a:t>需加偏移量</a:t>
            </a:r>
            <a:r>
              <a:rPr lang="en-US" altLang="zh-CN" sz="2000" smtClean="0">
                <a:solidFill>
                  <a:srgbClr val="FF0000"/>
                </a:solidFill>
                <a:latin typeface="微软雅黑" pitchFamily="34" charset="-122"/>
                <a:ea typeface="微软雅黑" pitchFamily="34" charset="-122"/>
              </a:rPr>
              <a:t>(2</a:t>
            </a:r>
            <a:r>
              <a:rPr lang="en-US" altLang="zh-CN" sz="2000" i="1" baseline="30000" smtClean="0">
                <a:solidFill>
                  <a:srgbClr val="FF0000"/>
                </a:solidFill>
                <a:latin typeface="微软雅黑" pitchFamily="34" charset="-122"/>
                <a:ea typeface="微软雅黑" pitchFamily="34" charset="-122"/>
              </a:rPr>
              <a:t>k</a:t>
            </a:r>
            <a:r>
              <a:rPr lang="en-US" altLang="zh-CN" sz="2000" smtClean="0">
                <a:solidFill>
                  <a:srgbClr val="FF0000"/>
                </a:solidFill>
                <a:latin typeface="微软雅黑" pitchFamily="34" charset="-122"/>
                <a:ea typeface="微软雅黑" pitchFamily="34" charset="-122"/>
              </a:rPr>
              <a:t>-1)</a:t>
            </a:r>
            <a:r>
              <a:rPr lang="zh-CN" altLang="en-US" sz="2000" smtClean="0">
                <a:solidFill>
                  <a:srgbClr val="FF0000"/>
                </a:solidFill>
                <a:latin typeface="微软雅黑" pitchFamily="34" charset="-122"/>
                <a:ea typeface="微软雅黑" pitchFamily="34" charset="-122"/>
              </a:rPr>
              <a:t>，然后再右移</a:t>
            </a:r>
            <a:r>
              <a:rPr lang="en-US" altLang="zh-CN" sz="2000" i="1" smtClean="0">
                <a:solidFill>
                  <a:srgbClr val="FF0000"/>
                </a:solidFill>
                <a:latin typeface="微软雅黑" pitchFamily="34" charset="-122"/>
                <a:ea typeface="微软雅黑" pitchFamily="34" charset="-122"/>
              </a:rPr>
              <a:t>k </a:t>
            </a:r>
            <a:r>
              <a:rPr lang="zh-CN" altLang="en-US" sz="2000" smtClean="0">
                <a:solidFill>
                  <a:srgbClr val="FF0000"/>
                </a:solidFill>
                <a:latin typeface="微软雅黑" pitchFamily="34" charset="-122"/>
                <a:ea typeface="微软雅黑" pitchFamily="34" charset="-122"/>
              </a:rPr>
              <a:t>位 ，低位截断</a:t>
            </a:r>
            <a:r>
              <a:rPr lang="zh-CN" altLang="en-US" sz="2000" smtClean="0">
                <a:solidFill>
                  <a:srgbClr val="008000"/>
                </a:solidFill>
                <a:latin typeface="微软雅黑" pitchFamily="34" charset="-122"/>
                <a:ea typeface="微软雅黑" pitchFamily="34" charset="-122"/>
              </a:rPr>
              <a:t>）</a:t>
            </a:r>
          </a:p>
          <a:p>
            <a:pPr>
              <a:lnSpc>
                <a:spcPct val="110000"/>
              </a:lnSpc>
              <a:spcBef>
                <a:spcPct val="30000"/>
              </a:spcBef>
              <a:buFontTx/>
              <a:buNone/>
            </a:pPr>
            <a:r>
              <a:rPr lang="zh-CN" altLang="en-US" sz="2000" smtClean="0">
                <a:latin typeface="微软雅黑" pitchFamily="34" charset="-122"/>
                <a:ea typeface="微软雅黑" pitchFamily="34" charset="-122"/>
              </a:rPr>
              <a:t>     </a:t>
            </a:r>
            <a:r>
              <a:rPr lang="zh-CN" altLang="en-US" sz="2000" smtClean="0">
                <a:solidFill>
                  <a:srgbClr val="0033CC"/>
                </a:solidFill>
                <a:latin typeface="微软雅黑" pitchFamily="34" charset="-122"/>
                <a:ea typeface="微软雅黑" pitchFamily="34" charset="-122"/>
              </a:rPr>
              <a:t>无符号</a:t>
            </a:r>
            <a:r>
              <a:rPr lang="en-US" altLang="zh-CN" sz="2000" smtClean="0">
                <a:solidFill>
                  <a:srgbClr val="0033CC"/>
                </a:solidFill>
                <a:latin typeface="微软雅黑" pitchFamily="34" charset="-122"/>
                <a:ea typeface="微软雅黑" pitchFamily="34" charset="-122"/>
              </a:rPr>
              <a:t>(</a:t>
            </a:r>
            <a:r>
              <a:rPr lang="zh-CN" altLang="en-US" sz="2000" smtClean="0">
                <a:solidFill>
                  <a:srgbClr val="0033CC"/>
                </a:solidFill>
                <a:latin typeface="微软雅黑" pitchFamily="34" charset="-122"/>
                <a:ea typeface="微软雅黑" pitchFamily="34" charset="-122"/>
              </a:rPr>
              <a:t>正</a:t>
            </a:r>
            <a:r>
              <a:rPr lang="en-US" altLang="zh-CN" sz="2000" smtClean="0">
                <a:solidFill>
                  <a:srgbClr val="0033CC"/>
                </a:solidFill>
                <a:latin typeface="微软雅黑" pitchFamily="34" charset="-122"/>
                <a:ea typeface="微软雅黑" pitchFamily="34" charset="-122"/>
              </a:rPr>
              <a:t>)</a:t>
            </a:r>
            <a:r>
              <a:rPr lang="zh-CN" altLang="en-US" sz="2000" smtClean="0">
                <a:solidFill>
                  <a:srgbClr val="0033CC"/>
                </a:solidFill>
                <a:latin typeface="微软雅黑" pitchFamily="34" charset="-122"/>
                <a:ea typeface="微软雅黑" pitchFamily="34" charset="-122"/>
              </a:rPr>
              <a:t>整数：</a:t>
            </a:r>
            <a:r>
              <a:rPr lang="en-US" altLang="zh-CN" sz="2000" smtClean="0">
                <a:solidFill>
                  <a:srgbClr val="0033CC"/>
                </a:solidFill>
                <a:latin typeface="微软雅黑" pitchFamily="34" charset="-122"/>
                <a:ea typeface="微软雅黑" pitchFamily="34" charset="-122"/>
              </a:rPr>
              <a:t>14/4=3</a:t>
            </a:r>
            <a:r>
              <a:rPr lang="zh-CN" altLang="en-US" sz="2000" smtClean="0">
                <a:solidFill>
                  <a:srgbClr val="0033CC"/>
                </a:solidFill>
                <a:latin typeface="微软雅黑" pitchFamily="34" charset="-122"/>
                <a:ea typeface="微软雅黑" pitchFamily="34" charset="-122"/>
              </a:rPr>
              <a:t>：</a:t>
            </a:r>
            <a:r>
              <a:rPr lang="en-US" altLang="zh-CN" sz="2000" smtClean="0">
                <a:solidFill>
                  <a:srgbClr val="0033CC"/>
                </a:solidFill>
                <a:latin typeface="微软雅黑" pitchFamily="34" charset="-122"/>
                <a:ea typeface="微软雅黑" pitchFamily="34" charset="-122"/>
              </a:rPr>
              <a:t>0000 1110&gt;&gt;2=0000 0011</a:t>
            </a:r>
            <a:endParaRPr lang="zh-CN" altLang="en-US" sz="2000" smtClean="0">
              <a:solidFill>
                <a:srgbClr val="0033CC"/>
              </a:solidFill>
              <a:latin typeface="微软雅黑" pitchFamily="34" charset="-122"/>
              <a:ea typeface="微软雅黑" pitchFamily="34" charset="-122"/>
            </a:endParaRPr>
          </a:p>
          <a:p>
            <a:pPr>
              <a:lnSpc>
                <a:spcPct val="110000"/>
              </a:lnSpc>
              <a:spcBef>
                <a:spcPct val="30000"/>
              </a:spcBef>
              <a:buFontTx/>
              <a:buNone/>
            </a:pPr>
            <a:r>
              <a:rPr lang="en-US" altLang="zh-CN" sz="2000" smtClean="0">
                <a:solidFill>
                  <a:srgbClr val="0033CC"/>
                </a:solidFill>
                <a:latin typeface="微软雅黑" pitchFamily="34" charset="-122"/>
                <a:ea typeface="微软雅黑" pitchFamily="34" charset="-122"/>
              </a:rPr>
              <a:t>     </a:t>
            </a:r>
            <a:r>
              <a:rPr lang="zh-CN" altLang="en-US" sz="2000" smtClean="0">
                <a:solidFill>
                  <a:srgbClr val="0033CC"/>
                </a:solidFill>
                <a:latin typeface="微软雅黑" pitchFamily="34" charset="-122"/>
                <a:ea typeface="微软雅黑" pitchFamily="34" charset="-122"/>
              </a:rPr>
              <a:t>带符号负整数：</a:t>
            </a:r>
            <a:r>
              <a:rPr lang="en-US" altLang="zh-CN" sz="2000" smtClean="0">
                <a:solidFill>
                  <a:srgbClr val="0033CC"/>
                </a:solidFill>
                <a:latin typeface="微软雅黑" pitchFamily="34" charset="-122"/>
                <a:ea typeface="微软雅黑" pitchFamily="34" charset="-122"/>
              </a:rPr>
              <a:t>-14/4=-3</a:t>
            </a:r>
            <a:r>
              <a:rPr lang="zh-CN" altLang="en-US" sz="2000" smtClean="0">
                <a:solidFill>
                  <a:srgbClr val="0033CC"/>
                </a:solidFill>
                <a:latin typeface="微软雅黑" pitchFamily="34" charset="-122"/>
                <a:ea typeface="微软雅黑" pitchFamily="34" charset="-122"/>
              </a:rPr>
              <a:t>：</a:t>
            </a:r>
            <a:r>
              <a:rPr lang="en-US" altLang="zh-CN" sz="2000" smtClean="0">
                <a:solidFill>
                  <a:srgbClr val="0033CC"/>
                </a:solidFill>
                <a:latin typeface="微软雅黑" pitchFamily="34" charset="-122"/>
                <a:ea typeface="微软雅黑" pitchFamily="34" charset="-122"/>
              </a:rPr>
              <a:t>1111 0010 &gt;&gt;2=1111 1100=-4</a:t>
            </a:r>
            <a:r>
              <a:rPr lang="en-US" altLang="zh-CN" sz="2000" smtClean="0">
                <a:solidFill>
                  <a:srgbClr val="0033CC"/>
                </a:solidFill>
                <a:latin typeface="微软雅黑" pitchFamily="34" charset="-122"/>
                <a:ea typeface="微软雅黑" pitchFamily="34" charset="-122"/>
                <a:cs typeface="Arial" pitchFamily="34" charset="0"/>
              </a:rPr>
              <a:t>≠-3</a:t>
            </a:r>
          </a:p>
          <a:p>
            <a:pPr>
              <a:lnSpc>
                <a:spcPct val="110000"/>
              </a:lnSpc>
              <a:spcBef>
                <a:spcPct val="30000"/>
              </a:spcBef>
              <a:buFontTx/>
              <a:buNone/>
            </a:pPr>
            <a:r>
              <a:rPr lang="en-US" altLang="zh-CN" sz="2000" smtClean="0">
                <a:solidFill>
                  <a:srgbClr val="0033CC"/>
                </a:solidFill>
                <a:latin typeface="微软雅黑" pitchFamily="34" charset="-122"/>
                <a:ea typeface="微软雅黑" pitchFamily="34" charset="-122"/>
                <a:cs typeface="Arial" pitchFamily="34" charset="0"/>
              </a:rPr>
              <a:t>     </a:t>
            </a:r>
            <a:r>
              <a:rPr lang="zh-CN" altLang="en-US" sz="2000" smtClean="0">
                <a:solidFill>
                  <a:srgbClr val="CC3300"/>
                </a:solidFill>
                <a:latin typeface="微软雅黑" pitchFamily="34" charset="-122"/>
                <a:ea typeface="微软雅黑" pitchFamily="34" charset="-122"/>
                <a:cs typeface="Arial" pitchFamily="34" charset="0"/>
              </a:rPr>
              <a:t>纠偏</a:t>
            </a:r>
            <a:r>
              <a:rPr lang="en-US" altLang="zh-CN" sz="2000" smtClean="0">
                <a:solidFill>
                  <a:srgbClr val="CC3300"/>
                </a:solidFill>
                <a:latin typeface="微软雅黑" pitchFamily="34" charset="-122"/>
                <a:ea typeface="微软雅黑" pitchFamily="34" charset="-122"/>
                <a:cs typeface="Arial" pitchFamily="34" charset="0"/>
              </a:rPr>
              <a:t>:</a:t>
            </a:r>
            <a:r>
              <a:rPr lang="en-US" altLang="zh-CN" sz="2000" smtClean="0">
                <a:solidFill>
                  <a:srgbClr val="0033CC"/>
                </a:solidFill>
                <a:latin typeface="微软雅黑" pitchFamily="34" charset="-122"/>
                <a:ea typeface="微软雅黑" pitchFamily="34" charset="-122"/>
                <a:cs typeface="Arial" pitchFamily="34" charset="0"/>
              </a:rPr>
              <a:t> k=2, </a:t>
            </a:r>
            <a:r>
              <a:rPr lang="zh-CN" altLang="en-US" sz="2000" smtClean="0">
                <a:solidFill>
                  <a:srgbClr val="0033CC"/>
                </a:solidFill>
                <a:latin typeface="微软雅黑" pitchFamily="34" charset="-122"/>
                <a:ea typeface="微软雅黑" pitchFamily="34" charset="-122"/>
                <a:cs typeface="Arial" pitchFamily="34" charset="0"/>
              </a:rPr>
              <a:t>故</a:t>
            </a:r>
            <a:r>
              <a:rPr lang="en-US" altLang="zh-CN" sz="2000" smtClean="0">
                <a:solidFill>
                  <a:srgbClr val="0033CC"/>
                </a:solidFill>
                <a:latin typeface="微软雅黑" pitchFamily="34" charset="-122"/>
                <a:ea typeface="微软雅黑" pitchFamily="34" charset="-122"/>
                <a:cs typeface="Arial" pitchFamily="34" charset="0"/>
              </a:rPr>
              <a:t>(-14+2</a:t>
            </a:r>
            <a:r>
              <a:rPr lang="en-US" altLang="zh-CN" sz="2000" baseline="30000" smtClean="0">
                <a:solidFill>
                  <a:srgbClr val="0033CC"/>
                </a:solidFill>
                <a:latin typeface="微软雅黑" pitchFamily="34" charset="-122"/>
                <a:ea typeface="微软雅黑" pitchFamily="34" charset="-122"/>
                <a:cs typeface="Arial" pitchFamily="34" charset="0"/>
              </a:rPr>
              <a:t>2</a:t>
            </a:r>
            <a:r>
              <a:rPr lang="en-US" altLang="zh-CN" sz="2000" smtClean="0">
                <a:solidFill>
                  <a:srgbClr val="0033CC"/>
                </a:solidFill>
                <a:latin typeface="微软雅黑" pitchFamily="34" charset="-122"/>
                <a:ea typeface="微软雅黑" pitchFamily="34" charset="-122"/>
                <a:cs typeface="Arial" pitchFamily="34" charset="0"/>
              </a:rPr>
              <a:t>-1)/4=-3</a:t>
            </a:r>
            <a:r>
              <a:rPr lang="zh-CN" altLang="en-US" sz="2000" smtClean="0">
                <a:solidFill>
                  <a:srgbClr val="0033CC"/>
                </a:solidFill>
                <a:latin typeface="微软雅黑" pitchFamily="34" charset="-122"/>
                <a:ea typeface="微软雅黑" pitchFamily="34" charset="-122"/>
                <a:cs typeface="Arial" pitchFamily="34" charset="0"/>
              </a:rPr>
              <a:t>： </a:t>
            </a:r>
            <a:r>
              <a:rPr lang="en-US" altLang="zh-CN" sz="2000" smtClean="0">
                <a:solidFill>
                  <a:srgbClr val="0033CC"/>
                </a:solidFill>
                <a:latin typeface="微软雅黑" pitchFamily="34" charset="-122"/>
                <a:ea typeface="微软雅黑" pitchFamily="34" charset="-122"/>
              </a:rPr>
              <a:t>1111 0101&gt;&gt;2=1111 1101=-3</a:t>
            </a:r>
            <a:endParaRPr lang="zh-CN" altLang="en-US" sz="2000" smtClean="0">
              <a:solidFill>
                <a:srgbClr val="0033CC"/>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1267">
                                            <p:txEl>
                                              <p:pRg st="0" end="0"/>
                                            </p:txEl>
                                          </p:spTgt>
                                        </p:tgtEl>
                                        <p:attrNameLst>
                                          <p:attrName>style.visibility</p:attrName>
                                        </p:attrNameLst>
                                      </p:cBhvr>
                                      <p:to>
                                        <p:strVal val="visible"/>
                                      </p:to>
                                    </p:set>
                                    <p:animEffect transition="in" filter="blinds(horizontal)">
                                      <p:cBhvr>
                                        <p:cTn id="7" dur="500"/>
                                        <p:tgtEl>
                                          <p:spTgt spid="65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1267">
                                            <p:txEl>
                                              <p:pRg st="0" end="0"/>
                                            </p:txEl>
                                          </p:spTgt>
                                        </p:tgtEl>
                                        <p:attrNameLst>
                                          <p:attrName>style.visibility</p:attrName>
                                        </p:attrNameLst>
                                      </p:cBhvr>
                                      <p:to>
                                        <p:strVal val="visible"/>
                                      </p:to>
                                    </p:set>
                                    <p:animEffect transition="in" filter="blinds(horizontal)">
                                      <p:cBhvr>
                                        <p:cTn id="12" dur="500"/>
                                        <p:tgtEl>
                                          <p:spTgt spid="65126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1267">
                                            <p:txEl>
                                              <p:pRg st="1" end="1"/>
                                            </p:txEl>
                                          </p:spTgt>
                                        </p:tgtEl>
                                        <p:attrNameLst>
                                          <p:attrName>style.visibility</p:attrName>
                                        </p:attrNameLst>
                                      </p:cBhvr>
                                      <p:to>
                                        <p:strVal val="visible"/>
                                      </p:to>
                                    </p:set>
                                    <p:animEffect transition="in" filter="blinds(horizontal)">
                                      <p:cBhvr>
                                        <p:cTn id="17" dur="500"/>
                                        <p:tgtEl>
                                          <p:spTgt spid="65126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51267">
                                            <p:txEl>
                                              <p:pRg st="2" end="2"/>
                                            </p:txEl>
                                          </p:spTgt>
                                        </p:tgtEl>
                                        <p:attrNameLst>
                                          <p:attrName>style.visibility</p:attrName>
                                        </p:attrNameLst>
                                      </p:cBhvr>
                                      <p:to>
                                        <p:strVal val="visible"/>
                                      </p:to>
                                    </p:set>
                                    <p:animEffect transition="in" filter="blinds(horizontal)">
                                      <p:cBhvr>
                                        <p:cTn id="22" dur="500"/>
                                        <p:tgtEl>
                                          <p:spTgt spid="65126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51267">
                                            <p:txEl>
                                              <p:pRg st="3" end="3"/>
                                            </p:txEl>
                                          </p:spTgt>
                                        </p:tgtEl>
                                        <p:attrNameLst>
                                          <p:attrName>style.visibility</p:attrName>
                                        </p:attrNameLst>
                                      </p:cBhvr>
                                      <p:to>
                                        <p:strVal val="visible"/>
                                      </p:to>
                                    </p:set>
                                    <p:animEffect transition="in" filter="blinds(horizontal)">
                                      <p:cBhvr>
                                        <p:cTn id="27" dur="500"/>
                                        <p:tgtEl>
                                          <p:spTgt spid="651267">
                                            <p:txEl>
                                              <p:pRg st="3" end="3"/>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651267">
                                            <p:txEl>
                                              <p:pRg st="4" end="4"/>
                                            </p:txEl>
                                          </p:spTgt>
                                        </p:tgtEl>
                                        <p:attrNameLst>
                                          <p:attrName>style.visibility</p:attrName>
                                        </p:attrNameLst>
                                      </p:cBhvr>
                                      <p:to>
                                        <p:strVal val="visible"/>
                                      </p:to>
                                    </p:set>
                                    <p:animEffect transition="in" filter="blinds(horizontal)">
                                      <p:cBhvr>
                                        <p:cTn id="30" dur="500"/>
                                        <p:tgtEl>
                                          <p:spTgt spid="65126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651267">
                                            <p:txEl>
                                              <p:pRg st="5" end="5"/>
                                            </p:txEl>
                                          </p:spTgt>
                                        </p:tgtEl>
                                        <p:attrNameLst>
                                          <p:attrName>style.visibility</p:attrName>
                                        </p:attrNameLst>
                                      </p:cBhvr>
                                      <p:to>
                                        <p:strVal val="visible"/>
                                      </p:to>
                                    </p:set>
                                    <p:animEffect transition="in" filter="blinds(horizontal)">
                                      <p:cBhvr>
                                        <p:cTn id="35" dur="500"/>
                                        <p:tgtEl>
                                          <p:spTgt spid="65126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651267">
                                            <p:txEl>
                                              <p:pRg st="6" end="6"/>
                                            </p:txEl>
                                          </p:spTgt>
                                        </p:tgtEl>
                                        <p:attrNameLst>
                                          <p:attrName>style.visibility</p:attrName>
                                        </p:attrNameLst>
                                      </p:cBhvr>
                                      <p:to>
                                        <p:strVal val="visible"/>
                                      </p:to>
                                    </p:set>
                                    <p:animEffect transition="in" filter="blinds(horizontal)">
                                      <p:cBhvr>
                                        <p:cTn id="40" dur="500"/>
                                        <p:tgtEl>
                                          <p:spTgt spid="65126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651267">
                                            <p:txEl>
                                              <p:pRg st="7" end="7"/>
                                            </p:txEl>
                                          </p:spTgt>
                                        </p:tgtEl>
                                        <p:attrNameLst>
                                          <p:attrName>style.visibility</p:attrName>
                                        </p:attrNameLst>
                                      </p:cBhvr>
                                      <p:to>
                                        <p:strVal val="visible"/>
                                      </p:to>
                                    </p:set>
                                    <p:animEffect transition="in" filter="blinds(horizontal)">
                                      <p:cBhvr>
                                        <p:cTn id="45" dur="500"/>
                                        <p:tgtEl>
                                          <p:spTgt spid="651267">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651267">
                                            <p:txEl>
                                              <p:pRg st="8" end="8"/>
                                            </p:txEl>
                                          </p:spTgt>
                                        </p:tgtEl>
                                        <p:attrNameLst>
                                          <p:attrName>style.visibility</p:attrName>
                                        </p:attrNameLst>
                                      </p:cBhvr>
                                      <p:to>
                                        <p:strVal val="visible"/>
                                      </p:to>
                                    </p:set>
                                    <p:animEffect transition="in" filter="blinds(horizontal)">
                                      <p:cBhvr>
                                        <p:cTn id="50" dur="500"/>
                                        <p:tgtEl>
                                          <p:spTgt spid="651267">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651267">
                                            <p:txEl>
                                              <p:pRg st="9" end="9"/>
                                            </p:txEl>
                                          </p:spTgt>
                                        </p:tgtEl>
                                        <p:attrNameLst>
                                          <p:attrName>style.visibility</p:attrName>
                                        </p:attrNameLst>
                                      </p:cBhvr>
                                      <p:to>
                                        <p:strVal val="visible"/>
                                      </p:to>
                                    </p:set>
                                    <p:animEffect transition="in" filter="blinds(horizontal)">
                                      <p:cBhvr>
                                        <p:cTn id="55" dur="500"/>
                                        <p:tgtEl>
                                          <p:spTgt spid="65126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idx="4294967295"/>
          </p:nvPr>
        </p:nvSpPr>
        <p:spPr>
          <a:xfrm>
            <a:off x="482600" y="53975"/>
            <a:ext cx="8305800" cy="660400"/>
          </a:xfrm>
        </p:spPr>
        <p:txBody>
          <a:bodyPr lIns="63500" tIns="25400" rIns="63500" bIns="25400" anchor="t">
            <a:spAutoFit/>
          </a:bodyPr>
          <a:lstStyle/>
          <a:p>
            <a:r>
              <a:rPr lang="zh-CN" altLang="en-US" smtClean="0">
                <a:latin typeface="黑体" pitchFamily="49" charset="-122"/>
              </a:rPr>
              <a:t>浮点数运算及结果</a:t>
            </a:r>
            <a:endParaRPr lang="zh-CN" altLang="en-US" sz="3600" smtClean="0">
              <a:latin typeface="黑体" pitchFamily="49" charset="-122"/>
            </a:endParaRPr>
          </a:p>
        </p:txBody>
      </p:sp>
      <p:sp>
        <p:nvSpPr>
          <p:cNvPr id="377859" name="Rectangle 3"/>
          <p:cNvSpPr>
            <a:spLocks noGrp="1" noChangeArrowheads="1"/>
          </p:cNvSpPr>
          <p:nvPr>
            <p:ph type="body" idx="4294967295"/>
          </p:nvPr>
        </p:nvSpPr>
        <p:spPr>
          <a:xfrm>
            <a:off x="457200" y="790575"/>
            <a:ext cx="8305800" cy="5667375"/>
          </a:xfrm>
        </p:spPr>
        <p:txBody>
          <a:bodyPr lIns="63500" tIns="25400" rIns="63500" bIns="25400">
            <a:spAutoFit/>
          </a:bodyPr>
          <a:lstStyle/>
          <a:p>
            <a:pPr>
              <a:lnSpc>
                <a:spcPct val="125000"/>
              </a:lnSpc>
              <a:buFontTx/>
              <a:buNone/>
            </a:pPr>
            <a:r>
              <a:rPr lang="zh-CN" altLang="en-US" sz="2000" smtClean="0">
                <a:ea typeface="黑体" pitchFamily="49" charset="-122"/>
                <a:cs typeface="Arial" pitchFamily="34" charset="0"/>
              </a:rPr>
              <a:t>设两个规格化浮点数分别为 </a:t>
            </a:r>
            <a:r>
              <a:rPr lang="en-US" altLang="en-US" sz="2000" smtClean="0">
                <a:ea typeface="黑体" pitchFamily="49" charset="-122"/>
                <a:cs typeface="Arial" pitchFamily="34" charset="0"/>
              </a:rPr>
              <a:t>A=M</a:t>
            </a:r>
            <a:r>
              <a:rPr lang="en-US" altLang="en-US" sz="2000" baseline="-2000" smtClean="0">
                <a:ea typeface="黑体" pitchFamily="49" charset="-122"/>
                <a:cs typeface="Arial" pitchFamily="34" charset="0"/>
              </a:rPr>
              <a:t>a </a:t>
            </a:r>
            <a:r>
              <a:rPr lang="en-US" altLang="en-US" sz="2000" baseline="30000" smtClean="0">
                <a:ea typeface="黑体" pitchFamily="49" charset="-122"/>
                <a:cs typeface="Arial" pitchFamily="34" charset="0"/>
              </a:rPr>
              <a:t>.</a:t>
            </a:r>
            <a:r>
              <a:rPr lang="en-US" altLang="en-US" sz="2000" baseline="-2000" smtClean="0">
                <a:ea typeface="黑体" pitchFamily="49" charset="-122"/>
                <a:cs typeface="Arial" pitchFamily="34" charset="0"/>
              </a:rPr>
              <a:t> </a:t>
            </a:r>
            <a:r>
              <a:rPr lang="en-US" altLang="en-US" sz="2000" smtClean="0">
                <a:ea typeface="黑体" pitchFamily="49" charset="-122"/>
                <a:cs typeface="Arial" pitchFamily="34" charset="0"/>
              </a:rPr>
              <a:t>2</a:t>
            </a:r>
            <a:r>
              <a:rPr lang="en-US" altLang="en-US" sz="2000" baseline="38000" smtClean="0">
                <a:ea typeface="黑体" pitchFamily="49" charset="-122"/>
                <a:cs typeface="Arial" pitchFamily="34" charset="0"/>
              </a:rPr>
              <a:t>Ea     </a:t>
            </a:r>
            <a:r>
              <a:rPr lang="en-US" altLang="en-US" sz="2000" smtClean="0">
                <a:ea typeface="黑体" pitchFamily="49" charset="-122"/>
                <a:cs typeface="Arial" pitchFamily="34" charset="0"/>
              </a:rPr>
              <a:t>B=M</a:t>
            </a:r>
            <a:r>
              <a:rPr lang="en-US" altLang="en-US" sz="2000" baseline="-2000" smtClean="0">
                <a:ea typeface="黑体" pitchFamily="49" charset="-122"/>
                <a:cs typeface="Arial" pitchFamily="34" charset="0"/>
              </a:rPr>
              <a:t>b</a:t>
            </a:r>
            <a:r>
              <a:rPr lang="en-US" altLang="en-US" sz="2000" baseline="30000" smtClean="0">
                <a:ea typeface="黑体" pitchFamily="49" charset="-122"/>
                <a:cs typeface="Arial" pitchFamily="34" charset="0"/>
              </a:rPr>
              <a:t>.</a:t>
            </a:r>
            <a:r>
              <a:rPr lang="en-US" altLang="en-US" sz="2000" smtClean="0">
                <a:ea typeface="黑体" pitchFamily="49" charset="-122"/>
                <a:cs typeface="Arial" pitchFamily="34" charset="0"/>
              </a:rPr>
              <a:t>2</a:t>
            </a:r>
            <a:r>
              <a:rPr lang="en-US" altLang="en-US" sz="2000" baseline="38000" smtClean="0">
                <a:ea typeface="黑体" pitchFamily="49" charset="-122"/>
                <a:cs typeface="Arial" pitchFamily="34" charset="0"/>
              </a:rPr>
              <a:t>Eb  </a:t>
            </a:r>
            <a:r>
              <a:rPr lang="en-US" altLang="en-US" sz="2000" smtClean="0">
                <a:ea typeface="黑体" pitchFamily="49" charset="-122"/>
                <a:cs typeface="Arial" pitchFamily="34" charset="0"/>
              </a:rPr>
              <a:t>,</a:t>
            </a:r>
            <a:r>
              <a:rPr lang="zh-CN" altLang="en-US" sz="2000" smtClean="0">
                <a:ea typeface="黑体" pitchFamily="49" charset="-122"/>
                <a:cs typeface="Arial" pitchFamily="34" charset="0"/>
              </a:rPr>
              <a:t>则：</a:t>
            </a:r>
            <a:r>
              <a:rPr lang="zh-CN" altLang="en-US" sz="2000" baseline="38000" smtClean="0">
                <a:ea typeface="黑体" pitchFamily="49" charset="-122"/>
                <a:cs typeface="Arial" pitchFamily="34" charset="0"/>
              </a:rPr>
              <a:t> </a:t>
            </a:r>
          </a:p>
          <a:p>
            <a:pPr>
              <a:lnSpc>
                <a:spcPct val="125000"/>
              </a:lnSpc>
              <a:buFontTx/>
              <a:buNone/>
            </a:pPr>
            <a:r>
              <a:rPr lang="zh-CN" altLang="zh-CN" sz="2000" baseline="38000" smtClean="0">
                <a:ea typeface="黑体" pitchFamily="49" charset="-122"/>
                <a:cs typeface="Arial" pitchFamily="34" charset="0"/>
              </a:rPr>
              <a:t>　　</a:t>
            </a:r>
            <a:r>
              <a:rPr lang="en-US" altLang="zh-CN" sz="2000" smtClean="0">
                <a:solidFill>
                  <a:schemeClr val="accent2"/>
                </a:solidFill>
                <a:ea typeface="黑体" pitchFamily="49" charset="-122"/>
                <a:cs typeface="Arial" pitchFamily="34" charset="0"/>
              </a:rPr>
              <a:t>A</a:t>
            </a:r>
            <a:r>
              <a:rPr lang="en-US" altLang="zh-CN" sz="2000" u="sng" baseline="28000" smtClean="0">
                <a:solidFill>
                  <a:schemeClr val="accent2"/>
                </a:solidFill>
                <a:ea typeface="黑体" pitchFamily="49" charset="-122"/>
                <a:cs typeface="Arial" pitchFamily="34" charset="0"/>
              </a:rPr>
              <a:t>+</a:t>
            </a:r>
            <a:r>
              <a:rPr lang="en-US" altLang="zh-CN" sz="2000" smtClean="0">
                <a:solidFill>
                  <a:schemeClr val="accent2"/>
                </a:solidFill>
                <a:ea typeface="黑体" pitchFamily="49" charset="-122"/>
                <a:cs typeface="Arial" pitchFamily="34" charset="0"/>
              </a:rPr>
              <a:t>B</a:t>
            </a:r>
            <a:r>
              <a:rPr lang="en-US" altLang="en-US" sz="2000" baseline="38000" smtClean="0">
                <a:solidFill>
                  <a:schemeClr val="accent2"/>
                </a:solidFill>
                <a:ea typeface="黑体" pitchFamily="49" charset="-122"/>
                <a:cs typeface="Arial" pitchFamily="34" charset="0"/>
              </a:rPr>
              <a:t> </a:t>
            </a:r>
            <a:r>
              <a:rPr lang="en-US" altLang="en-US" sz="2000" smtClean="0">
                <a:solidFill>
                  <a:schemeClr val="accent2"/>
                </a:solidFill>
                <a:ea typeface="黑体" pitchFamily="49" charset="-122"/>
                <a:cs typeface="Arial" pitchFamily="34" charset="0"/>
              </a:rPr>
              <a:t>=</a:t>
            </a:r>
            <a:r>
              <a:rPr lang="en-US" altLang="zh-CN" sz="2000" smtClean="0">
                <a:solidFill>
                  <a:schemeClr val="accent2"/>
                </a:solidFill>
                <a:ea typeface="黑体" pitchFamily="49" charset="-122"/>
                <a:cs typeface="Arial" pitchFamily="34" charset="0"/>
              </a:rPr>
              <a:t>(</a:t>
            </a:r>
            <a:r>
              <a:rPr lang="en-US" altLang="en-US" sz="2000" smtClean="0">
                <a:solidFill>
                  <a:schemeClr val="accent2"/>
                </a:solidFill>
                <a:ea typeface="黑体" pitchFamily="49" charset="-122"/>
                <a:cs typeface="Arial" pitchFamily="34" charset="0"/>
              </a:rPr>
              <a:t>M</a:t>
            </a:r>
            <a:r>
              <a:rPr lang="en-US" altLang="en-US" sz="2000" baseline="-2000" smtClean="0">
                <a:solidFill>
                  <a:schemeClr val="accent2"/>
                </a:solidFill>
                <a:ea typeface="黑体" pitchFamily="49" charset="-122"/>
                <a:cs typeface="Arial" pitchFamily="34" charset="0"/>
              </a:rPr>
              <a:t>a </a:t>
            </a:r>
            <a:r>
              <a:rPr lang="en-US" altLang="zh-CN" sz="2000" u="sng" baseline="28000" smtClean="0">
                <a:solidFill>
                  <a:schemeClr val="accent2"/>
                </a:solidFill>
                <a:ea typeface="黑体" pitchFamily="49" charset="-122"/>
                <a:cs typeface="Arial" pitchFamily="34" charset="0"/>
              </a:rPr>
              <a:t>+</a:t>
            </a:r>
            <a:r>
              <a:rPr lang="en-US" altLang="en-US" sz="2000" baseline="-2000" smtClean="0">
                <a:solidFill>
                  <a:schemeClr val="accent2"/>
                </a:solidFill>
                <a:ea typeface="黑体" pitchFamily="49" charset="-122"/>
                <a:cs typeface="Arial" pitchFamily="34" charset="0"/>
              </a:rPr>
              <a:t> </a:t>
            </a:r>
            <a:r>
              <a:rPr lang="en-US" altLang="en-US" sz="2000" smtClean="0">
                <a:solidFill>
                  <a:schemeClr val="accent2"/>
                </a:solidFill>
                <a:ea typeface="黑体" pitchFamily="49" charset="-122"/>
                <a:cs typeface="Arial" pitchFamily="34" charset="0"/>
              </a:rPr>
              <a:t>M</a:t>
            </a:r>
            <a:r>
              <a:rPr lang="en-US" altLang="en-US" sz="2000" baseline="-2000" smtClean="0">
                <a:solidFill>
                  <a:schemeClr val="accent2"/>
                </a:solidFill>
                <a:ea typeface="黑体" pitchFamily="49" charset="-122"/>
                <a:cs typeface="Arial" pitchFamily="34" charset="0"/>
              </a:rPr>
              <a:t>b</a:t>
            </a:r>
            <a:r>
              <a:rPr lang="en-US" altLang="en-US" sz="2000" baseline="30000" smtClean="0">
                <a:solidFill>
                  <a:schemeClr val="accent2"/>
                </a:solidFill>
                <a:ea typeface="黑体" pitchFamily="49" charset="-122"/>
                <a:cs typeface="Arial" pitchFamily="34" charset="0"/>
              </a:rPr>
              <a:t>.</a:t>
            </a:r>
            <a:r>
              <a:rPr lang="en-US" altLang="en-US" sz="2000" smtClean="0">
                <a:solidFill>
                  <a:schemeClr val="accent2"/>
                </a:solidFill>
                <a:ea typeface="黑体" pitchFamily="49" charset="-122"/>
                <a:cs typeface="Arial" pitchFamily="34" charset="0"/>
              </a:rPr>
              <a:t>2</a:t>
            </a:r>
            <a:r>
              <a:rPr lang="en-US" altLang="en-US" sz="2000" baseline="38000" smtClean="0">
                <a:solidFill>
                  <a:schemeClr val="accent2"/>
                </a:solidFill>
                <a:ea typeface="黑体" pitchFamily="49" charset="-122"/>
                <a:cs typeface="Arial" pitchFamily="34" charset="0"/>
              </a:rPr>
              <a:t>-(Ea-Eb)</a:t>
            </a:r>
            <a:r>
              <a:rPr lang="en-US" altLang="zh-CN" sz="2000" smtClean="0">
                <a:solidFill>
                  <a:schemeClr val="accent2"/>
                </a:solidFill>
                <a:ea typeface="黑体" pitchFamily="49" charset="-122"/>
                <a:cs typeface="Arial" pitchFamily="34" charset="0"/>
              </a:rPr>
              <a:t>)</a:t>
            </a:r>
            <a:r>
              <a:rPr lang="en-US" altLang="en-US" sz="2000" baseline="30000" smtClean="0">
                <a:solidFill>
                  <a:schemeClr val="accent2"/>
                </a:solidFill>
                <a:ea typeface="黑体" pitchFamily="49" charset="-122"/>
                <a:cs typeface="Arial" pitchFamily="34" charset="0"/>
              </a:rPr>
              <a:t>.</a:t>
            </a:r>
            <a:r>
              <a:rPr lang="en-US" altLang="en-US" sz="2000" baseline="-2000" smtClean="0">
                <a:solidFill>
                  <a:schemeClr val="accent2"/>
                </a:solidFill>
                <a:ea typeface="黑体" pitchFamily="49" charset="-122"/>
                <a:cs typeface="Arial" pitchFamily="34" charset="0"/>
              </a:rPr>
              <a:t> </a:t>
            </a:r>
            <a:r>
              <a:rPr lang="en-US" altLang="en-US" sz="2000" smtClean="0">
                <a:solidFill>
                  <a:schemeClr val="accent2"/>
                </a:solidFill>
                <a:ea typeface="黑体" pitchFamily="49" charset="-122"/>
                <a:cs typeface="Arial" pitchFamily="34" charset="0"/>
              </a:rPr>
              <a:t>2</a:t>
            </a:r>
            <a:r>
              <a:rPr lang="en-US" altLang="en-US" sz="2000" baseline="38000" smtClean="0">
                <a:solidFill>
                  <a:schemeClr val="accent2"/>
                </a:solidFill>
                <a:ea typeface="黑体" pitchFamily="49" charset="-122"/>
                <a:cs typeface="Arial" pitchFamily="34" charset="0"/>
              </a:rPr>
              <a:t>Ea      </a:t>
            </a:r>
            <a:r>
              <a:rPr lang="en-US" altLang="en-US" sz="2000" smtClean="0">
                <a:solidFill>
                  <a:schemeClr val="accent2"/>
                </a:solidFill>
                <a:ea typeface="黑体" pitchFamily="49" charset="-122"/>
                <a:cs typeface="Arial" pitchFamily="34" charset="0"/>
              </a:rPr>
              <a:t>(</a:t>
            </a:r>
            <a:r>
              <a:rPr lang="zh-CN" altLang="en-US" sz="2000" smtClean="0">
                <a:solidFill>
                  <a:schemeClr val="accent2"/>
                </a:solidFill>
                <a:ea typeface="黑体" pitchFamily="49" charset="-122"/>
                <a:cs typeface="Arial" pitchFamily="34" charset="0"/>
              </a:rPr>
              <a:t>假设</a:t>
            </a:r>
            <a:r>
              <a:rPr lang="en-US" altLang="en-US" sz="2000" smtClean="0">
                <a:solidFill>
                  <a:schemeClr val="accent2"/>
                </a:solidFill>
                <a:ea typeface="黑体" pitchFamily="49" charset="-122"/>
                <a:cs typeface="Arial" pitchFamily="34" charset="0"/>
              </a:rPr>
              <a:t>Ea</a:t>
            </a:r>
            <a:r>
              <a:rPr lang="en-US" altLang="zh-CN" sz="2000" smtClean="0">
                <a:solidFill>
                  <a:schemeClr val="accent2"/>
                </a:solidFill>
                <a:ea typeface="黑体" pitchFamily="49" charset="-122"/>
                <a:cs typeface="Arial" pitchFamily="34" charset="0"/>
              </a:rPr>
              <a:t>&gt;=</a:t>
            </a:r>
            <a:r>
              <a:rPr lang="en-US" altLang="en-US" sz="2000" smtClean="0">
                <a:solidFill>
                  <a:schemeClr val="accent2"/>
                </a:solidFill>
                <a:ea typeface="黑体" pitchFamily="49" charset="-122"/>
                <a:cs typeface="Arial" pitchFamily="34" charset="0"/>
              </a:rPr>
              <a:t>Eb</a:t>
            </a:r>
            <a:r>
              <a:rPr lang="en-US" altLang="en-US" sz="2000" baseline="38000" smtClean="0">
                <a:solidFill>
                  <a:schemeClr val="accent2"/>
                </a:solidFill>
                <a:ea typeface="黑体" pitchFamily="49" charset="-122"/>
                <a:cs typeface="Arial" pitchFamily="34" charset="0"/>
              </a:rPr>
              <a:t> </a:t>
            </a:r>
            <a:r>
              <a:rPr lang="en-US" altLang="en-US" sz="2000" smtClean="0">
                <a:solidFill>
                  <a:schemeClr val="accent2"/>
                </a:solidFill>
                <a:ea typeface="黑体" pitchFamily="49" charset="-122"/>
                <a:cs typeface="Arial" pitchFamily="34" charset="0"/>
              </a:rPr>
              <a:t>)</a:t>
            </a:r>
            <a:endParaRPr lang="en-US" altLang="en-US" sz="2000" baseline="38000" smtClean="0">
              <a:solidFill>
                <a:schemeClr val="accent2"/>
              </a:solidFill>
              <a:ea typeface="黑体" pitchFamily="49" charset="-122"/>
              <a:cs typeface="Arial" pitchFamily="34" charset="0"/>
            </a:endParaRPr>
          </a:p>
          <a:p>
            <a:pPr>
              <a:lnSpc>
                <a:spcPct val="125000"/>
              </a:lnSpc>
              <a:buFontTx/>
              <a:buNone/>
            </a:pPr>
            <a:r>
              <a:rPr lang="en-US" altLang="zh-CN" sz="2000" baseline="38000" smtClean="0">
                <a:ea typeface="黑体" pitchFamily="49" charset="-122"/>
                <a:cs typeface="Arial" pitchFamily="34" charset="0"/>
              </a:rPr>
              <a:t>　　</a:t>
            </a:r>
            <a:r>
              <a:rPr lang="en-US" altLang="zh-CN" sz="2000" smtClean="0">
                <a:solidFill>
                  <a:schemeClr val="accent2"/>
                </a:solidFill>
                <a:ea typeface="黑体" pitchFamily="49" charset="-122"/>
                <a:cs typeface="Arial" pitchFamily="34" charset="0"/>
              </a:rPr>
              <a:t>A*B</a:t>
            </a:r>
            <a:r>
              <a:rPr lang="en-US" altLang="en-US" sz="2000" baseline="38000" smtClean="0">
                <a:solidFill>
                  <a:schemeClr val="accent2"/>
                </a:solidFill>
                <a:ea typeface="黑体" pitchFamily="49" charset="-122"/>
                <a:cs typeface="Arial" pitchFamily="34" charset="0"/>
              </a:rPr>
              <a:t> </a:t>
            </a:r>
            <a:r>
              <a:rPr lang="en-US" altLang="en-US" sz="2000" smtClean="0">
                <a:solidFill>
                  <a:schemeClr val="accent2"/>
                </a:solidFill>
                <a:ea typeface="黑体" pitchFamily="49" charset="-122"/>
                <a:cs typeface="Arial" pitchFamily="34" charset="0"/>
              </a:rPr>
              <a:t>=(M</a:t>
            </a:r>
            <a:r>
              <a:rPr lang="en-US" altLang="en-US" sz="2000" baseline="-2000" smtClean="0">
                <a:solidFill>
                  <a:schemeClr val="accent2"/>
                </a:solidFill>
                <a:ea typeface="黑体" pitchFamily="49" charset="-122"/>
                <a:cs typeface="Arial" pitchFamily="34" charset="0"/>
              </a:rPr>
              <a:t>a </a:t>
            </a:r>
            <a:r>
              <a:rPr lang="en-US" altLang="zh-CN" sz="2000" smtClean="0">
                <a:solidFill>
                  <a:schemeClr val="accent2"/>
                </a:solidFill>
                <a:ea typeface="黑体" pitchFamily="49" charset="-122"/>
                <a:cs typeface="Arial" pitchFamily="34" charset="0"/>
              </a:rPr>
              <a:t>*</a:t>
            </a:r>
            <a:r>
              <a:rPr lang="en-US" altLang="en-US" sz="2000" baseline="-2000" smtClean="0">
                <a:solidFill>
                  <a:schemeClr val="accent2"/>
                </a:solidFill>
                <a:ea typeface="黑体" pitchFamily="49" charset="-122"/>
                <a:cs typeface="Arial" pitchFamily="34" charset="0"/>
              </a:rPr>
              <a:t> </a:t>
            </a:r>
            <a:r>
              <a:rPr lang="en-US" altLang="en-US" sz="2000" smtClean="0">
                <a:solidFill>
                  <a:schemeClr val="accent2"/>
                </a:solidFill>
                <a:ea typeface="黑体" pitchFamily="49" charset="-122"/>
                <a:cs typeface="Arial" pitchFamily="34" charset="0"/>
              </a:rPr>
              <a:t>M</a:t>
            </a:r>
            <a:r>
              <a:rPr lang="en-US" altLang="en-US" sz="2000" baseline="-2000" smtClean="0">
                <a:solidFill>
                  <a:schemeClr val="accent2"/>
                </a:solidFill>
                <a:ea typeface="黑体" pitchFamily="49" charset="-122"/>
                <a:cs typeface="Arial" pitchFamily="34" charset="0"/>
              </a:rPr>
              <a:t>b</a:t>
            </a:r>
            <a:r>
              <a:rPr lang="en-US" altLang="en-US" sz="2000" smtClean="0">
                <a:solidFill>
                  <a:schemeClr val="accent2"/>
                </a:solidFill>
                <a:ea typeface="黑体" pitchFamily="49" charset="-122"/>
                <a:cs typeface="Arial" pitchFamily="34" charset="0"/>
              </a:rPr>
              <a:t>)</a:t>
            </a:r>
            <a:r>
              <a:rPr lang="en-US" altLang="en-US" sz="2000" baseline="30000" smtClean="0">
                <a:solidFill>
                  <a:schemeClr val="accent2"/>
                </a:solidFill>
                <a:ea typeface="黑体" pitchFamily="49" charset="-122"/>
                <a:cs typeface="Arial" pitchFamily="34" charset="0"/>
              </a:rPr>
              <a:t>.</a:t>
            </a:r>
            <a:r>
              <a:rPr lang="en-US" altLang="en-US" sz="2000" smtClean="0">
                <a:solidFill>
                  <a:schemeClr val="accent2"/>
                </a:solidFill>
                <a:ea typeface="黑体" pitchFamily="49" charset="-122"/>
                <a:cs typeface="Arial" pitchFamily="34" charset="0"/>
              </a:rPr>
              <a:t>2</a:t>
            </a:r>
            <a:r>
              <a:rPr lang="en-US" altLang="en-US" sz="2000" baseline="38000" smtClean="0">
                <a:solidFill>
                  <a:schemeClr val="accent2"/>
                </a:solidFill>
                <a:ea typeface="黑体" pitchFamily="49" charset="-122"/>
                <a:cs typeface="Arial" pitchFamily="34" charset="0"/>
              </a:rPr>
              <a:t>Ea+Eb</a:t>
            </a:r>
          </a:p>
          <a:p>
            <a:pPr>
              <a:lnSpc>
                <a:spcPct val="125000"/>
              </a:lnSpc>
              <a:buFontTx/>
              <a:buNone/>
            </a:pPr>
            <a:r>
              <a:rPr lang="en-US" altLang="zh-CN" sz="2000" baseline="38000" smtClean="0">
                <a:solidFill>
                  <a:schemeClr val="accent2"/>
                </a:solidFill>
                <a:ea typeface="黑体" pitchFamily="49" charset="-122"/>
                <a:cs typeface="Arial" pitchFamily="34" charset="0"/>
              </a:rPr>
              <a:t>　　</a:t>
            </a:r>
            <a:r>
              <a:rPr lang="en-US" altLang="zh-CN" sz="2000" smtClean="0">
                <a:solidFill>
                  <a:schemeClr val="accent2"/>
                </a:solidFill>
                <a:ea typeface="黑体" pitchFamily="49" charset="-122"/>
                <a:cs typeface="Arial" pitchFamily="34" charset="0"/>
              </a:rPr>
              <a:t>A/B</a:t>
            </a:r>
            <a:r>
              <a:rPr lang="en-US" altLang="en-US" sz="2000" baseline="38000" smtClean="0">
                <a:solidFill>
                  <a:schemeClr val="accent2"/>
                </a:solidFill>
                <a:ea typeface="黑体" pitchFamily="49" charset="-122"/>
                <a:cs typeface="Arial" pitchFamily="34" charset="0"/>
              </a:rPr>
              <a:t> </a:t>
            </a:r>
            <a:r>
              <a:rPr lang="en-US" altLang="en-US" sz="2000" smtClean="0">
                <a:solidFill>
                  <a:schemeClr val="accent2"/>
                </a:solidFill>
                <a:ea typeface="黑体" pitchFamily="49" charset="-122"/>
                <a:cs typeface="Arial" pitchFamily="34" charset="0"/>
              </a:rPr>
              <a:t>=(M</a:t>
            </a:r>
            <a:r>
              <a:rPr lang="en-US" altLang="en-US" sz="2000" baseline="-2000" smtClean="0">
                <a:solidFill>
                  <a:schemeClr val="accent2"/>
                </a:solidFill>
                <a:ea typeface="黑体" pitchFamily="49" charset="-122"/>
                <a:cs typeface="Arial" pitchFamily="34" charset="0"/>
              </a:rPr>
              <a:t>a </a:t>
            </a:r>
            <a:r>
              <a:rPr lang="en-US" altLang="zh-CN" sz="2000" smtClean="0">
                <a:solidFill>
                  <a:schemeClr val="accent2"/>
                </a:solidFill>
                <a:ea typeface="黑体" pitchFamily="49" charset="-122"/>
                <a:cs typeface="Arial" pitchFamily="34" charset="0"/>
              </a:rPr>
              <a:t>/</a:t>
            </a:r>
            <a:r>
              <a:rPr lang="en-US" altLang="en-US" sz="2000" baseline="-2000" smtClean="0">
                <a:solidFill>
                  <a:schemeClr val="accent2"/>
                </a:solidFill>
                <a:ea typeface="黑体" pitchFamily="49" charset="-122"/>
                <a:cs typeface="Arial" pitchFamily="34" charset="0"/>
              </a:rPr>
              <a:t> </a:t>
            </a:r>
            <a:r>
              <a:rPr lang="en-US" altLang="en-US" sz="2000" smtClean="0">
                <a:solidFill>
                  <a:schemeClr val="accent2"/>
                </a:solidFill>
                <a:ea typeface="黑体" pitchFamily="49" charset="-122"/>
                <a:cs typeface="Arial" pitchFamily="34" charset="0"/>
              </a:rPr>
              <a:t>M</a:t>
            </a:r>
            <a:r>
              <a:rPr lang="en-US" altLang="en-US" sz="2000" baseline="-2000" smtClean="0">
                <a:solidFill>
                  <a:schemeClr val="accent2"/>
                </a:solidFill>
                <a:ea typeface="黑体" pitchFamily="49" charset="-122"/>
                <a:cs typeface="Arial" pitchFamily="34" charset="0"/>
              </a:rPr>
              <a:t>b</a:t>
            </a:r>
            <a:r>
              <a:rPr lang="en-US" altLang="en-US" sz="2000" smtClean="0">
                <a:solidFill>
                  <a:schemeClr val="accent2"/>
                </a:solidFill>
                <a:ea typeface="黑体" pitchFamily="49" charset="-122"/>
                <a:cs typeface="Arial" pitchFamily="34" charset="0"/>
              </a:rPr>
              <a:t>)</a:t>
            </a:r>
            <a:r>
              <a:rPr lang="en-US" altLang="en-US" sz="2000" baseline="30000" smtClean="0">
                <a:solidFill>
                  <a:schemeClr val="accent2"/>
                </a:solidFill>
                <a:ea typeface="黑体" pitchFamily="49" charset="-122"/>
                <a:cs typeface="Arial" pitchFamily="34" charset="0"/>
              </a:rPr>
              <a:t>.</a:t>
            </a:r>
            <a:r>
              <a:rPr lang="en-US" altLang="en-US" sz="2000" smtClean="0">
                <a:solidFill>
                  <a:schemeClr val="accent2"/>
                </a:solidFill>
                <a:ea typeface="黑体" pitchFamily="49" charset="-122"/>
                <a:cs typeface="Arial" pitchFamily="34" charset="0"/>
              </a:rPr>
              <a:t>2</a:t>
            </a:r>
            <a:r>
              <a:rPr lang="en-US" altLang="en-US" sz="2000" baseline="38000" smtClean="0">
                <a:solidFill>
                  <a:schemeClr val="accent2"/>
                </a:solidFill>
                <a:ea typeface="黑体" pitchFamily="49" charset="-122"/>
                <a:cs typeface="Arial" pitchFamily="34" charset="0"/>
              </a:rPr>
              <a:t>Ea-Eb</a:t>
            </a:r>
          </a:p>
          <a:p>
            <a:pPr>
              <a:lnSpc>
                <a:spcPct val="125000"/>
              </a:lnSpc>
              <a:buFontTx/>
              <a:buNone/>
            </a:pPr>
            <a:r>
              <a:rPr lang="zh-CN" altLang="en-US" sz="2000" smtClean="0">
                <a:ea typeface="黑体" pitchFamily="49" charset="-122"/>
                <a:cs typeface="Arial" pitchFamily="34" charset="0"/>
              </a:rPr>
              <a:t>上述运算结果可能出现以下几种情况：</a:t>
            </a:r>
          </a:p>
          <a:p>
            <a:pPr>
              <a:lnSpc>
                <a:spcPct val="125000"/>
              </a:lnSpc>
              <a:buFontTx/>
              <a:buNone/>
            </a:pPr>
            <a:r>
              <a:rPr lang="zh-CN" altLang="en-US" sz="2000" smtClean="0">
                <a:solidFill>
                  <a:srgbClr val="0000FF"/>
                </a:solidFill>
                <a:ea typeface="黑体" pitchFamily="49" charset="-122"/>
                <a:cs typeface="Arial" pitchFamily="34" charset="0"/>
              </a:rPr>
              <a:t>阶码上溢：</a:t>
            </a:r>
            <a:r>
              <a:rPr lang="zh-CN" altLang="en-US" sz="2000" smtClean="0">
                <a:ea typeface="黑体" pitchFamily="49" charset="-122"/>
                <a:cs typeface="Arial" pitchFamily="34" charset="0"/>
              </a:rPr>
              <a:t>一个正指数超过了最大允许值 </a:t>
            </a:r>
            <a:r>
              <a:rPr lang="zh-CN" altLang="en-US" sz="2000" smtClean="0">
                <a:solidFill>
                  <a:schemeClr val="accent2"/>
                </a:solidFill>
                <a:ea typeface="黑体" pitchFamily="49" charset="-122"/>
                <a:cs typeface="Arial" pitchFamily="34" charset="0"/>
              </a:rPr>
              <a:t>=〉+</a:t>
            </a:r>
            <a:r>
              <a:rPr lang="zh-CN" altLang="zh-CN" sz="2000" smtClean="0">
                <a:solidFill>
                  <a:schemeClr val="accent2"/>
                </a:solidFill>
                <a:ea typeface="黑体" pitchFamily="49" charset="-122"/>
                <a:cs typeface="Arial" pitchFamily="34" charset="0"/>
              </a:rPr>
              <a:t>∞/-∞</a:t>
            </a:r>
            <a:r>
              <a:rPr lang="zh-CN" altLang="en-US" sz="2000" smtClean="0">
                <a:solidFill>
                  <a:schemeClr val="accent2"/>
                </a:solidFill>
                <a:ea typeface="黑体" pitchFamily="49" charset="-122"/>
                <a:cs typeface="Arial" pitchFamily="34" charset="0"/>
              </a:rPr>
              <a:t>/溢出</a:t>
            </a:r>
            <a:endParaRPr lang="zh-CN" altLang="zh-CN" sz="2000" smtClean="0">
              <a:solidFill>
                <a:schemeClr val="accent2"/>
              </a:solidFill>
              <a:ea typeface="黑体" pitchFamily="49" charset="-122"/>
              <a:cs typeface="Arial" pitchFamily="34" charset="0"/>
            </a:endParaRPr>
          </a:p>
          <a:p>
            <a:pPr>
              <a:lnSpc>
                <a:spcPct val="125000"/>
              </a:lnSpc>
              <a:buFontTx/>
              <a:buNone/>
            </a:pPr>
            <a:r>
              <a:rPr lang="zh-CN" altLang="en-US" sz="2000" smtClean="0">
                <a:solidFill>
                  <a:srgbClr val="0000FF"/>
                </a:solidFill>
                <a:ea typeface="黑体" pitchFamily="49" charset="-122"/>
                <a:cs typeface="Arial" pitchFamily="34" charset="0"/>
              </a:rPr>
              <a:t>阶码下溢：</a:t>
            </a:r>
            <a:r>
              <a:rPr lang="zh-CN" altLang="en-US" sz="2000" smtClean="0">
                <a:ea typeface="黑体" pitchFamily="49" charset="-122"/>
                <a:cs typeface="Arial" pitchFamily="34" charset="0"/>
              </a:rPr>
              <a:t>一个负指数超过了最小允许值 </a:t>
            </a:r>
            <a:r>
              <a:rPr lang="zh-CN" altLang="en-US" sz="2000" smtClean="0">
                <a:solidFill>
                  <a:schemeClr val="accent2"/>
                </a:solidFill>
                <a:ea typeface="黑体" pitchFamily="49" charset="-122"/>
                <a:cs typeface="Arial" pitchFamily="34" charset="0"/>
              </a:rPr>
              <a:t>=〉+0</a:t>
            </a:r>
            <a:r>
              <a:rPr lang="zh-CN" altLang="zh-CN" sz="2000" smtClean="0">
                <a:solidFill>
                  <a:schemeClr val="accent2"/>
                </a:solidFill>
                <a:ea typeface="黑体" pitchFamily="49" charset="-122"/>
                <a:cs typeface="Arial" pitchFamily="34" charset="0"/>
              </a:rPr>
              <a:t>/-0</a:t>
            </a:r>
          </a:p>
          <a:p>
            <a:pPr>
              <a:lnSpc>
                <a:spcPct val="125000"/>
              </a:lnSpc>
              <a:buFontTx/>
              <a:buNone/>
            </a:pPr>
            <a:r>
              <a:rPr lang="zh-CN" altLang="en-US" sz="2000" smtClean="0">
                <a:solidFill>
                  <a:srgbClr val="0000FF"/>
                </a:solidFill>
                <a:ea typeface="黑体" pitchFamily="49" charset="-122"/>
                <a:cs typeface="Arial" pitchFamily="34" charset="0"/>
              </a:rPr>
              <a:t>尾数溢出：</a:t>
            </a:r>
            <a:r>
              <a:rPr lang="zh-CN" altLang="en-US" sz="2000" smtClean="0">
                <a:ea typeface="黑体" pitchFamily="49" charset="-122"/>
                <a:cs typeface="Arial" pitchFamily="34" charset="0"/>
              </a:rPr>
              <a:t>最高有效位有进位 </a:t>
            </a:r>
            <a:r>
              <a:rPr lang="zh-CN" altLang="en-US" sz="2000" smtClean="0">
                <a:solidFill>
                  <a:schemeClr val="accent2"/>
                </a:solidFill>
                <a:ea typeface="黑体" pitchFamily="49" charset="-122"/>
                <a:cs typeface="Arial" pitchFamily="34" charset="0"/>
              </a:rPr>
              <a:t>=〉右规</a:t>
            </a:r>
          </a:p>
          <a:p>
            <a:pPr>
              <a:lnSpc>
                <a:spcPct val="125000"/>
              </a:lnSpc>
              <a:buFontTx/>
              <a:buNone/>
            </a:pPr>
            <a:r>
              <a:rPr lang="zh-CN" altLang="en-US" sz="2000" smtClean="0">
                <a:solidFill>
                  <a:srgbClr val="0000FF"/>
                </a:solidFill>
                <a:ea typeface="黑体" pitchFamily="49" charset="-122"/>
                <a:cs typeface="Arial" pitchFamily="34" charset="0"/>
              </a:rPr>
              <a:t>非规格化尾数：</a:t>
            </a:r>
            <a:r>
              <a:rPr lang="zh-CN" altLang="en-US" sz="2000" smtClean="0">
                <a:ea typeface="黑体" pitchFamily="49" charset="-122"/>
                <a:cs typeface="Arial" pitchFamily="34" charset="0"/>
              </a:rPr>
              <a:t>数值部分高位为0 </a:t>
            </a:r>
            <a:r>
              <a:rPr lang="zh-CN" altLang="en-US" sz="2000" smtClean="0">
                <a:solidFill>
                  <a:schemeClr val="accent2"/>
                </a:solidFill>
                <a:ea typeface="黑体" pitchFamily="49" charset="-122"/>
                <a:cs typeface="Arial" pitchFamily="34" charset="0"/>
              </a:rPr>
              <a:t>=〉左规</a:t>
            </a:r>
          </a:p>
          <a:p>
            <a:pPr>
              <a:lnSpc>
                <a:spcPct val="125000"/>
              </a:lnSpc>
              <a:buFontTx/>
              <a:buNone/>
            </a:pPr>
            <a:r>
              <a:rPr lang="zh-CN" altLang="en-US" sz="2000" smtClean="0">
                <a:ea typeface="黑体" pitchFamily="49" charset="-122"/>
                <a:cs typeface="Arial" pitchFamily="34" charset="0"/>
              </a:rPr>
              <a:t>右规或对阶时，</a:t>
            </a:r>
            <a:r>
              <a:rPr lang="zh-CN" altLang="zh-CN" sz="2000" smtClean="0">
                <a:ea typeface="黑体" pitchFamily="49" charset="-122"/>
                <a:cs typeface="Arial" pitchFamily="34" charset="0"/>
              </a:rPr>
              <a:t>右段</a:t>
            </a:r>
            <a:r>
              <a:rPr lang="zh-CN" altLang="en-US" sz="2000" smtClean="0">
                <a:ea typeface="黑体" pitchFamily="49" charset="-122"/>
                <a:cs typeface="Arial" pitchFamily="34" charset="0"/>
              </a:rPr>
              <a:t>有效位丢失 </a:t>
            </a:r>
            <a:r>
              <a:rPr lang="zh-CN" altLang="en-US" sz="2000" smtClean="0">
                <a:solidFill>
                  <a:schemeClr val="accent2"/>
                </a:solidFill>
                <a:ea typeface="黑体" pitchFamily="49" charset="-122"/>
                <a:cs typeface="Arial" pitchFamily="34" charset="0"/>
              </a:rPr>
              <a:t>=〉尾数舍入</a:t>
            </a:r>
          </a:p>
          <a:p>
            <a:pPr>
              <a:lnSpc>
                <a:spcPct val="125000"/>
              </a:lnSpc>
              <a:buFontTx/>
              <a:buNone/>
            </a:pPr>
            <a:r>
              <a:rPr lang="en-US" altLang="zh-CN" sz="2000" smtClean="0">
                <a:ea typeface="黑体" pitchFamily="49" charset="-122"/>
                <a:cs typeface="Arial" pitchFamily="34" charset="0"/>
              </a:rPr>
              <a:t>     IEEE</a:t>
            </a:r>
            <a:r>
              <a:rPr lang="zh-CN" altLang="en-US" sz="2000" smtClean="0">
                <a:ea typeface="黑体" pitchFamily="49" charset="-122"/>
                <a:cs typeface="Arial" pitchFamily="34" charset="0"/>
              </a:rPr>
              <a:t>建议实现时为每种异常情况提供一个</a:t>
            </a:r>
            <a:r>
              <a:rPr lang="zh-CN" altLang="en-US" sz="2000" smtClean="0">
                <a:solidFill>
                  <a:srgbClr val="CC3300"/>
                </a:solidFill>
                <a:ea typeface="黑体" pitchFamily="49" charset="-122"/>
                <a:cs typeface="Arial" pitchFamily="34" charset="0"/>
              </a:rPr>
              <a:t>自陷允许位</a:t>
            </a:r>
            <a:r>
              <a:rPr lang="zh-CN" altLang="en-US" sz="2000" smtClean="0">
                <a:ea typeface="黑体" pitchFamily="49" charset="-122"/>
                <a:cs typeface="Arial" pitchFamily="34" charset="0"/>
              </a:rPr>
              <a:t>。若某异常对应的位为</a:t>
            </a:r>
            <a:r>
              <a:rPr lang="en-US" altLang="zh-CN" sz="2000" smtClean="0">
                <a:ea typeface="黑体" pitchFamily="49" charset="-122"/>
                <a:cs typeface="Arial" pitchFamily="34" charset="0"/>
              </a:rPr>
              <a:t>1</a:t>
            </a:r>
            <a:r>
              <a:rPr lang="zh-CN" altLang="en-US" sz="2000" smtClean="0">
                <a:ea typeface="黑体" pitchFamily="49" charset="-122"/>
                <a:cs typeface="Arial" pitchFamily="34" charset="0"/>
              </a:rPr>
              <a:t>，则发生相应异常时，就调用一个特定的异常处理程序执行。</a:t>
            </a:r>
          </a:p>
          <a:p>
            <a:pPr>
              <a:lnSpc>
                <a:spcPct val="125000"/>
              </a:lnSpc>
              <a:buFontTx/>
              <a:buNone/>
            </a:pPr>
            <a:endParaRPr lang="zh-CN" altLang="zh-CN" sz="2000" smtClean="0">
              <a:ea typeface="黑体" pitchFamily="49" charset="-122"/>
              <a:cs typeface="Arial" pitchFamily="34" charset="0"/>
            </a:endParaRPr>
          </a:p>
        </p:txBody>
      </p:sp>
      <p:sp>
        <p:nvSpPr>
          <p:cNvPr id="377860" name="Text Box 4"/>
          <p:cNvSpPr txBox="1">
            <a:spLocks noChangeArrowheads="1"/>
          </p:cNvSpPr>
          <p:nvPr/>
        </p:nvSpPr>
        <p:spPr bwMode="auto">
          <a:xfrm>
            <a:off x="5689600" y="2682875"/>
            <a:ext cx="2951163" cy="396875"/>
          </a:xfrm>
          <a:prstGeom prst="rect">
            <a:avLst/>
          </a:prstGeom>
          <a:noFill/>
          <a:ln w="12700">
            <a:noFill/>
            <a:miter lim="800000"/>
            <a:headEnd/>
            <a:tailEnd/>
          </a:ln>
        </p:spPr>
        <p:txBody>
          <a:bodyPr>
            <a:spAutoFit/>
          </a:bodyPr>
          <a:lstStyle/>
          <a:p>
            <a:pPr eaLnBrk="0" hangingPunct="0">
              <a:spcBef>
                <a:spcPct val="50000"/>
              </a:spcBef>
            </a:pPr>
            <a:r>
              <a:rPr lang="en-US" altLang="zh-CN" sz="2000" b="1">
                <a:solidFill>
                  <a:srgbClr val="CC0000"/>
                </a:solidFill>
                <a:ea typeface="黑体" pitchFamily="49" charset="-122"/>
              </a:rPr>
              <a:t>SP</a:t>
            </a:r>
            <a:r>
              <a:rPr lang="zh-CN" altLang="en-US" sz="2000" b="1">
                <a:solidFill>
                  <a:srgbClr val="CC0000"/>
                </a:solidFill>
                <a:ea typeface="黑体" pitchFamily="49" charset="-122"/>
              </a:rPr>
              <a:t>最大指数为多少？</a:t>
            </a:r>
          </a:p>
        </p:txBody>
      </p:sp>
      <p:sp>
        <p:nvSpPr>
          <p:cNvPr id="377861" name="Text Box 5"/>
          <p:cNvSpPr txBox="1">
            <a:spLocks noChangeArrowheads="1"/>
          </p:cNvSpPr>
          <p:nvPr/>
        </p:nvSpPr>
        <p:spPr bwMode="auto">
          <a:xfrm>
            <a:off x="8096250" y="2676525"/>
            <a:ext cx="885825" cy="396875"/>
          </a:xfrm>
          <a:prstGeom prst="rect">
            <a:avLst/>
          </a:prstGeom>
          <a:noFill/>
          <a:ln w="12700">
            <a:noFill/>
            <a:miter lim="800000"/>
            <a:headEnd/>
            <a:tailEnd/>
          </a:ln>
        </p:spPr>
        <p:txBody>
          <a:bodyPr>
            <a:spAutoFit/>
          </a:bodyPr>
          <a:lstStyle/>
          <a:p>
            <a:pPr eaLnBrk="0" hangingPunct="0">
              <a:spcBef>
                <a:spcPct val="50000"/>
              </a:spcBef>
            </a:pPr>
            <a:r>
              <a:rPr lang="en-US" altLang="zh-CN" sz="2000" b="1">
                <a:solidFill>
                  <a:schemeClr val="accent2"/>
                </a:solidFill>
                <a:ea typeface="黑体" pitchFamily="49" charset="-122"/>
                <a:cs typeface="Arial" pitchFamily="34" charset="0"/>
              </a:rPr>
              <a:t>127</a:t>
            </a:r>
            <a:r>
              <a:rPr lang="zh-CN" altLang="en-US" sz="2000" b="1">
                <a:solidFill>
                  <a:schemeClr val="accent2"/>
                </a:solidFill>
                <a:ea typeface="黑体" pitchFamily="49" charset="-122"/>
                <a:cs typeface="Arial" pitchFamily="34" charset="0"/>
              </a:rPr>
              <a:t>！</a:t>
            </a:r>
          </a:p>
        </p:txBody>
      </p:sp>
      <p:sp>
        <p:nvSpPr>
          <p:cNvPr id="377862" name="Text Box 6"/>
          <p:cNvSpPr txBox="1">
            <a:spLocks noChangeArrowheads="1"/>
          </p:cNvSpPr>
          <p:nvPr/>
        </p:nvSpPr>
        <p:spPr bwMode="auto">
          <a:xfrm>
            <a:off x="6240463" y="3459163"/>
            <a:ext cx="2579687" cy="396875"/>
          </a:xfrm>
          <a:prstGeom prst="rect">
            <a:avLst/>
          </a:prstGeom>
          <a:noFill/>
          <a:ln w="12700">
            <a:noFill/>
            <a:miter lim="800000"/>
            <a:headEnd/>
            <a:tailEnd/>
          </a:ln>
        </p:spPr>
        <p:txBody>
          <a:bodyPr>
            <a:spAutoFit/>
          </a:bodyPr>
          <a:lstStyle/>
          <a:p>
            <a:pPr eaLnBrk="0" hangingPunct="0">
              <a:spcBef>
                <a:spcPct val="50000"/>
              </a:spcBef>
            </a:pPr>
            <a:r>
              <a:rPr lang="en-US" altLang="zh-CN" sz="2000" b="1">
                <a:solidFill>
                  <a:srgbClr val="CC0000"/>
                </a:solidFill>
                <a:ea typeface="黑体" pitchFamily="49" charset="-122"/>
              </a:rPr>
              <a:t>SP</a:t>
            </a:r>
            <a:r>
              <a:rPr lang="zh-CN" altLang="en-US" sz="2000" b="1">
                <a:solidFill>
                  <a:srgbClr val="CC0000"/>
                </a:solidFill>
                <a:ea typeface="黑体" pitchFamily="49" charset="-122"/>
              </a:rPr>
              <a:t>最小指数为多少？</a:t>
            </a:r>
          </a:p>
        </p:txBody>
      </p:sp>
      <p:sp>
        <p:nvSpPr>
          <p:cNvPr id="377863" name="Text Box 7"/>
          <p:cNvSpPr txBox="1">
            <a:spLocks noChangeArrowheads="1"/>
          </p:cNvSpPr>
          <p:nvPr/>
        </p:nvSpPr>
        <p:spPr bwMode="auto">
          <a:xfrm>
            <a:off x="8115300" y="3738563"/>
            <a:ext cx="1028700" cy="396875"/>
          </a:xfrm>
          <a:prstGeom prst="rect">
            <a:avLst/>
          </a:prstGeom>
          <a:noFill/>
          <a:ln w="12700">
            <a:noFill/>
            <a:miter lim="800000"/>
            <a:headEnd/>
            <a:tailEnd/>
          </a:ln>
        </p:spPr>
        <p:txBody>
          <a:bodyPr>
            <a:spAutoFit/>
          </a:bodyPr>
          <a:lstStyle/>
          <a:p>
            <a:pPr eaLnBrk="0" hangingPunct="0">
              <a:spcBef>
                <a:spcPct val="50000"/>
              </a:spcBef>
            </a:pPr>
            <a:r>
              <a:rPr lang="en-US" altLang="zh-CN" sz="2000" b="1">
                <a:solidFill>
                  <a:schemeClr val="accent2"/>
                </a:solidFill>
                <a:ea typeface="黑体" pitchFamily="49" charset="-122"/>
                <a:cs typeface="Arial" pitchFamily="34" charset="0"/>
              </a:rPr>
              <a:t>-126</a:t>
            </a:r>
            <a:r>
              <a:rPr lang="zh-CN" altLang="en-US" sz="2000" b="1">
                <a:solidFill>
                  <a:schemeClr val="accent2"/>
                </a:solidFill>
                <a:ea typeface="黑体" pitchFamily="49" charset="-122"/>
                <a:cs typeface="Arial" pitchFamily="34" charset="0"/>
              </a:rPr>
              <a:t>！</a:t>
            </a:r>
          </a:p>
        </p:txBody>
      </p:sp>
      <p:sp>
        <p:nvSpPr>
          <p:cNvPr id="377864" name="Text Box 8"/>
          <p:cNvSpPr txBox="1">
            <a:spLocks noChangeArrowheads="1"/>
          </p:cNvSpPr>
          <p:nvPr/>
        </p:nvSpPr>
        <p:spPr bwMode="auto">
          <a:xfrm>
            <a:off x="5654675" y="4778375"/>
            <a:ext cx="2817813" cy="396875"/>
          </a:xfrm>
          <a:prstGeom prst="rect">
            <a:avLst/>
          </a:prstGeom>
          <a:noFill/>
          <a:ln w="12700">
            <a:noFill/>
            <a:miter lim="800000"/>
            <a:headEnd/>
            <a:tailEnd/>
          </a:ln>
        </p:spPr>
        <p:txBody>
          <a:bodyPr>
            <a:spAutoFit/>
          </a:bodyPr>
          <a:lstStyle/>
          <a:p>
            <a:pPr eaLnBrk="0" hangingPunct="0">
              <a:spcBef>
                <a:spcPct val="50000"/>
              </a:spcBef>
            </a:pPr>
            <a:r>
              <a:rPr lang="zh-CN" altLang="en-US" sz="2000" b="1">
                <a:solidFill>
                  <a:srgbClr val="CC0000"/>
                </a:solidFill>
                <a:latin typeface="Times New Roman" pitchFamily="18" charset="0"/>
                <a:ea typeface="黑体" pitchFamily="49" charset="-122"/>
              </a:rPr>
              <a:t>运算过程中添加保护位</a:t>
            </a:r>
          </a:p>
        </p:txBody>
      </p:sp>
      <p:sp>
        <p:nvSpPr>
          <p:cNvPr id="377865" name="Text Box 9"/>
          <p:cNvSpPr txBox="1">
            <a:spLocks noChangeArrowheads="1"/>
          </p:cNvSpPr>
          <p:nvPr/>
        </p:nvSpPr>
        <p:spPr bwMode="auto">
          <a:xfrm>
            <a:off x="4841875" y="3898900"/>
            <a:ext cx="3427413" cy="396875"/>
          </a:xfrm>
          <a:prstGeom prst="rect">
            <a:avLst/>
          </a:prstGeom>
          <a:noFill/>
          <a:ln w="12700">
            <a:noFill/>
            <a:miter lim="800000"/>
            <a:headEnd/>
            <a:tailEnd/>
          </a:ln>
        </p:spPr>
        <p:txBody>
          <a:bodyPr>
            <a:spAutoFit/>
          </a:bodyPr>
          <a:lstStyle/>
          <a:p>
            <a:pPr eaLnBrk="0" hangingPunct="0">
              <a:spcBef>
                <a:spcPct val="50000"/>
              </a:spcBef>
            </a:pPr>
            <a:r>
              <a:rPr lang="zh-CN" altLang="en-US" sz="2000" b="1">
                <a:solidFill>
                  <a:srgbClr val="CC0000"/>
                </a:solidFill>
                <a:latin typeface="Times New Roman" pitchFamily="18" charset="0"/>
                <a:ea typeface="黑体" pitchFamily="49" charset="-122"/>
              </a:rPr>
              <a:t>尾数溢出，结果不一定溢出</a:t>
            </a:r>
          </a:p>
        </p:txBody>
      </p:sp>
      <p:sp>
        <p:nvSpPr>
          <p:cNvPr id="653322" name="Text Box 10"/>
          <p:cNvSpPr txBox="1">
            <a:spLocks noChangeArrowheads="1"/>
          </p:cNvSpPr>
          <p:nvPr/>
        </p:nvSpPr>
        <p:spPr bwMode="auto">
          <a:xfrm>
            <a:off x="6677025" y="1379538"/>
            <a:ext cx="1639888" cy="854075"/>
          </a:xfrm>
          <a:prstGeom prst="rect">
            <a:avLst/>
          </a:prstGeom>
          <a:noFill/>
          <a:ln w="12700">
            <a:noFill/>
            <a:miter lim="800000"/>
            <a:headEnd/>
            <a:tailEnd/>
          </a:ln>
          <a:effectLst/>
        </p:spPr>
        <p:txBody>
          <a:bodyPr>
            <a:spAutoFit/>
          </a:bodyPr>
          <a:lstStyle/>
          <a:p>
            <a:pPr eaLnBrk="0" hangingPunct="0">
              <a:spcBef>
                <a:spcPct val="50000"/>
              </a:spcBef>
            </a:pPr>
            <a:r>
              <a:rPr lang="en-US" altLang="zh-CN" sz="2000" b="1">
                <a:solidFill>
                  <a:srgbClr val="009900"/>
                </a:solidFill>
                <a:ea typeface="黑体" pitchFamily="49" charset="-122"/>
              </a:rPr>
              <a:t>1.5+1.5=</a:t>
            </a:r>
            <a:r>
              <a:rPr lang="zh-CN" altLang="en-US" sz="2000" b="1">
                <a:solidFill>
                  <a:srgbClr val="009900"/>
                </a:solidFill>
                <a:ea typeface="黑体" pitchFamily="49" charset="-122"/>
              </a:rPr>
              <a:t>？</a:t>
            </a:r>
          </a:p>
          <a:p>
            <a:pPr eaLnBrk="0" hangingPunct="0">
              <a:spcBef>
                <a:spcPct val="50000"/>
              </a:spcBef>
            </a:pPr>
            <a:r>
              <a:rPr lang="en-US" altLang="zh-CN" sz="2000" b="1">
                <a:solidFill>
                  <a:srgbClr val="009900"/>
                </a:solidFill>
                <a:ea typeface="黑体" pitchFamily="49" charset="-122"/>
              </a:rPr>
              <a:t>1.5-1.0=</a:t>
            </a:r>
            <a:r>
              <a:rPr lang="zh-CN" altLang="en-US" sz="2000" b="1">
                <a:solidFill>
                  <a:srgbClr val="009900"/>
                </a:solidFill>
                <a:ea typeface="黑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7859">
                                            <p:txEl>
                                              <p:pRg st="1" end="1"/>
                                            </p:txEl>
                                          </p:spTgt>
                                        </p:tgtEl>
                                        <p:attrNameLst>
                                          <p:attrName>style.visibility</p:attrName>
                                        </p:attrNameLst>
                                      </p:cBhvr>
                                      <p:to>
                                        <p:strVal val="visible"/>
                                      </p:to>
                                    </p:set>
                                    <p:animEffect transition="in" filter="blinds(horizontal)">
                                      <p:cBhvr>
                                        <p:cTn id="7" dur="500"/>
                                        <p:tgtEl>
                                          <p:spTgt spid="3778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7859">
                                            <p:txEl>
                                              <p:pRg st="2" end="2"/>
                                            </p:txEl>
                                          </p:spTgt>
                                        </p:tgtEl>
                                        <p:attrNameLst>
                                          <p:attrName>style.visibility</p:attrName>
                                        </p:attrNameLst>
                                      </p:cBhvr>
                                      <p:to>
                                        <p:strVal val="visible"/>
                                      </p:to>
                                    </p:set>
                                    <p:animEffect transition="in" filter="blinds(horizontal)">
                                      <p:cBhvr>
                                        <p:cTn id="12" dur="500"/>
                                        <p:tgtEl>
                                          <p:spTgt spid="3778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7859">
                                            <p:txEl>
                                              <p:pRg st="3" end="3"/>
                                            </p:txEl>
                                          </p:spTgt>
                                        </p:tgtEl>
                                        <p:attrNameLst>
                                          <p:attrName>style.visibility</p:attrName>
                                        </p:attrNameLst>
                                      </p:cBhvr>
                                      <p:to>
                                        <p:strVal val="visible"/>
                                      </p:to>
                                    </p:set>
                                    <p:animEffect transition="in" filter="blinds(horizontal)">
                                      <p:cBhvr>
                                        <p:cTn id="17" dur="500"/>
                                        <p:tgtEl>
                                          <p:spTgt spid="3778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7859">
                                            <p:txEl>
                                              <p:pRg st="4" end="4"/>
                                            </p:txEl>
                                          </p:spTgt>
                                        </p:tgtEl>
                                        <p:attrNameLst>
                                          <p:attrName>style.visibility</p:attrName>
                                        </p:attrNameLst>
                                      </p:cBhvr>
                                      <p:to>
                                        <p:strVal val="visible"/>
                                      </p:to>
                                    </p:set>
                                    <p:animEffect transition="in" filter="blinds(horizontal)">
                                      <p:cBhvr>
                                        <p:cTn id="22" dur="500"/>
                                        <p:tgtEl>
                                          <p:spTgt spid="37785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77859">
                                            <p:txEl>
                                              <p:pRg st="5" end="5"/>
                                            </p:txEl>
                                          </p:spTgt>
                                        </p:tgtEl>
                                        <p:attrNameLst>
                                          <p:attrName>style.visibility</p:attrName>
                                        </p:attrNameLst>
                                      </p:cBhvr>
                                      <p:to>
                                        <p:strVal val="visible"/>
                                      </p:to>
                                    </p:set>
                                    <p:animEffect transition="in" filter="blinds(horizontal)">
                                      <p:cBhvr>
                                        <p:cTn id="27" dur="500"/>
                                        <p:tgtEl>
                                          <p:spTgt spid="37785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77860">
                                            <p:txEl>
                                              <p:pRg st="0" end="0"/>
                                            </p:txEl>
                                          </p:spTgt>
                                        </p:tgtEl>
                                        <p:attrNameLst>
                                          <p:attrName>style.visibility</p:attrName>
                                        </p:attrNameLst>
                                      </p:cBhvr>
                                      <p:to>
                                        <p:strVal val="visible"/>
                                      </p:to>
                                    </p:set>
                                    <p:animEffect transition="in" filter="blinds(horizontal)">
                                      <p:cBhvr>
                                        <p:cTn id="32" dur="500"/>
                                        <p:tgtEl>
                                          <p:spTgt spid="37786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77861"/>
                                        </p:tgtEl>
                                        <p:attrNameLst>
                                          <p:attrName>style.visibility</p:attrName>
                                        </p:attrNameLst>
                                      </p:cBhvr>
                                      <p:to>
                                        <p:strVal val="visible"/>
                                      </p:to>
                                    </p:set>
                                    <p:animEffect transition="in" filter="blinds(horizontal)">
                                      <p:cBhvr>
                                        <p:cTn id="37" dur="500"/>
                                        <p:tgtEl>
                                          <p:spTgt spid="37786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77859">
                                            <p:txEl>
                                              <p:pRg st="6" end="6"/>
                                            </p:txEl>
                                          </p:spTgt>
                                        </p:tgtEl>
                                        <p:attrNameLst>
                                          <p:attrName>style.visibility</p:attrName>
                                        </p:attrNameLst>
                                      </p:cBhvr>
                                      <p:to>
                                        <p:strVal val="visible"/>
                                      </p:to>
                                    </p:set>
                                    <p:animEffect transition="in" filter="blinds(horizontal)">
                                      <p:cBhvr>
                                        <p:cTn id="42" dur="500"/>
                                        <p:tgtEl>
                                          <p:spTgt spid="377859">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77862">
                                            <p:txEl>
                                              <p:pRg st="0" end="0"/>
                                            </p:txEl>
                                          </p:spTgt>
                                        </p:tgtEl>
                                        <p:attrNameLst>
                                          <p:attrName>style.visibility</p:attrName>
                                        </p:attrNameLst>
                                      </p:cBhvr>
                                      <p:to>
                                        <p:strVal val="visible"/>
                                      </p:to>
                                    </p:set>
                                    <p:animEffect transition="in" filter="blinds(horizontal)">
                                      <p:cBhvr>
                                        <p:cTn id="47" dur="500"/>
                                        <p:tgtEl>
                                          <p:spTgt spid="37786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77863"/>
                                        </p:tgtEl>
                                        <p:attrNameLst>
                                          <p:attrName>style.visibility</p:attrName>
                                        </p:attrNameLst>
                                      </p:cBhvr>
                                      <p:to>
                                        <p:strVal val="visible"/>
                                      </p:to>
                                    </p:set>
                                    <p:animEffect transition="in" filter="blinds(horizontal)">
                                      <p:cBhvr>
                                        <p:cTn id="52" dur="500"/>
                                        <p:tgtEl>
                                          <p:spTgt spid="37786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77859">
                                            <p:txEl>
                                              <p:pRg st="7" end="7"/>
                                            </p:txEl>
                                          </p:spTgt>
                                        </p:tgtEl>
                                        <p:attrNameLst>
                                          <p:attrName>style.visibility</p:attrName>
                                        </p:attrNameLst>
                                      </p:cBhvr>
                                      <p:to>
                                        <p:strVal val="visible"/>
                                      </p:to>
                                    </p:set>
                                    <p:animEffect transition="in" filter="blinds(horizontal)">
                                      <p:cBhvr>
                                        <p:cTn id="57" dur="500"/>
                                        <p:tgtEl>
                                          <p:spTgt spid="377859">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53322">
                                            <p:txEl>
                                              <p:pRg st="0" end="0"/>
                                            </p:txEl>
                                          </p:spTgt>
                                        </p:tgtEl>
                                        <p:attrNameLst>
                                          <p:attrName>style.visibility</p:attrName>
                                        </p:attrNameLst>
                                      </p:cBhvr>
                                      <p:to>
                                        <p:strVal val="visible"/>
                                      </p:to>
                                    </p:set>
                                    <p:animEffect transition="in" filter="blinds(horizontal)">
                                      <p:cBhvr>
                                        <p:cTn id="62" dur="500"/>
                                        <p:tgtEl>
                                          <p:spTgt spid="653322">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77865"/>
                                        </p:tgtEl>
                                        <p:attrNameLst>
                                          <p:attrName>style.visibility</p:attrName>
                                        </p:attrNameLst>
                                      </p:cBhvr>
                                      <p:to>
                                        <p:strVal val="visible"/>
                                      </p:to>
                                    </p:set>
                                    <p:animEffect transition="in" filter="blinds(horizontal)">
                                      <p:cBhvr>
                                        <p:cTn id="67" dur="500"/>
                                        <p:tgtEl>
                                          <p:spTgt spid="377865"/>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77859">
                                            <p:txEl>
                                              <p:pRg st="8" end="8"/>
                                            </p:txEl>
                                          </p:spTgt>
                                        </p:tgtEl>
                                        <p:attrNameLst>
                                          <p:attrName>style.visibility</p:attrName>
                                        </p:attrNameLst>
                                      </p:cBhvr>
                                      <p:to>
                                        <p:strVal val="visible"/>
                                      </p:to>
                                    </p:set>
                                    <p:animEffect transition="in" filter="blinds(horizontal)">
                                      <p:cBhvr>
                                        <p:cTn id="72" dur="500"/>
                                        <p:tgtEl>
                                          <p:spTgt spid="377859">
                                            <p:txEl>
                                              <p:pRg st="8" end="8"/>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653322">
                                            <p:txEl>
                                              <p:pRg st="1" end="1"/>
                                            </p:txEl>
                                          </p:spTgt>
                                        </p:tgtEl>
                                        <p:attrNameLst>
                                          <p:attrName>style.visibility</p:attrName>
                                        </p:attrNameLst>
                                      </p:cBhvr>
                                      <p:to>
                                        <p:strVal val="visible"/>
                                      </p:to>
                                    </p:set>
                                    <p:animEffect transition="in" filter="blinds(horizontal)">
                                      <p:cBhvr>
                                        <p:cTn id="77" dur="500"/>
                                        <p:tgtEl>
                                          <p:spTgt spid="653322">
                                            <p:txEl>
                                              <p:pRg st="1" end="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377859">
                                            <p:txEl>
                                              <p:pRg st="9" end="9"/>
                                            </p:txEl>
                                          </p:spTgt>
                                        </p:tgtEl>
                                        <p:attrNameLst>
                                          <p:attrName>style.visibility</p:attrName>
                                        </p:attrNameLst>
                                      </p:cBhvr>
                                      <p:to>
                                        <p:strVal val="visible"/>
                                      </p:to>
                                    </p:set>
                                    <p:animEffect transition="in" filter="blinds(horizontal)">
                                      <p:cBhvr>
                                        <p:cTn id="82" dur="500"/>
                                        <p:tgtEl>
                                          <p:spTgt spid="377859">
                                            <p:txEl>
                                              <p:pRg st="9" end="9"/>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377864"/>
                                        </p:tgtEl>
                                        <p:attrNameLst>
                                          <p:attrName>style.visibility</p:attrName>
                                        </p:attrNameLst>
                                      </p:cBhvr>
                                      <p:to>
                                        <p:strVal val="visible"/>
                                      </p:to>
                                    </p:set>
                                    <p:animEffect transition="in" filter="blinds(horizontal)">
                                      <p:cBhvr>
                                        <p:cTn id="87" dur="500"/>
                                        <p:tgtEl>
                                          <p:spTgt spid="377864"/>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377859">
                                            <p:txEl>
                                              <p:pRg st="10" end="10"/>
                                            </p:txEl>
                                          </p:spTgt>
                                        </p:tgtEl>
                                        <p:attrNameLst>
                                          <p:attrName>style.visibility</p:attrName>
                                        </p:attrNameLst>
                                      </p:cBhvr>
                                      <p:to>
                                        <p:strVal val="visible"/>
                                      </p:to>
                                    </p:set>
                                    <p:animEffect transition="in" filter="blinds(horizontal)">
                                      <p:cBhvr>
                                        <p:cTn id="92" dur="500"/>
                                        <p:tgtEl>
                                          <p:spTgt spid="37785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1" grpId="0"/>
      <p:bldP spid="377863" grpId="0"/>
      <p:bldP spid="377864" grpId="0"/>
      <p:bldP spid="37786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idx="4294967295"/>
          </p:nvPr>
        </p:nvSpPr>
        <p:spPr>
          <a:xfrm>
            <a:off x="457200" y="142875"/>
            <a:ext cx="8229600" cy="600075"/>
          </a:xfrm>
        </p:spPr>
        <p:txBody>
          <a:bodyPr lIns="63500" tIns="25400" rIns="63500" bIns="25400" anchor="t">
            <a:spAutoFit/>
          </a:bodyPr>
          <a:lstStyle/>
          <a:p>
            <a:r>
              <a:rPr lang="en-US" altLang="zh-CN" sz="3600" smtClean="0">
                <a:ea typeface="宋体" pitchFamily="2" charset="-122"/>
              </a:rPr>
              <a:t>IEEE754</a:t>
            </a:r>
            <a:r>
              <a:rPr lang="zh-CN" altLang="en-US" sz="3600" smtClean="0">
                <a:ea typeface="宋体" pitchFamily="2" charset="-122"/>
              </a:rPr>
              <a:t>标准规定的五种异常情况</a:t>
            </a:r>
          </a:p>
        </p:txBody>
      </p:sp>
      <p:sp>
        <p:nvSpPr>
          <p:cNvPr id="378883" name="Rectangle 3"/>
          <p:cNvSpPr>
            <a:spLocks noGrp="1" noChangeArrowheads="1"/>
          </p:cNvSpPr>
          <p:nvPr>
            <p:ph type="body" idx="4294967295"/>
          </p:nvPr>
        </p:nvSpPr>
        <p:spPr>
          <a:xfrm>
            <a:off x="206375" y="1036638"/>
            <a:ext cx="8813800" cy="4867275"/>
          </a:xfrm>
          <a:noFill/>
        </p:spPr>
        <p:txBody>
          <a:bodyPr lIns="63500" tIns="25400" rIns="63500" bIns="25400">
            <a:spAutoFit/>
          </a:bodyPr>
          <a:lstStyle/>
          <a:p>
            <a:pPr marL="609600" indent="-609600">
              <a:lnSpc>
                <a:spcPct val="125000"/>
              </a:lnSpc>
              <a:buFontTx/>
              <a:buNone/>
            </a:pPr>
            <a:r>
              <a:rPr lang="zh-CN" altLang="en-US" sz="2000" smtClean="0">
                <a:ea typeface="黑体" pitchFamily="49" charset="-122"/>
                <a:cs typeface="Arial" pitchFamily="34" charset="0"/>
              </a:rPr>
              <a:t>① 无效运算（无意义）</a:t>
            </a:r>
          </a:p>
          <a:p>
            <a:pPr marL="990600" lvl="1" indent="-533400">
              <a:lnSpc>
                <a:spcPct val="125000"/>
              </a:lnSpc>
            </a:pPr>
            <a:r>
              <a:rPr lang="zh-CN" altLang="en-US" smtClean="0">
                <a:ea typeface="黑体" pitchFamily="49" charset="-122"/>
                <a:cs typeface="Arial" pitchFamily="34" charset="0"/>
              </a:rPr>
              <a:t>运算时有一个数是非有限数，如：</a:t>
            </a:r>
          </a:p>
          <a:p>
            <a:pPr marL="990600" lvl="1" indent="-533400">
              <a:lnSpc>
                <a:spcPct val="125000"/>
              </a:lnSpc>
              <a:buFont typeface="Wingdings" pitchFamily="2" charset="2"/>
              <a:buNone/>
            </a:pPr>
            <a:r>
              <a:rPr lang="zh-CN" altLang="en-US" smtClean="0">
                <a:ea typeface="黑体" pitchFamily="49" charset="-122"/>
                <a:cs typeface="Arial" pitchFamily="34" charset="0"/>
              </a:rPr>
              <a:t>      </a:t>
            </a:r>
            <a:r>
              <a:rPr lang="zh-CN" altLang="en-US" smtClean="0">
                <a:solidFill>
                  <a:srgbClr val="CC0000"/>
                </a:solidFill>
                <a:ea typeface="黑体" pitchFamily="49" charset="-122"/>
                <a:cs typeface="Arial" pitchFamily="34" charset="0"/>
              </a:rPr>
              <a:t>加 </a:t>
            </a:r>
            <a:r>
              <a:rPr lang="en-US" altLang="zh-CN" smtClean="0">
                <a:solidFill>
                  <a:srgbClr val="CC0000"/>
                </a:solidFill>
                <a:ea typeface="黑体" pitchFamily="49" charset="-122"/>
                <a:cs typeface="Arial" pitchFamily="34" charset="0"/>
              </a:rPr>
              <a:t>/ </a:t>
            </a:r>
            <a:r>
              <a:rPr lang="zh-CN" altLang="en-US" smtClean="0">
                <a:solidFill>
                  <a:srgbClr val="CC0000"/>
                </a:solidFill>
                <a:ea typeface="黑体" pitchFamily="49" charset="-122"/>
                <a:cs typeface="Arial" pitchFamily="34" charset="0"/>
              </a:rPr>
              <a:t>减</a:t>
            </a:r>
            <a:r>
              <a:rPr lang="zh-CN" altLang="zh-CN" smtClean="0">
                <a:solidFill>
                  <a:srgbClr val="CC0000"/>
                </a:solidFill>
                <a:ea typeface="黑体" pitchFamily="49" charset="-122"/>
                <a:cs typeface="Arial" pitchFamily="34" charset="0"/>
              </a:rPr>
              <a:t>∞、</a:t>
            </a:r>
            <a:r>
              <a:rPr lang="zh-CN" altLang="en-US" smtClean="0">
                <a:solidFill>
                  <a:srgbClr val="CC0000"/>
                </a:solidFill>
                <a:ea typeface="黑体" pitchFamily="49" charset="-122"/>
                <a:cs typeface="Arial" pitchFamily="34" charset="0"/>
              </a:rPr>
              <a:t>0 </a:t>
            </a:r>
            <a:r>
              <a:rPr lang="en-US" altLang="zh-CN" smtClean="0">
                <a:solidFill>
                  <a:srgbClr val="CC0000"/>
                </a:solidFill>
                <a:ea typeface="黑体" pitchFamily="49" charset="-122"/>
                <a:cs typeface="Arial" pitchFamily="34" charset="0"/>
              </a:rPr>
              <a:t>x </a:t>
            </a:r>
            <a:r>
              <a:rPr lang="zh-CN" altLang="zh-CN" smtClean="0">
                <a:solidFill>
                  <a:srgbClr val="CC0000"/>
                </a:solidFill>
                <a:ea typeface="黑体" pitchFamily="49" charset="-122"/>
                <a:cs typeface="Arial" pitchFamily="34" charset="0"/>
              </a:rPr>
              <a:t>∞</a:t>
            </a:r>
            <a:r>
              <a:rPr lang="zh-CN" altLang="en-US" smtClean="0">
                <a:solidFill>
                  <a:srgbClr val="CC0000"/>
                </a:solidFill>
                <a:ea typeface="黑体" pitchFamily="49" charset="-122"/>
                <a:cs typeface="Arial" pitchFamily="34" charset="0"/>
              </a:rPr>
              <a:t>、 </a:t>
            </a:r>
            <a:r>
              <a:rPr lang="zh-CN" altLang="zh-CN" smtClean="0">
                <a:solidFill>
                  <a:srgbClr val="CC0000"/>
                </a:solidFill>
                <a:ea typeface="黑体" pitchFamily="49" charset="-122"/>
                <a:cs typeface="Arial" pitchFamily="34" charset="0"/>
              </a:rPr>
              <a:t>∞</a:t>
            </a:r>
            <a:r>
              <a:rPr lang="zh-CN" altLang="en-US" smtClean="0">
                <a:solidFill>
                  <a:srgbClr val="CC0000"/>
                </a:solidFill>
                <a:ea typeface="黑体" pitchFamily="49" charset="-122"/>
                <a:cs typeface="Arial" pitchFamily="34" charset="0"/>
              </a:rPr>
              <a:t>/</a:t>
            </a:r>
            <a:r>
              <a:rPr lang="zh-CN" altLang="zh-CN" smtClean="0">
                <a:solidFill>
                  <a:srgbClr val="CC0000"/>
                </a:solidFill>
                <a:ea typeface="黑体" pitchFamily="49" charset="-122"/>
                <a:cs typeface="Arial" pitchFamily="34" charset="0"/>
              </a:rPr>
              <a:t>∞</a:t>
            </a:r>
            <a:r>
              <a:rPr lang="zh-CN" altLang="en-US" smtClean="0">
                <a:solidFill>
                  <a:srgbClr val="CC0000"/>
                </a:solidFill>
                <a:ea typeface="黑体" pitchFamily="49" charset="-122"/>
                <a:cs typeface="Arial" pitchFamily="34" charset="0"/>
              </a:rPr>
              <a:t>等</a:t>
            </a:r>
          </a:p>
          <a:p>
            <a:pPr marL="990600" lvl="1" indent="-533400">
              <a:lnSpc>
                <a:spcPct val="125000"/>
              </a:lnSpc>
            </a:pPr>
            <a:r>
              <a:rPr lang="zh-CN" altLang="en-US" smtClean="0">
                <a:ea typeface="黑体" pitchFamily="49" charset="-122"/>
                <a:cs typeface="Arial" pitchFamily="34" charset="0"/>
              </a:rPr>
              <a:t>结果无效，如：</a:t>
            </a:r>
          </a:p>
          <a:p>
            <a:pPr marL="990600" lvl="1" indent="-533400">
              <a:lnSpc>
                <a:spcPct val="125000"/>
              </a:lnSpc>
              <a:buFont typeface="Wingdings" pitchFamily="2" charset="2"/>
              <a:buNone/>
            </a:pPr>
            <a:r>
              <a:rPr lang="zh-CN" altLang="en-US" smtClean="0">
                <a:solidFill>
                  <a:schemeClr val="accent2"/>
                </a:solidFill>
                <a:ea typeface="黑体" pitchFamily="49" charset="-122"/>
                <a:cs typeface="Arial" pitchFamily="34" charset="0"/>
              </a:rPr>
              <a:t>      </a:t>
            </a:r>
            <a:r>
              <a:rPr lang="zh-CN" altLang="en-US" smtClean="0">
                <a:solidFill>
                  <a:srgbClr val="CC0000"/>
                </a:solidFill>
                <a:ea typeface="黑体" pitchFamily="49" charset="-122"/>
                <a:cs typeface="Arial" pitchFamily="34" charset="0"/>
              </a:rPr>
              <a:t>源操作数是</a:t>
            </a:r>
            <a:r>
              <a:rPr lang="en-US" altLang="zh-CN" smtClean="0">
                <a:solidFill>
                  <a:srgbClr val="CC0000"/>
                </a:solidFill>
                <a:ea typeface="黑体" pitchFamily="49" charset="-122"/>
                <a:cs typeface="Arial" pitchFamily="34" charset="0"/>
              </a:rPr>
              <a:t>NaN、0/0、x REM 0、 </a:t>
            </a:r>
            <a:r>
              <a:rPr lang="zh-CN" altLang="zh-CN" smtClean="0">
                <a:solidFill>
                  <a:srgbClr val="CC0000"/>
                </a:solidFill>
                <a:ea typeface="黑体" pitchFamily="49" charset="-122"/>
                <a:cs typeface="Arial" pitchFamily="34" charset="0"/>
              </a:rPr>
              <a:t>∞</a:t>
            </a:r>
            <a:r>
              <a:rPr lang="en-US" altLang="zh-CN" smtClean="0">
                <a:solidFill>
                  <a:srgbClr val="CC0000"/>
                </a:solidFill>
                <a:ea typeface="黑体" pitchFamily="49" charset="-122"/>
                <a:cs typeface="Arial" pitchFamily="34" charset="0"/>
              </a:rPr>
              <a:t> REM y </a:t>
            </a:r>
            <a:r>
              <a:rPr lang="zh-CN" altLang="zh-CN" smtClean="0">
                <a:solidFill>
                  <a:srgbClr val="CC0000"/>
                </a:solidFill>
                <a:ea typeface="黑体" pitchFamily="49" charset="-122"/>
                <a:cs typeface="Arial" pitchFamily="34" charset="0"/>
              </a:rPr>
              <a:t>等</a:t>
            </a:r>
            <a:endParaRPr lang="zh-CN" altLang="en-US" smtClean="0">
              <a:solidFill>
                <a:srgbClr val="CC0000"/>
              </a:solidFill>
              <a:ea typeface="黑体" pitchFamily="49" charset="-122"/>
              <a:cs typeface="Arial" pitchFamily="34" charset="0"/>
            </a:endParaRPr>
          </a:p>
          <a:p>
            <a:pPr marL="609600" indent="-609600">
              <a:lnSpc>
                <a:spcPct val="125000"/>
              </a:lnSpc>
              <a:buFontTx/>
              <a:buNone/>
            </a:pPr>
            <a:r>
              <a:rPr lang="zh-CN" altLang="en-US" sz="2000" smtClean="0">
                <a:ea typeface="黑体" pitchFamily="49" charset="-122"/>
                <a:cs typeface="Arial" pitchFamily="34" charset="0"/>
              </a:rPr>
              <a:t>② 除以0（即：无穷大）</a:t>
            </a:r>
          </a:p>
          <a:p>
            <a:pPr marL="609600" indent="-609600">
              <a:lnSpc>
                <a:spcPct val="125000"/>
              </a:lnSpc>
              <a:buFontTx/>
              <a:buNone/>
            </a:pPr>
            <a:r>
              <a:rPr lang="zh-CN" altLang="en-US" sz="2000" smtClean="0">
                <a:ea typeface="黑体" pitchFamily="49" charset="-122"/>
                <a:cs typeface="Arial" pitchFamily="34" charset="0"/>
              </a:rPr>
              <a:t>③ 数太大（阶码上溢）</a:t>
            </a:r>
            <a:r>
              <a:rPr lang="en-US" altLang="zh-CN" sz="2000" smtClean="0">
                <a:ea typeface="黑体" pitchFamily="49" charset="-122"/>
                <a:cs typeface="Arial" pitchFamily="34" charset="0"/>
              </a:rPr>
              <a:t>: </a:t>
            </a:r>
            <a:r>
              <a:rPr lang="zh-CN" altLang="en-US" sz="2000" smtClean="0">
                <a:ea typeface="黑体" pitchFamily="49" charset="-122"/>
                <a:cs typeface="Arial" pitchFamily="34" charset="0"/>
              </a:rPr>
              <a:t>对于</a:t>
            </a:r>
            <a:r>
              <a:rPr lang="en-US" altLang="zh-CN" sz="2000" smtClean="0">
                <a:ea typeface="黑体" pitchFamily="49" charset="-122"/>
                <a:cs typeface="Arial" pitchFamily="34" charset="0"/>
              </a:rPr>
              <a:t>SP</a:t>
            </a:r>
            <a:r>
              <a:rPr lang="zh-CN" altLang="en-US" sz="2000" smtClean="0">
                <a:ea typeface="黑体" pitchFamily="49" charset="-122"/>
                <a:cs typeface="Arial" pitchFamily="34" charset="0"/>
              </a:rPr>
              <a:t>，指阶码 </a:t>
            </a:r>
            <a:r>
              <a:rPr lang="en-US" altLang="zh-CN" sz="2000" smtClean="0">
                <a:ea typeface="黑体" pitchFamily="49" charset="-122"/>
                <a:cs typeface="Arial" pitchFamily="34" charset="0"/>
              </a:rPr>
              <a:t>E &gt;1111 1110 </a:t>
            </a:r>
            <a:r>
              <a:rPr lang="zh-CN" altLang="en-US" sz="2000" smtClean="0">
                <a:ea typeface="黑体" pitchFamily="49" charset="-122"/>
                <a:cs typeface="Arial" pitchFamily="34" charset="0"/>
              </a:rPr>
              <a:t>（指数大于</a:t>
            </a:r>
            <a:r>
              <a:rPr lang="en-US" altLang="zh-CN" sz="2000" smtClean="0">
                <a:ea typeface="黑体" pitchFamily="49" charset="-122"/>
                <a:cs typeface="Arial" pitchFamily="34" charset="0"/>
              </a:rPr>
              <a:t>127</a:t>
            </a:r>
            <a:r>
              <a:rPr lang="zh-CN" altLang="en-US" sz="2000" smtClean="0">
                <a:ea typeface="黑体" pitchFamily="49" charset="-122"/>
                <a:cs typeface="Arial" pitchFamily="34" charset="0"/>
              </a:rPr>
              <a:t>）</a:t>
            </a:r>
          </a:p>
          <a:p>
            <a:pPr marL="609600" indent="-609600">
              <a:lnSpc>
                <a:spcPct val="125000"/>
              </a:lnSpc>
              <a:buFontTx/>
              <a:buNone/>
            </a:pPr>
            <a:r>
              <a:rPr lang="en-US" altLang="zh-CN" sz="2000" smtClean="0">
                <a:ea typeface="黑体" pitchFamily="49" charset="-122"/>
                <a:cs typeface="Arial" pitchFamily="34" charset="0"/>
              </a:rPr>
              <a:t>④ </a:t>
            </a:r>
            <a:r>
              <a:rPr lang="zh-CN" altLang="en-US" sz="2000" smtClean="0">
                <a:ea typeface="黑体" pitchFamily="49" charset="-122"/>
                <a:cs typeface="Arial" pitchFamily="34" charset="0"/>
              </a:rPr>
              <a:t>数太小（阶码下溢） </a:t>
            </a:r>
            <a:r>
              <a:rPr lang="en-US" altLang="zh-CN" sz="2000" smtClean="0">
                <a:ea typeface="黑体" pitchFamily="49" charset="-122"/>
                <a:cs typeface="Arial" pitchFamily="34" charset="0"/>
              </a:rPr>
              <a:t>: </a:t>
            </a:r>
            <a:r>
              <a:rPr lang="zh-CN" altLang="en-US" sz="2000" smtClean="0">
                <a:ea typeface="黑体" pitchFamily="49" charset="-122"/>
                <a:cs typeface="Arial" pitchFamily="34" charset="0"/>
              </a:rPr>
              <a:t>对于</a:t>
            </a:r>
            <a:r>
              <a:rPr lang="en-US" altLang="zh-CN" sz="2000" smtClean="0">
                <a:ea typeface="黑体" pitchFamily="49" charset="-122"/>
                <a:cs typeface="Arial" pitchFamily="34" charset="0"/>
              </a:rPr>
              <a:t>SP</a:t>
            </a:r>
            <a:r>
              <a:rPr lang="zh-CN" altLang="en-US" sz="2000" smtClean="0">
                <a:ea typeface="黑体" pitchFamily="49" charset="-122"/>
                <a:cs typeface="Arial" pitchFamily="34" charset="0"/>
              </a:rPr>
              <a:t>，指阶码 </a:t>
            </a:r>
            <a:r>
              <a:rPr lang="en-US" altLang="zh-CN" sz="2000" smtClean="0">
                <a:ea typeface="黑体" pitchFamily="49" charset="-122"/>
                <a:cs typeface="Arial" pitchFamily="34" charset="0"/>
              </a:rPr>
              <a:t>E &lt; 0000 0001</a:t>
            </a:r>
            <a:r>
              <a:rPr lang="zh-CN" altLang="en-US" sz="2000" smtClean="0">
                <a:ea typeface="黑体" pitchFamily="49" charset="-122"/>
                <a:cs typeface="Arial" pitchFamily="34" charset="0"/>
              </a:rPr>
              <a:t>（指数小于</a:t>
            </a:r>
            <a:r>
              <a:rPr lang="en-US" altLang="zh-CN" sz="2000" smtClean="0">
                <a:ea typeface="黑体" pitchFamily="49" charset="-122"/>
                <a:cs typeface="Arial" pitchFamily="34" charset="0"/>
              </a:rPr>
              <a:t>-126</a:t>
            </a:r>
            <a:r>
              <a:rPr lang="zh-CN" altLang="en-US" sz="2000" smtClean="0">
                <a:ea typeface="黑体" pitchFamily="49" charset="-122"/>
                <a:cs typeface="Arial" pitchFamily="34" charset="0"/>
              </a:rPr>
              <a:t> ）</a:t>
            </a:r>
          </a:p>
          <a:p>
            <a:pPr marL="609600" indent="-609600">
              <a:lnSpc>
                <a:spcPct val="125000"/>
              </a:lnSpc>
              <a:buFontTx/>
              <a:buNone/>
            </a:pPr>
            <a:r>
              <a:rPr lang="en-US" altLang="zh-CN" sz="2000" smtClean="0">
                <a:ea typeface="黑体" pitchFamily="49" charset="-122"/>
                <a:cs typeface="Arial" pitchFamily="34" charset="0"/>
              </a:rPr>
              <a:t>⑤ </a:t>
            </a:r>
            <a:r>
              <a:rPr lang="zh-CN" altLang="en-US" sz="2000" smtClean="0">
                <a:ea typeface="黑体" pitchFamily="49" charset="-122"/>
                <a:cs typeface="Arial" pitchFamily="34" charset="0"/>
              </a:rPr>
              <a:t>结果不精确（舍入时引起），例如</a:t>
            </a:r>
            <a:r>
              <a:rPr lang="en-US" altLang="zh-CN" sz="2000" smtClean="0">
                <a:ea typeface="黑体" pitchFamily="49" charset="-122"/>
                <a:cs typeface="Arial" pitchFamily="34" charset="0"/>
              </a:rPr>
              <a:t>1/3</a:t>
            </a:r>
            <a:r>
              <a:rPr lang="zh-CN" altLang="en-US" sz="2000" smtClean="0">
                <a:ea typeface="黑体" pitchFamily="49" charset="-122"/>
                <a:cs typeface="Arial" pitchFamily="34" charset="0"/>
              </a:rPr>
              <a:t>，</a:t>
            </a:r>
            <a:r>
              <a:rPr lang="en-US" altLang="zh-CN" sz="2000" smtClean="0">
                <a:ea typeface="黑体" pitchFamily="49" charset="-122"/>
                <a:cs typeface="Arial" pitchFamily="34" charset="0"/>
              </a:rPr>
              <a:t>1/10</a:t>
            </a:r>
            <a:r>
              <a:rPr lang="zh-CN" altLang="en-US" sz="2000" smtClean="0">
                <a:ea typeface="黑体" pitchFamily="49" charset="-122"/>
                <a:cs typeface="Arial" pitchFamily="34" charset="0"/>
              </a:rPr>
              <a:t>等不能精确表示成浮点数</a:t>
            </a:r>
          </a:p>
          <a:p>
            <a:pPr marL="609600" indent="-609600">
              <a:lnSpc>
                <a:spcPct val="125000"/>
              </a:lnSpc>
              <a:buFontTx/>
              <a:buNone/>
            </a:pPr>
            <a:r>
              <a:rPr lang="zh-CN" altLang="en-US" sz="2200" smtClean="0">
                <a:solidFill>
                  <a:srgbClr val="008000"/>
                </a:solidFill>
                <a:ea typeface="黑体" pitchFamily="49" charset="-122"/>
                <a:cs typeface="Arial" pitchFamily="34" charset="0"/>
              </a:rPr>
              <a:t>        </a:t>
            </a:r>
            <a:r>
              <a:rPr lang="zh-CN" altLang="en-US" sz="2200" smtClean="0">
                <a:solidFill>
                  <a:srgbClr val="FF0066"/>
                </a:solidFill>
                <a:ea typeface="黑体" pitchFamily="49" charset="-122"/>
                <a:cs typeface="Arial" pitchFamily="34" charset="0"/>
              </a:rPr>
              <a:t>上述情况硬件可以捕捉到，因此这些异常可设定让硬件处理，也可设定让软件处理。让硬件处理时，称为硬件陷阱。</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8883">
                                            <p:txEl>
                                              <p:pRg st="0" end="0"/>
                                            </p:txEl>
                                          </p:spTgt>
                                        </p:tgtEl>
                                        <p:attrNameLst>
                                          <p:attrName>style.visibility</p:attrName>
                                        </p:attrNameLst>
                                      </p:cBhvr>
                                      <p:to>
                                        <p:strVal val="visible"/>
                                      </p:to>
                                    </p:set>
                                    <p:animEffect transition="in" filter="blinds(horizontal)">
                                      <p:cBhvr>
                                        <p:cTn id="7" dur="500"/>
                                        <p:tgtEl>
                                          <p:spTgt spid="37888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78883">
                                            <p:txEl>
                                              <p:pRg st="1" end="1"/>
                                            </p:txEl>
                                          </p:spTgt>
                                        </p:tgtEl>
                                        <p:attrNameLst>
                                          <p:attrName>style.visibility</p:attrName>
                                        </p:attrNameLst>
                                      </p:cBhvr>
                                      <p:to>
                                        <p:strVal val="visible"/>
                                      </p:to>
                                    </p:set>
                                    <p:animEffect transition="in" filter="blinds(horizontal)">
                                      <p:cBhvr>
                                        <p:cTn id="10" dur="500"/>
                                        <p:tgtEl>
                                          <p:spTgt spid="37888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78883">
                                            <p:txEl>
                                              <p:pRg st="2" end="2"/>
                                            </p:txEl>
                                          </p:spTgt>
                                        </p:tgtEl>
                                        <p:attrNameLst>
                                          <p:attrName>style.visibility</p:attrName>
                                        </p:attrNameLst>
                                      </p:cBhvr>
                                      <p:to>
                                        <p:strVal val="visible"/>
                                      </p:to>
                                    </p:set>
                                    <p:animEffect transition="in" filter="blinds(horizontal)">
                                      <p:cBhvr>
                                        <p:cTn id="13" dur="500"/>
                                        <p:tgtEl>
                                          <p:spTgt spid="37888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78883">
                                            <p:txEl>
                                              <p:pRg st="3" end="3"/>
                                            </p:txEl>
                                          </p:spTgt>
                                        </p:tgtEl>
                                        <p:attrNameLst>
                                          <p:attrName>style.visibility</p:attrName>
                                        </p:attrNameLst>
                                      </p:cBhvr>
                                      <p:to>
                                        <p:strVal val="visible"/>
                                      </p:to>
                                    </p:set>
                                    <p:animEffect transition="in" filter="blinds(horizontal)">
                                      <p:cBhvr>
                                        <p:cTn id="16" dur="500"/>
                                        <p:tgtEl>
                                          <p:spTgt spid="37888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78883">
                                            <p:txEl>
                                              <p:pRg st="4" end="4"/>
                                            </p:txEl>
                                          </p:spTgt>
                                        </p:tgtEl>
                                        <p:attrNameLst>
                                          <p:attrName>style.visibility</p:attrName>
                                        </p:attrNameLst>
                                      </p:cBhvr>
                                      <p:to>
                                        <p:strVal val="visible"/>
                                      </p:to>
                                    </p:set>
                                    <p:animEffect transition="in" filter="blinds(horizontal)">
                                      <p:cBhvr>
                                        <p:cTn id="19" dur="500"/>
                                        <p:tgtEl>
                                          <p:spTgt spid="37888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78883">
                                            <p:txEl>
                                              <p:pRg st="5" end="5"/>
                                            </p:txEl>
                                          </p:spTgt>
                                        </p:tgtEl>
                                        <p:attrNameLst>
                                          <p:attrName>style.visibility</p:attrName>
                                        </p:attrNameLst>
                                      </p:cBhvr>
                                      <p:to>
                                        <p:strVal val="visible"/>
                                      </p:to>
                                    </p:set>
                                    <p:animEffect transition="in" filter="blinds(horizontal)">
                                      <p:cBhvr>
                                        <p:cTn id="24" dur="500"/>
                                        <p:tgtEl>
                                          <p:spTgt spid="37888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78883">
                                            <p:txEl>
                                              <p:pRg st="6" end="6"/>
                                            </p:txEl>
                                          </p:spTgt>
                                        </p:tgtEl>
                                        <p:attrNameLst>
                                          <p:attrName>style.visibility</p:attrName>
                                        </p:attrNameLst>
                                      </p:cBhvr>
                                      <p:to>
                                        <p:strVal val="visible"/>
                                      </p:to>
                                    </p:set>
                                    <p:animEffect transition="in" filter="blinds(horizontal)">
                                      <p:cBhvr>
                                        <p:cTn id="29" dur="500"/>
                                        <p:tgtEl>
                                          <p:spTgt spid="37888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78883">
                                            <p:txEl>
                                              <p:pRg st="7" end="7"/>
                                            </p:txEl>
                                          </p:spTgt>
                                        </p:tgtEl>
                                        <p:attrNameLst>
                                          <p:attrName>style.visibility</p:attrName>
                                        </p:attrNameLst>
                                      </p:cBhvr>
                                      <p:to>
                                        <p:strVal val="visible"/>
                                      </p:to>
                                    </p:set>
                                    <p:animEffect transition="in" filter="blinds(horizontal)">
                                      <p:cBhvr>
                                        <p:cTn id="34" dur="500"/>
                                        <p:tgtEl>
                                          <p:spTgt spid="37888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78883">
                                            <p:txEl>
                                              <p:pRg st="8" end="8"/>
                                            </p:txEl>
                                          </p:spTgt>
                                        </p:tgtEl>
                                        <p:attrNameLst>
                                          <p:attrName>style.visibility</p:attrName>
                                        </p:attrNameLst>
                                      </p:cBhvr>
                                      <p:to>
                                        <p:strVal val="visible"/>
                                      </p:to>
                                    </p:set>
                                    <p:animEffect transition="in" filter="blinds(horizontal)">
                                      <p:cBhvr>
                                        <p:cTn id="39" dur="500"/>
                                        <p:tgtEl>
                                          <p:spTgt spid="37888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378883">
                                            <p:txEl>
                                              <p:pRg st="9" end="9"/>
                                            </p:txEl>
                                          </p:spTgt>
                                        </p:tgtEl>
                                        <p:attrNameLst>
                                          <p:attrName>style.visibility</p:attrName>
                                        </p:attrNameLst>
                                      </p:cBhvr>
                                      <p:to>
                                        <p:strVal val="visible"/>
                                      </p:to>
                                    </p:set>
                                    <p:animEffect transition="in" filter="blinds(horizontal)">
                                      <p:cBhvr>
                                        <p:cTn id="44" dur="500"/>
                                        <p:tgtEl>
                                          <p:spTgt spid="3788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a:xfrm>
            <a:off x="457200" y="98425"/>
            <a:ext cx="8229600" cy="561975"/>
          </a:xfrm>
        </p:spPr>
        <p:txBody>
          <a:bodyPr/>
          <a:lstStyle/>
          <a:p>
            <a:r>
              <a:rPr lang="zh-CN" altLang="en-US" sz="3600" smtClean="0"/>
              <a:t>整除</a:t>
            </a:r>
            <a:r>
              <a:rPr lang="en-US" altLang="zh-CN" sz="3600" smtClean="0"/>
              <a:t>0</a:t>
            </a:r>
            <a:r>
              <a:rPr lang="zh-CN" altLang="en-US" sz="3600" smtClean="0"/>
              <a:t>和浮点数除</a:t>
            </a:r>
            <a:r>
              <a:rPr lang="en-US" altLang="zh-CN" sz="3600" smtClean="0"/>
              <a:t>0</a:t>
            </a:r>
            <a:r>
              <a:rPr lang="zh-CN" altLang="en-US" sz="3600" smtClean="0"/>
              <a:t>的问题</a:t>
            </a:r>
          </a:p>
        </p:txBody>
      </p:sp>
      <p:sp>
        <p:nvSpPr>
          <p:cNvPr id="687107" name="Rectangle 3"/>
          <p:cNvSpPr>
            <a:spLocks noGrp="1" noChangeArrowheads="1"/>
          </p:cNvSpPr>
          <p:nvPr>
            <p:ph type="body" idx="1"/>
          </p:nvPr>
        </p:nvSpPr>
        <p:spPr/>
        <p:txBody>
          <a:bodyPr/>
          <a:lstStyle/>
          <a:p>
            <a:endParaRPr lang="zh-CN" altLang="en-US" smtClean="0"/>
          </a:p>
        </p:txBody>
      </p:sp>
      <p:pic>
        <p:nvPicPr>
          <p:cNvPr id="687108" name="Picture 4"/>
          <p:cNvPicPr>
            <a:picLocks noChangeAspect="1" noChangeArrowheads="1"/>
          </p:cNvPicPr>
          <p:nvPr/>
        </p:nvPicPr>
        <p:blipFill>
          <a:blip r:embed="rId2"/>
          <a:srcRect/>
          <a:stretch>
            <a:fillRect/>
          </a:stretch>
        </p:blipFill>
        <p:spPr bwMode="auto">
          <a:xfrm>
            <a:off x="206375" y="863600"/>
            <a:ext cx="8461375" cy="5626100"/>
          </a:xfrm>
          <a:prstGeom prst="rect">
            <a:avLst/>
          </a:prstGeom>
          <a:noFill/>
          <a:ln w="9525">
            <a:noFill/>
            <a:miter lim="800000"/>
            <a:headEnd/>
            <a:tailEnd/>
          </a:ln>
        </p:spPr>
      </p:pic>
      <p:sp>
        <p:nvSpPr>
          <p:cNvPr id="687110" name="Rectangle 6"/>
          <p:cNvSpPr>
            <a:spLocks noChangeArrowheads="1"/>
          </p:cNvSpPr>
          <p:nvPr/>
        </p:nvSpPr>
        <p:spPr bwMode="auto">
          <a:xfrm>
            <a:off x="4841875" y="3179763"/>
            <a:ext cx="3573463" cy="854075"/>
          </a:xfrm>
          <a:prstGeom prst="rect">
            <a:avLst/>
          </a:prstGeom>
          <a:noFill/>
          <a:ln w="9525" algn="ctr">
            <a:noFill/>
            <a:miter lim="800000"/>
            <a:headEnd/>
            <a:tailEnd/>
          </a:ln>
          <a:effectLst/>
        </p:spPr>
        <p:txBody>
          <a:bodyPr anchor="ctr">
            <a:spAutoFit/>
          </a:bodyPr>
          <a:lstStyle/>
          <a:p>
            <a:pPr eaLnBrk="0" hangingPunct="0">
              <a:lnSpc>
                <a:spcPct val="125000"/>
              </a:lnSpc>
            </a:pPr>
            <a:r>
              <a:rPr lang="zh-CN" altLang="en-US" sz="2000" b="1">
                <a:solidFill>
                  <a:srgbClr val="3333CC"/>
                </a:solidFill>
                <a:latin typeface="微软雅黑" pitchFamily="34" charset="-122"/>
                <a:ea typeface="微软雅黑" pitchFamily="34" charset="-122"/>
              </a:rPr>
              <a:t>为什么整数除</a:t>
            </a:r>
            <a:r>
              <a:rPr lang="en-US" altLang="zh-CN" sz="2000" b="1">
                <a:solidFill>
                  <a:srgbClr val="3333CC"/>
                </a:solidFill>
                <a:latin typeface="微软雅黑" pitchFamily="34" charset="-122"/>
                <a:ea typeface="微软雅黑" pitchFamily="34" charset="-122"/>
              </a:rPr>
              <a:t>0</a:t>
            </a:r>
            <a:r>
              <a:rPr lang="zh-CN" altLang="en-US" sz="2000" b="1">
                <a:solidFill>
                  <a:srgbClr val="3333CC"/>
                </a:solidFill>
                <a:latin typeface="微软雅黑" pitchFamily="34" charset="-122"/>
                <a:ea typeface="微软雅黑" pitchFamily="34" charset="-122"/>
              </a:rPr>
              <a:t>会发生异常而浮点数除</a:t>
            </a:r>
            <a:r>
              <a:rPr lang="en-US" altLang="zh-CN" sz="2000" b="1">
                <a:solidFill>
                  <a:srgbClr val="3333CC"/>
                </a:solidFill>
                <a:latin typeface="微软雅黑" pitchFamily="34" charset="-122"/>
                <a:ea typeface="微软雅黑" pitchFamily="34" charset="-122"/>
              </a:rPr>
              <a:t>0</a:t>
            </a:r>
            <a:r>
              <a:rPr lang="zh-CN" altLang="en-US" sz="2000" b="1">
                <a:solidFill>
                  <a:srgbClr val="3333CC"/>
                </a:solidFill>
                <a:latin typeface="微软雅黑" pitchFamily="34" charset="-122"/>
                <a:ea typeface="微软雅黑" pitchFamily="34" charset="-122"/>
              </a:rPr>
              <a:t>不会？</a:t>
            </a:r>
          </a:p>
        </p:txBody>
      </p:sp>
      <p:sp>
        <p:nvSpPr>
          <p:cNvPr id="4" name="TextBox 3"/>
          <p:cNvSpPr txBox="1"/>
          <p:nvPr/>
        </p:nvSpPr>
        <p:spPr>
          <a:xfrm>
            <a:off x="6642100" y="998538"/>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zh-CN" altLang="en-US" smtClean="0">
                <a:ea typeface="宋体" pitchFamily="2" charset="-122"/>
              </a:rPr>
              <a:t>浮点数加</a:t>
            </a:r>
            <a:r>
              <a:rPr lang="en-US" altLang="zh-CN" smtClean="0">
                <a:ea typeface="宋体" pitchFamily="2" charset="-122"/>
              </a:rPr>
              <a:t>/</a:t>
            </a:r>
            <a:r>
              <a:rPr lang="zh-CN" altLang="en-US" smtClean="0">
                <a:ea typeface="宋体" pitchFamily="2" charset="-122"/>
              </a:rPr>
              <a:t>减运算</a:t>
            </a:r>
          </a:p>
        </p:txBody>
      </p:sp>
      <p:sp>
        <p:nvSpPr>
          <p:cNvPr id="455683" name="Rectangle 3"/>
          <p:cNvSpPr>
            <a:spLocks noGrp="1" noChangeArrowheads="1"/>
          </p:cNvSpPr>
          <p:nvPr>
            <p:ph type="body" idx="4294967295"/>
          </p:nvPr>
        </p:nvSpPr>
        <p:spPr>
          <a:xfrm>
            <a:off x="66675" y="793750"/>
            <a:ext cx="8918575" cy="5734050"/>
          </a:xfrm>
        </p:spPr>
        <p:txBody>
          <a:bodyPr lIns="63500" tIns="25400" rIns="63500" bIns="25400">
            <a:spAutoFit/>
          </a:bodyPr>
          <a:lstStyle/>
          <a:p>
            <a:pPr marL="203200" indent="-203200"/>
            <a:r>
              <a:rPr lang="zh-CN" altLang="en-US" sz="2000" smtClean="0">
                <a:ea typeface="黑体" pitchFamily="49" charset="-122"/>
              </a:rPr>
              <a:t>十进制科学计数法的加法例子</a:t>
            </a:r>
          </a:p>
          <a:p>
            <a:pPr marL="685800" lvl="1" indent="-190500">
              <a:buFontTx/>
              <a:buNone/>
            </a:pPr>
            <a:r>
              <a:rPr lang="en-US" altLang="zh-CN" smtClean="0">
                <a:ea typeface="黑体" pitchFamily="49" charset="-122"/>
              </a:rPr>
              <a:t> 0.123 × 10</a:t>
            </a:r>
            <a:r>
              <a:rPr lang="en-US" altLang="zh-CN" baseline="30000" smtClean="0">
                <a:ea typeface="黑体" pitchFamily="49" charset="-122"/>
              </a:rPr>
              <a:t>5</a:t>
            </a:r>
            <a:r>
              <a:rPr lang="en-US" altLang="zh-CN" smtClean="0">
                <a:ea typeface="黑体" pitchFamily="49" charset="-122"/>
              </a:rPr>
              <a:t> + 0. 560 ×10</a:t>
            </a:r>
            <a:r>
              <a:rPr lang="en-US" altLang="zh-CN" baseline="30000" smtClean="0">
                <a:ea typeface="黑体" pitchFamily="49" charset="-122"/>
              </a:rPr>
              <a:t>2</a:t>
            </a:r>
            <a:endParaRPr lang="zh-CN" altLang="en-US" smtClean="0">
              <a:ea typeface="黑体" pitchFamily="49" charset="-122"/>
            </a:endParaRPr>
          </a:p>
          <a:p>
            <a:pPr marL="203200" indent="-203200">
              <a:buFontTx/>
              <a:buNone/>
            </a:pPr>
            <a:r>
              <a:rPr lang="zh-CN" altLang="en-US" sz="2000" smtClean="0">
                <a:ea typeface="黑体" pitchFamily="49" charset="-122"/>
              </a:rPr>
              <a:t>  其计算过程为：</a:t>
            </a:r>
          </a:p>
          <a:p>
            <a:pPr marL="685800" lvl="1" indent="-190500">
              <a:buFontTx/>
              <a:buNone/>
            </a:pPr>
            <a:r>
              <a:rPr lang="en-US" altLang="zh-CN" smtClean="0"/>
              <a:t>0.123 ×10</a:t>
            </a:r>
            <a:r>
              <a:rPr lang="en-US" altLang="zh-CN" baseline="30000" smtClean="0"/>
              <a:t>5</a:t>
            </a:r>
            <a:r>
              <a:rPr lang="en-US" altLang="zh-CN" smtClean="0"/>
              <a:t> + 0.560 ×10</a:t>
            </a:r>
            <a:r>
              <a:rPr lang="en-US" altLang="zh-CN" baseline="30000" smtClean="0"/>
              <a:t>2</a:t>
            </a:r>
            <a:r>
              <a:rPr lang="en-US" altLang="zh-CN" smtClean="0"/>
              <a:t> = 0.123 ×10</a:t>
            </a:r>
            <a:r>
              <a:rPr lang="en-US" altLang="zh-CN" baseline="30000" smtClean="0"/>
              <a:t>5</a:t>
            </a:r>
            <a:r>
              <a:rPr lang="en-US" altLang="zh-CN" smtClean="0"/>
              <a:t> + 0.000560 ×10</a:t>
            </a:r>
            <a:r>
              <a:rPr lang="en-US" altLang="zh-CN" baseline="30000" smtClean="0"/>
              <a:t>5</a:t>
            </a:r>
            <a:r>
              <a:rPr lang="en-US" altLang="zh-CN" smtClean="0"/>
              <a:t>       </a:t>
            </a:r>
          </a:p>
          <a:p>
            <a:pPr marL="685800" lvl="1" indent="-190500">
              <a:buFontTx/>
              <a:buNone/>
            </a:pPr>
            <a:r>
              <a:rPr lang="en-US" altLang="zh-CN" smtClean="0"/>
              <a:t>                                           =(0.123 + 0.000</a:t>
            </a:r>
            <a:r>
              <a:rPr lang="en-US" altLang="zh-CN" smtClean="0">
                <a:solidFill>
                  <a:srgbClr val="FF0066"/>
                </a:solidFill>
              </a:rPr>
              <a:t>56</a:t>
            </a:r>
            <a:r>
              <a:rPr lang="en-US" altLang="zh-CN" smtClean="0"/>
              <a:t>) ×10</a:t>
            </a:r>
            <a:r>
              <a:rPr lang="en-US" altLang="zh-CN" baseline="30000" smtClean="0"/>
              <a:t>5</a:t>
            </a:r>
            <a:r>
              <a:rPr lang="en-US" altLang="zh-CN" smtClean="0"/>
              <a:t> = 0.12356 ×10</a:t>
            </a:r>
            <a:r>
              <a:rPr lang="en-US" altLang="zh-CN" baseline="30000" smtClean="0"/>
              <a:t>5  </a:t>
            </a:r>
          </a:p>
          <a:p>
            <a:pPr marL="685800" lvl="1" indent="-190500">
              <a:buFontTx/>
              <a:buNone/>
            </a:pPr>
            <a:r>
              <a:rPr lang="en-US" altLang="zh-CN" baseline="30000" smtClean="0"/>
              <a:t>				</a:t>
            </a:r>
            <a:r>
              <a:rPr lang="en-US" altLang="zh-CN" smtClean="0"/>
              <a:t>           =0.124 ×10</a:t>
            </a:r>
            <a:r>
              <a:rPr lang="en-US" altLang="zh-CN" baseline="30000" smtClean="0"/>
              <a:t>5 </a:t>
            </a:r>
            <a:endParaRPr lang="en-US" altLang="zh-CN" smtClean="0"/>
          </a:p>
          <a:p>
            <a:pPr marL="685800" lvl="1" indent="-190500">
              <a:buFontTx/>
              <a:buNone/>
            </a:pPr>
            <a:endParaRPr lang="en-US" altLang="zh-CN" baseline="30000" smtClean="0"/>
          </a:p>
          <a:p>
            <a:pPr marL="685800" lvl="1" indent="-190500">
              <a:buFontTx/>
              <a:buNone/>
            </a:pPr>
            <a:endParaRPr lang="en-US" altLang="zh-CN" baseline="30000" smtClean="0"/>
          </a:p>
          <a:p>
            <a:pPr marL="685800" lvl="1" indent="-190500">
              <a:buFontTx/>
              <a:buNone/>
            </a:pPr>
            <a:endParaRPr lang="en-US" altLang="zh-CN" baseline="30000" smtClean="0"/>
          </a:p>
          <a:p>
            <a:pPr marL="685800" lvl="1" indent="-190500">
              <a:buFontTx/>
              <a:buNone/>
            </a:pPr>
            <a:endParaRPr lang="en-US" altLang="zh-CN" baseline="30000" smtClean="0"/>
          </a:p>
          <a:p>
            <a:pPr marL="685800" lvl="1" indent="-190500">
              <a:buFontTx/>
              <a:buNone/>
            </a:pPr>
            <a:endParaRPr lang="en-US" altLang="zh-CN" baseline="30000" smtClean="0"/>
          </a:p>
          <a:p>
            <a:pPr marL="203200" indent="-203200"/>
            <a:r>
              <a:rPr lang="zh-CN" altLang="en-US" sz="2000" smtClean="0">
                <a:ea typeface="黑体" pitchFamily="49" charset="-122"/>
              </a:rPr>
              <a:t>“</a:t>
            </a:r>
            <a:r>
              <a:rPr lang="zh-CN" altLang="en-US" sz="2000" smtClean="0">
                <a:latin typeface="黑体" pitchFamily="49" charset="-122"/>
                <a:ea typeface="黑体" pitchFamily="49" charset="-122"/>
              </a:rPr>
              <a:t>对阶</a:t>
            </a:r>
            <a:r>
              <a:rPr lang="zh-CN" altLang="en-US" sz="2000" smtClean="0">
                <a:ea typeface="黑体" pitchFamily="49" charset="-122"/>
              </a:rPr>
              <a:t>”</a:t>
            </a:r>
            <a:r>
              <a:rPr lang="zh-CN" altLang="en-US" sz="2000" smtClean="0">
                <a:latin typeface="黑体" pitchFamily="49" charset="-122"/>
                <a:ea typeface="黑体" pitchFamily="49" charset="-122"/>
              </a:rPr>
              <a:t>操作：</a:t>
            </a:r>
            <a:r>
              <a:rPr lang="zh-CN" altLang="en-US" sz="2000" smtClean="0">
                <a:solidFill>
                  <a:srgbClr val="FF0066"/>
                </a:solidFill>
                <a:latin typeface="黑体" pitchFamily="49" charset="-122"/>
                <a:ea typeface="黑体" pitchFamily="49" charset="-122"/>
              </a:rPr>
              <a:t>目的是使两数阶码相等</a:t>
            </a:r>
          </a:p>
          <a:p>
            <a:pPr marL="685800" lvl="1" indent="-190500"/>
            <a:r>
              <a:rPr lang="zh-CN" altLang="en-US" smtClean="0">
                <a:solidFill>
                  <a:schemeClr val="accent2"/>
                </a:solidFill>
                <a:ea typeface="黑体" pitchFamily="49" charset="-122"/>
              </a:rPr>
              <a:t>小阶向大阶看齐，阶小的那个数的尾数右移，右移位数等于两个阶码差的绝对值</a:t>
            </a:r>
          </a:p>
          <a:p>
            <a:pPr marL="685800" lvl="1" indent="-190500"/>
            <a:r>
              <a:rPr lang="en-US" altLang="zh-CN" smtClean="0">
                <a:solidFill>
                  <a:schemeClr val="accent2"/>
                </a:solidFill>
                <a:ea typeface="黑体" pitchFamily="49" charset="-122"/>
              </a:rPr>
              <a:t>IEEE 754</a:t>
            </a:r>
            <a:r>
              <a:rPr lang="zh-CN" altLang="en-US" smtClean="0">
                <a:solidFill>
                  <a:schemeClr val="accent2"/>
                </a:solidFill>
                <a:ea typeface="黑体" pitchFamily="49" charset="-122"/>
              </a:rPr>
              <a:t>尾数右移时，要将隐含的“</a:t>
            </a:r>
            <a:r>
              <a:rPr lang="en-US" altLang="zh-CN" smtClean="0">
                <a:solidFill>
                  <a:schemeClr val="accent2"/>
                </a:solidFill>
                <a:ea typeface="黑体" pitchFamily="49" charset="-122"/>
              </a:rPr>
              <a:t>1”</a:t>
            </a:r>
            <a:r>
              <a:rPr lang="zh-CN" altLang="en-US" smtClean="0">
                <a:solidFill>
                  <a:schemeClr val="accent2"/>
                </a:solidFill>
                <a:ea typeface="黑体" pitchFamily="49" charset="-122"/>
              </a:rPr>
              <a:t>移到小数部分，高位补</a:t>
            </a:r>
            <a:r>
              <a:rPr lang="en-US" altLang="zh-CN" smtClean="0">
                <a:solidFill>
                  <a:schemeClr val="accent2"/>
                </a:solidFill>
                <a:ea typeface="黑体" pitchFamily="49" charset="-122"/>
              </a:rPr>
              <a:t>0</a:t>
            </a:r>
            <a:r>
              <a:rPr lang="zh-CN" altLang="en-US" smtClean="0">
                <a:solidFill>
                  <a:schemeClr val="accent2"/>
                </a:solidFill>
                <a:ea typeface="黑体" pitchFamily="49" charset="-122"/>
              </a:rPr>
              <a:t>，移出的低位保留到特定的</a:t>
            </a:r>
            <a:r>
              <a:rPr lang="zh-CN" altLang="en-US" smtClean="0">
                <a:solidFill>
                  <a:srgbClr val="FF0066"/>
                </a:solidFill>
                <a:ea typeface="黑体" pitchFamily="49" charset="-122"/>
              </a:rPr>
              <a:t>“附加位”</a:t>
            </a:r>
            <a:r>
              <a:rPr lang="zh-CN" altLang="en-US" smtClean="0">
                <a:solidFill>
                  <a:schemeClr val="accent2"/>
                </a:solidFill>
                <a:ea typeface="黑体" pitchFamily="49" charset="-122"/>
              </a:rPr>
              <a:t>上</a:t>
            </a:r>
          </a:p>
        </p:txBody>
      </p:sp>
      <p:sp>
        <p:nvSpPr>
          <p:cNvPr id="455685" name="Text Box 5"/>
          <p:cNvSpPr txBox="1">
            <a:spLocks noChangeArrowheads="1"/>
          </p:cNvSpPr>
          <p:nvPr/>
        </p:nvSpPr>
        <p:spPr bwMode="auto">
          <a:xfrm>
            <a:off x="981075" y="3333750"/>
            <a:ext cx="7200900" cy="828675"/>
          </a:xfrm>
          <a:prstGeom prst="rect">
            <a:avLst/>
          </a:prstGeom>
          <a:noFill/>
          <a:ln w="12700">
            <a:noFill/>
            <a:miter lim="800000"/>
            <a:headEnd/>
            <a:tailEnd/>
          </a:ln>
        </p:spPr>
        <p:txBody>
          <a:bodyPr>
            <a:spAutoFit/>
          </a:bodyPr>
          <a:lstStyle/>
          <a:p>
            <a:pPr eaLnBrk="0" hangingPunct="0">
              <a:spcBef>
                <a:spcPct val="20000"/>
              </a:spcBef>
            </a:pPr>
            <a:r>
              <a:rPr lang="zh-CN" altLang="en-US" sz="2200" b="1">
                <a:solidFill>
                  <a:srgbClr val="CC3300"/>
                </a:solidFill>
                <a:ea typeface="黑体" pitchFamily="49" charset="-122"/>
              </a:rPr>
              <a:t>进行尾数加减运算前，必须“对阶”！</a:t>
            </a:r>
            <a:r>
              <a:rPr lang="zh-CN" altLang="en-US" sz="2200" b="1">
                <a:solidFill>
                  <a:srgbClr val="FF0066"/>
                </a:solidFill>
                <a:ea typeface="黑体" pitchFamily="49" charset="-122"/>
              </a:rPr>
              <a:t>最后还要考虑舍入</a:t>
            </a:r>
          </a:p>
          <a:p>
            <a:pPr eaLnBrk="0" hangingPunct="0">
              <a:spcBef>
                <a:spcPct val="20000"/>
              </a:spcBef>
            </a:pPr>
            <a:r>
              <a:rPr lang="zh-CN" altLang="en-US" sz="2200" b="1">
                <a:solidFill>
                  <a:srgbClr val="CC3300"/>
                </a:solidFill>
                <a:ea typeface="黑体" pitchFamily="49" charset="-122"/>
              </a:rPr>
              <a:t>计算机内部的二进制运算也一样！</a:t>
            </a:r>
          </a:p>
        </p:txBody>
      </p:sp>
      <p:sp>
        <p:nvSpPr>
          <p:cNvPr id="455689" name="Line 9"/>
          <p:cNvSpPr>
            <a:spLocks noChangeShapeType="1"/>
          </p:cNvSpPr>
          <p:nvPr/>
        </p:nvSpPr>
        <p:spPr bwMode="auto">
          <a:xfrm flipV="1">
            <a:off x="3851275" y="2754313"/>
            <a:ext cx="1755775" cy="3375025"/>
          </a:xfrm>
          <a:prstGeom prst="line">
            <a:avLst/>
          </a:prstGeom>
          <a:noFill/>
          <a:ln w="28575">
            <a:solidFill>
              <a:srgbClr val="000000"/>
            </a:solidFill>
            <a:round/>
            <a:headEnd/>
            <a:tailEnd type="triangle" w="med" len="med"/>
          </a:ln>
        </p:spPr>
        <p:txBody>
          <a:bodyPr/>
          <a:lstStyle/>
          <a:p>
            <a:endParaRPr lang="zh-CN" altLang="en-US"/>
          </a:p>
        </p:txBody>
      </p:sp>
      <p:sp>
        <p:nvSpPr>
          <p:cNvPr id="455690" name="Rectangle 10"/>
          <p:cNvSpPr>
            <a:spLocks noChangeArrowheads="1"/>
          </p:cNvSpPr>
          <p:nvPr/>
        </p:nvSpPr>
        <p:spPr bwMode="auto">
          <a:xfrm>
            <a:off x="7419975" y="2466975"/>
            <a:ext cx="314325" cy="304800"/>
          </a:xfrm>
          <a:prstGeom prst="rect">
            <a:avLst/>
          </a:prstGeom>
          <a:noFill/>
          <a:ln w="28575">
            <a:solidFill>
              <a:srgbClr val="FF0066"/>
            </a:solidFill>
            <a:miter lim="800000"/>
            <a:headEnd/>
            <a:tailEnd/>
          </a:ln>
        </p:spPr>
        <p:txBody>
          <a:bodyPr wrap="none" anchor="ctr"/>
          <a:lstStyle/>
          <a:p>
            <a:pPr eaLnBrk="0" hangingPunct="0"/>
            <a:endParaRPr lang="zh-CN" altLang="en-US" sz="1600" b="1">
              <a:latin typeface="Times New Roman" pitchFamily="18" charset="0"/>
            </a:endParaRPr>
          </a:p>
        </p:txBody>
      </p:sp>
      <p:sp>
        <p:nvSpPr>
          <p:cNvPr id="455694" name="Line 14"/>
          <p:cNvSpPr>
            <a:spLocks noChangeShapeType="1"/>
          </p:cNvSpPr>
          <p:nvPr/>
        </p:nvSpPr>
        <p:spPr bwMode="auto">
          <a:xfrm flipV="1">
            <a:off x="7239000" y="2781300"/>
            <a:ext cx="276225" cy="628650"/>
          </a:xfrm>
          <a:prstGeom prst="line">
            <a:avLst/>
          </a:prstGeom>
          <a:noFill/>
          <a:ln w="28575">
            <a:solidFill>
              <a:srgbClr val="000000"/>
            </a:solidFill>
            <a:round/>
            <a:headEnd/>
            <a:tailEnd type="triangl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5683">
                                            <p:txEl>
                                              <p:pRg st="3" end="3"/>
                                            </p:txEl>
                                          </p:spTgt>
                                        </p:tgtEl>
                                        <p:attrNameLst>
                                          <p:attrName>style.visibility</p:attrName>
                                        </p:attrNameLst>
                                      </p:cBhvr>
                                      <p:to>
                                        <p:strVal val="visible"/>
                                      </p:to>
                                    </p:set>
                                    <p:animEffect transition="in" filter="blinds(horizontal)">
                                      <p:cBhvr>
                                        <p:cTn id="7" dur="500"/>
                                        <p:tgtEl>
                                          <p:spTgt spid="45568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5683">
                                            <p:txEl>
                                              <p:pRg st="4" end="4"/>
                                            </p:txEl>
                                          </p:spTgt>
                                        </p:tgtEl>
                                        <p:attrNameLst>
                                          <p:attrName>style.visibility</p:attrName>
                                        </p:attrNameLst>
                                      </p:cBhvr>
                                      <p:to>
                                        <p:strVal val="visible"/>
                                      </p:to>
                                    </p:set>
                                    <p:animEffect transition="in" filter="blinds(horizontal)">
                                      <p:cBhvr>
                                        <p:cTn id="10" dur="500"/>
                                        <p:tgtEl>
                                          <p:spTgt spid="45568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55683">
                                            <p:txEl>
                                              <p:pRg st="5" end="5"/>
                                            </p:txEl>
                                          </p:spTgt>
                                        </p:tgtEl>
                                        <p:attrNameLst>
                                          <p:attrName>style.visibility</p:attrName>
                                        </p:attrNameLst>
                                      </p:cBhvr>
                                      <p:to>
                                        <p:strVal val="visible"/>
                                      </p:to>
                                    </p:set>
                                    <p:animEffect transition="in" filter="blinds(horizontal)">
                                      <p:cBhvr>
                                        <p:cTn id="13" dur="500"/>
                                        <p:tgtEl>
                                          <p:spTgt spid="45568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55690"/>
                                        </p:tgtEl>
                                        <p:attrNameLst>
                                          <p:attrName>style.visibility</p:attrName>
                                        </p:attrNameLst>
                                      </p:cBhvr>
                                      <p:to>
                                        <p:strVal val="visible"/>
                                      </p:to>
                                    </p:set>
                                    <p:animEffect transition="in" filter="blinds(horizontal)">
                                      <p:cBhvr>
                                        <p:cTn id="18" dur="500"/>
                                        <p:tgtEl>
                                          <p:spTgt spid="45569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55685"/>
                                        </p:tgtEl>
                                        <p:attrNameLst>
                                          <p:attrName>style.visibility</p:attrName>
                                        </p:attrNameLst>
                                      </p:cBhvr>
                                      <p:to>
                                        <p:strVal val="visible"/>
                                      </p:to>
                                    </p:set>
                                    <p:animEffect transition="in" filter="blinds(horizontal)">
                                      <p:cBhvr>
                                        <p:cTn id="23" dur="500"/>
                                        <p:tgtEl>
                                          <p:spTgt spid="45568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55683">
                                            <p:txEl>
                                              <p:pRg st="11" end="11"/>
                                            </p:txEl>
                                          </p:spTgt>
                                        </p:tgtEl>
                                        <p:attrNameLst>
                                          <p:attrName>style.visibility</p:attrName>
                                        </p:attrNameLst>
                                      </p:cBhvr>
                                      <p:to>
                                        <p:strVal val="visible"/>
                                      </p:to>
                                    </p:set>
                                    <p:animEffect transition="in" filter="blinds(horizontal)">
                                      <p:cBhvr>
                                        <p:cTn id="28" dur="500"/>
                                        <p:tgtEl>
                                          <p:spTgt spid="455683">
                                            <p:txEl>
                                              <p:pRg st="11" end="1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455683">
                                            <p:txEl>
                                              <p:pRg st="12" end="12"/>
                                            </p:txEl>
                                          </p:spTgt>
                                        </p:tgtEl>
                                        <p:attrNameLst>
                                          <p:attrName>style.visibility</p:attrName>
                                        </p:attrNameLst>
                                      </p:cBhvr>
                                      <p:to>
                                        <p:strVal val="visible"/>
                                      </p:to>
                                    </p:set>
                                    <p:animEffect transition="in" filter="blinds(horizontal)">
                                      <p:cBhvr>
                                        <p:cTn id="33" dur="500"/>
                                        <p:tgtEl>
                                          <p:spTgt spid="455683">
                                            <p:txEl>
                                              <p:pRg st="12" end="1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455683">
                                            <p:txEl>
                                              <p:pRg st="13" end="13"/>
                                            </p:txEl>
                                          </p:spTgt>
                                        </p:tgtEl>
                                        <p:attrNameLst>
                                          <p:attrName>style.visibility</p:attrName>
                                        </p:attrNameLst>
                                      </p:cBhvr>
                                      <p:to>
                                        <p:strVal val="visible"/>
                                      </p:to>
                                    </p:set>
                                    <p:animEffect transition="in" filter="blinds(horizontal)">
                                      <p:cBhvr>
                                        <p:cTn id="38" dur="500"/>
                                        <p:tgtEl>
                                          <p:spTgt spid="455683">
                                            <p:txEl>
                                              <p:pRg st="13" end="1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455689"/>
                                        </p:tgtEl>
                                        <p:attrNameLst>
                                          <p:attrName>style.visibility</p:attrName>
                                        </p:attrNameLst>
                                      </p:cBhvr>
                                      <p:to>
                                        <p:strVal val="visible"/>
                                      </p:to>
                                    </p:set>
                                    <p:animEffect transition="in" filter="blinds(horizontal)">
                                      <p:cBhvr>
                                        <p:cTn id="43" dur="500"/>
                                        <p:tgtEl>
                                          <p:spTgt spid="455689"/>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455694"/>
                                        </p:tgtEl>
                                        <p:attrNameLst>
                                          <p:attrName>style.visibility</p:attrName>
                                        </p:attrNameLst>
                                      </p:cBhvr>
                                      <p:to>
                                        <p:strVal val="visible"/>
                                      </p:to>
                                    </p:set>
                                    <p:animEffect transition="in" filter="blinds(horizontal)">
                                      <p:cBhvr>
                                        <p:cTn id="48" dur="500"/>
                                        <p:tgtEl>
                                          <p:spTgt spid="455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5" grpId="0"/>
      <p:bldP spid="455689" grpId="0" animBg="1"/>
      <p:bldP spid="455690" grpId="0" animBg="1"/>
      <p:bldP spid="45569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idx="4294967295"/>
          </p:nvPr>
        </p:nvSpPr>
        <p:spPr>
          <a:xfrm>
            <a:off x="746125" y="0"/>
            <a:ext cx="6651625" cy="660400"/>
          </a:xfrm>
          <a:noFill/>
        </p:spPr>
        <p:txBody>
          <a:bodyPr lIns="63500" tIns="25400" rIns="63500" bIns="25400" anchor="t">
            <a:spAutoFit/>
          </a:bodyPr>
          <a:lstStyle/>
          <a:p>
            <a:r>
              <a:rPr lang="zh-CN" altLang="en-US" smtClean="0">
                <a:ea typeface="宋体" pitchFamily="2" charset="-122"/>
              </a:rPr>
              <a:t>浮点数加减法基本要点</a:t>
            </a:r>
            <a:r>
              <a:rPr lang="en-US" altLang="zh-CN" smtClean="0">
                <a:ea typeface="宋体" pitchFamily="2" charset="-122"/>
              </a:rPr>
              <a:t> </a:t>
            </a:r>
            <a:endParaRPr lang="en-US" altLang="zh-CN" sz="2400" smtClean="0">
              <a:ea typeface="宋体" pitchFamily="2" charset="-122"/>
            </a:endParaRPr>
          </a:p>
        </p:txBody>
      </p:sp>
      <p:sp>
        <p:nvSpPr>
          <p:cNvPr id="189443" name="Rectangle 3"/>
          <p:cNvSpPr>
            <a:spLocks noChangeArrowheads="1"/>
          </p:cNvSpPr>
          <p:nvPr/>
        </p:nvSpPr>
        <p:spPr bwMode="auto">
          <a:xfrm>
            <a:off x="296863" y="950913"/>
            <a:ext cx="8732837" cy="4733925"/>
          </a:xfrm>
          <a:prstGeom prst="rect">
            <a:avLst/>
          </a:prstGeom>
          <a:noFill/>
          <a:ln w="12700">
            <a:noFill/>
            <a:miter lim="800000"/>
            <a:headEnd/>
            <a:tailEnd/>
          </a:ln>
        </p:spPr>
        <p:txBody>
          <a:bodyPr lIns="63500" tIns="25400" rIns="63500" bIns="25400">
            <a:spAutoFit/>
          </a:bodyPr>
          <a:lstStyle/>
          <a:p>
            <a:pPr marL="457200" indent="-457200" eaLnBrk="0" hangingPunct="0">
              <a:lnSpc>
                <a:spcPct val="110000"/>
              </a:lnSpc>
              <a:spcBef>
                <a:spcPct val="20000"/>
              </a:spcBef>
            </a:pPr>
            <a:r>
              <a:rPr lang="zh-CN" altLang="en-US" sz="2000" b="1">
                <a:solidFill>
                  <a:schemeClr val="accent2"/>
                </a:solidFill>
                <a:ea typeface="黑体" pitchFamily="49" charset="-122"/>
                <a:cs typeface="Arial" pitchFamily="34" charset="0"/>
              </a:rPr>
              <a:t>（假定：</a:t>
            </a:r>
            <a:r>
              <a:rPr lang="en-US" altLang="zh-CN" sz="2000" b="1">
                <a:solidFill>
                  <a:schemeClr val="accent2"/>
                </a:solidFill>
                <a:ea typeface="黑体" pitchFamily="49" charset="-122"/>
                <a:cs typeface="Arial" pitchFamily="34" charset="0"/>
              </a:rPr>
              <a:t>Xm</a:t>
            </a:r>
            <a:r>
              <a:rPr lang="zh-CN" altLang="en-US" sz="2000" b="1">
                <a:solidFill>
                  <a:schemeClr val="accent2"/>
                </a:solidFill>
                <a:ea typeface="黑体" pitchFamily="49" charset="-122"/>
                <a:cs typeface="Arial" pitchFamily="34" charset="0"/>
              </a:rPr>
              <a:t>、</a:t>
            </a:r>
            <a:r>
              <a:rPr lang="en-US" altLang="zh-CN" sz="2000" b="1">
                <a:solidFill>
                  <a:schemeClr val="accent2"/>
                </a:solidFill>
                <a:ea typeface="黑体" pitchFamily="49" charset="-122"/>
                <a:cs typeface="Arial" pitchFamily="34" charset="0"/>
              </a:rPr>
              <a:t>Ym</a:t>
            </a:r>
            <a:r>
              <a:rPr lang="zh-CN" altLang="en-US" sz="2000" b="1">
                <a:solidFill>
                  <a:schemeClr val="accent2"/>
                </a:solidFill>
                <a:ea typeface="黑体" pitchFamily="49" charset="-122"/>
                <a:cs typeface="Arial" pitchFamily="34" charset="0"/>
              </a:rPr>
              <a:t>分别是</a:t>
            </a:r>
            <a:r>
              <a:rPr lang="en-US" altLang="zh-CN" sz="2000" b="1">
                <a:solidFill>
                  <a:schemeClr val="accent2"/>
                </a:solidFill>
                <a:ea typeface="黑体" pitchFamily="49" charset="-122"/>
                <a:cs typeface="Arial" pitchFamily="34" charset="0"/>
              </a:rPr>
              <a:t>X</a:t>
            </a:r>
            <a:r>
              <a:rPr lang="zh-CN" altLang="en-US" sz="2000" b="1">
                <a:solidFill>
                  <a:schemeClr val="accent2"/>
                </a:solidFill>
                <a:ea typeface="黑体" pitchFamily="49" charset="-122"/>
                <a:cs typeface="Arial" pitchFamily="34" charset="0"/>
              </a:rPr>
              <a:t>和</a:t>
            </a:r>
            <a:r>
              <a:rPr lang="en-US" altLang="zh-CN" sz="2000" b="1">
                <a:solidFill>
                  <a:schemeClr val="accent2"/>
                </a:solidFill>
                <a:ea typeface="黑体" pitchFamily="49" charset="-122"/>
                <a:cs typeface="Arial" pitchFamily="34" charset="0"/>
              </a:rPr>
              <a:t>Y</a:t>
            </a:r>
            <a:r>
              <a:rPr lang="zh-CN" altLang="en-US" sz="2000" b="1">
                <a:solidFill>
                  <a:schemeClr val="accent2"/>
                </a:solidFill>
                <a:ea typeface="黑体" pitchFamily="49" charset="-122"/>
                <a:cs typeface="Arial" pitchFamily="34" charset="0"/>
              </a:rPr>
              <a:t>的尾数， </a:t>
            </a:r>
            <a:r>
              <a:rPr lang="en-US" altLang="zh-CN" sz="2000" b="1">
                <a:solidFill>
                  <a:schemeClr val="accent2"/>
                </a:solidFill>
                <a:ea typeface="黑体" pitchFamily="49" charset="-122"/>
                <a:cs typeface="Arial" pitchFamily="34" charset="0"/>
              </a:rPr>
              <a:t> Xe</a:t>
            </a:r>
            <a:r>
              <a:rPr lang="zh-CN" altLang="en-US" sz="2000" b="1">
                <a:solidFill>
                  <a:schemeClr val="accent2"/>
                </a:solidFill>
                <a:ea typeface="黑体" pitchFamily="49" charset="-122"/>
                <a:cs typeface="Arial" pitchFamily="34" charset="0"/>
              </a:rPr>
              <a:t>和</a:t>
            </a:r>
            <a:r>
              <a:rPr lang="en-US" altLang="zh-CN" sz="2000" b="1">
                <a:solidFill>
                  <a:schemeClr val="accent2"/>
                </a:solidFill>
                <a:ea typeface="黑体" pitchFamily="49" charset="-122"/>
                <a:cs typeface="Arial" pitchFamily="34" charset="0"/>
              </a:rPr>
              <a:t>Ye </a:t>
            </a:r>
            <a:r>
              <a:rPr lang="zh-CN" altLang="en-US" sz="2000" b="1">
                <a:solidFill>
                  <a:schemeClr val="accent2"/>
                </a:solidFill>
                <a:ea typeface="黑体" pitchFamily="49" charset="-122"/>
                <a:cs typeface="Arial" pitchFamily="34" charset="0"/>
              </a:rPr>
              <a:t>分别是</a:t>
            </a:r>
            <a:r>
              <a:rPr lang="en-US" altLang="zh-CN" sz="2000" b="1">
                <a:solidFill>
                  <a:schemeClr val="accent2"/>
                </a:solidFill>
                <a:ea typeface="黑体" pitchFamily="49" charset="-122"/>
                <a:cs typeface="Arial" pitchFamily="34" charset="0"/>
              </a:rPr>
              <a:t>X</a:t>
            </a:r>
            <a:r>
              <a:rPr lang="zh-CN" altLang="en-US" sz="2000" b="1">
                <a:solidFill>
                  <a:schemeClr val="accent2"/>
                </a:solidFill>
                <a:ea typeface="黑体" pitchFamily="49" charset="-122"/>
                <a:cs typeface="Arial" pitchFamily="34" charset="0"/>
              </a:rPr>
              <a:t>和</a:t>
            </a:r>
            <a:r>
              <a:rPr lang="en-US" altLang="zh-CN" sz="2000" b="1">
                <a:solidFill>
                  <a:schemeClr val="accent2"/>
                </a:solidFill>
                <a:ea typeface="黑体" pitchFamily="49" charset="-122"/>
                <a:cs typeface="Arial" pitchFamily="34" charset="0"/>
              </a:rPr>
              <a:t>Y</a:t>
            </a:r>
            <a:r>
              <a:rPr lang="zh-CN" altLang="en-US" sz="2000" b="1">
                <a:solidFill>
                  <a:schemeClr val="accent2"/>
                </a:solidFill>
                <a:ea typeface="黑体" pitchFamily="49" charset="-122"/>
                <a:cs typeface="Arial" pitchFamily="34" charset="0"/>
              </a:rPr>
              <a:t>的阶码 ）</a:t>
            </a:r>
            <a:endParaRPr lang="en-US" altLang="zh-CN" sz="2000" b="1">
              <a:solidFill>
                <a:schemeClr val="accent2"/>
              </a:solidFill>
              <a:ea typeface="黑体" pitchFamily="49" charset="-122"/>
              <a:cs typeface="Arial" pitchFamily="34" charset="0"/>
            </a:endParaRPr>
          </a:p>
          <a:p>
            <a:pPr marL="457200" indent="-457200" eaLnBrk="0" hangingPunct="0">
              <a:lnSpc>
                <a:spcPct val="110000"/>
              </a:lnSpc>
              <a:spcBef>
                <a:spcPct val="20000"/>
              </a:spcBef>
            </a:pPr>
            <a:r>
              <a:rPr lang="en-US" altLang="zh-CN" sz="2000" b="1">
                <a:ea typeface="黑体" pitchFamily="49" charset="-122"/>
                <a:cs typeface="Arial" pitchFamily="34" charset="0"/>
              </a:rPr>
              <a:t>(1)  </a:t>
            </a:r>
            <a:r>
              <a:rPr lang="zh-CN" altLang="en-US" sz="2000" b="1">
                <a:ea typeface="黑体" pitchFamily="49" charset="-122"/>
                <a:cs typeface="Arial" pitchFamily="34" charset="0"/>
              </a:rPr>
              <a:t>求阶差：</a:t>
            </a:r>
            <a:r>
              <a:rPr lang="en-US" altLang="zh-CN" sz="2000" b="1">
                <a:ea typeface="黑体" pitchFamily="49" charset="-122"/>
                <a:cs typeface="Arial" pitchFamily="34" charset="0"/>
              </a:rPr>
              <a:t>∆e=Ye – Xe  (</a:t>
            </a:r>
            <a:r>
              <a:rPr lang="zh-CN" altLang="en-US" sz="2000" b="1">
                <a:ea typeface="黑体" pitchFamily="49" charset="-122"/>
                <a:cs typeface="Arial" pitchFamily="34" charset="0"/>
              </a:rPr>
              <a:t>若</a:t>
            </a:r>
            <a:r>
              <a:rPr lang="en-US" altLang="zh-CN" sz="2000" b="1">
                <a:ea typeface="黑体" pitchFamily="49" charset="-122"/>
                <a:cs typeface="Arial" pitchFamily="34" charset="0"/>
              </a:rPr>
              <a:t>Ye &gt; Xe</a:t>
            </a:r>
            <a:r>
              <a:rPr lang="zh-CN" altLang="en-US" sz="2000" b="1">
                <a:ea typeface="黑体" pitchFamily="49" charset="-122"/>
                <a:cs typeface="Arial" pitchFamily="34" charset="0"/>
              </a:rPr>
              <a:t>，则结果的阶码为</a:t>
            </a:r>
            <a:r>
              <a:rPr lang="en-US" altLang="zh-CN" sz="2000" b="1">
                <a:ea typeface="黑体" pitchFamily="49" charset="-122"/>
                <a:cs typeface="Arial" pitchFamily="34" charset="0"/>
              </a:rPr>
              <a:t>Ye)</a:t>
            </a:r>
          </a:p>
          <a:p>
            <a:pPr marL="457200" indent="-457200" eaLnBrk="0" hangingPunct="0">
              <a:lnSpc>
                <a:spcPct val="110000"/>
              </a:lnSpc>
              <a:spcBef>
                <a:spcPct val="20000"/>
              </a:spcBef>
            </a:pPr>
            <a:r>
              <a:rPr lang="en-US" altLang="zh-CN" sz="2000" b="1">
                <a:ea typeface="黑体" pitchFamily="49" charset="-122"/>
                <a:cs typeface="Arial" pitchFamily="34" charset="0"/>
              </a:rPr>
              <a:t>(2)  </a:t>
            </a:r>
            <a:r>
              <a:rPr lang="zh-CN" altLang="en-US" sz="2000" b="1">
                <a:ea typeface="黑体" pitchFamily="49" charset="-122"/>
                <a:cs typeface="Arial" pitchFamily="34" charset="0"/>
              </a:rPr>
              <a:t>对阶：将</a:t>
            </a:r>
            <a:r>
              <a:rPr lang="en-US" altLang="zh-CN" sz="2000" b="1">
                <a:ea typeface="黑体" pitchFamily="49" charset="-122"/>
                <a:cs typeface="Arial" pitchFamily="34" charset="0"/>
              </a:rPr>
              <a:t>Xm</a:t>
            </a:r>
            <a:r>
              <a:rPr lang="zh-CN" altLang="en-US" sz="2000" b="1">
                <a:ea typeface="黑体" pitchFamily="49" charset="-122"/>
                <a:cs typeface="Arial" pitchFamily="34" charset="0"/>
              </a:rPr>
              <a:t>右移</a:t>
            </a:r>
            <a:r>
              <a:rPr lang="en-US" altLang="zh-CN" sz="2000" b="1">
                <a:ea typeface="黑体" pitchFamily="49" charset="-122"/>
                <a:cs typeface="Arial" pitchFamily="34" charset="0"/>
              </a:rPr>
              <a:t>∆e</a:t>
            </a:r>
            <a:r>
              <a:rPr lang="zh-CN" altLang="en-US" sz="2000" b="1">
                <a:ea typeface="黑体" pitchFamily="49" charset="-122"/>
                <a:cs typeface="Arial" pitchFamily="34" charset="0"/>
              </a:rPr>
              <a:t>位，尾数变为</a:t>
            </a:r>
            <a:r>
              <a:rPr lang="en-US" altLang="zh-CN" sz="2000" b="1">
                <a:ea typeface="黑体" pitchFamily="49" charset="-122"/>
                <a:cs typeface="Arial" pitchFamily="34" charset="0"/>
              </a:rPr>
              <a:t> Xm*2</a:t>
            </a:r>
            <a:r>
              <a:rPr lang="en-US" altLang="zh-CN" sz="2200" b="1" baseline="30000">
                <a:ea typeface="黑体" pitchFamily="49" charset="-122"/>
                <a:cs typeface="Arial" pitchFamily="34" charset="0"/>
              </a:rPr>
              <a:t>Xe-Ye</a:t>
            </a:r>
            <a:r>
              <a:rPr lang="zh-CN" altLang="en-US" sz="2000" b="1">
                <a:ea typeface="黑体" pitchFamily="49" charset="-122"/>
                <a:cs typeface="Arial" pitchFamily="34" charset="0"/>
              </a:rPr>
              <a:t>（保留右移部分：附加位）</a:t>
            </a:r>
          </a:p>
          <a:p>
            <a:pPr marL="457200" indent="-457200" eaLnBrk="0" hangingPunct="0">
              <a:lnSpc>
                <a:spcPct val="110000"/>
              </a:lnSpc>
              <a:spcBef>
                <a:spcPct val="20000"/>
              </a:spcBef>
            </a:pPr>
            <a:r>
              <a:rPr lang="en-US" altLang="zh-CN" sz="2000" b="1">
                <a:ea typeface="黑体" pitchFamily="49" charset="-122"/>
                <a:cs typeface="Arial" pitchFamily="34" charset="0"/>
              </a:rPr>
              <a:t>(3)  </a:t>
            </a:r>
            <a:r>
              <a:rPr lang="zh-CN" altLang="en-US" sz="2000" b="1">
                <a:ea typeface="黑体" pitchFamily="49" charset="-122"/>
                <a:cs typeface="Arial" pitchFamily="34" charset="0"/>
              </a:rPr>
              <a:t>尾数加减： </a:t>
            </a:r>
            <a:r>
              <a:rPr lang="en-US" altLang="zh-CN" sz="2000" b="1">
                <a:ea typeface="黑体" pitchFamily="49" charset="-122"/>
                <a:cs typeface="Arial" pitchFamily="34" charset="0"/>
              </a:rPr>
              <a:t>Xm*2</a:t>
            </a:r>
            <a:r>
              <a:rPr lang="en-US" altLang="zh-CN" sz="2200" b="1" baseline="30000">
                <a:ea typeface="黑体" pitchFamily="49" charset="-122"/>
                <a:cs typeface="Arial" pitchFamily="34" charset="0"/>
              </a:rPr>
              <a:t>Xe-Ye</a:t>
            </a:r>
            <a:r>
              <a:rPr lang="en-US" altLang="zh-CN" sz="2000" b="1">
                <a:ea typeface="黑体" pitchFamily="49" charset="-122"/>
                <a:cs typeface="Arial" pitchFamily="34" charset="0"/>
              </a:rPr>
              <a:t> ± Ym</a:t>
            </a:r>
          </a:p>
          <a:p>
            <a:pPr marL="457200" indent="-457200" eaLnBrk="0" hangingPunct="0">
              <a:lnSpc>
                <a:spcPct val="110000"/>
              </a:lnSpc>
              <a:spcBef>
                <a:spcPct val="20000"/>
              </a:spcBef>
            </a:pPr>
            <a:r>
              <a:rPr lang="en-US" altLang="zh-CN" sz="2000" b="1">
                <a:ea typeface="黑体" pitchFamily="49" charset="-122"/>
                <a:cs typeface="Arial" pitchFamily="34" charset="0"/>
              </a:rPr>
              <a:t>(4) </a:t>
            </a:r>
            <a:r>
              <a:rPr lang="zh-CN" altLang="en-US" sz="2000" b="1">
                <a:ea typeface="黑体" pitchFamily="49" charset="-122"/>
                <a:cs typeface="Arial" pitchFamily="34" charset="0"/>
              </a:rPr>
              <a:t>规格化：</a:t>
            </a:r>
          </a:p>
          <a:p>
            <a:pPr marL="457200" indent="-457200" eaLnBrk="0" hangingPunct="0">
              <a:lnSpc>
                <a:spcPct val="110000"/>
              </a:lnSpc>
              <a:spcBef>
                <a:spcPct val="20000"/>
              </a:spcBef>
            </a:pPr>
            <a:r>
              <a:rPr lang="zh-CN" altLang="en-US" sz="2000" b="1">
                <a:ea typeface="黑体" pitchFamily="49" charset="-122"/>
                <a:cs typeface="Arial" pitchFamily="34" charset="0"/>
              </a:rPr>
              <a:t>      当尾数高位为</a:t>
            </a:r>
            <a:r>
              <a:rPr lang="en-US" altLang="zh-CN" sz="2000" b="1">
                <a:ea typeface="黑体" pitchFamily="49" charset="-122"/>
                <a:cs typeface="Arial" pitchFamily="34" charset="0"/>
              </a:rPr>
              <a:t>0</a:t>
            </a:r>
            <a:r>
              <a:rPr lang="zh-CN" altLang="en-US" sz="2000" b="1">
                <a:ea typeface="黑体" pitchFamily="49" charset="-122"/>
                <a:cs typeface="Arial" pitchFamily="34" charset="0"/>
              </a:rPr>
              <a:t>，则需左规：</a:t>
            </a:r>
            <a:r>
              <a:rPr lang="zh-CN" altLang="en-US" sz="2000" b="1">
                <a:solidFill>
                  <a:srgbClr val="CC0000"/>
                </a:solidFill>
                <a:ea typeface="黑体" pitchFamily="49" charset="-122"/>
                <a:cs typeface="Arial" pitchFamily="34" charset="0"/>
              </a:rPr>
              <a:t>尾数左移一次，阶码减</a:t>
            </a:r>
            <a:r>
              <a:rPr lang="en-US" altLang="zh-CN" sz="2000" b="1">
                <a:solidFill>
                  <a:srgbClr val="CC0000"/>
                </a:solidFill>
                <a:ea typeface="黑体" pitchFamily="49" charset="-122"/>
                <a:cs typeface="Arial" pitchFamily="34" charset="0"/>
              </a:rPr>
              <a:t>1</a:t>
            </a:r>
            <a:r>
              <a:rPr lang="zh-CN" altLang="en-US" sz="2000" b="1">
                <a:solidFill>
                  <a:srgbClr val="CC0000"/>
                </a:solidFill>
                <a:ea typeface="黑体" pitchFamily="49" charset="-122"/>
                <a:cs typeface="Arial" pitchFamily="34" charset="0"/>
              </a:rPr>
              <a:t>，直到</a:t>
            </a:r>
            <a:r>
              <a:rPr lang="en-US" altLang="zh-CN" sz="2000" b="1">
                <a:solidFill>
                  <a:srgbClr val="CC0000"/>
                </a:solidFill>
                <a:ea typeface="黑体" pitchFamily="49" charset="-122"/>
                <a:cs typeface="Arial" pitchFamily="34" charset="0"/>
              </a:rPr>
              <a:t>MSB</a:t>
            </a:r>
            <a:r>
              <a:rPr lang="zh-CN" altLang="en-US" sz="2000" b="1">
                <a:solidFill>
                  <a:srgbClr val="CC0000"/>
                </a:solidFill>
                <a:ea typeface="黑体" pitchFamily="49" charset="-122"/>
                <a:cs typeface="Arial" pitchFamily="34" charset="0"/>
              </a:rPr>
              <a:t>为</a:t>
            </a:r>
            <a:r>
              <a:rPr lang="en-US" altLang="zh-CN" sz="2000" b="1">
                <a:solidFill>
                  <a:srgbClr val="CC0000"/>
                </a:solidFill>
                <a:ea typeface="黑体" pitchFamily="49" charset="-122"/>
                <a:cs typeface="Arial" pitchFamily="34" charset="0"/>
              </a:rPr>
              <a:t>1</a:t>
            </a:r>
            <a:endParaRPr lang="zh-CN" altLang="en-US" sz="2000" b="1">
              <a:solidFill>
                <a:srgbClr val="CC0000"/>
              </a:solidFill>
              <a:ea typeface="黑体" pitchFamily="49" charset="-122"/>
              <a:cs typeface="Arial" pitchFamily="34" charset="0"/>
            </a:endParaRPr>
          </a:p>
          <a:p>
            <a:pPr marL="457200" indent="-457200" eaLnBrk="0" hangingPunct="0">
              <a:lnSpc>
                <a:spcPct val="110000"/>
              </a:lnSpc>
              <a:spcBef>
                <a:spcPct val="20000"/>
              </a:spcBef>
            </a:pPr>
            <a:r>
              <a:rPr lang="zh-CN" altLang="en-US" sz="2000" b="1">
                <a:solidFill>
                  <a:srgbClr val="CC0000"/>
                </a:solidFill>
                <a:ea typeface="黑体" pitchFamily="49" charset="-122"/>
                <a:cs typeface="Arial" pitchFamily="34" charset="0"/>
              </a:rPr>
              <a:t>      </a:t>
            </a:r>
            <a:r>
              <a:rPr lang="zh-CN" altLang="en-US" sz="2000" b="1">
                <a:solidFill>
                  <a:srgbClr val="FF0066"/>
                </a:solidFill>
                <a:ea typeface="黑体" pitchFamily="49" charset="-122"/>
                <a:cs typeface="Arial" pitchFamily="34" charset="0"/>
              </a:rPr>
              <a:t>每次阶码减</a:t>
            </a:r>
            <a:r>
              <a:rPr lang="en-US" altLang="zh-CN" sz="2000" b="1">
                <a:solidFill>
                  <a:srgbClr val="FF0066"/>
                </a:solidFill>
                <a:ea typeface="黑体" pitchFamily="49" charset="-122"/>
                <a:cs typeface="Arial" pitchFamily="34" charset="0"/>
              </a:rPr>
              <a:t>1</a:t>
            </a:r>
            <a:r>
              <a:rPr lang="zh-CN" altLang="en-US" sz="2000" b="1">
                <a:solidFill>
                  <a:srgbClr val="FF0066"/>
                </a:solidFill>
                <a:ea typeface="黑体" pitchFamily="49" charset="-122"/>
                <a:cs typeface="Arial" pitchFamily="34" charset="0"/>
              </a:rPr>
              <a:t>后要判断阶码是否下溢（比最小可表示的阶码还要小）</a:t>
            </a:r>
          </a:p>
          <a:p>
            <a:pPr marL="457200" indent="-457200" eaLnBrk="0" hangingPunct="0">
              <a:lnSpc>
                <a:spcPct val="110000"/>
              </a:lnSpc>
              <a:spcBef>
                <a:spcPct val="20000"/>
              </a:spcBef>
            </a:pPr>
            <a:r>
              <a:rPr lang="en-US" altLang="zh-CN" sz="2000" b="1">
                <a:ea typeface="黑体" pitchFamily="49" charset="-122"/>
                <a:cs typeface="Arial" pitchFamily="34" charset="0"/>
              </a:rPr>
              <a:t>      </a:t>
            </a:r>
            <a:r>
              <a:rPr lang="zh-CN" altLang="en-US" sz="2000" b="1">
                <a:ea typeface="黑体" pitchFamily="49" charset="-122"/>
                <a:cs typeface="Arial" pitchFamily="34" charset="0"/>
              </a:rPr>
              <a:t>当尾数最高位有进位，需右规：</a:t>
            </a:r>
            <a:r>
              <a:rPr lang="zh-CN" altLang="en-US" sz="2000" b="1">
                <a:solidFill>
                  <a:srgbClr val="CC0000"/>
                </a:solidFill>
                <a:ea typeface="黑体" pitchFamily="49" charset="-122"/>
                <a:cs typeface="Arial" pitchFamily="34" charset="0"/>
              </a:rPr>
              <a:t>尾数右移一次，阶码加</a:t>
            </a:r>
            <a:r>
              <a:rPr lang="en-US" altLang="zh-CN" sz="2000" b="1">
                <a:solidFill>
                  <a:srgbClr val="CC0000"/>
                </a:solidFill>
                <a:ea typeface="黑体" pitchFamily="49" charset="-122"/>
                <a:cs typeface="Arial" pitchFamily="34" charset="0"/>
              </a:rPr>
              <a:t>1</a:t>
            </a:r>
            <a:r>
              <a:rPr lang="zh-CN" altLang="en-US" sz="2000" b="1">
                <a:solidFill>
                  <a:srgbClr val="CC0000"/>
                </a:solidFill>
                <a:ea typeface="黑体" pitchFamily="49" charset="-122"/>
                <a:cs typeface="Arial" pitchFamily="34" charset="0"/>
              </a:rPr>
              <a:t>，直到</a:t>
            </a:r>
            <a:r>
              <a:rPr lang="en-US" altLang="zh-CN" sz="2000" b="1">
                <a:solidFill>
                  <a:srgbClr val="CC0000"/>
                </a:solidFill>
                <a:ea typeface="黑体" pitchFamily="49" charset="-122"/>
                <a:cs typeface="Arial" pitchFamily="34" charset="0"/>
              </a:rPr>
              <a:t>MSB</a:t>
            </a:r>
            <a:r>
              <a:rPr lang="zh-CN" altLang="en-US" sz="2000" b="1">
                <a:solidFill>
                  <a:srgbClr val="CC0000"/>
                </a:solidFill>
                <a:ea typeface="黑体" pitchFamily="49" charset="-122"/>
                <a:cs typeface="Arial" pitchFamily="34" charset="0"/>
              </a:rPr>
              <a:t>为</a:t>
            </a:r>
            <a:r>
              <a:rPr lang="en-US" altLang="zh-CN" sz="2000" b="1">
                <a:solidFill>
                  <a:srgbClr val="CC0000"/>
                </a:solidFill>
                <a:ea typeface="黑体" pitchFamily="49" charset="-122"/>
                <a:cs typeface="Arial" pitchFamily="34" charset="0"/>
              </a:rPr>
              <a:t>1</a:t>
            </a:r>
            <a:endParaRPr lang="zh-CN" altLang="en-US" sz="2000" b="1">
              <a:solidFill>
                <a:srgbClr val="CC0000"/>
              </a:solidFill>
              <a:ea typeface="黑体" pitchFamily="49" charset="-122"/>
              <a:cs typeface="Arial" pitchFamily="34" charset="0"/>
            </a:endParaRPr>
          </a:p>
          <a:p>
            <a:pPr marL="457200" indent="-457200" eaLnBrk="0" hangingPunct="0">
              <a:lnSpc>
                <a:spcPct val="110000"/>
              </a:lnSpc>
              <a:spcBef>
                <a:spcPct val="20000"/>
              </a:spcBef>
            </a:pPr>
            <a:r>
              <a:rPr lang="zh-CN" altLang="en-US" sz="2000" b="1">
                <a:solidFill>
                  <a:srgbClr val="CC0000"/>
                </a:solidFill>
                <a:ea typeface="黑体" pitchFamily="49" charset="-122"/>
                <a:cs typeface="Arial" pitchFamily="34" charset="0"/>
              </a:rPr>
              <a:t>      </a:t>
            </a:r>
            <a:r>
              <a:rPr lang="zh-CN" altLang="en-US" sz="2000" b="1">
                <a:solidFill>
                  <a:srgbClr val="FF0066"/>
                </a:solidFill>
                <a:ea typeface="黑体" pitchFamily="49" charset="-122"/>
                <a:cs typeface="Arial" pitchFamily="34" charset="0"/>
              </a:rPr>
              <a:t>每次阶码加</a:t>
            </a:r>
            <a:r>
              <a:rPr lang="en-US" altLang="zh-CN" sz="2000" b="1">
                <a:solidFill>
                  <a:srgbClr val="FF0066"/>
                </a:solidFill>
                <a:ea typeface="黑体" pitchFamily="49" charset="-122"/>
                <a:cs typeface="Arial" pitchFamily="34" charset="0"/>
              </a:rPr>
              <a:t>1</a:t>
            </a:r>
            <a:r>
              <a:rPr lang="zh-CN" altLang="en-US" sz="2000" b="1">
                <a:solidFill>
                  <a:srgbClr val="FF0066"/>
                </a:solidFill>
                <a:ea typeface="黑体" pitchFamily="49" charset="-122"/>
                <a:cs typeface="Arial" pitchFamily="34" charset="0"/>
              </a:rPr>
              <a:t>后要判断阶码是否上溢（比最大可表示的阶码还要大</a:t>
            </a:r>
            <a:r>
              <a:rPr lang="zh-CN" altLang="en-US" sz="2000" b="1">
                <a:solidFill>
                  <a:srgbClr val="006600"/>
                </a:solidFill>
                <a:ea typeface="黑体" pitchFamily="49" charset="-122"/>
                <a:cs typeface="Arial" pitchFamily="34" charset="0"/>
              </a:rPr>
              <a:t>）</a:t>
            </a:r>
          </a:p>
          <a:p>
            <a:pPr marL="457200" indent="-457200" eaLnBrk="0" hangingPunct="0">
              <a:lnSpc>
                <a:spcPct val="110000"/>
              </a:lnSpc>
              <a:spcBef>
                <a:spcPct val="20000"/>
              </a:spcBef>
            </a:pPr>
            <a:endParaRPr lang="en-US" altLang="zh-CN" sz="2000" b="1">
              <a:solidFill>
                <a:srgbClr val="006600"/>
              </a:solidFill>
              <a:ea typeface="黑体" pitchFamily="49" charset="-122"/>
              <a:cs typeface="Arial" pitchFamily="34" charset="0"/>
            </a:endParaRPr>
          </a:p>
          <a:p>
            <a:pPr marL="457200" indent="-457200" eaLnBrk="0" hangingPunct="0">
              <a:lnSpc>
                <a:spcPct val="110000"/>
              </a:lnSpc>
              <a:spcBef>
                <a:spcPct val="20000"/>
              </a:spcBef>
              <a:buFontTx/>
              <a:buAutoNum type="arabicParenBoth" startAt="5"/>
            </a:pPr>
            <a:r>
              <a:rPr lang="zh-CN" altLang="en-US" sz="2000" b="1">
                <a:solidFill>
                  <a:schemeClr val="accent2"/>
                </a:solidFill>
                <a:ea typeface="黑体" pitchFamily="49" charset="-122"/>
                <a:cs typeface="Arial" pitchFamily="34" charset="0"/>
              </a:rPr>
              <a:t>如果尾数比规定位数长，则需考虑舍入（有多种舍入方式）</a:t>
            </a:r>
            <a:endParaRPr lang="en-US" altLang="zh-CN" sz="2000" b="1">
              <a:ea typeface="黑体" pitchFamily="49" charset="-122"/>
              <a:cs typeface="Arial" pitchFamily="34" charset="0"/>
            </a:endParaRPr>
          </a:p>
          <a:p>
            <a:pPr marL="457200" indent="-457200" eaLnBrk="0" hangingPunct="0">
              <a:lnSpc>
                <a:spcPct val="110000"/>
              </a:lnSpc>
              <a:spcBef>
                <a:spcPct val="20000"/>
              </a:spcBef>
              <a:buFontTx/>
              <a:buAutoNum type="arabicParenBoth" startAt="6"/>
            </a:pPr>
            <a:r>
              <a:rPr lang="zh-CN" altLang="en-US" sz="2000" b="1">
                <a:solidFill>
                  <a:schemeClr val="accent2"/>
                </a:solidFill>
                <a:ea typeface="黑体" pitchFamily="49" charset="-122"/>
                <a:cs typeface="Arial" pitchFamily="34" charset="0"/>
              </a:rPr>
              <a:t>若</a:t>
            </a:r>
            <a:r>
              <a:rPr lang="zh-CN" altLang="en-US" sz="2000" b="1">
                <a:solidFill>
                  <a:srgbClr val="FF0000"/>
                </a:solidFill>
                <a:ea typeface="黑体" pitchFamily="49" charset="-122"/>
                <a:cs typeface="Arial" pitchFamily="34" charset="0"/>
              </a:rPr>
              <a:t>运算结果尾数</a:t>
            </a:r>
            <a:r>
              <a:rPr lang="zh-CN" altLang="en-US" sz="2000" b="1">
                <a:solidFill>
                  <a:schemeClr val="accent2"/>
                </a:solidFill>
                <a:ea typeface="黑体" pitchFamily="49" charset="-122"/>
                <a:cs typeface="Arial" pitchFamily="34" charset="0"/>
              </a:rPr>
              <a:t>是</a:t>
            </a:r>
            <a:r>
              <a:rPr lang="en-US" altLang="zh-CN" sz="2000" b="1">
                <a:solidFill>
                  <a:schemeClr val="accent2"/>
                </a:solidFill>
                <a:ea typeface="黑体" pitchFamily="49" charset="-122"/>
                <a:cs typeface="Arial" pitchFamily="34" charset="0"/>
              </a:rPr>
              <a:t>0</a:t>
            </a:r>
            <a:r>
              <a:rPr lang="zh-CN" altLang="en-US" sz="2000" b="1">
                <a:solidFill>
                  <a:schemeClr val="accent2"/>
                </a:solidFill>
                <a:ea typeface="黑体" pitchFamily="49" charset="-122"/>
                <a:cs typeface="Arial" pitchFamily="34" charset="0"/>
              </a:rPr>
              <a:t>，则需要将阶码也置</a:t>
            </a:r>
            <a:r>
              <a:rPr lang="en-US" altLang="zh-CN" sz="2000" b="1">
                <a:solidFill>
                  <a:schemeClr val="accent2"/>
                </a:solidFill>
                <a:ea typeface="黑体" pitchFamily="49" charset="-122"/>
                <a:cs typeface="Arial" pitchFamily="34" charset="0"/>
              </a:rPr>
              <a:t>0</a:t>
            </a:r>
            <a:r>
              <a:rPr lang="zh-CN" altLang="en-US" sz="2000" b="1">
                <a:solidFill>
                  <a:schemeClr val="accent2"/>
                </a:solidFill>
                <a:ea typeface="黑体" pitchFamily="49" charset="-122"/>
                <a:cs typeface="Arial" pitchFamily="34" charset="0"/>
              </a:rPr>
              <a:t>。为什么？</a:t>
            </a:r>
            <a:endParaRPr lang="en-US" altLang="zh-CN" sz="2000" b="1">
              <a:solidFill>
                <a:schemeClr val="accent2"/>
              </a:solidFill>
              <a:ea typeface="黑体" pitchFamily="49" charset="-122"/>
              <a:cs typeface="Arial" pitchFamily="34" charset="0"/>
            </a:endParaRPr>
          </a:p>
        </p:txBody>
      </p:sp>
      <p:sp>
        <p:nvSpPr>
          <p:cNvPr id="189448" name="Text Box 8"/>
          <p:cNvSpPr txBox="1">
            <a:spLocks noChangeArrowheads="1"/>
          </p:cNvSpPr>
          <p:nvPr/>
        </p:nvSpPr>
        <p:spPr bwMode="auto">
          <a:xfrm>
            <a:off x="701675" y="4508500"/>
            <a:ext cx="7848600" cy="396875"/>
          </a:xfrm>
          <a:prstGeom prst="rect">
            <a:avLst/>
          </a:prstGeom>
          <a:noFill/>
          <a:ln w="12700">
            <a:noFill/>
            <a:miter lim="800000"/>
            <a:headEnd/>
            <a:tailEnd/>
          </a:ln>
        </p:spPr>
        <p:txBody>
          <a:bodyPr>
            <a:spAutoFit/>
          </a:bodyPr>
          <a:lstStyle/>
          <a:p>
            <a:pPr eaLnBrk="0" hangingPunct="0">
              <a:spcBef>
                <a:spcPct val="50000"/>
              </a:spcBef>
            </a:pPr>
            <a:r>
              <a:rPr lang="zh-CN" altLang="en-US" sz="2000" b="1">
                <a:ea typeface="黑体" pitchFamily="49" charset="-122"/>
              </a:rPr>
              <a:t>阶码溢出异常处理：阶码上溢，则结果溢出；阶码下溢，则结果为</a:t>
            </a:r>
            <a:r>
              <a:rPr lang="en-US" altLang="zh-CN" sz="2000" b="1">
                <a:ea typeface="黑体" pitchFamily="49" charset="-122"/>
              </a:rPr>
              <a:t>0</a:t>
            </a:r>
          </a:p>
        </p:txBody>
      </p:sp>
      <p:sp>
        <p:nvSpPr>
          <p:cNvPr id="189449" name="Text Box 9"/>
          <p:cNvSpPr txBox="1">
            <a:spLocks noChangeArrowheads="1"/>
          </p:cNvSpPr>
          <p:nvPr/>
        </p:nvSpPr>
        <p:spPr bwMode="auto">
          <a:xfrm>
            <a:off x="711200" y="5792788"/>
            <a:ext cx="7118350" cy="427037"/>
          </a:xfrm>
          <a:prstGeom prst="rect">
            <a:avLst/>
          </a:prstGeom>
          <a:noFill/>
          <a:ln w="12700">
            <a:noFill/>
            <a:miter lim="800000"/>
            <a:headEnd/>
            <a:tailEnd/>
          </a:ln>
        </p:spPr>
        <p:txBody>
          <a:bodyPr>
            <a:spAutoFit/>
          </a:bodyPr>
          <a:lstStyle/>
          <a:p>
            <a:pPr eaLnBrk="0" hangingPunct="0">
              <a:spcBef>
                <a:spcPct val="50000"/>
              </a:spcBef>
            </a:pPr>
            <a:r>
              <a:rPr lang="zh-CN" altLang="en-US" sz="2200" b="1">
                <a:solidFill>
                  <a:srgbClr val="008000"/>
                </a:solidFill>
                <a:ea typeface="黑体" pitchFamily="49" charset="-122"/>
              </a:rPr>
              <a:t>尾数为</a:t>
            </a:r>
            <a:r>
              <a:rPr lang="en-US" altLang="zh-CN" sz="2200" b="1">
                <a:solidFill>
                  <a:srgbClr val="008000"/>
                </a:solidFill>
                <a:ea typeface="黑体" pitchFamily="49" charset="-122"/>
              </a:rPr>
              <a:t>0</a:t>
            </a:r>
            <a:r>
              <a:rPr lang="zh-CN" altLang="en-US" sz="2200" b="1">
                <a:solidFill>
                  <a:srgbClr val="008000"/>
                </a:solidFill>
                <a:ea typeface="黑体" pitchFamily="49" charset="-122"/>
              </a:rPr>
              <a:t>说明结果应该为</a:t>
            </a:r>
            <a:r>
              <a:rPr lang="en-US" altLang="zh-CN" sz="2200" b="1">
                <a:solidFill>
                  <a:srgbClr val="008000"/>
                </a:solidFill>
                <a:ea typeface="黑体" pitchFamily="49" charset="-122"/>
              </a:rPr>
              <a:t>0</a:t>
            </a:r>
            <a:r>
              <a:rPr lang="zh-CN" altLang="en-US" sz="2200" b="1">
                <a:solidFill>
                  <a:srgbClr val="008000"/>
                </a:solidFill>
                <a:ea typeface="黑体" pitchFamily="49" charset="-122"/>
              </a:rPr>
              <a:t>（阶码和尾数为全</a:t>
            </a:r>
            <a:r>
              <a:rPr lang="en-US" altLang="zh-CN" sz="2200" b="1">
                <a:solidFill>
                  <a:srgbClr val="008000"/>
                </a:solidFill>
                <a:ea typeface="黑体" pitchFamily="49" charset="-122"/>
              </a:rPr>
              <a:t>0</a:t>
            </a:r>
            <a:r>
              <a:rPr lang="zh-CN" altLang="en-US" sz="2200" b="1">
                <a:solidFill>
                  <a:srgbClr val="008000"/>
                </a:solidFill>
                <a:ea typeface="黑体"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9443">
                                            <p:txEl>
                                              <p:pRg st="1" end="1"/>
                                            </p:txEl>
                                          </p:spTgt>
                                        </p:tgtEl>
                                        <p:attrNameLst>
                                          <p:attrName>style.visibility</p:attrName>
                                        </p:attrNameLst>
                                      </p:cBhvr>
                                      <p:to>
                                        <p:strVal val="visible"/>
                                      </p:to>
                                    </p:set>
                                    <p:animEffect transition="in" filter="blinds(horizontal)">
                                      <p:cBhvr>
                                        <p:cTn id="7" dur="500"/>
                                        <p:tgtEl>
                                          <p:spTgt spid="1894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9443">
                                            <p:txEl>
                                              <p:pRg st="2" end="2"/>
                                            </p:txEl>
                                          </p:spTgt>
                                        </p:tgtEl>
                                        <p:attrNameLst>
                                          <p:attrName>style.visibility</p:attrName>
                                        </p:attrNameLst>
                                      </p:cBhvr>
                                      <p:to>
                                        <p:strVal val="visible"/>
                                      </p:to>
                                    </p:set>
                                    <p:animEffect transition="in" filter="blinds(horizontal)">
                                      <p:cBhvr>
                                        <p:cTn id="12" dur="500"/>
                                        <p:tgtEl>
                                          <p:spTgt spid="1894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9443">
                                            <p:txEl>
                                              <p:pRg st="3" end="3"/>
                                            </p:txEl>
                                          </p:spTgt>
                                        </p:tgtEl>
                                        <p:attrNameLst>
                                          <p:attrName>style.visibility</p:attrName>
                                        </p:attrNameLst>
                                      </p:cBhvr>
                                      <p:to>
                                        <p:strVal val="visible"/>
                                      </p:to>
                                    </p:set>
                                    <p:animEffect transition="in" filter="blinds(horizontal)">
                                      <p:cBhvr>
                                        <p:cTn id="17" dur="500"/>
                                        <p:tgtEl>
                                          <p:spTgt spid="18944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9443">
                                            <p:txEl>
                                              <p:pRg st="4" end="4"/>
                                            </p:txEl>
                                          </p:spTgt>
                                        </p:tgtEl>
                                        <p:attrNameLst>
                                          <p:attrName>style.visibility</p:attrName>
                                        </p:attrNameLst>
                                      </p:cBhvr>
                                      <p:to>
                                        <p:strVal val="visible"/>
                                      </p:to>
                                    </p:set>
                                    <p:animEffect transition="in" filter="blinds(horizontal)">
                                      <p:cBhvr>
                                        <p:cTn id="22" dur="500"/>
                                        <p:tgtEl>
                                          <p:spTgt spid="18944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9443">
                                            <p:txEl>
                                              <p:pRg st="5" end="5"/>
                                            </p:txEl>
                                          </p:spTgt>
                                        </p:tgtEl>
                                        <p:attrNameLst>
                                          <p:attrName>style.visibility</p:attrName>
                                        </p:attrNameLst>
                                      </p:cBhvr>
                                      <p:to>
                                        <p:strVal val="visible"/>
                                      </p:to>
                                    </p:set>
                                    <p:animEffect transition="in" filter="blinds(horizontal)">
                                      <p:cBhvr>
                                        <p:cTn id="27" dur="500"/>
                                        <p:tgtEl>
                                          <p:spTgt spid="189443">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89443">
                                            <p:txEl>
                                              <p:pRg st="6" end="6"/>
                                            </p:txEl>
                                          </p:spTgt>
                                        </p:tgtEl>
                                        <p:attrNameLst>
                                          <p:attrName>style.visibility</p:attrName>
                                        </p:attrNameLst>
                                      </p:cBhvr>
                                      <p:to>
                                        <p:strVal val="visible"/>
                                      </p:to>
                                    </p:set>
                                    <p:animEffect transition="in" filter="blinds(horizontal)">
                                      <p:cBhvr>
                                        <p:cTn id="30" dur="500"/>
                                        <p:tgtEl>
                                          <p:spTgt spid="18944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89443">
                                            <p:txEl>
                                              <p:pRg st="7" end="7"/>
                                            </p:txEl>
                                          </p:spTgt>
                                        </p:tgtEl>
                                        <p:attrNameLst>
                                          <p:attrName>style.visibility</p:attrName>
                                        </p:attrNameLst>
                                      </p:cBhvr>
                                      <p:to>
                                        <p:strVal val="visible"/>
                                      </p:to>
                                    </p:set>
                                    <p:animEffect transition="in" filter="blinds(horizontal)">
                                      <p:cBhvr>
                                        <p:cTn id="35" dur="500"/>
                                        <p:tgtEl>
                                          <p:spTgt spid="189443">
                                            <p:txEl>
                                              <p:pRg st="7" end="7"/>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89443">
                                            <p:txEl>
                                              <p:pRg st="8" end="8"/>
                                            </p:txEl>
                                          </p:spTgt>
                                        </p:tgtEl>
                                        <p:attrNameLst>
                                          <p:attrName>style.visibility</p:attrName>
                                        </p:attrNameLst>
                                      </p:cBhvr>
                                      <p:to>
                                        <p:strVal val="visible"/>
                                      </p:to>
                                    </p:set>
                                    <p:animEffect transition="in" filter="blinds(horizontal)">
                                      <p:cBhvr>
                                        <p:cTn id="38" dur="500"/>
                                        <p:tgtEl>
                                          <p:spTgt spid="18944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89448"/>
                                        </p:tgtEl>
                                        <p:attrNameLst>
                                          <p:attrName>style.visibility</p:attrName>
                                        </p:attrNameLst>
                                      </p:cBhvr>
                                      <p:to>
                                        <p:strVal val="visible"/>
                                      </p:to>
                                    </p:set>
                                    <p:animEffect transition="in" filter="blinds(horizontal)">
                                      <p:cBhvr>
                                        <p:cTn id="43" dur="500"/>
                                        <p:tgtEl>
                                          <p:spTgt spid="189448"/>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89443">
                                            <p:txEl>
                                              <p:pRg st="10" end="10"/>
                                            </p:txEl>
                                          </p:spTgt>
                                        </p:tgtEl>
                                        <p:attrNameLst>
                                          <p:attrName>style.visibility</p:attrName>
                                        </p:attrNameLst>
                                      </p:cBhvr>
                                      <p:to>
                                        <p:strVal val="visible"/>
                                      </p:to>
                                    </p:set>
                                    <p:animEffect transition="in" filter="blinds(horizontal)">
                                      <p:cBhvr>
                                        <p:cTn id="48" dur="500"/>
                                        <p:tgtEl>
                                          <p:spTgt spid="189443">
                                            <p:txEl>
                                              <p:pRg st="10" end="1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89443">
                                            <p:txEl>
                                              <p:pRg st="11" end="11"/>
                                            </p:txEl>
                                          </p:spTgt>
                                        </p:tgtEl>
                                        <p:attrNameLst>
                                          <p:attrName>style.visibility</p:attrName>
                                        </p:attrNameLst>
                                      </p:cBhvr>
                                      <p:to>
                                        <p:strVal val="visible"/>
                                      </p:to>
                                    </p:set>
                                    <p:animEffect transition="in" filter="blinds(horizontal)">
                                      <p:cBhvr>
                                        <p:cTn id="53" dur="500"/>
                                        <p:tgtEl>
                                          <p:spTgt spid="189443">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189449">
                                            <p:txEl>
                                              <p:pRg st="0" end="0"/>
                                            </p:txEl>
                                          </p:spTgt>
                                        </p:tgtEl>
                                        <p:attrNameLst>
                                          <p:attrName>style.visibility</p:attrName>
                                        </p:attrNameLst>
                                      </p:cBhvr>
                                      <p:to>
                                        <p:strVal val="visible"/>
                                      </p:to>
                                    </p:set>
                                    <p:animEffect transition="in" filter="blinds(horizontal)">
                                      <p:cBhvr>
                                        <p:cTn id="58" dur="500"/>
                                        <p:tgtEl>
                                          <p:spTgt spid="1894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ChangeArrowheads="1"/>
          </p:cNvSpPr>
          <p:nvPr>
            <p:ph type="title"/>
          </p:nvPr>
        </p:nvSpPr>
        <p:spPr>
          <a:xfrm>
            <a:off x="457200" y="98425"/>
            <a:ext cx="8229600" cy="561975"/>
          </a:xfrm>
        </p:spPr>
        <p:txBody>
          <a:bodyPr/>
          <a:lstStyle/>
          <a:p>
            <a:r>
              <a:rPr lang="zh-CN" altLang="en-US" sz="3200" smtClean="0"/>
              <a:t>数据的表示和运算</a:t>
            </a:r>
          </a:p>
        </p:txBody>
      </p:sp>
      <p:sp>
        <p:nvSpPr>
          <p:cNvPr id="692227" name="Rectangle 3"/>
          <p:cNvSpPr>
            <a:spLocks noGrp="1" noChangeArrowheads="1"/>
          </p:cNvSpPr>
          <p:nvPr>
            <p:ph type="body" idx="1"/>
          </p:nvPr>
        </p:nvSpPr>
        <p:spPr>
          <a:xfrm>
            <a:off x="476250" y="836613"/>
            <a:ext cx="8378825" cy="5607050"/>
          </a:xfrm>
        </p:spPr>
        <p:txBody>
          <a:bodyPr/>
          <a:lstStyle/>
          <a:p>
            <a:pPr>
              <a:lnSpc>
                <a:spcPct val="95000"/>
              </a:lnSpc>
            </a:pPr>
            <a:r>
              <a:rPr lang="zh-CN" altLang="en-US" sz="2000" smtClean="0">
                <a:latin typeface="微软雅黑" pitchFamily="34" charset="-122"/>
                <a:ea typeface="微软雅黑" pitchFamily="34" charset="-122"/>
              </a:rPr>
              <a:t>分以下三个部分介绍</a:t>
            </a:r>
          </a:p>
          <a:p>
            <a:pPr lvl="1">
              <a:lnSpc>
                <a:spcPct val="95000"/>
              </a:lnSpc>
            </a:pPr>
            <a:r>
              <a:rPr lang="zh-CN" altLang="en-US" smtClean="0">
                <a:solidFill>
                  <a:srgbClr val="0033CC"/>
                </a:solidFill>
                <a:latin typeface="微软雅黑" pitchFamily="34" charset="-122"/>
                <a:ea typeface="微软雅黑" pitchFamily="34" charset="-122"/>
              </a:rPr>
              <a:t>第一讲：数值数据的表示</a:t>
            </a:r>
          </a:p>
          <a:p>
            <a:pPr lvl="2">
              <a:lnSpc>
                <a:spcPct val="95000"/>
              </a:lnSpc>
            </a:pPr>
            <a:r>
              <a:rPr lang="zh-CN" altLang="en-US" sz="2000" smtClean="0">
                <a:latin typeface="微软雅黑" pitchFamily="34" charset="-122"/>
                <a:ea typeface="微软雅黑" pitchFamily="34" charset="-122"/>
              </a:rPr>
              <a:t>定点数的编码表示、整数的表示、</a:t>
            </a:r>
            <a:r>
              <a:rPr lang="zh-CN" altLang="en-US" sz="2000" smtClean="0">
                <a:solidFill>
                  <a:srgbClr val="008000"/>
                </a:solidFill>
                <a:latin typeface="微软雅黑" pitchFamily="34" charset="-122"/>
                <a:ea typeface="微软雅黑" pitchFamily="34" charset="-122"/>
              </a:rPr>
              <a:t>无符号整数、带符号整数、</a:t>
            </a:r>
            <a:r>
              <a:rPr lang="zh-CN" altLang="en-US" sz="2000" smtClean="0">
                <a:latin typeface="微软雅黑" pitchFamily="34" charset="-122"/>
                <a:ea typeface="微软雅黑" pitchFamily="34" charset="-122"/>
              </a:rPr>
              <a:t>浮点数的表示</a:t>
            </a:r>
          </a:p>
          <a:p>
            <a:pPr lvl="2">
              <a:lnSpc>
                <a:spcPct val="95000"/>
              </a:lnSpc>
            </a:pPr>
            <a:r>
              <a:rPr lang="en-US" altLang="zh-CN" sz="2000" smtClean="0">
                <a:latin typeface="微软雅黑" pitchFamily="34" charset="-122"/>
                <a:ea typeface="微软雅黑" pitchFamily="34" charset="-122"/>
              </a:rPr>
              <a:t>C</a:t>
            </a:r>
            <a:r>
              <a:rPr lang="zh-CN" altLang="en-US" sz="2000" smtClean="0">
                <a:latin typeface="微软雅黑" pitchFamily="34" charset="-122"/>
                <a:ea typeface="微软雅黑" pitchFamily="34" charset="-122"/>
              </a:rPr>
              <a:t>语言程序的整数类型和浮点数类型</a:t>
            </a:r>
          </a:p>
          <a:p>
            <a:pPr lvl="1">
              <a:lnSpc>
                <a:spcPct val="95000"/>
              </a:lnSpc>
            </a:pPr>
            <a:r>
              <a:rPr lang="zh-CN" altLang="en-US" smtClean="0">
                <a:latin typeface="微软雅黑" pitchFamily="34" charset="-122"/>
                <a:ea typeface="微软雅黑" pitchFamily="34" charset="-122"/>
              </a:rPr>
              <a:t>第二讲：非数值数据的表示、数据的存储</a:t>
            </a:r>
          </a:p>
          <a:p>
            <a:pPr lvl="2">
              <a:lnSpc>
                <a:spcPct val="95000"/>
              </a:lnSpc>
            </a:pPr>
            <a:r>
              <a:rPr lang="zh-CN" altLang="en-US" sz="2000" smtClean="0">
                <a:latin typeface="微软雅黑" pitchFamily="34" charset="-122"/>
                <a:ea typeface="微软雅黑" pitchFamily="34" charset="-122"/>
              </a:rPr>
              <a:t>逻辑值、西文字符、汉字字符</a:t>
            </a:r>
          </a:p>
          <a:p>
            <a:pPr lvl="2">
              <a:lnSpc>
                <a:spcPct val="95000"/>
              </a:lnSpc>
            </a:pPr>
            <a:r>
              <a:rPr lang="zh-CN" altLang="en-US" sz="2000" smtClean="0">
                <a:latin typeface="微软雅黑" pitchFamily="34" charset="-122"/>
                <a:ea typeface="微软雅黑" pitchFamily="34" charset="-122"/>
              </a:rPr>
              <a:t>数据宽度单位、大端</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小端、对齐存放</a:t>
            </a:r>
          </a:p>
          <a:p>
            <a:pPr lvl="1">
              <a:lnSpc>
                <a:spcPct val="95000"/>
              </a:lnSpc>
            </a:pPr>
            <a:r>
              <a:rPr lang="zh-CN" altLang="en-US" smtClean="0">
                <a:solidFill>
                  <a:srgbClr val="FF0000"/>
                </a:solidFill>
                <a:latin typeface="微软雅黑" pitchFamily="34" charset="-122"/>
                <a:ea typeface="微软雅黑" pitchFamily="34" charset="-122"/>
              </a:rPr>
              <a:t>第三讲：数据的运算</a:t>
            </a:r>
          </a:p>
          <a:p>
            <a:pPr lvl="2">
              <a:lnSpc>
                <a:spcPct val="95000"/>
              </a:lnSpc>
            </a:pPr>
            <a:r>
              <a:rPr lang="zh-CN" altLang="en-US" sz="2000" smtClean="0">
                <a:latin typeface="微软雅黑" pitchFamily="34" charset="-122"/>
                <a:ea typeface="微软雅黑" pitchFamily="34" charset="-122"/>
              </a:rPr>
              <a:t>按位运算</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逻辑运算</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移位运算</a:t>
            </a:r>
          </a:p>
          <a:p>
            <a:pPr lvl="2">
              <a:lnSpc>
                <a:spcPct val="95000"/>
              </a:lnSpc>
            </a:pPr>
            <a:r>
              <a:rPr lang="zh-CN" altLang="en-US" sz="2000" smtClean="0">
                <a:latin typeface="微软雅黑" pitchFamily="34" charset="-122"/>
                <a:ea typeface="微软雅黑" pitchFamily="34" charset="-122"/>
              </a:rPr>
              <a:t>位扩展和位截断运算 </a:t>
            </a:r>
          </a:p>
          <a:p>
            <a:pPr lvl="2">
              <a:lnSpc>
                <a:spcPct val="95000"/>
              </a:lnSpc>
            </a:pPr>
            <a:r>
              <a:rPr lang="zh-CN" altLang="en-US" sz="2000" smtClean="0">
                <a:latin typeface="微软雅黑" pitchFamily="34" charset="-122"/>
                <a:ea typeface="微软雅黑" pitchFamily="34" charset="-122"/>
              </a:rPr>
              <a:t>无符号和带符号整数的加减运算 </a:t>
            </a:r>
          </a:p>
          <a:p>
            <a:pPr lvl="2">
              <a:lnSpc>
                <a:spcPct val="95000"/>
              </a:lnSpc>
            </a:pPr>
            <a:r>
              <a:rPr lang="zh-CN" altLang="en-US" sz="2000" smtClean="0">
                <a:latin typeface="微软雅黑" pitchFamily="34" charset="-122"/>
                <a:ea typeface="微软雅黑" pitchFamily="34" charset="-122"/>
              </a:rPr>
              <a:t>无符号和带符号整数的乘除运算 </a:t>
            </a:r>
          </a:p>
          <a:p>
            <a:pPr lvl="2">
              <a:lnSpc>
                <a:spcPct val="95000"/>
              </a:lnSpc>
            </a:pPr>
            <a:r>
              <a:rPr lang="zh-CN" altLang="en-US" sz="2000" smtClean="0">
                <a:latin typeface="微软雅黑" pitchFamily="34" charset="-122"/>
                <a:ea typeface="微软雅黑" pitchFamily="34" charset="-122"/>
              </a:rPr>
              <a:t>变量与常数之间的乘除运算 </a:t>
            </a:r>
          </a:p>
          <a:p>
            <a:pPr lvl="2">
              <a:lnSpc>
                <a:spcPct val="95000"/>
              </a:lnSpc>
            </a:pPr>
            <a:r>
              <a:rPr lang="zh-CN" altLang="en-US" sz="2000" smtClean="0">
                <a:latin typeface="微软雅黑" pitchFamily="34" charset="-122"/>
                <a:ea typeface="微软雅黑" pitchFamily="34" charset="-122"/>
              </a:rPr>
              <a:t>浮点数的加减乘除运算</a:t>
            </a:r>
          </a:p>
        </p:txBody>
      </p:sp>
      <p:grpSp>
        <p:nvGrpSpPr>
          <p:cNvPr id="692228" name="Group 4"/>
          <p:cNvGrpSpPr>
            <a:grpSpLocks/>
          </p:cNvGrpSpPr>
          <p:nvPr/>
        </p:nvGrpSpPr>
        <p:grpSpPr bwMode="auto">
          <a:xfrm>
            <a:off x="5381625" y="3968750"/>
            <a:ext cx="3060700" cy="1933575"/>
            <a:chOff x="3390" y="2500"/>
            <a:chExt cx="1928" cy="1218"/>
          </a:xfrm>
        </p:grpSpPr>
        <p:sp>
          <p:nvSpPr>
            <p:cNvPr id="692229" name="AutoShape 5"/>
            <p:cNvSpPr>
              <a:spLocks/>
            </p:cNvSpPr>
            <p:nvPr/>
          </p:nvSpPr>
          <p:spPr bwMode="auto">
            <a:xfrm>
              <a:off x="3390" y="2500"/>
              <a:ext cx="283" cy="1218"/>
            </a:xfrm>
            <a:prstGeom prst="rightBrace">
              <a:avLst>
                <a:gd name="adj1" fmla="val 35866"/>
                <a:gd name="adj2" fmla="val 50000"/>
              </a:avLst>
            </a:prstGeom>
            <a:noFill/>
            <a:ln w="28575">
              <a:solidFill>
                <a:schemeClr val="tx1"/>
              </a:solidFill>
              <a:round/>
              <a:headEnd/>
              <a:tailEnd/>
            </a:ln>
            <a:effectLst/>
          </p:spPr>
          <p:txBody>
            <a:bodyPr wrap="none" anchor="ctr"/>
            <a:lstStyle/>
            <a:p>
              <a:endParaRPr lang="zh-CN" altLang="en-US"/>
            </a:p>
          </p:txBody>
        </p:sp>
        <p:sp>
          <p:nvSpPr>
            <p:cNvPr id="692230" name="Text Box 6"/>
            <p:cNvSpPr txBox="1">
              <a:spLocks noChangeArrowheads="1"/>
            </p:cNvSpPr>
            <p:nvPr/>
          </p:nvSpPr>
          <p:spPr bwMode="auto">
            <a:xfrm>
              <a:off x="3674" y="2614"/>
              <a:ext cx="1644" cy="955"/>
            </a:xfrm>
            <a:prstGeom prst="rect">
              <a:avLst/>
            </a:prstGeom>
            <a:noFill/>
            <a:ln w="9525">
              <a:noFill/>
              <a:miter lim="800000"/>
              <a:headEnd/>
              <a:tailEnd/>
            </a:ln>
            <a:effectLst/>
          </p:spPr>
          <p:txBody>
            <a:bodyPr>
              <a:spAutoFit/>
            </a:bodyPr>
            <a:lstStyle/>
            <a:p>
              <a:pPr>
                <a:lnSpc>
                  <a:spcPct val="130000"/>
                </a:lnSpc>
                <a:spcBef>
                  <a:spcPct val="50000"/>
                </a:spcBef>
              </a:pPr>
              <a:r>
                <a:rPr lang="zh-CN" altLang="en-US" sz="2400" b="1">
                  <a:latin typeface="微软雅黑" pitchFamily="34" charset="-122"/>
                  <a:ea typeface="微软雅黑" pitchFamily="34" charset="-122"/>
                </a:rPr>
                <a:t>围绕</a:t>
              </a:r>
              <a:r>
                <a:rPr lang="en-US" altLang="zh-CN" sz="2400" b="1">
                  <a:latin typeface="微软雅黑" pitchFamily="34" charset="-122"/>
                  <a:ea typeface="微软雅黑" pitchFamily="34" charset="-122"/>
                </a:rPr>
                <a:t>C</a:t>
              </a:r>
              <a:r>
                <a:rPr lang="zh-CN" altLang="en-US" sz="2400" b="1">
                  <a:latin typeface="微软雅黑" pitchFamily="34" charset="-122"/>
                  <a:ea typeface="微软雅黑" pitchFamily="34" charset="-122"/>
                </a:rPr>
                <a:t>语言中的运算，解释其在底层机器级的实现</a:t>
              </a:r>
            </a:p>
          </p:txBody>
        </p:sp>
      </p:grpSp>
      <p:sp>
        <p:nvSpPr>
          <p:cNvPr id="692231" name="Text Box 7"/>
          <p:cNvSpPr txBox="1">
            <a:spLocks noChangeArrowheads="1"/>
          </p:cNvSpPr>
          <p:nvPr/>
        </p:nvSpPr>
        <p:spPr bwMode="auto">
          <a:xfrm>
            <a:off x="250825" y="6121400"/>
            <a:ext cx="8551863" cy="457200"/>
          </a:xfrm>
          <a:prstGeom prst="rect">
            <a:avLst/>
          </a:prstGeom>
          <a:noFill/>
          <a:ln w="9525">
            <a:noFill/>
            <a:miter lim="800000"/>
            <a:headEnd/>
            <a:tailEnd/>
          </a:ln>
          <a:effectLst/>
        </p:spPr>
        <p:txBody>
          <a:bodyPr>
            <a:spAutoFit/>
          </a:bodyPr>
          <a:lstStyle/>
          <a:p>
            <a:pPr>
              <a:lnSpc>
                <a:spcPct val="120000"/>
              </a:lnSpc>
              <a:spcBef>
                <a:spcPct val="50000"/>
              </a:spcBef>
            </a:pPr>
            <a:r>
              <a:rPr lang="zh-CN" altLang="en-US" sz="2000" b="1">
                <a:solidFill>
                  <a:srgbClr val="FF0000"/>
                </a:solidFill>
                <a:ea typeface="微软雅黑" pitchFamily="34" charset="-122"/>
              </a:rPr>
              <a:t>从</a:t>
            </a:r>
            <a:r>
              <a:rPr lang="en-US" altLang="zh-CN" sz="2000" b="1">
                <a:solidFill>
                  <a:srgbClr val="FF0000"/>
                </a:solidFill>
                <a:ea typeface="微软雅黑" pitchFamily="34" charset="-122"/>
              </a:rPr>
              <a:t>C</a:t>
            </a:r>
            <a:r>
              <a:rPr lang="zh-CN" altLang="en-US" sz="2000" b="1">
                <a:solidFill>
                  <a:srgbClr val="FF0000"/>
                </a:solidFill>
                <a:ea typeface="微软雅黑" pitchFamily="34" charset="-122"/>
              </a:rPr>
              <a:t>程序的表达式出发，用机器数在电路中的执行来解释表达式的执行结果</a:t>
            </a:r>
            <a:endParaRPr lang="en-US" altLang="zh-CN" sz="2000" b="1">
              <a:solidFill>
                <a:srgbClr val="FF0000"/>
              </a:solidFill>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2228"/>
                                        </p:tgtEl>
                                        <p:attrNameLst>
                                          <p:attrName>style.visibility</p:attrName>
                                        </p:attrNameLst>
                                      </p:cBhvr>
                                      <p:to>
                                        <p:strVal val="visible"/>
                                      </p:to>
                                    </p:set>
                                    <p:animEffect transition="in" filter="blinds(horizontal)">
                                      <p:cBhvr>
                                        <p:cTn id="7" dur="500"/>
                                        <p:tgtEl>
                                          <p:spTgt spid="6922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2231"/>
                                        </p:tgtEl>
                                        <p:attrNameLst>
                                          <p:attrName>style.visibility</p:attrName>
                                        </p:attrNameLst>
                                      </p:cBhvr>
                                      <p:to>
                                        <p:strVal val="visible"/>
                                      </p:to>
                                    </p:set>
                                    <p:animEffect transition="in" filter="blinds(horizontal)">
                                      <p:cBhvr>
                                        <p:cTn id="12" dur="500"/>
                                        <p:tgtEl>
                                          <p:spTgt spid="692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3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idx="4294967295"/>
          </p:nvPr>
        </p:nvSpPr>
        <p:spPr>
          <a:xfrm>
            <a:off x="885825" y="68263"/>
            <a:ext cx="5800725" cy="660400"/>
          </a:xfrm>
        </p:spPr>
        <p:txBody>
          <a:bodyPr lIns="63500" tIns="25400" rIns="63500" bIns="25400" anchor="t">
            <a:spAutoFit/>
          </a:bodyPr>
          <a:lstStyle/>
          <a:p>
            <a:r>
              <a:rPr lang="zh-CN" altLang="en-US" smtClean="0">
                <a:ea typeface="宋体" pitchFamily="2" charset="-122"/>
              </a:rPr>
              <a:t>浮点数加法运算举例 </a:t>
            </a:r>
            <a:endParaRPr lang="zh-CN" altLang="en-US" sz="2400" smtClean="0">
              <a:ea typeface="宋体" pitchFamily="2" charset="-122"/>
            </a:endParaRPr>
          </a:p>
        </p:txBody>
      </p:sp>
      <p:sp>
        <p:nvSpPr>
          <p:cNvPr id="658435" name="Rectangle 4"/>
          <p:cNvSpPr>
            <a:spLocks noChangeArrowheads="1"/>
          </p:cNvSpPr>
          <p:nvPr/>
        </p:nvSpPr>
        <p:spPr bwMode="auto">
          <a:xfrm>
            <a:off x="4392613" y="3640138"/>
            <a:ext cx="0" cy="182562"/>
          </a:xfrm>
          <a:prstGeom prst="rect">
            <a:avLst/>
          </a:prstGeom>
          <a:noFill/>
          <a:ln w="9525">
            <a:noFill/>
            <a:miter lim="800000"/>
            <a:headEnd/>
            <a:tailEnd/>
          </a:ln>
        </p:spPr>
        <p:txBody>
          <a:bodyPr wrap="none" lIns="0" tIns="0" rIns="0" bIns="0">
            <a:spAutoFit/>
          </a:bodyPr>
          <a:lstStyle/>
          <a:p>
            <a:pPr eaLnBrk="0" hangingPunct="0"/>
            <a:endParaRPr lang="zh-CN" altLang="en-US" sz="1200" b="1">
              <a:latin typeface="Times New Roman" pitchFamily="18" charset="0"/>
            </a:endParaRPr>
          </a:p>
        </p:txBody>
      </p:sp>
      <p:sp>
        <p:nvSpPr>
          <p:cNvPr id="658436" name="Rectangle 5"/>
          <p:cNvSpPr>
            <a:spLocks noChangeArrowheads="1"/>
          </p:cNvSpPr>
          <p:nvPr/>
        </p:nvSpPr>
        <p:spPr bwMode="auto">
          <a:xfrm>
            <a:off x="5287963" y="2741613"/>
            <a:ext cx="0" cy="182562"/>
          </a:xfrm>
          <a:prstGeom prst="rect">
            <a:avLst/>
          </a:prstGeom>
          <a:noFill/>
          <a:ln w="9525">
            <a:noFill/>
            <a:miter lim="800000"/>
            <a:headEnd/>
            <a:tailEnd/>
          </a:ln>
        </p:spPr>
        <p:txBody>
          <a:bodyPr wrap="none" lIns="0" tIns="0" rIns="0" bIns="0">
            <a:spAutoFit/>
          </a:bodyPr>
          <a:lstStyle/>
          <a:p>
            <a:pPr eaLnBrk="0" hangingPunct="0"/>
            <a:endParaRPr lang="zh-CN" altLang="en-US" sz="1200" b="1">
              <a:latin typeface="Times New Roman" pitchFamily="18" charset="0"/>
            </a:endParaRPr>
          </a:p>
        </p:txBody>
      </p:sp>
      <p:sp>
        <p:nvSpPr>
          <p:cNvPr id="658437" name="Rectangle 6"/>
          <p:cNvSpPr>
            <a:spLocks noChangeArrowheads="1"/>
          </p:cNvSpPr>
          <p:nvPr/>
        </p:nvSpPr>
        <p:spPr bwMode="auto">
          <a:xfrm>
            <a:off x="5164138" y="2863850"/>
            <a:ext cx="0" cy="182563"/>
          </a:xfrm>
          <a:prstGeom prst="rect">
            <a:avLst/>
          </a:prstGeom>
          <a:noFill/>
          <a:ln w="9525">
            <a:noFill/>
            <a:miter lim="800000"/>
            <a:headEnd/>
            <a:tailEnd/>
          </a:ln>
        </p:spPr>
        <p:txBody>
          <a:bodyPr wrap="none" lIns="0" tIns="0" rIns="0" bIns="0">
            <a:spAutoFit/>
          </a:bodyPr>
          <a:lstStyle/>
          <a:p>
            <a:pPr eaLnBrk="0" hangingPunct="0"/>
            <a:endParaRPr lang="zh-CN" altLang="en-US" sz="1200" b="1">
              <a:latin typeface="Times New Roman" pitchFamily="18" charset="0"/>
            </a:endParaRPr>
          </a:p>
        </p:txBody>
      </p:sp>
      <p:sp>
        <p:nvSpPr>
          <p:cNvPr id="658438" name="Rectangle 7"/>
          <p:cNvSpPr>
            <a:spLocks noChangeArrowheads="1"/>
          </p:cNvSpPr>
          <p:nvPr/>
        </p:nvSpPr>
        <p:spPr bwMode="auto">
          <a:xfrm>
            <a:off x="5343525" y="1422400"/>
            <a:ext cx="0" cy="182563"/>
          </a:xfrm>
          <a:prstGeom prst="rect">
            <a:avLst/>
          </a:prstGeom>
          <a:noFill/>
          <a:ln w="9525">
            <a:noFill/>
            <a:miter lim="800000"/>
            <a:headEnd/>
            <a:tailEnd/>
          </a:ln>
        </p:spPr>
        <p:txBody>
          <a:bodyPr wrap="none" lIns="0" tIns="0" rIns="0" bIns="0">
            <a:spAutoFit/>
          </a:bodyPr>
          <a:lstStyle/>
          <a:p>
            <a:pPr eaLnBrk="0" hangingPunct="0"/>
            <a:endParaRPr lang="zh-CN" altLang="en-US" sz="1200" b="1">
              <a:latin typeface="Times New Roman" pitchFamily="18" charset="0"/>
            </a:endParaRPr>
          </a:p>
        </p:txBody>
      </p:sp>
      <p:sp>
        <p:nvSpPr>
          <p:cNvPr id="658439" name="Rectangle 8"/>
          <p:cNvSpPr>
            <a:spLocks noChangeArrowheads="1"/>
          </p:cNvSpPr>
          <p:nvPr/>
        </p:nvSpPr>
        <p:spPr bwMode="auto">
          <a:xfrm>
            <a:off x="5222875" y="1544638"/>
            <a:ext cx="0" cy="182562"/>
          </a:xfrm>
          <a:prstGeom prst="rect">
            <a:avLst/>
          </a:prstGeom>
          <a:noFill/>
          <a:ln w="9525">
            <a:noFill/>
            <a:miter lim="800000"/>
            <a:headEnd/>
            <a:tailEnd/>
          </a:ln>
        </p:spPr>
        <p:txBody>
          <a:bodyPr wrap="none" lIns="0" tIns="0" rIns="0" bIns="0">
            <a:spAutoFit/>
          </a:bodyPr>
          <a:lstStyle/>
          <a:p>
            <a:pPr eaLnBrk="0" hangingPunct="0"/>
            <a:endParaRPr lang="zh-CN" altLang="en-US" sz="1200" b="1">
              <a:latin typeface="Times New Roman" pitchFamily="18" charset="0"/>
            </a:endParaRPr>
          </a:p>
        </p:txBody>
      </p:sp>
      <p:sp>
        <p:nvSpPr>
          <p:cNvPr id="658440" name="Text Box 442"/>
          <p:cNvSpPr txBox="1">
            <a:spLocks noChangeArrowheads="1"/>
          </p:cNvSpPr>
          <p:nvPr/>
        </p:nvSpPr>
        <p:spPr bwMode="auto">
          <a:xfrm>
            <a:off x="523875" y="1068388"/>
            <a:ext cx="7842250" cy="457200"/>
          </a:xfrm>
          <a:prstGeom prst="rect">
            <a:avLst/>
          </a:prstGeom>
          <a:noFill/>
          <a:ln w="12700">
            <a:noFill/>
            <a:miter lim="800000"/>
            <a:headEnd/>
            <a:tailEnd/>
          </a:ln>
        </p:spPr>
        <p:txBody>
          <a:bodyPr>
            <a:spAutoFit/>
          </a:bodyPr>
          <a:lstStyle/>
          <a:p>
            <a:pPr eaLnBrk="0" hangingPunct="0"/>
            <a:r>
              <a:rPr lang="en-US" altLang="zh-CN" sz="2400" b="1">
                <a:ea typeface="黑体" pitchFamily="49" charset="-122"/>
              </a:rPr>
              <a:t>Example</a:t>
            </a:r>
            <a:r>
              <a:rPr lang="zh-CN" altLang="en-US" sz="2400" b="1">
                <a:ea typeface="黑体" pitchFamily="49" charset="-122"/>
              </a:rPr>
              <a:t>：用二进制形式计算 0.5 </a:t>
            </a:r>
            <a:r>
              <a:rPr lang="en-US" altLang="zh-CN" sz="2400" b="1">
                <a:ea typeface="黑体" pitchFamily="49" charset="-122"/>
              </a:rPr>
              <a:t>+(– </a:t>
            </a:r>
            <a:r>
              <a:rPr lang="en-US" altLang="zh-CN" sz="2400" b="1">
                <a:ea typeface="黑体" pitchFamily="49" charset="-122"/>
                <a:cs typeface="Arial" pitchFamily="34" charset="0"/>
              </a:rPr>
              <a:t>0.4375) =</a:t>
            </a:r>
            <a:r>
              <a:rPr lang="zh-CN" altLang="en-US" sz="2400" b="1">
                <a:ea typeface="黑体" pitchFamily="49" charset="-122"/>
                <a:cs typeface="Arial" pitchFamily="34" charset="0"/>
              </a:rPr>
              <a:t>？</a:t>
            </a:r>
            <a:endParaRPr lang="en-US" altLang="zh-CN" sz="2400" b="1">
              <a:ea typeface="黑体" pitchFamily="49" charset="-122"/>
              <a:cs typeface="Arial" pitchFamily="34" charset="0"/>
            </a:endParaRPr>
          </a:p>
        </p:txBody>
      </p:sp>
      <p:sp>
        <p:nvSpPr>
          <p:cNvPr id="190907" name="Text Box 443"/>
          <p:cNvSpPr txBox="1">
            <a:spLocks noChangeArrowheads="1"/>
          </p:cNvSpPr>
          <p:nvPr/>
        </p:nvSpPr>
        <p:spPr bwMode="auto">
          <a:xfrm>
            <a:off x="1209675" y="1965325"/>
            <a:ext cx="7375525" cy="2940050"/>
          </a:xfrm>
          <a:prstGeom prst="rect">
            <a:avLst/>
          </a:prstGeom>
          <a:noFill/>
          <a:ln w="12700">
            <a:noFill/>
            <a:miter lim="800000"/>
            <a:headEnd/>
            <a:tailEnd/>
          </a:ln>
        </p:spPr>
        <p:txBody>
          <a:bodyPr>
            <a:spAutoFit/>
          </a:bodyPr>
          <a:lstStyle/>
          <a:p>
            <a:pPr eaLnBrk="0" hangingPunct="0"/>
            <a:endParaRPr lang="en-US" altLang="zh-CN" sz="1400" b="1"/>
          </a:p>
          <a:p>
            <a:pPr eaLnBrk="0" hangingPunct="0">
              <a:lnSpc>
                <a:spcPct val="115000"/>
              </a:lnSpc>
              <a:spcBef>
                <a:spcPct val="15000"/>
              </a:spcBef>
            </a:pPr>
            <a:r>
              <a:rPr lang="zh-CN" altLang="en-US" sz="2400" b="1">
                <a:solidFill>
                  <a:srgbClr val="FF0066"/>
                </a:solidFill>
                <a:ea typeface="黑体" pitchFamily="49" charset="-122"/>
              </a:rPr>
              <a:t>对    阶</a:t>
            </a:r>
            <a:r>
              <a:rPr lang="en-US" altLang="zh-CN" sz="2400" b="1">
                <a:solidFill>
                  <a:srgbClr val="FF0066"/>
                </a:solidFill>
                <a:ea typeface="黑体" pitchFamily="49" charset="-122"/>
              </a:rPr>
              <a:t>:  -1.110 x 2</a:t>
            </a:r>
            <a:r>
              <a:rPr lang="en-US" altLang="zh-CN" sz="2400" b="1" baseline="30000">
                <a:solidFill>
                  <a:srgbClr val="FF0066"/>
                </a:solidFill>
                <a:ea typeface="黑体" pitchFamily="49" charset="-122"/>
              </a:rPr>
              <a:t>-2</a:t>
            </a:r>
            <a:r>
              <a:rPr lang="en-US" altLang="zh-CN" sz="2400" b="1">
                <a:solidFill>
                  <a:srgbClr val="FF0066"/>
                </a:solidFill>
                <a:ea typeface="黑体" pitchFamily="49" charset="-122"/>
              </a:rPr>
              <a:t>   </a:t>
            </a:r>
            <a:r>
              <a:rPr lang="en-US" altLang="zh-CN" sz="2400" b="1">
                <a:solidFill>
                  <a:srgbClr val="FF0066"/>
                </a:solidFill>
                <a:ea typeface="黑体" pitchFamily="49" charset="-122"/>
                <a:cs typeface="Arial" pitchFamily="34" charset="0"/>
              </a:rPr>
              <a:t>→ -</a:t>
            </a:r>
            <a:r>
              <a:rPr lang="en-US" altLang="zh-CN" sz="2400" b="1">
                <a:solidFill>
                  <a:srgbClr val="FF0066"/>
                </a:solidFill>
                <a:ea typeface="黑体" pitchFamily="49" charset="-122"/>
              </a:rPr>
              <a:t>0.111 x 2</a:t>
            </a:r>
            <a:r>
              <a:rPr lang="en-US" altLang="zh-CN" sz="2400" b="1" baseline="30000">
                <a:solidFill>
                  <a:srgbClr val="FF0066"/>
                </a:solidFill>
                <a:ea typeface="黑体" pitchFamily="49" charset="-122"/>
              </a:rPr>
              <a:t>-1</a:t>
            </a:r>
            <a:r>
              <a:rPr lang="en-US" altLang="zh-CN" sz="2400" b="1">
                <a:solidFill>
                  <a:srgbClr val="FF0066"/>
                </a:solidFill>
                <a:ea typeface="黑体" pitchFamily="49" charset="-122"/>
              </a:rPr>
              <a:t> </a:t>
            </a:r>
          </a:p>
          <a:p>
            <a:pPr eaLnBrk="0" hangingPunct="0">
              <a:lnSpc>
                <a:spcPct val="115000"/>
              </a:lnSpc>
              <a:spcBef>
                <a:spcPct val="15000"/>
              </a:spcBef>
            </a:pPr>
            <a:r>
              <a:rPr lang="zh-CN" altLang="en-US" sz="2400" b="1">
                <a:solidFill>
                  <a:srgbClr val="FF0066"/>
                </a:solidFill>
                <a:ea typeface="黑体" pitchFamily="49" charset="-122"/>
              </a:rPr>
              <a:t>加    减</a:t>
            </a:r>
            <a:r>
              <a:rPr lang="en-US" altLang="zh-CN" sz="2400" b="1">
                <a:solidFill>
                  <a:srgbClr val="FF0066"/>
                </a:solidFill>
                <a:ea typeface="黑体" pitchFamily="49" charset="-122"/>
              </a:rPr>
              <a:t>:  1.000 x 2</a:t>
            </a:r>
            <a:r>
              <a:rPr lang="en-US" altLang="zh-CN" sz="2400" b="1" baseline="30000">
                <a:solidFill>
                  <a:srgbClr val="FF0066"/>
                </a:solidFill>
                <a:ea typeface="黑体" pitchFamily="49" charset="-122"/>
              </a:rPr>
              <a:t>-1</a:t>
            </a:r>
            <a:r>
              <a:rPr lang="en-US" altLang="zh-CN" sz="2400" b="1">
                <a:solidFill>
                  <a:srgbClr val="FF0066"/>
                </a:solidFill>
                <a:ea typeface="黑体" pitchFamily="49" charset="-122"/>
              </a:rPr>
              <a:t>  +( -0.111 x 2</a:t>
            </a:r>
            <a:r>
              <a:rPr lang="en-US" altLang="zh-CN" sz="2400" b="1" baseline="30000">
                <a:solidFill>
                  <a:srgbClr val="FF0066"/>
                </a:solidFill>
                <a:ea typeface="黑体" pitchFamily="49" charset="-122"/>
              </a:rPr>
              <a:t>-1</a:t>
            </a:r>
            <a:r>
              <a:rPr lang="en-US" altLang="zh-CN" sz="2400" b="1">
                <a:solidFill>
                  <a:srgbClr val="FF0066"/>
                </a:solidFill>
                <a:ea typeface="黑体" pitchFamily="49" charset="-122"/>
              </a:rPr>
              <a:t> )  = 0.001 x 2</a:t>
            </a:r>
            <a:r>
              <a:rPr lang="en-US" altLang="zh-CN" sz="2400" b="1" baseline="30000">
                <a:solidFill>
                  <a:srgbClr val="FF0066"/>
                </a:solidFill>
                <a:ea typeface="黑体" pitchFamily="49" charset="-122"/>
              </a:rPr>
              <a:t>-1</a:t>
            </a:r>
            <a:r>
              <a:rPr lang="en-US" altLang="zh-CN" sz="2400" b="1">
                <a:solidFill>
                  <a:srgbClr val="FF0066"/>
                </a:solidFill>
                <a:ea typeface="黑体" pitchFamily="49" charset="-122"/>
              </a:rPr>
              <a:t> </a:t>
            </a:r>
          </a:p>
          <a:p>
            <a:pPr eaLnBrk="0" hangingPunct="0">
              <a:lnSpc>
                <a:spcPct val="115000"/>
              </a:lnSpc>
              <a:spcBef>
                <a:spcPct val="15000"/>
              </a:spcBef>
            </a:pPr>
            <a:r>
              <a:rPr lang="zh-CN" altLang="en-US" sz="2400" b="1">
                <a:solidFill>
                  <a:srgbClr val="FF0066"/>
                </a:solidFill>
                <a:ea typeface="黑体" pitchFamily="49" charset="-122"/>
              </a:rPr>
              <a:t>左    规</a:t>
            </a:r>
            <a:r>
              <a:rPr lang="en-US" altLang="zh-CN" sz="2400" b="1">
                <a:solidFill>
                  <a:srgbClr val="FF0066"/>
                </a:solidFill>
                <a:ea typeface="黑体" pitchFamily="49" charset="-122"/>
              </a:rPr>
              <a:t>:  0.001 x 2</a:t>
            </a:r>
            <a:r>
              <a:rPr lang="en-US" altLang="zh-CN" sz="2400" b="1" baseline="30000">
                <a:solidFill>
                  <a:srgbClr val="FF0066"/>
                </a:solidFill>
                <a:ea typeface="黑体" pitchFamily="49" charset="-122"/>
              </a:rPr>
              <a:t>-1</a:t>
            </a:r>
            <a:r>
              <a:rPr lang="en-US" altLang="zh-CN" sz="2400" b="1">
                <a:solidFill>
                  <a:srgbClr val="FF0066"/>
                </a:solidFill>
                <a:ea typeface="黑体" pitchFamily="49" charset="-122"/>
              </a:rPr>
              <a:t> → 1.000 x 2</a:t>
            </a:r>
            <a:r>
              <a:rPr lang="en-US" altLang="zh-CN" sz="2400" b="1" baseline="30000">
                <a:solidFill>
                  <a:srgbClr val="FF0066"/>
                </a:solidFill>
                <a:ea typeface="黑体" pitchFamily="49" charset="-122"/>
              </a:rPr>
              <a:t>–4</a:t>
            </a:r>
          </a:p>
          <a:p>
            <a:pPr eaLnBrk="0" hangingPunct="0">
              <a:lnSpc>
                <a:spcPct val="115000"/>
              </a:lnSpc>
              <a:spcBef>
                <a:spcPct val="15000"/>
              </a:spcBef>
            </a:pPr>
            <a:r>
              <a:rPr lang="zh-CN" altLang="en-US" sz="2400" b="1">
                <a:solidFill>
                  <a:srgbClr val="FF0066"/>
                </a:solidFill>
                <a:ea typeface="黑体" pitchFamily="49" charset="-122"/>
              </a:rPr>
              <a:t>判溢出</a:t>
            </a:r>
            <a:r>
              <a:rPr lang="en-US" altLang="zh-CN" sz="2400" b="1">
                <a:solidFill>
                  <a:srgbClr val="FF0066"/>
                </a:solidFill>
                <a:ea typeface="黑体" pitchFamily="49" charset="-122"/>
              </a:rPr>
              <a:t>:  </a:t>
            </a:r>
            <a:r>
              <a:rPr lang="zh-CN" altLang="en-US" sz="2400" b="1">
                <a:solidFill>
                  <a:srgbClr val="FF0066"/>
                </a:solidFill>
                <a:ea typeface="黑体" pitchFamily="49" charset="-122"/>
              </a:rPr>
              <a:t>无</a:t>
            </a:r>
          </a:p>
          <a:p>
            <a:pPr eaLnBrk="0" hangingPunct="0"/>
            <a:endParaRPr lang="en-US" altLang="zh-CN" sz="2400" b="1">
              <a:solidFill>
                <a:srgbClr val="FF0066"/>
              </a:solidFill>
              <a:ea typeface="黑体" pitchFamily="49" charset="-122"/>
            </a:endParaRPr>
          </a:p>
          <a:p>
            <a:pPr eaLnBrk="0" hangingPunct="0"/>
            <a:endParaRPr lang="en-US" altLang="zh-CN" sz="2400" b="1">
              <a:solidFill>
                <a:srgbClr val="006600"/>
              </a:solidFill>
            </a:endParaRPr>
          </a:p>
        </p:txBody>
      </p:sp>
      <p:sp>
        <p:nvSpPr>
          <p:cNvPr id="190908" name="Rectangle 444"/>
          <p:cNvSpPr>
            <a:spLocks noChangeArrowheads="1"/>
          </p:cNvSpPr>
          <p:nvPr/>
        </p:nvSpPr>
        <p:spPr bwMode="auto">
          <a:xfrm>
            <a:off x="674688" y="1730375"/>
            <a:ext cx="6743700" cy="457200"/>
          </a:xfrm>
          <a:prstGeom prst="rect">
            <a:avLst/>
          </a:prstGeom>
          <a:noFill/>
          <a:ln w="12700">
            <a:noFill/>
            <a:miter lim="800000"/>
            <a:headEnd/>
            <a:tailEnd/>
          </a:ln>
        </p:spPr>
        <p:txBody>
          <a:bodyPr>
            <a:spAutoFit/>
          </a:bodyPr>
          <a:lstStyle/>
          <a:p>
            <a:pPr eaLnBrk="0" hangingPunct="0"/>
            <a:r>
              <a:rPr lang="zh-CN" altLang="en-US" sz="2400" b="1">
                <a:solidFill>
                  <a:schemeClr val="accent2"/>
                </a:solidFill>
                <a:cs typeface="Arial" pitchFamily="34" charset="0"/>
              </a:rPr>
              <a:t>解：0.5 </a:t>
            </a:r>
            <a:r>
              <a:rPr lang="en-US" altLang="zh-CN" sz="2400" b="1">
                <a:solidFill>
                  <a:schemeClr val="accent2"/>
                </a:solidFill>
                <a:cs typeface="Arial" pitchFamily="34" charset="0"/>
              </a:rPr>
              <a:t>= 1.000 x 2</a:t>
            </a:r>
            <a:r>
              <a:rPr lang="en-US" altLang="zh-CN" sz="2400" b="1" baseline="30000">
                <a:solidFill>
                  <a:schemeClr val="accent2"/>
                </a:solidFill>
                <a:cs typeface="Arial" pitchFamily="34" charset="0"/>
              </a:rPr>
              <a:t>-1</a:t>
            </a:r>
            <a:r>
              <a:rPr lang="zh-CN" altLang="en-US" sz="2400" b="1">
                <a:solidFill>
                  <a:schemeClr val="accent2"/>
                </a:solidFill>
                <a:cs typeface="Arial" pitchFamily="34" charset="0"/>
              </a:rPr>
              <a:t>， </a:t>
            </a:r>
            <a:r>
              <a:rPr lang="en-US" altLang="zh-CN" sz="2400" b="1">
                <a:solidFill>
                  <a:schemeClr val="accent2"/>
                </a:solidFill>
                <a:cs typeface="Arial" pitchFamily="34" charset="0"/>
              </a:rPr>
              <a:t>- 0.4375 = -1.110 x 2</a:t>
            </a:r>
            <a:r>
              <a:rPr lang="en-US" altLang="zh-CN" sz="2400" b="1" baseline="30000">
                <a:solidFill>
                  <a:schemeClr val="accent2"/>
                </a:solidFill>
                <a:cs typeface="Arial" pitchFamily="34" charset="0"/>
              </a:rPr>
              <a:t>-2</a:t>
            </a:r>
            <a:endParaRPr lang="zh-CN" altLang="en-US" sz="2400" b="1" baseline="30000">
              <a:solidFill>
                <a:schemeClr val="accent2"/>
              </a:solidFill>
              <a:cs typeface="Arial" pitchFamily="34" charset="0"/>
            </a:endParaRPr>
          </a:p>
        </p:txBody>
      </p:sp>
      <p:sp>
        <p:nvSpPr>
          <p:cNvPr id="190910" name="Text Box 446"/>
          <p:cNvSpPr txBox="1">
            <a:spLocks noChangeArrowheads="1"/>
          </p:cNvSpPr>
          <p:nvPr/>
        </p:nvSpPr>
        <p:spPr bwMode="auto">
          <a:xfrm>
            <a:off x="534988" y="4378325"/>
            <a:ext cx="7307262" cy="755650"/>
          </a:xfrm>
          <a:prstGeom prst="rect">
            <a:avLst/>
          </a:prstGeom>
          <a:noFill/>
          <a:ln w="12700">
            <a:noFill/>
            <a:miter lim="800000"/>
            <a:headEnd/>
            <a:tailEnd/>
          </a:ln>
        </p:spPr>
        <p:txBody>
          <a:bodyPr>
            <a:spAutoFit/>
          </a:bodyPr>
          <a:lstStyle/>
          <a:p>
            <a:pPr eaLnBrk="0" hangingPunct="0">
              <a:spcBef>
                <a:spcPct val="50000"/>
              </a:spcBef>
            </a:pPr>
            <a:r>
              <a:rPr lang="zh-CN" altLang="en-US" sz="2400" b="1">
                <a:cs typeface="Arial" pitchFamily="34" charset="0"/>
              </a:rPr>
              <a:t>结果为： </a:t>
            </a:r>
            <a:r>
              <a:rPr lang="en-US" altLang="zh-CN" sz="2400" b="1">
                <a:cs typeface="Arial" pitchFamily="34" charset="0"/>
              </a:rPr>
              <a:t>1.000 x 2</a:t>
            </a:r>
            <a:r>
              <a:rPr lang="en-US" altLang="zh-CN" sz="2400" b="1" baseline="30000">
                <a:cs typeface="Arial" pitchFamily="34" charset="0"/>
              </a:rPr>
              <a:t>–4 </a:t>
            </a:r>
            <a:r>
              <a:rPr lang="en-US" altLang="zh-CN" sz="2400" b="1">
                <a:cs typeface="Arial" pitchFamily="34" charset="0"/>
              </a:rPr>
              <a:t>= 0.0001000 = 1/16 = 0.0625</a:t>
            </a:r>
          </a:p>
          <a:p>
            <a:pPr eaLnBrk="0" hangingPunct="0">
              <a:spcBef>
                <a:spcPct val="50000"/>
              </a:spcBef>
            </a:pPr>
            <a:endParaRPr lang="zh-CN" altLang="en-US" sz="2000" b="1" baseline="30000">
              <a:cs typeface="Arial" pitchFamily="34" charset="0"/>
            </a:endParaRPr>
          </a:p>
        </p:txBody>
      </p:sp>
      <p:sp>
        <p:nvSpPr>
          <p:cNvPr id="190920" name="Text Box 456"/>
          <p:cNvSpPr txBox="1">
            <a:spLocks noChangeArrowheads="1"/>
          </p:cNvSpPr>
          <p:nvPr/>
        </p:nvSpPr>
        <p:spPr bwMode="auto">
          <a:xfrm>
            <a:off x="533400" y="5038725"/>
            <a:ext cx="7620000" cy="457200"/>
          </a:xfrm>
          <a:prstGeom prst="rect">
            <a:avLst/>
          </a:prstGeom>
          <a:noFill/>
          <a:ln w="12700">
            <a:noFill/>
            <a:miter lim="800000"/>
            <a:headEnd/>
            <a:tailEnd/>
          </a:ln>
        </p:spPr>
        <p:txBody>
          <a:bodyPr>
            <a:spAutoFit/>
          </a:bodyPr>
          <a:lstStyle/>
          <a:p>
            <a:pPr eaLnBrk="0" hangingPunct="0">
              <a:spcBef>
                <a:spcPct val="50000"/>
              </a:spcBef>
            </a:pPr>
            <a:r>
              <a:rPr lang="zh-CN" altLang="en-US" sz="2400" b="1">
                <a:solidFill>
                  <a:srgbClr val="CC3300"/>
                </a:solidFill>
                <a:ea typeface="黑体" pitchFamily="49" charset="-122"/>
              </a:rPr>
              <a:t>问题：为何</a:t>
            </a:r>
            <a:r>
              <a:rPr lang="en-US" altLang="zh-CN" sz="2400" b="1">
                <a:solidFill>
                  <a:srgbClr val="CC3300"/>
                </a:solidFill>
                <a:ea typeface="黑体" pitchFamily="49" charset="-122"/>
              </a:rPr>
              <a:t>IEEE 754 </a:t>
            </a:r>
            <a:r>
              <a:rPr lang="zh-CN" altLang="en-US" sz="2400" b="1">
                <a:solidFill>
                  <a:srgbClr val="CC3300"/>
                </a:solidFill>
                <a:ea typeface="黑体" pitchFamily="49" charset="-122"/>
              </a:rPr>
              <a:t>加减运算右规时最多只需一次？</a:t>
            </a:r>
          </a:p>
        </p:txBody>
      </p:sp>
      <p:sp>
        <p:nvSpPr>
          <p:cNvPr id="190921" name="Text Box 457"/>
          <p:cNvSpPr txBox="1">
            <a:spLocks noChangeArrowheads="1"/>
          </p:cNvSpPr>
          <p:nvPr/>
        </p:nvSpPr>
        <p:spPr bwMode="auto">
          <a:xfrm>
            <a:off x="466725" y="5562600"/>
            <a:ext cx="8315325" cy="1096963"/>
          </a:xfrm>
          <a:prstGeom prst="rect">
            <a:avLst/>
          </a:prstGeom>
          <a:noFill/>
          <a:ln w="12700">
            <a:noFill/>
            <a:miter lim="800000"/>
            <a:headEnd/>
            <a:tailEnd/>
          </a:ln>
        </p:spPr>
        <p:txBody>
          <a:bodyPr>
            <a:spAutoFit/>
          </a:bodyPr>
          <a:lstStyle/>
          <a:p>
            <a:pPr eaLnBrk="0" hangingPunct="0">
              <a:spcBef>
                <a:spcPct val="50000"/>
              </a:spcBef>
            </a:pPr>
            <a:r>
              <a:rPr lang="zh-CN" altLang="en-US" sz="2200" b="1">
                <a:latin typeface="黑体" pitchFamily="49" charset="-122"/>
                <a:ea typeface="黑体" pitchFamily="49" charset="-122"/>
              </a:rPr>
              <a:t>因为即使是两个最大的尾数相加，得到的和的尾数也不会达到</a:t>
            </a:r>
            <a:r>
              <a:rPr lang="en-US" altLang="zh-CN" sz="2200" b="1">
                <a:latin typeface="黑体" pitchFamily="49" charset="-122"/>
                <a:ea typeface="黑体" pitchFamily="49" charset="-122"/>
              </a:rPr>
              <a:t>4</a:t>
            </a:r>
            <a:r>
              <a:rPr lang="zh-CN" altLang="en-US" sz="2200" b="1">
                <a:latin typeface="黑体" pitchFamily="49" charset="-122"/>
                <a:ea typeface="黑体" pitchFamily="49" charset="-122"/>
              </a:rPr>
              <a:t>，故尾数的整数部分最多有两位，保留一个隐含的</a:t>
            </a:r>
            <a:r>
              <a:rPr lang="zh-CN" altLang="en-US" sz="2200" b="1">
                <a:latin typeface="Times New Roman" pitchFamily="18" charset="0"/>
                <a:ea typeface="黑体" pitchFamily="49" charset="-122"/>
              </a:rPr>
              <a:t>“</a:t>
            </a:r>
            <a:r>
              <a:rPr lang="en-US" altLang="zh-CN" sz="2200" b="1">
                <a:latin typeface="黑体" pitchFamily="49" charset="-122"/>
                <a:ea typeface="黑体" pitchFamily="49" charset="-122"/>
              </a:rPr>
              <a:t>1</a:t>
            </a:r>
            <a:r>
              <a:rPr lang="en-US" altLang="zh-CN" sz="2200" b="1">
                <a:latin typeface="Times New Roman" pitchFamily="18" charset="0"/>
                <a:ea typeface="黑体" pitchFamily="49" charset="-122"/>
              </a:rPr>
              <a:t>”</a:t>
            </a:r>
            <a:r>
              <a:rPr lang="zh-CN" altLang="en-US" sz="2200" b="1">
                <a:latin typeface="黑体" pitchFamily="49" charset="-122"/>
                <a:ea typeface="黑体" pitchFamily="49" charset="-122"/>
              </a:rPr>
              <a:t>后，最多只有一位被右移到小数部分。</a:t>
            </a:r>
            <a:endParaRPr lang="en-US" altLang="zh-CN" sz="2200" b="1">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0908"/>
                                        </p:tgtEl>
                                        <p:attrNameLst>
                                          <p:attrName>style.visibility</p:attrName>
                                        </p:attrNameLst>
                                      </p:cBhvr>
                                      <p:to>
                                        <p:strVal val="visible"/>
                                      </p:to>
                                    </p:set>
                                    <p:animEffect transition="in" filter="blinds(horizontal)">
                                      <p:cBhvr>
                                        <p:cTn id="7" dur="500"/>
                                        <p:tgtEl>
                                          <p:spTgt spid="1909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0907">
                                            <p:txEl>
                                              <p:pRg st="1" end="1"/>
                                            </p:txEl>
                                          </p:spTgt>
                                        </p:tgtEl>
                                        <p:attrNameLst>
                                          <p:attrName>style.visibility</p:attrName>
                                        </p:attrNameLst>
                                      </p:cBhvr>
                                      <p:to>
                                        <p:strVal val="visible"/>
                                      </p:to>
                                    </p:set>
                                    <p:animEffect transition="in" filter="blinds(horizontal)">
                                      <p:cBhvr>
                                        <p:cTn id="12" dur="500"/>
                                        <p:tgtEl>
                                          <p:spTgt spid="190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0907">
                                            <p:txEl>
                                              <p:pRg st="2" end="2"/>
                                            </p:txEl>
                                          </p:spTgt>
                                        </p:tgtEl>
                                        <p:attrNameLst>
                                          <p:attrName>style.visibility</p:attrName>
                                        </p:attrNameLst>
                                      </p:cBhvr>
                                      <p:to>
                                        <p:strVal val="visible"/>
                                      </p:to>
                                    </p:set>
                                    <p:animEffect transition="in" filter="blinds(horizontal)">
                                      <p:cBhvr>
                                        <p:cTn id="17" dur="500"/>
                                        <p:tgtEl>
                                          <p:spTgt spid="190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0907">
                                            <p:txEl>
                                              <p:pRg st="3" end="3"/>
                                            </p:txEl>
                                          </p:spTgt>
                                        </p:tgtEl>
                                        <p:attrNameLst>
                                          <p:attrName>style.visibility</p:attrName>
                                        </p:attrNameLst>
                                      </p:cBhvr>
                                      <p:to>
                                        <p:strVal val="visible"/>
                                      </p:to>
                                    </p:set>
                                    <p:animEffect transition="in" filter="blinds(horizontal)">
                                      <p:cBhvr>
                                        <p:cTn id="22" dur="500"/>
                                        <p:tgtEl>
                                          <p:spTgt spid="190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0907">
                                            <p:txEl>
                                              <p:pRg st="4" end="4"/>
                                            </p:txEl>
                                          </p:spTgt>
                                        </p:tgtEl>
                                        <p:attrNameLst>
                                          <p:attrName>style.visibility</p:attrName>
                                        </p:attrNameLst>
                                      </p:cBhvr>
                                      <p:to>
                                        <p:strVal val="visible"/>
                                      </p:to>
                                    </p:set>
                                    <p:animEffect transition="in" filter="blinds(horizontal)">
                                      <p:cBhvr>
                                        <p:cTn id="27" dur="500"/>
                                        <p:tgtEl>
                                          <p:spTgt spid="190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0910"/>
                                        </p:tgtEl>
                                        <p:attrNameLst>
                                          <p:attrName>style.visibility</p:attrName>
                                        </p:attrNameLst>
                                      </p:cBhvr>
                                      <p:to>
                                        <p:strVal val="visible"/>
                                      </p:to>
                                    </p:set>
                                    <p:animEffect transition="in" filter="blinds(horizontal)">
                                      <p:cBhvr>
                                        <p:cTn id="32" dur="500"/>
                                        <p:tgtEl>
                                          <p:spTgt spid="1909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90920"/>
                                        </p:tgtEl>
                                        <p:attrNameLst>
                                          <p:attrName>style.visibility</p:attrName>
                                        </p:attrNameLst>
                                      </p:cBhvr>
                                      <p:to>
                                        <p:strVal val="visible"/>
                                      </p:to>
                                    </p:set>
                                    <p:animEffect transition="in" filter="blinds(horizontal)">
                                      <p:cBhvr>
                                        <p:cTn id="37" dur="500"/>
                                        <p:tgtEl>
                                          <p:spTgt spid="19092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90921"/>
                                        </p:tgtEl>
                                        <p:attrNameLst>
                                          <p:attrName>style.visibility</p:attrName>
                                        </p:attrNameLst>
                                      </p:cBhvr>
                                      <p:to>
                                        <p:strVal val="visible"/>
                                      </p:to>
                                    </p:set>
                                    <p:animEffect transition="in" filter="blinds(horizontal)">
                                      <p:cBhvr>
                                        <p:cTn id="42" dur="500"/>
                                        <p:tgtEl>
                                          <p:spTgt spid="190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907" grpId="0" build="p" autoUpdateAnimBg="0"/>
      <p:bldP spid="190908" grpId="0"/>
      <p:bldP spid="190910" grpId="0"/>
      <p:bldP spid="190920" grpId="0"/>
      <p:bldP spid="1909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title" idx="4294967295"/>
          </p:nvPr>
        </p:nvSpPr>
        <p:spPr>
          <a:xfrm>
            <a:off x="1116013" y="23813"/>
            <a:ext cx="6831012" cy="660400"/>
          </a:xfrm>
          <a:noFill/>
        </p:spPr>
        <p:txBody>
          <a:bodyPr lIns="63500" tIns="25400" rIns="63500" bIns="25400" anchor="t">
            <a:spAutoFit/>
          </a:bodyPr>
          <a:lstStyle/>
          <a:p>
            <a:r>
              <a:rPr lang="en-US" altLang="zh-CN" smtClean="0">
                <a:ea typeface="宋体" pitchFamily="2" charset="-122"/>
              </a:rPr>
              <a:t>Rounding Digits(</a:t>
            </a:r>
            <a:r>
              <a:rPr lang="zh-CN" altLang="en-US" smtClean="0">
                <a:ea typeface="宋体" pitchFamily="2" charset="-122"/>
              </a:rPr>
              <a:t>舍入位</a:t>
            </a:r>
            <a:r>
              <a:rPr lang="en-US" altLang="zh-CN" smtClean="0">
                <a:ea typeface="宋体" pitchFamily="2" charset="-122"/>
              </a:rPr>
              <a:t>)</a:t>
            </a:r>
            <a:endParaRPr lang="zh-CN" altLang="en-US" smtClean="0">
              <a:ea typeface="宋体" pitchFamily="2" charset="-122"/>
            </a:endParaRPr>
          </a:p>
        </p:txBody>
      </p:sp>
      <p:sp>
        <p:nvSpPr>
          <p:cNvPr id="666627" name="Rectangle 3"/>
          <p:cNvSpPr>
            <a:spLocks noChangeArrowheads="1"/>
          </p:cNvSpPr>
          <p:nvPr/>
        </p:nvSpPr>
        <p:spPr bwMode="auto">
          <a:xfrm>
            <a:off x="365125" y="742950"/>
            <a:ext cx="8482013" cy="452438"/>
          </a:xfrm>
          <a:prstGeom prst="rect">
            <a:avLst/>
          </a:prstGeom>
          <a:noFill/>
          <a:ln w="12700">
            <a:noFill/>
            <a:miter lim="800000"/>
            <a:headEnd/>
            <a:tailEnd/>
          </a:ln>
        </p:spPr>
        <p:txBody>
          <a:bodyPr lIns="63500" tIns="25400" rIns="63500" bIns="25400">
            <a:spAutoFit/>
          </a:bodyPr>
          <a:lstStyle/>
          <a:p>
            <a:pPr eaLnBrk="0" hangingPunct="0">
              <a:lnSpc>
                <a:spcPct val="120000"/>
              </a:lnSpc>
            </a:pPr>
            <a:r>
              <a:rPr lang="zh-CN" altLang="en-US" sz="2200" b="1">
                <a:ea typeface="黑体" pitchFamily="49" charset="-122"/>
              </a:rPr>
              <a:t>举例：十进制数，最终有效位数为</a:t>
            </a:r>
            <a:r>
              <a:rPr lang="en-US" altLang="zh-CN" sz="2200" b="1">
                <a:ea typeface="黑体" pitchFamily="49" charset="-122"/>
              </a:rPr>
              <a:t> 3</a:t>
            </a:r>
            <a:r>
              <a:rPr lang="zh-CN" altLang="en-US" sz="2200" b="1">
                <a:ea typeface="黑体" pitchFamily="49" charset="-122"/>
              </a:rPr>
              <a:t>，采用两位附加位（</a:t>
            </a:r>
            <a:r>
              <a:rPr lang="en-US" altLang="zh-CN" sz="2200" b="1">
                <a:solidFill>
                  <a:schemeClr val="accent2"/>
                </a:solidFill>
                <a:ea typeface="黑体" pitchFamily="49" charset="-122"/>
              </a:rPr>
              <a:t>G</a:t>
            </a:r>
            <a:r>
              <a:rPr lang="zh-CN" altLang="en-US" sz="2200" b="1">
                <a:ea typeface="黑体" pitchFamily="49" charset="-122"/>
              </a:rPr>
              <a:t>、</a:t>
            </a:r>
            <a:r>
              <a:rPr lang="en-US" altLang="zh-CN" sz="2200" b="1">
                <a:solidFill>
                  <a:srgbClr val="CC0000"/>
                </a:solidFill>
              </a:rPr>
              <a:t>R</a:t>
            </a:r>
            <a:r>
              <a:rPr lang="zh-CN" altLang="en-US" sz="2200" b="1">
                <a:ea typeface="黑体" pitchFamily="49" charset="-122"/>
              </a:rPr>
              <a:t>）。</a:t>
            </a:r>
          </a:p>
        </p:txBody>
      </p:sp>
      <p:sp>
        <p:nvSpPr>
          <p:cNvPr id="666628" name="Rectangle 13"/>
          <p:cNvSpPr>
            <a:spLocks noChangeArrowheads="1"/>
          </p:cNvSpPr>
          <p:nvPr/>
        </p:nvSpPr>
        <p:spPr bwMode="auto">
          <a:xfrm>
            <a:off x="5041900" y="1384300"/>
            <a:ext cx="1712913" cy="147161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sz="2200" b="1"/>
              <a:t>  </a:t>
            </a:r>
            <a:r>
              <a:rPr lang="en-US" altLang="zh-CN" sz="2200" b="1"/>
              <a:t>2.34</a:t>
            </a:r>
            <a:r>
              <a:rPr lang="en-US" altLang="zh-CN" sz="2200" b="1">
                <a:solidFill>
                  <a:schemeClr val="accent2"/>
                </a:solidFill>
              </a:rPr>
              <a:t>0</a:t>
            </a:r>
            <a:r>
              <a:rPr lang="en-US" altLang="zh-CN" sz="2200" b="1">
                <a:solidFill>
                  <a:srgbClr val="CC0000"/>
                </a:solidFill>
              </a:rPr>
              <a:t>0</a:t>
            </a:r>
            <a:r>
              <a:rPr lang="en-US" altLang="zh-CN" sz="2200" b="1"/>
              <a:t> * 10</a:t>
            </a:r>
          </a:p>
          <a:p>
            <a:pPr eaLnBrk="0" hangingPunct="0">
              <a:lnSpc>
                <a:spcPct val="85000"/>
              </a:lnSpc>
            </a:pPr>
            <a:endParaRPr lang="zh-CN" altLang="en-US" sz="2200" b="1"/>
          </a:p>
          <a:p>
            <a:pPr eaLnBrk="0" hangingPunct="0">
              <a:lnSpc>
                <a:spcPct val="85000"/>
              </a:lnSpc>
            </a:pPr>
            <a:r>
              <a:rPr lang="zh-CN" altLang="en-US" sz="2200" b="1"/>
              <a:t>  </a:t>
            </a:r>
            <a:r>
              <a:rPr lang="en-US" altLang="zh-CN" sz="2200" b="1"/>
              <a:t>0.02</a:t>
            </a:r>
            <a:r>
              <a:rPr lang="en-US" altLang="zh-CN" sz="2200" b="1">
                <a:solidFill>
                  <a:schemeClr val="accent2"/>
                </a:solidFill>
              </a:rPr>
              <a:t>5</a:t>
            </a:r>
            <a:r>
              <a:rPr lang="en-US" altLang="zh-CN" sz="2200" b="1">
                <a:solidFill>
                  <a:srgbClr val="CC0000"/>
                </a:solidFill>
              </a:rPr>
              <a:t>3</a:t>
            </a:r>
            <a:r>
              <a:rPr lang="en-US" altLang="zh-CN" sz="2200" b="1"/>
              <a:t> * 10</a:t>
            </a:r>
          </a:p>
          <a:p>
            <a:pPr eaLnBrk="0" hangingPunct="0">
              <a:lnSpc>
                <a:spcPct val="85000"/>
              </a:lnSpc>
            </a:pPr>
            <a:endParaRPr lang="zh-CN" altLang="en-US" sz="2200" b="1"/>
          </a:p>
          <a:p>
            <a:pPr eaLnBrk="0" hangingPunct="0">
              <a:lnSpc>
                <a:spcPct val="85000"/>
              </a:lnSpc>
            </a:pPr>
            <a:r>
              <a:rPr lang="zh-CN" altLang="en-US" sz="2200" b="1"/>
              <a:t>  </a:t>
            </a:r>
            <a:r>
              <a:rPr lang="en-US" altLang="zh-CN" sz="2200" b="1"/>
              <a:t>2.36</a:t>
            </a:r>
            <a:r>
              <a:rPr lang="en-US" altLang="zh-CN" sz="2200" b="1">
                <a:solidFill>
                  <a:schemeClr val="accent2"/>
                </a:solidFill>
              </a:rPr>
              <a:t>5</a:t>
            </a:r>
            <a:r>
              <a:rPr lang="en-US" altLang="zh-CN" sz="2200" b="1">
                <a:solidFill>
                  <a:srgbClr val="CC0000"/>
                </a:solidFill>
              </a:rPr>
              <a:t>3</a:t>
            </a:r>
            <a:r>
              <a:rPr lang="en-US" altLang="zh-CN" sz="2200" b="1"/>
              <a:t> * 10</a:t>
            </a:r>
          </a:p>
        </p:txBody>
      </p:sp>
      <p:sp>
        <p:nvSpPr>
          <p:cNvPr id="666629" name="Rectangle 14"/>
          <p:cNvSpPr>
            <a:spLocks noChangeArrowheads="1"/>
          </p:cNvSpPr>
          <p:nvPr/>
        </p:nvSpPr>
        <p:spPr bwMode="auto">
          <a:xfrm>
            <a:off x="6623050" y="1289050"/>
            <a:ext cx="2540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b="1"/>
              <a:t>2</a:t>
            </a:r>
            <a:endParaRPr lang="en-US" altLang="zh-CN" b="1"/>
          </a:p>
        </p:txBody>
      </p:sp>
      <p:sp>
        <p:nvSpPr>
          <p:cNvPr id="666630" name="Rectangle 15"/>
          <p:cNvSpPr>
            <a:spLocks noChangeArrowheads="1"/>
          </p:cNvSpPr>
          <p:nvPr/>
        </p:nvSpPr>
        <p:spPr bwMode="auto">
          <a:xfrm>
            <a:off x="6629400" y="1857375"/>
            <a:ext cx="2540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b="1"/>
              <a:t>2</a:t>
            </a:r>
            <a:endParaRPr lang="en-US" altLang="zh-CN" b="1"/>
          </a:p>
        </p:txBody>
      </p:sp>
      <p:sp>
        <p:nvSpPr>
          <p:cNvPr id="666631" name="Rectangle 16"/>
          <p:cNvSpPr>
            <a:spLocks noChangeArrowheads="1"/>
          </p:cNvSpPr>
          <p:nvPr/>
        </p:nvSpPr>
        <p:spPr bwMode="auto">
          <a:xfrm>
            <a:off x="6634163" y="2432050"/>
            <a:ext cx="2540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b="1"/>
              <a:t>2</a:t>
            </a:r>
            <a:endParaRPr lang="en-US" altLang="zh-CN" b="1"/>
          </a:p>
        </p:txBody>
      </p:sp>
      <p:sp>
        <p:nvSpPr>
          <p:cNvPr id="666632" name="Line 17"/>
          <p:cNvSpPr>
            <a:spLocks noChangeShapeType="1"/>
          </p:cNvSpPr>
          <p:nvPr/>
        </p:nvSpPr>
        <p:spPr bwMode="auto">
          <a:xfrm>
            <a:off x="4964113" y="2384425"/>
            <a:ext cx="1958975" cy="0"/>
          </a:xfrm>
          <a:prstGeom prst="line">
            <a:avLst/>
          </a:prstGeom>
          <a:noFill/>
          <a:ln w="38100">
            <a:solidFill>
              <a:schemeClr val="tx1"/>
            </a:solidFill>
            <a:round/>
            <a:headEnd/>
            <a:tailEnd/>
          </a:ln>
        </p:spPr>
        <p:txBody>
          <a:bodyPr wrap="none" anchor="ctr"/>
          <a:lstStyle/>
          <a:p>
            <a:endParaRPr lang="zh-CN" altLang="en-US"/>
          </a:p>
        </p:txBody>
      </p:sp>
      <p:sp>
        <p:nvSpPr>
          <p:cNvPr id="193555" name="Rectangle 19"/>
          <p:cNvSpPr>
            <a:spLocks noChangeArrowheads="1"/>
          </p:cNvSpPr>
          <p:nvPr/>
        </p:nvSpPr>
        <p:spPr bwMode="auto">
          <a:xfrm>
            <a:off x="304800" y="2755900"/>
            <a:ext cx="8661400" cy="619125"/>
          </a:xfrm>
          <a:prstGeom prst="rect">
            <a:avLst/>
          </a:prstGeom>
          <a:noFill/>
          <a:ln w="12700">
            <a:noFill/>
            <a:miter lim="800000"/>
            <a:headEnd/>
            <a:tailEnd/>
          </a:ln>
        </p:spPr>
        <p:txBody>
          <a:bodyPr lIns="63500" tIns="25400" rIns="63500" bIns="25400">
            <a:spAutoFit/>
          </a:bodyPr>
          <a:lstStyle/>
          <a:p>
            <a:pPr eaLnBrk="0" hangingPunct="0">
              <a:lnSpc>
                <a:spcPct val="85000"/>
              </a:lnSpc>
            </a:pPr>
            <a:endParaRPr lang="en-US" altLang="zh-CN" sz="2200" b="1">
              <a:ea typeface="黑体" pitchFamily="49" charset="-122"/>
            </a:endParaRPr>
          </a:p>
          <a:p>
            <a:pPr eaLnBrk="0" hangingPunct="0">
              <a:lnSpc>
                <a:spcPct val="85000"/>
              </a:lnSpc>
            </a:pPr>
            <a:r>
              <a:rPr lang="en-US" altLang="zh-CN" sz="2200" b="1" i="1">
                <a:solidFill>
                  <a:srgbClr val="CC0000"/>
                </a:solidFill>
                <a:ea typeface="黑体" pitchFamily="49" charset="-122"/>
              </a:rPr>
              <a:t>IEEE Standard: </a:t>
            </a:r>
            <a:r>
              <a:rPr lang="en-US" altLang="zh-CN" sz="2200" b="1">
                <a:solidFill>
                  <a:srgbClr val="CC0000"/>
                </a:solidFill>
                <a:ea typeface="黑体" pitchFamily="49" charset="-122"/>
              </a:rPr>
              <a:t> four rounding modes</a:t>
            </a:r>
            <a:r>
              <a:rPr lang="zh-CN" altLang="en-US" sz="2200" b="1">
                <a:solidFill>
                  <a:srgbClr val="CC0000"/>
                </a:solidFill>
                <a:ea typeface="黑体" pitchFamily="49" charset="-122"/>
              </a:rPr>
              <a:t>（</a:t>
            </a:r>
            <a:r>
              <a:rPr lang="zh-CN" altLang="en-US" sz="2200" b="1">
                <a:solidFill>
                  <a:srgbClr val="CC0000"/>
                </a:solidFill>
                <a:ea typeface="黑体" pitchFamily="49" charset="-122"/>
                <a:hlinkClick r:id="rId3" action="ppaction://hlinksldjump"/>
              </a:rPr>
              <a:t>用图说明</a:t>
            </a:r>
            <a:r>
              <a:rPr lang="zh-CN" altLang="en-US" sz="2200" b="1">
                <a:solidFill>
                  <a:srgbClr val="CC0000"/>
                </a:solidFill>
                <a:ea typeface="黑体" pitchFamily="49" charset="-122"/>
              </a:rPr>
              <a:t>）</a:t>
            </a:r>
            <a:endParaRPr lang="en-US" altLang="zh-CN" sz="2200" b="1">
              <a:solidFill>
                <a:srgbClr val="CC0000"/>
              </a:solidFill>
              <a:ea typeface="黑体" pitchFamily="49" charset="-122"/>
            </a:endParaRPr>
          </a:p>
        </p:txBody>
      </p:sp>
      <p:sp>
        <p:nvSpPr>
          <p:cNvPr id="193556" name="Rectangle 20"/>
          <p:cNvSpPr>
            <a:spLocks noChangeArrowheads="1"/>
          </p:cNvSpPr>
          <p:nvPr/>
        </p:nvSpPr>
        <p:spPr bwMode="auto">
          <a:xfrm>
            <a:off x="2090738" y="3497263"/>
            <a:ext cx="6834187" cy="1187450"/>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cs typeface="Arial" pitchFamily="34" charset="0"/>
              </a:rPr>
              <a:t>round to nearest  </a:t>
            </a:r>
            <a:r>
              <a:rPr lang="en-US" altLang="zh-CN" sz="2200" b="1">
                <a:solidFill>
                  <a:srgbClr val="CC0000"/>
                </a:solidFill>
                <a:cs typeface="Arial" pitchFamily="34" charset="0"/>
              </a:rPr>
              <a:t>(default) </a:t>
            </a:r>
          </a:p>
          <a:p>
            <a:pPr eaLnBrk="0" hangingPunct="0">
              <a:lnSpc>
                <a:spcPct val="85000"/>
              </a:lnSpc>
            </a:pPr>
            <a:r>
              <a:rPr lang="en-US" altLang="zh-CN" sz="2200" b="1">
                <a:cs typeface="Arial" pitchFamily="34" charset="0"/>
              </a:rPr>
              <a:t>round towards plus infinity (always round up)</a:t>
            </a:r>
          </a:p>
          <a:p>
            <a:pPr eaLnBrk="0" hangingPunct="0">
              <a:lnSpc>
                <a:spcPct val="85000"/>
              </a:lnSpc>
            </a:pPr>
            <a:r>
              <a:rPr lang="en-US" altLang="zh-CN" sz="2200" b="1">
                <a:cs typeface="Arial" pitchFamily="34" charset="0"/>
              </a:rPr>
              <a:t>round towards minus infinity (always round down)</a:t>
            </a:r>
          </a:p>
          <a:p>
            <a:pPr eaLnBrk="0" hangingPunct="0">
              <a:lnSpc>
                <a:spcPct val="85000"/>
              </a:lnSpc>
            </a:pPr>
            <a:r>
              <a:rPr lang="en-US" altLang="zh-CN" sz="2200" b="1">
                <a:cs typeface="Arial" pitchFamily="34" charset="0"/>
              </a:rPr>
              <a:t>round towards 0</a:t>
            </a:r>
          </a:p>
        </p:txBody>
      </p:sp>
      <p:sp>
        <p:nvSpPr>
          <p:cNvPr id="193557" name="Rectangle 21"/>
          <p:cNvSpPr>
            <a:spLocks noChangeArrowheads="1"/>
          </p:cNvSpPr>
          <p:nvPr/>
        </p:nvSpPr>
        <p:spPr bwMode="auto">
          <a:xfrm>
            <a:off x="388938" y="4811713"/>
            <a:ext cx="7577137" cy="1858962"/>
          </a:xfrm>
          <a:prstGeom prst="rect">
            <a:avLst/>
          </a:prstGeom>
          <a:noFill/>
          <a:ln w="12700">
            <a:noFill/>
            <a:miter lim="800000"/>
            <a:headEnd/>
            <a:tailEnd/>
          </a:ln>
        </p:spPr>
        <p:txBody>
          <a:bodyPr lIns="63500" tIns="25400" rIns="63500" bIns="25400">
            <a:spAutoFit/>
          </a:bodyPr>
          <a:lstStyle/>
          <a:p>
            <a:pPr eaLnBrk="0" hangingPunct="0">
              <a:lnSpc>
                <a:spcPct val="110000"/>
              </a:lnSpc>
            </a:pPr>
            <a:r>
              <a:rPr lang="en-US" altLang="zh-CN" sz="2200" b="1"/>
              <a:t>round to nearest:</a:t>
            </a:r>
          </a:p>
          <a:p>
            <a:pPr eaLnBrk="0" hangingPunct="0">
              <a:lnSpc>
                <a:spcPct val="110000"/>
              </a:lnSpc>
            </a:pPr>
            <a:r>
              <a:rPr lang="en-US" altLang="zh-CN" sz="2200" b="1"/>
              <a:t>      round digit &lt; 1/2  then truncate (</a:t>
            </a:r>
            <a:r>
              <a:rPr lang="zh-CN" altLang="en-US" sz="2200" b="1"/>
              <a:t>截去</a:t>
            </a:r>
            <a:r>
              <a:rPr lang="en-US" altLang="zh-CN" sz="2200" b="1"/>
              <a:t>)</a:t>
            </a:r>
          </a:p>
          <a:p>
            <a:pPr eaLnBrk="0" hangingPunct="0">
              <a:lnSpc>
                <a:spcPct val="110000"/>
              </a:lnSpc>
            </a:pPr>
            <a:r>
              <a:rPr lang="en-US" altLang="zh-CN" sz="2200" b="1"/>
              <a:t>                          &gt; 1/2  then round up (add 1 to ULP)</a:t>
            </a:r>
          </a:p>
          <a:p>
            <a:pPr eaLnBrk="0" hangingPunct="0">
              <a:lnSpc>
                <a:spcPct val="110000"/>
              </a:lnSpc>
            </a:pPr>
            <a:r>
              <a:rPr lang="en-US" altLang="zh-CN" sz="2200" b="1"/>
              <a:t>                          = 1/2  then round to nearest even digit</a:t>
            </a:r>
          </a:p>
          <a:p>
            <a:pPr eaLnBrk="0" hangingPunct="0">
              <a:lnSpc>
                <a:spcPct val="110000"/>
              </a:lnSpc>
            </a:pPr>
            <a:r>
              <a:rPr lang="zh-CN" altLang="en-US" sz="2000" b="1" i="1">
                <a:solidFill>
                  <a:schemeClr val="accent2"/>
                </a:solidFill>
              </a:rPr>
              <a:t>                                  </a:t>
            </a:r>
            <a:r>
              <a:rPr lang="zh-CN" altLang="en-US" sz="2000" b="1">
                <a:solidFill>
                  <a:schemeClr val="accent2"/>
                </a:solidFill>
                <a:ea typeface="黑体" pitchFamily="49" charset="-122"/>
              </a:rPr>
              <a:t>可以证明默认方式得到的平均误差最小</a:t>
            </a:r>
            <a:r>
              <a:rPr lang="zh-CN" altLang="en-US" sz="2000" b="1">
                <a:solidFill>
                  <a:schemeClr val="accent2"/>
                </a:solidFill>
              </a:rPr>
              <a:t>。</a:t>
            </a:r>
          </a:p>
        </p:txBody>
      </p:sp>
      <p:sp>
        <p:nvSpPr>
          <p:cNvPr id="193558" name="Rectangle 22"/>
          <p:cNvSpPr>
            <a:spLocks noChangeArrowheads="1"/>
          </p:cNvSpPr>
          <p:nvPr/>
        </p:nvSpPr>
        <p:spPr bwMode="auto">
          <a:xfrm>
            <a:off x="6148388" y="4560888"/>
            <a:ext cx="2860675" cy="763587"/>
          </a:xfrm>
          <a:prstGeom prst="rect">
            <a:avLst/>
          </a:prstGeom>
          <a:noFill/>
          <a:ln w="12700">
            <a:noFill/>
            <a:miter lim="800000"/>
            <a:headEnd/>
            <a:tailEnd/>
          </a:ln>
        </p:spPr>
        <p:txBody>
          <a:bodyPr>
            <a:spAutoFit/>
          </a:bodyPr>
          <a:lstStyle/>
          <a:p>
            <a:pPr eaLnBrk="0" hangingPunct="0">
              <a:lnSpc>
                <a:spcPct val="90000"/>
              </a:lnSpc>
              <a:spcBef>
                <a:spcPct val="40000"/>
              </a:spcBef>
            </a:pPr>
            <a:r>
              <a:rPr lang="zh-CN" altLang="en-US" sz="2000" b="1">
                <a:solidFill>
                  <a:srgbClr val="CC0000"/>
                </a:solidFill>
                <a:cs typeface="Arial" pitchFamily="34" charset="0"/>
              </a:rPr>
              <a:t>注：</a:t>
            </a:r>
            <a:r>
              <a:rPr lang="en-US" altLang="zh-CN" sz="2000" b="1">
                <a:solidFill>
                  <a:srgbClr val="CC0000"/>
                </a:solidFill>
                <a:cs typeface="Arial" pitchFamily="34" charset="0"/>
              </a:rPr>
              <a:t>ULP=units in    </a:t>
            </a:r>
          </a:p>
          <a:p>
            <a:pPr eaLnBrk="0" hangingPunct="0">
              <a:lnSpc>
                <a:spcPct val="90000"/>
              </a:lnSpc>
              <a:spcBef>
                <a:spcPct val="40000"/>
              </a:spcBef>
            </a:pPr>
            <a:r>
              <a:rPr lang="en-US" altLang="zh-CN" sz="2000" b="1">
                <a:solidFill>
                  <a:srgbClr val="CC0000"/>
                </a:solidFill>
                <a:cs typeface="Arial" pitchFamily="34" charset="0"/>
              </a:rPr>
              <a:t>         the last place.</a:t>
            </a:r>
          </a:p>
        </p:txBody>
      </p:sp>
      <p:grpSp>
        <p:nvGrpSpPr>
          <p:cNvPr id="2" name="Group 26"/>
          <p:cNvGrpSpPr>
            <a:grpSpLocks/>
          </p:cNvGrpSpPr>
          <p:nvPr/>
        </p:nvGrpSpPr>
        <p:grpSpPr bwMode="auto">
          <a:xfrm>
            <a:off x="766763" y="3732213"/>
            <a:ext cx="1393825" cy="1201737"/>
            <a:chOff x="1179" y="2459"/>
            <a:chExt cx="878" cy="613"/>
          </a:xfrm>
        </p:grpSpPr>
        <p:sp>
          <p:nvSpPr>
            <p:cNvPr id="666638" name="Line 24"/>
            <p:cNvSpPr>
              <a:spLocks noChangeShapeType="1"/>
            </p:cNvSpPr>
            <p:nvPr/>
          </p:nvSpPr>
          <p:spPr bwMode="auto">
            <a:xfrm flipH="1">
              <a:off x="1179" y="2459"/>
              <a:ext cx="878" cy="330"/>
            </a:xfrm>
            <a:prstGeom prst="line">
              <a:avLst/>
            </a:prstGeom>
            <a:noFill/>
            <a:ln w="28575">
              <a:solidFill>
                <a:srgbClr val="CC0000"/>
              </a:solidFill>
              <a:round/>
              <a:headEnd/>
              <a:tailEnd/>
            </a:ln>
          </p:spPr>
          <p:txBody>
            <a:bodyPr/>
            <a:lstStyle/>
            <a:p>
              <a:endParaRPr lang="zh-CN" altLang="en-US"/>
            </a:p>
          </p:txBody>
        </p:sp>
        <p:sp>
          <p:nvSpPr>
            <p:cNvPr id="666639" name="Line 25"/>
            <p:cNvSpPr>
              <a:spLocks noChangeShapeType="1"/>
            </p:cNvSpPr>
            <p:nvPr/>
          </p:nvSpPr>
          <p:spPr bwMode="auto">
            <a:xfrm>
              <a:off x="1179" y="2798"/>
              <a:ext cx="183" cy="274"/>
            </a:xfrm>
            <a:prstGeom prst="line">
              <a:avLst/>
            </a:prstGeom>
            <a:noFill/>
            <a:ln w="28575">
              <a:solidFill>
                <a:srgbClr val="CC0000"/>
              </a:solidFill>
              <a:round/>
              <a:headEnd/>
              <a:tailEnd type="triangle" w="med" len="med"/>
            </a:ln>
          </p:spPr>
          <p:txBody>
            <a:bodyPr/>
            <a:lstStyle/>
            <a:p>
              <a:endParaRPr lang="zh-CN" altLang="en-US"/>
            </a:p>
          </p:txBody>
        </p:sp>
      </p:grpSp>
      <p:sp>
        <p:nvSpPr>
          <p:cNvPr id="193563" name="Text Box 27"/>
          <p:cNvSpPr txBox="1">
            <a:spLocks noChangeArrowheads="1"/>
          </p:cNvSpPr>
          <p:nvPr/>
        </p:nvSpPr>
        <p:spPr bwMode="auto">
          <a:xfrm>
            <a:off x="2847975" y="4829175"/>
            <a:ext cx="3476625" cy="427038"/>
          </a:xfrm>
          <a:prstGeom prst="rect">
            <a:avLst/>
          </a:prstGeom>
          <a:noFill/>
          <a:ln w="12700">
            <a:noFill/>
            <a:miter lim="800000"/>
            <a:headEnd/>
            <a:tailEnd/>
          </a:ln>
        </p:spPr>
        <p:txBody>
          <a:bodyPr>
            <a:spAutoFit/>
          </a:bodyPr>
          <a:lstStyle/>
          <a:p>
            <a:pPr eaLnBrk="0" hangingPunct="0">
              <a:spcBef>
                <a:spcPct val="50000"/>
              </a:spcBef>
            </a:pPr>
            <a:r>
              <a:rPr lang="zh-CN" altLang="en-US" sz="2200" b="1">
                <a:solidFill>
                  <a:srgbClr val="FF0066"/>
                </a:solidFill>
                <a:latin typeface="Times New Roman" pitchFamily="18" charset="0"/>
                <a:ea typeface="黑体" pitchFamily="49" charset="-122"/>
              </a:rPr>
              <a:t>简称为就近舍入到偶数</a:t>
            </a:r>
          </a:p>
        </p:txBody>
      </p:sp>
      <p:sp>
        <p:nvSpPr>
          <p:cNvPr id="193564" name="Text Box 28"/>
          <p:cNvSpPr txBox="1">
            <a:spLocks noChangeArrowheads="1"/>
          </p:cNvSpPr>
          <p:nvPr/>
        </p:nvSpPr>
        <p:spPr bwMode="auto">
          <a:xfrm>
            <a:off x="266700" y="1362075"/>
            <a:ext cx="4343400" cy="762000"/>
          </a:xfrm>
          <a:prstGeom prst="rect">
            <a:avLst/>
          </a:prstGeom>
          <a:noFill/>
          <a:ln w="12700">
            <a:noFill/>
            <a:miter lim="800000"/>
            <a:headEnd/>
            <a:tailEnd/>
          </a:ln>
        </p:spPr>
        <p:txBody>
          <a:bodyPr>
            <a:spAutoFit/>
          </a:bodyPr>
          <a:lstStyle/>
          <a:p>
            <a:pPr eaLnBrk="0" hangingPunct="0">
              <a:spcBef>
                <a:spcPct val="50000"/>
              </a:spcBef>
            </a:pPr>
            <a:r>
              <a:rPr lang="zh-CN" altLang="en-US" sz="2200" b="1">
                <a:solidFill>
                  <a:srgbClr val="CC3300"/>
                </a:solidFill>
                <a:ea typeface="黑体" pitchFamily="49" charset="-122"/>
              </a:rPr>
              <a:t>问题：若没有舍入位，采用就近舍入到偶数，则结果是什么？</a:t>
            </a:r>
          </a:p>
        </p:txBody>
      </p:sp>
      <p:sp>
        <p:nvSpPr>
          <p:cNvPr id="193565" name="Text Box 29"/>
          <p:cNvSpPr txBox="1">
            <a:spLocks noChangeArrowheads="1"/>
          </p:cNvSpPr>
          <p:nvPr/>
        </p:nvSpPr>
        <p:spPr bwMode="auto">
          <a:xfrm>
            <a:off x="266700" y="2219325"/>
            <a:ext cx="4229100" cy="427038"/>
          </a:xfrm>
          <a:prstGeom prst="rect">
            <a:avLst/>
          </a:prstGeom>
          <a:noFill/>
          <a:ln w="12700">
            <a:noFill/>
            <a:miter lim="800000"/>
            <a:headEnd/>
            <a:tailEnd/>
          </a:ln>
        </p:spPr>
        <p:txBody>
          <a:bodyPr>
            <a:spAutoFit/>
          </a:bodyPr>
          <a:lstStyle/>
          <a:p>
            <a:pPr eaLnBrk="0" hangingPunct="0">
              <a:spcBef>
                <a:spcPct val="50000"/>
              </a:spcBef>
            </a:pPr>
            <a:r>
              <a:rPr lang="zh-CN" altLang="en-US" sz="2200" b="1">
                <a:ea typeface="黑体" pitchFamily="49" charset="-122"/>
              </a:rPr>
              <a:t>结果为</a:t>
            </a:r>
            <a:r>
              <a:rPr lang="en-US" altLang="zh-CN" sz="2200" b="1">
                <a:ea typeface="黑体" pitchFamily="49" charset="-122"/>
              </a:rPr>
              <a:t>2.36</a:t>
            </a:r>
            <a:r>
              <a:rPr lang="zh-CN" altLang="en-US" sz="2200" b="1">
                <a:ea typeface="黑体" pitchFamily="49" charset="-122"/>
              </a:rPr>
              <a:t>！精度没有</a:t>
            </a:r>
            <a:r>
              <a:rPr lang="en-US" altLang="zh-CN" sz="2200" b="1">
                <a:ea typeface="黑体" pitchFamily="49" charset="-122"/>
              </a:rPr>
              <a:t>2.37</a:t>
            </a:r>
            <a:r>
              <a:rPr lang="zh-CN" altLang="en-US" sz="2200" b="1">
                <a:ea typeface="黑体" pitchFamily="49" charset="-122"/>
              </a:rPr>
              <a:t>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3564"/>
                                        </p:tgtEl>
                                        <p:attrNameLst>
                                          <p:attrName>style.visibility</p:attrName>
                                        </p:attrNameLst>
                                      </p:cBhvr>
                                      <p:to>
                                        <p:strVal val="visible"/>
                                      </p:to>
                                    </p:set>
                                    <p:animEffect transition="in" filter="blinds(horizontal)">
                                      <p:cBhvr>
                                        <p:cTn id="7" dur="500"/>
                                        <p:tgtEl>
                                          <p:spTgt spid="1935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3565"/>
                                        </p:tgtEl>
                                        <p:attrNameLst>
                                          <p:attrName>style.visibility</p:attrName>
                                        </p:attrNameLst>
                                      </p:cBhvr>
                                      <p:to>
                                        <p:strVal val="visible"/>
                                      </p:to>
                                    </p:set>
                                    <p:animEffect transition="in" filter="blinds(horizontal)">
                                      <p:cBhvr>
                                        <p:cTn id="12" dur="500"/>
                                        <p:tgtEl>
                                          <p:spTgt spid="19356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3555">
                                            <p:txEl>
                                              <p:pRg st="1" end="1"/>
                                            </p:txEl>
                                          </p:spTgt>
                                        </p:tgtEl>
                                        <p:attrNameLst>
                                          <p:attrName>style.visibility</p:attrName>
                                        </p:attrNameLst>
                                      </p:cBhvr>
                                      <p:to>
                                        <p:strVal val="visible"/>
                                      </p:to>
                                    </p:set>
                                    <p:animEffect transition="in" filter="blinds(horizontal)">
                                      <p:cBhvr>
                                        <p:cTn id="17" dur="500"/>
                                        <p:tgtEl>
                                          <p:spTgt spid="19355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3556">
                                            <p:txEl>
                                              <p:pRg st="0" end="0"/>
                                            </p:txEl>
                                          </p:spTgt>
                                        </p:tgtEl>
                                        <p:attrNameLst>
                                          <p:attrName>style.visibility</p:attrName>
                                        </p:attrNameLst>
                                      </p:cBhvr>
                                      <p:to>
                                        <p:strVal val="visible"/>
                                      </p:to>
                                    </p:set>
                                    <p:animEffect transition="in" filter="blinds(horizontal)">
                                      <p:cBhvr>
                                        <p:cTn id="22" dur="500"/>
                                        <p:tgtEl>
                                          <p:spTgt spid="19355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3556">
                                            <p:txEl>
                                              <p:pRg st="1" end="1"/>
                                            </p:txEl>
                                          </p:spTgt>
                                        </p:tgtEl>
                                        <p:attrNameLst>
                                          <p:attrName>style.visibility</p:attrName>
                                        </p:attrNameLst>
                                      </p:cBhvr>
                                      <p:to>
                                        <p:strVal val="visible"/>
                                      </p:to>
                                    </p:set>
                                    <p:animEffect transition="in" filter="blinds(horizontal)">
                                      <p:cBhvr>
                                        <p:cTn id="27" dur="500"/>
                                        <p:tgtEl>
                                          <p:spTgt spid="19355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93556">
                                            <p:txEl>
                                              <p:pRg st="2" end="2"/>
                                            </p:txEl>
                                          </p:spTgt>
                                        </p:tgtEl>
                                        <p:attrNameLst>
                                          <p:attrName>style.visibility</p:attrName>
                                        </p:attrNameLst>
                                      </p:cBhvr>
                                      <p:to>
                                        <p:strVal val="visible"/>
                                      </p:to>
                                    </p:set>
                                    <p:animEffect transition="in" filter="blinds(horizontal)">
                                      <p:cBhvr>
                                        <p:cTn id="32" dur="500"/>
                                        <p:tgtEl>
                                          <p:spTgt spid="19355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93556">
                                            <p:txEl>
                                              <p:pRg st="3" end="3"/>
                                            </p:txEl>
                                          </p:spTgt>
                                        </p:tgtEl>
                                        <p:attrNameLst>
                                          <p:attrName>style.visibility</p:attrName>
                                        </p:attrNameLst>
                                      </p:cBhvr>
                                      <p:to>
                                        <p:strVal val="visible"/>
                                      </p:to>
                                    </p:set>
                                    <p:animEffect transition="in" filter="blinds(horizontal)">
                                      <p:cBhvr>
                                        <p:cTn id="37" dur="500"/>
                                        <p:tgtEl>
                                          <p:spTgt spid="19355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93557">
                                            <p:txEl>
                                              <p:pRg st="0" end="0"/>
                                            </p:txEl>
                                          </p:spTgt>
                                        </p:tgtEl>
                                        <p:attrNameLst>
                                          <p:attrName>style.visibility</p:attrName>
                                        </p:attrNameLst>
                                      </p:cBhvr>
                                      <p:to>
                                        <p:strVal val="visible"/>
                                      </p:to>
                                    </p:set>
                                    <p:animEffect transition="in" filter="blinds(horizontal)">
                                      <p:cBhvr>
                                        <p:cTn id="47" dur="500"/>
                                        <p:tgtEl>
                                          <p:spTgt spid="193557">
                                            <p:txEl>
                                              <p:pRg st="0" end="0"/>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93557">
                                            <p:txEl>
                                              <p:pRg st="1" end="1"/>
                                            </p:txEl>
                                          </p:spTgt>
                                        </p:tgtEl>
                                        <p:attrNameLst>
                                          <p:attrName>style.visibility</p:attrName>
                                        </p:attrNameLst>
                                      </p:cBhvr>
                                      <p:to>
                                        <p:strVal val="visible"/>
                                      </p:to>
                                    </p:set>
                                    <p:animEffect transition="in" filter="blinds(horizontal)">
                                      <p:cBhvr>
                                        <p:cTn id="50" dur="500"/>
                                        <p:tgtEl>
                                          <p:spTgt spid="193557">
                                            <p:txEl>
                                              <p:pRg st="1" end="1"/>
                                            </p:txEl>
                                          </p:spTgt>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93557">
                                            <p:txEl>
                                              <p:pRg st="2" end="2"/>
                                            </p:txEl>
                                          </p:spTgt>
                                        </p:tgtEl>
                                        <p:attrNameLst>
                                          <p:attrName>style.visibility</p:attrName>
                                        </p:attrNameLst>
                                      </p:cBhvr>
                                      <p:to>
                                        <p:strVal val="visible"/>
                                      </p:to>
                                    </p:set>
                                    <p:animEffect transition="in" filter="blinds(horizontal)">
                                      <p:cBhvr>
                                        <p:cTn id="53" dur="500"/>
                                        <p:tgtEl>
                                          <p:spTgt spid="193557">
                                            <p:txEl>
                                              <p:pRg st="2" end="2"/>
                                            </p:txEl>
                                          </p:spTgt>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93557">
                                            <p:txEl>
                                              <p:pRg st="3" end="3"/>
                                            </p:txEl>
                                          </p:spTgt>
                                        </p:tgtEl>
                                        <p:attrNameLst>
                                          <p:attrName>style.visibility</p:attrName>
                                        </p:attrNameLst>
                                      </p:cBhvr>
                                      <p:to>
                                        <p:strVal val="visible"/>
                                      </p:to>
                                    </p:set>
                                    <p:animEffect transition="in" filter="blinds(horizontal)">
                                      <p:cBhvr>
                                        <p:cTn id="56" dur="500"/>
                                        <p:tgtEl>
                                          <p:spTgt spid="193557">
                                            <p:txEl>
                                              <p:pRg st="3" end="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93558"/>
                                        </p:tgtEl>
                                        <p:attrNameLst>
                                          <p:attrName>style.visibility</p:attrName>
                                        </p:attrNameLst>
                                      </p:cBhvr>
                                      <p:to>
                                        <p:strVal val="visible"/>
                                      </p:to>
                                    </p:set>
                                    <p:animEffect transition="in" filter="blinds(horizontal)">
                                      <p:cBhvr>
                                        <p:cTn id="61" dur="500"/>
                                        <p:tgtEl>
                                          <p:spTgt spid="193558"/>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193557">
                                            <p:txEl>
                                              <p:pRg st="4" end="4"/>
                                            </p:txEl>
                                          </p:spTgt>
                                        </p:tgtEl>
                                        <p:attrNameLst>
                                          <p:attrName>style.visibility</p:attrName>
                                        </p:attrNameLst>
                                      </p:cBhvr>
                                      <p:to>
                                        <p:strVal val="visible"/>
                                      </p:to>
                                    </p:set>
                                    <p:animEffect transition="in" filter="blinds(horizontal)">
                                      <p:cBhvr>
                                        <p:cTn id="66" dur="500"/>
                                        <p:tgtEl>
                                          <p:spTgt spid="193557">
                                            <p:txEl>
                                              <p:pRg st="4" end="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193563"/>
                                        </p:tgtEl>
                                        <p:attrNameLst>
                                          <p:attrName>style.visibility</p:attrName>
                                        </p:attrNameLst>
                                      </p:cBhvr>
                                      <p:to>
                                        <p:strVal val="visible"/>
                                      </p:to>
                                    </p:set>
                                    <p:animEffect transition="in" filter="blinds(horizontal)">
                                      <p:cBhvr>
                                        <p:cTn id="71" dur="500"/>
                                        <p:tgtEl>
                                          <p:spTgt spid="193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57" grpId="0" build="allAtOnce"/>
      <p:bldP spid="193558" grpId="0"/>
      <p:bldP spid="193563" grpId="0"/>
      <p:bldP spid="193564" grpId="0"/>
      <p:bldP spid="19356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idx="4294967295"/>
          </p:nvPr>
        </p:nvSpPr>
        <p:spPr>
          <a:xfrm>
            <a:off x="495300" y="53975"/>
            <a:ext cx="8305800" cy="660400"/>
          </a:xfrm>
        </p:spPr>
        <p:txBody>
          <a:bodyPr lIns="63500" tIns="25400" rIns="63500" bIns="25400" anchor="t">
            <a:spAutoFit/>
          </a:bodyPr>
          <a:lstStyle/>
          <a:p>
            <a:r>
              <a:rPr lang="en-US" altLang="zh-CN" smtClean="0">
                <a:ea typeface="宋体" pitchFamily="2" charset="-122"/>
              </a:rPr>
              <a:t>IEEE 754</a:t>
            </a:r>
            <a:r>
              <a:rPr lang="zh-CN" altLang="en-US" smtClean="0">
                <a:ea typeface="宋体" pitchFamily="2" charset="-122"/>
              </a:rPr>
              <a:t>的舍入方式的说明</a:t>
            </a:r>
          </a:p>
        </p:txBody>
      </p:sp>
      <p:sp>
        <p:nvSpPr>
          <p:cNvPr id="216067" name="Rectangle 3"/>
          <p:cNvSpPr>
            <a:spLocks noGrp="1" noChangeArrowheads="1"/>
          </p:cNvSpPr>
          <p:nvPr>
            <p:ph type="body" idx="4294967295"/>
          </p:nvPr>
        </p:nvSpPr>
        <p:spPr>
          <a:xfrm>
            <a:off x="635000" y="733425"/>
            <a:ext cx="8186738" cy="5699125"/>
          </a:xfrm>
        </p:spPr>
        <p:txBody>
          <a:bodyPr lIns="63500" tIns="25400" rIns="63500" bIns="25400">
            <a:spAutoFit/>
          </a:bodyPr>
          <a:lstStyle/>
          <a:p>
            <a:pPr>
              <a:lnSpc>
                <a:spcPct val="125000"/>
              </a:lnSpc>
              <a:buFont typeface="Monotype Sorts" pitchFamily="2" charset="2"/>
              <a:buChar char=" "/>
            </a:pPr>
            <a:r>
              <a:rPr lang="en-US" altLang="zh-CN" sz="2200" smtClean="0">
                <a:effectLst>
                  <a:outerShdw blurRad="38100" dist="38100" dir="2700000" algn="tl">
                    <a:srgbClr val="C0C0C0"/>
                  </a:outerShdw>
                </a:effectLst>
                <a:ea typeface="黑体" pitchFamily="49" charset="-122"/>
              </a:rPr>
              <a:t>IEEE 754</a:t>
            </a:r>
            <a:r>
              <a:rPr lang="zh-CN" altLang="en-US" sz="2200" smtClean="0">
                <a:effectLst>
                  <a:outerShdw blurRad="38100" dist="38100" dir="2700000" algn="tl">
                    <a:srgbClr val="C0C0C0"/>
                  </a:outerShdw>
                </a:effectLst>
                <a:ea typeface="黑体" pitchFamily="49" charset="-122"/>
              </a:rPr>
              <a:t>的舍入方式</a:t>
            </a:r>
            <a:endParaRPr lang="zh-CN" altLang="en-US" sz="2200" smtClean="0">
              <a:ea typeface="黑体" pitchFamily="49" charset="-122"/>
            </a:endParaRPr>
          </a:p>
          <a:p>
            <a:pPr>
              <a:lnSpc>
                <a:spcPct val="125000"/>
              </a:lnSpc>
              <a:buFont typeface="Monotype Sorts" pitchFamily="2" charset="2"/>
              <a:buChar char=" "/>
            </a:pPr>
            <a:endParaRPr lang="zh-CN" altLang="en-US" sz="2200" smtClean="0">
              <a:ea typeface="黑体" pitchFamily="49" charset="-122"/>
            </a:endParaRPr>
          </a:p>
          <a:p>
            <a:pPr>
              <a:lnSpc>
                <a:spcPct val="125000"/>
              </a:lnSpc>
              <a:buFont typeface="Monotype Sorts" pitchFamily="2" charset="2"/>
              <a:buChar char=" "/>
            </a:pPr>
            <a:r>
              <a:rPr lang="zh-CN" altLang="zh-CN" sz="2200" smtClean="0">
                <a:solidFill>
                  <a:srgbClr val="0000FF"/>
                </a:solidFill>
                <a:ea typeface="黑体" pitchFamily="49" charset="-122"/>
              </a:rPr>
              <a:t>(</a:t>
            </a:r>
            <a:r>
              <a:rPr lang="zh-CN" altLang="en-US" sz="2200" smtClean="0">
                <a:solidFill>
                  <a:srgbClr val="0000FF"/>
                </a:solidFill>
                <a:ea typeface="黑体" pitchFamily="49" charset="-122"/>
              </a:rPr>
              <a:t> </a:t>
            </a:r>
            <a:r>
              <a:rPr lang="en-US" altLang="zh-CN" sz="2200" smtClean="0">
                <a:solidFill>
                  <a:srgbClr val="0000FF"/>
                </a:solidFill>
                <a:ea typeface="黑体" pitchFamily="49" charset="-122"/>
              </a:rPr>
              <a:t>Z1</a:t>
            </a:r>
            <a:r>
              <a:rPr lang="zh-CN" altLang="en-US" sz="2200" smtClean="0">
                <a:solidFill>
                  <a:srgbClr val="0000FF"/>
                </a:solidFill>
                <a:ea typeface="黑体" pitchFamily="49" charset="-122"/>
              </a:rPr>
              <a:t>和</a:t>
            </a:r>
            <a:r>
              <a:rPr lang="en-US" altLang="zh-CN" sz="2200" smtClean="0">
                <a:solidFill>
                  <a:srgbClr val="0000FF"/>
                </a:solidFill>
                <a:ea typeface="黑体" pitchFamily="49" charset="-122"/>
              </a:rPr>
              <a:t>Z2</a:t>
            </a:r>
            <a:r>
              <a:rPr lang="zh-CN" altLang="en-US" sz="2200" smtClean="0">
                <a:solidFill>
                  <a:srgbClr val="0000FF"/>
                </a:solidFill>
                <a:ea typeface="黑体" pitchFamily="49" charset="-122"/>
              </a:rPr>
              <a:t>分别是结果</a:t>
            </a:r>
            <a:r>
              <a:rPr lang="en-US" altLang="en-US" sz="2200" smtClean="0">
                <a:solidFill>
                  <a:srgbClr val="0000FF"/>
                </a:solidFill>
                <a:ea typeface="黑体" pitchFamily="49" charset="-122"/>
              </a:rPr>
              <a:t>Z</a:t>
            </a:r>
            <a:r>
              <a:rPr lang="zh-CN" altLang="en-US" sz="2200" smtClean="0">
                <a:solidFill>
                  <a:srgbClr val="0000FF"/>
                </a:solidFill>
                <a:ea typeface="黑体" pitchFamily="49" charset="-122"/>
              </a:rPr>
              <a:t>的最近的可表示的左、右两个数 )</a:t>
            </a:r>
          </a:p>
          <a:p>
            <a:pPr>
              <a:lnSpc>
                <a:spcPct val="125000"/>
              </a:lnSpc>
              <a:buFont typeface="Monotype Sorts" pitchFamily="2" charset="2"/>
              <a:buChar char=" "/>
            </a:pPr>
            <a:r>
              <a:rPr lang="zh-CN" altLang="zh-CN" sz="2200" smtClean="0">
                <a:solidFill>
                  <a:schemeClr val="accent2"/>
                </a:solidFill>
                <a:ea typeface="黑体" pitchFamily="49" charset="-122"/>
              </a:rPr>
              <a:t>(1)</a:t>
            </a:r>
            <a:r>
              <a:rPr lang="zh-CN" altLang="en-US" sz="2200" smtClean="0">
                <a:solidFill>
                  <a:schemeClr val="accent2"/>
                </a:solidFill>
                <a:ea typeface="黑体" pitchFamily="49" charset="-122"/>
              </a:rPr>
              <a:t> 就近舍入：</a:t>
            </a:r>
            <a:r>
              <a:rPr lang="zh-CN" altLang="en-US" sz="2200" smtClean="0">
                <a:ea typeface="黑体" pitchFamily="49" charset="-122"/>
              </a:rPr>
              <a:t>舍入为最近可表示的数</a:t>
            </a:r>
          </a:p>
          <a:p>
            <a:pPr>
              <a:lnSpc>
                <a:spcPct val="125000"/>
              </a:lnSpc>
              <a:buFont typeface="Monotype Sorts" pitchFamily="2" charset="2"/>
              <a:buChar char=" "/>
            </a:pPr>
            <a:r>
              <a:rPr lang="zh-CN" altLang="en-US" sz="2200" smtClean="0">
                <a:ea typeface="黑体" pitchFamily="49" charset="-122"/>
              </a:rPr>
              <a:t>      非中间值：0舍1入</a:t>
            </a:r>
            <a:r>
              <a:rPr lang="en-US" altLang="zh-CN" sz="2200" smtClean="0">
                <a:ea typeface="黑体" pitchFamily="49" charset="-122"/>
              </a:rPr>
              <a:t>；</a:t>
            </a:r>
          </a:p>
          <a:p>
            <a:pPr>
              <a:lnSpc>
                <a:spcPct val="125000"/>
              </a:lnSpc>
              <a:buFont typeface="Monotype Sorts" pitchFamily="2" charset="2"/>
              <a:buChar char=" "/>
            </a:pPr>
            <a:r>
              <a:rPr lang="en-US" altLang="zh-CN" sz="2200" smtClean="0">
                <a:ea typeface="黑体" pitchFamily="49" charset="-122"/>
              </a:rPr>
              <a:t>      </a:t>
            </a:r>
            <a:r>
              <a:rPr lang="zh-CN" altLang="en-US" sz="2200" smtClean="0">
                <a:ea typeface="黑体" pitchFamily="49" charset="-122"/>
              </a:rPr>
              <a:t>中间值：</a:t>
            </a:r>
            <a:r>
              <a:rPr lang="zh-CN" altLang="en-US" sz="2200" smtClean="0">
                <a:solidFill>
                  <a:srgbClr val="CC0000"/>
                </a:solidFill>
                <a:ea typeface="黑体" pitchFamily="49" charset="-122"/>
              </a:rPr>
              <a:t>强迫结果为偶数-慢</a:t>
            </a:r>
            <a:endParaRPr lang="zh-CN" altLang="en-US" sz="2200" smtClean="0">
              <a:ea typeface="黑体" pitchFamily="49" charset="-122"/>
            </a:endParaRPr>
          </a:p>
          <a:p>
            <a:pPr>
              <a:lnSpc>
                <a:spcPct val="125000"/>
              </a:lnSpc>
              <a:buFont typeface="Monotype Sorts" pitchFamily="2" charset="2"/>
              <a:buChar char=" "/>
            </a:pPr>
            <a:endParaRPr lang="zh-CN" altLang="en-US" sz="2200" smtClean="0">
              <a:solidFill>
                <a:schemeClr val="accent2"/>
              </a:solidFill>
              <a:ea typeface="黑体" pitchFamily="49" charset="-122"/>
            </a:endParaRPr>
          </a:p>
          <a:p>
            <a:pPr>
              <a:lnSpc>
                <a:spcPct val="125000"/>
              </a:lnSpc>
              <a:buFont typeface="Monotype Sorts" pitchFamily="2" charset="2"/>
              <a:buChar char=" "/>
            </a:pPr>
            <a:endParaRPr lang="zh-CN" altLang="en-US" sz="2200" smtClean="0">
              <a:solidFill>
                <a:schemeClr val="accent2"/>
              </a:solidFill>
              <a:ea typeface="黑体" pitchFamily="49" charset="-122"/>
            </a:endParaRPr>
          </a:p>
          <a:p>
            <a:pPr>
              <a:lnSpc>
                <a:spcPct val="125000"/>
              </a:lnSpc>
              <a:buFont typeface="Monotype Sorts" pitchFamily="2" charset="2"/>
              <a:buChar char=" "/>
            </a:pPr>
            <a:r>
              <a:rPr lang="zh-CN" altLang="en-US" sz="2200" smtClean="0">
                <a:solidFill>
                  <a:schemeClr val="accent2"/>
                </a:solidFill>
                <a:ea typeface="黑体" pitchFamily="49" charset="-122"/>
              </a:rPr>
              <a:t>(2) 朝+∞方向舍入:</a:t>
            </a:r>
            <a:r>
              <a:rPr lang="zh-CN" altLang="en-US" sz="2200" smtClean="0">
                <a:ea typeface="黑体" pitchFamily="49" charset="-122"/>
              </a:rPr>
              <a:t>舍入为</a:t>
            </a:r>
            <a:r>
              <a:rPr lang="en-US" altLang="en-US" sz="2200" smtClean="0">
                <a:ea typeface="黑体" pitchFamily="49" charset="-122"/>
              </a:rPr>
              <a:t>Z2(</a:t>
            </a:r>
            <a:r>
              <a:rPr lang="zh-CN" altLang="en-US" sz="2200" smtClean="0">
                <a:ea typeface="黑体" pitchFamily="49" charset="-122"/>
              </a:rPr>
              <a:t>正向舍入)</a:t>
            </a:r>
          </a:p>
          <a:p>
            <a:pPr>
              <a:lnSpc>
                <a:spcPct val="125000"/>
              </a:lnSpc>
              <a:buFont typeface="Monotype Sorts" pitchFamily="2" charset="2"/>
              <a:buChar char=" "/>
            </a:pPr>
            <a:r>
              <a:rPr lang="zh-CN" altLang="en-US" sz="2200" smtClean="0">
                <a:solidFill>
                  <a:schemeClr val="accent2"/>
                </a:solidFill>
                <a:ea typeface="黑体" pitchFamily="49" charset="-122"/>
              </a:rPr>
              <a:t>(3) 朝-∞方向舍入:</a:t>
            </a:r>
            <a:r>
              <a:rPr lang="zh-CN" altLang="en-US" sz="2200" smtClean="0">
                <a:ea typeface="黑体" pitchFamily="49" charset="-122"/>
              </a:rPr>
              <a:t>舍入为</a:t>
            </a:r>
            <a:r>
              <a:rPr lang="en-US" altLang="en-US" sz="2200" smtClean="0">
                <a:ea typeface="黑体" pitchFamily="49" charset="-122"/>
              </a:rPr>
              <a:t>Z1(</a:t>
            </a:r>
            <a:r>
              <a:rPr lang="zh-CN" altLang="en-US" sz="2200" smtClean="0">
                <a:ea typeface="黑体" pitchFamily="49" charset="-122"/>
              </a:rPr>
              <a:t>负向舍入)</a:t>
            </a:r>
          </a:p>
          <a:p>
            <a:pPr>
              <a:lnSpc>
                <a:spcPct val="125000"/>
              </a:lnSpc>
              <a:buFont typeface="Monotype Sorts" pitchFamily="2" charset="2"/>
              <a:buChar char=" "/>
            </a:pPr>
            <a:r>
              <a:rPr lang="zh-CN" altLang="en-US" sz="2200" smtClean="0">
                <a:solidFill>
                  <a:schemeClr val="accent2"/>
                </a:solidFill>
                <a:ea typeface="黑体" pitchFamily="49" charset="-122"/>
              </a:rPr>
              <a:t>(4) 朝0方向舍入：</a:t>
            </a:r>
            <a:r>
              <a:rPr lang="zh-CN" altLang="en-US" sz="2200" smtClean="0">
                <a:ea typeface="黑体" pitchFamily="49" charset="-122"/>
              </a:rPr>
              <a:t>截去。正数：取</a:t>
            </a:r>
            <a:r>
              <a:rPr lang="en-US" altLang="en-US" sz="2200" smtClean="0">
                <a:ea typeface="黑体" pitchFamily="49" charset="-122"/>
              </a:rPr>
              <a:t>Z1;</a:t>
            </a:r>
            <a:r>
              <a:rPr lang="en-US" altLang="zh-CN" sz="2200" smtClean="0">
                <a:ea typeface="黑体" pitchFamily="49" charset="-122"/>
              </a:rPr>
              <a:t>  </a:t>
            </a:r>
            <a:r>
              <a:rPr lang="zh-CN" altLang="en-US" sz="2200" smtClean="0">
                <a:ea typeface="黑体" pitchFamily="49" charset="-122"/>
              </a:rPr>
              <a:t>负数：取</a:t>
            </a:r>
            <a:r>
              <a:rPr lang="en-US" altLang="en-US" sz="2200" smtClean="0">
                <a:ea typeface="黑体" pitchFamily="49" charset="-122"/>
              </a:rPr>
              <a:t>Z2</a:t>
            </a:r>
            <a:endParaRPr lang="en-US" altLang="zh-CN" sz="2200" smtClean="0">
              <a:ea typeface="黑体" pitchFamily="49" charset="-122"/>
            </a:endParaRPr>
          </a:p>
          <a:p>
            <a:pPr lvl="1">
              <a:buFont typeface="Monotype Sorts" pitchFamily="2" charset="2"/>
              <a:buChar char=" "/>
            </a:pPr>
            <a:r>
              <a:rPr lang="en-US" altLang="zh-CN" sz="1800" smtClean="0">
                <a:latin typeface="宋体" pitchFamily="2" charset="-122"/>
              </a:rPr>
              <a:t>       </a:t>
            </a:r>
            <a:endParaRPr lang="zh-CN" altLang="en-US" sz="1800" smtClean="0">
              <a:latin typeface="宋体" pitchFamily="2" charset="-122"/>
            </a:endParaRPr>
          </a:p>
        </p:txBody>
      </p:sp>
      <p:sp>
        <p:nvSpPr>
          <p:cNvPr id="668676" name="Line 4"/>
          <p:cNvSpPr>
            <a:spLocks noChangeShapeType="1"/>
          </p:cNvSpPr>
          <p:nvPr/>
        </p:nvSpPr>
        <p:spPr bwMode="auto">
          <a:xfrm>
            <a:off x="1524000" y="1279525"/>
            <a:ext cx="6553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68677" name="Line 5"/>
          <p:cNvSpPr>
            <a:spLocks noChangeShapeType="1"/>
          </p:cNvSpPr>
          <p:nvPr/>
        </p:nvSpPr>
        <p:spPr bwMode="auto">
          <a:xfrm>
            <a:off x="2438400" y="1203325"/>
            <a:ext cx="0" cy="76200"/>
          </a:xfrm>
          <a:prstGeom prst="line">
            <a:avLst/>
          </a:prstGeom>
          <a:noFill/>
          <a:ln w="38100">
            <a:solidFill>
              <a:schemeClr val="tx1"/>
            </a:solidFill>
            <a:round/>
            <a:headEnd/>
            <a:tailEnd/>
          </a:ln>
        </p:spPr>
        <p:txBody>
          <a:bodyPr wrap="none" anchor="ctr"/>
          <a:lstStyle/>
          <a:p>
            <a:endParaRPr lang="zh-CN" altLang="en-US"/>
          </a:p>
        </p:txBody>
      </p:sp>
      <p:sp>
        <p:nvSpPr>
          <p:cNvPr id="668678" name="Line 6"/>
          <p:cNvSpPr>
            <a:spLocks noChangeShapeType="1"/>
          </p:cNvSpPr>
          <p:nvPr/>
        </p:nvSpPr>
        <p:spPr bwMode="auto">
          <a:xfrm>
            <a:off x="6324600" y="1203325"/>
            <a:ext cx="0" cy="76200"/>
          </a:xfrm>
          <a:prstGeom prst="line">
            <a:avLst/>
          </a:prstGeom>
          <a:noFill/>
          <a:ln w="38100">
            <a:solidFill>
              <a:schemeClr val="tx1"/>
            </a:solidFill>
            <a:round/>
            <a:headEnd/>
            <a:tailEnd/>
          </a:ln>
        </p:spPr>
        <p:txBody>
          <a:bodyPr wrap="none" anchor="ctr"/>
          <a:lstStyle/>
          <a:p>
            <a:endParaRPr lang="zh-CN" altLang="en-US"/>
          </a:p>
        </p:txBody>
      </p:sp>
      <p:sp>
        <p:nvSpPr>
          <p:cNvPr id="668679" name="Text Box 7"/>
          <p:cNvSpPr txBox="1">
            <a:spLocks noChangeArrowheads="1"/>
          </p:cNvSpPr>
          <p:nvPr/>
        </p:nvSpPr>
        <p:spPr bwMode="auto">
          <a:xfrm>
            <a:off x="6172200" y="1228725"/>
            <a:ext cx="431800" cy="457200"/>
          </a:xfrm>
          <a:prstGeom prst="rect">
            <a:avLst/>
          </a:prstGeom>
          <a:noFill/>
          <a:ln w="38100">
            <a:noFill/>
            <a:miter lim="800000"/>
            <a:headEnd/>
            <a:tailEnd/>
          </a:ln>
        </p:spPr>
        <p:txBody>
          <a:bodyPr>
            <a:spAutoFit/>
          </a:bodyPr>
          <a:lstStyle/>
          <a:p>
            <a:pPr>
              <a:spcBef>
                <a:spcPct val="50000"/>
              </a:spcBef>
            </a:pPr>
            <a:r>
              <a:rPr kumimoji="1" lang="zh-CN" altLang="en-US" sz="2400" b="1">
                <a:solidFill>
                  <a:srgbClr val="FF0066"/>
                </a:solidFill>
              </a:rPr>
              <a:t>0</a:t>
            </a:r>
          </a:p>
        </p:txBody>
      </p:sp>
      <p:sp>
        <p:nvSpPr>
          <p:cNvPr id="668680" name="Text Box 8"/>
          <p:cNvSpPr txBox="1">
            <a:spLocks noChangeArrowheads="1"/>
          </p:cNvSpPr>
          <p:nvPr/>
        </p:nvSpPr>
        <p:spPr bwMode="auto">
          <a:xfrm>
            <a:off x="2273300" y="1228725"/>
            <a:ext cx="400050" cy="457200"/>
          </a:xfrm>
          <a:prstGeom prst="rect">
            <a:avLst/>
          </a:prstGeom>
          <a:noFill/>
          <a:ln w="38100">
            <a:noFill/>
            <a:miter lim="800000"/>
            <a:headEnd/>
            <a:tailEnd/>
          </a:ln>
        </p:spPr>
        <p:txBody>
          <a:bodyPr>
            <a:spAutoFit/>
          </a:bodyPr>
          <a:lstStyle/>
          <a:p>
            <a:r>
              <a:rPr kumimoji="1" lang="zh-CN" altLang="en-US" sz="2400" b="1">
                <a:solidFill>
                  <a:srgbClr val="FF0066"/>
                </a:solidFill>
              </a:rPr>
              <a:t>0</a:t>
            </a:r>
          </a:p>
        </p:txBody>
      </p:sp>
      <p:sp>
        <p:nvSpPr>
          <p:cNvPr id="668681" name="Line 9"/>
          <p:cNvSpPr>
            <a:spLocks noChangeShapeType="1"/>
          </p:cNvSpPr>
          <p:nvPr/>
        </p:nvSpPr>
        <p:spPr bwMode="auto">
          <a:xfrm flipH="1">
            <a:off x="4508500" y="1127125"/>
            <a:ext cx="0" cy="152400"/>
          </a:xfrm>
          <a:prstGeom prst="line">
            <a:avLst/>
          </a:prstGeom>
          <a:noFill/>
          <a:ln w="38100">
            <a:solidFill>
              <a:schemeClr val="tx1"/>
            </a:solidFill>
            <a:round/>
            <a:headEnd/>
            <a:tailEnd/>
          </a:ln>
        </p:spPr>
        <p:txBody>
          <a:bodyPr wrap="none" anchor="ctr"/>
          <a:lstStyle/>
          <a:p>
            <a:endParaRPr lang="zh-CN" altLang="en-US"/>
          </a:p>
        </p:txBody>
      </p:sp>
      <p:sp>
        <p:nvSpPr>
          <p:cNvPr id="668682" name="Text Box 10"/>
          <p:cNvSpPr txBox="1">
            <a:spLocks noChangeArrowheads="1"/>
          </p:cNvSpPr>
          <p:nvPr/>
        </p:nvSpPr>
        <p:spPr bwMode="auto">
          <a:xfrm>
            <a:off x="4321175" y="1279525"/>
            <a:ext cx="381000" cy="457200"/>
          </a:xfrm>
          <a:prstGeom prst="rect">
            <a:avLst/>
          </a:prstGeom>
          <a:noFill/>
          <a:ln w="38100">
            <a:noFill/>
            <a:miter lim="800000"/>
            <a:headEnd/>
            <a:tailEnd/>
          </a:ln>
        </p:spPr>
        <p:txBody>
          <a:bodyPr>
            <a:spAutoFit/>
          </a:bodyPr>
          <a:lstStyle/>
          <a:p>
            <a:pPr>
              <a:spcBef>
                <a:spcPct val="50000"/>
              </a:spcBef>
            </a:pPr>
            <a:r>
              <a:rPr kumimoji="1" lang="en-US" altLang="en-US" sz="2400" b="1"/>
              <a:t>Z</a:t>
            </a:r>
            <a:endParaRPr kumimoji="1" lang="en-US" altLang="zh-CN" sz="2400" b="1"/>
          </a:p>
        </p:txBody>
      </p:sp>
      <p:sp>
        <p:nvSpPr>
          <p:cNvPr id="668683" name="Line 11"/>
          <p:cNvSpPr>
            <a:spLocks noChangeShapeType="1"/>
          </p:cNvSpPr>
          <p:nvPr/>
        </p:nvSpPr>
        <p:spPr bwMode="auto">
          <a:xfrm>
            <a:off x="3886200" y="1203325"/>
            <a:ext cx="0" cy="76200"/>
          </a:xfrm>
          <a:prstGeom prst="line">
            <a:avLst/>
          </a:prstGeom>
          <a:noFill/>
          <a:ln w="38100">
            <a:solidFill>
              <a:schemeClr val="tx1"/>
            </a:solidFill>
            <a:round/>
            <a:headEnd/>
            <a:tailEnd/>
          </a:ln>
        </p:spPr>
        <p:txBody>
          <a:bodyPr wrap="none" anchor="ctr"/>
          <a:lstStyle/>
          <a:p>
            <a:endParaRPr lang="zh-CN" altLang="en-US"/>
          </a:p>
        </p:txBody>
      </p:sp>
      <p:sp>
        <p:nvSpPr>
          <p:cNvPr id="668684" name="Line 12"/>
          <p:cNvSpPr>
            <a:spLocks noChangeShapeType="1"/>
          </p:cNvSpPr>
          <p:nvPr/>
        </p:nvSpPr>
        <p:spPr bwMode="auto">
          <a:xfrm flipH="1">
            <a:off x="5080000" y="1190625"/>
            <a:ext cx="0" cy="114300"/>
          </a:xfrm>
          <a:prstGeom prst="line">
            <a:avLst/>
          </a:prstGeom>
          <a:noFill/>
          <a:ln w="38100">
            <a:solidFill>
              <a:schemeClr val="tx1"/>
            </a:solidFill>
            <a:round/>
            <a:headEnd/>
            <a:tailEnd/>
          </a:ln>
        </p:spPr>
        <p:txBody>
          <a:bodyPr wrap="none" anchor="ctr"/>
          <a:lstStyle/>
          <a:p>
            <a:endParaRPr lang="zh-CN" altLang="en-US"/>
          </a:p>
        </p:txBody>
      </p:sp>
      <p:sp>
        <p:nvSpPr>
          <p:cNvPr id="668685" name="Text Box 13"/>
          <p:cNvSpPr txBox="1">
            <a:spLocks noChangeArrowheads="1"/>
          </p:cNvSpPr>
          <p:nvPr/>
        </p:nvSpPr>
        <p:spPr bwMode="auto">
          <a:xfrm>
            <a:off x="3632200" y="1266825"/>
            <a:ext cx="546100" cy="457200"/>
          </a:xfrm>
          <a:prstGeom prst="rect">
            <a:avLst/>
          </a:prstGeom>
          <a:noFill/>
          <a:ln w="38100">
            <a:noFill/>
            <a:miter lim="800000"/>
            <a:headEnd/>
            <a:tailEnd/>
          </a:ln>
        </p:spPr>
        <p:txBody>
          <a:bodyPr>
            <a:spAutoFit/>
          </a:bodyPr>
          <a:lstStyle/>
          <a:p>
            <a:pPr>
              <a:spcBef>
                <a:spcPct val="50000"/>
              </a:spcBef>
            </a:pPr>
            <a:r>
              <a:rPr kumimoji="1" lang="en-US" altLang="zh-CN" sz="2400" b="1"/>
              <a:t>Z1</a:t>
            </a:r>
          </a:p>
        </p:txBody>
      </p:sp>
      <p:sp>
        <p:nvSpPr>
          <p:cNvPr id="668686" name="Text Box 14"/>
          <p:cNvSpPr txBox="1">
            <a:spLocks noChangeArrowheads="1"/>
          </p:cNvSpPr>
          <p:nvPr/>
        </p:nvSpPr>
        <p:spPr bwMode="auto">
          <a:xfrm>
            <a:off x="4889500" y="1279525"/>
            <a:ext cx="647700" cy="457200"/>
          </a:xfrm>
          <a:prstGeom prst="rect">
            <a:avLst/>
          </a:prstGeom>
          <a:noFill/>
          <a:ln w="38100">
            <a:noFill/>
            <a:miter lim="800000"/>
            <a:headEnd/>
            <a:tailEnd/>
          </a:ln>
        </p:spPr>
        <p:txBody>
          <a:bodyPr>
            <a:spAutoFit/>
          </a:bodyPr>
          <a:lstStyle/>
          <a:p>
            <a:pPr>
              <a:spcBef>
                <a:spcPct val="50000"/>
              </a:spcBef>
            </a:pPr>
            <a:r>
              <a:rPr kumimoji="1" lang="en-US" altLang="zh-CN" sz="2400" b="1"/>
              <a:t>Z2</a:t>
            </a:r>
          </a:p>
        </p:txBody>
      </p:sp>
      <p:grpSp>
        <p:nvGrpSpPr>
          <p:cNvPr id="2" name="Group 21"/>
          <p:cNvGrpSpPr>
            <a:grpSpLocks/>
          </p:cNvGrpSpPr>
          <p:nvPr/>
        </p:nvGrpSpPr>
        <p:grpSpPr bwMode="auto">
          <a:xfrm>
            <a:off x="5507038" y="2573338"/>
            <a:ext cx="3430587" cy="1320800"/>
            <a:chOff x="3368" y="1346"/>
            <a:chExt cx="2161" cy="832"/>
          </a:xfrm>
        </p:grpSpPr>
        <p:sp>
          <p:nvSpPr>
            <p:cNvPr id="668688" name="Text Box 16"/>
            <p:cNvSpPr txBox="1">
              <a:spLocks noChangeArrowheads="1"/>
            </p:cNvSpPr>
            <p:nvPr/>
          </p:nvSpPr>
          <p:spPr bwMode="auto">
            <a:xfrm>
              <a:off x="3550" y="1346"/>
              <a:ext cx="1979" cy="832"/>
            </a:xfrm>
            <a:prstGeom prst="rect">
              <a:avLst/>
            </a:prstGeom>
            <a:solidFill>
              <a:srgbClr val="CCFFFF"/>
            </a:solidFill>
            <a:ln w="9525">
              <a:solidFill>
                <a:srgbClr val="0000FF"/>
              </a:solidFill>
              <a:miter lim="800000"/>
              <a:headEnd/>
              <a:tailEnd/>
            </a:ln>
          </p:spPr>
          <p:txBody>
            <a:bodyPr>
              <a:spAutoFit/>
            </a:bodyPr>
            <a:lstStyle/>
            <a:p>
              <a:pPr eaLnBrk="0" hangingPunct="0"/>
              <a:r>
                <a:rPr lang="zh-CN" altLang="en-US" sz="2000" b="1">
                  <a:solidFill>
                    <a:srgbClr val="0000FF"/>
                  </a:solidFill>
                  <a:ea typeface="黑体" pitchFamily="49" charset="-122"/>
                </a:rPr>
                <a:t>例如：附加位为</a:t>
              </a:r>
            </a:p>
            <a:p>
              <a:pPr eaLnBrk="0" hangingPunct="0"/>
              <a:r>
                <a:rPr lang="zh-CN" altLang="en-US" sz="2000" b="1">
                  <a:ea typeface="黑体" pitchFamily="49" charset="-122"/>
                </a:rPr>
                <a:t>01：舍</a:t>
              </a:r>
            </a:p>
            <a:p>
              <a:pPr eaLnBrk="0" hangingPunct="0"/>
              <a:r>
                <a:rPr lang="zh-CN" altLang="en-US" sz="2000" b="1">
                  <a:ea typeface="黑体" pitchFamily="49" charset="-122"/>
                </a:rPr>
                <a:t>11：入</a:t>
              </a:r>
            </a:p>
            <a:p>
              <a:pPr eaLnBrk="0" hangingPunct="0"/>
              <a:r>
                <a:rPr lang="zh-CN" altLang="en-US" sz="2000" b="1">
                  <a:ea typeface="黑体" pitchFamily="49" charset="-122"/>
                </a:rPr>
                <a:t>10</a:t>
              </a:r>
              <a:r>
                <a:rPr lang="zh-CN" altLang="en-US" sz="2000" b="1">
                  <a:ea typeface="黑体" pitchFamily="49" charset="-122"/>
                  <a:sym typeface="Wingdings" pitchFamily="2" charset="2"/>
                </a:rPr>
                <a:t>：(强迫结果为偶数)</a:t>
              </a:r>
              <a:endParaRPr lang="zh-CN" altLang="en-US" sz="2000" b="1">
                <a:ea typeface="黑体" pitchFamily="49" charset="-122"/>
              </a:endParaRPr>
            </a:p>
          </p:txBody>
        </p:sp>
        <p:sp>
          <p:nvSpPr>
            <p:cNvPr id="668689" name="AutoShape 17"/>
            <p:cNvSpPr>
              <a:spLocks/>
            </p:cNvSpPr>
            <p:nvPr/>
          </p:nvSpPr>
          <p:spPr bwMode="auto">
            <a:xfrm>
              <a:off x="3368" y="1477"/>
              <a:ext cx="118" cy="541"/>
            </a:xfrm>
            <a:prstGeom prst="rightBrace">
              <a:avLst>
                <a:gd name="adj1" fmla="val 38206"/>
                <a:gd name="adj2" fmla="val 50000"/>
              </a:avLst>
            </a:prstGeom>
            <a:noFill/>
            <a:ln w="28575">
              <a:solidFill>
                <a:srgbClr val="0000FF"/>
              </a:solidFill>
              <a:round/>
              <a:headEnd/>
              <a:tailEnd/>
            </a:ln>
          </p:spPr>
          <p:txBody>
            <a:bodyPr wrap="none" anchor="ctr"/>
            <a:lstStyle/>
            <a:p>
              <a:pPr eaLnBrk="0" hangingPunct="0"/>
              <a:endParaRPr lang="zh-CN" altLang="en-US" sz="1600" b="1">
                <a:latin typeface="Times New Roman" pitchFamily="18" charset="0"/>
              </a:endParaRPr>
            </a:p>
          </p:txBody>
        </p:sp>
      </p:grpSp>
      <p:sp>
        <p:nvSpPr>
          <p:cNvPr id="216082" name="Text Box 18"/>
          <p:cNvSpPr txBox="1">
            <a:spLocks noChangeArrowheads="1"/>
          </p:cNvSpPr>
          <p:nvPr/>
        </p:nvSpPr>
        <p:spPr bwMode="auto">
          <a:xfrm>
            <a:off x="468313" y="3921125"/>
            <a:ext cx="6378575" cy="762000"/>
          </a:xfrm>
          <a:prstGeom prst="rect">
            <a:avLst/>
          </a:prstGeom>
          <a:noFill/>
          <a:ln w="12700">
            <a:noFill/>
            <a:miter lim="800000"/>
            <a:headEnd/>
            <a:tailEnd/>
          </a:ln>
        </p:spPr>
        <p:txBody>
          <a:bodyPr>
            <a:spAutoFit/>
          </a:bodyPr>
          <a:lstStyle/>
          <a:p>
            <a:pPr eaLnBrk="0" hangingPunct="0"/>
            <a:r>
              <a:rPr lang="zh-CN" altLang="en-US" sz="2200" b="1">
                <a:cs typeface="Times New Roman" pitchFamily="18" charset="0"/>
              </a:rPr>
              <a:t>例：</a:t>
            </a:r>
            <a:r>
              <a:rPr lang="en-US" altLang="zh-CN" sz="2200" b="1">
                <a:cs typeface="Times New Roman" pitchFamily="18" charset="0"/>
              </a:rPr>
              <a:t>1.1101</a:t>
            </a:r>
            <a:r>
              <a:rPr lang="en-US" altLang="zh-CN" sz="2200" b="1">
                <a:solidFill>
                  <a:srgbClr val="CC0000"/>
                </a:solidFill>
                <a:cs typeface="Times New Roman" pitchFamily="18" charset="0"/>
              </a:rPr>
              <a:t>11</a:t>
            </a:r>
            <a:r>
              <a:rPr lang="en-US" altLang="zh-CN" sz="2200" b="1">
                <a:cs typeface="Times New Roman" pitchFamily="18" charset="0"/>
              </a:rPr>
              <a:t> </a:t>
            </a:r>
            <a:r>
              <a:rPr lang="en-US" altLang="zh-CN" sz="2200" b="1">
                <a:latin typeface="Times New Roman" pitchFamily="18" charset="0"/>
                <a:ea typeface="黑体" pitchFamily="49" charset="-122"/>
                <a:cs typeface="Times New Roman" pitchFamily="18" charset="0"/>
              </a:rPr>
              <a:t>→</a:t>
            </a:r>
            <a:r>
              <a:rPr lang="en-US" altLang="zh-CN" sz="2200" b="1">
                <a:cs typeface="Times New Roman" pitchFamily="18" charset="0"/>
              </a:rPr>
              <a:t> 1.1110;    1.1101</a:t>
            </a:r>
            <a:r>
              <a:rPr lang="en-US" altLang="zh-CN" sz="2200" b="1">
                <a:solidFill>
                  <a:srgbClr val="CC0000"/>
                </a:solidFill>
                <a:cs typeface="Times New Roman" pitchFamily="18" charset="0"/>
              </a:rPr>
              <a:t>01</a:t>
            </a:r>
            <a:r>
              <a:rPr lang="en-US" altLang="zh-CN" sz="2200" b="1">
                <a:cs typeface="Times New Roman" pitchFamily="18" charset="0"/>
              </a:rPr>
              <a:t> </a:t>
            </a:r>
            <a:r>
              <a:rPr lang="en-US" altLang="zh-CN" sz="2200" b="1">
                <a:latin typeface="Times New Roman" pitchFamily="18" charset="0"/>
                <a:ea typeface="黑体" pitchFamily="49" charset="-122"/>
              </a:rPr>
              <a:t>→</a:t>
            </a:r>
            <a:r>
              <a:rPr lang="en-US" altLang="zh-CN" sz="1600" b="1">
                <a:latin typeface="Times New Roman" pitchFamily="18" charset="0"/>
              </a:rPr>
              <a:t> </a:t>
            </a:r>
            <a:r>
              <a:rPr lang="en-US" altLang="zh-CN" sz="2200" b="1"/>
              <a:t>1.1101;    </a:t>
            </a:r>
          </a:p>
          <a:p>
            <a:pPr eaLnBrk="0" hangingPunct="0"/>
            <a:r>
              <a:rPr lang="en-US" altLang="zh-CN" sz="2200" b="1"/>
              <a:t>        1.1101</a:t>
            </a:r>
            <a:r>
              <a:rPr lang="en-US" altLang="zh-CN" sz="2200" b="1">
                <a:solidFill>
                  <a:srgbClr val="CC0000"/>
                </a:solidFill>
              </a:rPr>
              <a:t>10</a:t>
            </a:r>
            <a:r>
              <a:rPr lang="en-US" altLang="zh-CN" sz="2200" b="1"/>
              <a:t> </a:t>
            </a:r>
            <a:r>
              <a:rPr lang="en-US" altLang="zh-CN" sz="2200" b="1">
                <a:latin typeface="Times New Roman" pitchFamily="18" charset="0"/>
                <a:ea typeface="黑体" pitchFamily="49" charset="-122"/>
              </a:rPr>
              <a:t>→</a:t>
            </a:r>
            <a:r>
              <a:rPr lang="en-US" altLang="zh-CN" sz="1600" b="1">
                <a:latin typeface="Times New Roman" pitchFamily="18" charset="0"/>
              </a:rPr>
              <a:t> </a:t>
            </a:r>
            <a:r>
              <a:rPr lang="en-US" altLang="zh-CN" sz="2200" b="1"/>
              <a:t>1.1110;    1.1111</a:t>
            </a:r>
            <a:r>
              <a:rPr lang="en-US" altLang="zh-CN" sz="2200" b="1">
                <a:solidFill>
                  <a:srgbClr val="CC0000"/>
                </a:solidFill>
              </a:rPr>
              <a:t>10</a:t>
            </a:r>
            <a:r>
              <a:rPr lang="en-US" altLang="zh-CN" sz="2200" b="1"/>
              <a:t> </a:t>
            </a:r>
            <a:r>
              <a:rPr lang="en-US" altLang="zh-CN" sz="2200" b="1">
                <a:latin typeface="Times New Roman" pitchFamily="18" charset="0"/>
                <a:ea typeface="黑体" pitchFamily="49" charset="-122"/>
              </a:rPr>
              <a:t>→</a:t>
            </a:r>
            <a:r>
              <a:rPr lang="en-US" altLang="zh-CN" sz="2200" b="1"/>
              <a:t> 10.0000; </a:t>
            </a:r>
            <a:endParaRPr lang="en-US" altLang="en-US" sz="22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6067">
                                            <p:txEl>
                                              <p:pRg st="3" end="3"/>
                                            </p:txEl>
                                          </p:spTgt>
                                        </p:tgtEl>
                                        <p:attrNameLst>
                                          <p:attrName>style.visibility</p:attrName>
                                        </p:attrNameLst>
                                      </p:cBhvr>
                                      <p:to>
                                        <p:strVal val="visible"/>
                                      </p:to>
                                    </p:set>
                                    <p:animEffect transition="in" filter="blinds(horizontal)">
                                      <p:cBhvr>
                                        <p:cTn id="7" dur="500"/>
                                        <p:tgtEl>
                                          <p:spTgt spid="21606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6067">
                                            <p:txEl>
                                              <p:pRg st="4" end="4"/>
                                            </p:txEl>
                                          </p:spTgt>
                                        </p:tgtEl>
                                        <p:attrNameLst>
                                          <p:attrName>style.visibility</p:attrName>
                                        </p:attrNameLst>
                                      </p:cBhvr>
                                      <p:to>
                                        <p:strVal val="visible"/>
                                      </p:to>
                                    </p:set>
                                    <p:animEffect transition="in" filter="blinds(horizontal)">
                                      <p:cBhvr>
                                        <p:cTn id="12" dur="500"/>
                                        <p:tgtEl>
                                          <p:spTgt spid="21606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6067">
                                            <p:txEl>
                                              <p:pRg st="5" end="5"/>
                                            </p:txEl>
                                          </p:spTgt>
                                        </p:tgtEl>
                                        <p:attrNameLst>
                                          <p:attrName>style.visibility</p:attrName>
                                        </p:attrNameLst>
                                      </p:cBhvr>
                                      <p:to>
                                        <p:strVal val="visible"/>
                                      </p:to>
                                    </p:set>
                                    <p:animEffect transition="in" filter="blinds(horizontal)">
                                      <p:cBhvr>
                                        <p:cTn id="17" dur="500"/>
                                        <p:tgtEl>
                                          <p:spTgt spid="21606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6082"/>
                                        </p:tgtEl>
                                        <p:attrNameLst>
                                          <p:attrName>style.visibility</p:attrName>
                                        </p:attrNameLst>
                                      </p:cBhvr>
                                      <p:to>
                                        <p:strVal val="visible"/>
                                      </p:to>
                                    </p:set>
                                    <p:animEffect transition="in" filter="blinds(horizontal)">
                                      <p:cBhvr>
                                        <p:cTn id="27" dur="500"/>
                                        <p:tgtEl>
                                          <p:spTgt spid="21608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16067">
                                            <p:txEl>
                                              <p:pRg st="8" end="8"/>
                                            </p:txEl>
                                          </p:spTgt>
                                        </p:tgtEl>
                                        <p:attrNameLst>
                                          <p:attrName>style.visibility</p:attrName>
                                        </p:attrNameLst>
                                      </p:cBhvr>
                                      <p:to>
                                        <p:strVal val="visible"/>
                                      </p:to>
                                    </p:set>
                                    <p:animEffect transition="in" filter="blinds(horizontal)">
                                      <p:cBhvr>
                                        <p:cTn id="32" dur="500"/>
                                        <p:tgtEl>
                                          <p:spTgt spid="216067">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16067">
                                            <p:txEl>
                                              <p:pRg st="9" end="9"/>
                                            </p:txEl>
                                          </p:spTgt>
                                        </p:tgtEl>
                                        <p:attrNameLst>
                                          <p:attrName>style.visibility</p:attrName>
                                        </p:attrNameLst>
                                      </p:cBhvr>
                                      <p:to>
                                        <p:strVal val="visible"/>
                                      </p:to>
                                    </p:set>
                                    <p:animEffect transition="in" filter="blinds(horizontal)">
                                      <p:cBhvr>
                                        <p:cTn id="37" dur="500"/>
                                        <p:tgtEl>
                                          <p:spTgt spid="216067">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16067">
                                            <p:txEl>
                                              <p:pRg st="10" end="10"/>
                                            </p:txEl>
                                          </p:spTgt>
                                        </p:tgtEl>
                                        <p:attrNameLst>
                                          <p:attrName>style.visibility</p:attrName>
                                        </p:attrNameLst>
                                      </p:cBhvr>
                                      <p:to>
                                        <p:strVal val="visible"/>
                                      </p:to>
                                    </p:set>
                                    <p:animEffect transition="in" filter="blinds(horizontal)">
                                      <p:cBhvr>
                                        <p:cTn id="42" dur="500"/>
                                        <p:tgtEl>
                                          <p:spTgt spid="2160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8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a:xfrm>
            <a:off x="457200" y="142875"/>
            <a:ext cx="8229600" cy="561975"/>
          </a:xfrm>
        </p:spPr>
        <p:txBody>
          <a:bodyPr/>
          <a:lstStyle/>
          <a:p>
            <a:r>
              <a:rPr lang="zh-CN" altLang="en-US" sz="3200" smtClean="0">
                <a:ea typeface="微软雅黑" pitchFamily="34" charset="-122"/>
              </a:rPr>
              <a:t>浮点数舍入举例</a:t>
            </a:r>
          </a:p>
        </p:txBody>
      </p:sp>
      <p:sp>
        <p:nvSpPr>
          <p:cNvPr id="685059" name="Rectangle 3"/>
          <p:cNvSpPr>
            <a:spLocks noChangeArrowheads="1"/>
          </p:cNvSpPr>
          <p:nvPr/>
        </p:nvSpPr>
        <p:spPr bwMode="auto">
          <a:xfrm>
            <a:off x="411163" y="977900"/>
            <a:ext cx="7874000" cy="4168775"/>
          </a:xfrm>
          <a:prstGeom prst="rect">
            <a:avLst/>
          </a:prstGeom>
          <a:noFill/>
          <a:ln w="9525" algn="ctr">
            <a:noFill/>
            <a:miter lim="800000"/>
            <a:headEnd/>
            <a:tailEnd/>
          </a:ln>
          <a:effectLst/>
        </p:spPr>
        <p:txBody>
          <a:bodyPr wrap="none" lIns="0" tIns="0" rIns="0" bIns="0" anchor="ctr">
            <a:spAutoFit/>
          </a:bodyPr>
          <a:lstStyle/>
          <a:p>
            <a:pPr eaLnBrk="0" hangingPunct="0">
              <a:lnSpc>
                <a:spcPct val="105000"/>
              </a:lnSpc>
            </a:pPr>
            <a:r>
              <a:rPr lang="zh-CN" altLang="en-US" sz="2000" b="1">
                <a:latin typeface="微软雅黑" pitchFamily="34" charset="-122"/>
                <a:ea typeface="微软雅黑" pitchFamily="34" charset="-122"/>
              </a:rPr>
              <a:t>例：将同一实数分别赋值给单精度和双精度类型变量，然后打印输出。</a:t>
            </a:r>
          </a:p>
          <a:p>
            <a:pPr eaLnBrk="0" hangingPunct="0">
              <a:lnSpc>
                <a:spcPct val="105000"/>
              </a:lnSpc>
            </a:pPr>
            <a:r>
              <a:rPr lang="en-US" altLang="zh-CN" sz="2000" b="1">
                <a:latin typeface="微软雅黑" pitchFamily="34" charset="-122"/>
                <a:ea typeface="微软雅黑" pitchFamily="34" charset="-122"/>
              </a:rPr>
              <a:t>#include &lt;stdio.h&gt;</a:t>
            </a:r>
          </a:p>
          <a:p>
            <a:pPr eaLnBrk="0" hangingPunct="0">
              <a:lnSpc>
                <a:spcPct val="105000"/>
              </a:lnSpc>
            </a:pPr>
            <a:r>
              <a:rPr lang="en-US" altLang="zh-CN" sz="2000" b="1">
                <a:latin typeface="微软雅黑" pitchFamily="34" charset="-122"/>
                <a:ea typeface="微软雅黑" pitchFamily="34" charset="-122"/>
              </a:rPr>
              <a:t>main()</a:t>
            </a:r>
          </a:p>
          <a:p>
            <a:pPr eaLnBrk="0" hangingPunct="0">
              <a:lnSpc>
                <a:spcPct val="105000"/>
              </a:lnSpc>
            </a:pPr>
            <a:r>
              <a:rPr lang="en-US" altLang="zh-CN" sz="2000" b="1">
                <a:latin typeface="微软雅黑" pitchFamily="34" charset="-122"/>
                <a:ea typeface="微软雅黑" pitchFamily="34" charset="-122"/>
              </a:rPr>
              <a:t>{</a:t>
            </a:r>
          </a:p>
          <a:p>
            <a:pPr eaLnBrk="0" hangingPunct="0">
              <a:lnSpc>
                <a:spcPct val="105000"/>
              </a:lnSpc>
            </a:pPr>
            <a:r>
              <a:rPr lang="en-US" altLang="zh-CN" sz="2000" b="1">
                <a:latin typeface="微软雅黑" pitchFamily="34" charset="-122"/>
                <a:ea typeface="微软雅黑" pitchFamily="34" charset="-122"/>
              </a:rPr>
              <a:t> 	float a;</a:t>
            </a:r>
          </a:p>
          <a:p>
            <a:pPr eaLnBrk="0" hangingPunct="0">
              <a:lnSpc>
                <a:spcPct val="105000"/>
              </a:lnSpc>
            </a:pPr>
            <a:r>
              <a:rPr lang="en-US" altLang="zh-CN" sz="2000" b="1">
                <a:latin typeface="微软雅黑" pitchFamily="34" charset="-122"/>
                <a:ea typeface="微软雅黑" pitchFamily="34" charset="-122"/>
              </a:rPr>
              <a:t>	double b;</a:t>
            </a:r>
          </a:p>
          <a:p>
            <a:pPr eaLnBrk="0" hangingPunct="0">
              <a:lnSpc>
                <a:spcPct val="105000"/>
              </a:lnSpc>
            </a:pPr>
            <a:r>
              <a:rPr lang="en-US" altLang="zh-CN" sz="2000" b="1">
                <a:latin typeface="微软雅黑" pitchFamily="34" charset="-122"/>
                <a:ea typeface="微软雅黑" pitchFamily="34" charset="-122"/>
              </a:rPr>
              <a:t>	a = 123456.789e4;</a:t>
            </a:r>
          </a:p>
          <a:p>
            <a:pPr eaLnBrk="0" hangingPunct="0">
              <a:lnSpc>
                <a:spcPct val="105000"/>
              </a:lnSpc>
            </a:pPr>
            <a:r>
              <a:rPr lang="en-US" altLang="zh-CN" sz="2000" b="1">
                <a:latin typeface="微软雅黑" pitchFamily="34" charset="-122"/>
                <a:ea typeface="微软雅黑" pitchFamily="34" charset="-122"/>
              </a:rPr>
              <a:t>	b = 123456.789e4;</a:t>
            </a:r>
          </a:p>
          <a:p>
            <a:pPr eaLnBrk="0" hangingPunct="0">
              <a:lnSpc>
                <a:spcPct val="105000"/>
              </a:lnSpc>
            </a:pPr>
            <a:r>
              <a:rPr lang="en-US" altLang="zh-CN" sz="2000" b="1">
                <a:latin typeface="微软雅黑" pitchFamily="34" charset="-122"/>
                <a:ea typeface="微软雅黑" pitchFamily="34" charset="-122"/>
              </a:rPr>
              <a:t>	printf(“%f/n%f/n”,a,b);</a:t>
            </a:r>
          </a:p>
          <a:p>
            <a:pPr eaLnBrk="0" hangingPunct="0">
              <a:lnSpc>
                <a:spcPct val="105000"/>
              </a:lnSpc>
            </a:pPr>
            <a:r>
              <a:rPr lang="en-US" altLang="zh-CN" sz="2000" b="1">
                <a:latin typeface="微软雅黑" pitchFamily="34" charset="-122"/>
                <a:ea typeface="微软雅黑" pitchFamily="34" charset="-122"/>
              </a:rPr>
              <a:t>}</a:t>
            </a:r>
          </a:p>
          <a:p>
            <a:pPr eaLnBrk="0" hangingPunct="0">
              <a:lnSpc>
                <a:spcPct val="105000"/>
              </a:lnSpc>
            </a:pPr>
            <a:r>
              <a:rPr lang="zh-CN" altLang="en-US" sz="2000" b="1">
                <a:latin typeface="微软雅黑" pitchFamily="34" charset="-122"/>
                <a:ea typeface="微软雅黑" pitchFamily="34" charset="-122"/>
              </a:rPr>
              <a:t>运行结果如下：</a:t>
            </a:r>
          </a:p>
          <a:p>
            <a:pPr eaLnBrk="0" hangingPunct="0">
              <a:lnSpc>
                <a:spcPct val="105000"/>
              </a:lnSpc>
            </a:pPr>
            <a:r>
              <a:rPr lang="zh-CN" altLang="en-US" sz="2000" b="1">
                <a:latin typeface="微软雅黑" pitchFamily="34" charset="-122"/>
                <a:ea typeface="微软雅黑" pitchFamily="34" charset="-122"/>
              </a:rPr>
              <a:t>	</a:t>
            </a:r>
            <a:r>
              <a:rPr lang="en-US" altLang="zh-CN" sz="2000" b="1">
                <a:latin typeface="微软雅黑" pitchFamily="34" charset="-122"/>
                <a:ea typeface="微软雅黑" pitchFamily="34" charset="-122"/>
              </a:rPr>
              <a:t>1234567936.000000</a:t>
            </a:r>
          </a:p>
          <a:p>
            <a:pPr eaLnBrk="0" hangingPunct="0">
              <a:lnSpc>
                <a:spcPct val="105000"/>
              </a:lnSpc>
            </a:pPr>
            <a:r>
              <a:rPr lang="en-US" altLang="zh-CN" sz="2000" b="1">
                <a:latin typeface="微软雅黑" pitchFamily="34" charset="-122"/>
                <a:ea typeface="微软雅黑" pitchFamily="34" charset="-122"/>
              </a:rPr>
              <a:t>	1234567890.000000</a:t>
            </a:r>
          </a:p>
        </p:txBody>
      </p:sp>
      <p:sp>
        <p:nvSpPr>
          <p:cNvPr id="685060" name="Rectangle 4"/>
          <p:cNvSpPr>
            <a:spLocks noChangeArrowheads="1"/>
          </p:cNvSpPr>
          <p:nvPr/>
        </p:nvSpPr>
        <p:spPr bwMode="auto">
          <a:xfrm>
            <a:off x="365125" y="5414963"/>
            <a:ext cx="5626100" cy="669925"/>
          </a:xfrm>
          <a:prstGeom prst="rect">
            <a:avLst/>
          </a:prstGeom>
          <a:noFill/>
          <a:ln w="9525" algn="ctr">
            <a:noFill/>
            <a:miter lim="800000"/>
            <a:headEnd/>
            <a:tailEnd/>
          </a:ln>
          <a:effectLst/>
        </p:spPr>
        <p:txBody>
          <a:bodyPr lIns="0" tIns="0" rIns="0" bIns="0" anchor="ctr">
            <a:spAutoFit/>
          </a:bodyPr>
          <a:lstStyle/>
          <a:p>
            <a:pPr eaLnBrk="0" fontAlgn="ctr" hangingPunct="0"/>
            <a:r>
              <a:rPr lang="zh-CN" altLang="en-US" sz="2200" b="1">
                <a:solidFill>
                  <a:srgbClr val="FF3300"/>
                </a:solidFill>
                <a:latin typeface="微软雅黑" pitchFamily="34" charset="-122"/>
                <a:ea typeface="微软雅黑" pitchFamily="34" charset="-122"/>
              </a:rPr>
              <a:t>问题：为什么同一个实数赋值给</a:t>
            </a:r>
            <a:r>
              <a:rPr lang="en-US" altLang="zh-CN" sz="2200" b="1">
                <a:solidFill>
                  <a:srgbClr val="FF3300"/>
                </a:solidFill>
                <a:latin typeface="微软雅黑" pitchFamily="34" charset="-122"/>
                <a:ea typeface="微软雅黑" pitchFamily="34" charset="-122"/>
              </a:rPr>
              <a:t>float</a:t>
            </a:r>
            <a:r>
              <a:rPr lang="zh-CN" altLang="en-US" sz="2200" b="1">
                <a:solidFill>
                  <a:srgbClr val="FF3300"/>
                </a:solidFill>
                <a:latin typeface="微软雅黑" pitchFamily="34" charset="-122"/>
                <a:ea typeface="微软雅黑" pitchFamily="34" charset="-122"/>
              </a:rPr>
              <a:t>型变量和</a:t>
            </a:r>
            <a:r>
              <a:rPr lang="en-US" altLang="zh-CN" sz="2200" b="1">
                <a:solidFill>
                  <a:srgbClr val="FF3300"/>
                </a:solidFill>
                <a:latin typeface="微软雅黑" pitchFamily="34" charset="-122"/>
                <a:ea typeface="微软雅黑" pitchFamily="34" charset="-122"/>
              </a:rPr>
              <a:t>double</a:t>
            </a:r>
            <a:r>
              <a:rPr lang="zh-CN" altLang="en-US" sz="2200" b="1">
                <a:solidFill>
                  <a:srgbClr val="FF3300"/>
                </a:solidFill>
                <a:latin typeface="微软雅黑" pitchFamily="34" charset="-122"/>
                <a:ea typeface="微软雅黑" pitchFamily="34" charset="-122"/>
              </a:rPr>
              <a:t>型变量，输出结果会有所不同呢？</a:t>
            </a:r>
          </a:p>
        </p:txBody>
      </p:sp>
      <p:sp>
        <p:nvSpPr>
          <p:cNvPr id="685062" name="Rectangle 6"/>
          <p:cNvSpPr>
            <a:spLocks noChangeArrowheads="1"/>
          </p:cNvSpPr>
          <p:nvPr/>
        </p:nvSpPr>
        <p:spPr bwMode="auto">
          <a:xfrm>
            <a:off x="5048250" y="2457450"/>
            <a:ext cx="3573463" cy="1616075"/>
          </a:xfrm>
          <a:prstGeom prst="rect">
            <a:avLst/>
          </a:prstGeom>
          <a:noFill/>
          <a:ln w="9525" algn="ctr">
            <a:noFill/>
            <a:miter lim="800000"/>
            <a:headEnd/>
            <a:tailEnd/>
          </a:ln>
          <a:effectLst/>
        </p:spPr>
        <p:txBody>
          <a:bodyPr anchor="ctr">
            <a:spAutoFit/>
          </a:bodyPr>
          <a:lstStyle/>
          <a:p>
            <a:pPr eaLnBrk="0" hangingPunct="0">
              <a:lnSpc>
                <a:spcPct val="125000"/>
              </a:lnSpc>
            </a:pPr>
            <a:r>
              <a:rPr lang="zh-CN" altLang="en-US" sz="2000" b="1">
                <a:solidFill>
                  <a:srgbClr val="3333CC"/>
                </a:solidFill>
                <a:latin typeface="微软雅黑" pitchFamily="34" charset="-122"/>
                <a:ea typeface="微软雅黑" pitchFamily="34" charset="-122"/>
              </a:rPr>
              <a:t>为什么</a:t>
            </a:r>
            <a:r>
              <a:rPr lang="en-US" altLang="zh-CN" sz="2000" b="1">
                <a:solidFill>
                  <a:srgbClr val="3333CC"/>
                </a:solidFill>
                <a:latin typeface="微软雅黑" pitchFamily="34" charset="-122"/>
                <a:ea typeface="微软雅黑" pitchFamily="34" charset="-122"/>
              </a:rPr>
              <a:t>float</a:t>
            </a:r>
            <a:r>
              <a:rPr lang="zh-CN" altLang="en-US" sz="2000" b="1">
                <a:solidFill>
                  <a:srgbClr val="3333CC"/>
                </a:solidFill>
                <a:latin typeface="微软雅黑" pitchFamily="34" charset="-122"/>
                <a:ea typeface="微软雅黑" pitchFamily="34" charset="-122"/>
              </a:rPr>
              <a:t>情况下输出的结果会比原来的大？这到底有没有根本性原因还是随机发生的？为什么会出现这样的情况？</a:t>
            </a:r>
          </a:p>
        </p:txBody>
      </p:sp>
      <p:sp>
        <p:nvSpPr>
          <p:cNvPr id="4" name="TextBox 3"/>
          <p:cNvSpPr txBox="1"/>
          <p:nvPr/>
        </p:nvSpPr>
        <p:spPr>
          <a:xfrm>
            <a:off x="6686550" y="1484313"/>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p:cNvSpPr>
            <a:spLocks noGrp="1" noChangeArrowheads="1"/>
          </p:cNvSpPr>
          <p:nvPr>
            <p:ph type="title"/>
          </p:nvPr>
        </p:nvSpPr>
        <p:spPr>
          <a:xfrm>
            <a:off x="457200" y="142875"/>
            <a:ext cx="8229600" cy="561975"/>
          </a:xfrm>
        </p:spPr>
        <p:txBody>
          <a:bodyPr/>
          <a:lstStyle/>
          <a:p>
            <a:r>
              <a:rPr lang="en-US" altLang="zh-CN" sz="3600" smtClean="0"/>
              <a:t>C</a:t>
            </a:r>
            <a:r>
              <a:rPr lang="zh-CN" altLang="en-US" sz="3600" smtClean="0"/>
              <a:t>语言中的浮点数类型</a:t>
            </a:r>
          </a:p>
        </p:txBody>
      </p:sp>
      <p:sp>
        <p:nvSpPr>
          <p:cNvPr id="677891" name="Rectangle 3"/>
          <p:cNvSpPr>
            <a:spLocks noGrp="1" noChangeArrowheads="1"/>
          </p:cNvSpPr>
          <p:nvPr>
            <p:ph type="body" idx="1"/>
          </p:nvPr>
        </p:nvSpPr>
        <p:spPr>
          <a:xfrm>
            <a:off x="250825" y="866775"/>
            <a:ext cx="8455025" cy="5218113"/>
          </a:xfrm>
        </p:spPr>
        <p:txBody>
          <a:bodyPr/>
          <a:lstStyle/>
          <a:p>
            <a:pPr>
              <a:lnSpc>
                <a:spcPct val="120000"/>
              </a:lnSpc>
              <a:spcBef>
                <a:spcPct val="30000"/>
              </a:spcBef>
            </a:pPr>
            <a:r>
              <a:rPr lang="en-US" altLang="zh-CN" sz="2200" smtClean="0">
                <a:latin typeface="微软雅黑" pitchFamily="34" charset="-122"/>
                <a:ea typeface="微软雅黑" pitchFamily="34" charset="-122"/>
              </a:rPr>
              <a:t>C</a:t>
            </a:r>
            <a:r>
              <a:rPr lang="zh-CN" altLang="en-US" sz="2200" smtClean="0">
                <a:latin typeface="微软雅黑" pitchFamily="34" charset="-122"/>
                <a:ea typeface="微软雅黑" pitchFamily="34" charset="-122"/>
              </a:rPr>
              <a:t>语言中有</a:t>
            </a:r>
            <a:r>
              <a:rPr lang="en-US" altLang="zh-CN" sz="2200" smtClean="0">
                <a:solidFill>
                  <a:srgbClr val="FF0000"/>
                </a:solidFill>
                <a:latin typeface="微软雅黑" pitchFamily="34" charset="-122"/>
                <a:ea typeface="微软雅黑" pitchFamily="34" charset="-122"/>
              </a:rPr>
              <a:t>float</a:t>
            </a:r>
            <a:r>
              <a:rPr lang="zh-CN" altLang="en-US" sz="2200" smtClean="0">
                <a:latin typeface="微软雅黑" pitchFamily="34" charset="-122"/>
                <a:ea typeface="微软雅黑" pitchFamily="34" charset="-122"/>
              </a:rPr>
              <a:t>和</a:t>
            </a:r>
            <a:r>
              <a:rPr lang="en-US" altLang="zh-CN" sz="2200" smtClean="0">
                <a:solidFill>
                  <a:srgbClr val="FF0000"/>
                </a:solidFill>
                <a:latin typeface="微软雅黑" pitchFamily="34" charset="-122"/>
                <a:ea typeface="微软雅黑" pitchFamily="34" charset="-122"/>
              </a:rPr>
              <a:t>double</a:t>
            </a:r>
            <a:r>
              <a:rPr lang="zh-CN" altLang="en-US" sz="2200" smtClean="0">
                <a:latin typeface="微软雅黑" pitchFamily="34" charset="-122"/>
                <a:ea typeface="微软雅黑" pitchFamily="34" charset="-122"/>
              </a:rPr>
              <a:t>类型，分别对应</a:t>
            </a:r>
            <a:r>
              <a:rPr lang="en-US" altLang="zh-CN" sz="2200" smtClean="0">
                <a:latin typeface="微软雅黑" pitchFamily="34" charset="-122"/>
                <a:ea typeface="微软雅黑" pitchFamily="34" charset="-122"/>
              </a:rPr>
              <a:t>IEEE 754</a:t>
            </a:r>
            <a:r>
              <a:rPr lang="zh-CN" altLang="en-US" sz="2200" smtClean="0">
                <a:latin typeface="微软雅黑" pitchFamily="34" charset="-122"/>
                <a:ea typeface="微软雅黑" pitchFamily="34" charset="-122"/>
              </a:rPr>
              <a:t>单精度浮点数格式和双精度浮点数格式</a:t>
            </a:r>
          </a:p>
          <a:p>
            <a:pPr>
              <a:lnSpc>
                <a:spcPct val="120000"/>
              </a:lnSpc>
              <a:spcBef>
                <a:spcPct val="30000"/>
              </a:spcBef>
            </a:pPr>
            <a:r>
              <a:rPr lang="en-US" altLang="zh-CN" sz="2200" smtClean="0">
                <a:solidFill>
                  <a:srgbClr val="FF0000"/>
                </a:solidFill>
                <a:latin typeface="微软雅黑" pitchFamily="34" charset="-122"/>
                <a:ea typeface="微软雅黑" pitchFamily="34" charset="-122"/>
              </a:rPr>
              <a:t>long double</a:t>
            </a:r>
            <a:r>
              <a:rPr lang="zh-CN" altLang="en-US" sz="2200" smtClean="0">
                <a:latin typeface="微软雅黑" pitchFamily="34" charset="-122"/>
                <a:ea typeface="微软雅黑" pitchFamily="34" charset="-122"/>
              </a:rPr>
              <a:t>类型的长度和格式随编译器和处理器类型的不同而有所不同，</a:t>
            </a:r>
            <a:r>
              <a:rPr lang="en-US" altLang="zh-CN" sz="2200" smtClean="0">
                <a:latin typeface="微软雅黑" pitchFamily="34" charset="-122"/>
                <a:ea typeface="微软雅黑" pitchFamily="34" charset="-122"/>
              </a:rPr>
              <a:t>IA-32</a:t>
            </a:r>
            <a:r>
              <a:rPr lang="zh-CN" altLang="en-US" sz="2200" smtClean="0">
                <a:latin typeface="微软雅黑" pitchFamily="34" charset="-122"/>
                <a:ea typeface="微软雅黑" pitchFamily="34" charset="-122"/>
              </a:rPr>
              <a:t>中是</a:t>
            </a:r>
            <a:r>
              <a:rPr lang="en-US" altLang="zh-CN" sz="2200" smtClean="0">
                <a:solidFill>
                  <a:srgbClr val="FF0000"/>
                </a:solidFill>
                <a:latin typeface="微软雅黑" pitchFamily="34" charset="-122"/>
                <a:ea typeface="微软雅黑" pitchFamily="34" charset="-122"/>
              </a:rPr>
              <a:t>80</a:t>
            </a:r>
            <a:r>
              <a:rPr lang="zh-CN" altLang="en-US" sz="2200" smtClean="0">
                <a:solidFill>
                  <a:srgbClr val="FF0000"/>
                </a:solidFill>
                <a:latin typeface="微软雅黑" pitchFamily="34" charset="-122"/>
                <a:ea typeface="微软雅黑" pitchFamily="34" charset="-122"/>
              </a:rPr>
              <a:t>位扩展精度</a:t>
            </a:r>
            <a:r>
              <a:rPr lang="zh-CN" altLang="en-US" sz="2200" smtClean="0">
                <a:latin typeface="微软雅黑" pitchFamily="34" charset="-122"/>
                <a:ea typeface="微软雅黑" pitchFamily="34" charset="-122"/>
              </a:rPr>
              <a:t>格式</a:t>
            </a:r>
          </a:p>
          <a:p>
            <a:pPr>
              <a:lnSpc>
                <a:spcPct val="120000"/>
              </a:lnSpc>
              <a:spcBef>
                <a:spcPct val="30000"/>
              </a:spcBef>
            </a:pPr>
            <a:r>
              <a:rPr lang="zh-CN" altLang="en-US" sz="2200" smtClean="0">
                <a:latin typeface="微软雅黑" pitchFamily="34" charset="-122"/>
                <a:ea typeface="微软雅黑" pitchFamily="34" charset="-122"/>
              </a:rPr>
              <a:t>从</a:t>
            </a:r>
            <a:r>
              <a:rPr lang="en-US" altLang="zh-CN" sz="2200" smtClean="0">
                <a:latin typeface="微软雅黑" pitchFamily="34" charset="-122"/>
                <a:ea typeface="微软雅黑" pitchFamily="34" charset="-122"/>
              </a:rPr>
              <a:t>int</a:t>
            </a:r>
            <a:r>
              <a:rPr lang="zh-CN" altLang="en-US" sz="2200" smtClean="0">
                <a:latin typeface="微软雅黑" pitchFamily="34" charset="-122"/>
                <a:ea typeface="微软雅黑" pitchFamily="34" charset="-122"/>
              </a:rPr>
              <a:t>转换为</a:t>
            </a:r>
            <a:r>
              <a:rPr lang="en-US" altLang="zh-CN" sz="2200" smtClean="0">
                <a:latin typeface="微软雅黑" pitchFamily="34" charset="-122"/>
                <a:ea typeface="微软雅黑" pitchFamily="34" charset="-122"/>
              </a:rPr>
              <a:t>float</a:t>
            </a:r>
            <a:r>
              <a:rPr lang="zh-CN" altLang="en-US" sz="2200" smtClean="0">
                <a:latin typeface="微软雅黑" pitchFamily="34" charset="-122"/>
                <a:ea typeface="微软雅黑" pitchFamily="34" charset="-122"/>
              </a:rPr>
              <a:t>时，不会发生溢出，但可能有数据被舍入 </a:t>
            </a:r>
          </a:p>
          <a:p>
            <a:pPr>
              <a:lnSpc>
                <a:spcPct val="120000"/>
              </a:lnSpc>
              <a:spcBef>
                <a:spcPct val="30000"/>
              </a:spcBef>
            </a:pPr>
            <a:r>
              <a:rPr lang="zh-CN" altLang="en-US" sz="2200" smtClean="0">
                <a:latin typeface="微软雅黑" pitchFamily="34" charset="-122"/>
                <a:ea typeface="微软雅黑" pitchFamily="34" charset="-122"/>
              </a:rPr>
              <a:t>从</a:t>
            </a:r>
            <a:r>
              <a:rPr lang="en-US" altLang="zh-CN" sz="2200" smtClean="0">
                <a:latin typeface="微软雅黑" pitchFamily="34" charset="-122"/>
                <a:ea typeface="微软雅黑" pitchFamily="34" charset="-122"/>
              </a:rPr>
              <a:t>int</a:t>
            </a:r>
            <a:r>
              <a:rPr lang="zh-CN" altLang="en-US" sz="2200" smtClean="0">
                <a:latin typeface="微软雅黑" pitchFamily="34" charset="-122"/>
                <a:ea typeface="微软雅黑" pitchFamily="34" charset="-122"/>
              </a:rPr>
              <a:t>或 </a:t>
            </a:r>
            <a:r>
              <a:rPr lang="en-US" altLang="zh-CN" sz="2200" smtClean="0">
                <a:latin typeface="微软雅黑" pitchFamily="34" charset="-122"/>
                <a:ea typeface="微软雅黑" pitchFamily="34" charset="-122"/>
              </a:rPr>
              <a:t>float</a:t>
            </a:r>
            <a:r>
              <a:rPr lang="zh-CN" altLang="en-US" sz="2200" smtClean="0">
                <a:latin typeface="微软雅黑" pitchFamily="34" charset="-122"/>
                <a:ea typeface="微软雅黑" pitchFamily="34" charset="-122"/>
              </a:rPr>
              <a:t>转换为</a:t>
            </a:r>
            <a:r>
              <a:rPr lang="en-US" altLang="zh-CN" sz="2200" smtClean="0">
                <a:latin typeface="微软雅黑" pitchFamily="34" charset="-122"/>
                <a:ea typeface="微软雅黑" pitchFamily="34" charset="-122"/>
              </a:rPr>
              <a:t>double</a:t>
            </a:r>
            <a:r>
              <a:rPr lang="zh-CN" altLang="en-US" sz="2200" smtClean="0">
                <a:latin typeface="微软雅黑" pitchFamily="34" charset="-122"/>
                <a:ea typeface="微软雅黑" pitchFamily="34" charset="-122"/>
              </a:rPr>
              <a:t>时，因为</a:t>
            </a:r>
            <a:r>
              <a:rPr lang="en-US" altLang="zh-CN" sz="2200" smtClean="0">
                <a:latin typeface="微软雅黑" pitchFamily="34" charset="-122"/>
                <a:ea typeface="微软雅黑" pitchFamily="34" charset="-122"/>
              </a:rPr>
              <a:t>double</a:t>
            </a:r>
            <a:r>
              <a:rPr lang="zh-CN" altLang="en-US" sz="2200" smtClean="0">
                <a:latin typeface="微软雅黑" pitchFamily="34" charset="-122"/>
                <a:ea typeface="微软雅黑" pitchFamily="34" charset="-122"/>
              </a:rPr>
              <a:t>的有效位数更多，故能保留精确值 </a:t>
            </a:r>
          </a:p>
          <a:p>
            <a:pPr>
              <a:lnSpc>
                <a:spcPct val="120000"/>
              </a:lnSpc>
              <a:spcBef>
                <a:spcPct val="30000"/>
              </a:spcBef>
            </a:pPr>
            <a:r>
              <a:rPr lang="zh-CN" altLang="en-US" sz="2200" smtClean="0">
                <a:latin typeface="微软雅黑" pitchFamily="34" charset="-122"/>
                <a:ea typeface="微软雅黑" pitchFamily="34" charset="-122"/>
              </a:rPr>
              <a:t>从</a:t>
            </a:r>
            <a:r>
              <a:rPr lang="en-US" altLang="zh-CN" sz="2200" smtClean="0">
                <a:latin typeface="微软雅黑" pitchFamily="34" charset="-122"/>
                <a:ea typeface="微软雅黑" pitchFamily="34" charset="-122"/>
              </a:rPr>
              <a:t>double</a:t>
            </a:r>
            <a:r>
              <a:rPr lang="zh-CN" altLang="en-US" sz="2200" smtClean="0">
                <a:latin typeface="微软雅黑" pitchFamily="34" charset="-122"/>
                <a:ea typeface="微软雅黑" pitchFamily="34" charset="-122"/>
              </a:rPr>
              <a:t>转换为</a:t>
            </a:r>
            <a:r>
              <a:rPr lang="en-US" altLang="zh-CN" sz="2200" smtClean="0">
                <a:latin typeface="微软雅黑" pitchFamily="34" charset="-122"/>
                <a:ea typeface="微软雅黑" pitchFamily="34" charset="-122"/>
              </a:rPr>
              <a:t>float</a:t>
            </a:r>
            <a:r>
              <a:rPr lang="zh-CN" altLang="en-US" sz="2200" smtClean="0">
                <a:latin typeface="微软雅黑" pitchFamily="34" charset="-122"/>
                <a:ea typeface="微软雅黑" pitchFamily="34" charset="-122"/>
              </a:rPr>
              <a:t>和</a:t>
            </a:r>
            <a:r>
              <a:rPr lang="en-US" altLang="zh-CN" sz="2200" smtClean="0">
                <a:latin typeface="微软雅黑" pitchFamily="34" charset="-122"/>
                <a:ea typeface="微软雅黑" pitchFamily="34" charset="-122"/>
              </a:rPr>
              <a:t>int</a:t>
            </a:r>
            <a:r>
              <a:rPr lang="zh-CN" altLang="en-US" sz="2200" smtClean="0">
                <a:latin typeface="微软雅黑" pitchFamily="34" charset="-122"/>
                <a:ea typeface="微软雅黑" pitchFamily="34" charset="-122"/>
              </a:rPr>
              <a:t>时，可能发生溢出，此外，由于有效位数变少，故可能被舍入</a:t>
            </a:r>
          </a:p>
          <a:p>
            <a:pPr>
              <a:lnSpc>
                <a:spcPct val="120000"/>
              </a:lnSpc>
              <a:spcBef>
                <a:spcPct val="30000"/>
              </a:spcBef>
            </a:pPr>
            <a:r>
              <a:rPr lang="zh-CN" altLang="en-US" sz="2200" smtClean="0">
                <a:latin typeface="微软雅黑" pitchFamily="34" charset="-122"/>
                <a:ea typeface="微软雅黑" pitchFamily="34" charset="-122"/>
              </a:rPr>
              <a:t>从</a:t>
            </a:r>
            <a:r>
              <a:rPr lang="en-US" altLang="zh-CN" sz="2200" smtClean="0">
                <a:latin typeface="微软雅黑" pitchFamily="34" charset="-122"/>
                <a:ea typeface="微软雅黑" pitchFamily="34" charset="-122"/>
              </a:rPr>
              <a:t>float </a:t>
            </a:r>
            <a:r>
              <a:rPr lang="zh-CN" altLang="en-US" sz="2200" smtClean="0">
                <a:latin typeface="微软雅黑" pitchFamily="34" charset="-122"/>
                <a:ea typeface="微软雅黑" pitchFamily="34" charset="-122"/>
              </a:rPr>
              <a:t>或</a:t>
            </a:r>
            <a:r>
              <a:rPr lang="en-US" altLang="zh-CN" sz="2200" smtClean="0">
                <a:latin typeface="微软雅黑" pitchFamily="34" charset="-122"/>
                <a:ea typeface="微软雅黑" pitchFamily="34" charset="-122"/>
              </a:rPr>
              <a:t>double</a:t>
            </a:r>
            <a:r>
              <a:rPr lang="zh-CN" altLang="en-US" sz="2200" smtClean="0">
                <a:latin typeface="微软雅黑" pitchFamily="34" charset="-122"/>
                <a:ea typeface="微软雅黑" pitchFamily="34" charset="-122"/>
              </a:rPr>
              <a:t>转换为</a:t>
            </a:r>
            <a:r>
              <a:rPr lang="en-US" altLang="zh-CN" sz="2200" smtClean="0">
                <a:latin typeface="微软雅黑" pitchFamily="34" charset="-122"/>
                <a:ea typeface="微软雅黑" pitchFamily="34" charset="-122"/>
              </a:rPr>
              <a:t>int</a:t>
            </a:r>
            <a:r>
              <a:rPr lang="zh-CN" altLang="en-US" sz="2200" smtClean="0">
                <a:latin typeface="微软雅黑" pitchFamily="34" charset="-122"/>
                <a:ea typeface="微软雅黑" pitchFamily="34" charset="-122"/>
              </a:rPr>
              <a:t>时，因为</a:t>
            </a:r>
            <a:r>
              <a:rPr lang="en-US" altLang="zh-CN" sz="2200" smtClean="0">
                <a:latin typeface="微软雅黑" pitchFamily="34" charset="-122"/>
                <a:ea typeface="微软雅黑" pitchFamily="34" charset="-122"/>
              </a:rPr>
              <a:t>int</a:t>
            </a:r>
            <a:r>
              <a:rPr lang="zh-CN" altLang="en-US" sz="2200" smtClean="0">
                <a:latin typeface="微软雅黑" pitchFamily="34" charset="-122"/>
                <a:ea typeface="微软雅黑" pitchFamily="34" charset="-122"/>
              </a:rPr>
              <a:t>没有小数部分，所以数据可能会向</a:t>
            </a:r>
            <a:r>
              <a:rPr lang="en-US" altLang="zh-CN" sz="2200" smtClean="0">
                <a:latin typeface="微软雅黑" pitchFamily="34" charset="-122"/>
                <a:ea typeface="微软雅黑" pitchFamily="34" charset="-122"/>
              </a:rPr>
              <a:t>0</a:t>
            </a:r>
            <a:r>
              <a:rPr lang="zh-CN" altLang="en-US" sz="2200" smtClean="0">
                <a:latin typeface="微软雅黑" pitchFamily="34" charset="-122"/>
                <a:ea typeface="微软雅黑" pitchFamily="34" charset="-122"/>
              </a:rPr>
              <a:t>方向被截断</a:t>
            </a:r>
            <a:endParaRPr lang="zh-CN" altLang="en-US" sz="210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en-US" altLang="zh-CN" smtClean="0">
                <a:ea typeface="宋体" pitchFamily="2" charset="-122"/>
              </a:rPr>
              <a:t>Questions about IEEE 754</a:t>
            </a:r>
            <a:endParaRPr lang="zh-CN" altLang="en-US" smtClean="0">
              <a:ea typeface="宋体" pitchFamily="2" charset="-122"/>
            </a:endParaRPr>
          </a:p>
        </p:txBody>
      </p:sp>
      <p:sp>
        <p:nvSpPr>
          <p:cNvPr id="329731" name="Rectangle 3"/>
          <p:cNvSpPr>
            <a:spLocks noGrp="1" noChangeArrowheads="1"/>
          </p:cNvSpPr>
          <p:nvPr>
            <p:ph type="body" idx="4294967295"/>
          </p:nvPr>
        </p:nvSpPr>
        <p:spPr>
          <a:xfrm>
            <a:off x="384175" y="819150"/>
            <a:ext cx="8501063" cy="5859463"/>
          </a:xfrm>
        </p:spPr>
        <p:txBody>
          <a:bodyPr lIns="63500" tIns="25400" rIns="63500" bIns="25400">
            <a:spAutoFit/>
          </a:bodyPr>
          <a:lstStyle/>
          <a:p>
            <a:pPr>
              <a:lnSpc>
                <a:spcPct val="100000"/>
              </a:lnSpc>
            </a:pPr>
            <a:r>
              <a:rPr lang="en-US" altLang="zh-CN" sz="2200" smtClean="0"/>
              <a:t>What’s the range of representable values?</a:t>
            </a:r>
          </a:p>
          <a:p>
            <a:pPr lvl="1">
              <a:lnSpc>
                <a:spcPct val="100000"/>
              </a:lnSpc>
              <a:buFontTx/>
              <a:buNone/>
            </a:pPr>
            <a:r>
              <a:rPr lang="en-US" altLang="zh-CN" sz="2200" smtClean="0"/>
              <a:t>The largest number for single: +1.11…1X 2</a:t>
            </a:r>
            <a:r>
              <a:rPr lang="en-US" altLang="zh-CN" sz="2200" baseline="30000" smtClean="0"/>
              <a:t>127 </a:t>
            </a:r>
          </a:p>
          <a:p>
            <a:pPr lvl="1">
              <a:lnSpc>
                <a:spcPct val="100000"/>
              </a:lnSpc>
              <a:buFontTx/>
              <a:buNone/>
            </a:pPr>
            <a:r>
              <a:rPr lang="en-US" altLang="zh-CN" sz="2200" smtClean="0"/>
              <a:t>How about double?</a:t>
            </a:r>
          </a:p>
          <a:p>
            <a:pPr>
              <a:lnSpc>
                <a:spcPct val="100000"/>
              </a:lnSpc>
            </a:pPr>
            <a:r>
              <a:rPr lang="en-US" altLang="zh-CN" sz="2200" smtClean="0"/>
              <a:t>What about following type converting: not always true!</a:t>
            </a:r>
          </a:p>
          <a:p>
            <a:pPr>
              <a:lnSpc>
                <a:spcPct val="100000"/>
              </a:lnSpc>
              <a:buFontTx/>
              <a:buNone/>
            </a:pPr>
            <a:r>
              <a:rPr lang="en-US" altLang="zh-CN" sz="2200" smtClean="0"/>
              <a:t>      </a:t>
            </a:r>
            <a:r>
              <a:rPr lang="en-US" altLang="zh-CN" sz="2200" smtClean="0">
                <a:solidFill>
                  <a:srgbClr val="990000"/>
                </a:solidFill>
                <a:cs typeface="Arial" pitchFamily="34" charset="0"/>
              </a:rPr>
              <a:t>if ( i == (int) ((float) i) )  {</a:t>
            </a:r>
          </a:p>
          <a:p>
            <a:pPr>
              <a:lnSpc>
                <a:spcPct val="100000"/>
              </a:lnSpc>
              <a:buFontTx/>
              <a:buNone/>
            </a:pPr>
            <a:r>
              <a:rPr lang="en-US" altLang="zh-CN" sz="2200" smtClean="0">
                <a:solidFill>
                  <a:srgbClr val="990000"/>
                </a:solidFill>
                <a:cs typeface="Arial" pitchFamily="34" charset="0"/>
              </a:rPr>
              <a:t>             printf (“true”);</a:t>
            </a:r>
          </a:p>
          <a:p>
            <a:pPr>
              <a:lnSpc>
                <a:spcPct val="100000"/>
              </a:lnSpc>
              <a:buFontTx/>
              <a:buNone/>
            </a:pPr>
            <a:r>
              <a:rPr lang="en-US" altLang="zh-CN" sz="2200" smtClean="0">
                <a:solidFill>
                  <a:srgbClr val="990000"/>
                </a:solidFill>
                <a:cs typeface="Arial" pitchFamily="34" charset="0"/>
              </a:rPr>
              <a:t>      }</a:t>
            </a:r>
          </a:p>
          <a:p>
            <a:pPr>
              <a:lnSpc>
                <a:spcPct val="100000"/>
              </a:lnSpc>
              <a:buFontTx/>
              <a:buNone/>
            </a:pPr>
            <a:r>
              <a:rPr lang="en-US" altLang="zh-CN" sz="2200" smtClean="0">
                <a:solidFill>
                  <a:srgbClr val="990000"/>
                </a:solidFill>
                <a:cs typeface="Arial" pitchFamily="34" charset="0"/>
              </a:rPr>
              <a:t>      if ( f == (float) ((int) f) )  {</a:t>
            </a:r>
          </a:p>
          <a:p>
            <a:pPr>
              <a:lnSpc>
                <a:spcPct val="100000"/>
              </a:lnSpc>
              <a:buFontTx/>
              <a:buNone/>
            </a:pPr>
            <a:r>
              <a:rPr lang="en-US" altLang="zh-CN" sz="2200" smtClean="0">
                <a:solidFill>
                  <a:srgbClr val="990000"/>
                </a:solidFill>
                <a:cs typeface="Arial" pitchFamily="34" charset="0"/>
              </a:rPr>
              <a:t>            printf (“true”);</a:t>
            </a:r>
          </a:p>
          <a:p>
            <a:pPr>
              <a:lnSpc>
                <a:spcPct val="100000"/>
              </a:lnSpc>
              <a:buFontTx/>
              <a:buNone/>
            </a:pPr>
            <a:r>
              <a:rPr lang="en-US" altLang="zh-CN" sz="2200" smtClean="0">
                <a:solidFill>
                  <a:srgbClr val="990000"/>
                </a:solidFill>
                <a:cs typeface="Arial" pitchFamily="34" charset="0"/>
              </a:rPr>
              <a:t>      }</a:t>
            </a:r>
          </a:p>
          <a:p>
            <a:pPr>
              <a:lnSpc>
                <a:spcPct val="100000"/>
              </a:lnSpc>
            </a:pPr>
            <a:r>
              <a:rPr lang="en-US" altLang="zh-CN" sz="2200" smtClean="0"/>
              <a:t>How about FP add associative? FALSE!</a:t>
            </a:r>
          </a:p>
          <a:p>
            <a:pPr>
              <a:lnSpc>
                <a:spcPct val="100000"/>
              </a:lnSpc>
              <a:buFontTx/>
              <a:buNone/>
            </a:pPr>
            <a:r>
              <a:rPr lang="en-US" altLang="zh-CN" sz="2200" smtClean="0"/>
              <a:t>     </a:t>
            </a:r>
            <a:r>
              <a:rPr lang="en-US" altLang="zh-CN" sz="2200" smtClean="0">
                <a:solidFill>
                  <a:schemeClr val="accent2"/>
                </a:solidFill>
              </a:rPr>
              <a:t>x = – 1.5 x 10</a:t>
            </a:r>
            <a:r>
              <a:rPr lang="en-US" altLang="zh-CN" sz="2200" baseline="30000" smtClean="0">
                <a:solidFill>
                  <a:schemeClr val="accent2"/>
                </a:solidFill>
              </a:rPr>
              <a:t>38</a:t>
            </a:r>
            <a:r>
              <a:rPr lang="en-US" altLang="zh-CN" sz="2200" smtClean="0">
                <a:solidFill>
                  <a:schemeClr val="accent2"/>
                </a:solidFill>
              </a:rPr>
              <a:t>,   y = 1.5 x 10</a:t>
            </a:r>
            <a:r>
              <a:rPr lang="en-US" altLang="zh-CN" sz="2200" baseline="30000" smtClean="0">
                <a:solidFill>
                  <a:schemeClr val="accent2"/>
                </a:solidFill>
              </a:rPr>
              <a:t>38</a:t>
            </a:r>
            <a:r>
              <a:rPr lang="en-US" altLang="zh-CN" sz="2200" smtClean="0">
                <a:solidFill>
                  <a:schemeClr val="accent2"/>
                </a:solidFill>
              </a:rPr>
              <a:t>,    z = 1.0</a:t>
            </a:r>
          </a:p>
          <a:p>
            <a:pPr>
              <a:lnSpc>
                <a:spcPct val="100000"/>
              </a:lnSpc>
              <a:buFontTx/>
              <a:buNone/>
            </a:pPr>
            <a:r>
              <a:rPr lang="en-US" altLang="zh-CN" sz="2200" smtClean="0">
                <a:solidFill>
                  <a:srgbClr val="990000"/>
                </a:solidFill>
              </a:rPr>
              <a:t>        (x+y)+z = (–1.5x10</a:t>
            </a:r>
            <a:r>
              <a:rPr lang="en-US" altLang="zh-CN" sz="2200" baseline="30000" smtClean="0">
                <a:solidFill>
                  <a:srgbClr val="990000"/>
                </a:solidFill>
              </a:rPr>
              <a:t>38</a:t>
            </a:r>
            <a:r>
              <a:rPr lang="en-US" altLang="zh-CN" sz="2200" smtClean="0">
                <a:solidFill>
                  <a:srgbClr val="990000"/>
                </a:solidFill>
              </a:rPr>
              <a:t>+1.5x10</a:t>
            </a:r>
            <a:r>
              <a:rPr lang="en-US" altLang="zh-CN" sz="2200" baseline="30000" smtClean="0">
                <a:solidFill>
                  <a:srgbClr val="990000"/>
                </a:solidFill>
              </a:rPr>
              <a:t>38 </a:t>
            </a:r>
            <a:r>
              <a:rPr lang="en-US" altLang="zh-CN" sz="2200" smtClean="0">
                <a:solidFill>
                  <a:srgbClr val="990000"/>
                </a:solidFill>
              </a:rPr>
              <a:t>)</a:t>
            </a:r>
            <a:r>
              <a:rPr lang="en-US" altLang="zh-CN" sz="2200" baseline="30000" smtClean="0">
                <a:solidFill>
                  <a:srgbClr val="990000"/>
                </a:solidFill>
              </a:rPr>
              <a:t> </a:t>
            </a:r>
            <a:r>
              <a:rPr lang="en-US" altLang="zh-CN" sz="2200" smtClean="0">
                <a:solidFill>
                  <a:srgbClr val="990000"/>
                </a:solidFill>
              </a:rPr>
              <a:t>+1.0 = 1.0</a:t>
            </a:r>
          </a:p>
          <a:p>
            <a:pPr>
              <a:lnSpc>
                <a:spcPct val="100000"/>
              </a:lnSpc>
              <a:buFontTx/>
              <a:buNone/>
            </a:pPr>
            <a:r>
              <a:rPr lang="en-US" altLang="zh-CN" sz="2200" smtClean="0">
                <a:solidFill>
                  <a:srgbClr val="990000"/>
                </a:solidFill>
              </a:rPr>
              <a:t>        x+(y+z) = –1.5x10</a:t>
            </a:r>
            <a:r>
              <a:rPr lang="en-US" altLang="zh-CN" sz="2200" baseline="30000" smtClean="0">
                <a:solidFill>
                  <a:srgbClr val="990000"/>
                </a:solidFill>
              </a:rPr>
              <a:t>38</a:t>
            </a:r>
            <a:r>
              <a:rPr lang="en-US" altLang="zh-CN" sz="2200" smtClean="0">
                <a:solidFill>
                  <a:srgbClr val="990000"/>
                </a:solidFill>
              </a:rPr>
              <a:t>+ (1.5x10</a:t>
            </a:r>
            <a:r>
              <a:rPr lang="en-US" altLang="zh-CN" sz="2200" baseline="30000" smtClean="0">
                <a:solidFill>
                  <a:srgbClr val="990000"/>
                </a:solidFill>
              </a:rPr>
              <a:t>38</a:t>
            </a:r>
            <a:r>
              <a:rPr lang="en-US" altLang="zh-CN" sz="2200" smtClean="0">
                <a:solidFill>
                  <a:srgbClr val="990000"/>
                </a:solidFill>
              </a:rPr>
              <a:t>+1.0) = 0.0</a:t>
            </a:r>
          </a:p>
          <a:p>
            <a:pPr>
              <a:lnSpc>
                <a:spcPct val="90000"/>
              </a:lnSpc>
              <a:buFontTx/>
              <a:buNone/>
            </a:pPr>
            <a:endParaRPr lang="zh-CN" altLang="en-US" sz="2200" baseline="30000" smtClean="0">
              <a:solidFill>
                <a:srgbClr val="990000"/>
              </a:solidFill>
            </a:endParaRPr>
          </a:p>
        </p:txBody>
      </p:sp>
      <p:sp>
        <p:nvSpPr>
          <p:cNvPr id="329732" name="Text Box 4"/>
          <p:cNvSpPr txBox="1">
            <a:spLocks noChangeArrowheads="1"/>
          </p:cNvSpPr>
          <p:nvPr/>
        </p:nvSpPr>
        <p:spPr bwMode="auto">
          <a:xfrm>
            <a:off x="4832350" y="2565400"/>
            <a:ext cx="2481263" cy="822325"/>
          </a:xfrm>
          <a:prstGeom prst="rect">
            <a:avLst/>
          </a:prstGeom>
          <a:noFill/>
          <a:ln w="12700">
            <a:noFill/>
            <a:miter lim="800000"/>
            <a:headEnd/>
            <a:tailEnd/>
          </a:ln>
        </p:spPr>
        <p:txBody>
          <a:bodyPr>
            <a:spAutoFit/>
          </a:bodyPr>
          <a:lstStyle/>
          <a:p>
            <a:pPr eaLnBrk="0" hangingPunct="0">
              <a:spcBef>
                <a:spcPct val="50000"/>
              </a:spcBef>
            </a:pPr>
            <a:r>
              <a:rPr lang="en-US" altLang="zh-CN" sz="2400" b="1">
                <a:solidFill>
                  <a:srgbClr val="FF0066"/>
                </a:solidFill>
                <a:cs typeface="Arial" pitchFamily="34" charset="0"/>
              </a:rPr>
              <a:t>How about double?</a:t>
            </a:r>
            <a:r>
              <a:rPr lang="en-US" altLang="zh-CN" b="1">
                <a:solidFill>
                  <a:srgbClr val="006600"/>
                </a:solidFill>
                <a:cs typeface="Arial" pitchFamily="34" charset="0"/>
              </a:rPr>
              <a:t>  </a:t>
            </a:r>
          </a:p>
        </p:txBody>
      </p:sp>
      <p:sp>
        <p:nvSpPr>
          <p:cNvPr id="329733" name="Text Box 5"/>
          <p:cNvSpPr txBox="1">
            <a:spLocks noChangeArrowheads="1"/>
          </p:cNvSpPr>
          <p:nvPr/>
        </p:nvSpPr>
        <p:spPr bwMode="auto">
          <a:xfrm>
            <a:off x="4803775" y="3683000"/>
            <a:ext cx="2170113" cy="822325"/>
          </a:xfrm>
          <a:prstGeom prst="rect">
            <a:avLst/>
          </a:prstGeom>
          <a:noFill/>
          <a:ln w="12700">
            <a:noFill/>
            <a:miter lim="800000"/>
            <a:headEnd/>
            <a:tailEnd/>
          </a:ln>
        </p:spPr>
        <p:txBody>
          <a:bodyPr>
            <a:spAutoFit/>
          </a:bodyPr>
          <a:lstStyle/>
          <a:p>
            <a:pPr eaLnBrk="0" hangingPunct="0">
              <a:spcBef>
                <a:spcPct val="50000"/>
              </a:spcBef>
            </a:pPr>
            <a:r>
              <a:rPr lang="en-US" altLang="zh-CN" sz="2400" b="1">
                <a:solidFill>
                  <a:srgbClr val="FF0066"/>
                </a:solidFill>
                <a:cs typeface="Arial" pitchFamily="34" charset="0"/>
              </a:rPr>
              <a:t>How about double?</a:t>
            </a:r>
          </a:p>
        </p:txBody>
      </p:sp>
      <p:sp>
        <p:nvSpPr>
          <p:cNvPr id="329734" name="Text Box 6"/>
          <p:cNvSpPr txBox="1">
            <a:spLocks noChangeArrowheads="1"/>
          </p:cNvSpPr>
          <p:nvPr/>
        </p:nvSpPr>
        <p:spPr bwMode="auto">
          <a:xfrm>
            <a:off x="6837363" y="2717800"/>
            <a:ext cx="1349375" cy="457200"/>
          </a:xfrm>
          <a:prstGeom prst="rect">
            <a:avLst/>
          </a:prstGeom>
          <a:noFill/>
          <a:ln w="12700">
            <a:noFill/>
            <a:miter lim="800000"/>
            <a:headEnd/>
            <a:tailEnd/>
          </a:ln>
        </p:spPr>
        <p:txBody>
          <a:bodyPr>
            <a:spAutoFit/>
          </a:bodyPr>
          <a:lstStyle/>
          <a:p>
            <a:pPr eaLnBrk="0" hangingPunct="0">
              <a:spcBef>
                <a:spcPct val="50000"/>
              </a:spcBef>
            </a:pPr>
            <a:r>
              <a:rPr lang="en-US" altLang="zh-CN" sz="2400" b="1">
                <a:cs typeface="Arial" pitchFamily="34" charset="0"/>
              </a:rPr>
              <a:t>True!</a:t>
            </a:r>
          </a:p>
        </p:txBody>
      </p:sp>
      <p:sp>
        <p:nvSpPr>
          <p:cNvPr id="329735" name="Text Box 7"/>
          <p:cNvSpPr txBox="1">
            <a:spLocks noChangeArrowheads="1"/>
          </p:cNvSpPr>
          <p:nvPr/>
        </p:nvSpPr>
        <p:spPr bwMode="auto">
          <a:xfrm>
            <a:off x="6677025" y="3632200"/>
            <a:ext cx="1787525" cy="822325"/>
          </a:xfrm>
          <a:prstGeom prst="rect">
            <a:avLst/>
          </a:prstGeom>
          <a:noFill/>
          <a:ln w="12700">
            <a:noFill/>
            <a:miter lim="800000"/>
            <a:headEnd/>
            <a:tailEnd/>
          </a:ln>
        </p:spPr>
        <p:txBody>
          <a:bodyPr>
            <a:spAutoFit/>
          </a:bodyPr>
          <a:lstStyle/>
          <a:p>
            <a:pPr eaLnBrk="0" hangingPunct="0">
              <a:spcBef>
                <a:spcPct val="50000"/>
              </a:spcBef>
            </a:pPr>
            <a:r>
              <a:rPr lang="en-US" altLang="zh-CN" sz="2400" b="1">
                <a:cs typeface="Arial" pitchFamily="34" charset="0"/>
              </a:rPr>
              <a:t>Not always true!</a:t>
            </a:r>
          </a:p>
        </p:txBody>
      </p:sp>
      <p:sp>
        <p:nvSpPr>
          <p:cNvPr id="329736" name="Rectangle 8"/>
          <p:cNvSpPr>
            <a:spLocks noChangeArrowheads="1"/>
          </p:cNvSpPr>
          <p:nvPr/>
        </p:nvSpPr>
        <p:spPr bwMode="auto">
          <a:xfrm>
            <a:off x="6607175" y="1373188"/>
            <a:ext cx="2386013" cy="457200"/>
          </a:xfrm>
          <a:prstGeom prst="rect">
            <a:avLst/>
          </a:prstGeom>
          <a:noFill/>
          <a:ln w="12700">
            <a:noFill/>
            <a:miter lim="800000"/>
            <a:headEnd/>
            <a:tailEnd/>
          </a:ln>
        </p:spPr>
        <p:txBody>
          <a:bodyPr wrap="none">
            <a:spAutoFit/>
          </a:bodyPr>
          <a:lstStyle/>
          <a:p>
            <a:pPr lvl="1" eaLnBrk="0" hangingPunct="0">
              <a:spcBef>
                <a:spcPct val="10000"/>
              </a:spcBef>
              <a:buSzPct val="100000"/>
            </a:pPr>
            <a:r>
              <a:rPr lang="zh-CN" altLang="en-US" sz="2400" b="1">
                <a:solidFill>
                  <a:srgbClr val="CC0000"/>
                </a:solidFill>
                <a:latin typeface="Times New Roman" pitchFamily="18" charset="0"/>
              </a:rPr>
              <a:t>约 </a:t>
            </a:r>
            <a:r>
              <a:rPr lang="en-US" altLang="zh-CN" sz="2400" b="1">
                <a:solidFill>
                  <a:srgbClr val="CC0000"/>
                </a:solidFill>
                <a:latin typeface="Times New Roman" pitchFamily="18" charset="0"/>
              </a:rPr>
              <a:t>+3.4 </a:t>
            </a:r>
            <a:r>
              <a:rPr lang="en-US" altLang="zh-CN" b="1">
                <a:solidFill>
                  <a:srgbClr val="CC0000"/>
                </a:solidFill>
                <a:latin typeface="Tahoma" pitchFamily="34" charset="0"/>
              </a:rPr>
              <a:t>X </a:t>
            </a:r>
            <a:r>
              <a:rPr lang="en-US" altLang="zh-CN" sz="2400" b="1">
                <a:solidFill>
                  <a:srgbClr val="CC0000"/>
                </a:solidFill>
                <a:latin typeface="Times New Roman" pitchFamily="18" charset="0"/>
              </a:rPr>
              <a:t>10</a:t>
            </a:r>
            <a:r>
              <a:rPr lang="en-US" altLang="zh-CN" sz="2400" b="1" baseline="30000">
                <a:solidFill>
                  <a:srgbClr val="CC0000"/>
                </a:solidFill>
                <a:latin typeface="Times New Roman" pitchFamily="18" charset="0"/>
              </a:rPr>
              <a:t>38</a:t>
            </a:r>
            <a:endParaRPr lang="zh-CN" altLang="en-US" sz="2400" b="1" baseline="30000">
              <a:solidFill>
                <a:srgbClr val="CC0000"/>
              </a:solidFill>
              <a:latin typeface="Times New Roman" pitchFamily="18" charset="0"/>
            </a:endParaRPr>
          </a:p>
        </p:txBody>
      </p:sp>
      <p:sp>
        <p:nvSpPr>
          <p:cNvPr id="329737" name="Rectangle 9"/>
          <p:cNvSpPr>
            <a:spLocks noChangeArrowheads="1"/>
          </p:cNvSpPr>
          <p:nvPr/>
        </p:nvSpPr>
        <p:spPr bwMode="auto">
          <a:xfrm>
            <a:off x="3900488" y="1652588"/>
            <a:ext cx="2632075" cy="457200"/>
          </a:xfrm>
          <a:prstGeom prst="rect">
            <a:avLst/>
          </a:prstGeom>
          <a:noFill/>
          <a:ln w="12700">
            <a:noFill/>
            <a:miter lim="800000"/>
            <a:headEnd/>
            <a:tailEnd/>
          </a:ln>
        </p:spPr>
        <p:txBody>
          <a:bodyPr wrap="none">
            <a:spAutoFit/>
          </a:bodyPr>
          <a:lstStyle/>
          <a:p>
            <a:pPr lvl="1" eaLnBrk="0" hangingPunct="0">
              <a:spcBef>
                <a:spcPct val="10000"/>
              </a:spcBef>
              <a:buSzPct val="100000"/>
            </a:pPr>
            <a:r>
              <a:rPr lang="zh-CN" altLang="en-US" sz="2400" b="1">
                <a:solidFill>
                  <a:srgbClr val="CC0000"/>
                </a:solidFill>
              </a:rPr>
              <a:t>约 </a:t>
            </a:r>
            <a:r>
              <a:rPr lang="en-US" altLang="zh-CN" sz="2400" b="1">
                <a:solidFill>
                  <a:srgbClr val="CC0000"/>
                </a:solidFill>
              </a:rPr>
              <a:t>+1.8 </a:t>
            </a:r>
            <a:r>
              <a:rPr lang="en-US" altLang="zh-CN" b="1">
                <a:solidFill>
                  <a:srgbClr val="CC0000"/>
                </a:solidFill>
              </a:rPr>
              <a:t>X</a:t>
            </a:r>
            <a:r>
              <a:rPr lang="en-US" altLang="zh-CN" sz="2400" b="1">
                <a:solidFill>
                  <a:srgbClr val="CC0000"/>
                </a:solidFill>
              </a:rPr>
              <a:t> 10</a:t>
            </a:r>
            <a:r>
              <a:rPr lang="en-US" altLang="zh-CN" sz="2400" b="1" baseline="30000">
                <a:solidFill>
                  <a:srgbClr val="CC0000"/>
                </a:solidFill>
              </a:rPr>
              <a:t>308</a:t>
            </a:r>
            <a:endParaRPr lang="zh-CN" altLang="en-US" sz="2400" b="1" baseline="30000">
              <a:solidFill>
                <a:srgbClr val="CC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9731">
                                            <p:txEl>
                                              <p:pRg st="1" end="1"/>
                                            </p:txEl>
                                          </p:spTgt>
                                        </p:tgtEl>
                                        <p:attrNameLst>
                                          <p:attrName>style.visibility</p:attrName>
                                        </p:attrNameLst>
                                      </p:cBhvr>
                                      <p:to>
                                        <p:strVal val="visible"/>
                                      </p:to>
                                    </p:set>
                                    <p:animEffect transition="in" filter="blinds(horizontal)">
                                      <p:cBhvr>
                                        <p:cTn id="7" dur="500"/>
                                        <p:tgtEl>
                                          <p:spTgt spid="3297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9736"/>
                                        </p:tgtEl>
                                        <p:attrNameLst>
                                          <p:attrName>style.visibility</p:attrName>
                                        </p:attrNameLst>
                                      </p:cBhvr>
                                      <p:to>
                                        <p:strVal val="visible"/>
                                      </p:to>
                                    </p:set>
                                    <p:animEffect transition="in" filter="blinds(horizontal)">
                                      <p:cBhvr>
                                        <p:cTn id="12" dur="500"/>
                                        <p:tgtEl>
                                          <p:spTgt spid="32973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9731">
                                            <p:txEl>
                                              <p:pRg st="2" end="2"/>
                                            </p:txEl>
                                          </p:spTgt>
                                        </p:tgtEl>
                                        <p:attrNameLst>
                                          <p:attrName>style.visibility</p:attrName>
                                        </p:attrNameLst>
                                      </p:cBhvr>
                                      <p:to>
                                        <p:strVal val="visible"/>
                                      </p:to>
                                    </p:set>
                                    <p:animEffect transition="in" filter="blinds(horizontal)">
                                      <p:cBhvr>
                                        <p:cTn id="17" dur="500"/>
                                        <p:tgtEl>
                                          <p:spTgt spid="3297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9737"/>
                                        </p:tgtEl>
                                        <p:attrNameLst>
                                          <p:attrName>style.visibility</p:attrName>
                                        </p:attrNameLst>
                                      </p:cBhvr>
                                      <p:to>
                                        <p:strVal val="visible"/>
                                      </p:to>
                                    </p:set>
                                    <p:animEffect transition="in" filter="blinds(horizontal)">
                                      <p:cBhvr>
                                        <p:cTn id="22" dur="500"/>
                                        <p:tgtEl>
                                          <p:spTgt spid="32973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29731">
                                            <p:txEl>
                                              <p:pRg st="3" end="3"/>
                                            </p:txEl>
                                          </p:spTgt>
                                        </p:tgtEl>
                                        <p:attrNameLst>
                                          <p:attrName>style.visibility</p:attrName>
                                        </p:attrNameLst>
                                      </p:cBhvr>
                                      <p:to>
                                        <p:strVal val="visible"/>
                                      </p:to>
                                    </p:set>
                                    <p:animEffect transition="in" filter="blinds(horizontal)">
                                      <p:cBhvr>
                                        <p:cTn id="27" dur="500"/>
                                        <p:tgtEl>
                                          <p:spTgt spid="32973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29731">
                                            <p:txEl>
                                              <p:pRg st="4" end="4"/>
                                            </p:txEl>
                                          </p:spTgt>
                                        </p:tgtEl>
                                        <p:attrNameLst>
                                          <p:attrName>style.visibility</p:attrName>
                                        </p:attrNameLst>
                                      </p:cBhvr>
                                      <p:to>
                                        <p:strVal val="visible"/>
                                      </p:to>
                                    </p:set>
                                    <p:animEffect transition="in" filter="blinds(horizontal)">
                                      <p:cBhvr>
                                        <p:cTn id="32" dur="500"/>
                                        <p:tgtEl>
                                          <p:spTgt spid="329731">
                                            <p:txEl>
                                              <p:pRg st="4" end="4"/>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29731">
                                            <p:txEl>
                                              <p:pRg st="5" end="5"/>
                                            </p:txEl>
                                          </p:spTgt>
                                        </p:tgtEl>
                                        <p:attrNameLst>
                                          <p:attrName>style.visibility</p:attrName>
                                        </p:attrNameLst>
                                      </p:cBhvr>
                                      <p:to>
                                        <p:strVal val="visible"/>
                                      </p:to>
                                    </p:set>
                                    <p:animEffect transition="in" filter="blinds(horizontal)">
                                      <p:cBhvr>
                                        <p:cTn id="35" dur="500"/>
                                        <p:tgtEl>
                                          <p:spTgt spid="329731">
                                            <p:txEl>
                                              <p:pRg st="5" end="5"/>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29731">
                                            <p:txEl>
                                              <p:pRg st="6" end="6"/>
                                            </p:txEl>
                                          </p:spTgt>
                                        </p:tgtEl>
                                        <p:attrNameLst>
                                          <p:attrName>style.visibility</p:attrName>
                                        </p:attrNameLst>
                                      </p:cBhvr>
                                      <p:to>
                                        <p:strVal val="visible"/>
                                      </p:to>
                                    </p:set>
                                    <p:animEffect transition="in" filter="blinds(horizontal)">
                                      <p:cBhvr>
                                        <p:cTn id="38" dur="500"/>
                                        <p:tgtEl>
                                          <p:spTgt spid="329731">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29732"/>
                                        </p:tgtEl>
                                        <p:attrNameLst>
                                          <p:attrName>style.visibility</p:attrName>
                                        </p:attrNameLst>
                                      </p:cBhvr>
                                      <p:to>
                                        <p:strVal val="visible"/>
                                      </p:to>
                                    </p:set>
                                    <p:animEffect transition="in" filter="blinds(horizontal)">
                                      <p:cBhvr>
                                        <p:cTn id="43" dur="500"/>
                                        <p:tgtEl>
                                          <p:spTgt spid="329732"/>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329734"/>
                                        </p:tgtEl>
                                        <p:attrNameLst>
                                          <p:attrName>style.visibility</p:attrName>
                                        </p:attrNameLst>
                                      </p:cBhvr>
                                      <p:to>
                                        <p:strVal val="visible"/>
                                      </p:to>
                                    </p:set>
                                    <p:animEffect transition="in" filter="blinds(horizontal)">
                                      <p:cBhvr>
                                        <p:cTn id="48" dur="500"/>
                                        <p:tgtEl>
                                          <p:spTgt spid="329734"/>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329731">
                                            <p:txEl>
                                              <p:pRg st="7" end="7"/>
                                            </p:txEl>
                                          </p:spTgt>
                                        </p:tgtEl>
                                        <p:attrNameLst>
                                          <p:attrName>style.visibility</p:attrName>
                                        </p:attrNameLst>
                                      </p:cBhvr>
                                      <p:to>
                                        <p:strVal val="visible"/>
                                      </p:to>
                                    </p:set>
                                    <p:animEffect transition="in" filter="blinds(horizontal)">
                                      <p:cBhvr>
                                        <p:cTn id="53" dur="500"/>
                                        <p:tgtEl>
                                          <p:spTgt spid="329731">
                                            <p:txEl>
                                              <p:pRg st="7" end="7"/>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329731">
                                            <p:txEl>
                                              <p:pRg st="8" end="8"/>
                                            </p:txEl>
                                          </p:spTgt>
                                        </p:tgtEl>
                                        <p:attrNameLst>
                                          <p:attrName>style.visibility</p:attrName>
                                        </p:attrNameLst>
                                      </p:cBhvr>
                                      <p:to>
                                        <p:strVal val="visible"/>
                                      </p:to>
                                    </p:set>
                                    <p:animEffect transition="in" filter="blinds(horizontal)">
                                      <p:cBhvr>
                                        <p:cTn id="56" dur="500"/>
                                        <p:tgtEl>
                                          <p:spTgt spid="329731">
                                            <p:txEl>
                                              <p:pRg st="8" end="8"/>
                                            </p:txEl>
                                          </p:spTgt>
                                        </p:tgtEl>
                                      </p:cBhvr>
                                    </p:animEffect>
                                  </p:childTnLst>
                                </p:cTn>
                              </p:par>
                              <p:par>
                                <p:cTn id="57" presetID="3" presetClass="entr" presetSubtype="10" fill="hold" nodeType="withEffect">
                                  <p:stCondLst>
                                    <p:cond delay="0"/>
                                  </p:stCondLst>
                                  <p:childTnLst>
                                    <p:set>
                                      <p:cBhvr>
                                        <p:cTn id="58" dur="1" fill="hold">
                                          <p:stCondLst>
                                            <p:cond delay="0"/>
                                          </p:stCondLst>
                                        </p:cTn>
                                        <p:tgtEl>
                                          <p:spTgt spid="329731">
                                            <p:txEl>
                                              <p:pRg st="9" end="9"/>
                                            </p:txEl>
                                          </p:spTgt>
                                        </p:tgtEl>
                                        <p:attrNameLst>
                                          <p:attrName>style.visibility</p:attrName>
                                        </p:attrNameLst>
                                      </p:cBhvr>
                                      <p:to>
                                        <p:strVal val="visible"/>
                                      </p:to>
                                    </p:set>
                                    <p:animEffect transition="in" filter="blinds(horizontal)">
                                      <p:cBhvr>
                                        <p:cTn id="59" dur="500"/>
                                        <p:tgtEl>
                                          <p:spTgt spid="329731">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329733"/>
                                        </p:tgtEl>
                                        <p:attrNameLst>
                                          <p:attrName>style.visibility</p:attrName>
                                        </p:attrNameLst>
                                      </p:cBhvr>
                                      <p:to>
                                        <p:strVal val="visible"/>
                                      </p:to>
                                    </p:set>
                                    <p:animEffect transition="in" filter="blinds(horizontal)">
                                      <p:cBhvr>
                                        <p:cTn id="64" dur="500"/>
                                        <p:tgtEl>
                                          <p:spTgt spid="329733"/>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329735"/>
                                        </p:tgtEl>
                                        <p:attrNameLst>
                                          <p:attrName>style.visibility</p:attrName>
                                        </p:attrNameLst>
                                      </p:cBhvr>
                                      <p:to>
                                        <p:strVal val="visible"/>
                                      </p:to>
                                    </p:set>
                                    <p:animEffect transition="in" filter="blinds(horizontal)">
                                      <p:cBhvr>
                                        <p:cTn id="69" dur="500"/>
                                        <p:tgtEl>
                                          <p:spTgt spid="329735"/>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329731">
                                            <p:txEl>
                                              <p:pRg st="10" end="10"/>
                                            </p:txEl>
                                          </p:spTgt>
                                        </p:tgtEl>
                                        <p:attrNameLst>
                                          <p:attrName>style.visibility</p:attrName>
                                        </p:attrNameLst>
                                      </p:cBhvr>
                                      <p:to>
                                        <p:strVal val="visible"/>
                                      </p:to>
                                    </p:set>
                                    <p:animEffect transition="in" filter="blinds(horizontal)">
                                      <p:cBhvr>
                                        <p:cTn id="74" dur="500"/>
                                        <p:tgtEl>
                                          <p:spTgt spid="329731">
                                            <p:txEl>
                                              <p:pRg st="10" end="10"/>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nodeType="clickEffect">
                                  <p:stCondLst>
                                    <p:cond delay="0"/>
                                  </p:stCondLst>
                                  <p:childTnLst>
                                    <p:set>
                                      <p:cBhvr>
                                        <p:cTn id="78" dur="1" fill="hold">
                                          <p:stCondLst>
                                            <p:cond delay="0"/>
                                          </p:stCondLst>
                                        </p:cTn>
                                        <p:tgtEl>
                                          <p:spTgt spid="329731">
                                            <p:txEl>
                                              <p:pRg st="11" end="11"/>
                                            </p:txEl>
                                          </p:spTgt>
                                        </p:tgtEl>
                                        <p:attrNameLst>
                                          <p:attrName>style.visibility</p:attrName>
                                        </p:attrNameLst>
                                      </p:cBhvr>
                                      <p:to>
                                        <p:strVal val="visible"/>
                                      </p:to>
                                    </p:set>
                                    <p:animEffect transition="in" filter="blinds(horizontal)">
                                      <p:cBhvr>
                                        <p:cTn id="79" dur="500"/>
                                        <p:tgtEl>
                                          <p:spTgt spid="329731">
                                            <p:txEl>
                                              <p:pRg st="11" end="1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329731">
                                            <p:txEl>
                                              <p:pRg st="12" end="12"/>
                                            </p:txEl>
                                          </p:spTgt>
                                        </p:tgtEl>
                                        <p:attrNameLst>
                                          <p:attrName>style.visibility</p:attrName>
                                        </p:attrNameLst>
                                      </p:cBhvr>
                                      <p:to>
                                        <p:strVal val="visible"/>
                                      </p:to>
                                    </p:set>
                                    <p:animEffect transition="in" filter="blinds(horizontal)">
                                      <p:cBhvr>
                                        <p:cTn id="84" dur="500"/>
                                        <p:tgtEl>
                                          <p:spTgt spid="329731">
                                            <p:txEl>
                                              <p:pRg st="12" end="12"/>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nodeType="clickEffect">
                                  <p:stCondLst>
                                    <p:cond delay="0"/>
                                  </p:stCondLst>
                                  <p:childTnLst>
                                    <p:set>
                                      <p:cBhvr>
                                        <p:cTn id="88" dur="1" fill="hold">
                                          <p:stCondLst>
                                            <p:cond delay="0"/>
                                          </p:stCondLst>
                                        </p:cTn>
                                        <p:tgtEl>
                                          <p:spTgt spid="329731">
                                            <p:txEl>
                                              <p:pRg st="13" end="13"/>
                                            </p:txEl>
                                          </p:spTgt>
                                        </p:tgtEl>
                                        <p:attrNameLst>
                                          <p:attrName>style.visibility</p:attrName>
                                        </p:attrNameLst>
                                      </p:cBhvr>
                                      <p:to>
                                        <p:strVal val="visible"/>
                                      </p:to>
                                    </p:set>
                                    <p:animEffect transition="in" filter="blinds(horizontal)">
                                      <p:cBhvr>
                                        <p:cTn id="89" dur="500"/>
                                        <p:tgtEl>
                                          <p:spTgt spid="32973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2" grpId="0"/>
      <p:bldP spid="329733" grpId="0"/>
      <p:bldP spid="329734" grpId="0"/>
      <p:bldP spid="329735" grpId="0"/>
      <p:bldP spid="329736" grpId="0"/>
      <p:bldP spid="32973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3" name="Rectangle 2"/>
          <p:cNvSpPr>
            <a:spLocks/>
          </p:cNvSpPr>
          <p:nvPr/>
        </p:nvSpPr>
        <p:spPr bwMode="auto">
          <a:xfrm>
            <a:off x="8062913" y="22225"/>
            <a:ext cx="1320800" cy="177800"/>
          </a:xfrm>
          <a:prstGeom prst="rect">
            <a:avLst/>
          </a:prstGeom>
          <a:noFill/>
          <a:ln w="25400">
            <a:noFill/>
            <a:miter lim="800000"/>
            <a:headEnd/>
            <a:tailEnd/>
          </a:ln>
        </p:spPr>
        <p:txBody>
          <a:bodyPr lIns="0" tIns="0" rIns="0" bIns="0"/>
          <a:lstStyle/>
          <a:p>
            <a:r>
              <a:rPr lang="en-US" altLang="zh-CN" sz="1200">
                <a:solidFill>
                  <a:srgbClr val="FFFFFF"/>
                </a:solidFill>
                <a:latin typeface="Gill Sans"/>
                <a:ea typeface="Gill Sans"/>
                <a:cs typeface="Gill Sans"/>
                <a:sym typeface="Gill Sans"/>
              </a:rPr>
              <a:t>Carnegie Mellon</a:t>
            </a:r>
          </a:p>
        </p:txBody>
      </p:sp>
      <p:sp>
        <p:nvSpPr>
          <p:cNvPr id="552964" name="Rectangle 3"/>
          <p:cNvSpPr>
            <a:spLocks noGrp="1" noChangeArrowheads="1"/>
          </p:cNvSpPr>
          <p:nvPr>
            <p:ph type="title" idx="4294967295"/>
          </p:nvPr>
        </p:nvSpPr>
        <p:spPr>
          <a:xfrm>
            <a:off x="457200" y="98425"/>
            <a:ext cx="8229600" cy="561975"/>
          </a:xfrm>
        </p:spPr>
        <p:txBody>
          <a:bodyPr lIns="38100" tIns="38100" rIns="38100" bIns="38100"/>
          <a:lstStyle/>
          <a:p>
            <a:pPr marL="119063" indent="-119063" eaLnBrk="1" hangingPunct="1"/>
            <a:r>
              <a:rPr lang="zh-CN" altLang="en-US" sz="3600" smtClean="0"/>
              <a:t>浮点运算举例</a:t>
            </a:r>
          </a:p>
        </p:txBody>
      </p:sp>
      <p:sp>
        <p:nvSpPr>
          <p:cNvPr id="552965" name="Rectangle 4"/>
          <p:cNvSpPr>
            <a:spLocks noGrp="1" noChangeArrowheads="1"/>
          </p:cNvSpPr>
          <p:nvPr>
            <p:ph type="body" idx="4294967295"/>
          </p:nvPr>
        </p:nvSpPr>
        <p:spPr>
          <a:xfrm>
            <a:off x="468313" y="836613"/>
            <a:ext cx="8229600" cy="1219200"/>
          </a:xfrm>
        </p:spPr>
        <p:txBody>
          <a:bodyPr lIns="38100" tIns="38100" rIns="38100" bIns="38100"/>
          <a:lstStyle/>
          <a:p>
            <a:pPr marL="254000" indent="-254000" eaLnBrk="1" hangingPunct="1"/>
            <a:r>
              <a:rPr lang="zh-CN" altLang="en-US" smtClean="0">
                <a:ea typeface="微软雅黑" pitchFamily="34" charset="-122"/>
              </a:rPr>
              <a:t>对于以下给定的关系表达式，判断是否永真。</a:t>
            </a:r>
          </a:p>
        </p:txBody>
      </p:sp>
      <p:sp>
        <p:nvSpPr>
          <p:cNvPr id="552966" name="Rectangle 5"/>
          <p:cNvSpPr>
            <a:spLocks/>
          </p:cNvSpPr>
          <p:nvPr/>
        </p:nvSpPr>
        <p:spPr bwMode="auto">
          <a:xfrm>
            <a:off x="3492500" y="1584325"/>
            <a:ext cx="4889500" cy="4814888"/>
          </a:xfrm>
          <a:prstGeom prst="rect">
            <a:avLst/>
          </a:prstGeom>
          <a:noFill/>
          <a:ln w="25400">
            <a:noFill/>
            <a:miter lim="800000"/>
            <a:headEnd/>
            <a:tailEnd/>
          </a:ln>
        </p:spPr>
        <p:txBody>
          <a:bodyPr lIns="38100" tIns="38100" rIns="38100" bIns="38100"/>
          <a:lstStyle/>
          <a:p>
            <a:pPr marL="254000" indent="-254000">
              <a:spcBef>
                <a:spcPts val="575"/>
              </a:spcBef>
              <a:buClr>
                <a:srgbClr val="000000"/>
              </a:buClr>
              <a:buSzPct val="100000"/>
              <a:buFont typeface="Helvetica" pitchFamily="34" charset="0"/>
              <a:buChar char="•"/>
              <a:tabLst>
                <a:tab pos="1828800" algn="l"/>
                <a:tab pos="2463800" algn="l"/>
                <a:tab pos="3086100" algn="l"/>
              </a:tabLst>
            </a:pPr>
            <a:r>
              <a:rPr lang="en-US" altLang="zh-CN" sz="2400" b="1">
                <a:solidFill>
                  <a:srgbClr val="0033CC"/>
                </a:solidFill>
                <a:latin typeface="Monaco"/>
                <a:ea typeface="Monaco"/>
                <a:cs typeface="Monaco"/>
                <a:sym typeface="Monaco"/>
              </a:rPr>
              <a:t>x == (int)(float) x</a:t>
            </a:r>
          </a:p>
          <a:p>
            <a:pPr marL="254000" indent="-254000">
              <a:spcBef>
                <a:spcPts val="575"/>
              </a:spcBef>
              <a:buClr>
                <a:srgbClr val="000000"/>
              </a:buClr>
              <a:buSzPct val="100000"/>
              <a:buFont typeface="Helvetica" pitchFamily="34" charset="0"/>
              <a:buChar char="•"/>
              <a:tabLst>
                <a:tab pos="1828800" algn="l"/>
                <a:tab pos="2463800" algn="l"/>
                <a:tab pos="3086100" algn="l"/>
              </a:tabLst>
            </a:pPr>
            <a:r>
              <a:rPr lang="en-US" altLang="zh-CN" sz="2400" b="1">
                <a:solidFill>
                  <a:srgbClr val="0033CC"/>
                </a:solidFill>
                <a:latin typeface="Monaco"/>
                <a:ea typeface="Monaco"/>
                <a:cs typeface="Monaco"/>
                <a:sym typeface="Monaco"/>
              </a:rPr>
              <a:t>x == (int)(double) x</a:t>
            </a:r>
          </a:p>
          <a:p>
            <a:pPr marL="254000" indent="-254000">
              <a:spcBef>
                <a:spcPts val="575"/>
              </a:spcBef>
              <a:buClr>
                <a:srgbClr val="000000"/>
              </a:buClr>
              <a:buSzPct val="100000"/>
              <a:buFont typeface="Helvetica" pitchFamily="34" charset="0"/>
              <a:buChar char="•"/>
              <a:tabLst>
                <a:tab pos="1828800" algn="l"/>
                <a:tab pos="2463800" algn="l"/>
                <a:tab pos="3086100" algn="l"/>
              </a:tabLst>
            </a:pPr>
            <a:r>
              <a:rPr lang="en-US" altLang="zh-CN" sz="2400" b="1">
                <a:solidFill>
                  <a:srgbClr val="0033CC"/>
                </a:solidFill>
                <a:latin typeface="Monaco"/>
                <a:ea typeface="Monaco"/>
                <a:cs typeface="Monaco"/>
                <a:sym typeface="Monaco"/>
              </a:rPr>
              <a:t>f == (float)(double) f</a:t>
            </a:r>
          </a:p>
          <a:p>
            <a:pPr marL="254000" indent="-254000">
              <a:spcBef>
                <a:spcPts val="575"/>
              </a:spcBef>
              <a:buClr>
                <a:srgbClr val="000000"/>
              </a:buClr>
              <a:buSzPct val="100000"/>
              <a:buFont typeface="Helvetica" pitchFamily="34" charset="0"/>
              <a:buChar char="•"/>
              <a:tabLst>
                <a:tab pos="1828800" algn="l"/>
                <a:tab pos="2463800" algn="l"/>
                <a:tab pos="3086100" algn="l"/>
              </a:tabLst>
            </a:pPr>
            <a:r>
              <a:rPr lang="en-US" altLang="zh-CN" sz="2400" b="1">
                <a:solidFill>
                  <a:srgbClr val="0033CC"/>
                </a:solidFill>
                <a:latin typeface="Monaco"/>
                <a:ea typeface="Monaco"/>
                <a:cs typeface="Monaco"/>
                <a:sym typeface="Monaco"/>
              </a:rPr>
              <a:t>d == (float) d</a:t>
            </a:r>
          </a:p>
          <a:p>
            <a:pPr marL="254000" indent="-254000">
              <a:spcBef>
                <a:spcPts val="575"/>
              </a:spcBef>
              <a:buClr>
                <a:srgbClr val="000000"/>
              </a:buClr>
              <a:buSzPct val="100000"/>
              <a:buFont typeface="Helvetica" pitchFamily="34" charset="0"/>
              <a:buChar char="•"/>
              <a:tabLst>
                <a:tab pos="1828800" algn="l"/>
                <a:tab pos="2463800" algn="l"/>
                <a:tab pos="3086100" algn="l"/>
              </a:tabLst>
            </a:pPr>
            <a:r>
              <a:rPr lang="en-US" altLang="zh-CN" sz="2400" b="1">
                <a:solidFill>
                  <a:srgbClr val="0033CC"/>
                </a:solidFill>
                <a:latin typeface="Monaco"/>
                <a:ea typeface="Monaco"/>
                <a:cs typeface="Monaco"/>
                <a:sym typeface="Monaco"/>
              </a:rPr>
              <a:t>f == -(-f);</a:t>
            </a:r>
          </a:p>
          <a:p>
            <a:pPr marL="254000" indent="-254000">
              <a:spcBef>
                <a:spcPts val="575"/>
              </a:spcBef>
              <a:buClr>
                <a:srgbClr val="000000"/>
              </a:buClr>
              <a:buSzPct val="100000"/>
              <a:buFont typeface="Helvetica" pitchFamily="34" charset="0"/>
              <a:buChar char="•"/>
              <a:tabLst>
                <a:tab pos="1828800" algn="l"/>
                <a:tab pos="2463800" algn="l"/>
                <a:tab pos="3086100" algn="l"/>
              </a:tabLst>
            </a:pPr>
            <a:r>
              <a:rPr lang="en-US" altLang="zh-CN" sz="2400" b="1">
                <a:solidFill>
                  <a:srgbClr val="0033CC"/>
                </a:solidFill>
                <a:latin typeface="Monaco"/>
                <a:ea typeface="Monaco"/>
                <a:cs typeface="Monaco"/>
                <a:sym typeface="Monaco"/>
              </a:rPr>
              <a:t>2/3 == 2/3.0</a:t>
            </a:r>
          </a:p>
          <a:p>
            <a:pPr marL="254000" indent="-254000">
              <a:spcBef>
                <a:spcPts val="575"/>
              </a:spcBef>
              <a:buClr>
                <a:srgbClr val="000000"/>
              </a:buClr>
              <a:buSzPct val="100000"/>
              <a:buFont typeface="Helvetica" pitchFamily="34" charset="0"/>
              <a:buChar char="•"/>
              <a:tabLst>
                <a:tab pos="1828800" algn="l"/>
                <a:tab pos="2463800" algn="l"/>
                <a:tab pos="3086100" algn="l"/>
              </a:tabLst>
            </a:pPr>
            <a:r>
              <a:rPr lang="en-US" altLang="zh-CN" sz="2400" b="1">
                <a:solidFill>
                  <a:srgbClr val="0033CC"/>
                </a:solidFill>
                <a:latin typeface="Monaco"/>
                <a:ea typeface="Monaco"/>
                <a:cs typeface="Monaco"/>
                <a:sym typeface="Monaco"/>
              </a:rPr>
              <a:t>d &lt; 0.0	 ⇒ 	((d*2) &lt; 0.0)</a:t>
            </a:r>
          </a:p>
          <a:p>
            <a:pPr marL="254000" indent="-254000">
              <a:spcBef>
                <a:spcPts val="575"/>
              </a:spcBef>
              <a:buClr>
                <a:srgbClr val="000000"/>
              </a:buClr>
              <a:buSzPct val="100000"/>
              <a:buFont typeface="Helvetica" pitchFamily="34" charset="0"/>
              <a:buChar char="•"/>
              <a:tabLst>
                <a:tab pos="1828800" algn="l"/>
                <a:tab pos="2463800" algn="l"/>
                <a:tab pos="3086100" algn="l"/>
              </a:tabLst>
            </a:pPr>
            <a:r>
              <a:rPr lang="en-US" altLang="zh-CN" sz="2400" b="1">
                <a:solidFill>
                  <a:srgbClr val="0033CC"/>
                </a:solidFill>
                <a:latin typeface="Monaco"/>
                <a:ea typeface="Monaco"/>
                <a:cs typeface="Monaco"/>
                <a:sym typeface="Monaco"/>
              </a:rPr>
              <a:t>d &gt; f	 ⇒ 	-f &gt; -d</a:t>
            </a:r>
          </a:p>
          <a:p>
            <a:pPr marL="254000" indent="-254000">
              <a:spcBef>
                <a:spcPts val="575"/>
              </a:spcBef>
              <a:buClr>
                <a:srgbClr val="000000"/>
              </a:buClr>
              <a:buSzPct val="100000"/>
              <a:buFont typeface="Helvetica" pitchFamily="34" charset="0"/>
              <a:buChar char="•"/>
              <a:tabLst>
                <a:tab pos="1828800" algn="l"/>
                <a:tab pos="2463800" algn="l"/>
                <a:tab pos="3086100" algn="l"/>
              </a:tabLst>
            </a:pPr>
            <a:r>
              <a:rPr lang="en-US" altLang="zh-CN" sz="2400" b="1">
                <a:solidFill>
                  <a:srgbClr val="0033CC"/>
                </a:solidFill>
                <a:latin typeface="Monaco"/>
                <a:ea typeface="Monaco"/>
                <a:cs typeface="Monaco"/>
                <a:sym typeface="Monaco"/>
              </a:rPr>
              <a:t>d * d &gt;== 0.0</a:t>
            </a:r>
          </a:p>
          <a:p>
            <a:pPr marL="254000" indent="-254000">
              <a:spcBef>
                <a:spcPts val="575"/>
              </a:spcBef>
              <a:buClr>
                <a:srgbClr val="000000"/>
              </a:buClr>
              <a:buSzPct val="100000"/>
              <a:buFont typeface="Helvetica" pitchFamily="34" charset="0"/>
              <a:buChar char="•"/>
              <a:tabLst>
                <a:tab pos="1828800" algn="l"/>
                <a:tab pos="2463800" algn="l"/>
                <a:tab pos="3086100" algn="l"/>
              </a:tabLst>
            </a:pPr>
            <a:r>
              <a:rPr lang="en-US" altLang="zh-CN" sz="2400" b="1">
                <a:solidFill>
                  <a:srgbClr val="0033CC"/>
                </a:solidFill>
                <a:latin typeface="Monaco"/>
                <a:ea typeface="Monaco"/>
                <a:cs typeface="Monaco"/>
                <a:sym typeface="Monaco"/>
              </a:rPr>
              <a:t>(d+f)-d == f</a:t>
            </a:r>
          </a:p>
        </p:txBody>
      </p:sp>
      <p:sp>
        <p:nvSpPr>
          <p:cNvPr id="552967" name="Rectangle 6"/>
          <p:cNvSpPr>
            <a:spLocks/>
          </p:cNvSpPr>
          <p:nvPr/>
        </p:nvSpPr>
        <p:spPr bwMode="auto">
          <a:xfrm>
            <a:off x="250825" y="1493838"/>
            <a:ext cx="2628900" cy="1155700"/>
          </a:xfrm>
          <a:prstGeom prst="rect">
            <a:avLst/>
          </a:prstGeom>
          <a:solidFill>
            <a:srgbClr val="D6D6F4">
              <a:alpha val="28999"/>
            </a:srgbClr>
          </a:solidFill>
          <a:ln w="25400">
            <a:solidFill>
              <a:srgbClr val="ADADEA"/>
            </a:solidFill>
            <a:miter lim="800000"/>
            <a:headEnd/>
            <a:tailEnd/>
          </a:ln>
        </p:spPr>
        <p:txBody>
          <a:bodyPr lIns="38100" tIns="38100" rIns="38100" bIns="38100"/>
          <a:lstStyle/>
          <a:p>
            <a:pPr>
              <a:spcBef>
                <a:spcPts val="475"/>
              </a:spcBef>
              <a:tabLst>
                <a:tab pos="1371600" algn="l"/>
                <a:tab pos="2286000" algn="l"/>
              </a:tabLst>
            </a:pPr>
            <a:r>
              <a:rPr lang="en-US" altLang="zh-CN" sz="2000" b="1">
                <a:ea typeface="Monaco"/>
                <a:cs typeface="Monaco"/>
                <a:sym typeface="Monaco"/>
              </a:rPr>
              <a:t>int x ;</a:t>
            </a:r>
          </a:p>
          <a:p>
            <a:pPr>
              <a:spcBef>
                <a:spcPts val="475"/>
              </a:spcBef>
              <a:tabLst>
                <a:tab pos="1371600" algn="l"/>
                <a:tab pos="2286000" algn="l"/>
              </a:tabLst>
            </a:pPr>
            <a:r>
              <a:rPr lang="en-US" altLang="zh-CN" sz="2000" b="1">
                <a:ea typeface="Monaco"/>
                <a:cs typeface="Monaco"/>
                <a:sym typeface="Monaco"/>
              </a:rPr>
              <a:t>float f ;</a:t>
            </a:r>
          </a:p>
          <a:p>
            <a:pPr>
              <a:spcBef>
                <a:spcPts val="475"/>
              </a:spcBef>
              <a:tabLst>
                <a:tab pos="1371600" algn="l"/>
                <a:tab pos="2286000" algn="l"/>
              </a:tabLst>
            </a:pPr>
            <a:r>
              <a:rPr lang="en-US" altLang="zh-CN" sz="2000" b="1">
                <a:ea typeface="Monaco"/>
                <a:cs typeface="Monaco"/>
                <a:sym typeface="Monaco"/>
              </a:rPr>
              <a:t>double d ;</a:t>
            </a:r>
          </a:p>
        </p:txBody>
      </p:sp>
      <p:sp>
        <p:nvSpPr>
          <p:cNvPr id="552968" name="Rectangle 7"/>
          <p:cNvSpPr>
            <a:spLocks/>
          </p:cNvSpPr>
          <p:nvPr/>
        </p:nvSpPr>
        <p:spPr bwMode="auto">
          <a:xfrm>
            <a:off x="341313" y="2933700"/>
            <a:ext cx="2466975" cy="806450"/>
          </a:xfrm>
          <a:prstGeom prst="rect">
            <a:avLst/>
          </a:prstGeom>
          <a:noFill/>
          <a:ln w="25400">
            <a:noFill/>
            <a:miter lim="800000"/>
            <a:headEnd/>
            <a:tailEnd/>
          </a:ln>
        </p:spPr>
        <p:txBody>
          <a:bodyPr wrap="none" lIns="38100" tIns="38100" rIns="38100" bIns="38100">
            <a:spAutoFit/>
          </a:bodyPr>
          <a:lstStyle/>
          <a:p>
            <a:r>
              <a:rPr lang="en-US" altLang="zh-CN" sz="2400" b="1">
                <a:latin typeface="微软雅黑" pitchFamily="34" charset="-122"/>
                <a:ea typeface="微软雅黑" pitchFamily="34" charset="-122"/>
                <a:cs typeface="ヒラギノ角ゴ ProN W3"/>
                <a:sym typeface="Calibri" pitchFamily="34" charset="0"/>
              </a:rPr>
              <a:t>Assume neither</a:t>
            </a:r>
            <a:endParaRPr lang="en-US" altLang="zh-CN" sz="2400" b="1">
              <a:latin typeface="微软雅黑" pitchFamily="34" charset="-122"/>
              <a:ea typeface="微软雅黑" pitchFamily="34" charset="-122"/>
              <a:cs typeface="Lucida Grande"/>
              <a:sym typeface="Arial Narrow" pitchFamily="34" charset="0"/>
            </a:endParaRPr>
          </a:p>
          <a:p>
            <a:r>
              <a:rPr lang="en-US" altLang="zh-CN" sz="2400" b="1">
                <a:latin typeface="微软雅黑" pitchFamily="34" charset="-122"/>
                <a:ea typeface="微软雅黑" pitchFamily="34" charset="-122"/>
                <a:cs typeface="Courier New Bold" pitchFamily="49" charset="0"/>
                <a:sym typeface="Courier New Bold" pitchFamily="49" charset="0"/>
              </a:rPr>
              <a:t>d</a:t>
            </a:r>
            <a:r>
              <a:rPr lang="en-US" altLang="zh-CN" sz="2400" b="1">
                <a:latin typeface="微软雅黑" pitchFamily="34" charset="-122"/>
                <a:ea typeface="微软雅黑" pitchFamily="34" charset="-122"/>
                <a:cs typeface="ヒラギノ角ゴ ProN W3"/>
                <a:sym typeface="Calibri" pitchFamily="34" charset="0"/>
              </a:rPr>
              <a:t> nor </a:t>
            </a:r>
            <a:r>
              <a:rPr lang="en-US" altLang="zh-CN" sz="2400" b="1">
                <a:latin typeface="微软雅黑" pitchFamily="34" charset="-122"/>
                <a:ea typeface="微软雅黑" pitchFamily="34" charset="-122"/>
                <a:cs typeface="ヒラギノ角ゴ ProN W3"/>
                <a:sym typeface="Courier New Bold" pitchFamily="49" charset="0"/>
              </a:rPr>
              <a:t>f</a:t>
            </a:r>
            <a:r>
              <a:rPr lang="en-US" altLang="zh-CN" sz="2400" b="1">
                <a:latin typeface="微软雅黑" pitchFamily="34" charset="-122"/>
                <a:ea typeface="微软雅黑" pitchFamily="34" charset="-122"/>
                <a:cs typeface="ヒラギノ角ゴ ProN W3"/>
                <a:sym typeface="Calibri" pitchFamily="34" charset="0"/>
              </a:rPr>
              <a:t> is NaN</a:t>
            </a:r>
          </a:p>
        </p:txBody>
      </p:sp>
      <p:sp>
        <p:nvSpPr>
          <p:cNvPr id="552969" name="Text Box 9"/>
          <p:cNvSpPr txBox="1">
            <a:spLocks noChangeArrowheads="1"/>
          </p:cNvSpPr>
          <p:nvPr/>
        </p:nvSpPr>
        <p:spPr bwMode="auto">
          <a:xfrm>
            <a:off x="6372225" y="1584325"/>
            <a:ext cx="539750"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sym typeface="Symbol" pitchFamily="18" charset="2"/>
              </a:rPr>
              <a:t>否</a:t>
            </a:r>
          </a:p>
        </p:txBody>
      </p:sp>
      <p:sp>
        <p:nvSpPr>
          <p:cNvPr id="552970" name="Text Box 10"/>
          <p:cNvSpPr txBox="1">
            <a:spLocks noChangeArrowheads="1"/>
          </p:cNvSpPr>
          <p:nvPr/>
        </p:nvSpPr>
        <p:spPr bwMode="auto">
          <a:xfrm>
            <a:off x="6732588" y="2033588"/>
            <a:ext cx="539750"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sym typeface="Symbol" pitchFamily="18" charset="2"/>
              </a:rPr>
              <a:t>是</a:t>
            </a:r>
          </a:p>
        </p:txBody>
      </p:sp>
      <p:sp>
        <p:nvSpPr>
          <p:cNvPr id="552971" name="Text Box 11"/>
          <p:cNvSpPr txBox="1">
            <a:spLocks noChangeArrowheads="1"/>
          </p:cNvSpPr>
          <p:nvPr/>
        </p:nvSpPr>
        <p:spPr bwMode="auto">
          <a:xfrm>
            <a:off x="7002463" y="2438400"/>
            <a:ext cx="539750"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sym typeface="Symbol" pitchFamily="18" charset="2"/>
              </a:rPr>
              <a:t>是</a:t>
            </a:r>
          </a:p>
        </p:txBody>
      </p:sp>
      <p:sp>
        <p:nvSpPr>
          <p:cNvPr id="552973" name="Text Box 13"/>
          <p:cNvSpPr txBox="1">
            <a:spLocks noChangeArrowheads="1"/>
          </p:cNvSpPr>
          <p:nvPr/>
        </p:nvSpPr>
        <p:spPr bwMode="auto">
          <a:xfrm>
            <a:off x="5741988" y="2933700"/>
            <a:ext cx="539750"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sym typeface="Symbol" pitchFamily="18" charset="2"/>
              </a:rPr>
              <a:t>否</a:t>
            </a:r>
          </a:p>
        </p:txBody>
      </p:sp>
      <p:sp>
        <p:nvSpPr>
          <p:cNvPr id="552975" name="Text Box 15"/>
          <p:cNvSpPr txBox="1">
            <a:spLocks noChangeArrowheads="1"/>
          </p:cNvSpPr>
          <p:nvPr/>
        </p:nvSpPr>
        <p:spPr bwMode="auto">
          <a:xfrm>
            <a:off x="5202238" y="3384550"/>
            <a:ext cx="539750"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sym typeface="Symbol" pitchFamily="18" charset="2"/>
              </a:rPr>
              <a:t>是</a:t>
            </a:r>
          </a:p>
        </p:txBody>
      </p:sp>
      <p:sp>
        <p:nvSpPr>
          <p:cNvPr id="552976" name="Text Box 16"/>
          <p:cNvSpPr txBox="1">
            <a:spLocks noChangeArrowheads="1"/>
          </p:cNvSpPr>
          <p:nvPr/>
        </p:nvSpPr>
        <p:spPr bwMode="auto">
          <a:xfrm>
            <a:off x="5653088" y="3752850"/>
            <a:ext cx="539750"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sym typeface="Symbol" pitchFamily="18" charset="2"/>
              </a:rPr>
              <a:t>否</a:t>
            </a:r>
          </a:p>
        </p:txBody>
      </p:sp>
      <p:sp>
        <p:nvSpPr>
          <p:cNvPr id="552977" name="Text Box 17"/>
          <p:cNvSpPr txBox="1">
            <a:spLocks noChangeArrowheads="1"/>
          </p:cNvSpPr>
          <p:nvPr/>
        </p:nvSpPr>
        <p:spPr bwMode="auto">
          <a:xfrm>
            <a:off x="7902575" y="4238625"/>
            <a:ext cx="539750"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sym typeface="Symbol" pitchFamily="18" charset="2"/>
              </a:rPr>
              <a:t>是</a:t>
            </a:r>
          </a:p>
        </p:txBody>
      </p:sp>
      <p:sp>
        <p:nvSpPr>
          <p:cNvPr id="552978" name="Text Box 18"/>
          <p:cNvSpPr txBox="1">
            <a:spLocks noChangeArrowheads="1"/>
          </p:cNvSpPr>
          <p:nvPr/>
        </p:nvSpPr>
        <p:spPr bwMode="auto">
          <a:xfrm>
            <a:off x="7137400" y="4689475"/>
            <a:ext cx="539750"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sym typeface="Symbol" pitchFamily="18" charset="2"/>
              </a:rPr>
              <a:t>是</a:t>
            </a:r>
          </a:p>
        </p:txBody>
      </p:sp>
      <p:sp>
        <p:nvSpPr>
          <p:cNvPr id="552979" name="Text Box 19"/>
          <p:cNvSpPr txBox="1">
            <a:spLocks noChangeArrowheads="1"/>
          </p:cNvSpPr>
          <p:nvPr/>
        </p:nvSpPr>
        <p:spPr bwMode="auto">
          <a:xfrm>
            <a:off x="6011863" y="5094288"/>
            <a:ext cx="539750"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sym typeface="Symbol" pitchFamily="18" charset="2"/>
              </a:rPr>
              <a:t>是</a:t>
            </a:r>
          </a:p>
        </p:txBody>
      </p:sp>
      <p:sp>
        <p:nvSpPr>
          <p:cNvPr id="552980" name="Text Box 20"/>
          <p:cNvSpPr txBox="1">
            <a:spLocks noChangeArrowheads="1"/>
          </p:cNvSpPr>
          <p:nvPr/>
        </p:nvSpPr>
        <p:spPr bwMode="auto">
          <a:xfrm>
            <a:off x="341313" y="5634038"/>
            <a:ext cx="2790825"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ea typeface="微软雅黑" pitchFamily="34" charset="-122"/>
              </a:rPr>
              <a:t>自己写程序测试一下！</a:t>
            </a:r>
          </a:p>
        </p:txBody>
      </p:sp>
      <p:sp>
        <p:nvSpPr>
          <p:cNvPr id="552981" name="Text Box 21"/>
          <p:cNvSpPr txBox="1">
            <a:spLocks noChangeArrowheads="1"/>
          </p:cNvSpPr>
          <p:nvPr/>
        </p:nvSpPr>
        <p:spPr bwMode="auto">
          <a:xfrm>
            <a:off x="5607050" y="5543550"/>
            <a:ext cx="539750"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sym typeface="Symbol" pitchFamily="18" charset="2"/>
              </a:rPr>
              <a:t>否</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2969"/>
                                        </p:tgtEl>
                                        <p:attrNameLst>
                                          <p:attrName>style.visibility</p:attrName>
                                        </p:attrNameLst>
                                      </p:cBhvr>
                                      <p:to>
                                        <p:strVal val="visible"/>
                                      </p:to>
                                    </p:set>
                                    <p:animEffect transition="in" filter="blinds(horizontal)">
                                      <p:cBhvr>
                                        <p:cTn id="7" dur="500"/>
                                        <p:tgtEl>
                                          <p:spTgt spid="55296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2970">
                                            <p:txEl>
                                              <p:pRg st="0" end="0"/>
                                            </p:txEl>
                                          </p:spTgt>
                                        </p:tgtEl>
                                        <p:attrNameLst>
                                          <p:attrName>style.visibility</p:attrName>
                                        </p:attrNameLst>
                                      </p:cBhvr>
                                      <p:to>
                                        <p:strVal val="visible"/>
                                      </p:to>
                                    </p:set>
                                    <p:animEffect transition="in" filter="blinds(horizontal)">
                                      <p:cBhvr>
                                        <p:cTn id="12" dur="500"/>
                                        <p:tgtEl>
                                          <p:spTgt spid="55297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2971">
                                            <p:txEl>
                                              <p:pRg st="0" end="0"/>
                                            </p:txEl>
                                          </p:spTgt>
                                        </p:tgtEl>
                                        <p:attrNameLst>
                                          <p:attrName>style.visibility</p:attrName>
                                        </p:attrNameLst>
                                      </p:cBhvr>
                                      <p:to>
                                        <p:strVal val="visible"/>
                                      </p:to>
                                    </p:set>
                                    <p:animEffect transition="in" filter="blinds(horizontal)">
                                      <p:cBhvr>
                                        <p:cTn id="17" dur="500"/>
                                        <p:tgtEl>
                                          <p:spTgt spid="55297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2973"/>
                                        </p:tgtEl>
                                        <p:attrNameLst>
                                          <p:attrName>style.visibility</p:attrName>
                                        </p:attrNameLst>
                                      </p:cBhvr>
                                      <p:to>
                                        <p:strVal val="visible"/>
                                      </p:to>
                                    </p:set>
                                    <p:animEffect transition="in" filter="blinds(horizontal)">
                                      <p:cBhvr>
                                        <p:cTn id="22" dur="500"/>
                                        <p:tgtEl>
                                          <p:spTgt spid="55297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52975"/>
                                        </p:tgtEl>
                                        <p:attrNameLst>
                                          <p:attrName>style.visibility</p:attrName>
                                        </p:attrNameLst>
                                      </p:cBhvr>
                                      <p:to>
                                        <p:strVal val="visible"/>
                                      </p:to>
                                    </p:set>
                                    <p:animEffect transition="in" filter="blinds(horizontal)">
                                      <p:cBhvr>
                                        <p:cTn id="27" dur="500"/>
                                        <p:tgtEl>
                                          <p:spTgt spid="55297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52976"/>
                                        </p:tgtEl>
                                        <p:attrNameLst>
                                          <p:attrName>style.visibility</p:attrName>
                                        </p:attrNameLst>
                                      </p:cBhvr>
                                      <p:to>
                                        <p:strVal val="visible"/>
                                      </p:to>
                                    </p:set>
                                    <p:animEffect transition="in" filter="blinds(horizontal)">
                                      <p:cBhvr>
                                        <p:cTn id="32" dur="500"/>
                                        <p:tgtEl>
                                          <p:spTgt spid="55297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52977">
                                            <p:txEl>
                                              <p:pRg st="0" end="0"/>
                                            </p:txEl>
                                          </p:spTgt>
                                        </p:tgtEl>
                                        <p:attrNameLst>
                                          <p:attrName>style.visibility</p:attrName>
                                        </p:attrNameLst>
                                      </p:cBhvr>
                                      <p:to>
                                        <p:strVal val="visible"/>
                                      </p:to>
                                    </p:set>
                                    <p:animEffect transition="in" filter="blinds(horizontal)">
                                      <p:cBhvr>
                                        <p:cTn id="37" dur="500"/>
                                        <p:tgtEl>
                                          <p:spTgt spid="55297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52978">
                                            <p:txEl>
                                              <p:pRg st="0" end="0"/>
                                            </p:txEl>
                                          </p:spTgt>
                                        </p:tgtEl>
                                        <p:attrNameLst>
                                          <p:attrName>style.visibility</p:attrName>
                                        </p:attrNameLst>
                                      </p:cBhvr>
                                      <p:to>
                                        <p:strVal val="visible"/>
                                      </p:to>
                                    </p:set>
                                    <p:animEffect transition="in" filter="blinds(horizontal)">
                                      <p:cBhvr>
                                        <p:cTn id="42" dur="500"/>
                                        <p:tgtEl>
                                          <p:spTgt spid="552978">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52979">
                                            <p:txEl>
                                              <p:pRg st="0" end="0"/>
                                            </p:txEl>
                                          </p:spTgt>
                                        </p:tgtEl>
                                        <p:attrNameLst>
                                          <p:attrName>style.visibility</p:attrName>
                                        </p:attrNameLst>
                                      </p:cBhvr>
                                      <p:to>
                                        <p:strVal val="visible"/>
                                      </p:to>
                                    </p:set>
                                    <p:animEffect transition="in" filter="blinds(horizontal)">
                                      <p:cBhvr>
                                        <p:cTn id="47" dur="500"/>
                                        <p:tgtEl>
                                          <p:spTgt spid="552979">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52981"/>
                                        </p:tgtEl>
                                        <p:attrNameLst>
                                          <p:attrName>style.visibility</p:attrName>
                                        </p:attrNameLst>
                                      </p:cBhvr>
                                      <p:to>
                                        <p:strVal val="visible"/>
                                      </p:to>
                                    </p:set>
                                    <p:animEffect transition="in" filter="blinds(horizontal)">
                                      <p:cBhvr>
                                        <p:cTn id="52" dur="500"/>
                                        <p:tgtEl>
                                          <p:spTgt spid="552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9" grpId="0"/>
      <p:bldP spid="552973" grpId="0"/>
      <p:bldP spid="552975" grpId="0"/>
      <p:bldP spid="552976" grpId="0"/>
      <p:bldP spid="55298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a:xfrm>
            <a:off x="457200" y="98425"/>
            <a:ext cx="8229600" cy="561975"/>
          </a:xfrm>
        </p:spPr>
        <p:txBody>
          <a:bodyPr/>
          <a:lstStyle/>
          <a:p>
            <a:r>
              <a:rPr lang="zh-CN" altLang="en-US" sz="3600" smtClean="0"/>
              <a:t>浮点运算举例</a:t>
            </a:r>
          </a:p>
        </p:txBody>
      </p:sp>
      <p:sp>
        <p:nvSpPr>
          <p:cNvPr id="678915" name="Rectangle 3"/>
          <p:cNvSpPr>
            <a:spLocks noGrp="1" noChangeArrowheads="1"/>
          </p:cNvSpPr>
          <p:nvPr>
            <p:ph type="body" idx="1"/>
          </p:nvPr>
        </p:nvSpPr>
        <p:spPr>
          <a:xfrm>
            <a:off x="296863" y="836613"/>
            <a:ext cx="8505825" cy="5562600"/>
          </a:xfrm>
        </p:spPr>
        <p:txBody>
          <a:bodyPr/>
          <a:lstStyle/>
          <a:p>
            <a:pPr>
              <a:lnSpc>
                <a:spcPct val="120000"/>
              </a:lnSpc>
              <a:spcBef>
                <a:spcPct val="45000"/>
              </a:spcBef>
            </a:pPr>
            <a:r>
              <a:rPr lang="en-US" altLang="zh-CN" sz="2200" smtClean="0">
                <a:latin typeface="微软雅黑" pitchFamily="34" charset="-122"/>
                <a:ea typeface="微软雅黑" pitchFamily="34" charset="-122"/>
              </a:rPr>
              <a:t>1996</a:t>
            </a:r>
            <a:r>
              <a:rPr lang="zh-CN" altLang="en-US" sz="2200" smtClean="0">
                <a:latin typeface="微软雅黑" pitchFamily="34" charset="-122"/>
                <a:ea typeface="微软雅黑" pitchFamily="34" charset="-122"/>
              </a:rPr>
              <a:t>年</a:t>
            </a:r>
            <a:r>
              <a:rPr lang="en-US" altLang="zh-CN" sz="2200" smtClean="0">
                <a:latin typeface="微软雅黑" pitchFamily="34" charset="-122"/>
                <a:ea typeface="微软雅黑" pitchFamily="34" charset="-122"/>
              </a:rPr>
              <a:t>6</a:t>
            </a:r>
            <a:r>
              <a:rPr lang="zh-CN" altLang="en-US" sz="2200" smtClean="0">
                <a:latin typeface="微软雅黑" pitchFamily="34" charset="-122"/>
                <a:ea typeface="微软雅黑" pitchFamily="34" charset="-122"/>
              </a:rPr>
              <a:t>月</a:t>
            </a:r>
            <a:r>
              <a:rPr lang="en-US" altLang="zh-CN" sz="2200" smtClean="0">
                <a:latin typeface="微软雅黑" pitchFamily="34" charset="-122"/>
                <a:ea typeface="微软雅黑" pitchFamily="34" charset="-122"/>
              </a:rPr>
              <a:t>4</a:t>
            </a:r>
            <a:r>
              <a:rPr lang="zh-CN" altLang="en-US" sz="2200" smtClean="0">
                <a:latin typeface="微软雅黑" pitchFamily="34" charset="-122"/>
                <a:ea typeface="微软雅黑" pitchFamily="34" charset="-122"/>
              </a:rPr>
              <a:t>日，</a:t>
            </a:r>
            <a:r>
              <a:rPr lang="en-US" altLang="zh-CN" sz="2200" smtClean="0">
                <a:latin typeface="微软雅黑" pitchFamily="34" charset="-122"/>
                <a:ea typeface="微软雅黑" pitchFamily="34" charset="-122"/>
              </a:rPr>
              <a:t>Ariana 5</a:t>
            </a:r>
            <a:r>
              <a:rPr lang="zh-CN" altLang="en-US" sz="2200" smtClean="0">
                <a:latin typeface="微软雅黑" pitchFamily="34" charset="-122"/>
                <a:ea typeface="微软雅黑" pitchFamily="34" charset="-122"/>
              </a:rPr>
              <a:t>火箭初次航行，在发射仅仅</a:t>
            </a:r>
            <a:r>
              <a:rPr lang="en-US" altLang="zh-CN" sz="2200" smtClean="0">
                <a:latin typeface="微软雅黑" pitchFamily="34" charset="-122"/>
                <a:ea typeface="微软雅黑" pitchFamily="34" charset="-122"/>
              </a:rPr>
              <a:t>37</a:t>
            </a:r>
            <a:r>
              <a:rPr lang="zh-CN" altLang="en-US" sz="2200" smtClean="0">
                <a:latin typeface="微软雅黑" pitchFamily="34" charset="-122"/>
                <a:ea typeface="微软雅黑" pitchFamily="34" charset="-122"/>
              </a:rPr>
              <a:t>秒钟后，偏离了飞行路线，然后解体爆炸，火箭上载有价值</a:t>
            </a:r>
            <a:r>
              <a:rPr lang="en-US" altLang="zh-CN" sz="2200" smtClean="0">
                <a:latin typeface="微软雅黑" pitchFamily="34" charset="-122"/>
                <a:ea typeface="微软雅黑" pitchFamily="34" charset="-122"/>
              </a:rPr>
              <a:t>5</a:t>
            </a:r>
            <a:r>
              <a:rPr lang="zh-CN" altLang="en-US" sz="2200" smtClean="0">
                <a:latin typeface="微软雅黑" pitchFamily="34" charset="-122"/>
                <a:ea typeface="微软雅黑" pitchFamily="34" charset="-122"/>
              </a:rPr>
              <a:t>亿美元的通信卫星。</a:t>
            </a:r>
          </a:p>
          <a:p>
            <a:pPr>
              <a:lnSpc>
                <a:spcPct val="120000"/>
              </a:lnSpc>
              <a:spcBef>
                <a:spcPct val="45000"/>
              </a:spcBef>
            </a:pPr>
            <a:r>
              <a:rPr lang="zh-CN" altLang="en-US" sz="2200" smtClean="0">
                <a:latin typeface="微软雅黑" pitchFamily="34" charset="-122"/>
                <a:ea typeface="微软雅黑" pitchFamily="34" charset="-122"/>
              </a:rPr>
              <a:t>原因是</a:t>
            </a:r>
            <a:r>
              <a:rPr lang="zh-CN" altLang="en-US" sz="2200" smtClean="0">
                <a:solidFill>
                  <a:srgbClr val="FF0000"/>
                </a:solidFill>
                <a:latin typeface="微软雅黑" pitchFamily="34" charset="-122"/>
                <a:ea typeface="微软雅黑" pitchFamily="34" charset="-122"/>
              </a:rPr>
              <a:t>在将一个</a:t>
            </a:r>
            <a:r>
              <a:rPr lang="en-US" altLang="zh-CN" sz="2200" smtClean="0">
                <a:solidFill>
                  <a:srgbClr val="FF0000"/>
                </a:solidFill>
                <a:latin typeface="微软雅黑" pitchFamily="34" charset="-122"/>
                <a:ea typeface="微软雅黑" pitchFamily="34" charset="-122"/>
              </a:rPr>
              <a:t>64</a:t>
            </a:r>
            <a:r>
              <a:rPr lang="zh-CN" altLang="en-US" sz="2200" smtClean="0">
                <a:solidFill>
                  <a:srgbClr val="FF0000"/>
                </a:solidFill>
                <a:latin typeface="微软雅黑" pitchFamily="34" charset="-122"/>
                <a:ea typeface="微软雅黑" pitchFamily="34" charset="-122"/>
              </a:rPr>
              <a:t>位浮点数转换为</a:t>
            </a:r>
            <a:r>
              <a:rPr lang="en-US" altLang="zh-CN" sz="2200" smtClean="0">
                <a:solidFill>
                  <a:srgbClr val="FF0000"/>
                </a:solidFill>
                <a:latin typeface="微软雅黑" pitchFamily="34" charset="-122"/>
                <a:ea typeface="微软雅黑" pitchFamily="34" charset="-122"/>
              </a:rPr>
              <a:t>16</a:t>
            </a:r>
            <a:r>
              <a:rPr lang="zh-CN" altLang="en-US" sz="2200" smtClean="0">
                <a:solidFill>
                  <a:srgbClr val="FF0000"/>
                </a:solidFill>
                <a:latin typeface="微软雅黑" pitchFamily="34" charset="-122"/>
                <a:ea typeface="微软雅黑" pitchFamily="34" charset="-122"/>
              </a:rPr>
              <a:t>位带符号整数时，产生了溢出异常。</a:t>
            </a:r>
            <a:r>
              <a:rPr lang="zh-CN" altLang="en-US" sz="2200" smtClean="0">
                <a:latin typeface="微软雅黑" pitchFamily="34" charset="-122"/>
                <a:ea typeface="微软雅黑" pitchFamily="34" charset="-122"/>
              </a:rPr>
              <a:t>溢出的值是火箭的水平速率，这比原来的</a:t>
            </a:r>
            <a:r>
              <a:rPr lang="en-US" altLang="zh-CN" sz="2200" smtClean="0">
                <a:latin typeface="微软雅黑" pitchFamily="34" charset="-122"/>
                <a:ea typeface="微软雅黑" pitchFamily="34" charset="-122"/>
              </a:rPr>
              <a:t>Ariana 4</a:t>
            </a:r>
            <a:r>
              <a:rPr lang="zh-CN" altLang="en-US" sz="2200" smtClean="0">
                <a:latin typeface="微软雅黑" pitchFamily="34" charset="-122"/>
                <a:ea typeface="微软雅黑" pitchFamily="34" charset="-122"/>
              </a:rPr>
              <a:t>火箭所能达到的速率高出了</a:t>
            </a:r>
            <a:r>
              <a:rPr lang="en-US" altLang="zh-CN" sz="2200" smtClean="0">
                <a:latin typeface="微软雅黑" pitchFamily="34" charset="-122"/>
                <a:ea typeface="微软雅黑" pitchFamily="34" charset="-122"/>
              </a:rPr>
              <a:t>5</a:t>
            </a:r>
            <a:r>
              <a:rPr lang="zh-CN" altLang="en-US" sz="2200" smtClean="0">
                <a:latin typeface="微软雅黑" pitchFamily="34" charset="-122"/>
                <a:ea typeface="微软雅黑" pitchFamily="34" charset="-122"/>
              </a:rPr>
              <a:t>倍。在设计</a:t>
            </a:r>
            <a:r>
              <a:rPr lang="en-US" altLang="zh-CN" sz="2200" smtClean="0">
                <a:latin typeface="微软雅黑" pitchFamily="34" charset="-122"/>
                <a:ea typeface="微软雅黑" pitchFamily="34" charset="-122"/>
              </a:rPr>
              <a:t>Ariana 4</a:t>
            </a:r>
            <a:r>
              <a:rPr lang="zh-CN" altLang="en-US" sz="2200" smtClean="0">
                <a:latin typeface="微软雅黑" pitchFamily="34" charset="-122"/>
                <a:ea typeface="微软雅黑" pitchFamily="34" charset="-122"/>
              </a:rPr>
              <a:t>火箭软件时，设计者确认水平速率决不会超出一个</a:t>
            </a:r>
            <a:r>
              <a:rPr lang="en-US" altLang="zh-CN" sz="2200" smtClean="0">
                <a:latin typeface="微软雅黑" pitchFamily="34" charset="-122"/>
                <a:ea typeface="微软雅黑" pitchFamily="34" charset="-122"/>
              </a:rPr>
              <a:t>16</a:t>
            </a:r>
            <a:r>
              <a:rPr lang="zh-CN" altLang="en-US" sz="2200" smtClean="0">
                <a:latin typeface="微软雅黑" pitchFamily="34" charset="-122"/>
                <a:ea typeface="微软雅黑" pitchFamily="34" charset="-122"/>
              </a:rPr>
              <a:t>位的整数，但在设计</a:t>
            </a:r>
            <a:r>
              <a:rPr lang="en-US" altLang="zh-CN" sz="2200" smtClean="0">
                <a:latin typeface="微软雅黑" pitchFamily="34" charset="-122"/>
                <a:ea typeface="微软雅黑" pitchFamily="34" charset="-122"/>
              </a:rPr>
              <a:t>Ariana 5</a:t>
            </a:r>
            <a:r>
              <a:rPr lang="zh-CN" altLang="en-US" sz="2200" smtClean="0">
                <a:latin typeface="微软雅黑" pitchFamily="34" charset="-122"/>
                <a:ea typeface="微软雅黑" pitchFamily="34" charset="-122"/>
              </a:rPr>
              <a:t>时，他们没有重新检查这部分，而是直接使用了原来的设计。</a:t>
            </a:r>
          </a:p>
          <a:p>
            <a:pPr>
              <a:lnSpc>
                <a:spcPct val="120000"/>
              </a:lnSpc>
              <a:spcBef>
                <a:spcPct val="45000"/>
              </a:spcBef>
            </a:pPr>
            <a:r>
              <a:rPr lang="zh-CN" altLang="en-US" sz="2200" smtClean="0">
                <a:latin typeface="微软雅黑" pitchFamily="34" charset="-122"/>
                <a:ea typeface="微软雅黑" pitchFamily="34" charset="-122"/>
              </a:rPr>
              <a:t>在不同数据类型之间转换时，往往隐藏着一些不容易被察觉的错误，这种错误有时会带来重大损失，因此，编程时要非常小心。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8915">
                                            <p:txEl>
                                              <p:pRg st="0" end="0"/>
                                            </p:txEl>
                                          </p:spTgt>
                                        </p:tgtEl>
                                        <p:attrNameLst>
                                          <p:attrName>style.visibility</p:attrName>
                                        </p:attrNameLst>
                                      </p:cBhvr>
                                      <p:to>
                                        <p:strVal val="visible"/>
                                      </p:to>
                                    </p:set>
                                    <p:animEffect transition="in" filter="blinds(horizontal)">
                                      <p:cBhvr>
                                        <p:cTn id="7" dur="500"/>
                                        <p:tgtEl>
                                          <p:spTgt spid="67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8915">
                                            <p:txEl>
                                              <p:pRg st="1" end="1"/>
                                            </p:txEl>
                                          </p:spTgt>
                                        </p:tgtEl>
                                        <p:attrNameLst>
                                          <p:attrName>style.visibility</p:attrName>
                                        </p:attrNameLst>
                                      </p:cBhvr>
                                      <p:to>
                                        <p:strVal val="visible"/>
                                      </p:to>
                                    </p:set>
                                    <p:animEffect transition="in" filter="blinds(horizontal)">
                                      <p:cBhvr>
                                        <p:cTn id="12" dur="500"/>
                                        <p:tgtEl>
                                          <p:spTgt spid="678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78915">
                                            <p:txEl>
                                              <p:pRg st="2" end="2"/>
                                            </p:txEl>
                                          </p:spTgt>
                                        </p:tgtEl>
                                        <p:attrNameLst>
                                          <p:attrName>style.visibility</p:attrName>
                                        </p:attrNameLst>
                                      </p:cBhvr>
                                      <p:to>
                                        <p:strVal val="visible"/>
                                      </p:to>
                                    </p:set>
                                    <p:animEffect transition="in" filter="blinds(horizontal)">
                                      <p:cBhvr>
                                        <p:cTn id="17" dur="500"/>
                                        <p:tgtEl>
                                          <p:spTgt spid="6789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a:xfrm>
            <a:off x="457200" y="98425"/>
            <a:ext cx="8229600" cy="561975"/>
          </a:xfrm>
        </p:spPr>
        <p:txBody>
          <a:bodyPr/>
          <a:lstStyle/>
          <a:p>
            <a:r>
              <a:rPr lang="zh-CN" altLang="en-US" sz="3600" smtClean="0"/>
              <a:t>浮点运算举例</a:t>
            </a:r>
          </a:p>
        </p:txBody>
      </p:sp>
      <p:sp>
        <p:nvSpPr>
          <p:cNvPr id="675843" name="Rectangle 3"/>
          <p:cNvSpPr>
            <a:spLocks noGrp="1" noChangeArrowheads="1"/>
          </p:cNvSpPr>
          <p:nvPr>
            <p:ph type="body" idx="1"/>
          </p:nvPr>
        </p:nvSpPr>
        <p:spPr>
          <a:xfrm>
            <a:off x="134938" y="836613"/>
            <a:ext cx="8937625" cy="6021387"/>
          </a:xfrm>
        </p:spPr>
        <p:txBody>
          <a:bodyPr/>
          <a:lstStyle/>
          <a:p>
            <a:pPr>
              <a:lnSpc>
                <a:spcPct val="120000"/>
              </a:lnSpc>
              <a:spcBef>
                <a:spcPct val="35000"/>
              </a:spcBef>
            </a:pPr>
            <a:r>
              <a:rPr lang="en-US" altLang="zh-CN" sz="2000" smtClean="0">
                <a:latin typeface="微软雅黑" pitchFamily="34" charset="-122"/>
                <a:ea typeface="微软雅黑" pitchFamily="34" charset="-122"/>
              </a:rPr>
              <a:t>1991</a:t>
            </a:r>
            <a:r>
              <a:rPr lang="zh-CN" altLang="en-US" sz="2000" smtClean="0">
                <a:latin typeface="微软雅黑" pitchFamily="34" charset="-122"/>
                <a:ea typeface="微软雅黑" pitchFamily="34" charset="-122"/>
              </a:rPr>
              <a:t>年</a:t>
            </a:r>
            <a:r>
              <a:rPr lang="en-US" altLang="zh-CN" sz="2000" smtClean="0">
                <a:latin typeface="微软雅黑" pitchFamily="34" charset="-122"/>
                <a:ea typeface="微软雅黑" pitchFamily="34" charset="-122"/>
              </a:rPr>
              <a:t>2</a:t>
            </a:r>
            <a:r>
              <a:rPr lang="zh-CN" altLang="en-US" sz="2000" smtClean="0">
                <a:latin typeface="微软雅黑" pitchFamily="34" charset="-122"/>
                <a:ea typeface="微软雅黑" pitchFamily="34" charset="-122"/>
              </a:rPr>
              <a:t>月</a:t>
            </a:r>
            <a:r>
              <a:rPr lang="en-US" altLang="zh-CN" sz="2000" smtClean="0">
                <a:latin typeface="微软雅黑" pitchFamily="34" charset="-122"/>
                <a:ea typeface="微软雅黑" pitchFamily="34" charset="-122"/>
              </a:rPr>
              <a:t>25</a:t>
            </a:r>
            <a:r>
              <a:rPr lang="zh-CN" altLang="en-US" sz="2000" smtClean="0">
                <a:latin typeface="微软雅黑" pitchFamily="34" charset="-122"/>
                <a:ea typeface="微软雅黑" pitchFamily="34" charset="-122"/>
              </a:rPr>
              <a:t>日，海湾战争中，美国在沙特阿拉伯达摩地区设置的爱国者导弹拦截伊拉克的飞毛腿导弹失败，致使飞毛腿导弹击中了沙特阿拉伯载赫蓝的一个美军军营，杀死了美国陆军第十四军需分队的</a:t>
            </a:r>
            <a:r>
              <a:rPr lang="en-US" altLang="zh-CN" sz="2000" smtClean="0">
                <a:latin typeface="微软雅黑" pitchFamily="34" charset="-122"/>
                <a:ea typeface="微软雅黑" pitchFamily="34" charset="-122"/>
              </a:rPr>
              <a:t>28</a:t>
            </a:r>
            <a:r>
              <a:rPr lang="zh-CN" altLang="en-US" sz="2000" smtClean="0">
                <a:latin typeface="微软雅黑" pitchFamily="34" charset="-122"/>
                <a:ea typeface="微软雅黑" pitchFamily="34" charset="-122"/>
              </a:rPr>
              <a:t>名士兵。其原因是由于爱国者导弹系统时钟内的一个软件错误造成的，引起这个软件错误的原因是</a:t>
            </a:r>
            <a:r>
              <a:rPr lang="zh-CN" altLang="en-US" sz="2000" smtClean="0">
                <a:solidFill>
                  <a:srgbClr val="FF0000"/>
                </a:solidFill>
                <a:latin typeface="微软雅黑" pitchFamily="34" charset="-122"/>
                <a:ea typeface="微软雅黑" pitchFamily="34" charset="-122"/>
              </a:rPr>
              <a:t>浮点数的精度问题</a:t>
            </a:r>
            <a:r>
              <a:rPr lang="zh-CN" altLang="en-US" sz="2000" smtClean="0">
                <a:latin typeface="微软雅黑" pitchFamily="34" charset="-122"/>
                <a:ea typeface="微软雅黑" pitchFamily="34" charset="-122"/>
              </a:rPr>
              <a:t>。</a:t>
            </a:r>
            <a:r>
              <a:rPr lang="zh-CN" altLang="en-US" sz="2000" smtClean="0"/>
              <a:t> </a:t>
            </a:r>
          </a:p>
          <a:p>
            <a:pPr>
              <a:lnSpc>
                <a:spcPct val="120000"/>
              </a:lnSpc>
              <a:spcBef>
                <a:spcPct val="35000"/>
              </a:spcBef>
            </a:pPr>
            <a:r>
              <a:rPr lang="zh-CN" altLang="en-US" sz="2000" smtClean="0">
                <a:latin typeface="微软雅黑" pitchFamily="34" charset="-122"/>
                <a:ea typeface="微软雅黑" pitchFamily="34" charset="-122"/>
              </a:rPr>
              <a:t>爱国者导弹系统中有一个内置时钟，用计数器实现，每隔</a:t>
            </a:r>
            <a:r>
              <a:rPr lang="en-US" altLang="zh-CN" sz="2000" smtClean="0">
                <a:latin typeface="微软雅黑" pitchFamily="34" charset="-122"/>
                <a:ea typeface="微软雅黑" pitchFamily="34" charset="-122"/>
              </a:rPr>
              <a:t>0.1</a:t>
            </a:r>
            <a:r>
              <a:rPr lang="zh-CN" altLang="en-US" sz="2000" smtClean="0">
                <a:latin typeface="微软雅黑" pitchFamily="34" charset="-122"/>
                <a:ea typeface="微软雅黑" pitchFamily="34" charset="-122"/>
              </a:rPr>
              <a:t>秒计数一次。程序用</a:t>
            </a:r>
            <a:r>
              <a:rPr lang="en-US" altLang="zh-CN" sz="2000" smtClean="0">
                <a:latin typeface="微软雅黑" pitchFamily="34" charset="-122"/>
                <a:ea typeface="微软雅黑" pitchFamily="34" charset="-122"/>
              </a:rPr>
              <a:t>0.1</a:t>
            </a:r>
            <a:r>
              <a:rPr lang="zh-CN" altLang="en-US" sz="2000" smtClean="0">
                <a:latin typeface="微软雅黑" pitchFamily="34" charset="-122"/>
                <a:ea typeface="微软雅黑" pitchFamily="34" charset="-122"/>
              </a:rPr>
              <a:t>的一个</a:t>
            </a:r>
            <a:r>
              <a:rPr lang="en-US" altLang="zh-CN" sz="2000" smtClean="0">
                <a:solidFill>
                  <a:srgbClr val="FF0000"/>
                </a:solidFill>
                <a:latin typeface="微软雅黑" pitchFamily="34" charset="-122"/>
                <a:ea typeface="微软雅黑" pitchFamily="34" charset="-122"/>
              </a:rPr>
              <a:t>24</a:t>
            </a:r>
            <a:r>
              <a:rPr lang="zh-CN" altLang="en-US" sz="2000" smtClean="0">
                <a:solidFill>
                  <a:srgbClr val="FF0000"/>
                </a:solidFill>
                <a:latin typeface="微软雅黑" pitchFamily="34" charset="-122"/>
                <a:ea typeface="微软雅黑" pitchFamily="34" charset="-122"/>
              </a:rPr>
              <a:t>位定点二进制小数</a:t>
            </a:r>
            <a:r>
              <a:rPr lang="en-US" altLang="zh-CN" sz="2000" smtClean="0">
                <a:solidFill>
                  <a:srgbClr val="FF0000"/>
                </a:solidFill>
                <a:latin typeface="微软雅黑" pitchFamily="34" charset="-122"/>
                <a:ea typeface="微软雅黑" pitchFamily="34" charset="-122"/>
              </a:rPr>
              <a:t>x</a:t>
            </a:r>
            <a:r>
              <a:rPr lang="zh-CN" altLang="en-US" sz="2000" smtClean="0">
                <a:latin typeface="微软雅黑" pitchFamily="34" charset="-122"/>
                <a:ea typeface="微软雅黑" pitchFamily="34" charset="-122"/>
              </a:rPr>
              <a:t>来乘以计数值作为以秒为单位的时间。</a:t>
            </a:r>
          </a:p>
          <a:p>
            <a:pPr>
              <a:lnSpc>
                <a:spcPct val="120000"/>
              </a:lnSpc>
              <a:spcBef>
                <a:spcPct val="35000"/>
              </a:spcBef>
            </a:pPr>
            <a:r>
              <a:rPr lang="en-US" altLang="zh-CN" sz="2000" smtClean="0">
                <a:latin typeface="微软雅黑" pitchFamily="34" charset="-122"/>
                <a:ea typeface="微软雅黑" pitchFamily="34" charset="-122"/>
              </a:rPr>
              <a:t>0.1</a:t>
            </a:r>
            <a:r>
              <a:rPr lang="zh-CN" altLang="en-US" sz="2000" smtClean="0">
                <a:latin typeface="微软雅黑" pitchFamily="34" charset="-122"/>
                <a:ea typeface="微软雅黑" pitchFamily="34" charset="-122"/>
              </a:rPr>
              <a:t>的二进制表示是一个无限循环序列：</a:t>
            </a:r>
            <a:r>
              <a:rPr lang="en-US" altLang="zh-CN" sz="2000" smtClean="0">
                <a:latin typeface="微软雅黑" pitchFamily="34" charset="-122"/>
                <a:ea typeface="微软雅黑" pitchFamily="34" charset="-122"/>
              </a:rPr>
              <a:t>0.00011[0011]…</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x=0.000 1100 1100 1100 1100 1100B</a:t>
            </a:r>
            <a:r>
              <a:rPr lang="zh-CN" altLang="en-US" sz="2000" smtClean="0">
                <a:latin typeface="微软雅黑" pitchFamily="34" charset="-122"/>
                <a:ea typeface="微软雅黑" pitchFamily="34" charset="-122"/>
              </a:rPr>
              <a:t>。显然，</a:t>
            </a:r>
            <a:r>
              <a:rPr lang="en-US" altLang="zh-CN" sz="2000" smtClean="0">
                <a:latin typeface="微软雅黑" pitchFamily="34" charset="-122"/>
                <a:ea typeface="微软雅黑" pitchFamily="34" charset="-122"/>
              </a:rPr>
              <a:t>x</a:t>
            </a:r>
            <a:r>
              <a:rPr lang="zh-CN" altLang="en-US" sz="2000" smtClean="0">
                <a:latin typeface="微软雅黑" pitchFamily="34" charset="-122"/>
                <a:ea typeface="微软雅黑" pitchFamily="34" charset="-122"/>
              </a:rPr>
              <a:t>是</a:t>
            </a:r>
            <a:r>
              <a:rPr lang="en-US" altLang="zh-CN" sz="2000" smtClean="0">
                <a:latin typeface="微软雅黑" pitchFamily="34" charset="-122"/>
                <a:ea typeface="微软雅黑" pitchFamily="34" charset="-122"/>
              </a:rPr>
              <a:t>0.1</a:t>
            </a:r>
            <a:r>
              <a:rPr lang="zh-CN" altLang="en-US" sz="2000" smtClean="0">
                <a:latin typeface="微软雅黑" pitchFamily="34" charset="-122"/>
                <a:ea typeface="微软雅黑" pitchFamily="34" charset="-122"/>
              </a:rPr>
              <a:t>的近似表示，</a:t>
            </a:r>
            <a:r>
              <a:rPr lang="en-US" altLang="zh-CN" sz="2000" smtClean="0">
                <a:solidFill>
                  <a:srgbClr val="FF0000"/>
                </a:solidFill>
                <a:latin typeface="微软雅黑" pitchFamily="34" charset="-122"/>
                <a:ea typeface="微软雅黑" pitchFamily="34" charset="-122"/>
              </a:rPr>
              <a:t>0.1-x</a:t>
            </a:r>
          </a:p>
          <a:p>
            <a:pPr>
              <a:lnSpc>
                <a:spcPct val="120000"/>
              </a:lnSpc>
              <a:spcBef>
                <a:spcPct val="35000"/>
              </a:spcBef>
              <a:buFontTx/>
              <a:buNone/>
            </a:pPr>
            <a:r>
              <a:rPr lang="en-US" altLang="zh-CN" sz="2000" smtClean="0">
                <a:latin typeface="微软雅黑" pitchFamily="34" charset="-122"/>
                <a:ea typeface="微软雅黑" pitchFamily="34" charset="-122"/>
              </a:rPr>
              <a:t>     = 0.000 1100 1100 1100 1100 1100 [1100]… - </a:t>
            </a:r>
          </a:p>
          <a:p>
            <a:pPr>
              <a:lnSpc>
                <a:spcPct val="120000"/>
              </a:lnSpc>
              <a:spcBef>
                <a:spcPct val="35000"/>
              </a:spcBef>
              <a:buFontTx/>
              <a:buNone/>
            </a:pPr>
            <a:r>
              <a:rPr lang="en-US" altLang="zh-CN" sz="2000" smtClean="0">
                <a:latin typeface="微软雅黑" pitchFamily="34" charset="-122"/>
                <a:ea typeface="微软雅黑" pitchFamily="34" charset="-122"/>
              </a:rPr>
              <a:t>        0.000 1100 1100 1100 1100 1100B</a:t>
            </a:r>
            <a:r>
              <a:rPr lang="zh-CN" altLang="en-US" sz="2000" smtClean="0">
                <a:latin typeface="微软雅黑" pitchFamily="34" charset="-122"/>
                <a:ea typeface="微软雅黑" pitchFamily="34" charset="-122"/>
              </a:rPr>
              <a:t>，即为：</a:t>
            </a:r>
          </a:p>
          <a:p>
            <a:pPr>
              <a:lnSpc>
                <a:spcPct val="120000"/>
              </a:lnSpc>
              <a:spcBef>
                <a:spcPct val="35000"/>
              </a:spcBef>
              <a:buFontTx/>
              <a:buNone/>
            </a:pPr>
            <a:r>
              <a:rPr lang="en-US" altLang="zh-CN" sz="2000" smtClean="0">
                <a:latin typeface="微软雅黑" pitchFamily="34" charset="-122"/>
                <a:ea typeface="微软雅黑" pitchFamily="34" charset="-122"/>
              </a:rPr>
              <a:t>     =0.000 0000 0000 0000 0000 0</a:t>
            </a:r>
            <a:r>
              <a:rPr lang="en-US" altLang="zh-CN" sz="2000" smtClean="0">
                <a:solidFill>
                  <a:srgbClr val="0033CC"/>
                </a:solidFill>
                <a:latin typeface="微软雅黑" pitchFamily="34" charset="-122"/>
                <a:ea typeface="微软雅黑" pitchFamily="34" charset="-122"/>
              </a:rPr>
              <a:t>000 1100 [1100]…</a:t>
            </a:r>
            <a:r>
              <a:rPr lang="en-US" altLang="zh-CN" sz="2000" smtClean="0">
                <a:latin typeface="微软雅黑" pitchFamily="34" charset="-122"/>
                <a:ea typeface="微软雅黑" pitchFamily="34" charset="-122"/>
              </a:rPr>
              <a:t>B</a:t>
            </a:r>
          </a:p>
          <a:p>
            <a:pPr>
              <a:lnSpc>
                <a:spcPct val="120000"/>
              </a:lnSpc>
              <a:spcBef>
                <a:spcPct val="35000"/>
              </a:spcBef>
              <a:buFontTx/>
              <a:buNone/>
            </a:pPr>
            <a:r>
              <a:rPr lang="en-US" altLang="zh-CN" sz="2000" smtClean="0">
                <a:latin typeface="微软雅黑" pitchFamily="34" charset="-122"/>
                <a:ea typeface="微软雅黑" pitchFamily="34" charset="-122"/>
              </a:rPr>
              <a:t>     =2</a:t>
            </a:r>
            <a:r>
              <a:rPr lang="en-US" altLang="zh-CN" sz="2000" baseline="30000" smtClean="0">
                <a:latin typeface="微软雅黑" pitchFamily="34" charset="-122"/>
                <a:ea typeface="微软雅黑" pitchFamily="34" charset="-122"/>
              </a:rPr>
              <a:t>-20</a:t>
            </a:r>
            <a:r>
              <a:rPr lang="en-US" altLang="zh-CN" sz="2000" smtClean="0">
                <a:latin typeface="微软雅黑" pitchFamily="34" charset="-122"/>
                <a:ea typeface="微软雅黑" pitchFamily="34" charset="-122"/>
              </a:rPr>
              <a:t>×0.1 </a:t>
            </a:r>
            <a:r>
              <a:rPr lang="en-US" altLang="zh-CN" sz="2200" smtClean="0">
                <a:latin typeface="微软雅黑" pitchFamily="34" charset="-122"/>
                <a:ea typeface="微软雅黑" pitchFamily="34" charset="-122"/>
                <a:sym typeface="Symbol" pitchFamily="18" charset="2"/>
              </a:rPr>
              <a:t></a:t>
            </a:r>
            <a:r>
              <a:rPr lang="en-US" altLang="zh-CN" sz="2000" smtClean="0">
                <a:latin typeface="微软雅黑" pitchFamily="34" charset="-122"/>
                <a:ea typeface="微软雅黑" pitchFamily="34" charset="-122"/>
                <a:sym typeface="Symbol" pitchFamily="18" charset="2"/>
              </a:rPr>
              <a:t> </a:t>
            </a:r>
            <a:r>
              <a:rPr lang="en-US" altLang="zh-CN" sz="2000" smtClean="0">
                <a:latin typeface="微软雅黑" pitchFamily="34" charset="-122"/>
                <a:ea typeface="微软雅黑" pitchFamily="34" charset="-122"/>
              </a:rPr>
              <a:t>9.54×10</a:t>
            </a:r>
            <a:r>
              <a:rPr lang="en-US" altLang="zh-CN" sz="2000" baseline="30000" smtClean="0">
                <a:latin typeface="微软雅黑" pitchFamily="34" charset="-122"/>
                <a:ea typeface="微软雅黑" pitchFamily="34" charset="-122"/>
              </a:rPr>
              <a:t>-8</a:t>
            </a:r>
            <a:endParaRPr lang="zh-CN" altLang="en-US" sz="2000" baseline="3000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a:xfrm>
            <a:off x="457200" y="98425"/>
            <a:ext cx="8229600" cy="561975"/>
          </a:xfrm>
        </p:spPr>
        <p:txBody>
          <a:bodyPr/>
          <a:lstStyle/>
          <a:p>
            <a:r>
              <a:rPr lang="zh-CN" altLang="en-US" sz="3600" smtClean="0"/>
              <a:t>浮点运算举例</a:t>
            </a:r>
          </a:p>
        </p:txBody>
      </p:sp>
      <p:sp>
        <p:nvSpPr>
          <p:cNvPr id="679940" name="Rectangle 4"/>
          <p:cNvSpPr>
            <a:spLocks noGrp="1" noChangeArrowheads="1"/>
          </p:cNvSpPr>
          <p:nvPr>
            <p:ph type="body" idx="1"/>
          </p:nvPr>
        </p:nvSpPr>
        <p:spPr>
          <a:xfrm>
            <a:off x="0" y="863600"/>
            <a:ext cx="8686800" cy="5218113"/>
          </a:xfrm>
          <a:noFill/>
          <a:ln/>
        </p:spPr>
        <p:txBody>
          <a:bodyPr/>
          <a:lstStyle/>
          <a:p>
            <a:pPr>
              <a:lnSpc>
                <a:spcPct val="125000"/>
              </a:lnSpc>
              <a:spcBef>
                <a:spcPct val="45000"/>
              </a:spcBef>
              <a:buFontTx/>
              <a:buNone/>
            </a:pPr>
            <a:r>
              <a:rPr lang="zh-CN" altLang="en-US" smtClean="0">
                <a:latin typeface="微软雅黑" pitchFamily="34" charset="-122"/>
                <a:ea typeface="微软雅黑" pitchFamily="34" charset="-122"/>
              </a:rPr>
              <a:t>    </a:t>
            </a:r>
            <a:r>
              <a:rPr lang="zh-CN" altLang="en-US" sz="2200" smtClean="0">
                <a:latin typeface="微软雅黑" pitchFamily="34" charset="-122"/>
                <a:ea typeface="微软雅黑" pitchFamily="34" charset="-122"/>
              </a:rPr>
              <a:t>已知在爱国者导弹准备拦截飞毛腿导弹之前，已经连续工作了</a:t>
            </a:r>
            <a:r>
              <a:rPr lang="en-US" altLang="zh-CN" sz="2200" smtClean="0">
                <a:latin typeface="微软雅黑" pitchFamily="34" charset="-122"/>
                <a:ea typeface="微软雅黑" pitchFamily="34" charset="-122"/>
              </a:rPr>
              <a:t>100</a:t>
            </a:r>
            <a:r>
              <a:rPr lang="zh-CN" altLang="en-US" sz="2200" smtClean="0">
                <a:latin typeface="微软雅黑" pitchFamily="34" charset="-122"/>
                <a:ea typeface="微软雅黑" pitchFamily="34" charset="-122"/>
              </a:rPr>
              <a:t>小时，飞毛腿的速度大约为</a:t>
            </a:r>
            <a:r>
              <a:rPr lang="en-US" altLang="zh-CN" sz="2200" smtClean="0">
                <a:latin typeface="微软雅黑" pitchFamily="34" charset="-122"/>
                <a:ea typeface="微软雅黑" pitchFamily="34" charset="-122"/>
              </a:rPr>
              <a:t>2000</a:t>
            </a:r>
            <a:r>
              <a:rPr lang="zh-CN" altLang="en-US" sz="2200" smtClean="0">
                <a:latin typeface="微软雅黑" pitchFamily="34" charset="-122"/>
                <a:ea typeface="微软雅黑" pitchFamily="34" charset="-122"/>
              </a:rPr>
              <a:t>米</a:t>
            </a:r>
            <a:r>
              <a:rPr lang="en-US" altLang="zh-CN" sz="2200" smtClean="0">
                <a:latin typeface="微软雅黑" pitchFamily="34" charset="-122"/>
                <a:ea typeface="微软雅黑" pitchFamily="34" charset="-122"/>
              </a:rPr>
              <a:t>/</a:t>
            </a:r>
            <a:r>
              <a:rPr lang="zh-CN" altLang="en-US" sz="2200" smtClean="0">
                <a:latin typeface="微软雅黑" pitchFamily="34" charset="-122"/>
                <a:ea typeface="微软雅黑" pitchFamily="34" charset="-122"/>
              </a:rPr>
              <a:t>秒，则由于时钟计算误差而导致的距离误差是多少？</a:t>
            </a:r>
            <a:r>
              <a:rPr lang="zh-CN" altLang="en-US" sz="2200" smtClean="0"/>
              <a:t> </a:t>
            </a:r>
            <a:endParaRPr lang="zh-CN" altLang="en-US" sz="2200" smtClean="0">
              <a:latin typeface="微软雅黑" pitchFamily="34" charset="-122"/>
              <a:ea typeface="微软雅黑" pitchFamily="34" charset="-122"/>
            </a:endParaRPr>
          </a:p>
          <a:p>
            <a:pPr>
              <a:lnSpc>
                <a:spcPct val="125000"/>
              </a:lnSpc>
              <a:spcBef>
                <a:spcPct val="45000"/>
              </a:spcBef>
              <a:buFontTx/>
              <a:buNone/>
            </a:pPr>
            <a:r>
              <a:rPr lang="zh-CN" altLang="en-US" sz="2200" smtClean="0">
                <a:latin typeface="微软雅黑" pitchFamily="34" charset="-122"/>
                <a:ea typeface="微软雅黑" pitchFamily="34" charset="-122"/>
              </a:rPr>
              <a:t>    </a:t>
            </a:r>
            <a:r>
              <a:rPr lang="en-US" altLang="zh-CN" sz="2200" smtClean="0">
                <a:latin typeface="微软雅黑" pitchFamily="34" charset="-122"/>
                <a:ea typeface="微软雅黑" pitchFamily="34" charset="-122"/>
              </a:rPr>
              <a:t>100</a:t>
            </a:r>
            <a:r>
              <a:rPr lang="zh-CN" altLang="en-US" sz="2200" smtClean="0">
                <a:latin typeface="微软雅黑" pitchFamily="34" charset="-122"/>
                <a:ea typeface="微软雅黑" pitchFamily="34" charset="-122"/>
              </a:rPr>
              <a:t>小时相当于计数了</a:t>
            </a:r>
            <a:r>
              <a:rPr lang="en-US" altLang="zh-CN" sz="2200" smtClean="0">
                <a:latin typeface="微软雅黑" pitchFamily="34" charset="-122"/>
                <a:ea typeface="微软雅黑" pitchFamily="34" charset="-122"/>
              </a:rPr>
              <a:t>100×60×60×10=36×10</a:t>
            </a:r>
            <a:r>
              <a:rPr lang="en-US" altLang="zh-CN" sz="2200" baseline="30000" smtClean="0">
                <a:latin typeface="微软雅黑" pitchFamily="34" charset="-122"/>
                <a:ea typeface="微软雅黑" pitchFamily="34" charset="-122"/>
              </a:rPr>
              <a:t>5</a:t>
            </a:r>
            <a:r>
              <a:rPr lang="zh-CN" altLang="en-US" sz="2200" smtClean="0">
                <a:latin typeface="微软雅黑" pitchFamily="34" charset="-122"/>
                <a:ea typeface="微软雅黑" pitchFamily="34" charset="-122"/>
              </a:rPr>
              <a:t>次，因而导弹的时钟已经偏差了</a:t>
            </a:r>
            <a:r>
              <a:rPr lang="en-US" altLang="zh-CN" sz="2200" smtClean="0">
                <a:latin typeface="微软雅黑" pitchFamily="34" charset="-122"/>
                <a:ea typeface="微软雅黑" pitchFamily="34" charset="-122"/>
              </a:rPr>
              <a:t>9.54×10</a:t>
            </a:r>
            <a:r>
              <a:rPr lang="en-US" altLang="zh-CN" sz="2200" baseline="30000" smtClean="0">
                <a:latin typeface="微软雅黑" pitchFamily="34" charset="-122"/>
                <a:ea typeface="微软雅黑" pitchFamily="34" charset="-122"/>
              </a:rPr>
              <a:t>-8</a:t>
            </a:r>
            <a:r>
              <a:rPr lang="en-US" altLang="zh-CN" sz="2200" smtClean="0">
                <a:latin typeface="微软雅黑" pitchFamily="34" charset="-122"/>
                <a:ea typeface="微软雅黑" pitchFamily="34" charset="-122"/>
              </a:rPr>
              <a:t>×36×10</a:t>
            </a:r>
            <a:r>
              <a:rPr lang="en-US" altLang="zh-CN" sz="2200" baseline="30000" smtClean="0">
                <a:latin typeface="微软雅黑" pitchFamily="34" charset="-122"/>
                <a:ea typeface="微软雅黑" pitchFamily="34" charset="-122"/>
              </a:rPr>
              <a:t>5</a:t>
            </a:r>
            <a:r>
              <a:rPr lang="en-US" altLang="zh-CN" sz="2200" smtClean="0">
                <a:latin typeface="微软雅黑" pitchFamily="34" charset="-122"/>
                <a:ea typeface="微软雅黑" pitchFamily="34" charset="-122"/>
                <a:sym typeface="Symbol" pitchFamily="18" charset="2"/>
              </a:rPr>
              <a:t></a:t>
            </a:r>
            <a:r>
              <a:rPr lang="en-US" altLang="zh-CN" sz="2200" smtClean="0">
                <a:latin typeface="微软雅黑" pitchFamily="34" charset="-122"/>
                <a:ea typeface="微软雅黑" pitchFamily="34" charset="-122"/>
              </a:rPr>
              <a:t>0.343</a:t>
            </a:r>
            <a:r>
              <a:rPr lang="zh-CN" altLang="en-US" sz="2200" smtClean="0">
                <a:latin typeface="微软雅黑" pitchFamily="34" charset="-122"/>
                <a:ea typeface="微软雅黑" pitchFamily="34" charset="-122"/>
                <a:sym typeface="Symbol" pitchFamily="18" charset="2"/>
              </a:rPr>
              <a:t>秒</a:t>
            </a:r>
            <a:r>
              <a:rPr lang="zh-CN" altLang="en-US" sz="2200" smtClean="0">
                <a:sym typeface="Symbol" pitchFamily="18" charset="2"/>
              </a:rPr>
              <a:t> </a:t>
            </a:r>
          </a:p>
          <a:p>
            <a:pPr>
              <a:lnSpc>
                <a:spcPct val="125000"/>
              </a:lnSpc>
              <a:spcBef>
                <a:spcPct val="45000"/>
              </a:spcBef>
              <a:buFontTx/>
              <a:buNone/>
            </a:pPr>
            <a:r>
              <a:rPr lang="zh-CN" altLang="en-US" sz="2200" smtClean="0">
                <a:latin typeface="微软雅黑" pitchFamily="34" charset="-122"/>
                <a:ea typeface="微软雅黑" pitchFamily="34" charset="-122"/>
              </a:rPr>
              <a:t>    因此，距离误差是</a:t>
            </a:r>
            <a:r>
              <a:rPr lang="en-US" altLang="zh-CN" sz="2200" smtClean="0">
                <a:latin typeface="微软雅黑" pitchFamily="34" charset="-122"/>
                <a:ea typeface="微软雅黑" pitchFamily="34" charset="-122"/>
              </a:rPr>
              <a:t>2000×0.343</a:t>
            </a:r>
            <a:r>
              <a:rPr lang="zh-CN" altLang="en-US" sz="2200" smtClean="0">
                <a:latin typeface="微软雅黑" pitchFamily="34" charset="-122"/>
                <a:ea typeface="微软雅黑" pitchFamily="34" charset="-122"/>
                <a:sym typeface="Symbol" pitchFamily="18" charset="2"/>
              </a:rPr>
              <a:t>秒</a:t>
            </a:r>
            <a:r>
              <a:rPr lang="zh-CN" altLang="en-US" sz="2200" smtClean="0">
                <a:sym typeface="Symbol" pitchFamily="18" charset="2"/>
              </a:rPr>
              <a:t> </a:t>
            </a:r>
            <a:r>
              <a:rPr lang="en-US" altLang="zh-CN" sz="2200" smtClean="0">
                <a:latin typeface="微软雅黑" pitchFamily="34" charset="-122"/>
                <a:ea typeface="微软雅黑" pitchFamily="34" charset="-122"/>
                <a:sym typeface="Symbol" pitchFamily="18" charset="2"/>
              </a:rPr>
              <a:t></a:t>
            </a:r>
            <a:r>
              <a:rPr lang="zh-CN" altLang="en-US" sz="2200" smtClean="0">
                <a:sym typeface="Symbol" pitchFamily="18" charset="2"/>
              </a:rPr>
              <a:t> </a:t>
            </a:r>
            <a:r>
              <a:rPr lang="en-US" altLang="zh-CN" sz="2200" smtClean="0">
                <a:latin typeface="微软雅黑" pitchFamily="34" charset="-122"/>
                <a:ea typeface="微软雅黑" pitchFamily="34" charset="-122"/>
              </a:rPr>
              <a:t>687</a:t>
            </a:r>
            <a:r>
              <a:rPr lang="zh-CN" altLang="en-US" sz="2200" smtClean="0">
                <a:latin typeface="微软雅黑" pitchFamily="34" charset="-122"/>
                <a:ea typeface="微软雅黑" pitchFamily="34" charset="-122"/>
              </a:rPr>
              <a:t>米</a:t>
            </a:r>
          </a:p>
          <a:p>
            <a:pPr>
              <a:spcBef>
                <a:spcPct val="25000"/>
              </a:spcBef>
            </a:pPr>
            <a:endParaRPr lang="zh-CN" altLang="en-US" smtClean="0">
              <a:latin typeface="微软雅黑" pitchFamily="34" charset="-122"/>
              <a:ea typeface="微软雅黑" pitchFamily="34" charset="-122"/>
            </a:endParaRPr>
          </a:p>
        </p:txBody>
      </p:sp>
      <p:sp>
        <p:nvSpPr>
          <p:cNvPr id="679941" name="Rectangle 5"/>
          <p:cNvSpPr>
            <a:spLocks noChangeArrowheads="1"/>
          </p:cNvSpPr>
          <p:nvPr/>
        </p:nvSpPr>
        <p:spPr bwMode="auto">
          <a:xfrm>
            <a:off x="296863" y="4473575"/>
            <a:ext cx="8596312" cy="1806575"/>
          </a:xfrm>
          <a:prstGeom prst="rect">
            <a:avLst/>
          </a:prstGeom>
          <a:noFill/>
          <a:ln w="9525">
            <a:noFill/>
            <a:miter lim="800000"/>
            <a:headEnd/>
            <a:tailEnd/>
          </a:ln>
          <a:effectLst/>
        </p:spPr>
        <p:txBody>
          <a:bodyPr anchor="ctr">
            <a:spAutoFit/>
          </a:bodyPr>
          <a:lstStyle/>
          <a:p>
            <a:pPr eaLnBrk="0" hangingPunct="0">
              <a:lnSpc>
                <a:spcPct val="125000"/>
              </a:lnSpc>
            </a:pPr>
            <a:r>
              <a:rPr lang="zh-CN" altLang="en-US" b="1">
                <a:solidFill>
                  <a:srgbClr val="FF0000"/>
                </a:solidFill>
                <a:latin typeface="微软雅黑" pitchFamily="34" charset="-122"/>
                <a:ea typeface="微软雅黑" pitchFamily="34" charset="-122"/>
              </a:rPr>
              <a:t>小故事：</a:t>
            </a:r>
            <a:r>
              <a:rPr lang="zh-CN" altLang="en-US" b="1">
                <a:latin typeface="微软雅黑" pitchFamily="34" charset="-122"/>
                <a:ea typeface="微软雅黑" pitchFamily="34" charset="-122"/>
              </a:rPr>
              <a:t>实际上，以色列方面已经发现了这个问题并于</a:t>
            </a:r>
            <a:r>
              <a:rPr lang="en-US" altLang="zh-CN" b="1">
                <a:latin typeface="微软雅黑" pitchFamily="34" charset="-122"/>
                <a:ea typeface="微软雅黑" pitchFamily="34" charset="-122"/>
              </a:rPr>
              <a:t>1991</a:t>
            </a:r>
            <a:r>
              <a:rPr lang="zh-CN" altLang="en-US" b="1">
                <a:latin typeface="微软雅黑" pitchFamily="34" charset="-122"/>
                <a:ea typeface="微软雅黑" pitchFamily="34" charset="-122"/>
              </a:rPr>
              <a:t>年</a:t>
            </a:r>
            <a:r>
              <a:rPr lang="en-US" altLang="zh-CN" b="1">
                <a:latin typeface="微软雅黑" pitchFamily="34" charset="-122"/>
                <a:ea typeface="微软雅黑" pitchFamily="34" charset="-122"/>
              </a:rPr>
              <a:t>2</a:t>
            </a:r>
            <a:r>
              <a:rPr lang="zh-CN" altLang="en-US" b="1">
                <a:latin typeface="微软雅黑" pitchFamily="34" charset="-122"/>
                <a:ea typeface="微软雅黑" pitchFamily="34" charset="-122"/>
              </a:rPr>
              <a:t>月</a:t>
            </a:r>
            <a:r>
              <a:rPr lang="en-US" altLang="zh-CN" b="1">
                <a:latin typeface="微软雅黑" pitchFamily="34" charset="-122"/>
                <a:ea typeface="微软雅黑" pitchFamily="34" charset="-122"/>
              </a:rPr>
              <a:t>11</a:t>
            </a:r>
            <a:r>
              <a:rPr lang="zh-CN" altLang="en-US" b="1">
                <a:latin typeface="微软雅黑" pitchFamily="34" charset="-122"/>
                <a:ea typeface="微软雅黑" pitchFamily="34" charset="-122"/>
              </a:rPr>
              <a:t>日知会了美国陆军及爱国者计划办公室（软件制造商）。</a:t>
            </a:r>
            <a:r>
              <a:rPr lang="zh-CN" altLang="en-US" b="1">
                <a:solidFill>
                  <a:srgbClr val="0033CC"/>
                </a:solidFill>
                <a:latin typeface="微软雅黑" pitchFamily="34" charset="-122"/>
                <a:ea typeface="微软雅黑" pitchFamily="34" charset="-122"/>
              </a:rPr>
              <a:t>以色列方面建议重新启动爱国者系统的电脑作为暂时解决方案，可是美国陆军方面却不知道每次需要间隔多少时间重新启动系统一次。</a:t>
            </a:r>
            <a:r>
              <a:rPr lang="en-US" altLang="zh-CN" b="1">
                <a:latin typeface="微软雅黑" pitchFamily="34" charset="-122"/>
                <a:ea typeface="微软雅黑" pitchFamily="34" charset="-122"/>
              </a:rPr>
              <a:t>1991</a:t>
            </a:r>
            <a:r>
              <a:rPr lang="zh-CN" altLang="en-US" b="1">
                <a:latin typeface="微软雅黑" pitchFamily="34" charset="-122"/>
                <a:ea typeface="微软雅黑" pitchFamily="34" charset="-122"/>
              </a:rPr>
              <a:t>年</a:t>
            </a:r>
            <a:r>
              <a:rPr lang="en-US" altLang="zh-CN" b="1">
                <a:latin typeface="微软雅黑" pitchFamily="34" charset="-122"/>
                <a:ea typeface="微软雅黑" pitchFamily="34" charset="-122"/>
              </a:rPr>
              <a:t>2</a:t>
            </a:r>
            <a:r>
              <a:rPr lang="zh-CN" altLang="en-US" b="1">
                <a:latin typeface="微软雅黑" pitchFamily="34" charset="-122"/>
                <a:ea typeface="微软雅黑" pitchFamily="34" charset="-122"/>
              </a:rPr>
              <a:t>月</a:t>
            </a:r>
            <a:r>
              <a:rPr lang="en-US" altLang="zh-CN" b="1">
                <a:latin typeface="微软雅黑" pitchFamily="34" charset="-122"/>
                <a:ea typeface="微软雅黑" pitchFamily="34" charset="-122"/>
              </a:rPr>
              <a:t>16</a:t>
            </a:r>
            <a:r>
              <a:rPr lang="zh-CN" altLang="en-US" b="1">
                <a:latin typeface="微软雅黑" pitchFamily="34" charset="-122"/>
                <a:ea typeface="微软雅黑" pitchFamily="34" charset="-122"/>
              </a:rPr>
              <a:t>日，制造商向美国陆军提供了更新软件，但这个软件最终却在飞毛腿导弹击中军营后的一天才运抵部队。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9940">
                                            <p:txEl>
                                              <p:pRg st="0" end="0"/>
                                            </p:txEl>
                                          </p:spTgt>
                                        </p:tgtEl>
                                        <p:attrNameLst>
                                          <p:attrName>style.visibility</p:attrName>
                                        </p:attrNameLst>
                                      </p:cBhvr>
                                      <p:to>
                                        <p:strVal val="visible"/>
                                      </p:to>
                                    </p:set>
                                    <p:animEffect transition="in" filter="blinds(horizontal)">
                                      <p:cBhvr>
                                        <p:cTn id="7" dur="500"/>
                                        <p:tgtEl>
                                          <p:spTgt spid="6799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9940">
                                            <p:txEl>
                                              <p:pRg st="1" end="1"/>
                                            </p:txEl>
                                          </p:spTgt>
                                        </p:tgtEl>
                                        <p:attrNameLst>
                                          <p:attrName>style.visibility</p:attrName>
                                        </p:attrNameLst>
                                      </p:cBhvr>
                                      <p:to>
                                        <p:strVal val="visible"/>
                                      </p:to>
                                    </p:set>
                                    <p:animEffect transition="in" filter="blinds(horizontal)">
                                      <p:cBhvr>
                                        <p:cTn id="12" dur="500"/>
                                        <p:tgtEl>
                                          <p:spTgt spid="6799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79940">
                                            <p:txEl>
                                              <p:pRg st="2" end="2"/>
                                            </p:txEl>
                                          </p:spTgt>
                                        </p:tgtEl>
                                        <p:attrNameLst>
                                          <p:attrName>style.visibility</p:attrName>
                                        </p:attrNameLst>
                                      </p:cBhvr>
                                      <p:to>
                                        <p:strVal val="visible"/>
                                      </p:to>
                                    </p:set>
                                    <p:animEffect transition="in" filter="blinds(horizontal)">
                                      <p:cBhvr>
                                        <p:cTn id="17" dur="500"/>
                                        <p:tgtEl>
                                          <p:spTgt spid="67994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79941"/>
                                        </p:tgtEl>
                                        <p:attrNameLst>
                                          <p:attrName>style.visibility</p:attrName>
                                        </p:attrNameLst>
                                      </p:cBhvr>
                                      <p:to>
                                        <p:strVal val="visible"/>
                                      </p:to>
                                    </p:set>
                                    <p:animEffect transition="in" filter="blinds(horizontal)">
                                      <p:cBhvr>
                                        <p:cTn id="22" dur="500"/>
                                        <p:tgtEl>
                                          <p:spTgt spid="679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idx="4294967295"/>
          </p:nvPr>
        </p:nvSpPr>
        <p:spPr>
          <a:xfrm>
            <a:off x="800100" y="53975"/>
            <a:ext cx="7961313" cy="600075"/>
          </a:xfrm>
        </p:spPr>
        <p:txBody>
          <a:bodyPr lIns="63500" tIns="25400" rIns="63500" bIns="25400" anchor="t">
            <a:spAutoFit/>
          </a:bodyPr>
          <a:lstStyle/>
          <a:p>
            <a:r>
              <a:rPr lang="zh-CN" altLang="en-US" sz="3600" smtClean="0">
                <a:latin typeface="黑体" pitchFamily="49" charset="-122"/>
                <a:cs typeface="Arial" pitchFamily="34" charset="0"/>
              </a:rPr>
              <a:t>数据的运算</a:t>
            </a:r>
          </a:p>
        </p:txBody>
      </p:sp>
      <p:sp>
        <p:nvSpPr>
          <p:cNvPr id="265219" name="Rectangle 3"/>
          <p:cNvSpPr>
            <a:spLocks noGrp="1" noChangeArrowheads="1"/>
          </p:cNvSpPr>
          <p:nvPr>
            <p:ph type="body" idx="4294967295"/>
          </p:nvPr>
        </p:nvSpPr>
        <p:spPr>
          <a:xfrm>
            <a:off x="61913" y="746125"/>
            <a:ext cx="8713787" cy="5822950"/>
          </a:xfrm>
        </p:spPr>
        <p:txBody>
          <a:bodyPr lIns="63500" tIns="25400" rIns="63500" bIns="25400">
            <a:spAutoFit/>
          </a:bodyPr>
          <a:lstStyle/>
          <a:p>
            <a:pPr algn="ctr">
              <a:spcBef>
                <a:spcPct val="10000"/>
              </a:spcBef>
              <a:buFontTx/>
              <a:buNone/>
            </a:pPr>
            <a:endParaRPr lang="zh-CN" altLang="en-US" sz="2800" smtClean="0">
              <a:solidFill>
                <a:srgbClr val="CC0000"/>
              </a:solidFill>
              <a:latin typeface="黑体" pitchFamily="49" charset="-122"/>
              <a:ea typeface="黑体" pitchFamily="49" charset="-122"/>
            </a:endParaRPr>
          </a:p>
          <a:p>
            <a:r>
              <a:rPr lang="zh-CN" altLang="en-US" sz="2000" smtClean="0">
                <a:ea typeface="黑体" pitchFamily="49" charset="-122"/>
              </a:rPr>
              <a:t>高级语言程序中涉及的运算（以</a:t>
            </a:r>
            <a:r>
              <a:rPr lang="en-US" altLang="zh-CN" sz="2000" smtClean="0">
                <a:ea typeface="黑体" pitchFamily="49" charset="-122"/>
              </a:rPr>
              <a:t>C</a:t>
            </a:r>
            <a:r>
              <a:rPr lang="zh-CN" altLang="en-US" sz="2000" smtClean="0">
                <a:ea typeface="黑体" pitchFamily="49" charset="-122"/>
              </a:rPr>
              <a:t>语言为例）</a:t>
            </a:r>
          </a:p>
          <a:p>
            <a:pPr lvl="1">
              <a:buClr>
                <a:srgbClr val="3333FF"/>
              </a:buClr>
            </a:pPr>
            <a:r>
              <a:rPr lang="zh-CN" altLang="en-US" smtClean="0">
                <a:ea typeface="黑体" pitchFamily="49" charset="-122"/>
              </a:rPr>
              <a:t>整数算术运算、浮点数算术运算</a:t>
            </a:r>
          </a:p>
          <a:p>
            <a:pPr lvl="1">
              <a:buClr>
                <a:srgbClr val="3333FF"/>
              </a:buClr>
            </a:pPr>
            <a:r>
              <a:rPr lang="zh-CN" altLang="en-US" smtClean="0">
                <a:ea typeface="黑体" pitchFamily="49" charset="-122"/>
              </a:rPr>
              <a:t>按位、逻辑、移位、位扩展和位截断</a:t>
            </a:r>
          </a:p>
          <a:p>
            <a:r>
              <a:rPr lang="zh-CN" altLang="en-US" sz="2000" smtClean="0">
                <a:ea typeface="黑体" pitchFamily="49" charset="-122"/>
              </a:rPr>
              <a:t>指令集中涉及到的运算</a:t>
            </a:r>
          </a:p>
          <a:p>
            <a:pPr lvl="1"/>
            <a:r>
              <a:rPr lang="zh-CN" altLang="en-US" smtClean="0">
                <a:ea typeface="黑体" pitchFamily="49" charset="-122"/>
              </a:rPr>
              <a:t>涉及到的定点数运算</a:t>
            </a:r>
          </a:p>
          <a:p>
            <a:pPr lvl="2"/>
            <a:r>
              <a:rPr lang="zh-CN" altLang="en-US" sz="2000" smtClean="0">
                <a:ea typeface="黑体" pitchFamily="49" charset="-122"/>
              </a:rPr>
              <a:t>算术运算</a:t>
            </a:r>
          </a:p>
          <a:p>
            <a:pPr lvl="3">
              <a:lnSpc>
                <a:spcPct val="110000"/>
              </a:lnSpc>
              <a:buFontTx/>
              <a:buChar char="•"/>
            </a:pPr>
            <a:r>
              <a:rPr lang="zh-CN" altLang="en-US" sz="2000" smtClean="0">
                <a:solidFill>
                  <a:srgbClr val="006600"/>
                </a:solidFill>
                <a:ea typeface="黑体" pitchFamily="49" charset="-122"/>
              </a:rPr>
              <a:t>带符号整数运算：</a:t>
            </a:r>
            <a:r>
              <a:rPr lang="zh-CN" altLang="en-US" sz="2000" smtClean="0">
                <a:solidFill>
                  <a:srgbClr val="CC0000"/>
                </a:solidFill>
                <a:ea typeface="黑体" pitchFamily="49" charset="-122"/>
              </a:rPr>
              <a:t>取负 </a:t>
            </a:r>
            <a:r>
              <a:rPr lang="en-US" altLang="zh-CN" sz="2000" smtClean="0">
                <a:solidFill>
                  <a:srgbClr val="CC0000"/>
                </a:solidFill>
                <a:ea typeface="黑体" pitchFamily="49" charset="-122"/>
              </a:rPr>
              <a:t>/ </a:t>
            </a:r>
            <a:r>
              <a:rPr lang="zh-CN" altLang="en-US" sz="2000" smtClean="0">
                <a:solidFill>
                  <a:srgbClr val="CC0000"/>
                </a:solidFill>
                <a:ea typeface="黑体" pitchFamily="49" charset="-122"/>
              </a:rPr>
              <a:t>符号扩展 </a:t>
            </a:r>
            <a:r>
              <a:rPr lang="en-US" altLang="zh-CN" sz="2000" smtClean="0">
                <a:solidFill>
                  <a:srgbClr val="CC0000"/>
                </a:solidFill>
                <a:ea typeface="黑体" pitchFamily="49" charset="-122"/>
              </a:rPr>
              <a:t>/ </a:t>
            </a:r>
            <a:r>
              <a:rPr lang="zh-CN" altLang="en-US" sz="2000" smtClean="0">
                <a:solidFill>
                  <a:srgbClr val="CC0000"/>
                </a:solidFill>
                <a:ea typeface="黑体" pitchFamily="49" charset="-122"/>
              </a:rPr>
              <a:t>加 </a:t>
            </a:r>
            <a:r>
              <a:rPr lang="en-US" altLang="zh-CN" sz="2000" smtClean="0">
                <a:solidFill>
                  <a:srgbClr val="CC0000"/>
                </a:solidFill>
                <a:ea typeface="黑体" pitchFamily="49" charset="-122"/>
              </a:rPr>
              <a:t>/ </a:t>
            </a:r>
            <a:r>
              <a:rPr lang="zh-CN" altLang="en-US" sz="2000" smtClean="0">
                <a:solidFill>
                  <a:srgbClr val="CC0000"/>
                </a:solidFill>
                <a:ea typeface="黑体" pitchFamily="49" charset="-122"/>
              </a:rPr>
              <a:t>减 </a:t>
            </a:r>
            <a:r>
              <a:rPr lang="en-US" altLang="zh-CN" sz="2000" smtClean="0">
                <a:solidFill>
                  <a:srgbClr val="CC0000"/>
                </a:solidFill>
                <a:ea typeface="黑体" pitchFamily="49" charset="-122"/>
              </a:rPr>
              <a:t>/ </a:t>
            </a:r>
            <a:r>
              <a:rPr lang="zh-CN" altLang="en-US" sz="2000" smtClean="0">
                <a:solidFill>
                  <a:srgbClr val="CC0000"/>
                </a:solidFill>
                <a:ea typeface="黑体" pitchFamily="49" charset="-122"/>
              </a:rPr>
              <a:t>乘 </a:t>
            </a:r>
            <a:r>
              <a:rPr lang="en-US" altLang="zh-CN" sz="2000" smtClean="0">
                <a:solidFill>
                  <a:srgbClr val="CC0000"/>
                </a:solidFill>
                <a:ea typeface="黑体" pitchFamily="49" charset="-122"/>
              </a:rPr>
              <a:t>/ </a:t>
            </a:r>
            <a:r>
              <a:rPr lang="zh-CN" altLang="en-US" sz="2000" smtClean="0">
                <a:solidFill>
                  <a:srgbClr val="CC0000"/>
                </a:solidFill>
                <a:ea typeface="黑体" pitchFamily="49" charset="-122"/>
              </a:rPr>
              <a:t>除 </a:t>
            </a:r>
            <a:r>
              <a:rPr lang="en-US" altLang="zh-CN" sz="2000" smtClean="0">
                <a:solidFill>
                  <a:srgbClr val="CC0000"/>
                </a:solidFill>
                <a:ea typeface="黑体" pitchFamily="49" charset="-122"/>
              </a:rPr>
              <a:t> / </a:t>
            </a:r>
            <a:r>
              <a:rPr lang="zh-CN" altLang="en-US" sz="2000" smtClean="0">
                <a:solidFill>
                  <a:srgbClr val="CC0000"/>
                </a:solidFill>
                <a:ea typeface="黑体" pitchFamily="49" charset="-122"/>
              </a:rPr>
              <a:t>算术移位</a:t>
            </a:r>
          </a:p>
          <a:p>
            <a:pPr lvl="3">
              <a:lnSpc>
                <a:spcPct val="110000"/>
              </a:lnSpc>
              <a:buFontTx/>
              <a:buChar char="•"/>
            </a:pPr>
            <a:r>
              <a:rPr lang="zh-CN" altLang="en-US" sz="2000" smtClean="0">
                <a:solidFill>
                  <a:srgbClr val="006600"/>
                </a:solidFill>
                <a:ea typeface="黑体" pitchFamily="49" charset="-122"/>
              </a:rPr>
              <a:t>无符号整数运算：</a:t>
            </a:r>
            <a:r>
              <a:rPr lang="en-US" altLang="zh-CN" sz="2000" smtClean="0">
                <a:solidFill>
                  <a:srgbClr val="CC0000"/>
                </a:solidFill>
                <a:ea typeface="黑体" pitchFamily="49" charset="-122"/>
              </a:rPr>
              <a:t>0</a:t>
            </a:r>
            <a:r>
              <a:rPr lang="zh-CN" altLang="en-US" sz="2000" smtClean="0">
                <a:solidFill>
                  <a:srgbClr val="CC0000"/>
                </a:solidFill>
                <a:ea typeface="黑体" pitchFamily="49" charset="-122"/>
              </a:rPr>
              <a:t>扩展 </a:t>
            </a:r>
            <a:r>
              <a:rPr lang="en-US" altLang="zh-CN" sz="2000" smtClean="0">
                <a:solidFill>
                  <a:srgbClr val="CC0000"/>
                </a:solidFill>
                <a:ea typeface="黑体" pitchFamily="49" charset="-122"/>
              </a:rPr>
              <a:t>/ </a:t>
            </a:r>
            <a:r>
              <a:rPr lang="zh-CN" altLang="en-US" sz="2000" smtClean="0">
                <a:solidFill>
                  <a:srgbClr val="CC0000"/>
                </a:solidFill>
                <a:ea typeface="黑体" pitchFamily="49" charset="-122"/>
              </a:rPr>
              <a:t>加 </a:t>
            </a:r>
            <a:r>
              <a:rPr lang="en-US" altLang="zh-CN" sz="2000" smtClean="0">
                <a:solidFill>
                  <a:srgbClr val="CC0000"/>
                </a:solidFill>
                <a:ea typeface="黑体" pitchFamily="49" charset="-122"/>
              </a:rPr>
              <a:t>/ </a:t>
            </a:r>
            <a:r>
              <a:rPr lang="zh-CN" altLang="en-US" sz="2000" smtClean="0">
                <a:solidFill>
                  <a:srgbClr val="CC0000"/>
                </a:solidFill>
                <a:ea typeface="黑体" pitchFamily="49" charset="-122"/>
              </a:rPr>
              <a:t>减 </a:t>
            </a:r>
            <a:r>
              <a:rPr lang="en-US" altLang="zh-CN" sz="2000" smtClean="0">
                <a:solidFill>
                  <a:srgbClr val="CC0000"/>
                </a:solidFill>
                <a:ea typeface="黑体" pitchFamily="49" charset="-122"/>
              </a:rPr>
              <a:t>/ </a:t>
            </a:r>
            <a:r>
              <a:rPr lang="zh-CN" altLang="en-US" sz="2000" smtClean="0">
                <a:solidFill>
                  <a:srgbClr val="CC0000"/>
                </a:solidFill>
                <a:ea typeface="黑体" pitchFamily="49" charset="-122"/>
              </a:rPr>
              <a:t>乘 </a:t>
            </a:r>
            <a:r>
              <a:rPr lang="en-US" altLang="zh-CN" sz="2000" smtClean="0">
                <a:solidFill>
                  <a:srgbClr val="CC0000"/>
                </a:solidFill>
                <a:ea typeface="黑体" pitchFamily="49" charset="-122"/>
              </a:rPr>
              <a:t>/ </a:t>
            </a:r>
            <a:r>
              <a:rPr lang="zh-CN" altLang="en-US" sz="2000" smtClean="0">
                <a:solidFill>
                  <a:srgbClr val="CC0000"/>
                </a:solidFill>
                <a:ea typeface="黑体" pitchFamily="49" charset="-122"/>
              </a:rPr>
              <a:t>除 </a:t>
            </a:r>
          </a:p>
          <a:p>
            <a:pPr lvl="2"/>
            <a:r>
              <a:rPr lang="zh-CN" altLang="en-US" sz="2000" smtClean="0">
                <a:ea typeface="黑体" pitchFamily="49" charset="-122"/>
              </a:rPr>
              <a:t>逻辑运算</a:t>
            </a:r>
          </a:p>
          <a:p>
            <a:pPr lvl="3">
              <a:lnSpc>
                <a:spcPct val="110000"/>
              </a:lnSpc>
              <a:buFontTx/>
              <a:buChar char="•"/>
            </a:pPr>
            <a:r>
              <a:rPr lang="zh-CN" altLang="en-US" sz="2000" smtClean="0">
                <a:solidFill>
                  <a:srgbClr val="006600"/>
                </a:solidFill>
                <a:ea typeface="黑体" pitchFamily="49" charset="-122"/>
              </a:rPr>
              <a:t>逻辑操作：</a:t>
            </a:r>
            <a:r>
              <a:rPr lang="zh-CN" altLang="en-US" sz="2000" smtClean="0">
                <a:solidFill>
                  <a:srgbClr val="CC0000"/>
                </a:solidFill>
                <a:ea typeface="黑体" pitchFamily="49" charset="-122"/>
              </a:rPr>
              <a:t>与 </a:t>
            </a:r>
            <a:r>
              <a:rPr lang="en-US" altLang="zh-CN" sz="2000" smtClean="0">
                <a:solidFill>
                  <a:srgbClr val="CC0000"/>
                </a:solidFill>
                <a:ea typeface="黑体" pitchFamily="49" charset="-122"/>
              </a:rPr>
              <a:t>/ </a:t>
            </a:r>
            <a:r>
              <a:rPr lang="zh-CN" altLang="en-US" sz="2000" smtClean="0">
                <a:solidFill>
                  <a:srgbClr val="CC0000"/>
                </a:solidFill>
                <a:ea typeface="黑体" pitchFamily="49" charset="-122"/>
              </a:rPr>
              <a:t>或 </a:t>
            </a:r>
            <a:r>
              <a:rPr lang="en-US" altLang="zh-CN" sz="2000" smtClean="0">
                <a:solidFill>
                  <a:srgbClr val="CC0000"/>
                </a:solidFill>
                <a:ea typeface="黑体" pitchFamily="49" charset="-122"/>
              </a:rPr>
              <a:t>/ </a:t>
            </a:r>
            <a:r>
              <a:rPr lang="zh-CN" altLang="en-US" sz="2000" smtClean="0">
                <a:solidFill>
                  <a:srgbClr val="CC0000"/>
                </a:solidFill>
                <a:ea typeface="黑体" pitchFamily="49" charset="-122"/>
              </a:rPr>
              <a:t>非 </a:t>
            </a:r>
            <a:r>
              <a:rPr lang="en-US" altLang="zh-CN" sz="2000" smtClean="0">
                <a:solidFill>
                  <a:srgbClr val="CC0000"/>
                </a:solidFill>
                <a:ea typeface="黑体" pitchFamily="49" charset="-122"/>
              </a:rPr>
              <a:t>/ …</a:t>
            </a:r>
            <a:endParaRPr lang="zh-CN" altLang="en-US" sz="2000" smtClean="0">
              <a:solidFill>
                <a:srgbClr val="CC0000"/>
              </a:solidFill>
              <a:ea typeface="黑体" pitchFamily="49" charset="-122"/>
            </a:endParaRPr>
          </a:p>
          <a:p>
            <a:pPr lvl="3">
              <a:lnSpc>
                <a:spcPct val="110000"/>
              </a:lnSpc>
              <a:buFontTx/>
              <a:buChar char="•"/>
            </a:pPr>
            <a:r>
              <a:rPr lang="zh-CN" altLang="en-US" sz="2000" smtClean="0">
                <a:solidFill>
                  <a:srgbClr val="006600"/>
                </a:solidFill>
                <a:ea typeface="黑体" pitchFamily="49" charset="-122"/>
              </a:rPr>
              <a:t>移位操作：</a:t>
            </a:r>
            <a:r>
              <a:rPr lang="zh-CN" altLang="en-US" sz="2000" smtClean="0">
                <a:solidFill>
                  <a:srgbClr val="CC0000"/>
                </a:solidFill>
                <a:ea typeface="黑体" pitchFamily="49" charset="-122"/>
              </a:rPr>
              <a:t>逻辑左移 </a:t>
            </a:r>
            <a:r>
              <a:rPr lang="en-US" altLang="zh-CN" sz="2000" smtClean="0">
                <a:solidFill>
                  <a:srgbClr val="CC0000"/>
                </a:solidFill>
                <a:ea typeface="黑体" pitchFamily="49" charset="-122"/>
              </a:rPr>
              <a:t>/ </a:t>
            </a:r>
            <a:r>
              <a:rPr lang="zh-CN" altLang="en-US" sz="2000" smtClean="0">
                <a:solidFill>
                  <a:srgbClr val="CC0000"/>
                </a:solidFill>
                <a:ea typeface="黑体" pitchFamily="49" charset="-122"/>
              </a:rPr>
              <a:t>逻辑右移</a:t>
            </a:r>
          </a:p>
          <a:p>
            <a:pPr lvl="1"/>
            <a:r>
              <a:rPr lang="zh-CN" altLang="en-US" smtClean="0">
                <a:ea typeface="黑体" pitchFamily="49" charset="-122"/>
              </a:rPr>
              <a:t>涉及到的浮点数运算：加、减、乘、除</a:t>
            </a:r>
            <a:endParaRPr lang="zh-CN" altLang="en-US" b="0" smtClean="0">
              <a:solidFill>
                <a:srgbClr val="CC0000"/>
              </a:solidFill>
              <a:ea typeface="黑体" pitchFamily="49" charset="-122"/>
            </a:endParaRPr>
          </a:p>
          <a:p>
            <a:r>
              <a:rPr lang="zh-CN" altLang="en-US" sz="2000" smtClean="0">
                <a:ea typeface="黑体" pitchFamily="49" charset="-122"/>
              </a:rPr>
              <a:t>基本运算部件</a:t>
            </a:r>
            <a:r>
              <a:rPr lang="en-US" altLang="zh-CN" sz="2000" smtClean="0">
                <a:ea typeface="黑体" pitchFamily="49" charset="-122"/>
              </a:rPr>
              <a:t>ALU</a:t>
            </a:r>
            <a:r>
              <a:rPr lang="zh-CN" altLang="en-US" sz="2000" smtClean="0">
                <a:ea typeface="黑体" pitchFamily="49" charset="-122"/>
              </a:rPr>
              <a:t>的设计</a:t>
            </a:r>
          </a:p>
        </p:txBody>
      </p:sp>
      <p:sp>
        <p:nvSpPr>
          <p:cNvPr id="526340" name="AutoShape 6"/>
          <p:cNvSpPr>
            <a:spLocks noChangeArrowheads="1"/>
          </p:cNvSpPr>
          <p:nvPr/>
        </p:nvSpPr>
        <p:spPr bwMode="auto">
          <a:xfrm>
            <a:off x="5948363" y="714375"/>
            <a:ext cx="3209925" cy="1657350"/>
          </a:xfrm>
          <a:prstGeom prst="cloudCallout">
            <a:avLst>
              <a:gd name="adj1" fmla="val -21565"/>
              <a:gd name="adj2" fmla="val 51722"/>
            </a:avLst>
          </a:prstGeom>
          <a:noFill/>
          <a:ln w="12700">
            <a:solidFill>
              <a:srgbClr val="000000"/>
            </a:solidFill>
            <a:round/>
            <a:headEnd/>
            <a:tailEnd/>
          </a:ln>
        </p:spPr>
        <p:txBody>
          <a:bodyPr lIns="0" tIns="0" rIns="0" bIns="0"/>
          <a:lstStyle/>
          <a:p>
            <a:pPr algn="ctr" eaLnBrk="0" hangingPunct="0"/>
            <a:r>
              <a:rPr lang="zh-CN" altLang="en-US" b="1">
                <a:solidFill>
                  <a:srgbClr val="FF0066"/>
                </a:solidFill>
                <a:latin typeface="黑体" pitchFamily="49" charset="-122"/>
                <a:ea typeface="黑体" pitchFamily="49" charset="-122"/>
              </a:rPr>
              <a:t>为什么房子里要有厨房、卫生间、卧室？</a:t>
            </a:r>
          </a:p>
          <a:p>
            <a:pPr algn="ctr" eaLnBrk="0" hangingPunct="0"/>
            <a:r>
              <a:rPr lang="en-US" altLang="zh-CN" b="1">
                <a:solidFill>
                  <a:srgbClr val="008000"/>
                </a:solidFill>
                <a:latin typeface="黑体" pitchFamily="49" charset="-122"/>
                <a:ea typeface="黑体" pitchFamily="49" charset="-122"/>
              </a:rPr>
              <a:t>CPU</a:t>
            </a:r>
            <a:r>
              <a:rPr lang="zh-CN" altLang="en-US" b="1">
                <a:solidFill>
                  <a:srgbClr val="008000"/>
                </a:solidFill>
                <a:latin typeface="黑体" pitchFamily="49" charset="-122"/>
                <a:ea typeface="黑体" pitchFamily="49" charset="-122"/>
              </a:rPr>
              <a:t>中需提供哪些运算部件？</a:t>
            </a:r>
            <a:r>
              <a:rPr lang="en-US" altLang="zh-CN" b="1">
                <a:solidFill>
                  <a:srgbClr val="008000"/>
                </a:solidFill>
                <a:latin typeface="黑体" pitchFamily="49" charset="-122"/>
                <a:ea typeface="黑体" pitchFamily="49" charset="-122"/>
              </a:rPr>
              <a:t>Why</a:t>
            </a:r>
            <a:r>
              <a:rPr lang="zh-CN" altLang="en-US" b="1">
                <a:solidFill>
                  <a:srgbClr val="008000"/>
                </a:solidFill>
                <a:latin typeface="黑体" pitchFamily="49" charset="-122"/>
                <a:ea typeface="黑体" pitchFamily="49" charset="-122"/>
              </a:rPr>
              <a:t>？</a:t>
            </a:r>
          </a:p>
        </p:txBody>
      </p:sp>
      <p:sp>
        <p:nvSpPr>
          <p:cNvPr id="265223" name="Text Box 7"/>
          <p:cNvSpPr txBox="1">
            <a:spLocks noChangeArrowheads="1"/>
          </p:cNvSpPr>
          <p:nvPr/>
        </p:nvSpPr>
        <p:spPr bwMode="auto">
          <a:xfrm>
            <a:off x="6115050" y="2495550"/>
            <a:ext cx="2857500" cy="1054100"/>
          </a:xfrm>
          <a:prstGeom prst="rect">
            <a:avLst/>
          </a:prstGeom>
          <a:noFill/>
          <a:ln w="12700">
            <a:noFill/>
            <a:miter lim="800000"/>
            <a:headEnd/>
            <a:tailEnd/>
          </a:ln>
        </p:spPr>
        <p:txBody>
          <a:bodyPr>
            <a:spAutoFit/>
          </a:bodyPr>
          <a:lstStyle/>
          <a:p>
            <a:pPr eaLnBrk="0" hangingPunct="0">
              <a:spcBef>
                <a:spcPct val="50000"/>
              </a:spcBef>
            </a:pPr>
            <a:r>
              <a:rPr lang="zh-CN" altLang="en-US" b="1">
                <a:solidFill>
                  <a:srgbClr val="FF0066"/>
                </a:solidFill>
                <a:latin typeface="黑体" pitchFamily="49" charset="-122"/>
                <a:ea typeface="黑体" pitchFamily="49" charset="-122"/>
              </a:rPr>
              <a:t>人的需要</a:t>
            </a:r>
            <a:r>
              <a:rPr lang="en-US" altLang="zh-CN" b="1">
                <a:solidFill>
                  <a:srgbClr val="FF0066"/>
                </a:solidFill>
                <a:latin typeface="黑体" pitchFamily="49" charset="-122"/>
                <a:ea typeface="黑体" pitchFamily="49" charset="-122"/>
              </a:rPr>
              <a:t>!</a:t>
            </a:r>
            <a:r>
              <a:rPr lang="en-US" altLang="zh-CN" b="1">
                <a:latin typeface="黑体" pitchFamily="49" charset="-122"/>
                <a:ea typeface="黑体" pitchFamily="49" charset="-122"/>
              </a:rPr>
              <a:t> </a:t>
            </a:r>
            <a:r>
              <a:rPr lang="zh-CN" altLang="en-US" b="1">
                <a:solidFill>
                  <a:srgbClr val="008000"/>
                </a:solidFill>
                <a:latin typeface="黑体" pitchFamily="49" charset="-122"/>
                <a:ea typeface="黑体" pitchFamily="49" charset="-122"/>
              </a:rPr>
              <a:t>程序的需要！</a:t>
            </a:r>
          </a:p>
          <a:p>
            <a:pPr eaLnBrk="0" hangingPunct="0">
              <a:spcBef>
                <a:spcPct val="50000"/>
              </a:spcBef>
            </a:pPr>
            <a:r>
              <a:rPr lang="zh-CN" altLang="en-US" b="1">
                <a:solidFill>
                  <a:srgbClr val="008000"/>
                </a:solidFill>
                <a:latin typeface="黑体" pitchFamily="49" charset="-122"/>
                <a:ea typeface="黑体" pitchFamily="49" charset="-122"/>
              </a:rPr>
              <a:t>我们从程序对运算的需求开始分析。</a:t>
            </a:r>
          </a:p>
        </p:txBody>
      </p:sp>
      <p:sp>
        <p:nvSpPr>
          <p:cNvPr id="6" name="AutoShape 6"/>
          <p:cNvSpPr>
            <a:spLocks noChangeArrowheads="1"/>
          </p:cNvSpPr>
          <p:nvPr/>
        </p:nvSpPr>
        <p:spPr bwMode="auto">
          <a:xfrm>
            <a:off x="5295900" y="5172075"/>
            <a:ext cx="3575050" cy="982663"/>
          </a:xfrm>
          <a:prstGeom prst="cloudCallout">
            <a:avLst>
              <a:gd name="adj1" fmla="val -21565"/>
              <a:gd name="adj2" fmla="val 51722"/>
            </a:avLst>
          </a:prstGeom>
          <a:noFill/>
          <a:ln w="12700">
            <a:solidFill>
              <a:srgbClr val="000000"/>
            </a:solidFill>
            <a:round/>
            <a:headEnd/>
            <a:tailEnd/>
          </a:ln>
        </p:spPr>
        <p:txBody>
          <a:bodyPr lIns="0" tIns="0" rIns="0" bIns="0"/>
          <a:lstStyle/>
          <a:p>
            <a:pPr algn="ctr" eaLnBrk="0" hangingPunct="0"/>
            <a:r>
              <a:rPr lang="zh-CN" altLang="en-US" b="1">
                <a:solidFill>
                  <a:srgbClr val="FF0066"/>
                </a:solidFill>
                <a:latin typeface="黑体" pitchFamily="49" charset="-122"/>
                <a:ea typeface="黑体" pitchFamily="49" charset="-122"/>
              </a:rPr>
              <a:t>浮点数有没有移位操作和扩展操作？为什么？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5223"/>
                                        </p:tgtEl>
                                        <p:attrNameLst>
                                          <p:attrName>style.visibility</p:attrName>
                                        </p:attrNameLst>
                                      </p:cBhvr>
                                      <p:to>
                                        <p:strVal val="visible"/>
                                      </p:to>
                                    </p:set>
                                    <p:animEffect transition="in" filter="blinds(horizontal)">
                                      <p:cBhvr>
                                        <p:cTn id="7" dur="500"/>
                                        <p:tgtEl>
                                          <p:spTgt spid="2652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5219">
                                            <p:txEl>
                                              <p:pRg st="1" end="1"/>
                                            </p:txEl>
                                          </p:spTgt>
                                        </p:tgtEl>
                                        <p:attrNameLst>
                                          <p:attrName>style.visibility</p:attrName>
                                        </p:attrNameLst>
                                      </p:cBhvr>
                                      <p:to>
                                        <p:strVal val="visible"/>
                                      </p:to>
                                    </p:set>
                                    <p:animEffect transition="in" filter="blinds(horizontal)">
                                      <p:cBhvr>
                                        <p:cTn id="12" dur="500"/>
                                        <p:tgtEl>
                                          <p:spTgt spid="265219">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65219">
                                            <p:txEl>
                                              <p:pRg st="2" end="2"/>
                                            </p:txEl>
                                          </p:spTgt>
                                        </p:tgtEl>
                                        <p:attrNameLst>
                                          <p:attrName>style.visibility</p:attrName>
                                        </p:attrNameLst>
                                      </p:cBhvr>
                                      <p:to>
                                        <p:strVal val="visible"/>
                                      </p:to>
                                    </p:set>
                                    <p:animEffect transition="in" filter="blinds(horizontal)">
                                      <p:cBhvr>
                                        <p:cTn id="15" dur="500"/>
                                        <p:tgtEl>
                                          <p:spTgt spid="265219">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65219">
                                            <p:txEl>
                                              <p:pRg st="3" end="3"/>
                                            </p:txEl>
                                          </p:spTgt>
                                        </p:tgtEl>
                                        <p:attrNameLst>
                                          <p:attrName>style.visibility</p:attrName>
                                        </p:attrNameLst>
                                      </p:cBhvr>
                                      <p:to>
                                        <p:strVal val="visible"/>
                                      </p:to>
                                    </p:set>
                                    <p:animEffect transition="in" filter="blinds(horizontal)">
                                      <p:cBhvr>
                                        <p:cTn id="18" dur="500"/>
                                        <p:tgtEl>
                                          <p:spTgt spid="26521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65219">
                                            <p:txEl>
                                              <p:pRg st="4" end="4"/>
                                            </p:txEl>
                                          </p:spTgt>
                                        </p:tgtEl>
                                        <p:attrNameLst>
                                          <p:attrName>style.visibility</p:attrName>
                                        </p:attrNameLst>
                                      </p:cBhvr>
                                      <p:to>
                                        <p:strVal val="visible"/>
                                      </p:to>
                                    </p:set>
                                    <p:animEffect transition="in" filter="blinds(horizontal)">
                                      <p:cBhvr>
                                        <p:cTn id="23" dur="500"/>
                                        <p:tgtEl>
                                          <p:spTgt spid="265219">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65219">
                                            <p:txEl>
                                              <p:pRg st="5" end="5"/>
                                            </p:txEl>
                                          </p:spTgt>
                                        </p:tgtEl>
                                        <p:attrNameLst>
                                          <p:attrName>style.visibility</p:attrName>
                                        </p:attrNameLst>
                                      </p:cBhvr>
                                      <p:to>
                                        <p:strVal val="visible"/>
                                      </p:to>
                                    </p:set>
                                    <p:animEffect transition="in" filter="blinds(horizontal)">
                                      <p:cBhvr>
                                        <p:cTn id="26" dur="500"/>
                                        <p:tgtEl>
                                          <p:spTgt spid="265219">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65219">
                                            <p:txEl>
                                              <p:pRg st="6" end="6"/>
                                            </p:txEl>
                                          </p:spTgt>
                                        </p:tgtEl>
                                        <p:attrNameLst>
                                          <p:attrName>style.visibility</p:attrName>
                                        </p:attrNameLst>
                                      </p:cBhvr>
                                      <p:to>
                                        <p:strVal val="visible"/>
                                      </p:to>
                                    </p:set>
                                    <p:animEffect transition="in" filter="blinds(horizontal)">
                                      <p:cBhvr>
                                        <p:cTn id="29" dur="500"/>
                                        <p:tgtEl>
                                          <p:spTgt spid="265219">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65219">
                                            <p:txEl>
                                              <p:pRg st="7" end="7"/>
                                            </p:txEl>
                                          </p:spTgt>
                                        </p:tgtEl>
                                        <p:attrNameLst>
                                          <p:attrName>style.visibility</p:attrName>
                                        </p:attrNameLst>
                                      </p:cBhvr>
                                      <p:to>
                                        <p:strVal val="visible"/>
                                      </p:to>
                                    </p:set>
                                    <p:animEffect transition="in" filter="blinds(horizontal)">
                                      <p:cBhvr>
                                        <p:cTn id="32" dur="500"/>
                                        <p:tgtEl>
                                          <p:spTgt spid="265219">
                                            <p:txEl>
                                              <p:pRg st="7" end="7"/>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65219">
                                            <p:txEl>
                                              <p:pRg st="8" end="8"/>
                                            </p:txEl>
                                          </p:spTgt>
                                        </p:tgtEl>
                                        <p:attrNameLst>
                                          <p:attrName>style.visibility</p:attrName>
                                        </p:attrNameLst>
                                      </p:cBhvr>
                                      <p:to>
                                        <p:strVal val="visible"/>
                                      </p:to>
                                    </p:set>
                                    <p:animEffect transition="in" filter="blinds(horizontal)">
                                      <p:cBhvr>
                                        <p:cTn id="35" dur="500"/>
                                        <p:tgtEl>
                                          <p:spTgt spid="265219">
                                            <p:txEl>
                                              <p:pRg st="8" end="8"/>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65219">
                                            <p:txEl>
                                              <p:pRg st="9" end="9"/>
                                            </p:txEl>
                                          </p:spTgt>
                                        </p:tgtEl>
                                        <p:attrNameLst>
                                          <p:attrName>style.visibility</p:attrName>
                                        </p:attrNameLst>
                                      </p:cBhvr>
                                      <p:to>
                                        <p:strVal val="visible"/>
                                      </p:to>
                                    </p:set>
                                    <p:animEffect transition="in" filter="blinds(horizontal)">
                                      <p:cBhvr>
                                        <p:cTn id="38" dur="500"/>
                                        <p:tgtEl>
                                          <p:spTgt spid="265219">
                                            <p:txEl>
                                              <p:pRg st="9" end="9"/>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65219">
                                            <p:txEl>
                                              <p:pRg st="10" end="10"/>
                                            </p:txEl>
                                          </p:spTgt>
                                        </p:tgtEl>
                                        <p:attrNameLst>
                                          <p:attrName>style.visibility</p:attrName>
                                        </p:attrNameLst>
                                      </p:cBhvr>
                                      <p:to>
                                        <p:strVal val="visible"/>
                                      </p:to>
                                    </p:set>
                                    <p:animEffect transition="in" filter="blinds(horizontal)">
                                      <p:cBhvr>
                                        <p:cTn id="41" dur="500"/>
                                        <p:tgtEl>
                                          <p:spTgt spid="265219">
                                            <p:txEl>
                                              <p:pRg st="10" end="10"/>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65219">
                                            <p:txEl>
                                              <p:pRg st="11" end="11"/>
                                            </p:txEl>
                                          </p:spTgt>
                                        </p:tgtEl>
                                        <p:attrNameLst>
                                          <p:attrName>style.visibility</p:attrName>
                                        </p:attrNameLst>
                                      </p:cBhvr>
                                      <p:to>
                                        <p:strVal val="visible"/>
                                      </p:to>
                                    </p:set>
                                    <p:animEffect transition="in" filter="blinds(horizontal)">
                                      <p:cBhvr>
                                        <p:cTn id="44" dur="500"/>
                                        <p:tgtEl>
                                          <p:spTgt spid="265219">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blinds(horizontal)">
                                      <p:cBhvr>
                                        <p:cTn id="49" dur="500"/>
                                        <p:tgtEl>
                                          <p:spTgt spid="6"/>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265219">
                                            <p:txEl>
                                              <p:pRg st="12" end="12"/>
                                            </p:txEl>
                                          </p:spTgt>
                                        </p:tgtEl>
                                        <p:attrNameLst>
                                          <p:attrName>style.visibility</p:attrName>
                                        </p:attrNameLst>
                                      </p:cBhvr>
                                      <p:to>
                                        <p:strVal val="visible"/>
                                      </p:to>
                                    </p:set>
                                    <p:animEffect transition="in" filter="blinds(horizontal)">
                                      <p:cBhvr>
                                        <p:cTn id="54" dur="500"/>
                                        <p:tgtEl>
                                          <p:spTgt spid="265219">
                                            <p:txEl>
                                              <p:pRg st="12" end="1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265219">
                                            <p:txEl>
                                              <p:pRg st="13" end="13"/>
                                            </p:txEl>
                                          </p:spTgt>
                                        </p:tgtEl>
                                        <p:attrNameLst>
                                          <p:attrName>style.visibility</p:attrName>
                                        </p:attrNameLst>
                                      </p:cBhvr>
                                      <p:to>
                                        <p:strVal val="visible"/>
                                      </p:to>
                                    </p:set>
                                    <p:animEffect transition="in" filter="blinds(horizontal)">
                                      <p:cBhvr>
                                        <p:cTn id="59" dur="500"/>
                                        <p:tgtEl>
                                          <p:spTgt spid="26521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p:bldP spid="265223" grpId="0"/>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a:xfrm>
            <a:off x="457200" y="98425"/>
            <a:ext cx="8229600" cy="561975"/>
          </a:xfrm>
        </p:spPr>
        <p:txBody>
          <a:bodyPr/>
          <a:lstStyle/>
          <a:p>
            <a:r>
              <a:rPr lang="zh-CN" altLang="en-US" sz="3600" smtClean="0"/>
              <a:t>浮点运算举例</a:t>
            </a:r>
          </a:p>
        </p:txBody>
      </p:sp>
      <p:sp>
        <p:nvSpPr>
          <p:cNvPr id="680963" name="Rectangle 3"/>
          <p:cNvSpPr>
            <a:spLocks noGrp="1" noChangeArrowheads="1"/>
          </p:cNvSpPr>
          <p:nvPr>
            <p:ph type="body" idx="1"/>
          </p:nvPr>
        </p:nvSpPr>
        <p:spPr>
          <a:xfrm>
            <a:off x="161925" y="819150"/>
            <a:ext cx="8731250" cy="5805488"/>
          </a:xfrm>
        </p:spPr>
        <p:txBody>
          <a:bodyPr/>
          <a:lstStyle/>
          <a:p>
            <a:pPr>
              <a:spcBef>
                <a:spcPct val="25000"/>
              </a:spcBef>
            </a:pPr>
            <a:r>
              <a:rPr lang="zh-CN" altLang="en-US" sz="2000" smtClean="0">
                <a:latin typeface="微软雅黑" pitchFamily="34" charset="-122"/>
                <a:ea typeface="微软雅黑" pitchFamily="34" charset="-122"/>
              </a:rPr>
              <a:t>若</a:t>
            </a:r>
            <a:r>
              <a:rPr lang="en-US" altLang="zh-CN" sz="2000" smtClean="0">
                <a:latin typeface="微软雅黑" pitchFamily="34" charset="-122"/>
                <a:ea typeface="微软雅黑" pitchFamily="34" charset="-122"/>
              </a:rPr>
              <a:t>x</a:t>
            </a:r>
            <a:r>
              <a:rPr lang="zh-CN" altLang="en-US" sz="2000" smtClean="0">
                <a:latin typeface="微软雅黑" pitchFamily="34" charset="-122"/>
                <a:ea typeface="微软雅黑" pitchFamily="34" charset="-122"/>
              </a:rPr>
              <a:t>用</a:t>
            </a:r>
            <a:r>
              <a:rPr lang="en-US" altLang="zh-CN" sz="2000" smtClean="0">
                <a:latin typeface="微软雅黑" pitchFamily="34" charset="-122"/>
                <a:ea typeface="微软雅黑" pitchFamily="34" charset="-122"/>
              </a:rPr>
              <a:t>float</a:t>
            </a:r>
            <a:r>
              <a:rPr lang="zh-CN" altLang="en-US" sz="2000" smtClean="0">
                <a:latin typeface="微软雅黑" pitchFamily="34" charset="-122"/>
                <a:ea typeface="微软雅黑" pitchFamily="34" charset="-122"/>
              </a:rPr>
              <a:t>型表示，则</a:t>
            </a:r>
            <a:r>
              <a:rPr lang="en-US" altLang="zh-CN" sz="2000" smtClean="0">
                <a:latin typeface="微软雅黑" pitchFamily="34" charset="-122"/>
                <a:ea typeface="微软雅黑" pitchFamily="34" charset="-122"/>
              </a:rPr>
              <a:t>x</a:t>
            </a:r>
            <a:r>
              <a:rPr lang="zh-CN" altLang="en-US" sz="2000" smtClean="0">
                <a:latin typeface="微软雅黑" pitchFamily="34" charset="-122"/>
                <a:ea typeface="微软雅黑" pitchFamily="34" charset="-122"/>
              </a:rPr>
              <a:t>的机器数是什么？</a:t>
            </a:r>
            <a:r>
              <a:rPr lang="en-US" altLang="zh-CN" sz="2000" smtClean="0">
                <a:latin typeface="微软雅黑" pitchFamily="34" charset="-122"/>
                <a:ea typeface="微软雅黑" pitchFamily="34" charset="-122"/>
              </a:rPr>
              <a:t>0.1</a:t>
            </a:r>
            <a:r>
              <a:rPr lang="zh-CN" altLang="en-US" sz="2000" smtClean="0">
                <a:latin typeface="微软雅黑" pitchFamily="34" charset="-122"/>
                <a:ea typeface="微软雅黑" pitchFamily="34" charset="-122"/>
              </a:rPr>
              <a:t>与</a:t>
            </a:r>
            <a:r>
              <a:rPr lang="en-US" altLang="zh-CN" sz="2000" smtClean="0">
                <a:latin typeface="微软雅黑" pitchFamily="34" charset="-122"/>
                <a:ea typeface="微软雅黑" pitchFamily="34" charset="-122"/>
              </a:rPr>
              <a:t>x</a:t>
            </a:r>
            <a:r>
              <a:rPr lang="zh-CN" altLang="en-US" sz="2000" smtClean="0">
                <a:latin typeface="微软雅黑" pitchFamily="34" charset="-122"/>
                <a:ea typeface="微软雅黑" pitchFamily="34" charset="-122"/>
              </a:rPr>
              <a:t>的偏差是多少？系统运行</a:t>
            </a:r>
            <a:r>
              <a:rPr lang="en-US" altLang="zh-CN" sz="2000" smtClean="0">
                <a:latin typeface="微软雅黑" pitchFamily="34" charset="-122"/>
                <a:ea typeface="微软雅黑" pitchFamily="34" charset="-122"/>
              </a:rPr>
              <a:t>100</a:t>
            </a:r>
            <a:r>
              <a:rPr lang="zh-CN" altLang="en-US" sz="2000" smtClean="0">
                <a:latin typeface="微软雅黑" pitchFamily="34" charset="-122"/>
                <a:ea typeface="微软雅黑" pitchFamily="34" charset="-122"/>
              </a:rPr>
              <a:t>小时后的时钟偏差是多少？在飞毛腿速度为</a:t>
            </a:r>
            <a:r>
              <a:rPr lang="en-US" altLang="zh-CN" sz="2000" smtClean="0">
                <a:latin typeface="微软雅黑" pitchFamily="34" charset="-122"/>
                <a:ea typeface="微软雅黑" pitchFamily="34" charset="-122"/>
              </a:rPr>
              <a:t>2000</a:t>
            </a:r>
            <a:r>
              <a:rPr lang="zh-CN" altLang="en-US" sz="2000" smtClean="0">
                <a:latin typeface="微软雅黑" pitchFamily="34" charset="-122"/>
                <a:ea typeface="微软雅黑" pitchFamily="34" charset="-122"/>
              </a:rPr>
              <a:t>米</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秒的情况下，预测的距离偏差为多少？</a:t>
            </a:r>
          </a:p>
          <a:p>
            <a:pPr lvl="1">
              <a:spcBef>
                <a:spcPct val="25000"/>
              </a:spcBef>
            </a:pPr>
            <a:r>
              <a:rPr lang="en-US" altLang="zh-CN" sz="1800" smtClean="0">
                <a:latin typeface="微软雅黑" pitchFamily="34" charset="-122"/>
                <a:ea typeface="微软雅黑" pitchFamily="34" charset="-122"/>
              </a:rPr>
              <a:t>0.1= 0.0 0011[0011]B=+1.1 0011 0011 0011 0011 0011 00B×2</a:t>
            </a:r>
            <a:r>
              <a:rPr lang="en-US" altLang="zh-CN" sz="1800" baseline="30000" smtClean="0">
                <a:latin typeface="微软雅黑" pitchFamily="34" charset="-122"/>
                <a:ea typeface="微软雅黑" pitchFamily="34" charset="-122"/>
              </a:rPr>
              <a:t>-4</a:t>
            </a:r>
            <a:r>
              <a:rPr lang="zh-CN" altLang="en-US" sz="1800" smtClean="0">
                <a:latin typeface="微软雅黑" pitchFamily="34" charset="-122"/>
                <a:ea typeface="微软雅黑" pitchFamily="34" charset="-122"/>
              </a:rPr>
              <a:t>，故</a:t>
            </a:r>
            <a:r>
              <a:rPr lang="en-US" altLang="zh-CN" sz="1800" smtClean="0">
                <a:latin typeface="微软雅黑" pitchFamily="34" charset="-122"/>
                <a:ea typeface="微软雅黑" pitchFamily="34" charset="-122"/>
              </a:rPr>
              <a:t>x</a:t>
            </a:r>
            <a:r>
              <a:rPr lang="zh-CN" altLang="en-US" sz="1800" smtClean="0">
                <a:latin typeface="微软雅黑" pitchFamily="34" charset="-122"/>
                <a:ea typeface="微软雅黑" pitchFamily="34" charset="-122"/>
              </a:rPr>
              <a:t>的机器数为</a:t>
            </a:r>
            <a:r>
              <a:rPr lang="en-US" altLang="zh-CN" sz="1800" smtClean="0">
                <a:latin typeface="微软雅黑" pitchFamily="34" charset="-122"/>
                <a:ea typeface="微软雅黑" pitchFamily="34" charset="-122"/>
              </a:rPr>
              <a:t>0 011 1101 1 </a:t>
            </a:r>
            <a:r>
              <a:rPr lang="en-US" altLang="zh-CN" sz="1800" smtClean="0">
                <a:solidFill>
                  <a:srgbClr val="FF0000"/>
                </a:solidFill>
                <a:latin typeface="微软雅黑" pitchFamily="34" charset="-122"/>
                <a:ea typeface="微软雅黑" pitchFamily="34" charset="-122"/>
              </a:rPr>
              <a:t>100 1100 1100 1100 1100 1100</a:t>
            </a:r>
          </a:p>
          <a:p>
            <a:pPr lvl="1">
              <a:spcBef>
                <a:spcPct val="25000"/>
              </a:spcBef>
            </a:pPr>
            <a:r>
              <a:rPr lang="en-US" altLang="zh-CN" sz="1800" smtClean="0">
                <a:latin typeface="微软雅黑" pitchFamily="34" charset="-122"/>
                <a:ea typeface="微软雅黑" pitchFamily="34" charset="-122"/>
              </a:rPr>
              <a:t>Float</a:t>
            </a:r>
            <a:r>
              <a:rPr lang="zh-CN" altLang="en-US" sz="1800" smtClean="0">
                <a:latin typeface="微软雅黑" pitchFamily="34" charset="-122"/>
                <a:ea typeface="微软雅黑" pitchFamily="34" charset="-122"/>
              </a:rPr>
              <a:t>型仅</a:t>
            </a:r>
            <a:r>
              <a:rPr lang="en-US" altLang="zh-CN" sz="1800" smtClean="0">
                <a:latin typeface="微软雅黑" pitchFamily="34" charset="-122"/>
                <a:ea typeface="微软雅黑" pitchFamily="34" charset="-122"/>
              </a:rPr>
              <a:t>24</a:t>
            </a:r>
            <a:r>
              <a:rPr lang="zh-CN" altLang="en-US" sz="1800" smtClean="0">
                <a:latin typeface="微软雅黑" pitchFamily="34" charset="-122"/>
                <a:ea typeface="微软雅黑" pitchFamily="34" charset="-122"/>
              </a:rPr>
              <a:t>位有效位数，后面的有效位全被截断，故</a:t>
            </a:r>
            <a:r>
              <a:rPr lang="en-US" altLang="zh-CN" sz="1800" smtClean="0">
                <a:latin typeface="微软雅黑" pitchFamily="34" charset="-122"/>
                <a:ea typeface="微软雅黑" pitchFamily="34" charset="-122"/>
              </a:rPr>
              <a:t>x</a:t>
            </a:r>
            <a:r>
              <a:rPr lang="zh-CN" altLang="en-US" sz="1800" smtClean="0">
                <a:latin typeface="微软雅黑" pitchFamily="34" charset="-122"/>
                <a:ea typeface="微软雅黑" pitchFamily="34" charset="-122"/>
              </a:rPr>
              <a:t>与</a:t>
            </a:r>
            <a:r>
              <a:rPr lang="en-US" altLang="zh-CN" sz="1800" smtClean="0">
                <a:latin typeface="微软雅黑" pitchFamily="34" charset="-122"/>
                <a:ea typeface="微软雅黑" pitchFamily="34" charset="-122"/>
              </a:rPr>
              <a:t>0.1</a:t>
            </a:r>
            <a:r>
              <a:rPr lang="zh-CN" altLang="en-US" sz="1800" smtClean="0">
                <a:latin typeface="微软雅黑" pitchFamily="34" charset="-122"/>
                <a:ea typeface="微软雅黑" pitchFamily="34" charset="-122"/>
              </a:rPr>
              <a:t>之间的误差为：</a:t>
            </a:r>
            <a:r>
              <a:rPr lang="en-US" altLang="zh-CN" sz="1800" smtClean="0">
                <a:latin typeface="微软雅黑" pitchFamily="34" charset="-122"/>
                <a:ea typeface="微软雅黑" pitchFamily="34" charset="-122"/>
              </a:rPr>
              <a:t>|x–0.1|=0.000 0000 0000 0000 0000 0000 0000 1100 [1100]…B</a:t>
            </a:r>
            <a:r>
              <a:rPr lang="zh-CN" altLang="en-US" sz="1800" smtClean="0">
                <a:latin typeface="微软雅黑" pitchFamily="34" charset="-122"/>
                <a:ea typeface="微软雅黑" pitchFamily="34" charset="-122"/>
              </a:rPr>
              <a:t>。这个值等于</a:t>
            </a:r>
            <a:r>
              <a:rPr lang="en-US" altLang="zh-CN" sz="1800" smtClean="0">
                <a:latin typeface="微软雅黑" pitchFamily="34" charset="-122"/>
                <a:ea typeface="微软雅黑" pitchFamily="34" charset="-122"/>
              </a:rPr>
              <a:t>2</a:t>
            </a:r>
            <a:r>
              <a:rPr lang="en-US" altLang="zh-CN" sz="1800" baseline="30000" smtClean="0">
                <a:latin typeface="微软雅黑" pitchFamily="34" charset="-122"/>
                <a:ea typeface="微软雅黑" pitchFamily="34" charset="-122"/>
              </a:rPr>
              <a:t>-24</a:t>
            </a:r>
            <a:r>
              <a:rPr lang="en-US" altLang="zh-CN" sz="1800" smtClean="0">
                <a:latin typeface="微软雅黑" pitchFamily="34" charset="-122"/>
                <a:ea typeface="微软雅黑" pitchFamily="34" charset="-122"/>
              </a:rPr>
              <a:t>×0.1 </a:t>
            </a:r>
            <a:r>
              <a:rPr lang="en-US" altLang="zh-CN" sz="1800" smtClean="0">
                <a:latin typeface="微软雅黑" pitchFamily="34" charset="-122"/>
                <a:ea typeface="微软雅黑" pitchFamily="34" charset="-122"/>
                <a:sym typeface="Symbol" pitchFamily="18" charset="2"/>
              </a:rPr>
              <a:t></a:t>
            </a:r>
            <a:r>
              <a:rPr lang="en-US" altLang="zh-CN" sz="1800" smtClean="0">
                <a:latin typeface="微软雅黑" pitchFamily="34" charset="-122"/>
                <a:ea typeface="微软雅黑" pitchFamily="34" charset="-122"/>
              </a:rPr>
              <a:t> 5.96×10</a:t>
            </a:r>
            <a:r>
              <a:rPr lang="en-US" altLang="zh-CN" sz="1800" baseline="30000" smtClean="0">
                <a:latin typeface="微软雅黑" pitchFamily="34" charset="-122"/>
                <a:ea typeface="微软雅黑" pitchFamily="34" charset="-122"/>
              </a:rPr>
              <a:t>-9</a:t>
            </a:r>
            <a:r>
              <a:rPr lang="zh-CN" altLang="en-US" sz="1800" smtClean="0">
                <a:latin typeface="微软雅黑" pitchFamily="34" charset="-122"/>
                <a:ea typeface="微软雅黑" pitchFamily="34" charset="-122"/>
              </a:rPr>
              <a:t>。</a:t>
            </a:r>
            <a:r>
              <a:rPr lang="en-US" altLang="zh-CN" sz="1800" smtClean="0">
                <a:latin typeface="微软雅黑" pitchFamily="34" charset="-122"/>
                <a:ea typeface="微软雅黑" pitchFamily="34" charset="-122"/>
              </a:rPr>
              <a:t>100</a:t>
            </a:r>
            <a:r>
              <a:rPr lang="zh-CN" altLang="en-US" sz="1800" smtClean="0">
                <a:latin typeface="微软雅黑" pitchFamily="34" charset="-122"/>
                <a:ea typeface="微软雅黑" pitchFamily="34" charset="-122"/>
              </a:rPr>
              <a:t>小时后时钟偏差</a:t>
            </a:r>
            <a:r>
              <a:rPr lang="en-US" altLang="zh-CN" sz="1800" smtClean="0">
                <a:latin typeface="微软雅黑" pitchFamily="34" charset="-122"/>
                <a:ea typeface="微软雅黑" pitchFamily="34" charset="-122"/>
              </a:rPr>
              <a:t>5.96×10</a:t>
            </a:r>
            <a:r>
              <a:rPr lang="en-US" altLang="zh-CN" sz="1800" baseline="30000" smtClean="0">
                <a:latin typeface="微软雅黑" pitchFamily="34" charset="-122"/>
                <a:ea typeface="微软雅黑" pitchFamily="34" charset="-122"/>
              </a:rPr>
              <a:t>-9</a:t>
            </a:r>
            <a:r>
              <a:rPr lang="en-US" altLang="zh-CN" sz="1800" smtClean="0">
                <a:latin typeface="微软雅黑" pitchFamily="34" charset="-122"/>
                <a:ea typeface="微软雅黑" pitchFamily="34" charset="-122"/>
              </a:rPr>
              <a:t>×36×10</a:t>
            </a:r>
            <a:r>
              <a:rPr lang="en-US" altLang="zh-CN" sz="1800" baseline="30000" smtClean="0">
                <a:latin typeface="微软雅黑" pitchFamily="34" charset="-122"/>
                <a:ea typeface="微软雅黑" pitchFamily="34" charset="-122"/>
              </a:rPr>
              <a:t>5 </a:t>
            </a:r>
            <a:r>
              <a:rPr lang="en-US" altLang="zh-CN" smtClean="0">
                <a:latin typeface="微软雅黑" pitchFamily="34" charset="-122"/>
                <a:ea typeface="微软雅黑" pitchFamily="34" charset="-122"/>
                <a:sym typeface="Symbol" pitchFamily="18" charset="2"/>
              </a:rPr>
              <a:t> </a:t>
            </a:r>
            <a:r>
              <a:rPr lang="en-US" altLang="zh-CN" sz="1800" smtClean="0">
                <a:latin typeface="微软雅黑" pitchFamily="34" charset="-122"/>
                <a:ea typeface="微软雅黑" pitchFamily="34" charset="-122"/>
              </a:rPr>
              <a:t>0.0215</a:t>
            </a:r>
            <a:r>
              <a:rPr lang="zh-CN" altLang="en-US" sz="1800" smtClean="0">
                <a:latin typeface="微软雅黑" pitchFamily="34" charset="-122"/>
                <a:ea typeface="微软雅黑" pitchFamily="34" charset="-122"/>
              </a:rPr>
              <a:t>秒。距离偏差</a:t>
            </a:r>
            <a:r>
              <a:rPr lang="en-US" altLang="zh-CN" sz="1800" smtClean="0">
                <a:latin typeface="微软雅黑" pitchFamily="34" charset="-122"/>
                <a:ea typeface="微软雅黑" pitchFamily="34" charset="-122"/>
              </a:rPr>
              <a:t>0.0215×2000</a:t>
            </a:r>
            <a:r>
              <a:rPr lang="en-US" altLang="zh-CN" sz="1800" smtClean="0">
                <a:latin typeface="微软雅黑" pitchFamily="34" charset="-122"/>
                <a:ea typeface="微软雅黑" pitchFamily="34" charset="-122"/>
                <a:sym typeface="Symbol" pitchFamily="18" charset="2"/>
              </a:rPr>
              <a:t></a:t>
            </a:r>
            <a:r>
              <a:rPr lang="en-US" altLang="zh-CN" sz="1800" smtClean="0">
                <a:latin typeface="微软雅黑" pitchFamily="34" charset="-122"/>
                <a:ea typeface="微软雅黑" pitchFamily="34" charset="-122"/>
              </a:rPr>
              <a:t>43</a:t>
            </a:r>
            <a:r>
              <a:rPr lang="zh-CN" altLang="en-US" sz="1800" smtClean="0">
                <a:latin typeface="微软雅黑" pitchFamily="34" charset="-122"/>
                <a:ea typeface="微软雅黑" pitchFamily="34" charset="-122"/>
              </a:rPr>
              <a:t>米。比爱国者导弹系统精确约</a:t>
            </a:r>
            <a:r>
              <a:rPr lang="en-US" altLang="zh-CN" sz="1800" smtClean="0">
                <a:latin typeface="微软雅黑" pitchFamily="34" charset="-122"/>
                <a:ea typeface="微软雅黑" pitchFamily="34" charset="-122"/>
              </a:rPr>
              <a:t>16</a:t>
            </a:r>
            <a:r>
              <a:rPr lang="zh-CN" altLang="en-US" sz="1800" smtClean="0">
                <a:latin typeface="微软雅黑" pitchFamily="34" charset="-122"/>
                <a:ea typeface="微软雅黑" pitchFamily="34" charset="-122"/>
              </a:rPr>
              <a:t>倍。 </a:t>
            </a:r>
          </a:p>
          <a:p>
            <a:pPr>
              <a:spcBef>
                <a:spcPct val="25000"/>
              </a:spcBef>
            </a:pPr>
            <a:r>
              <a:rPr lang="zh-CN" altLang="en-US" sz="2000" smtClean="0">
                <a:latin typeface="微软雅黑" pitchFamily="34" charset="-122"/>
                <a:ea typeface="微软雅黑" pitchFamily="34" charset="-122"/>
              </a:rPr>
              <a:t>若用</a:t>
            </a:r>
            <a:r>
              <a:rPr lang="en-US" altLang="zh-CN" sz="2000" smtClean="0">
                <a:latin typeface="微软雅黑" pitchFamily="34" charset="-122"/>
                <a:ea typeface="微软雅黑" pitchFamily="34" charset="-122"/>
              </a:rPr>
              <a:t>32</a:t>
            </a:r>
            <a:r>
              <a:rPr lang="zh-CN" altLang="en-US" sz="2000" smtClean="0">
                <a:latin typeface="微软雅黑" pitchFamily="34" charset="-122"/>
                <a:ea typeface="微软雅黑" pitchFamily="34" charset="-122"/>
              </a:rPr>
              <a:t>位二进制定点小数</a:t>
            </a:r>
            <a:r>
              <a:rPr lang="en-US" altLang="zh-CN" sz="2000" smtClean="0">
                <a:latin typeface="微软雅黑" pitchFamily="34" charset="-122"/>
                <a:ea typeface="微软雅黑" pitchFamily="34" charset="-122"/>
              </a:rPr>
              <a:t>x=0.000 1100 1100 1100 1100 1100 1100 1101 B</a:t>
            </a:r>
            <a:r>
              <a:rPr lang="zh-CN" altLang="en-US" sz="2000" smtClean="0">
                <a:latin typeface="微软雅黑" pitchFamily="34" charset="-122"/>
                <a:ea typeface="微软雅黑" pitchFamily="34" charset="-122"/>
              </a:rPr>
              <a:t>表示</a:t>
            </a:r>
            <a:r>
              <a:rPr lang="en-US" altLang="zh-CN" sz="2000" smtClean="0">
                <a:latin typeface="微软雅黑" pitchFamily="34" charset="-122"/>
                <a:ea typeface="微软雅黑" pitchFamily="34" charset="-122"/>
              </a:rPr>
              <a:t>0.1</a:t>
            </a:r>
            <a:r>
              <a:rPr lang="zh-CN" altLang="en-US" sz="2000" smtClean="0">
                <a:latin typeface="微软雅黑" pitchFamily="34" charset="-122"/>
                <a:ea typeface="微软雅黑" pitchFamily="34" charset="-122"/>
              </a:rPr>
              <a:t>，则误差比用</a:t>
            </a:r>
            <a:r>
              <a:rPr lang="en-US" altLang="zh-CN" sz="2000" smtClean="0">
                <a:latin typeface="微软雅黑" pitchFamily="34" charset="-122"/>
                <a:ea typeface="微软雅黑" pitchFamily="34" charset="-122"/>
              </a:rPr>
              <a:t>float</a:t>
            </a:r>
            <a:r>
              <a:rPr lang="zh-CN" altLang="en-US" sz="2000" smtClean="0">
                <a:latin typeface="微软雅黑" pitchFamily="34" charset="-122"/>
                <a:ea typeface="微软雅黑" pitchFamily="34" charset="-122"/>
              </a:rPr>
              <a:t>表示误差更大还是更小？</a:t>
            </a:r>
          </a:p>
          <a:p>
            <a:pPr lvl="1">
              <a:spcBef>
                <a:spcPct val="25000"/>
              </a:spcBef>
            </a:pPr>
            <a:r>
              <a:rPr lang="zh-CN" altLang="en-US" sz="1800" smtClean="0">
                <a:latin typeface="微软雅黑" pitchFamily="34" charset="-122"/>
                <a:ea typeface="微软雅黑" pitchFamily="34" charset="-122"/>
              </a:rPr>
              <a:t>当</a:t>
            </a:r>
            <a:r>
              <a:rPr lang="en-US" altLang="zh-CN" sz="1800" smtClean="0">
                <a:latin typeface="微软雅黑" pitchFamily="34" charset="-122"/>
                <a:ea typeface="微软雅黑" pitchFamily="34" charset="-122"/>
              </a:rPr>
              <a:t>x=0.000 1100 1100 1100 1100 1100 1100 1101 B</a:t>
            </a:r>
            <a:r>
              <a:rPr lang="zh-CN" altLang="en-US" sz="1800" smtClean="0">
                <a:latin typeface="微软雅黑" pitchFamily="34" charset="-122"/>
                <a:ea typeface="微软雅黑" pitchFamily="34" charset="-122"/>
              </a:rPr>
              <a:t>时，与</a:t>
            </a:r>
            <a:r>
              <a:rPr lang="en-US" altLang="zh-CN" sz="1800" smtClean="0">
                <a:latin typeface="微软雅黑" pitchFamily="34" charset="-122"/>
                <a:ea typeface="微软雅黑" pitchFamily="34" charset="-122"/>
              </a:rPr>
              <a:t>0.1</a:t>
            </a:r>
            <a:r>
              <a:rPr lang="zh-CN" altLang="en-US" sz="1800" smtClean="0">
                <a:latin typeface="微软雅黑" pitchFamily="34" charset="-122"/>
                <a:ea typeface="微软雅黑" pitchFamily="34" charset="-122"/>
              </a:rPr>
              <a:t>之间的误差约为：</a:t>
            </a:r>
            <a:r>
              <a:rPr lang="en-US" altLang="zh-CN" sz="1800" smtClean="0">
                <a:latin typeface="微软雅黑" pitchFamily="34" charset="-122"/>
                <a:ea typeface="微软雅黑" pitchFamily="34" charset="-122"/>
              </a:rPr>
              <a:t>|x–0.1|=0.000 0000 0000 0000 0000 0000 0000 0000 00 1100 [1100]…B</a:t>
            </a:r>
            <a:r>
              <a:rPr lang="zh-CN" altLang="en-US" sz="1800" smtClean="0">
                <a:latin typeface="微软雅黑" pitchFamily="34" charset="-122"/>
                <a:ea typeface="微软雅黑" pitchFamily="34" charset="-122"/>
              </a:rPr>
              <a:t>。这个值等于</a:t>
            </a:r>
            <a:r>
              <a:rPr lang="en-US" altLang="zh-CN" sz="1800" smtClean="0">
                <a:latin typeface="微软雅黑" pitchFamily="34" charset="-122"/>
                <a:ea typeface="微软雅黑" pitchFamily="34" charset="-122"/>
              </a:rPr>
              <a:t>2</a:t>
            </a:r>
            <a:r>
              <a:rPr lang="en-US" altLang="zh-CN" sz="1800" baseline="30000" smtClean="0">
                <a:latin typeface="微软雅黑" pitchFamily="34" charset="-122"/>
                <a:ea typeface="微软雅黑" pitchFamily="34" charset="-122"/>
              </a:rPr>
              <a:t>-30</a:t>
            </a:r>
            <a:r>
              <a:rPr lang="en-US" altLang="zh-CN" sz="1800" smtClean="0">
                <a:latin typeface="微软雅黑" pitchFamily="34" charset="-122"/>
                <a:ea typeface="微软雅黑" pitchFamily="34" charset="-122"/>
              </a:rPr>
              <a:t>×0.1 </a:t>
            </a:r>
            <a:r>
              <a:rPr lang="en-US" altLang="zh-CN" sz="1800" smtClean="0">
                <a:latin typeface="微软雅黑" pitchFamily="34" charset="-122"/>
                <a:ea typeface="微软雅黑" pitchFamily="34" charset="-122"/>
                <a:sym typeface="Symbol" pitchFamily="18" charset="2"/>
              </a:rPr>
              <a:t></a:t>
            </a:r>
            <a:r>
              <a:rPr lang="en-US" altLang="zh-CN" sz="1800" smtClean="0">
                <a:latin typeface="微软雅黑" pitchFamily="34" charset="-122"/>
                <a:ea typeface="微软雅黑" pitchFamily="34" charset="-122"/>
              </a:rPr>
              <a:t> 9.31×10</a:t>
            </a:r>
            <a:r>
              <a:rPr lang="en-US" altLang="zh-CN" sz="1800" baseline="30000" smtClean="0">
                <a:latin typeface="微软雅黑" pitchFamily="34" charset="-122"/>
                <a:ea typeface="微软雅黑" pitchFamily="34" charset="-122"/>
              </a:rPr>
              <a:t>-11</a:t>
            </a:r>
            <a:r>
              <a:rPr lang="zh-CN" altLang="en-US" sz="1800" smtClean="0">
                <a:latin typeface="微软雅黑" pitchFamily="34" charset="-122"/>
                <a:ea typeface="微软雅黑" pitchFamily="34" charset="-122"/>
              </a:rPr>
              <a:t>。</a:t>
            </a:r>
            <a:r>
              <a:rPr lang="en-US" altLang="zh-CN" sz="1800" smtClean="0">
                <a:latin typeface="微软雅黑" pitchFamily="34" charset="-122"/>
                <a:ea typeface="微软雅黑" pitchFamily="34" charset="-122"/>
              </a:rPr>
              <a:t>100</a:t>
            </a:r>
            <a:r>
              <a:rPr lang="zh-CN" altLang="en-US" sz="1800" smtClean="0">
                <a:latin typeface="微软雅黑" pitchFamily="34" charset="-122"/>
                <a:ea typeface="微软雅黑" pitchFamily="34" charset="-122"/>
              </a:rPr>
              <a:t>小时后时钟偏差</a:t>
            </a:r>
            <a:r>
              <a:rPr lang="en-US" altLang="zh-CN" sz="1800" smtClean="0">
                <a:latin typeface="微软雅黑" pitchFamily="34" charset="-122"/>
                <a:ea typeface="微软雅黑" pitchFamily="34" charset="-122"/>
              </a:rPr>
              <a:t>9.31×10</a:t>
            </a:r>
            <a:r>
              <a:rPr lang="en-US" altLang="zh-CN" sz="1800" baseline="30000" smtClean="0">
                <a:latin typeface="微软雅黑" pitchFamily="34" charset="-122"/>
                <a:ea typeface="微软雅黑" pitchFamily="34" charset="-122"/>
              </a:rPr>
              <a:t>-11</a:t>
            </a:r>
            <a:r>
              <a:rPr lang="en-US" altLang="zh-CN" sz="1800" smtClean="0">
                <a:latin typeface="微软雅黑" pitchFamily="34" charset="-122"/>
                <a:ea typeface="微软雅黑" pitchFamily="34" charset="-122"/>
              </a:rPr>
              <a:t>×36×10</a:t>
            </a:r>
            <a:r>
              <a:rPr lang="en-US" altLang="zh-CN" sz="1800" baseline="30000" smtClean="0">
                <a:latin typeface="微软雅黑" pitchFamily="34" charset="-122"/>
                <a:ea typeface="微软雅黑" pitchFamily="34" charset="-122"/>
              </a:rPr>
              <a:t>5 </a:t>
            </a:r>
            <a:r>
              <a:rPr lang="en-US" altLang="zh-CN" sz="1800" smtClean="0">
                <a:latin typeface="微软雅黑" pitchFamily="34" charset="-122"/>
                <a:ea typeface="微软雅黑" pitchFamily="34" charset="-122"/>
                <a:sym typeface="Symbol" pitchFamily="18" charset="2"/>
              </a:rPr>
              <a:t> </a:t>
            </a:r>
            <a:r>
              <a:rPr lang="en-US" altLang="zh-CN" sz="1800" smtClean="0">
                <a:latin typeface="微软雅黑" pitchFamily="34" charset="-122"/>
                <a:ea typeface="微软雅黑" pitchFamily="34" charset="-122"/>
              </a:rPr>
              <a:t>0.000335</a:t>
            </a:r>
            <a:r>
              <a:rPr lang="zh-CN" altLang="en-US" sz="1800" smtClean="0">
                <a:latin typeface="微软雅黑" pitchFamily="34" charset="-122"/>
                <a:ea typeface="微软雅黑" pitchFamily="34" charset="-122"/>
              </a:rPr>
              <a:t>秒。预测的距离偏差仅为</a:t>
            </a:r>
            <a:r>
              <a:rPr lang="en-US" altLang="zh-CN" sz="1800" smtClean="0">
                <a:latin typeface="微软雅黑" pitchFamily="34" charset="-122"/>
                <a:ea typeface="微软雅黑" pitchFamily="34" charset="-122"/>
              </a:rPr>
              <a:t>0.000335×2000 </a:t>
            </a:r>
            <a:r>
              <a:rPr lang="en-US" altLang="zh-CN" sz="1800" smtClean="0">
                <a:latin typeface="微软雅黑" pitchFamily="34" charset="-122"/>
                <a:ea typeface="微软雅黑" pitchFamily="34" charset="-122"/>
                <a:sym typeface="Symbol" pitchFamily="18" charset="2"/>
              </a:rPr>
              <a:t> </a:t>
            </a:r>
            <a:r>
              <a:rPr lang="en-US" altLang="zh-CN" sz="1800" smtClean="0">
                <a:latin typeface="微软雅黑" pitchFamily="34" charset="-122"/>
                <a:ea typeface="微软雅黑" pitchFamily="34" charset="-122"/>
              </a:rPr>
              <a:t>0.67</a:t>
            </a:r>
            <a:r>
              <a:rPr lang="zh-CN" altLang="en-US" sz="1800" smtClean="0">
                <a:latin typeface="微软雅黑" pitchFamily="34" charset="-122"/>
                <a:ea typeface="微软雅黑" pitchFamily="34" charset="-122"/>
              </a:rPr>
              <a:t>米。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a:xfrm>
            <a:off x="457200" y="98425"/>
            <a:ext cx="8229600" cy="561975"/>
          </a:xfrm>
        </p:spPr>
        <p:txBody>
          <a:bodyPr/>
          <a:lstStyle/>
          <a:p>
            <a:r>
              <a:rPr lang="zh-CN" altLang="en-US" sz="3600" smtClean="0"/>
              <a:t>浮点运算举例</a:t>
            </a:r>
          </a:p>
        </p:txBody>
      </p:sp>
      <p:sp>
        <p:nvSpPr>
          <p:cNvPr id="681987" name="Rectangle 3"/>
          <p:cNvSpPr>
            <a:spLocks noGrp="1" noChangeArrowheads="1"/>
          </p:cNvSpPr>
          <p:nvPr>
            <p:ph type="body" idx="1"/>
          </p:nvPr>
        </p:nvSpPr>
        <p:spPr>
          <a:xfrm>
            <a:off x="468313" y="836613"/>
            <a:ext cx="8229600" cy="5741987"/>
          </a:xfrm>
        </p:spPr>
        <p:txBody>
          <a:bodyPr/>
          <a:lstStyle/>
          <a:p>
            <a:r>
              <a:rPr lang="zh-CN" altLang="en-US" smtClean="0">
                <a:ea typeface="微软雅黑" pitchFamily="34" charset="-122"/>
              </a:rPr>
              <a:t>从</a:t>
            </a:r>
            <a:r>
              <a:rPr lang="zh-CN" altLang="en-US" smtClean="0">
                <a:latin typeface="微软雅黑" pitchFamily="34" charset="-122"/>
                <a:ea typeface="微软雅黑" pitchFamily="34" charset="-122"/>
              </a:rPr>
              <a:t>上述结果可以看出：</a:t>
            </a:r>
          </a:p>
          <a:p>
            <a:pPr lvl="1"/>
            <a:r>
              <a:rPr lang="zh-CN" altLang="en-US" sz="2200" smtClean="0">
                <a:latin typeface="微软雅黑" pitchFamily="34" charset="-122"/>
                <a:ea typeface="微软雅黑" pitchFamily="34" charset="-122"/>
              </a:rPr>
              <a:t>用</a:t>
            </a:r>
            <a:r>
              <a:rPr lang="en-US" altLang="zh-CN" sz="2200" smtClean="0">
                <a:latin typeface="微软雅黑" pitchFamily="34" charset="-122"/>
                <a:ea typeface="微软雅黑" pitchFamily="34" charset="-122"/>
              </a:rPr>
              <a:t>32</a:t>
            </a:r>
            <a:r>
              <a:rPr lang="zh-CN" altLang="en-US" sz="2200" smtClean="0">
                <a:latin typeface="微软雅黑" pitchFamily="34" charset="-122"/>
                <a:ea typeface="微软雅黑" pitchFamily="34" charset="-122"/>
              </a:rPr>
              <a:t>位定点小数表示</a:t>
            </a:r>
            <a:r>
              <a:rPr lang="en-US" altLang="zh-CN" sz="2200" smtClean="0">
                <a:latin typeface="微软雅黑" pitchFamily="34" charset="-122"/>
                <a:ea typeface="微软雅黑" pitchFamily="34" charset="-122"/>
              </a:rPr>
              <a:t>0.1</a:t>
            </a:r>
            <a:r>
              <a:rPr lang="zh-CN" altLang="en-US" sz="2200" smtClean="0">
                <a:latin typeface="微软雅黑" pitchFamily="34" charset="-122"/>
                <a:ea typeface="微软雅黑" pitchFamily="34" charset="-122"/>
              </a:rPr>
              <a:t> ，</a:t>
            </a:r>
            <a:r>
              <a:rPr lang="zh-CN" altLang="en-US" sz="2200" smtClean="0">
                <a:solidFill>
                  <a:srgbClr val="FF0000"/>
                </a:solidFill>
                <a:latin typeface="微软雅黑" pitchFamily="34" charset="-122"/>
                <a:ea typeface="微软雅黑" pitchFamily="34" charset="-122"/>
              </a:rPr>
              <a:t>比采用</a:t>
            </a:r>
            <a:r>
              <a:rPr lang="en-US" altLang="zh-CN" sz="2200" smtClean="0">
                <a:solidFill>
                  <a:srgbClr val="FF0000"/>
                </a:solidFill>
                <a:latin typeface="微软雅黑" pitchFamily="34" charset="-122"/>
                <a:ea typeface="微软雅黑" pitchFamily="34" charset="-122"/>
              </a:rPr>
              <a:t>float</a:t>
            </a:r>
            <a:r>
              <a:rPr lang="zh-CN" altLang="en-US" sz="2200" smtClean="0">
                <a:solidFill>
                  <a:srgbClr val="FF0000"/>
                </a:solidFill>
                <a:latin typeface="微软雅黑" pitchFamily="34" charset="-122"/>
                <a:ea typeface="微软雅黑" pitchFamily="34" charset="-122"/>
              </a:rPr>
              <a:t>精度高</a:t>
            </a:r>
            <a:r>
              <a:rPr lang="en-US" altLang="zh-CN" sz="2200" smtClean="0">
                <a:latin typeface="微软雅黑" pitchFamily="34" charset="-122"/>
                <a:ea typeface="微软雅黑" pitchFamily="34" charset="-122"/>
              </a:rPr>
              <a:t>64</a:t>
            </a:r>
            <a:r>
              <a:rPr lang="zh-CN" altLang="en-US" sz="2200" smtClean="0">
                <a:latin typeface="微软雅黑" pitchFamily="34" charset="-122"/>
                <a:ea typeface="微软雅黑" pitchFamily="34" charset="-122"/>
              </a:rPr>
              <a:t>倍</a:t>
            </a:r>
          </a:p>
          <a:p>
            <a:pPr lvl="1"/>
            <a:r>
              <a:rPr lang="zh-CN" altLang="en-US" sz="2200" smtClean="0">
                <a:latin typeface="微软雅黑" pitchFamily="34" charset="-122"/>
                <a:ea typeface="微软雅黑" pitchFamily="34" charset="-122"/>
              </a:rPr>
              <a:t>用</a:t>
            </a:r>
            <a:r>
              <a:rPr lang="en-US" altLang="zh-CN" sz="2200" smtClean="0">
                <a:latin typeface="微软雅黑" pitchFamily="34" charset="-122"/>
                <a:ea typeface="微软雅黑" pitchFamily="34" charset="-122"/>
              </a:rPr>
              <a:t>float</a:t>
            </a:r>
            <a:r>
              <a:rPr lang="zh-CN" altLang="en-US" sz="2200" smtClean="0">
                <a:latin typeface="微软雅黑" pitchFamily="34" charset="-122"/>
                <a:ea typeface="微软雅黑" pitchFamily="34" charset="-122"/>
              </a:rPr>
              <a:t>表示在计算速度上更慢，必须先把计数值转换为</a:t>
            </a:r>
            <a:r>
              <a:rPr lang="en-US" altLang="zh-CN" sz="2200" smtClean="0">
                <a:latin typeface="微软雅黑" pitchFamily="34" charset="-122"/>
                <a:ea typeface="微软雅黑" pitchFamily="34" charset="-122"/>
              </a:rPr>
              <a:t>IEEE 754</a:t>
            </a:r>
            <a:r>
              <a:rPr lang="zh-CN" altLang="en-US" sz="2200" smtClean="0">
                <a:latin typeface="微软雅黑" pitchFamily="34" charset="-122"/>
                <a:ea typeface="微软雅黑" pitchFamily="34" charset="-122"/>
              </a:rPr>
              <a:t>格式浮点数，然后再对两个</a:t>
            </a:r>
            <a:r>
              <a:rPr lang="en-US" altLang="zh-CN" sz="2200" smtClean="0">
                <a:latin typeface="微软雅黑" pitchFamily="34" charset="-122"/>
                <a:ea typeface="微软雅黑" pitchFamily="34" charset="-122"/>
              </a:rPr>
              <a:t>IEEE 754</a:t>
            </a:r>
            <a:r>
              <a:rPr lang="zh-CN" altLang="en-US" sz="2200" smtClean="0">
                <a:latin typeface="微软雅黑" pitchFamily="34" charset="-122"/>
                <a:ea typeface="微软雅黑" pitchFamily="34" charset="-122"/>
              </a:rPr>
              <a:t>格式的数相乘，故采用</a:t>
            </a:r>
            <a:r>
              <a:rPr lang="en-US" altLang="zh-CN" sz="2200" smtClean="0">
                <a:latin typeface="微软雅黑" pitchFamily="34" charset="-122"/>
                <a:ea typeface="微软雅黑" pitchFamily="34" charset="-122"/>
              </a:rPr>
              <a:t>float</a:t>
            </a:r>
            <a:r>
              <a:rPr lang="zh-CN" altLang="en-US" sz="2200" smtClean="0">
                <a:solidFill>
                  <a:srgbClr val="FF0000"/>
                </a:solidFill>
                <a:latin typeface="微软雅黑" pitchFamily="34" charset="-122"/>
                <a:ea typeface="微软雅黑" pitchFamily="34" charset="-122"/>
              </a:rPr>
              <a:t>比直接将两个二进制数相乘要慢</a:t>
            </a:r>
            <a:r>
              <a:rPr lang="zh-CN" altLang="en-US" sz="2200" smtClean="0">
                <a:latin typeface="微软雅黑" pitchFamily="34" charset="-122"/>
                <a:ea typeface="微软雅黑" pitchFamily="34" charset="-122"/>
              </a:rPr>
              <a:t>得多</a:t>
            </a:r>
          </a:p>
          <a:p>
            <a:r>
              <a:rPr lang="en-US" altLang="zh-CN" sz="2600" smtClean="0">
                <a:latin typeface="微软雅黑" pitchFamily="34" charset="-122"/>
                <a:ea typeface="微软雅黑" pitchFamily="34" charset="-122"/>
              </a:rPr>
              <a:t>Ariana 5</a:t>
            </a:r>
            <a:r>
              <a:rPr lang="zh-CN" altLang="en-US" sz="2600" smtClean="0">
                <a:latin typeface="微软雅黑" pitchFamily="34" charset="-122"/>
                <a:ea typeface="微软雅黑" pitchFamily="34" charset="-122"/>
              </a:rPr>
              <a:t>火箭和爱国者导弹的例子</a:t>
            </a:r>
            <a:r>
              <a:rPr lang="zh-CN" altLang="en-US" smtClean="0">
                <a:latin typeface="微软雅黑" pitchFamily="34" charset="-122"/>
                <a:ea typeface="微软雅黑" pitchFamily="34" charset="-122"/>
              </a:rPr>
              <a:t>带来的启示</a:t>
            </a:r>
          </a:p>
          <a:p>
            <a:pPr>
              <a:buFont typeface="Wingdings" pitchFamily="2" charset="2"/>
              <a:buChar char="ü"/>
            </a:pPr>
            <a:r>
              <a:rPr lang="zh-CN" altLang="en-US" sz="2200" smtClean="0">
                <a:solidFill>
                  <a:srgbClr val="FF0000"/>
                </a:solidFill>
                <a:latin typeface="微软雅黑" pitchFamily="34" charset="-122"/>
                <a:ea typeface="微软雅黑" pitchFamily="34" charset="-122"/>
              </a:rPr>
              <a:t>程序员应对底层机器级数据的表示和运算有深刻理解</a:t>
            </a:r>
          </a:p>
          <a:p>
            <a:pPr>
              <a:buFont typeface="Wingdings" pitchFamily="2" charset="2"/>
              <a:buChar char="ü"/>
            </a:pPr>
            <a:r>
              <a:rPr lang="zh-CN" altLang="en-US" sz="2200" smtClean="0">
                <a:solidFill>
                  <a:srgbClr val="FF0000"/>
                </a:solidFill>
                <a:latin typeface="微软雅黑" pitchFamily="34" charset="-122"/>
                <a:ea typeface="微软雅黑" pitchFamily="34" charset="-122"/>
              </a:rPr>
              <a:t>计算机世界里，经常是“差之毫厘，失之千里”，需要细心再细心，精确再精确</a:t>
            </a:r>
          </a:p>
          <a:p>
            <a:pPr>
              <a:buFont typeface="Wingdings" pitchFamily="2" charset="2"/>
              <a:buChar char="ü"/>
            </a:pPr>
            <a:r>
              <a:rPr lang="zh-CN" altLang="en-US" sz="2200" smtClean="0">
                <a:solidFill>
                  <a:srgbClr val="FF0000"/>
                </a:solidFill>
                <a:latin typeface="微软雅黑" pitchFamily="34" charset="-122"/>
                <a:ea typeface="微软雅黑" pitchFamily="34" charset="-122"/>
              </a:rPr>
              <a:t>不能遇到小数就用浮点数表示，有些情况下（如需要将一个整数变量乘以一个确定的小数常量），可先用一个确定的定点整数与整数变量相乘，然后再通过移位运算来确定小数点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1987">
                                            <p:txEl>
                                              <p:pRg st="1" end="1"/>
                                            </p:txEl>
                                          </p:spTgt>
                                        </p:tgtEl>
                                        <p:attrNameLst>
                                          <p:attrName>style.visibility</p:attrName>
                                        </p:attrNameLst>
                                      </p:cBhvr>
                                      <p:to>
                                        <p:strVal val="visible"/>
                                      </p:to>
                                    </p:set>
                                    <p:animEffect transition="in" filter="blinds(horizontal)">
                                      <p:cBhvr>
                                        <p:cTn id="7" dur="500"/>
                                        <p:tgtEl>
                                          <p:spTgt spid="6819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81987">
                                            <p:txEl>
                                              <p:pRg st="2" end="2"/>
                                            </p:txEl>
                                          </p:spTgt>
                                        </p:tgtEl>
                                        <p:attrNameLst>
                                          <p:attrName>style.visibility</p:attrName>
                                        </p:attrNameLst>
                                      </p:cBhvr>
                                      <p:to>
                                        <p:strVal val="visible"/>
                                      </p:to>
                                    </p:set>
                                    <p:animEffect transition="in" filter="blinds(horizontal)">
                                      <p:cBhvr>
                                        <p:cTn id="12" dur="500"/>
                                        <p:tgtEl>
                                          <p:spTgt spid="6819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81987">
                                            <p:txEl>
                                              <p:pRg st="4" end="4"/>
                                            </p:txEl>
                                          </p:spTgt>
                                        </p:tgtEl>
                                        <p:attrNameLst>
                                          <p:attrName>style.visibility</p:attrName>
                                        </p:attrNameLst>
                                      </p:cBhvr>
                                      <p:to>
                                        <p:strVal val="visible"/>
                                      </p:to>
                                    </p:set>
                                    <p:animEffect transition="in" filter="blinds(horizontal)">
                                      <p:cBhvr>
                                        <p:cTn id="17" dur="500"/>
                                        <p:tgtEl>
                                          <p:spTgt spid="68198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81987">
                                            <p:txEl>
                                              <p:pRg st="5" end="5"/>
                                            </p:txEl>
                                          </p:spTgt>
                                        </p:tgtEl>
                                        <p:attrNameLst>
                                          <p:attrName>style.visibility</p:attrName>
                                        </p:attrNameLst>
                                      </p:cBhvr>
                                      <p:to>
                                        <p:strVal val="visible"/>
                                      </p:to>
                                    </p:set>
                                    <p:animEffect transition="in" filter="blinds(horizontal)">
                                      <p:cBhvr>
                                        <p:cTn id="22" dur="500"/>
                                        <p:tgtEl>
                                          <p:spTgt spid="68198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81987">
                                            <p:txEl>
                                              <p:pRg st="6" end="6"/>
                                            </p:txEl>
                                          </p:spTgt>
                                        </p:tgtEl>
                                        <p:attrNameLst>
                                          <p:attrName>style.visibility</p:attrName>
                                        </p:attrNameLst>
                                      </p:cBhvr>
                                      <p:to>
                                        <p:strVal val="visible"/>
                                      </p:to>
                                    </p:set>
                                    <p:animEffect transition="in" filter="blinds(horizontal)">
                                      <p:cBhvr>
                                        <p:cTn id="27" dur="500"/>
                                        <p:tgtEl>
                                          <p:spTgt spid="6819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idx="4294967295"/>
          </p:nvPr>
        </p:nvSpPr>
        <p:spPr>
          <a:xfrm>
            <a:off x="1011238" y="53975"/>
            <a:ext cx="6686550" cy="660400"/>
          </a:xfrm>
        </p:spPr>
        <p:txBody>
          <a:bodyPr lIns="63500" tIns="25400" rIns="63500" bIns="25400" anchor="t">
            <a:spAutoFit/>
          </a:bodyPr>
          <a:lstStyle/>
          <a:p>
            <a:r>
              <a:rPr lang="zh-CN" altLang="en-US" smtClean="0">
                <a:ea typeface="宋体" pitchFamily="2" charset="-122"/>
              </a:rPr>
              <a:t>第三讲小结</a:t>
            </a:r>
          </a:p>
        </p:txBody>
      </p:sp>
      <p:sp>
        <p:nvSpPr>
          <p:cNvPr id="674819" name="Rectangle 3"/>
          <p:cNvSpPr>
            <a:spLocks noGrp="1" noChangeArrowheads="1"/>
          </p:cNvSpPr>
          <p:nvPr>
            <p:ph type="body" idx="4294967295"/>
          </p:nvPr>
        </p:nvSpPr>
        <p:spPr>
          <a:xfrm>
            <a:off x="122238" y="819150"/>
            <a:ext cx="8815387" cy="5746750"/>
          </a:xfrm>
        </p:spPr>
        <p:txBody>
          <a:bodyPr lIns="63500" tIns="25400" rIns="63500" bIns="25400">
            <a:spAutoFit/>
          </a:bodyPr>
          <a:lstStyle/>
          <a:p>
            <a:pPr marL="203200" indent="-203200"/>
            <a:r>
              <a:rPr lang="en-US" altLang="zh-CN" sz="2000" smtClean="0">
                <a:latin typeface="微软雅黑" pitchFamily="34" charset="-122"/>
                <a:ea typeface="微软雅黑" pitchFamily="34" charset="-122"/>
              </a:rPr>
              <a:t>C</a:t>
            </a:r>
            <a:r>
              <a:rPr lang="zh-CN" altLang="en-US" sz="2000" smtClean="0">
                <a:latin typeface="微软雅黑" pitchFamily="34" charset="-122"/>
                <a:ea typeface="微软雅黑" pitchFamily="34" charset="-122"/>
              </a:rPr>
              <a:t>语言中涉及的运算</a:t>
            </a:r>
          </a:p>
          <a:p>
            <a:pPr marL="685800" lvl="1" indent="-190500">
              <a:buClr>
                <a:srgbClr val="3333FF"/>
              </a:buClr>
            </a:pPr>
            <a:r>
              <a:rPr lang="zh-CN" altLang="en-US" smtClean="0">
                <a:ea typeface="微软雅黑" pitchFamily="34" charset="-122"/>
              </a:rPr>
              <a:t>整数算术运算、浮点数算术运算</a:t>
            </a:r>
          </a:p>
          <a:p>
            <a:pPr marL="685800" lvl="1" indent="-190500">
              <a:buClr>
                <a:srgbClr val="3333FF"/>
              </a:buClr>
            </a:pPr>
            <a:r>
              <a:rPr lang="zh-CN" altLang="en-US" smtClean="0">
                <a:ea typeface="微软雅黑" pitchFamily="34" charset="-122"/>
              </a:rPr>
              <a:t>按位、逻辑、移位、位扩展和位截断</a:t>
            </a:r>
            <a:endParaRPr lang="en-US" altLang="zh-CN" smtClean="0">
              <a:latin typeface="微软雅黑" pitchFamily="34" charset="-122"/>
              <a:ea typeface="微软雅黑" pitchFamily="34" charset="-122"/>
            </a:endParaRPr>
          </a:p>
          <a:p>
            <a:pPr marL="203200" indent="-203200"/>
            <a:r>
              <a:rPr lang="zh-CN" altLang="en-US" sz="2000" smtClean="0">
                <a:latin typeface="微软雅黑" pitchFamily="34" charset="-122"/>
                <a:ea typeface="微软雅黑" pitchFamily="34" charset="-122"/>
              </a:rPr>
              <a:t>整数的加、减运算</a:t>
            </a:r>
          </a:p>
          <a:p>
            <a:pPr marL="685800" lvl="1" indent="-190500"/>
            <a:r>
              <a:rPr lang="zh-CN" altLang="en-US" smtClean="0">
                <a:latin typeface="微软雅黑" pitchFamily="34" charset="-122"/>
                <a:ea typeface="微软雅黑" pitchFamily="34" charset="-122"/>
              </a:rPr>
              <a:t>计算机中的“算盘”：模运算系统（</a:t>
            </a:r>
            <a:r>
              <a:rPr lang="zh-CN" altLang="en-US" smtClean="0">
                <a:solidFill>
                  <a:srgbClr val="FF0000"/>
                </a:solidFill>
                <a:latin typeface="微软雅黑" pitchFamily="34" charset="-122"/>
                <a:ea typeface="微软雅黑" pitchFamily="34" charset="-122"/>
              </a:rPr>
              <a:t>高位丢弃、用标志信息表示</a:t>
            </a:r>
            <a:r>
              <a:rPr lang="zh-CN" altLang="en-US" smtClean="0">
                <a:latin typeface="微软雅黑" pitchFamily="34" charset="-122"/>
                <a:ea typeface="微软雅黑" pitchFamily="34" charset="-122"/>
              </a:rPr>
              <a:t>）</a:t>
            </a:r>
          </a:p>
          <a:p>
            <a:pPr marL="685800" lvl="1" indent="-190500"/>
            <a:r>
              <a:rPr lang="zh-CN" altLang="en-US" smtClean="0">
                <a:latin typeface="微软雅黑" pitchFamily="34" charset="-122"/>
                <a:ea typeface="微软雅黑" pitchFamily="34" charset="-122"/>
              </a:rPr>
              <a:t>带符号整数和无符号数的加、减都在同一个“</a:t>
            </a:r>
            <a:r>
              <a:rPr lang="zh-CN" altLang="en-US" smtClean="0">
                <a:solidFill>
                  <a:srgbClr val="FF0000"/>
                </a:solidFill>
                <a:latin typeface="微软雅黑" pitchFamily="34" charset="-122"/>
                <a:ea typeface="微软雅黑" pitchFamily="34" charset="-122"/>
              </a:rPr>
              <a:t>算盘</a:t>
            </a:r>
            <a:r>
              <a:rPr lang="zh-CN" altLang="en-US" smtClean="0">
                <a:latin typeface="微软雅黑" pitchFamily="34" charset="-122"/>
                <a:ea typeface="微软雅黑" pitchFamily="34" charset="-122"/>
              </a:rPr>
              <a:t>”中</a:t>
            </a:r>
          </a:p>
          <a:p>
            <a:pPr marL="685800" lvl="1" indent="-190500"/>
            <a:r>
              <a:rPr lang="zh-CN" altLang="en-US" smtClean="0">
                <a:latin typeface="微软雅黑" pitchFamily="34" charset="-122"/>
                <a:ea typeface="微软雅黑" pitchFamily="34" charset="-122"/>
              </a:rPr>
              <a:t>现实与计算机中的运算结果有差异（</a:t>
            </a:r>
            <a:r>
              <a:rPr lang="zh-CN" altLang="en-US" smtClean="0">
                <a:solidFill>
                  <a:srgbClr val="FF0000"/>
                </a:solidFill>
                <a:latin typeface="微软雅黑" pitchFamily="34" charset="-122"/>
                <a:ea typeface="微软雅黑" pitchFamily="34" charset="-122"/>
              </a:rPr>
              <a:t>计算机是模运算系统</a:t>
            </a:r>
            <a:r>
              <a:rPr lang="zh-CN" altLang="en-US" smtClean="0">
                <a:latin typeface="微软雅黑" pitchFamily="34" charset="-122"/>
                <a:ea typeface="微软雅黑" pitchFamily="34" charset="-122"/>
              </a:rPr>
              <a:t>）</a:t>
            </a:r>
          </a:p>
          <a:p>
            <a:pPr marL="203200" indent="-203200"/>
            <a:r>
              <a:rPr lang="zh-CN" altLang="en-US" sz="2000" smtClean="0">
                <a:latin typeface="微软雅黑" pitchFamily="34" charset="-122"/>
                <a:ea typeface="微软雅黑" pitchFamily="34" charset="-122"/>
              </a:rPr>
              <a:t>整数的乘、除运算</a:t>
            </a:r>
          </a:p>
          <a:p>
            <a:pPr marL="685800" lvl="1" indent="-190500"/>
            <a:r>
              <a:rPr lang="zh-CN" altLang="en-US" smtClean="0">
                <a:latin typeface="微软雅黑" pitchFamily="34" charset="-122"/>
                <a:ea typeface="微软雅黑" pitchFamily="34" charset="-122"/>
              </a:rPr>
              <a:t>无符号整数：逻辑左移</a:t>
            </a:r>
            <a:r>
              <a:rPr lang="en-US" altLang="zh-CN" smtClean="0">
                <a:latin typeface="微软雅黑" pitchFamily="34" charset="-122"/>
                <a:ea typeface="微软雅黑" pitchFamily="34" charset="-122"/>
              </a:rPr>
              <a:t>k</a:t>
            </a:r>
            <a:r>
              <a:rPr lang="zh-CN" altLang="en-US" smtClean="0">
                <a:latin typeface="微软雅黑" pitchFamily="34" charset="-122"/>
                <a:ea typeface="微软雅黑" pitchFamily="34" charset="-122"/>
              </a:rPr>
              <a:t>位等于乘</a:t>
            </a:r>
            <a:r>
              <a:rPr lang="en-US" altLang="zh-CN" smtClean="0">
                <a:latin typeface="微软雅黑" pitchFamily="34" charset="-122"/>
                <a:ea typeface="微软雅黑" pitchFamily="34" charset="-122"/>
              </a:rPr>
              <a:t>2</a:t>
            </a:r>
            <a:r>
              <a:rPr lang="en-US" altLang="zh-CN" baseline="30000" smtClean="0">
                <a:latin typeface="微软雅黑" pitchFamily="34" charset="-122"/>
                <a:ea typeface="微软雅黑" pitchFamily="34" charset="-122"/>
              </a:rPr>
              <a:t>k</a:t>
            </a:r>
            <a:r>
              <a:rPr lang="zh-CN" altLang="en-US" smtClean="0">
                <a:latin typeface="微软雅黑" pitchFamily="34" charset="-122"/>
                <a:ea typeface="微软雅黑" pitchFamily="34" charset="-122"/>
              </a:rPr>
              <a:t>、逻辑右移</a:t>
            </a:r>
            <a:r>
              <a:rPr lang="en-US" altLang="zh-CN" smtClean="0">
                <a:latin typeface="微软雅黑" pitchFamily="34" charset="-122"/>
                <a:ea typeface="微软雅黑" pitchFamily="34" charset="-122"/>
              </a:rPr>
              <a:t>k</a:t>
            </a:r>
            <a:r>
              <a:rPr lang="zh-CN" altLang="en-US" smtClean="0">
                <a:latin typeface="微软雅黑" pitchFamily="34" charset="-122"/>
                <a:ea typeface="微软雅黑" pitchFamily="34" charset="-122"/>
              </a:rPr>
              <a:t>位等于除</a:t>
            </a:r>
            <a:r>
              <a:rPr lang="en-US" altLang="zh-CN" smtClean="0">
                <a:latin typeface="微软雅黑" pitchFamily="34" charset="-122"/>
                <a:ea typeface="微软雅黑" pitchFamily="34" charset="-122"/>
              </a:rPr>
              <a:t>2</a:t>
            </a:r>
            <a:r>
              <a:rPr lang="en-US" altLang="zh-CN" baseline="30000" smtClean="0">
                <a:latin typeface="微软雅黑" pitchFamily="34" charset="-122"/>
                <a:ea typeface="微软雅黑" pitchFamily="34" charset="-122"/>
              </a:rPr>
              <a:t>k</a:t>
            </a:r>
          </a:p>
          <a:p>
            <a:pPr marL="685800" lvl="1" indent="-190500"/>
            <a:r>
              <a:rPr lang="zh-CN" altLang="en-US" smtClean="0">
                <a:latin typeface="微软雅黑" pitchFamily="34" charset="-122"/>
                <a:ea typeface="微软雅黑" pitchFamily="34" charset="-122"/>
              </a:rPr>
              <a:t>带符号整数乘：算术左移</a:t>
            </a:r>
            <a:r>
              <a:rPr lang="en-US" altLang="zh-CN" smtClean="0">
                <a:latin typeface="微软雅黑" pitchFamily="34" charset="-122"/>
                <a:ea typeface="微软雅黑" pitchFamily="34" charset="-122"/>
              </a:rPr>
              <a:t>k</a:t>
            </a:r>
            <a:r>
              <a:rPr lang="zh-CN" altLang="en-US" smtClean="0">
                <a:latin typeface="微软雅黑" pitchFamily="34" charset="-122"/>
                <a:ea typeface="微软雅黑" pitchFamily="34" charset="-122"/>
              </a:rPr>
              <a:t>位等于乘</a:t>
            </a:r>
            <a:r>
              <a:rPr lang="en-US" altLang="zh-CN" smtClean="0">
                <a:latin typeface="微软雅黑" pitchFamily="34" charset="-122"/>
                <a:ea typeface="微软雅黑" pitchFamily="34" charset="-122"/>
              </a:rPr>
              <a:t>2</a:t>
            </a:r>
            <a:r>
              <a:rPr lang="en-US" altLang="zh-CN" baseline="30000" smtClean="0">
                <a:latin typeface="微软雅黑" pitchFamily="34" charset="-122"/>
                <a:ea typeface="微软雅黑" pitchFamily="34" charset="-122"/>
              </a:rPr>
              <a:t>k </a:t>
            </a:r>
            <a:endParaRPr lang="en-US" altLang="zh-CN" smtClean="0">
              <a:latin typeface="微软雅黑" pitchFamily="34" charset="-122"/>
              <a:ea typeface="微软雅黑" pitchFamily="34" charset="-122"/>
            </a:endParaRPr>
          </a:p>
          <a:p>
            <a:pPr marL="685800" lvl="1" indent="-190500"/>
            <a:r>
              <a:rPr lang="zh-CN" altLang="en-US" smtClean="0">
                <a:latin typeface="微软雅黑" pitchFamily="34" charset="-122"/>
                <a:ea typeface="微软雅黑" pitchFamily="34" charset="-122"/>
              </a:rPr>
              <a:t>带符号整数除：（</a:t>
            </a:r>
            <a:r>
              <a:rPr lang="en-US" altLang="zh-CN" smtClean="0">
                <a:latin typeface="微软雅黑" pitchFamily="34" charset="-122"/>
                <a:ea typeface="微软雅黑" pitchFamily="34" charset="-122"/>
              </a:rPr>
              <a:t>x</a:t>
            </a:r>
            <a:r>
              <a:rPr lang="en-US" altLang="zh-CN" smtClean="0">
                <a:solidFill>
                  <a:srgbClr val="FF0000"/>
                </a:solidFill>
                <a:latin typeface="微软雅黑" pitchFamily="34" charset="-122"/>
                <a:ea typeface="微软雅黑" pitchFamily="34" charset="-122"/>
              </a:rPr>
              <a:t>+2</a:t>
            </a:r>
            <a:r>
              <a:rPr lang="en-US" altLang="zh-CN" baseline="30000" smtClean="0">
                <a:solidFill>
                  <a:srgbClr val="FF0000"/>
                </a:solidFill>
                <a:latin typeface="微软雅黑" pitchFamily="34" charset="-122"/>
                <a:ea typeface="微软雅黑" pitchFamily="34" charset="-122"/>
              </a:rPr>
              <a:t>k</a:t>
            </a:r>
            <a:r>
              <a:rPr lang="en-US" altLang="zh-CN" smtClean="0">
                <a:solidFill>
                  <a:srgbClr val="FF0000"/>
                </a:solidFill>
                <a:latin typeface="微软雅黑" pitchFamily="34" charset="-122"/>
                <a:ea typeface="微软雅黑" pitchFamily="34" charset="-122"/>
              </a:rPr>
              <a:t>-1</a:t>
            </a:r>
            <a:r>
              <a:rPr lang="zh-CN" altLang="en-US" smtClean="0">
                <a:latin typeface="微软雅黑" pitchFamily="34" charset="-122"/>
                <a:ea typeface="微软雅黑" pitchFamily="34" charset="-122"/>
              </a:rPr>
              <a:t>）算术右移</a:t>
            </a:r>
            <a:r>
              <a:rPr lang="en-US" altLang="zh-CN" smtClean="0">
                <a:latin typeface="微软雅黑" pitchFamily="34" charset="-122"/>
                <a:ea typeface="微软雅黑" pitchFamily="34" charset="-122"/>
              </a:rPr>
              <a:t>k</a:t>
            </a:r>
            <a:r>
              <a:rPr lang="zh-CN" altLang="en-US" smtClean="0">
                <a:latin typeface="微软雅黑" pitchFamily="34" charset="-122"/>
                <a:ea typeface="微软雅黑" pitchFamily="34" charset="-122"/>
              </a:rPr>
              <a:t>位等于</a:t>
            </a:r>
            <a:r>
              <a:rPr lang="en-US" altLang="zh-CN" smtClean="0">
                <a:latin typeface="微软雅黑" pitchFamily="34" charset="-122"/>
                <a:ea typeface="微软雅黑" pitchFamily="34" charset="-122"/>
              </a:rPr>
              <a:t>x</a:t>
            </a:r>
            <a:r>
              <a:rPr lang="zh-CN" altLang="en-US" smtClean="0">
                <a:latin typeface="微软雅黑" pitchFamily="34" charset="-122"/>
                <a:ea typeface="微软雅黑" pitchFamily="34" charset="-122"/>
              </a:rPr>
              <a:t>除以</a:t>
            </a:r>
            <a:r>
              <a:rPr lang="en-US" altLang="zh-CN" smtClean="0">
                <a:latin typeface="微软雅黑" pitchFamily="34" charset="-122"/>
                <a:ea typeface="微软雅黑" pitchFamily="34" charset="-122"/>
              </a:rPr>
              <a:t>2</a:t>
            </a:r>
            <a:r>
              <a:rPr lang="en-US" altLang="zh-CN" baseline="30000" smtClean="0">
                <a:latin typeface="微软雅黑" pitchFamily="34" charset="-122"/>
                <a:ea typeface="微软雅黑" pitchFamily="34" charset="-122"/>
              </a:rPr>
              <a:t>k</a:t>
            </a:r>
          </a:p>
          <a:p>
            <a:pPr marL="203200" indent="-203200"/>
            <a:r>
              <a:rPr lang="zh-CN" altLang="en-US" sz="2000" smtClean="0">
                <a:latin typeface="微软雅黑" pitchFamily="34" charset="-122"/>
                <a:ea typeface="微软雅黑" pitchFamily="34" charset="-122"/>
              </a:rPr>
              <a:t>浮点数运算</a:t>
            </a:r>
          </a:p>
          <a:p>
            <a:pPr marL="685800" lvl="1" indent="-190500"/>
            <a:r>
              <a:rPr lang="zh-CN" altLang="en-US" smtClean="0">
                <a:latin typeface="微软雅黑" pitchFamily="34" charset="-122"/>
                <a:ea typeface="微软雅黑" pitchFamily="34" charset="-122"/>
              </a:rPr>
              <a:t>加减：</a:t>
            </a:r>
            <a:r>
              <a:rPr lang="zh-CN" altLang="en-US" smtClean="0">
                <a:solidFill>
                  <a:srgbClr val="FF0000"/>
                </a:solidFill>
                <a:latin typeface="微软雅黑" pitchFamily="34" charset="-122"/>
                <a:ea typeface="微软雅黑" pitchFamily="34" charset="-122"/>
              </a:rPr>
              <a:t>对阶</a:t>
            </a:r>
            <a:r>
              <a:rPr lang="en-US" altLang="zh-CN" smtClean="0">
                <a:latin typeface="微软雅黑" pitchFamily="34" charset="-122"/>
                <a:ea typeface="微软雅黑" pitchFamily="34" charset="-122"/>
              </a:rPr>
              <a:t>/</a:t>
            </a:r>
            <a:r>
              <a:rPr lang="zh-CN" altLang="en-US" smtClean="0">
                <a:solidFill>
                  <a:srgbClr val="FF0000"/>
                </a:solidFill>
                <a:latin typeface="微软雅黑" pitchFamily="34" charset="-122"/>
                <a:ea typeface="微软雅黑" pitchFamily="34" charset="-122"/>
              </a:rPr>
              <a:t>尾数加减</a:t>
            </a:r>
            <a:r>
              <a:rPr lang="en-US" altLang="zh-CN" smtClean="0">
                <a:latin typeface="微软雅黑" pitchFamily="34" charset="-122"/>
                <a:ea typeface="微软雅黑" pitchFamily="34" charset="-122"/>
              </a:rPr>
              <a:t>/</a:t>
            </a:r>
            <a:r>
              <a:rPr lang="zh-CN" altLang="en-US" smtClean="0">
                <a:solidFill>
                  <a:srgbClr val="FF0000"/>
                </a:solidFill>
                <a:latin typeface="微软雅黑" pitchFamily="34" charset="-122"/>
                <a:ea typeface="微软雅黑" pitchFamily="34" charset="-122"/>
              </a:rPr>
              <a:t>规格化</a:t>
            </a:r>
            <a:r>
              <a:rPr lang="en-US" altLang="zh-CN" smtClean="0">
                <a:latin typeface="微软雅黑" pitchFamily="34" charset="-122"/>
                <a:ea typeface="微软雅黑" pitchFamily="34" charset="-122"/>
              </a:rPr>
              <a:t>/</a:t>
            </a:r>
            <a:r>
              <a:rPr lang="zh-CN" altLang="en-US" smtClean="0">
                <a:solidFill>
                  <a:srgbClr val="FF0000"/>
                </a:solidFill>
                <a:latin typeface="微软雅黑" pitchFamily="34" charset="-122"/>
                <a:ea typeface="微软雅黑" pitchFamily="34" charset="-122"/>
              </a:rPr>
              <a:t>舍入</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就近舍入到偶数</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（大数吃小数）</a:t>
            </a:r>
          </a:p>
          <a:p>
            <a:pPr marL="685800" lvl="1" indent="-190500"/>
            <a:r>
              <a:rPr lang="zh-CN" altLang="en-US" smtClean="0">
                <a:latin typeface="微软雅黑" pitchFamily="34" charset="-122"/>
                <a:ea typeface="微软雅黑" pitchFamily="34" charset="-122"/>
              </a:rPr>
              <a:t>乘除：尾数相乘除，阶码相加减</a:t>
            </a:r>
            <a:endParaRPr lang="zh-CN" altLang="en-US" baseline="3000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ChangeArrowheads="1"/>
          </p:cNvSpPr>
          <p:nvPr>
            <p:ph type="title" idx="4294967295"/>
          </p:nvPr>
        </p:nvSpPr>
        <p:spPr>
          <a:xfrm>
            <a:off x="292100" y="190500"/>
            <a:ext cx="8148638" cy="538163"/>
          </a:xfrm>
        </p:spPr>
        <p:txBody>
          <a:bodyPr lIns="63500" tIns="25400" rIns="63500" bIns="25400" anchor="t">
            <a:spAutoFit/>
          </a:bodyPr>
          <a:lstStyle/>
          <a:p>
            <a:r>
              <a:rPr lang="zh-CN" altLang="en-US" sz="3200" smtClean="0">
                <a:ea typeface="宋体" pitchFamily="2" charset="-122"/>
              </a:rPr>
              <a:t>附录： </a:t>
            </a:r>
            <a:r>
              <a:rPr lang="en-US" altLang="zh-CN" sz="3200" smtClean="0">
                <a:ea typeface="宋体" pitchFamily="2" charset="-122"/>
              </a:rPr>
              <a:t>Decimal / Binary</a:t>
            </a:r>
            <a:r>
              <a:rPr lang="zh-CN" altLang="en-US" sz="3200" smtClean="0">
                <a:ea typeface="宋体" pitchFamily="2" charset="-122"/>
              </a:rPr>
              <a:t>（十 </a:t>
            </a:r>
            <a:r>
              <a:rPr lang="en-US" altLang="zh-CN" sz="3200" smtClean="0">
                <a:ea typeface="宋体" pitchFamily="2" charset="-122"/>
              </a:rPr>
              <a:t>/ </a:t>
            </a:r>
            <a:r>
              <a:rPr lang="zh-CN" altLang="en-US" sz="3200" smtClean="0">
                <a:ea typeface="宋体" pitchFamily="2" charset="-122"/>
              </a:rPr>
              <a:t>二进制数）</a:t>
            </a:r>
          </a:p>
        </p:txBody>
      </p:sp>
      <p:sp>
        <p:nvSpPr>
          <p:cNvPr id="453635" name="Rectangle 3"/>
          <p:cNvSpPr>
            <a:spLocks noChangeArrowheads="1"/>
          </p:cNvSpPr>
          <p:nvPr/>
        </p:nvSpPr>
        <p:spPr bwMode="auto">
          <a:xfrm>
            <a:off x="609600" y="2740025"/>
            <a:ext cx="8001000" cy="3675063"/>
          </a:xfrm>
          <a:prstGeom prst="rect">
            <a:avLst/>
          </a:prstGeom>
          <a:noFill/>
          <a:ln w="9525">
            <a:noFill/>
            <a:miter lim="800000"/>
            <a:headEnd/>
            <a:tailEnd/>
          </a:ln>
        </p:spPr>
        <p:txBody>
          <a:bodyPr/>
          <a:lstStyle/>
          <a:p>
            <a:pPr marL="342900" indent="-342900">
              <a:spcBef>
                <a:spcPct val="40000"/>
              </a:spcBef>
              <a:buClr>
                <a:srgbClr val="00CC99"/>
              </a:buClr>
              <a:buSzPct val="90000"/>
              <a:buFont typeface="Wingdings" pitchFamily="2" charset="2"/>
              <a:buChar char="u"/>
            </a:pPr>
            <a:r>
              <a:rPr kumimoji="1" lang="en-US" altLang="zh-CN" sz="2400" b="1"/>
              <a:t>The </a:t>
            </a:r>
            <a:r>
              <a:rPr kumimoji="1" lang="en-US" altLang="zh-CN" sz="2400" b="1">
                <a:solidFill>
                  <a:srgbClr val="990000"/>
                </a:solidFill>
              </a:rPr>
              <a:t>binary </a:t>
            </a:r>
            <a:r>
              <a:rPr kumimoji="1" lang="en-US" altLang="zh-CN" sz="2400" b="1"/>
              <a:t>number 11001 in </a:t>
            </a:r>
            <a:r>
              <a:rPr kumimoji="1" lang="en-US" altLang="zh-CN" sz="2400" b="1">
                <a:solidFill>
                  <a:srgbClr val="990000"/>
                </a:solidFill>
              </a:rPr>
              <a:t>powers of 2</a:t>
            </a:r>
            <a:r>
              <a:rPr kumimoji="1" lang="en-US" altLang="zh-CN" sz="2400" b="1"/>
              <a:t> :</a:t>
            </a:r>
          </a:p>
          <a:p>
            <a:pPr marL="742950" lvl="1" indent="-285750">
              <a:spcBef>
                <a:spcPct val="40000"/>
              </a:spcBef>
              <a:buClr>
                <a:schemeClr val="tx1"/>
              </a:buClr>
            </a:pPr>
            <a:endParaRPr kumimoji="1" lang="en-US" altLang="zh-CN" sz="2400" b="1">
              <a:solidFill>
                <a:srgbClr val="3D2EFC"/>
              </a:solidFill>
              <a:latin typeface="Times New Roman" pitchFamily="18" charset="0"/>
            </a:endParaRPr>
          </a:p>
          <a:p>
            <a:pPr marL="742950" lvl="1" indent="-285750">
              <a:spcBef>
                <a:spcPct val="40000"/>
              </a:spcBef>
              <a:buClr>
                <a:schemeClr val="tx1"/>
              </a:buClr>
            </a:pPr>
            <a:endParaRPr kumimoji="1" lang="en-US" altLang="zh-CN" sz="2400" baseline="-25000">
              <a:solidFill>
                <a:srgbClr val="3D2EFC"/>
              </a:solidFill>
              <a:latin typeface="Times New Roman" pitchFamily="18" charset="0"/>
            </a:endParaRPr>
          </a:p>
          <a:p>
            <a:pPr marL="742950" lvl="1" indent="-285750">
              <a:spcBef>
                <a:spcPct val="40000"/>
              </a:spcBef>
              <a:buClr>
                <a:schemeClr val="tx1"/>
              </a:buClr>
            </a:pPr>
            <a:endParaRPr kumimoji="1" lang="en-US" altLang="zh-CN" sz="2400" baseline="-25000">
              <a:solidFill>
                <a:srgbClr val="3D2EFC"/>
              </a:solidFill>
              <a:latin typeface="Times New Roman" pitchFamily="18" charset="0"/>
            </a:endParaRPr>
          </a:p>
          <a:p>
            <a:pPr marL="342900" indent="-342900">
              <a:spcBef>
                <a:spcPct val="40000"/>
              </a:spcBef>
              <a:buClr>
                <a:srgbClr val="00CC99"/>
              </a:buClr>
              <a:buSzPct val="90000"/>
              <a:buFont typeface="Wingdings" pitchFamily="2" charset="2"/>
              <a:buChar char="u"/>
            </a:pPr>
            <a:r>
              <a:rPr kumimoji="1" lang="zh-CN" altLang="en-US" sz="2400" b="1">
                <a:cs typeface="Arial" pitchFamily="34" charset="0"/>
              </a:rPr>
              <a:t>用一个下标表示数的基（ </a:t>
            </a:r>
            <a:r>
              <a:rPr kumimoji="1" lang="en-US" altLang="zh-CN" sz="2400" b="1">
                <a:cs typeface="Arial" pitchFamily="34" charset="0"/>
              </a:rPr>
              <a:t>radix</a:t>
            </a:r>
            <a:r>
              <a:rPr kumimoji="1" lang="zh-CN" altLang="en-US" sz="2400" b="1">
                <a:cs typeface="Arial" pitchFamily="34" charset="0"/>
              </a:rPr>
              <a:t> </a:t>
            </a:r>
            <a:r>
              <a:rPr kumimoji="1" lang="en-US" altLang="zh-CN" sz="2400" b="1">
                <a:cs typeface="Arial" pitchFamily="34" charset="0"/>
              </a:rPr>
              <a:t>/ base</a:t>
            </a:r>
            <a:r>
              <a:rPr kumimoji="1" lang="zh-CN" altLang="en-US" sz="2400" b="1">
                <a:cs typeface="Arial" pitchFamily="34" charset="0"/>
              </a:rPr>
              <a:t>）</a:t>
            </a:r>
            <a:r>
              <a:rPr kumimoji="1" lang="zh-CN" altLang="en-US" sz="2400">
                <a:cs typeface="Arial" pitchFamily="34" charset="0"/>
              </a:rPr>
              <a:t> </a:t>
            </a:r>
            <a:endParaRPr kumimoji="1" lang="en-US" altLang="zh-CN" sz="2400">
              <a:solidFill>
                <a:srgbClr val="3D2EFC"/>
              </a:solidFill>
              <a:cs typeface="Arial" pitchFamily="34" charset="0"/>
            </a:endParaRPr>
          </a:p>
          <a:p>
            <a:pPr marL="742950" lvl="1" indent="-285750">
              <a:spcBef>
                <a:spcPct val="40000"/>
              </a:spcBef>
              <a:buClr>
                <a:schemeClr val="tx1"/>
              </a:buClr>
            </a:pPr>
            <a:r>
              <a:rPr kumimoji="1" lang="en-US" altLang="zh-CN" sz="2400">
                <a:solidFill>
                  <a:srgbClr val="3D2EFC"/>
                </a:solidFill>
                <a:cs typeface="Arial" pitchFamily="34" charset="0"/>
              </a:rPr>
              <a:t>                     11001</a:t>
            </a:r>
            <a:r>
              <a:rPr kumimoji="1" lang="en-US" altLang="zh-CN" sz="2400" baseline="-25000">
                <a:solidFill>
                  <a:srgbClr val="3D2EFC"/>
                </a:solidFill>
                <a:cs typeface="Arial" pitchFamily="34" charset="0"/>
              </a:rPr>
              <a:t>2</a:t>
            </a:r>
            <a:r>
              <a:rPr kumimoji="1" lang="en-US" altLang="zh-CN" sz="2400">
                <a:solidFill>
                  <a:srgbClr val="3D2EFC"/>
                </a:solidFill>
                <a:cs typeface="Arial" pitchFamily="34" charset="0"/>
              </a:rPr>
              <a:t> = 25</a:t>
            </a:r>
            <a:r>
              <a:rPr kumimoji="1" lang="en-US" altLang="zh-CN" sz="2400" baseline="-25000">
                <a:solidFill>
                  <a:srgbClr val="3D2EFC"/>
                </a:solidFill>
                <a:cs typeface="Arial" pitchFamily="34" charset="0"/>
              </a:rPr>
              <a:t>10</a:t>
            </a:r>
          </a:p>
        </p:txBody>
      </p:sp>
      <p:sp>
        <p:nvSpPr>
          <p:cNvPr id="453636" name="Text Box 4"/>
          <p:cNvSpPr txBox="1">
            <a:spLocks noChangeArrowheads="1"/>
          </p:cNvSpPr>
          <p:nvPr/>
        </p:nvSpPr>
        <p:spPr bwMode="auto">
          <a:xfrm>
            <a:off x="1104900" y="3219450"/>
            <a:ext cx="7507288" cy="968375"/>
          </a:xfrm>
          <a:prstGeom prst="rect">
            <a:avLst/>
          </a:prstGeom>
          <a:noFill/>
          <a:ln w="9525">
            <a:noFill/>
            <a:miter lim="800000"/>
            <a:headEnd/>
            <a:tailEnd/>
          </a:ln>
        </p:spPr>
        <p:txBody>
          <a:bodyPr anchor="ctr">
            <a:spAutoFit/>
          </a:bodyPr>
          <a:lstStyle/>
          <a:p>
            <a:pPr lvl="1" eaLnBrk="0" hangingPunct="0">
              <a:spcBef>
                <a:spcPct val="40000"/>
              </a:spcBef>
            </a:pPr>
            <a:r>
              <a:rPr lang="zh-CN" altLang="en-US" sz="2400">
                <a:latin typeface="Times New Roman" pitchFamily="18" charset="0"/>
              </a:rPr>
              <a:t>    </a:t>
            </a:r>
            <a:r>
              <a:rPr lang="zh-CN" altLang="en-US" sz="2400">
                <a:cs typeface="Arial" pitchFamily="34" charset="0"/>
              </a:rPr>
              <a:t>1 </a:t>
            </a:r>
            <a:r>
              <a:rPr lang="zh-CN" altLang="en-US" sz="2400">
                <a:cs typeface="Arial" pitchFamily="34" charset="0"/>
                <a:sym typeface="Symbol" pitchFamily="18" charset="2"/>
              </a:rPr>
              <a:t></a:t>
            </a:r>
            <a:r>
              <a:rPr lang="zh-CN" altLang="en-US" sz="2400">
                <a:cs typeface="Arial" pitchFamily="34" charset="0"/>
              </a:rPr>
              <a:t> 2</a:t>
            </a:r>
            <a:r>
              <a:rPr lang="zh-CN" altLang="en-US" sz="2400" baseline="30000">
                <a:cs typeface="Arial" pitchFamily="34" charset="0"/>
              </a:rPr>
              <a:t> 4 </a:t>
            </a:r>
            <a:r>
              <a:rPr lang="zh-CN" altLang="en-US" sz="2400">
                <a:cs typeface="Arial" pitchFamily="34" charset="0"/>
              </a:rPr>
              <a:t>+ 1 </a:t>
            </a:r>
            <a:r>
              <a:rPr lang="zh-CN" altLang="en-US" sz="2400">
                <a:cs typeface="Arial" pitchFamily="34" charset="0"/>
                <a:sym typeface="Symbol" pitchFamily="18" charset="2"/>
              </a:rPr>
              <a:t></a:t>
            </a:r>
            <a:r>
              <a:rPr lang="zh-CN" altLang="en-US" sz="2400">
                <a:cs typeface="Arial" pitchFamily="34" charset="0"/>
              </a:rPr>
              <a:t> 2</a:t>
            </a:r>
            <a:r>
              <a:rPr lang="zh-CN" altLang="en-US" sz="2400" baseline="30000">
                <a:cs typeface="Arial" pitchFamily="34" charset="0"/>
              </a:rPr>
              <a:t> 3</a:t>
            </a:r>
            <a:r>
              <a:rPr lang="zh-CN" altLang="en-US" sz="2400">
                <a:cs typeface="Arial" pitchFamily="34" charset="0"/>
              </a:rPr>
              <a:t> + 0 </a:t>
            </a:r>
            <a:r>
              <a:rPr lang="zh-CN" altLang="en-US" sz="2400">
                <a:cs typeface="Arial" pitchFamily="34" charset="0"/>
                <a:sym typeface="Symbol" pitchFamily="18" charset="2"/>
              </a:rPr>
              <a:t></a:t>
            </a:r>
            <a:r>
              <a:rPr lang="zh-CN" altLang="en-US" sz="2400">
                <a:cs typeface="Arial" pitchFamily="34" charset="0"/>
              </a:rPr>
              <a:t> 2</a:t>
            </a:r>
            <a:r>
              <a:rPr lang="zh-CN" altLang="en-US" sz="2400" baseline="30000">
                <a:cs typeface="Arial" pitchFamily="34" charset="0"/>
              </a:rPr>
              <a:t> 2</a:t>
            </a:r>
            <a:r>
              <a:rPr lang="zh-CN" altLang="en-US" sz="2400">
                <a:cs typeface="Arial" pitchFamily="34" charset="0"/>
              </a:rPr>
              <a:t>  + 0 </a:t>
            </a:r>
            <a:r>
              <a:rPr lang="zh-CN" altLang="en-US" sz="2400">
                <a:cs typeface="Arial" pitchFamily="34" charset="0"/>
                <a:sym typeface="Symbol" pitchFamily="18" charset="2"/>
              </a:rPr>
              <a:t></a:t>
            </a:r>
            <a:r>
              <a:rPr lang="zh-CN" altLang="en-US" sz="2400">
                <a:cs typeface="Arial" pitchFamily="34" charset="0"/>
              </a:rPr>
              <a:t> 2</a:t>
            </a:r>
            <a:r>
              <a:rPr lang="zh-CN" altLang="en-US" sz="2400" baseline="30000">
                <a:cs typeface="Arial" pitchFamily="34" charset="0"/>
              </a:rPr>
              <a:t> 1</a:t>
            </a:r>
            <a:r>
              <a:rPr lang="zh-CN" altLang="en-US" sz="2400">
                <a:cs typeface="Arial" pitchFamily="34" charset="0"/>
              </a:rPr>
              <a:t> + 1 </a:t>
            </a:r>
            <a:r>
              <a:rPr lang="zh-CN" altLang="en-US" sz="2400">
                <a:cs typeface="Arial" pitchFamily="34" charset="0"/>
                <a:sym typeface="Symbol" pitchFamily="18" charset="2"/>
              </a:rPr>
              <a:t></a:t>
            </a:r>
            <a:r>
              <a:rPr lang="zh-CN" altLang="en-US" sz="2400">
                <a:cs typeface="Arial" pitchFamily="34" charset="0"/>
              </a:rPr>
              <a:t> 2</a:t>
            </a:r>
            <a:r>
              <a:rPr lang="zh-CN" altLang="en-US" sz="2400" baseline="30000">
                <a:cs typeface="Arial" pitchFamily="34" charset="0"/>
              </a:rPr>
              <a:t> 0 </a:t>
            </a:r>
            <a:endParaRPr lang="zh-CN" altLang="en-US" sz="2400">
              <a:cs typeface="Arial" pitchFamily="34" charset="0"/>
            </a:endParaRPr>
          </a:p>
          <a:p>
            <a:pPr lvl="1" eaLnBrk="0" hangingPunct="0">
              <a:spcBef>
                <a:spcPct val="40000"/>
              </a:spcBef>
            </a:pPr>
            <a:r>
              <a:rPr lang="zh-CN" altLang="en-US" sz="2400">
                <a:cs typeface="Arial" pitchFamily="34" charset="0"/>
              </a:rPr>
              <a:t>=   16</a:t>
            </a:r>
            <a:r>
              <a:rPr lang="zh-CN" altLang="en-US" sz="2400" baseline="30000">
                <a:cs typeface="Arial" pitchFamily="34" charset="0"/>
              </a:rPr>
              <a:t>  </a:t>
            </a:r>
            <a:r>
              <a:rPr lang="zh-CN" altLang="en-US" sz="2400">
                <a:cs typeface="Arial" pitchFamily="34" charset="0"/>
              </a:rPr>
              <a:t>    +    8   </a:t>
            </a:r>
            <a:r>
              <a:rPr lang="zh-CN" altLang="en-US" sz="2400" baseline="30000">
                <a:cs typeface="Arial" pitchFamily="34" charset="0"/>
              </a:rPr>
              <a:t> </a:t>
            </a:r>
            <a:r>
              <a:rPr lang="zh-CN" altLang="en-US" sz="2400">
                <a:cs typeface="Arial" pitchFamily="34" charset="0"/>
              </a:rPr>
              <a:t>   +    0    </a:t>
            </a:r>
            <a:r>
              <a:rPr lang="zh-CN" altLang="en-US" sz="2400" baseline="30000">
                <a:cs typeface="Arial" pitchFamily="34" charset="0"/>
              </a:rPr>
              <a:t> </a:t>
            </a:r>
            <a:r>
              <a:rPr lang="zh-CN" altLang="en-US" sz="2400">
                <a:cs typeface="Arial" pitchFamily="34" charset="0"/>
              </a:rPr>
              <a:t>  +     0   </a:t>
            </a:r>
            <a:r>
              <a:rPr lang="zh-CN" altLang="en-US" sz="2400" baseline="30000">
                <a:cs typeface="Arial" pitchFamily="34" charset="0"/>
              </a:rPr>
              <a:t> </a:t>
            </a:r>
            <a:r>
              <a:rPr lang="zh-CN" altLang="en-US" sz="2400">
                <a:cs typeface="Arial" pitchFamily="34" charset="0"/>
              </a:rPr>
              <a:t>  +    1    =   25</a:t>
            </a:r>
          </a:p>
        </p:txBody>
      </p:sp>
      <p:sp>
        <p:nvSpPr>
          <p:cNvPr id="631813" name="Rectangle 5"/>
          <p:cNvSpPr>
            <a:spLocks noChangeArrowheads="1"/>
          </p:cNvSpPr>
          <p:nvPr/>
        </p:nvSpPr>
        <p:spPr bwMode="auto">
          <a:xfrm>
            <a:off x="512763" y="712788"/>
            <a:ext cx="7905750" cy="917575"/>
          </a:xfrm>
          <a:prstGeom prst="rect">
            <a:avLst/>
          </a:prstGeom>
          <a:noFill/>
          <a:ln w="9525">
            <a:noFill/>
            <a:miter lim="800000"/>
            <a:headEnd/>
            <a:tailEnd/>
          </a:ln>
        </p:spPr>
        <p:txBody>
          <a:bodyPr/>
          <a:lstStyle/>
          <a:p>
            <a:pPr marL="742950" lvl="1" indent="-285750">
              <a:spcBef>
                <a:spcPct val="15000"/>
              </a:spcBef>
              <a:buClr>
                <a:schemeClr val="tx1"/>
              </a:buClr>
            </a:pPr>
            <a:endParaRPr kumimoji="1" lang="en-US" altLang="zh-CN" sz="2400">
              <a:solidFill>
                <a:srgbClr val="3D2EFC"/>
              </a:solidFill>
              <a:latin typeface="Times New Roman" pitchFamily="18" charset="0"/>
            </a:endParaRPr>
          </a:p>
          <a:p>
            <a:pPr marL="342900" indent="-342900">
              <a:spcBef>
                <a:spcPct val="40000"/>
              </a:spcBef>
              <a:buClr>
                <a:srgbClr val="00CC99"/>
              </a:buClr>
              <a:buSzPct val="90000"/>
              <a:buFont typeface="Wingdings" pitchFamily="2" charset="2"/>
              <a:buChar char="u"/>
            </a:pPr>
            <a:r>
              <a:rPr kumimoji="1" lang="en-US" altLang="zh-CN" sz="2400" b="1">
                <a:cs typeface="Arial" pitchFamily="34" charset="0"/>
              </a:rPr>
              <a:t>The </a:t>
            </a:r>
            <a:r>
              <a:rPr kumimoji="1" lang="en-US" altLang="zh-CN" sz="2400" b="1">
                <a:solidFill>
                  <a:srgbClr val="990000"/>
                </a:solidFill>
                <a:cs typeface="Arial" pitchFamily="34" charset="0"/>
              </a:rPr>
              <a:t>decimal </a:t>
            </a:r>
            <a:r>
              <a:rPr kumimoji="1" lang="en-US" altLang="zh-CN" sz="2400" b="1">
                <a:cs typeface="Arial" pitchFamily="34" charset="0"/>
              </a:rPr>
              <a:t>number 5836.47 in </a:t>
            </a:r>
            <a:r>
              <a:rPr kumimoji="1" lang="en-US" altLang="zh-CN" sz="2400" b="1">
                <a:solidFill>
                  <a:srgbClr val="990000"/>
                </a:solidFill>
                <a:cs typeface="Arial" pitchFamily="34" charset="0"/>
              </a:rPr>
              <a:t>powers of 10</a:t>
            </a:r>
            <a:r>
              <a:rPr kumimoji="1" lang="en-US" altLang="zh-CN" sz="2400" b="1">
                <a:cs typeface="Arial" pitchFamily="34" charset="0"/>
              </a:rPr>
              <a:t>:</a:t>
            </a:r>
            <a:endParaRPr kumimoji="1" lang="zh-CN" altLang="en-US" sz="2400" b="1">
              <a:solidFill>
                <a:srgbClr val="3D2EFC"/>
              </a:solidFill>
              <a:cs typeface="Arial" pitchFamily="34" charset="0"/>
            </a:endParaRPr>
          </a:p>
        </p:txBody>
      </p:sp>
      <p:sp>
        <p:nvSpPr>
          <p:cNvPr id="453638" name="Text Box 6"/>
          <p:cNvSpPr txBox="1">
            <a:spLocks noChangeArrowheads="1"/>
          </p:cNvSpPr>
          <p:nvPr/>
        </p:nvSpPr>
        <p:spPr bwMode="auto">
          <a:xfrm>
            <a:off x="1395413" y="1714500"/>
            <a:ext cx="6121400" cy="877888"/>
          </a:xfrm>
          <a:prstGeom prst="rect">
            <a:avLst/>
          </a:prstGeom>
          <a:noFill/>
          <a:ln w="9525">
            <a:noFill/>
            <a:miter lim="800000"/>
            <a:headEnd/>
            <a:tailEnd/>
          </a:ln>
        </p:spPr>
        <p:txBody>
          <a:bodyPr anchor="ctr">
            <a:spAutoFit/>
          </a:bodyPr>
          <a:lstStyle/>
          <a:p>
            <a:pPr lvl="1" eaLnBrk="0" hangingPunct="0">
              <a:spcBef>
                <a:spcPct val="5000"/>
              </a:spcBef>
            </a:pPr>
            <a:r>
              <a:rPr lang="zh-CN" altLang="en-US" sz="2400">
                <a:cs typeface="Arial" pitchFamily="34" charset="0"/>
              </a:rPr>
              <a:t>5 </a:t>
            </a:r>
            <a:r>
              <a:rPr lang="zh-CN" altLang="en-US" sz="2400">
                <a:cs typeface="Arial" pitchFamily="34" charset="0"/>
                <a:sym typeface="Symbol" pitchFamily="18" charset="2"/>
              </a:rPr>
              <a:t></a:t>
            </a:r>
            <a:r>
              <a:rPr lang="zh-CN" altLang="en-US" sz="2400">
                <a:cs typeface="Arial" pitchFamily="34" charset="0"/>
              </a:rPr>
              <a:t> 10</a:t>
            </a:r>
            <a:r>
              <a:rPr lang="zh-CN" altLang="en-US" sz="2400" baseline="30000">
                <a:cs typeface="Arial" pitchFamily="34" charset="0"/>
              </a:rPr>
              <a:t> 3</a:t>
            </a:r>
            <a:r>
              <a:rPr lang="zh-CN" altLang="en-US" sz="2400">
                <a:cs typeface="Arial" pitchFamily="34" charset="0"/>
              </a:rPr>
              <a:t> + 8 </a:t>
            </a:r>
            <a:r>
              <a:rPr lang="zh-CN" altLang="en-US" sz="2400">
                <a:cs typeface="Arial" pitchFamily="34" charset="0"/>
                <a:sym typeface="Symbol" pitchFamily="18" charset="2"/>
              </a:rPr>
              <a:t></a:t>
            </a:r>
            <a:r>
              <a:rPr lang="zh-CN" altLang="en-US" sz="2400">
                <a:cs typeface="Arial" pitchFamily="34" charset="0"/>
              </a:rPr>
              <a:t> 10</a:t>
            </a:r>
            <a:r>
              <a:rPr lang="zh-CN" altLang="en-US" sz="2400" baseline="30000">
                <a:cs typeface="Arial" pitchFamily="34" charset="0"/>
              </a:rPr>
              <a:t> 2</a:t>
            </a:r>
            <a:r>
              <a:rPr lang="zh-CN" altLang="en-US" sz="2400">
                <a:cs typeface="Arial" pitchFamily="34" charset="0"/>
              </a:rPr>
              <a:t> + 3 </a:t>
            </a:r>
            <a:r>
              <a:rPr lang="zh-CN" altLang="en-US" sz="2400">
                <a:cs typeface="Arial" pitchFamily="34" charset="0"/>
                <a:sym typeface="Symbol" pitchFamily="18" charset="2"/>
              </a:rPr>
              <a:t></a:t>
            </a:r>
            <a:r>
              <a:rPr lang="zh-CN" altLang="en-US" sz="2400">
                <a:cs typeface="Arial" pitchFamily="34" charset="0"/>
              </a:rPr>
              <a:t> 10</a:t>
            </a:r>
            <a:r>
              <a:rPr lang="zh-CN" altLang="en-US" sz="2400" baseline="30000">
                <a:cs typeface="Arial" pitchFamily="34" charset="0"/>
              </a:rPr>
              <a:t> 1 </a:t>
            </a:r>
            <a:r>
              <a:rPr lang="zh-CN" altLang="en-US" sz="2400">
                <a:cs typeface="Arial" pitchFamily="34" charset="0"/>
              </a:rPr>
              <a:t>+ 6 </a:t>
            </a:r>
            <a:r>
              <a:rPr lang="zh-CN" altLang="en-US" sz="2400">
                <a:cs typeface="Arial" pitchFamily="34" charset="0"/>
                <a:sym typeface="Symbol" pitchFamily="18" charset="2"/>
              </a:rPr>
              <a:t></a:t>
            </a:r>
            <a:r>
              <a:rPr lang="zh-CN" altLang="en-US" sz="2400">
                <a:cs typeface="Arial" pitchFamily="34" charset="0"/>
              </a:rPr>
              <a:t> 10</a:t>
            </a:r>
            <a:r>
              <a:rPr lang="zh-CN" altLang="en-US" sz="2400" baseline="30000">
                <a:cs typeface="Arial" pitchFamily="34" charset="0"/>
              </a:rPr>
              <a:t> 0</a:t>
            </a:r>
            <a:r>
              <a:rPr lang="zh-CN" altLang="en-US" sz="2400">
                <a:cs typeface="Arial" pitchFamily="34" charset="0"/>
              </a:rPr>
              <a:t> </a:t>
            </a:r>
          </a:p>
          <a:p>
            <a:pPr lvl="1" eaLnBrk="0" hangingPunct="0">
              <a:spcBef>
                <a:spcPct val="15000"/>
              </a:spcBef>
            </a:pPr>
            <a:r>
              <a:rPr lang="zh-CN" altLang="en-US" sz="2400">
                <a:cs typeface="Arial" pitchFamily="34" charset="0"/>
              </a:rPr>
              <a:t>    + 4 </a:t>
            </a:r>
            <a:r>
              <a:rPr lang="zh-CN" altLang="en-US" sz="2400">
                <a:cs typeface="Arial" pitchFamily="34" charset="0"/>
                <a:sym typeface="Symbol" pitchFamily="18" charset="2"/>
              </a:rPr>
              <a:t></a:t>
            </a:r>
            <a:r>
              <a:rPr lang="zh-CN" altLang="en-US" sz="2400">
                <a:cs typeface="Arial" pitchFamily="34" charset="0"/>
              </a:rPr>
              <a:t> 10</a:t>
            </a:r>
            <a:r>
              <a:rPr lang="zh-CN" altLang="en-US" sz="2400" baseline="30000">
                <a:cs typeface="Arial" pitchFamily="34" charset="0"/>
              </a:rPr>
              <a:t> -1</a:t>
            </a:r>
            <a:r>
              <a:rPr lang="zh-CN" altLang="en-US" sz="2400">
                <a:cs typeface="Arial" pitchFamily="34" charset="0"/>
              </a:rPr>
              <a:t> + 7 </a:t>
            </a:r>
            <a:r>
              <a:rPr lang="zh-CN" altLang="en-US" sz="2400">
                <a:cs typeface="Arial" pitchFamily="34" charset="0"/>
                <a:sym typeface="Symbol" pitchFamily="18" charset="2"/>
              </a:rPr>
              <a:t></a:t>
            </a:r>
            <a:r>
              <a:rPr lang="zh-CN" altLang="en-US" sz="2400">
                <a:cs typeface="Arial" pitchFamily="34" charset="0"/>
              </a:rPr>
              <a:t> 10</a:t>
            </a:r>
            <a:r>
              <a:rPr lang="zh-CN" altLang="en-US" sz="2400" baseline="30000">
                <a:cs typeface="Arial" pitchFamily="34" charset="0"/>
              </a:rPr>
              <a:t> -2</a:t>
            </a:r>
            <a:r>
              <a:rPr lang="zh-CN" altLang="en-US" sz="2000">
                <a:cs typeface="Arial" pitchFamily="34" charset="0"/>
              </a:rPr>
              <a:t> </a:t>
            </a:r>
            <a:endParaRPr lang="zh-CN" altLang="en-US" sz="220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3638"/>
                                        </p:tgtEl>
                                        <p:attrNameLst>
                                          <p:attrName>style.visibility</p:attrName>
                                        </p:attrNameLst>
                                      </p:cBhvr>
                                      <p:to>
                                        <p:strVal val="visible"/>
                                      </p:to>
                                    </p:set>
                                    <p:animEffect transition="in" filter="blinds(horizontal)">
                                      <p:cBhvr>
                                        <p:cTn id="7" dur="500"/>
                                        <p:tgtEl>
                                          <p:spTgt spid="4536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3636"/>
                                        </p:tgtEl>
                                        <p:attrNameLst>
                                          <p:attrName>style.visibility</p:attrName>
                                        </p:attrNameLst>
                                      </p:cBhvr>
                                      <p:to>
                                        <p:strVal val="visible"/>
                                      </p:to>
                                    </p:set>
                                    <p:animEffect transition="in" filter="blinds(horizontal)">
                                      <p:cBhvr>
                                        <p:cTn id="12" dur="500"/>
                                        <p:tgtEl>
                                          <p:spTgt spid="45363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53635">
                                            <p:txEl>
                                              <p:pRg st="4" end="4"/>
                                            </p:txEl>
                                          </p:spTgt>
                                        </p:tgtEl>
                                        <p:attrNameLst>
                                          <p:attrName>style.visibility</p:attrName>
                                        </p:attrNameLst>
                                      </p:cBhvr>
                                      <p:to>
                                        <p:strVal val="visible"/>
                                      </p:to>
                                    </p:set>
                                    <p:animEffect transition="in" filter="blinds(horizontal)">
                                      <p:cBhvr>
                                        <p:cTn id="17" dur="500"/>
                                        <p:tgtEl>
                                          <p:spTgt spid="453635">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53635">
                                            <p:txEl>
                                              <p:pRg st="5" end="5"/>
                                            </p:txEl>
                                          </p:spTgt>
                                        </p:tgtEl>
                                        <p:attrNameLst>
                                          <p:attrName>style.visibility</p:attrName>
                                        </p:attrNameLst>
                                      </p:cBhvr>
                                      <p:to>
                                        <p:strVal val="visible"/>
                                      </p:to>
                                    </p:set>
                                    <p:animEffect transition="in" filter="blinds(horizontal)">
                                      <p:cBhvr>
                                        <p:cTn id="20" dur="500"/>
                                        <p:tgtEl>
                                          <p:spTgt spid="4536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6" grpId="0"/>
      <p:bldP spid="45363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idx="4294967295"/>
          </p:nvPr>
        </p:nvSpPr>
        <p:spPr>
          <a:xfrm>
            <a:off x="290513" y="190500"/>
            <a:ext cx="8715375" cy="538163"/>
          </a:xfrm>
        </p:spPr>
        <p:txBody>
          <a:bodyPr lIns="63500" tIns="25400" rIns="63500" bIns="25400" anchor="t">
            <a:spAutoFit/>
          </a:bodyPr>
          <a:lstStyle/>
          <a:p>
            <a:r>
              <a:rPr lang="zh-CN" altLang="en-US" sz="3200" smtClean="0">
                <a:ea typeface="宋体" pitchFamily="2" charset="-122"/>
              </a:rPr>
              <a:t>附录：</a:t>
            </a:r>
            <a:r>
              <a:rPr lang="en-US" altLang="zh-CN" sz="3200" smtClean="0">
                <a:ea typeface="宋体" pitchFamily="2" charset="-122"/>
              </a:rPr>
              <a:t> Octal / Hexadecimal ( </a:t>
            </a:r>
            <a:r>
              <a:rPr lang="zh-CN" altLang="en-US" sz="3200" smtClean="0">
                <a:ea typeface="宋体" pitchFamily="2" charset="-122"/>
              </a:rPr>
              <a:t>八 </a:t>
            </a:r>
            <a:r>
              <a:rPr lang="en-US" altLang="zh-CN" sz="3200" smtClean="0">
                <a:ea typeface="宋体" pitchFamily="2" charset="-122"/>
              </a:rPr>
              <a:t>/ </a:t>
            </a:r>
            <a:r>
              <a:rPr lang="zh-CN" altLang="en-US" sz="3200" smtClean="0">
                <a:ea typeface="宋体" pitchFamily="2" charset="-122"/>
              </a:rPr>
              <a:t>十六进制数</a:t>
            </a:r>
            <a:r>
              <a:rPr lang="en-US" altLang="zh-CN" sz="3200" smtClean="0">
                <a:ea typeface="宋体" pitchFamily="2" charset="-122"/>
              </a:rPr>
              <a:t>)</a:t>
            </a:r>
          </a:p>
        </p:txBody>
      </p:sp>
      <p:pic>
        <p:nvPicPr>
          <p:cNvPr id="632835" name="Picture 3"/>
          <p:cNvPicPr>
            <a:picLocks noGrp="1" noChangeAspect="1" noChangeArrowheads="1"/>
          </p:cNvPicPr>
          <p:nvPr>
            <p:ph sz="half" idx="4294967295"/>
          </p:nvPr>
        </p:nvPicPr>
        <p:blipFill>
          <a:blip r:embed="rId2"/>
          <a:srcRect/>
          <a:stretch>
            <a:fillRect/>
          </a:stretch>
        </p:blipFill>
        <p:spPr>
          <a:xfrm>
            <a:off x="5757863" y="1217613"/>
            <a:ext cx="2233612" cy="2205037"/>
          </a:xfrm>
          <a:noFill/>
        </p:spPr>
      </p:pic>
      <p:pic>
        <p:nvPicPr>
          <p:cNvPr id="632836" name="Picture 4" descr="八进制和十六进制"/>
          <p:cNvPicPr>
            <a:picLocks noGrp="1" noChangeAspect="1" noChangeArrowheads="1"/>
          </p:cNvPicPr>
          <p:nvPr>
            <p:ph sz="half" idx="4294967295"/>
          </p:nvPr>
        </p:nvPicPr>
        <p:blipFill>
          <a:blip r:embed="rId3"/>
          <a:srcRect/>
          <a:stretch>
            <a:fillRect/>
          </a:stretch>
        </p:blipFill>
        <p:spPr>
          <a:xfrm>
            <a:off x="206375" y="1001713"/>
            <a:ext cx="4929188" cy="5089525"/>
          </a:xfrm>
          <a:noFill/>
        </p:spPr>
      </p:pic>
      <p:sp>
        <p:nvSpPr>
          <p:cNvPr id="454661" name="Text Box 5"/>
          <p:cNvSpPr txBox="1">
            <a:spLocks noChangeArrowheads="1"/>
          </p:cNvSpPr>
          <p:nvPr/>
        </p:nvSpPr>
        <p:spPr bwMode="auto">
          <a:xfrm>
            <a:off x="758825" y="2160588"/>
            <a:ext cx="915988" cy="457200"/>
          </a:xfrm>
          <a:prstGeom prst="rect">
            <a:avLst/>
          </a:prstGeom>
          <a:noFill/>
          <a:ln w="12700">
            <a:noFill/>
            <a:miter lim="800000"/>
            <a:headEnd/>
            <a:tailEnd/>
          </a:ln>
        </p:spPr>
        <p:txBody>
          <a:bodyPr>
            <a:spAutoFit/>
          </a:bodyPr>
          <a:lstStyle/>
          <a:p>
            <a:pPr eaLnBrk="0" hangingPunct="0">
              <a:spcBef>
                <a:spcPct val="50000"/>
              </a:spcBef>
            </a:pPr>
            <a:r>
              <a:rPr lang="en-US" altLang="zh-CN" sz="2400">
                <a:cs typeface="Arial" pitchFamily="34" charset="0"/>
              </a:rPr>
              <a:t>2</a:t>
            </a:r>
            <a:r>
              <a:rPr lang="en-US" altLang="zh-CN" sz="2400" baseline="30000">
                <a:cs typeface="Arial" pitchFamily="34" charset="0"/>
              </a:rPr>
              <a:t>3</a:t>
            </a:r>
            <a:r>
              <a:rPr lang="en-US" altLang="zh-CN" sz="2400">
                <a:cs typeface="Arial" pitchFamily="34" charset="0"/>
              </a:rPr>
              <a:t>=8</a:t>
            </a:r>
            <a:endParaRPr lang="zh-CN" altLang="en-US" sz="2400">
              <a:cs typeface="Arial" pitchFamily="34" charset="0"/>
            </a:endParaRPr>
          </a:p>
        </p:txBody>
      </p:sp>
      <p:sp>
        <p:nvSpPr>
          <p:cNvPr id="454662" name="Text Box 6"/>
          <p:cNvSpPr txBox="1">
            <a:spLocks noChangeArrowheads="1"/>
          </p:cNvSpPr>
          <p:nvPr/>
        </p:nvSpPr>
        <p:spPr bwMode="auto">
          <a:xfrm>
            <a:off x="3205163" y="2174875"/>
            <a:ext cx="1220787" cy="457200"/>
          </a:xfrm>
          <a:prstGeom prst="rect">
            <a:avLst/>
          </a:prstGeom>
          <a:noFill/>
          <a:ln w="12700">
            <a:noFill/>
            <a:miter lim="800000"/>
            <a:headEnd/>
            <a:tailEnd/>
          </a:ln>
        </p:spPr>
        <p:txBody>
          <a:bodyPr>
            <a:spAutoFit/>
          </a:bodyPr>
          <a:lstStyle/>
          <a:p>
            <a:pPr eaLnBrk="0" hangingPunct="0">
              <a:spcBef>
                <a:spcPct val="50000"/>
              </a:spcBef>
            </a:pPr>
            <a:r>
              <a:rPr lang="en-US" altLang="zh-CN" sz="2400">
                <a:cs typeface="Arial" pitchFamily="34" charset="0"/>
              </a:rPr>
              <a:t>2</a:t>
            </a:r>
            <a:r>
              <a:rPr lang="en-US" altLang="zh-CN" sz="2400" baseline="30000">
                <a:cs typeface="Arial" pitchFamily="34" charset="0"/>
              </a:rPr>
              <a:t>4</a:t>
            </a:r>
            <a:r>
              <a:rPr lang="en-US" altLang="zh-CN" sz="2400">
                <a:cs typeface="Arial" pitchFamily="34" charset="0"/>
              </a:rPr>
              <a:t>=16</a:t>
            </a:r>
            <a:endParaRPr lang="zh-CN" altLang="en-US" sz="2400">
              <a:cs typeface="Arial" pitchFamily="34" charset="0"/>
            </a:endParaRPr>
          </a:p>
        </p:txBody>
      </p:sp>
      <p:sp>
        <p:nvSpPr>
          <p:cNvPr id="454663" name="Text Box 7"/>
          <p:cNvSpPr txBox="1">
            <a:spLocks noChangeArrowheads="1"/>
          </p:cNvSpPr>
          <p:nvPr/>
        </p:nvSpPr>
        <p:spPr bwMode="auto">
          <a:xfrm>
            <a:off x="5157788" y="3024188"/>
            <a:ext cx="3514725" cy="779462"/>
          </a:xfrm>
          <a:prstGeom prst="rect">
            <a:avLst/>
          </a:prstGeom>
          <a:noFill/>
          <a:ln w="12700">
            <a:noFill/>
            <a:miter lim="800000"/>
            <a:headEnd/>
            <a:tailEnd/>
          </a:ln>
        </p:spPr>
        <p:txBody>
          <a:bodyPr>
            <a:spAutoFit/>
          </a:bodyPr>
          <a:lstStyle/>
          <a:p>
            <a:pPr eaLnBrk="0" hangingPunct="0">
              <a:spcBef>
                <a:spcPct val="50000"/>
              </a:spcBef>
            </a:pPr>
            <a:r>
              <a:rPr lang="zh-CN" altLang="en-US" b="1">
                <a:solidFill>
                  <a:srgbClr val="990000"/>
                </a:solidFill>
                <a:latin typeface="微软雅黑" pitchFamily="34" charset="-122"/>
                <a:ea typeface="微软雅黑" pitchFamily="34" charset="-122"/>
              </a:rPr>
              <a:t>计算机用二进制表示所有信息！</a:t>
            </a:r>
          </a:p>
          <a:p>
            <a:pPr eaLnBrk="0" hangingPunct="0">
              <a:spcBef>
                <a:spcPct val="50000"/>
              </a:spcBef>
            </a:pPr>
            <a:r>
              <a:rPr lang="zh-CN" altLang="en-US" b="1">
                <a:solidFill>
                  <a:srgbClr val="990000"/>
                </a:solidFill>
                <a:latin typeface="微软雅黑" pitchFamily="34" charset="-122"/>
                <a:ea typeface="微软雅黑" pitchFamily="34" charset="-122"/>
              </a:rPr>
              <a:t>为什么要引入 </a:t>
            </a:r>
            <a:r>
              <a:rPr lang="en-US" altLang="zh-CN" b="1">
                <a:solidFill>
                  <a:srgbClr val="990000"/>
                </a:solidFill>
                <a:latin typeface="微软雅黑" pitchFamily="34" charset="-122"/>
                <a:ea typeface="微软雅黑" pitchFamily="34" charset="-122"/>
              </a:rPr>
              <a:t>8 / 16</a:t>
            </a:r>
            <a:r>
              <a:rPr lang="zh-CN" altLang="en-US" b="1">
                <a:solidFill>
                  <a:srgbClr val="990000"/>
                </a:solidFill>
                <a:latin typeface="微软雅黑" pitchFamily="34" charset="-122"/>
                <a:ea typeface="微软雅黑" pitchFamily="34" charset="-122"/>
              </a:rPr>
              <a:t>进制？</a:t>
            </a:r>
          </a:p>
        </p:txBody>
      </p:sp>
      <p:sp>
        <p:nvSpPr>
          <p:cNvPr id="454664" name="Text Box 8"/>
          <p:cNvSpPr txBox="1">
            <a:spLocks noChangeArrowheads="1"/>
          </p:cNvSpPr>
          <p:nvPr/>
        </p:nvSpPr>
        <p:spPr bwMode="auto">
          <a:xfrm>
            <a:off x="5067300" y="4103688"/>
            <a:ext cx="3873500" cy="2016125"/>
          </a:xfrm>
          <a:prstGeom prst="rect">
            <a:avLst/>
          </a:prstGeom>
          <a:noFill/>
          <a:ln w="12700">
            <a:noFill/>
            <a:miter lim="800000"/>
            <a:headEnd/>
            <a:tailEnd/>
          </a:ln>
        </p:spPr>
        <p:txBody>
          <a:bodyPr>
            <a:spAutoFit/>
          </a:bodyPr>
          <a:lstStyle/>
          <a:p>
            <a:pPr eaLnBrk="0" hangingPunct="0">
              <a:spcBef>
                <a:spcPct val="50000"/>
              </a:spcBef>
            </a:pPr>
            <a:r>
              <a:rPr lang="en-US" altLang="zh-CN" b="1">
                <a:solidFill>
                  <a:srgbClr val="3333FF"/>
                </a:solidFill>
                <a:latin typeface="微软雅黑" pitchFamily="34" charset="-122"/>
                <a:ea typeface="微软雅黑" pitchFamily="34" charset="-122"/>
              </a:rPr>
              <a:t>8 / 16</a:t>
            </a:r>
            <a:r>
              <a:rPr lang="zh-CN" altLang="en-US" b="1">
                <a:solidFill>
                  <a:srgbClr val="3333FF"/>
                </a:solidFill>
                <a:latin typeface="微软雅黑" pitchFamily="34" charset="-122"/>
                <a:ea typeface="微软雅黑" pitchFamily="34" charset="-122"/>
              </a:rPr>
              <a:t>进制是二进制的简便表示。便于阅读和书写！</a:t>
            </a:r>
          </a:p>
          <a:p>
            <a:pPr eaLnBrk="0" hangingPunct="0">
              <a:spcBef>
                <a:spcPct val="50000"/>
              </a:spcBef>
            </a:pPr>
            <a:r>
              <a:rPr lang="zh-CN" altLang="en-US" b="1">
                <a:solidFill>
                  <a:srgbClr val="3333FF"/>
                </a:solidFill>
                <a:latin typeface="微软雅黑" pitchFamily="34" charset="-122"/>
                <a:ea typeface="微软雅黑" pitchFamily="34" charset="-122"/>
              </a:rPr>
              <a:t>它们之间对应简单，转换容易。</a:t>
            </a:r>
          </a:p>
          <a:p>
            <a:pPr eaLnBrk="0" hangingPunct="0">
              <a:spcBef>
                <a:spcPct val="50000"/>
              </a:spcBef>
            </a:pPr>
            <a:r>
              <a:rPr lang="zh-CN" altLang="en-US" b="1">
                <a:solidFill>
                  <a:srgbClr val="3333FF"/>
                </a:solidFill>
                <a:latin typeface="微软雅黑" pitchFamily="34" charset="-122"/>
                <a:ea typeface="微软雅黑" pitchFamily="34" charset="-122"/>
              </a:rPr>
              <a:t>在机器内部用二进制，在屏幕或其他外部设备上表示时，转换为</a:t>
            </a:r>
            <a:r>
              <a:rPr lang="en-US" altLang="zh-CN" b="1">
                <a:solidFill>
                  <a:srgbClr val="3333FF"/>
                </a:solidFill>
                <a:latin typeface="微软雅黑" pitchFamily="34" charset="-122"/>
                <a:ea typeface="微软雅黑" pitchFamily="34" charset="-122"/>
              </a:rPr>
              <a:t>8/16</a:t>
            </a:r>
            <a:r>
              <a:rPr lang="zh-CN" altLang="en-US" b="1">
                <a:solidFill>
                  <a:srgbClr val="3333FF"/>
                </a:solidFill>
                <a:latin typeface="微软雅黑" pitchFamily="34" charset="-122"/>
                <a:ea typeface="微软雅黑" pitchFamily="34" charset="-122"/>
              </a:rPr>
              <a:t>进制数，可缩短长度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4661"/>
                                        </p:tgtEl>
                                        <p:attrNameLst>
                                          <p:attrName>style.visibility</p:attrName>
                                        </p:attrNameLst>
                                      </p:cBhvr>
                                      <p:to>
                                        <p:strVal val="visible"/>
                                      </p:to>
                                    </p:set>
                                    <p:animEffect transition="in" filter="blinds(horizontal)">
                                      <p:cBhvr>
                                        <p:cTn id="7" dur="500"/>
                                        <p:tgtEl>
                                          <p:spTgt spid="4546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4662"/>
                                        </p:tgtEl>
                                        <p:attrNameLst>
                                          <p:attrName>style.visibility</p:attrName>
                                        </p:attrNameLst>
                                      </p:cBhvr>
                                      <p:to>
                                        <p:strVal val="visible"/>
                                      </p:to>
                                    </p:set>
                                    <p:animEffect transition="in" filter="blinds(horizontal)">
                                      <p:cBhvr>
                                        <p:cTn id="12" dur="500"/>
                                        <p:tgtEl>
                                          <p:spTgt spid="45466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4663"/>
                                        </p:tgtEl>
                                        <p:attrNameLst>
                                          <p:attrName>style.visibility</p:attrName>
                                        </p:attrNameLst>
                                      </p:cBhvr>
                                      <p:to>
                                        <p:strVal val="visible"/>
                                      </p:to>
                                    </p:set>
                                    <p:animEffect transition="in" filter="blinds(horizontal)">
                                      <p:cBhvr>
                                        <p:cTn id="17" dur="500"/>
                                        <p:tgtEl>
                                          <p:spTgt spid="45466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54664"/>
                                        </p:tgtEl>
                                        <p:attrNameLst>
                                          <p:attrName>style.visibility</p:attrName>
                                        </p:attrNameLst>
                                      </p:cBhvr>
                                      <p:to>
                                        <p:strVal val="visible"/>
                                      </p:to>
                                    </p:set>
                                    <p:animEffect transition="in" filter="blinds(horizontal)">
                                      <p:cBhvr>
                                        <p:cTn id="22" dur="500"/>
                                        <p:tgtEl>
                                          <p:spTgt spid="454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61" grpId="0"/>
      <p:bldP spid="454662" grpId="0"/>
      <p:bldP spid="454663" grpId="0"/>
      <p:bldP spid="45466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Grp="1" noChangeArrowheads="1"/>
          </p:cNvSpPr>
          <p:nvPr>
            <p:ph type="title" idx="4294967295"/>
          </p:nvPr>
        </p:nvSpPr>
        <p:spPr>
          <a:xfrm>
            <a:off x="800100" y="142875"/>
            <a:ext cx="7612063" cy="538163"/>
          </a:xfrm>
        </p:spPr>
        <p:txBody>
          <a:bodyPr lIns="63500" tIns="25400" rIns="63500" bIns="25400" anchor="t">
            <a:spAutoFit/>
          </a:bodyPr>
          <a:lstStyle/>
          <a:p>
            <a:r>
              <a:rPr lang="zh-CN" altLang="en-US" sz="3200" smtClean="0">
                <a:ea typeface="宋体" pitchFamily="2" charset="-122"/>
              </a:rPr>
              <a:t>附录：</a:t>
            </a:r>
            <a:r>
              <a:rPr lang="en-US" altLang="zh-CN" sz="3200" smtClean="0">
                <a:ea typeface="宋体" pitchFamily="2" charset="-122"/>
              </a:rPr>
              <a:t> Conversions of numbers</a:t>
            </a:r>
          </a:p>
        </p:txBody>
      </p:sp>
      <p:sp>
        <p:nvSpPr>
          <p:cNvPr id="633859" name="Rectangle 3"/>
          <p:cNvSpPr>
            <a:spLocks noGrp="1" noChangeArrowheads="1"/>
          </p:cNvSpPr>
          <p:nvPr>
            <p:ph type="body" idx="4294967295"/>
          </p:nvPr>
        </p:nvSpPr>
        <p:spPr>
          <a:xfrm>
            <a:off x="228600" y="477838"/>
            <a:ext cx="8686800" cy="5637212"/>
          </a:xfrm>
        </p:spPr>
        <p:txBody>
          <a:bodyPr lIns="63500" tIns="25400" rIns="63500" bIns="25400">
            <a:spAutoFit/>
          </a:bodyPr>
          <a:lstStyle/>
          <a:p>
            <a:pPr>
              <a:lnSpc>
                <a:spcPct val="90000"/>
              </a:lnSpc>
              <a:buFontTx/>
              <a:buNone/>
            </a:pPr>
            <a:endParaRPr lang="zh-CN" altLang="en-US" smtClean="0"/>
          </a:p>
          <a:p>
            <a:pPr lvl="1">
              <a:lnSpc>
                <a:spcPct val="130000"/>
              </a:lnSpc>
              <a:spcBef>
                <a:spcPct val="30000"/>
              </a:spcBef>
              <a:buFontTx/>
              <a:buNone/>
            </a:pPr>
            <a:r>
              <a:rPr lang="en-US" altLang="zh-CN" sz="2400" smtClean="0"/>
              <a:t>(1) R</a:t>
            </a:r>
            <a:r>
              <a:rPr lang="zh-CN" altLang="en-US" sz="2400" smtClean="0"/>
              <a:t>进制数 =&gt; 十进制数</a:t>
            </a:r>
          </a:p>
          <a:p>
            <a:pPr lvl="1">
              <a:lnSpc>
                <a:spcPct val="130000"/>
              </a:lnSpc>
              <a:spcBef>
                <a:spcPct val="30000"/>
              </a:spcBef>
              <a:buFontTx/>
              <a:buNone/>
            </a:pPr>
            <a:r>
              <a:rPr lang="zh-CN" altLang="en-US" sz="2400" smtClean="0">
                <a:solidFill>
                  <a:schemeClr val="accent2"/>
                </a:solidFill>
              </a:rPr>
              <a:t>   </a:t>
            </a:r>
            <a:r>
              <a:rPr lang="zh-CN" altLang="en-US" sz="2400" smtClean="0">
                <a:solidFill>
                  <a:srgbClr val="993300"/>
                </a:solidFill>
              </a:rPr>
              <a:t>按“权”展开 (</a:t>
            </a:r>
            <a:r>
              <a:rPr lang="en-US" altLang="zh-CN" sz="2400" smtClean="0">
                <a:solidFill>
                  <a:srgbClr val="993300"/>
                </a:solidFill>
              </a:rPr>
              <a:t>a power of R)</a:t>
            </a:r>
          </a:p>
          <a:p>
            <a:pPr lvl="1">
              <a:lnSpc>
                <a:spcPct val="130000"/>
              </a:lnSpc>
              <a:spcBef>
                <a:spcPct val="30000"/>
              </a:spcBef>
              <a:buFontTx/>
              <a:buNone/>
            </a:pPr>
            <a:r>
              <a:rPr lang="en-US" altLang="zh-CN" sz="2400" smtClean="0"/>
              <a:t> </a:t>
            </a:r>
            <a:r>
              <a:rPr lang="zh-CN" altLang="en-US" sz="2400" smtClean="0">
                <a:solidFill>
                  <a:srgbClr val="006600"/>
                </a:solidFill>
              </a:rPr>
              <a:t>例1: </a:t>
            </a:r>
            <a:r>
              <a:rPr lang="zh-CN" altLang="en-US" sz="2400" smtClean="0">
                <a:solidFill>
                  <a:srgbClr val="006600"/>
                </a:solidFill>
                <a:sym typeface="Wingdings" pitchFamily="2" charset="2"/>
              </a:rPr>
              <a:t>(10101.01)</a:t>
            </a:r>
            <a:r>
              <a:rPr lang="zh-CN" altLang="en-US" sz="2400" baseline="-25000" smtClean="0">
                <a:solidFill>
                  <a:srgbClr val="006600"/>
                </a:solidFill>
                <a:sym typeface="Wingdings" pitchFamily="2" charset="2"/>
              </a:rPr>
              <a:t>2</a:t>
            </a:r>
            <a:r>
              <a:rPr lang="zh-CN" altLang="en-US" sz="2400" smtClean="0">
                <a:solidFill>
                  <a:srgbClr val="006600"/>
                </a:solidFill>
                <a:sym typeface="Wingdings" pitchFamily="2" charset="2"/>
              </a:rPr>
              <a:t>=1</a:t>
            </a:r>
            <a:r>
              <a:rPr lang="en-US" altLang="zh-CN" sz="2400" smtClean="0">
                <a:solidFill>
                  <a:srgbClr val="006600"/>
                </a:solidFill>
                <a:sym typeface="Wingdings" pitchFamily="2" charset="2"/>
              </a:rPr>
              <a:t>x2</a:t>
            </a:r>
            <a:r>
              <a:rPr lang="en-US" altLang="zh-CN" sz="2400" baseline="30000" smtClean="0">
                <a:solidFill>
                  <a:srgbClr val="006600"/>
                </a:solidFill>
                <a:sym typeface="Wingdings" pitchFamily="2" charset="2"/>
              </a:rPr>
              <a:t>4</a:t>
            </a:r>
            <a:r>
              <a:rPr lang="en-US" altLang="zh-CN" sz="2400" smtClean="0">
                <a:solidFill>
                  <a:srgbClr val="006600"/>
                </a:solidFill>
                <a:sym typeface="Wingdings" pitchFamily="2" charset="2"/>
              </a:rPr>
              <a:t>+1x 2</a:t>
            </a:r>
            <a:r>
              <a:rPr lang="en-US" altLang="zh-CN" sz="2400" baseline="30000" smtClean="0">
                <a:solidFill>
                  <a:srgbClr val="006600"/>
                </a:solidFill>
                <a:sym typeface="Wingdings" pitchFamily="2" charset="2"/>
              </a:rPr>
              <a:t>2</a:t>
            </a:r>
            <a:r>
              <a:rPr lang="en-US" altLang="zh-CN" sz="2400" smtClean="0">
                <a:solidFill>
                  <a:srgbClr val="006600"/>
                </a:solidFill>
                <a:sym typeface="Wingdings" pitchFamily="2" charset="2"/>
              </a:rPr>
              <a:t>+1x2</a:t>
            </a:r>
            <a:r>
              <a:rPr lang="en-US" altLang="zh-CN" sz="2400" baseline="30000" smtClean="0">
                <a:solidFill>
                  <a:srgbClr val="006600"/>
                </a:solidFill>
                <a:sym typeface="Wingdings" pitchFamily="2" charset="2"/>
              </a:rPr>
              <a:t>0</a:t>
            </a:r>
            <a:r>
              <a:rPr lang="en-US" altLang="zh-CN" sz="2400" smtClean="0">
                <a:solidFill>
                  <a:srgbClr val="006600"/>
                </a:solidFill>
                <a:sym typeface="Wingdings" pitchFamily="2" charset="2"/>
              </a:rPr>
              <a:t>+1x2</a:t>
            </a:r>
            <a:r>
              <a:rPr lang="en-US" altLang="zh-CN" sz="2400" baseline="30000" smtClean="0">
                <a:solidFill>
                  <a:srgbClr val="006600"/>
                </a:solidFill>
                <a:sym typeface="Wingdings" pitchFamily="2" charset="2"/>
              </a:rPr>
              <a:t>-2</a:t>
            </a:r>
            <a:r>
              <a:rPr lang="en-US" altLang="zh-CN" sz="2400" smtClean="0">
                <a:solidFill>
                  <a:srgbClr val="006600"/>
                </a:solidFill>
                <a:sym typeface="Wingdings" pitchFamily="2" charset="2"/>
              </a:rPr>
              <a:t>=(21.25)</a:t>
            </a:r>
            <a:r>
              <a:rPr lang="zh-CN" altLang="en-US" sz="2400" baseline="-25000" smtClean="0">
                <a:solidFill>
                  <a:srgbClr val="006600"/>
                </a:solidFill>
                <a:sym typeface="Wingdings" pitchFamily="2" charset="2"/>
              </a:rPr>
              <a:t>10</a:t>
            </a:r>
          </a:p>
          <a:p>
            <a:pPr lvl="1">
              <a:lnSpc>
                <a:spcPct val="130000"/>
              </a:lnSpc>
              <a:spcBef>
                <a:spcPct val="30000"/>
              </a:spcBef>
              <a:buFontTx/>
              <a:buNone/>
            </a:pPr>
            <a:r>
              <a:rPr lang="en-US" altLang="zh-CN" sz="2400" smtClean="0">
                <a:solidFill>
                  <a:srgbClr val="006600"/>
                </a:solidFill>
              </a:rPr>
              <a:t> </a:t>
            </a:r>
            <a:r>
              <a:rPr lang="zh-CN" altLang="en-US" sz="2400" smtClean="0">
                <a:solidFill>
                  <a:srgbClr val="006600"/>
                </a:solidFill>
              </a:rPr>
              <a:t>例2: </a:t>
            </a:r>
            <a:r>
              <a:rPr lang="zh-CN" altLang="en-US" sz="2400" smtClean="0">
                <a:solidFill>
                  <a:srgbClr val="006600"/>
                </a:solidFill>
                <a:sym typeface="Wingdings" pitchFamily="2" charset="2"/>
              </a:rPr>
              <a:t>(307.6)</a:t>
            </a:r>
            <a:r>
              <a:rPr lang="zh-CN" altLang="en-US" sz="2400" baseline="-25000" smtClean="0">
                <a:solidFill>
                  <a:srgbClr val="006600"/>
                </a:solidFill>
                <a:sym typeface="Wingdings" pitchFamily="2" charset="2"/>
              </a:rPr>
              <a:t>8</a:t>
            </a:r>
            <a:r>
              <a:rPr lang="zh-CN" altLang="en-US" sz="2400" smtClean="0">
                <a:solidFill>
                  <a:srgbClr val="006600"/>
                </a:solidFill>
                <a:sym typeface="Wingdings" pitchFamily="2" charset="2"/>
              </a:rPr>
              <a:t>=3</a:t>
            </a:r>
            <a:r>
              <a:rPr lang="en-US" altLang="zh-CN" sz="2400" smtClean="0">
                <a:solidFill>
                  <a:srgbClr val="006600"/>
                </a:solidFill>
                <a:sym typeface="Wingdings" pitchFamily="2" charset="2"/>
              </a:rPr>
              <a:t>x8</a:t>
            </a:r>
            <a:r>
              <a:rPr lang="en-US" altLang="zh-CN" sz="2400" baseline="30000" smtClean="0">
                <a:solidFill>
                  <a:srgbClr val="006600"/>
                </a:solidFill>
                <a:sym typeface="Wingdings" pitchFamily="2" charset="2"/>
              </a:rPr>
              <a:t>2</a:t>
            </a:r>
            <a:r>
              <a:rPr lang="en-US" altLang="zh-CN" sz="2400" smtClean="0">
                <a:solidFill>
                  <a:srgbClr val="006600"/>
                </a:solidFill>
                <a:sym typeface="Wingdings" pitchFamily="2" charset="2"/>
              </a:rPr>
              <a:t>+7x8</a:t>
            </a:r>
            <a:r>
              <a:rPr lang="en-US" altLang="zh-CN" sz="2400" baseline="30000" smtClean="0">
                <a:solidFill>
                  <a:srgbClr val="006600"/>
                </a:solidFill>
                <a:sym typeface="Wingdings" pitchFamily="2" charset="2"/>
              </a:rPr>
              <a:t>0</a:t>
            </a:r>
            <a:r>
              <a:rPr lang="en-US" altLang="zh-CN" sz="2400" smtClean="0">
                <a:solidFill>
                  <a:srgbClr val="006600"/>
                </a:solidFill>
                <a:sym typeface="Wingdings" pitchFamily="2" charset="2"/>
              </a:rPr>
              <a:t>+6x8</a:t>
            </a:r>
            <a:r>
              <a:rPr lang="en-US" altLang="zh-CN" sz="2400" baseline="30000" smtClean="0">
                <a:solidFill>
                  <a:srgbClr val="006600"/>
                </a:solidFill>
                <a:sym typeface="Wingdings" pitchFamily="2" charset="2"/>
              </a:rPr>
              <a:t>-1</a:t>
            </a:r>
            <a:r>
              <a:rPr lang="en-US" altLang="zh-CN" sz="2400" smtClean="0">
                <a:solidFill>
                  <a:srgbClr val="006600"/>
                </a:solidFill>
                <a:sym typeface="Wingdings" pitchFamily="2" charset="2"/>
              </a:rPr>
              <a:t>=(199.75)</a:t>
            </a:r>
            <a:r>
              <a:rPr lang="zh-CN" altLang="en-US" sz="2400" baseline="-25000" smtClean="0">
                <a:solidFill>
                  <a:srgbClr val="006600"/>
                </a:solidFill>
                <a:sym typeface="Wingdings" pitchFamily="2" charset="2"/>
              </a:rPr>
              <a:t>10</a:t>
            </a:r>
          </a:p>
          <a:p>
            <a:pPr lvl="1">
              <a:lnSpc>
                <a:spcPct val="130000"/>
              </a:lnSpc>
              <a:spcBef>
                <a:spcPct val="30000"/>
              </a:spcBef>
              <a:buFontTx/>
              <a:buNone/>
            </a:pPr>
            <a:r>
              <a:rPr lang="en-US" altLang="zh-CN" sz="2400" smtClean="0">
                <a:solidFill>
                  <a:srgbClr val="006600"/>
                </a:solidFill>
              </a:rPr>
              <a:t> </a:t>
            </a:r>
            <a:r>
              <a:rPr lang="zh-CN" altLang="en-US" sz="2400" smtClean="0">
                <a:solidFill>
                  <a:srgbClr val="006600"/>
                </a:solidFill>
              </a:rPr>
              <a:t>例1: </a:t>
            </a:r>
            <a:r>
              <a:rPr lang="zh-CN" altLang="en-US" sz="2400" smtClean="0">
                <a:solidFill>
                  <a:srgbClr val="006600"/>
                </a:solidFill>
                <a:sym typeface="Wingdings" pitchFamily="2" charset="2"/>
              </a:rPr>
              <a:t>(3</a:t>
            </a:r>
            <a:r>
              <a:rPr lang="en-US" altLang="zh-CN" sz="2400" smtClean="0">
                <a:solidFill>
                  <a:srgbClr val="006600"/>
                </a:solidFill>
                <a:sym typeface="Wingdings" pitchFamily="2" charset="2"/>
              </a:rPr>
              <a:t>A. 1)</a:t>
            </a:r>
            <a:r>
              <a:rPr lang="en-US" altLang="zh-CN" sz="2400" baseline="-25000" smtClean="0">
                <a:solidFill>
                  <a:srgbClr val="006600"/>
                </a:solidFill>
                <a:sym typeface="Wingdings" pitchFamily="2" charset="2"/>
              </a:rPr>
              <a:t>16</a:t>
            </a:r>
            <a:r>
              <a:rPr lang="en-US" altLang="zh-CN" sz="2400" smtClean="0">
                <a:solidFill>
                  <a:srgbClr val="006600"/>
                </a:solidFill>
                <a:sym typeface="Wingdings" pitchFamily="2" charset="2"/>
              </a:rPr>
              <a:t>=3x16</a:t>
            </a:r>
            <a:r>
              <a:rPr lang="en-US" altLang="zh-CN" sz="2400" baseline="30000" smtClean="0">
                <a:solidFill>
                  <a:srgbClr val="006600"/>
                </a:solidFill>
                <a:sym typeface="Wingdings" pitchFamily="2" charset="2"/>
              </a:rPr>
              <a:t>1</a:t>
            </a:r>
            <a:r>
              <a:rPr lang="en-US" altLang="zh-CN" sz="2400" smtClean="0">
                <a:solidFill>
                  <a:srgbClr val="006600"/>
                </a:solidFill>
                <a:sym typeface="Wingdings" pitchFamily="2" charset="2"/>
              </a:rPr>
              <a:t>+10x16</a:t>
            </a:r>
            <a:r>
              <a:rPr lang="en-US" altLang="zh-CN" sz="2400" baseline="30000" smtClean="0">
                <a:solidFill>
                  <a:srgbClr val="006600"/>
                </a:solidFill>
                <a:sym typeface="Wingdings" pitchFamily="2" charset="2"/>
              </a:rPr>
              <a:t>0</a:t>
            </a:r>
            <a:r>
              <a:rPr lang="en-US" altLang="zh-CN" sz="2400" smtClean="0">
                <a:solidFill>
                  <a:srgbClr val="006600"/>
                </a:solidFill>
                <a:sym typeface="Wingdings" pitchFamily="2" charset="2"/>
              </a:rPr>
              <a:t>+1x16</a:t>
            </a:r>
            <a:r>
              <a:rPr lang="en-US" altLang="zh-CN" sz="2400" baseline="30000" smtClean="0">
                <a:solidFill>
                  <a:srgbClr val="006600"/>
                </a:solidFill>
                <a:sym typeface="Wingdings" pitchFamily="2" charset="2"/>
              </a:rPr>
              <a:t>-1</a:t>
            </a:r>
            <a:r>
              <a:rPr lang="en-US" altLang="zh-CN" sz="2400" smtClean="0">
                <a:solidFill>
                  <a:srgbClr val="006600"/>
                </a:solidFill>
                <a:sym typeface="Wingdings" pitchFamily="2" charset="2"/>
              </a:rPr>
              <a:t>=(58.0625)</a:t>
            </a:r>
            <a:r>
              <a:rPr lang="zh-CN" altLang="en-US" sz="2400" baseline="-25000" smtClean="0">
                <a:solidFill>
                  <a:srgbClr val="006600"/>
                </a:solidFill>
                <a:sym typeface="Wingdings" pitchFamily="2" charset="2"/>
              </a:rPr>
              <a:t>10</a:t>
            </a:r>
          </a:p>
          <a:p>
            <a:pPr lvl="1">
              <a:lnSpc>
                <a:spcPct val="130000"/>
              </a:lnSpc>
              <a:spcBef>
                <a:spcPct val="30000"/>
              </a:spcBef>
              <a:buFontTx/>
              <a:buNone/>
            </a:pPr>
            <a:r>
              <a:rPr lang="en-US" altLang="zh-CN" sz="2400" smtClean="0"/>
              <a:t>(2)</a:t>
            </a:r>
            <a:r>
              <a:rPr lang="zh-CN" altLang="en-US" sz="2400" smtClean="0"/>
              <a:t>十进制数 =&gt; </a:t>
            </a:r>
            <a:r>
              <a:rPr lang="en-US" altLang="zh-CN" sz="2400" smtClean="0"/>
              <a:t>R</a:t>
            </a:r>
            <a:r>
              <a:rPr lang="zh-CN" altLang="en-US" sz="2400" smtClean="0"/>
              <a:t>进制数</a:t>
            </a:r>
          </a:p>
          <a:p>
            <a:pPr lvl="1">
              <a:lnSpc>
                <a:spcPct val="130000"/>
              </a:lnSpc>
              <a:spcBef>
                <a:spcPct val="30000"/>
              </a:spcBef>
              <a:buFontTx/>
              <a:buNone/>
            </a:pPr>
            <a:r>
              <a:rPr lang="en-US" altLang="zh-CN" sz="2400" smtClean="0"/>
              <a:t>    </a:t>
            </a:r>
            <a:r>
              <a:rPr lang="zh-CN" altLang="en-US" sz="2400" smtClean="0">
                <a:solidFill>
                  <a:srgbClr val="993300"/>
                </a:solidFill>
              </a:rPr>
              <a:t>整数部分和小数部分分别转换</a:t>
            </a:r>
          </a:p>
          <a:p>
            <a:pPr lvl="1">
              <a:lnSpc>
                <a:spcPct val="130000"/>
              </a:lnSpc>
              <a:spcBef>
                <a:spcPct val="30000"/>
              </a:spcBef>
              <a:buFontTx/>
              <a:buNone/>
            </a:pPr>
            <a:r>
              <a:rPr lang="zh-CN" altLang="en-US" sz="2400" smtClean="0">
                <a:solidFill>
                  <a:schemeClr val="tx1"/>
                </a:solidFill>
              </a:rPr>
              <a:t>① 整数(</a:t>
            </a:r>
            <a:r>
              <a:rPr lang="en-US" altLang="zh-CN" sz="2400" smtClean="0">
                <a:solidFill>
                  <a:schemeClr val="tx1"/>
                </a:solidFill>
              </a:rPr>
              <a:t>integral part)----“</a:t>
            </a:r>
            <a:r>
              <a:rPr lang="zh-CN" altLang="en-US" sz="2400" smtClean="0">
                <a:solidFill>
                  <a:schemeClr val="tx1"/>
                </a:solidFill>
              </a:rPr>
              <a:t>除基取余，上右下左”</a:t>
            </a:r>
          </a:p>
          <a:p>
            <a:pPr lvl="1">
              <a:lnSpc>
                <a:spcPct val="130000"/>
              </a:lnSpc>
              <a:spcBef>
                <a:spcPct val="30000"/>
              </a:spcBef>
              <a:buFontTx/>
              <a:buNone/>
            </a:pPr>
            <a:r>
              <a:rPr lang="zh-CN" altLang="en-US" sz="2400" smtClean="0">
                <a:solidFill>
                  <a:schemeClr val="tx1"/>
                </a:solidFill>
              </a:rPr>
              <a:t>② 小数(</a:t>
            </a:r>
            <a:r>
              <a:rPr lang="en-US" altLang="zh-CN" sz="2400" smtClean="0">
                <a:solidFill>
                  <a:schemeClr val="tx1"/>
                </a:solidFill>
              </a:rPr>
              <a:t>fractional part)----“</a:t>
            </a:r>
            <a:r>
              <a:rPr lang="zh-CN" altLang="en-US" sz="2400" smtClean="0">
                <a:solidFill>
                  <a:schemeClr val="tx1"/>
                </a:solidFill>
              </a:rPr>
              <a:t>乘基取整，上左下右”</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body" idx="4294967295"/>
          </p:nvPr>
        </p:nvSpPr>
        <p:spPr>
          <a:xfrm>
            <a:off x="468313" y="836613"/>
            <a:ext cx="8229600" cy="987425"/>
          </a:xfrm>
        </p:spPr>
        <p:txBody>
          <a:bodyPr lIns="63500" tIns="25400" rIns="63500" bIns="25400">
            <a:spAutoFit/>
          </a:bodyPr>
          <a:lstStyle/>
          <a:p>
            <a:pPr>
              <a:buFontTx/>
              <a:buNone/>
            </a:pPr>
            <a:r>
              <a:rPr lang="zh-CN" altLang="en-US" smtClean="0"/>
              <a:t>例1</a:t>
            </a:r>
            <a:r>
              <a:rPr lang="zh-CN" altLang="en-US" smtClean="0">
                <a:sym typeface="Wingdings" pitchFamily="2" charset="2"/>
              </a:rPr>
              <a:t>:(835.6785)</a:t>
            </a:r>
            <a:r>
              <a:rPr lang="zh-CN" altLang="en-US" baseline="-25000" smtClean="0">
                <a:sym typeface="Wingdings" pitchFamily="2" charset="2"/>
              </a:rPr>
              <a:t>10</a:t>
            </a:r>
            <a:r>
              <a:rPr lang="zh-CN" altLang="en-US" smtClean="0">
                <a:sym typeface="Wingdings" pitchFamily="2" charset="2"/>
              </a:rPr>
              <a:t>=(1101000011.1011)</a:t>
            </a:r>
            <a:r>
              <a:rPr lang="zh-CN" altLang="en-US" baseline="-25000" smtClean="0">
                <a:sym typeface="Wingdings" pitchFamily="2" charset="2"/>
              </a:rPr>
              <a:t>2</a:t>
            </a:r>
            <a:endParaRPr lang="zh-CN" altLang="en-US" baseline="-25000" smtClean="0"/>
          </a:p>
        </p:txBody>
      </p:sp>
      <p:pic>
        <p:nvPicPr>
          <p:cNvPr id="634883" name="Picture 3" descr="数据转换1"/>
          <p:cNvPicPr>
            <a:picLocks noChangeAspect="1" noChangeArrowheads="1"/>
          </p:cNvPicPr>
          <p:nvPr/>
        </p:nvPicPr>
        <p:blipFill>
          <a:blip r:embed="rId2"/>
          <a:srcRect/>
          <a:stretch>
            <a:fillRect/>
          </a:stretch>
        </p:blipFill>
        <p:spPr bwMode="auto">
          <a:xfrm>
            <a:off x="228600" y="1981200"/>
            <a:ext cx="4579938" cy="4419600"/>
          </a:xfrm>
          <a:prstGeom prst="rect">
            <a:avLst/>
          </a:prstGeom>
          <a:noFill/>
          <a:ln w="9525">
            <a:noFill/>
            <a:miter lim="800000"/>
            <a:headEnd/>
            <a:tailEnd/>
          </a:ln>
        </p:spPr>
      </p:pic>
      <p:pic>
        <p:nvPicPr>
          <p:cNvPr id="634884" name="Picture 4" descr="小数转换"/>
          <p:cNvPicPr>
            <a:picLocks noChangeAspect="1" noChangeArrowheads="1"/>
          </p:cNvPicPr>
          <p:nvPr/>
        </p:nvPicPr>
        <p:blipFill>
          <a:blip r:embed="rId3"/>
          <a:srcRect/>
          <a:stretch>
            <a:fillRect/>
          </a:stretch>
        </p:blipFill>
        <p:spPr bwMode="auto">
          <a:xfrm>
            <a:off x="5275263" y="1981200"/>
            <a:ext cx="3422650" cy="4040188"/>
          </a:xfrm>
          <a:prstGeom prst="rect">
            <a:avLst/>
          </a:prstGeom>
          <a:noFill/>
          <a:ln w="9525">
            <a:noFill/>
            <a:miter lim="800000"/>
            <a:headEnd/>
            <a:tailEnd/>
          </a:ln>
        </p:spPr>
      </p:pic>
      <p:sp>
        <p:nvSpPr>
          <p:cNvPr id="634885" name="Rectangle 5"/>
          <p:cNvSpPr>
            <a:spLocks noChangeArrowheads="1"/>
          </p:cNvSpPr>
          <p:nvPr/>
        </p:nvSpPr>
        <p:spPr bwMode="auto">
          <a:xfrm>
            <a:off x="-609600" y="1447800"/>
            <a:ext cx="5495925" cy="396875"/>
          </a:xfrm>
          <a:prstGeom prst="rect">
            <a:avLst/>
          </a:prstGeom>
          <a:noFill/>
          <a:ln w="9525">
            <a:noFill/>
            <a:miter lim="800000"/>
            <a:headEnd/>
            <a:tailEnd/>
          </a:ln>
        </p:spPr>
        <p:txBody>
          <a:bodyPr>
            <a:spAutoFit/>
          </a:bodyPr>
          <a:lstStyle/>
          <a:p>
            <a:pPr lvl="1" algn="ctr">
              <a:spcBef>
                <a:spcPct val="20000"/>
              </a:spcBef>
              <a:buClr>
                <a:schemeClr val="accent1"/>
              </a:buClr>
            </a:pPr>
            <a:r>
              <a:rPr kumimoji="1" lang="zh-CN" altLang="en-US" sz="2000" b="1">
                <a:solidFill>
                  <a:srgbClr val="993300"/>
                </a:solidFill>
                <a:latin typeface="微软雅黑" pitchFamily="34" charset="-122"/>
                <a:ea typeface="微软雅黑" pitchFamily="34" charset="-122"/>
              </a:rPr>
              <a:t>整数----“除基取余，上右下左”</a:t>
            </a:r>
          </a:p>
        </p:txBody>
      </p:sp>
      <p:sp>
        <p:nvSpPr>
          <p:cNvPr id="634886" name="Rectangle 6"/>
          <p:cNvSpPr>
            <a:spLocks noChangeArrowheads="1"/>
          </p:cNvSpPr>
          <p:nvPr/>
        </p:nvSpPr>
        <p:spPr bwMode="auto">
          <a:xfrm>
            <a:off x="4540250" y="1473200"/>
            <a:ext cx="4387850" cy="396875"/>
          </a:xfrm>
          <a:prstGeom prst="rect">
            <a:avLst/>
          </a:prstGeom>
          <a:noFill/>
          <a:ln w="9525">
            <a:noFill/>
            <a:miter lim="800000"/>
            <a:headEnd/>
            <a:tailEnd/>
          </a:ln>
        </p:spPr>
        <p:txBody>
          <a:bodyPr wrap="none">
            <a:spAutoFit/>
          </a:bodyPr>
          <a:lstStyle/>
          <a:p>
            <a:pPr lvl="1" algn="ctr">
              <a:spcBef>
                <a:spcPct val="20000"/>
              </a:spcBef>
              <a:buClr>
                <a:schemeClr val="accent1"/>
              </a:buClr>
            </a:pPr>
            <a:r>
              <a:rPr kumimoji="1" lang="zh-CN" altLang="en-US" sz="2000" b="1">
                <a:solidFill>
                  <a:srgbClr val="993300"/>
                </a:solidFill>
                <a:latin typeface="微软雅黑" pitchFamily="34" charset="-122"/>
                <a:ea typeface="微软雅黑" pitchFamily="34" charset="-122"/>
              </a:rPr>
              <a:t>小数----“乘基取整，上左下右”</a:t>
            </a:r>
          </a:p>
        </p:txBody>
      </p:sp>
      <p:sp>
        <p:nvSpPr>
          <p:cNvPr id="634887" name="Rectangle 7"/>
          <p:cNvSpPr>
            <a:spLocks noChangeArrowheads="1"/>
          </p:cNvSpPr>
          <p:nvPr/>
        </p:nvSpPr>
        <p:spPr bwMode="auto">
          <a:xfrm>
            <a:off x="5029200" y="1981200"/>
            <a:ext cx="3886200" cy="4343400"/>
          </a:xfrm>
          <a:prstGeom prst="rect">
            <a:avLst/>
          </a:prstGeom>
          <a:noFill/>
          <a:ln w="12700">
            <a:solidFill>
              <a:srgbClr val="339966"/>
            </a:solidFill>
            <a:miter lim="800000"/>
            <a:headEnd/>
            <a:tailEnd/>
          </a:ln>
        </p:spPr>
        <p:txBody>
          <a:bodyPr wrap="none" anchor="ctr"/>
          <a:lstStyle/>
          <a:p>
            <a:pPr eaLnBrk="0" hangingPunct="0"/>
            <a:endParaRPr lang="zh-CN" altLang="en-US" sz="1600" b="1">
              <a:latin typeface="Times New Roman" pitchFamily="18" charset="0"/>
            </a:endParaRPr>
          </a:p>
        </p:txBody>
      </p:sp>
      <p:sp>
        <p:nvSpPr>
          <p:cNvPr id="634888" name="Rectangle 8"/>
          <p:cNvSpPr>
            <a:spLocks noChangeArrowheads="1"/>
          </p:cNvSpPr>
          <p:nvPr/>
        </p:nvSpPr>
        <p:spPr bwMode="auto">
          <a:xfrm>
            <a:off x="228600" y="1981200"/>
            <a:ext cx="4572000" cy="4419600"/>
          </a:xfrm>
          <a:prstGeom prst="rect">
            <a:avLst/>
          </a:prstGeom>
          <a:noFill/>
          <a:ln w="9525">
            <a:solidFill>
              <a:srgbClr val="339966"/>
            </a:solidFill>
            <a:miter lim="800000"/>
            <a:headEnd/>
            <a:tailEnd/>
          </a:ln>
        </p:spPr>
        <p:txBody>
          <a:bodyPr wrap="none" anchor="ctr"/>
          <a:lstStyle/>
          <a:p>
            <a:pPr eaLnBrk="0" hangingPunct="0"/>
            <a:endParaRPr lang="zh-CN" altLang="en-US" sz="1600" b="1">
              <a:latin typeface="Times New Roman" pitchFamily="18" charset="0"/>
            </a:endParaRPr>
          </a:p>
        </p:txBody>
      </p:sp>
      <p:sp>
        <p:nvSpPr>
          <p:cNvPr id="634889" name="Rectangle 9"/>
          <p:cNvSpPr>
            <a:spLocks noGrp="1" noChangeArrowheads="1"/>
          </p:cNvSpPr>
          <p:nvPr>
            <p:ph type="title" idx="4294967295"/>
          </p:nvPr>
        </p:nvSpPr>
        <p:spPr>
          <a:xfrm>
            <a:off x="746125" y="98425"/>
            <a:ext cx="7845425" cy="701675"/>
          </a:xfrm>
          <a:noFill/>
        </p:spPr>
        <p:txBody>
          <a:bodyPr>
            <a:spAutoFit/>
          </a:bodyPr>
          <a:lstStyle/>
          <a:p>
            <a:r>
              <a:rPr lang="zh-CN" altLang="en-US" sz="3200" smtClean="0">
                <a:ea typeface="宋体" pitchFamily="2" charset="-122"/>
              </a:rPr>
              <a:t>附录：</a:t>
            </a:r>
            <a:r>
              <a:rPr lang="en-US" altLang="zh-CN" sz="3200" smtClean="0">
                <a:ea typeface="宋体" pitchFamily="2" charset="-122"/>
              </a:rPr>
              <a:t> Decimal to Binary Conversions</a:t>
            </a:r>
            <a:r>
              <a:rPr lang="en-US" altLang="zh-CN" smtClean="0">
                <a:ea typeface="宋体" pitchFamily="2" charset="-122"/>
              </a:rPr>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body" idx="4294967295"/>
          </p:nvPr>
        </p:nvSpPr>
        <p:spPr>
          <a:xfrm>
            <a:off x="468313" y="836613"/>
            <a:ext cx="8229600" cy="987425"/>
          </a:xfrm>
          <a:noFill/>
        </p:spPr>
        <p:txBody>
          <a:bodyPr lIns="63500" tIns="25400" rIns="63500" bIns="25400">
            <a:spAutoFit/>
          </a:bodyPr>
          <a:lstStyle/>
          <a:p>
            <a:pPr>
              <a:buFontTx/>
              <a:buNone/>
            </a:pPr>
            <a:r>
              <a:rPr lang="zh-CN" altLang="en-US" smtClean="0"/>
              <a:t>例2</a:t>
            </a:r>
            <a:r>
              <a:rPr lang="zh-CN" altLang="en-US" smtClean="0">
                <a:sym typeface="Wingdings" pitchFamily="2" charset="2"/>
              </a:rPr>
              <a:t>:(835.63)</a:t>
            </a:r>
            <a:r>
              <a:rPr lang="zh-CN" altLang="en-US" baseline="-25000" smtClean="0">
                <a:sym typeface="Wingdings" pitchFamily="2" charset="2"/>
              </a:rPr>
              <a:t>10</a:t>
            </a:r>
            <a:r>
              <a:rPr lang="zh-CN" altLang="en-US" smtClean="0">
                <a:sym typeface="Wingdings" pitchFamily="2" charset="2"/>
              </a:rPr>
              <a:t>=(1503.50243…)</a:t>
            </a:r>
            <a:r>
              <a:rPr lang="zh-CN" altLang="en-US" baseline="-25000" smtClean="0">
                <a:sym typeface="Wingdings" pitchFamily="2" charset="2"/>
              </a:rPr>
              <a:t>8</a:t>
            </a:r>
            <a:endParaRPr lang="zh-CN" altLang="en-US" baseline="-25000" smtClean="0"/>
          </a:p>
        </p:txBody>
      </p:sp>
      <p:pic>
        <p:nvPicPr>
          <p:cNvPr id="635907" name="Picture 3" descr="整数转换"/>
          <p:cNvPicPr>
            <a:picLocks noChangeAspect="1" noChangeArrowheads="1"/>
          </p:cNvPicPr>
          <p:nvPr/>
        </p:nvPicPr>
        <p:blipFill>
          <a:blip r:embed="rId2"/>
          <a:srcRect/>
          <a:stretch>
            <a:fillRect/>
          </a:stretch>
        </p:blipFill>
        <p:spPr bwMode="auto">
          <a:xfrm>
            <a:off x="228600" y="2057400"/>
            <a:ext cx="4038600" cy="4343400"/>
          </a:xfrm>
          <a:prstGeom prst="rect">
            <a:avLst/>
          </a:prstGeom>
          <a:noFill/>
          <a:ln w="9525">
            <a:noFill/>
            <a:miter lim="800000"/>
            <a:headEnd/>
            <a:tailEnd/>
          </a:ln>
        </p:spPr>
      </p:pic>
      <p:sp>
        <p:nvSpPr>
          <p:cNvPr id="635908" name="Rectangle 4"/>
          <p:cNvSpPr>
            <a:spLocks noChangeArrowheads="1"/>
          </p:cNvSpPr>
          <p:nvPr/>
        </p:nvSpPr>
        <p:spPr bwMode="auto">
          <a:xfrm>
            <a:off x="71438" y="1493838"/>
            <a:ext cx="4208462" cy="396875"/>
          </a:xfrm>
          <a:prstGeom prst="rect">
            <a:avLst/>
          </a:prstGeom>
          <a:noFill/>
          <a:ln w="9525">
            <a:noFill/>
            <a:miter lim="800000"/>
            <a:headEnd/>
            <a:tailEnd/>
          </a:ln>
        </p:spPr>
        <p:txBody>
          <a:bodyPr>
            <a:spAutoFit/>
          </a:bodyPr>
          <a:lstStyle/>
          <a:p>
            <a:pPr lvl="1">
              <a:spcBef>
                <a:spcPct val="20000"/>
              </a:spcBef>
              <a:buClr>
                <a:schemeClr val="accent1"/>
              </a:buClr>
            </a:pPr>
            <a:r>
              <a:rPr kumimoji="1" lang="zh-CN" altLang="en-US" sz="2000" b="1">
                <a:solidFill>
                  <a:srgbClr val="993300"/>
                </a:solidFill>
                <a:latin typeface="微软雅黑" pitchFamily="34" charset="-122"/>
                <a:ea typeface="微软雅黑" pitchFamily="34" charset="-122"/>
              </a:rPr>
              <a:t>整数----“除基取余，上右下左”</a:t>
            </a:r>
          </a:p>
        </p:txBody>
      </p:sp>
      <p:sp>
        <p:nvSpPr>
          <p:cNvPr id="635909" name="Rectangle 5"/>
          <p:cNvSpPr>
            <a:spLocks noChangeArrowheads="1"/>
          </p:cNvSpPr>
          <p:nvPr/>
        </p:nvSpPr>
        <p:spPr bwMode="auto">
          <a:xfrm>
            <a:off x="4386263" y="1443038"/>
            <a:ext cx="4387850" cy="396875"/>
          </a:xfrm>
          <a:prstGeom prst="rect">
            <a:avLst/>
          </a:prstGeom>
          <a:noFill/>
          <a:ln w="9525">
            <a:noFill/>
            <a:miter lim="800000"/>
            <a:headEnd/>
            <a:tailEnd/>
          </a:ln>
        </p:spPr>
        <p:txBody>
          <a:bodyPr wrap="none">
            <a:spAutoFit/>
          </a:bodyPr>
          <a:lstStyle/>
          <a:p>
            <a:pPr lvl="1" algn="ctr">
              <a:spcBef>
                <a:spcPct val="20000"/>
              </a:spcBef>
              <a:buClr>
                <a:schemeClr val="accent1"/>
              </a:buClr>
            </a:pPr>
            <a:r>
              <a:rPr kumimoji="1" lang="zh-CN" altLang="en-US" sz="2000" b="1">
                <a:solidFill>
                  <a:srgbClr val="993300"/>
                </a:solidFill>
                <a:latin typeface="微软雅黑" pitchFamily="34" charset="-122"/>
                <a:ea typeface="微软雅黑" pitchFamily="34" charset="-122"/>
              </a:rPr>
              <a:t>小数----“乘基取整，上左下右”</a:t>
            </a:r>
          </a:p>
        </p:txBody>
      </p:sp>
      <p:sp>
        <p:nvSpPr>
          <p:cNvPr id="635910" name="Text Box 6"/>
          <p:cNvSpPr txBox="1">
            <a:spLocks noChangeArrowheads="1"/>
          </p:cNvSpPr>
          <p:nvPr/>
        </p:nvSpPr>
        <p:spPr bwMode="auto">
          <a:xfrm>
            <a:off x="4648200" y="1828800"/>
            <a:ext cx="4191000" cy="701675"/>
          </a:xfrm>
          <a:prstGeom prst="rect">
            <a:avLst/>
          </a:prstGeom>
          <a:noFill/>
          <a:ln w="9525">
            <a:noFill/>
            <a:miter lim="800000"/>
            <a:headEnd/>
            <a:tailEnd/>
          </a:ln>
        </p:spPr>
        <p:txBody>
          <a:bodyPr>
            <a:spAutoFit/>
          </a:bodyPr>
          <a:lstStyle/>
          <a:p>
            <a:pPr eaLnBrk="0" hangingPunct="0">
              <a:spcBef>
                <a:spcPct val="50000"/>
              </a:spcBef>
            </a:pPr>
            <a:r>
              <a:rPr lang="zh-CN" altLang="en-US" sz="2000" b="1">
                <a:solidFill>
                  <a:srgbClr val="3333CC"/>
                </a:solidFill>
                <a:latin typeface="微软雅黑" pitchFamily="34" charset="-122"/>
                <a:ea typeface="微软雅黑" pitchFamily="34" charset="-122"/>
              </a:rPr>
              <a:t>有可能乘积的小数部分总得不到0 ，此时得到一个近似值</a:t>
            </a:r>
            <a:r>
              <a:rPr lang="zh-CN" altLang="en-US" sz="2000" b="1">
                <a:latin typeface="微软雅黑" pitchFamily="34" charset="-122"/>
                <a:ea typeface="微软雅黑" pitchFamily="34" charset="-122"/>
              </a:rPr>
              <a:t>。</a:t>
            </a:r>
          </a:p>
        </p:txBody>
      </p:sp>
      <p:pic>
        <p:nvPicPr>
          <p:cNvPr id="635911" name="Picture 7" descr="小数转换2"/>
          <p:cNvPicPr>
            <a:picLocks noChangeAspect="1" noChangeArrowheads="1"/>
          </p:cNvPicPr>
          <p:nvPr/>
        </p:nvPicPr>
        <p:blipFill>
          <a:blip r:embed="rId3"/>
          <a:srcRect/>
          <a:stretch>
            <a:fillRect/>
          </a:stretch>
        </p:blipFill>
        <p:spPr bwMode="auto">
          <a:xfrm>
            <a:off x="4419600" y="2819400"/>
            <a:ext cx="4495800" cy="3581400"/>
          </a:xfrm>
          <a:prstGeom prst="rect">
            <a:avLst/>
          </a:prstGeom>
          <a:noFill/>
          <a:ln w="9525">
            <a:noFill/>
            <a:miter lim="800000"/>
            <a:headEnd/>
            <a:tailEnd/>
          </a:ln>
        </p:spPr>
      </p:pic>
      <p:sp>
        <p:nvSpPr>
          <p:cNvPr id="635912" name="Rectangle 8"/>
          <p:cNvSpPr>
            <a:spLocks noChangeArrowheads="1"/>
          </p:cNvSpPr>
          <p:nvPr/>
        </p:nvSpPr>
        <p:spPr bwMode="auto">
          <a:xfrm>
            <a:off x="4419600" y="2819400"/>
            <a:ext cx="4495800" cy="3581400"/>
          </a:xfrm>
          <a:prstGeom prst="rect">
            <a:avLst/>
          </a:prstGeom>
          <a:noFill/>
          <a:ln w="12700">
            <a:solidFill>
              <a:srgbClr val="339966"/>
            </a:solidFill>
            <a:miter lim="800000"/>
            <a:headEnd/>
            <a:tailEnd/>
          </a:ln>
        </p:spPr>
        <p:txBody>
          <a:bodyPr wrap="none" anchor="ctr"/>
          <a:lstStyle/>
          <a:p>
            <a:pPr eaLnBrk="0" hangingPunct="0"/>
            <a:endParaRPr lang="zh-CN" altLang="en-US" sz="1600" b="1">
              <a:latin typeface="Times New Roman" pitchFamily="18" charset="0"/>
            </a:endParaRPr>
          </a:p>
        </p:txBody>
      </p:sp>
      <p:sp>
        <p:nvSpPr>
          <p:cNvPr id="635913" name="Rectangle 9"/>
          <p:cNvSpPr>
            <a:spLocks noChangeArrowheads="1"/>
          </p:cNvSpPr>
          <p:nvPr/>
        </p:nvSpPr>
        <p:spPr bwMode="auto">
          <a:xfrm>
            <a:off x="228600" y="2057400"/>
            <a:ext cx="4038600" cy="4343400"/>
          </a:xfrm>
          <a:prstGeom prst="rect">
            <a:avLst/>
          </a:prstGeom>
          <a:noFill/>
          <a:ln w="12700">
            <a:solidFill>
              <a:srgbClr val="339966"/>
            </a:solidFill>
            <a:miter lim="800000"/>
            <a:headEnd/>
            <a:tailEnd/>
          </a:ln>
        </p:spPr>
        <p:txBody>
          <a:bodyPr wrap="none" anchor="ctr"/>
          <a:lstStyle/>
          <a:p>
            <a:pPr eaLnBrk="0" hangingPunct="0"/>
            <a:endParaRPr lang="zh-CN" altLang="en-US" sz="1600" b="1">
              <a:latin typeface="Times New Roman" pitchFamily="18" charset="0"/>
            </a:endParaRPr>
          </a:p>
        </p:txBody>
      </p:sp>
      <p:sp>
        <p:nvSpPr>
          <p:cNvPr id="635914" name="Rectangle 10"/>
          <p:cNvSpPr>
            <a:spLocks noChangeArrowheads="1"/>
          </p:cNvSpPr>
          <p:nvPr/>
        </p:nvSpPr>
        <p:spPr bwMode="auto">
          <a:xfrm>
            <a:off x="411163" y="0"/>
            <a:ext cx="8305800" cy="685800"/>
          </a:xfrm>
          <a:prstGeom prst="rect">
            <a:avLst/>
          </a:prstGeom>
          <a:noFill/>
          <a:ln w="9525">
            <a:noFill/>
            <a:miter lim="800000"/>
            <a:headEnd/>
            <a:tailEnd/>
          </a:ln>
        </p:spPr>
        <p:txBody>
          <a:bodyPr anchor="ctr"/>
          <a:lstStyle/>
          <a:p>
            <a:pPr algn="ctr"/>
            <a:r>
              <a:rPr lang="zh-CN" altLang="en-US" sz="3200" b="1">
                <a:solidFill>
                  <a:srgbClr val="CC0000"/>
                </a:solidFill>
                <a:latin typeface="Times New Roman" pitchFamily="18" charset="0"/>
              </a:rPr>
              <a:t>附录：</a:t>
            </a:r>
            <a:r>
              <a:rPr kumimoji="1" lang="en-US" altLang="zh-CN" sz="1600" b="1">
                <a:latin typeface="Times New Roman" pitchFamily="18" charset="0"/>
              </a:rPr>
              <a:t> </a:t>
            </a:r>
            <a:r>
              <a:rPr kumimoji="1" lang="en-US" altLang="zh-CN" sz="3200" b="1">
                <a:solidFill>
                  <a:srgbClr val="CC0000"/>
                </a:solidFill>
              </a:rPr>
              <a:t>Decimal to Binary Conversions</a:t>
            </a:r>
            <a:r>
              <a:rPr kumimoji="1" lang="en-US" altLang="zh-CN" sz="3600">
                <a:solidFill>
                  <a:schemeClr val="accent2"/>
                </a:solidFill>
              </a:rPr>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body" idx="4294967295"/>
          </p:nvPr>
        </p:nvSpPr>
        <p:spPr>
          <a:xfrm>
            <a:off x="228600" y="1095375"/>
            <a:ext cx="8763000" cy="5116513"/>
          </a:xfrm>
        </p:spPr>
        <p:txBody>
          <a:bodyPr lIns="63500" tIns="25400" rIns="63500" bIns="25400">
            <a:spAutoFit/>
          </a:bodyPr>
          <a:lstStyle/>
          <a:p>
            <a:pPr lvl="1">
              <a:lnSpc>
                <a:spcPct val="135000"/>
              </a:lnSpc>
              <a:buFontTx/>
              <a:buNone/>
            </a:pPr>
            <a:r>
              <a:rPr lang="zh-CN" altLang="en-US" smtClean="0">
                <a:latin typeface="微软雅黑" pitchFamily="34" charset="-122"/>
                <a:ea typeface="微软雅黑" pitchFamily="34" charset="-122"/>
              </a:rPr>
              <a:t>(3) 二/八/十六进制数的相互转换 </a:t>
            </a:r>
          </a:p>
          <a:p>
            <a:pPr lvl="1">
              <a:lnSpc>
                <a:spcPct val="135000"/>
              </a:lnSpc>
              <a:buFontTx/>
              <a:buNone/>
            </a:pPr>
            <a:r>
              <a:rPr lang="zh-CN" altLang="en-US" smtClean="0">
                <a:latin typeface="微软雅黑" pitchFamily="34" charset="-122"/>
                <a:ea typeface="微软雅黑" pitchFamily="34" charset="-122"/>
              </a:rPr>
              <a:t>① 八进制数转换成二进制数</a:t>
            </a:r>
          </a:p>
          <a:p>
            <a:pPr lvl="1">
              <a:lnSpc>
                <a:spcPct val="135000"/>
              </a:lnSpc>
              <a:buFontTx/>
              <a:buNone/>
            </a:pPr>
            <a:r>
              <a:rPr lang="zh-CN" altLang="en-US" smtClean="0">
                <a:solidFill>
                  <a:srgbClr val="006600"/>
                </a:solidFill>
                <a:latin typeface="微软雅黑" pitchFamily="34" charset="-122"/>
                <a:ea typeface="微软雅黑" pitchFamily="34" charset="-122"/>
              </a:rPr>
              <a:t>(13.724)</a:t>
            </a:r>
            <a:r>
              <a:rPr lang="zh-CN" altLang="en-US" baseline="-30000" smtClean="0">
                <a:solidFill>
                  <a:srgbClr val="006600"/>
                </a:solidFill>
                <a:latin typeface="微软雅黑" pitchFamily="34" charset="-122"/>
                <a:ea typeface="微软雅黑" pitchFamily="34" charset="-122"/>
              </a:rPr>
              <a:t> 8</a:t>
            </a:r>
            <a:r>
              <a:rPr lang="zh-CN" altLang="en-US" smtClean="0">
                <a:solidFill>
                  <a:srgbClr val="006600"/>
                </a:solidFill>
                <a:latin typeface="微软雅黑" pitchFamily="34" charset="-122"/>
                <a:ea typeface="微软雅黑" pitchFamily="34" charset="-122"/>
              </a:rPr>
              <a:t>=(  001 011 . 111  010  100  )</a:t>
            </a:r>
            <a:r>
              <a:rPr lang="zh-CN" altLang="en-US" baseline="-30000" smtClean="0">
                <a:solidFill>
                  <a:srgbClr val="006600"/>
                </a:solidFill>
                <a:latin typeface="微软雅黑" pitchFamily="34" charset="-122"/>
                <a:ea typeface="微软雅黑" pitchFamily="34" charset="-122"/>
              </a:rPr>
              <a:t> 2</a:t>
            </a:r>
            <a:r>
              <a:rPr lang="zh-CN" altLang="en-US" smtClean="0">
                <a:solidFill>
                  <a:srgbClr val="006600"/>
                </a:solidFill>
                <a:latin typeface="微软雅黑" pitchFamily="34" charset="-122"/>
                <a:ea typeface="微软雅黑" pitchFamily="34" charset="-122"/>
              </a:rPr>
              <a:t>=(1011.1110101)</a:t>
            </a:r>
            <a:r>
              <a:rPr lang="zh-CN" altLang="en-US" baseline="-30000" smtClean="0">
                <a:solidFill>
                  <a:srgbClr val="006600"/>
                </a:solidFill>
                <a:latin typeface="微软雅黑" pitchFamily="34" charset="-122"/>
                <a:ea typeface="微软雅黑" pitchFamily="34" charset="-122"/>
              </a:rPr>
              <a:t> 2</a:t>
            </a:r>
            <a:endParaRPr lang="zh-CN" altLang="en-US" smtClean="0">
              <a:solidFill>
                <a:srgbClr val="006600"/>
              </a:solidFill>
              <a:latin typeface="微软雅黑" pitchFamily="34" charset="-122"/>
              <a:ea typeface="微软雅黑" pitchFamily="34" charset="-122"/>
            </a:endParaRPr>
          </a:p>
          <a:p>
            <a:pPr lvl="1" algn="just">
              <a:lnSpc>
                <a:spcPct val="135000"/>
              </a:lnSpc>
              <a:buFontTx/>
              <a:buNone/>
            </a:pPr>
            <a:r>
              <a:rPr lang="zh-CN" altLang="en-US" smtClean="0">
                <a:latin typeface="微软雅黑" pitchFamily="34" charset="-122"/>
                <a:ea typeface="微软雅黑" pitchFamily="34" charset="-122"/>
              </a:rPr>
              <a:t>② 十六进制数转换成二进制数</a:t>
            </a:r>
          </a:p>
          <a:p>
            <a:pPr lvl="1" algn="just">
              <a:lnSpc>
                <a:spcPct val="135000"/>
              </a:lnSpc>
              <a:buFontTx/>
              <a:buNone/>
            </a:pPr>
            <a:r>
              <a:rPr lang="zh-CN" altLang="en-US" smtClean="0">
                <a:solidFill>
                  <a:srgbClr val="006600"/>
                </a:solidFill>
                <a:latin typeface="微软雅黑" pitchFamily="34" charset="-122"/>
                <a:ea typeface="微软雅黑" pitchFamily="34" charset="-122"/>
              </a:rPr>
              <a:t>(2</a:t>
            </a:r>
            <a:r>
              <a:rPr lang="en-US" altLang="zh-CN" smtClean="0">
                <a:solidFill>
                  <a:srgbClr val="006600"/>
                </a:solidFill>
                <a:latin typeface="微软雅黑" pitchFamily="34" charset="-122"/>
                <a:ea typeface="微软雅黑" pitchFamily="34" charset="-122"/>
              </a:rPr>
              <a:t>B.5E)</a:t>
            </a:r>
            <a:r>
              <a:rPr lang="en-US" altLang="zh-CN" baseline="-30000" smtClean="0">
                <a:solidFill>
                  <a:srgbClr val="006600"/>
                </a:solidFill>
                <a:latin typeface="微软雅黑" pitchFamily="34" charset="-122"/>
                <a:ea typeface="微软雅黑" pitchFamily="34" charset="-122"/>
              </a:rPr>
              <a:t>16 </a:t>
            </a:r>
            <a:r>
              <a:rPr lang="en-US" altLang="zh-CN" smtClean="0">
                <a:solidFill>
                  <a:srgbClr val="006600"/>
                </a:solidFill>
                <a:latin typeface="微软雅黑" pitchFamily="34" charset="-122"/>
                <a:ea typeface="微软雅黑" pitchFamily="34" charset="-122"/>
              </a:rPr>
              <a:t>= (00101011 . 01011110)</a:t>
            </a:r>
            <a:r>
              <a:rPr lang="en-US" altLang="zh-CN" baseline="-30000" smtClean="0">
                <a:solidFill>
                  <a:srgbClr val="006600"/>
                </a:solidFill>
                <a:latin typeface="微软雅黑" pitchFamily="34" charset="-122"/>
                <a:ea typeface="微软雅黑" pitchFamily="34" charset="-122"/>
              </a:rPr>
              <a:t> 2 </a:t>
            </a:r>
            <a:r>
              <a:rPr lang="en-US" altLang="zh-CN" smtClean="0">
                <a:solidFill>
                  <a:srgbClr val="006600"/>
                </a:solidFill>
                <a:latin typeface="微软雅黑" pitchFamily="34" charset="-122"/>
                <a:ea typeface="微软雅黑" pitchFamily="34" charset="-122"/>
              </a:rPr>
              <a:t>= (101011.0101111)</a:t>
            </a:r>
            <a:r>
              <a:rPr lang="en-US" altLang="zh-CN" baseline="-30000" smtClean="0">
                <a:solidFill>
                  <a:srgbClr val="006600"/>
                </a:solidFill>
                <a:latin typeface="微软雅黑" pitchFamily="34" charset="-122"/>
                <a:ea typeface="微软雅黑" pitchFamily="34" charset="-122"/>
              </a:rPr>
              <a:t> 2</a:t>
            </a:r>
            <a:r>
              <a:rPr lang="en-US" altLang="zh-CN" smtClean="0">
                <a:solidFill>
                  <a:srgbClr val="006600"/>
                </a:solidFill>
                <a:latin typeface="微软雅黑" pitchFamily="34" charset="-122"/>
                <a:ea typeface="微软雅黑" pitchFamily="34" charset="-122"/>
              </a:rPr>
              <a:t>  </a:t>
            </a:r>
            <a:endParaRPr lang="zh-CN" altLang="en-US" smtClean="0">
              <a:solidFill>
                <a:srgbClr val="006600"/>
              </a:solidFill>
              <a:latin typeface="微软雅黑" pitchFamily="34" charset="-122"/>
              <a:ea typeface="微软雅黑" pitchFamily="34" charset="-122"/>
            </a:endParaRPr>
          </a:p>
          <a:p>
            <a:pPr lvl="1" algn="just">
              <a:lnSpc>
                <a:spcPct val="135000"/>
              </a:lnSpc>
              <a:buFontTx/>
              <a:buNone/>
            </a:pPr>
            <a:r>
              <a:rPr lang="zh-CN" altLang="en-US" smtClean="0">
                <a:latin typeface="微软雅黑" pitchFamily="34" charset="-122"/>
                <a:ea typeface="微软雅黑" pitchFamily="34" charset="-122"/>
              </a:rPr>
              <a:t>③ 二进制数转换成八进制数  </a:t>
            </a:r>
          </a:p>
          <a:p>
            <a:pPr lvl="1" algn="just">
              <a:lnSpc>
                <a:spcPct val="135000"/>
              </a:lnSpc>
              <a:buFontTx/>
              <a:buNone/>
            </a:pPr>
            <a:r>
              <a:rPr lang="zh-CN" altLang="en-US" smtClean="0">
                <a:solidFill>
                  <a:srgbClr val="006600"/>
                </a:solidFill>
                <a:latin typeface="微软雅黑" pitchFamily="34" charset="-122"/>
                <a:ea typeface="微软雅黑" pitchFamily="34" charset="-122"/>
              </a:rPr>
              <a:t> (0.10101)</a:t>
            </a:r>
            <a:r>
              <a:rPr lang="zh-CN" altLang="en-US" baseline="-30000" smtClean="0">
                <a:solidFill>
                  <a:srgbClr val="006600"/>
                </a:solidFill>
                <a:latin typeface="微软雅黑" pitchFamily="34" charset="-122"/>
                <a:ea typeface="微软雅黑" pitchFamily="34" charset="-122"/>
              </a:rPr>
              <a:t> 2 </a:t>
            </a:r>
            <a:r>
              <a:rPr lang="zh-CN" altLang="en-US" smtClean="0">
                <a:solidFill>
                  <a:srgbClr val="006600"/>
                </a:solidFill>
                <a:latin typeface="微软雅黑" pitchFamily="34" charset="-122"/>
                <a:ea typeface="微软雅黑" pitchFamily="34" charset="-122"/>
              </a:rPr>
              <a:t>= (  000 . 101  010  )</a:t>
            </a:r>
            <a:r>
              <a:rPr lang="zh-CN" altLang="en-US" baseline="-30000" smtClean="0">
                <a:solidFill>
                  <a:srgbClr val="006600"/>
                </a:solidFill>
                <a:latin typeface="微软雅黑" pitchFamily="34" charset="-122"/>
                <a:ea typeface="微软雅黑" pitchFamily="34" charset="-122"/>
              </a:rPr>
              <a:t> 2 </a:t>
            </a:r>
            <a:r>
              <a:rPr lang="zh-CN" altLang="en-US" smtClean="0">
                <a:solidFill>
                  <a:srgbClr val="006600"/>
                </a:solidFill>
                <a:latin typeface="微软雅黑" pitchFamily="34" charset="-122"/>
                <a:ea typeface="微软雅黑" pitchFamily="34" charset="-122"/>
              </a:rPr>
              <a:t>= ( 0.52)</a:t>
            </a:r>
            <a:r>
              <a:rPr lang="zh-CN" altLang="en-US" baseline="-30000" smtClean="0">
                <a:solidFill>
                  <a:srgbClr val="006600"/>
                </a:solidFill>
                <a:latin typeface="微软雅黑" pitchFamily="34" charset="-122"/>
                <a:ea typeface="微软雅黑" pitchFamily="34" charset="-122"/>
              </a:rPr>
              <a:t> 8</a:t>
            </a:r>
            <a:r>
              <a:rPr lang="zh-CN" altLang="en-US" smtClean="0">
                <a:solidFill>
                  <a:srgbClr val="006600"/>
                </a:solidFill>
                <a:latin typeface="微软雅黑" pitchFamily="34" charset="-122"/>
                <a:ea typeface="微软雅黑" pitchFamily="34" charset="-122"/>
              </a:rPr>
              <a:t>  </a:t>
            </a:r>
          </a:p>
          <a:p>
            <a:pPr lvl="1">
              <a:lnSpc>
                <a:spcPct val="135000"/>
              </a:lnSpc>
              <a:buFontTx/>
              <a:buNone/>
            </a:pPr>
            <a:r>
              <a:rPr lang="zh-CN" altLang="en-US" smtClean="0">
                <a:latin typeface="微软雅黑" pitchFamily="34" charset="-122"/>
                <a:ea typeface="微软雅黑" pitchFamily="34" charset="-122"/>
              </a:rPr>
              <a:t>④ 二进制数转换成十六进制数</a:t>
            </a:r>
          </a:p>
          <a:p>
            <a:pPr lvl="1">
              <a:lnSpc>
                <a:spcPct val="135000"/>
              </a:lnSpc>
              <a:buFontTx/>
              <a:buNone/>
            </a:pPr>
            <a:r>
              <a:rPr lang="zh-CN" altLang="en-US" smtClean="0">
                <a:solidFill>
                  <a:srgbClr val="006600"/>
                </a:solidFill>
                <a:latin typeface="微软雅黑" pitchFamily="34" charset="-122"/>
                <a:ea typeface="微软雅黑" pitchFamily="34" charset="-122"/>
              </a:rPr>
              <a:t>(11001.11)</a:t>
            </a:r>
            <a:r>
              <a:rPr lang="zh-CN" altLang="en-US" baseline="-30000" smtClean="0">
                <a:solidFill>
                  <a:srgbClr val="006600"/>
                </a:solidFill>
                <a:latin typeface="微软雅黑" pitchFamily="34" charset="-122"/>
                <a:ea typeface="微软雅黑" pitchFamily="34" charset="-122"/>
              </a:rPr>
              <a:t> 2 </a:t>
            </a:r>
            <a:r>
              <a:rPr lang="zh-CN" altLang="en-US" smtClean="0">
                <a:solidFill>
                  <a:srgbClr val="006600"/>
                </a:solidFill>
                <a:latin typeface="微软雅黑" pitchFamily="34" charset="-122"/>
                <a:ea typeface="微软雅黑" pitchFamily="34" charset="-122"/>
              </a:rPr>
              <a:t>= (  0001  1001 . 1100  )</a:t>
            </a:r>
            <a:r>
              <a:rPr lang="zh-CN" altLang="en-US" baseline="-30000" smtClean="0">
                <a:solidFill>
                  <a:srgbClr val="006600"/>
                </a:solidFill>
                <a:latin typeface="微软雅黑" pitchFamily="34" charset="-122"/>
                <a:ea typeface="微软雅黑" pitchFamily="34" charset="-122"/>
              </a:rPr>
              <a:t> 2 </a:t>
            </a:r>
            <a:r>
              <a:rPr lang="zh-CN" altLang="en-US" smtClean="0">
                <a:solidFill>
                  <a:srgbClr val="006600"/>
                </a:solidFill>
                <a:latin typeface="微软雅黑" pitchFamily="34" charset="-122"/>
                <a:ea typeface="微软雅黑" pitchFamily="34" charset="-122"/>
              </a:rPr>
              <a:t>= ( 19.</a:t>
            </a:r>
            <a:r>
              <a:rPr lang="en-US" altLang="zh-CN" smtClean="0">
                <a:solidFill>
                  <a:srgbClr val="006600"/>
                </a:solidFill>
                <a:latin typeface="微软雅黑" pitchFamily="34" charset="-122"/>
                <a:ea typeface="微软雅黑" pitchFamily="34" charset="-122"/>
              </a:rPr>
              <a:t>C )</a:t>
            </a:r>
            <a:r>
              <a:rPr lang="en-US" altLang="zh-CN" baseline="-30000" smtClean="0">
                <a:solidFill>
                  <a:srgbClr val="006600"/>
                </a:solidFill>
                <a:latin typeface="微软雅黑" pitchFamily="34" charset="-122"/>
                <a:ea typeface="微软雅黑" pitchFamily="34" charset="-122"/>
              </a:rPr>
              <a:t> 16</a:t>
            </a:r>
            <a:endParaRPr lang="en-US" altLang="zh-CN" smtClean="0">
              <a:solidFill>
                <a:srgbClr val="006600"/>
              </a:solidFill>
              <a:latin typeface="微软雅黑" pitchFamily="34" charset="-122"/>
              <a:ea typeface="微软雅黑" pitchFamily="34" charset="-122"/>
            </a:endParaRPr>
          </a:p>
          <a:p>
            <a:pPr lvl="1">
              <a:lnSpc>
                <a:spcPct val="135000"/>
              </a:lnSpc>
              <a:buFontTx/>
              <a:buNone/>
            </a:pPr>
            <a:endParaRPr lang="zh-CN" altLang="en-US" smtClean="0">
              <a:solidFill>
                <a:srgbClr val="006600"/>
              </a:solidFill>
              <a:latin typeface="微软雅黑" pitchFamily="34" charset="-122"/>
              <a:ea typeface="微软雅黑" pitchFamily="34" charset="-122"/>
            </a:endParaRPr>
          </a:p>
          <a:p>
            <a:pPr lvl="1">
              <a:buFontTx/>
              <a:buNone/>
            </a:pPr>
            <a:endParaRPr lang="zh-CN" altLang="en-US" smtClean="0">
              <a:latin typeface="微软雅黑" pitchFamily="34" charset="-122"/>
              <a:ea typeface="微软雅黑" pitchFamily="34" charset="-122"/>
            </a:endParaRPr>
          </a:p>
        </p:txBody>
      </p:sp>
      <p:sp>
        <p:nvSpPr>
          <p:cNvPr id="636931" name="Rectangle 3"/>
          <p:cNvSpPr>
            <a:spLocks noGrp="1" noChangeArrowheads="1"/>
          </p:cNvSpPr>
          <p:nvPr>
            <p:ph type="title" idx="4294967295"/>
          </p:nvPr>
        </p:nvSpPr>
        <p:spPr>
          <a:xfrm>
            <a:off x="800100" y="158750"/>
            <a:ext cx="7453313" cy="538163"/>
          </a:xfrm>
          <a:noFill/>
        </p:spPr>
        <p:txBody>
          <a:bodyPr lIns="63500" tIns="25400" rIns="63500" bIns="25400">
            <a:spAutoFit/>
          </a:bodyPr>
          <a:lstStyle/>
          <a:p>
            <a:r>
              <a:rPr lang="zh-CN" altLang="en-US" sz="3200" smtClean="0">
                <a:ea typeface="宋体" pitchFamily="2" charset="-122"/>
              </a:rPr>
              <a:t>附录：</a:t>
            </a:r>
            <a:r>
              <a:rPr lang="en-US" altLang="zh-CN" sz="3200" smtClean="0">
                <a:ea typeface="宋体" pitchFamily="2" charset="-122"/>
              </a:rPr>
              <a:t> Conversions of numbers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idx="4294967295"/>
          </p:nvPr>
        </p:nvSpPr>
        <p:spPr>
          <a:xfrm>
            <a:off x="431800" y="128588"/>
            <a:ext cx="8229600" cy="600075"/>
          </a:xfrm>
        </p:spPr>
        <p:txBody>
          <a:bodyPr lIns="63500" tIns="25400" rIns="63500" bIns="25400" anchor="t">
            <a:spAutoFit/>
          </a:bodyPr>
          <a:lstStyle/>
          <a:p>
            <a:r>
              <a:rPr lang="en-US" altLang="zh-CN" sz="3600" smtClean="0">
                <a:ea typeface="宋体" pitchFamily="2" charset="-122"/>
              </a:rPr>
              <a:t>C</a:t>
            </a:r>
            <a:r>
              <a:rPr lang="zh-CN" altLang="en-US" sz="3600" smtClean="0">
                <a:ea typeface="宋体" pitchFamily="2" charset="-122"/>
              </a:rPr>
              <a:t>语言程序中涉及的运算</a:t>
            </a:r>
          </a:p>
        </p:txBody>
      </p:sp>
      <p:sp>
        <p:nvSpPr>
          <p:cNvPr id="393219" name="Rectangle 3"/>
          <p:cNvSpPr>
            <a:spLocks noGrp="1" noChangeArrowheads="1"/>
          </p:cNvSpPr>
          <p:nvPr>
            <p:ph type="body" idx="4294967295"/>
          </p:nvPr>
        </p:nvSpPr>
        <p:spPr>
          <a:xfrm>
            <a:off x="76200" y="831850"/>
            <a:ext cx="9067800" cy="5400675"/>
          </a:xfrm>
        </p:spPr>
        <p:txBody>
          <a:bodyPr lIns="63500" tIns="25400" rIns="63500" bIns="25400">
            <a:spAutoFit/>
          </a:bodyPr>
          <a:lstStyle/>
          <a:p>
            <a:pPr marL="203200" indent="-203200">
              <a:lnSpc>
                <a:spcPct val="100000"/>
              </a:lnSpc>
              <a:spcBef>
                <a:spcPct val="15000"/>
              </a:spcBef>
            </a:pPr>
            <a:r>
              <a:rPr lang="zh-CN" altLang="en-US" sz="2200" smtClean="0">
                <a:ea typeface="黑体" pitchFamily="49" charset="-122"/>
              </a:rPr>
              <a:t>算术运算（最基本的运算）</a:t>
            </a:r>
          </a:p>
          <a:p>
            <a:pPr marL="685800" lvl="1" indent="-190500">
              <a:lnSpc>
                <a:spcPct val="100000"/>
              </a:lnSpc>
              <a:spcBef>
                <a:spcPct val="15000"/>
              </a:spcBef>
            </a:pPr>
            <a:r>
              <a:rPr lang="zh-CN" altLang="en-US" sz="2200" smtClean="0">
                <a:ea typeface="黑体" pitchFamily="49" charset="-122"/>
              </a:rPr>
              <a:t>无符号数、带符号整数、浮点数的</a:t>
            </a:r>
            <a:r>
              <a:rPr lang="en-US" altLang="zh-CN" sz="2200" smtClean="0">
                <a:ea typeface="黑体" pitchFamily="49" charset="-122"/>
              </a:rPr>
              <a:t>+</a:t>
            </a:r>
            <a:r>
              <a:rPr lang="zh-CN" altLang="en-US" sz="2200" smtClean="0">
                <a:ea typeface="黑体" pitchFamily="49" charset="-122"/>
              </a:rPr>
              <a:t>、</a:t>
            </a:r>
            <a:r>
              <a:rPr lang="en-US" altLang="zh-CN" sz="2200" smtClean="0">
                <a:ea typeface="黑体" pitchFamily="49" charset="-122"/>
              </a:rPr>
              <a:t>-</a:t>
            </a:r>
            <a:r>
              <a:rPr lang="zh-CN" altLang="en-US" sz="2200" smtClean="0">
                <a:ea typeface="黑体" pitchFamily="49" charset="-122"/>
              </a:rPr>
              <a:t>、*、</a:t>
            </a:r>
            <a:r>
              <a:rPr lang="en-US" altLang="zh-CN" sz="2200" smtClean="0">
                <a:ea typeface="黑体" pitchFamily="49" charset="-122"/>
              </a:rPr>
              <a:t>/ </a:t>
            </a:r>
            <a:r>
              <a:rPr lang="zh-CN" altLang="en-US" sz="2200" smtClean="0">
                <a:ea typeface="黑体" pitchFamily="49" charset="-122"/>
              </a:rPr>
              <a:t>运算等</a:t>
            </a:r>
          </a:p>
          <a:p>
            <a:pPr marL="203200" indent="-203200">
              <a:lnSpc>
                <a:spcPct val="100000"/>
              </a:lnSpc>
              <a:spcBef>
                <a:spcPct val="15000"/>
              </a:spcBef>
            </a:pPr>
            <a:r>
              <a:rPr lang="zh-CN" altLang="en-US" sz="2200" smtClean="0">
                <a:ea typeface="黑体" pitchFamily="49" charset="-122"/>
              </a:rPr>
              <a:t>按位运算</a:t>
            </a:r>
          </a:p>
          <a:p>
            <a:pPr marL="685800" lvl="1" indent="-190500">
              <a:lnSpc>
                <a:spcPct val="100000"/>
              </a:lnSpc>
              <a:spcBef>
                <a:spcPct val="15000"/>
              </a:spcBef>
            </a:pPr>
            <a:r>
              <a:rPr lang="zh-CN" altLang="en-US" sz="2200" smtClean="0">
                <a:ea typeface="黑体" pitchFamily="49" charset="-122"/>
              </a:rPr>
              <a:t>用途</a:t>
            </a:r>
          </a:p>
          <a:p>
            <a:pPr marL="1257300" lvl="2" indent="-342900">
              <a:lnSpc>
                <a:spcPct val="100000"/>
              </a:lnSpc>
              <a:spcBef>
                <a:spcPct val="15000"/>
              </a:spcBef>
            </a:pPr>
            <a:r>
              <a:rPr lang="zh-CN" altLang="en-US" sz="2200" smtClean="0">
                <a:ea typeface="黑体" pitchFamily="49" charset="-122"/>
              </a:rPr>
              <a:t>对</a:t>
            </a:r>
            <a:r>
              <a:rPr lang="zh-CN" altLang="en-US" sz="2200" smtClean="0">
                <a:solidFill>
                  <a:srgbClr val="FF0066"/>
                </a:solidFill>
                <a:ea typeface="黑体" pitchFamily="49" charset="-122"/>
              </a:rPr>
              <a:t>位串</a:t>
            </a:r>
            <a:r>
              <a:rPr lang="zh-CN" altLang="en-US" sz="2200" smtClean="0">
                <a:ea typeface="黑体" pitchFamily="49" charset="-122"/>
              </a:rPr>
              <a:t>实现“掩码”（</a:t>
            </a:r>
            <a:r>
              <a:rPr lang="en-US" altLang="zh-CN" sz="2200" smtClean="0">
                <a:ea typeface="黑体" pitchFamily="49" charset="-122"/>
              </a:rPr>
              <a:t>mask</a:t>
            </a:r>
            <a:r>
              <a:rPr lang="zh-CN" altLang="en-US" sz="2200" smtClean="0">
                <a:ea typeface="黑体" pitchFamily="49" charset="-122"/>
              </a:rPr>
              <a:t>）操作或相应的其他处理</a:t>
            </a:r>
          </a:p>
          <a:p>
            <a:pPr marL="1257300" lvl="2" indent="-342900">
              <a:lnSpc>
                <a:spcPct val="100000"/>
              </a:lnSpc>
              <a:spcBef>
                <a:spcPct val="15000"/>
              </a:spcBef>
              <a:buFontTx/>
              <a:buNone/>
            </a:pPr>
            <a:r>
              <a:rPr lang="zh-CN" altLang="en-US" sz="2200" smtClean="0">
                <a:ea typeface="黑体" pitchFamily="49" charset="-122"/>
              </a:rPr>
              <a:t>（主要用于对</a:t>
            </a:r>
            <a:r>
              <a:rPr lang="zh-CN" altLang="en-US" sz="2200" smtClean="0">
                <a:solidFill>
                  <a:srgbClr val="FF0066"/>
                </a:solidFill>
                <a:ea typeface="黑体" pitchFamily="49" charset="-122"/>
              </a:rPr>
              <a:t>多媒体数据或状态</a:t>
            </a:r>
            <a:r>
              <a:rPr lang="en-US" altLang="zh-CN" sz="2200" smtClean="0">
                <a:solidFill>
                  <a:srgbClr val="FF0066"/>
                </a:solidFill>
                <a:ea typeface="黑体" pitchFamily="49" charset="-122"/>
              </a:rPr>
              <a:t>/</a:t>
            </a:r>
            <a:r>
              <a:rPr lang="zh-CN" altLang="en-US" sz="2200" smtClean="0">
                <a:solidFill>
                  <a:srgbClr val="FF0066"/>
                </a:solidFill>
                <a:ea typeface="黑体" pitchFamily="49" charset="-122"/>
              </a:rPr>
              <a:t>控制信息</a:t>
            </a:r>
            <a:r>
              <a:rPr lang="zh-CN" altLang="en-US" sz="2200" smtClean="0">
                <a:ea typeface="黑体" pitchFamily="49" charset="-122"/>
              </a:rPr>
              <a:t>进行处理）</a:t>
            </a:r>
          </a:p>
          <a:p>
            <a:pPr marL="685800" lvl="1" indent="-190500">
              <a:lnSpc>
                <a:spcPct val="100000"/>
              </a:lnSpc>
              <a:spcBef>
                <a:spcPct val="15000"/>
              </a:spcBef>
            </a:pPr>
            <a:r>
              <a:rPr lang="zh-CN" altLang="en-US" sz="2200" smtClean="0">
                <a:ea typeface="黑体" pitchFamily="49" charset="-122"/>
              </a:rPr>
              <a:t>操作</a:t>
            </a:r>
          </a:p>
          <a:p>
            <a:pPr marL="1257300" lvl="2" indent="-342900">
              <a:lnSpc>
                <a:spcPct val="100000"/>
              </a:lnSpc>
              <a:spcBef>
                <a:spcPct val="15000"/>
              </a:spcBef>
            </a:pPr>
            <a:r>
              <a:rPr lang="zh-CN" altLang="en-US" sz="2200" smtClean="0">
                <a:ea typeface="黑体" pitchFamily="49" charset="-122"/>
              </a:rPr>
              <a:t>按位或：“</a:t>
            </a:r>
            <a:r>
              <a:rPr lang="en-US" altLang="zh-CN" sz="2200" smtClean="0">
                <a:ea typeface="黑体" pitchFamily="49" charset="-122"/>
              </a:rPr>
              <a:t>|” </a:t>
            </a:r>
          </a:p>
          <a:p>
            <a:pPr marL="1257300" lvl="2" indent="-342900">
              <a:lnSpc>
                <a:spcPct val="100000"/>
              </a:lnSpc>
              <a:spcBef>
                <a:spcPct val="15000"/>
              </a:spcBef>
            </a:pPr>
            <a:r>
              <a:rPr lang="zh-CN" altLang="en-US" sz="2200" smtClean="0">
                <a:ea typeface="黑体" pitchFamily="49" charset="-122"/>
              </a:rPr>
              <a:t>按位与：“</a:t>
            </a:r>
            <a:r>
              <a:rPr lang="en-US" altLang="zh-CN" sz="2200" smtClean="0">
                <a:ea typeface="黑体" pitchFamily="49" charset="-122"/>
              </a:rPr>
              <a:t>&amp;”</a:t>
            </a:r>
            <a:endParaRPr lang="zh-CN" altLang="en-US" sz="2200" smtClean="0">
              <a:ea typeface="黑体" pitchFamily="49" charset="-122"/>
            </a:endParaRPr>
          </a:p>
          <a:p>
            <a:pPr marL="1257300" lvl="2" indent="-342900">
              <a:lnSpc>
                <a:spcPct val="100000"/>
              </a:lnSpc>
              <a:spcBef>
                <a:spcPct val="15000"/>
              </a:spcBef>
            </a:pPr>
            <a:r>
              <a:rPr lang="zh-CN" altLang="en-US" sz="2200" smtClean="0">
                <a:ea typeface="黑体" pitchFamily="49" charset="-122"/>
              </a:rPr>
              <a:t>按位取反：“</a:t>
            </a:r>
            <a:r>
              <a:rPr lang="en-US" altLang="zh-CN" sz="2200" smtClean="0">
                <a:ea typeface="黑体" pitchFamily="49" charset="-122"/>
              </a:rPr>
              <a:t>~”</a:t>
            </a:r>
          </a:p>
          <a:p>
            <a:pPr marL="1257300" lvl="2" indent="-342900">
              <a:lnSpc>
                <a:spcPct val="100000"/>
              </a:lnSpc>
              <a:spcBef>
                <a:spcPct val="15000"/>
              </a:spcBef>
            </a:pPr>
            <a:r>
              <a:rPr lang="zh-CN" altLang="en-US" sz="2200" smtClean="0">
                <a:ea typeface="黑体" pitchFamily="49" charset="-122"/>
              </a:rPr>
              <a:t>按位异或：“</a:t>
            </a:r>
            <a:r>
              <a:rPr lang="en-US" altLang="zh-CN" sz="2200" smtClean="0">
                <a:ea typeface="黑体" pitchFamily="49" charset="-122"/>
              </a:rPr>
              <a:t>^”</a:t>
            </a:r>
          </a:p>
          <a:p>
            <a:pPr marL="1257300" lvl="2" indent="-342900">
              <a:lnSpc>
                <a:spcPct val="100000"/>
              </a:lnSpc>
              <a:spcBef>
                <a:spcPct val="15000"/>
              </a:spcBef>
              <a:buFontTx/>
              <a:buNone/>
            </a:pPr>
            <a:r>
              <a:rPr lang="zh-CN" altLang="en-US" sz="2200" smtClean="0">
                <a:solidFill>
                  <a:srgbClr val="CC0000"/>
                </a:solidFill>
                <a:ea typeface="黑体" pitchFamily="49" charset="-122"/>
              </a:rPr>
              <a:t>问题：如何从</a:t>
            </a:r>
            <a:r>
              <a:rPr lang="en-US" altLang="zh-CN" sz="2200" smtClean="0">
                <a:solidFill>
                  <a:srgbClr val="CC0000"/>
                </a:solidFill>
                <a:ea typeface="黑体" pitchFamily="49" charset="-122"/>
              </a:rPr>
              <a:t>16</a:t>
            </a:r>
            <a:r>
              <a:rPr lang="zh-CN" altLang="en-US" sz="2200" smtClean="0">
                <a:solidFill>
                  <a:srgbClr val="CC0000"/>
                </a:solidFill>
                <a:ea typeface="黑体" pitchFamily="49" charset="-122"/>
              </a:rPr>
              <a:t>位采样数据</a:t>
            </a:r>
            <a:r>
              <a:rPr lang="en-US" altLang="zh-CN" sz="2200" smtClean="0">
                <a:solidFill>
                  <a:srgbClr val="CC0000"/>
                </a:solidFill>
                <a:ea typeface="黑体" pitchFamily="49" charset="-122"/>
              </a:rPr>
              <a:t>y</a:t>
            </a:r>
            <a:r>
              <a:rPr lang="zh-CN" altLang="en-US" sz="2200" smtClean="0">
                <a:solidFill>
                  <a:srgbClr val="CC0000"/>
                </a:solidFill>
                <a:ea typeface="黑体" pitchFamily="49" charset="-122"/>
              </a:rPr>
              <a:t>中提取高位字节，并使低字节为</a:t>
            </a:r>
            <a:r>
              <a:rPr lang="en-US" altLang="zh-CN" sz="2200" smtClean="0">
                <a:solidFill>
                  <a:srgbClr val="CC0000"/>
                </a:solidFill>
                <a:ea typeface="黑体" pitchFamily="49" charset="-122"/>
              </a:rPr>
              <a:t>0</a:t>
            </a:r>
            <a:r>
              <a:rPr lang="zh-CN" altLang="en-US" sz="2200" smtClean="0">
                <a:solidFill>
                  <a:srgbClr val="CC0000"/>
                </a:solidFill>
                <a:ea typeface="黑体" pitchFamily="49" charset="-122"/>
              </a:rPr>
              <a:t>？</a:t>
            </a:r>
          </a:p>
          <a:p>
            <a:pPr marL="1257300" lvl="2" indent="-342900">
              <a:lnSpc>
                <a:spcPct val="100000"/>
              </a:lnSpc>
              <a:spcBef>
                <a:spcPct val="15000"/>
              </a:spcBef>
              <a:buFontTx/>
              <a:buNone/>
            </a:pPr>
            <a:r>
              <a:rPr lang="zh-CN" altLang="en-US" sz="2200" smtClean="0">
                <a:ea typeface="黑体" pitchFamily="49" charset="-122"/>
              </a:rPr>
              <a:t>可用“</a:t>
            </a:r>
            <a:r>
              <a:rPr lang="en-US" altLang="zh-CN" sz="2200" smtClean="0">
                <a:ea typeface="黑体" pitchFamily="49" charset="-122"/>
              </a:rPr>
              <a:t>&amp;”</a:t>
            </a:r>
            <a:r>
              <a:rPr lang="zh-CN" altLang="en-US" sz="2200" smtClean="0">
                <a:ea typeface="黑体" pitchFamily="49" charset="-122"/>
              </a:rPr>
              <a:t>实现“掩码”操作：</a:t>
            </a:r>
            <a:r>
              <a:rPr lang="en-US" altLang="zh-CN" sz="2200" smtClean="0">
                <a:ea typeface="黑体" pitchFamily="49" charset="-122"/>
              </a:rPr>
              <a:t>y &amp; 0xFF00</a:t>
            </a:r>
            <a:endParaRPr lang="zh-CN" altLang="en-US" sz="2200" smtClean="0">
              <a:ea typeface="黑体" pitchFamily="49" charset="-122"/>
            </a:endParaRPr>
          </a:p>
          <a:p>
            <a:pPr marL="1257300" lvl="2" indent="-342900">
              <a:lnSpc>
                <a:spcPct val="100000"/>
              </a:lnSpc>
              <a:spcBef>
                <a:spcPct val="15000"/>
              </a:spcBef>
              <a:buFontTx/>
              <a:buNone/>
            </a:pPr>
            <a:r>
              <a:rPr lang="zh-CN" altLang="en-US" sz="2200" smtClean="0">
                <a:ea typeface="黑体" pitchFamily="49" charset="-122"/>
              </a:rPr>
              <a:t>例如，当</a:t>
            </a:r>
            <a:r>
              <a:rPr lang="en-US" altLang="zh-CN" sz="2200" smtClean="0">
                <a:ea typeface="黑体" pitchFamily="49" charset="-122"/>
              </a:rPr>
              <a:t>y=0x2C0B</a:t>
            </a:r>
            <a:r>
              <a:rPr lang="zh-CN" altLang="en-US" sz="2200" smtClean="0">
                <a:ea typeface="黑体" pitchFamily="49" charset="-122"/>
              </a:rPr>
              <a:t>时，得到结果为：</a:t>
            </a:r>
            <a:r>
              <a:rPr lang="en-US" altLang="zh-CN" sz="2200" smtClean="0">
                <a:ea typeface="黑体" pitchFamily="49" charset="-122"/>
              </a:rPr>
              <a:t>0x2C00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3219">
                                            <p:txEl>
                                              <p:pRg st="1" end="1"/>
                                            </p:txEl>
                                          </p:spTgt>
                                        </p:tgtEl>
                                        <p:attrNameLst>
                                          <p:attrName>style.visibility</p:attrName>
                                        </p:attrNameLst>
                                      </p:cBhvr>
                                      <p:to>
                                        <p:strVal val="visible"/>
                                      </p:to>
                                    </p:set>
                                    <p:animEffect transition="in" filter="blinds(horizontal)">
                                      <p:cBhvr>
                                        <p:cTn id="7" dur="500"/>
                                        <p:tgtEl>
                                          <p:spTgt spid="3932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3219">
                                            <p:txEl>
                                              <p:pRg st="4" end="4"/>
                                            </p:txEl>
                                          </p:spTgt>
                                        </p:tgtEl>
                                        <p:attrNameLst>
                                          <p:attrName>style.visibility</p:attrName>
                                        </p:attrNameLst>
                                      </p:cBhvr>
                                      <p:to>
                                        <p:strVal val="visible"/>
                                      </p:to>
                                    </p:set>
                                    <p:animEffect transition="in" filter="blinds(horizontal)">
                                      <p:cBhvr>
                                        <p:cTn id="12" dur="500"/>
                                        <p:tgtEl>
                                          <p:spTgt spid="393219">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93219">
                                            <p:txEl>
                                              <p:pRg st="5" end="5"/>
                                            </p:txEl>
                                          </p:spTgt>
                                        </p:tgtEl>
                                        <p:attrNameLst>
                                          <p:attrName>style.visibility</p:attrName>
                                        </p:attrNameLst>
                                      </p:cBhvr>
                                      <p:to>
                                        <p:strVal val="visible"/>
                                      </p:to>
                                    </p:set>
                                    <p:animEffect transition="in" filter="blinds(horizontal)">
                                      <p:cBhvr>
                                        <p:cTn id="15" dur="500"/>
                                        <p:tgtEl>
                                          <p:spTgt spid="393219">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93219">
                                            <p:txEl>
                                              <p:pRg st="7" end="7"/>
                                            </p:txEl>
                                          </p:spTgt>
                                        </p:tgtEl>
                                        <p:attrNameLst>
                                          <p:attrName>style.visibility</p:attrName>
                                        </p:attrNameLst>
                                      </p:cBhvr>
                                      <p:to>
                                        <p:strVal val="visible"/>
                                      </p:to>
                                    </p:set>
                                    <p:animEffect transition="in" filter="blinds(horizontal)">
                                      <p:cBhvr>
                                        <p:cTn id="20" dur="500"/>
                                        <p:tgtEl>
                                          <p:spTgt spid="393219">
                                            <p:txEl>
                                              <p:pRg st="7" end="7"/>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93219">
                                            <p:txEl>
                                              <p:pRg st="8" end="8"/>
                                            </p:txEl>
                                          </p:spTgt>
                                        </p:tgtEl>
                                        <p:attrNameLst>
                                          <p:attrName>style.visibility</p:attrName>
                                        </p:attrNameLst>
                                      </p:cBhvr>
                                      <p:to>
                                        <p:strVal val="visible"/>
                                      </p:to>
                                    </p:set>
                                    <p:animEffect transition="in" filter="blinds(horizontal)">
                                      <p:cBhvr>
                                        <p:cTn id="23" dur="500"/>
                                        <p:tgtEl>
                                          <p:spTgt spid="393219">
                                            <p:txEl>
                                              <p:pRg st="8" end="8"/>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93219">
                                            <p:txEl>
                                              <p:pRg st="9" end="9"/>
                                            </p:txEl>
                                          </p:spTgt>
                                        </p:tgtEl>
                                        <p:attrNameLst>
                                          <p:attrName>style.visibility</p:attrName>
                                        </p:attrNameLst>
                                      </p:cBhvr>
                                      <p:to>
                                        <p:strVal val="visible"/>
                                      </p:to>
                                    </p:set>
                                    <p:animEffect transition="in" filter="blinds(horizontal)">
                                      <p:cBhvr>
                                        <p:cTn id="26" dur="500"/>
                                        <p:tgtEl>
                                          <p:spTgt spid="393219">
                                            <p:txEl>
                                              <p:pRg st="9" end="9"/>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93219">
                                            <p:txEl>
                                              <p:pRg st="10" end="10"/>
                                            </p:txEl>
                                          </p:spTgt>
                                        </p:tgtEl>
                                        <p:attrNameLst>
                                          <p:attrName>style.visibility</p:attrName>
                                        </p:attrNameLst>
                                      </p:cBhvr>
                                      <p:to>
                                        <p:strVal val="visible"/>
                                      </p:to>
                                    </p:set>
                                    <p:animEffect transition="in" filter="blinds(horizontal)">
                                      <p:cBhvr>
                                        <p:cTn id="29" dur="500"/>
                                        <p:tgtEl>
                                          <p:spTgt spid="393219">
                                            <p:txEl>
                                              <p:pRg st="10" end="10"/>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93219">
                                            <p:txEl>
                                              <p:pRg st="11" end="11"/>
                                            </p:txEl>
                                          </p:spTgt>
                                        </p:tgtEl>
                                        <p:attrNameLst>
                                          <p:attrName>style.visibility</p:attrName>
                                        </p:attrNameLst>
                                      </p:cBhvr>
                                      <p:to>
                                        <p:strVal val="visible"/>
                                      </p:to>
                                    </p:set>
                                    <p:animEffect transition="in" filter="blinds(horizontal)">
                                      <p:cBhvr>
                                        <p:cTn id="32" dur="500"/>
                                        <p:tgtEl>
                                          <p:spTgt spid="393219">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93219">
                                            <p:txEl>
                                              <p:pRg st="12" end="12"/>
                                            </p:txEl>
                                          </p:spTgt>
                                        </p:tgtEl>
                                        <p:attrNameLst>
                                          <p:attrName>style.visibility</p:attrName>
                                        </p:attrNameLst>
                                      </p:cBhvr>
                                      <p:to>
                                        <p:strVal val="visible"/>
                                      </p:to>
                                    </p:set>
                                    <p:animEffect transition="in" filter="blinds(horizontal)">
                                      <p:cBhvr>
                                        <p:cTn id="37" dur="500"/>
                                        <p:tgtEl>
                                          <p:spTgt spid="393219">
                                            <p:txEl>
                                              <p:pRg st="12" end="12"/>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93219">
                                            <p:txEl>
                                              <p:pRg st="13" end="13"/>
                                            </p:txEl>
                                          </p:spTgt>
                                        </p:tgtEl>
                                        <p:attrNameLst>
                                          <p:attrName>style.visibility</p:attrName>
                                        </p:attrNameLst>
                                      </p:cBhvr>
                                      <p:to>
                                        <p:strVal val="visible"/>
                                      </p:to>
                                    </p:set>
                                    <p:animEffect transition="in" filter="blinds(horizontal)">
                                      <p:cBhvr>
                                        <p:cTn id="40" dur="500"/>
                                        <p:tgtEl>
                                          <p:spTgt spid="39321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idx="4294967295"/>
          </p:nvPr>
        </p:nvSpPr>
        <p:spPr>
          <a:xfrm>
            <a:off x="522288" y="128588"/>
            <a:ext cx="8229600" cy="600075"/>
          </a:xfrm>
        </p:spPr>
        <p:txBody>
          <a:bodyPr lIns="63500" tIns="25400" rIns="63500" bIns="25400" anchor="t">
            <a:spAutoFit/>
          </a:bodyPr>
          <a:lstStyle/>
          <a:p>
            <a:r>
              <a:rPr lang="en-US" altLang="zh-CN" sz="3600" smtClean="0">
                <a:ea typeface="宋体" pitchFamily="2" charset="-122"/>
              </a:rPr>
              <a:t>C</a:t>
            </a:r>
            <a:r>
              <a:rPr lang="zh-CN" altLang="en-US" sz="3600" smtClean="0">
                <a:ea typeface="宋体" pitchFamily="2" charset="-122"/>
              </a:rPr>
              <a:t>语言程序中涉及的运算</a:t>
            </a:r>
          </a:p>
        </p:txBody>
      </p:sp>
      <p:sp>
        <p:nvSpPr>
          <p:cNvPr id="394243" name="Rectangle 3"/>
          <p:cNvSpPr>
            <a:spLocks noGrp="1" noChangeArrowheads="1"/>
          </p:cNvSpPr>
          <p:nvPr>
            <p:ph type="body" idx="4294967295"/>
          </p:nvPr>
        </p:nvSpPr>
        <p:spPr>
          <a:xfrm>
            <a:off x="444500" y="784225"/>
            <a:ext cx="8191500" cy="5865813"/>
          </a:xfrm>
        </p:spPr>
        <p:txBody>
          <a:bodyPr lIns="63500" tIns="25400" rIns="63500" bIns="25400">
            <a:spAutoFit/>
          </a:bodyPr>
          <a:lstStyle/>
          <a:p>
            <a:pPr marL="203200" indent="-203200"/>
            <a:r>
              <a:rPr lang="zh-CN" altLang="en-US" sz="2200" smtClean="0">
                <a:ea typeface="黑体" pitchFamily="49" charset="-122"/>
              </a:rPr>
              <a:t>逻辑运算</a:t>
            </a:r>
          </a:p>
          <a:p>
            <a:pPr marL="685800" lvl="1" indent="-190500"/>
            <a:r>
              <a:rPr lang="zh-CN" altLang="en-US" sz="2200" smtClean="0">
                <a:ea typeface="黑体" pitchFamily="49" charset="-122"/>
              </a:rPr>
              <a:t>用途</a:t>
            </a:r>
          </a:p>
          <a:p>
            <a:pPr marL="1257300" lvl="2" indent="-342900"/>
            <a:r>
              <a:rPr lang="zh-CN" altLang="en-US" sz="2200" smtClean="0">
                <a:ea typeface="黑体" pitchFamily="49" charset="-122"/>
              </a:rPr>
              <a:t>用于关系表达式的运算</a:t>
            </a:r>
          </a:p>
          <a:p>
            <a:pPr marL="1257300" lvl="2" indent="-342900">
              <a:buFontTx/>
              <a:buNone/>
            </a:pPr>
            <a:r>
              <a:rPr lang="zh-CN" altLang="en-US" sz="2200" smtClean="0">
                <a:ea typeface="黑体" pitchFamily="49" charset="-122"/>
              </a:rPr>
              <a:t>例如，</a:t>
            </a:r>
            <a:r>
              <a:rPr lang="en-US" altLang="zh-CN" sz="2200" smtClean="0">
                <a:ea typeface="黑体" pitchFamily="49" charset="-122"/>
              </a:rPr>
              <a:t>if </a:t>
            </a:r>
            <a:r>
              <a:rPr lang="zh-CN" altLang="en-US" sz="2200" smtClean="0">
                <a:ea typeface="黑体" pitchFamily="49" charset="-122"/>
              </a:rPr>
              <a:t>（</a:t>
            </a:r>
            <a:r>
              <a:rPr lang="en-US" altLang="zh-CN" sz="2200" smtClean="0">
                <a:ea typeface="黑体" pitchFamily="49" charset="-122"/>
              </a:rPr>
              <a:t>x&gt;y and i&lt;100</a:t>
            </a:r>
            <a:r>
              <a:rPr lang="zh-CN" altLang="en-US" sz="2200" smtClean="0">
                <a:ea typeface="黑体" pitchFamily="49" charset="-122"/>
              </a:rPr>
              <a:t>）</a:t>
            </a:r>
            <a:r>
              <a:rPr lang="en-US" altLang="zh-CN" sz="2200" smtClean="0">
                <a:ea typeface="黑体" pitchFamily="49" charset="-122"/>
              </a:rPr>
              <a:t>then ……</a:t>
            </a:r>
            <a:r>
              <a:rPr lang="zh-CN" altLang="en-US" sz="2200" smtClean="0">
                <a:ea typeface="黑体" pitchFamily="49" charset="-122"/>
              </a:rPr>
              <a:t>中的“</a:t>
            </a:r>
            <a:r>
              <a:rPr lang="en-US" altLang="zh-CN" sz="2200" smtClean="0">
                <a:ea typeface="黑体" pitchFamily="49" charset="-122"/>
              </a:rPr>
              <a:t>and”</a:t>
            </a:r>
            <a:r>
              <a:rPr lang="zh-CN" altLang="en-US" sz="2200" smtClean="0">
                <a:ea typeface="黑体" pitchFamily="49" charset="-122"/>
              </a:rPr>
              <a:t>运算</a:t>
            </a:r>
          </a:p>
          <a:p>
            <a:pPr marL="685800" lvl="1" indent="-190500"/>
            <a:r>
              <a:rPr lang="zh-CN" altLang="en-US" sz="2200" smtClean="0">
                <a:ea typeface="黑体" pitchFamily="49" charset="-122"/>
              </a:rPr>
              <a:t>操作</a:t>
            </a:r>
          </a:p>
          <a:p>
            <a:pPr marL="1257300" lvl="2" indent="-342900"/>
            <a:r>
              <a:rPr lang="zh-CN" altLang="en-US" sz="2200" smtClean="0">
                <a:ea typeface="黑体" pitchFamily="49" charset="-122"/>
              </a:rPr>
              <a:t>“</a:t>
            </a:r>
            <a:r>
              <a:rPr lang="en-US" altLang="zh-CN" sz="2200" smtClean="0">
                <a:ea typeface="黑体" pitchFamily="49" charset="-122"/>
              </a:rPr>
              <a:t>‖”</a:t>
            </a:r>
            <a:r>
              <a:rPr lang="zh-CN" altLang="en-US" sz="2200" smtClean="0">
                <a:ea typeface="黑体" pitchFamily="49" charset="-122"/>
              </a:rPr>
              <a:t>表示“</a:t>
            </a:r>
            <a:r>
              <a:rPr lang="en-US" altLang="zh-CN" sz="2200" smtClean="0">
                <a:ea typeface="黑体" pitchFamily="49" charset="-122"/>
              </a:rPr>
              <a:t>OR”</a:t>
            </a:r>
            <a:r>
              <a:rPr lang="zh-CN" altLang="en-US" sz="2200" smtClean="0">
                <a:ea typeface="黑体" pitchFamily="49" charset="-122"/>
              </a:rPr>
              <a:t>运算</a:t>
            </a:r>
          </a:p>
          <a:p>
            <a:pPr marL="1257300" lvl="2" indent="-342900"/>
            <a:r>
              <a:rPr lang="zh-CN" altLang="en-US" sz="2200" smtClean="0">
                <a:ea typeface="黑体" pitchFamily="49" charset="-122"/>
              </a:rPr>
              <a:t>“</a:t>
            </a:r>
            <a:r>
              <a:rPr lang="en-US" altLang="zh-CN" sz="2200" smtClean="0">
                <a:ea typeface="黑体" pitchFamily="49" charset="-122"/>
              </a:rPr>
              <a:t>&amp;&amp;”</a:t>
            </a:r>
            <a:r>
              <a:rPr lang="zh-CN" altLang="en-US" sz="2200" smtClean="0">
                <a:ea typeface="黑体" pitchFamily="49" charset="-122"/>
              </a:rPr>
              <a:t>表示“</a:t>
            </a:r>
            <a:r>
              <a:rPr lang="en-US" altLang="zh-CN" sz="2200" smtClean="0">
                <a:ea typeface="黑体" pitchFamily="49" charset="-122"/>
              </a:rPr>
              <a:t>AND”</a:t>
            </a:r>
            <a:r>
              <a:rPr lang="zh-CN" altLang="en-US" sz="2200" smtClean="0">
                <a:ea typeface="黑体" pitchFamily="49" charset="-122"/>
              </a:rPr>
              <a:t>运算</a:t>
            </a:r>
          </a:p>
          <a:p>
            <a:pPr marL="1257300" lvl="2" indent="-342900">
              <a:buFontTx/>
              <a:buNone/>
            </a:pPr>
            <a:r>
              <a:rPr lang="en-US" altLang="zh-CN" sz="2200" smtClean="0">
                <a:ea typeface="黑体" pitchFamily="49" charset="-122"/>
              </a:rPr>
              <a:t>       </a:t>
            </a:r>
            <a:r>
              <a:rPr lang="zh-CN" altLang="en-US" sz="2200" smtClean="0">
                <a:ea typeface="黑体" pitchFamily="49" charset="-122"/>
              </a:rPr>
              <a:t>例如， </a:t>
            </a:r>
            <a:r>
              <a:rPr lang="en-US" altLang="zh-CN" sz="2200" smtClean="0">
                <a:ea typeface="黑体" pitchFamily="49" charset="-122"/>
              </a:rPr>
              <a:t>if ((x&gt;y) &amp;&amp; (i&lt;100)) then ……</a:t>
            </a:r>
            <a:endParaRPr lang="zh-CN" altLang="en-US" sz="2200" smtClean="0">
              <a:ea typeface="黑体" pitchFamily="49" charset="-122"/>
            </a:endParaRPr>
          </a:p>
          <a:p>
            <a:pPr marL="1257300" lvl="2" indent="-342900"/>
            <a:r>
              <a:rPr lang="zh-CN" altLang="en-US" sz="2200" smtClean="0">
                <a:ea typeface="黑体" pitchFamily="49" charset="-122"/>
              </a:rPr>
              <a:t>“</a:t>
            </a:r>
            <a:r>
              <a:rPr lang="en-US" altLang="zh-CN" sz="2200" smtClean="0">
                <a:ea typeface="黑体" pitchFamily="49" charset="-122"/>
              </a:rPr>
              <a:t>!”</a:t>
            </a:r>
            <a:r>
              <a:rPr lang="zh-CN" altLang="en-US" sz="2200" smtClean="0">
                <a:ea typeface="黑体" pitchFamily="49" charset="-122"/>
              </a:rPr>
              <a:t>表示“</a:t>
            </a:r>
            <a:r>
              <a:rPr lang="en-US" altLang="zh-CN" sz="2200" smtClean="0">
                <a:ea typeface="黑体" pitchFamily="49" charset="-122"/>
              </a:rPr>
              <a:t>NOT”</a:t>
            </a:r>
            <a:r>
              <a:rPr lang="zh-CN" altLang="en-US" sz="2200" smtClean="0">
                <a:ea typeface="黑体" pitchFamily="49" charset="-122"/>
              </a:rPr>
              <a:t>运算 </a:t>
            </a:r>
          </a:p>
          <a:p>
            <a:pPr marL="685800" lvl="1" indent="-190500"/>
            <a:r>
              <a:rPr lang="zh-CN" altLang="en-US" sz="2200" smtClean="0">
                <a:ea typeface="黑体" pitchFamily="49" charset="-122"/>
              </a:rPr>
              <a:t>与按位运算的差别</a:t>
            </a:r>
          </a:p>
          <a:p>
            <a:pPr marL="1257300" lvl="2" indent="-342900"/>
            <a:r>
              <a:rPr lang="zh-CN" altLang="en-US" sz="2200" smtClean="0">
                <a:ea typeface="黑体" pitchFamily="49" charset="-122"/>
              </a:rPr>
              <a:t>符号表示不同：</a:t>
            </a:r>
            <a:r>
              <a:rPr lang="en-US" altLang="zh-CN" sz="2200" smtClean="0">
                <a:solidFill>
                  <a:srgbClr val="009900"/>
                </a:solidFill>
                <a:ea typeface="黑体" pitchFamily="49" charset="-122"/>
              </a:rPr>
              <a:t>&amp; </a:t>
            </a:r>
            <a:r>
              <a:rPr lang="en-US" altLang="zh-CN" sz="2200" smtClean="0">
                <a:solidFill>
                  <a:srgbClr val="009900"/>
                </a:solidFill>
                <a:ea typeface="黑体" pitchFamily="49" charset="-122"/>
                <a:cs typeface="Times New Roman" pitchFamily="18" charset="0"/>
              </a:rPr>
              <a:t>~ </a:t>
            </a:r>
            <a:r>
              <a:rPr lang="en-US" altLang="zh-CN" sz="2200" smtClean="0">
                <a:solidFill>
                  <a:srgbClr val="009900"/>
                </a:solidFill>
                <a:ea typeface="黑体" pitchFamily="49" charset="-122"/>
              </a:rPr>
              <a:t>&amp;&amp; </a:t>
            </a:r>
            <a:r>
              <a:rPr lang="zh-CN" altLang="en-US" sz="2200" smtClean="0">
                <a:solidFill>
                  <a:srgbClr val="009900"/>
                </a:solidFill>
                <a:ea typeface="黑体" pitchFamily="49" charset="-122"/>
              </a:rPr>
              <a:t>；</a:t>
            </a:r>
            <a:r>
              <a:rPr lang="en-US" altLang="zh-CN" sz="2200" smtClean="0">
                <a:solidFill>
                  <a:srgbClr val="009900"/>
                </a:solidFill>
                <a:ea typeface="黑体" pitchFamily="49" charset="-122"/>
              </a:rPr>
              <a:t>| ~ ‖</a:t>
            </a:r>
            <a:r>
              <a:rPr lang="zh-CN" altLang="en-US" sz="2200" smtClean="0">
                <a:solidFill>
                  <a:srgbClr val="009900"/>
                </a:solidFill>
                <a:ea typeface="黑体" pitchFamily="49" charset="-122"/>
              </a:rPr>
              <a:t>； </a:t>
            </a:r>
            <a:r>
              <a:rPr lang="en-US" altLang="zh-CN" sz="2200" smtClean="0">
                <a:solidFill>
                  <a:srgbClr val="009900"/>
                </a:solidFill>
                <a:ea typeface="黑体" pitchFamily="49" charset="-122"/>
              </a:rPr>
              <a:t>……</a:t>
            </a:r>
          </a:p>
          <a:p>
            <a:pPr marL="1257300" lvl="2" indent="-342900"/>
            <a:r>
              <a:rPr lang="zh-CN" altLang="en-US" sz="2200" smtClean="0">
                <a:ea typeface="黑体" pitchFamily="49" charset="-122"/>
              </a:rPr>
              <a:t>运算过程不同：</a:t>
            </a:r>
            <a:r>
              <a:rPr lang="zh-CN" altLang="en-US" sz="2200" smtClean="0">
                <a:solidFill>
                  <a:srgbClr val="009900"/>
                </a:solidFill>
                <a:ea typeface="黑体" pitchFamily="49" charset="-122"/>
              </a:rPr>
              <a:t>按位 </a:t>
            </a:r>
            <a:r>
              <a:rPr lang="en-US" altLang="zh-CN" sz="2200" smtClean="0">
                <a:solidFill>
                  <a:srgbClr val="009900"/>
                </a:solidFill>
                <a:ea typeface="黑体" pitchFamily="49" charset="-122"/>
              </a:rPr>
              <a:t>~ </a:t>
            </a:r>
            <a:r>
              <a:rPr lang="zh-CN" altLang="en-US" sz="2200" smtClean="0">
                <a:solidFill>
                  <a:srgbClr val="009900"/>
                </a:solidFill>
                <a:ea typeface="黑体" pitchFamily="49" charset="-122"/>
              </a:rPr>
              <a:t>整体</a:t>
            </a:r>
          </a:p>
          <a:p>
            <a:pPr marL="1257300" lvl="2" indent="-342900"/>
            <a:r>
              <a:rPr lang="zh-CN" altLang="en-US" sz="2200" smtClean="0">
                <a:ea typeface="黑体" pitchFamily="49" charset="-122"/>
              </a:rPr>
              <a:t>结果类型不同：</a:t>
            </a:r>
            <a:r>
              <a:rPr lang="zh-CN" altLang="en-US" sz="2200" smtClean="0">
                <a:solidFill>
                  <a:srgbClr val="009900"/>
                </a:solidFill>
                <a:ea typeface="黑体" pitchFamily="49" charset="-122"/>
              </a:rPr>
              <a:t>位串 </a:t>
            </a:r>
            <a:r>
              <a:rPr lang="en-US" altLang="zh-CN" sz="2200" smtClean="0">
                <a:solidFill>
                  <a:srgbClr val="009900"/>
                </a:solidFill>
                <a:ea typeface="黑体" pitchFamily="49" charset="-122"/>
              </a:rPr>
              <a:t>~ </a:t>
            </a:r>
            <a:r>
              <a:rPr lang="zh-CN" altLang="en-US" sz="2200" smtClean="0">
                <a:solidFill>
                  <a:srgbClr val="009900"/>
                </a:solidFill>
                <a:ea typeface="黑体" pitchFamily="49" charset="-122"/>
              </a:rPr>
              <a:t>逻辑值</a:t>
            </a:r>
            <a:endParaRPr lang="en-US" altLang="zh-CN" sz="2200" smtClean="0">
              <a:solidFill>
                <a:srgbClr val="009900"/>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4243">
                                            <p:txEl>
                                              <p:pRg st="2" end="2"/>
                                            </p:txEl>
                                          </p:spTgt>
                                        </p:tgtEl>
                                        <p:attrNameLst>
                                          <p:attrName>style.visibility</p:attrName>
                                        </p:attrNameLst>
                                      </p:cBhvr>
                                      <p:to>
                                        <p:strVal val="visible"/>
                                      </p:to>
                                    </p:set>
                                    <p:animEffect transition="in" filter="blinds(horizontal)">
                                      <p:cBhvr>
                                        <p:cTn id="7" dur="500"/>
                                        <p:tgtEl>
                                          <p:spTgt spid="39424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4243">
                                            <p:txEl>
                                              <p:pRg st="3" end="3"/>
                                            </p:txEl>
                                          </p:spTgt>
                                        </p:tgtEl>
                                        <p:attrNameLst>
                                          <p:attrName>style.visibility</p:attrName>
                                        </p:attrNameLst>
                                      </p:cBhvr>
                                      <p:to>
                                        <p:strVal val="visible"/>
                                      </p:to>
                                    </p:set>
                                    <p:animEffect transition="in" filter="blinds(horizontal)">
                                      <p:cBhvr>
                                        <p:cTn id="10" dur="500"/>
                                        <p:tgtEl>
                                          <p:spTgt spid="39424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94243">
                                            <p:txEl>
                                              <p:pRg st="5" end="5"/>
                                            </p:txEl>
                                          </p:spTgt>
                                        </p:tgtEl>
                                        <p:attrNameLst>
                                          <p:attrName>style.visibility</p:attrName>
                                        </p:attrNameLst>
                                      </p:cBhvr>
                                      <p:to>
                                        <p:strVal val="visible"/>
                                      </p:to>
                                    </p:set>
                                    <p:animEffect transition="in" filter="blinds(horizontal)">
                                      <p:cBhvr>
                                        <p:cTn id="15" dur="500"/>
                                        <p:tgtEl>
                                          <p:spTgt spid="394243">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94243">
                                            <p:txEl>
                                              <p:pRg st="6" end="6"/>
                                            </p:txEl>
                                          </p:spTgt>
                                        </p:tgtEl>
                                        <p:attrNameLst>
                                          <p:attrName>style.visibility</p:attrName>
                                        </p:attrNameLst>
                                      </p:cBhvr>
                                      <p:to>
                                        <p:strVal val="visible"/>
                                      </p:to>
                                    </p:set>
                                    <p:animEffect transition="in" filter="blinds(horizontal)">
                                      <p:cBhvr>
                                        <p:cTn id="18" dur="500"/>
                                        <p:tgtEl>
                                          <p:spTgt spid="394243">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94243">
                                            <p:txEl>
                                              <p:pRg st="7" end="7"/>
                                            </p:txEl>
                                          </p:spTgt>
                                        </p:tgtEl>
                                        <p:attrNameLst>
                                          <p:attrName>style.visibility</p:attrName>
                                        </p:attrNameLst>
                                      </p:cBhvr>
                                      <p:to>
                                        <p:strVal val="visible"/>
                                      </p:to>
                                    </p:set>
                                    <p:animEffect transition="in" filter="blinds(horizontal)">
                                      <p:cBhvr>
                                        <p:cTn id="21" dur="500"/>
                                        <p:tgtEl>
                                          <p:spTgt spid="394243">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94243">
                                            <p:txEl>
                                              <p:pRg st="8" end="8"/>
                                            </p:txEl>
                                          </p:spTgt>
                                        </p:tgtEl>
                                        <p:attrNameLst>
                                          <p:attrName>style.visibility</p:attrName>
                                        </p:attrNameLst>
                                      </p:cBhvr>
                                      <p:to>
                                        <p:strVal val="visible"/>
                                      </p:to>
                                    </p:set>
                                    <p:animEffect transition="in" filter="blinds(horizontal)">
                                      <p:cBhvr>
                                        <p:cTn id="24" dur="500"/>
                                        <p:tgtEl>
                                          <p:spTgt spid="39424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94243">
                                            <p:txEl>
                                              <p:pRg st="10" end="10"/>
                                            </p:txEl>
                                          </p:spTgt>
                                        </p:tgtEl>
                                        <p:attrNameLst>
                                          <p:attrName>style.visibility</p:attrName>
                                        </p:attrNameLst>
                                      </p:cBhvr>
                                      <p:to>
                                        <p:strVal val="visible"/>
                                      </p:to>
                                    </p:set>
                                    <p:animEffect transition="in" filter="blinds(horizontal)">
                                      <p:cBhvr>
                                        <p:cTn id="29" dur="500"/>
                                        <p:tgtEl>
                                          <p:spTgt spid="394243">
                                            <p:txEl>
                                              <p:pRg st="10" end="10"/>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94243">
                                            <p:txEl>
                                              <p:pRg st="11" end="11"/>
                                            </p:txEl>
                                          </p:spTgt>
                                        </p:tgtEl>
                                        <p:attrNameLst>
                                          <p:attrName>style.visibility</p:attrName>
                                        </p:attrNameLst>
                                      </p:cBhvr>
                                      <p:to>
                                        <p:strVal val="visible"/>
                                      </p:to>
                                    </p:set>
                                    <p:animEffect transition="in" filter="blinds(horizontal)">
                                      <p:cBhvr>
                                        <p:cTn id="32" dur="500"/>
                                        <p:tgtEl>
                                          <p:spTgt spid="394243">
                                            <p:txEl>
                                              <p:pRg st="11" end="11"/>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94243">
                                            <p:txEl>
                                              <p:pRg st="12" end="12"/>
                                            </p:txEl>
                                          </p:spTgt>
                                        </p:tgtEl>
                                        <p:attrNameLst>
                                          <p:attrName>style.visibility</p:attrName>
                                        </p:attrNameLst>
                                      </p:cBhvr>
                                      <p:to>
                                        <p:strVal val="visible"/>
                                      </p:to>
                                    </p:set>
                                    <p:animEffect transition="in" filter="blinds(horizontal)">
                                      <p:cBhvr>
                                        <p:cTn id="35" dur="500"/>
                                        <p:tgtEl>
                                          <p:spTgt spid="39424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en-US" altLang="zh-CN" smtClean="0">
                <a:ea typeface="宋体" pitchFamily="2" charset="-122"/>
              </a:rPr>
              <a:t>C</a:t>
            </a:r>
            <a:r>
              <a:rPr lang="zh-CN" altLang="en-US" smtClean="0">
                <a:ea typeface="宋体" pitchFamily="2" charset="-122"/>
              </a:rPr>
              <a:t>语言程序中涉及的运算</a:t>
            </a:r>
          </a:p>
        </p:txBody>
      </p:sp>
      <p:sp>
        <p:nvSpPr>
          <p:cNvPr id="395267" name="Rectangle 3"/>
          <p:cNvSpPr>
            <a:spLocks noGrp="1" noChangeArrowheads="1"/>
          </p:cNvSpPr>
          <p:nvPr>
            <p:ph type="body" idx="4294967295"/>
          </p:nvPr>
        </p:nvSpPr>
        <p:spPr>
          <a:xfrm>
            <a:off x="192088" y="1131888"/>
            <a:ext cx="8559800" cy="5229225"/>
          </a:xfrm>
        </p:spPr>
        <p:txBody>
          <a:bodyPr lIns="63500" tIns="25400" rIns="63500" bIns="25400">
            <a:spAutoFit/>
          </a:bodyPr>
          <a:lstStyle/>
          <a:p>
            <a:pPr marL="203200" indent="-203200">
              <a:lnSpc>
                <a:spcPct val="100000"/>
              </a:lnSpc>
              <a:spcBef>
                <a:spcPct val="10000"/>
              </a:spcBef>
            </a:pPr>
            <a:r>
              <a:rPr lang="zh-CN" altLang="en-US" sz="2000" smtClean="0">
                <a:ea typeface="黑体" pitchFamily="49" charset="-122"/>
              </a:rPr>
              <a:t>移位运算</a:t>
            </a:r>
          </a:p>
          <a:p>
            <a:pPr marL="685800" lvl="1" indent="-190500">
              <a:lnSpc>
                <a:spcPct val="100000"/>
              </a:lnSpc>
              <a:spcBef>
                <a:spcPct val="10000"/>
              </a:spcBef>
            </a:pPr>
            <a:r>
              <a:rPr lang="zh-CN" altLang="en-US" smtClean="0">
                <a:ea typeface="黑体" pitchFamily="49" charset="-122"/>
              </a:rPr>
              <a:t>用途</a:t>
            </a:r>
          </a:p>
          <a:p>
            <a:pPr marL="1257300" lvl="2" indent="-342900">
              <a:lnSpc>
                <a:spcPct val="100000"/>
              </a:lnSpc>
              <a:spcBef>
                <a:spcPct val="10000"/>
              </a:spcBef>
            </a:pPr>
            <a:r>
              <a:rPr lang="zh-CN" altLang="en-US" sz="2000" smtClean="0">
                <a:ea typeface="黑体" pitchFamily="49" charset="-122"/>
              </a:rPr>
              <a:t>提取部分信息</a:t>
            </a:r>
          </a:p>
          <a:p>
            <a:pPr marL="1257300" lvl="2" indent="-342900">
              <a:lnSpc>
                <a:spcPct val="100000"/>
              </a:lnSpc>
              <a:spcBef>
                <a:spcPct val="10000"/>
              </a:spcBef>
            </a:pPr>
            <a:r>
              <a:rPr lang="zh-CN" altLang="en-US" sz="2000" smtClean="0">
                <a:ea typeface="黑体" pitchFamily="49" charset="-122"/>
              </a:rPr>
              <a:t>扩大或缩小数值的</a:t>
            </a:r>
            <a:r>
              <a:rPr lang="en-US" altLang="zh-CN" sz="2000" smtClean="0">
                <a:ea typeface="黑体" pitchFamily="49" charset="-122"/>
              </a:rPr>
              <a:t>2</a:t>
            </a:r>
            <a:r>
              <a:rPr lang="zh-CN" altLang="en-US" sz="2000" smtClean="0">
                <a:ea typeface="黑体" pitchFamily="49" charset="-122"/>
              </a:rPr>
              <a:t>、</a:t>
            </a:r>
            <a:r>
              <a:rPr lang="en-US" altLang="zh-CN" sz="2000" smtClean="0">
                <a:ea typeface="黑体" pitchFamily="49" charset="-122"/>
              </a:rPr>
              <a:t>4</a:t>
            </a:r>
            <a:r>
              <a:rPr lang="zh-CN" altLang="en-US" sz="2000" smtClean="0">
                <a:ea typeface="黑体" pitchFamily="49" charset="-122"/>
              </a:rPr>
              <a:t>、</a:t>
            </a:r>
            <a:r>
              <a:rPr lang="en-US" altLang="zh-CN" sz="2000" smtClean="0">
                <a:ea typeface="黑体" pitchFamily="49" charset="-122"/>
              </a:rPr>
              <a:t>8…</a:t>
            </a:r>
            <a:r>
              <a:rPr lang="zh-CN" altLang="en-US" sz="2000" smtClean="0">
                <a:ea typeface="黑体" pitchFamily="49" charset="-122"/>
              </a:rPr>
              <a:t>倍</a:t>
            </a:r>
          </a:p>
          <a:p>
            <a:pPr marL="685800" lvl="1" indent="-190500">
              <a:lnSpc>
                <a:spcPct val="100000"/>
              </a:lnSpc>
              <a:spcBef>
                <a:spcPct val="10000"/>
              </a:spcBef>
            </a:pPr>
            <a:r>
              <a:rPr lang="zh-CN" altLang="en-US" smtClean="0">
                <a:ea typeface="黑体" pitchFamily="49" charset="-122"/>
              </a:rPr>
              <a:t>操作</a:t>
            </a:r>
          </a:p>
          <a:p>
            <a:pPr marL="1257300" lvl="2" indent="-342900">
              <a:lnSpc>
                <a:spcPct val="100000"/>
              </a:lnSpc>
              <a:spcBef>
                <a:spcPct val="10000"/>
              </a:spcBef>
            </a:pPr>
            <a:r>
              <a:rPr lang="zh-CN" altLang="en-US" sz="2000" smtClean="0">
                <a:ea typeface="黑体" pitchFamily="49" charset="-122"/>
              </a:rPr>
              <a:t>左移</a:t>
            </a:r>
            <a:r>
              <a:rPr lang="en-US" altLang="zh-CN" sz="2000" smtClean="0">
                <a:ea typeface="黑体" pitchFamily="49" charset="-122"/>
              </a:rPr>
              <a:t>:</a:t>
            </a:r>
            <a:r>
              <a:rPr lang="zh-CN" altLang="en-US" sz="2000" smtClean="0">
                <a:ea typeface="黑体" pitchFamily="49" charset="-122"/>
              </a:rPr>
              <a:t>：</a:t>
            </a:r>
            <a:r>
              <a:rPr lang="en-US" altLang="zh-CN" sz="2000" smtClean="0">
                <a:ea typeface="黑体" pitchFamily="49" charset="-122"/>
              </a:rPr>
              <a:t>x&lt;&lt;k;   </a:t>
            </a:r>
            <a:r>
              <a:rPr lang="zh-CN" altLang="en-US" sz="2000" smtClean="0">
                <a:ea typeface="黑体" pitchFamily="49" charset="-122"/>
              </a:rPr>
              <a:t>右移： </a:t>
            </a:r>
            <a:r>
              <a:rPr lang="en-US" altLang="zh-CN" sz="2000" smtClean="0">
                <a:ea typeface="黑体" pitchFamily="49" charset="-122"/>
              </a:rPr>
              <a:t>x&gt;&gt;k</a:t>
            </a:r>
          </a:p>
          <a:p>
            <a:pPr marL="1257300" lvl="2" indent="-342900">
              <a:lnSpc>
                <a:spcPct val="100000"/>
              </a:lnSpc>
              <a:spcBef>
                <a:spcPct val="10000"/>
              </a:spcBef>
            </a:pPr>
            <a:r>
              <a:rPr lang="zh-CN" altLang="en-US" sz="2000" smtClean="0">
                <a:ea typeface="黑体" pitchFamily="49" charset="-122"/>
              </a:rPr>
              <a:t>不区分是逻辑移位还是算术移位，由</a:t>
            </a:r>
            <a:r>
              <a:rPr lang="en-US" altLang="zh-CN" sz="2000" smtClean="0">
                <a:ea typeface="黑体" pitchFamily="49" charset="-122"/>
              </a:rPr>
              <a:t>x</a:t>
            </a:r>
            <a:r>
              <a:rPr lang="zh-CN" altLang="en-US" sz="2000" smtClean="0">
                <a:ea typeface="黑体" pitchFamily="49" charset="-122"/>
              </a:rPr>
              <a:t>的类型确定</a:t>
            </a:r>
          </a:p>
          <a:p>
            <a:pPr marL="1257300" lvl="2" indent="-342900">
              <a:lnSpc>
                <a:spcPct val="100000"/>
              </a:lnSpc>
              <a:spcBef>
                <a:spcPct val="10000"/>
              </a:spcBef>
            </a:pPr>
            <a:r>
              <a:rPr lang="zh-CN" altLang="en-US" sz="2000" smtClean="0">
                <a:ea typeface="黑体" pitchFamily="49" charset="-122"/>
              </a:rPr>
              <a:t>无符号数：逻辑左移、逻辑右移</a:t>
            </a:r>
          </a:p>
          <a:p>
            <a:pPr marL="1714500" lvl="3" indent="-342900">
              <a:spcBef>
                <a:spcPct val="10000"/>
              </a:spcBef>
              <a:buFontTx/>
              <a:buNone/>
            </a:pPr>
            <a:r>
              <a:rPr lang="zh-CN" altLang="en-US" sz="2000" smtClean="0">
                <a:solidFill>
                  <a:srgbClr val="CC0000"/>
                </a:solidFill>
                <a:ea typeface="黑体" pitchFamily="49" charset="-122"/>
              </a:rPr>
              <a:t>高（低）位移出，低（高）位补</a:t>
            </a:r>
            <a:r>
              <a:rPr lang="en-US" altLang="zh-CN" sz="2000" smtClean="0">
                <a:solidFill>
                  <a:srgbClr val="CC0000"/>
                </a:solidFill>
                <a:ea typeface="黑体" pitchFamily="49" charset="-122"/>
              </a:rPr>
              <a:t>0</a:t>
            </a:r>
            <a:r>
              <a:rPr lang="zh-CN" altLang="en-US" sz="2000" smtClean="0">
                <a:solidFill>
                  <a:srgbClr val="CC0000"/>
                </a:solidFill>
                <a:ea typeface="黑体" pitchFamily="49" charset="-122"/>
              </a:rPr>
              <a:t>，可能溢出！</a:t>
            </a:r>
          </a:p>
          <a:p>
            <a:pPr marL="1714500" lvl="3" indent="-342900">
              <a:spcBef>
                <a:spcPct val="10000"/>
              </a:spcBef>
              <a:buFontTx/>
              <a:buNone/>
            </a:pPr>
            <a:r>
              <a:rPr lang="zh-CN" altLang="en-US" sz="2000" smtClean="0">
                <a:solidFill>
                  <a:schemeClr val="accent2"/>
                </a:solidFill>
                <a:ea typeface="黑体" pitchFamily="49" charset="-122"/>
              </a:rPr>
              <a:t>问题：何时可能发生溢出？如何判断溢出？</a:t>
            </a:r>
            <a:endParaRPr lang="en-US" altLang="zh-CN" sz="2000" smtClean="0">
              <a:solidFill>
                <a:schemeClr val="accent2"/>
              </a:solidFill>
              <a:ea typeface="黑体" pitchFamily="49" charset="-122"/>
            </a:endParaRPr>
          </a:p>
          <a:p>
            <a:pPr marL="1257300" lvl="2" indent="-342900">
              <a:lnSpc>
                <a:spcPct val="100000"/>
              </a:lnSpc>
              <a:spcBef>
                <a:spcPct val="10000"/>
              </a:spcBef>
              <a:buFontTx/>
              <a:buNone/>
            </a:pPr>
            <a:r>
              <a:rPr lang="zh-CN" altLang="en-US" sz="2000" smtClean="0">
                <a:solidFill>
                  <a:srgbClr val="009900"/>
                </a:solidFill>
                <a:ea typeface="黑体" pitchFamily="49" charset="-122"/>
              </a:rPr>
              <a:t>          若高位移出的是</a:t>
            </a:r>
            <a:r>
              <a:rPr lang="en-US" altLang="zh-CN" sz="2000" smtClean="0">
                <a:solidFill>
                  <a:srgbClr val="009900"/>
                </a:solidFill>
                <a:ea typeface="黑体" pitchFamily="49" charset="-122"/>
              </a:rPr>
              <a:t>1</a:t>
            </a:r>
            <a:r>
              <a:rPr lang="zh-CN" altLang="en-US" sz="2000" smtClean="0">
                <a:solidFill>
                  <a:srgbClr val="009900"/>
                </a:solidFill>
                <a:ea typeface="黑体" pitchFamily="49" charset="-122"/>
              </a:rPr>
              <a:t>，则左移时发生溢出</a:t>
            </a:r>
          </a:p>
          <a:p>
            <a:pPr marL="1257300" lvl="2" indent="-342900">
              <a:lnSpc>
                <a:spcPct val="100000"/>
              </a:lnSpc>
              <a:spcBef>
                <a:spcPct val="10000"/>
              </a:spcBef>
            </a:pPr>
            <a:r>
              <a:rPr lang="zh-CN" altLang="en-US" sz="2000" smtClean="0">
                <a:ea typeface="黑体" pitchFamily="49" charset="-122"/>
              </a:rPr>
              <a:t>带符号整数：算术左移、算术右移</a:t>
            </a:r>
          </a:p>
          <a:p>
            <a:pPr marL="1714500" lvl="3" indent="-342900">
              <a:spcBef>
                <a:spcPct val="10000"/>
              </a:spcBef>
              <a:buFontTx/>
              <a:buNone/>
            </a:pPr>
            <a:r>
              <a:rPr lang="zh-CN" altLang="en-US" sz="2000" smtClean="0">
                <a:solidFill>
                  <a:srgbClr val="CC0000"/>
                </a:solidFill>
                <a:ea typeface="黑体" pitchFamily="49" charset="-122"/>
              </a:rPr>
              <a:t>左移：高位移出，低位补</a:t>
            </a:r>
            <a:r>
              <a:rPr lang="en-US" altLang="zh-CN" sz="2000" smtClean="0">
                <a:solidFill>
                  <a:srgbClr val="CC0000"/>
                </a:solidFill>
                <a:ea typeface="黑体" pitchFamily="49" charset="-122"/>
              </a:rPr>
              <a:t>0</a:t>
            </a:r>
            <a:r>
              <a:rPr lang="zh-CN" altLang="en-US" sz="2000" smtClean="0">
                <a:solidFill>
                  <a:srgbClr val="CC0000"/>
                </a:solidFill>
                <a:ea typeface="黑体" pitchFamily="49" charset="-122"/>
              </a:rPr>
              <a:t>。可能溢出！</a:t>
            </a:r>
          </a:p>
          <a:p>
            <a:pPr marL="1257300" lvl="2" indent="-342900">
              <a:lnSpc>
                <a:spcPct val="100000"/>
              </a:lnSpc>
              <a:spcBef>
                <a:spcPct val="10000"/>
              </a:spcBef>
              <a:buFontTx/>
              <a:buNone/>
            </a:pPr>
            <a:r>
              <a:rPr lang="zh-CN" altLang="en-US" sz="2000" smtClean="0">
                <a:solidFill>
                  <a:srgbClr val="CC0000"/>
                </a:solidFill>
                <a:ea typeface="黑体" pitchFamily="49" charset="-122"/>
              </a:rPr>
              <a:t>       </a:t>
            </a:r>
            <a:r>
              <a:rPr lang="zh-CN" altLang="en-US" sz="2000" smtClean="0">
                <a:solidFill>
                  <a:schemeClr val="accent2"/>
                </a:solidFill>
                <a:ea typeface="黑体" pitchFamily="49" charset="-122"/>
              </a:rPr>
              <a:t>溢出判断：</a:t>
            </a:r>
            <a:r>
              <a:rPr lang="zh-CN" altLang="en-US" sz="2000" smtClean="0">
                <a:solidFill>
                  <a:srgbClr val="009900"/>
                </a:solidFill>
                <a:ea typeface="黑体" pitchFamily="49" charset="-122"/>
              </a:rPr>
              <a:t>若移出的位不等于新的符号位，则溢出。</a:t>
            </a:r>
            <a:endParaRPr lang="en-US" altLang="zh-CN" sz="2000" smtClean="0">
              <a:solidFill>
                <a:srgbClr val="009900"/>
              </a:solidFill>
              <a:ea typeface="黑体" pitchFamily="49" charset="-122"/>
            </a:endParaRPr>
          </a:p>
          <a:p>
            <a:pPr marL="1714500" lvl="3" indent="-342900">
              <a:spcBef>
                <a:spcPct val="10000"/>
              </a:spcBef>
              <a:buFontTx/>
              <a:buNone/>
            </a:pPr>
            <a:r>
              <a:rPr lang="zh-CN" altLang="en-US" sz="2000" smtClean="0">
                <a:solidFill>
                  <a:srgbClr val="CC0000"/>
                </a:solidFill>
                <a:ea typeface="黑体" pitchFamily="49" charset="-122"/>
              </a:rPr>
              <a:t>右移：低位移出，高位补符，可能发生有效数据丢失。</a:t>
            </a:r>
          </a:p>
        </p:txBody>
      </p:sp>
      <p:sp>
        <p:nvSpPr>
          <p:cNvPr id="5" name="矩形 4"/>
          <p:cNvSpPr>
            <a:spLocks noChangeArrowheads="1"/>
          </p:cNvSpPr>
          <p:nvPr/>
        </p:nvSpPr>
        <p:spPr bwMode="auto">
          <a:xfrm>
            <a:off x="3194050" y="735013"/>
            <a:ext cx="5772150" cy="1096962"/>
          </a:xfrm>
          <a:prstGeom prst="rect">
            <a:avLst/>
          </a:prstGeom>
          <a:noFill/>
          <a:ln w="9525">
            <a:noFill/>
            <a:miter lim="800000"/>
            <a:headEnd/>
            <a:tailEnd/>
          </a:ln>
        </p:spPr>
        <p:txBody>
          <a:bodyPr>
            <a:spAutoFit/>
          </a:bodyPr>
          <a:lstStyle/>
          <a:p>
            <a:pPr eaLnBrk="0" hangingPunct="0"/>
            <a:r>
              <a:rPr lang="zh-CN" altLang="en-US" sz="2200" b="1">
                <a:solidFill>
                  <a:srgbClr val="009900"/>
                </a:solidFill>
                <a:latin typeface="黑体" pitchFamily="49" charset="-122"/>
                <a:ea typeface="黑体" pitchFamily="49" charset="-122"/>
              </a:rPr>
              <a:t>如何从</a:t>
            </a:r>
            <a:r>
              <a:rPr lang="en-US" altLang="zh-CN" sz="2200" b="1">
                <a:solidFill>
                  <a:srgbClr val="009900"/>
                </a:solidFill>
                <a:latin typeface="黑体" pitchFamily="49" charset="-122"/>
                <a:ea typeface="黑体" pitchFamily="49" charset="-122"/>
              </a:rPr>
              <a:t>16</a:t>
            </a:r>
            <a:r>
              <a:rPr lang="zh-CN" altLang="en-US" sz="2200" b="1">
                <a:solidFill>
                  <a:srgbClr val="009900"/>
                </a:solidFill>
                <a:latin typeface="黑体" pitchFamily="49" charset="-122"/>
                <a:ea typeface="黑体" pitchFamily="49" charset="-122"/>
              </a:rPr>
              <a:t>位数据</a:t>
            </a:r>
            <a:r>
              <a:rPr lang="en-US" altLang="zh-CN" sz="2200" b="1">
                <a:solidFill>
                  <a:srgbClr val="009900"/>
                </a:solidFill>
                <a:latin typeface="黑体" pitchFamily="49" charset="-122"/>
                <a:ea typeface="黑体" pitchFamily="49" charset="-122"/>
              </a:rPr>
              <a:t>y</a:t>
            </a:r>
            <a:r>
              <a:rPr lang="zh-CN" altLang="en-US" sz="2200" b="1">
                <a:solidFill>
                  <a:srgbClr val="009900"/>
                </a:solidFill>
                <a:latin typeface="黑体" pitchFamily="49" charset="-122"/>
                <a:ea typeface="黑体" pitchFamily="49" charset="-122"/>
              </a:rPr>
              <a:t>中提取高位字节？</a:t>
            </a:r>
          </a:p>
          <a:p>
            <a:pPr eaLnBrk="0" hangingPunct="0"/>
            <a:r>
              <a:rPr lang="zh-CN" altLang="en-US" sz="2200" b="1">
                <a:solidFill>
                  <a:srgbClr val="FF0000"/>
                </a:solidFill>
                <a:latin typeface="黑体" pitchFamily="49" charset="-122"/>
                <a:ea typeface="黑体" pitchFamily="49" charset="-122"/>
              </a:rPr>
              <a:t>某字长为</a:t>
            </a:r>
            <a:r>
              <a:rPr lang="en-US" altLang="zh-CN" sz="2200" b="1">
                <a:solidFill>
                  <a:srgbClr val="FF0000"/>
                </a:solidFill>
                <a:latin typeface="黑体" pitchFamily="49" charset="-122"/>
                <a:ea typeface="黑体" pitchFamily="49" charset="-122"/>
              </a:rPr>
              <a:t>8</a:t>
            </a:r>
            <a:r>
              <a:rPr lang="zh-CN" altLang="en-US" sz="2200" b="1">
                <a:solidFill>
                  <a:srgbClr val="FF0000"/>
                </a:solidFill>
                <a:latin typeface="黑体" pitchFamily="49" charset="-122"/>
                <a:ea typeface="黑体" pitchFamily="49" charset="-122"/>
              </a:rPr>
              <a:t>的机器中，</a:t>
            </a:r>
            <a:r>
              <a:rPr lang="en-US" altLang="zh-CN" sz="2200" b="1">
                <a:solidFill>
                  <a:srgbClr val="FF0000"/>
                </a:solidFill>
                <a:latin typeface="黑体" pitchFamily="49" charset="-122"/>
                <a:ea typeface="黑体" pitchFamily="49" charset="-122"/>
              </a:rPr>
              <a:t>x</a:t>
            </a:r>
            <a:r>
              <a:rPr lang="zh-CN" altLang="en-US" sz="2200" b="1">
                <a:solidFill>
                  <a:srgbClr val="FF0000"/>
                </a:solidFill>
                <a:latin typeface="黑体" pitchFamily="49" charset="-122"/>
                <a:ea typeface="黑体" pitchFamily="49" charset="-122"/>
              </a:rPr>
              <a:t>、</a:t>
            </a:r>
            <a:r>
              <a:rPr lang="en-US" altLang="zh-CN" sz="2200" b="1">
                <a:solidFill>
                  <a:srgbClr val="FF0000"/>
                </a:solidFill>
                <a:latin typeface="黑体" pitchFamily="49" charset="-122"/>
                <a:ea typeface="黑体" pitchFamily="49" charset="-122"/>
              </a:rPr>
              <a:t>y</a:t>
            </a:r>
            <a:r>
              <a:rPr lang="zh-CN" altLang="en-US" sz="2200" b="1">
                <a:solidFill>
                  <a:srgbClr val="FF0000"/>
                </a:solidFill>
                <a:latin typeface="黑体" pitchFamily="49" charset="-122"/>
                <a:ea typeface="黑体" pitchFamily="49" charset="-122"/>
              </a:rPr>
              <a:t>和</a:t>
            </a:r>
            <a:r>
              <a:rPr lang="en-US" altLang="zh-CN" sz="2200" b="1">
                <a:solidFill>
                  <a:srgbClr val="FF0000"/>
                </a:solidFill>
                <a:latin typeface="黑体" pitchFamily="49" charset="-122"/>
                <a:ea typeface="黑体" pitchFamily="49" charset="-122"/>
              </a:rPr>
              <a:t>z</a:t>
            </a:r>
            <a:r>
              <a:rPr lang="zh-CN" altLang="en-US" sz="2200" b="1">
                <a:solidFill>
                  <a:srgbClr val="FF0000"/>
                </a:solidFill>
                <a:latin typeface="黑体" pitchFamily="49" charset="-122"/>
                <a:ea typeface="黑体" pitchFamily="49" charset="-122"/>
              </a:rPr>
              <a:t>都是</a:t>
            </a:r>
            <a:r>
              <a:rPr lang="en-US" altLang="zh-CN" sz="2200" b="1">
                <a:solidFill>
                  <a:srgbClr val="FF0000"/>
                </a:solidFill>
                <a:latin typeface="黑体" pitchFamily="49" charset="-122"/>
                <a:ea typeface="黑体" pitchFamily="49" charset="-122"/>
              </a:rPr>
              <a:t>8</a:t>
            </a:r>
            <a:r>
              <a:rPr lang="zh-CN" altLang="en-US" sz="2200" b="1">
                <a:solidFill>
                  <a:srgbClr val="FF0000"/>
                </a:solidFill>
                <a:latin typeface="黑体" pitchFamily="49" charset="-122"/>
                <a:ea typeface="黑体" pitchFamily="49" charset="-122"/>
              </a:rPr>
              <a:t>位带符号整数，已知</a:t>
            </a:r>
            <a:r>
              <a:rPr lang="en-US" altLang="zh-CN" sz="2200" b="1">
                <a:solidFill>
                  <a:srgbClr val="FF0000"/>
                </a:solidFill>
                <a:latin typeface="黑体" pitchFamily="49" charset="-122"/>
                <a:ea typeface="黑体" pitchFamily="49" charset="-122"/>
              </a:rPr>
              <a:t>x=-81</a:t>
            </a:r>
            <a:r>
              <a:rPr lang="zh-CN" altLang="en-US" sz="2200" b="1">
                <a:solidFill>
                  <a:srgbClr val="FF0000"/>
                </a:solidFill>
                <a:latin typeface="黑体" pitchFamily="49" charset="-122"/>
                <a:ea typeface="黑体" pitchFamily="49" charset="-122"/>
              </a:rPr>
              <a:t>，则</a:t>
            </a:r>
            <a:r>
              <a:rPr lang="en-US" altLang="zh-CN" sz="2200" b="1">
                <a:solidFill>
                  <a:srgbClr val="FF0000"/>
                </a:solidFill>
                <a:latin typeface="黑体" pitchFamily="49" charset="-122"/>
                <a:ea typeface="黑体" pitchFamily="49" charset="-122"/>
              </a:rPr>
              <a:t>y=x/2=</a:t>
            </a:r>
            <a:r>
              <a:rPr lang="zh-CN" altLang="en-US" sz="2200" b="1">
                <a:solidFill>
                  <a:srgbClr val="FF0000"/>
                </a:solidFill>
                <a:latin typeface="黑体" pitchFamily="49" charset="-122"/>
                <a:ea typeface="黑体" pitchFamily="49" charset="-122"/>
              </a:rPr>
              <a:t>？</a:t>
            </a:r>
            <a:r>
              <a:rPr lang="en-US" altLang="zh-CN" sz="2200" b="1">
                <a:solidFill>
                  <a:srgbClr val="FF0000"/>
                </a:solidFill>
                <a:latin typeface="黑体" pitchFamily="49" charset="-122"/>
                <a:ea typeface="黑体" pitchFamily="49" charset="-122"/>
              </a:rPr>
              <a:t>z=2x=</a:t>
            </a:r>
            <a:r>
              <a:rPr lang="zh-CN" altLang="en-US" sz="2200" b="1">
                <a:solidFill>
                  <a:srgbClr val="FF0000"/>
                </a:solidFill>
                <a:latin typeface="黑体" pitchFamily="49" charset="-122"/>
                <a:ea typeface="黑体" pitchFamily="49" charset="-122"/>
              </a:rPr>
              <a:t>？</a:t>
            </a:r>
          </a:p>
        </p:txBody>
      </p:sp>
      <p:sp>
        <p:nvSpPr>
          <p:cNvPr id="529413" name="Text Box 5"/>
          <p:cNvSpPr txBox="1">
            <a:spLocks noChangeArrowheads="1"/>
          </p:cNvSpPr>
          <p:nvPr/>
        </p:nvSpPr>
        <p:spPr bwMode="auto">
          <a:xfrm>
            <a:off x="5921375" y="1936750"/>
            <a:ext cx="2990850" cy="854075"/>
          </a:xfrm>
          <a:prstGeom prst="rect">
            <a:avLst/>
          </a:prstGeom>
          <a:noFill/>
          <a:ln w="12700">
            <a:noFill/>
            <a:miter lim="800000"/>
            <a:headEnd/>
            <a:tailEnd/>
          </a:ln>
          <a:effectLst/>
        </p:spPr>
        <p:txBody>
          <a:bodyPr>
            <a:spAutoFit/>
          </a:bodyPr>
          <a:lstStyle/>
          <a:p>
            <a:pPr eaLnBrk="0" hangingPunct="0">
              <a:spcBef>
                <a:spcPct val="50000"/>
              </a:spcBef>
            </a:pPr>
            <a:r>
              <a:rPr lang="en-US" altLang="zh-CN" sz="2000" b="1">
                <a:solidFill>
                  <a:srgbClr val="009900"/>
                </a:solidFill>
                <a:ea typeface="黑体" pitchFamily="49" charset="-122"/>
              </a:rPr>
              <a:t>(y&gt;&gt;8) </a:t>
            </a:r>
            <a:r>
              <a:rPr lang="zh-CN" altLang="en-US" sz="2000" b="1">
                <a:solidFill>
                  <a:srgbClr val="009900"/>
                </a:solidFill>
                <a:ea typeface="黑体" pitchFamily="49" charset="-122"/>
              </a:rPr>
              <a:t>送</a:t>
            </a:r>
            <a:r>
              <a:rPr lang="en-US" altLang="zh-CN" sz="2000" b="1">
                <a:solidFill>
                  <a:srgbClr val="009900"/>
                </a:solidFill>
                <a:ea typeface="黑体" pitchFamily="49" charset="-122"/>
              </a:rPr>
              <a:t>8</a:t>
            </a:r>
            <a:r>
              <a:rPr lang="zh-CN" altLang="en-US" sz="2000" b="1">
                <a:solidFill>
                  <a:srgbClr val="009900"/>
                </a:solidFill>
                <a:ea typeface="黑体" pitchFamily="49" charset="-122"/>
              </a:rPr>
              <a:t>位寄存器</a:t>
            </a:r>
          </a:p>
          <a:p>
            <a:pPr eaLnBrk="0" hangingPunct="0">
              <a:spcBef>
                <a:spcPct val="50000"/>
              </a:spcBef>
            </a:pPr>
            <a:r>
              <a:rPr lang="zh-CN" altLang="en-US" sz="2000" b="1">
                <a:solidFill>
                  <a:srgbClr val="FF0000"/>
                </a:solidFill>
                <a:ea typeface="黑体" pitchFamily="49" charset="-122"/>
              </a:rPr>
              <a:t>移位！</a:t>
            </a:r>
            <a:r>
              <a:rPr lang="en-US" altLang="zh-CN" sz="2000" b="1">
                <a:solidFill>
                  <a:srgbClr val="FF0000"/>
                </a:solidFill>
                <a:ea typeface="黑体" pitchFamily="49" charset="-122"/>
              </a:rPr>
              <a:t>y=</a:t>
            </a:r>
            <a:r>
              <a:rPr lang="en-US" altLang="zh-CN" sz="2000" b="1">
                <a:solidFill>
                  <a:srgbClr val="FF0000"/>
                </a:solidFill>
                <a:effectLst>
                  <a:outerShdw blurRad="38100" dist="38100" dir="2700000" algn="tl">
                    <a:srgbClr val="C0C0C0"/>
                  </a:outerShdw>
                </a:effectLst>
                <a:latin typeface="宋体" pitchFamily="2" charset="-122"/>
              </a:rPr>
              <a:t>-</a:t>
            </a:r>
            <a:r>
              <a:rPr lang="en-US" altLang="zh-CN" sz="2000" b="1">
                <a:solidFill>
                  <a:srgbClr val="FF0000"/>
                </a:solidFill>
                <a:ea typeface="黑体" pitchFamily="49" charset="-122"/>
              </a:rPr>
              <a:t>40</a:t>
            </a:r>
            <a:r>
              <a:rPr lang="zh-CN" altLang="en-US" sz="2000" b="1">
                <a:solidFill>
                  <a:srgbClr val="FF0000"/>
                </a:solidFill>
                <a:ea typeface="黑体" pitchFamily="49" charset="-122"/>
              </a:rPr>
              <a:t>？ </a:t>
            </a:r>
            <a:r>
              <a:rPr lang="en-US" altLang="zh-CN" sz="2000" b="1">
                <a:solidFill>
                  <a:srgbClr val="FF0000"/>
                </a:solidFill>
                <a:ea typeface="黑体" pitchFamily="49" charset="-122"/>
              </a:rPr>
              <a:t>z=</a:t>
            </a:r>
            <a:r>
              <a:rPr lang="en-US" altLang="zh-CN" sz="2000" b="1">
                <a:solidFill>
                  <a:srgbClr val="FF0000"/>
                </a:solidFill>
                <a:effectLst>
                  <a:outerShdw blurRad="38100" dist="38100" dir="2700000" algn="tl">
                    <a:srgbClr val="C0C0C0"/>
                  </a:outerShdw>
                </a:effectLst>
                <a:latin typeface="宋体" pitchFamily="2" charset="-122"/>
              </a:rPr>
              <a:t>-</a:t>
            </a:r>
            <a:r>
              <a:rPr lang="en-US" altLang="zh-CN" sz="2000" b="1">
                <a:solidFill>
                  <a:srgbClr val="FF0000"/>
                </a:solidFill>
                <a:ea typeface="黑体" pitchFamily="49" charset="-122"/>
              </a:rPr>
              <a:t>162?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29413">
                                            <p:txEl>
                                              <p:pRg st="0" end="0"/>
                                            </p:txEl>
                                          </p:spTgt>
                                        </p:tgtEl>
                                        <p:attrNameLst>
                                          <p:attrName>style.visibility</p:attrName>
                                        </p:attrNameLst>
                                      </p:cBhvr>
                                      <p:to>
                                        <p:strVal val="visible"/>
                                      </p:to>
                                    </p:set>
                                    <p:animEffect transition="in" filter="blinds(horizontal)">
                                      <p:cBhvr>
                                        <p:cTn id="12" dur="500"/>
                                        <p:tgtEl>
                                          <p:spTgt spid="5294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29413">
                                            <p:txEl>
                                              <p:pRg st="1" end="1"/>
                                            </p:txEl>
                                          </p:spTgt>
                                        </p:tgtEl>
                                        <p:attrNameLst>
                                          <p:attrName>style.visibility</p:attrName>
                                        </p:attrNameLst>
                                      </p:cBhvr>
                                      <p:to>
                                        <p:strVal val="visible"/>
                                      </p:to>
                                    </p:set>
                                    <p:animEffect transition="in" filter="blinds(horizontal)">
                                      <p:cBhvr>
                                        <p:cTn id="22" dur="500"/>
                                        <p:tgtEl>
                                          <p:spTgt spid="52941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95267">
                                            <p:txEl>
                                              <p:pRg st="2" end="2"/>
                                            </p:txEl>
                                          </p:spTgt>
                                        </p:tgtEl>
                                        <p:attrNameLst>
                                          <p:attrName>style.visibility</p:attrName>
                                        </p:attrNameLst>
                                      </p:cBhvr>
                                      <p:to>
                                        <p:strVal val="visible"/>
                                      </p:to>
                                    </p:set>
                                    <p:animEffect transition="in" filter="blinds(horizontal)">
                                      <p:cBhvr>
                                        <p:cTn id="27" dur="500"/>
                                        <p:tgtEl>
                                          <p:spTgt spid="395267">
                                            <p:txEl>
                                              <p:pRg st="2" end="2"/>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95267">
                                            <p:txEl>
                                              <p:pRg st="3" end="3"/>
                                            </p:txEl>
                                          </p:spTgt>
                                        </p:tgtEl>
                                        <p:attrNameLst>
                                          <p:attrName>style.visibility</p:attrName>
                                        </p:attrNameLst>
                                      </p:cBhvr>
                                      <p:to>
                                        <p:strVal val="visible"/>
                                      </p:to>
                                    </p:set>
                                    <p:animEffect transition="in" filter="blinds(horizontal)">
                                      <p:cBhvr>
                                        <p:cTn id="30" dur="500"/>
                                        <p:tgtEl>
                                          <p:spTgt spid="39526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95267">
                                            <p:txEl>
                                              <p:pRg st="5" end="5"/>
                                            </p:txEl>
                                          </p:spTgt>
                                        </p:tgtEl>
                                        <p:attrNameLst>
                                          <p:attrName>style.visibility</p:attrName>
                                        </p:attrNameLst>
                                      </p:cBhvr>
                                      <p:to>
                                        <p:strVal val="visible"/>
                                      </p:to>
                                    </p:set>
                                    <p:animEffect transition="in" filter="blinds(horizontal)">
                                      <p:cBhvr>
                                        <p:cTn id="35" dur="500"/>
                                        <p:tgtEl>
                                          <p:spTgt spid="39526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95267">
                                            <p:txEl>
                                              <p:pRg st="6" end="6"/>
                                            </p:txEl>
                                          </p:spTgt>
                                        </p:tgtEl>
                                        <p:attrNameLst>
                                          <p:attrName>style.visibility</p:attrName>
                                        </p:attrNameLst>
                                      </p:cBhvr>
                                      <p:to>
                                        <p:strVal val="visible"/>
                                      </p:to>
                                    </p:set>
                                    <p:animEffect transition="in" filter="blinds(horizontal)">
                                      <p:cBhvr>
                                        <p:cTn id="40" dur="500"/>
                                        <p:tgtEl>
                                          <p:spTgt spid="39526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95267">
                                            <p:txEl>
                                              <p:pRg st="7" end="7"/>
                                            </p:txEl>
                                          </p:spTgt>
                                        </p:tgtEl>
                                        <p:attrNameLst>
                                          <p:attrName>style.visibility</p:attrName>
                                        </p:attrNameLst>
                                      </p:cBhvr>
                                      <p:to>
                                        <p:strVal val="visible"/>
                                      </p:to>
                                    </p:set>
                                    <p:animEffect transition="in" filter="blinds(horizontal)">
                                      <p:cBhvr>
                                        <p:cTn id="45" dur="500"/>
                                        <p:tgtEl>
                                          <p:spTgt spid="395267">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95267">
                                            <p:txEl>
                                              <p:pRg st="8" end="8"/>
                                            </p:txEl>
                                          </p:spTgt>
                                        </p:tgtEl>
                                        <p:attrNameLst>
                                          <p:attrName>style.visibility</p:attrName>
                                        </p:attrNameLst>
                                      </p:cBhvr>
                                      <p:to>
                                        <p:strVal val="visible"/>
                                      </p:to>
                                    </p:set>
                                    <p:animEffect transition="in" filter="blinds(horizontal)">
                                      <p:cBhvr>
                                        <p:cTn id="50" dur="500"/>
                                        <p:tgtEl>
                                          <p:spTgt spid="395267">
                                            <p:txEl>
                                              <p:pRg st="8" end="8"/>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395267">
                                            <p:txEl>
                                              <p:pRg st="9" end="9"/>
                                            </p:txEl>
                                          </p:spTgt>
                                        </p:tgtEl>
                                        <p:attrNameLst>
                                          <p:attrName>style.visibility</p:attrName>
                                        </p:attrNameLst>
                                      </p:cBhvr>
                                      <p:to>
                                        <p:strVal val="visible"/>
                                      </p:to>
                                    </p:set>
                                    <p:animEffect transition="in" filter="blinds(horizontal)">
                                      <p:cBhvr>
                                        <p:cTn id="53" dur="500"/>
                                        <p:tgtEl>
                                          <p:spTgt spid="395267">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95267">
                                            <p:txEl>
                                              <p:pRg st="10" end="10"/>
                                            </p:txEl>
                                          </p:spTgt>
                                        </p:tgtEl>
                                        <p:attrNameLst>
                                          <p:attrName>style.visibility</p:attrName>
                                        </p:attrNameLst>
                                      </p:cBhvr>
                                      <p:to>
                                        <p:strVal val="visible"/>
                                      </p:to>
                                    </p:set>
                                    <p:animEffect transition="in" filter="blinds(horizontal)">
                                      <p:cBhvr>
                                        <p:cTn id="58" dur="500"/>
                                        <p:tgtEl>
                                          <p:spTgt spid="395267">
                                            <p:txEl>
                                              <p:pRg st="10" end="1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395267">
                                            <p:txEl>
                                              <p:pRg st="11" end="11"/>
                                            </p:txEl>
                                          </p:spTgt>
                                        </p:tgtEl>
                                        <p:attrNameLst>
                                          <p:attrName>style.visibility</p:attrName>
                                        </p:attrNameLst>
                                      </p:cBhvr>
                                      <p:to>
                                        <p:strVal val="visible"/>
                                      </p:to>
                                    </p:set>
                                    <p:animEffect transition="in" filter="blinds(horizontal)">
                                      <p:cBhvr>
                                        <p:cTn id="63" dur="500"/>
                                        <p:tgtEl>
                                          <p:spTgt spid="395267">
                                            <p:txEl>
                                              <p:pRg st="11" end="1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395267">
                                            <p:txEl>
                                              <p:pRg st="12" end="12"/>
                                            </p:txEl>
                                          </p:spTgt>
                                        </p:tgtEl>
                                        <p:attrNameLst>
                                          <p:attrName>style.visibility</p:attrName>
                                        </p:attrNameLst>
                                      </p:cBhvr>
                                      <p:to>
                                        <p:strVal val="visible"/>
                                      </p:to>
                                    </p:set>
                                    <p:animEffect transition="in" filter="blinds(horizontal)">
                                      <p:cBhvr>
                                        <p:cTn id="68" dur="500"/>
                                        <p:tgtEl>
                                          <p:spTgt spid="395267">
                                            <p:txEl>
                                              <p:pRg st="12" end="12"/>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395267">
                                            <p:txEl>
                                              <p:pRg st="13" end="13"/>
                                            </p:txEl>
                                          </p:spTgt>
                                        </p:tgtEl>
                                        <p:attrNameLst>
                                          <p:attrName>style.visibility</p:attrName>
                                        </p:attrNameLst>
                                      </p:cBhvr>
                                      <p:to>
                                        <p:strVal val="visible"/>
                                      </p:to>
                                    </p:set>
                                    <p:animEffect transition="in" filter="blinds(horizontal)">
                                      <p:cBhvr>
                                        <p:cTn id="73" dur="500"/>
                                        <p:tgtEl>
                                          <p:spTgt spid="395267">
                                            <p:txEl>
                                              <p:pRg st="13" end="13"/>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395267">
                                            <p:txEl>
                                              <p:pRg st="14" end="14"/>
                                            </p:txEl>
                                          </p:spTgt>
                                        </p:tgtEl>
                                        <p:attrNameLst>
                                          <p:attrName>style.visibility</p:attrName>
                                        </p:attrNameLst>
                                      </p:cBhvr>
                                      <p:to>
                                        <p:strVal val="visible"/>
                                      </p:to>
                                    </p:set>
                                    <p:animEffect transition="in" filter="blinds(horizontal)">
                                      <p:cBhvr>
                                        <p:cTn id="78" dur="500"/>
                                        <p:tgtEl>
                                          <p:spTgt spid="39526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idx="4294967295"/>
          </p:nvPr>
        </p:nvSpPr>
        <p:spPr>
          <a:xfrm>
            <a:off x="476250" y="0"/>
            <a:ext cx="8229600" cy="600075"/>
          </a:xfrm>
        </p:spPr>
        <p:txBody>
          <a:bodyPr lIns="63500" tIns="25400" rIns="63500" bIns="25400" anchor="t">
            <a:spAutoFit/>
          </a:bodyPr>
          <a:lstStyle/>
          <a:p>
            <a:pPr algn="l"/>
            <a:r>
              <a:rPr lang="en-US" altLang="zh-CN" sz="3600" smtClean="0">
                <a:ea typeface="宋体" pitchFamily="2" charset="-122"/>
              </a:rPr>
              <a:t>C</a:t>
            </a:r>
            <a:r>
              <a:rPr lang="zh-CN" altLang="en-US" sz="3600" smtClean="0">
                <a:ea typeface="宋体" pitchFamily="2" charset="-122"/>
              </a:rPr>
              <a:t>语言程序中涉及的运算</a:t>
            </a:r>
          </a:p>
        </p:txBody>
      </p:sp>
      <p:sp>
        <p:nvSpPr>
          <p:cNvPr id="396291" name="Rectangle 3"/>
          <p:cNvSpPr>
            <a:spLocks noGrp="1" noChangeArrowheads="1"/>
          </p:cNvSpPr>
          <p:nvPr>
            <p:ph type="body" idx="4294967295"/>
          </p:nvPr>
        </p:nvSpPr>
        <p:spPr>
          <a:xfrm>
            <a:off x="269875" y="998538"/>
            <a:ext cx="8532813" cy="4635500"/>
          </a:xfrm>
        </p:spPr>
        <p:txBody>
          <a:bodyPr lIns="63500" tIns="25400" rIns="63500" bIns="25400">
            <a:spAutoFit/>
          </a:bodyPr>
          <a:lstStyle/>
          <a:p>
            <a:pPr marL="203200" indent="-203200">
              <a:lnSpc>
                <a:spcPct val="100000"/>
              </a:lnSpc>
              <a:spcBef>
                <a:spcPct val="30000"/>
              </a:spcBef>
            </a:pPr>
            <a:r>
              <a:rPr lang="zh-CN" altLang="en-US" sz="2200" smtClean="0">
                <a:latin typeface="微软雅黑" pitchFamily="34" charset="-122"/>
                <a:ea typeface="微软雅黑" pitchFamily="34" charset="-122"/>
              </a:rPr>
              <a:t>位扩展和位截断运算</a:t>
            </a:r>
          </a:p>
          <a:p>
            <a:pPr marL="685800" lvl="1" indent="-190500">
              <a:lnSpc>
                <a:spcPct val="100000"/>
              </a:lnSpc>
              <a:spcBef>
                <a:spcPct val="30000"/>
              </a:spcBef>
            </a:pPr>
            <a:r>
              <a:rPr lang="zh-CN" altLang="en-US" sz="2200" smtClean="0">
                <a:latin typeface="微软雅黑" pitchFamily="34" charset="-122"/>
                <a:ea typeface="微软雅黑" pitchFamily="34" charset="-122"/>
              </a:rPr>
              <a:t>用途</a:t>
            </a:r>
          </a:p>
          <a:p>
            <a:pPr marL="1257300" lvl="2" indent="-342900">
              <a:lnSpc>
                <a:spcPct val="100000"/>
              </a:lnSpc>
              <a:spcBef>
                <a:spcPct val="30000"/>
              </a:spcBef>
            </a:pPr>
            <a:r>
              <a:rPr lang="zh-CN" altLang="en-US" sz="2200" smtClean="0">
                <a:latin typeface="微软雅黑" pitchFamily="34" charset="-122"/>
                <a:ea typeface="微软雅黑" pitchFamily="34" charset="-122"/>
              </a:rPr>
              <a:t>类型转换时可能需要数据扩展或截断</a:t>
            </a:r>
          </a:p>
          <a:p>
            <a:pPr marL="685800" lvl="1" indent="-190500">
              <a:lnSpc>
                <a:spcPct val="100000"/>
              </a:lnSpc>
              <a:spcBef>
                <a:spcPct val="30000"/>
              </a:spcBef>
            </a:pPr>
            <a:r>
              <a:rPr lang="zh-CN" altLang="en-US" sz="2200" smtClean="0">
                <a:latin typeface="微软雅黑" pitchFamily="34" charset="-122"/>
                <a:ea typeface="微软雅黑" pitchFamily="34" charset="-122"/>
              </a:rPr>
              <a:t>操作</a:t>
            </a:r>
          </a:p>
          <a:p>
            <a:pPr marL="1257300" lvl="2" indent="-342900">
              <a:lnSpc>
                <a:spcPct val="100000"/>
              </a:lnSpc>
              <a:spcBef>
                <a:spcPct val="30000"/>
              </a:spcBef>
            </a:pPr>
            <a:r>
              <a:rPr lang="zh-CN" altLang="en-US" sz="2200" smtClean="0">
                <a:latin typeface="微软雅黑" pitchFamily="34" charset="-122"/>
                <a:ea typeface="微软雅黑" pitchFamily="34" charset="-122"/>
              </a:rPr>
              <a:t>没有专门操作运算符，根据类型转换前后数据长短确定是扩展还是截断</a:t>
            </a:r>
          </a:p>
          <a:p>
            <a:pPr marL="1257300" lvl="2" indent="-342900">
              <a:lnSpc>
                <a:spcPct val="100000"/>
              </a:lnSpc>
              <a:spcBef>
                <a:spcPct val="30000"/>
              </a:spcBef>
            </a:pPr>
            <a:r>
              <a:rPr lang="zh-CN" altLang="en-US" sz="2200" smtClean="0">
                <a:latin typeface="微软雅黑" pitchFamily="34" charset="-122"/>
                <a:ea typeface="微软雅黑" pitchFamily="34" charset="-122"/>
              </a:rPr>
              <a:t>扩展：短转长</a:t>
            </a:r>
          </a:p>
          <a:p>
            <a:pPr marL="1257300" lvl="2" indent="-342900">
              <a:lnSpc>
                <a:spcPct val="100000"/>
              </a:lnSpc>
              <a:spcBef>
                <a:spcPct val="30000"/>
              </a:spcBef>
              <a:buFontTx/>
              <a:buNone/>
            </a:pPr>
            <a:r>
              <a:rPr lang="zh-CN" altLang="en-US" sz="2200" smtClean="0">
                <a:solidFill>
                  <a:srgbClr val="009900"/>
                </a:solidFill>
                <a:latin typeface="微软雅黑" pitchFamily="34" charset="-122"/>
                <a:ea typeface="微软雅黑" pitchFamily="34" charset="-122"/>
              </a:rPr>
              <a:t>       无符号数：</a:t>
            </a:r>
            <a:r>
              <a:rPr lang="en-US" altLang="zh-CN" sz="2200" smtClean="0">
                <a:solidFill>
                  <a:srgbClr val="009900"/>
                </a:solidFill>
                <a:latin typeface="微软雅黑" pitchFamily="34" charset="-122"/>
                <a:ea typeface="微软雅黑" pitchFamily="34" charset="-122"/>
              </a:rPr>
              <a:t>0</a:t>
            </a:r>
            <a:r>
              <a:rPr lang="zh-CN" altLang="en-US" sz="2200" smtClean="0">
                <a:solidFill>
                  <a:srgbClr val="009900"/>
                </a:solidFill>
                <a:latin typeface="微软雅黑" pitchFamily="34" charset="-122"/>
                <a:ea typeface="微软雅黑" pitchFamily="34" charset="-122"/>
              </a:rPr>
              <a:t>扩展，前面补</a:t>
            </a:r>
            <a:r>
              <a:rPr lang="en-US" altLang="zh-CN" sz="2200" smtClean="0">
                <a:solidFill>
                  <a:srgbClr val="009900"/>
                </a:solidFill>
                <a:latin typeface="微软雅黑" pitchFamily="34" charset="-122"/>
                <a:ea typeface="微软雅黑" pitchFamily="34" charset="-122"/>
              </a:rPr>
              <a:t>0 </a:t>
            </a:r>
          </a:p>
          <a:p>
            <a:pPr marL="1257300" lvl="2" indent="-342900">
              <a:lnSpc>
                <a:spcPct val="100000"/>
              </a:lnSpc>
              <a:spcBef>
                <a:spcPct val="30000"/>
              </a:spcBef>
              <a:buFontTx/>
              <a:buNone/>
            </a:pPr>
            <a:r>
              <a:rPr lang="zh-CN" altLang="en-US" sz="2200" smtClean="0">
                <a:solidFill>
                  <a:srgbClr val="009900"/>
                </a:solidFill>
                <a:latin typeface="微软雅黑" pitchFamily="34" charset="-122"/>
                <a:ea typeface="微软雅黑" pitchFamily="34" charset="-122"/>
              </a:rPr>
              <a:t>       带符号整数：符号扩展，前面补符</a:t>
            </a:r>
          </a:p>
          <a:p>
            <a:pPr marL="1257300" lvl="2" indent="-342900">
              <a:lnSpc>
                <a:spcPct val="100000"/>
              </a:lnSpc>
              <a:spcBef>
                <a:spcPct val="30000"/>
              </a:spcBef>
            </a:pPr>
            <a:r>
              <a:rPr lang="zh-CN" altLang="en-US" sz="2200" smtClean="0">
                <a:latin typeface="微软雅黑" pitchFamily="34" charset="-122"/>
                <a:ea typeface="微软雅黑" pitchFamily="34" charset="-122"/>
              </a:rPr>
              <a:t>截断：长转短</a:t>
            </a:r>
          </a:p>
          <a:p>
            <a:pPr marL="1257300" lvl="2" indent="-342900">
              <a:lnSpc>
                <a:spcPct val="100000"/>
              </a:lnSpc>
              <a:spcBef>
                <a:spcPct val="30000"/>
              </a:spcBef>
              <a:buFontTx/>
              <a:buNone/>
            </a:pPr>
            <a:r>
              <a:rPr lang="zh-CN" altLang="en-US" sz="2200" smtClean="0">
                <a:latin typeface="微软雅黑" pitchFamily="34" charset="-122"/>
                <a:ea typeface="微软雅黑" pitchFamily="34" charset="-122"/>
              </a:rPr>
              <a:t>      </a:t>
            </a:r>
            <a:r>
              <a:rPr lang="zh-CN" altLang="en-US" sz="2200" smtClean="0">
                <a:solidFill>
                  <a:srgbClr val="009900"/>
                </a:solidFill>
                <a:latin typeface="微软雅黑" pitchFamily="34" charset="-122"/>
                <a:ea typeface="微软雅黑" pitchFamily="34" charset="-122"/>
              </a:rPr>
              <a:t>强行将高位丢弃，故可能发生“溢出”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6291">
                                            <p:txEl>
                                              <p:pRg st="2" end="2"/>
                                            </p:txEl>
                                          </p:spTgt>
                                        </p:tgtEl>
                                        <p:attrNameLst>
                                          <p:attrName>style.visibility</p:attrName>
                                        </p:attrNameLst>
                                      </p:cBhvr>
                                      <p:to>
                                        <p:strVal val="visible"/>
                                      </p:to>
                                    </p:set>
                                    <p:animEffect transition="in" filter="blinds(horizontal)">
                                      <p:cBhvr>
                                        <p:cTn id="7" dur="500"/>
                                        <p:tgtEl>
                                          <p:spTgt spid="39629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6291">
                                            <p:txEl>
                                              <p:pRg st="4" end="4"/>
                                            </p:txEl>
                                          </p:spTgt>
                                        </p:tgtEl>
                                        <p:attrNameLst>
                                          <p:attrName>style.visibility</p:attrName>
                                        </p:attrNameLst>
                                      </p:cBhvr>
                                      <p:to>
                                        <p:strVal val="visible"/>
                                      </p:to>
                                    </p:set>
                                    <p:animEffect transition="in" filter="blinds(horizontal)">
                                      <p:cBhvr>
                                        <p:cTn id="12" dur="500"/>
                                        <p:tgtEl>
                                          <p:spTgt spid="39629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6291">
                                            <p:txEl>
                                              <p:pRg st="5" end="5"/>
                                            </p:txEl>
                                          </p:spTgt>
                                        </p:tgtEl>
                                        <p:attrNameLst>
                                          <p:attrName>style.visibility</p:attrName>
                                        </p:attrNameLst>
                                      </p:cBhvr>
                                      <p:to>
                                        <p:strVal val="visible"/>
                                      </p:to>
                                    </p:set>
                                    <p:animEffect transition="in" filter="blinds(horizontal)">
                                      <p:cBhvr>
                                        <p:cTn id="17" dur="500"/>
                                        <p:tgtEl>
                                          <p:spTgt spid="39629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6291">
                                            <p:txEl>
                                              <p:pRg st="6" end="6"/>
                                            </p:txEl>
                                          </p:spTgt>
                                        </p:tgtEl>
                                        <p:attrNameLst>
                                          <p:attrName>style.visibility</p:attrName>
                                        </p:attrNameLst>
                                      </p:cBhvr>
                                      <p:to>
                                        <p:strVal val="visible"/>
                                      </p:to>
                                    </p:set>
                                    <p:animEffect transition="in" filter="blinds(horizontal)">
                                      <p:cBhvr>
                                        <p:cTn id="22" dur="500"/>
                                        <p:tgtEl>
                                          <p:spTgt spid="39629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96291">
                                            <p:txEl>
                                              <p:pRg st="7" end="7"/>
                                            </p:txEl>
                                          </p:spTgt>
                                        </p:tgtEl>
                                        <p:attrNameLst>
                                          <p:attrName>style.visibility</p:attrName>
                                        </p:attrNameLst>
                                      </p:cBhvr>
                                      <p:to>
                                        <p:strVal val="visible"/>
                                      </p:to>
                                    </p:set>
                                    <p:animEffect transition="in" filter="blinds(horizontal)">
                                      <p:cBhvr>
                                        <p:cTn id="27" dur="500"/>
                                        <p:tgtEl>
                                          <p:spTgt spid="396291">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96291">
                                            <p:txEl>
                                              <p:pRg st="8" end="8"/>
                                            </p:txEl>
                                          </p:spTgt>
                                        </p:tgtEl>
                                        <p:attrNameLst>
                                          <p:attrName>style.visibility</p:attrName>
                                        </p:attrNameLst>
                                      </p:cBhvr>
                                      <p:to>
                                        <p:strVal val="visible"/>
                                      </p:to>
                                    </p:set>
                                    <p:animEffect transition="in" filter="blinds(horizontal)">
                                      <p:cBhvr>
                                        <p:cTn id="32" dur="500"/>
                                        <p:tgtEl>
                                          <p:spTgt spid="396291">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96291">
                                            <p:txEl>
                                              <p:pRg st="9" end="9"/>
                                            </p:txEl>
                                          </p:spTgt>
                                        </p:tgtEl>
                                        <p:attrNameLst>
                                          <p:attrName>style.visibility</p:attrName>
                                        </p:attrNameLst>
                                      </p:cBhvr>
                                      <p:to>
                                        <p:strVal val="visible"/>
                                      </p:to>
                                    </p:set>
                                    <p:animEffect transition="in" filter="blinds(horizontal)">
                                      <p:cBhvr>
                                        <p:cTn id="37" dur="500"/>
                                        <p:tgtEl>
                                          <p:spTgt spid="3962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idx="4294967295"/>
          </p:nvPr>
        </p:nvSpPr>
        <p:spPr>
          <a:xfrm>
            <a:off x="476250" y="0"/>
            <a:ext cx="8229600" cy="600075"/>
          </a:xfrm>
        </p:spPr>
        <p:txBody>
          <a:bodyPr lIns="63500" tIns="25400" rIns="63500" bIns="25400" anchor="t">
            <a:spAutoFit/>
          </a:bodyPr>
          <a:lstStyle/>
          <a:p>
            <a:pPr algn="l"/>
            <a:r>
              <a:rPr lang="en-US" altLang="zh-CN" sz="3600" smtClean="0">
                <a:ea typeface="宋体" pitchFamily="2" charset="-122"/>
              </a:rPr>
              <a:t>C</a:t>
            </a:r>
            <a:r>
              <a:rPr lang="zh-CN" altLang="en-US" sz="3600" smtClean="0">
                <a:ea typeface="宋体" pitchFamily="2" charset="-122"/>
              </a:rPr>
              <a:t>语言程序中涉及的运算</a:t>
            </a:r>
          </a:p>
        </p:txBody>
      </p:sp>
      <p:sp>
        <p:nvSpPr>
          <p:cNvPr id="396291" name="Rectangle 3"/>
          <p:cNvSpPr>
            <a:spLocks noGrp="1" noChangeArrowheads="1"/>
          </p:cNvSpPr>
          <p:nvPr>
            <p:ph type="body" idx="4294967295"/>
          </p:nvPr>
        </p:nvSpPr>
        <p:spPr>
          <a:xfrm>
            <a:off x="404813" y="736600"/>
            <a:ext cx="6597650" cy="2833688"/>
          </a:xfrm>
        </p:spPr>
        <p:txBody>
          <a:bodyPr lIns="63500" tIns="25400" rIns="63500" bIns="25400">
            <a:spAutoFit/>
          </a:bodyPr>
          <a:lstStyle/>
          <a:p>
            <a:pPr marL="203200" indent="-203200">
              <a:lnSpc>
                <a:spcPct val="100000"/>
              </a:lnSpc>
              <a:spcBef>
                <a:spcPct val="5000"/>
              </a:spcBef>
            </a:pPr>
            <a:endParaRPr lang="zh-CN" altLang="en-US" sz="2000" smtClean="0">
              <a:solidFill>
                <a:srgbClr val="009900"/>
              </a:solidFill>
              <a:ea typeface="黑体" pitchFamily="49" charset="-122"/>
            </a:endParaRPr>
          </a:p>
          <a:p>
            <a:pPr marL="685800" lvl="1" indent="-190500">
              <a:lnSpc>
                <a:spcPct val="100000"/>
              </a:lnSpc>
              <a:buFontTx/>
              <a:buNone/>
            </a:pPr>
            <a:r>
              <a:rPr lang="zh-CN" altLang="en-US" sz="2200" smtClean="0">
                <a:solidFill>
                  <a:srgbClr val="CC0000"/>
                </a:solidFill>
                <a:latin typeface="微软雅黑" pitchFamily="34" charset="-122"/>
                <a:ea typeface="微软雅黑" pitchFamily="34" charset="-122"/>
              </a:rPr>
              <a:t>例</a:t>
            </a:r>
            <a:r>
              <a:rPr lang="en-US" altLang="zh-CN" sz="2200" smtClean="0">
                <a:solidFill>
                  <a:srgbClr val="CC0000"/>
                </a:solidFill>
                <a:latin typeface="微软雅黑" pitchFamily="34" charset="-122"/>
                <a:ea typeface="微软雅黑" pitchFamily="34" charset="-122"/>
              </a:rPr>
              <a:t>1</a:t>
            </a:r>
            <a:r>
              <a:rPr lang="zh-CN" altLang="en-US" sz="2200" smtClean="0">
                <a:solidFill>
                  <a:srgbClr val="CC0000"/>
                </a:solidFill>
                <a:latin typeface="微软雅黑" pitchFamily="34" charset="-122"/>
                <a:ea typeface="微软雅黑" pitchFamily="34" charset="-122"/>
              </a:rPr>
              <a:t>（扩展操作）：</a:t>
            </a:r>
          </a:p>
          <a:p>
            <a:pPr marL="685800" lvl="1" indent="-190500">
              <a:lnSpc>
                <a:spcPct val="100000"/>
              </a:lnSpc>
              <a:buFontTx/>
              <a:buNone/>
            </a:pPr>
            <a:r>
              <a:rPr lang="zh-CN" altLang="en-US" sz="2200" smtClean="0">
                <a:solidFill>
                  <a:srgbClr val="CC0000"/>
                </a:solidFill>
                <a:latin typeface="微软雅黑" pitchFamily="34" charset="-122"/>
                <a:ea typeface="微软雅黑" pitchFamily="34" charset="-122"/>
              </a:rPr>
              <a:t>  在大端机上输出</a:t>
            </a:r>
            <a:r>
              <a:rPr lang="en-US" altLang="zh-CN" sz="2200" smtClean="0">
                <a:solidFill>
                  <a:srgbClr val="CC0000"/>
                </a:solidFill>
                <a:latin typeface="微软雅黑" pitchFamily="34" charset="-122"/>
                <a:ea typeface="微软雅黑" pitchFamily="34" charset="-122"/>
              </a:rPr>
              <a:t>si, usi, i, ui</a:t>
            </a:r>
            <a:r>
              <a:rPr lang="zh-CN" altLang="en-US" sz="2200" smtClean="0">
                <a:solidFill>
                  <a:srgbClr val="CC0000"/>
                </a:solidFill>
                <a:latin typeface="微软雅黑" pitchFamily="34" charset="-122"/>
                <a:ea typeface="微软雅黑" pitchFamily="34" charset="-122"/>
              </a:rPr>
              <a:t>的十进制和十六进制值是什么？</a:t>
            </a:r>
            <a:endParaRPr lang="en-US" altLang="zh-CN" sz="2200" smtClean="0">
              <a:solidFill>
                <a:srgbClr val="CC0000"/>
              </a:solidFill>
              <a:latin typeface="微软雅黑" pitchFamily="34" charset="-122"/>
              <a:ea typeface="微软雅黑" pitchFamily="34" charset="-122"/>
            </a:endParaRPr>
          </a:p>
          <a:p>
            <a:pPr marL="685800" lvl="1" indent="-190500">
              <a:lnSpc>
                <a:spcPct val="100000"/>
              </a:lnSpc>
              <a:spcBef>
                <a:spcPct val="0"/>
              </a:spcBef>
              <a:buFontTx/>
              <a:buNone/>
            </a:pPr>
            <a:r>
              <a:rPr lang="en-US" altLang="zh-CN" sz="2200" smtClean="0">
                <a:latin typeface="微软雅黑" pitchFamily="34" charset="-122"/>
                <a:ea typeface="微软雅黑" pitchFamily="34" charset="-122"/>
              </a:rPr>
              <a:t>short  si = -32768;</a:t>
            </a:r>
          </a:p>
          <a:p>
            <a:pPr marL="685800" lvl="1" indent="-190500">
              <a:lnSpc>
                <a:spcPct val="100000"/>
              </a:lnSpc>
              <a:spcBef>
                <a:spcPct val="0"/>
              </a:spcBef>
              <a:buFontTx/>
              <a:buNone/>
            </a:pPr>
            <a:r>
              <a:rPr lang="en-US" altLang="zh-CN" sz="2200" smtClean="0">
                <a:latin typeface="微软雅黑" pitchFamily="34" charset="-122"/>
                <a:ea typeface="微软雅黑" pitchFamily="34" charset="-122"/>
              </a:rPr>
              <a:t>unsigned short  usi = si;</a:t>
            </a:r>
          </a:p>
          <a:p>
            <a:pPr marL="685800" lvl="1" indent="-190500">
              <a:lnSpc>
                <a:spcPct val="100000"/>
              </a:lnSpc>
              <a:spcBef>
                <a:spcPct val="0"/>
              </a:spcBef>
              <a:buFontTx/>
              <a:buNone/>
            </a:pPr>
            <a:r>
              <a:rPr lang="en-US" altLang="zh-CN" sz="2200" smtClean="0">
                <a:latin typeface="微软雅黑" pitchFamily="34" charset="-122"/>
                <a:ea typeface="微软雅黑" pitchFamily="34" charset="-122"/>
              </a:rPr>
              <a:t>int  i = si;</a:t>
            </a:r>
          </a:p>
          <a:p>
            <a:pPr marL="685800" lvl="1" indent="-190500">
              <a:lnSpc>
                <a:spcPct val="100000"/>
              </a:lnSpc>
              <a:spcBef>
                <a:spcPct val="0"/>
              </a:spcBef>
              <a:buFontTx/>
              <a:buNone/>
            </a:pPr>
            <a:r>
              <a:rPr lang="en-US" altLang="zh-CN" sz="2200" smtClean="0">
                <a:latin typeface="微软雅黑" pitchFamily="34" charset="-122"/>
                <a:ea typeface="微软雅黑" pitchFamily="34" charset="-122"/>
              </a:rPr>
              <a:t>unsingned  ui = usi ;</a:t>
            </a:r>
            <a:endParaRPr lang="zh-CN" altLang="en-US" sz="2200" smtClean="0">
              <a:latin typeface="微软雅黑" pitchFamily="34" charset="-122"/>
              <a:ea typeface="微软雅黑" pitchFamily="34" charset="-122"/>
            </a:endParaRPr>
          </a:p>
        </p:txBody>
      </p:sp>
      <p:sp>
        <p:nvSpPr>
          <p:cNvPr id="396292" name="Rectangle 4"/>
          <p:cNvSpPr>
            <a:spLocks noChangeArrowheads="1"/>
          </p:cNvSpPr>
          <p:nvPr/>
        </p:nvSpPr>
        <p:spPr bwMode="auto">
          <a:xfrm>
            <a:off x="657225" y="4149725"/>
            <a:ext cx="4033838" cy="1552575"/>
          </a:xfrm>
          <a:prstGeom prst="rect">
            <a:avLst/>
          </a:prstGeom>
          <a:noFill/>
          <a:ln w="12700">
            <a:noFill/>
            <a:miter lim="800000"/>
            <a:headEnd/>
            <a:tailEnd/>
          </a:ln>
        </p:spPr>
        <p:txBody>
          <a:bodyPr wrap="none" anchor="ctr">
            <a:spAutoFit/>
          </a:bodyPr>
          <a:lstStyle/>
          <a:p>
            <a:pPr indent="288925" eaLnBrk="0" hangingPunct="0"/>
            <a:r>
              <a:rPr lang="pt-BR" altLang="zh-CN" sz="2400" b="1"/>
              <a:t>si = -32768    80 00</a:t>
            </a:r>
            <a:endParaRPr lang="en-US" altLang="zh-CN" sz="2400" b="1"/>
          </a:p>
          <a:p>
            <a:pPr indent="288925" eaLnBrk="0" hangingPunct="0"/>
            <a:r>
              <a:rPr lang="pt-BR" altLang="zh-CN" sz="2400" b="1"/>
              <a:t>usi = 32768   80 00</a:t>
            </a:r>
            <a:endParaRPr lang="en-US" altLang="zh-CN" sz="2400" b="1"/>
          </a:p>
          <a:p>
            <a:pPr indent="288925" eaLnBrk="0" hangingPunct="0"/>
            <a:r>
              <a:rPr lang="en-US" altLang="zh-CN" sz="2400" b="1"/>
              <a:t>i = -32768     FF FF 80 00 </a:t>
            </a:r>
          </a:p>
          <a:p>
            <a:pPr indent="288925" eaLnBrk="0" hangingPunct="0"/>
            <a:r>
              <a:rPr lang="en-US" altLang="zh-CN" sz="2400" b="1"/>
              <a:t>ui = 32768    00 00 80 00</a:t>
            </a:r>
          </a:p>
        </p:txBody>
      </p:sp>
      <p:sp>
        <p:nvSpPr>
          <p:cNvPr id="4" name="TextBox 3"/>
          <p:cNvSpPr txBox="1"/>
          <p:nvPr/>
        </p:nvSpPr>
        <p:spPr>
          <a:xfrm>
            <a:off x="6551613" y="773113"/>
            <a:ext cx="2084387"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23662</TotalTime>
  <Words>7423</Words>
  <Application>Microsoft Office PowerPoint</Application>
  <PresentationFormat>全屏显示(4:3)</PresentationFormat>
  <Paragraphs>741</Paragraphs>
  <Slides>48</Slides>
  <Notes>5</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48</vt:i4>
      </vt:variant>
    </vt:vector>
  </HeadingPairs>
  <TitlesOfParts>
    <vt:vector size="66" baseType="lpstr">
      <vt:lpstr>Gill Sans</vt:lpstr>
      <vt:lpstr>Lucida Grande</vt:lpstr>
      <vt:lpstr>Monaco</vt:lpstr>
      <vt:lpstr>Monotype Sorts</vt:lpstr>
      <vt:lpstr>ヒラギノ角ゴ ProN W3</vt:lpstr>
      <vt:lpstr>宋体</vt:lpstr>
      <vt:lpstr>微软雅黑</vt:lpstr>
      <vt:lpstr>黑体</vt:lpstr>
      <vt:lpstr>Arial</vt:lpstr>
      <vt:lpstr>Arial Narrow</vt:lpstr>
      <vt:lpstr>Calibri</vt:lpstr>
      <vt:lpstr>Courier New Bold</vt:lpstr>
      <vt:lpstr>Helvetica</vt:lpstr>
      <vt:lpstr>Symbol</vt:lpstr>
      <vt:lpstr>Tahoma</vt:lpstr>
      <vt:lpstr>Times New Roman</vt:lpstr>
      <vt:lpstr>Wingdings</vt:lpstr>
      <vt:lpstr>默认设计模板</vt:lpstr>
      <vt:lpstr>  第二章 数据的机器级表示与处理  数值数据的表示 非数值数据的表示 数据的存储 数据的运算</vt:lpstr>
      <vt:lpstr>数据的表示和运算</vt:lpstr>
      <vt:lpstr>数据的表示和运算</vt:lpstr>
      <vt:lpstr>数据的运算</vt:lpstr>
      <vt:lpstr>C语言程序中涉及的运算</vt:lpstr>
      <vt:lpstr>C语言程序中涉及的运算</vt:lpstr>
      <vt:lpstr>C语言程序中涉及的运算</vt:lpstr>
      <vt:lpstr>C语言程序中涉及的运算</vt:lpstr>
      <vt:lpstr>C语言程序中涉及的运算</vt:lpstr>
      <vt:lpstr>C语言程序中涉及的运算</vt:lpstr>
      <vt:lpstr>如何实现高级语言源程序中的运算？</vt:lpstr>
      <vt:lpstr>整数加减运算及其部件</vt:lpstr>
      <vt:lpstr>计算机中的算盘长啥样？</vt:lpstr>
      <vt:lpstr>条件标志位（条件码CC）</vt:lpstr>
      <vt:lpstr>标志信息是干什么的？</vt:lpstr>
      <vt:lpstr>整数加减运算及其部件</vt:lpstr>
      <vt:lpstr>整数的乘运算 </vt:lpstr>
      <vt:lpstr>整数的乘运算</vt:lpstr>
      <vt:lpstr>整数的乘运算</vt:lpstr>
      <vt:lpstr>整数溢出漏洞</vt:lpstr>
      <vt:lpstr>整数的除运算</vt:lpstr>
      <vt:lpstr>整数的除运算</vt:lpstr>
      <vt:lpstr>变量与常数之间的乘运算 </vt:lpstr>
      <vt:lpstr>变量与常数之间的除运算 </vt:lpstr>
      <vt:lpstr>浮点数运算及结果</vt:lpstr>
      <vt:lpstr>IEEE754标准规定的五种异常情况</vt:lpstr>
      <vt:lpstr>整除0和浮点数除0的问题</vt:lpstr>
      <vt:lpstr>浮点数加/减运算</vt:lpstr>
      <vt:lpstr>浮点数加减法基本要点 </vt:lpstr>
      <vt:lpstr>浮点数加法运算举例 </vt:lpstr>
      <vt:lpstr>Rounding Digits(舍入位)</vt:lpstr>
      <vt:lpstr>IEEE 754的舍入方式的说明</vt:lpstr>
      <vt:lpstr>浮点数舍入举例</vt:lpstr>
      <vt:lpstr>C语言中的浮点数类型</vt:lpstr>
      <vt:lpstr>Questions about IEEE 754</vt:lpstr>
      <vt:lpstr>浮点运算举例</vt:lpstr>
      <vt:lpstr>浮点运算举例</vt:lpstr>
      <vt:lpstr>浮点运算举例</vt:lpstr>
      <vt:lpstr>浮点运算举例</vt:lpstr>
      <vt:lpstr>浮点运算举例</vt:lpstr>
      <vt:lpstr>浮点运算举例</vt:lpstr>
      <vt:lpstr>第三讲小结</vt:lpstr>
      <vt:lpstr>附录： Decimal / Binary（十 / 二进制数）</vt:lpstr>
      <vt:lpstr>附录： Octal / Hexadecimal ( 八 / 十六进制数)</vt:lpstr>
      <vt:lpstr>附录： Conversions of numbers</vt:lpstr>
      <vt:lpstr>附录： Decimal to Binary Conversions </vt:lpstr>
      <vt:lpstr>PowerPoint 演示文稿</vt:lpstr>
      <vt:lpstr>附录： Conversions of numbers</vt:lpstr>
    </vt:vector>
  </TitlesOfParts>
  <Company>Nanjing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admin</cp:lastModifiedBy>
  <cp:revision>1880</cp:revision>
  <dcterms:created xsi:type="dcterms:W3CDTF">2008-04-26T09:05:28Z</dcterms:created>
  <dcterms:modified xsi:type="dcterms:W3CDTF">2016-03-28T01:53:46Z</dcterms:modified>
</cp:coreProperties>
</file>