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605" r:id="rId3"/>
    <p:sldId id="875" r:id="rId4"/>
    <p:sldId id="1012" r:id="rId5"/>
    <p:sldId id="878" r:id="rId6"/>
    <p:sldId id="877" r:id="rId7"/>
    <p:sldId id="921" r:id="rId8"/>
    <p:sldId id="922" r:id="rId9"/>
    <p:sldId id="923" r:id="rId10"/>
    <p:sldId id="924" r:id="rId11"/>
    <p:sldId id="929" r:id="rId12"/>
    <p:sldId id="925" r:id="rId13"/>
    <p:sldId id="926" r:id="rId14"/>
    <p:sldId id="927" r:id="rId15"/>
    <p:sldId id="943" r:id="rId16"/>
    <p:sldId id="944" r:id="rId17"/>
    <p:sldId id="881" r:id="rId18"/>
    <p:sldId id="882" r:id="rId19"/>
    <p:sldId id="963" r:id="rId20"/>
    <p:sldId id="964" r:id="rId21"/>
    <p:sldId id="930" r:id="rId22"/>
    <p:sldId id="931" r:id="rId23"/>
    <p:sldId id="932" r:id="rId24"/>
    <p:sldId id="933" r:id="rId25"/>
    <p:sldId id="934" r:id="rId26"/>
    <p:sldId id="935" r:id="rId27"/>
    <p:sldId id="936" r:id="rId28"/>
    <p:sldId id="937" r:id="rId29"/>
    <p:sldId id="938" r:id="rId30"/>
    <p:sldId id="939" r:id="rId31"/>
    <p:sldId id="940" r:id="rId32"/>
    <p:sldId id="941" r:id="rId33"/>
    <p:sldId id="942" r:id="rId34"/>
    <p:sldId id="907" r:id="rId35"/>
    <p:sldId id="884" r:id="rId36"/>
    <p:sldId id="1013" r:id="rId37"/>
    <p:sldId id="1014" r:id="rId38"/>
    <p:sldId id="1015" r:id="rId39"/>
    <p:sldId id="1017" r:id="rId40"/>
    <p:sldId id="1018" r:id="rId41"/>
    <p:sldId id="1019" r:id="rId42"/>
    <p:sldId id="1020" r:id="rId43"/>
    <p:sldId id="1021" r:id="rId44"/>
    <p:sldId id="1022" r:id="rId45"/>
    <p:sldId id="1023" r:id="rId46"/>
    <p:sldId id="1024" r:id="rId47"/>
    <p:sldId id="1026" r:id="rId48"/>
    <p:sldId id="948" r:id="rId49"/>
    <p:sldId id="949" r:id="rId50"/>
    <p:sldId id="950" r:id="rId51"/>
    <p:sldId id="951" r:id="rId52"/>
    <p:sldId id="955" r:id="rId53"/>
    <p:sldId id="957" r:id="rId54"/>
    <p:sldId id="958" r:id="rId55"/>
    <p:sldId id="959" r:id="rId56"/>
    <p:sldId id="960" r:id="rId57"/>
    <p:sldId id="961" r:id="rId58"/>
    <p:sldId id="886" r:id="rId59"/>
    <p:sldId id="888" r:id="rId60"/>
    <p:sldId id="889" r:id="rId61"/>
    <p:sldId id="890" r:id="rId62"/>
    <p:sldId id="891" r:id="rId63"/>
    <p:sldId id="892" r:id="rId64"/>
    <p:sldId id="1025" r:id="rId65"/>
    <p:sldId id="965" r:id="rId6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66CC"/>
    <a:srgbClr val="0066FF"/>
    <a:srgbClr val="009242"/>
    <a:srgbClr val="FF0000"/>
    <a:srgbClr val="3366FF"/>
    <a:srgbClr val="0033CC"/>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7822" autoAdjust="0"/>
    <p:restoredTop sz="88576" autoAdjust="0"/>
  </p:normalViewPr>
  <p:slideViewPr>
    <p:cSldViewPr>
      <p:cViewPr varScale="1">
        <p:scale>
          <a:sx n="103" d="100"/>
          <a:sy n="103" d="100"/>
        </p:scale>
        <p:origin x="1470" y="10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68" d="100"/>
          <a:sy n="68" d="100"/>
        </p:scale>
        <p:origin x="-3288"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9C4823F-1BC3-4BE6-B69E-164C7198AFCD}" type="slidenum">
              <a:rPr lang="en-US" altLang="zh-CN"/>
              <a:pPr>
                <a:defRPr/>
              </a:pPr>
              <a:t>‹#›</a:t>
            </a:fld>
            <a:endParaRPr lang="en-US" altLang="zh-CN"/>
          </a:p>
        </p:txBody>
      </p:sp>
    </p:spTree>
    <p:extLst>
      <p:ext uri="{BB962C8B-B14F-4D97-AF65-F5344CB8AC3E}">
        <p14:creationId xmlns:p14="http://schemas.microsoft.com/office/powerpoint/2010/main" val="14781859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a:noFill/>
          <a:ln/>
        </p:spPr>
        <p:txBody>
          <a:bodyPr/>
          <a:lstStyle/>
          <a:p>
            <a:pPr>
              <a:spcBef>
                <a:spcPts val="1300"/>
              </a:spcBef>
            </a:pPr>
            <a:r>
              <a:rPr lang="zh-CN" altLang="en-US" smtClean="0">
                <a:latin typeface="Arial" pitchFamily="34" charset="0"/>
                <a:ea typeface="黑体" pitchFamily="49" charset="-122"/>
              </a:rPr>
              <a:t>存在问题</a:t>
            </a:r>
            <a:endParaRPr lang="zh-CN" altLang="en-US" sz="1000" smtClean="0">
              <a:latin typeface="Arial" pitchFamily="34" charset="0"/>
            </a:endParaRPr>
          </a:p>
          <a:p>
            <a:pPr lvl="1" algn="just"/>
            <a:r>
              <a:rPr lang="zh-CN" altLang="en-US" smtClean="0">
                <a:latin typeface="Arial" pitchFamily="34" charset="0"/>
              </a:rPr>
              <a:t>学生缺乏将机器级数据表示和程序设计及程序调试工作相互关联的意识。许多学生也许对机器级数据表示的基本原理和概念很了解，但在程序设计和调试工作中，往往不会运用所学知识解决实际问题，不会把高级语言中的类型定义、数值范围、数据类型转换等问题和本课程所学的知识联系起来，因而，所学知识没有起到真正的作用。</a:t>
            </a:r>
          </a:p>
          <a:p>
            <a:pPr>
              <a:spcBef>
                <a:spcPts val="1300"/>
              </a:spcBef>
            </a:pPr>
            <a:r>
              <a:rPr lang="zh-CN" altLang="en-US" smtClean="0">
                <a:latin typeface="Arial" pitchFamily="34" charset="0"/>
                <a:ea typeface="黑体" pitchFamily="49" charset="-122"/>
              </a:rPr>
              <a:t>解决方法</a:t>
            </a:r>
          </a:p>
          <a:p>
            <a:pPr lvl="1" algn="just"/>
            <a:r>
              <a:rPr lang="zh-CN" altLang="en-US" smtClean="0">
                <a:latin typeface="Arial" pitchFamily="34" charset="0"/>
              </a:rPr>
              <a:t>为了增强学生对机器级数据表示的认识，可以让学生亲自编写相关的程序，通过程序的执行结果来理解本章所学的知识。</a:t>
            </a:r>
          </a:p>
          <a:p>
            <a:pPr lvl="1" algn="just"/>
            <a:r>
              <a:rPr lang="zh-CN" altLang="en-US" smtClean="0">
                <a:latin typeface="Arial" pitchFamily="34" charset="0"/>
              </a:rPr>
              <a:t>例如：确定</a:t>
            </a:r>
            <a:r>
              <a:rPr lang="en-US" altLang="zh-CN" smtClean="0">
                <a:latin typeface="Arial" pitchFamily="34" charset="0"/>
              </a:rPr>
              <a:t>float</a:t>
            </a:r>
            <a:r>
              <a:rPr lang="zh-CN" altLang="en-US" smtClean="0">
                <a:latin typeface="Arial" pitchFamily="34" charset="0"/>
              </a:rPr>
              <a:t>型变量和</a:t>
            </a:r>
            <a:r>
              <a:rPr lang="en-US" altLang="zh-CN" smtClean="0">
                <a:latin typeface="Arial" pitchFamily="34" charset="0"/>
              </a:rPr>
              <a:t>double</a:t>
            </a:r>
            <a:r>
              <a:rPr lang="zh-CN" altLang="en-US" smtClean="0">
                <a:latin typeface="Arial" pitchFamily="34" charset="0"/>
              </a:rPr>
              <a:t>型变量的精度；检查一些特殊表达式的运行结果，如一个非零整数除以</a:t>
            </a:r>
            <a:r>
              <a:rPr lang="en-US" altLang="zh-CN" smtClean="0">
                <a:latin typeface="Arial" pitchFamily="34" charset="0"/>
              </a:rPr>
              <a:t>0</a:t>
            </a:r>
            <a:r>
              <a:rPr lang="zh-CN" altLang="en-US" smtClean="0">
                <a:latin typeface="Arial" pitchFamily="34" charset="0"/>
              </a:rPr>
              <a:t>、一个非零实数除以</a:t>
            </a:r>
            <a:r>
              <a:rPr lang="en-US" altLang="zh-CN" smtClean="0">
                <a:latin typeface="Arial" pitchFamily="34" charset="0"/>
              </a:rPr>
              <a:t>0</a:t>
            </a:r>
            <a:r>
              <a:rPr lang="zh-CN" altLang="en-US" smtClean="0">
                <a:latin typeface="Arial" pitchFamily="34" charset="0"/>
              </a:rPr>
              <a:t>、</a:t>
            </a:r>
            <a:r>
              <a:rPr lang="en-US" altLang="zh-CN" smtClean="0">
                <a:latin typeface="Arial" pitchFamily="34" charset="0"/>
              </a:rPr>
              <a:t>0</a:t>
            </a:r>
            <a:r>
              <a:rPr lang="zh-CN" altLang="en-US" smtClean="0">
                <a:latin typeface="Arial" pitchFamily="34" charset="0"/>
              </a:rPr>
              <a:t>除以</a:t>
            </a:r>
            <a:r>
              <a:rPr lang="en-US" altLang="zh-CN" smtClean="0">
                <a:latin typeface="Arial" pitchFamily="34" charset="0"/>
              </a:rPr>
              <a:t>0</a:t>
            </a:r>
            <a:r>
              <a:rPr lang="zh-CN" altLang="en-US" smtClean="0">
                <a:latin typeface="Arial" pitchFamily="34" charset="0"/>
              </a:rPr>
              <a:t>、负数开平方等等；</a:t>
            </a:r>
            <a:r>
              <a:rPr lang="en-US" altLang="zh-CN" smtClean="0">
                <a:latin typeface="Arial" pitchFamily="34" charset="0"/>
              </a:rPr>
              <a:t>(3) </a:t>
            </a:r>
            <a:r>
              <a:rPr lang="zh-CN" altLang="en-US" smtClean="0">
                <a:latin typeface="Arial" pitchFamily="34" charset="0"/>
              </a:rPr>
              <a:t>编程检查机器是大端还是小端方式，数据是对齐存放还是不对齐存放。</a:t>
            </a:r>
          </a:p>
          <a:p>
            <a:endParaRPr lang="zh-CN" altLang="en-US" smtClean="0">
              <a:latin typeface="Arial" pitchFamily="34" charset="0"/>
            </a:endParaRPr>
          </a:p>
        </p:txBody>
      </p:sp>
    </p:spTree>
    <p:extLst>
      <p:ext uri="{BB962C8B-B14F-4D97-AF65-F5344CB8AC3E}">
        <p14:creationId xmlns:p14="http://schemas.microsoft.com/office/powerpoint/2010/main" val="2163454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If we know the hexadecimal representation of an IEEE 754 single precision number, how to calculate the actual value of this number?  Here is an example. Suppose the hex form is BEE00000H. At first, we should convert the hex form to binary form, we get the binary form 1011 1110 1110 0000 0000 …0000, and for single precision, we have 1 sign bit, which is 1, 8 bits for exponent, which is 0111 11101, and the remainder is 23-bit significand. Then we can use the formula to calculate the value. </a:t>
            </a:r>
          </a:p>
          <a:p>
            <a:r>
              <a:rPr lang="en-US" altLang="zh-CN" smtClean="0">
                <a:latin typeface="Arial" pitchFamily="34" charset="0"/>
              </a:rPr>
              <a:t>Step 1: sign bit is 1, it means the number is negative</a:t>
            </a:r>
          </a:p>
          <a:p>
            <a:r>
              <a:rPr lang="en-US" altLang="zh-CN" smtClean="0">
                <a:latin typeface="Arial" pitchFamily="34" charset="0"/>
              </a:rPr>
              <a:t>Step 2: exponent is 01111101=2</a:t>
            </a:r>
            <a:r>
              <a:rPr lang="en-US" altLang="zh-CN" baseline="30000" smtClean="0">
                <a:latin typeface="Arial" pitchFamily="34" charset="0"/>
              </a:rPr>
              <a:t>6 </a:t>
            </a:r>
            <a:r>
              <a:rPr lang="en-US" altLang="zh-CN" smtClean="0">
                <a:latin typeface="Arial" pitchFamily="34" charset="0"/>
              </a:rPr>
              <a:t>+2</a:t>
            </a:r>
            <a:r>
              <a:rPr lang="en-US" altLang="zh-CN" baseline="30000" smtClean="0">
                <a:latin typeface="Arial" pitchFamily="34" charset="0"/>
              </a:rPr>
              <a:t>5 </a:t>
            </a:r>
            <a:r>
              <a:rPr lang="en-US" altLang="zh-CN" smtClean="0">
                <a:latin typeface="Arial" pitchFamily="34" charset="0"/>
              </a:rPr>
              <a:t>+</a:t>
            </a:r>
            <a:r>
              <a:rPr lang="en-US" altLang="zh-CN" baseline="-25000" smtClean="0">
                <a:latin typeface="Arial" pitchFamily="34" charset="0"/>
              </a:rPr>
              <a:t> </a:t>
            </a:r>
            <a:r>
              <a:rPr lang="en-US" altLang="zh-CN" smtClean="0">
                <a:latin typeface="Arial" pitchFamily="34" charset="0"/>
              </a:rPr>
              <a:t>2</a:t>
            </a:r>
            <a:r>
              <a:rPr lang="en-US" altLang="zh-CN" baseline="30000" smtClean="0">
                <a:latin typeface="Arial" pitchFamily="34" charset="0"/>
              </a:rPr>
              <a:t>4 </a:t>
            </a:r>
            <a:r>
              <a:rPr lang="en-US" altLang="zh-CN" smtClean="0">
                <a:latin typeface="Arial" pitchFamily="34" charset="0"/>
              </a:rPr>
              <a:t>+2</a:t>
            </a:r>
            <a:r>
              <a:rPr lang="en-US" altLang="zh-CN" baseline="30000" smtClean="0">
                <a:latin typeface="Arial" pitchFamily="34" charset="0"/>
              </a:rPr>
              <a:t>3 </a:t>
            </a:r>
            <a:r>
              <a:rPr lang="en-US" altLang="zh-CN" smtClean="0">
                <a:latin typeface="Arial" pitchFamily="34" charset="0"/>
              </a:rPr>
              <a:t>+2</a:t>
            </a:r>
            <a:r>
              <a:rPr lang="en-US" altLang="zh-CN" baseline="30000" smtClean="0">
                <a:latin typeface="Arial" pitchFamily="34" charset="0"/>
              </a:rPr>
              <a:t>1 </a:t>
            </a:r>
            <a:r>
              <a:rPr lang="en-US" altLang="zh-CN" smtClean="0">
                <a:latin typeface="Arial" pitchFamily="34" charset="0"/>
              </a:rPr>
              <a:t>=64+32+16+8+1=125, because we use excess 127, so we should subtract 127 to get the actual value of exponent. 125-127=-2</a:t>
            </a:r>
          </a:p>
          <a:p>
            <a:r>
              <a:rPr lang="en-US" altLang="zh-CN" smtClean="0">
                <a:latin typeface="Arial" pitchFamily="34" charset="0"/>
              </a:rPr>
              <a:t>Step 3: here actual mantissa is 1.1100..0, so the value should be 1+….,  ….  The result is 1.75</a:t>
            </a:r>
          </a:p>
          <a:p>
            <a:r>
              <a:rPr lang="en-US" altLang="zh-CN" smtClean="0">
                <a:latin typeface="Arial" pitchFamily="34" charset="0"/>
              </a:rPr>
              <a:t>Step 4: So the actual value is  </a:t>
            </a:r>
          </a:p>
          <a:p>
            <a:endParaRPr lang="en-US" altLang="zh-CN" smtClean="0">
              <a:latin typeface="Arial" pitchFamily="34" charset="0"/>
            </a:endParaRPr>
          </a:p>
          <a:p>
            <a:r>
              <a:rPr lang="en-US" altLang="zh-CN" smtClean="0">
                <a:latin typeface="Arial" pitchFamily="34" charset="0"/>
              </a:rPr>
              <a:t>Any question about that?</a:t>
            </a:r>
          </a:p>
        </p:txBody>
      </p:sp>
    </p:spTree>
    <p:extLst>
      <p:ext uri="{BB962C8B-B14F-4D97-AF65-F5344CB8AC3E}">
        <p14:creationId xmlns:p14="http://schemas.microsoft.com/office/powerpoint/2010/main" val="2189305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If we know the value of an number, how to represent it in floating-point form? Here is an exercise. Please spend 4 minutes to try it.</a:t>
            </a:r>
          </a:p>
          <a:p>
            <a:r>
              <a:rPr lang="en-US" altLang="zh-CN" smtClean="0">
                <a:latin typeface="Arial" pitchFamily="34" charset="0"/>
              </a:rPr>
              <a:t>Let’s check your answers. Firstly,  then, and then, finally, the result is C14C0000H. Have you got that? Any question?  </a:t>
            </a:r>
          </a:p>
        </p:txBody>
      </p:sp>
    </p:spTree>
    <p:extLst>
      <p:ext uri="{BB962C8B-B14F-4D97-AF65-F5344CB8AC3E}">
        <p14:creationId xmlns:p14="http://schemas.microsoft.com/office/powerpoint/2010/main" val="2883474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a:xfrm>
            <a:off x="914400" y="4343400"/>
            <a:ext cx="5029200" cy="4114800"/>
          </a:xfrm>
          <a:noFill/>
          <a:ln/>
        </p:spPr>
        <p:txBody>
          <a:bodyPr lIns="86657" tIns="43328" rIns="86657" bIns="43328"/>
          <a:lstStyle/>
          <a:p>
            <a:endParaRPr lang="zh-CN" altLang="en-US" smtClean="0">
              <a:latin typeface="Arial" pitchFamily="34" charset="0"/>
            </a:endParaRPr>
          </a:p>
        </p:txBody>
      </p:sp>
    </p:spTree>
    <p:extLst>
      <p:ext uri="{BB962C8B-B14F-4D97-AF65-F5344CB8AC3E}">
        <p14:creationId xmlns:p14="http://schemas.microsoft.com/office/powerpoint/2010/main" val="2862469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If exponent and significand bits are all zeros, it means the value is 0. It could be positive 0 or negative 0. They are equal.</a:t>
            </a:r>
          </a:p>
        </p:txBody>
      </p:sp>
    </p:spTree>
    <p:extLst>
      <p:ext uri="{BB962C8B-B14F-4D97-AF65-F5344CB8AC3E}">
        <p14:creationId xmlns:p14="http://schemas.microsoft.com/office/powerpoint/2010/main" val="3335855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Do you know the infinity symbol </a:t>
            </a:r>
            <a:r>
              <a:rPr lang="en-US" altLang="zh-CN" sz="1100" smtClean="0">
                <a:solidFill>
                  <a:srgbClr val="063DE9"/>
                </a:solidFill>
                <a:latin typeface="宋体" pitchFamily="2" charset="-122"/>
              </a:rPr>
              <a:t>∞? Who can tell me the meaning of this symbol? As we know, if x!=0, when y tend to 0, then x/y tend to ∞. So IEEE 754 suggested x/0 (any finite number divided by 0)should produce infinity, not overflow. Because we can do further computations with infinity, For example, if a program have comparison X/0 &gt; Y, it won’t produce overflow, it can be a valid comparison.   </a:t>
            </a:r>
          </a:p>
          <a:p>
            <a:r>
              <a:rPr lang="en-US" altLang="zh-CN" smtClean="0">
                <a:latin typeface="Arial" pitchFamily="34" charset="0"/>
              </a:rPr>
              <a:t>If exponent bits are all ones and significand bits are all zeros, the value is infinity. It could be positive infinity or negative infinity. They are not equal. There are some operations with infinity. Any finite number add infinity will be infinity. </a:t>
            </a:r>
            <a:endParaRPr lang="en-US" altLang="zh-CN" sz="1100" smtClean="0">
              <a:solidFill>
                <a:srgbClr val="063DE9"/>
              </a:solidFill>
              <a:latin typeface="宋体" pitchFamily="2" charset="-122"/>
            </a:endParaRPr>
          </a:p>
          <a:p>
            <a:endParaRPr lang="zh-CN" altLang="en-US" sz="1100" smtClean="0">
              <a:solidFill>
                <a:srgbClr val="063DE9"/>
              </a:solidFill>
              <a:latin typeface="宋体" pitchFamily="2" charset="-122"/>
            </a:endParaRPr>
          </a:p>
        </p:txBody>
      </p:sp>
    </p:spTree>
    <p:extLst>
      <p:ext uri="{BB962C8B-B14F-4D97-AF65-F5344CB8AC3E}">
        <p14:creationId xmlns:p14="http://schemas.microsoft.com/office/powerpoint/2010/main" val="3517628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Who can tell me what is the result of the square root of –4.0 ? Yes, the result is undefined. 0 divided by 0, infinity divided by infinity are all the same. If infinity is not an error, these should not be either. We call them Not a Number. We read it NaN. In this situation,  the exponent bits will be all ones, the significand will be nonzero bit pattern.    </a:t>
            </a:r>
          </a:p>
          <a:p>
            <a:r>
              <a:rPr lang="en-US" altLang="zh-CN" smtClean="0">
                <a:latin typeface="Arial" pitchFamily="34" charset="0"/>
              </a:rPr>
              <a:t>We can use NaN to help with debugging. If the calculating result is NaN, we can set some test point to see what happened. </a:t>
            </a:r>
          </a:p>
          <a:p>
            <a:r>
              <a:rPr lang="en-US" altLang="zh-CN" smtClean="0">
                <a:latin typeface="Arial" pitchFamily="34" charset="0"/>
              </a:rPr>
              <a:t>There are some operations which may produce NaN. We can define any finite number operate with NaN will produce NaN. Infinity minus infinity will produce NaN, and so on.</a:t>
            </a:r>
          </a:p>
        </p:txBody>
      </p:sp>
    </p:spTree>
    <p:extLst>
      <p:ext uri="{BB962C8B-B14F-4D97-AF65-F5344CB8AC3E}">
        <p14:creationId xmlns:p14="http://schemas.microsoft.com/office/powerpoint/2010/main" val="1091353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We have defined normalized number, we briefly call them norms, we also  have defined 0, infinity and NaN, we have know that: …….. we have used all combination except for this one, we can use this combination to represent denormalized numbers.  </a:t>
            </a:r>
          </a:p>
        </p:txBody>
      </p:sp>
    </p:spTree>
    <p:extLst>
      <p:ext uri="{BB962C8B-B14F-4D97-AF65-F5344CB8AC3E}">
        <p14:creationId xmlns:p14="http://schemas.microsoft.com/office/powerpoint/2010/main" val="631769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As we know, in IEEE standard, normalized numbers are those with the form: +/- 1.aa…a x 2</a:t>
            </a:r>
            <a:r>
              <a:rPr lang="en-US" altLang="zh-CN" baseline="30000" smtClean="0">
                <a:latin typeface="Arial" pitchFamily="34" charset="0"/>
              </a:rPr>
              <a:t>bb…b</a:t>
            </a:r>
            <a:r>
              <a:rPr lang="en-US" altLang="zh-CN" smtClean="0">
                <a:latin typeface="Arial" pitchFamily="34" charset="0"/>
              </a:rPr>
              <a:t>, where aa…a can be anything(from 00…0 to 11…1), bb…b can be from 00…01 ( the value is 1-127=-126) to 11…10 (the value is 254-127=127). Considering positive number,  the smallest number is 1.00…0 x 2</a:t>
            </a:r>
            <a:r>
              <a:rPr lang="en-US" altLang="zh-CN" baseline="30000" smtClean="0">
                <a:latin typeface="Arial" pitchFamily="34" charset="0"/>
              </a:rPr>
              <a:t>-126 </a:t>
            </a:r>
            <a:r>
              <a:rPr lang="en-US" altLang="zh-CN" smtClean="0">
                <a:latin typeface="Arial" pitchFamily="34" charset="0"/>
              </a:rPr>
              <a:t>. Between 0 and the smallest number there is a big gap. IEEE use the combination of exponent=00…0 and significand=nonzero to fill in this gap. These number are called denormalized numbers. We briefly call them denorms. In denorm form, the exponent is always 00…0, and no implicit leading 1, the significand is nonzero bit pattern. It means denormalized numbers have form of +/- 0.aa…a x 2</a:t>
            </a:r>
            <a:r>
              <a:rPr lang="en-US" altLang="zh-CN" baseline="30000" smtClean="0">
                <a:latin typeface="Arial" pitchFamily="34" charset="0"/>
              </a:rPr>
              <a:t>-126</a:t>
            </a:r>
            <a:r>
              <a:rPr lang="en-US" altLang="zh-CN" smtClean="0">
                <a:latin typeface="Arial" pitchFamily="34" charset="0"/>
              </a:rPr>
              <a:t> , here aa…a can be 0.00…01, 0.000…10, ……., 0.11…1. </a:t>
            </a:r>
          </a:p>
          <a:p>
            <a:r>
              <a:rPr lang="en-US" altLang="zh-CN" smtClean="0">
                <a:latin typeface="Arial" pitchFamily="34" charset="0"/>
              </a:rPr>
              <a:t>Any questions about that?</a:t>
            </a:r>
          </a:p>
          <a:p>
            <a:endParaRPr lang="en-US" altLang="zh-CN" smtClean="0">
              <a:latin typeface="Arial" pitchFamily="34" charset="0"/>
            </a:endParaRPr>
          </a:p>
          <a:p>
            <a:r>
              <a:rPr lang="en-US" altLang="zh-CN" smtClean="0">
                <a:latin typeface="Arial" pitchFamily="34" charset="0"/>
              </a:rPr>
              <a:t>There are a lot of things you should think about here. Like 1….,2…..3…..</a:t>
            </a:r>
          </a:p>
        </p:txBody>
      </p:sp>
    </p:spTree>
    <p:extLst>
      <p:ext uri="{BB962C8B-B14F-4D97-AF65-F5344CB8AC3E}">
        <p14:creationId xmlns:p14="http://schemas.microsoft.com/office/powerpoint/2010/main" val="1458050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C4FA868-94F2-40BF-8305-4E4A14FD6575}" type="slidenum">
              <a:rPr lang="en-US" altLang="zh-CN" sz="1200"/>
              <a:pPr eaLnBrk="1" hangingPunct="1"/>
              <a:t>41</a:t>
            </a:fld>
            <a:endParaRPr lang="en-US" altLang="zh-CN" sz="1200"/>
          </a:p>
        </p:txBody>
      </p:sp>
      <p:sp>
        <p:nvSpPr>
          <p:cNvPr id="49155" name="Rectangle 2"/>
          <p:cNvSpPr>
            <a:spLocks noGrp="1" noRot="1" noChangeAspect="1" noChangeArrowheads="1" noTextEdit="1"/>
          </p:cNvSpPr>
          <p:nvPr>
            <p:ph type="sldImg"/>
          </p:nvPr>
        </p:nvSpPr>
        <p:spPr>
          <a:xfrm>
            <a:off x="3429000" y="2400300"/>
            <a:ext cx="0" cy="0"/>
          </a:xfrm>
          <a:ln/>
        </p:spPr>
      </p:sp>
      <p:sp>
        <p:nvSpPr>
          <p:cNvPr id="49156" name="Rectangle 3"/>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16530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86F0FC7F-8B68-4EFA-A782-884693A44C09}" type="slidenum">
              <a:rPr lang="en-US" altLang="zh-CN" sz="1200"/>
              <a:pPr eaLnBrk="1" hangingPunct="1"/>
              <a:t>42</a:t>
            </a:fld>
            <a:endParaRPr lang="en-US" altLang="zh-CN" sz="1200"/>
          </a:p>
        </p:txBody>
      </p:sp>
      <p:sp>
        <p:nvSpPr>
          <p:cNvPr id="50179" name="Rectangle 2"/>
          <p:cNvSpPr>
            <a:spLocks noGrp="1" noRot="1" noChangeAspect="1" noChangeArrowheads="1" noTextEdit="1"/>
          </p:cNvSpPr>
          <p:nvPr>
            <p:ph type="sldImg"/>
          </p:nvPr>
        </p:nvSpPr>
        <p:spPr>
          <a:xfrm>
            <a:off x="3429000" y="2400300"/>
            <a:ext cx="0" cy="0"/>
          </a:xfrm>
          <a:ln/>
        </p:spPr>
      </p:sp>
      <p:sp>
        <p:nvSpPr>
          <p:cNvPr id="50180" name="Rectangle 3"/>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4062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body" idx="1"/>
          </p:nvPr>
        </p:nvSpPr>
        <p:spPr>
          <a:xfrm>
            <a:off x="515938" y="4343400"/>
            <a:ext cx="5910262" cy="4114800"/>
          </a:xfrm>
          <a:noFill/>
          <a:ln/>
        </p:spPr>
        <p:txBody>
          <a:bodyPr lIns="83282" tIns="40910" rIns="83282" bIns="40910"/>
          <a:lstStyle/>
          <a:p>
            <a:r>
              <a:rPr lang="en-US" altLang="zh-CN" smtClean="0">
                <a:latin typeface="Arial" pitchFamily="34" charset="0"/>
              </a:rPr>
              <a:t>Sign and magnitude is convenient for human, but not convenient for computer.</a:t>
            </a:r>
          </a:p>
          <a:p>
            <a:r>
              <a:rPr lang="en-US" altLang="zh-CN" smtClean="0">
                <a:latin typeface="Arial" pitchFamily="34" charset="0"/>
              </a:rPr>
              <a:t>Since 1950’s, all computers use 2’s complement representation.</a:t>
            </a:r>
          </a:p>
          <a:p>
            <a:endParaRPr lang="en-US" altLang="zh-CN" smtClean="0">
              <a:latin typeface="Arial" pitchFamily="34" charset="0"/>
            </a:endParaRPr>
          </a:p>
          <a:p>
            <a:r>
              <a:rPr lang="en-US" altLang="zh-CN" smtClean="0">
                <a:latin typeface="Arial" pitchFamily="34" charset="0"/>
              </a:rPr>
              <a:t>Complement:</a:t>
            </a:r>
          </a:p>
          <a:p>
            <a:pPr>
              <a:spcBef>
                <a:spcPct val="50000"/>
              </a:spcBef>
              <a:buSzPct val="140000"/>
              <a:buFont typeface="Wingdings" pitchFamily="2" charset="2"/>
              <a:buChar char="§"/>
            </a:pPr>
            <a:r>
              <a:rPr lang="en-US" altLang="zh-CN" sz="1800" b="1" smtClean="0">
                <a:latin typeface="Arial" pitchFamily="34" charset="0"/>
              </a:rPr>
              <a:t> Need different ways to do addition and subtraction. </a:t>
            </a:r>
            <a:r>
              <a:rPr lang="en-US" altLang="zh-CN" sz="1800" smtClean="0">
                <a:latin typeface="Arial" pitchFamily="34" charset="0"/>
              </a:rPr>
              <a:t>We’ll see soon that 2’s complement need not to distinguish between addition and subtraction.</a:t>
            </a:r>
          </a:p>
          <a:p>
            <a:endParaRPr lang="en-US" altLang="zh-CN" smtClean="0">
              <a:latin typeface="Arial" pitchFamily="34" charset="0"/>
            </a:endParaRPr>
          </a:p>
          <a:p>
            <a:endParaRPr lang="en-US" altLang="zh-CN" smtClean="0">
              <a:latin typeface="Arial" pitchFamily="34" charset="0"/>
            </a:endParaRPr>
          </a:p>
        </p:txBody>
      </p:sp>
      <p:sp>
        <p:nvSpPr>
          <p:cNvPr id="563203" name="Rectangle 3"/>
          <p:cNvSpPr>
            <a:spLocks noGrp="1" noRot="1" noChangeAspect="1" noChangeArrowheads="1" noTextEdit="1"/>
          </p:cNvSpPr>
          <p:nvPr>
            <p:ph type="sldImg"/>
          </p:nvPr>
        </p:nvSpPr>
        <p:spPr>
          <a:xfrm>
            <a:off x="1144588" y="576263"/>
            <a:ext cx="4586287" cy="3440112"/>
          </a:xfrm>
          <a:ln/>
        </p:spPr>
      </p:sp>
    </p:spTree>
    <p:extLst>
      <p:ext uri="{BB962C8B-B14F-4D97-AF65-F5344CB8AC3E}">
        <p14:creationId xmlns:p14="http://schemas.microsoft.com/office/powerpoint/2010/main" val="4022271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7F0D0C2-C67C-40EB-A4DD-6153D65BA102}" type="slidenum">
              <a:rPr lang="en-US" altLang="zh-CN" sz="1200"/>
              <a:pPr eaLnBrk="1" hangingPunct="1"/>
              <a:t>43</a:t>
            </a:fld>
            <a:endParaRPr lang="en-US" altLang="zh-CN" sz="1200"/>
          </a:p>
        </p:txBody>
      </p:sp>
      <p:sp>
        <p:nvSpPr>
          <p:cNvPr id="51203" name="Rectangle 2"/>
          <p:cNvSpPr>
            <a:spLocks noGrp="1" noRot="1" noChangeAspect="1" noChangeArrowheads="1" noTextEdit="1"/>
          </p:cNvSpPr>
          <p:nvPr>
            <p:ph type="sldImg"/>
          </p:nvPr>
        </p:nvSpPr>
        <p:spPr>
          <a:xfrm>
            <a:off x="3429000" y="2400300"/>
            <a:ext cx="0" cy="0"/>
          </a:xfrm>
          <a:ln/>
        </p:spPr>
      </p:sp>
      <p:sp>
        <p:nvSpPr>
          <p:cNvPr id="51204" name="Rectangle 3"/>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46739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28167AB5-906E-48C9-8942-B1A3CE3CE7F0}" type="slidenum">
              <a:rPr lang="en-US" altLang="zh-CN" sz="1200"/>
              <a:pPr eaLnBrk="1" hangingPunct="1"/>
              <a:t>44</a:t>
            </a:fld>
            <a:endParaRPr lang="en-US" altLang="zh-CN" sz="1200"/>
          </a:p>
        </p:txBody>
      </p:sp>
      <p:sp>
        <p:nvSpPr>
          <p:cNvPr id="52227" name="Rectangle 2"/>
          <p:cNvSpPr>
            <a:spLocks noGrp="1" noRot="1" noChangeAspect="1" noChangeArrowheads="1" noTextEdit="1"/>
          </p:cNvSpPr>
          <p:nvPr>
            <p:ph type="sldImg"/>
          </p:nvPr>
        </p:nvSpPr>
        <p:spPr>
          <a:xfrm>
            <a:off x="3429000" y="2400300"/>
            <a:ext cx="0" cy="0"/>
          </a:xfrm>
          <a:ln/>
        </p:spPr>
      </p:sp>
      <p:sp>
        <p:nvSpPr>
          <p:cNvPr id="52228" name="Rectangle 3"/>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177623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FB09B04F-F04E-4253-B782-52F89E1C9063}" type="slidenum">
              <a:rPr lang="en-US" altLang="zh-CN" sz="1200"/>
              <a:pPr eaLnBrk="1" hangingPunct="1"/>
              <a:t>46</a:t>
            </a:fld>
            <a:endParaRPr lang="en-US" altLang="zh-CN" sz="1200"/>
          </a:p>
        </p:txBody>
      </p:sp>
      <p:sp>
        <p:nvSpPr>
          <p:cNvPr id="53251" name="Rectangle 2"/>
          <p:cNvSpPr>
            <a:spLocks noGrp="1" noRot="1" noChangeAspect="1" noChangeArrowheads="1" noTextEdit="1"/>
          </p:cNvSpPr>
          <p:nvPr>
            <p:ph type="sldImg"/>
          </p:nvPr>
        </p:nvSpPr>
        <p:spPr>
          <a:xfrm>
            <a:off x="3429000" y="2400300"/>
            <a:ext cx="0" cy="0"/>
          </a:xfrm>
          <a:ln/>
        </p:spPr>
      </p:sp>
      <p:sp>
        <p:nvSpPr>
          <p:cNvPr id="53252" name="Rectangle 3"/>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483492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由于大部分浮点数不能被计算机准确表示，所以一般情况下浮点数不能直接比较大小</a:t>
            </a:r>
            <a:endParaRPr lang="en-US" altLang="zh-CN" dirty="0" smtClean="0"/>
          </a:p>
          <a:p>
            <a:endParaRPr lang="en-US" dirty="0" smtClean="0"/>
          </a:p>
          <a:p>
            <a:r>
              <a:rPr lang="zh-CN" altLang="en-US" dirty="0" smtClean="0"/>
              <a:t>当然，类似</a:t>
            </a:r>
            <a:r>
              <a:rPr lang="en-US" altLang="zh-CN" dirty="0" smtClean="0"/>
              <a:t>0.1,0.01</a:t>
            </a:r>
            <a:r>
              <a:rPr lang="zh-CN" altLang="en-US" dirty="0" smtClean="0"/>
              <a:t>这样的浮点数是可以比较大小的</a:t>
            </a:r>
            <a:endParaRPr lang="en-US" altLang="zh-CN" dirty="0" smtClean="0"/>
          </a:p>
          <a:p>
            <a:endParaRPr lang="en-US" dirty="0" smtClean="0"/>
          </a:p>
          <a:p>
            <a:r>
              <a:rPr lang="zh-CN" altLang="en-US" dirty="0" smtClean="0"/>
              <a:t>因此，如果确实需要比较浮点数的大小，可以采用</a:t>
            </a:r>
            <a:r>
              <a:rPr lang="en-US" altLang="zh-CN" smtClean="0"/>
              <a:t>|(c-5.20)|&lt;1e-6</a:t>
            </a:r>
            <a:r>
              <a:rPr lang="zh-CN" altLang="en-US" smtClean="0"/>
              <a:t>这样</a:t>
            </a:r>
            <a:r>
              <a:rPr lang="zh-CN" altLang="en-US" dirty="0" smtClean="0"/>
              <a:t>的形式</a:t>
            </a:r>
            <a:endParaRPr lang="en-US" dirty="0"/>
          </a:p>
        </p:txBody>
      </p:sp>
      <p:sp>
        <p:nvSpPr>
          <p:cNvPr id="4" name="灯片编号占位符 3"/>
          <p:cNvSpPr>
            <a:spLocks noGrp="1"/>
          </p:cNvSpPr>
          <p:nvPr>
            <p:ph type="sldNum" sz="quarter" idx="10"/>
          </p:nvPr>
        </p:nvSpPr>
        <p:spPr/>
        <p:txBody>
          <a:bodyPr/>
          <a:lstStyle/>
          <a:p>
            <a:pPr>
              <a:defRPr/>
            </a:pPr>
            <a:fld id="{79C4823F-1BC3-4BE6-B69E-164C7198AFCD}" type="slidenum">
              <a:rPr lang="en-US" altLang="zh-CN" smtClean="0"/>
              <a:pPr>
                <a:defRPr/>
              </a:pPr>
              <a:t>47</a:t>
            </a:fld>
            <a:endParaRPr lang="en-US" altLang="zh-CN"/>
          </a:p>
        </p:txBody>
      </p:sp>
    </p:spTree>
    <p:extLst>
      <p:ext uri="{BB962C8B-B14F-4D97-AF65-F5344CB8AC3E}">
        <p14:creationId xmlns:p14="http://schemas.microsoft.com/office/powerpoint/2010/main" val="3389795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body" idx="1"/>
          </p:nvPr>
        </p:nvSpPr>
        <p:spPr>
          <a:xfrm>
            <a:off x="515938" y="4343400"/>
            <a:ext cx="5910262" cy="4114800"/>
          </a:xfrm>
          <a:noFill/>
          <a:ln/>
        </p:spPr>
        <p:txBody>
          <a:bodyPr lIns="83282" tIns="40910" rIns="83282" bIns="40910"/>
          <a:lstStyle/>
          <a:p>
            <a:r>
              <a:rPr lang="en-US" altLang="zh-CN" smtClean="0">
                <a:latin typeface="Arial" pitchFamily="34" charset="0"/>
              </a:rPr>
              <a:t>Supplement slide: More about 2’s complement.</a:t>
            </a:r>
          </a:p>
        </p:txBody>
      </p:sp>
      <p:sp>
        <p:nvSpPr>
          <p:cNvPr id="565251" name="Rectangle 3"/>
          <p:cNvSpPr>
            <a:spLocks noGrp="1" noRot="1" noChangeAspect="1" noChangeArrowheads="1" noTextEdit="1"/>
          </p:cNvSpPr>
          <p:nvPr>
            <p:ph type="sldImg"/>
          </p:nvPr>
        </p:nvSpPr>
        <p:spPr>
          <a:xfrm>
            <a:off x="1144588" y="576263"/>
            <a:ext cx="4586287" cy="3440112"/>
          </a:xfrm>
          <a:ln/>
        </p:spPr>
      </p:sp>
    </p:spTree>
    <p:extLst>
      <p:ext uri="{BB962C8B-B14F-4D97-AF65-F5344CB8AC3E}">
        <p14:creationId xmlns:p14="http://schemas.microsoft.com/office/powerpoint/2010/main" val="1638667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幻灯片图像占位符 1"/>
          <p:cNvSpPr>
            <a:spLocks noGrp="1" noRot="1" noChangeAspect="1" noTextEdit="1"/>
          </p:cNvSpPr>
          <p:nvPr>
            <p:ph type="sldImg"/>
          </p:nvPr>
        </p:nvSpPr>
        <p:spPr>
          <a:xfrm>
            <a:off x="1144588" y="576263"/>
            <a:ext cx="4586287" cy="3440112"/>
          </a:xfrm>
          <a:ln/>
        </p:spPr>
      </p:sp>
      <p:sp>
        <p:nvSpPr>
          <p:cNvPr id="567299" name="备注占位符 2"/>
          <p:cNvSpPr>
            <a:spLocks noGrp="1"/>
          </p:cNvSpPr>
          <p:nvPr>
            <p:ph type="body" idx="1"/>
          </p:nvPr>
        </p:nvSpPr>
        <p:spPr>
          <a:xfrm>
            <a:off x="515938" y="4343400"/>
            <a:ext cx="5910262" cy="4114800"/>
          </a:xfrm>
          <a:noFill/>
          <a:ln/>
        </p:spPr>
        <p:txBody>
          <a:bodyPr lIns="87748" tIns="43104" rIns="87748" bIns="43104"/>
          <a:lstStyle/>
          <a:p>
            <a:endParaRPr lang="zh-CN" altLang="en-US" smtClean="0">
              <a:latin typeface="Arial" pitchFamily="34" charset="0"/>
            </a:endParaRPr>
          </a:p>
        </p:txBody>
      </p:sp>
    </p:spTree>
    <p:extLst>
      <p:ext uri="{BB962C8B-B14F-4D97-AF65-F5344CB8AC3E}">
        <p14:creationId xmlns:p14="http://schemas.microsoft.com/office/powerpoint/2010/main" val="3499542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幻灯片图像占位符 1"/>
          <p:cNvSpPr>
            <a:spLocks noGrp="1" noRot="1" noChangeAspect="1" noTextEdit="1"/>
          </p:cNvSpPr>
          <p:nvPr>
            <p:ph type="sldImg"/>
          </p:nvPr>
        </p:nvSpPr>
        <p:spPr>
          <a:xfrm>
            <a:off x="1144588" y="576263"/>
            <a:ext cx="4586287" cy="3440112"/>
          </a:xfrm>
          <a:ln/>
        </p:spPr>
      </p:sp>
      <p:sp>
        <p:nvSpPr>
          <p:cNvPr id="574467" name="备注占位符 2"/>
          <p:cNvSpPr>
            <a:spLocks noGrp="1"/>
          </p:cNvSpPr>
          <p:nvPr>
            <p:ph type="body" idx="1"/>
          </p:nvPr>
        </p:nvSpPr>
        <p:spPr>
          <a:xfrm>
            <a:off x="515938" y="4343400"/>
            <a:ext cx="5910262" cy="4114800"/>
          </a:xfrm>
          <a:noFill/>
          <a:ln/>
        </p:spPr>
        <p:txBody>
          <a:bodyPr lIns="87748" tIns="43104" rIns="87748" bIns="43104"/>
          <a:lstStyle/>
          <a:p>
            <a:endParaRPr lang="zh-CN" altLang="en-US" smtClean="0">
              <a:latin typeface="Arial" pitchFamily="34" charset="0"/>
            </a:endParaRPr>
          </a:p>
        </p:txBody>
      </p:sp>
    </p:spTree>
    <p:extLst>
      <p:ext uri="{BB962C8B-B14F-4D97-AF65-F5344CB8AC3E}">
        <p14:creationId xmlns:p14="http://schemas.microsoft.com/office/powerpoint/2010/main" val="4150434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Before we move on to the floating-point representation, let’s review the familiar scientific notation. For example, we can use 6.02x10</a:t>
            </a:r>
            <a:r>
              <a:rPr lang="en-US" altLang="zh-CN" baseline="30000" smtClean="0">
                <a:latin typeface="Arial" pitchFamily="34" charset="0"/>
              </a:rPr>
              <a:t>21 </a:t>
            </a:r>
            <a:r>
              <a:rPr lang="en-US" altLang="zh-CN" smtClean="0">
                <a:latin typeface="Arial" pitchFamily="34" charset="0"/>
              </a:rPr>
              <a:t>to represent 6,020,000,000,000,000,000,000. Here, the part before x is called mantissa,  the base is 10, the power of ten is called exponent. </a:t>
            </a:r>
          </a:p>
          <a:p>
            <a:r>
              <a:rPr lang="en-US" altLang="zh-CN" smtClean="0">
                <a:solidFill>
                  <a:srgbClr val="CC0000"/>
                </a:solidFill>
                <a:latin typeface="Arial" pitchFamily="34" charset="0"/>
              </a:rPr>
              <a:t>What the exponent mean?</a:t>
            </a:r>
            <a:r>
              <a:rPr lang="en-US" altLang="zh-CN" smtClean="0">
                <a:latin typeface="Arial" pitchFamily="34" charset="0"/>
              </a:rPr>
              <a:t> </a:t>
            </a:r>
            <a:r>
              <a:rPr lang="en-US" altLang="zh-CN" smtClean="0">
                <a:solidFill>
                  <a:srgbClr val="CC0000"/>
                </a:solidFill>
                <a:latin typeface="Arial" pitchFamily="34" charset="0"/>
              </a:rPr>
              <a:t>Who knows that?</a:t>
            </a:r>
          </a:p>
          <a:p>
            <a:r>
              <a:rPr lang="en-US" altLang="zh-CN" smtClean="0">
                <a:latin typeface="Arial" pitchFamily="34" charset="0"/>
              </a:rPr>
              <a:t>Exponent is used for deciding the position of decimal point. When we change exponent,the decimal point can be floated. In this example, If we change the exponent to 31, it means the number of digits of real value will be 31+1=32,the number become longer and it’s value is more larger, but we need not increase the number of digits in exponent. It’s still 2 digits. </a:t>
            </a:r>
          </a:p>
          <a:p>
            <a:r>
              <a:rPr lang="en-US" altLang="zh-CN" smtClean="0">
                <a:latin typeface="Arial" pitchFamily="34" charset="0"/>
              </a:rPr>
              <a:t>In the scientific notation, a mantissa with no leading 0s and only one digit to left of decimal point is called to be normalized. It means an normalized number should have a nonzero leftmost digit. So, there is only one normalized form, whereas there are many unnormalized forms. For example, if we want to represent 1/1,000,000,000, the normalized form is 1.0x10</a:t>
            </a:r>
            <a:r>
              <a:rPr lang="en-US" altLang="zh-CN" baseline="30000" smtClean="0">
                <a:latin typeface="Arial" pitchFamily="34" charset="0"/>
              </a:rPr>
              <a:t>-9</a:t>
            </a:r>
            <a:r>
              <a:rPr lang="en-US" altLang="zh-CN" smtClean="0">
                <a:latin typeface="Arial" pitchFamily="34" charset="0"/>
              </a:rPr>
              <a:t> , whereas 0.1x10</a:t>
            </a:r>
            <a:r>
              <a:rPr lang="en-US" altLang="zh-CN" baseline="30000" smtClean="0">
                <a:latin typeface="Arial" pitchFamily="34" charset="0"/>
              </a:rPr>
              <a:t>-8 </a:t>
            </a:r>
            <a:r>
              <a:rPr lang="en-US" altLang="zh-CN" smtClean="0">
                <a:latin typeface="Arial" pitchFamily="34" charset="0"/>
              </a:rPr>
              <a:t>and 10.0x10</a:t>
            </a:r>
            <a:r>
              <a:rPr lang="en-US" altLang="zh-CN" baseline="30000" smtClean="0">
                <a:latin typeface="Arial" pitchFamily="34" charset="0"/>
              </a:rPr>
              <a:t>-10</a:t>
            </a:r>
            <a:r>
              <a:rPr lang="en-US" altLang="zh-CN" smtClean="0">
                <a:latin typeface="Arial" pitchFamily="34" charset="0"/>
              </a:rPr>
              <a:t>n are not normalized number. In this example, the exponent is negative (-9), it means the actual decimal point should be to the left of the </a:t>
            </a:r>
          </a:p>
          <a:p>
            <a:r>
              <a:rPr lang="en-US" altLang="zh-CN" smtClean="0">
                <a:latin typeface="Arial" pitchFamily="34" charset="0"/>
              </a:rPr>
              <a:t>9</a:t>
            </a:r>
            <a:r>
              <a:rPr lang="en-US" altLang="zh-CN" baseline="30000" smtClean="0">
                <a:latin typeface="Arial" pitchFamily="34" charset="0"/>
              </a:rPr>
              <a:t>th</a:t>
            </a:r>
            <a:r>
              <a:rPr lang="en-US" altLang="zh-CN" smtClean="0">
                <a:latin typeface="Arial" pitchFamily="34" charset="0"/>
              </a:rPr>
              <a:t> place. </a:t>
            </a:r>
          </a:p>
          <a:p>
            <a:r>
              <a:rPr lang="en-US" altLang="zh-CN" smtClean="0">
                <a:latin typeface="Arial" pitchFamily="34" charset="0"/>
              </a:rPr>
              <a:t>With this scientific notation, We only need to describe mantissa and exponent. Every normalized mantissa is a fixed-point number because there is only one nonzero digit in the integer part. Every exponent is a integer which decides the place of decimal point, so they are short and can be also represented in fixed-point numbers. So we can use two short fixed-point numbers to represent a very long number. </a:t>
            </a:r>
          </a:p>
          <a:p>
            <a:r>
              <a:rPr lang="en-US" altLang="zh-CN" smtClean="0">
                <a:latin typeface="Arial" pitchFamily="34" charset="0"/>
              </a:rPr>
              <a:t> </a:t>
            </a:r>
          </a:p>
          <a:p>
            <a:endParaRPr lang="zh-CN" altLang="en-US" smtClean="0">
              <a:latin typeface="Arial" pitchFamily="34" charset="0"/>
            </a:endParaRPr>
          </a:p>
        </p:txBody>
      </p:sp>
    </p:spTree>
    <p:extLst>
      <p:ext uri="{BB962C8B-B14F-4D97-AF65-F5344CB8AC3E}">
        <p14:creationId xmlns:p14="http://schemas.microsoft.com/office/powerpoint/2010/main" val="826906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a:xfrm>
            <a:off x="914400" y="4343400"/>
            <a:ext cx="5029200" cy="4114800"/>
          </a:xfrm>
          <a:noFill/>
          <a:ln/>
        </p:spPr>
        <p:txBody>
          <a:bodyPr lIns="87748" tIns="43104" rIns="87748" bIns="43104"/>
          <a:lstStyle/>
          <a:p>
            <a:r>
              <a:rPr lang="en-US" altLang="zh-CN" smtClean="0">
                <a:latin typeface="Arial" pitchFamily="34" charset="0"/>
              </a:rPr>
              <a:t>we can use the following format to represent any expressible binary number.Here,for normalized format, the leading digit before binary point is always 1. we can also assume that the base is always 2. So we only need to store sign, x’s and exponent in computers. </a:t>
            </a:r>
          </a:p>
          <a:p>
            <a:r>
              <a:rPr lang="en-US" altLang="zh-CN" smtClean="0">
                <a:latin typeface="Arial" pitchFamily="34" charset="0"/>
              </a:rPr>
              <a:t>Therefore, a floating point number has three fields, that is S for storing sign, ……, Here xxxxx is called significand. The base can be 2/ 4/ 8/ 16 , which is implicit and need not to be stored since it is the same for all numbers.  </a:t>
            </a:r>
          </a:p>
          <a:p>
            <a:endParaRPr lang="en-US" altLang="zh-CN" smtClean="0">
              <a:latin typeface="Arial" pitchFamily="34" charset="0"/>
            </a:endParaRPr>
          </a:p>
          <a:p>
            <a:r>
              <a:rPr lang="en-US" altLang="zh-CN" smtClean="0">
                <a:latin typeface="Arial" pitchFamily="34" charset="0"/>
              </a:rPr>
              <a:t>Until about 1980, each manufacturer had its own floating-point format. They are all different. How many bits were used for exponent, how many for significand, and which of 2/ 4/ 8/ 16 was used for base, all of these were decided by manufactures. It led to many problems.We can not exchange floating-point data among different computers. Sometimes we may get different results for the same calculation. It is necessary to have one standard of FP representation. This is IEEE 754 Standard.</a:t>
            </a:r>
          </a:p>
          <a:p>
            <a:r>
              <a:rPr lang="en-US" altLang="zh-CN" smtClean="0">
                <a:latin typeface="Arial" pitchFamily="34" charset="0"/>
              </a:rPr>
              <a:t>Any question before move on to IEEE 754 Standard?</a:t>
            </a:r>
          </a:p>
          <a:p>
            <a:endParaRPr lang="zh-CN" altLang="en-US" smtClean="0">
              <a:latin typeface="Arial" pitchFamily="34" charset="0"/>
            </a:endParaRPr>
          </a:p>
          <a:p>
            <a:endParaRPr lang="zh-CN" altLang="en-US" smtClean="0">
              <a:latin typeface="Arial" pitchFamily="34" charset="0"/>
            </a:endParaRPr>
          </a:p>
          <a:p>
            <a:endParaRPr lang="zh-CN" altLang="en-US" smtClean="0">
              <a:latin typeface="Arial" pitchFamily="34" charset="0"/>
            </a:endParaRPr>
          </a:p>
        </p:txBody>
      </p:sp>
    </p:spTree>
    <p:extLst>
      <p:ext uri="{BB962C8B-B14F-4D97-AF65-F5344CB8AC3E}">
        <p14:creationId xmlns:p14="http://schemas.microsoft.com/office/powerpoint/2010/main" val="707680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In the late 1970s, IEEE set up a committee to standardize floating-point arithmetic. The goal was not only to permit floating-point data to be exchanged among different computers but also to provide hardware designers with a model known to be correct. The resulting work led to IEEE Standard 754 which was finished in 1985. Nowadays, most computers use IEEE 754 standard to represent floating-point numbers. This standard was primarily the work of one person, UC Berkeley math professor William Kahan. People call him the father of the IEEE 754 standard. Because of his contribution to the standard, he won ACM Turing Award in 1989. This is the highest prize in computation field, It’s equivalent to Nobel Prize.   </a:t>
            </a:r>
          </a:p>
        </p:txBody>
      </p:sp>
    </p:spTree>
    <p:extLst>
      <p:ext uri="{BB962C8B-B14F-4D97-AF65-F5344CB8AC3E}">
        <p14:creationId xmlns:p14="http://schemas.microsoft.com/office/powerpoint/2010/main" val="380305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IEEE 754 standard defines three formats: Single precision(32 bits), double precision (64 bits) and extended precision (80 bits). (The extended-precision format is intended to reduce round off errors. It is used primarily inside floating-point arithmetic units.) All of them start with a sign bit for the number as a whole, 1 means negative, 0 means positive. Next is the exponent, using bias (or excess) of 127 for single precision, 1023 for double precision. The minimum 0 and maximum exponent (255 and 2047) are not used for normalized numbers, because they have special uses. It means the exponents of normalized numbers range from 1 to 254 for single precision. Finally, we have significand field. Because normalized numbers always have a leading 1 before binary point, so we needn’t store this bit. In order to pack more bits, the standard use one implicit bit of leading 1 for normalized numbers. So for single precision, the mantissa of an normalized number has  1+23 bits. To summarize the above information, we can get the formula for single precision number. From this formula, we can see that : if s is 1, the number will be negative, if s is 0, the number will be positive. This 1 is the implicit leading 1, and then plus significand, will be the mantissa. Because we store the biased exponent which add 127 to the real value in this bit pattern, it means that the real value of the exponent should be subtract 127 from biased exponent.  For normalized double precision numbers, the formula is similar except for  ….</a:t>
            </a:r>
          </a:p>
          <a:p>
            <a:r>
              <a:rPr lang="en-US" altLang="zh-CN" smtClean="0">
                <a:latin typeface="Arial" pitchFamily="34" charset="0"/>
              </a:rPr>
              <a:t>Any question for this? </a:t>
            </a:r>
          </a:p>
          <a:p>
            <a:r>
              <a:rPr lang="en-US" altLang="zh-CN" smtClean="0">
                <a:latin typeface="Arial" pitchFamily="34" charset="0"/>
              </a:rPr>
              <a:t>If we know the bit pattern of an normalized floating-point number, we can calculate the value of this number using the formula. </a:t>
            </a:r>
          </a:p>
        </p:txBody>
      </p:sp>
    </p:spTree>
    <p:extLst>
      <p:ext uri="{BB962C8B-B14F-4D97-AF65-F5344CB8AC3E}">
        <p14:creationId xmlns:p14="http://schemas.microsoft.com/office/powerpoint/2010/main" val="3494243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519B14B-6E3A-4C0B-8B38-B84BE43C5C22}"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180403E-F1A1-472B-8002-1787FF9C17A2}"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87950E-9D8E-4533-889E-38443A7AF3B1}"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DE57753-3450-41C8-8B05-01BE0301526A}"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AF896DF-5A19-4640-B5FA-00976208C9DE}"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0BE6A6E-F1DB-407F-A51B-772F28F1335D}"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44DFF87-F432-489C-97A8-A2A49E740682}"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4254635-559B-4C5F-864D-CD50D701619F}"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C49866F-1CF7-4617-B977-EA500AD9FA75}"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4AEDCAB-1955-4AA8-8DB3-30E801E7E726}"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12504FC-3707-48A9-A472-B58CEEE7477A}"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0AD49CAD-A214-44AD-9DE4-006E27BA29F0}"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iming>
    <p:tnLst>
      <p:par>
        <p:cTn id="1" dur="indefinite" restart="never" nodeType="tmRoot"/>
      </p:par>
    </p:tnLst>
  </p:timing>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docs.huihoo.com/c/linux-c-programming/"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45000"/>
              </a:lnSpc>
              <a:spcBef>
                <a:spcPct val="75000"/>
              </a:spcBef>
            </a:pPr>
            <a:r>
              <a:rPr lang="en-US" altLang="zh-CN" smtClean="0"/>
              <a:t/>
            </a:r>
            <a:br>
              <a:rPr lang="en-US" altLang="zh-CN" smtClean="0"/>
            </a:br>
            <a:r>
              <a:rPr lang="zh-CN" altLang="en-US" smtClean="0">
                <a:solidFill>
                  <a:srgbClr val="FF0000"/>
                </a:solidFill>
              </a:rPr>
              <a:t/>
            </a:r>
            <a:br>
              <a:rPr lang="zh-CN" altLang="en-US" smtClean="0">
                <a:solidFill>
                  <a:srgbClr val="FF0000"/>
                </a:solidFill>
              </a:rPr>
            </a:br>
            <a:r>
              <a:rPr lang="zh-CN" altLang="en-US" smtClean="0">
                <a:solidFill>
                  <a:srgbClr val="FF0000"/>
                </a:solidFill>
              </a:rPr>
              <a:t>第二章 数据的机器级表示与处理</a:t>
            </a:r>
            <a:br>
              <a:rPr lang="zh-CN" altLang="en-US" smtClean="0">
                <a:solidFill>
                  <a:srgbClr val="FF0000"/>
                </a:solidFill>
              </a:rPr>
            </a:br>
            <a:r>
              <a:rPr lang="zh-CN" altLang="en-US" smtClean="0"/>
              <a:t/>
            </a:r>
            <a:br>
              <a:rPr lang="zh-CN" altLang="en-US" smtClean="0"/>
            </a:br>
            <a:r>
              <a:rPr lang="zh-CN" altLang="en-US" sz="2800" smtClean="0">
                <a:solidFill>
                  <a:srgbClr val="3333CC"/>
                </a:solidFill>
                <a:latin typeface="微软雅黑" pitchFamily="34" charset="-122"/>
                <a:ea typeface="微软雅黑" pitchFamily="34" charset="-122"/>
              </a:rPr>
              <a:t>数值数据的表示</a:t>
            </a:r>
            <a:br>
              <a:rPr lang="zh-CN" altLang="en-US" sz="2800" smtClean="0">
                <a:solidFill>
                  <a:srgbClr val="3333CC"/>
                </a:solidFill>
                <a:latin typeface="微软雅黑" pitchFamily="34" charset="-122"/>
                <a:ea typeface="微软雅黑" pitchFamily="34" charset="-122"/>
              </a:rPr>
            </a:br>
            <a:r>
              <a:rPr lang="zh-CN" altLang="en-US" sz="2800" smtClean="0">
                <a:solidFill>
                  <a:srgbClr val="3333CC"/>
                </a:solidFill>
                <a:latin typeface="微软雅黑" pitchFamily="34" charset="-122"/>
                <a:ea typeface="微软雅黑" pitchFamily="34" charset="-122"/>
              </a:rPr>
              <a:t>非数值数据的表示</a:t>
            </a:r>
            <a:br>
              <a:rPr lang="zh-CN" altLang="en-US" sz="2800" smtClean="0">
                <a:solidFill>
                  <a:srgbClr val="3333CC"/>
                </a:solidFill>
                <a:latin typeface="微软雅黑" pitchFamily="34" charset="-122"/>
                <a:ea typeface="微软雅黑" pitchFamily="34" charset="-122"/>
              </a:rPr>
            </a:br>
            <a:r>
              <a:rPr lang="zh-CN" altLang="en-US" sz="2800" smtClean="0">
                <a:solidFill>
                  <a:srgbClr val="3333CC"/>
                </a:solidFill>
                <a:latin typeface="微软雅黑" pitchFamily="34" charset="-122"/>
                <a:ea typeface="微软雅黑" pitchFamily="34" charset="-122"/>
              </a:rPr>
              <a:t>数据的存储</a:t>
            </a:r>
            <a:br>
              <a:rPr lang="zh-CN" altLang="en-US" sz="2800" smtClean="0">
                <a:solidFill>
                  <a:srgbClr val="3333CC"/>
                </a:solidFill>
                <a:latin typeface="微软雅黑" pitchFamily="34" charset="-122"/>
                <a:ea typeface="微软雅黑" pitchFamily="34" charset="-122"/>
              </a:rPr>
            </a:br>
            <a:r>
              <a:rPr lang="zh-CN" altLang="en-US" sz="2800" smtClean="0">
                <a:solidFill>
                  <a:srgbClr val="3333CC"/>
                </a:solidFill>
                <a:latin typeface="微软雅黑" pitchFamily="34" charset="-122"/>
                <a:ea typeface="微软雅黑" pitchFamily="34" charset="-122"/>
              </a:rPr>
              <a:t>数据的运算</a:t>
            </a:r>
            <a:endParaRPr lang="en-US" altLang="zh-CN" sz="2800" smtClean="0">
              <a:solidFill>
                <a:srgbClr val="3333CC"/>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6281" name="Picture 9"/>
          <p:cNvPicPr>
            <a:picLocks noChangeAspect="1" noChangeArrowheads="1"/>
          </p:cNvPicPr>
          <p:nvPr/>
        </p:nvPicPr>
        <p:blipFill>
          <a:blip r:embed="rId3"/>
          <a:srcRect/>
          <a:stretch>
            <a:fillRect/>
          </a:stretch>
        </p:blipFill>
        <p:spPr bwMode="auto">
          <a:xfrm>
            <a:off x="6307138" y="1000125"/>
            <a:ext cx="2809875" cy="2428875"/>
          </a:xfrm>
          <a:prstGeom prst="rect">
            <a:avLst/>
          </a:prstGeom>
          <a:noFill/>
        </p:spPr>
      </p:pic>
      <p:sp>
        <p:nvSpPr>
          <p:cNvPr id="566274" name="Rectangle 2"/>
          <p:cNvSpPr>
            <a:spLocks noGrp="1" noChangeArrowheads="1"/>
          </p:cNvSpPr>
          <p:nvPr>
            <p:ph type="title" idx="4294967295"/>
          </p:nvPr>
        </p:nvSpPr>
        <p:spPr>
          <a:xfrm>
            <a:off x="431800" y="142875"/>
            <a:ext cx="8229600" cy="538163"/>
          </a:xfrm>
        </p:spPr>
        <p:txBody>
          <a:bodyPr lIns="63500" tIns="25400" rIns="63500" bIns="25400" anchor="t">
            <a:spAutoFit/>
          </a:bodyPr>
          <a:lstStyle/>
          <a:p>
            <a:r>
              <a:rPr lang="zh-CN" altLang="en-US" sz="3200" smtClean="0">
                <a:latin typeface="黑体" pitchFamily="49" charset="-122"/>
              </a:rPr>
              <a:t>补码的表示</a:t>
            </a:r>
            <a:endParaRPr lang="en-US" altLang="zh-CN" sz="3200" smtClean="0">
              <a:latin typeface="黑体" pitchFamily="49" charset="-122"/>
            </a:endParaRPr>
          </a:p>
        </p:txBody>
      </p:sp>
      <p:sp>
        <p:nvSpPr>
          <p:cNvPr id="293891" name="Rectangle 3"/>
          <p:cNvSpPr>
            <a:spLocks noGrp="1" noChangeArrowheads="1"/>
          </p:cNvSpPr>
          <p:nvPr>
            <p:ph type="body" idx="4294967295"/>
          </p:nvPr>
        </p:nvSpPr>
        <p:spPr>
          <a:xfrm>
            <a:off x="296863" y="773113"/>
            <a:ext cx="8448675" cy="5867400"/>
          </a:xfrm>
        </p:spPr>
        <p:txBody>
          <a:bodyPr lIns="63500" tIns="25400" rIns="63500" bIns="25400">
            <a:spAutoFit/>
          </a:bodyPr>
          <a:lstStyle/>
          <a:p>
            <a:pPr algn="just">
              <a:buFontTx/>
              <a:buNone/>
            </a:pPr>
            <a:r>
              <a:rPr lang="zh-CN" altLang="en-US" sz="2200" smtClean="0">
                <a:solidFill>
                  <a:srgbClr val="FF0000"/>
                </a:solidFill>
                <a:latin typeface="黑体" pitchFamily="49" charset="-122"/>
                <a:ea typeface="微软雅黑" pitchFamily="34" charset="-122"/>
              </a:rPr>
              <a:t>现实世界的模运算系统举例</a:t>
            </a:r>
          </a:p>
          <a:p>
            <a:pPr algn="just">
              <a:buFontTx/>
              <a:buNone/>
            </a:pPr>
            <a:r>
              <a:rPr lang="zh-CN" altLang="en-US" smtClean="0">
                <a:solidFill>
                  <a:srgbClr val="CC0000"/>
                </a:solidFill>
                <a:ea typeface="黑体" pitchFamily="49" charset="-122"/>
              </a:rPr>
              <a:t>例1：“钟表”模运算系统</a:t>
            </a:r>
          </a:p>
          <a:p>
            <a:pPr algn="just">
              <a:buFontTx/>
              <a:buNone/>
            </a:pPr>
            <a:r>
              <a:rPr lang="zh-CN" altLang="en-US" smtClean="0">
                <a:solidFill>
                  <a:srgbClr val="3333FF"/>
                </a:solidFill>
                <a:ea typeface="黑体" pitchFamily="49" charset="-122"/>
              </a:rPr>
              <a:t>   假定时针只能顺拨，从</a:t>
            </a:r>
            <a:r>
              <a:rPr lang="en-US" altLang="zh-CN" smtClean="0">
                <a:solidFill>
                  <a:srgbClr val="3333FF"/>
                </a:solidFill>
                <a:ea typeface="黑体" pitchFamily="49" charset="-122"/>
              </a:rPr>
              <a:t>10</a:t>
            </a:r>
            <a:r>
              <a:rPr lang="zh-CN" altLang="en-US" smtClean="0">
                <a:solidFill>
                  <a:srgbClr val="3333FF"/>
                </a:solidFill>
                <a:ea typeface="黑体" pitchFamily="49" charset="-122"/>
              </a:rPr>
              <a:t>点倒拨</a:t>
            </a:r>
            <a:r>
              <a:rPr lang="en-US" altLang="zh-CN" smtClean="0">
                <a:solidFill>
                  <a:srgbClr val="3333FF"/>
                </a:solidFill>
                <a:ea typeface="黑体" pitchFamily="49" charset="-122"/>
              </a:rPr>
              <a:t>4</a:t>
            </a:r>
            <a:r>
              <a:rPr lang="zh-CN" altLang="en-US" smtClean="0">
                <a:solidFill>
                  <a:srgbClr val="3333FF"/>
                </a:solidFill>
                <a:ea typeface="黑体" pitchFamily="49" charset="-122"/>
              </a:rPr>
              <a:t>格后是几点？</a:t>
            </a:r>
          </a:p>
          <a:p>
            <a:pPr algn="just">
              <a:buFontTx/>
              <a:buNone/>
            </a:pPr>
            <a:r>
              <a:rPr lang="zh-CN" altLang="en-US" smtClean="0">
                <a:ea typeface="黑体" pitchFamily="49" charset="-122"/>
              </a:rPr>
              <a:t>10- 4 = 10+(12- 4) = 10+8 = 6   （</a:t>
            </a:r>
            <a:r>
              <a:rPr lang="en-US" altLang="zh-CN" smtClean="0">
                <a:ea typeface="黑体" pitchFamily="49" charset="-122"/>
              </a:rPr>
              <a:t>mod 12）</a:t>
            </a:r>
          </a:p>
          <a:p>
            <a:pPr algn="just">
              <a:buFontTx/>
              <a:buNone/>
            </a:pPr>
            <a:endParaRPr lang="en-US" altLang="zh-CN" smtClean="0">
              <a:ea typeface="黑体" pitchFamily="49" charset="-122"/>
            </a:endParaRPr>
          </a:p>
          <a:p>
            <a:pPr algn="just">
              <a:buFontTx/>
              <a:buNone/>
            </a:pPr>
            <a:r>
              <a:rPr lang="zh-CN" altLang="en-US" smtClean="0">
                <a:solidFill>
                  <a:srgbClr val="CC0000"/>
                </a:solidFill>
                <a:ea typeface="黑体" pitchFamily="49" charset="-122"/>
              </a:rPr>
              <a:t>例2：“4位十进制数” 模运算系统</a:t>
            </a:r>
          </a:p>
          <a:p>
            <a:pPr algn="just">
              <a:buFontTx/>
              <a:buNone/>
            </a:pPr>
            <a:r>
              <a:rPr lang="zh-CN" altLang="en-US" smtClean="0">
                <a:solidFill>
                  <a:srgbClr val="3333FF"/>
                </a:solidFill>
                <a:ea typeface="黑体" pitchFamily="49" charset="-122"/>
              </a:rPr>
              <a:t>    假定算盘只有四档，且只能做加法，则在算盘上计算</a:t>
            </a:r>
          </a:p>
          <a:p>
            <a:pPr algn="just">
              <a:buFontTx/>
              <a:buNone/>
            </a:pPr>
            <a:r>
              <a:rPr lang="en-US" altLang="zh-CN" smtClean="0">
                <a:solidFill>
                  <a:srgbClr val="3333FF"/>
                </a:solidFill>
                <a:ea typeface="黑体" pitchFamily="49" charset="-122"/>
              </a:rPr>
              <a:t>    9828-1928</a:t>
            </a:r>
            <a:r>
              <a:rPr lang="zh-CN" altLang="en-US" smtClean="0">
                <a:solidFill>
                  <a:srgbClr val="3333FF"/>
                </a:solidFill>
                <a:ea typeface="黑体" pitchFamily="49" charset="-122"/>
              </a:rPr>
              <a:t>等于多少？</a:t>
            </a:r>
          </a:p>
          <a:p>
            <a:pPr algn="just">
              <a:buFontTx/>
              <a:buNone/>
            </a:pPr>
            <a:r>
              <a:rPr lang="zh-CN" altLang="en-US" smtClean="0">
                <a:ea typeface="黑体" pitchFamily="49" charset="-122"/>
              </a:rPr>
              <a:t>9828-1928=9828+(10</a:t>
            </a:r>
            <a:r>
              <a:rPr lang="zh-CN" altLang="en-US" baseline="30000" smtClean="0">
                <a:ea typeface="黑体" pitchFamily="49" charset="-122"/>
              </a:rPr>
              <a:t>4</a:t>
            </a:r>
            <a:r>
              <a:rPr lang="zh-CN" altLang="en-US" smtClean="0">
                <a:ea typeface="黑体" pitchFamily="49" charset="-122"/>
              </a:rPr>
              <a:t>-1928)</a:t>
            </a:r>
          </a:p>
          <a:p>
            <a:pPr algn="just">
              <a:buFontTx/>
              <a:buNone/>
            </a:pPr>
            <a:r>
              <a:rPr lang="zh-CN" altLang="en-US" smtClean="0">
                <a:ea typeface="黑体" pitchFamily="49" charset="-122"/>
              </a:rPr>
              <a:t>                   =9828+8072</a:t>
            </a:r>
          </a:p>
          <a:p>
            <a:pPr algn="just">
              <a:buFontTx/>
              <a:buNone/>
            </a:pPr>
            <a:r>
              <a:rPr lang="zh-CN" altLang="en-US" smtClean="0">
                <a:ea typeface="黑体" pitchFamily="49" charset="-122"/>
              </a:rPr>
              <a:t>                   = 1 7900  </a:t>
            </a:r>
          </a:p>
          <a:p>
            <a:pPr algn="just">
              <a:buFontTx/>
              <a:buNone/>
            </a:pPr>
            <a:r>
              <a:rPr lang="zh-CN" altLang="en-US" smtClean="0">
                <a:ea typeface="黑体" pitchFamily="49" charset="-122"/>
              </a:rPr>
              <a:t>        	       =7900</a:t>
            </a:r>
            <a:r>
              <a:rPr lang="zh-CN" altLang="en-US" smtClean="0">
                <a:solidFill>
                  <a:srgbClr val="FF0000"/>
                </a:solidFill>
                <a:ea typeface="黑体" pitchFamily="49" charset="-122"/>
              </a:rPr>
              <a:t>（</a:t>
            </a:r>
            <a:r>
              <a:rPr lang="en-US" altLang="zh-CN" smtClean="0">
                <a:solidFill>
                  <a:srgbClr val="FF0000"/>
                </a:solidFill>
                <a:ea typeface="黑体" pitchFamily="49" charset="-122"/>
              </a:rPr>
              <a:t>mod 10</a:t>
            </a:r>
            <a:r>
              <a:rPr lang="en-US" altLang="zh-CN" baseline="30000" smtClean="0">
                <a:solidFill>
                  <a:srgbClr val="FF0000"/>
                </a:solidFill>
                <a:ea typeface="黑体" pitchFamily="49" charset="-122"/>
              </a:rPr>
              <a:t>4</a:t>
            </a:r>
            <a:r>
              <a:rPr lang="en-US" altLang="zh-CN" smtClean="0">
                <a:solidFill>
                  <a:srgbClr val="FF0000"/>
                </a:solidFill>
                <a:ea typeface="黑体" pitchFamily="49" charset="-122"/>
              </a:rPr>
              <a:t>）</a:t>
            </a:r>
          </a:p>
        </p:txBody>
      </p:sp>
      <p:grpSp>
        <p:nvGrpSpPr>
          <p:cNvPr id="2" name="Group 10"/>
          <p:cNvGrpSpPr>
            <a:grpSpLocks/>
          </p:cNvGrpSpPr>
          <p:nvPr/>
        </p:nvGrpSpPr>
        <p:grpSpPr bwMode="auto">
          <a:xfrm>
            <a:off x="2232025" y="5408613"/>
            <a:ext cx="6527800" cy="701675"/>
            <a:chOff x="1479" y="3118"/>
            <a:chExt cx="4112" cy="442"/>
          </a:xfrm>
        </p:grpSpPr>
        <p:sp>
          <p:nvSpPr>
            <p:cNvPr id="566277" name="Rectangle 4"/>
            <p:cNvSpPr>
              <a:spLocks noChangeArrowheads="1"/>
            </p:cNvSpPr>
            <p:nvPr/>
          </p:nvSpPr>
          <p:spPr bwMode="auto">
            <a:xfrm>
              <a:off x="1479" y="3344"/>
              <a:ext cx="149" cy="192"/>
            </a:xfrm>
            <a:prstGeom prst="rect">
              <a:avLst/>
            </a:prstGeom>
            <a:noFill/>
            <a:ln w="28575">
              <a:solidFill>
                <a:srgbClr val="CC0000"/>
              </a:solidFill>
              <a:miter lim="800000"/>
              <a:headEnd/>
              <a:tailEnd/>
            </a:ln>
          </p:spPr>
          <p:txBody>
            <a:bodyPr wrap="none" anchor="ctr"/>
            <a:lstStyle/>
            <a:p>
              <a:pPr eaLnBrk="0" hangingPunct="0"/>
              <a:endParaRPr lang="zh-CN" altLang="en-US" sz="1600" b="1">
                <a:latin typeface="Times New Roman" pitchFamily="18" charset="0"/>
              </a:endParaRPr>
            </a:p>
          </p:txBody>
        </p:sp>
        <p:sp>
          <p:nvSpPr>
            <p:cNvPr id="293895" name="Text Box 7"/>
            <p:cNvSpPr txBox="1">
              <a:spLocks noChangeArrowheads="1"/>
            </p:cNvSpPr>
            <p:nvPr/>
          </p:nvSpPr>
          <p:spPr bwMode="auto">
            <a:xfrm>
              <a:off x="2791" y="3118"/>
              <a:ext cx="2800" cy="442"/>
            </a:xfrm>
            <a:prstGeom prst="rect">
              <a:avLst/>
            </a:prstGeom>
            <a:noFill/>
            <a:ln w="28575">
              <a:noFill/>
              <a:miter lim="800000"/>
              <a:headEnd/>
              <a:tailEnd/>
            </a:ln>
            <a:effectLst/>
          </p:spPr>
          <p:txBody>
            <a:bodyPr>
              <a:spAutoFit/>
            </a:bodyPr>
            <a:lstStyle/>
            <a:p>
              <a:pPr eaLnBrk="0" hangingPunct="0">
                <a:spcBef>
                  <a:spcPct val="50000"/>
                </a:spcBef>
                <a:defRPr/>
              </a:pPr>
              <a:r>
                <a:rPr lang="zh-CN" altLang="en-US" sz="2000" b="1" dirty="0">
                  <a:solidFill>
                    <a:srgbClr val="CC0000"/>
                  </a:solidFill>
                  <a:latin typeface="+mj-ea"/>
                  <a:ea typeface="+mj-ea"/>
                </a:rPr>
                <a:t>取模即只留余数，高位“</a:t>
              </a:r>
              <a:r>
                <a:rPr lang="en-US" altLang="zh-CN" sz="2000" b="1" dirty="0">
                  <a:solidFill>
                    <a:srgbClr val="CC0000"/>
                  </a:solidFill>
                  <a:latin typeface="+mj-ea"/>
                  <a:ea typeface="+mj-ea"/>
                </a:rPr>
                <a:t>1”</a:t>
              </a:r>
              <a:r>
                <a:rPr lang="zh-CN" altLang="en-US" sz="2000" b="1" dirty="0">
                  <a:solidFill>
                    <a:srgbClr val="CC0000"/>
                  </a:solidFill>
                  <a:latin typeface="+mj-ea"/>
                  <a:ea typeface="+mj-ea"/>
                </a:rPr>
                <a:t>被丢弃！相当于只有低</a:t>
              </a:r>
              <a:r>
                <a:rPr lang="en-US" altLang="zh-CN" sz="2000" b="1" dirty="0">
                  <a:solidFill>
                    <a:srgbClr val="CC0000"/>
                  </a:solidFill>
                  <a:latin typeface="+mj-ea"/>
                  <a:ea typeface="+mj-ea"/>
                </a:rPr>
                <a:t>4</a:t>
              </a:r>
              <a:r>
                <a:rPr lang="zh-CN" altLang="en-US" sz="2000" b="1" dirty="0">
                  <a:solidFill>
                    <a:srgbClr val="CC0000"/>
                  </a:solidFill>
                  <a:latin typeface="+mj-ea"/>
                  <a:ea typeface="+mj-ea"/>
                </a:rPr>
                <a:t>位留在算盘上。</a:t>
              </a:r>
              <a:endParaRPr lang="en-US" altLang="zh-CN" sz="2000" b="1" dirty="0">
                <a:solidFill>
                  <a:srgbClr val="CC0000"/>
                </a:solidFill>
                <a:latin typeface="+mj-ea"/>
                <a:ea typeface="+mj-ea"/>
              </a:endParaRPr>
            </a:p>
          </p:txBody>
        </p:sp>
        <p:sp>
          <p:nvSpPr>
            <p:cNvPr id="566279" name="Line 8"/>
            <p:cNvSpPr>
              <a:spLocks noChangeShapeType="1"/>
            </p:cNvSpPr>
            <p:nvPr/>
          </p:nvSpPr>
          <p:spPr bwMode="auto">
            <a:xfrm flipH="1">
              <a:off x="1706" y="3263"/>
              <a:ext cx="1134" cy="110"/>
            </a:xfrm>
            <a:prstGeom prst="line">
              <a:avLst/>
            </a:prstGeom>
            <a:noFill/>
            <a:ln w="28575">
              <a:solidFill>
                <a:srgbClr val="CC0000"/>
              </a:solidFill>
              <a:round/>
              <a:headEnd/>
              <a:tailEnd type="arrow"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3891">
                                            <p:txEl>
                                              <p:pRg st="2" end="2"/>
                                            </p:txEl>
                                          </p:spTgt>
                                        </p:tgtEl>
                                        <p:attrNameLst>
                                          <p:attrName>style.visibility</p:attrName>
                                        </p:attrNameLst>
                                      </p:cBhvr>
                                      <p:to>
                                        <p:strVal val="visible"/>
                                      </p:to>
                                    </p:set>
                                    <p:animEffect transition="in" filter="blinds(horizontal)">
                                      <p:cBhvr>
                                        <p:cTn id="7" dur="500"/>
                                        <p:tgtEl>
                                          <p:spTgt spid="29389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3891">
                                            <p:txEl>
                                              <p:pRg st="3" end="3"/>
                                            </p:txEl>
                                          </p:spTgt>
                                        </p:tgtEl>
                                        <p:attrNameLst>
                                          <p:attrName>style.visibility</p:attrName>
                                        </p:attrNameLst>
                                      </p:cBhvr>
                                      <p:to>
                                        <p:strVal val="visible"/>
                                      </p:to>
                                    </p:set>
                                    <p:animEffect transition="in" filter="blinds(horizontal)">
                                      <p:cBhvr>
                                        <p:cTn id="12" dur="500"/>
                                        <p:tgtEl>
                                          <p:spTgt spid="29389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3891">
                                            <p:txEl>
                                              <p:pRg st="6" end="6"/>
                                            </p:txEl>
                                          </p:spTgt>
                                        </p:tgtEl>
                                        <p:attrNameLst>
                                          <p:attrName>style.visibility</p:attrName>
                                        </p:attrNameLst>
                                      </p:cBhvr>
                                      <p:to>
                                        <p:strVal val="visible"/>
                                      </p:to>
                                    </p:set>
                                    <p:animEffect transition="in" filter="blinds(horizontal)">
                                      <p:cBhvr>
                                        <p:cTn id="17" dur="500"/>
                                        <p:tgtEl>
                                          <p:spTgt spid="293891">
                                            <p:txEl>
                                              <p:pRg st="6" end="6"/>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93891">
                                            <p:txEl>
                                              <p:pRg st="7" end="7"/>
                                            </p:txEl>
                                          </p:spTgt>
                                        </p:tgtEl>
                                        <p:attrNameLst>
                                          <p:attrName>style.visibility</p:attrName>
                                        </p:attrNameLst>
                                      </p:cBhvr>
                                      <p:to>
                                        <p:strVal val="visible"/>
                                      </p:to>
                                    </p:set>
                                    <p:animEffect transition="in" filter="blinds(horizontal)">
                                      <p:cBhvr>
                                        <p:cTn id="20" dur="500"/>
                                        <p:tgtEl>
                                          <p:spTgt spid="293891">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93891">
                                            <p:txEl>
                                              <p:pRg st="8" end="8"/>
                                            </p:txEl>
                                          </p:spTgt>
                                        </p:tgtEl>
                                        <p:attrNameLst>
                                          <p:attrName>style.visibility</p:attrName>
                                        </p:attrNameLst>
                                      </p:cBhvr>
                                      <p:to>
                                        <p:strVal val="visible"/>
                                      </p:to>
                                    </p:set>
                                    <p:animEffect transition="in" filter="blinds(horizontal)">
                                      <p:cBhvr>
                                        <p:cTn id="25" dur="500"/>
                                        <p:tgtEl>
                                          <p:spTgt spid="293891">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93891">
                                            <p:txEl>
                                              <p:pRg st="9" end="9"/>
                                            </p:txEl>
                                          </p:spTgt>
                                        </p:tgtEl>
                                        <p:attrNameLst>
                                          <p:attrName>style.visibility</p:attrName>
                                        </p:attrNameLst>
                                      </p:cBhvr>
                                      <p:to>
                                        <p:strVal val="visible"/>
                                      </p:to>
                                    </p:set>
                                    <p:animEffect transition="in" filter="blinds(horizontal)">
                                      <p:cBhvr>
                                        <p:cTn id="28" dur="500"/>
                                        <p:tgtEl>
                                          <p:spTgt spid="293891">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93891">
                                            <p:txEl>
                                              <p:pRg st="10" end="10"/>
                                            </p:txEl>
                                          </p:spTgt>
                                        </p:tgtEl>
                                        <p:attrNameLst>
                                          <p:attrName>style.visibility</p:attrName>
                                        </p:attrNameLst>
                                      </p:cBhvr>
                                      <p:to>
                                        <p:strVal val="visible"/>
                                      </p:to>
                                    </p:set>
                                    <p:animEffect transition="in" filter="blinds(horizontal)">
                                      <p:cBhvr>
                                        <p:cTn id="31" dur="500"/>
                                        <p:tgtEl>
                                          <p:spTgt spid="293891">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93891">
                                            <p:txEl>
                                              <p:pRg st="11" end="11"/>
                                            </p:txEl>
                                          </p:spTgt>
                                        </p:tgtEl>
                                        <p:attrNameLst>
                                          <p:attrName>style.visibility</p:attrName>
                                        </p:attrNameLst>
                                      </p:cBhvr>
                                      <p:to>
                                        <p:strVal val="visible"/>
                                      </p:to>
                                    </p:set>
                                    <p:animEffect transition="in" filter="blinds(horizontal)">
                                      <p:cBhvr>
                                        <p:cTn id="34" dur="500"/>
                                        <p:tgtEl>
                                          <p:spTgt spid="293891">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blinds(horizontal)">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idx="4294967295"/>
          </p:nvPr>
        </p:nvSpPr>
        <p:spPr>
          <a:xfrm>
            <a:off x="296863" y="55563"/>
            <a:ext cx="8255000" cy="538162"/>
          </a:xfrm>
        </p:spPr>
        <p:txBody>
          <a:bodyPr lIns="63500" tIns="25400" rIns="63500" bIns="25400" anchor="t">
            <a:spAutoFit/>
          </a:bodyPr>
          <a:lstStyle/>
          <a:p>
            <a:r>
              <a:rPr lang="zh-CN" altLang="en-US" sz="3200" smtClean="0">
                <a:latin typeface="宋体" pitchFamily="2" charset="-122"/>
              </a:rPr>
              <a:t>计算机中的运算器是模运算系统</a:t>
            </a:r>
            <a:endParaRPr lang="en-US" altLang="zh-CN" sz="3200" smtClean="0">
              <a:latin typeface="宋体" pitchFamily="2" charset="-122"/>
            </a:endParaRPr>
          </a:p>
        </p:txBody>
      </p:sp>
      <p:sp>
        <p:nvSpPr>
          <p:cNvPr id="293891" name="Rectangle 3"/>
          <p:cNvSpPr>
            <a:spLocks noGrp="1" noChangeArrowheads="1"/>
          </p:cNvSpPr>
          <p:nvPr>
            <p:ph type="body" idx="4294967295"/>
          </p:nvPr>
        </p:nvSpPr>
        <p:spPr>
          <a:xfrm>
            <a:off x="209550" y="2311400"/>
            <a:ext cx="8696325" cy="2776538"/>
          </a:xfrm>
        </p:spPr>
        <p:txBody>
          <a:bodyPr lIns="63500" tIns="25400" rIns="63500" bIns="25400">
            <a:spAutoFit/>
          </a:bodyPr>
          <a:lstStyle/>
          <a:p>
            <a:pPr algn="just">
              <a:buFontTx/>
              <a:buNone/>
            </a:pPr>
            <a:endParaRPr lang="en-US" altLang="zh-CN" sz="1000" smtClean="0">
              <a:ea typeface="黑体" pitchFamily="49" charset="-122"/>
            </a:endParaRPr>
          </a:p>
          <a:p>
            <a:pPr algn="just">
              <a:buFontTx/>
              <a:buNone/>
            </a:pPr>
            <a:r>
              <a:rPr lang="en-US" altLang="zh-CN" sz="2800" smtClean="0">
                <a:solidFill>
                  <a:srgbClr val="CC0000"/>
                </a:solidFill>
                <a:ea typeface="黑体" pitchFamily="49" charset="-122"/>
              </a:rPr>
              <a:t>     </a:t>
            </a:r>
            <a:r>
              <a:rPr lang="en-US" altLang="zh-CN" smtClean="0">
                <a:solidFill>
                  <a:srgbClr val="CC0000"/>
                </a:solidFill>
                <a:ea typeface="黑体" pitchFamily="49" charset="-122"/>
              </a:rPr>
              <a:t>8</a:t>
            </a:r>
            <a:r>
              <a:rPr lang="zh-CN" altLang="en-US" smtClean="0">
                <a:solidFill>
                  <a:srgbClr val="CC0000"/>
                </a:solidFill>
                <a:ea typeface="黑体" pitchFamily="49" charset="-122"/>
              </a:rPr>
              <a:t>位二进制加法器模运算系统 </a:t>
            </a:r>
          </a:p>
          <a:p>
            <a:pPr algn="just">
              <a:buFontTx/>
              <a:buNone/>
            </a:pPr>
            <a:r>
              <a:rPr lang="en-US" altLang="zh-CN" smtClean="0">
                <a:solidFill>
                  <a:schemeClr val="accent2"/>
                </a:solidFill>
                <a:ea typeface="黑体" pitchFamily="49" charset="-122"/>
              </a:rPr>
              <a:t>    </a:t>
            </a:r>
            <a:r>
              <a:rPr lang="zh-CN" altLang="en-US" smtClean="0">
                <a:solidFill>
                  <a:schemeClr val="accent2"/>
                </a:solidFill>
                <a:ea typeface="黑体" pitchFamily="49" charset="-122"/>
              </a:rPr>
              <a:t>计算</a:t>
            </a:r>
            <a:r>
              <a:rPr lang="en-US" altLang="zh-CN" smtClean="0">
                <a:solidFill>
                  <a:schemeClr val="accent2"/>
                </a:solidFill>
                <a:ea typeface="黑体" pitchFamily="49" charset="-122"/>
              </a:rPr>
              <a:t>0111 1111 - 0100 0000 = ?</a:t>
            </a:r>
          </a:p>
          <a:p>
            <a:pPr algn="just">
              <a:buFontTx/>
              <a:buNone/>
            </a:pPr>
            <a:r>
              <a:rPr lang="zh-CN" altLang="en-US" smtClean="0">
                <a:solidFill>
                  <a:srgbClr val="3333FF"/>
                </a:solidFill>
                <a:ea typeface="黑体" pitchFamily="49" charset="-122"/>
              </a:rPr>
              <a:t>   </a:t>
            </a:r>
            <a:r>
              <a:rPr lang="en-US" altLang="zh-CN" smtClean="0">
                <a:ea typeface="黑体" pitchFamily="49" charset="-122"/>
              </a:rPr>
              <a:t>0111 1111 </a:t>
            </a:r>
            <a:r>
              <a:rPr lang="en-US" altLang="zh-CN" smtClean="0">
                <a:ea typeface="微软雅黑" pitchFamily="34" charset="-122"/>
              </a:rPr>
              <a:t>- </a:t>
            </a:r>
            <a:r>
              <a:rPr lang="en-US" altLang="zh-CN" smtClean="0">
                <a:solidFill>
                  <a:srgbClr val="FF3300"/>
                </a:solidFill>
                <a:ea typeface="黑体" pitchFamily="49" charset="-122"/>
              </a:rPr>
              <a:t>0100 0000</a:t>
            </a:r>
            <a:r>
              <a:rPr lang="en-US" altLang="zh-CN" smtClean="0">
                <a:ea typeface="黑体" pitchFamily="49" charset="-122"/>
              </a:rPr>
              <a:t> = 0111 1111 + (2</a:t>
            </a:r>
            <a:r>
              <a:rPr lang="en-US" altLang="zh-CN" baseline="30000" smtClean="0">
                <a:ea typeface="黑体" pitchFamily="49" charset="-122"/>
              </a:rPr>
              <a:t>8</a:t>
            </a:r>
            <a:r>
              <a:rPr lang="en-US" altLang="zh-CN" smtClean="0">
                <a:ea typeface="黑体" pitchFamily="49" charset="-122"/>
              </a:rPr>
              <a:t>-</a:t>
            </a:r>
            <a:r>
              <a:rPr lang="zh-CN" altLang="en-US" smtClean="0">
                <a:ea typeface="黑体" pitchFamily="49" charset="-122"/>
              </a:rPr>
              <a:t> </a:t>
            </a:r>
            <a:r>
              <a:rPr lang="en-US" altLang="zh-CN" smtClean="0">
                <a:ea typeface="黑体" pitchFamily="49" charset="-122"/>
              </a:rPr>
              <a:t>0100 0000)</a:t>
            </a:r>
          </a:p>
          <a:p>
            <a:pPr algn="just">
              <a:buFontTx/>
              <a:buNone/>
            </a:pPr>
            <a:r>
              <a:rPr lang="en-US" altLang="zh-CN" smtClean="0">
                <a:ea typeface="黑体" pitchFamily="49" charset="-122"/>
              </a:rPr>
              <a:t>   =0111 1111 + </a:t>
            </a:r>
            <a:r>
              <a:rPr lang="en-US" altLang="zh-CN" smtClean="0">
                <a:solidFill>
                  <a:srgbClr val="FF3300"/>
                </a:solidFill>
                <a:ea typeface="黑体" pitchFamily="49" charset="-122"/>
              </a:rPr>
              <a:t>1100 0000</a:t>
            </a:r>
            <a:r>
              <a:rPr lang="en-US" altLang="zh-CN" smtClean="0">
                <a:ea typeface="黑体" pitchFamily="49" charset="-122"/>
              </a:rPr>
              <a:t> = 1 0011 1111 (mod 2</a:t>
            </a:r>
            <a:r>
              <a:rPr lang="en-US" altLang="zh-CN" baseline="30000" smtClean="0">
                <a:ea typeface="黑体" pitchFamily="49" charset="-122"/>
              </a:rPr>
              <a:t>8</a:t>
            </a:r>
            <a:r>
              <a:rPr lang="en-US" altLang="zh-CN" smtClean="0">
                <a:ea typeface="黑体" pitchFamily="49" charset="-122"/>
              </a:rPr>
              <a:t>)</a:t>
            </a:r>
          </a:p>
          <a:p>
            <a:pPr algn="just">
              <a:buFontTx/>
              <a:buNone/>
            </a:pPr>
            <a:r>
              <a:rPr lang="zh-CN" altLang="en-US" smtClean="0">
                <a:ea typeface="黑体" pitchFamily="49" charset="-122"/>
              </a:rPr>
              <a:t>			                         </a:t>
            </a:r>
            <a:r>
              <a:rPr lang="en-US" altLang="zh-CN" smtClean="0">
                <a:ea typeface="黑体" pitchFamily="49" charset="-122"/>
              </a:rPr>
              <a:t>= 0011 1111</a:t>
            </a:r>
          </a:p>
        </p:txBody>
      </p:sp>
      <p:grpSp>
        <p:nvGrpSpPr>
          <p:cNvPr id="573444" name="Group 4"/>
          <p:cNvGrpSpPr>
            <a:grpSpLocks/>
          </p:cNvGrpSpPr>
          <p:nvPr/>
        </p:nvGrpSpPr>
        <p:grpSpPr bwMode="auto">
          <a:xfrm>
            <a:off x="385763" y="4186238"/>
            <a:ext cx="4116387" cy="1268412"/>
            <a:chOff x="463" y="1669"/>
            <a:chExt cx="2593" cy="799"/>
          </a:xfrm>
        </p:grpSpPr>
        <p:sp>
          <p:nvSpPr>
            <p:cNvPr id="573445" name="Rectangle 4"/>
            <p:cNvSpPr>
              <a:spLocks noChangeArrowheads="1"/>
            </p:cNvSpPr>
            <p:nvPr/>
          </p:nvSpPr>
          <p:spPr bwMode="auto">
            <a:xfrm>
              <a:off x="2907" y="1669"/>
              <a:ext cx="149" cy="235"/>
            </a:xfrm>
            <a:prstGeom prst="rect">
              <a:avLst/>
            </a:prstGeom>
            <a:noFill/>
            <a:ln w="28575">
              <a:solidFill>
                <a:srgbClr val="CC0000"/>
              </a:solidFill>
              <a:miter lim="800000"/>
              <a:headEnd/>
              <a:tailEnd/>
            </a:ln>
          </p:spPr>
          <p:txBody>
            <a:bodyPr wrap="none" anchor="ctr"/>
            <a:lstStyle/>
            <a:p>
              <a:pPr eaLnBrk="0" hangingPunct="0"/>
              <a:endParaRPr lang="zh-CN" altLang="en-US" sz="1600" b="1">
                <a:latin typeface="Times New Roman" pitchFamily="18" charset="0"/>
              </a:endParaRPr>
            </a:p>
          </p:txBody>
        </p:sp>
        <p:sp>
          <p:nvSpPr>
            <p:cNvPr id="293895" name="Text Box 7"/>
            <p:cNvSpPr txBox="1">
              <a:spLocks noChangeArrowheads="1"/>
            </p:cNvSpPr>
            <p:nvPr/>
          </p:nvSpPr>
          <p:spPr bwMode="auto">
            <a:xfrm>
              <a:off x="463" y="2180"/>
              <a:ext cx="2189" cy="288"/>
            </a:xfrm>
            <a:prstGeom prst="rect">
              <a:avLst/>
            </a:prstGeom>
            <a:noFill/>
            <a:ln w="28575">
              <a:noFill/>
              <a:miter lim="800000"/>
              <a:headEnd/>
              <a:tailEnd/>
            </a:ln>
          </p:spPr>
          <p:txBody>
            <a:bodyPr lIns="0" rIns="0">
              <a:spAutoFit/>
            </a:bodyPr>
            <a:lstStyle/>
            <a:p>
              <a:pPr eaLnBrk="0" hangingPunct="0">
                <a:spcBef>
                  <a:spcPct val="50000"/>
                </a:spcBef>
              </a:pPr>
              <a:r>
                <a:rPr lang="zh-CN" altLang="en-US" sz="2400" b="1">
                  <a:solidFill>
                    <a:srgbClr val="CC0000"/>
                  </a:solidFill>
                  <a:latin typeface="黑体" pitchFamily="49" charset="-122"/>
                  <a:ea typeface="黑体" pitchFamily="49" charset="-122"/>
                </a:rPr>
                <a:t>只留余数，“</a:t>
              </a:r>
              <a:r>
                <a:rPr lang="en-US" altLang="zh-CN" sz="2400" b="1">
                  <a:solidFill>
                    <a:srgbClr val="CC0000"/>
                  </a:solidFill>
                  <a:latin typeface="黑体" pitchFamily="49" charset="-122"/>
                  <a:ea typeface="黑体" pitchFamily="49" charset="-122"/>
                </a:rPr>
                <a:t>1”</a:t>
              </a:r>
              <a:r>
                <a:rPr lang="zh-CN" altLang="en-US" sz="2400" b="1">
                  <a:solidFill>
                    <a:srgbClr val="CC0000"/>
                  </a:solidFill>
                  <a:latin typeface="黑体" pitchFamily="49" charset="-122"/>
                  <a:ea typeface="黑体" pitchFamily="49" charset="-122"/>
                </a:rPr>
                <a:t>被丢弃</a:t>
              </a:r>
            </a:p>
          </p:txBody>
        </p:sp>
        <p:sp>
          <p:nvSpPr>
            <p:cNvPr id="573447" name="Line 8"/>
            <p:cNvSpPr>
              <a:spLocks noChangeShapeType="1"/>
            </p:cNvSpPr>
            <p:nvPr/>
          </p:nvSpPr>
          <p:spPr bwMode="auto">
            <a:xfrm flipV="1">
              <a:off x="1935" y="1888"/>
              <a:ext cx="951" cy="277"/>
            </a:xfrm>
            <a:prstGeom prst="line">
              <a:avLst/>
            </a:prstGeom>
            <a:noFill/>
            <a:ln w="28575">
              <a:solidFill>
                <a:srgbClr val="CC0000"/>
              </a:solidFill>
              <a:round/>
              <a:headEnd/>
              <a:tailEnd type="arrow" w="med" len="med"/>
            </a:ln>
          </p:spPr>
          <p:txBody>
            <a:bodyPr lIns="0" rIns="0"/>
            <a:lstStyle/>
            <a:p>
              <a:endParaRPr lang="zh-CN" altLang="en-US"/>
            </a:p>
          </p:txBody>
        </p:sp>
      </p:grpSp>
      <p:sp>
        <p:nvSpPr>
          <p:cNvPr id="289919" name="Rectangle 127"/>
          <p:cNvSpPr>
            <a:spLocks noChangeArrowheads="1"/>
          </p:cNvSpPr>
          <p:nvPr/>
        </p:nvSpPr>
        <p:spPr bwMode="auto">
          <a:xfrm>
            <a:off x="276225" y="5545138"/>
            <a:ext cx="8404225" cy="885825"/>
          </a:xfrm>
          <a:prstGeom prst="rect">
            <a:avLst/>
          </a:prstGeom>
          <a:noFill/>
          <a:ln w="12700">
            <a:noFill/>
            <a:miter lim="800000"/>
            <a:headEnd/>
            <a:tailEnd/>
          </a:ln>
          <a:effectLst/>
        </p:spPr>
        <p:txBody>
          <a:bodyPr>
            <a:spAutoFit/>
          </a:bodyPr>
          <a:lstStyle/>
          <a:p>
            <a:pPr eaLnBrk="0" hangingPunct="0">
              <a:spcBef>
                <a:spcPct val="35000"/>
              </a:spcBef>
            </a:pPr>
            <a:r>
              <a:rPr kumimoji="1" lang="zh-CN" altLang="en-US" sz="2600" b="1">
                <a:latin typeface="黑体" pitchFamily="49" charset="-122"/>
                <a:ea typeface="黑体" pitchFamily="49" charset="-122"/>
              </a:rPr>
              <a:t>结论</a:t>
            </a:r>
            <a:r>
              <a:rPr kumimoji="1" lang="en-US" altLang="zh-CN" sz="2600" b="1">
                <a:latin typeface="黑体" pitchFamily="49" charset="-122"/>
                <a:ea typeface="黑体" pitchFamily="49" charset="-122"/>
              </a:rPr>
              <a:t>1</a:t>
            </a:r>
            <a:r>
              <a:rPr kumimoji="1" lang="zh-CN" altLang="en-US" sz="2600" b="1">
                <a:latin typeface="黑体" pitchFamily="49" charset="-122"/>
                <a:ea typeface="黑体" pitchFamily="49" charset="-122"/>
              </a:rPr>
              <a:t>： </a:t>
            </a:r>
            <a:r>
              <a:rPr kumimoji="1" lang="zh-CN" altLang="en-US" sz="2600" b="1">
                <a:solidFill>
                  <a:srgbClr val="009900"/>
                </a:solidFill>
                <a:latin typeface="黑体" pitchFamily="49" charset="-122"/>
                <a:ea typeface="黑体" pitchFamily="49" charset="-122"/>
              </a:rPr>
              <a:t>一个负数的补码等于对应正数补码的“</a:t>
            </a:r>
            <a:r>
              <a:rPr kumimoji="1" lang="zh-CN" altLang="en-US" sz="2600" b="1">
                <a:solidFill>
                  <a:srgbClr val="FF3300"/>
                </a:solidFill>
                <a:latin typeface="黑体" pitchFamily="49" charset="-122"/>
                <a:ea typeface="黑体" pitchFamily="49" charset="-122"/>
              </a:rPr>
              <a:t>各位取反、末位加一</a:t>
            </a:r>
            <a:r>
              <a:rPr kumimoji="1" lang="zh-CN" altLang="en-US" sz="2600" b="1">
                <a:solidFill>
                  <a:srgbClr val="008000"/>
                </a:solidFill>
                <a:latin typeface="黑体" pitchFamily="49" charset="-122"/>
                <a:ea typeface="黑体" pitchFamily="49" charset="-122"/>
              </a:rPr>
              <a:t>”</a:t>
            </a:r>
          </a:p>
        </p:txBody>
      </p:sp>
      <p:pic>
        <p:nvPicPr>
          <p:cNvPr id="573449" name="Picture 9"/>
          <p:cNvPicPr>
            <a:picLocks noChangeAspect="1" noChangeArrowheads="1"/>
          </p:cNvPicPr>
          <p:nvPr/>
        </p:nvPicPr>
        <p:blipFill>
          <a:blip r:embed="rId3"/>
          <a:srcRect/>
          <a:stretch>
            <a:fillRect/>
          </a:stretch>
        </p:blipFill>
        <p:spPr bwMode="auto">
          <a:xfrm>
            <a:off x="2727325" y="863600"/>
            <a:ext cx="6059488" cy="150495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3891">
                                            <p:txEl>
                                              <p:pRg st="3" end="3"/>
                                            </p:txEl>
                                          </p:spTgt>
                                        </p:tgtEl>
                                        <p:attrNameLst>
                                          <p:attrName>style.visibility</p:attrName>
                                        </p:attrNameLst>
                                      </p:cBhvr>
                                      <p:to>
                                        <p:strVal val="visible"/>
                                      </p:to>
                                    </p:set>
                                    <p:animEffect transition="in" filter="blinds(horizontal)">
                                      <p:cBhvr>
                                        <p:cTn id="7" dur="500"/>
                                        <p:tgtEl>
                                          <p:spTgt spid="293891">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93891">
                                            <p:txEl>
                                              <p:pRg st="4" end="4"/>
                                            </p:txEl>
                                          </p:spTgt>
                                        </p:tgtEl>
                                        <p:attrNameLst>
                                          <p:attrName>style.visibility</p:attrName>
                                        </p:attrNameLst>
                                      </p:cBhvr>
                                      <p:to>
                                        <p:strVal val="visible"/>
                                      </p:to>
                                    </p:set>
                                    <p:animEffect transition="in" filter="blinds(horizontal)">
                                      <p:cBhvr>
                                        <p:cTn id="10" dur="500"/>
                                        <p:tgtEl>
                                          <p:spTgt spid="293891">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93891">
                                            <p:txEl>
                                              <p:pRg st="5" end="5"/>
                                            </p:txEl>
                                          </p:spTgt>
                                        </p:tgtEl>
                                        <p:attrNameLst>
                                          <p:attrName>style.visibility</p:attrName>
                                        </p:attrNameLst>
                                      </p:cBhvr>
                                      <p:to>
                                        <p:strVal val="visible"/>
                                      </p:to>
                                    </p:set>
                                    <p:animEffect transition="in" filter="blinds(horizontal)">
                                      <p:cBhvr>
                                        <p:cTn id="13" dur="500"/>
                                        <p:tgtEl>
                                          <p:spTgt spid="293891">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73444"/>
                                        </p:tgtEl>
                                        <p:attrNameLst>
                                          <p:attrName>style.visibility</p:attrName>
                                        </p:attrNameLst>
                                      </p:cBhvr>
                                      <p:to>
                                        <p:strVal val="visible"/>
                                      </p:to>
                                    </p:set>
                                    <p:animEffect transition="in" filter="blinds(horizontal)">
                                      <p:cBhvr>
                                        <p:cTn id="18" dur="500"/>
                                        <p:tgtEl>
                                          <p:spTgt spid="57344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89919"/>
                                        </p:tgtEl>
                                        <p:attrNameLst>
                                          <p:attrName>style.visibility</p:attrName>
                                        </p:attrNameLst>
                                      </p:cBhvr>
                                      <p:to>
                                        <p:strVal val="visible"/>
                                      </p:to>
                                    </p:set>
                                    <p:animEffect transition="in" filter="blinds(horizontal)">
                                      <p:cBhvr>
                                        <p:cTn id="23" dur="500"/>
                                        <p:tgtEl>
                                          <p:spTgt spid="289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9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4"/>
          <p:cNvSpPr>
            <a:spLocks noGrp="1" noChangeArrowheads="1"/>
          </p:cNvSpPr>
          <p:nvPr>
            <p:ph type="title" idx="4294967295"/>
          </p:nvPr>
        </p:nvSpPr>
        <p:spPr>
          <a:xfrm>
            <a:off x="482600" y="152400"/>
            <a:ext cx="8305800" cy="538163"/>
          </a:xfrm>
          <a:noFill/>
        </p:spPr>
        <p:txBody>
          <a:bodyPr lIns="63500" tIns="25400" rIns="63500" bIns="25400" anchor="t">
            <a:spAutoFit/>
          </a:bodyPr>
          <a:lstStyle/>
          <a:p>
            <a:r>
              <a:rPr lang="zh-CN" altLang="en-US" sz="3200" smtClean="0"/>
              <a:t>运算器适合用补码表示和运算</a:t>
            </a:r>
            <a:endParaRPr lang="en-US" altLang="zh-CN" sz="3200" smtClean="0"/>
          </a:p>
        </p:txBody>
      </p:sp>
      <p:grpSp>
        <p:nvGrpSpPr>
          <p:cNvPr id="2" name="Group 5"/>
          <p:cNvGrpSpPr>
            <a:grpSpLocks/>
          </p:cNvGrpSpPr>
          <p:nvPr/>
        </p:nvGrpSpPr>
        <p:grpSpPr bwMode="auto">
          <a:xfrm>
            <a:off x="5308600" y="1989138"/>
            <a:ext cx="3835400" cy="3294062"/>
            <a:chOff x="2946" y="1553"/>
            <a:chExt cx="2720" cy="2297"/>
          </a:xfrm>
        </p:grpSpPr>
        <p:sp>
          <p:nvSpPr>
            <p:cNvPr id="568324" name="Oval 6"/>
            <p:cNvSpPr>
              <a:spLocks noChangeArrowheads="1"/>
            </p:cNvSpPr>
            <p:nvPr/>
          </p:nvSpPr>
          <p:spPr bwMode="auto">
            <a:xfrm>
              <a:off x="3303" y="1769"/>
              <a:ext cx="1959" cy="1829"/>
            </a:xfrm>
            <a:prstGeom prst="ellipse">
              <a:avLst/>
            </a:prstGeom>
            <a:noFill/>
            <a:ln w="12700">
              <a:solidFill>
                <a:srgbClr val="000000"/>
              </a:solidFill>
              <a:round/>
              <a:headEnd/>
              <a:tailEnd/>
            </a:ln>
          </p:spPr>
          <p:txBody>
            <a:bodyPr wrap="none" anchor="ctr"/>
            <a:lstStyle/>
            <a:p>
              <a:pPr eaLnBrk="0" hangingPunct="0"/>
              <a:endParaRPr lang="zh-CN" altLang="en-US" sz="1600" b="1">
                <a:latin typeface="Times New Roman" pitchFamily="18" charset="0"/>
              </a:endParaRPr>
            </a:p>
          </p:txBody>
        </p:sp>
        <p:sp>
          <p:nvSpPr>
            <p:cNvPr id="568325" name="Line 7"/>
            <p:cNvSpPr>
              <a:spLocks noChangeShapeType="1"/>
            </p:cNvSpPr>
            <p:nvPr/>
          </p:nvSpPr>
          <p:spPr bwMode="auto">
            <a:xfrm>
              <a:off x="3313" y="2688"/>
              <a:ext cx="1949" cy="3"/>
            </a:xfrm>
            <a:prstGeom prst="line">
              <a:avLst/>
            </a:prstGeom>
            <a:noFill/>
            <a:ln w="12700">
              <a:solidFill>
                <a:srgbClr val="000000"/>
              </a:solidFill>
              <a:prstDash val="dash"/>
              <a:round/>
              <a:headEnd/>
              <a:tailEnd/>
            </a:ln>
          </p:spPr>
          <p:txBody>
            <a:bodyPr/>
            <a:lstStyle/>
            <a:p>
              <a:endParaRPr lang="zh-CN" altLang="en-US"/>
            </a:p>
          </p:txBody>
        </p:sp>
        <p:sp>
          <p:nvSpPr>
            <p:cNvPr id="568326" name="Line 8"/>
            <p:cNvSpPr>
              <a:spLocks noChangeShapeType="1"/>
            </p:cNvSpPr>
            <p:nvPr/>
          </p:nvSpPr>
          <p:spPr bwMode="auto">
            <a:xfrm flipH="1">
              <a:off x="4270" y="1767"/>
              <a:ext cx="0" cy="1809"/>
            </a:xfrm>
            <a:prstGeom prst="line">
              <a:avLst/>
            </a:prstGeom>
            <a:noFill/>
            <a:ln w="12700">
              <a:solidFill>
                <a:srgbClr val="000000"/>
              </a:solidFill>
              <a:prstDash val="dash"/>
              <a:round/>
              <a:headEnd/>
              <a:tailEnd/>
            </a:ln>
          </p:spPr>
          <p:txBody>
            <a:bodyPr/>
            <a:lstStyle/>
            <a:p>
              <a:endParaRPr lang="zh-CN" altLang="en-US"/>
            </a:p>
          </p:txBody>
        </p:sp>
        <p:sp>
          <p:nvSpPr>
            <p:cNvPr id="568327" name="Text Box 9"/>
            <p:cNvSpPr txBox="1">
              <a:spLocks noChangeArrowheads="1"/>
            </p:cNvSpPr>
            <p:nvPr/>
          </p:nvSpPr>
          <p:spPr bwMode="auto">
            <a:xfrm>
              <a:off x="4095" y="1553"/>
              <a:ext cx="419"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0000</a:t>
              </a:r>
            </a:p>
          </p:txBody>
        </p:sp>
        <p:sp>
          <p:nvSpPr>
            <p:cNvPr id="568328" name="Text Box 10"/>
            <p:cNvSpPr txBox="1">
              <a:spLocks noChangeArrowheads="1"/>
            </p:cNvSpPr>
            <p:nvPr/>
          </p:nvSpPr>
          <p:spPr bwMode="auto">
            <a:xfrm>
              <a:off x="4567" y="1621"/>
              <a:ext cx="419" cy="234"/>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0001</a:t>
              </a:r>
            </a:p>
          </p:txBody>
        </p:sp>
        <p:sp>
          <p:nvSpPr>
            <p:cNvPr id="568329" name="Text Box 11"/>
            <p:cNvSpPr txBox="1">
              <a:spLocks noChangeArrowheads="1"/>
            </p:cNvSpPr>
            <p:nvPr/>
          </p:nvSpPr>
          <p:spPr bwMode="auto">
            <a:xfrm>
              <a:off x="4088" y="3615"/>
              <a:ext cx="449" cy="235"/>
            </a:xfrm>
            <a:prstGeom prst="rect">
              <a:avLst/>
            </a:prstGeom>
            <a:noFill/>
            <a:ln w="12700">
              <a:noFill/>
              <a:miter lim="800000"/>
              <a:headEnd/>
              <a:tailEnd/>
            </a:ln>
          </p:spPr>
          <p:txBody>
            <a:bodyPr>
              <a:spAutoFit/>
            </a:bodyPr>
            <a:lstStyle/>
            <a:p>
              <a:pPr eaLnBrk="0" hangingPunct="0"/>
              <a:r>
                <a:rPr lang="zh-CN" altLang="en-US" sz="1600" b="1">
                  <a:latin typeface="Times New Roman" pitchFamily="18" charset="0"/>
                </a:rPr>
                <a:t>1000</a:t>
              </a:r>
            </a:p>
          </p:txBody>
        </p:sp>
        <p:sp>
          <p:nvSpPr>
            <p:cNvPr id="568330" name="Text Box 12"/>
            <p:cNvSpPr txBox="1">
              <a:spLocks noChangeArrowheads="1"/>
            </p:cNvSpPr>
            <p:nvPr/>
          </p:nvSpPr>
          <p:spPr bwMode="auto">
            <a:xfrm>
              <a:off x="4977" y="1898"/>
              <a:ext cx="419"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0010</a:t>
              </a:r>
            </a:p>
          </p:txBody>
        </p:sp>
        <p:sp>
          <p:nvSpPr>
            <p:cNvPr id="568331" name="Text Box 13"/>
            <p:cNvSpPr txBox="1">
              <a:spLocks noChangeArrowheads="1"/>
            </p:cNvSpPr>
            <p:nvPr/>
          </p:nvSpPr>
          <p:spPr bwMode="auto">
            <a:xfrm>
              <a:off x="5247" y="2571"/>
              <a:ext cx="419"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0100</a:t>
              </a:r>
            </a:p>
          </p:txBody>
        </p:sp>
        <p:sp>
          <p:nvSpPr>
            <p:cNvPr id="568332" name="Text Box 14"/>
            <p:cNvSpPr txBox="1">
              <a:spLocks noChangeArrowheads="1"/>
            </p:cNvSpPr>
            <p:nvPr/>
          </p:nvSpPr>
          <p:spPr bwMode="auto">
            <a:xfrm>
              <a:off x="3330" y="1825"/>
              <a:ext cx="419"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1110</a:t>
              </a:r>
            </a:p>
          </p:txBody>
        </p:sp>
        <p:sp>
          <p:nvSpPr>
            <p:cNvPr id="568333" name="Text Box 15"/>
            <p:cNvSpPr txBox="1">
              <a:spLocks noChangeArrowheads="1"/>
            </p:cNvSpPr>
            <p:nvPr/>
          </p:nvSpPr>
          <p:spPr bwMode="auto">
            <a:xfrm>
              <a:off x="3659" y="1624"/>
              <a:ext cx="418"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1111</a:t>
              </a:r>
            </a:p>
          </p:txBody>
        </p:sp>
        <p:sp>
          <p:nvSpPr>
            <p:cNvPr id="568334" name="Text Box 16"/>
            <p:cNvSpPr txBox="1">
              <a:spLocks noChangeArrowheads="1"/>
            </p:cNvSpPr>
            <p:nvPr/>
          </p:nvSpPr>
          <p:spPr bwMode="auto">
            <a:xfrm>
              <a:off x="4542" y="3555"/>
              <a:ext cx="419" cy="234"/>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0111</a:t>
              </a:r>
            </a:p>
          </p:txBody>
        </p:sp>
        <p:sp>
          <p:nvSpPr>
            <p:cNvPr id="568335" name="Text Box 17"/>
            <p:cNvSpPr txBox="1">
              <a:spLocks noChangeArrowheads="1"/>
            </p:cNvSpPr>
            <p:nvPr/>
          </p:nvSpPr>
          <p:spPr bwMode="auto">
            <a:xfrm>
              <a:off x="5167" y="2960"/>
              <a:ext cx="419"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0101</a:t>
              </a:r>
            </a:p>
          </p:txBody>
        </p:sp>
        <p:sp>
          <p:nvSpPr>
            <p:cNvPr id="568336" name="Text Box 18"/>
            <p:cNvSpPr txBox="1">
              <a:spLocks noChangeArrowheads="1"/>
            </p:cNvSpPr>
            <p:nvPr/>
          </p:nvSpPr>
          <p:spPr bwMode="auto">
            <a:xfrm>
              <a:off x="3315" y="3327"/>
              <a:ext cx="419" cy="234"/>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1010</a:t>
              </a:r>
            </a:p>
          </p:txBody>
        </p:sp>
        <p:sp>
          <p:nvSpPr>
            <p:cNvPr id="568337" name="Text Box 19"/>
            <p:cNvSpPr txBox="1">
              <a:spLocks noChangeArrowheads="1"/>
            </p:cNvSpPr>
            <p:nvPr/>
          </p:nvSpPr>
          <p:spPr bwMode="auto">
            <a:xfrm>
              <a:off x="3041" y="2950"/>
              <a:ext cx="418"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1011</a:t>
              </a:r>
            </a:p>
          </p:txBody>
        </p:sp>
        <p:sp>
          <p:nvSpPr>
            <p:cNvPr id="568338" name="Text Box 20"/>
            <p:cNvSpPr txBox="1">
              <a:spLocks noChangeArrowheads="1"/>
            </p:cNvSpPr>
            <p:nvPr/>
          </p:nvSpPr>
          <p:spPr bwMode="auto">
            <a:xfrm>
              <a:off x="2946" y="2583"/>
              <a:ext cx="449" cy="234"/>
            </a:xfrm>
            <a:prstGeom prst="rect">
              <a:avLst/>
            </a:prstGeom>
            <a:noFill/>
            <a:ln w="12700">
              <a:noFill/>
              <a:miter lim="800000"/>
              <a:headEnd/>
              <a:tailEnd/>
            </a:ln>
          </p:spPr>
          <p:txBody>
            <a:bodyPr>
              <a:spAutoFit/>
            </a:bodyPr>
            <a:lstStyle/>
            <a:p>
              <a:pPr eaLnBrk="0" hangingPunct="0"/>
              <a:r>
                <a:rPr lang="zh-CN" altLang="en-US" sz="1600" b="1">
                  <a:latin typeface="Times New Roman" pitchFamily="18" charset="0"/>
                </a:rPr>
                <a:t>1100</a:t>
              </a:r>
            </a:p>
          </p:txBody>
        </p:sp>
        <p:sp>
          <p:nvSpPr>
            <p:cNvPr id="568339" name="Line 21"/>
            <p:cNvSpPr>
              <a:spLocks noChangeShapeType="1"/>
            </p:cNvSpPr>
            <p:nvPr/>
          </p:nvSpPr>
          <p:spPr bwMode="auto">
            <a:xfrm>
              <a:off x="3870" y="1847"/>
              <a:ext cx="57" cy="105"/>
            </a:xfrm>
            <a:prstGeom prst="line">
              <a:avLst/>
            </a:prstGeom>
            <a:noFill/>
            <a:ln w="12700">
              <a:solidFill>
                <a:srgbClr val="000000"/>
              </a:solidFill>
              <a:round/>
              <a:headEnd/>
              <a:tailEnd/>
            </a:ln>
          </p:spPr>
          <p:txBody>
            <a:bodyPr/>
            <a:lstStyle/>
            <a:p>
              <a:endParaRPr lang="zh-CN" altLang="en-US"/>
            </a:p>
          </p:txBody>
        </p:sp>
        <p:sp>
          <p:nvSpPr>
            <p:cNvPr id="568340" name="Line 22"/>
            <p:cNvSpPr>
              <a:spLocks noChangeShapeType="1"/>
            </p:cNvSpPr>
            <p:nvPr/>
          </p:nvSpPr>
          <p:spPr bwMode="auto">
            <a:xfrm flipV="1">
              <a:off x="4610" y="1831"/>
              <a:ext cx="36" cy="120"/>
            </a:xfrm>
            <a:prstGeom prst="line">
              <a:avLst/>
            </a:prstGeom>
            <a:noFill/>
            <a:ln w="12700">
              <a:solidFill>
                <a:srgbClr val="000000"/>
              </a:solidFill>
              <a:round/>
              <a:headEnd/>
              <a:tailEnd/>
            </a:ln>
          </p:spPr>
          <p:txBody>
            <a:bodyPr/>
            <a:lstStyle/>
            <a:p>
              <a:endParaRPr lang="zh-CN" altLang="en-US"/>
            </a:p>
          </p:txBody>
        </p:sp>
        <p:sp>
          <p:nvSpPr>
            <p:cNvPr id="568341" name="Line 23"/>
            <p:cNvSpPr>
              <a:spLocks noChangeShapeType="1"/>
            </p:cNvSpPr>
            <p:nvPr/>
          </p:nvSpPr>
          <p:spPr bwMode="auto">
            <a:xfrm flipV="1">
              <a:off x="5088" y="2360"/>
              <a:ext cx="127" cy="46"/>
            </a:xfrm>
            <a:prstGeom prst="line">
              <a:avLst/>
            </a:prstGeom>
            <a:noFill/>
            <a:ln w="12700">
              <a:solidFill>
                <a:srgbClr val="000000"/>
              </a:solidFill>
              <a:round/>
              <a:headEnd/>
              <a:tailEnd/>
            </a:ln>
          </p:spPr>
          <p:txBody>
            <a:bodyPr/>
            <a:lstStyle/>
            <a:p>
              <a:endParaRPr lang="zh-CN" altLang="en-US"/>
            </a:p>
          </p:txBody>
        </p:sp>
        <p:sp>
          <p:nvSpPr>
            <p:cNvPr id="568342" name="Line 24"/>
            <p:cNvSpPr>
              <a:spLocks noChangeShapeType="1"/>
            </p:cNvSpPr>
            <p:nvPr/>
          </p:nvSpPr>
          <p:spPr bwMode="auto">
            <a:xfrm>
              <a:off x="5100" y="2948"/>
              <a:ext cx="93" cy="80"/>
            </a:xfrm>
            <a:prstGeom prst="line">
              <a:avLst/>
            </a:prstGeom>
            <a:noFill/>
            <a:ln w="12700">
              <a:solidFill>
                <a:srgbClr val="000000"/>
              </a:solidFill>
              <a:round/>
              <a:headEnd/>
              <a:tailEnd/>
            </a:ln>
          </p:spPr>
          <p:txBody>
            <a:bodyPr/>
            <a:lstStyle/>
            <a:p>
              <a:endParaRPr lang="zh-CN" altLang="en-US"/>
            </a:p>
          </p:txBody>
        </p:sp>
        <p:sp>
          <p:nvSpPr>
            <p:cNvPr id="568343" name="Line 25"/>
            <p:cNvSpPr>
              <a:spLocks noChangeShapeType="1"/>
            </p:cNvSpPr>
            <p:nvPr/>
          </p:nvSpPr>
          <p:spPr bwMode="auto">
            <a:xfrm>
              <a:off x="4601" y="3414"/>
              <a:ext cx="69" cy="104"/>
            </a:xfrm>
            <a:prstGeom prst="line">
              <a:avLst/>
            </a:prstGeom>
            <a:noFill/>
            <a:ln w="12700">
              <a:solidFill>
                <a:srgbClr val="000000"/>
              </a:solidFill>
              <a:round/>
              <a:headEnd/>
              <a:tailEnd/>
            </a:ln>
          </p:spPr>
          <p:txBody>
            <a:bodyPr/>
            <a:lstStyle/>
            <a:p>
              <a:endParaRPr lang="zh-CN" altLang="en-US"/>
            </a:p>
          </p:txBody>
        </p:sp>
        <p:sp>
          <p:nvSpPr>
            <p:cNvPr id="568344" name="Line 26"/>
            <p:cNvSpPr>
              <a:spLocks noChangeShapeType="1"/>
            </p:cNvSpPr>
            <p:nvPr/>
          </p:nvSpPr>
          <p:spPr bwMode="auto">
            <a:xfrm flipH="1">
              <a:off x="3573" y="3235"/>
              <a:ext cx="115" cy="92"/>
            </a:xfrm>
            <a:prstGeom prst="line">
              <a:avLst/>
            </a:prstGeom>
            <a:noFill/>
            <a:ln w="12700">
              <a:solidFill>
                <a:srgbClr val="000000"/>
              </a:solidFill>
              <a:round/>
              <a:headEnd/>
              <a:tailEnd/>
            </a:ln>
          </p:spPr>
          <p:txBody>
            <a:bodyPr/>
            <a:lstStyle/>
            <a:p>
              <a:endParaRPr lang="zh-CN" altLang="en-US"/>
            </a:p>
          </p:txBody>
        </p:sp>
        <p:sp>
          <p:nvSpPr>
            <p:cNvPr id="568345" name="Line 27"/>
            <p:cNvSpPr>
              <a:spLocks noChangeShapeType="1"/>
            </p:cNvSpPr>
            <p:nvPr/>
          </p:nvSpPr>
          <p:spPr bwMode="auto">
            <a:xfrm flipH="1">
              <a:off x="3348" y="2960"/>
              <a:ext cx="127" cy="58"/>
            </a:xfrm>
            <a:prstGeom prst="line">
              <a:avLst/>
            </a:prstGeom>
            <a:noFill/>
            <a:ln w="12700">
              <a:solidFill>
                <a:srgbClr val="000000"/>
              </a:solidFill>
              <a:round/>
              <a:headEnd/>
              <a:tailEnd/>
            </a:ln>
          </p:spPr>
          <p:txBody>
            <a:bodyPr/>
            <a:lstStyle/>
            <a:p>
              <a:endParaRPr lang="zh-CN" altLang="en-US"/>
            </a:p>
          </p:txBody>
        </p:sp>
        <p:sp>
          <p:nvSpPr>
            <p:cNvPr id="568346" name="Line 28"/>
            <p:cNvSpPr>
              <a:spLocks noChangeShapeType="1"/>
            </p:cNvSpPr>
            <p:nvPr/>
          </p:nvSpPr>
          <p:spPr bwMode="auto">
            <a:xfrm flipH="1" flipV="1">
              <a:off x="3359" y="2337"/>
              <a:ext cx="116" cy="55"/>
            </a:xfrm>
            <a:prstGeom prst="line">
              <a:avLst/>
            </a:prstGeom>
            <a:noFill/>
            <a:ln w="12700">
              <a:solidFill>
                <a:srgbClr val="000000"/>
              </a:solidFill>
              <a:round/>
              <a:headEnd/>
              <a:tailEnd/>
            </a:ln>
          </p:spPr>
          <p:txBody>
            <a:bodyPr/>
            <a:lstStyle/>
            <a:p>
              <a:endParaRPr lang="zh-CN" altLang="en-US"/>
            </a:p>
          </p:txBody>
        </p:sp>
        <p:sp>
          <p:nvSpPr>
            <p:cNvPr id="568347" name="Line 29"/>
            <p:cNvSpPr>
              <a:spLocks noChangeShapeType="1"/>
            </p:cNvSpPr>
            <p:nvPr/>
          </p:nvSpPr>
          <p:spPr bwMode="auto">
            <a:xfrm flipV="1">
              <a:off x="3882" y="3413"/>
              <a:ext cx="56" cy="116"/>
            </a:xfrm>
            <a:prstGeom prst="line">
              <a:avLst/>
            </a:prstGeom>
            <a:noFill/>
            <a:ln w="12700">
              <a:solidFill>
                <a:srgbClr val="000000"/>
              </a:solidFill>
              <a:round/>
              <a:headEnd/>
              <a:tailEnd/>
            </a:ln>
          </p:spPr>
          <p:txBody>
            <a:bodyPr/>
            <a:lstStyle/>
            <a:p>
              <a:endParaRPr lang="zh-CN" altLang="en-US"/>
            </a:p>
          </p:txBody>
        </p:sp>
        <p:sp>
          <p:nvSpPr>
            <p:cNvPr id="568348" name="Line 30"/>
            <p:cNvSpPr>
              <a:spLocks noChangeShapeType="1"/>
            </p:cNvSpPr>
            <p:nvPr/>
          </p:nvSpPr>
          <p:spPr bwMode="auto">
            <a:xfrm flipV="1">
              <a:off x="4910" y="2052"/>
              <a:ext cx="85" cy="79"/>
            </a:xfrm>
            <a:prstGeom prst="line">
              <a:avLst/>
            </a:prstGeom>
            <a:noFill/>
            <a:ln w="12700">
              <a:solidFill>
                <a:srgbClr val="000000"/>
              </a:solidFill>
              <a:round/>
              <a:headEnd/>
              <a:tailEnd/>
            </a:ln>
          </p:spPr>
          <p:txBody>
            <a:bodyPr/>
            <a:lstStyle/>
            <a:p>
              <a:endParaRPr lang="zh-CN" altLang="en-US"/>
            </a:p>
          </p:txBody>
        </p:sp>
        <p:sp>
          <p:nvSpPr>
            <p:cNvPr id="568349" name="Line 31"/>
            <p:cNvSpPr>
              <a:spLocks noChangeShapeType="1"/>
            </p:cNvSpPr>
            <p:nvPr/>
          </p:nvSpPr>
          <p:spPr bwMode="auto">
            <a:xfrm>
              <a:off x="4866" y="3258"/>
              <a:ext cx="92" cy="104"/>
            </a:xfrm>
            <a:prstGeom prst="line">
              <a:avLst/>
            </a:prstGeom>
            <a:noFill/>
            <a:ln w="12700">
              <a:solidFill>
                <a:srgbClr val="000000"/>
              </a:solidFill>
              <a:round/>
              <a:headEnd/>
              <a:tailEnd/>
            </a:ln>
          </p:spPr>
          <p:txBody>
            <a:bodyPr/>
            <a:lstStyle/>
            <a:p>
              <a:endParaRPr lang="zh-CN" altLang="en-US"/>
            </a:p>
          </p:txBody>
        </p:sp>
        <p:sp>
          <p:nvSpPr>
            <p:cNvPr id="568350" name="Line 32"/>
            <p:cNvSpPr>
              <a:spLocks noChangeShapeType="1"/>
            </p:cNvSpPr>
            <p:nvPr/>
          </p:nvSpPr>
          <p:spPr bwMode="auto">
            <a:xfrm>
              <a:off x="3618" y="2003"/>
              <a:ext cx="68" cy="93"/>
            </a:xfrm>
            <a:prstGeom prst="line">
              <a:avLst/>
            </a:prstGeom>
            <a:noFill/>
            <a:ln w="12700">
              <a:solidFill>
                <a:srgbClr val="000000"/>
              </a:solidFill>
              <a:round/>
              <a:headEnd/>
              <a:tailEnd/>
            </a:ln>
          </p:spPr>
          <p:txBody>
            <a:bodyPr/>
            <a:lstStyle/>
            <a:p>
              <a:endParaRPr lang="zh-CN" altLang="en-US"/>
            </a:p>
          </p:txBody>
        </p:sp>
        <p:sp>
          <p:nvSpPr>
            <p:cNvPr id="568351" name="Text Box 33"/>
            <p:cNvSpPr txBox="1">
              <a:spLocks noChangeArrowheads="1"/>
            </p:cNvSpPr>
            <p:nvPr/>
          </p:nvSpPr>
          <p:spPr bwMode="auto">
            <a:xfrm>
              <a:off x="3028" y="2198"/>
              <a:ext cx="419"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1101</a:t>
              </a:r>
            </a:p>
          </p:txBody>
        </p:sp>
        <p:sp>
          <p:nvSpPr>
            <p:cNvPr id="568352" name="Text Box 34"/>
            <p:cNvSpPr txBox="1">
              <a:spLocks noChangeArrowheads="1"/>
            </p:cNvSpPr>
            <p:nvPr/>
          </p:nvSpPr>
          <p:spPr bwMode="auto">
            <a:xfrm>
              <a:off x="5241" y="2198"/>
              <a:ext cx="419"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0011</a:t>
              </a:r>
            </a:p>
          </p:txBody>
        </p:sp>
        <p:sp>
          <p:nvSpPr>
            <p:cNvPr id="568353" name="Text Box 35"/>
            <p:cNvSpPr txBox="1">
              <a:spLocks noChangeArrowheads="1"/>
            </p:cNvSpPr>
            <p:nvPr/>
          </p:nvSpPr>
          <p:spPr bwMode="auto">
            <a:xfrm>
              <a:off x="4914" y="3333"/>
              <a:ext cx="418"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0110</a:t>
              </a:r>
            </a:p>
          </p:txBody>
        </p:sp>
        <p:sp>
          <p:nvSpPr>
            <p:cNvPr id="568354" name="Text Box 36"/>
            <p:cNvSpPr txBox="1">
              <a:spLocks noChangeArrowheads="1"/>
            </p:cNvSpPr>
            <p:nvPr/>
          </p:nvSpPr>
          <p:spPr bwMode="auto">
            <a:xfrm>
              <a:off x="3661" y="3543"/>
              <a:ext cx="419"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1001</a:t>
              </a:r>
            </a:p>
          </p:txBody>
        </p:sp>
      </p:grpSp>
      <p:sp>
        <p:nvSpPr>
          <p:cNvPr id="568355" name="Text Box 94"/>
          <p:cNvSpPr txBox="1">
            <a:spLocks noChangeArrowheads="1"/>
          </p:cNvSpPr>
          <p:nvPr/>
        </p:nvSpPr>
        <p:spPr bwMode="auto">
          <a:xfrm>
            <a:off x="292100" y="879475"/>
            <a:ext cx="8645525" cy="822325"/>
          </a:xfrm>
          <a:prstGeom prst="rect">
            <a:avLst/>
          </a:prstGeom>
          <a:noFill/>
          <a:ln w="12700">
            <a:noFill/>
            <a:miter lim="800000"/>
            <a:headEnd/>
            <a:tailEnd/>
          </a:ln>
        </p:spPr>
        <p:txBody>
          <a:bodyPr>
            <a:spAutoFit/>
          </a:bodyPr>
          <a:lstStyle/>
          <a:p>
            <a:pPr eaLnBrk="0" hangingPunct="0">
              <a:spcBef>
                <a:spcPct val="50000"/>
              </a:spcBef>
            </a:pPr>
            <a:r>
              <a:rPr lang="zh-CN" altLang="en-US" sz="2400" b="1">
                <a:ea typeface="黑体" pitchFamily="49" charset="-122"/>
              </a:rPr>
              <a:t>运算器只有有限位，假设为</a:t>
            </a:r>
            <a:r>
              <a:rPr lang="en-US" altLang="zh-CN" sz="2400" b="1">
                <a:ea typeface="黑体" pitchFamily="49" charset="-122"/>
              </a:rPr>
              <a:t>n</a:t>
            </a:r>
            <a:r>
              <a:rPr lang="zh-CN" altLang="en-US" sz="2400" b="1">
                <a:ea typeface="黑体" pitchFamily="49" charset="-122"/>
              </a:rPr>
              <a:t>位，则运算结果只能保留低</a:t>
            </a:r>
            <a:r>
              <a:rPr lang="en-US" altLang="zh-CN" sz="2400" b="1">
                <a:ea typeface="黑体" pitchFamily="49" charset="-122"/>
              </a:rPr>
              <a:t>n</a:t>
            </a:r>
            <a:r>
              <a:rPr lang="zh-CN" altLang="en-US" sz="2400" b="1">
                <a:ea typeface="黑体" pitchFamily="49" charset="-122"/>
              </a:rPr>
              <a:t>位，故可看成是个只有</a:t>
            </a:r>
            <a:r>
              <a:rPr lang="en-US" altLang="zh-CN" sz="2400" b="1">
                <a:ea typeface="黑体" pitchFamily="49" charset="-122"/>
              </a:rPr>
              <a:t>n</a:t>
            </a:r>
            <a:r>
              <a:rPr lang="zh-CN" altLang="en-US" sz="2400" b="1">
                <a:ea typeface="黑体" pitchFamily="49" charset="-122"/>
              </a:rPr>
              <a:t>档的二进制算盘，因此，其模为</a:t>
            </a:r>
            <a:r>
              <a:rPr lang="en-US" altLang="zh-CN" sz="2400" b="1">
                <a:ea typeface="黑体" pitchFamily="49" charset="-122"/>
              </a:rPr>
              <a:t>2</a:t>
            </a:r>
            <a:r>
              <a:rPr lang="en-US" altLang="zh-CN" sz="2400" b="1" baseline="30000">
                <a:ea typeface="黑体" pitchFamily="49" charset="-122"/>
              </a:rPr>
              <a:t>n </a:t>
            </a:r>
            <a:r>
              <a:rPr lang="zh-CN" altLang="en-US" sz="2400" b="1">
                <a:ea typeface="黑体" pitchFamily="49" charset="-122"/>
              </a:rPr>
              <a:t>。</a:t>
            </a:r>
            <a:endParaRPr lang="en-US" altLang="zh-CN" sz="2400" b="1">
              <a:ea typeface="黑体" pitchFamily="49" charset="-122"/>
            </a:endParaRPr>
          </a:p>
        </p:txBody>
      </p:sp>
      <p:grpSp>
        <p:nvGrpSpPr>
          <p:cNvPr id="568356" name="Group 36"/>
          <p:cNvGrpSpPr>
            <a:grpSpLocks/>
          </p:cNvGrpSpPr>
          <p:nvPr/>
        </p:nvGrpSpPr>
        <p:grpSpPr bwMode="auto">
          <a:xfrm>
            <a:off x="657225" y="2259013"/>
            <a:ext cx="5222875" cy="1919287"/>
            <a:chOff x="218" y="2758"/>
            <a:chExt cx="3290" cy="1209"/>
          </a:xfrm>
        </p:grpSpPr>
        <p:sp>
          <p:nvSpPr>
            <p:cNvPr id="568357" name="Text Box 95"/>
            <p:cNvSpPr txBox="1">
              <a:spLocks noChangeArrowheads="1"/>
            </p:cNvSpPr>
            <p:nvPr/>
          </p:nvSpPr>
          <p:spPr bwMode="auto">
            <a:xfrm>
              <a:off x="218" y="2758"/>
              <a:ext cx="2666" cy="1209"/>
            </a:xfrm>
            <a:prstGeom prst="rect">
              <a:avLst/>
            </a:prstGeom>
            <a:noFill/>
            <a:ln w="12700">
              <a:noFill/>
              <a:miter lim="800000"/>
              <a:headEnd/>
              <a:tailEnd/>
            </a:ln>
          </p:spPr>
          <p:txBody>
            <a:bodyPr>
              <a:spAutoFit/>
            </a:bodyPr>
            <a:lstStyle/>
            <a:p>
              <a:pPr eaLnBrk="0" hangingPunct="0">
                <a:lnSpc>
                  <a:spcPct val="120000"/>
                </a:lnSpc>
                <a:spcBef>
                  <a:spcPct val="45000"/>
                </a:spcBef>
              </a:pPr>
              <a:r>
                <a:rPr lang="zh-CN" altLang="en-US" sz="2400" b="1">
                  <a:solidFill>
                    <a:srgbClr val="3333FF"/>
                  </a:solidFill>
                  <a:ea typeface="黑体" pitchFamily="49" charset="-122"/>
                </a:rPr>
                <a:t>当</a:t>
              </a:r>
              <a:r>
                <a:rPr lang="en-US" altLang="zh-CN" sz="2400" b="1">
                  <a:solidFill>
                    <a:srgbClr val="3333FF"/>
                  </a:solidFill>
                  <a:ea typeface="黑体" pitchFamily="49" charset="-122"/>
                </a:rPr>
                <a:t>n=4</a:t>
              </a:r>
              <a:r>
                <a:rPr lang="zh-CN" altLang="en-US" sz="2400" b="1">
                  <a:solidFill>
                    <a:srgbClr val="3333FF"/>
                  </a:solidFill>
                  <a:ea typeface="黑体" pitchFamily="49" charset="-122"/>
                </a:rPr>
                <a:t>时，共有</a:t>
              </a:r>
              <a:r>
                <a:rPr lang="en-US" altLang="zh-CN" sz="2400" b="1">
                  <a:solidFill>
                    <a:srgbClr val="3333FF"/>
                  </a:solidFill>
                  <a:ea typeface="黑体" pitchFamily="49" charset="-122"/>
                </a:rPr>
                <a:t>16</a:t>
              </a:r>
              <a:r>
                <a:rPr lang="zh-CN" altLang="en-US" sz="2400" b="1">
                  <a:solidFill>
                    <a:srgbClr val="3333FF"/>
                  </a:solidFill>
                  <a:ea typeface="黑体" pitchFamily="49" charset="-122"/>
                </a:rPr>
                <a:t>个</a:t>
              </a:r>
              <a:r>
                <a:rPr lang="zh-CN" altLang="en-US" sz="2400" b="1">
                  <a:solidFill>
                    <a:srgbClr val="FF0000"/>
                  </a:solidFill>
                  <a:ea typeface="黑体" pitchFamily="49" charset="-122"/>
                </a:rPr>
                <a:t>机器数</a:t>
              </a:r>
              <a:r>
                <a:rPr lang="zh-CN" altLang="en-US" sz="2400" b="1">
                  <a:solidFill>
                    <a:srgbClr val="3333FF"/>
                  </a:solidFill>
                  <a:ea typeface="黑体" pitchFamily="49" charset="-122"/>
                </a:rPr>
                <a:t>：</a:t>
              </a:r>
              <a:r>
                <a:rPr lang="en-US" altLang="zh-CN" sz="2400" b="1">
                  <a:solidFill>
                    <a:srgbClr val="3333FF"/>
                  </a:solidFill>
                  <a:ea typeface="黑体" pitchFamily="49" charset="-122"/>
                </a:rPr>
                <a:t>0000 </a:t>
              </a:r>
              <a:r>
                <a:rPr lang="en-US" altLang="zh-CN" sz="2400" b="1">
                  <a:solidFill>
                    <a:srgbClr val="3333FF"/>
                  </a:solidFill>
                  <a:ea typeface="黑体" pitchFamily="49" charset="-122"/>
                  <a:cs typeface="Times New Roman" pitchFamily="18" charset="0"/>
                </a:rPr>
                <a:t>~ 1111</a:t>
              </a:r>
              <a:r>
                <a:rPr lang="zh-CN" altLang="en-US" sz="2400" b="1">
                  <a:solidFill>
                    <a:srgbClr val="3333FF"/>
                  </a:solidFill>
                  <a:ea typeface="黑体" pitchFamily="49" charset="-122"/>
                </a:rPr>
                <a:t>，可看成是模为</a:t>
              </a:r>
              <a:r>
                <a:rPr lang="en-US" altLang="zh-CN" sz="2400" b="1">
                  <a:solidFill>
                    <a:srgbClr val="3333FF"/>
                  </a:solidFill>
                  <a:ea typeface="黑体" pitchFamily="49" charset="-122"/>
                </a:rPr>
                <a:t>2</a:t>
              </a:r>
              <a:r>
                <a:rPr lang="en-US" altLang="zh-CN" sz="2400" b="1" baseline="30000">
                  <a:solidFill>
                    <a:srgbClr val="3333FF"/>
                  </a:solidFill>
                  <a:ea typeface="黑体" pitchFamily="49" charset="-122"/>
                </a:rPr>
                <a:t>4 </a:t>
              </a:r>
              <a:r>
                <a:rPr lang="zh-CN" altLang="en-US" sz="2400" b="1">
                  <a:solidFill>
                    <a:srgbClr val="3333FF"/>
                  </a:solidFill>
                  <a:ea typeface="黑体" pitchFamily="49" charset="-122"/>
                </a:rPr>
                <a:t>的钟表系统。</a:t>
              </a:r>
              <a:r>
                <a:rPr lang="zh-CN" altLang="en-US" sz="2400" b="1">
                  <a:solidFill>
                    <a:srgbClr val="FF0000"/>
                  </a:solidFill>
                  <a:ea typeface="黑体" pitchFamily="49" charset="-122"/>
                </a:rPr>
                <a:t>真值</a:t>
              </a:r>
              <a:r>
                <a:rPr lang="zh-CN" altLang="en-US" sz="2400" b="1">
                  <a:solidFill>
                    <a:srgbClr val="3333FF"/>
                  </a:solidFill>
                  <a:ea typeface="黑体" pitchFamily="49" charset="-122"/>
                </a:rPr>
                <a:t>的范围为 </a:t>
              </a:r>
              <a:r>
                <a:rPr lang="en-US" altLang="zh-CN" sz="2800" b="1">
                  <a:solidFill>
                    <a:srgbClr val="3333FF"/>
                  </a:solidFill>
                  <a:latin typeface="微软雅黑" pitchFamily="34" charset="-122"/>
                  <a:ea typeface="微软雅黑" pitchFamily="34" charset="-122"/>
                </a:rPr>
                <a:t>-</a:t>
              </a:r>
              <a:r>
                <a:rPr lang="en-US" altLang="zh-CN" sz="2400" b="1">
                  <a:solidFill>
                    <a:srgbClr val="3333FF"/>
                  </a:solidFill>
                  <a:ea typeface="黑体" pitchFamily="49" charset="-122"/>
                </a:rPr>
                <a:t>8 ~ +7</a:t>
              </a:r>
            </a:p>
          </p:txBody>
        </p:sp>
        <p:sp>
          <p:nvSpPr>
            <p:cNvPr id="568358" name="Line 96"/>
            <p:cNvSpPr>
              <a:spLocks noChangeShapeType="1"/>
            </p:cNvSpPr>
            <p:nvPr/>
          </p:nvSpPr>
          <p:spPr bwMode="auto">
            <a:xfrm flipV="1">
              <a:off x="2795" y="2903"/>
              <a:ext cx="713" cy="378"/>
            </a:xfrm>
            <a:prstGeom prst="line">
              <a:avLst/>
            </a:prstGeom>
            <a:noFill/>
            <a:ln w="38100">
              <a:solidFill>
                <a:srgbClr val="000000"/>
              </a:solidFill>
              <a:round/>
              <a:headEnd/>
              <a:tailEnd type="triangle" w="med" len="med"/>
            </a:ln>
          </p:spPr>
          <p:txBody>
            <a:bodyPr/>
            <a:lstStyle/>
            <a:p>
              <a:endParaRPr lang="zh-CN" altLang="en-US"/>
            </a:p>
          </p:txBody>
        </p:sp>
      </p:grpSp>
      <p:sp>
        <p:nvSpPr>
          <p:cNvPr id="400484" name="Text Box 100"/>
          <p:cNvSpPr txBox="1">
            <a:spLocks noChangeArrowheads="1"/>
          </p:cNvSpPr>
          <p:nvPr/>
        </p:nvSpPr>
        <p:spPr bwMode="auto">
          <a:xfrm>
            <a:off x="180975" y="4778375"/>
            <a:ext cx="7270750" cy="914400"/>
          </a:xfrm>
          <a:prstGeom prst="rect">
            <a:avLst/>
          </a:prstGeom>
          <a:noFill/>
          <a:ln w="12700">
            <a:noFill/>
            <a:miter lim="800000"/>
            <a:headEnd/>
            <a:tailEnd/>
          </a:ln>
        </p:spPr>
        <p:txBody>
          <a:bodyPr>
            <a:spAutoFit/>
          </a:bodyPr>
          <a:lstStyle/>
          <a:p>
            <a:pPr eaLnBrk="0" hangingPunct="0">
              <a:spcBef>
                <a:spcPct val="50000"/>
              </a:spcBef>
            </a:pPr>
            <a:r>
              <a:rPr lang="zh-CN" altLang="en-US" sz="2400" b="1">
                <a:latin typeface="Times New Roman" pitchFamily="18" charset="0"/>
              </a:rPr>
              <a:t>补码的定义    假定补码有</a:t>
            </a:r>
            <a:r>
              <a:rPr lang="en-US" altLang="zh-CN" sz="2400" b="1">
                <a:latin typeface="Times New Roman" pitchFamily="18" charset="0"/>
              </a:rPr>
              <a:t>n</a:t>
            </a:r>
            <a:r>
              <a:rPr lang="zh-CN" altLang="en-US" sz="2400" b="1">
                <a:latin typeface="Times New Roman" pitchFamily="18" charset="0"/>
              </a:rPr>
              <a:t>位，则：</a:t>
            </a:r>
          </a:p>
          <a:p>
            <a:pPr eaLnBrk="0" hangingPunct="0">
              <a:spcBef>
                <a:spcPct val="25000"/>
              </a:spcBef>
            </a:pPr>
            <a:r>
              <a:rPr lang="en-US" altLang="zh-CN" sz="2400" b="1">
                <a:solidFill>
                  <a:srgbClr val="CC0000"/>
                </a:solidFill>
                <a:latin typeface="Times New Roman" pitchFamily="18" charset="0"/>
              </a:rPr>
              <a:t>[X]</a:t>
            </a:r>
            <a:r>
              <a:rPr lang="zh-CN" altLang="en-US" sz="2400" b="1" baseline="-25000">
                <a:solidFill>
                  <a:srgbClr val="CC0000"/>
                </a:solidFill>
                <a:latin typeface="Times New Roman" pitchFamily="18" charset="0"/>
              </a:rPr>
              <a:t>补</a:t>
            </a:r>
            <a:r>
              <a:rPr lang="en-US" altLang="zh-CN" sz="2400" b="1">
                <a:solidFill>
                  <a:srgbClr val="CC0000"/>
                </a:solidFill>
                <a:latin typeface="Times New Roman" pitchFamily="18" charset="0"/>
              </a:rPr>
              <a:t>= 2</a:t>
            </a:r>
            <a:r>
              <a:rPr lang="en-US" altLang="zh-CN" sz="2400" b="1" baseline="30000">
                <a:solidFill>
                  <a:srgbClr val="CC0000"/>
                </a:solidFill>
                <a:latin typeface="Times New Roman" pitchFamily="18" charset="0"/>
              </a:rPr>
              <a:t>n </a:t>
            </a:r>
            <a:r>
              <a:rPr lang="en-US" altLang="zh-CN" sz="2400" b="1">
                <a:solidFill>
                  <a:srgbClr val="CC0000"/>
                </a:solidFill>
                <a:latin typeface="Times New Roman" pitchFamily="18" charset="0"/>
              </a:rPr>
              <a:t>+ X   </a:t>
            </a:r>
            <a:r>
              <a:rPr lang="zh-CN" altLang="en-US" sz="2400" b="1">
                <a:solidFill>
                  <a:srgbClr val="CC0000"/>
                </a:solidFill>
                <a:latin typeface="Times New Roman" pitchFamily="18" charset="0"/>
              </a:rPr>
              <a:t>（</a:t>
            </a:r>
            <a:r>
              <a:rPr lang="en-US" altLang="zh-CN" sz="2400" b="1">
                <a:solidFill>
                  <a:srgbClr val="CC0000"/>
                </a:solidFill>
                <a:latin typeface="宋体" pitchFamily="2" charset="-122"/>
              </a:rPr>
              <a:t>-</a:t>
            </a:r>
            <a:r>
              <a:rPr lang="en-US" altLang="zh-CN" sz="2400" b="1">
                <a:solidFill>
                  <a:srgbClr val="CC0000"/>
                </a:solidFill>
                <a:latin typeface="Times New Roman" pitchFamily="18" charset="0"/>
              </a:rPr>
              <a:t>2</a:t>
            </a:r>
            <a:r>
              <a:rPr lang="en-US" altLang="zh-CN" sz="2400" b="1" baseline="30000">
                <a:solidFill>
                  <a:srgbClr val="CC0000"/>
                </a:solidFill>
                <a:latin typeface="Times New Roman" pitchFamily="18" charset="0"/>
              </a:rPr>
              <a:t>n</a:t>
            </a:r>
            <a:r>
              <a:rPr lang="en-US" altLang="zh-CN" sz="2400" b="1">
                <a:solidFill>
                  <a:srgbClr val="CC0000"/>
                </a:solidFill>
                <a:latin typeface="Times New Roman" pitchFamily="18" charset="0"/>
                <a:cs typeface="Times New Roman" pitchFamily="18" charset="0"/>
              </a:rPr>
              <a:t>≤</a:t>
            </a:r>
            <a:r>
              <a:rPr lang="en-US" altLang="zh-CN" sz="2400" b="1">
                <a:solidFill>
                  <a:srgbClr val="CC0000"/>
                </a:solidFill>
                <a:latin typeface="Times New Roman" pitchFamily="18" charset="0"/>
              </a:rPr>
              <a:t>X</a:t>
            </a:r>
            <a:r>
              <a:rPr lang="zh-CN" altLang="en-US" sz="2400" b="1">
                <a:solidFill>
                  <a:srgbClr val="CC0000"/>
                </a:solidFill>
                <a:latin typeface="Times New Roman" pitchFamily="18" charset="0"/>
              </a:rPr>
              <a:t>＜ </a:t>
            </a:r>
            <a:r>
              <a:rPr lang="en-US" altLang="zh-CN" sz="2400" b="1">
                <a:solidFill>
                  <a:srgbClr val="CC0000"/>
                </a:solidFill>
                <a:latin typeface="Times New Roman" pitchFamily="18" charset="0"/>
              </a:rPr>
              <a:t>2</a:t>
            </a:r>
            <a:r>
              <a:rPr lang="en-US" altLang="zh-CN" sz="2400" b="1" baseline="30000">
                <a:solidFill>
                  <a:srgbClr val="CC0000"/>
                </a:solidFill>
                <a:latin typeface="Times New Roman" pitchFamily="18" charset="0"/>
              </a:rPr>
              <a:t>n</a:t>
            </a:r>
            <a:r>
              <a:rPr lang="en-US" altLang="zh-CN" sz="2400" b="1">
                <a:solidFill>
                  <a:srgbClr val="CC0000"/>
                </a:solidFill>
                <a:latin typeface="Times New Roman" pitchFamily="18" charset="0"/>
              </a:rPr>
              <a:t> </a:t>
            </a:r>
            <a:r>
              <a:rPr lang="zh-CN" altLang="en-US" sz="2400" b="1">
                <a:solidFill>
                  <a:srgbClr val="CC0000"/>
                </a:solidFill>
                <a:latin typeface="Times New Roman" pitchFamily="18" charset="0"/>
              </a:rPr>
              <a:t>，</a:t>
            </a:r>
            <a:r>
              <a:rPr lang="en-US" altLang="zh-CN" sz="2400" b="1">
                <a:solidFill>
                  <a:srgbClr val="CC0000"/>
                </a:solidFill>
                <a:latin typeface="Times New Roman" pitchFamily="18" charset="0"/>
              </a:rPr>
              <a:t>mod 2</a:t>
            </a:r>
            <a:r>
              <a:rPr lang="en-US" altLang="zh-CN" sz="2400" b="1" baseline="30000">
                <a:solidFill>
                  <a:srgbClr val="CC0000"/>
                </a:solidFill>
                <a:latin typeface="Times New Roman" pitchFamily="18" charset="0"/>
              </a:rPr>
              <a:t>n</a:t>
            </a:r>
            <a:r>
              <a:rPr lang="zh-CN" altLang="en-US" sz="2400" b="1">
                <a:solidFill>
                  <a:srgbClr val="CC0000"/>
                </a:solidFill>
                <a:latin typeface="Times New Roman" pitchFamily="18" charset="0"/>
              </a:rPr>
              <a:t>）</a:t>
            </a:r>
          </a:p>
        </p:txBody>
      </p:sp>
      <p:sp>
        <p:nvSpPr>
          <p:cNvPr id="568361" name="Text Box 41"/>
          <p:cNvSpPr txBox="1">
            <a:spLocks noChangeArrowheads="1"/>
          </p:cNvSpPr>
          <p:nvPr/>
        </p:nvSpPr>
        <p:spPr bwMode="auto">
          <a:xfrm>
            <a:off x="431800" y="5994400"/>
            <a:ext cx="3284538" cy="427038"/>
          </a:xfrm>
          <a:prstGeom prst="rect">
            <a:avLst/>
          </a:prstGeom>
          <a:noFill/>
          <a:ln w="9525">
            <a:noFill/>
            <a:miter lim="800000"/>
            <a:headEnd/>
            <a:tailEnd/>
          </a:ln>
          <a:effectLst/>
        </p:spPr>
        <p:txBody>
          <a:bodyPr>
            <a:spAutoFit/>
          </a:bodyPr>
          <a:lstStyle/>
          <a:p>
            <a:pPr>
              <a:spcBef>
                <a:spcPct val="50000"/>
              </a:spcBef>
            </a:pPr>
            <a:r>
              <a:rPr lang="en-US" altLang="zh-CN" sz="2200" b="1">
                <a:latin typeface="微软雅黑" pitchFamily="34" charset="-122"/>
                <a:ea typeface="微软雅黑" pitchFamily="34" charset="-122"/>
              </a:rPr>
              <a:t>X</a:t>
            </a:r>
            <a:r>
              <a:rPr lang="zh-CN" altLang="en-US" sz="2200" b="1">
                <a:latin typeface="微软雅黑" pitchFamily="34" charset="-122"/>
                <a:ea typeface="微软雅黑" pitchFamily="34" charset="-122"/>
              </a:rPr>
              <a:t>是真值，</a:t>
            </a:r>
            <a:r>
              <a:rPr lang="en-US" altLang="zh-CN" sz="2200" b="1">
                <a:latin typeface="微软雅黑" pitchFamily="34" charset="-122"/>
                <a:ea typeface="微软雅黑" pitchFamily="34" charset="-122"/>
              </a:rPr>
              <a:t>[x]</a:t>
            </a:r>
            <a:r>
              <a:rPr lang="zh-CN" altLang="en-US" sz="2200" b="1" baseline="-25000">
                <a:latin typeface="微软雅黑" pitchFamily="34" charset="-122"/>
                <a:ea typeface="微软雅黑" pitchFamily="34" charset="-122"/>
              </a:rPr>
              <a:t>补</a:t>
            </a:r>
            <a:r>
              <a:rPr lang="zh-CN" altLang="en-US" sz="2200" b="1">
                <a:latin typeface="微软雅黑" pitchFamily="34" charset="-122"/>
                <a:ea typeface="微软雅黑" pitchFamily="34" charset="-122"/>
              </a:rPr>
              <a:t>是机器数</a:t>
            </a:r>
          </a:p>
        </p:txBody>
      </p:sp>
      <p:sp>
        <p:nvSpPr>
          <p:cNvPr id="568362" name="Text Box 42"/>
          <p:cNvSpPr txBox="1">
            <a:spLocks noChangeArrowheads="1"/>
          </p:cNvSpPr>
          <p:nvPr/>
        </p:nvSpPr>
        <p:spPr bwMode="auto">
          <a:xfrm>
            <a:off x="4437063" y="6038850"/>
            <a:ext cx="4230687"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真值和机器数的含义是什么？</a:t>
            </a:r>
            <a:endParaRPr lang="en-US" altLang="zh-CN" sz="2000" b="1">
              <a:solidFill>
                <a:srgbClr val="FF0000"/>
              </a:solidFill>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8356"/>
                                        </p:tgtEl>
                                        <p:attrNameLst>
                                          <p:attrName>style.visibility</p:attrName>
                                        </p:attrNameLst>
                                      </p:cBhvr>
                                      <p:to>
                                        <p:strVal val="visible"/>
                                      </p:to>
                                    </p:set>
                                    <p:animEffect transition="in" filter="blinds(horizontal)">
                                      <p:cBhvr>
                                        <p:cTn id="12" dur="500"/>
                                        <p:tgtEl>
                                          <p:spTgt spid="5683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0484"/>
                                        </p:tgtEl>
                                        <p:attrNameLst>
                                          <p:attrName>style.visibility</p:attrName>
                                        </p:attrNameLst>
                                      </p:cBhvr>
                                      <p:to>
                                        <p:strVal val="visible"/>
                                      </p:to>
                                    </p:set>
                                    <p:animEffect transition="in" filter="blinds(horizontal)">
                                      <p:cBhvr>
                                        <p:cTn id="17" dur="500"/>
                                        <p:tgtEl>
                                          <p:spTgt spid="4004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8361"/>
                                        </p:tgtEl>
                                        <p:attrNameLst>
                                          <p:attrName>style.visibility</p:attrName>
                                        </p:attrNameLst>
                                      </p:cBhvr>
                                      <p:to>
                                        <p:strVal val="visible"/>
                                      </p:to>
                                    </p:set>
                                    <p:animEffect transition="in" filter="blinds(horizontal)">
                                      <p:cBhvr>
                                        <p:cTn id="22" dur="500"/>
                                        <p:tgtEl>
                                          <p:spTgt spid="56836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8362"/>
                                        </p:tgtEl>
                                        <p:attrNameLst>
                                          <p:attrName>style.visibility</p:attrName>
                                        </p:attrNameLst>
                                      </p:cBhvr>
                                      <p:to>
                                        <p:strVal val="visible"/>
                                      </p:to>
                                    </p:set>
                                    <p:animEffect transition="in" filter="blinds(horizontal)">
                                      <p:cBhvr>
                                        <p:cTn id="27" dur="500"/>
                                        <p:tgtEl>
                                          <p:spTgt spid="568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84" grpId="0"/>
      <p:bldP spid="568361" grpId="0"/>
      <p:bldP spid="56836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idx="4294967295"/>
          </p:nvPr>
        </p:nvSpPr>
        <p:spPr>
          <a:xfrm>
            <a:off x="457200" y="7938"/>
            <a:ext cx="8229600" cy="660400"/>
          </a:xfrm>
        </p:spPr>
        <p:txBody>
          <a:bodyPr lIns="63500" tIns="25400" rIns="63500" bIns="25400" anchor="t">
            <a:spAutoFit/>
          </a:bodyPr>
          <a:lstStyle/>
          <a:p>
            <a:r>
              <a:rPr lang="zh-CN" altLang="en-US" smtClean="0"/>
              <a:t>求特殊数的补码</a:t>
            </a:r>
          </a:p>
        </p:txBody>
      </p:sp>
      <p:sp>
        <p:nvSpPr>
          <p:cNvPr id="468997" name="Text Box 5"/>
          <p:cNvSpPr txBox="1">
            <a:spLocks noChangeArrowheads="1"/>
          </p:cNvSpPr>
          <p:nvPr/>
        </p:nvSpPr>
        <p:spPr bwMode="auto">
          <a:xfrm>
            <a:off x="452438" y="2497138"/>
            <a:ext cx="8188325" cy="519112"/>
          </a:xfrm>
          <a:prstGeom prst="rect">
            <a:avLst/>
          </a:prstGeom>
          <a:noFill/>
          <a:ln w="12700">
            <a:noFill/>
            <a:miter lim="800000"/>
            <a:headEnd/>
            <a:tailEnd/>
          </a:ln>
        </p:spPr>
        <p:txBody>
          <a:bodyPr>
            <a:spAutoFit/>
          </a:bodyPr>
          <a:lstStyle/>
          <a:p>
            <a:pPr eaLnBrk="0" hangingPunct="0">
              <a:spcBef>
                <a:spcPct val="25000"/>
              </a:spcBef>
            </a:pPr>
            <a:r>
              <a:rPr lang="zh-CN" altLang="en-US" sz="2800" b="1">
                <a:solidFill>
                  <a:srgbClr val="009900"/>
                </a:solidFill>
                <a:latin typeface="Times New Roman" pitchFamily="18" charset="0"/>
              </a:rPr>
              <a:t>② </a:t>
            </a:r>
            <a:r>
              <a:rPr lang="en-US" altLang="zh-CN" sz="2800" b="1">
                <a:solidFill>
                  <a:srgbClr val="009900"/>
                </a:solidFill>
                <a:latin typeface="Times New Roman" pitchFamily="18" charset="0"/>
              </a:rPr>
              <a:t>[-1]</a:t>
            </a:r>
            <a:r>
              <a:rPr lang="zh-CN" altLang="en-US" sz="2800" b="1" baseline="-25000">
                <a:solidFill>
                  <a:srgbClr val="009900"/>
                </a:solidFill>
                <a:latin typeface="Times New Roman" pitchFamily="18" charset="0"/>
              </a:rPr>
              <a:t>补</a:t>
            </a:r>
            <a:r>
              <a:rPr lang="en-US" altLang="zh-CN" sz="2800" b="1">
                <a:solidFill>
                  <a:srgbClr val="009900"/>
                </a:solidFill>
                <a:latin typeface="Times New Roman" pitchFamily="18" charset="0"/>
              </a:rPr>
              <a:t>= 2</a:t>
            </a:r>
            <a:r>
              <a:rPr lang="en-US" altLang="zh-CN" sz="2800" b="1" baseline="30000">
                <a:solidFill>
                  <a:srgbClr val="009900"/>
                </a:solidFill>
                <a:latin typeface="Times New Roman" pitchFamily="18" charset="0"/>
              </a:rPr>
              <a:t>n </a:t>
            </a:r>
            <a:r>
              <a:rPr lang="en-US" altLang="zh-CN" sz="2800" b="1">
                <a:solidFill>
                  <a:srgbClr val="009900"/>
                </a:solidFill>
                <a:latin typeface="Times New Roman" pitchFamily="18" charset="0"/>
              </a:rPr>
              <a:t>- 0…01 = </a:t>
            </a:r>
            <a:r>
              <a:rPr lang="en-US" altLang="zh-CN" sz="2800" b="1">
                <a:solidFill>
                  <a:srgbClr val="3333FF"/>
                </a:solidFill>
                <a:latin typeface="Times New Roman" pitchFamily="18" charset="0"/>
              </a:rPr>
              <a:t>11…1</a:t>
            </a:r>
            <a:r>
              <a:rPr lang="zh-CN" altLang="en-US" sz="2800" b="1">
                <a:solidFill>
                  <a:srgbClr val="009900"/>
                </a:solidFill>
                <a:latin typeface="Times New Roman" pitchFamily="18" charset="0"/>
              </a:rPr>
              <a:t>（</a:t>
            </a:r>
            <a:r>
              <a:rPr lang="en-US" altLang="zh-CN" sz="2800" b="1">
                <a:solidFill>
                  <a:srgbClr val="009900"/>
                </a:solidFill>
                <a:latin typeface="Times New Roman" pitchFamily="18" charset="0"/>
              </a:rPr>
              <a:t>n</a:t>
            </a:r>
            <a:r>
              <a:rPr lang="zh-CN" altLang="en-US" sz="2800" b="1">
                <a:solidFill>
                  <a:srgbClr val="009900"/>
                </a:solidFill>
                <a:latin typeface="Times New Roman" pitchFamily="18" charset="0"/>
              </a:rPr>
              <a:t>个</a:t>
            </a:r>
            <a:r>
              <a:rPr lang="en-US" altLang="zh-CN" sz="2800" b="1">
                <a:solidFill>
                  <a:srgbClr val="009900"/>
                </a:solidFill>
                <a:latin typeface="Times New Roman" pitchFamily="18" charset="0"/>
              </a:rPr>
              <a:t>1</a:t>
            </a:r>
            <a:r>
              <a:rPr lang="zh-CN" altLang="en-US" sz="2800" b="1">
                <a:solidFill>
                  <a:srgbClr val="009900"/>
                </a:solidFill>
                <a:latin typeface="Times New Roman" pitchFamily="18" charset="0"/>
              </a:rPr>
              <a:t>）    （</a:t>
            </a:r>
            <a:r>
              <a:rPr lang="en-US" altLang="zh-CN" sz="2800" b="1">
                <a:solidFill>
                  <a:srgbClr val="009900"/>
                </a:solidFill>
                <a:latin typeface="Times New Roman" pitchFamily="18" charset="0"/>
              </a:rPr>
              <a:t>mod 2</a:t>
            </a:r>
            <a:r>
              <a:rPr lang="en-US" altLang="zh-CN" sz="2800" b="1" baseline="30000">
                <a:solidFill>
                  <a:srgbClr val="009900"/>
                </a:solidFill>
                <a:latin typeface="Times New Roman" pitchFamily="18" charset="0"/>
              </a:rPr>
              <a:t>n</a:t>
            </a:r>
            <a:r>
              <a:rPr lang="zh-CN" altLang="en-US" sz="2800" b="1">
                <a:solidFill>
                  <a:srgbClr val="009900"/>
                </a:solidFill>
                <a:latin typeface="Times New Roman" pitchFamily="18" charset="0"/>
              </a:rPr>
              <a:t>）</a:t>
            </a:r>
          </a:p>
        </p:txBody>
      </p:sp>
      <p:sp>
        <p:nvSpPr>
          <p:cNvPr id="468999" name="Text Box 7"/>
          <p:cNvSpPr txBox="1">
            <a:spLocks noChangeArrowheads="1"/>
          </p:cNvSpPr>
          <p:nvPr/>
        </p:nvSpPr>
        <p:spPr bwMode="auto">
          <a:xfrm>
            <a:off x="468313" y="949325"/>
            <a:ext cx="8347075" cy="1281113"/>
          </a:xfrm>
          <a:prstGeom prst="rect">
            <a:avLst/>
          </a:prstGeom>
          <a:noFill/>
          <a:ln w="12700">
            <a:noFill/>
            <a:miter lim="800000"/>
            <a:headEnd/>
            <a:tailEnd/>
          </a:ln>
        </p:spPr>
        <p:txBody>
          <a:bodyPr>
            <a:spAutoFit/>
          </a:bodyPr>
          <a:lstStyle/>
          <a:p>
            <a:pPr eaLnBrk="0" hangingPunct="0">
              <a:spcBef>
                <a:spcPct val="50000"/>
              </a:spcBef>
            </a:pPr>
            <a:r>
              <a:rPr lang="zh-CN" altLang="en-US" sz="2800" b="1">
                <a:latin typeface="Times New Roman" pitchFamily="18" charset="0"/>
              </a:rPr>
              <a:t>假定机器数有</a:t>
            </a:r>
            <a:r>
              <a:rPr lang="en-US" altLang="zh-CN" sz="2800" b="1">
                <a:latin typeface="Times New Roman" pitchFamily="18" charset="0"/>
              </a:rPr>
              <a:t>n</a:t>
            </a:r>
            <a:r>
              <a:rPr lang="zh-CN" altLang="en-US" sz="2800" b="1">
                <a:latin typeface="Times New Roman" pitchFamily="18" charset="0"/>
              </a:rPr>
              <a:t>位</a:t>
            </a:r>
          </a:p>
          <a:p>
            <a:pPr eaLnBrk="0" hangingPunct="0">
              <a:spcBef>
                <a:spcPct val="50000"/>
              </a:spcBef>
            </a:pPr>
            <a:endParaRPr lang="en-US" altLang="zh-CN" sz="1000" b="1">
              <a:solidFill>
                <a:srgbClr val="009900"/>
              </a:solidFill>
              <a:latin typeface="Times New Roman" pitchFamily="18" charset="0"/>
            </a:endParaRPr>
          </a:p>
          <a:p>
            <a:pPr eaLnBrk="0" hangingPunct="0">
              <a:spcBef>
                <a:spcPct val="25000"/>
              </a:spcBef>
            </a:pPr>
            <a:r>
              <a:rPr lang="zh-CN" altLang="en-US" sz="2800" b="1">
                <a:solidFill>
                  <a:srgbClr val="009900"/>
                </a:solidFill>
                <a:latin typeface="Times New Roman" pitchFamily="18" charset="0"/>
              </a:rPr>
              <a:t>① </a:t>
            </a:r>
            <a:r>
              <a:rPr lang="en-US" altLang="zh-CN" sz="2800" b="1">
                <a:solidFill>
                  <a:srgbClr val="009900"/>
                </a:solidFill>
                <a:latin typeface="Times New Roman" pitchFamily="18" charset="0"/>
              </a:rPr>
              <a:t>[-2</a:t>
            </a:r>
            <a:r>
              <a:rPr lang="en-US" altLang="zh-CN" sz="2800" b="1" baseline="30000">
                <a:solidFill>
                  <a:srgbClr val="009900"/>
                </a:solidFill>
                <a:latin typeface="Times New Roman" pitchFamily="18" charset="0"/>
              </a:rPr>
              <a:t>n-1</a:t>
            </a:r>
            <a:r>
              <a:rPr lang="en-US" altLang="zh-CN" sz="2800" b="1">
                <a:solidFill>
                  <a:srgbClr val="009900"/>
                </a:solidFill>
                <a:latin typeface="Times New Roman" pitchFamily="18" charset="0"/>
              </a:rPr>
              <a:t>]</a:t>
            </a:r>
            <a:r>
              <a:rPr lang="zh-CN" altLang="en-US" sz="2800" b="1" baseline="-25000">
                <a:solidFill>
                  <a:srgbClr val="009900"/>
                </a:solidFill>
                <a:latin typeface="Times New Roman" pitchFamily="18" charset="0"/>
              </a:rPr>
              <a:t>补</a:t>
            </a:r>
            <a:r>
              <a:rPr lang="en-US" altLang="zh-CN" sz="2800" b="1">
                <a:solidFill>
                  <a:srgbClr val="009900"/>
                </a:solidFill>
                <a:latin typeface="Times New Roman" pitchFamily="18" charset="0"/>
              </a:rPr>
              <a:t>= 2</a:t>
            </a:r>
            <a:r>
              <a:rPr lang="en-US" altLang="zh-CN" sz="2800" b="1" baseline="30000">
                <a:solidFill>
                  <a:srgbClr val="009900"/>
                </a:solidFill>
                <a:latin typeface="Times New Roman" pitchFamily="18" charset="0"/>
              </a:rPr>
              <a:t>n </a:t>
            </a:r>
            <a:r>
              <a:rPr lang="en-US" altLang="zh-CN" sz="2800" b="1">
                <a:solidFill>
                  <a:srgbClr val="009900"/>
                </a:solidFill>
                <a:latin typeface="Times New Roman" pitchFamily="18" charset="0"/>
              </a:rPr>
              <a:t>- 2</a:t>
            </a:r>
            <a:r>
              <a:rPr lang="en-US" altLang="zh-CN" sz="2800" b="1" baseline="30000">
                <a:solidFill>
                  <a:srgbClr val="009900"/>
                </a:solidFill>
                <a:latin typeface="Times New Roman" pitchFamily="18" charset="0"/>
              </a:rPr>
              <a:t>n-1 </a:t>
            </a:r>
            <a:r>
              <a:rPr lang="en-US" altLang="zh-CN" sz="2800" b="1">
                <a:solidFill>
                  <a:srgbClr val="009900"/>
                </a:solidFill>
                <a:latin typeface="Times New Roman" pitchFamily="18" charset="0"/>
              </a:rPr>
              <a:t>= 10…0</a:t>
            </a:r>
            <a:r>
              <a:rPr lang="zh-CN" altLang="en-US" sz="2800" b="1">
                <a:solidFill>
                  <a:srgbClr val="009900"/>
                </a:solidFill>
                <a:latin typeface="Times New Roman" pitchFamily="18" charset="0"/>
              </a:rPr>
              <a:t>（</a:t>
            </a:r>
            <a:r>
              <a:rPr lang="en-US" altLang="zh-CN" sz="2800" b="1">
                <a:solidFill>
                  <a:srgbClr val="009900"/>
                </a:solidFill>
                <a:latin typeface="Times New Roman" pitchFamily="18" charset="0"/>
              </a:rPr>
              <a:t>n-1</a:t>
            </a:r>
            <a:r>
              <a:rPr lang="zh-CN" altLang="en-US" sz="2800" b="1">
                <a:solidFill>
                  <a:srgbClr val="009900"/>
                </a:solidFill>
                <a:latin typeface="Times New Roman" pitchFamily="18" charset="0"/>
              </a:rPr>
              <a:t>个</a:t>
            </a:r>
            <a:r>
              <a:rPr lang="en-US" altLang="zh-CN" sz="2800" b="1">
                <a:solidFill>
                  <a:srgbClr val="009900"/>
                </a:solidFill>
                <a:latin typeface="Times New Roman" pitchFamily="18" charset="0"/>
              </a:rPr>
              <a:t>0</a:t>
            </a:r>
            <a:r>
              <a:rPr lang="zh-CN" altLang="en-US" sz="2800" b="1">
                <a:solidFill>
                  <a:srgbClr val="009900"/>
                </a:solidFill>
                <a:latin typeface="Times New Roman" pitchFamily="18" charset="0"/>
              </a:rPr>
              <a:t>） （</a:t>
            </a:r>
            <a:r>
              <a:rPr lang="en-US" altLang="zh-CN" sz="2800" b="1">
                <a:solidFill>
                  <a:srgbClr val="009900"/>
                </a:solidFill>
                <a:latin typeface="Times New Roman" pitchFamily="18" charset="0"/>
              </a:rPr>
              <a:t>mod 2</a:t>
            </a:r>
            <a:r>
              <a:rPr lang="en-US" altLang="zh-CN" sz="2800" b="1" baseline="30000">
                <a:solidFill>
                  <a:srgbClr val="009900"/>
                </a:solidFill>
                <a:latin typeface="Times New Roman" pitchFamily="18" charset="0"/>
              </a:rPr>
              <a:t>n</a:t>
            </a:r>
            <a:r>
              <a:rPr lang="zh-CN" altLang="en-US" sz="2800" b="1">
                <a:solidFill>
                  <a:srgbClr val="009900"/>
                </a:solidFill>
                <a:latin typeface="Times New Roman" pitchFamily="18" charset="0"/>
              </a:rPr>
              <a:t>）</a:t>
            </a:r>
          </a:p>
        </p:txBody>
      </p:sp>
      <p:sp>
        <p:nvSpPr>
          <p:cNvPr id="469001" name="Text Box 9"/>
          <p:cNvSpPr txBox="1">
            <a:spLocks noChangeArrowheads="1"/>
          </p:cNvSpPr>
          <p:nvPr/>
        </p:nvSpPr>
        <p:spPr bwMode="auto">
          <a:xfrm>
            <a:off x="522288" y="3429000"/>
            <a:ext cx="6840537" cy="519113"/>
          </a:xfrm>
          <a:prstGeom prst="rect">
            <a:avLst/>
          </a:prstGeom>
          <a:noFill/>
          <a:ln w="12700">
            <a:noFill/>
            <a:miter lim="800000"/>
            <a:headEnd/>
            <a:tailEnd/>
          </a:ln>
        </p:spPr>
        <p:txBody>
          <a:bodyPr>
            <a:spAutoFit/>
          </a:bodyPr>
          <a:lstStyle/>
          <a:p>
            <a:pPr eaLnBrk="0" hangingPunct="0">
              <a:spcBef>
                <a:spcPct val="25000"/>
              </a:spcBef>
            </a:pPr>
            <a:r>
              <a:rPr lang="zh-CN" altLang="en-US" sz="2800" b="1">
                <a:solidFill>
                  <a:srgbClr val="009900"/>
                </a:solidFill>
                <a:latin typeface="Times New Roman" pitchFamily="18" charset="0"/>
              </a:rPr>
              <a:t>③ </a:t>
            </a:r>
            <a:r>
              <a:rPr lang="en-US" altLang="zh-CN" sz="2800" b="1">
                <a:solidFill>
                  <a:srgbClr val="009900"/>
                </a:solidFill>
                <a:latin typeface="Times New Roman" pitchFamily="18" charset="0"/>
              </a:rPr>
              <a:t>[+0]</a:t>
            </a:r>
            <a:r>
              <a:rPr lang="zh-CN" altLang="en-US" sz="2800" b="1" baseline="-25000">
                <a:solidFill>
                  <a:srgbClr val="009900"/>
                </a:solidFill>
                <a:latin typeface="Times New Roman" pitchFamily="18" charset="0"/>
              </a:rPr>
              <a:t>补</a:t>
            </a:r>
            <a:r>
              <a:rPr lang="en-US" altLang="zh-CN" sz="2800" b="1">
                <a:solidFill>
                  <a:srgbClr val="009900"/>
                </a:solidFill>
                <a:latin typeface="Times New Roman" pitchFamily="18" charset="0"/>
              </a:rPr>
              <a:t>= [-0]</a:t>
            </a:r>
            <a:r>
              <a:rPr lang="zh-CN" altLang="en-US" sz="2800" b="1" baseline="-25000">
                <a:solidFill>
                  <a:srgbClr val="009900"/>
                </a:solidFill>
                <a:latin typeface="Times New Roman" pitchFamily="18" charset="0"/>
              </a:rPr>
              <a:t>补</a:t>
            </a:r>
            <a:r>
              <a:rPr lang="en-US" altLang="zh-CN" sz="2800" b="1">
                <a:solidFill>
                  <a:srgbClr val="009900"/>
                </a:solidFill>
                <a:latin typeface="Times New Roman" pitchFamily="18" charset="0"/>
              </a:rPr>
              <a:t>= 00…0</a:t>
            </a:r>
            <a:r>
              <a:rPr lang="zh-CN" altLang="en-US" sz="2800" b="1">
                <a:solidFill>
                  <a:srgbClr val="009900"/>
                </a:solidFill>
                <a:latin typeface="Times New Roman" pitchFamily="18" charset="0"/>
              </a:rPr>
              <a:t>（</a:t>
            </a:r>
            <a:r>
              <a:rPr lang="en-US" altLang="zh-CN" sz="2800" b="1">
                <a:solidFill>
                  <a:srgbClr val="009900"/>
                </a:solidFill>
                <a:latin typeface="Times New Roman" pitchFamily="18" charset="0"/>
              </a:rPr>
              <a:t>n</a:t>
            </a:r>
            <a:r>
              <a:rPr lang="zh-CN" altLang="en-US" sz="2800" b="1">
                <a:solidFill>
                  <a:srgbClr val="009900"/>
                </a:solidFill>
                <a:latin typeface="Times New Roman" pitchFamily="18" charset="0"/>
              </a:rPr>
              <a:t>个</a:t>
            </a:r>
            <a:r>
              <a:rPr lang="en-US" altLang="zh-CN" sz="2800" b="1">
                <a:solidFill>
                  <a:srgbClr val="009900"/>
                </a:solidFill>
                <a:latin typeface="Times New Roman" pitchFamily="18" charset="0"/>
              </a:rPr>
              <a:t>0</a:t>
            </a:r>
            <a:r>
              <a:rPr lang="zh-CN" altLang="en-US" sz="2800" b="1">
                <a:solidFill>
                  <a:srgbClr val="009900"/>
                </a:solidFill>
                <a:latin typeface="Times New Roman" pitchFamily="18" charset="0"/>
              </a:rPr>
              <a:t>）</a:t>
            </a:r>
            <a:r>
              <a:rPr lang="zh-CN" altLang="en-US" sz="1600" b="1">
                <a:solidFill>
                  <a:srgbClr val="009900"/>
                </a:solidFill>
                <a:latin typeface="Times New Roman" pitchFamily="18" charset="0"/>
              </a:rPr>
              <a:t> </a:t>
            </a:r>
          </a:p>
        </p:txBody>
      </p:sp>
      <p:sp>
        <p:nvSpPr>
          <p:cNvPr id="569352" name="Text Box 8"/>
          <p:cNvSpPr txBox="1">
            <a:spLocks noChangeArrowheads="1"/>
          </p:cNvSpPr>
          <p:nvPr/>
        </p:nvSpPr>
        <p:spPr bwMode="auto">
          <a:xfrm>
            <a:off x="431800" y="4419600"/>
            <a:ext cx="7966075" cy="427038"/>
          </a:xfrm>
          <a:prstGeom prst="rect">
            <a:avLst/>
          </a:prstGeom>
          <a:noFill/>
          <a:ln w="9525">
            <a:noFill/>
            <a:miter lim="800000"/>
            <a:headEnd/>
            <a:tailEnd/>
          </a:ln>
          <a:effectLst/>
        </p:spPr>
        <p:txBody>
          <a:bodyPr>
            <a:spAutoFit/>
          </a:bodyPr>
          <a:lstStyle/>
          <a:p>
            <a:pPr>
              <a:spcBef>
                <a:spcPct val="50000"/>
              </a:spcBef>
            </a:pPr>
            <a:r>
              <a:rPr lang="en-US" altLang="zh-CN" sz="2200" b="1">
                <a:latin typeface="微软雅黑" pitchFamily="34" charset="-122"/>
                <a:ea typeface="微软雅黑" pitchFamily="34" charset="-122"/>
              </a:rPr>
              <a:t>32</a:t>
            </a:r>
            <a:r>
              <a:rPr lang="zh-CN" altLang="en-US" sz="2200" b="1">
                <a:latin typeface="微软雅黑" pitchFamily="34" charset="-122"/>
                <a:ea typeface="微软雅黑" pitchFamily="34" charset="-122"/>
              </a:rPr>
              <a:t>位机器中，</a:t>
            </a:r>
            <a:r>
              <a:rPr lang="en-US" altLang="zh-CN" sz="2200" b="1">
                <a:latin typeface="微软雅黑" pitchFamily="34" charset="-122"/>
                <a:ea typeface="微软雅黑" pitchFamily="34" charset="-122"/>
              </a:rPr>
              <a:t>int</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short</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char</a:t>
            </a:r>
            <a:r>
              <a:rPr lang="zh-CN" altLang="en-US" sz="2200" b="1">
                <a:latin typeface="微软雅黑" pitchFamily="34" charset="-122"/>
                <a:ea typeface="微软雅黑" pitchFamily="34" charset="-122"/>
              </a:rPr>
              <a:t>型数据的机器数各占几位？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8999">
                                            <p:txEl>
                                              <p:pRg st="2" end="2"/>
                                            </p:txEl>
                                          </p:spTgt>
                                        </p:tgtEl>
                                        <p:attrNameLst>
                                          <p:attrName>style.visibility</p:attrName>
                                        </p:attrNameLst>
                                      </p:cBhvr>
                                      <p:to>
                                        <p:strVal val="visible"/>
                                      </p:to>
                                    </p:set>
                                    <p:animEffect transition="in" filter="blinds(horizontal)">
                                      <p:cBhvr>
                                        <p:cTn id="7" dur="500"/>
                                        <p:tgtEl>
                                          <p:spTgt spid="46899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8997"/>
                                        </p:tgtEl>
                                        <p:attrNameLst>
                                          <p:attrName>style.visibility</p:attrName>
                                        </p:attrNameLst>
                                      </p:cBhvr>
                                      <p:to>
                                        <p:strVal val="visible"/>
                                      </p:to>
                                    </p:set>
                                    <p:animEffect transition="in" filter="blinds(horizontal)">
                                      <p:cBhvr>
                                        <p:cTn id="12" dur="500"/>
                                        <p:tgtEl>
                                          <p:spTgt spid="46899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9001"/>
                                        </p:tgtEl>
                                        <p:attrNameLst>
                                          <p:attrName>style.visibility</p:attrName>
                                        </p:attrNameLst>
                                      </p:cBhvr>
                                      <p:to>
                                        <p:strVal val="visible"/>
                                      </p:to>
                                    </p:set>
                                    <p:animEffect transition="in" filter="blinds(horizontal)">
                                      <p:cBhvr>
                                        <p:cTn id="17" dur="500"/>
                                        <p:tgtEl>
                                          <p:spTgt spid="469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7" grpId="0"/>
      <p:bldP spid="46900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idx="4294967295"/>
          </p:nvPr>
        </p:nvSpPr>
        <p:spPr>
          <a:xfrm>
            <a:off x="457200" y="53975"/>
            <a:ext cx="8229600" cy="600075"/>
          </a:xfrm>
        </p:spPr>
        <p:txBody>
          <a:bodyPr lIns="63500" tIns="25400" rIns="63500" bIns="25400" anchor="t">
            <a:spAutoFit/>
          </a:bodyPr>
          <a:lstStyle/>
          <a:p>
            <a:r>
              <a:rPr lang="zh-CN" altLang="en-US" sz="3600" smtClean="0"/>
              <a:t>补码与真值之间的简便转换</a:t>
            </a:r>
          </a:p>
        </p:txBody>
      </p:sp>
      <p:sp>
        <p:nvSpPr>
          <p:cNvPr id="467971" name="Rectangle 3"/>
          <p:cNvSpPr>
            <a:spLocks noGrp="1" noChangeArrowheads="1"/>
          </p:cNvSpPr>
          <p:nvPr>
            <p:ph type="body" idx="4294967295"/>
          </p:nvPr>
        </p:nvSpPr>
        <p:spPr>
          <a:xfrm>
            <a:off x="468313" y="836613"/>
            <a:ext cx="8229600" cy="1066800"/>
          </a:xfrm>
        </p:spPr>
        <p:txBody>
          <a:bodyPr lIns="63500" tIns="25400" rIns="63500" bIns="25400">
            <a:spAutoFit/>
          </a:bodyPr>
          <a:lstStyle/>
          <a:p>
            <a:pPr marL="203200" indent="-203200">
              <a:buFontTx/>
              <a:buNone/>
            </a:pPr>
            <a:r>
              <a:rPr lang="zh-CN" altLang="en-US" sz="2500" smtClean="0">
                <a:ea typeface="黑体" pitchFamily="49" charset="-122"/>
              </a:rPr>
              <a:t>例</a:t>
            </a:r>
            <a:r>
              <a:rPr lang="en-US" altLang="zh-CN" sz="2500" smtClean="0">
                <a:ea typeface="黑体" pitchFamily="49" charset="-122"/>
              </a:rPr>
              <a:t>: </a:t>
            </a:r>
            <a:r>
              <a:rPr lang="zh-CN" altLang="en-US" sz="2500" smtClean="0">
                <a:ea typeface="黑体" pitchFamily="49" charset="-122"/>
              </a:rPr>
              <a:t>设机器数有</a:t>
            </a:r>
            <a:r>
              <a:rPr lang="en-US" altLang="zh-CN" sz="2500" smtClean="0">
                <a:ea typeface="黑体" pitchFamily="49" charset="-122"/>
              </a:rPr>
              <a:t>8</a:t>
            </a:r>
            <a:r>
              <a:rPr lang="zh-CN" altLang="en-US" sz="2500" smtClean="0">
                <a:ea typeface="黑体" pitchFamily="49" charset="-122"/>
              </a:rPr>
              <a:t>位，求</a:t>
            </a:r>
            <a:r>
              <a:rPr lang="en-US" altLang="zh-CN" sz="2500" smtClean="0">
                <a:ea typeface="黑体" pitchFamily="49" charset="-122"/>
              </a:rPr>
              <a:t>123</a:t>
            </a:r>
            <a:r>
              <a:rPr lang="zh-CN" altLang="en-US" sz="2500" smtClean="0">
                <a:ea typeface="黑体" pitchFamily="49" charset="-122"/>
              </a:rPr>
              <a:t>和</a:t>
            </a:r>
            <a:r>
              <a:rPr lang="en-US" altLang="zh-CN" sz="2500" smtClean="0">
                <a:latin typeface="微软雅黑" pitchFamily="34" charset="-122"/>
                <a:ea typeface="微软雅黑" pitchFamily="34" charset="-122"/>
              </a:rPr>
              <a:t>-</a:t>
            </a:r>
            <a:r>
              <a:rPr lang="en-US" altLang="zh-CN" sz="2500" smtClean="0">
                <a:ea typeface="黑体" pitchFamily="49" charset="-122"/>
              </a:rPr>
              <a:t>123</a:t>
            </a:r>
            <a:r>
              <a:rPr lang="zh-CN" altLang="en-US" sz="2500" smtClean="0">
                <a:ea typeface="黑体" pitchFamily="49" charset="-122"/>
              </a:rPr>
              <a:t>的补码表示。</a:t>
            </a:r>
          </a:p>
        </p:txBody>
      </p:sp>
      <p:sp>
        <p:nvSpPr>
          <p:cNvPr id="467972" name="Rectangle 4"/>
          <p:cNvSpPr>
            <a:spLocks noChangeArrowheads="1"/>
          </p:cNvSpPr>
          <p:nvPr/>
        </p:nvSpPr>
        <p:spPr bwMode="auto">
          <a:xfrm>
            <a:off x="373063" y="2039938"/>
            <a:ext cx="8435975" cy="3970337"/>
          </a:xfrm>
          <a:prstGeom prst="rect">
            <a:avLst/>
          </a:prstGeom>
          <a:noFill/>
          <a:ln w="12700">
            <a:noFill/>
            <a:miter lim="800000"/>
            <a:headEnd/>
            <a:tailEnd/>
          </a:ln>
        </p:spPr>
        <p:txBody>
          <a:bodyPr lIns="63500" tIns="25400" rIns="63500" bIns="25400">
            <a:spAutoFit/>
          </a:bodyPr>
          <a:lstStyle/>
          <a:p>
            <a:pPr marL="203200" indent="-203200" eaLnBrk="0" hangingPunct="0">
              <a:lnSpc>
                <a:spcPct val="120000"/>
              </a:lnSpc>
              <a:spcBef>
                <a:spcPct val="10000"/>
              </a:spcBef>
              <a:buClr>
                <a:schemeClr val="tx1"/>
              </a:buClr>
              <a:buSzPct val="60000"/>
              <a:buFont typeface="Wingdings" pitchFamily="2" charset="2"/>
              <a:buNone/>
            </a:pPr>
            <a:r>
              <a:rPr lang="zh-CN" altLang="en-US" sz="2400" b="1"/>
              <a:t>解</a:t>
            </a:r>
            <a:r>
              <a:rPr lang="en-US" altLang="zh-CN" sz="2400" b="1"/>
              <a:t>: 123 = 127 – 4 = 01111111B </a:t>
            </a:r>
            <a:r>
              <a:rPr lang="en-US" altLang="zh-CN" sz="2400"/>
              <a:t>–</a:t>
            </a:r>
            <a:r>
              <a:rPr lang="en-US" altLang="zh-CN" sz="2400" b="1"/>
              <a:t> 100B = 01111011B</a:t>
            </a:r>
          </a:p>
          <a:p>
            <a:pPr marL="203200" indent="-203200" eaLnBrk="0" hangingPunct="0">
              <a:lnSpc>
                <a:spcPct val="120000"/>
              </a:lnSpc>
              <a:spcBef>
                <a:spcPct val="10000"/>
              </a:spcBef>
              <a:buClr>
                <a:schemeClr val="tx1"/>
              </a:buClr>
              <a:buSzPct val="60000"/>
              <a:buFont typeface="Wingdings" pitchFamily="2" charset="2"/>
              <a:buNone/>
            </a:pPr>
            <a:r>
              <a:rPr lang="en-US" altLang="zh-CN" sz="2400" b="1"/>
              <a:t>     </a:t>
            </a:r>
            <a:r>
              <a:rPr lang="en-US" altLang="zh-CN" sz="2400"/>
              <a:t> –</a:t>
            </a:r>
            <a:r>
              <a:rPr lang="en-US" altLang="zh-CN" sz="1600" b="1">
                <a:latin typeface="Times New Roman" pitchFamily="18" charset="0"/>
              </a:rPr>
              <a:t> </a:t>
            </a:r>
            <a:r>
              <a:rPr lang="en-US" altLang="zh-CN" sz="2400" b="1"/>
              <a:t>123= – 01111011B</a:t>
            </a:r>
          </a:p>
          <a:p>
            <a:pPr marL="203200" indent="-203200" eaLnBrk="0" hangingPunct="0">
              <a:lnSpc>
                <a:spcPct val="120000"/>
              </a:lnSpc>
              <a:spcBef>
                <a:spcPct val="10000"/>
              </a:spcBef>
              <a:buClr>
                <a:schemeClr val="tx1"/>
              </a:buClr>
              <a:buSzPct val="60000"/>
              <a:buFont typeface="Wingdings" pitchFamily="2" charset="2"/>
              <a:buNone/>
            </a:pPr>
            <a:r>
              <a:rPr lang="en-US" altLang="zh-CN" sz="2400" b="1"/>
              <a:t>    [01111011]</a:t>
            </a:r>
            <a:r>
              <a:rPr lang="zh-CN" altLang="en-US" sz="2400" b="1" baseline="-25000"/>
              <a:t>补</a:t>
            </a:r>
            <a:r>
              <a:rPr lang="en-US" altLang="zh-CN" sz="2400" b="1"/>
              <a:t>= 2</a:t>
            </a:r>
            <a:r>
              <a:rPr lang="en-US" altLang="zh-CN" sz="2400" b="1" baseline="30000"/>
              <a:t>8</a:t>
            </a:r>
            <a:r>
              <a:rPr lang="en-US" altLang="zh-CN" sz="2400" b="1"/>
              <a:t> + 01111011 = 100000000 + 01111011                    </a:t>
            </a:r>
          </a:p>
          <a:p>
            <a:pPr marL="203200" indent="-203200" eaLnBrk="0" hangingPunct="0">
              <a:lnSpc>
                <a:spcPct val="120000"/>
              </a:lnSpc>
              <a:spcBef>
                <a:spcPct val="10000"/>
              </a:spcBef>
              <a:buClr>
                <a:schemeClr val="tx1"/>
              </a:buClr>
              <a:buSzPct val="60000"/>
              <a:buFont typeface="Wingdings" pitchFamily="2" charset="2"/>
              <a:buNone/>
            </a:pPr>
            <a:r>
              <a:rPr lang="zh-CN" altLang="en-US" sz="2400" b="1"/>
              <a:t>                         </a:t>
            </a:r>
            <a:r>
              <a:rPr lang="en-US" altLang="zh-CN" sz="2400" b="1"/>
              <a:t>= 01111011 (mod 2</a:t>
            </a:r>
            <a:r>
              <a:rPr lang="en-US" altLang="zh-CN" sz="2400" b="1" baseline="30000"/>
              <a:t>8</a:t>
            </a:r>
            <a:r>
              <a:rPr lang="en-US" altLang="zh-CN" sz="2400" b="1"/>
              <a:t>)</a:t>
            </a:r>
            <a:r>
              <a:rPr lang="zh-CN" altLang="en-US" sz="2400" b="1"/>
              <a:t>，即 </a:t>
            </a:r>
            <a:r>
              <a:rPr lang="en-US" altLang="zh-CN" sz="2400" b="1"/>
              <a:t>7BH</a:t>
            </a:r>
            <a:r>
              <a:rPr lang="zh-CN" altLang="en-US" sz="2400" b="1"/>
              <a:t>。</a:t>
            </a:r>
          </a:p>
          <a:p>
            <a:pPr marL="203200" indent="-203200" eaLnBrk="0" hangingPunct="0">
              <a:lnSpc>
                <a:spcPct val="120000"/>
              </a:lnSpc>
              <a:spcBef>
                <a:spcPct val="10000"/>
              </a:spcBef>
              <a:buClr>
                <a:schemeClr val="tx1"/>
              </a:buClr>
              <a:buSzPct val="60000"/>
              <a:buFont typeface="Wingdings" pitchFamily="2" charset="2"/>
              <a:buNone/>
            </a:pPr>
            <a:endParaRPr lang="zh-CN" altLang="en-US" sz="1200" b="1" baseline="-25000"/>
          </a:p>
          <a:p>
            <a:pPr marL="203200" indent="-203200" eaLnBrk="0" hangingPunct="0">
              <a:lnSpc>
                <a:spcPct val="120000"/>
              </a:lnSpc>
              <a:spcBef>
                <a:spcPct val="10000"/>
              </a:spcBef>
              <a:buClr>
                <a:schemeClr val="tx1"/>
              </a:buClr>
              <a:buSzPct val="60000"/>
              <a:buFont typeface="Wingdings" pitchFamily="2" charset="2"/>
              <a:buNone/>
            </a:pPr>
            <a:r>
              <a:rPr lang="zh-CN" altLang="en-US" sz="2400" b="1"/>
              <a:t> </a:t>
            </a:r>
            <a:r>
              <a:rPr lang="zh-CN" altLang="en-US" sz="1000" b="1"/>
              <a:t>  </a:t>
            </a:r>
            <a:r>
              <a:rPr lang="en-US" altLang="zh-CN" sz="2400" b="1"/>
              <a:t>  [</a:t>
            </a:r>
            <a:r>
              <a:rPr lang="en-US" altLang="zh-CN" sz="2400" b="1">
                <a:latin typeface="微软雅黑"/>
                <a:ea typeface="微软雅黑" pitchFamily="34" charset="-122"/>
              </a:rPr>
              <a:t>–</a:t>
            </a:r>
            <a:r>
              <a:rPr lang="en-US" altLang="zh-CN" sz="1600" b="1">
                <a:latin typeface="Times New Roman" pitchFamily="18" charset="0"/>
              </a:rPr>
              <a:t> </a:t>
            </a:r>
            <a:r>
              <a:rPr lang="en-US" altLang="zh-CN" sz="2400" b="1"/>
              <a:t>01111011]</a:t>
            </a:r>
            <a:r>
              <a:rPr lang="zh-CN" altLang="en-US" sz="2400" b="1" baseline="-25000"/>
              <a:t>补</a:t>
            </a:r>
            <a:r>
              <a:rPr lang="en-US" altLang="zh-CN" sz="2400" b="1"/>
              <a:t>= 2</a:t>
            </a:r>
            <a:r>
              <a:rPr lang="en-US" altLang="zh-CN" sz="2400" b="1" baseline="30000"/>
              <a:t>8</a:t>
            </a:r>
            <a:r>
              <a:rPr lang="en-US" altLang="zh-CN" sz="2400" b="1"/>
              <a:t> – 01111011 = 10000 0000 – 01111011 </a:t>
            </a:r>
          </a:p>
          <a:p>
            <a:pPr marL="203200" indent="-203200" eaLnBrk="0" hangingPunct="0">
              <a:lnSpc>
                <a:spcPct val="120000"/>
              </a:lnSpc>
              <a:spcBef>
                <a:spcPct val="10000"/>
              </a:spcBef>
              <a:buClr>
                <a:schemeClr val="tx1"/>
              </a:buClr>
              <a:buSzPct val="60000"/>
              <a:buFont typeface="Wingdings" pitchFamily="2" charset="2"/>
              <a:buNone/>
            </a:pPr>
            <a:r>
              <a:rPr lang="en-US" altLang="zh-CN" sz="2400" b="1"/>
              <a:t>                           = 1111 1111 – 0111 1011 +1</a:t>
            </a:r>
          </a:p>
          <a:p>
            <a:pPr marL="203200" indent="-203200" eaLnBrk="0" hangingPunct="0">
              <a:lnSpc>
                <a:spcPct val="120000"/>
              </a:lnSpc>
              <a:spcBef>
                <a:spcPct val="10000"/>
              </a:spcBef>
              <a:buClr>
                <a:schemeClr val="tx1"/>
              </a:buClr>
              <a:buSzPct val="60000"/>
              <a:buFont typeface="Wingdings" pitchFamily="2" charset="2"/>
              <a:buNone/>
            </a:pPr>
            <a:r>
              <a:rPr lang="en-US" altLang="zh-CN" sz="2400" b="1"/>
              <a:t>                           = 1000 0100 +1 </a:t>
            </a:r>
          </a:p>
          <a:p>
            <a:pPr marL="203200" indent="-203200" eaLnBrk="0" hangingPunct="0">
              <a:lnSpc>
                <a:spcPct val="120000"/>
              </a:lnSpc>
              <a:spcBef>
                <a:spcPct val="10000"/>
              </a:spcBef>
              <a:buClr>
                <a:schemeClr val="tx1"/>
              </a:buClr>
              <a:buSzPct val="60000"/>
              <a:buFont typeface="Wingdings" pitchFamily="2" charset="2"/>
              <a:buNone/>
            </a:pPr>
            <a:r>
              <a:rPr lang="zh-CN" altLang="en-US" sz="2400" b="1"/>
              <a:t>			     </a:t>
            </a:r>
            <a:r>
              <a:rPr lang="en-US" altLang="zh-CN" sz="2400" b="1"/>
              <a:t>= 1000 0101</a:t>
            </a:r>
            <a:r>
              <a:rPr lang="zh-CN" altLang="en-US" sz="2400" b="1"/>
              <a:t>，即 </a:t>
            </a:r>
            <a:r>
              <a:rPr lang="en-US" altLang="zh-CN" sz="2400" b="1"/>
              <a:t>85H</a:t>
            </a:r>
            <a:r>
              <a:rPr lang="zh-CN" altLang="en-US" sz="2400" b="1"/>
              <a:t>。</a:t>
            </a:r>
          </a:p>
        </p:txBody>
      </p:sp>
      <p:sp>
        <p:nvSpPr>
          <p:cNvPr id="467973" name="Text Box 5"/>
          <p:cNvSpPr txBox="1">
            <a:spLocks noChangeArrowheads="1"/>
          </p:cNvSpPr>
          <p:nvPr/>
        </p:nvSpPr>
        <p:spPr bwMode="auto">
          <a:xfrm>
            <a:off x="606425" y="1446213"/>
            <a:ext cx="6230938" cy="457200"/>
          </a:xfrm>
          <a:prstGeom prst="rect">
            <a:avLst/>
          </a:prstGeom>
          <a:noFill/>
          <a:ln w="12700">
            <a:noFill/>
            <a:miter lim="800000"/>
            <a:headEnd/>
            <a:tailEnd/>
          </a:ln>
          <a:effectLst/>
        </p:spPr>
        <p:txBody>
          <a:bodyPr>
            <a:spAutoFit/>
          </a:bodyPr>
          <a:lstStyle/>
          <a:p>
            <a:pPr eaLnBrk="0" hangingPunct="0">
              <a:spcBef>
                <a:spcPct val="50000"/>
              </a:spcBef>
              <a:defRPr/>
            </a:pPr>
            <a:r>
              <a:rPr lang="zh-CN" altLang="en-US" sz="2400" b="1" dirty="0">
                <a:latin typeface="+mn-lt"/>
                <a:ea typeface="+mj-ea"/>
              </a:rPr>
              <a:t>如何快速得到</a:t>
            </a:r>
            <a:r>
              <a:rPr lang="en-US" altLang="zh-CN" sz="2400" b="1" dirty="0">
                <a:latin typeface="+mn-lt"/>
                <a:ea typeface="+mj-ea"/>
              </a:rPr>
              <a:t>123</a:t>
            </a:r>
            <a:r>
              <a:rPr lang="zh-CN" altLang="en-US" sz="2400" b="1" dirty="0">
                <a:latin typeface="+mn-lt"/>
                <a:ea typeface="+mj-ea"/>
              </a:rPr>
              <a:t>的二进制表示？</a:t>
            </a:r>
          </a:p>
        </p:txBody>
      </p:sp>
      <p:grpSp>
        <p:nvGrpSpPr>
          <p:cNvPr id="2" name="Group 8"/>
          <p:cNvGrpSpPr>
            <a:grpSpLocks/>
          </p:cNvGrpSpPr>
          <p:nvPr/>
        </p:nvGrpSpPr>
        <p:grpSpPr bwMode="auto">
          <a:xfrm>
            <a:off x="4954588" y="5099050"/>
            <a:ext cx="3998912" cy="457200"/>
            <a:chOff x="3121" y="3221"/>
            <a:chExt cx="2519" cy="288"/>
          </a:xfrm>
        </p:grpSpPr>
        <p:sp>
          <p:nvSpPr>
            <p:cNvPr id="570375" name="Text Box 6"/>
            <p:cNvSpPr txBox="1">
              <a:spLocks noChangeArrowheads="1"/>
            </p:cNvSpPr>
            <p:nvPr/>
          </p:nvSpPr>
          <p:spPr bwMode="auto">
            <a:xfrm>
              <a:off x="3684" y="3221"/>
              <a:ext cx="1956" cy="288"/>
            </a:xfrm>
            <a:prstGeom prst="rect">
              <a:avLst/>
            </a:prstGeom>
            <a:noFill/>
            <a:ln w="12700">
              <a:noFill/>
              <a:miter lim="800000"/>
              <a:headEnd/>
              <a:tailEnd/>
            </a:ln>
          </p:spPr>
          <p:txBody>
            <a:bodyPr>
              <a:spAutoFit/>
            </a:bodyPr>
            <a:lstStyle/>
            <a:p>
              <a:pPr eaLnBrk="0" hangingPunct="0">
                <a:spcBef>
                  <a:spcPct val="50000"/>
                </a:spcBef>
              </a:pPr>
              <a:r>
                <a:rPr lang="zh-CN" altLang="en-US" sz="2400" b="1">
                  <a:solidFill>
                    <a:srgbClr val="CC0000"/>
                  </a:solidFill>
                  <a:latin typeface="Times New Roman" pitchFamily="18" charset="0"/>
                </a:rPr>
                <a:t>各位取反，末位加</a:t>
              </a:r>
              <a:r>
                <a:rPr lang="en-US" altLang="zh-CN" sz="2400" b="1">
                  <a:solidFill>
                    <a:srgbClr val="CC0000"/>
                  </a:solidFill>
                  <a:latin typeface="Times New Roman" pitchFamily="18" charset="0"/>
                </a:rPr>
                <a:t>1</a:t>
              </a:r>
            </a:p>
          </p:txBody>
        </p:sp>
        <p:sp>
          <p:nvSpPr>
            <p:cNvPr id="570376" name="Line 7"/>
            <p:cNvSpPr>
              <a:spLocks noChangeShapeType="1"/>
            </p:cNvSpPr>
            <p:nvPr/>
          </p:nvSpPr>
          <p:spPr bwMode="auto">
            <a:xfrm>
              <a:off x="3121" y="3369"/>
              <a:ext cx="590" cy="0"/>
            </a:xfrm>
            <a:prstGeom prst="line">
              <a:avLst/>
            </a:prstGeom>
            <a:noFill/>
            <a:ln w="38100">
              <a:solidFill>
                <a:srgbClr val="CC0000"/>
              </a:solidFill>
              <a:round/>
              <a:headEnd type="triangle" w="med" len="med"/>
              <a:tailEnd/>
            </a:ln>
          </p:spPr>
          <p:txBody>
            <a:bodyPr/>
            <a:lstStyle/>
            <a:p>
              <a:endParaRPr lang="zh-CN" altLang="en-US"/>
            </a:p>
          </p:txBody>
        </p:sp>
      </p:grpSp>
      <p:sp>
        <p:nvSpPr>
          <p:cNvPr id="570377" name="Text Box 9"/>
          <p:cNvSpPr txBox="1">
            <a:spLocks noChangeArrowheads="1"/>
          </p:cNvSpPr>
          <p:nvPr/>
        </p:nvSpPr>
        <p:spPr bwMode="auto">
          <a:xfrm>
            <a:off x="769938" y="6154738"/>
            <a:ext cx="5021262" cy="457200"/>
          </a:xfrm>
          <a:prstGeom prst="rect">
            <a:avLst/>
          </a:prstGeom>
          <a:noFill/>
          <a:ln w="12700">
            <a:noFill/>
            <a:miter lim="800000"/>
            <a:headEnd/>
            <a:tailEnd/>
          </a:ln>
          <a:effectLst/>
        </p:spPr>
        <p:txBody>
          <a:bodyPr>
            <a:spAutoFit/>
          </a:bodyPr>
          <a:lstStyle/>
          <a:p>
            <a:pPr eaLnBrk="0" hangingPunct="0">
              <a:spcBef>
                <a:spcPct val="50000"/>
              </a:spcBef>
            </a:pPr>
            <a:r>
              <a:rPr lang="zh-CN" altLang="en-US" sz="2400" b="1">
                <a:solidFill>
                  <a:srgbClr val="006600"/>
                </a:solidFill>
                <a:latin typeface="微软雅黑" pitchFamily="34" charset="-122"/>
                <a:ea typeface="微软雅黑" pitchFamily="34" charset="-122"/>
              </a:rPr>
              <a:t>当机器数为</a:t>
            </a:r>
            <a:r>
              <a:rPr lang="en-US" altLang="zh-CN" sz="2400" b="1">
                <a:solidFill>
                  <a:srgbClr val="006600"/>
                </a:solidFill>
                <a:latin typeface="微软雅黑" pitchFamily="34" charset="-122"/>
                <a:ea typeface="微软雅黑" pitchFamily="34" charset="-122"/>
              </a:rPr>
              <a:t>16</a:t>
            </a:r>
            <a:r>
              <a:rPr lang="zh-CN" altLang="en-US" sz="2400" b="1">
                <a:solidFill>
                  <a:srgbClr val="006600"/>
                </a:solidFill>
                <a:latin typeface="微软雅黑" pitchFamily="34" charset="-122"/>
                <a:ea typeface="微软雅黑" pitchFamily="34" charset="-122"/>
              </a:rPr>
              <a:t>位时，结果怎样？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7973"/>
                                        </p:tgtEl>
                                        <p:attrNameLst>
                                          <p:attrName>style.visibility</p:attrName>
                                        </p:attrNameLst>
                                      </p:cBhvr>
                                      <p:to>
                                        <p:strVal val="visible"/>
                                      </p:to>
                                    </p:set>
                                    <p:animEffect transition="in" filter="blinds(horizontal)">
                                      <p:cBhvr>
                                        <p:cTn id="7" dur="500"/>
                                        <p:tgtEl>
                                          <p:spTgt spid="4679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7972">
                                            <p:txEl>
                                              <p:pRg st="0" end="0"/>
                                            </p:txEl>
                                          </p:spTgt>
                                        </p:tgtEl>
                                        <p:attrNameLst>
                                          <p:attrName>style.visibility</p:attrName>
                                        </p:attrNameLst>
                                      </p:cBhvr>
                                      <p:to>
                                        <p:strVal val="visible"/>
                                      </p:to>
                                    </p:set>
                                    <p:animEffect transition="in" filter="blinds(horizontal)">
                                      <p:cBhvr>
                                        <p:cTn id="12" dur="500"/>
                                        <p:tgtEl>
                                          <p:spTgt spid="46797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7972">
                                            <p:txEl>
                                              <p:pRg st="1" end="1"/>
                                            </p:txEl>
                                          </p:spTgt>
                                        </p:tgtEl>
                                        <p:attrNameLst>
                                          <p:attrName>style.visibility</p:attrName>
                                        </p:attrNameLst>
                                      </p:cBhvr>
                                      <p:to>
                                        <p:strVal val="visible"/>
                                      </p:to>
                                    </p:set>
                                    <p:animEffect transition="in" filter="blinds(horizontal)">
                                      <p:cBhvr>
                                        <p:cTn id="17" dur="500"/>
                                        <p:tgtEl>
                                          <p:spTgt spid="46797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67972">
                                            <p:txEl>
                                              <p:pRg st="2" end="2"/>
                                            </p:txEl>
                                          </p:spTgt>
                                        </p:tgtEl>
                                        <p:attrNameLst>
                                          <p:attrName>style.visibility</p:attrName>
                                        </p:attrNameLst>
                                      </p:cBhvr>
                                      <p:to>
                                        <p:strVal val="visible"/>
                                      </p:to>
                                    </p:set>
                                    <p:animEffect transition="in" filter="blinds(horizontal)">
                                      <p:cBhvr>
                                        <p:cTn id="22" dur="500"/>
                                        <p:tgtEl>
                                          <p:spTgt spid="467972">
                                            <p:txEl>
                                              <p:pRg st="2" end="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67972">
                                            <p:txEl>
                                              <p:pRg st="3" end="3"/>
                                            </p:txEl>
                                          </p:spTgt>
                                        </p:tgtEl>
                                        <p:attrNameLst>
                                          <p:attrName>style.visibility</p:attrName>
                                        </p:attrNameLst>
                                      </p:cBhvr>
                                      <p:to>
                                        <p:strVal val="visible"/>
                                      </p:to>
                                    </p:set>
                                    <p:animEffect transition="in" filter="blinds(horizontal)">
                                      <p:cBhvr>
                                        <p:cTn id="25" dur="500"/>
                                        <p:tgtEl>
                                          <p:spTgt spid="46797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67972">
                                            <p:txEl>
                                              <p:pRg st="5" end="5"/>
                                            </p:txEl>
                                          </p:spTgt>
                                        </p:tgtEl>
                                        <p:attrNameLst>
                                          <p:attrName>style.visibility</p:attrName>
                                        </p:attrNameLst>
                                      </p:cBhvr>
                                      <p:to>
                                        <p:strVal val="visible"/>
                                      </p:to>
                                    </p:set>
                                    <p:animEffect transition="in" filter="blinds(horizontal)">
                                      <p:cBhvr>
                                        <p:cTn id="30" dur="500"/>
                                        <p:tgtEl>
                                          <p:spTgt spid="467972">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67972">
                                            <p:txEl>
                                              <p:pRg st="6" end="6"/>
                                            </p:txEl>
                                          </p:spTgt>
                                        </p:tgtEl>
                                        <p:attrNameLst>
                                          <p:attrName>style.visibility</p:attrName>
                                        </p:attrNameLst>
                                      </p:cBhvr>
                                      <p:to>
                                        <p:strVal val="visible"/>
                                      </p:to>
                                    </p:set>
                                    <p:animEffect transition="in" filter="blinds(horizontal)">
                                      <p:cBhvr>
                                        <p:cTn id="33" dur="500"/>
                                        <p:tgtEl>
                                          <p:spTgt spid="467972">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467972">
                                            <p:txEl>
                                              <p:pRg st="7" end="7"/>
                                            </p:txEl>
                                          </p:spTgt>
                                        </p:tgtEl>
                                        <p:attrNameLst>
                                          <p:attrName>style.visibility</p:attrName>
                                        </p:attrNameLst>
                                      </p:cBhvr>
                                      <p:to>
                                        <p:strVal val="visible"/>
                                      </p:to>
                                    </p:set>
                                    <p:animEffect transition="in" filter="blinds(horizontal)">
                                      <p:cBhvr>
                                        <p:cTn id="36" dur="500"/>
                                        <p:tgtEl>
                                          <p:spTgt spid="467972">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467972">
                                            <p:txEl>
                                              <p:pRg st="8" end="8"/>
                                            </p:txEl>
                                          </p:spTgt>
                                        </p:tgtEl>
                                        <p:attrNameLst>
                                          <p:attrName>style.visibility</p:attrName>
                                        </p:attrNameLst>
                                      </p:cBhvr>
                                      <p:to>
                                        <p:strVal val="visible"/>
                                      </p:to>
                                    </p:set>
                                    <p:animEffect transition="in" filter="blinds(horizontal)">
                                      <p:cBhvr>
                                        <p:cTn id="39" dur="500"/>
                                        <p:tgtEl>
                                          <p:spTgt spid="467972">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blinds(horizontal)">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570377"/>
                                        </p:tgtEl>
                                        <p:attrNameLst>
                                          <p:attrName>style.visibility</p:attrName>
                                        </p:attrNameLst>
                                      </p:cBhvr>
                                      <p:to>
                                        <p:strVal val="visible"/>
                                      </p:to>
                                    </p:set>
                                    <p:animEffect transition="in" filter="blinds(horizontal)">
                                      <p:cBhvr>
                                        <p:cTn id="49" dur="500"/>
                                        <p:tgtEl>
                                          <p:spTgt spid="570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3" grpId="0"/>
      <p:bldP spid="57037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idx="4294967295"/>
          </p:nvPr>
        </p:nvSpPr>
        <p:spPr>
          <a:xfrm>
            <a:off x="766763" y="7938"/>
            <a:ext cx="7858125" cy="660400"/>
          </a:xfrm>
        </p:spPr>
        <p:txBody>
          <a:bodyPr lIns="63500" tIns="25400" rIns="63500" bIns="25400" anchor="t">
            <a:spAutoFit/>
          </a:bodyPr>
          <a:lstStyle/>
          <a:p>
            <a:r>
              <a:rPr lang="en-US" altLang="zh-CN" smtClean="0">
                <a:ea typeface="宋体" pitchFamily="2" charset="-122"/>
              </a:rPr>
              <a:t> Unsigned integer(</a:t>
            </a:r>
            <a:r>
              <a:rPr lang="zh-CN" altLang="en-US" smtClean="0">
                <a:ea typeface="宋体" pitchFamily="2" charset="-122"/>
              </a:rPr>
              <a:t>无符号整数)</a:t>
            </a:r>
          </a:p>
        </p:txBody>
      </p:sp>
      <p:sp>
        <p:nvSpPr>
          <p:cNvPr id="275459" name="Rectangle 3"/>
          <p:cNvSpPr>
            <a:spLocks noGrp="1" noChangeArrowheads="1"/>
          </p:cNvSpPr>
          <p:nvPr>
            <p:ph type="body" idx="4294967295"/>
          </p:nvPr>
        </p:nvSpPr>
        <p:spPr>
          <a:xfrm>
            <a:off x="119063" y="800100"/>
            <a:ext cx="8574087" cy="5773738"/>
          </a:xfrm>
        </p:spPr>
        <p:txBody>
          <a:bodyPr lIns="63500" tIns="25400" rIns="63500" bIns="25400">
            <a:spAutoFit/>
          </a:bodyPr>
          <a:lstStyle/>
          <a:p>
            <a:pPr algn="just">
              <a:spcBef>
                <a:spcPct val="30000"/>
              </a:spcBef>
            </a:pPr>
            <a:r>
              <a:rPr lang="zh-CN" altLang="en-US" sz="2200" smtClean="0">
                <a:ea typeface="黑体" pitchFamily="49" charset="-122"/>
              </a:rPr>
              <a:t>机器中字的位排列顺序有两种方式：（例：</a:t>
            </a:r>
            <a:r>
              <a:rPr lang="en-US" altLang="zh-CN" sz="2200" smtClean="0">
                <a:ea typeface="黑体" pitchFamily="49" charset="-122"/>
              </a:rPr>
              <a:t>32</a:t>
            </a:r>
            <a:r>
              <a:rPr lang="zh-CN" altLang="en-US" sz="2200" smtClean="0">
                <a:ea typeface="黑体" pitchFamily="49" charset="-122"/>
              </a:rPr>
              <a:t>位字</a:t>
            </a:r>
            <a:r>
              <a:rPr lang="en-US" altLang="zh-CN" sz="2200" smtClean="0">
                <a:ea typeface="黑体" pitchFamily="49" charset="-122"/>
              </a:rPr>
              <a:t>: </a:t>
            </a:r>
            <a:r>
              <a:rPr lang="en-US" altLang="zh-CN" sz="2200" smtClean="0">
                <a:solidFill>
                  <a:srgbClr val="CC0000"/>
                </a:solidFill>
                <a:ea typeface="黑体" pitchFamily="49" charset="-122"/>
              </a:rPr>
              <a:t>0</a:t>
            </a:r>
            <a:r>
              <a:rPr lang="en-US" altLang="zh-CN" sz="2200" smtClean="0">
                <a:ea typeface="黑体" pitchFamily="49" charset="-122"/>
              </a:rPr>
              <a:t>…01011</a:t>
            </a:r>
            <a:r>
              <a:rPr lang="en-US" altLang="zh-CN" sz="2200" baseline="-25000" smtClean="0">
                <a:ea typeface="黑体" pitchFamily="49" charset="-122"/>
              </a:rPr>
              <a:t>2</a:t>
            </a:r>
            <a:r>
              <a:rPr lang="zh-CN" altLang="en-US" sz="2200" smtClean="0">
                <a:ea typeface="黑体" pitchFamily="49" charset="-122"/>
              </a:rPr>
              <a:t>）</a:t>
            </a:r>
            <a:endParaRPr lang="en-US" altLang="zh-CN" sz="2200" smtClean="0">
              <a:ea typeface="黑体" pitchFamily="49" charset="-122"/>
            </a:endParaRPr>
          </a:p>
          <a:p>
            <a:pPr lvl="1" algn="just">
              <a:spcBef>
                <a:spcPct val="30000"/>
              </a:spcBef>
            </a:pPr>
            <a:r>
              <a:rPr lang="zh-CN" altLang="en-US" smtClean="0">
                <a:ea typeface="黑体" pitchFamily="49" charset="-122"/>
              </a:rPr>
              <a:t>高到低位从左到右：</a:t>
            </a:r>
            <a:r>
              <a:rPr lang="en-US" altLang="zh-CN" smtClean="0">
                <a:solidFill>
                  <a:srgbClr val="CC0000"/>
                </a:solidFill>
                <a:ea typeface="黑体" pitchFamily="49" charset="-122"/>
              </a:rPr>
              <a:t>0</a:t>
            </a:r>
            <a:r>
              <a:rPr lang="en-US" altLang="zh-CN" smtClean="0">
                <a:ea typeface="黑体" pitchFamily="49" charset="-122"/>
              </a:rPr>
              <a:t>000 0000 0000 0000 0000 0000 0000 101</a:t>
            </a:r>
            <a:r>
              <a:rPr lang="en-US" altLang="zh-CN" smtClean="0">
                <a:solidFill>
                  <a:schemeClr val="tx1"/>
                </a:solidFill>
                <a:ea typeface="黑体" pitchFamily="49" charset="-122"/>
              </a:rPr>
              <a:t>1</a:t>
            </a:r>
          </a:p>
          <a:p>
            <a:pPr lvl="1" algn="just">
              <a:spcBef>
                <a:spcPct val="30000"/>
              </a:spcBef>
            </a:pPr>
            <a:r>
              <a:rPr lang="zh-CN" altLang="en-US" smtClean="0">
                <a:ea typeface="黑体" pitchFamily="49" charset="-122"/>
              </a:rPr>
              <a:t>高到低位从右到左：</a:t>
            </a:r>
            <a:r>
              <a:rPr lang="en-US" altLang="zh-CN" smtClean="0">
                <a:solidFill>
                  <a:schemeClr val="tx1"/>
                </a:solidFill>
                <a:ea typeface="黑体" pitchFamily="49" charset="-122"/>
              </a:rPr>
              <a:t>1</a:t>
            </a:r>
            <a:r>
              <a:rPr lang="en-US" altLang="zh-CN" smtClean="0">
                <a:ea typeface="黑体" pitchFamily="49" charset="-122"/>
              </a:rPr>
              <a:t>101 0000 0000 0000 0000 0000 0000 000</a:t>
            </a:r>
            <a:r>
              <a:rPr lang="en-US" altLang="zh-CN" smtClean="0">
                <a:solidFill>
                  <a:srgbClr val="CC0000"/>
                </a:solidFill>
                <a:ea typeface="黑体" pitchFamily="49" charset="-122"/>
              </a:rPr>
              <a:t>0</a:t>
            </a:r>
          </a:p>
          <a:p>
            <a:pPr lvl="1" algn="just">
              <a:spcBef>
                <a:spcPct val="30000"/>
              </a:spcBef>
            </a:pPr>
            <a:r>
              <a:rPr lang="en-US" altLang="zh-CN" smtClean="0">
                <a:ea typeface="黑体" pitchFamily="49" charset="-122"/>
              </a:rPr>
              <a:t>Leftmost</a:t>
            </a:r>
            <a:r>
              <a:rPr lang="zh-CN" altLang="en-US" smtClean="0">
                <a:ea typeface="黑体" pitchFamily="49" charset="-122"/>
              </a:rPr>
              <a:t>和</a:t>
            </a:r>
            <a:r>
              <a:rPr lang="en-US" altLang="zh-CN" smtClean="0">
                <a:ea typeface="黑体" pitchFamily="49" charset="-122"/>
              </a:rPr>
              <a:t>rightmost</a:t>
            </a:r>
            <a:r>
              <a:rPr lang="zh-CN" altLang="en-US" smtClean="0">
                <a:ea typeface="黑体" pitchFamily="49" charset="-122"/>
              </a:rPr>
              <a:t>这两个词有歧义，故用</a:t>
            </a:r>
            <a:r>
              <a:rPr lang="en-US" altLang="zh-CN" smtClean="0">
                <a:solidFill>
                  <a:srgbClr val="CC0000"/>
                </a:solidFill>
                <a:ea typeface="黑体" pitchFamily="49" charset="-122"/>
              </a:rPr>
              <a:t>LSB(Least Significant Bit</a:t>
            </a:r>
            <a:r>
              <a:rPr lang="en-US" altLang="zh-CN" smtClean="0">
                <a:ea typeface="黑体" pitchFamily="49" charset="-122"/>
              </a:rPr>
              <a:t>)</a:t>
            </a:r>
            <a:r>
              <a:rPr lang="zh-CN" altLang="en-US" smtClean="0">
                <a:ea typeface="黑体" pitchFamily="49" charset="-122"/>
              </a:rPr>
              <a:t>来表示最低有效位，用</a:t>
            </a:r>
            <a:r>
              <a:rPr lang="en-US" altLang="zh-CN" smtClean="0">
                <a:ea typeface="黑体" pitchFamily="49" charset="-122"/>
              </a:rPr>
              <a:t>MSB</a:t>
            </a:r>
            <a:r>
              <a:rPr lang="zh-CN" altLang="en-US" smtClean="0">
                <a:ea typeface="黑体" pitchFamily="49" charset="-122"/>
              </a:rPr>
              <a:t>来表示最高有效位</a:t>
            </a:r>
          </a:p>
          <a:p>
            <a:pPr lvl="1" algn="just">
              <a:spcBef>
                <a:spcPct val="30000"/>
              </a:spcBef>
            </a:pPr>
            <a:r>
              <a:rPr lang="zh-CN" altLang="en-US" smtClean="0">
                <a:ea typeface="黑体" pitchFamily="49" charset="-122"/>
              </a:rPr>
              <a:t>高位到低位多采用从左往右排列</a:t>
            </a:r>
          </a:p>
          <a:p>
            <a:pPr algn="just">
              <a:spcBef>
                <a:spcPct val="30000"/>
              </a:spcBef>
            </a:pPr>
            <a:r>
              <a:rPr lang="zh-CN" altLang="en-US" sz="2200" smtClean="0">
                <a:ea typeface="黑体" pitchFamily="49" charset="-122"/>
              </a:rPr>
              <a:t>一般在全部是正数运算且不出现负值结果的场合下，可使用无符号数表示。例如，地址运算，编号表示，等等</a:t>
            </a:r>
          </a:p>
          <a:p>
            <a:pPr algn="just">
              <a:spcBef>
                <a:spcPct val="30000"/>
              </a:spcBef>
            </a:pPr>
            <a:r>
              <a:rPr lang="zh-CN" altLang="en-US" sz="2200" smtClean="0">
                <a:ea typeface="黑体" pitchFamily="49" charset="-122"/>
              </a:rPr>
              <a:t>无符号整数的编码中</a:t>
            </a:r>
            <a:r>
              <a:rPr lang="zh-CN" altLang="en-US" sz="2200" smtClean="0">
                <a:solidFill>
                  <a:srgbClr val="CC0000"/>
                </a:solidFill>
                <a:ea typeface="黑体" pitchFamily="49" charset="-122"/>
              </a:rPr>
              <a:t>没有符号位</a:t>
            </a:r>
          </a:p>
          <a:p>
            <a:pPr algn="just">
              <a:spcBef>
                <a:spcPct val="30000"/>
              </a:spcBef>
            </a:pPr>
            <a:r>
              <a:rPr lang="zh-CN" altLang="en-US" sz="2200" smtClean="0">
                <a:ea typeface="黑体" pitchFamily="49" charset="-122"/>
              </a:rPr>
              <a:t>能表示的最大值大于位数相同的带符号整数的最大值（</a:t>
            </a:r>
            <a:r>
              <a:rPr lang="en-US" altLang="zh-CN" sz="2200" smtClean="0">
                <a:ea typeface="黑体" pitchFamily="49" charset="-122"/>
              </a:rPr>
              <a:t>Why</a:t>
            </a:r>
            <a:r>
              <a:rPr lang="zh-CN" altLang="en-US" sz="2200" smtClean="0">
                <a:ea typeface="黑体" pitchFamily="49" charset="-122"/>
              </a:rPr>
              <a:t>？）</a:t>
            </a:r>
          </a:p>
          <a:p>
            <a:pPr lvl="1" algn="just">
              <a:spcBef>
                <a:spcPct val="30000"/>
              </a:spcBef>
            </a:pPr>
            <a:r>
              <a:rPr lang="zh-CN" altLang="en-US" smtClean="0">
                <a:ea typeface="黑体" pitchFamily="49" charset="-122"/>
              </a:rPr>
              <a:t>例如，8位无符号整数最大是255（1111 1111）</a:t>
            </a:r>
          </a:p>
          <a:p>
            <a:pPr lvl="1" algn="just">
              <a:spcBef>
                <a:spcPct val="30000"/>
              </a:spcBef>
              <a:buFontTx/>
              <a:buNone/>
            </a:pPr>
            <a:r>
              <a:rPr lang="zh-CN" altLang="en-US" smtClean="0">
                <a:ea typeface="黑体" pitchFamily="49" charset="-122"/>
              </a:rPr>
              <a:t>            而</a:t>
            </a:r>
            <a:r>
              <a:rPr lang="en-US" altLang="zh-CN" smtClean="0">
                <a:ea typeface="黑体" pitchFamily="49" charset="-122"/>
              </a:rPr>
              <a:t>8</a:t>
            </a:r>
            <a:r>
              <a:rPr lang="zh-CN" altLang="en-US" smtClean="0">
                <a:ea typeface="黑体" pitchFamily="49" charset="-122"/>
              </a:rPr>
              <a:t>位带符号整数最大为</a:t>
            </a:r>
            <a:r>
              <a:rPr lang="en-US" altLang="zh-CN" smtClean="0">
                <a:ea typeface="黑体" pitchFamily="49" charset="-122"/>
              </a:rPr>
              <a:t>127</a:t>
            </a:r>
            <a:r>
              <a:rPr lang="zh-CN" altLang="en-US" smtClean="0">
                <a:ea typeface="黑体" pitchFamily="49" charset="-122"/>
              </a:rPr>
              <a:t>（</a:t>
            </a:r>
            <a:r>
              <a:rPr lang="en-US" altLang="zh-CN" smtClean="0">
                <a:ea typeface="黑体" pitchFamily="49" charset="-122"/>
              </a:rPr>
              <a:t>0111 1111</a:t>
            </a:r>
            <a:r>
              <a:rPr lang="zh-CN" altLang="en-US" smtClean="0">
                <a:ea typeface="黑体" pitchFamily="49" charset="-122"/>
              </a:rPr>
              <a:t>）</a:t>
            </a:r>
          </a:p>
          <a:p>
            <a:pPr algn="just">
              <a:spcBef>
                <a:spcPct val="30000"/>
              </a:spcBef>
            </a:pPr>
            <a:r>
              <a:rPr lang="zh-CN" altLang="en-US" sz="2200" smtClean="0">
                <a:ea typeface="黑体" pitchFamily="49" charset="-122"/>
              </a:rPr>
              <a:t>总是整数，所以很多时候就</a:t>
            </a:r>
            <a:r>
              <a:rPr lang="zh-CN" altLang="en-US" sz="2200" smtClean="0">
                <a:solidFill>
                  <a:srgbClr val="CC0000"/>
                </a:solidFill>
                <a:ea typeface="黑体" pitchFamily="49" charset="-122"/>
              </a:rPr>
              <a:t>简称为“无符号数”</a:t>
            </a:r>
          </a:p>
        </p:txBody>
      </p:sp>
      <p:grpSp>
        <p:nvGrpSpPr>
          <p:cNvPr id="2" name="Group 17"/>
          <p:cNvGrpSpPr>
            <a:grpSpLocks/>
          </p:cNvGrpSpPr>
          <p:nvPr/>
        </p:nvGrpSpPr>
        <p:grpSpPr bwMode="auto">
          <a:xfrm>
            <a:off x="8159750" y="1577975"/>
            <a:ext cx="1158875" cy="366713"/>
            <a:chOff x="4881" y="1056"/>
            <a:chExt cx="790" cy="231"/>
          </a:xfrm>
        </p:grpSpPr>
        <p:sp>
          <p:nvSpPr>
            <p:cNvPr id="601093" name="Line 5"/>
            <p:cNvSpPr>
              <a:spLocks noChangeShapeType="1"/>
            </p:cNvSpPr>
            <p:nvPr/>
          </p:nvSpPr>
          <p:spPr bwMode="auto">
            <a:xfrm flipV="1">
              <a:off x="4881" y="1172"/>
              <a:ext cx="245" cy="54"/>
            </a:xfrm>
            <a:prstGeom prst="line">
              <a:avLst/>
            </a:prstGeom>
            <a:noFill/>
            <a:ln w="38100">
              <a:solidFill>
                <a:srgbClr val="CC0000"/>
              </a:solidFill>
              <a:round/>
              <a:headEnd type="triangle" w="med" len="med"/>
              <a:tailEnd/>
            </a:ln>
          </p:spPr>
          <p:txBody>
            <a:bodyPr/>
            <a:lstStyle/>
            <a:p>
              <a:endParaRPr lang="zh-CN" altLang="en-US"/>
            </a:p>
          </p:txBody>
        </p:sp>
        <p:sp>
          <p:nvSpPr>
            <p:cNvPr id="601094" name="Text Box 4"/>
            <p:cNvSpPr txBox="1">
              <a:spLocks noChangeArrowheads="1"/>
            </p:cNvSpPr>
            <p:nvPr/>
          </p:nvSpPr>
          <p:spPr bwMode="auto">
            <a:xfrm>
              <a:off x="5118" y="1056"/>
              <a:ext cx="553" cy="231"/>
            </a:xfrm>
            <a:prstGeom prst="rect">
              <a:avLst/>
            </a:prstGeom>
            <a:noFill/>
            <a:ln w="12700">
              <a:noFill/>
              <a:miter lim="800000"/>
              <a:headEnd/>
              <a:tailEnd/>
            </a:ln>
          </p:spPr>
          <p:txBody>
            <a:bodyPr>
              <a:spAutoFit/>
            </a:bodyPr>
            <a:lstStyle/>
            <a:p>
              <a:pPr eaLnBrk="0" hangingPunct="0">
                <a:spcBef>
                  <a:spcPct val="50000"/>
                </a:spcBef>
              </a:pPr>
              <a:r>
                <a:rPr lang="en-US" altLang="zh-CN" b="1">
                  <a:solidFill>
                    <a:srgbClr val="CC0000"/>
                  </a:solidFill>
                  <a:cs typeface="Arial" pitchFamily="34" charset="0"/>
                </a:rPr>
                <a:t>MSB</a:t>
              </a:r>
            </a:p>
          </p:txBody>
        </p:sp>
      </p:grpSp>
      <p:grpSp>
        <p:nvGrpSpPr>
          <p:cNvPr id="3" name="Group 16"/>
          <p:cNvGrpSpPr>
            <a:grpSpLocks/>
          </p:cNvGrpSpPr>
          <p:nvPr/>
        </p:nvGrpSpPr>
        <p:grpSpPr bwMode="auto">
          <a:xfrm>
            <a:off x="8189913" y="1093788"/>
            <a:ext cx="1042987" cy="366712"/>
            <a:chOff x="4870" y="756"/>
            <a:chExt cx="684" cy="231"/>
          </a:xfrm>
        </p:grpSpPr>
        <p:sp>
          <p:nvSpPr>
            <p:cNvPr id="601096" name="Text Box 9"/>
            <p:cNvSpPr txBox="1">
              <a:spLocks noChangeArrowheads="1"/>
            </p:cNvSpPr>
            <p:nvPr/>
          </p:nvSpPr>
          <p:spPr bwMode="auto">
            <a:xfrm>
              <a:off x="4942" y="756"/>
              <a:ext cx="612" cy="231"/>
            </a:xfrm>
            <a:prstGeom prst="rect">
              <a:avLst/>
            </a:prstGeom>
            <a:noFill/>
            <a:ln w="12700">
              <a:noFill/>
              <a:miter lim="800000"/>
              <a:headEnd/>
              <a:tailEnd/>
            </a:ln>
          </p:spPr>
          <p:txBody>
            <a:bodyPr>
              <a:spAutoFit/>
            </a:bodyPr>
            <a:lstStyle/>
            <a:p>
              <a:pPr eaLnBrk="0" hangingPunct="0">
                <a:spcBef>
                  <a:spcPct val="50000"/>
                </a:spcBef>
              </a:pPr>
              <a:r>
                <a:rPr lang="en-US" altLang="zh-CN" b="1">
                  <a:solidFill>
                    <a:srgbClr val="CC0000"/>
                  </a:solidFill>
                  <a:cs typeface="Arial" pitchFamily="34" charset="0"/>
                </a:rPr>
                <a:t>   LSB</a:t>
              </a:r>
            </a:p>
          </p:txBody>
        </p:sp>
        <p:sp>
          <p:nvSpPr>
            <p:cNvPr id="601097" name="Line 11"/>
            <p:cNvSpPr>
              <a:spLocks noChangeShapeType="1"/>
            </p:cNvSpPr>
            <p:nvPr/>
          </p:nvSpPr>
          <p:spPr bwMode="auto">
            <a:xfrm flipH="1">
              <a:off x="4870" y="920"/>
              <a:ext cx="234" cy="54"/>
            </a:xfrm>
            <a:prstGeom prst="line">
              <a:avLst/>
            </a:prstGeom>
            <a:noFill/>
            <a:ln w="38100">
              <a:solidFill>
                <a:srgbClr val="CC0000"/>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5459">
                                            <p:txEl>
                                              <p:pRg st="1" end="1"/>
                                            </p:txEl>
                                          </p:spTgt>
                                        </p:tgtEl>
                                        <p:attrNameLst>
                                          <p:attrName>style.visibility</p:attrName>
                                        </p:attrNameLst>
                                      </p:cBhvr>
                                      <p:to>
                                        <p:strVal val="visible"/>
                                      </p:to>
                                    </p:set>
                                    <p:animEffect transition="in" filter="blinds(horizontal)">
                                      <p:cBhvr>
                                        <p:cTn id="7" dur="500"/>
                                        <p:tgtEl>
                                          <p:spTgt spid="275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5459">
                                            <p:txEl>
                                              <p:pRg st="2" end="2"/>
                                            </p:txEl>
                                          </p:spTgt>
                                        </p:tgtEl>
                                        <p:attrNameLst>
                                          <p:attrName>style.visibility</p:attrName>
                                        </p:attrNameLst>
                                      </p:cBhvr>
                                      <p:to>
                                        <p:strVal val="visible"/>
                                      </p:to>
                                    </p:set>
                                    <p:animEffect transition="in" filter="blinds(horizontal)">
                                      <p:cBhvr>
                                        <p:cTn id="12" dur="500"/>
                                        <p:tgtEl>
                                          <p:spTgt spid="275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5459">
                                            <p:txEl>
                                              <p:pRg st="3" end="3"/>
                                            </p:txEl>
                                          </p:spTgt>
                                        </p:tgtEl>
                                        <p:attrNameLst>
                                          <p:attrName>style.visibility</p:attrName>
                                        </p:attrNameLst>
                                      </p:cBhvr>
                                      <p:to>
                                        <p:strVal val="visible"/>
                                      </p:to>
                                    </p:set>
                                    <p:animEffect transition="in" filter="blinds(horizontal)">
                                      <p:cBhvr>
                                        <p:cTn id="17" dur="500"/>
                                        <p:tgtEl>
                                          <p:spTgt spid="2754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5459">
                                            <p:txEl>
                                              <p:pRg st="4" end="4"/>
                                            </p:txEl>
                                          </p:spTgt>
                                        </p:tgtEl>
                                        <p:attrNameLst>
                                          <p:attrName>style.visibility</p:attrName>
                                        </p:attrNameLst>
                                      </p:cBhvr>
                                      <p:to>
                                        <p:strVal val="visible"/>
                                      </p:to>
                                    </p:set>
                                    <p:animEffect transition="in" filter="blinds(horizontal)">
                                      <p:cBhvr>
                                        <p:cTn id="22" dur="500"/>
                                        <p:tgtEl>
                                          <p:spTgt spid="2754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5459">
                                            <p:txEl>
                                              <p:pRg st="5" end="5"/>
                                            </p:txEl>
                                          </p:spTgt>
                                        </p:tgtEl>
                                        <p:attrNameLst>
                                          <p:attrName>style.visibility</p:attrName>
                                        </p:attrNameLst>
                                      </p:cBhvr>
                                      <p:to>
                                        <p:strVal val="visible"/>
                                      </p:to>
                                    </p:set>
                                    <p:animEffect transition="in" filter="blinds(horizontal)">
                                      <p:cBhvr>
                                        <p:cTn id="37" dur="500"/>
                                        <p:tgtEl>
                                          <p:spTgt spid="27545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75459">
                                            <p:txEl>
                                              <p:pRg st="6" end="6"/>
                                            </p:txEl>
                                          </p:spTgt>
                                        </p:tgtEl>
                                        <p:attrNameLst>
                                          <p:attrName>style.visibility</p:attrName>
                                        </p:attrNameLst>
                                      </p:cBhvr>
                                      <p:to>
                                        <p:strVal val="visible"/>
                                      </p:to>
                                    </p:set>
                                    <p:animEffect transition="in" filter="blinds(horizontal)">
                                      <p:cBhvr>
                                        <p:cTn id="42" dur="500"/>
                                        <p:tgtEl>
                                          <p:spTgt spid="27545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75459">
                                            <p:txEl>
                                              <p:pRg st="7" end="7"/>
                                            </p:txEl>
                                          </p:spTgt>
                                        </p:tgtEl>
                                        <p:attrNameLst>
                                          <p:attrName>style.visibility</p:attrName>
                                        </p:attrNameLst>
                                      </p:cBhvr>
                                      <p:to>
                                        <p:strVal val="visible"/>
                                      </p:to>
                                    </p:set>
                                    <p:animEffect transition="in" filter="blinds(horizontal)">
                                      <p:cBhvr>
                                        <p:cTn id="47" dur="500"/>
                                        <p:tgtEl>
                                          <p:spTgt spid="275459">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75459">
                                            <p:txEl>
                                              <p:pRg st="8" end="8"/>
                                            </p:txEl>
                                          </p:spTgt>
                                        </p:tgtEl>
                                        <p:attrNameLst>
                                          <p:attrName>style.visibility</p:attrName>
                                        </p:attrNameLst>
                                      </p:cBhvr>
                                      <p:to>
                                        <p:strVal val="visible"/>
                                      </p:to>
                                    </p:set>
                                    <p:animEffect transition="in" filter="blinds(horizontal)">
                                      <p:cBhvr>
                                        <p:cTn id="52" dur="500"/>
                                        <p:tgtEl>
                                          <p:spTgt spid="275459">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75459">
                                            <p:txEl>
                                              <p:pRg st="9" end="9"/>
                                            </p:txEl>
                                          </p:spTgt>
                                        </p:tgtEl>
                                        <p:attrNameLst>
                                          <p:attrName>style.visibility</p:attrName>
                                        </p:attrNameLst>
                                      </p:cBhvr>
                                      <p:to>
                                        <p:strVal val="visible"/>
                                      </p:to>
                                    </p:set>
                                    <p:animEffect transition="in" filter="blinds(horizontal)">
                                      <p:cBhvr>
                                        <p:cTn id="57" dur="500"/>
                                        <p:tgtEl>
                                          <p:spTgt spid="275459">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75459">
                                            <p:txEl>
                                              <p:pRg st="10" end="10"/>
                                            </p:txEl>
                                          </p:spTgt>
                                        </p:tgtEl>
                                        <p:attrNameLst>
                                          <p:attrName>style.visibility</p:attrName>
                                        </p:attrNameLst>
                                      </p:cBhvr>
                                      <p:to>
                                        <p:strVal val="visible"/>
                                      </p:to>
                                    </p:set>
                                    <p:animEffect transition="in" filter="blinds(horizontal)">
                                      <p:cBhvr>
                                        <p:cTn id="62" dur="500"/>
                                        <p:tgtEl>
                                          <p:spTgt spid="2754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idx="4294967295"/>
          </p:nvPr>
        </p:nvSpPr>
        <p:spPr>
          <a:xfrm>
            <a:off x="385763" y="98425"/>
            <a:ext cx="8150225" cy="538163"/>
          </a:xfrm>
        </p:spPr>
        <p:txBody>
          <a:bodyPr lIns="63500" tIns="25400" rIns="63500" bIns="25400" anchor="t">
            <a:spAutoFit/>
          </a:bodyPr>
          <a:lstStyle/>
          <a:p>
            <a:r>
              <a:rPr lang="en-US" altLang="zh-CN" sz="3200" smtClean="0"/>
              <a:t>Signed integer</a:t>
            </a:r>
            <a:r>
              <a:rPr lang="zh-CN" altLang="en-US" sz="3200" smtClean="0"/>
              <a:t>（带符号整数，定点整数）</a:t>
            </a:r>
          </a:p>
        </p:txBody>
      </p:sp>
      <p:sp>
        <p:nvSpPr>
          <p:cNvPr id="276483" name="Rectangle 3"/>
          <p:cNvSpPr>
            <a:spLocks noGrp="1" noChangeArrowheads="1"/>
          </p:cNvSpPr>
          <p:nvPr>
            <p:ph type="body" idx="4294967295"/>
          </p:nvPr>
        </p:nvSpPr>
        <p:spPr>
          <a:xfrm>
            <a:off x="71438" y="863600"/>
            <a:ext cx="8934450" cy="5386388"/>
          </a:xfrm>
          <a:noFill/>
        </p:spPr>
        <p:txBody>
          <a:bodyPr>
            <a:spAutoFit/>
          </a:bodyPr>
          <a:lstStyle/>
          <a:p>
            <a:pPr>
              <a:lnSpc>
                <a:spcPct val="110000"/>
              </a:lnSpc>
              <a:spcBef>
                <a:spcPct val="10000"/>
              </a:spcBef>
            </a:pPr>
            <a:r>
              <a:rPr lang="zh-CN" altLang="en-US" smtClean="0">
                <a:ea typeface="黑体" pitchFamily="49" charset="-122"/>
                <a:cs typeface="Arial" pitchFamily="34" charset="0"/>
              </a:rPr>
              <a:t>计算机必须能处理正数</a:t>
            </a:r>
            <a:r>
              <a:rPr lang="en-US" altLang="zh-CN" smtClean="0">
                <a:ea typeface="黑体" pitchFamily="49" charset="-122"/>
                <a:cs typeface="Arial" pitchFamily="34" charset="0"/>
              </a:rPr>
              <a:t>(positive) </a:t>
            </a:r>
            <a:r>
              <a:rPr lang="zh-CN" altLang="en-US" smtClean="0">
                <a:ea typeface="黑体" pitchFamily="49" charset="-122"/>
                <a:cs typeface="Arial" pitchFamily="34" charset="0"/>
              </a:rPr>
              <a:t>和负数</a:t>
            </a:r>
            <a:r>
              <a:rPr lang="en-US" altLang="zh-CN" smtClean="0">
                <a:ea typeface="黑体" pitchFamily="49" charset="-122"/>
                <a:cs typeface="Arial" pitchFamily="34" charset="0"/>
              </a:rPr>
              <a:t>(negative)</a:t>
            </a:r>
            <a:r>
              <a:rPr lang="zh-CN" altLang="en-US" smtClean="0">
                <a:ea typeface="黑体" pitchFamily="49" charset="-122"/>
                <a:cs typeface="Arial" pitchFamily="34" charset="0"/>
              </a:rPr>
              <a:t>，</a:t>
            </a:r>
            <a:r>
              <a:rPr lang="en-US" altLang="zh-CN" smtClean="0">
                <a:ea typeface="黑体" pitchFamily="49" charset="-122"/>
                <a:cs typeface="Arial" pitchFamily="34" charset="0"/>
              </a:rPr>
              <a:t>MSB</a:t>
            </a:r>
            <a:r>
              <a:rPr lang="zh-CN" altLang="en-US" smtClean="0">
                <a:ea typeface="黑体" pitchFamily="49" charset="-122"/>
                <a:cs typeface="Arial" pitchFamily="34" charset="0"/>
              </a:rPr>
              <a:t>表示数符</a:t>
            </a:r>
          </a:p>
          <a:p>
            <a:pPr>
              <a:lnSpc>
                <a:spcPct val="110000"/>
              </a:lnSpc>
              <a:spcBef>
                <a:spcPct val="10000"/>
              </a:spcBef>
            </a:pPr>
            <a:r>
              <a:rPr lang="zh-CN" altLang="en-US" smtClean="0">
                <a:ea typeface="黑体" pitchFamily="49" charset="-122"/>
                <a:cs typeface="Arial" pitchFamily="34" charset="0"/>
              </a:rPr>
              <a:t>有三种定点编码方式</a:t>
            </a:r>
          </a:p>
          <a:p>
            <a:pPr lvl="1">
              <a:lnSpc>
                <a:spcPct val="110000"/>
              </a:lnSpc>
              <a:spcBef>
                <a:spcPct val="10000"/>
              </a:spcBef>
            </a:pPr>
            <a:r>
              <a:rPr lang="en-US" altLang="zh-CN" sz="2200" smtClean="0">
                <a:ea typeface="黑体" pitchFamily="49" charset="-122"/>
                <a:cs typeface="Arial" pitchFamily="34" charset="0"/>
              </a:rPr>
              <a:t>Signed magnitude （</a:t>
            </a:r>
            <a:r>
              <a:rPr lang="zh-CN" altLang="en-US" sz="2200" smtClean="0">
                <a:ea typeface="黑体" pitchFamily="49" charset="-122"/>
                <a:cs typeface="Arial" pitchFamily="34" charset="0"/>
              </a:rPr>
              <a:t>原码）</a:t>
            </a:r>
            <a:endParaRPr lang="en-US" altLang="zh-CN" sz="2200" smtClean="0">
              <a:ea typeface="黑体" pitchFamily="49" charset="-122"/>
              <a:cs typeface="Arial" pitchFamily="34" charset="0"/>
            </a:endParaRPr>
          </a:p>
          <a:p>
            <a:pPr lvl="1">
              <a:lnSpc>
                <a:spcPct val="110000"/>
              </a:lnSpc>
              <a:spcBef>
                <a:spcPct val="10000"/>
              </a:spcBef>
              <a:buFontTx/>
              <a:buNone/>
            </a:pPr>
            <a:r>
              <a:rPr lang="zh-CN" altLang="en-US" sz="2200" smtClean="0">
                <a:ea typeface="黑体" pitchFamily="49" charset="-122"/>
                <a:cs typeface="Arial" pitchFamily="34" charset="0"/>
              </a:rPr>
              <a:t>    </a:t>
            </a:r>
            <a:r>
              <a:rPr lang="zh-CN" altLang="en-US" sz="2200" smtClean="0">
                <a:solidFill>
                  <a:srgbClr val="CC0000"/>
                </a:solidFill>
                <a:ea typeface="黑体" pitchFamily="49" charset="-122"/>
                <a:cs typeface="Arial" pitchFamily="34" charset="0"/>
              </a:rPr>
              <a:t>现用来表示浮点（实）数的尾数</a:t>
            </a:r>
          </a:p>
          <a:p>
            <a:pPr lvl="1">
              <a:lnSpc>
                <a:spcPct val="110000"/>
              </a:lnSpc>
              <a:spcBef>
                <a:spcPct val="10000"/>
              </a:spcBef>
            </a:pPr>
            <a:r>
              <a:rPr lang="en-US" altLang="zh-CN" sz="2200" smtClean="0">
                <a:ea typeface="黑体" pitchFamily="49" charset="-122"/>
                <a:cs typeface="Arial" pitchFamily="34" charset="0"/>
              </a:rPr>
              <a:t>One’s complement （</a:t>
            </a:r>
            <a:r>
              <a:rPr lang="zh-CN" altLang="en-US" sz="2200" smtClean="0">
                <a:ea typeface="黑体" pitchFamily="49" charset="-122"/>
                <a:cs typeface="Arial" pitchFamily="34" charset="0"/>
              </a:rPr>
              <a:t>反码）</a:t>
            </a:r>
            <a:endParaRPr lang="en-US" altLang="zh-CN" sz="2200" smtClean="0">
              <a:ea typeface="黑体" pitchFamily="49" charset="-122"/>
              <a:cs typeface="Arial" pitchFamily="34" charset="0"/>
            </a:endParaRPr>
          </a:p>
          <a:p>
            <a:pPr lvl="1">
              <a:lnSpc>
                <a:spcPct val="110000"/>
              </a:lnSpc>
              <a:spcBef>
                <a:spcPct val="10000"/>
              </a:spcBef>
              <a:buFontTx/>
              <a:buNone/>
            </a:pPr>
            <a:r>
              <a:rPr lang="zh-CN" altLang="en-US" sz="2200" smtClean="0">
                <a:solidFill>
                  <a:srgbClr val="CC0000"/>
                </a:solidFill>
                <a:ea typeface="黑体" pitchFamily="49" charset="-122"/>
                <a:cs typeface="Arial" pitchFamily="34" charset="0"/>
              </a:rPr>
              <a:t>     现已不用于表示数值数据</a:t>
            </a:r>
          </a:p>
          <a:p>
            <a:pPr lvl="1">
              <a:lnSpc>
                <a:spcPct val="110000"/>
              </a:lnSpc>
              <a:spcBef>
                <a:spcPct val="10000"/>
              </a:spcBef>
            </a:pPr>
            <a:r>
              <a:rPr lang="en-US" altLang="zh-CN" sz="2200" smtClean="0">
                <a:ea typeface="黑体" pitchFamily="49" charset="-122"/>
                <a:cs typeface="Arial" pitchFamily="34" charset="0"/>
              </a:rPr>
              <a:t>Two’s complement （</a:t>
            </a:r>
            <a:r>
              <a:rPr lang="zh-CN" altLang="en-US" sz="2200" smtClean="0">
                <a:ea typeface="黑体" pitchFamily="49" charset="-122"/>
                <a:cs typeface="Arial" pitchFamily="34" charset="0"/>
              </a:rPr>
              <a:t>补码）</a:t>
            </a:r>
            <a:endParaRPr lang="en-US" altLang="zh-CN" sz="2200" smtClean="0">
              <a:ea typeface="黑体" pitchFamily="49" charset="-122"/>
              <a:cs typeface="Arial" pitchFamily="34" charset="0"/>
            </a:endParaRPr>
          </a:p>
          <a:p>
            <a:pPr lvl="1">
              <a:lnSpc>
                <a:spcPct val="110000"/>
              </a:lnSpc>
              <a:spcBef>
                <a:spcPct val="10000"/>
              </a:spcBef>
              <a:buFontTx/>
              <a:buNone/>
            </a:pPr>
            <a:r>
              <a:rPr lang="zh-CN" altLang="en-US" sz="2200" smtClean="0">
                <a:ea typeface="黑体" pitchFamily="49" charset="-122"/>
                <a:cs typeface="Arial" pitchFamily="34" charset="0"/>
              </a:rPr>
              <a:t>     </a:t>
            </a:r>
            <a:r>
              <a:rPr lang="en-US" altLang="zh-CN" sz="2200" smtClean="0">
                <a:solidFill>
                  <a:srgbClr val="FF0000"/>
                </a:solidFill>
                <a:ea typeface="黑体" pitchFamily="49" charset="-122"/>
                <a:cs typeface="Arial" pitchFamily="34" charset="0"/>
              </a:rPr>
              <a:t>50</a:t>
            </a:r>
            <a:r>
              <a:rPr lang="zh-CN" altLang="en-US" sz="2200" smtClean="0">
                <a:solidFill>
                  <a:srgbClr val="FF0000"/>
                </a:solidFill>
                <a:ea typeface="黑体" pitchFamily="49" charset="-122"/>
                <a:cs typeface="Arial" pitchFamily="34" charset="0"/>
              </a:rPr>
              <a:t>年代以来，所有计算机都用补码来表示定点整数</a:t>
            </a:r>
          </a:p>
          <a:p>
            <a:pPr>
              <a:lnSpc>
                <a:spcPct val="110000"/>
              </a:lnSpc>
              <a:spcBef>
                <a:spcPct val="10000"/>
              </a:spcBef>
            </a:pPr>
            <a:r>
              <a:rPr lang="zh-CN" altLang="en-US" smtClean="0">
                <a:ea typeface="黑体" pitchFamily="49" charset="-122"/>
                <a:cs typeface="Arial" pitchFamily="34" charset="0"/>
              </a:rPr>
              <a:t>为什么用补码表示带符号整数？</a:t>
            </a:r>
          </a:p>
          <a:p>
            <a:pPr lvl="1">
              <a:lnSpc>
                <a:spcPct val="110000"/>
              </a:lnSpc>
              <a:spcBef>
                <a:spcPct val="10000"/>
              </a:spcBef>
            </a:pPr>
            <a:r>
              <a:rPr lang="zh-CN" altLang="en-US" sz="2200" smtClean="0">
                <a:ea typeface="黑体" pitchFamily="49" charset="-122"/>
                <a:cs typeface="Arial" pitchFamily="34" charset="0"/>
              </a:rPr>
              <a:t>补码运算系统是模运算系统，加、减运算统一</a:t>
            </a:r>
          </a:p>
          <a:p>
            <a:pPr lvl="1">
              <a:lnSpc>
                <a:spcPct val="110000"/>
              </a:lnSpc>
              <a:spcBef>
                <a:spcPct val="10000"/>
              </a:spcBef>
            </a:pPr>
            <a:r>
              <a:rPr lang="zh-CN" altLang="en-US" sz="2200" smtClean="0">
                <a:ea typeface="黑体" pitchFamily="49" charset="-122"/>
                <a:cs typeface="Arial" pitchFamily="34" charset="0"/>
              </a:rPr>
              <a:t>数</a:t>
            </a:r>
            <a:r>
              <a:rPr lang="en-US" altLang="zh-CN" sz="2200" smtClean="0">
                <a:ea typeface="黑体" pitchFamily="49" charset="-122"/>
                <a:cs typeface="Arial" pitchFamily="34" charset="0"/>
              </a:rPr>
              <a:t>0</a:t>
            </a:r>
            <a:r>
              <a:rPr lang="zh-CN" altLang="en-US" sz="2200" smtClean="0">
                <a:ea typeface="黑体" pitchFamily="49" charset="-122"/>
                <a:cs typeface="Arial" pitchFamily="34" charset="0"/>
              </a:rPr>
              <a:t>的表示唯一，方便使用</a:t>
            </a:r>
          </a:p>
          <a:p>
            <a:pPr lvl="1">
              <a:lnSpc>
                <a:spcPct val="110000"/>
              </a:lnSpc>
              <a:spcBef>
                <a:spcPct val="10000"/>
              </a:spcBef>
            </a:pPr>
            <a:r>
              <a:rPr lang="zh-CN" altLang="en-US" sz="2200" smtClean="0">
                <a:ea typeface="黑体" pitchFamily="49" charset="-122"/>
                <a:cs typeface="Arial" pitchFamily="34" charset="0"/>
              </a:rPr>
              <a:t>比原码和反码多表示一个最小负数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483">
                                            <p:txEl>
                                              <p:pRg st="2" end="2"/>
                                            </p:txEl>
                                          </p:spTgt>
                                        </p:tgtEl>
                                        <p:attrNameLst>
                                          <p:attrName>style.visibility</p:attrName>
                                        </p:attrNameLst>
                                      </p:cBhvr>
                                      <p:to>
                                        <p:strVal val="visible"/>
                                      </p:to>
                                    </p:set>
                                    <p:animEffect transition="in" filter="blinds(horizontal)">
                                      <p:cBhvr>
                                        <p:cTn id="7" dur="500"/>
                                        <p:tgtEl>
                                          <p:spTgt spid="27648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6483">
                                            <p:txEl>
                                              <p:pRg st="3" end="3"/>
                                            </p:txEl>
                                          </p:spTgt>
                                        </p:tgtEl>
                                        <p:attrNameLst>
                                          <p:attrName>style.visibility</p:attrName>
                                        </p:attrNameLst>
                                      </p:cBhvr>
                                      <p:to>
                                        <p:strVal val="visible"/>
                                      </p:to>
                                    </p:set>
                                    <p:animEffect transition="in" filter="blinds(horizontal)">
                                      <p:cBhvr>
                                        <p:cTn id="10" dur="500"/>
                                        <p:tgtEl>
                                          <p:spTgt spid="27648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76483">
                                            <p:txEl>
                                              <p:pRg st="4" end="4"/>
                                            </p:txEl>
                                          </p:spTgt>
                                        </p:tgtEl>
                                        <p:attrNameLst>
                                          <p:attrName>style.visibility</p:attrName>
                                        </p:attrNameLst>
                                      </p:cBhvr>
                                      <p:to>
                                        <p:strVal val="visible"/>
                                      </p:to>
                                    </p:set>
                                    <p:animEffect transition="in" filter="blinds(horizontal)">
                                      <p:cBhvr>
                                        <p:cTn id="15" dur="500"/>
                                        <p:tgtEl>
                                          <p:spTgt spid="27648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76483">
                                            <p:txEl>
                                              <p:pRg st="5" end="5"/>
                                            </p:txEl>
                                          </p:spTgt>
                                        </p:tgtEl>
                                        <p:attrNameLst>
                                          <p:attrName>style.visibility</p:attrName>
                                        </p:attrNameLst>
                                      </p:cBhvr>
                                      <p:to>
                                        <p:strVal val="visible"/>
                                      </p:to>
                                    </p:set>
                                    <p:animEffect transition="in" filter="blinds(horizontal)">
                                      <p:cBhvr>
                                        <p:cTn id="18" dur="500"/>
                                        <p:tgtEl>
                                          <p:spTgt spid="27648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76483">
                                            <p:txEl>
                                              <p:pRg st="6" end="6"/>
                                            </p:txEl>
                                          </p:spTgt>
                                        </p:tgtEl>
                                        <p:attrNameLst>
                                          <p:attrName>style.visibility</p:attrName>
                                        </p:attrNameLst>
                                      </p:cBhvr>
                                      <p:to>
                                        <p:strVal val="visible"/>
                                      </p:to>
                                    </p:set>
                                    <p:animEffect transition="in" filter="blinds(horizontal)">
                                      <p:cBhvr>
                                        <p:cTn id="23" dur="500"/>
                                        <p:tgtEl>
                                          <p:spTgt spid="276483">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76483">
                                            <p:txEl>
                                              <p:pRg st="7" end="7"/>
                                            </p:txEl>
                                          </p:spTgt>
                                        </p:tgtEl>
                                        <p:attrNameLst>
                                          <p:attrName>style.visibility</p:attrName>
                                        </p:attrNameLst>
                                      </p:cBhvr>
                                      <p:to>
                                        <p:strVal val="visible"/>
                                      </p:to>
                                    </p:set>
                                    <p:animEffect transition="in" filter="blinds(horizontal)">
                                      <p:cBhvr>
                                        <p:cTn id="26" dur="500"/>
                                        <p:tgtEl>
                                          <p:spTgt spid="27648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76483">
                                            <p:txEl>
                                              <p:pRg st="9" end="9"/>
                                            </p:txEl>
                                          </p:spTgt>
                                        </p:tgtEl>
                                        <p:attrNameLst>
                                          <p:attrName>style.visibility</p:attrName>
                                        </p:attrNameLst>
                                      </p:cBhvr>
                                      <p:to>
                                        <p:strVal val="visible"/>
                                      </p:to>
                                    </p:set>
                                    <p:animEffect transition="in" filter="blinds(horizontal)">
                                      <p:cBhvr>
                                        <p:cTn id="31" dur="500"/>
                                        <p:tgtEl>
                                          <p:spTgt spid="276483">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76483">
                                            <p:txEl>
                                              <p:pRg st="10" end="10"/>
                                            </p:txEl>
                                          </p:spTgt>
                                        </p:tgtEl>
                                        <p:attrNameLst>
                                          <p:attrName>style.visibility</p:attrName>
                                        </p:attrNameLst>
                                      </p:cBhvr>
                                      <p:to>
                                        <p:strVal val="visible"/>
                                      </p:to>
                                    </p:set>
                                    <p:animEffect transition="in" filter="blinds(horizontal)">
                                      <p:cBhvr>
                                        <p:cTn id="34" dur="500"/>
                                        <p:tgtEl>
                                          <p:spTgt spid="276483">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76483">
                                            <p:txEl>
                                              <p:pRg st="11" end="11"/>
                                            </p:txEl>
                                          </p:spTgt>
                                        </p:tgtEl>
                                        <p:attrNameLst>
                                          <p:attrName>style.visibility</p:attrName>
                                        </p:attrNameLst>
                                      </p:cBhvr>
                                      <p:to>
                                        <p:strVal val="visible"/>
                                      </p:to>
                                    </p:set>
                                    <p:animEffect transition="in" filter="blinds(horizontal)">
                                      <p:cBhvr>
                                        <p:cTn id="37" dur="500"/>
                                        <p:tgtEl>
                                          <p:spTgt spid="27648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idx="4294967295"/>
          </p:nvPr>
        </p:nvSpPr>
        <p:spPr>
          <a:xfrm>
            <a:off x="431800" y="84138"/>
            <a:ext cx="8229600" cy="600075"/>
          </a:xfrm>
        </p:spPr>
        <p:txBody>
          <a:bodyPr lIns="63500" tIns="25400" rIns="63500" bIns="25400" anchor="t">
            <a:spAutoFit/>
          </a:bodyPr>
          <a:lstStyle/>
          <a:p>
            <a:r>
              <a:rPr lang="en-US" altLang="zh-CN" sz="3600" smtClean="0"/>
              <a:t>C</a:t>
            </a:r>
            <a:r>
              <a:rPr lang="zh-CN" altLang="en-US" sz="3600" smtClean="0"/>
              <a:t>语言程序中的整数</a:t>
            </a:r>
          </a:p>
        </p:txBody>
      </p:sp>
      <p:graphicFrame>
        <p:nvGraphicFramePr>
          <p:cNvPr id="401510" name="Group 102"/>
          <p:cNvGraphicFramePr>
            <a:graphicFrameLocks noGrp="1"/>
          </p:cNvGraphicFramePr>
          <p:nvPr/>
        </p:nvGraphicFramePr>
        <p:xfrm>
          <a:off x="160338" y="2941638"/>
          <a:ext cx="8828087" cy="3235960"/>
        </p:xfrm>
        <a:graphic>
          <a:graphicData uri="http://schemas.openxmlformats.org/drawingml/2006/table">
            <a:tbl>
              <a:tblPr/>
              <a:tblGrid>
                <a:gridCol w="3730625"/>
                <a:gridCol w="1209675"/>
                <a:gridCol w="661987"/>
                <a:gridCol w="3225800"/>
              </a:tblGrid>
              <a:tr h="176213">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itchFamily="34" charset="0"/>
                          <a:ea typeface="黑体" pitchFamily="49" charset="-122"/>
                        </a:rPr>
                        <a:t>关系表达式</a:t>
                      </a: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itchFamily="34" charset="0"/>
                          <a:ea typeface="黑体" pitchFamily="49" charset="-122"/>
                        </a:rPr>
                        <a:t>运算类型</a:t>
                      </a: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itchFamily="34" charset="0"/>
                          <a:ea typeface="黑体" pitchFamily="49" charset="-122"/>
                        </a:rPr>
                        <a:t>结果</a:t>
                      </a: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itchFamily="34" charset="0"/>
                          <a:ea typeface="黑体" pitchFamily="49" charset="-122"/>
                        </a:rPr>
                        <a:t>说明</a:t>
                      </a: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0200">
                <a:tc>
                  <a:txBody>
                    <a:bodyPr/>
                    <a:lstStyle/>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黑体" pitchFamily="49" charset="-122"/>
                        </a:rPr>
                        <a:t>0 == 0U</a:t>
                      </a:r>
                      <a:endParaRPr kumimoji="0" lang="en-US" altLang="zh-CN" sz="18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黑体" pitchFamily="49" charset="-122"/>
                        </a:rPr>
                        <a:t>-1 &lt; 0</a:t>
                      </a: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黑体" pitchFamily="49" charset="-122"/>
                        </a:rPr>
                        <a:t>-1 &lt; 0U</a:t>
                      </a: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黑体" pitchFamily="49" charset="-122"/>
                        </a:rPr>
                        <a:t>2147483647 &gt; -2147483647-1</a:t>
                      </a: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黑体" pitchFamily="49" charset="-122"/>
                        </a:rPr>
                        <a:t>2147483647U &gt; -2147483647-1</a:t>
                      </a: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黑体" pitchFamily="49" charset="-122"/>
                        </a:rPr>
                        <a:t>2147483647 &gt; (int) 2147483648U</a:t>
                      </a: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黑体" pitchFamily="49" charset="-122"/>
                        </a:rPr>
                        <a:t>-1 &gt; -2</a:t>
                      </a: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黑体" pitchFamily="49" charset="-122"/>
                        </a:rPr>
                        <a:t>(unsigned) -1 &gt; -2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25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2500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l" defTabSz="914400" rtl="0" eaLnBrk="0" fontAlgn="base" latinLnBrk="0" hangingPunct="0">
                        <a:lnSpc>
                          <a:spcPct val="100000"/>
                        </a:lnSpc>
                        <a:spcBef>
                          <a:spcPct val="2500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13044" name="Rectangle 56"/>
          <p:cNvSpPr>
            <a:spLocks noChangeArrowheads="1"/>
          </p:cNvSpPr>
          <p:nvPr/>
        </p:nvSpPr>
        <p:spPr bwMode="auto">
          <a:xfrm>
            <a:off x="0" y="4432300"/>
            <a:ext cx="184150" cy="457200"/>
          </a:xfrm>
          <a:prstGeom prst="rect">
            <a:avLst/>
          </a:prstGeom>
          <a:noFill/>
          <a:ln w="12700">
            <a:noFill/>
            <a:miter lim="800000"/>
            <a:headEnd/>
            <a:tailEnd/>
          </a:ln>
        </p:spPr>
        <p:txBody>
          <a:bodyPr wrap="none" anchor="ctr">
            <a:spAutoFit/>
          </a:bodyPr>
          <a:lstStyle/>
          <a:p>
            <a:pPr eaLnBrk="0" hangingPunct="0"/>
            <a:endParaRPr lang="zh-CN" altLang="en-US" sz="2400">
              <a:latin typeface="Times New Roman" pitchFamily="18" charset="0"/>
            </a:endParaRPr>
          </a:p>
        </p:txBody>
      </p:sp>
      <p:sp>
        <p:nvSpPr>
          <p:cNvPr id="401468" name="Rectangle 60"/>
          <p:cNvSpPr>
            <a:spLocks noChangeArrowheads="1"/>
          </p:cNvSpPr>
          <p:nvPr/>
        </p:nvSpPr>
        <p:spPr bwMode="auto">
          <a:xfrm>
            <a:off x="192088" y="773113"/>
            <a:ext cx="8518525" cy="457200"/>
          </a:xfrm>
          <a:prstGeom prst="rect">
            <a:avLst/>
          </a:prstGeom>
          <a:noFill/>
          <a:ln w="12700">
            <a:noFill/>
            <a:miter lim="800000"/>
            <a:headEnd/>
            <a:tailEnd/>
          </a:ln>
        </p:spPr>
        <p:txBody>
          <a:bodyPr wrap="none">
            <a:spAutoFit/>
          </a:bodyPr>
          <a:lstStyle/>
          <a:p>
            <a:pPr eaLnBrk="0" hangingPunct="0">
              <a:lnSpc>
                <a:spcPct val="120000"/>
              </a:lnSpc>
              <a:spcBef>
                <a:spcPct val="30000"/>
              </a:spcBef>
              <a:buClr>
                <a:schemeClr val="accent1"/>
              </a:buClr>
              <a:buSzPct val="100000"/>
              <a:buFont typeface="Wingdings" pitchFamily="2" charset="2"/>
              <a:buNone/>
            </a:pPr>
            <a:r>
              <a:rPr lang="zh-CN" altLang="en-US" sz="2000" b="1">
                <a:ea typeface="黑体" pitchFamily="49" charset="-122"/>
                <a:cs typeface="Arial" pitchFamily="34" charset="0"/>
              </a:rPr>
              <a:t>无符号数：</a:t>
            </a:r>
            <a:r>
              <a:rPr lang="en-US" altLang="zh-CN" sz="2000" b="1">
                <a:ea typeface="黑体" pitchFamily="49" charset="-122"/>
                <a:cs typeface="Arial" pitchFamily="34" charset="0"/>
              </a:rPr>
              <a:t>unsigned int ( short / long)</a:t>
            </a:r>
            <a:r>
              <a:rPr lang="zh-CN" altLang="en-US" sz="2000" b="1">
                <a:ea typeface="黑体" pitchFamily="49" charset="-122"/>
                <a:cs typeface="Arial" pitchFamily="34" charset="0"/>
              </a:rPr>
              <a:t>；带符号整数： </a:t>
            </a:r>
            <a:r>
              <a:rPr lang="en-US" altLang="zh-CN" sz="2000" b="1">
                <a:ea typeface="黑体" pitchFamily="49" charset="-122"/>
                <a:cs typeface="Arial" pitchFamily="34" charset="0"/>
              </a:rPr>
              <a:t>int ( short / long)</a:t>
            </a:r>
          </a:p>
        </p:txBody>
      </p:sp>
      <p:sp>
        <p:nvSpPr>
          <p:cNvPr id="401469" name="Rectangle 61"/>
          <p:cNvSpPr>
            <a:spLocks noChangeArrowheads="1"/>
          </p:cNvSpPr>
          <p:nvPr/>
        </p:nvSpPr>
        <p:spPr bwMode="auto">
          <a:xfrm>
            <a:off x="198438" y="1162050"/>
            <a:ext cx="6794500" cy="457200"/>
          </a:xfrm>
          <a:prstGeom prst="rect">
            <a:avLst/>
          </a:prstGeom>
          <a:noFill/>
          <a:ln w="12700">
            <a:noFill/>
            <a:miter lim="800000"/>
            <a:headEnd/>
            <a:tailEnd/>
          </a:ln>
        </p:spPr>
        <p:txBody>
          <a:bodyPr>
            <a:spAutoFit/>
          </a:bodyPr>
          <a:lstStyle/>
          <a:p>
            <a:pPr eaLnBrk="0" hangingPunct="0">
              <a:lnSpc>
                <a:spcPct val="120000"/>
              </a:lnSpc>
              <a:spcBef>
                <a:spcPct val="30000"/>
              </a:spcBef>
              <a:buClr>
                <a:schemeClr val="accent1"/>
              </a:buClr>
              <a:buSzPct val="100000"/>
              <a:buFont typeface="Wingdings" pitchFamily="2" charset="2"/>
              <a:buNone/>
            </a:pPr>
            <a:r>
              <a:rPr lang="zh-CN" altLang="en-US" sz="2000" b="1">
                <a:solidFill>
                  <a:srgbClr val="3333FF"/>
                </a:solidFill>
                <a:latin typeface="黑体" pitchFamily="49" charset="-122"/>
                <a:ea typeface="黑体" pitchFamily="49" charset="-122"/>
                <a:cs typeface="Arial" pitchFamily="34" charset="0"/>
              </a:rPr>
              <a:t>常在一个数的后面加一个</a:t>
            </a:r>
            <a:r>
              <a:rPr lang="zh-CN" altLang="en-US" sz="2000" b="1">
                <a:solidFill>
                  <a:srgbClr val="3333FF"/>
                </a:solidFill>
                <a:ea typeface="黑体" pitchFamily="49" charset="-122"/>
                <a:cs typeface="Arial" pitchFamily="34" charset="0"/>
              </a:rPr>
              <a:t>“</a:t>
            </a:r>
            <a:r>
              <a:rPr lang="en-US" altLang="zh-CN" sz="2000" b="1">
                <a:solidFill>
                  <a:srgbClr val="3333FF"/>
                </a:solidFill>
                <a:latin typeface="黑体" pitchFamily="49" charset="-122"/>
                <a:ea typeface="黑体" pitchFamily="49" charset="-122"/>
                <a:cs typeface="Arial" pitchFamily="34" charset="0"/>
              </a:rPr>
              <a:t>u</a:t>
            </a:r>
            <a:r>
              <a:rPr lang="en-US" altLang="zh-CN" sz="2000" b="1">
                <a:solidFill>
                  <a:srgbClr val="3333FF"/>
                </a:solidFill>
                <a:ea typeface="黑体" pitchFamily="49" charset="-122"/>
                <a:cs typeface="Arial" pitchFamily="34" charset="0"/>
              </a:rPr>
              <a:t>”</a:t>
            </a:r>
            <a:r>
              <a:rPr lang="zh-CN" altLang="en-US" sz="2000" b="1">
                <a:solidFill>
                  <a:srgbClr val="3333FF"/>
                </a:solidFill>
                <a:latin typeface="黑体" pitchFamily="49" charset="-122"/>
                <a:ea typeface="黑体" pitchFamily="49" charset="-122"/>
                <a:cs typeface="Arial" pitchFamily="34" charset="0"/>
              </a:rPr>
              <a:t>或</a:t>
            </a:r>
            <a:r>
              <a:rPr lang="zh-CN" altLang="en-US" sz="2000" b="1">
                <a:solidFill>
                  <a:srgbClr val="3333FF"/>
                </a:solidFill>
                <a:ea typeface="黑体" pitchFamily="49" charset="-122"/>
                <a:cs typeface="Arial" pitchFamily="34" charset="0"/>
              </a:rPr>
              <a:t>“</a:t>
            </a:r>
            <a:r>
              <a:rPr lang="en-US" altLang="zh-CN" sz="2000" b="1">
                <a:solidFill>
                  <a:srgbClr val="3333FF"/>
                </a:solidFill>
                <a:latin typeface="黑体" pitchFamily="49" charset="-122"/>
                <a:ea typeface="黑体" pitchFamily="49" charset="-122"/>
                <a:cs typeface="Arial" pitchFamily="34" charset="0"/>
              </a:rPr>
              <a:t>U</a:t>
            </a:r>
            <a:r>
              <a:rPr lang="en-US" altLang="zh-CN" sz="2000" b="1">
                <a:solidFill>
                  <a:srgbClr val="3333FF"/>
                </a:solidFill>
                <a:ea typeface="黑体" pitchFamily="49" charset="-122"/>
                <a:cs typeface="Arial" pitchFamily="34" charset="0"/>
              </a:rPr>
              <a:t>”</a:t>
            </a:r>
            <a:r>
              <a:rPr lang="zh-CN" altLang="en-US" sz="2000" b="1">
                <a:solidFill>
                  <a:srgbClr val="3333FF"/>
                </a:solidFill>
                <a:latin typeface="黑体" pitchFamily="49" charset="-122"/>
                <a:ea typeface="黑体" pitchFamily="49" charset="-122"/>
                <a:cs typeface="Arial" pitchFamily="34" charset="0"/>
              </a:rPr>
              <a:t>表示无符号数</a:t>
            </a:r>
            <a:endParaRPr lang="en-US" altLang="zh-CN" sz="2000" b="1">
              <a:solidFill>
                <a:srgbClr val="3333FF"/>
              </a:solidFill>
              <a:latin typeface="黑体" pitchFamily="49" charset="-122"/>
              <a:ea typeface="黑体" pitchFamily="49" charset="-122"/>
              <a:cs typeface="Arial" pitchFamily="34" charset="0"/>
            </a:endParaRPr>
          </a:p>
        </p:txBody>
      </p:sp>
      <p:sp>
        <p:nvSpPr>
          <p:cNvPr id="401470" name="Rectangle 62"/>
          <p:cNvSpPr>
            <a:spLocks noChangeArrowheads="1"/>
          </p:cNvSpPr>
          <p:nvPr/>
        </p:nvSpPr>
        <p:spPr bwMode="auto">
          <a:xfrm>
            <a:off x="142875" y="1520825"/>
            <a:ext cx="8929688" cy="457200"/>
          </a:xfrm>
          <a:prstGeom prst="rect">
            <a:avLst/>
          </a:prstGeom>
          <a:noFill/>
          <a:ln w="12700">
            <a:noFill/>
            <a:miter lim="800000"/>
            <a:headEnd/>
            <a:tailEnd/>
          </a:ln>
        </p:spPr>
        <p:txBody>
          <a:bodyPr>
            <a:spAutoFit/>
          </a:bodyPr>
          <a:lstStyle/>
          <a:p>
            <a:pPr eaLnBrk="0" hangingPunct="0">
              <a:lnSpc>
                <a:spcPct val="120000"/>
              </a:lnSpc>
              <a:spcBef>
                <a:spcPct val="30000"/>
              </a:spcBef>
              <a:buClr>
                <a:schemeClr val="accent1"/>
              </a:buClr>
              <a:buSzPct val="100000"/>
              <a:buFont typeface="Wingdings" pitchFamily="2" charset="2"/>
              <a:buNone/>
            </a:pPr>
            <a:r>
              <a:rPr lang="zh-CN" altLang="en-US" sz="2000" b="1">
                <a:ea typeface="黑体" pitchFamily="49" charset="-122"/>
                <a:cs typeface="Arial" pitchFamily="34" charset="0"/>
              </a:rPr>
              <a:t>若同时有无符号和带符号整数，则</a:t>
            </a:r>
            <a:r>
              <a:rPr lang="en-US" altLang="zh-CN" sz="2000" b="1">
                <a:ea typeface="黑体" pitchFamily="49" charset="-122"/>
                <a:cs typeface="Arial" pitchFamily="34" charset="0"/>
              </a:rPr>
              <a:t>C</a:t>
            </a:r>
            <a:r>
              <a:rPr lang="zh-CN" altLang="en-US" sz="2000" b="1">
                <a:ea typeface="黑体" pitchFamily="49" charset="-122"/>
                <a:cs typeface="Arial" pitchFamily="34" charset="0"/>
              </a:rPr>
              <a:t>编译器将带符号整数强制转换为无符号数</a:t>
            </a:r>
          </a:p>
        </p:txBody>
      </p:sp>
      <p:sp>
        <p:nvSpPr>
          <p:cNvPr id="401493" name="Text Box 85"/>
          <p:cNvSpPr txBox="1">
            <a:spLocks noChangeArrowheads="1"/>
          </p:cNvSpPr>
          <p:nvPr/>
        </p:nvSpPr>
        <p:spPr bwMode="auto">
          <a:xfrm>
            <a:off x="282575" y="2397125"/>
            <a:ext cx="8164513" cy="396875"/>
          </a:xfrm>
          <a:prstGeom prst="rect">
            <a:avLst/>
          </a:prstGeom>
          <a:noFill/>
          <a:ln w="12700">
            <a:noFill/>
            <a:miter lim="800000"/>
            <a:headEnd/>
            <a:tailEnd/>
          </a:ln>
        </p:spPr>
        <p:txBody>
          <a:bodyPr>
            <a:spAutoFit/>
          </a:bodyPr>
          <a:lstStyle/>
          <a:p>
            <a:pPr eaLnBrk="0" hangingPunct="0">
              <a:spcBef>
                <a:spcPct val="50000"/>
              </a:spcBef>
            </a:pPr>
            <a:r>
              <a:rPr lang="zh-CN" altLang="en-US" sz="2000" b="1">
                <a:latin typeface="黑体" pitchFamily="49" charset="-122"/>
                <a:ea typeface="黑体" pitchFamily="49" charset="-122"/>
              </a:rPr>
              <a:t>假定以下关系表达式在</a:t>
            </a:r>
            <a:r>
              <a:rPr lang="en-US" altLang="zh-CN" sz="2000" b="1">
                <a:latin typeface="黑体" pitchFamily="49" charset="-122"/>
                <a:ea typeface="黑体" pitchFamily="49" charset="-122"/>
              </a:rPr>
              <a:t>32</a:t>
            </a:r>
            <a:r>
              <a:rPr lang="zh-CN" altLang="en-US" sz="2000" b="1">
                <a:latin typeface="黑体" pitchFamily="49" charset="-122"/>
                <a:ea typeface="黑体" pitchFamily="49" charset="-122"/>
              </a:rPr>
              <a:t>位用补码表示的机器上执行，结果是什么？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1468">
                                            <p:txEl>
                                              <p:pRg st="0" end="0"/>
                                            </p:txEl>
                                          </p:spTgt>
                                        </p:tgtEl>
                                        <p:attrNameLst>
                                          <p:attrName>style.visibility</p:attrName>
                                        </p:attrNameLst>
                                      </p:cBhvr>
                                      <p:to>
                                        <p:strVal val="visible"/>
                                      </p:to>
                                    </p:set>
                                    <p:animEffect transition="in" filter="blinds(horizontal)">
                                      <p:cBhvr>
                                        <p:cTn id="7" dur="500"/>
                                        <p:tgtEl>
                                          <p:spTgt spid="4014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1469">
                                            <p:txEl>
                                              <p:pRg st="0" end="0"/>
                                            </p:txEl>
                                          </p:spTgt>
                                        </p:tgtEl>
                                        <p:attrNameLst>
                                          <p:attrName>style.visibility</p:attrName>
                                        </p:attrNameLst>
                                      </p:cBhvr>
                                      <p:to>
                                        <p:strVal val="visible"/>
                                      </p:to>
                                    </p:set>
                                    <p:animEffect transition="in" filter="blinds(horizontal)">
                                      <p:cBhvr>
                                        <p:cTn id="12" dur="500"/>
                                        <p:tgtEl>
                                          <p:spTgt spid="40146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1470">
                                            <p:txEl>
                                              <p:pRg st="0" end="0"/>
                                            </p:txEl>
                                          </p:spTgt>
                                        </p:tgtEl>
                                        <p:attrNameLst>
                                          <p:attrName>style.visibility</p:attrName>
                                        </p:attrNameLst>
                                      </p:cBhvr>
                                      <p:to>
                                        <p:strVal val="visible"/>
                                      </p:to>
                                    </p:set>
                                    <p:animEffect transition="in" filter="blinds(horizontal)">
                                      <p:cBhvr>
                                        <p:cTn id="17" dur="500"/>
                                        <p:tgtEl>
                                          <p:spTgt spid="40147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1493"/>
                                        </p:tgtEl>
                                        <p:attrNameLst>
                                          <p:attrName>style.visibility</p:attrName>
                                        </p:attrNameLst>
                                      </p:cBhvr>
                                      <p:to>
                                        <p:strVal val="visible"/>
                                      </p:to>
                                    </p:set>
                                    <p:animEffect transition="in" filter="blinds(horizontal)">
                                      <p:cBhvr>
                                        <p:cTn id="22" dur="500"/>
                                        <p:tgtEl>
                                          <p:spTgt spid="40149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1510"/>
                                        </p:tgtEl>
                                        <p:attrNameLst>
                                          <p:attrName>style.visibility</p:attrName>
                                        </p:attrNameLst>
                                      </p:cBhvr>
                                      <p:to>
                                        <p:strVal val="visible"/>
                                      </p:to>
                                    </p:set>
                                    <p:animEffect transition="in" filter="blinds(horizontal)">
                                      <p:cBhvr>
                                        <p:cTn id="27" dur="500"/>
                                        <p:tgtEl>
                                          <p:spTgt spid="40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9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en-US" altLang="zh-CN" smtClean="0">
                <a:ea typeface="宋体" pitchFamily="2" charset="-122"/>
              </a:rPr>
              <a:t>C</a:t>
            </a:r>
            <a:r>
              <a:rPr lang="zh-CN" altLang="en-US" smtClean="0">
                <a:ea typeface="宋体" pitchFamily="2" charset="-122"/>
              </a:rPr>
              <a:t>语言程序中的整数</a:t>
            </a:r>
          </a:p>
        </p:txBody>
      </p:sp>
      <p:graphicFrame>
        <p:nvGraphicFramePr>
          <p:cNvPr id="514051" name="Group 3"/>
          <p:cNvGraphicFramePr>
            <a:graphicFrameLocks noGrp="1"/>
          </p:cNvGraphicFramePr>
          <p:nvPr/>
        </p:nvGraphicFramePr>
        <p:xfrm>
          <a:off x="193675" y="1312863"/>
          <a:ext cx="8794750" cy="3764280"/>
        </p:xfrm>
        <a:graphic>
          <a:graphicData uri="http://schemas.openxmlformats.org/drawingml/2006/table">
            <a:tbl>
              <a:tblPr/>
              <a:tblGrid>
                <a:gridCol w="3751263"/>
                <a:gridCol w="520700"/>
                <a:gridCol w="552450"/>
                <a:gridCol w="3970337"/>
              </a:tblGrid>
              <a:tr h="360363">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49" charset="-122"/>
                        </a:rPr>
                        <a:t>关系</a:t>
                      </a:r>
                    </a:p>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49" charset="-122"/>
                        </a:rPr>
                        <a:t>表达式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49" charset="-122"/>
                        </a:rPr>
                        <a:t>类</a:t>
                      </a:r>
                    </a:p>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49" charset="-122"/>
                        </a:rPr>
                        <a:t>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49" charset="-122"/>
                        </a:rPr>
                        <a:t>结</a:t>
                      </a:r>
                    </a:p>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49" charset="-122"/>
                        </a:rPr>
                        <a:t>果</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49" charset="-122"/>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46388">
                <a:tc>
                  <a:txBody>
                    <a:bodyPr/>
                    <a:lstStyle/>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 = = 0U</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 &lt; 0</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 &lt; 0U</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2147483647 &gt; -2147483647 - 1</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2147483647U &gt; -2147483647 - 1</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2147483647 &gt; (int) 2147483648U</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 &gt; -2</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(unsigned) -1 &gt; -2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无</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带</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无</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带</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无</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带</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带</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无</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 </a:t>
                      </a:r>
                      <a:r>
                        <a:rPr kumimoji="0" lang="en-US" altLang="zh-CN" sz="2000" b="1" i="0" u="none" strike="noStrike" cap="none" normalizeH="0" baseline="0" smtClean="0">
                          <a:ln>
                            <a:noFill/>
                          </a:ln>
                          <a:solidFill>
                            <a:srgbClr val="FF0066"/>
                          </a:solidFill>
                          <a:effectLst/>
                          <a:latin typeface="Times New Roman" pitchFamily="18" charset="0"/>
                          <a:ea typeface="宋体" pitchFamily="2" charset="-122"/>
                        </a:rPr>
                        <a:t>0*</a:t>
                      </a:r>
                      <a:endParaRPr kumimoji="0" lang="en-US" altLang="zh-CN" sz="2000" b="1" i="0" u="none" strike="noStrike" cap="none" normalizeH="0" baseline="0" smtClean="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 </a:t>
                      </a:r>
                      <a:r>
                        <a:rPr kumimoji="0" lang="en-US" altLang="zh-CN" sz="2000" b="1" i="0" u="none" strike="noStrike" cap="none" normalizeH="0" baseline="0" smtClean="0">
                          <a:ln>
                            <a:noFill/>
                          </a:ln>
                          <a:solidFill>
                            <a:srgbClr val="FF0066"/>
                          </a:solidFill>
                          <a:effectLst/>
                          <a:latin typeface="Times New Roman" pitchFamily="18" charset="0"/>
                          <a:ea typeface="宋体" pitchFamily="2" charset="-122"/>
                        </a:rPr>
                        <a:t>0*</a:t>
                      </a:r>
                      <a:endParaRPr kumimoji="0" lang="en-US" altLang="zh-CN" sz="2000" b="1" i="0" u="none" strike="noStrike" cap="none" normalizeH="0" baseline="0" smtClean="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 </a:t>
                      </a:r>
                      <a:r>
                        <a:rPr kumimoji="0" lang="en-US" altLang="zh-CN" sz="2000" b="1" i="0" u="none" strike="noStrike" cap="none" normalizeH="0" baseline="0" smtClean="0">
                          <a:ln>
                            <a:noFill/>
                          </a:ln>
                          <a:solidFill>
                            <a:srgbClr val="FF0066"/>
                          </a:solidFill>
                          <a:effectLst/>
                          <a:latin typeface="Times New Roman" pitchFamily="18" charset="0"/>
                          <a:ea typeface="宋体" pitchFamily="2" charset="-122"/>
                        </a:rPr>
                        <a:t>1*</a:t>
                      </a:r>
                      <a:endParaRPr kumimoji="0" lang="en-US" altLang="zh-CN" sz="2000" b="1" i="0" u="none" strike="noStrike" cap="none" normalizeH="0" baseline="0" smtClean="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00…0B   =   00…0B</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11…1B (-1)   &lt;   00…0B (0)</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rgbClr val="FF0066"/>
                          </a:solidFill>
                          <a:effectLst/>
                          <a:latin typeface="Times New Roman" pitchFamily="18" charset="0"/>
                          <a:ea typeface="宋体" pitchFamily="2" charset="-122"/>
                        </a:rPr>
                        <a:t>11…1B (2</a:t>
                      </a:r>
                      <a:r>
                        <a:rPr kumimoji="0" lang="en-US" altLang="zh-CN" sz="2000" b="1" i="0" u="none" strike="noStrike" cap="none" normalizeH="0" baseline="30000" smtClean="0">
                          <a:ln>
                            <a:noFill/>
                          </a:ln>
                          <a:solidFill>
                            <a:srgbClr val="FF0066"/>
                          </a:solidFill>
                          <a:effectLst/>
                          <a:latin typeface="Times New Roman" pitchFamily="18" charset="0"/>
                          <a:ea typeface="宋体" pitchFamily="2" charset="-122"/>
                        </a:rPr>
                        <a:t>32</a:t>
                      </a:r>
                      <a:r>
                        <a:rPr kumimoji="0" lang="en-US" altLang="zh-CN" sz="2000" b="1" i="0" u="none" strike="noStrike" cap="none" normalizeH="0" baseline="0" smtClean="0">
                          <a:ln>
                            <a:noFill/>
                          </a:ln>
                          <a:solidFill>
                            <a:srgbClr val="FF0066"/>
                          </a:solidFill>
                          <a:effectLst/>
                          <a:latin typeface="Times New Roman" pitchFamily="18" charset="0"/>
                          <a:ea typeface="宋体" pitchFamily="2" charset="-122"/>
                        </a:rPr>
                        <a:t>-1)   &gt;   00…0B(0)</a:t>
                      </a:r>
                      <a:endParaRPr kumimoji="0" lang="en-US" altLang="zh-CN" sz="2000" b="1" i="0" u="none" strike="noStrike" cap="none" normalizeH="0" baseline="0" smtClean="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011…1B (2</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rPr>
                        <a:t>31</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   &gt;   100…0B (-2</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rPr>
                        <a:t>31</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rgbClr val="FF0066"/>
                          </a:solidFill>
                          <a:effectLst/>
                          <a:latin typeface="Times New Roman" pitchFamily="18" charset="0"/>
                          <a:ea typeface="宋体" pitchFamily="2" charset="-122"/>
                        </a:rPr>
                        <a:t>011…1B (2</a:t>
                      </a:r>
                      <a:r>
                        <a:rPr kumimoji="0" lang="en-US" altLang="zh-CN" sz="2000" b="1" i="0" u="none" strike="noStrike" cap="none" normalizeH="0" baseline="30000" smtClean="0">
                          <a:ln>
                            <a:noFill/>
                          </a:ln>
                          <a:solidFill>
                            <a:srgbClr val="FF0066"/>
                          </a:solidFill>
                          <a:effectLst/>
                          <a:latin typeface="Times New Roman" pitchFamily="18" charset="0"/>
                          <a:ea typeface="宋体" pitchFamily="2" charset="-122"/>
                        </a:rPr>
                        <a:t>31</a:t>
                      </a:r>
                      <a:r>
                        <a:rPr kumimoji="0" lang="en-US" altLang="zh-CN" sz="2000" b="1" i="0" u="none" strike="noStrike" cap="none" normalizeH="0" baseline="0" smtClean="0">
                          <a:ln>
                            <a:noFill/>
                          </a:ln>
                          <a:solidFill>
                            <a:srgbClr val="FF0066"/>
                          </a:solidFill>
                          <a:effectLst/>
                          <a:latin typeface="Times New Roman" pitchFamily="18" charset="0"/>
                          <a:ea typeface="宋体" pitchFamily="2" charset="-122"/>
                        </a:rPr>
                        <a:t>-1)   &lt;   100…0B(2</a:t>
                      </a:r>
                      <a:r>
                        <a:rPr kumimoji="0" lang="en-US" altLang="zh-CN" sz="2000" b="1" i="0" u="none" strike="noStrike" cap="none" normalizeH="0" baseline="30000" smtClean="0">
                          <a:ln>
                            <a:noFill/>
                          </a:ln>
                          <a:solidFill>
                            <a:srgbClr val="FF0066"/>
                          </a:solidFill>
                          <a:effectLst/>
                          <a:latin typeface="Times New Roman" pitchFamily="18" charset="0"/>
                          <a:ea typeface="宋体" pitchFamily="2" charset="-122"/>
                        </a:rPr>
                        <a:t>31</a:t>
                      </a:r>
                      <a:r>
                        <a:rPr kumimoji="0" lang="en-US" altLang="zh-CN" sz="2000" b="1" i="0" u="none" strike="noStrike" cap="none" normalizeH="0" baseline="0" smtClean="0">
                          <a:ln>
                            <a:noFill/>
                          </a:ln>
                          <a:solidFill>
                            <a:srgbClr val="FF0066"/>
                          </a:solidFill>
                          <a:effectLst/>
                          <a:latin typeface="Times New Roman" pitchFamily="18" charset="0"/>
                          <a:ea typeface="宋体" pitchFamily="2" charset="-122"/>
                        </a:rPr>
                        <a:t>)</a:t>
                      </a:r>
                      <a:endParaRPr kumimoji="0" lang="en-US" altLang="zh-CN" sz="2000" b="1" i="0" u="none" strike="noStrike" cap="none" normalizeH="0" baseline="0" smtClean="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rgbClr val="FF0066"/>
                          </a:solidFill>
                          <a:effectLst/>
                          <a:latin typeface="Times New Roman" pitchFamily="18" charset="0"/>
                          <a:ea typeface="宋体" pitchFamily="2" charset="-122"/>
                        </a:rPr>
                        <a:t>011…1B (2</a:t>
                      </a:r>
                      <a:r>
                        <a:rPr kumimoji="0" lang="en-US" altLang="zh-CN" sz="2000" b="1" i="0" u="none" strike="noStrike" cap="none" normalizeH="0" baseline="30000" smtClean="0">
                          <a:ln>
                            <a:noFill/>
                          </a:ln>
                          <a:solidFill>
                            <a:srgbClr val="FF0066"/>
                          </a:solidFill>
                          <a:effectLst/>
                          <a:latin typeface="Times New Roman" pitchFamily="18" charset="0"/>
                          <a:ea typeface="宋体" pitchFamily="2" charset="-122"/>
                        </a:rPr>
                        <a:t>31</a:t>
                      </a:r>
                      <a:r>
                        <a:rPr kumimoji="0" lang="en-US" altLang="zh-CN" sz="2000" b="1" i="0" u="none" strike="noStrike" cap="none" normalizeH="0" baseline="0" smtClean="0">
                          <a:ln>
                            <a:noFill/>
                          </a:ln>
                          <a:solidFill>
                            <a:srgbClr val="FF0066"/>
                          </a:solidFill>
                          <a:effectLst/>
                          <a:latin typeface="Times New Roman" pitchFamily="18" charset="0"/>
                          <a:ea typeface="宋体" pitchFamily="2" charset="-122"/>
                        </a:rPr>
                        <a:t>-1)   &gt;  100…0B (-2</a:t>
                      </a:r>
                      <a:r>
                        <a:rPr kumimoji="0" lang="en-US" altLang="zh-CN" sz="2000" b="1" i="0" u="none" strike="noStrike" cap="none" normalizeH="0" baseline="30000" smtClean="0">
                          <a:ln>
                            <a:noFill/>
                          </a:ln>
                          <a:solidFill>
                            <a:srgbClr val="FF0066"/>
                          </a:solidFill>
                          <a:effectLst/>
                          <a:latin typeface="Times New Roman" pitchFamily="18" charset="0"/>
                          <a:ea typeface="宋体" pitchFamily="2" charset="-122"/>
                        </a:rPr>
                        <a:t>31</a:t>
                      </a:r>
                      <a:r>
                        <a:rPr kumimoji="0" lang="en-US" altLang="zh-CN" sz="2000" b="1" i="0" u="none" strike="noStrike" cap="none" normalizeH="0" baseline="0" smtClean="0">
                          <a:ln>
                            <a:noFill/>
                          </a:ln>
                          <a:solidFill>
                            <a:srgbClr val="FF0066"/>
                          </a:solidFill>
                          <a:effectLst/>
                          <a:latin typeface="Times New Roman" pitchFamily="18" charset="0"/>
                          <a:ea typeface="宋体" pitchFamily="2" charset="-122"/>
                        </a:rPr>
                        <a:t>)</a:t>
                      </a:r>
                      <a:endParaRPr kumimoji="0" lang="en-US" altLang="zh-CN" sz="2000" b="1" i="0" u="none" strike="noStrike" cap="none" normalizeH="0" baseline="0" smtClean="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11…1B (-1)   &gt;   11…10B (-2)</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11…1B (2</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rPr>
                        <a:t>32</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   &gt;   11…10B (2</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rPr>
                        <a:t>32</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14068" name="Rectangle 20"/>
          <p:cNvSpPr>
            <a:spLocks noChangeArrowheads="1"/>
          </p:cNvSpPr>
          <p:nvPr/>
        </p:nvSpPr>
        <p:spPr bwMode="auto">
          <a:xfrm>
            <a:off x="0" y="2898775"/>
            <a:ext cx="184150" cy="457200"/>
          </a:xfrm>
          <a:prstGeom prst="rect">
            <a:avLst/>
          </a:prstGeom>
          <a:noFill/>
          <a:ln w="12700">
            <a:noFill/>
            <a:miter lim="800000"/>
            <a:headEnd/>
            <a:tailEnd/>
          </a:ln>
        </p:spPr>
        <p:txBody>
          <a:bodyPr wrap="none" anchor="ctr">
            <a:spAutoFit/>
          </a:bodyPr>
          <a:lstStyle/>
          <a:p>
            <a:pPr eaLnBrk="0" hangingPunct="0"/>
            <a:endParaRPr lang="zh-CN" altLang="en-US" sz="2400">
              <a:latin typeface="Times New Roman" pitchFamily="18" charset="0"/>
            </a:endParaRPr>
          </a:p>
        </p:txBody>
      </p:sp>
      <p:sp>
        <p:nvSpPr>
          <p:cNvPr id="514069" name="Text Box 37"/>
          <p:cNvSpPr txBox="1">
            <a:spLocks noChangeArrowheads="1"/>
          </p:cNvSpPr>
          <p:nvPr/>
        </p:nvSpPr>
        <p:spPr bwMode="auto">
          <a:xfrm>
            <a:off x="1006475" y="5513388"/>
            <a:ext cx="5648325" cy="519112"/>
          </a:xfrm>
          <a:prstGeom prst="rect">
            <a:avLst/>
          </a:prstGeom>
          <a:noFill/>
          <a:ln w="12700">
            <a:noFill/>
            <a:miter lim="800000"/>
            <a:headEnd/>
            <a:tailEnd/>
          </a:ln>
        </p:spPr>
        <p:txBody>
          <a:bodyPr>
            <a:spAutoFit/>
          </a:bodyPr>
          <a:lstStyle/>
          <a:p>
            <a:pPr eaLnBrk="0" hangingPunct="0">
              <a:spcBef>
                <a:spcPct val="50000"/>
              </a:spcBef>
            </a:pPr>
            <a:r>
              <a:rPr lang="zh-CN" altLang="en-US" sz="2800" b="1">
                <a:solidFill>
                  <a:srgbClr val="CC0000"/>
                </a:solidFill>
                <a:latin typeface="黑体" pitchFamily="49" charset="-122"/>
                <a:ea typeface="黑体" pitchFamily="49" charset="-122"/>
              </a:rPr>
              <a:t>带*的结果与常规预想的相反！</a:t>
            </a:r>
            <a:endParaRPr lang="en-US" altLang="zh-CN" sz="2800" b="1">
              <a:solidFill>
                <a:srgbClr val="CC0000"/>
              </a:solidFill>
              <a:latin typeface="黑体" pitchFamily="49" charset="-122"/>
              <a:ea typeface="黑体" pitchFamily="49" charset="-122"/>
            </a:endParaRPr>
          </a:p>
        </p:txBody>
      </p:sp>
      <p:sp>
        <p:nvSpPr>
          <p:cNvPr id="514070" name="Line 22"/>
          <p:cNvSpPr>
            <a:spLocks noChangeShapeType="1"/>
          </p:cNvSpPr>
          <p:nvPr/>
        </p:nvSpPr>
        <p:spPr bwMode="auto">
          <a:xfrm>
            <a:off x="203200" y="2409825"/>
            <a:ext cx="8766175" cy="0"/>
          </a:xfrm>
          <a:prstGeom prst="line">
            <a:avLst/>
          </a:prstGeom>
          <a:noFill/>
          <a:ln w="12700">
            <a:solidFill>
              <a:srgbClr val="000000"/>
            </a:solidFill>
            <a:round/>
            <a:headEnd/>
            <a:tailEnd/>
          </a:ln>
          <a:effectLst/>
        </p:spPr>
        <p:txBody>
          <a:bodyPr/>
          <a:lstStyle/>
          <a:p>
            <a:endParaRPr lang="zh-CN" altLang="en-US"/>
          </a:p>
        </p:txBody>
      </p:sp>
      <p:sp>
        <p:nvSpPr>
          <p:cNvPr id="514071" name="Line 23"/>
          <p:cNvSpPr>
            <a:spLocks noChangeShapeType="1"/>
          </p:cNvSpPr>
          <p:nvPr/>
        </p:nvSpPr>
        <p:spPr bwMode="auto">
          <a:xfrm>
            <a:off x="204788" y="2782888"/>
            <a:ext cx="8766175" cy="0"/>
          </a:xfrm>
          <a:prstGeom prst="line">
            <a:avLst/>
          </a:prstGeom>
          <a:noFill/>
          <a:ln w="12700">
            <a:solidFill>
              <a:srgbClr val="000000"/>
            </a:solidFill>
            <a:round/>
            <a:headEnd/>
            <a:tailEnd/>
          </a:ln>
          <a:effectLst/>
        </p:spPr>
        <p:txBody>
          <a:bodyPr/>
          <a:lstStyle/>
          <a:p>
            <a:endParaRPr lang="zh-CN" altLang="en-US"/>
          </a:p>
        </p:txBody>
      </p:sp>
      <p:sp>
        <p:nvSpPr>
          <p:cNvPr id="514072" name="Line 24"/>
          <p:cNvSpPr>
            <a:spLocks noChangeShapeType="1"/>
          </p:cNvSpPr>
          <p:nvPr/>
        </p:nvSpPr>
        <p:spPr bwMode="auto">
          <a:xfrm>
            <a:off x="204788" y="3154363"/>
            <a:ext cx="8766175" cy="0"/>
          </a:xfrm>
          <a:prstGeom prst="line">
            <a:avLst/>
          </a:prstGeom>
          <a:noFill/>
          <a:ln w="12700">
            <a:solidFill>
              <a:srgbClr val="000000"/>
            </a:solidFill>
            <a:round/>
            <a:headEnd/>
            <a:tailEnd/>
          </a:ln>
          <a:effectLst/>
        </p:spPr>
        <p:txBody>
          <a:bodyPr/>
          <a:lstStyle/>
          <a:p>
            <a:endParaRPr lang="zh-CN" altLang="en-US"/>
          </a:p>
        </p:txBody>
      </p:sp>
      <p:sp>
        <p:nvSpPr>
          <p:cNvPr id="514073" name="Line 25"/>
          <p:cNvSpPr>
            <a:spLocks noChangeShapeType="1"/>
          </p:cNvSpPr>
          <p:nvPr/>
        </p:nvSpPr>
        <p:spPr bwMode="auto">
          <a:xfrm>
            <a:off x="204788" y="3554413"/>
            <a:ext cx="8766175" cy="0"/>
          </a:xfrm>
          <a:prstGeom prst="line">
            <a:avLst/>
          </a:prstGeom>
          <a:noFill/>
          <a:ln w="12700">
            <a:solidFill>
              <a:srgbClr val="000000"/>
            </a:solidFill>
            <a:round/>
            <a:headEnd/>
            <a:tailEnd/>
          </a:ln>
          <a:effectLst/>
        </p:spPr>
        <p:txBody>
          <a:bodyPr/>
          <a:lstStyle/>
          <a:p>
            <a:endParaRPr lang="zh-CN" altLang="en-US"/>
          </a:p>
        </p:txBody>
      </p:sp>
      <p:sp>
        <p:nvSpPr>
          <p:cNvPr id="514074" name="Line 26"/>
          <p:cNvSpPr>
            <a:spLocks noChangeShapeType="1"/>
          </p:cNvSpPr>
          <p:nvPr/>
        </p:nvSpPr>
        <p:spPr bwMode="auto">
          <a:xfrm>
            <a:off x="176213" y="3925888"/>
            <a:ext cx="8766175" cy="0"/>
          </a:xfrm>
          <a:prstGeom prst="line">
            <a:avLst/>
          </a:prstGeom>
          <a:noFill/>
          <a:ln w="12700">
            <a:solidFill>
              <a:srgbClr val="000000"/>
            </a:solidFill>
            <a:round/>
            <a:headEnd/>
            <a:tailEnd/>
          </a:ln>
          <a:effectLst/>
        </p:spPr>
        <p:txBody>
          <a:bodyPr/>
          <a:lstStyle/>
          <a:p>
            <a:endParaRPr lang="zh-CN" altLang="en-US"/>
          </a:p>
        </p:txBody>
      </p:sp>
      <p:sp>
        <p:nvSpPr>
          <p:cNvPr id="514075" name="Line 27"/>
          <p:cNvSpPr>
            <a:spLocks noChangeShapeType="1"/>
          </p:cNvSpPr>
          <p:nvPr/>
        </p:nvSpPr>
        <p:spPr bwMode="auto">
          <a:xfrm>
            <a:off x="204788" y="4325938"/>
            <a:ext cx="8766175" cy="0"/>
          </a:xfrm>
          <a:prstGeom prst="line">
            <a:avLst/>
          </a:prstGeom>
          <a:noFill/>
          <a:ln w="12700">
            <a:solidFill>
              <a:srgbClr val="000000"/>
            </a:solidFill>
            <a:round/>
            <a:headEnd/>
            <a:tailEnd/>
          </a:ln>
          <a:effectLst/>
        </p:spPr>
        <p:txBody>
          <a:bodyPr/>
          <a:lstStyle/>
          <a:p>
            <a:endParaRPr lang="zh-CN" altLang="en-US"/>
          </a:p>
        </p:txBody>
      </p:sp>
      <p:sp>
        <p:nvSpPr>
          <p:cNvPr id="514076" name="Line 28"/>
          <p:cNvSpPr>
            <a:spLocks noChangeShapeType="1"/>
          </p:cNvSpPr>
          <p:nvPr/>
        </p:nvSpPr>
        <p:spPr bwMode="auto">
          <a:xfrm>
            <a:off x="204788" y="4697413"/>
            <a:ext cx="8766175" cy="0"/>
          </a:xfrm>
          <a:prstGeom prst="line">
            <a:avLst/>
          </a:prstGeom>
          <a:noFill/>
          <a:ln w="12700">
            <a:solidFill>
              <a:srgbClr val="000000"/>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a:xfrm>
            <a:off x="457200" y="98425"/>
            <a:ext cx="8229600" cy="561975"/>
          </a:xfrm>
        </p:spPr>
        <p:txBody>
          <a:bodyPr/>
          <a:lstStyle/>
          <a:p>
            <a:r>
              <a:rPr lang="en-US" altLang="zh-CN" sz="3600" smtClean="0">
                <a:ea typeface="宋体" pitchFamily="2" charset="-122"/>
              </a:rPr>
              <a:t>C</a:t>
            </a:r>
            <a:r>
              <a:rPr lang="zh-CN" altLang="en-US" sz="3600" smtClean="0">
                <a:ea typeface="宋体" pitchFamily="2" charset="-122"/>
              </a:rPr>
              <a:t>语言程序中的整数</a:t>
            </a:r>
          </a:p>
        </p:txBody>
      </p:sp>
      <p:sp>
        <p:nvSpPr>
          <p:cNvPr id="621571" name="Rectangle 3"/>
          <p:cNvSpPr>
            <a:spLocks noGrp="1" noChangeArrowheads="1"/>
          </p:cNvSpPr>
          <p:nvPr>
            <p:ph type="body" idx="1"/>
          </p:nvPr>
        </p:nvSpPr>
        <p:spPr>
          <a:xfrm>
            <a:off x="476250" y="819150"/>
            <a:ext cx="8229600" cy="5849938"/>
          </a:xfrm>
        </p:spPr>
        <p:txBody>
          <a:bodyPr/>
          <a:lstStyle/>
          <a:p>
            <a:pPr>
              <a:lnSpc>
                <a:spcPct val="100000"/>
              </a:lnSpc>
              <a:buFontTx/>
              <a:buNone/>
            </a:pPr>
            <a:r>
              <a:rPr lang="zh-CN" altLang="en-US" sz="2200" smtClean="0">
                <a:latin typeface="微软雅黑" pitchFamily="34" charset="-122"/>
                <a:ea typeface="微软雅黑" pitchFamily="34" charset="-122"/>
              </a:rPr>
              <a:t>例如，考虑以下</a:t>
            </a:r>
            <a:r>
              <a:rPr lang="en-US" altLang="zh-CN" sz="2200" smtClean="0">
                <a:latin typeface="微软雅黑" pitchFamily="34" charset="-122"/>
                <a:ea typeface="微软雅黑" pitchFamily="34" charset="-122"/>
              </a:rPr>
              <a:t>C</a:t>
            </a:r>
            <a:r>
              <a:rPr lang="zh-CN" altLang="en-US" sz="2200" smtClean="0">
                <a:latin typeface="微软雅黑" pitchFamily="34" charset="-122"/>
                <a:ea typeface="微软雅黑" pitchFamily="34" charset="-122"/>
              </a:rPr>
              <a:t>代码：</a:t>
            </a:r>
          </a:p>
          <a:p>
            <a:pPr>
              <a:lnSpc>
                <a:spcPct val="100000"/>
              </a:lnSpc>
              <a:buFontTx/>
              <a:buNone/>
            </a:pPr>
            <a:r>
              <a:rPr lang="en-US" altLang="zh-CN" sz="2200" smtClean="0">
                <a:latin typeface="微软雅黑" pitchFamily="34" charset="-122"/>
                <a:ea typeface="微软雅黑" pitchFamily="34" charset="-122"/>
              </a:rPr>
              <a:t>1 	int x = –1;</a:t>
            </a:r>
          </a:p>
          <a:p>
            <a:pPr>
              <a:lnSpc>
                <a:spcPct val="100000"/>
              </a:lnSpc>
              <a:buFontTx/>
              <a:buNone/>
            </a:pPr>
            <a:r>
              <a:rPr lang="en-US" altLang="zh-CN" sz="2200" smtClean="0">
                <a:latin typeface="微软雅黑" pitchFamily="34" charset="-122"/>
                <a:ea typeface="微软雅黑" pitchFamily="34" charset="-122"/>
              </a:rPr>
              <a:t>2 	unsigned u = 2147483648;</a:t>
            </a:r>
            <a:endParaRPr lang="pt-BR" altLang="zh-CN" sz="2200" smtClean="0">
              <a:latin typeface="微软雅黑" pitchFamily="34" charset="-122"/>
              <a:ea typeface="微软雅黑" pitchFamily="34" charset="-122"/>
            </a:endParaRPr>
          </a:p>
          <a:p>
            <a:pPr>
              <a:lnSpc>
                <a:spcPct val="100000"/>
              </a:lnSpc>
              <a:buFontTx/>
              <a:buNone/>
            </a:pPr>
            <a:r>
              <a:rPr lang="pt-BR" altLang="zh-CN" sz="2200" smtClean="0">
                <a:latin typeface="微软雅黑" pitchFamily="34" charset="-122"/>
                <a:ea typeface="微软雅黑" pitchFamily="34" charset="-122"/>
              </a:rPr>
              <a:t>3</a:t>
            </a:r>
          </a:p>
          <a:p>
            <a:pPr>
              <a:lnSpc>
                <a:spcPct val="100000"/>
              </a:lnSpc>
              <a:buFontTx/>
              <a:buNone/>
            </a:pPr>
            <a:r>
              <a:rPr lang="pt-BR" altLang="zh-CN" sz="2200" smtClean="0">
                <a:latin typeface="微软雅黑" pitchFamily="34" charset="-122"/>
                <a:ea typeface="微软雅黑" pitchFamily="34" charset="-122"/>
              </a:rPr>
              <a:t>4	printf ( “x = %u = %d\n”, x, x);</a:t>
            </a:r>
            <a:endParaRPr lang="en-US" altLang="zh-CN" sz="2200" smtClean="0">
              <a:latin typeface="微软雅黑" pitchFamily="34" charset="-122"/>
              <a:ea typeface="微软雅黑" pitchFamily="34" charset="-122"/>
            </a:endParaRPr>
          </a:p>
          <a:p>
            <a:pPr>
              <a:lnSpc>
                <a:spcPct val="100000"/>
              </a:lnSpc>
              <a:buFontTx/>
              <a:buNone/>
            </a:pPr>
            <a:r>
              <a:rPr lang="en-US" altLang="zh-CN" sz="2200" smtClean="0">
                <a:latin typeface="微软雅黑" pitchFamily="34" charset="-122"/>
                <a:ea typeface="微软雅黑" pitchFamily="34" charset="-122"/>
              </a:rPr>
              <a:t>5	printf ( “u = %u = %d\n”, u, u);</a:t>
            </a:r>
          </a:p>
          <a:p>
            <a:pPr>
              <a:spcBef>
                <a:spcPct val="25000"/>
              </a:spcBef>
              <a:buFontTx/>
              <a:buNone/>
            </a:pPr>
            <a:r>
              <a:rPr lang="zh-CN" altLang="en-US" sz="2200" smtClean="0">
                <a:latin typeface="微软雅黑" pitchFamily="34" charset="-122"/>
                <a:ea typeface="微软雅黑" pitchFamily="34" charset="-122"/>
              </a:rPr>
              <a:t>在</a:t>
            </a:r>
            <a:r>
              <a:rPr lang="en-US" altLang="zh-CN" sz="2200" smtClean="0">
                <a:latin typeface="微软雅黑" pitchFamily="34" charset="-122"/>
                <a:ea typeface="微软雅黑" pitchFamily="34" charset="-122"/>
              </a:rPr>
              <a:t>32</a:t>
            </a:r>
            <a:r>
              <a:rPr lang="zh-CN" altLang="en-US" sz="2200" smtClean="0">
                <a:latin typeface="微软雅黑" pitchFamily="34" charset="-122"/>
                <a:ea typeface="微软雅黑" pitchFamily="34" charset="-122"/>
              </a:rPr>
              <a:t>位机器上运行上述代码时，它的输出结果是什么？为什么？</a:t>
            </a:r>
          </a:p>
          <a:p>
            <a:pPr>
              <a:spcBef>
                <a:spcPct val="25000"/>
              </a:spcBef>
              <a:buFontTx/>
              <a:buNone/>
            </a:pPr>
            <a:r>
              <a:rPr lang="en-US" altLang="zh-CN" sz="2200" smtClean="0">
                <a:solidFill>
                  <a:srgbClr val="008000"/>
                </a:solidFill>
                <a:latin typeface="微软雅黑" pitchFamily="34" charset="-122"/>
                <a:ea typeface="微软雅黑" pitchFamily="34" charset="-122"/>
              </a:rPr>
              <a:t>x = 4294967295 = –1</a:t>
            </a:r>
          </a:p>
          <a:p>
            <a:pPr>
              <a:spcBef>
                <a:spcPct val="25000"/>
              </a:spcBef>
              <a:buFontTx/>
              <a:buNone/>
            </a:pPr>
            <a:r>
              <a:rPr lang="en-US" altLang="zh-CN" sz="2200" smtClean="0">
                <a:solidFill>
                  <a:srgbClr val="008000"/>
                </a:solidFill>
                <a:latin typeface="微软雅黑" pitchFamily="34" charset="-122"/>
                <a:ea typeface="微软雅黑" pitchFamily="34" charset="-122"/>
              </a:rPr>
              <a:t>u = 2147483648 = –2147483648</a:t>
            </a:r>
            <a:endParaRPr lang="en-US" altLang="zh-CN" sz="2200" i="1" smtClean="0">
              <a:solidFill>
                <a:srgbClr val="008000"/>
              </a:solidFill>
              <a:latin typeface="微软雅黑" pitchFamily="34" charset="-122"/>
              <a:ea typeface="微软雅黑" pitchFamily="34" charset="-122"/>
            </a:endParaRPr>
          </a:p>
          <a:p>
            <a:pPr>
              <a:spcBef>
                <a:spcPct val="25000"/>
              </a:spcBef>
              <a:buClr>
                <a:srgbClr val="0033CC"/>
              </a:buClr>
              <a:buFont typeface="Wingdings" pitchFamily="2" charset="2"/>
              <a:buChar char="u"/>
            </a:pPr>
            <a:r>
              <a:rPr lang="zh-CN" altLang="en-US" sz="2200" smtClean="0">
                <a:latin typeface="微软雅黑" pitchFamily="34" charset="-122"/>
                <a:ea typeface="微软雅黑" pitchFamily="34" charset="-122"/>
              </a:rPr>
              <a:t> </a:t>
            </a:r>
            <a:r>
              <a:rPr lang="zh-CN" altLang="en-US" sz="2200" smtClean="0">
                <a:solidFill>
                  <a:srgbClr val="0033CC"/>
                </a:solidFill>
                <a:latin typeface="微软雅黑" pitchFamily="34" charset="-122"/>
                <a:ea typeface="微软雅黑" pitchFamily="34" charset="-122"/>
              </a:rPr>
              <a:t>因为</a:t>
            </a:r>
            <a:r>
              <a:rPr lang="en-US" altLang="zh-CN" sz="2200" smtClean="0">
                <a:solidFill>
                  <a:srgbClr val="0033CC"/>
                </a:solidFill>
                <a:latin typeface="微软雅黑" pitchFamily="34" charset="-122"/>
                <a:ea typeface="微软雅黑" pitchFamily="34" charset="-122"/>
              </a:rPr>
              <a:t>–1</a:t>
            </a:r>
            <a:r>
              <a:rPr lang="zh-CN" altLang="en-US" sz="2200" smtClean="0">
                <a:solidFill>
                  <a:srgbClr val="0033CC"/>
                </a:solidFill>
                <a:latin typeface="微软雅黑" pitchFamily="34" charset="-122"/>
                <a:ea typeface="微软雅黑" pitchFamily="34" charset="-122"/>
              </a:rPr>
              <a:t>的补码整数表示为“</a:t>
            </a:r>
            <a:r>
              <a:rPr lang="en-US" altLang="zh-CN" sz="2200" smtClean="0">
                <a:solidFill>
                  <a:srgbClr val="0033CC"/>
                </a:solidFill>
                <a:latin typeface="微软雅黑" pitchFamily="34" charset="-122"/>
                <a:ea typeface="微软雅黑" pitchFamily="34" charset="-122"/>
              </a:rPr>
              <a:t>11…1”</a:t>
            </a:r>
            <a:r>
              <a:rPr lang="zh-CN" altLang="en-US" sz="2200" smtClean="0">
                <a:solidFill>
                  <a:srgbClr val="0033CC"/>
                </a:solidFill>
                <a:latin typeface="微软雅黑" pitchFamily="34" charset="-122"/>
                <a:ea typeface="微软雅黑" pitchFamily="34" charset="-122"/>
              </a:rPr>
              <a:t>，作为</a:t>
            </a:r>
            <a:r>
              <a:rPr lang="en-US" altLang="zh-CN" sz="2200" smtClean="0">
                <a:solidFill>
                  <a:srgbClr val="0033CC"/>
                </a:solidFill>
                <a:latin typeface="微软雅黑" pitchFamily="34" charset="-122"/>
                <a:ea typeface="微软雅黑" pitchFamily="34" charset="-122"/>
              </a:rPr>
              <a:t>32</a:t>
            </a:r>
            <a:r>
              <a:rPr lang="zh-CN" altLang="en-US" sz="2200" smtClean="0">
                <a:solidFill>
                  <a:srgbClr val="0033CC"/>
                </a:solidFill>
                <a:latin typeface="微软雅黑" pitchFamily="34" charset="-122"/>
                <a:ea typeface="微软雅黑" pitchFamily="34" charset="-122"/>
              </a:rPr>
              <a:t>位无符号数解释时，其值为</a:t>
            </a:r>
            <a:r>
              <a:rPr lang="en-US" altLang="zh-CN" sz="2200" smtClean="0">
                <a:solidFill>
                  <a:srgbClr val="0033CC"/>
                </a:solidFill>
                <a:latin typeface="微软雅黑" pitchFamily="34" charset="-122"/>
                <a:ea typeface="微软雅黑" pitchFamily="34" charset="-122"/>
              </a:rPr>
              <a:t>2</a:t>
            </a:r>
            <a:r>
              <a:rPr lang="en-US" altLang="zh-CN" sz="2200" baseline="30000" smtClean="0">
                <a:solidFill>
                  <a:srgbClr val="0033CC"/>
                </a:solidFill>
                <a:latin typeface="微软雅黑" pitchFamily="34" charset="-122"/>
                <a:ea typeface="微软雅黑" pitchFamily="34" charset="-122"/>
              </a:rPr>
              <a:t>32</a:t>
            </a:r>
            <a:r>
              <a:rPr lang="en-US" altLang="zh-CN" sz="2200" smtClean="0">
                <a:solidFill>
                  <a:srgbClr val="0033CC"/>
                </a:solidFill>
                <a:latin typeface="微软雅黑" pitchFamily="34" charset="-122"/>
                <a:ea typeface="微软雅黑" pitchFamily="34" charset="-122"/>
              </a:rPr>
              <a:t>–1= 4 294 967 296–1 = 4 294 967 295</a:t>
            </a:r>
            <a:r>
              <a:rPr lang="zh-CN" altLang="en-US" sz="2200" smtClean="0">
                <a:solidFill>
                  <a:srgbClr val="0033CC"/>
                </a:solidFill>
                <a:latin typeface="微软雅黑" pitchFamily="34" charset="-122"/>
                <a:ea typeface="微软雅黑" pitchFamily="34" charset="-122"/>
              </a:rPr>
              <a:t>。</a:t>
            </a:r>
            <a:endParaRPr lang="zh-CN" altLang="en-US" sz="2200" i="1" smtClean="0">
              <a:solidFill>
                <a:srgbClr val="0033CC"/>
              </a:solidFill>
              <a:latin typeface="微软雅黑" pitchFamily="34" charset="-122"/>
              <a:ea typeface="微软雅黑" pitchFamily="34" charset="-122"/>
            </a:endParaRPr>
          </a:p>
          <a:p>
            <a:pPr>
              <a:spcBef>
                <a:spcPct val="25000"/>
              </a:spcBef>
              <a:buClr>
                <a:srgbClr val="0033CC"/>
              </a:buClr>
              <a:buFont typeface="Wingdings" pitchFamily="2" charset="2"/>
              <a:buChar char="u"/>
            </a:pPr>
            <a:r>
              <a:rPr lang="en-US" altLang="zh-CN" sz="2200" smtClean="0">
                <a:solidFill>
                  <a:srgbClr val="0033CC"/>
                </a:solidFill>
                <a:latin typeface="微软雅黑" pitchFamily="34" charset="-122"/>
                <a:ea typeface="微软雅黑" pitchFamily="34" charset="-122"/>
              </a:rPr>
              <a:t> 2</a:t>
            </a:r>
            <a:r>
              <a:rPr lang="en-US" altLang="zh-CN" sz="2200" baseline="30000" smtClean="0">
                <a:solidFill>
                  <a:srgbClr val="0033CC"/>
                </a:solidFill>
                <a:latin typeface="微软雅黑" pitchFamily="34" charset="-122"/>
                <a:ea typeface="微软雅黑" pitchFamily="34" charset="-122"/>
              </a:rPr>
              <a:t>31</a:t>
            </a:r>
            <a:r>
              <a:rPr lang="zh-CN" altLang="en-US" sz="2200" smtClean="0">
                <a:solidFill>
                  <a:srgbClr val="0033CC"/>
                </a:solidFill>
                <a:latin typeface="微软雅黑" pitchFamily="34" charset="-122"/>
                <a:ea typeface="微软雅黑" pitchFamily="34" charset="-122"/>
              </a:rPr>
              <a:t>的无符号数表示为“</a:t>
            </a:r>
            <a:r>
              <a:rPr lang="en-US" altLang="zh-CN" sz="2200" smtClean="0">
                <a:solidFill>
                  <a:srgbClr val="0033CC"/>
                </a:solidFill>
                <a:latin typeface="微软雅黑" pitchFamily="34" charset="-122"/>
                <a:ea typeface="微软雅黑" pitchFamily="34" charset="-122"/>
              </a:rPr>
              <a:t>100…0”</a:t>
            </a:r>
            <a:r>
              <a:rPr lang="zh-CN" altLang="en-US" sz="2200" smtClean="0">
                <a:solidFill>
                  <a:srgbClr val="0033CC"/>
                </a:solidFill>
                <a:latin typeface="微软雅黑" pitchFamily="34" charset="-122"/>
                <a:ea typeface="微软雅黑" pitchFamily="34" charset="-122"/>
              </a:rPr>
              <a:t>，被解释为</a:t>
            </a:r>
            <a:r>
              <a:rPr lang="en-US" altLang="zh-CN" sz="2200" smtClean="0">
                <a:solidFill>
                  <a:srgbClr val="0033CC"/>
                </a:solidFill>
                <a:latin typeface="微软雅黑" pitchFamily="34" charset="-122"/>
                <a:ea typeface="微软雅黑" pitchFamily="34" charset="-122"/>
              </a:rPr>
              <a:t>32</a:t>
            </a:r>
            <a:r>
              <a:rPr lang="zh-CN" altLang="en-US" sz="2200" smtClean="0">
                <a:solidFill>
                  <a:srgbClr val="0033CC"/>
                </a:solidFill>
                <a:latin typeface="微软雅黑" pitchFamily="34" charset="-122"/>
                <a:ea typeface="微软雅黑" pitchFamily="34" charset="-122"/>
              </a:rPr>
              <a:t>位带符号整数时，其值为最小负数：</a:t>
            </a:r>
            <a:r>
              <a:rPr lang="en-US" altLang="zh-CN" sz="2200" smtClean="0">
                <a:solidFill>
                  <a:srgbClr val="0033CC"/>
                </a:solidFill>
                <a:latin typeface="微软雅黑" pitchFamily="34" charset="-122"/>
                <a:ea typeface="微软雅黑" pitchFamily="34" charset="-122"/>
              </a:rPr>
              <a:t>–2</a:t>
            </a:r>
            <a:r>
              <a:rPr lang="en-US" altLang="zh-CN" sz="2200" baseline="30000" smtClean="0">
                <a:solidFill>
                  <a:srgbClr val="0033CC"/>
                </a:solidFill>
                <a:latin typeface="微软雅黑" pitchFamily="34" charset="-122"/>
                <a:ea typeface="微软雅黑" pitchFamily="34" charset="-122"/>
              </a:rPr>
              <a:t>32-1</a:t>
            </a:r>
            <a:r>
              <a:rPr lang="en-US" altLang="zh-CN" sz="2200" smtClean="0">
                <a:solidFill>
                  <a:srgbClr val="0033CC"/>
                </a:solidFill>
                <a:latin typeface="微软雅黑" pitchFamily="34" charset="-122"/>
                <a:ea typeface="微软雅黑" pitchFamily="34" charset="-122"/>
              </a:rPr>
              <a:t> = –2</a:t>
            </a:r>
            <a:r>
              <a:rPr lang="en-US" altLang="zh-CN" sz="2200" baseline="30000" smtClean="0">
                <a:solidFill>
                  <a:srgbClr val="0033CC"/>
                </a:solidFill>
                <a:latin typeface="微软雅黑" pitchFamily="34" charset="-122"/>
                <a:ea typeface="微软雅黑" pitchFamily="34" charset="-122"/>
              </a:rPr>
              <a:t>31</a:t>
            </a:r>
            <a:r>
              <a:rPr lang="en-US" altLang="zh-CN" sz="2200" smtClean="0">
                <a:solidFill>
                  <a:srgbClr val="0033CC"/>
                </a:solidFill>
                <a:latin typeface="微软雅黑" pitchFamily="34" charset="-122"/>
                <a:ea typeface="微软雅黑" pitchFamily="34" charset="-122"/>
              </a:rPr>
              <a:t> = –2 147 483 648</a:t>
            </a:r>
            <a:r>
              <a:rPr lang="zh-CN" altLang="en-US" sz="2200" smtClean="0">
                <a:solidFill>
                  <a:srgbClr val="0033CC"/>
                </a:solidFill>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1571">
                                            <p:txEl>
                                              <p:pRg st="7" end="7"/>
                                            </p:txEl>
                                          </p:spTgt>
                                        </p:tgtEl>
                                        <p:attrNameLst>
                                          <p:attrName>style.visibility</p:attrName>
                                        </p:attrNameLst>
                                      </p:cBhvr>
                                      <p:to>
                                        <p:strVal val="visible"/>
                                      </p:to>
                                    </p:set>
                                    <p:animEffect transition="in" filter="blinds(horizontal)">
                                      <p:cBhvr>
                                        <p:cTn id="7" dur="500"/>
                                        <p:tgtEl>
                                          <p:spTgt spid="621571">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21571">
                                            <p:txEl>
                                              <p:pRg st="8" end="8"/>
                                            </p:txEl>
                                          </p:spTgt>
                                        </p:tgtEl>
                                        <p:attrNameLst>
                                          <p:attrName>style.visibility</p:attrName>
                                        </p:attrNameLst>
                                      </p:cBhvr>
                                      <p:to>
                                        <p:strVal val="visible"/>
                                      </p:to>
                                    </p:set>
                                    <p:animEffect transition="in" filter="blinds(horizontal)">
                                      <p:cBhvr>
                                        <p:cTn id="10" dur="500"/>
                                        <p:tgtEl>
                                          <p:spTgt spid="621571">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21571">
                                            <p:txEl>
                                              <p:pRg st="9" end="9"/>
                                            </p:txEl>
                                          </p:spTgt>
                                        </p:tgtEl>
                                        <p:attrNameLst>
                                          <p:attrName>style.visibility</p:attrName>
                                        </p:attrNameLst>
                                      </p:cBhvr>
                                      <p:to>
                                        <p:strVal val="visible"/>
                                      </p:to>
                                    </p:set>
                                    <p:animEffect transition="in" filter="blinds(horizontal)">
                                      <p:cBhvr>
                                        <p:cTn id="15" dur="500"/>
                                        <p:tgtEl>
                                          <p:spTgt spid="621571">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21571">
                                            <p:txEl>
                                              <p:pRg st="10" end="10"/>
                                            </p:txEl>
                                          </p:spTgt>
                                        </p:tgtEl>
                                        <p:attrNameLst>
                                          <p:attrName>style.visibility</p:attrName>
                                        </p:attrNameLst>
                                      </p:cBhvr>
                                      <p:to>
                                        <p:strVal val="visible"/>
                                      </p:to>
                                    </p:set>
                                    <p:animEffect transition="in" filter="blinds(horizontal)">
                                      <p:cBhvr>
                                        <p:cTn id="20" dur="500"/>
                                        <p:tgtEl>
                                          <p:spTgt spid="6215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idx="4294967295"/>
          </p:nvPr>
        </p:nvSpPr>
        <p:spPr>
          <a:xfrm>
            <a:off x="457200" y="98425"/>
            <a:ext cx="8229600" cy="561975"/>
          </a:xfrm>
        </p:spPr>
        <p:txBody>
          <a:bodyPr/>
          <a:lstStyle/>
          <a:p>
            <a:r>
              <a:rPr lang="zh-CN" altLang="en-US" sz="3200" smtClean="0"/>
              <a:t>数据的表示和运算</a:t>
            </a:r>
          </a:p>
        </p:txBody>
      </p:sp>
      <p:sp>
        <p:nvSpPr>
          <p:cNvPr id="136195" name="Rectangle 3"/>
          <p:cNvSpPr>
            <a:spLocks noGrp="1" noChangeArrowheads="1"/>
          </p:cNvSpPr>
          <p:nvPr>
            <p:ph type="body" idx="4294967295"/>
          </p:nvPr>
        </p:nvSpPr>
        <p:spPr>
          <a:xfrm>
            <a:off x="250825" y="863600"/>
            <a:ext cx="8551863" cy="5400675"/>
          </a:xfrm>
        </p:spPr>
        <p:txBody>
          <a:bodyPr/>
          <a:lstStyle/>
          <a:p>
            <a:pPr marL="457200" indent="-457200">
              <a:lnSpc>
                <a:spcPct val="100000"/>
              </a:lnSpc>
              <a:spcBef>
                <a:spcPts val="1300"/>
              </a:spcBef>
            </a:pPr>
            <a:r>
              <a:rPr lang="zh-CN" altLang="en-US" sz="2800" smtClean="0">
                <a:ea typeface="黑体" pitchFamily="49" charset="-122"/>
              </a:rPr>
              <a:t>主要教学目标</a:t>
            </a:r>
          </a:p>
          <a:p>
            <a:pPr marL="838200" lvl="1" indent="-381000">
              <a:lnSpc>
                <a:spcPct val="150000"/>
              </a:lnSpc>
              <a:spcBef>
                <a:spcPct val="35000"/>
              </a:spcBef>
            </a:pPr>
            <a:r>
              <a:rPr lang="zh-CN" altLang="en-US" sz="2400" smtClean="0">
                <a:latin typeface="微软雅黑" pitchFamily="34" charset="-122"/>
                <a:ea typeface="微软雅黑" pitchFamily="34" charset="-122"/>
              </a:rPr>
              <a:t>掌握计算机内部各种数据的编码表示及其运算方法</a:t>
            </a:r>
          </a:p>
          <a:p>
            <a:pPr marL="838200" lvl="1" indent="-381000">
              <a:lnSpc>
                <a:spcPct val="150000"/>
              </a:lnSpc>
              <a:spcBef>
                <a:spcPct val="35000"/>
              </a:spcBef>
            </a:pPr>
            <a:r>
              <a:rPr lang="zh-CN" altLang="en-US" sz="2400" smtClean="0">
                <a:latin typeface="微软雅黑" pitchFamily="34" charset="-122"/>
                <a:ea typeface="微软雅黑" pitchFamily="34" charset="-122"/>
              </a:rPr>
              <a:t>了解高级语言程序中的各种类型变量对应的表示形式</a:t>
            </a:r>
          </a:p>
          <a:p>
            <a:pPr marL="838200" lvl="1" indent="-381000">
              <a:lnSpc>
                <a:spcPct val="150000"/>
              </a:lnSpc>
              <a:spcBef>
                <a:spcPct val="35000"/>
              </a:spcBef>
            </a:pPr>
            <a:r>
              <a:rPr lang="zh-CN" altLang="en-US" sz="2400" smtClean="0">
                <a:latin typeface="微软雅黑" pitchFamily="34" charset="-122"/>
                <a:ea typeface="微软雅黑" pitchFamily="34" charset="-122"/>
              </a:rPr>
              <a:t>在高级语言程序中的</a:t>
            </a:r>
            <a:r>
              <a:rPr lang="zh-CN" altLang="en-US" sz="2400" smtClean="0">
                <a:solidFill>
                  <a:srgbClr val="FF0000"/>
                </a:solidFill>
                <a:latin typeface="微软雅黑" pitchFamily="34" charset="-122"/>
                <a:ea typeface="微软雅黑" pitchFamily="34" charset="-122"/>
              </a:rPr>
              <a:t>变量</a:t>
            </a:r>
            <a:r>
              <a:rPr lang="zh-CN" altLang="en-US" sz="2400" smtClean="0">
                <a:latin typeface="微软雅黑" pitchFamily="34" charset="-122"/>
                <a:ea typeface="微软雅黑" pitchFamily="34" charset="-122"/>
              </a:rPr>
              <a:t>、</a:t>
            </a:r>
            <a:r>
              <a:rPr lang="zh-CN" altLang="en-US" sz="2400" smtClean="0">
                <a:solidFill>
                  <a:srgbClr val="FF0000"/>
                </a:solidFill>
                <a:latin typeface="微软雅黑" pitchFamily="34" charset="-122"/>
                <a:ea typeface="微软雅黑" pitchFamily="34" charset="-122"/>
              </a:rPr>
              <a:t>机器数</a:t>
            </a:r>
            <a:r>
              <a:rPr lang="zh-CN" altLang="en-US" sz="2400" smtClean="0">
                <a:latin typeface="微软雅黑" pitchFamily="34" charset="-122"/>
                <a:ea typeface="微软雅黑" pitchFamily="34" charset="-122"/>
              </a:rPr>
              <a:t>和</a:t>
            </a:r>
            <a:r>
              <a:rPr lang="zh-CN" altLang="en-US" sz="2400" smtClean="0">
                <a:solidFill>
                  <a:srgbClr val="FF0000"/>
                </a:solidFill>
                <a:latin typeface="微软雅黑" pitchFamily="34" charset="-122"/>
                <a:ea typeface="微软雅黑" pitchFamily="34" charset="-122"/>
              </a:rPr>
              <a:t>底层硬件</a:t>
            </a:r>
            <a:r>
              <a:rPr lang="zh-CN" altLang="en-US" sz="2400" smtClean="0">
                <a:latin typeface="微软雅黑" pitchFamily="34" charset="-122"/>
                <a:ea typeface="微软雅黑" pitchFamily="34" charset="-122"/>
              </a:rPr>
              <a:t>（寄存器、加法器、</a:t>
            </a:r>
            <a:r>
              <a:rPr lang="en-US" altLang="zh-CN" sz="2400" smtClean="0">
                <a:latin typeface="微软雅黑" pitchFamily="34" charset="-122"/>
                <a:ea typeface="微软雅黑" pitchFamily="34" charset="-122"/>
              </a:rPr>
              <a:t>ALU</a:t>
            </a:r>
            <a:r>
              <a:rPr lang="zh-CN" altLang="en-US" sz="2400" smtClean="0">
                <a:latin typeface="微软雅黑" pitchFamily="34" charset="-122"/>
                <a:ea typeface="微软雅黑" pitchFamily="34" charset="-122"/>
              </a:rPr>
              <a:t>等）</a:t>
            </a:r>
            <a:r>
              <a:rPr lang="zh-CN" altLang="en-US" sz="2400" smtClean="0">
                <a:solidFill>
                  <a:srgbClr val="FF0000"/>
                </a:solidFill>
                <a:latin typeface="微软雅黑" pitchFamily="34" charset="-122"/>
                <a:ea typeface="微软雅黑" pitchFamily="34" charset="-122"/>
              </a:rPr>
              <a:t>之间建立关联</a:t>
            </a:r>
          </a:p>
          <a:p>
            <a:pPr marL="838200" lvl="1" indent="-381000">
              <a:lnSpc>
                <a:spcPct val="150000"/>
              </a:lnSpc>
              <a:spcBef>
                <a:spcPct val="35000"/>
              </a:spcBef>
            </a:pPr>
            <a:r>
              <a:rPr lang="zh-CN" altLang="en-US" sz="2400" smtClean="0">
                <a:latin typeface="微软雅黑" pitchFamily="34" charset="-122"/>
                <a:ea typeface="微软雅黑" pitchFamily="34" charset="-122"/>
              </a:rPr>
              <a:t>综合运用所学知识，分析高级语言和机器级语言程序设计中遇到的各种与数据表示和运算相关的问题，解释相应的执行结果</a:t>
            </a:r>
          </a:p>
        </p:txBody>
      </p:sp>
      <p:sp>
        <p:nvSpPr>
          <p:cNvPr id="136196" name="Rectangle 4"/>
          <p:cNvSpPr>
            <a:spLocks noChangeArrowheads="1"/>
          </p:cNvSpPr>
          <p:nvPr/>
        </p:nvSpPr>
        <p:spPr bwMode="auto">
          <a:xfrm>
            <a:off x="385763" y="6159500"/>
            <a:ext cx="8461375" cy="396875"/>
          </a:xfrm>
          <a:prstGeom prst="rect">
            <a:avLst/>
          </a:prstGeom>
          <a:noFill/>
          <a:ln w="9525">
            <a:noFill/>
            <a:miter lim="800000"/>
            <a:headEnd/>
            <a:tailEnd/>
          </a:ln>
          <a:effectLst/>
        </p:spPr>
        <p:txBody>
          <a:bodyPr anchor="ctr">
            <a:spAutoFit/>
          </a:bodyPr>
          <a:lstStyle/>
          <a:p>
            <a:pPr eaLnBrk="0" hangingPunct="0"/>
            <a:r>
              <a:rPr lang="en-US" altLang="zh-CN" sz="2000" b="1">
                <a:latin typeface="微软雅黑" pitchFamily="34" charset="-122"/>
                <a:ea typeface="微软雅黑" pitchFamily="34" charset="-122"/>
              </a:rPr>
              <a:t>C</a:t>
            </a:r>
            <a:r>
              <a:rPr lang="zh-CN" altLang="en-US" sz="2000" b="1">
                <a:latin typeface="微软雅黑" pitchFamily="34" charset="-122"/>
                <a:ea typeface="微软雅黑" pitchFamily="34" charset="-122"/>
              </a:rPr>
              <a:t>语言参考网站：</a:t>
            </a:r>
            <a:r>
              <a:rPr lang="en-US" altLang="zh-CN" sz="2000" b="1">
                <a:latin typeface="微软雅黑" pitchFamily="34" charset="-122"/>
                <a:ea typeface="微软雅黑" pitchFamily="34" charset="-122"/>
                <a:hlinkClick r:id="rId3"/>
              </a:rPr>
              <a:t>http://docs.huihoo.com/c/linux-c-programming/</a:t>
            </a:r>
            <a:endParaRPr lang="en-US" altLang="zh-CN" sz="2000" b="1">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457200" y="98425"/>
            <a:ext cx="8229600" cy="561975"/>
          </a:xfrm>
        </p:spPr>
        <p:txBody>
          <a:bodyPr/>
          <a:lstStyle/>
          <a:p>
            <a:r>
              <a:rPr lang="en-US" altLang="zh-CN" sz="3600" smtClean="0">
                <a:ea typeface="宋体" pitchFamily="2" charset="-122"/>
              </a:rPr>
              <a:t>C</a:t>
            </a:r>
            <a:r>
              <a:rPr lang="zh-CN" altLang="en-US" sz="3600" smtClean="0">
                <a:ea typeface="宋体" pitchFamily="2" charset="-122"/>
              </a:rPr>
              <a:t>语言程序中的整数</a:t>
            </a:r>
          </a:p>
        </p:txBody>
      </p:sp>
      <p:sp>
        <p:nvSpPr>
          <p:cNvPr id="623619" name="Rectangle 3"/>
          <p:cNvSpPr>
            <a:spLocks noGrp="1" noChangeArrowheads="1"/>
          </p:cNvSpPr>
          <p:nvPr>
            <p:ph type="body" idx="1"/>
          </p:nvPr>
        </p:nvSpPr>
        <p:spPr>
          <a:xfrm>
            <a:off x="250825" y="773113"/>
            <a:ext cx="8731250" cy="6084887"/>
          </a:xfrm>
        </p:spPr>
        <p:txBody>
          <a:bodyPr/>
          <a:lstStyle/>
          <a:p>
            <a:pPr>
              <a:spcBef>
                <a:spcPct val="25000"/>
              </a:spcBef>
              <a:buFontTx/>
              <a:buNone/>
            </a:pPr>
            <a:r>
              <a:rPr lang="en-US" altLang="zh-CN" sz="2000" smtClean="0">
                <a:latin typeface="微软雅黑" pitchFamily="34" charset="-122"/>
                <a:ea typeface="微软雅黑" pitchFamily="34" charset="-122"/>
              </a:rPr>
              <a:t>1</a:t>
            </a:r>
            <a:r>
              <a:rPr lang="zh-CN" altLang="en-US" sz="2000" smtClean="0">
                <a:latin typeface="微软雅黑" pitchFamily="34" charset="-122"/>
                <a:ea typeface="微软雅黑" pitchFamily="34" charset="-122"/>
              </a:rPr>
              <a:t>）在有些</a:t>
            </a:r>
            <a:r>
              <a:rPr lang="en-US" altLang="zh-CN" sz="2000" smtClean="0">
                <a:latin typeface="微软雅黑" pitchFamily="34" charset="-122"/>
                <a:ea typeface="微软雅黑" pitchFamily="34" charset="-122"/>
              </a:rPr>
              <a:t>32</a:t>
            </a:r>
            <a:r>
              <a:rPr lang="zh-CN" altLang="en-US" sz="2000" smtClean="0">
                <a:latin typeface="微软雅黑" pitchFamily="34" charset="-122"/>
                <a:ea typeface="微软雅黑" pitchFamily="34" charset="-122"/>
              </a:rPr>
              <a:t>位系统上，</a:t>
            </a:r>
            <a:r>
              <a:rPr lang="en-US" altLang="zh-CN" sz="2000" smtClean="0">
                <a:latin typeface="微软雅黑" pitchFamily="34" charset="-122"/>
                <a:ea typeface="微软雅黑" pitchFamily="34" charset="-122"/>
              </a:rPr>
              <a:t>C</a:t>
            </a:r>
            <a:r>
              <a:rPr lang="zh-CN" altLang="en-US" sz="2000" smtClean="0">
                <a:latin typeface="微软雅黑" pitchFamily="34" charset="-122"/>
                <a:ea typeface="微软雅黑" pitchFamily="34" charset="-122"/>
              </a:rPr>
              <a:t>表达式</a:t>
            </a:r>
            <a:r>
              <a:rPr lang="en-US" altLang="zh-CN" sz="2000" smtClean="0">
                <a:solidFill>
                  <a:srgbClr val="0033CC"/>
                </a:solidFill>
                <a:latin typeface="微软雅黑" pitchFamily="34" charset="-122"/>
                <a:ea typeface="微软雅黑" pitchFamily="34" charset="-122"/>
              </a:rPr>
              <a:t>-2147483648 &lt; 2147483647</a:t>
            </a:r>
            <a:r>
              <a:rPr lang="zh-CN" altLang="en-US" sz="2000" smtClean="0">
                <a:latin typeface="微软雅黑" pitchFamily="34" charset="-122"/>
                <a:ea typeface="微软雅黑" pitchFamily="34" charset="-122"/>
              </a:rPr>
              <a:t>的执行结果为</a:t>
            </a:r>
            <a:r>
              <a:rPr lang="en-US" altLang="zh-CN" sz="2000" smtClean="0">
                <a:latin typeface="微软雅黑" pitchFamily="34" charset="-122"/>
                <a:ea typeface="微软雅黑" pitchFamily="34" charset="-122"/>
              </a:rPr>
              <a:t>false</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Why</a:t>
            </a:r>
            <a:r>
              <a:rPr lang="zh-CN" altLang="en-US" sz="2000" smtClean="0">
                <a:latin typeface="微软雅黑" pitchFamily="34" charset="-122"/>
                <a:ea typeface="微软雅黑" pitchFamily="34" charset="-122"/>
              </a:rPr>
              <a:t>？</a:t>
            </a:r>
          </a:p>
          <a:p>
            <a:pPr>
              <a:spcBef>
                <a:spcPct val="25000"/>
              </a:spcBef>
              <a:buFontTx/>
              <a:buNone/>
            </a:pPr>
            <a:r>
              <a:rPr lang="en-US" altLang="zh-CN" sz="2000" smtClean="0">
                <a:latin typeface="微软雅黑" pitchFamily="34" charset="-122"/>
                <a:ea typeface="微软雅黑" pitchFamily="34" charset="-122"/>
              </a:rPr>
              <a:t>2</a:t>
            </a:r>
            <a:r>
              <a:rPr lang="zh-CN" altLang="en-US" sz="2000" smtClean="0">
                <a:latin typeface="微软雅黑" pitchFamily="34" charset="-122"/>
                <a:ea typeface="微软雅黑" pitchFamily="34" charset="-122"/>
              </a:rPr>
              <a:t>）若定义变量“</a:t>
            </a:r>
            <a:r>
              <a:rPr lang="en-US" altLang="zh-CN" sz="2000" smtClean="0">
                <a:latin typeface="微软雅黑" pitchFamily="34" charset="-122"/>
                <a:ea typeface="微软雅黑" pitchFamily="34" charset="-122"/>
              </a:rPr>
              <a:t>int i=-2147483648;”</a:t>
            </a:r>
            <a:r>
              <a:rPr lang="zh-CN" altLang="en-US" sz="2000" smtClean="0">
                <a:latin typeface="微软雅黑" pitchFamily="34" charset="-122"/>
                <a:ea typeface="微软雅黑" pitchFamily="34" charset="-122"/>
              </a:rPr>
              <a:t>，则“</a:t>
            </a:r>
            <a:r>
              <a:rPr lang="en-US" altLang="zh-CN" sz="2000" smtClean="0">
                <a:solidFill>
                  <a:srgbClr val="0033CC"/>
                </a:solidFill>
                <a:latin typeface="微软雅黑" pitchFamily="34" charset="-122"/>
                <a:ea typeface="微软雅黑" pitchFamily="34" charset="-122"/>
              </a:rPr>
              <a:t>i &lt; 2147483647</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的执行结果为</a:t>
            </a:r>
            <a:r>
              <a:rPr lang="en-US" altLang="zh-CN" sz="2000" smtClean="0">
                <a:latin typeface="微软雅黑" pitchFamily="34" charset="-122"/>
                <a:ea typeface="微软雅黑" pitchFamily="34" charset="-122"/>
              </a:rPr>
              <a:t>true</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Why</a:t>
            </a:r>
            <a:r>
              <a:rPr lang="zh-CN" altLang="en-US" sz="2000" smtClean="0">
                <a:latin typeface="微软雅黑" pitchFamily="34" charset="-122"/>
                <a:ea typeface="微软雅黑" pitchFamily="34" charset="-122"/>
              </a:rPr>
              <a:t>？</a:t>
            </a:r>
          </a:p>
          <a:p>
            <a:pPr>
              <a:spcBef>
                <a:spcPct val="25000"/>
              </a:spcBef>
              <a:buFontTx/>
              <a:buNone/>
            </a:pPr>
            <a:r>
              <a:rPr lang="en-US" altLang="zh-CN" sz="2000" smtClean="0">
                <a:latin typeface="微软雅黑" pitchFamily="34" charset="-122"/>
                <a:ea typeface="微软雅黑" pitchFamily="34" charset="-122"/>
              </a:rPr>
              <a:t>3</a:t>
            </a:r>
            <a:r>
              <a:rPr lang="zh-CN" altLang="en-US" sz="2000" smtClean="0">
                <a:latin typeface="微软雅黑" pitchFamily="34" charset="-122"/>
                <a:ea typeface="微软雅黑" pitchFamily="34" charset="-122"/>
              </a:rPr>
              <a:t>）如果将表达式写成“</a:t>
            </a:r>
            <a:r>
              <a:rPr lang="en-US" altLang="zh-CN" sz="2000" smtClean="0">
                <a:solidFill>
                  <a:srgbClr val="0033CC"/>
                </a:solidFill>
                <a:latin typeface="微软雅黑" pitchFamily="34" charset="-122"/>
                <a:ea typeface="微软雅黑" pitchFamily="34" charset="-122"/>
              </a:rPr>
              <a:t>-2147483647-1 &lt; 2147483647</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，则结果会怎样呢？</a:t>
            </a:r>
            <a:r>
              <a:rPr lang="en-US" altLang="zh-CN" sz="2000" smtClean="0">
                <a:latin typeface="微软雅黑" pitchFamily="34" charset="-122"/>
                <a:ea typeface="微软雅黑" pitchFamily="34" charset="-122"/>
              </a:rPr>
              <a:t>Why</a:t>
            </a:r>
            <a:r>
              <a:rPr lang="zh-CN" altLang="en-US" sz="2000" smtClean="0">
                <a:latin typeface="微软雅黑" pitchFamily="34" charset="-122"/>
                <a:ea typeface="微软雅黑" pitchFamily="34" charset="-122"/>
              </a:rPr>
              <a:t>？</a:t>
            </a:r>
          </a:p>
          <a:p>
            <a:pPr>
              <a:spcBef>
                <a:spcPct val="25000"/>
              </a:spcBef>
              <a:buFontTx/>
              <a:buNone/>
            </a:pPr>
            <a:r>
              <a:rPr lang="en-US" altLang="zh-CN" sz="2000" smtClean="0">
                <a:solidFill>
                  <a:srgbClr val="CC3300"/>
                </a:solidFill>
              </a:rPr>
              <a:t>1</a:t>
            </a:r>
            <a:r>
              <a:rPr lang="zh-CN" altLang="en-US" sz="2000" smtClean="0">
                <a:solidFill>
                  <a:srgbClr val="CC3300"/>
                </a:solidFill>
              </a:rPr>
              <a:t>）在</a:t>
            </a:r>
            <a:r>
              <a:rPr lang="en-US" altLang="zh-CN" sz="2000" smtClean="0">
                <a:solidFill>
                  <a:srgbClr val="CC3300"/>
                </a:solidFill>
              </a:rPr>
              <a:t>ISO C90</a:t>
            </a:r>
            <a:r>
              <a:rPr lang="zh-CN" altLang="en-US" sz="2000" smtClean="0">
                <a:solidFill>
                  <a:srgbClr val="CC3300"/>
                </a:solidFill>
              </a:rPr>
              <a:t>标准下 ，</a:t>
            </a:r>
            <a:r>
              <a:rPr lang="en-US" altLang="zh-CN" sz="2000" smtClean="0">
                <a:solidFill>
                  <a:srgbClr val="CC3300"/>
                </a:solidFill>
                <a:latin typeface="微软雅黑" pitchFamily="34" charset="-122"/>
                <a:ea typeface="微软雅黑" pitchFamily="34" charset="-122"/>
              </a:rPr>
              <a:t>2147483648</a:t>
            </a:r>
            <a:r>
              <a:rPr lang="zh-CN" altLang="en-US" sz="2000" smtClean="0">
                <a:solidFill>
                  <a:srgbClr val="CC3300"/>
                </a:solidFill>
                <a:latin typeface="微软雅黑" pitchFamily="34" charset="-122"/>
                <a:ea typeface="微软雅黑" pitchFamily="34" charset="-122"/>
              </a:rPr>
              <a:t>为</a:t>
            </a:r>
            <a:r>
              <a:rPr lang="en-US" altLang="zh-CN" sz="2000" smtClean="0">
                <a:solidFill>
                  <a:srgbClr val="CC3300"/>
                </a:solidFill>
                <a:latin typeface="微软雅黑" pitchFamily="34" charset="-122"/>
                <a:ea typeface="微软雅黑" pitchFamily="34" charset="-122"/>
              </a:rPr>
              <a:t>unsigned int</a:t>
            </a:r>
            <a:r>
              <a:rPr lang="zh-CN" altLang="en-US" sz="2000" smtClean="0">
                <a:solidFill>
                  <a:srgbClr val="CC3300"/>
                </a:solidFill>
                <a:latin typeface="微软雅黑" pitchFamily="34" charset="-122"/>
                <a:ea typeface="微软雅黑" pitchFamily="34" charset="-122"/>
              </a:rPr>
              <a:t>型，因此</a:t>
            </a:r>
          </a:p>
          <a:p>
            <a:pPr>
              <a:spcBef>
                <a:spcPct val="25000"/>
              </a:spcBef>
              <a:buFontTx/>
              <a:buNone/>
            </a:pPr>
            <a:r>
              <a:rPr lang="zh-CN" altLang="en-US" sz="2000" smtClean="0">
                <a:solidFill>
                  <a:srgbClr val="CC3300"/>
                </a:solidFill>
                <a:latin typeface="微软雅黑" pitchFamily="34" charset="-122"/>
                <a:ea typeface="微软雅黑" pitchFamily="34" charset="-122"/>
              </a:rPr>
              <a:t>    </a:t>
            </a:r>
            <a:r>
              <a:rPr lang="zh-CN" altLang="en-US" sz="2000" smtClean="0">
                <a:solidFill>
                  <a:srgbClr val="0033CC"/>
                </a:solidFill>
                <a:latin typeface="微软雅黑" pitchFamily="34" charset="-122"/>
                <a:ea typeface="微软雅黑" pitchFamily="34" charset="-122"/>
              </a:rPr>
              <a:t>“</a:t>
            </a:r>
            <a:r>
              <a:rPr lang="en-US" altLang="zh-CN" sz="2000" smtClean="0">
                <a:solidFill>
                  <a:srgbClr val="0033CC"/>
                </a:solidFill>
                <a:latin typeface="微软雅黑" pitchFamily="34" charset="-122"/>
                <a:ea typeface="微软雅黑" pitchFamily="34" charset="-122"/>
              </a:rPr>
              <a:t>-2147483648 &lt; 2147483647”</a:t>
            </a:r>
            <a:r>
              <a:rPr lang="zh-CN" altLang="en-US" sz="2000" smtClean="0">
                <a:solidFill>
                  <a:srgbClr val="CC3300"/>
                </a:solidFill>
                <a:latin typeface="微软雅黑" pitchFamily="34" charset="-122"/>
                <a:ea typeface="微软雅黑" pitchFamily="34" charset="-122"/>
              </a:rPr>
              <a:t>按无符号数比较，</a:t>
            </a:r>
          </a:p>
          <a:p>
            <a:pPr>
              <a:spcBef>
                <a:spcPct val="25000"/>
              </a:spcBef>
              <a:buFontTx/>
              <a:buNone/>
            </a:pPr>
            <a:r>
              <a:rPr lang="en-US" altLang="zh-CN" sz="2000" smtClean="0">
                <a:solidFill>
                  <a:srgbClr val="CC3300"/>
                </a:solidFill>
                <a:latin typeface="微软雅黑" pitchFamily="34" charset="-122"/>
                <a:ea typeface="微软雅黑" pitchFamily="34" charset="-122"/>
              </a:rPr>
              <a:t>     10……0B</a:t>
            </a:r>
            <a:r>
              <a:rPr lang="zh-CN" altLang="en-US" sz="2000" smtClean="0">
                <a:solidFill>
                  <a:srgbClr val="CC3300"/>
                </a:solidFill>
                <a:latin typeface="微软雅黑" pitchFamily="34" charset="-122"/>
                <a:ea typeface="微软雅黑" pitchFamily="34" charset="-122"/>
              </a:rPr>
              <a:t>比</a:t>
            </a:r>
            <a:r>
              <a:rPr lang="en-US" altLang="zh-CN" sz="2000" smtClean="0">
                <a:solidFill>
                  <a:srgbClr val="CC3300"/>
                </a:solidFill>
                <a:latin typeface="微软雅黑" pitchFamily="34" charset="-122"/>
                <a:ea typeface="微软雅黑" pitchFamily="34" charset="-122"/>
              </a:rPr>
              <a:t>01……1</a:t>
            </a:r>
            <a:r>
              <a:rPr lang="zh-CN" altLang="en-US" sz="2000" smtClean="0">
                <a:solidFill>
                  <a:srgbClr val="CC3300"/>
                </a:solidFill>
                <a:latin typeface="微软雅黑" pitchFamily="34" charset="-122"/>
                <a:ea typeface="微软雅黑" pitchFamily="34" charset="-122"/>
              </a:rPr>
              <a:t>大，结果为</a:t>
            </a:r>
            <a:r>
              <a:rPr lang="en-US" altLang="zh-CN" sz="2000" smtClean="0">
                <a:solidFill>
                  <a:srgbClr val="CC3300"/>
                </a:solidFill>
                <a:latin typeface="微软雅黑" pitchFamily="34" charset="-122"/>
                <a:ea typeface="微软雅黑" pitchFamily="34" charset="-122"/>
              </a:rPr>
              <a:t>false</a:t>
            </a:r>
            <a:r>
              <a:rPr lang="zh-CN" altLang="en-US" sz="2000" smtClean="0">
                <a:solidFill>
                  <a:srgbClr val="CC3300"/>
                </a:solidFill>
                <a:latin typeface="微软雅黑" pitchFamily="34" charset="-122"/>
                <a:ea typeface="微软雅黑" pitchFamily="34" charset="-122"/>
              </a:rPr>
              <a:t>。</a:t>
            </a:r>
          </a:p>
          <a:p>
            <a:pPr>
              <a:spcBef>
                <a:spcPct val="25000"/>
              </a:spcBef>
              <a:buFontTx/>
              <a:buNone/>
            </a:pPr>
            <a:r>
              <a:rPr lang="zh-CN" altLang="en-US" sz="2000" smtClean="0">
                <a:solidFill>
                  <a:srgbClr val="CC3300"/>
                </a:solidFill>
              </a:rPr>
              <a:t>     </a:t>
            </a:r>
            <a:r>
              <a:rPr lang="zh-CN" altLang="en-US" sz="2000" smtClean="0">
                <a:solidFill>
                  <a:srgbClr val="008000"/>
                </a:solidFill>
              </a:rPr>
              <a:t>在</a:t>
            </a:r>
            <a:r>
              <a:rPr lang="en-US" altLang="zh-CN" sz="2000" smtClean="0">
                <a:solidFill>
                  <a:srgbClr val="008000"/>
                </a:solidFill>
              </a:rPr>
              <a:t>ISO C99</a:t>
            </a:r>
            <a:r>
              <a:rPr lang="zh-CN" altLang="en-US" sz="2000" smtClean="0">
                <a:solidFill>
                  <a:srgbClr val="008000"/>
                </a:solidFill>
              </a:rPr>
              <a:t>标准下 ，</a:t>
            </a:r>
            <a:r>
              <a:rPr lang="en-US" altLang="zh-CN" sz="2000" smtClean="0">
                <a:solidFill>
                  <a:srgbClr val="008000"/>
                </a:solidFill>
                <a:latin typeface="微软雅黑" pitchFamily="34" charset="-122"/>
                <a:ea typeface="微软雅黑" pitchFamily="34" charset="-122"/>
              </a:rPr>
              <a:t>2147483648</a:t>
            </a:r>
            <a:r>
              <a:rPr lang="zh-CN" altLang="en-US" sz="2000" smtClean="0">
                <a:solidFill>
                  <a:srgbClr val="008000"/>
                </a:solidFill>
                <a:latin typeface="微软雅黑" pitchFamily="34" charset="-122"/>
                <a:ea typeface="微软雅黑" pitchFamily="34" charset="-122"/>
              </a:rPr>
              <a:t>为</a:t>
            </a:r>
            <a:r>
              <a:rPr lang="en-US" altLang="zh-CN" sz="2000" smtClean="0">
                <a:solidFill>
                  <a:srgbClr val="008000"/>
                </a:solidFill>
                <a:latin typeface="微软雅黑" pitchFamily="34" charset="-122"/>
                <a:ea typeface="微软雅黑" pitchFamily="34" charset="-122"/>
              </a:rPr>
              <a:t>long long</a:t>
            </a:r>
            <a:r>
              <a:rPr lang="zh-CN" altLang="en-US" sz="2000" smtClean="0">
                <a:solidFill>
                  <a:srgbClr val="008000"/>
                </a:solidFill>
                <a:latin typeface="微软雅黑" pitchFamily="34" charset="-122"/>
                <a:ea typeface="微软雅黑" pitchFamily="34" charset="-122"/>
              </a:rPr>
              <a:t>型，因此</a:t>
            </a:r>
          </a:p>
          <a:p>
            <a:pPr>
              <a:spcBef>
                <a:spcPct val="25000"/>
              </a:spcBef>
              <a:buFontTx/>
              <a:buNone/>
            </a:pPr>
            <a:r>
              <a:rPr lang="zh-CN" altLang="en-US" sz="2000" smtClean="0">
                <a:solidFill>
                  <a:srgbClr val="008000"/>
                </a:solidFill>
                <a:latin typeface="微软雅黑" pitchFamily="34" charset="-122"/>
                <a:ea typeface="微软雅黑" pitchFamily="34" charset="-122"/>
              </a:rPr>
              <a:t>    </a:t>
            </a:r>
            <a:r>
              <a:rPr lang="zh-CN" altLang="en-US" sz="2000" smtClean="0">
                <a:solidFill>
                  <a:srgbClr val="0033CC"/>
                </a:solidFill>
                <a:latin typeface="微软雅黑" pitchFamily="34" charset="-122"/>
                <a:ea typeface="微软雅黑" pitchFamily="34" charset="-122"/>
              </a:rPr>
              <a:t>“</a:t>
            </a:r>
            <a:r>
              <a:rPr lang="en-US" altLang="zh-CN" sz="2000" smtClean="0">
                <a:solidFill>
                  <a:srgbClr val="0033CC"/>
                </a:solidFill>
                <a:latin typeface="微软雅黑" pitchFamily="34" charset="-122"/>
                <a:ea typeface="微软雅黑" pitchFamily="34" charset="-122"/>
              </a:rPr>
              <a:t>-2147483648 &lt; 2147483647”</a:t>
            </a:r>
            <a:r>
              <a:rPr lang="zh-CN" altLang="en-US" sz="2000" smtClean="0">
                <a:solidFill>
                  <a:srgbClr val="008000"/>
                </a:solidFill>
                <a:latin typeface="微软雅黑" pitchFamily="34" charset="-122"/>
                <a:ea typeface="微软雅黑" pitchFamily="34" charset="-122"/>
              </a:rPr>
              <a:t>按带符号整数比较，</a:t>
            </a:r>
          </a:p>
          <a:p>
            <a:pPr>
              <a:spcBef>
                <a:spcPct val="25000"/>
              </a:spcBef>
              <a:buFontTx/>
              <a:buNone/>
            </a:pPr>
            <a:r>
              <a:rPr lang="en-US" altLang="zh-CN" sz="2000" smtClean="0">
                <a:solidFill>
                  <a:srgbClr val="008000"/>
                </a:solidFill>
                <a:latin typeface="微软雅黑" pitchFamily="34" charset="-122"/>
                <a:ea typeface="微软雅黑" pitchFamily="34" charset="-122"/>
              </a:rPr>
              <a:t>     10……0B</a:t>
            </a:r>
            <a:r>
              <a:rPr lang="zh-CN" altLang="en-US" sz="2000" smtClean="0">
                <a:solidFill>
                  <a:srgbClr val="008000"/>
                </a:solidFill>
                <a:latin typeface="微软雅黑" pitchFamily="34" charset="-122"/>
                <a:ea typeface="微软雅黑" pitchFamily="34" charset="-122"/>
              </a:rPr>
              <a:t>比</a:t>
            </a:r>
            <a:r>
              <a:rPr lang="en-US" altLang="zh-CN" sz="2000" smtClean="0">
                <a:solidFill>
                  <a:srgbClr val="008000"/>
                </a:solidFill>
                <a:latin typeface="微软雅黑" pitchFamily="34" charset="-122"/>
                <a:ea typeface="微软雅黑" pitchFamily="34" charset="-122"/>
              </a:rPr>
              <a:t>01……1</a:t>
            </a:r>
            <a:r>
              <a:rPr lang="zh-CN" altLang="en-US" sz="2000" smtClean="0">
                <a:solidFill>
                  <a:srgbClr val="008000"/>
                </a:solidFill>
                <a:latin typeface="微软雅黑" pitchFamily="34" charset="-122"/>
                <a:ea typeface="微软雅黑" pitchFamily="34" charset="-122"/>
              </a:rPr>
              <a:t>小，结果为</a:t>
            </a:r>
            <a:r>
              <a:rPr lang="en-US" altLang="zh-CN" sz="2000" smtClean="0">
                <a:solidFill>
                  <a:srgbClr val="008000"/>
                </a:solidFill>
                <a:latin typeface="微软雅黑" pitchFamily="34" charset="-122"/>
                <a:ea typeface="微软雅黑" pitchFamily="34" charset="-122"/>
              </a:rPr>
              <a:t>true</a:t>
            </a:r>
            <a:r>
              <a:rPr lang="zh-CN" altLang="en-US" sz="2000" smtClean="0">
                <a:solidFill>
                  <a:srgbClr val="008000"/>
                </a:solidFill>
                <a:latin typeface="微软雅黑" pitchFamily="34" charset="-122"/>
                <a:ea typeface="微软雅黑" pitchFamily="34" charset="-122"/>
              </a:rPr>
              <a:t>。</a:t>
            </a:r>
          </a:p>
          <a:p>
            <a:pPr>
              <a:spcBef>
                <a:spcPct val="25000"/>
              </a:spcBef>
              <a:buFontTx/>
              <a:buNone/>
            </a:pPr>
            <a:r>
              <a:rPr lang="en-US" altLang="zh-CN" sz="2000" smtClean="0">
                <a:solidFill>
                  <a:srgbClr val="CC3300"/>
                </a:solidFill>
              </a:rPr>
              <a:t>2</a:t>
            </a:r>
            <a:r>
              <a:rPr lang="zh-CN" altLang="en-US" sz="2000" smtClean="0">
                <a:solidFill>
                  <a:srgbClr val="CC3300"/>
                </a:solidFill>
              </a:rPr>
              <a:t>）</a:t>
            </a:r>
            <a:r>
              <a:rPr lang="en-US" altLang="zh-CN" sz="2000" smtClean="0">
                <a:solidFill>
                  <a:srgbClr val="0033CC"/>
                </a:solidFill>
                <a:latin typeface="微软雅黑" pitchFamily="34" charset="-122"/>
                <a:ea typeface="微软雅黑" pitchFamily="34" charset="-122"/>
              </a:rPr>
              <a:t>i &lt; 2147483647 </a:t>
            </a:r>
            <a:r>
              <a:rPr lang="zh-CN" altLang="en-US" sz="2000" smtClean="0">
                <a:latin typeface="微软雅黑" pitchFamily="34" charset="-122"/>
                <a:ea typeface="微软雅黑" pitchFamily="34" charset="-122"/>
              </a:rPr>
              <a:t>按</a:t>
            </a:r>
            <a:r>
              <a:rPr lang="en-US" altLang="zh-CN" sz="2000" smtClean="0">
                <a:latin typeface="微软雅黑" pitchFamily="34" charset="-122"/>
                <a:ea typeface="微软雅黑" pitchFamily="34" charset="-122"/>
              </a:rPr>
              <a:t>int</a:t>
            </a:r>
            <a:r>
              <a:rPr lang="zh-CN" altLang="en-US" sz="2000" smtClean="0">
                <a:latin typeface="微软雅黑" pitchFamily="34" charset="-122"/>
                <a:ea typeface="微软雅黑" pitchFamily="34" charset="-122"/>
              </a:rPr>
              <a:t>型数比较，结果为</a:t>
            </a:r>
            <a:r>
              <a:rPr lang="en-US" altLang="zh-CN" sz="2000" smtClean="0">
                <a:latin typeface="微软雅黑" pitchFamily="34" charset="-122"/>
                <a:ea typeface="微软雅黑" pitchFamily="34" charset="-122"/>
              </a:rPr>
              <a:t>true</a:t>
            </a:r>
            <a:r>
              <a:rPr lang="zh-CN" altLang="en-US" sz="2000" smtClean="0">
                <a:latin typeface="微软雅黑" pitchFamily="34" charset="-122"/>
                <a:ea typeface="微软雅黑" pitchFamily="34" charset="-122"/>
              </a:rPr>
              <a:t>。</a:t>
            </a:r>
          </a:p>
          <a:p>
            <a:pPr>
              <a:spcBef>
                <a:spcPct val="25000"/>
              </a:spcBef>
              <a:buFontTx/>
              <a:buNone/>
            </a:pPr>
            <a:r>
              <a:rPr lang="en-US" altLang="zh-CN" sz="2000" smtClean="0">
                <a:solidFill>
                  <a:srgbClr val="CC3300"/>
                </a:solidFill>
              </a:rPr>
              <a:t>3</a:t>
            </a:r>
            <a:r>
              <a:rPr lang="zh-CN" altLang="en-US" sz="2000" smtClean="0">
                <a:solidFill>
                  <a:srgbClr val="CC3300"/>
                </a:solidFill>
              </a:rPr>
              <a:t>）</a:t>
            </a:r>
            <a:r>
              <a:rPr lang="en-US" altLang="zh-CN" sz="2000" smtClean="0">
                <a:solidFill>
                  <a:srgbClr val="0033CC"/>
                </a:solidFill>
                <a:latin typeface="微软雅黑" pitchFamily="34" charset="-122"/>
                <a:ea typeface="微软雅黑" pitchFamily="34" charset="-122"/>
              </a:rPr>
              <a:t>-2147483647-1 &lt; 2147483647 </a:t>
            </a:r>
            <a:r>
              <a:rPr lang="zh-CN" altLang="en-US" sz="2000" smtClean="0">
                <a:latin typeface="微软雅黑" pitchFamily="34" charset="-122"/>
                <a:ea typeface="微软雅黑" pitchFamily="34" charset="-122"/>
              </a:rPr>
              <a:t>按</a:t>
            </a:r>
            <a:r>
              <a:rPr lang="en-US" altLang="zh-CN" sz="2000" smtClean="0">
                <a:latin typeface="微软雅黑" pitchFamily="34" charset="-122"/>
                <a:ea typeface="微软雅黑" pitchFamily="34" charset="-122"/>
              </a:rPr>
              <a:t>int</a:t>
            </a:r>
            <a:r>
              <a:rPr lang="zh-CN" altLang="en-US" sz="2000" smtClean="0">
                <a:latin typeface="微软雅黑" pitchFamily="34" charset="-122"/>
                <a:ea typeface="微软雅黑" pitchFamily="34" charset="-122"/>
              </a:rPr>
              <a:t>型比较，结果为</a:t>
            </a:r>
            <a:r>
              <a:rPr lang="en-US" altLang="zh-CN" sz="2000" smtClean="0">
                <a:latin typeface="微软雅黑" pitchFamily="34" charset="-122"/>
                <a:ea typeface="微软雅黑" pitchFamily="34" charset="-122"/>
              </a:rPr>
              <a:t>true</a:t>
            </a:r>
            <a:r>
              <a:rPr lang="zh-CN" altLang="en-US" sz="2000" smtClean="0">
                <a:latin typeface="微软雅黑" pitchFamily="34" charset="-122"/>
                <a:ea typeface="微软雅黑" pitchFamily="34" charset="-122"/>
              </a:rPr>
              <a:t>。</a:t>
            </a:r>
          </a:p>
        </p:txBody>
      </p:sp>
      <p:sp>
        <p:nvSpPr>
          <p:cNvPr id="623620" name="Text Box 4"/>
          <p:cNvSpPr txBox="1">
            <a:spLocks noChangeArrowheads="1"/>
          </p:cNvSpPr>
          <p:nvPr/>
        </p:nvSpPr>
        <p:spPr bwMode="auto">
          <a:xfrm>
            <a:off x="7542213" y="3608388"/>
            <a:ext cx="1350962" cy="1190625"/>
          </a:xfrm>
          <a:prstGeom prst="rect">
            <a:avLst/>
          </a:prstGeom>
          <a:noFill/>
          <a:ln w="9525">
            <a:noFill/>
            <a:miter lim="800000"/>
            <a:headEnd/>
            <a:tailEnd/>
          </a:ln>
          <a:effectLst/>
        </p:spPr>
        <p:txBody>
          <a:bodyPr lIns="0" rIns="0">
            <a:spAutoFit/>
          </a:bodyPr>
          <a:lstStyle/>
          <a:p>
            <a:pPr>
              <a:spcBef>
                <a:spcPct val="50000"/>
              </a:spcBef>
            </a:pPr>
            <a:r>
              <a:rPr lang="zh-CN" altLang="en-US" b="1">
                <a:solidFill>
                  <a:srgbClr val="FF0000"/>
                </a:solidFill>
                <a:latin typeface="微软雅黑" pitchFamily="34" charset="-122"/>
                <a:ea typeface="微软雅黑" pitchFamily="34" charset="-122"/>
              </a:rPr>
              <a:t>由</a:t>
            </a:r>
            <a:r>
              <a:rPr lang="en-US" altLang="zh-CN" b="1">
                <a:solidFill>
                  <a:srgbClr val="FF0000"/>
                </a:solidFill>
                <a:latin typeface="微软雅黑" pitchFamily="34" charset="-122"/>
                <a:ea typeface="微软雅黑" pitchFamily="34" charset="-122"/>
              </a:rPr>
              <a:t>C</a:t>
            </a:r>
            <a:r>
              <a:rPr lang="zh-CN" altLang="en-US" b="1">
                <a:solidFill>
                  <a:srgbClr val="FF0000"/>
                </a:solidFill>
                <a:latin typeface="微软雅黑" pitchFamily="34" charset="-122"/>
                <a:ea typeface="微软雅黑" pitchFamily="34" charset="-122"/>
              </a:rPr>
              <a:t>语言中的“</a:t>
            </a:r>
            <a:r>
              <a:rPr lang="en-US" altLang="zh-CN" b="1">
                <a:solidFill>
                  <a:srgbClr val="FF0000"/>
                </a:solidFill>
                <a:latin typeface="微软雅黑" pitchFamily="34" charset="-122"/>
                <a:ea typeface="微软雅黑" pitchFamily="34" charset="-122"/>
              </a:rPr>
              <a:t>Integer Promotion”</a:t>
            </a:r>
            <a:r>
              <a:rPr lang="zh-CN" altLang="en-US" b="1">
                <a:solidFill>
                  <a:srgbClr val="FF0000"/>
                </a:solidFill>
                <a:latin typeface="微软雅黑" pitchFamily="34" charset="-122"/>
                <a:ea typeface="微软雅黑" pitchFamily="34" charset="-122"/>
              </a:rPr>
              <a:t>规则决定的。</a:t>
            </a:r>
          </a:p>
        </p:txBody>
      </p:sp>
      <p:sp>
        <p:nvSpPr>
          <p:cNvPr id="4" name="TextBox 3"/>
          <p:cNvSpPr txBox="1"/>
          <p:nvPr/>
        </p:nvSpPr>
        <p:spPr>
          <a:xfrm>
            <a:off x="6686550" y="142875"/>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3619">
                                            <p:txEl>
                                              <p:pRg st="0" end="0"/>
                                            </p:txEl>
                                          </p:spTgt>
                                        </p:tgtEl>
                                        <p:attrNameLst>
                                          <p:attrName>style.visibility</p:attrName>
                                        </p:attrNameLst>
                                      </p:cBhvr>
                                      <p:to>
                                        <p:strVal val="visible"/>
                                      </p:to>
                                    </p:set>
                                    <p:animEffect transition="in" filter="blinds(horizontal)">
                                      <p:cBhvr>
                                        <p:cTn id="7" dur="500"/>
                                        <p:tgtEl>
                                          <p:spTgt spid="623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3619">
                                            <p:txEl>
                                              <p:pRg st="1" end="1"/>
                                            </p:txEl>
                                          </p:spTgt>
                                        </p:tgtEl>
                                        <p:attrNameLst>
                                          <p:attrName>style.visibility</p:attrName>
                                        </p:attrNameLst>
                                      </p:cBhvr>
                                      <p:to>
                                        <p:strVal val="visible"/>
                                      </p:to>
                                    </p:set>
                                    <p:animEffect transition="in" filter="blinds(horizontal)">
                                      <p:cBhvr>
                                        <p:cTn id="12" dur="500"/>
                                        <p:tgtEl>
                                          <p:spTgt spid="6236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3619">
                                            <p:txEl>
                                              <p:pRg st="2" end="2"/>
                                            </p:txEl>
                                          </p:spTgt>
                                        </p:tgtEl>
                                        <p:attrNameLst>
                                          <p:attrName>style.visibility</p:attrName>
                                        </p:attrNameLst>
                                      </p:cBhvr>
                                      <p:to>
                                        <p:strVal val="visible"/>
                                      </p:to>
                                    </p:set>
                                    <p:animEffect transition="in" filter="blinds(horizontal)">
                                      <p:cBhvr>
                                        <p:cTn id="17" dur="500"/>
                                        <p:tgtEl>
                                          <p:spTgt spid="6236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3619">
                                            <p:txEl>
                                              <p:pRg st="3" end="3"/>
                                            </p:txEl>
                                          </p:spTgt>
                                        </p:tgtEl>
                                        <p:attrNameLst>
                                          <p:attrName>style.visibility</p:attrName>
                                        </p:attrNameLst>
                                      </p:cBhvr>
                                      <p:to>
                                        <p:strVal val="visible"/>
                                      </p:to>
                                    </p:set>
                                    <p:animEffect transition="in" filter="blinds(horizontal)">
                                      <p:cBhvr>
                                        <p:cTn id="22" dur="500"/>
                                        <p:tgtEl>
                                          <p:spTgt spid="623619">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23619">
                                            <p:txEl>
                                              <p:pRg st="4" end="4"/>
                                            </p:txEl>
                                          </p:spTgt>
                                        </p:tgtEl>
                                        <p:attrNameLst>
                                          <p:attrName>style.visibility</p:attrName>
                                        </p:attrNameLst>
                                      </p:cBhvr>
                                      <p:to>
                                        <p:strVal val="visible"/>
                                      </p:to>
                                    </p:set>
                                    <p:animEffect transition="in" filter="blinds(horizontal)">
                                      <p:cBhvr>
                                        <p:cTn id="25" dur="500"/>
                                        <p:tgtEl>
                                          <p:spTgt spid="623619">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23619">
                                            <p:txEl>
                                              <p:pRg st="5" end="5"/>
                                            </p:txEl>
                                          </p:spTgt>
                                        </p:tgtEl>
                                        <p:attrNameLst>
                                          <p:attrName>style.visibility</p:attrName>
                                        </p:attrNameLst>
                                      </p:cBhvr>
                                      <p:to>
                                        <p:strVal val="visible"/>
                                      </p:to>
                                    </p:set>
                                    <p:animEffect transition="in" filter="blinds(horizontal)">
                                      <p:cBhvr>
                                        <p:cTn id="28" dur="500"/>
                                        <p:tgtEl>
                                          <p:spTgt spid="62361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23619">
                                            <p:txEl>
                                              <p:pRg st="6" end="6"/>
                                            </p:txEl>
                                          </p:spTgt>
                                        </p:tgtEl>
                                        <p:attrNameLst>
                                          <p:attrName>style.visibility</p:attrName>
                                        </p:attrNameLst>
                                      </p:cBhvr>
                                      <p:to>
                                        <p:strVal val="visible"/>
                                      </p:to>
                                    </p:set>
                                    <p:animEffect transition="in" filter="blinds(horizontal)">
                                      <p:cBhvr>
                                        <p:cTn id="33" dur="500"/>
                                        <p:tgtEl>
                                          <p:spTgt spid="623619">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23619">
                                            <p:txEl>
                                              <p:pRg st="7" end="7"/>
                                            </p:txEl>
                                          </p:spTgt>
                                        </p:tgtEl>
                                        <p:attrNameLst>
                                          <p:attrName>style.visibility</p:attrName>
                                        </p:attrNameLst>
                                      </p:cBhvr>
                                      <p:to>
                                        <p:strVal val="visible"/>
                                      </p:to>
                                    </p:set>
                                    <p:animEffect transition="in" filter="blinds(horizontal)">
                                      <p:cBhvr>
                                        <p:cTn id="36" dur="500"/>
                                        <p:tgtEl>
                                          <p:spTgt spid="623619">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623619">
                                            <p:txEl>
                                              <p:pRg st="8" end="8"/>
                                            </p:txEl>
                                          </p:spTgt>
                                        </p:tgtEl>
                                        <p:attrNameLst>
                                          <p:attrName>style.visibility</p:attrName>
                                        </p:attrNameLst>
                                      </p:cBhvr>
                                      <p:to>
                                        <p:strVal val="visible"/>
                                      </p:to>
                                    </p:set>
                                    <p:animEffect transition="in" filter="blinds(horizontal)">
                                      <p:cBhvr>
                                        <p:cTn id="39" dur="500"/>
                                        <p:tgtEl>
                                          <p:spTgt spid="623619">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623619">
                                            <p:txEl>
                                              <p:pRg st="9" end="9"/>
                                            </p:txEl>
                                          </p:spTgt>
                                        </p:tgtEl>
                                        <p:attrNameLst>
                                          <p:attrName>style.visibility</p:attrName>
                                        </p:attrNameLst>
                                      </p:cBhvr>
                                      <p:to>
                                        <p:strVal val="visible"/>
                                      </p:to>
                                    </p:set>
                                    <p:animEffect transition="in" filter="blinds(horizontal)">
                                      <p:cBhvr>
                                        <p:cTn id="44" dur="500"/>
                                        <p:tgtEl>
                                          <p:spTgt spid="623619">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623619">
                                            <p:txEl>
                                              <p:pRg st="10" end="10"/>
                                            </p:txEl>
                                          </p:spTgt>
                                        </p:tgtEl>
                                        <p:attrNameLst>
                                          <p:attrName>style.visibility</p:attrName>
                                        </p:attrNameLst>
                                      </p:cBhvr>
                                      <p:to>
                                        <p:strVal val="visible"/>
                                      </p:to>
                                    </p:set>
                                    <p:animEffect transition="in" filter="blinds(horizontal)">
                                      <p:cBhvr>
                                        <p:cTn id="49" dur="500"/>
                                        <p:tgtEl>
                                          <p:spTgt spid="623619">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623620"/>
                                        </p:tgtEl>
                                        <p:attrNameLst>
                                          <p:attrName>style.visibility</p:attrName>
                                        </p:attrNameLst>
                                      </p:cBhvr>
                                      <p:to>
                                        <p:strVal val="visible"/>
                                      </p:to>
                                    </p:set>
                                    <p:animEffect transition="in" filter="blinds(horizontal)">
                                      <p:cBhvr>
                                        <p:cTn id="54" dur="500"/>
                                        <p:tgtEl>
                                          <p:spTgt spid="62362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blinds(horizontal)">
                                      <p:cBhvr>
                                        <p:cTn id="5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20" grpId="0"/>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body" idx="4294967295"/>
          </p:nvPr>
        </p:nvSpPr>
        <p:spPr>
          <a:xfrm>
            <a:off x="428625" y="728663"/>
            <a:ext cx="8497888" cy="3590925"/>
          </a:xfrm>
        </p:spPr>
        <p:txBody>
          <a:bodyPr lIns="63500" tIns="25400" rIns="63500" bIns="25400">
            <a:spAutoFit/>
          </a:bodyPr>
          <a:lstStyle/>
          <a:p>
            <a:pPr>
              <a:lnSpc>
                <a:spcPct val="90000"/>
              </a:lnSpc>
              <a:buFontTx/>
              <a:buNone/>
            </a:pPr>
            <a:r>
              <a:rPr lang="en-US" altLang="zh-CN" sz="2200" smtClean="0"/>
              <a:t>Example:</a:t>
            </a:r>
          </a:p>
          <a:p>
            <a:pPr>
              <a:lnSpc>
                <a:spcPct val="90000"/>
              </a:lnSpc>
              <a:buFontTx/>
              <a:buNone/>
            </a:pPr>
            <a:r>
              <a:rPr lang="en-US" altLang="zh-CN" sz="2200" smtClean="0"/>
              <a:t>	</a:t>
            </a:r>
            <a:r>
              <a:rPr lang="en-US" altLang="zh-CN" sz="2200" i="1" smtClean="0"/>
              <a:t>mantissa (</a:t>
            </a:r>
            <a:r>
              <a:rPr lang="zh-CN" altLang="en-US" sz="2200" i="1" smtClean="0"/>
              <a:t>尾数</a:t>
            </a:r>
            <a:r>
              <a:rPr lang="en-US" altLang="zh-CN" sz="2200" i="1" smtClean="0"/>
              <a:t>)                                       exponent(</a:t>
            </a:r>
            <a:r>
              <a:rPr lang="zh-CN" altLang="en-US" sz="2200" i="1" smtClean="0"/>
              <a:t>阶码、指数</a:t>
            </a:r>
            <a:r>
              <a:rPr lang="en-US" altLang="zh-CN" sz="2200" i="1" smtClean="0"/>
              <a:t>)</a:t>
            </a:r>
            <a:r>
              <a:rPr lang="zh-CN" altLang="en-US" sz="2200" smtClean="0"/>
              <a:t> 	</a:t>
            </a:r>
          </a:p>
          <a:p>
            <a:pPr>
              <a:lnSpc>
                <a:spcPct val="90000"/>
              </a:lnSpc>
              <a:buFontTx/>
              <a:buNone/>
            </a:pPr>
            <a:r>
              <a:rPr lang="en-US" altLang="zh-CN" sz="2200" smtClean="0"/>
              <a:t>                                </a:t>
            </a:r>
            <a:r>
              <a:rPr lang="en-US" altLang="zh-CN" smtClean="0"/>
              <a:t>6.02     </a:t>
            </a:r>
            <a:r>
              <a:rPr lang="en-US" altLang="zh-CN" sz="1800" smtClean="0">
                <a:solidFill>
                  <a:srgbClr val="000000"/>
                </a:solidFill>
                <a:latin typeface="Tahoma" pitchFamily="34" charset="0"/>
              </a:rPr>
              <a:t>x</a:t>
            </a:r>
            <a:r>
              <a:rPr lang="en-US" altLang="zh-CN" smtClean="0"/>
              <a:t>    10 </a:t>
            </a:r>
            <a:r>
              <a:rPr lang="en-US" altLang="zh-CN" baseline="30000" smtClean="0"/>
              <a:t>21</a:t>
            </a:r>
          </a:p>
          <a:p>
            <a:pPr>
              <a:lnSpc>
                <a:spcPct val="60000"/>
              </a:lnSpc>
              <a:buFontTx/>
              <a:buNone/>
            </a:pPr>
            <a:r>
              <a:rPr lang="en-US" altLang="zh-CN" sz="2200" smtClean="0"/>
              <a:t>                       </a:t>
            </a:r>
          </a:p>
          <a:p>
            <a:pPr>
              <a:lnSpc>
                <a:spcPct val="100000"/>
              </a:lnSpc>
              <a:buFontTx/>
              <a:buNone/>
            </a:pPr>
            <a:r>
              <a:rPr lang="en-US" altLang="zh-CN" sz="2200" smtClean="0"/>
              <a:t>                 </a:t>
            </a:r>
            <a:r>
              <a:rPr lang="en-US" altLang="zh-CN" sz="2200" i="1" smtClean="0"/>
              <a:t>decimal point</a:t>
            </a:r>
            <a:r>
              <a:rPr lang="en-US" altLang="zh-CN" sz="2200" smtClean="0"/>
              <a:t>            </a:t>
            </a:r>
            <a:r>
              <a:rPr lang="en-US" altLang="zh-CN" sz="2200" i="1" smtClean="0"/>
              <a:t>radix (base</a:t>
            </a:r>
            <a:r>
              <a:rPr lang="zh-CN" altLang="en-US" sz="2200" i="1" smtClean="0"/>
              <a:t>，基</a:t>
            </a:r>
            <a:r>
              <a:rPr lang="en-US" altLang="zh-CN" sz="2200" i="1" smtClean="0"/>
              <a:t>) </a:t>
            </a:r>
          </a:p>
          <a:p>
            <a:pPr>
              <a:lnSpc>
                <a:spcPct val="100000"/>
              </a:lnSpc>
              <a:buFontTx/>
              <a:buNone/>
            </a:pPr>
            <a:r>
              <a:rPr lang="en-US" altLang="zh-CN" sz="2200" smtClean="0"/>
              <a:t>° </a:t>
            </a:r>
            <a:r>
              <a:rPr lang="en-US" altLang="zh-CN" sz="2000" smtClean="0">
                <a:solidFill>
                  <a:srgbClr val="990000"/>
                </a:solidFill>
                <a:ea typeface="黑体" pitchFamily="49" charset="-122"/>
              </a:rPr>
              <a:t>Normalized form</a:t>
            </a:r>
            <a:r>
              <a:rPr lang="zh-CN" altLang="en-US" sz="2000" smtClean="0">
                <a:solidFill>
                  <a:srgbClr val="990000"/>
                </a:solidFill>
                <a:ea typeface="黑体" pitchFamily="49" charset="-122"/>
              </a:rPr>
              <a:t>（规格化形式）</a:t>
            </a:r>
            <a:r>
              <a:rPr lang="en-US" altLang="zh-CN" sz="2000" smtClean="0">
                <a:solidFill>
                  <a:srgbClr val="990000"/>
                </a:solidFill>
                <a:ea typeface="黑体" pitchFamily="49" charset="-122"/>
              </a:rPr>
              <a:t>: </a:t>
            </a:r>
            <a:r>
              <a:rPr lang="zh-CN" altLang="en-US" sz="2000" smtClean="0">
                <a:solidFill>
                  <a:schemeClr val="tx2"/>
                </a:solidFill>
                <a:ea typeface="黑体" pitchFamily="49" charset="-122"/>
              </a:rPr>
              <a:t>小数点前只有一位非</a:t>
            </a:r>
            <a:r>
              <a:rPr lang="en-US" altLang="zh-CN" sz="2000" smtClean="0">
                <a:solidFill>
                  <a:schemeClr val="tx2"/>
                </a:solidFill>
                <a:ea typeface="黑体" pitchFamily="49" charset="-122"/>
              </a:rPr>
              <a:t>0</a:t>
            </a:r>
            <a:r>
              <a:rPr lang="zh-CN" altLang="en-US" sz="2000" smtClean="0">
                <a:solidFill>
                  <a:schemeClr val="tx2"/>
                </a:solidFill>
                <a:ea typeface="黑体" pitchFamily="49" charset="-122"/>
              </a:rPr>
              <a:t>数</a:t>
            </a:r>
          </a:p>
          <a:p>
            <a:pPr>
              <a:lnSpc>
                <a:spcPct val="100000"/>
              </a:lnSpc>
              <a:buFontTx/>
              <a:buNone/>
            </a:pPr>
            <a:r>
              <a:rPr lang="en-US" altLang="zh-CN" sz="2000" smtClean="0">
                <a:ea typeface="黑体" pitchFamily="49" charset="-122"/>
              </a:rPr>
              <a:t>° </a:t>
            </a:r>
            <a:r>
              <a:rPr lang="zh-CN" altLang="en-US" sz="2000" smtClean="0">
                <a:ea typeface="黑体" pitchFamily="49" charset="-122"/>
              </a:rPr>
              <a:t>同一个数有多种表示形式。例：对于数 </a:t>
            </a:r>
            <a:r>
              <a:rPr lang="en-US" altLang="zh-CN" sz="2000" smtClean="0">
                <a:ea typeface="黑体" pitchFamily="49" charset="-122"/>
              </a:rPr>
              <a:t>1/1,000,000,000</a:t>
            </a:r>
          </a:p>
          <a:p>
            <a:pPr>
              <a:lnSpc>
                <a:spcPct val="100000"/>
              </a:lnSpc>
              <a:buFontTx/>
              <a:buNone/>
            </a:pPr>
            <a:r>
              <a:rPr lang="en-US" altLang="zh-CN" sz="2000" smtClean="0">
                <a:ea typeface="黑体" pitchFamily="49" charset="-122"/>
              </a:rPr>
              <a:t>     • Normalized (</a:t>
            </a:r>
            <a:r>
              <a:rPr lang="zh-CN" altLang="en-US" sz="2000" smtClean="0">
                <a:ea typeface="黑体" pitchFamily="49" charset="-122"/>
              </a:rPr>
              <a:t>唯一的规格化形式</a:t>
            </a:r>
            <a:r>
              <a:rPr lang="en-US" altLang="zh-CN" sz="2000" smtClean="0">
                <a:ea typeface="黑体" pitchFamily="49" charset="-122"/>
              </a:rPr>
              <a:t>): 1.0 </a:t>
            </a:r>
            <a:r>
              <a:rPr lang="en-US" altLang="zh-CN" sz="2000" smtClean="0">
                <a:solidFill>
                  <a:srgbClr val="000000"/>
                </a:solidFill>
                <a:ea typeface="黑体" pitchFamily="49" charset="-122"/>
              </a:rPr>
              <a:t>x</a:t>
            </a:r>
            <a:r>
              <a:rPr lang="en-US" altLang="zh-CN" sz="2000" smtClean="0">
                <a:ea typeface="黑体" pitchFamily="49" charset="-122"/>
              </a:rPr>
              <a:t> 10</a:t>
            </a:r>
            <a:r>
              <a:rPr lang="en-US" altLang="zh-CN" sz="2000" baseline="30000" smtClean="0">
                <a:ea typeface="黑体" pitchFamily="49" charset="-122"/>
              </a:rPr>
              <a:t>-9</a:t>
            </a:r>
          </a:p>
          <a:p>
            <a:pPr>
              <a:lnSpc>
                <a:spcPct val="100000"/>
              </a:lnSpc>
              <a:buFontTx/>
              <a:buNone/>
            </a:pPr>
            <a:r>
              <a:rPr lang="en-US" altLang="zh-CN" sz="2000" smtClean="0">
                <a:ea typeface="黑体" pitchFamily="49" charset="-122"/>
              </a:rPr>
              <a:t>     • Unnormalized</a:t>
            </a:r>
            <a:r>
              <a:rPr lang="zh-CN" altLang="en-US" sz="2000" smtClean="0">
                <a:ea typeface="黑体" pitchFamily="49" charset="-122"/>
              </a:rPr>
              <a:t>（非规格化形式不唯一）</a:t>
            </a:r>
            <a:r>
              <a:rPr lang="en-US" altLang="zh-CN" sz="2000" smtClean="0">
                <a:ea typeface="黑体" pitchFamily="49" charset="-122"/>
              </a:rPr>
              <a:t>: 0.1 </a:t>
            </a:r>
            <a:r>
              <a:rPr lang="en-US" altLang="zh-CN" sz="2000" smtClean="0">
                <a:solidFill>
                  <a:srgbClr val="000000"/>
                </a:solidFill>
                <a:ea typeface="黑体" pitchFamily="49" charset="-122"/>
              </a:rPr>
              <a:t>x</a:t>
            </a:r>
            <a:r>
              <a:rPr lang="en-US" altLang="zh-CN" sz="2000" smtClean="0">
                <a:ea typeface="黑体" pitchFamily="49" charset="-122"/>
              </a:rPr>
              <a:t> 10</a:t>
            </a:r>
            <a:r>
              <a:rPr lang="en-US" altLang="zh-CN" sz="2000" baseline="30000" smtClean="0">
                <a:ea typeface="黑体" pitchFamily="49" charset="-122"/>
              </a:rPr>
              <a:t>-8</a:t>
            </a:r>
            <a:r>
              <a:rPr lang="en-US" altLang="zh-CN" sz="2000" smtClean="0">
                <a:ea typeface="黑体" pitchFamily="49" charset="-122"/>
              </a:rPr>
              <a:t>, 10.0 </a:t>
            </a:r>
            <a:r>
              <a:rPr lang="en-US" altLang="zh-CN" sz="2000" smtClean="0">
                <a:solidFill>
                  <a:srgbClr val="000000"/>
                </a:solidFill>
                <a:ea typeface="黑体" pitchFamily="49" charset="-122"/>
              </a:rPr>
              <a:t>x</a:t>
            </a:r>
            <a:r>
              <a:rPr lang="en-US" altLang="zh-CN" sz="2000" smtClean="0">
                <a:ea typeface="黑体" pitchFamily="49" charset="-122"/>
              </a:rPr>
              <a:t> 10</a:t>
            </a:r>
            <a:r>
              <a:rPr lang="en-US" altLang="zh-CN" sz="2000" baseline="30000" smtClean="0">
                <a:ea typeface="黑体" pitchFamily="49" charset="-122"/>
              </a:rPr>
              <a:t>-10</a:t>
            </a:r>
          </a:p>
        </p:txBody>
      </p:sp>
      <p:sp>
        <p:nvSpPr>
          <p:cNvPr id="575491" name="Line 3"/>
          <p:cNvSpPr>
            <a:spLocks noChangeShapeType="1"/>
          </p:cNvSpPr>
          <p:nvPr/>
        </p:nvSpPr>
        <p:spPr bwMode="auto">
          <a:xfrm>
            <a:off x="2546350" y="1493838"/>
            <a:ext cx="533400" cy="184150"/>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2" name="Line 4"/>
          <p:cNvSpPr>
            <a:spLocks noChangeShapeType="1"/>
          </p:cNvSpPr>
          <p:nvPr/>
        </p:nvSpPr>
        <p:spPr bwMode="auto">
          <a:xfrm flipH="1">
            <a:off x="5202238" y="1449388"/>
            <a:ext cx="630237" cy="314325"/>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3" name="Line 5"/>
          <p:cNvSpPr>
            <a:spLocks noChangeShapeType="1"/>
          </p:cNvSpPr>
          <p:nvPr/>
        </p:nvSpPr>
        <p:spPr bwMode="auto">
          <a:xfrm flipV="1">
            <a:off x="2771775" y="2119313"/>
            <a:ext cx="360363" cy="319087"/>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4" name="Line 6"/>
          <p:cNvSpPr>
            <a:spLocks noChangeShapeType="1"/>
          </p:cNvSpPr>
          <p:nvPr/>
        </p:nvSpPr>
        <p:spPr bwMode="auto">
          <a:xfrm flipH="1" flipV="1">
            <a:off x="4841875" y="2168525"/>
            <a:ext cx="560388" cy="280988"/>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5" name="Rectangle 8"/>
          <p:cNvSpPr>
            <a:spLocks noGrp="1" noChangeArrowheads="1"/>
          </p:cNvSpPr>
          <p:nvPr>
            <p:ph type="title" idx="4294967295"/>
          </p:nvPr>
        </p:nvSpPr>
        <p:spPr>
          <a:xfrm>
            <a:off x="723900" y="114300"/>
            <a:ext cx="7896225" cy="538163"/>
          </a:xfrm>
          <a:noFill/>
        </p:spPr>
        <p:txBody>
          <a:bodyPr lIns="63500" tIns="25400" rIns="63500" bIns="25400" anchor="b">
            <a:spAutoFit/>
          </a:bodyPr>
          <a:lstStyle/>
          <a:p>
            <a:r>
              <a:rPr lang="zh-CN" altLang="en-US" sz="3200" smtClean="0"/>
              <a:t>科学计数法</a:t>
            </a:r>
            <a:r>
              <a:rPr lang="en-US" altLang="zh-CN" sz="3200" smtClean="0"/>
              <a:t>(Scientific Notation)</a:t>
            </a:r>
            <a:r>
              <a:rPr lang="zh-CN" altLang="en-US" sz="3200" smtClean="0"/>
              <a:t>与浮点数</a:t>
            </a:r>
          </a:p>
        </p:txBody>
      </p:sp>
      <p:grpSp>
        <p:nvGrpSpPr>
          <p:cNvPr id="2" name="Group 14"/>
          <p:cNvGrpSpPr>
            <a:grpSpLocks/>
          </p:cNvGrpSpPr>
          <p:nvPr/>
        </p:nvGrpSpPr>
        <p:grpSpPr bwMode="auto">
          <a:xfrm>
            <a:off x="250825" y="4689475"/>
            <a:ext cx="8497888" cy="1695450"/>
            <a:chOff x="270" y="2853"/>
            <a:chExt cx="5353" cy="1068"/>
          </a:xfrm>
        </p:grpSpPr>
        <p:sp>
          <p:nvSpPr>
            <p:cNvPr id="575497" name="Rectangle 9"/>
            <p:cNvSpPr>
              <a:spLocks noChangeArrowheads="1"/>
            </p:cNvSpPr>
            <p:nvPr/>
          </p:nvSpPr>
          <p:spPr bwMode="auto">
            <a:xfrm>
              <a:off x="270" y="2853"/>
              <a:ext cx="5353" cy="1068"/>
            </a:xfrm>
            <a:prstGeom prst="rect">
              <a:avLst/>
            </a:prstGeom>
            <a:noFill/>
            <a:ln w="9525">
              <a:noFill/>
              <a:miter lim="800000"/>
              <a:headEnd/>
              <a:tailEnd/>
            </a:ln>
          </p:spPr>
          <p:txBody>
            <a:bodyPr/>
            <a:lstStyle/>
            <a:p>
              <a:pPr marL="342900" indent="-342900">
                <a:lnSpc>
                  <a:spcPct val="90000"/>
                </a:lnSpc>
                <a:spcBef>
                  <a:spcPct val="20000"/>
                </a:spcBef>
                <a:buClr>
                  <a:schemeClr val="folHlink"/>
                </a:buClr>
                <a:buSzPct val="60000"/>
                <a:buFont typeface="Wingdings" pitchFamily="2" charset="2"/>
                <a:buNone/>
              </a:pPr>
              <a:r>
                <a:rPr kumimoji="1" lang="zh-CN" altLang="en-US" sz="2800">
                  <a:latin typeface="Times New Roman" pitchFamily="18" charset="0"/>
                </a:rPr>
                <a:t>		 </a:t>
              </a:r>
              <a:r>
                <a:rPr kumimoji="1" lang="en-US" altLang="zh-CN" sz="2000" b="1" i="1">
                  <a:cs typeface="Arial" pitchFamily="34" charset="0"/>
                </a:rPr>
                <a:t>mantissa</a:t>
              </a:r>
              <a:r>
                <a:rPr kumimoji="1" lang="zh-CN" altLang="en-US" sz="2000" b="1" i="1">
                  <a:cs typeface="Arial" pitchFamily="34" charset="0"/>
                </a:rPr>
                <a:t>（尾数）                            </a:t>
              </a:r>
              <a:r>
                <a:rPr kumimoji="1" lang="en-US" altLang="zh-CN" sz="2000" b="1" i="1">
                  <a:cs typeface="Arial" pitchFamily="34" charset="0"/>
                </a:rPr>
                <a:t>exponent</a:t>
              </a:r>
              <a:r>
                <a:rPr kumimoji="1" lang="zh-CN" altLang="en-US" sz="2000" b="1" i="1">
                  <a:cs typeface="Arial" pitchFamily="34" charset="0"/>
                </a:rPr>
                <a:t>（指数）</a:t>
              </a:r>
              <a:endParaRPr kumimoji="1" lang="zh-CN" altLang="en-US" sz="2000" b="1">
                <a:cs typeface="Arial" pitchFamily="34" charset="0"/>
              </a:endParaRPr>
            </a:p>
            <a:p>
              <a:pPr marL="342900" indent="-342900">
                <a:lnSpc>
                  <a:spcPct val="90000"/>
                </a:lnSpc>
                <a:spcBef>
                  <a:spcPct val="20000"/>
                </a:spcBef>
                <a:buClr>
                  <a:schemeClr val="folHlink"/>
                </a:buClr>
                <a:buSzPct val="60000"/>
                <a:buFont typeface="Wingdings" pitchFamily="2" charset="2"/>
                <a:buNone/>
              </a:pPr>
              <a:r>
                <a:rPr kumimoji="1" lang="en-US" altLang="zh-CN" sz="2000" b="1">
                  <a:cs typeface="Arial" pitchFamily="34" charset="0"/>
                </a:rPr>
                <a:t>                                                   0.101</a:t>
              </a:r>
              <a:r>
                <a:rPr kumimoji="1" lang="en-US" altLang="zh-CN" sz="2000" b="1" baseline="-25000">
                  <a:solidFill>
                    <a:schemeClr val="accent2"/>
                  </a:solidFill>
                  <a:cs typeface="Arial" pitchFamily="34" charset="0"/>
                </a:rPr>
                <a:t>two</a:t>
              </a:r>
              <a:r>
                <a:rPr kumimoji="1" lang="en-US" altLang="zh-CN" sz="2000" b="1">
                  <a:cs typeface="Arial" pitchFamily="34" charset="0"/>
                </a:rPr>
                <a:t>   </a:t>
              </a:r>
              <a:r>
                <a:rPr kumimoji="1" lang="en-US" altLang="zh-CN" sz="2000" b="1">
                  <a:solidFill>
                    <a:srgbClr val="000000"/>
                  </a:solidFill>
                  <a:cs typeface="Arial" pitchFamily="34" charset="0"/>
                </a:rPr>
                <a:t>x</a:t>
              </a:r>
              <a:r>
                <a:rPr kumimoji="1" lang="en-US" altLang="zh-CN" sz="2000" b="1">
                  <a:cs typeface="Arial" pitchFamily="34" charset="0"/>
                </a:rPr>
                <a:t>   </a:t>
              </a:r>
              <a:r>
                <a:rPr kumimoji="1" lang="en-US" altLang="zh-CN" sz="2000" b="1">
                  <a:solidFill>
                    <a:schemeClr val="accent2"/>
                  </a:solidFill>
                  <a:cs typeface="Arial" pitchFamily="34" charset="0"/>
                </a:rPr>
                <a:t>2</a:t>
              </a:r>
              <a:r>
                <a:rPr kumimoji="1" lang="en-US" altLang="zh-CN" sz="2000" b="1">
                  <a:cs typeface="Arial" pitchFamily="34" charset="0"/>
                </a:rPr>
                <a:t> </a:t>
              </a:r>
              <a:r>
                <a:rPr kumimoji="1" lang="en-US" altLang="zh-CN" sz="2000" b="1" baseline="30000">
                  <a:cs typeface="Arial" pitchFamily="34" charset="0"/>
                </a:rPr>
                <a:t>-10</a:t>
              </a:r>
            </a:p>
            <a:p>
              <a:pPr marL="342900" indent="-342900">
                <a:lnSpc>
                  <a:spcPct val="60000"/>
                </a:lnSpc>
                <a:spcBef>
                  <a:spcPct val="20000"/>
                </a:spcBef>
                <a:buClr>
                  <a:schemeClr val="folHlink"/>
                </a:buClr>
                <a:buSzPct val="60000"/>
                <a:buFont typeface="Wingdings" pitchFamily="2" charset="2"/>
                <a:buNone/>
              </a:pPr>
              <a:r>
                <a:rPr kumimoji="1" lang="en-US" altLang="zh-CN" sz="2000" b="1">
                  <a:cs typeface="Arial" pitchFamily="34" charset="0"/>
                </a:rPr>
                <a:t>                       </a:t>
              </a:r>
            </a:p>
            <a:p>
              <a:pPr marL="342900" indent="-342900">
                <a:lnSpc>
                  <a:spcPct val="90000"/>
                </a:lnSpc>
                <a:spcBef>
                  <a:spcPct val="20000"/>
                </a:spcBef>
                <a:buClr>
                  <a:schemeClr val="folHlink"/>
                </a:buClr>
                <a:buSzPct val="60000"/>
                <a:buFont typeface="Wingdings" pitchFamily="2" charset="2"/>
                <a:buNone/>
              </a:pPr>
              <a:r>
                <a:rPr kumimoji="1" lang="en-US" altLang="zh-CN" sz="2000" b="1">
                  <a:cs typeface="Arial" pitchFamily="34" charset="0"/>
                </a:rPr>
                <a:t>                      	   </a:t>
              </a:r>
              <a:r>
                <a:rPr kumimoji="1" lang="en-US" altLang="zh-CN" sz="2000" b="1" i="1">
                  <a:solidFill>
                    <a:schemeClr val="accent2"/>
                  </a:solidFill>
                  <a:cs typeface="Arial" pitchFamily="34" charset="0"/>
                </a:rPr>
                <a:t>binary </a:t>
              </a:r>
              <a:r>
                <a:rPr kumimoji="1" lang="en-US" altLang="zh-CN" sz="2000" b="1" i="1">
                  <a:cs typeface="Arial" pitchFamily="34" charset="0"/>
                </a:rPr>
                <a:t>point                      </a:t>
              </a:r>
              <a:r>
                <a:rPr kumimoji="1" lang="zh-CN" altLang="en-US" sz="2000" b="1" i="1">
                  <a:cs typeface="Arial" pitchFamily="34" charset="0"/>
                </a:rPr>
                <a:t>基为</a:t>
              </a:r>
              <a:r>
                <a:rPr kumimoji="1" lang="en-US" altLang="zh-CN" sz="2000" b="1" i="1">
                  <a:cs typeface="Arial" pitchFamily="34" charset="0"/>
                </a:rPr>
                <a:t>2</a:t>
              </a:r>
              <a:endParaRPr kumimoji="1" lang="en-US" altLang="zh-CN" sz="2000" b="1" baseline="30000">
                <a:cs typeface="Arial" pitchFamily="34" charset="0"/>
              </a:endParaRPr>
            </a:p>
          </p:txBody>
        </p:sp>
        <p:sp>
          <p:nvSpPr>
            <p:cNvPr id="575498" name="Line 10"/>
            <p:cNvSpPr>
              <a:spLocks noChangeShapeType="1"/>
            </p:cNvSpPr>
            <p:nvPr/>
          </p:nvSpPr>
          <p:spPr bwMode="auto">
            <a:xfrm>
              <a:off x="2275" y="3027"/>
              <a:ext cx="305" cy="96"/>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9" name="Line 11"/>
            <p:cNvSpPr>
              <a:spLocks noChangeShapeType="1"/>
            </p:cNvSpPr>
            <p:nvPr/>
          </p:nvSpPr>
          <p:spPr bwMode="auto">
            <a:xfrm flipH="1">
              <a:off x="3793" y="3074"/>
              <a:ext cx="225" cy="143"/>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500" name="Line 12"/>
            <p:cNvSpPr>
              <a:spLocks noChangeShapeType="1"/>
            </p:cNvSpPr>
            <p:nvPr/>
          </p:nvSpPr>
          <p:spPr bwMode="auto">
            <a:xfrm flipV="1">
              <a:off x="2451" y="3343"/>
              <a:ext cx="235" cy="209"/>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501" name="Line 13"/>
            <p:cNvSpPr>
              <a:spLocks noChangeShapeType="1"/>
            </p:cNvSpPr>
            <p:nvPr/>
          </p:nvSpPr>
          <p:spPr bwMode="auto">
            <a:xfrm flipH="1" flipV="1">
              <a:off x="3589" y="3331"/>
              <a:ext cx="243" cy="208"/>
            </a:xfrm>
            <a:prstGeom prst="line">
              <a:avLst/>
            </a:prstGeom>
            <a:noFill/>
            <a:ln w="38100">
              <a:solidFill>
                <a:srgbClr val="990000"/>
              </a:solidFill>
              <a:miter lim="800000"/>
              <a:headEnd/>
              <a:tailEnd type="triangle" w="med" len="med"/>
            </a:ln>
          </p:spPr>
          <p:txBody>
            <a:bodyPr wrap="none"/>
            <a:lstStyle/>
            <a:p>
              <a:endParaRPr lang="zh-CN" altLang="en-US"/>
            </a:p>
          </p:txBody>
        </p:sp>
      </p:grpSp>
      <p:sp>
        <p:nvSpPr>
          <p:cNvPr id="300047" name="Rectangle 15"/>
          <p:cNvSpPr>
            <a:spLocks noChangeArrowheads="1"/>
          </p:cNvSpPr>
          <p:nvPr/>
        </p:nvSpPr>
        <p:spPr bwMode="auto">
          <a:xfrm>
            <a:off x="385763" y="4419600"/>
            <a:ext cx="2638425" cy="457200"/>
          </a:xfrm>
          <a:prstGeom prst="rect">
            <a:avLst/>
          </a:prstGeom>
          <a:noFill/>
          <a:ln w="12700">
            <a:noFill/>
            <a:miter lim="800000"/>
            <a:headEnd/>
            <a:tailEnd/>
          </a:ln>
        </p:spPr>
        <p:txBody>
          <a:bodyPr wrap="none">
            <a:spAutoFit/>
          </a:bodyPr>
          <a:lstStyle/>
          <a:p>
            <a:pPr eaLnBrk="0" hangingPunct="0">
              <a:lnSpc>
                <a:spcPct val="120000"/>
              </a:lnSpc>
              <a:spcBef>
                <a:spcPct val="30000"/>
              </a:spcBef>
              <a:buClr>
                <a:schemeClr val="accent1"/>
              </a:buClr>
              <a:buSzPct val="100000"/>
              <a:buFont typeface="Wingdings" pitchFamily="2" charset="2"/>
              <a:buNone/>
            </a:pPr>
            <a:r>
              <a:rPr lang="en-US" altLang="zh-CN" sz="2000" b="1">
                <a:solidFill>
                  <a:srgbClr val="063DE9"/>
                </a:solidFill>
                <a:cs typeface="Arial" pitchFamily="34" charset="0"/>
              </a:rPr>
              <a:t>for Binary Numbers:</a:t>
            </a:r>
          </a:p>
        </p:txBody>
      </p:sp>
      <p:sp>
        <p:nvSpPr>
          <p:cNvPr id="300048" name="Text Box 16"/>
          <p:cNvSpPr txBox="1">
            <a:spLocks noChangeArrowheads="1"/>
          </p:cNvSpPr>
          <p:nvPr/>
        </p:nvSpPr>
        <p:spPr bwMode="auto">
          <a:xfrm>
            <a:off x="149225" y="6046788"/>
            <a:ext cx="8856663" cy="457200"/>
          </a:xfrm>
          <a:prstGeom prst="rect">
            <a:avLst/>
          </a:prstGeom>
          <a:noFill/>
          <a:ln w="12700">
            <a:noFill/>
            <a:miter lim="800000"/>
            <a:headEnd/>
            <a:tailEnd/>
          </a:ln>
        </p:spPr>
        <p:txBody>
          <a:bodyPr>
            <a:spAutoFit/>
          </a:bodyPr>
          <a:lstStyle/>
          <a:p>
            <a:pPr eaLnBrk="0" hangingPunct="0">
              <a:spcBef>
                <a:spcPct val="50000"/>
              </a:spcBef>
            </a:pPr>
            <a:r>
              <a:rPr lang="zh-CN" altLang="en-US" sz="2400" b="1">
                <a:solidFill>
                  <a:srgbClr val="CC0000"/>
                </a:solidFill>
                <a:latin typeface="Times New Roman" pitchFamily="18" charset="0"/>
                <a:ea typeface="黑体" pitchFamily="49" charset="-122"/>
              </a:rPr>
              <a:t>只要对尾数和指数分别编码，就可表示一个浮点数（即：实数）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0034">
                                            <p:txEl>
                                              <p:pRg st="5" end="5"/>
                                            </p:txEl>
                                          </p:spTgt>
                                        </p:tgtEl>
                                        <p:attrNameLst>
                                          <p:attrName>style.visibility</p:attrName>
                                        </p:attrNameLst>
                                      </p:cBhvr>
                                      <p:to>
                                        <p:strVal val="visible"/>
                                      </p:to>
                                    </p:set>
                                    <p:animEffect transition="in" filter="blinds(horizontal)">
                                      <p:cBhvr>
                                        <p:cTn id="7" dur="500"/>
                                        <p:tgtEl>
                                          <p:spTgt spid="30003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0034">
                                            <p:txEl>
                                              <p:pRg st="6" end="6"/>
                                            </p:txEl>
                                          </p:spTgt>
                                        </p:tgtEl>
                                        <p:attrNameLst>
                                          <p:attrName>style.visibility</p:attrName>
                                        </p:attrNameLst>
                                      </p:cBhvr>
                                      <p:to>
                                        <p:strVal val="visible"/>
                                      </p:to>
                                    </p:set>
                                    <p:animEffect transition="in" filter="blinds(horizontal)">
                                      <p:cBhvr>
                                        <p:cTn id="12" dur="500"/>
                                        <p:tgtEl>
                                          <p:spTgt spid="30003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0034">
                                            <p:txEl>
                                              <p:pRg st="7" end="7"/>
                                            </p:txEl>
                                          </p:spTgt>
                                        </p:tgtEl>
                                        <p:attrNameLst>
                                          <p:attrName>style.visibility</p:attrName>
                                        </p:attrNameLst>
                                      </p:cBhvr>
                                      <p:to>
                                        <p:strVal val="visible"/>
                                      </p:to>
                                    </p:set>
                                    <p:animEffect transition="in" filter="blinds(horizontal)">
                                      <p:cBhvr>
                                        <p:cTn id="17" dur="500"/>
                                        <p:tgtEl>
                                          <p:spTgt spid="30003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0034">
                                            <p:txEl>
                                              <p:pRg st="8" end="8"/>
                                            </p:txEl>
                                          </p:spTgt>
                                        </p:tgtEl>
                                        <p:attrNameLst>
                                          <p:attrName>style.visibility</p:attrName>
                                        </p:attrNameLst>
                                      </p:cBhvr>
                                      <p:to>
                                        <p:strVal val="visible"/>
                                      </p:to>
                                    </p:set>
                                    <p:animEffect transition="in" filter="blinds(horizontal)">
                                      <p:cBhvr>
                                        <p:cTn id="22" dur="500"/>
                                        <p:tgtEl>
                                          <p:spTgt spid="300034">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0047"/>
                                        </p:tgtEl>
                                        <p:attrNameLst>
                                          <p:attrName>style.visibility</p:attrName>
                                        </p:attrNameLst>
                                      </p:cBhvr>
                                      <p:to>
                                        <p:strVal val="visible"/>
                                      </p:to>
                                    </p:set>
                                    <p:animEffect transition="in" filter="blinds(horizontal)">
                                      <p:cBhvr>
                                        <p:cTn id="27" dur="500"/>
                                        <p:tgtEl>
                                          <p:spTgt spid="30004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0048">
                                            <p:txEl>
                                              <p:pRg st="0" end="0"/>
                                            </p:txEl>
                                          </p:spTgt>
                                        </p:tgtEl>
                                        <p:attrNameLst>
                                          <p:attrName>style.visibility</p:attrName>
                                        </p:attrNameLst>
                                      </p:cBhvr>
                                      <p:to>
                                        <p:strVal val="visible"/>
                                      </p:to>
                                    </p:set>
                                    <p:animEffect transition="in" filter="blinds(horizontal)">
                                      <p:cBhvr>
                                        <p:cTn id="37" dur="500"/>
                                        <p:tgtEl>
                                          <p:spTgt spid="3000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idx="4294967295"/>
          </p:nvPr>
        </p:nvSpPr>
        <p:spPr>
          <a:xfrm>
            <a:off x="800100" y="142875"/>
            <a:ext cx="7054850" cy="600075"/>
          </a:xfrm>
        </p:spPr>
        <p:txBody>
          <a:bodyPr lIns="63500" tIns="25400" rIns="63500" bIns="25400" anchor="t">
            <a:spAutoFit/>
          </a:bodyPr>
          <a:lstStyle/>
          <a:p>
            <a:r>
              <a:rPr lang="zh-CN" altLang="en-US" sz="3600" smtClean="0">
                <a:latin typeface="Times New Roman" pitchFamily="18" charset="0"/>
                <a:ea typeface="宋体" pitchFamily="2" charset="-122"/>
              </a:rPr>
              <a:t>浮点数</a:t>
            </a:r>
            <a:r>
              <a:rPr lang="en-US" altLang="zh-CN" sz="3600" smtClean="0">
                <a:latin typeface="Times New Roman" pitchFamily="18" charset="0"/>
                <a:ea typeface="宋体" pitchFamily="2" charset="-122"/>
              </a:rPr>
              <a:t>(Floating Point)</a:t>
            </a:r>
            <a:r>
              <a:rPr lang="zh-CN" altLang="en-US" sz="3600" smtClean="0">
                <a:latin typeface="Times New Roman" pitchFamily="18" charset="0"/>
                <a:ea typeface="宋体" pitchFamily="2" charset="-122"/>
              </a:rPr>
              <a:t>的表示范围</a:t>
            </a:r>
          </a:p>
        </p:txBody>
      </p:sp>
      <p:sp>
        <p:nvSpPr>
          <p:cNvPr id="577539" name="Rectangle 3"/>
          <p:cNvSpPr>
            <a:spLocks noGrp="1" noChangeArrowheads="1"/>
          </p:cNvSpPr>
          <p:nvPr>
            <p:ph type="body" idx="4294967295"/>
          </p:nvPr>
        </p:nvSpPr>
        <p:spPr>
          <a:xfrm>
            <a:off x="444500" y="760413"/>
            <a:ext cx="8380413" cy="2698750"/>
          </a:xfrm>
        </p:spPr>
        <p:txBody>
          <a:bodyPr lIns="63500" tIns="25400" rIns="63500" bIns="25400">
            <a:spAutoFit/>
          </a:bodyPr>
          <a:lstStyle/>
          <a:p>
            <a:pPr marL="203200" indent="-203200">
              <a:buFontTx/>
              <a:buNone/>
            </a:pPr>
            <a:r>
              <a:rPr lang="zh-CN" altLang="en-US" sz="2200" smtClean="0">
                <a:ea typeface="黑体" pitchFamily="49" charset="-122"/>
              </a:rPr>
              <a:t>例：画出下述</a:t>
            </a:r>
            <a:r>
              <a:rPr lang="en-US" altLang="zh-CN" sz="2200" smtClean="0">
                <a:ea typeface="黑体" pitchFamily="49" charset="-122"/>
              </a:rPr>
              <a:t>32</a:t>
            </a:r>
            <a:r>
              <a:rPr lang="zh-CN" altLang="en-US" sz="2200" smtClean="0">
                <a:ea typeface="黑体" pitchFamily="49" charset="-122"/>
              </a:rPr>
              <a:t>位浮点数格式的规格化数的表示范围。</a:t>
            </a:r>
          </a:p>
          <a:p>
            <a:pPr marL="203200" indent="-203200">
              <a:buFontTx/>
              <a:buNone/>
            </a:pPr>
            <a:r>
              <a:rPr lang="en-US" altLang="zh-CN" smtClean="0"/>
              <a:t>             </a:t>
            </a:r>
            <a:r>
              <a:rPr lang="en-US" altLang="zh-CN" sz="1800" smtClean="0"/>
              <a:t>0   1          8   9                                              31</a:t>
            </a:r>
          </a:p>
          <a:p>
            <a:pPr marL="203200" indent="-203200">
              <a:buFontTx/>
              <a:buNone/>
            </a:pPr>
            <a:endParaRPr lang="en-US" altLang="zh-CN" sz="1800" smtClean="0"/>
          </a:p>
          <a:p>
            <a:pPr marL="203200" indent="-203200">
              <a:buFontTx/>
              <a:buNone/>
            </a:pPr>
            <a:r>
              <a:rPr lang="zh-CN" altLang="en-US" sz="2200" smtClean="0"/>
              <a:t>   </a:t>
            </a:r>
            <a:r>
              <a:rPr lang="zh-CN" altLang="en-US" sz="2200" smtClean="0">
                <a:latin typeface="黑体" pitchFamily="49" charset="-122"/>
                <a:ea typeface="黑体" pitchFamily="49" charset="-122"/>
              </a:rPr>
              <a:t>第</a:t>
            </a:r>
            <a:r>
              <a:rPr lang="en-US" altLang="zh-CN" sz="2200" smtClean="0">
                <a:latin typeface="黑体" pitchFamily="49" charset="-122"/>
                <a:ea typeface="黑体" pitchFamily="49" charset="-122"/>
              </a:rPr>
              <a:t>0</a:t>
            </a:r>
            <a:r>
              <a:rPr lang="zh-CN" altLang="en-US" sz="2200" smtClean="0">
                <a:latin typeface="黑体" pitchFamily="49" charset="-122"/>
                <a:ea typeface="黑体" pitchFamily="49" charset="-122"/>
              </a:rPr>
              <a:t>位数符</a:t>
            </a:r>
            <a:r>
              <a:rPr lang="en-US" altLang="zh-CN" sz="2200" smtClean="0">
                <a:latin typeface="黑体" pitchFamily="49" charset="-122"/>
                <a:ea typeface="黑体" pitchFamily="49" charset="-122"/>
              </a:rPr>
              <a:t>S</a:t>
            </a:r>
            <a:r>
              <a:rPr lang="zh-CN" altLang="en-US" sz="2200" smtClean="0">
                <a:latin typeface="黑体" pitchFamily="49" charset="-122"/>
                <a:ea typeface="黑体" pitchFamily="49" charset="-122"/>
              </a:rPr>
              <a:t>；第</a:t>
            </a:r>
            <a:r>
              <a:rPr lang="en-US" altLang="zh-CN" sz="2200" smtClean="0">
                <a:latin typeface="黑体" pitchFamily="49" charset="-122"/>
                <a:ea typeface="黑体" pitchFamily="49" charset="-122"/>
              </a:rPr>
              <a:t>1</a:t>
            </a:r>
            <a:r>
              <a:rPr lang="zh-CN" altLang="en-US" sz="2200" smtClean="0">
                <a:latin typeface="黑体" pitchFamily="49" charset="-122"/>
                <a:ea typeface="黑体" pitchFamily="49" charset="-122"/>
              </a:rPr>
              <a:t>～</a:t>
            </a:r>
            <a:r>
              <a:rPr lang="en-US" altLang="zh-CN" sz="2200" smtClean="0">
                <a:latin typeface="黑体" pitchFamily="49" charset="-122"/>
                <a:ea typeface="黑体" pitchFamily="49" charset="-122"/>
              </a:rPr>
              <a:t>8</a:t>
            </a:r>
            <a:r>
              <a:rPr lang="zh-CN" altLang="en-US" sz="2200" smtClean="0">
                <a:latin typeface="黑体" pitchFamily="49" charset="-122"/>
                <a:ea typeface="黑体" pitchFamily="49" charset="-122"/>
              </a:rPr>
              <a:t>位为</a:t>
            </a:r>
            <a:r>
              <a:rPr lang="en-US" altLang="zh-CN" sz="2200" smtClean="0">
                <a:latin typeface="黑体" pitchFamily="49" charset="-122"/>
                <a:ea typeface="黑体" pitchFamily="49" charset="-122"/>
              </a:rPr>
              <a:t>8</a:t>
            </a:r>
            <a:r>
              <a:rPr lang="zh-CN" altLang="en-US" sz="2200" smtClean="0">
                <a:latin typeface="黑体" pitchFamily="49" charset="-122"/>
                <a:ea typeface="黑体" pitchFamily="49" charset="-122"/>
              </a:rPr>
              <a:t>位移码表示阶码</a:t>
            </a:r>
            <a:r>
              <a:rPr lang="en-US" altLang="zh-CN" sz="2200" smtClean="0">
                <a:latin typeface="黑体" pitchFamily="49" charset="-122"/>
                <a:ea typeface="黑体" pitchFamily="49" charset="-122"/>
              </a:rPr>
              <a:t>E</a:t>
            </a:r>
            <a:r>
              <a:rPr lang="zh-CN" altLang="en-US" sz="2200" smtClean="0">
                <a:latin typeface="黑体" pitchFamily="49" charset="-122"/>
                <a:ea typeface="黑体" pitchFamily="49" charset="-122"/>
              </a:rPr>
              <a:t>（偏置常数为</a:t>
            </a:r>
            <a:r>
              <a:rPr lang="en-US" altLang="zh-CN" sz="2200" smtClean="0">
                <a:latin typeface="黑体" pitchFamily="49" charset="-122"/>
                <a:ea typeface="黑体" pitchFamily="49" charset="-122"/>
              </a:rPr>
              <a:t>128</a:t>
            </a:r>
            <a:r>
              <a:rPr lang="zh-CN" altLang="en-US" sz="2200" smtClean="0">
                <a:latin typeface="黑体" pitchFamily="49" charset="-122"/>
                <a:ea typeface="黑体" pitchFamily="49" charset="-122"/>
              </a:rPr>
              <a:t>）；第</a:t>
            </a:r>
            <a:r>
              <a:rPr lang="en-US" altLang="zh-CN" sz="2200" smtClean="0">
                <a:latin typeface="黑体" pitchFamily="49" charset="-122"/>
                <a:ea typeface="黑体" pitchFamily="49" charset="-122"/>
              </a:rPr>
              <a:t>9</a:t>
            </a:r>
            <a:r>
              <a:rPr lang="zh-CN" altLang="en-US" sz="2200" smtClean="0">
                <a:latin typeface="黑体" pitchFamily="49" charset="-122"/>
                <a:ea typeface="黑体" pitchFamily="49" charset="-122"/>
              </a:rPr>
              <a:t>～</a:t>
            </a:r>
            <a:r>
              <a:rPr lang="en-US" altLang="zh-CN" sz="2200" smtClean="0">
                <a:latin typeface="黑体" pitchFamily="49" charset="-122"/>
                <a:ea typeface="黑体" pitchFamily="49" charset="-122"/>
              </a:rPr>
              <a:t>31</a:t>
            </a:r>
            <a:r>
              <a:rPr lang="zh-CN" altLang="en-US" sz="2200" smtClean="0">
                <a:latin typeface="黑体" pitchFamily="49" charset="-122"/>
                <a:ea typeface="黑体" pitchFamily="49" charset="-122"/>
              </a:rPr>
              <a:t>位为</a:t>
            </a:r>
            <a:r>
              <a:rPr lang="en-US" altLang="zh-CN" sz="2200" smtClean="0">
                <a:latin typeface="黑体" pitchFamily="49" charset="-122"/>
                <a:ea typeface="黑体" pitchFamily="49" charset="-122"/>
              </a:rPr>
              <a:t>24</a:t>
            </a:r>
            <a:r>
              <a:rPr lang="zh-CN" altLang="en-US" sz="2200" smtClean="0">
                <a:latin typeface="黑体" pitchFamily="49" charset="-122"/>
                <a:ea typeface="黑体" pitchFamily="49" charset="-122"/>
              </a:rPr>
              <a:t>位二进制原码小数表示的尾数</a:t>
            </a:r>
            <a:r>
              <a:rPr lang="en-US" altLang="zh-CN" sz="2200" smtClean="0">
                <a:latin typeface="黑体" pitchFamily="49" charset="-122"/>
                <a:ea typeface="黑体" pitchFamily="49" charset="-122"/>
              </a:rPr>
              <a:t>M</a:t>
            </a:r>
            <a:r>
              <a:rPr lang="zh-CN" altLang="en-US" sz="2200" smtClean="0">
                <a:latin typeface="黑体" pitchFamily="49" charset="-122"/>
                <a:ea typeface="黑体" pitchFamily="49" charset="-122"/>
              </a:rPr>
              <a:t>。规格化尾数的</a:t>
            </a:r>
            <a:r>
              <a:rPr lang="zh-CN" altLang="en-US" sz="2200" smtClean="0">
                <a:solidFill>
                  <a:srgbClr val="006600"/>
                </a:solidFill>
                <a:latin typeface="黑体" pitchFamily="49" charset="-122"/>
                <a:ea typeface="黑体" pitchFamily="49" charset="-122"/>
              </a:rPr>
              <a:t>小数点后第一位总是</a:t>
            </a:r>
            <a:r>
              <a:rPr lang="en-US" altLang="zh-CN" sz="2200" smtClean="0">
                <a:solidFill>
                  <a:srgbClr val="006600"/>
                </a:solidFill>
                <a:latin typeface="黑体" pitchFamily="49" charset="-122"/>
                <a:ea typeface="黑体" pitchFamily="49" charset="-122"/>
              </a:rPr>
              <a:t>1</a:t>
            </a:r>
            <a:r>
              <a:rPr lang="zh-CN" altLang="en-US" sz="2200" smtClean="0">
                <a:latin typeface="黑体" pitchFamily="49" charset="-122"/>
                <a:ea typeface="黑体" pitchFamily="49" charset="-122"/>
              </a:rPr>
              <a:t>，故规定第一位默认的</a:t>
            </a:r>
            <a:r>
              <a:rPr lang="zh-CN" altLang="en-US" sz="2200" smtClean="0">
                <a:ea typeface="黑体" pitchFamily="49" charset="-122"/>
              </a:rPr>
              <a:t>“</a:t>
            </a:r>
            <a:r>
              <a:rPr lang="en-US" altLang="zh-CN" sz="2200" smtClean="0">
                <a:latin typeface="黑体" pitchFamily="49" charset="-122"/>
                <a:ea typeface="黑体" pitchFamily="49" charset="-122"/>
              </a:rPr>
              <a:t>1</a:t>
            </a:r>
            <a:r>
              <a:rPr lang="en-US" altLang="zh-CN" sz="2200" smtClean="0">
                <a:ea typeface="黑体" pitchFamily="49" charset="-122"/>
              </a:rPr>
              <a:t>”</a:t>
            </a:r>
            <a:r>
              <a:rPr lang="zh-CN" altLang="en-US" sz="2200" smtClean="0">
                <a:latin typeface="黑体" pitchFamily="49" charset="-122"/>
                <a:ea typeface="黑体" pitchFamily="49" charset="-122"/>
              </a:rPr>
              <a:t>不明显表示出来。这样可用</a:t>
            </a:r>
            <a:r>
              <a:rPr lang="en-US" altLang="zh-CN" sz="2200" smtClean="0">
                <a:latin typeface="黑体" pitchFamily="49" charset="-122"/>
                <a:ea typeface="黑体" pitchFamily="49" charset="-122"/>
              </a:rPr>
              <a:t>23</a:t>
            </a:r>
            <a:r>
              <a:rPr lang="zh-CN" altLang="en-US" sz="2200" smtClean="0">
                <a:latin typeface="黑体" pitchFamily="49" charset="-122"/>
                <a:ea typeface="黑体" pitchFamily="49" charset="-122"/>
              </a:rPr>
              <a:t>个数位表示</a:t>
            </a:r>
            <a:r>
              <a:rPr lang="en-US" altLang="zh-CN" sz="2200" smtClean="0">
                <a:latin typeface="黑体" pitchFamily="49" charset="-122"/>
                <a:ea typeface="黑体" pitchFamily="49" charset="-122"/>
              </a:rPr>
              <a:t>24</a:t>
            </a:r>
            <a:r>
              <a:rPr lang="zh-CN" altLang="en-US" sz="2200" smtClean="0">
                <a:latin typeface="黑体" pitchFamily="49" charset="-122"/>
                <a:ea typeface="黑体" pitchFamily="49" charset="-122"/>
              </a:rPr>
              <a:t>位尾数。</a:t>
            </a:r>
          </a:p>
        </p:txBody>
      </p:sp>
      <p:sp>
        <p:nvSpPr>
          <p:cNvPr id="577540" name="Rectangle 5"/>
          <p:cNvSpPr>
            <a:spLocks noChangeArrowheads="1"/>
          </p:cNvSpPr>
          <p:nvPr/>
        </p:nvSpPr>
        <p:spPr bwMode="auto">
          <a:xfrm>
            <a:off x="0" y="2770188"/>
            <a:ext cx="184150" cy="336550"/>
          </a:xfrm>
          <a:prstGeom prst="rect">
            <a:avLst/>
          </a:prstGeom>
          <a:noFill/>
          <a:ln w="12700">
            <a:noFill/>
            <a:miter lim="800000"/>
            <a:headEnd/>
            <a:tailEnd/>
          </a:ln>
        </p:spPr>
        <p:txBody>
          <a:bodyPr wrap="none" anchor="ctr">
            <a:spAutoFit/>
          </a:bodyPr>
          <a:lstStyle/>
          <a:p>
            <a:pPr eaLnBrk="0" hangingPunct="0"/>
            <a:endParaRPr lang="zh-CN" altLang="en-US" sz="1600" b="1">
              <a:latin typeface="Times New Roman" pitchFamily="18" charset="0"/>
            </a:endParaRPr>
          </a:p>
        </p:txBody>
      </p:sp>
      <p:sp>
        <p:nvSpPr>
          <p:cNvPr id="577541" name="Rectangle 6"/>
          <p:cNvSpPr>
            <a:spLocks noChangeArrowheads="1"/>
          </p:cNvSpPr>
          <p:nvPr/>
        </p:nvSpPr>
        <p:spPr bwMode="auto">
          <a:xfrm>
            <a:off x="1487488" y="1584325"/>
            <a:ext cx="4862512" cy="368300"/>
          </a:xfrm>
          <a:prstGeom prst="rect">
            <a:avLst/>
          </a:prstGeom>
          <a:noFill/>
          <a:ln w="19050">
            <a:solidFill>
              <a:srgbClr val="000000"/>
            </a:solidFill>
            <a:miter lim="800000"/>
            <a:headEnd/>
            <a:tailEnd/>
          </a:ln>
        </p:spPr>
        <p:txBody>
          <a:bodyPr wrap="none" anchor="ctr"/>
          <a:lstStyle/>
          <a:p>
            <a:pPr eaLnBrk="0" hangingPunct="0"/>
            <a:endParaRPr lang="zh-CN" altLang="en-US" sz="1600" b="1">
              <a:latin typeface="Times New Roman" pitchFamily="18" charset="0"/>
            </a:endParaRPr>
          </a:p>
        </p:txBody>
      </p:sp>
      <p:sp>
        <p:nvSpPr>
          <p:cNvPr id="577542" name="Line 7"/>
          <p:cNvSpPr>
            <a:spLocks noChangeShapeType="1"/>
          </p:cNvSpPr>
          <p:nvPr/>
        </p:nvSpPr>
        <p:spPr bwMode="auto">
          <a:xfrm>
            <a:off x="1789113" y="1606550"/>
            <a:ext cx="0" cy="368300"/>
          </a:xfrm>
          <a:prstGeom prst="line">
            <a:avLst/>
          </a:prstGeom>
          <a:noFill/>
          <a:ln w="12700">
            <a:solidFill>
              <a:srgbClr val="000000"/>
            </a:solidFill>
            <a:round/>
            <a:headEnd/>
            <a:tailEnd/>
          </a:ln>
        </p:spPr>
        <p:txBody>
          <a:bodyPr/>
          <a:lstStyle/>
          <a:p>
            <a:endParaRPr lang="zh-CN" altLang="en-US"/>
          </a:p>
        </p:txBody>
      </p:sp>
      <p:sp>
        <p:nvSpPr>
          <p:cNvPr id="577543" name="Line 8"/>
          <p:cNvSpPr>
            <a:spLocks noChangeShapeType="1"/>
          </p:cNvSpPr>
          <p:nvPr/>
        </p:nvSpPr>
        <p:spPr bwMode="auto">
          <a:xfrm>
            <a:off x="2863850" y="1620838"/>
            <a:ext cx="0" cy="368300"/>
          </a:xfrm>
          <a:prstGeom prst="line">
            <a:avLst/>
          </a:prstGeom>
          <a:noFill/>
          <a:ln w="12700">
            <a:solidFill>
              <a:srgbClr val="000000"/>
            </a:solidFill>
            <a:round/>
            <a:headEnd/>
            <a:tailEnd/>
          </a:ln>
        </p:spPr>
        <p:txBody>
          <a:bodyPr/>
          <a:lstStyle/>
          <a:p>
            <a:endParaRPr lang="zh-CN" altLang="en-US"/>
          </a:p>
        </p:txBody>
      </p:sp>
      <p:sp>
        <p:nvSpPr>
          <p:cNvPr id="577544" name="Text Box 9"/>
          <p:cNvSpPr txBox="1">
            <a:spLocks noChangeArrowheads="1"/>
          </p:cNvSpPr>
          <p:nvPr/>
        </p:nvSpPr>
        <p:spPr bwMode="auto">
          <a:xfrm>
            <a:off x="1487488" y="1550988"/>
            <a:ext cx="323850" cy="366712"/>
          </a:xfrm>
          <a:prstGeom prst="rect">
            <a:avLst/>
          </a:prstGeom>
          <a:noFill/>
          <a:ln w="12700">
            <a:noFill/>
            <a:miter lim="800000"/>
            <a:headEnd/>
            <a:tailEnd/>
          </a:ln>
        </p:spPr>
        <p:txBody>
          <a:bodyPr>
            <a:spAutoFit/>
          </a:bodyPr>
          <a:lstStyle/>
          <a:p>
            <a:pPr eaLnBrk="0" hangingPunct="0">
              <a:spcBef>
                <a:spcPct val="50000"/>
              </a:spcBef>
            </a:pPr>
            <a:r>
              <a:rPr lang="en-US" altLang="zh-CN" b="1">
                <a:solidFill>
                  <a:srgbClr val="FF9900"/>
                </a:solidFill>
                <a:latin typeface="Times New Roman" pitchFamily="18" charset="0"/>
              </a:rPr>
              <a:t>S</a:t>
            </a:r>
          </a:p>
        </p:txBody>
      </p:sp>
      <p:sp>
        <p:nvSpPr>
          <p:cNvPr id="577545" name="Text Box 10"/>
          <p:cNvSpPr txBox="1">
            <a:spLocks noChangeArrowheads="1"/>
          </p:cNvSpPr>
          <p:nvPr/>
        </p:nvSpPr>
        <p:spPr bwMode="auto">
          <a:xfrm>
            <a:off x="1920875" y="1593850"/>
            <a:ext cx="949325" cy="366713"/>
          </a:xfrm>
          <a:prstGeom prst="rect">
            <a:avLst/>
          </a:prstGeom>
          <a:noFill/>
          <a:ln w="12700">
            <a:noFill/>
            <a:miter lim="800000"/>
            <a:headEnd/>
            <a:tailEnd/>
          </a:ln>
        </p:spPr>
        <p:txBody>
          <a:bodyPr>
            <a:spAutoFit/>
          </a:bodyPr>
          <a:lstStyle/>
          <a:p>
            <a:pPr eaLnBrk="0" hangingPunct="0">
              <a:spcBef>
                <a:spcPct val="50000"/>
              </a:spcBef>
            </a:pPr>
            <a:r>
              <a:rPr lang="zh-CN" altLang="en-US" b="1">
                <a:solidFill>
                  <a:srgbClr val="CC0000"/>
                </a:solidFill>
                <a:ea typeface="黑体" pitchFamily="49" charset="-122"/>
              </a:rPr>
              <a:t>阶码</a:t>
            </a:r>
            <a:r>
              <a:rPr lang="en-US" altLang="zh-CN" b="1">
                <a:solidFill>
                  <a:srgbClr val="CC0000"/>
                </a:solidFill>
                <a:ea typeface="黑体" pitchFamily="49" charset="-122"/>
              </a:rPr>
              <a:t>E</a:t>
            </a:r>
          </a:p>
        </p:txBody>
      </p:sp>
      <p:sp>
        <p:nvSpPr>
          <p:cNvPr id="577546" name="Text Box 11"/>
          <p:cNvSpPr txBox="1">
            <a:spLocks noChangeArrowheads="1"/>
          </p:cNvSpPr>
          <p:nvPr/>
        </p:nvSpPr>
        <p:spPr bwMode="auto">
          <a:xfrm>
            <a:off x="4224338" y="1560513"/>
            <a:ext cx="1039812" cy="366712"/>
          </a:xfrm>
          <a:prstGeom prst="rect">
            <a:avLst/>
          </a:prstGeom>
          <a:noFill/>
          <a:ln w="12700">
            <a:noFill/>
            <a:miter lim="800000"/>
            <a:headEnd/>
            <a:tailEnd/>
          </a:ln>
        </p:spPr>
        <p:txBody>
          <a:bodyPr>
            <a:spAutoFit/>
          </a:bodyPr>
          <a:lstStyle/>
          <a:p>
            <a:pPr eaLnBrk="0" hangingPunct="0">
              <a:spcBef>
                <a:spcPct val="50000"/>
              </a:spcBef>
            </a:pPr>
            <a:r>
              <a:rPr lang="zh-CN" altLang="en-US" b="1">
                <a:solidFill>
                  <a:schemeClr val="accent2"/>
                </a:solidFill>
                <a:ea typeface="黑体" pitchFamily="49" charset="-122"/>
              </a:rPr>
              <a:t>尾数</a:t>
            </a:r>
            <a:r>
              <a:rPr lang="en-US" altLang="zh-CN" b="1">
                <a:solidFill>
                  <a:schemeClr val="accent2"/>
                </a:solidFill>
                <a:ea typeface="黑体" pitchFamily="49" charset="-122"/>
              </a:rPr>
              <a:t>M</a:t>
            </a:r>
          </a:p>
        </p:txBody>
      </p:sp>
      <p:sp>
        <p:nvSpPr>
          <p:cNvPr id="405516" name="Text Box 12"/>
          <p:cNvSpPr txBox="1">
            <a:spLocks noChangeArrowheads="1"/>
          </p:cNvSpPr>
          <p:nvPr/>
        </p:nvSpPr>
        <p:spPr bwMode="auto">
          <a:xfrm>
            <a:off x="77788" y="3698875"/>
            <a:ext cx="4584700" cy="366713"/>
          </a:xfrm>
          <a:prstGeom prst="rect">
            <a:avLst/>
          </a:prstGeom>
          <a:noFill/>
          <a:ln w="12700">
            <a:noFill/>
            <a:miter lim="800000"/>
            <a:headEnd/>
            <a:tailEnd/>
          </a:ln>
        </p:spPr>
        <p:txBody>
          <a:bodyPr>
            <a:spAutoFit/>
          </a:bodyPr>
          <a:lstStyle/>
          <a:p>
            <a:pPr eaLnBrk="0" hangingPunct="0">
              <a:spcBef>
                <a:spcPct val="50000"/>
              </a:spcBef>
            </a:pPr>
            <a:r>
              <a:rPr lang="zh-CN" altLang="en-US" b="1">
                <a:solidFill>
                  <a:srgbClr val="3333FF"/>
                </a:solidFill>
                <a:ea typeface="黑体" pitchFamily="49" charset="-122"/>
              </a:rPr>
              <a:t>最大正数：</a:t>
            </a:r>
            <a:r>
              <a:rPr lang="en-US" altLang="zh-CN" b="1">
                <a:solidFill>
                  <a:srgbClr val="3333FF"/>
                </a:solidFill>
                <a:ea typeface="黑体" pitchFamily="49" charset="-122"/>
              </a:rPr>
              <a:t>0.</a:t>
            </a:r>
            <a:r>
              <a:rPr lang="en-US" altLang="zh-CN" b="1">
                <a:solidFill>
                  <a:srgbClr val="CC0000"/>
                </a:solidFill>
                <a:ea typeface="黑体" pitchFamily="49" charset="-122"/>
              </a:rPr>
              <a:t>1</a:t>
            </a:r>
            <a:r>
              <a:rPr lang="en-US" altLang="zh-CN" b="1">
                <a:solidFill>
                  <a:srgbClr val="3333FF"/>
                </a:solidFill>
                <a:ea typeface="黑体" pitchFamily="49" charset="-122"/>
              </a:rPr>
              <a:t>1…1 x 2</a:t>
            </a:r>
            <a:r>
              <a:rPr lang="en-US" altLang="zh-CN" b="1" baseline="30000">
                <a:solidFill>
                  <a:srgbClr val="3333FF"/>
                </a:solidFill>
                <a:ea typeface="黑体" pitchFamily="49" charset="-122"/>
              </a:rPr>
              <a:t>11…1 </a:t>
            </a:r>
            <a:r>
              <a:rPr lang="en-US" altLang="zh-CN" b="1">
                <a:solidFill>
                  <a:srgbClr val="3333FF"/>
                </a:solidFill>
                <a:ea typeface="黑体" pitchFamily="49" charset="-122"/>
              </a:rPr>
              <a:t> =(1-2</a:t>
            </a:r>
            <a:r>
              <a:rPr lang="en-US" altLang="zh-CN" b="1" baseline="30000">
                <a:solidFill>
                  <a:srgbClr val="3333FF"/>
                </a:solidFill>
                <a:ea typeface="黑体" pitchFamily="49" charset="-122"/>
              </a:rPr>
              <a:t>-24</a:t>
            </a:r>
            <a:r>
              <a:rPr lang="en-US" altLang="zh-CN" b="1">
                <a:solidFill>
                  <a:srgbClr val="3333FF"/>
                </a:solidFill>
                <a:ea typeface="黑体" pitchFamily="49" charset="-122"/>
              </a:rPr>
              <a:t>) x 2</a:t>
            </a:r>
            <a:r>
              <a:rPr lang="en-US" altLang="zh-CN" b="1" baseline="30000">
                <a:solidFill>
                  <a:srgbClr val="3333FF"/>
                </a:solidFill>
                <a:ea typeface="黑体" pitchFamily="49" charset="-122"/>
              </a:rPr>
              <a:t>127</a:t>
            </a:r>
            <a:r>
              <a:rPr lang="en-US" altLang="zh-CN" b="1">
                <a:solidFill>
                  <a:srgbClr val="3333FF"/>
                </a:solidFill>
                <a:latin typeface="Times New Roman" pitchFamily="18" charset="0"/>
              </a:rPr>
              <a:t> </a:t>
            </a:r>
            <a:endParaRPr lang="zh-CN" altLang="en-US" b="1">
              <a:solidFill>
                <a:srgbClr val="3333FF"/>
              </a:solidFill>
              <a:latin typeface="Times New Roman" pitchFamily="18" charset="0"/>
            </a:endParaRPr>
          </a:p>
        </p:txBody>
      </p:sp>
      <p:sp>
        <p:nvSpPr>
          <p:cNvPr id="405517" name="Text Box 13"/>
          <p:cNvSpPr txBox="1">
            <a:spLocks noChangeArrowheads="1"/>
          </p:cNvSpPr>
          <p:nvPr/>
        </p:nvSpPr>
        <p:spPr bwMode="auto">
          <a:xfrm>
            <a:off x="4527550" y="3692525"/>
            <a:ext cx="4379913" cy="366713"/>
          </a:xfrm>
          <a:prstGeom prst="rect">
            <a:avLst/>
          </a:prstGeom>
          <a:noFill/>
          <a:ln w="12700">
            <a:noFill/>
            <a:miter lim="800000"/>
            <a:headEnd/>
            <a:tailEnd/>
          </a:ln>
        </p:spPr>
        <p:txBody>
          <a:bodyPr>
            <a:spAutoFit/>
          </a:bodyPr>
          <a:lstStyle/>
          <a:p>
            <a:pPr eaLnBrk="0" hangingPunct="0">
              <a:spcBef>
                <a:spcPct val="50000"/>
              </a:spcBef>
            </a:pPr>
            <a:r>
              <a:rPr lang="zh-CN" altLang="en-US" b="1">
                <a:solidFill>
                  <a:srgbClr val="3333FF"/>
                </a:solidFill>
                <a:ea typeface="黑体" pitchFamily="49" charset="-122"/>
              </a:rPr>
              <a:t>最小正数：</a:t>
            </a:r>
            <a:r>
              <a:rPr lang="en-US" altLang="zh-CN" b="1">
                <a:solidFill>
                  <a:srgbClr val="3333FF"/>
                </a:solidFill>
                <a:ea typeface="黑体" pitchFamily="49" charset="-122"/>
              </a:rPr>
              <a:t>0.</a:t>
            </a:r>
            <a:r>
              <a:rPr lang="en-US" altLang="zh-CN" b="1">
                <a:solidFill>
                  <a:srgbClr val="CC0000"/>
                </a:solidFill>
                <a:ea typeface="黑体" pitchFamily="49" charset="-122"/>
              </a:rPr>
              <a:t>1</a:t>
            </a:r>
            <a:r>
              <a:rPr lang="en-US" altLang="zh-CN" b="1">
                <a:solidFill>
                  <a:srgbClr val="3333FF"/>
                </a:solidFill>
                <a:ea typeface="黑体" pitchFamily="49" charset="-122"/>
              </a:rPr>
              <a:t>0…0 x 2</a:t>
            </a:r>
            <a:r>
              <a:rPr lang="en-US" altLang="zh-CN" b="1" baseline="30000">
                <a:solidFill>
                  <a:srgbClr val="3333FF"/>
                </a:solidFill>
                <a:ea typeface="黑体" pitchFamily="49" charset="-122"/>
              </a:rPr>
              <a:t>00…0 </a:t>
            </a:r>
            <a:r>
              <a:rPr lang="en-US" altLang="zh-CN" b="1">
                <a:solidFill>
                  <a:srgbClr val="3333FF"/>
                </a:solidFill>
                <a:ea typeface="黑体" pitchFamily="49" charset="-122"/>
              </a:rPr>
              <a:t> =(1/2) x 2</a:t>
            </a:r>
            <a:r>
              <a:rPr lang="en-US" altLang="zh-CN" b="1" baseline="30000">
                <a:solidFill>
                  <a:srgbClr val="3333FF"/>
                </a:solidFill>
                <a:ea typeface="黑体" pitchFamily="49" charset="-122"/>
              </a:rPr>
              <a:t>-128</a:t>
            </a:r>
            <a:r>
              <a:rPr lang="en-US" altLang="zh-CN" b="1">
                <a:latin typeface="Times New Roman" pitchFamily="18" charset="0"/>
              </a:rPr>
              <a:t> </a:t>
            </a:r>
            <a:endParaRPr lang="zh-CN" altLang="en-US" b="1">
              <a:latin typeface="Times New Roman" pitchFamily="18" charset="0"/>
            </a:endParaRPr>
          </a:p>
        </p:txBody>
      </p:sp>
      <p:sp>
        <p:nvSpPr>
          <p:cNvPr id="405518" name="Text Box 14"/>
          <p:cNvSpPr txBox="1">
            <a:spLocks noChangeArrowheads="1"/>
          </p:cNvSpPr>
          <p:nvPr/>
        </p:nvSpPr>
        <p:spPr bwMode="auto">
          <a:xfrm>
            <a:off x="115888" y="4014788"/>
            <a:ext cx="7561262" cy="396875"/>
          </a:xfrm>
          <a:prstGeom prst="rect">
            <a:avLst/>
          </a:prstGeom>
          <a:noFill/>
          <a:ln w="12700">
            <a:noFill/>
            <a:miter lim="800000"/>
            <a:headEnd/>
            <a:tailEnd/>
          </a:ln>
        </p:spPr>
        <p:txBody>
          <a:bodyPr>
            <a:spAutoFit/>
          </a:bodyPr>
          <a:lstStyle/>
          <a:p>
            <a:pPr eaLnBrk="0" hangingPunct="0">
              <a:spcBef>
                <a:spcPct val="50000"/>
              </a:spcBef>
            </a:pPr>
            <a:r>
              <a:rPr lang="zh-CN" altLang="en-US" sz="2000" b="1">
                <a:solidFill>
                  <a:srgbClr val="FF0066"/>
                </a:solidFill>
                <a:latin typeface="Times New Roman" pitchFamily="18" charset="0"/>
                <a:ea typeface="黑体" pitchFamily="49" charset="-122"/>
              </a:rPr>
              <a:t>因为原码是对称的，所以其表示范围关于原点对称。</a:t>
            </a:r>
          </a:p>
        </p:txBody>
      </p:sp>
      <p:sp>
        <p:nvSpPr>
          <p:cNvPr id="405519" name="Text Box 15"/>
          <p:cNvSpPr txBox="1">
            <a:spLocks noChangeArrowheads="1"/>
          </p:cNvSpPr>
          <p:nvPr/>
        </p:nvSpPr>
        <p:spPr bwMode="auto">
          <a:xfrm>
            <a:off x="182563" y="6026150"/>
            <a:ext cx="8374062" cy="777875"/>
          </a:xfrm>
          <a:prstGeom prst="rect">
            <a:avLst/>
          </a:prstGeom>
          <a:noFill/>
          <a:ln w="12700">
            <a:noFill/>
            <a:miter lim="800000"/>
            <a:headEnd/>
            <a:tailEnd/>
          </a:ln>
        </p:spPr>
        <p:txBody>
          <a:bodyPr>
            <a:spAutoFit/>
          </a:bodyPr>
          <a:lstStyle/>
          <a:p>
            <a:pPr eaLnBrk="0" hangingPunct="0">
              <a:spcBef>
                <a:spcPts val="600"/>
              </a:spcBef>
            </a:pPr>
            <a:r>
              <a:rPr lang="zh-CN" altLang="en-US" sz="2000" b="1">
                <a:solidFill>
                  <a:srgbClr val="CC0000"/>
                </a:solidFill>
                <a:latin typeface="黑体" pitchFamily="49" charset="-122"/>
                <a:ea typeface="黑体" pitchFamily="49" charset="-122"/>
              </a:rPr>
              <a:t>机器</a:t>
            </a:r>
            <a:r>
              <a:rPr lang="en-US" altLang="zh-CN" sz="2000" b="1">
                <a:solidFill>
                  <a:srgbClr val="CC0000"/>
                </a:solidFill>
                <a:latin typeface="黑体" pitchFamily="49" charset="-122"/>
                <a:ea typeface="黑体" pitchFamily="49" charset="-122"/>
              </a:rPr>
              <a:t>0</a:t>
            </a:r>
            <a:r>
              <a:rPr lang="zh-CN" altLang="en-US" sz="2000" b="1">
                <a:solidFill>
                  <a:srgbClr val="CC0000"/>
                </a:solidFill>
                <a:latin typeface="黑体" pitchFamily="49" charset="-122"/>
                <a:ea typeface="黑体" pitchFamily="49" charset="-122"/>
              </a:rPr>
              <a:t>：尾数为</a:t>
            </a:r>
            <a:r>
              <a:rPr lang="en-US" altLang="zh-CN" sz="2000" b="1">
                <a:solidFill>
                  <a:srgbClr val="CC0000"/>
                </a:solidFill>
                <a:latin typeface="黑体" pitchFamily="49" charset="-122"/>
                <a:ea typeface="黑体" pitchFamily="49" charset="-122"/>
              </a:rPr>
              <a:t>0 </a:t>
            </a:r>
            <a:r>
              <a:rPr lang="zh-CN" altLang="en-US" sz="2000" b="1">
                <a:solidFill>
                  <a:srgbClr val="CC0000"/>
                </a:solidFill>
                <a:latin typeface="黑体" pitchFamily="49" charset="-122"/>
                <a:ea typeface="黑体" pitchFamily="49" charset="-122"/>
              </a:rPr>
              <a:t>或 落在下溢区中的数</a:t>
            </a:r>
          </a:p>
          <a:p>
            <a:pPr eaLnBrk="0" hangingPunct="0">
              <a:spcBef>
                <a:spcPts val="600"/>
              </a:spcBef>
            </a:pPr>
            <a:r>
              <a:rPr lang="zh-CN" altLang="en-US" sz="2000" b="1">
                <a:solidFill>
                  <a:srgbClr val="CC0000"/>
                </a:solidFill>
                <a:latin typeface="黑体" pitchFamily="49" charset="-122"/>
                <a:ea typeface="黑体" pitchFamily="49" charset="-122"/>
              </a:rPr>
              <a:t>浮点数范围比定点数大，但数的个数没变多，故数之间更稀疏，且不均匀</a:t>
            </a:r>
          </a:p>
        </p:txBody>
      </p:sp>
      <p:grpSp>
        <p:nvGrpSpPr>
          <p:cNvPr id="577551" name="Group 17"/>
          <p:cNvGrpSpPr>
            <a:grpSpLocks noChangeAspect="1"/>
          </p:cNvGrpSpPr>
          <p:nvPr/>
        </p:nvGrpSpPr>
        <p:grpSpPr bwMode="auto">
          <a:xfrm>
            <a:off x="176213" y="4371975"/>
            <a:ext cx="8967787" cy="1757363"/>
            <a:chOff x="111" y="2538"/>
            <a:chExt cx="5482" cy="1161"/>
          </a:xfrm>
        </p:grpSpPr>
        <p:sp>
          <p:nvSpPr>
            <p:cNvPr id="577552" name="AutoShape 16"/>
            <p:cNvSpPr>
              <a:spLocks noChangeAspect="1" noChangeArrowheads="1" noTextEdit="1"/>
            </p:cNvSpPr>
            <p:nvPr/>
          </p:nvSpPr>
          <p:spPr bwMode="auto">
            <a:xfrm>
              <a:off x="112" y="2538"/>
              <a:ext cx="5474" cy="1161"/>
            </a:xfrm>
            <a:prstGeom prst="rect">
              <a:avLst/>
            </a:prstGeom>
            <a:noFill/>
            <a:ln w="9525">
              <a:noFill/>
              <a:miter lim="800000"/>
              <a:headEnd/>
              <a:tailEnd/>
            </a:ln>
          </p:spPr>
          <p:txBody>
            <a:bodyPr/>
            <a:lstStyle/>
            <a:p>
              <a:endParaRPr lang="zh-CN" altLang="en-US"/>
            </a:p>
          </p:txBody>
        </p:sp>
        <p:sp>
          <p:nvSpPr>
            <p:cNvPr id="577553" name="Rectangle 18"/>
            <p:cNvSpPr>
              <a:spLocks noChangeArrowheads="1"/>
            </p:cNvSpPr>
            <p:nvPr/>
          </p:nvSpPr>
          <p:spPr bwMode="auto">
            <a:xfrm>
              <a:off x="111" y="2542"/>
              <a:ext cx="37" cy="191"/>
            </a:xfrm>
            <a:prstGeom prst="rect">
              <a:avLst/>
            </a:prstGeom>
            <a:noFill/>
            <a:ln w="9525">
              <a:noFill/>
              <a:miter lim="800000"/>
              <a:headEnd/>
              <a:tailEnd/>
            </a:ln>
          </p:spPr>
          <p:txBody>
            <a:bodyPr wrap="none" lIns="0" tIns="0" rIns="0" bIns="0">
              <a:spAutoFit/>
            </a:bodyPr>
            <a:lstStyle/>
            <a:p>
              <a:pPr eaLnBrk="0" hangingPunct="0"/>
              <a:r>
                <a:rPr lang="zh-CN" altLang="en-US" sz="1900">
                  <a:solidFill>
                    <a:srgbClr val="000000"/>
                  </a:solidFill>
                  <a:latin typeface="Times New Roman" pitchFamily="18" charset="0"/>
                </a:rPr>
                <a:t> </a:t>
              </a:r>
              <a:endParaRPr lang="zh-CN" altLang="en-US" sz="1600" b="1">
                <a:latin typeface="Times New Roman" pitchFamily="18" charset="0"/>
              </a:endParaRPr>
            </a:p>
          </p:txBody>
        </p:sp>
        <p:sp>
          <p:nvSpPr>
            <p:cNvPr id="577554" name="Rectangle 19"/>
            <p:cNvSpPr>
              <a:spLocks noChangeArrowheads="1"/>
            </p:cNvSpPr>
            <p:nvPr/>
          </p:nvSpPr>
          <p:spPr bwMode="auto">
            <a:xfrm>
              <a:off x="2743" y="3054"/>
              <a:ext cx="396"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正下溢</a:t>
              </a:r>
              <a:endParaRPr lang="zh-CN" altLang="en-US" sz="1600" b="1">
                <a:latin typeface="黑体" pitchFamily="49" charset="-122"/>
                <a:ea typeface="黑体" pitchFamily="49" charset="-122"/>
              </a:endParaRPr>
            </a:p>
          </p:txBody>
        </p:sp>
        <p:sp>
          <p:nvSpPr>
            <p:cNvPr id="577555" name="Rectangle 20"/>
            <p:cNvSpPr>
              <a:spLocks noChangeArrowheads="1"/>
            </p:cNvSpPr>
            <p:nvPr/>
          </p:nvSpPr>
          <p:spPr bwMode="auto">
            <a:xfrm>
              <a:off x="3111" y="3050"/>
              <a:ext cx="33"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556" name="Rectangle 21"/>
            <p:cNvSpPr>
              <a:spLocks noChangeArrowheads="1"/>
            </p:cNvSpPr>
            <p:nvPr/>
          </p:nvSpPr>
          <p:spPr bwMode="auto">
            <a:xfrm>
              <a:off x="2236" y="3044"/>
              <a:ext cx="396" cy="170"/>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负下溢</a:t>
              </a:r>
              <a:endParaRPr lang="zh-CN" altLang="en-US" sz="1600" b="1">
                <a:latin typeface="黑体" pitchFamily="49" charset="-122"/>
                <a:ea typeface="黑体" pitchFamily="49" charset="-122"/>
              </a:endParaRPr>
            </a:p>
          </p:txBody>
        </p:sp>
        <p:sp>
          <p:nvSpPr>
            <p:cNvPr id="577557" name="Rectangle 22"/>
            <p:cNvSpPr>
              <a:spLocks noChangeArrowheads="1"/>
            </p:cNvSpPr>
            <p:nvPr/>
          </p:nvSpPr>
          <p:spPr bwMode="auto">
            <a:xfrm>
              <a:off x="2604" y="3040"/>
              <a:ext cx="33"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558" name="Rectangle 23"/>
            <p:cNvSpPr>
              <a:spLocks noChangeArrowheads="1"/>
            </p:cNvSpPr>
            <p:nvPr/>
          </p:nvSpPr>
          <p:spPr bwMode="auto">
            <a:xfrm>
              <a:off x="338" y="3324"/>
              <a:ext cx="1041" cy="287"/>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59" name="Rectangle 24"/>
            <p:cNvSpPr>
              <a:spLocks noChangeArrowheads="1"/>
            </p:cNvSpPr>
            <p:nvPr/>
          </p:nvSpPr>
          <p:spPr bwMode="auto">
            <a:xfrm>
              <a:off x="436" y="3383"/>
              <a:ext cx="50"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a:t>
              </a:r>
              <a:endParaRPr lang="en-US" altLang="zh-CN" sz="1600" b="1">
                <a:latin typeface="Times New Roman" pitchFamily="18" charset="0"/>
              </a:endParaRPr>
            </a:p>
          </p:txBody>
        </p:sp>
        <p:sp>
          <p:nvSpPr>
            <p:cNvPr id="577560" name="Rectangle 25"/>
            <p:cNvSpPr>
              <a:spLocks noChangeArrowheads="1"/>
            </p:cNvSpPr>
            <p:nvPr/>
          </p:nvSpPr>
          <p:spPr bwMode="auto">
            <a:xfrm>
              <a:off x="484" y="3383"/>
              <a:ext cx="160" cy="191"/>
            </a:xfrm>
            <a:prstGeom prst="rect">
              <a:avLst/>
            </a:prstGeom>
            <a:noFill/>
            <a:ln w="9525">
              <a:noFill/>
              <a:miter lim="800000"/>
              <a:headEnd/>
              <a:tailEnd/>
            </a:ln>
          </p:spPr>
          <p:txBody>
            <a:bodyPr wrap="none" lIns="0" tIns="0" rIns="0" bIns="0">
              <a:spAutoFit/>
            </a:bodyPr>
            <a:lstStyle/>
            <a:p>
              <a:pPr eaLnBrk="0" hangingPunct="0"/>
              <a:r>
                <a:rPr lang="zh-CN" altLang="en-US" sz="1900">
                  <a:solidFill>
                    <a:srgbClr val="000000"/>
                  </a:solidFill>
                  <a:latin typeface="Times New Roman" pitchFamily="18" charset="0"/>
                </a:rPr>
                <a:t> </a:t>
              </a:r>
              <a:r>
                <a:rPr lang="en-US" altLang="zh-CN" sz="1900">
                  <a:solidFill>
                    <a:srgbClr val="000000"/>
                  </a:solidFill>
                  <a:latin typeface="Times New Roman" pitchFamily="18" charset="0"/>
                </a:rPr>
                <a:t>(1</a:t>
              </a:r>
              <a:endParaRPr lang="en-US" altLang="zh-CN" sz="1600" b="1">
                <a:latin typeface="Times New Roman" pitchFamily="18" charset="0"/>
              </a:endParaRPr>
            </a:p>
          </p:txBody>
        </p:sp>
        <p:sp>
          <p:nvSpPr>
            <p:cNvPr id="577561" name="Rectangle 26"/>
            <p:cNvSpPr>
              <a:spLocks noChangeArrowheads="1"/>
            </p:cNvSpPr>
            <p:nvPr/>
          </p:nvSpPr>
          <p:spPr bwMode="auto">
            <a:xfrm>
              <a:off x="639" y="3383"/>
              <a:ext cx="49"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a:t>
              </a:r>
              <a:endParaRPr lang="en-US" altLang="zh-CN" sz="1600" b="1">
                <a:latin typeface="Times New Roman" pitchFamily="18" charset="0"/>
              </a:endParaRPr>
            </a:p>
          </p:txBody>
        </p:sp>
        <p:sp>
          <p:nvSpPr>
            <p:cNvPr id="577562" name="Rectangle 27"/>
            <p:cNvSpPr>
              <a:spLocks noChangeArrowheads="1"/>
            </p:cNvSpPr>
            <p:nvPr/>
          </p:nvSpPr>
          <p:spPr bwMode="auto">
            <a:xfrm>
              <a:off x="687" y="3383"/>
              <a:ext cx="74"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2</a:t>
              </a:r>
              <a:endParaRPr lang="en-US" altLang="zh-CN" sz="1600" b="1">
                <a:latin typeface="Times New Roman" pitchFamily="18" charset="0"/>
              </a:endParaRPr>
            </a:p>
          </p:txBody>
        </p:sp>
        <p:sp>
          <p:nvSpPr>
            <p:cNvPr id="577563" name="Rectangle 28"/>
            <p:cNvSpPr>
              <a:spLocks noChangeArrowheads="1"/>
            </p:cNvSpPr>
            <p:nvPr/>
          </p:nvSpPr>
          <p:spPr bwMode="auto">
            <a:xfrm>
              <a:off x="758" y="3355"/>
              <a:ext cx="34" cy="131"/>
            </a:xfrm>
            <a:prstGeom prst="rect">
              <a:avLst/>
            </a:prstGeom>
            <a:noFill/>
            <a:ln w="9525">
              <a:noFill/>
              <a:miter lim="800000"/>
              <a:headEnd/>
              <a:tailEnd/>
            </a:ln>
          </p:spPr>
          <p:txBody>
            <a:bodyPr wrap="none" lIns="0" tIns="0" rIns="0" bIns="0">
              <a:spAutoFit/>
            </a:bodyPr>
            <a:lstStyle/>
            <a:p>
              <a:pPr eaLnBrk="0" hangingPunct="0"/>
              <a:r>
                <a:rPr lang="en-US" altLang="zh-CN" sz="1300">
                  <a:solidFill>
                    <a:srgbClr val="000000"/>
                  </a:solidFill>
                  <a:latin typeface="Times New Roman" pitchFamily="18" charset="0"/>
                </a:rPr>
                <a:t>-</a:t>
              </a:r>
              <a:endParaRPr lang="en-US" altLang="zh-CN" sz="1600" b="1">
                <a:latin typeface="Times New Roman" pitchFamily="18" charset="0"/>
              </a:endParaRPr>
            </a:p>
          </p:txBody>
        </p:sp>
        <p:sp>
          <p:nvSpPr>
            <p:cNvPr id="577564" name="Rectangle 29"/>
            <p:cNvSpPr>
              <a:spLocks noChangeArrowheads="1"/>
            </p:cNvSpPr>
            <p:nvPr/>
          </p:nvSpPr>
          <p:spPr bwMode="auto">
            <a:xfrm>
              <a:off x="790" y="3355"/>
              <a:ext cx="51" cy="131"/>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Times New Roman" pitchFamily="18" charset="0"/>
                </a:rPr>
                <a:t>2</a:t>
              </a:r>
              <a:endParaRPr lang="en-US" altLang="zh-CN" sz="1600" b="1">
                <a:latin typeface="Times New Roman" pitchFamily="18" charset="0"/>
              </a:endParaRPr>
            </a:p>
          </p:txBody>
        </p:sp>
        <p:sp>
          <p:nvSpPr>
            <p:cNvPr id="577565" name="Rectangle 30"/>
            <p:cNvSpPr>
              <a:spLocks noChangeArrowheads="1"/>
            </p:cNvSpPr>
            <p:nvPr/>
          </p:nvSpPr>
          <p:spPr bwMode="auto">
            <a:xfrm>
              <a:off x="838" y="3355"/>
              <a:ext cx="50" cy="131"/>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Times New Roman" pitchFamily="18" charset="0"/>
                </a:rPr>
                <a:t>4</a:t>
              </a:r>
              <a:endParaRPr lang="en-US" altLang="zh-CN" sz="1600" b="1">
                <a:latin typeface="Times New Roman" pitchFamily="18" charset="0"/>
              </a:endParaRPr>
            </a:p>
          </p:txBody>
        </p:sp>
        <p:sp>
          <p:nvSpPr>
            <p:cNvPr id="577566" name="Rectangle 31"/>
            <p:cNvSpPr>
              <a:spLocks noChangeArrowheads="1"/>
            </p:cNvSpPr>
            <p:nvPr/>
          </p:nvSpPr>
          <p:spPr bwMode="auto">
            <a:xfrm>
              <a:off x="886" y="3383"/>
              <a:ext cx="50"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a:t>
              </a:r>
              <a:endParaRPr lang="en-US" altLang="zh-CN" sz="1600" b="1">
                <a:latin typeface="Times New Roman" pitchFamily="18" charset="0"/>
              </a:endParaRPr>
            </a:p>
          </p:txBody>
        </p:sp>
        <p:sp>
          <p:nvSpPr>
            <p:cNvPr id="577567" name="Rectangle 32"/>
            <p:cNvSpPr>
              <a:spLocks noChangeArrowheads="1"/>
            </p:cNvSpPr>
            <p:nvPr/>
          </p:nvSpPr>
          <p:spPr bwMode="auto">
            <a:xfrm>
              <a:off x="933" y="3383"/>
              <a:ext cx="37" cy="191"/>
            </a:xfrm>
            <a:prstGeom prst="rect">
              <a:avLst/>
            </a:prstGeom>
            <a:noFill/>
            <a:ln w="9525">
              <a:noFill/>
              <a:miter lim="800000"/>
              <a:headEnd/>
              <a:tailEnd/>
            </a:ln>
          </p:spPr>
          <p:txBody>
            <a:bodyPr wrap="none" lIns="0" tIns="0" rIns="0" bIns="0">
              <a:spAutoFit/>
            </a:bodyPr>
            <a:lstStyle/>
            <a:p>
              <a:pPr eaLnBrk="0" hangingPunct="0"/>
              <a:r>
                <a:rPr lang="zh-CN" altLang="en-US" sz="1900">
                  <a:solidFill>
                    <a:srgbClr val="000000"/>
                  </a:solidFill>
                  <a:latin typeface="Times New Roman" pitchFamily="18" charset="0"/>
                </a:rPr>
                <a:t> </a:t>
              </a:r>
              <a:endParaRPr lang="zh-CN" altLang="en-US" sz="1600" b="1">
                <a:latin typeface="Times New Roman" pitchFamily="18" charset="0"/>
              </a:endParaRPr>
            </a:p>
          </p:txBody>
        </p:sp>
        <p:sp>
          <p:nvSpPr>
            <p:cNvPr id="577568" name="Rectangle 33"/>
            <p:cNvSpPr>
              <a:spLocks noChangeArrowheads="1"/>
            </p:cNvSpPr>
            <p:nvPr/>
          </p:nvSpPr>
          <p:spPr bwMode="auto">
            <a:xfrm>
              <a:off x="969" y="3383"/>
              <a:ext cx="109" cy="141"/>
            </a:xfrm>
            <a:prstGeom prst="rect">
              <a:avLst/>
            </a:prstGeom>
            <a:noFill/>
            <a:ln w="9525">
              <a:noFill/>
              <a:miter lim="800000"/>
              <a:headEnd/>
              <a:tailEnd/>
            </a:ln>
          </p:spPr>
          <p:txBody>
            <a:bodyPr wrap="none" lIns="0" tIns="0" rIns="0" bIns="0">
              <a:spAutoFit/>
            </a:bodyPr>
            <a:lstStyle/>
            <a:p>
              <a:pPr eaLnBrk="0" hangingPunct="0"/>
              <a:r>
                <a:rPr lang="en-US" altLang="zh-CN" sz="1400">
                  <a:solidFill>
                    <a:srgbClr val="000000"/>
                  </a:solidFill>
                  <a:latin typeface="Times New Roman" pitchFamily="18" charset="0"/>
                </a:rPr>
                <a:t>×</a:t>
              </a:r>
              <a:endParaRPr lang="en-US" altLang="zh-CN" sz="1400" b="1">
                <a:latin typeface="Times New Roman" pitchFamily="18" charset="0"/>
              </a:endParaRPr>
            </a:p>
          </p:txBody>
        </p:sp>
        <p:sp>
          <p:nvSpPr>
            <p:cNvPr id="577569" name="Rectangle 34"/>
            <p:cNvSpPr>
              <a:spLocks noChangeArrowheads="1"/>
            </p:cNvSpPr>
            <p:nvPr/>
          </p:nvSpPr>
          <p:spPr bwMode="auto">
            <a:xfrm>
              <a:off x="1049" y="3383"/>
              <a:ext cx="74" cy="191"/>
            </a:xfrm>
            <a:prstGeom prst="rect">
              <a:avLst/>
            </a:prstGeom>
            <a:noFill/>
            <a:ln w="9525">
              <a:noFill/>
              <a:miter lim="800000"/>
              <a:headEnd/>
              <a:tailEnd/>
            </a:ln>
          </p:spPr>
          <p:txBody>
            <a:bodyPr wrap="none" lIns="0" tIns="0" rIns="0" bIns="0">
              <a:spAutoFit/>
            </a:bodyPr>
            <a:lstStyle/>
            <a:p>
              <a:pPr eaLnBrk="0" hangingPunct="0"/>
              <a:r>
                <a:rPr lang="en-US" altLang="zh-CN" sz="1900" b="1">
                  <a:solidFill>
                    <a:srgbClr val="000000"/>
                  </a:solidFill>
                  <a:latin typeface="Times New Roman" pitchFamily="18" charset="0"/>
                </a:rPr>
                <a:t>2</a:t>
              </a:r>
              <a:endParaRPr lang="en-US" altLang="zh-CN" sz="1600" b="1">
                <a:latin typeface="Times New Roman" pitchFamily="18" charset="0"/>
              </a:endParaRPr>
            </a:p>
          </p:txBody>
        </p:sp>
        <p:sp>
          <p:nvSpPr>
            <p:cNvPr id="577570" name="Rectangle 35"/>
            <p:cNvSpPr>
              <a:spLocks noChangeArrowheads="1"/>
            </p:cNvSpPr>
            <p:nvPr/>
          </p:nvSpPr>
          <p:spPr bwMode="auto">
            <a:xfrm>
              <a:off x="1121" y="3355"/>
              <a:ext cx="152" cy="131"/>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Times New Roman" pitchFamily="18" charset="0"/>
                </a:rPr>
                <a:t>127</a:t>
              </a:r>
              <a:endParaRPr lang="en-US" altLang="zh-CN" sz="1600" b="1">
                <a:latin typeface="Times New Roman" pitchFamily="18" charset="0"/>
              </a:endParaRPr>
            </a:p>
          </p:txBody>
        </p:sp>
        <p:sp>
          <p:nvSpPr>
            <p:cNvPr id="577571" name="Rectangle 36"/>
            <p:cNvSpPr>
              <a:spLocks noChangeArrowheads="1"/>
            </p:cNvSpPr>
            <p:nvPr/>
          </p:nvSpPr>
          <p:spPr bwMode="auto">
            <a:xfrm>
              <a:off x="1264" y="3355"/>
              <a:ext cx="25" cy="131"/>
            </a:xfrm>
            <a:prstGeom prst="rect">
              <a:avLst/>
            </a:prstGeom>
            <a:noFill/>
            <a:ln w="9525">
              <a:noFill/>
              <a:miter lim="800000"/>
              <a:headEnd/>
              <a:tailEnd/>
            </a:ln>
          </p:spPr>
          <p:txBody>
            <a:bodyPr wrap="none" lIns="0" tIns="0" rIns="0" bIns="0">
              <a:spAutoFit/>
            </a:bodyPr>
            <a:lstStyle/>
            <a:p>
              <a:pPr eaLnBrk="0" hangingPunct="0"/>
              <a:r>
                <a:rPr lang="zh-CN" altLang="en-US" sz="1300">
                  <a:solidFill>
                    <a:srgbClr val="000000"/>
                  </a:solidFill>
                  <a:latin typeface="Times New Roman" pitchFamily="18" charset="0"/>
                </a:rPr>
                <a:t> </a:t>
              </a:r>
              <a:endParaRPr lang="zh-CN" altLang="en-US" sz="1600" b="1">
                <a:latin typeface="Times New Roman" pitchFamily="18" charset="0"/>
              </a:endParaRPr>
            </a:p>
          </p:txBody>
        </p:sp>
        <p:sp>
          <p:nvSpPr>
            <p:cNvPr id="577572" name="Rectangle 37"/>
            <p:cNvSpPr>
              <a:spLocks noChangeArrowheads="1"/>
            </p:cNvSpPr>
            <p:nvPr/>
          </p:nvSpPr>
          <p:spPr bwMode="auto">
            <a:xfrm>
              <a:off x="5089" y="3346"/>
              <a:ext cx="504" cy="353"/>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73" name="Rectangle 38"/>
            <p:cNvSpPr>
              <a:spLocks noChangeArrowheads="1"/>
            </p:cNvSpPr>
            <p:nvPr/>
          </p:nvSpPr>
          <p:spPr bwMode="auto">
            <a:xfrm>
              <a:off x="5187" y="3418"/>
              <a:ext cx="264"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数轴</a:t>
              </a:r>
              <a:endParaRPr lang="zh-CN" altLang="en-US" sz="1600" b="1">
                <a:latin typeface="黑体" pitchFamily="49" charset="-122"/>
                <a:ea typeface="黑体" pitchFamily="49" charset="-122"/>
              </a:endParaRPr>
            </a:p>
          </p:txBody>
        </p:sp>
        <p:sp>
          <p:nvSpPr>
            <p:cNvPr id="577574" name="Rectangle 39"/>
            <p:cNvSpPr>
              <a:spLocks noChangeArrowheads="1"/>
            </p:cNvSpPr>
            <p:nvPr/>
          </p:nvSpPr>
          <p:spPr bwMode="auto">
            <a:xfrm>
              <a:off x="5432" y="3414"/>
              <a:ext cx="33"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575" name="Rectangle 40"/>
            <p:cNvSpPr>
              <a:spLocks noChangeArrowheads="1"/>
            </p:cNvSpPr>
            <p:nvPr/>
          </p:nvSpPr>
          <p:spPr bwMode="auto">
            <a:xfrm>
              <a:off x="2539" y="2540"/>
              <a:ext cx="411" cy="331"/>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76" name="Rectangle 41"/>
            <p:cNvSpPr>
              <a:spLocks noChangeArrowheads="1"/>
            </p:cNvSpPr>
            <p:nvPr/>
          </p:nvSpPr>
          <p:spPr bwMode="auto">
            <a:xfrm>
              <a:off x="2638" y="2614"/>
              <a:ext cx="132" cy="170"/>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零</a:t>
              </a:r>
              <a:endParaRPr lang="zh-CN" altLang="en-US" sz="1600" b="1">
                <a:latin typeface="黑体" pitchFamily="49" charset="-122"/>
                <a:ea typeface="黑体" pitchFamily="49" charset="-122"/>
              </a:endParaRPr>
            </a:p>
          </p:txBody>
        </p:sp>
        <p:sp>
          <p:nvSpPr>
            <p:cNvPr id="577577" name="Rectangle 42"/>
            <p:cNvSpPr>
              <a:spLocks noChangeArrowheads="1"/>
            </p:cNvSpPr>
            <p:nvPr/>
          </p:nvSpPr>
          <p:spPr bwMode="auto">
            <a:xfrm>
              <a:off x="2761" y="2609"/>
              <a:ext cx="33"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578" name="Rectangle 43"/>
            <p:cNvSpPr>
              <a:spLocks noChangeArrowheads="1"/>
            </p:cNvSpPr>
            <p:nvPr/>
          </p:nvSpPr>
          <p:spPr bwMode="auto">
            <a:xfrm>
              <a:off x="3431" y="2573"/>
              <a:ext cx="989" cy="298"/>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79" name="Rectangle 44"/>
            <p:cNvSpPr>
              <a:spLocks noChangeArrowheads="1"/>
            </p:cNvSpPr>
            <p:nvPr/>
          </p:nvSpPr>
          <p:spPr bwMode="auto">
            <a:xfrm>
              <a:off x="3529" y="2646"/>
              <a:ext cx="792"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可表示的正数</a:t>
              </a:r>
              <a:endParaRPr lang="zh-CN" altLang="en-US" sz="1600" b="1">
                <a:latin typeface="黑体" pitchFamily="49" charset="-122"/>
                <a:ea typeface="黑体" pitchFamily="49" charset="-122"/>
              </a:endParaRPr>
            </a:p>
          </p:txBody>
        </p:sp>
        <p:sp>
          <p:nvSpPr>
            <p:cNvPr id="577580" name="Rectangle 45"/>
            <p:cNvSpPr>
              <a:spLocks noChangeArrowheads="1"/>
            </p:cNvSpPr>
            <p:nvPr/>
          </p:nvSpPr>
          <p:spPr bwMode="auto">
            <a:xfrm>
              <a:off x="4264" y="2642"/>
              <a:ext cx="33"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581" name="Rectangle 46"/>
            <p:cNvSpPr>
              <a:spLocks noChangeArrowheads="1"/>
            </p:cNvSpPr>
            <p:nvPr/>
          </p:nvSpPr>
          <p:spPr bwMode="auto">
            <a:xfrm>
              <a:off x="1020" y="2606"/>
              <a:ext cx="947" cy="276"/>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82" name="Rectangle 47"/>
            <p:cNvSpPr>
              <a:spLocks noChangeArrowheads="1"/>
            </p:cNvSpPr>
            <p:nvPr/>
          </p:nvSpPr>
          <p:spPr bwMode="auto">
            <a:xfrm>
              <a:off x="1119" y="2677"/>
              <a:ext cx="792"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可表示的负数</a:t>
              </a:r>
              <a:endParaRPr lang="zh-CN" altLang="en-US" sz="1600" b="1">
                <a:latin typeface="黑体" pitchFamily="49" charset="-122"/>
                <a:ea typeface="黑体" pitchFamily="49" charset="-122"/>
              </a:endParaRPr>
            </a:p>
          </p:txBody>
        </p:sp>
        <p:sp>
          <p:nvSpPr>
            <p:cNvPr id="577583" name="Rectangle 48"/>
            <p:cNvSpPr>
              <a:spLocks noChangeArrowheads="1"/>
            </p:cNvSpPr>
            <p:nvPr/>
          </p:nvSpPr>
          <p:spPr bwMode="auto">
            <a:xfrm>
              <a:off x="1854" y="2674"/>
              <a:ext cx="33"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584" name="Freeform 49"/>
            <p:cNvSpPr>
              <a:spLocks noEditPoints="1"/>
            </p:cNvSpPr>
            <p:nvPr/>
          </p:nvSpPr>
          <p:spPr bwMode="auto">
            <a:xfrm>
              <a:off x="136" y="3235"/>
              <a:ext cx="5168" cy="89"/>
            </a:xfrm>
            <a:custGeom>
              <a:avLst/>
              <a:gdLst>
                <a:gd name="T0" fmla="*/ 68 w 10337"/>
                <a:gd name="T1" fmla="*/ 33 h 177"/>
                <a:gd name="T2" fmla="*/ 5100 w 10337"/>
                <a:gd name="T3" fmla="*/ 33 h 177"/>
                <a:gd name="T4" fmla="*/ 5100 w 10337"/>
                <a:gd name="T5" fmla="*/ 55 h 177"/>
                <a:gd name="T6" fmla="*/ 68 w 10337"/>
                <a:gd name="T7" fmla="*/ 55 h 177"/>
                <a:gd name="T8" fmla="*/ 68 w 10337"/>
                <a:gd name="T9" fmla="*/ 33 h 177"/>
                <a:gd name="T10" fmla="*/ 82 w 10337"/>
                <a:gd name="T11" fmla="*/ 89 h 177"/>
                <a:gd name="T12" fmla="*/ 0 w 10337"/>
                <a:gd name="T13" fmla="*/ 44 h 177"/>
                <a:gd name="T14" fmla="*/ 82 w 10337"/>
                <a:gd name="T15" fmla="*/ 0 h 177"/>
                <a:gd name="T16" fmla="*/ 82 w 10337"/>
                <a:gd name="T17" fmla="*/ 89 h 177"/>
                <a:gd name="T18" fmla="*/ 5087 w 10337"/>
                <a:gd name="T19" fmla="*/ 0 h 177"/>
                <a:gd name="T20" fmla="*/ 5168 w 10337"/>
                <a:gd name="T21" fmla="*/ 44 h 177"/>
                <a:gd name="T22" fmla="*/ 5087 w 10337"/>
                <a:gd name="T23" fmla="*/ 89 h 177"/>
                <a:gd name="T24" fmla="*/ 5087 w 10337"/>
                <a:gd name="T25" fmla="*/ 0 h 1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37"/>
                <a:gd name="T40" fmla="*/ 0 h 177"/>
                <a:gd name="T41" fmla="*/ 10337 w 10337"/>
                <a:gd name="T42" fmla="*/ 177 h 1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37" h="177">
                  <a:moveTo>
                    <a:pt x="136" y="65"/>
                  </a:moveTo>
                  <a:lnTo>
                    <a:pt x="10201" y="65"/>
                  </a:lnTo>
                  <a:lnTo>
                    <a:pt x="10201" y="109"/>
                  </a:lnTo>
                  <a:lnTo>
                    <a:pt x="136" y="109"/>
                  </a:lnTo>
                  <a:lnTo>
                    <a:pt x="136" y="65"/>
                  </a:lnTo>
                  <a:close/>
                  <a:moveTo>
                    <a:pt x="164" y="177"/>
                  </a:moveTo>
                  <a:lnTo>
                    <a:pt x="0" y="88"/>
                  </a:lnTo>
                  <a:lnTo>
                    <a:pt x="164" y="0"/>
                  </a:lnTo>
                  <a:lnTo>
                    <a:pt x="164" y="177"/>
                  </a:lnTo>
                  <a:close/>
                  <a:moveTo>
                    <a:pt x="10174" y="0"/>
                  </a:moveTo>
                  <a:lnTo>
                    <a:pt x="10337" y="88"/>
                  </a:lnTo>
                  <a:lnTo>
                    <a:pt x="10174" y="177"/>
                  </a:lnTo>
                  <a:lnTo>
                    <a:pt x="10174" y="0"/>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577585" name="Line 50"/>
            <p:cNvSpPr>
              <a:spLocks noChangeShapeType="1"/>
            </p:cNvSpPr>
            <p:nvPr/>
          </p:nvSpPr>
          <p:spPr bwMode="auto">
            <a:xfrm>
              <a:off x="2704" y="2860"/>
              <a:ext cx="0" cy="420"/>
            </a:xfrm>
            <a:prstGeom prst="line">
              <a:avLst/>
            </a:prstGeom>
            <a:noFill/>
            <a:ln w="17463">
              <a:solidFill>
                <a:srgbClr val="000000"/>
              </a:solidFill>
              <a:round/>
              <a:headEnd/>
              <a:tailEnd/>
            </a:ln>
          </p:spPr>
          <p:txBody>
            <a:bodyPr/>
            <a:lstStyle/>
            <a:p>
              <a:endParaRPr lang="zh-CN" altLang="en-US"/>
            </a:p>
          </p:txBody>
        </p:sp>
        <p:sp>
          <p:nvSpPr>
            <p:cNvPr id="577586" name="Line 51"/>
            <p:cNvSpPr>
              <a:spLocks noChangeShapeType="1"/>
            </p:cNvSpPr>
            <p:nvPr/>
          </p:nvSpPr>
          <p:spPr bwMode="auto">
            <a:xfrm>
              <a:off x="845" y="2959"/>
              <a:ext cx="0" cy="321"/>
            </a:xfrm>
            <a:prstGeom prst="line">
              <a:avLst/>
            </a:prstGeom>
            <a:noFill/>
            <a:ln w="31750">
              <a:solidFill>
                <a:srgbClr val="000000"/>
              </a:solidFill>
              <a:round/>
              <a:headEnd/>
              <a:tailEnd/>
            </a:ln>
          </p:spPr>
          <p:txBody>
            <a:bodyPr/>
            <a:lstStyle/>
            <a:p>
              <a:endParaRPr lang="zh-CN" altLang="en-US"/>
            </a:p>
          </p:txBody>
        </p:sp>
        <p:sp>
          <p:nvSpPr>
            <p:cNvPr id="577587" name="Rectangle 52"/>
            <p:cNvSpPr>
              <a:spLocks noChangeArrowheads="1"/>
            </p:cNvSpPr>
            <p:nvPr/>
          </p:nvSpPr>
          <p:spPr bwMode="auto">
            <a:xfrm>
              <a:off x="1859" y="3346"/>
              <a:ext cx="609" cy="276"/>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88" name="Rectangle 53"/>
            <p:cNvSpPr>
              <a:spLocks noChangeArrowheads="1"/>
            </p:cNvSpPr>
            <p:nvPr/>
          </p:nvSpPr>
          <p:spPr bwMode="auto">
            <a:xfrm>
              <a:off x="1958" y="3405"/>
              <a:ext cx="49"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a:t>
              </a:r>
              <a:endParaRPr lang="en-US" altLang="zh-CN" sz="1600" b="1">
                <a:latin typeface="Times New Roman" pitchFamily="18" charset="0"/>
              </a:endParaRPr>
            </a:p>
          </p:txBody>
        </p:sp>
        <p:sp>
          <p:nvSpPr>
            <p:cNvPr id="577589" name="Rectangle 54"/>
            <p:cNvSpPr>
              <a:spLocks noChangeArrowheads="1"/>
            </p:cNvSpPr>
            <p:nvPr/>
          </p:nvSpPr>
          <p:spPr bwMode="auto">
            <a:xfrm>
              <a:off x="2006" y="3405"/>
              <a:ext cx="74"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2</a:t>
              </a:r>
              <a:endParaRPr lang="en-US" altLang="zh-CN" sz="1600" b="1">
                <a:latin typeface="Times New Roman" pitchFamily="18" charset="0"/>
              </a:endParaRPr>
            </a:p>
          </p:txBody>
        </p:sp>
        <p:sp>
          <p:nvSpPr>
            <p:cNvPr id="577590" name="Rectangle 55"/>
            <p:cNvSpPr>
              <a:spLocks noChangeArrowheads="1"/>
            </p:cNvSpPr>
            <p:nvPr/>
          </p:nvSpPr>
          <p:spPr bwMode="auto">
            <a:xfrm>
              <a:off x="2078" y="3377"/>
              <a:ext cx="34" cy="131"/>
            </a:xfrm>
            <a:prstGeom prst="rect">
              <a:avLst/>
            </a:prstGeom>
            <a:noFill/>
            <a:ln w="9525">
              <a:noFill/>
              <a:miter lim="800000"/>
              <a:headEnd/>
              <a:tailEnd/>
            </a:ln>
          </p:spPr>
          <p:txBody>
            <a:bodyPr wrap="none" lIns="0" tIns="0" rIns="0" bIns="0">
              <a:spAutoFit/>
            </a:bodyPr>
            <a:lstStyle/>
            <a:p>
              <a:pPr eaLnBrk="0" hangingPunct="0"/>
              <a:r>
                <a:rPr lang="en-US" altLang="zh-CN" sz="1300">
                  <a:solidFill>
                    <a:srgbClr val="000000"/>
                  </a:solidFill>
                  <a:latin typeface="Times New Roman" pitchFamily="18" charset="0"/>
                </a:rPr>
                <a:t>-</a:t>
              </a:r>
              <a:endParaRPr lang="en-US" altLang="zh-CN" sz="1600" b="1">
                <a:latin typeface="Times New Roman" pitchFamily="18" charset="0"/>
              </a:endParaRPr>
            </a:p>
          </p:txBody>
        </p:sp>
        <p:sp>
          <p:nvSpPr>
            <p:cNvPr id="577591" name="Rectangle 56"/>
            <p:cNvSpPr>
              <a:spLocks noChangeArrowheads="1"/>
            </p:cNvSpPr>
            <p:nvPr/>
          </p:nvSpPr>
          <p:spPr bwMode="auto">
            <a:xfrm>
              <a:off x="2109" y="3377"/>
              <a:ext cx="152" cy="131"/>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黑体" pitchFamily="49" charset="-122"/>
                  <a:ea typeface="黑体" pitchFamily="49" charset="-122"/>
                </a:rPr>
                <a:t>129</a:t>
              </a:r>
              <a:endParaRPr lang="en-US" altLang="zh-CN" sz="1600" b="1">
                <a:latin typeface="黑体" pitchFamily="49" charset="-122"/>
                <a:ea typeface="黑体" pitchFamily="49" charset="-122"/>
              </a:endParaRPr>
            </a:p>
          </p:txBody>
        </p:sp>
        <p:sp>
          <p:nvSpPr>
            <p:cNvPr id="577592" name="Rectangle 57"/>
            <p:cNvSpPr>
              <a:spLocks noChangeArrowheads="1"/>
            </p:cNvSpPr>
            <p:nvPr/>
          </p:nvSpPr>
          <p:spPr bwMode="auto">
            <a:xfrm>
              <a:off x="2253" y="3377"/>
              <a:ext cx="25" cy="131"/>
            </a:xfrm>
            <a:prstGeom prst="rect">
              <a:avLst/>
            </a:prstGeom>
            <a:noFill/>
            <a:ln w="9525">
              <a:noFill/>
              <a:miter lim="800000"/>
              <a:headEnd/>
              <a:tailEnd/>
            </a:ln>
          </p:spPr>
          <p:txBody>
            <a:bodyPr wrap="none" lIns="0" tIns="0" rIns="0" bIns="0">
              <a:spAutoFit/>
            </a:bodyPr>
            <a:lstStyle/>
            <a:p>
              <a:pPr eaLnBrk="0" hangingPunct="0"/>
              <a:r>
                <a:rPr lang="zh-CN" altLang="en-US" sz="1300">
                  <a:solidFill>
                    <a:srgbClr val="000000"/>
                  </a:solidFill>
                  <a:latin typeface="Times New Roman" pitchFamily="18" charset="0"/>
                </a:rPr>
                <a:t> </a:t>
              </a:r>
              <a:endParaRPr lang="zh-CN" altLang="en-US" sz="1600" b="1">
                <a:latin typeface="Times New Roman" pitchFamily="18" charset="0"/>
              </a:endParaRPr>
            </a:p>
          </p:txBody>
        </p:sp>
        <p:sp>
          <p:nvSpPr>
            <p:cNvPr id="577593" name="Rectangle 58"/>
            <p:cNvSpPr>
              <a:spLocks noChangeArrowheads="1"/>
            </p:cNvSpPr>
            <p:nvPr/>
          </p:nvSpPr>
          <p:spPr bwMode="auto">
            <a:xfrm>
              <a:off x="2581" y="3357"/>
              <a:ext cx="339" cy="276"/>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94" name="Rectangle 59"/>
            <p:cNvSpPr>
              <a:spLocks noChangeArrowheads="1"/>
            </p:cNvSpPr>
            <p:nvPr/>
          </p:nvSpPr>
          <p:spPr bwMode="auto">
            <a:xfrm>
              <a:off x="2680" y="3416"/>
              <a:ext cx="74"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0</a:t>
              </a:r>
              <a:endParaRPr lang="en-US" altLang="zh-CN" sz="1600" b="1">
                <a:latin typeface="Times New Roman" pitchFamily="18" charset="0"/>
              </a:endParaRPr>
            </a:p>
          </p:txBody>
        </p:sp>
        <p:sp>
          <p:nvSpPr>
            <p:cNvPr id="577595" name="Rectangle 60"/>
            <p:cNvSpPr>
              <a:spLocks noChangeArrowheads="1"/>
            </p:cNvSpPr>
            <p:nvPr/>
          </p:nvSpPr>
          <p:spPr bwMode="auto">
            <a:xfrm>
              <a:off x="2752" y="3416"/>
              <a:ext cx="36" cy="191"/>
            </a:xfrm>
            <a:prstGeom prst="rect">
              <a:avLst/>
            </a:prstGeom>
            <a:noFill/>
            <a:ln w="9525">
              <a:noFill/>
              <a:miter lim="800000"/>
              <a:headEnd/>
              <a:tailEnd/>
            </a:ln>
          </p:spPr>
          <p:txBody>
            <a:bodyPr wrap="none" lIns="0" tIns="0" rIns="0" bIns="0">
              <a:spAutoFit/>
            </a:bodyPr>
            <a:lstStyle/>
            <a:p>
              <a:pPr eaLnBrk="0" hangingPunct="0"/>
              <a:r>
                <a:rPr lang="zh-CN" altLang="en-US" sz="1900">
                  <a:solidFill>
                    <a:srgbClr val="000000"/>
                  </a:solidFill>
                  <a:latin typeface="Times New Roman" pitchFamily="18" charset="0"/>
                </a:rPr>
                <a:t> </a:t>
              </a:r>
              <a:endParaRPr lang="zh-CN" altLang="en-US" sz="1600" b="1">
                <a:latin typeface="Times New Roman" pitchFamily="18" charset="0"/>
              </a:endParaRPr>
            </a:p>
          </p:txBody>
        </p:sp>
        <p:sp>
          <p:nvSpPr>
            <p:cNvPr id="577596" name="Rectangle 61"/>
            <p:cNvSpPr>
              <a:spLocks noChangeArrowheads="1"/>
            </p:cNvSpPr>
            <p:nvPr/>
          </p:nvSpPr>
          <p:spPr bwMode="auto">
            <a:xfrm>
              <a:off x="3003" y="3357"/>
              <a:ext cx="497" cy="277"/>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97" name="Rectangle 62"/>
            <p:cNvSpPr>
              <a:spLocks noChangeArrowheads="1"/>
            </p:cNvSpPr>
            <p:nvPr/>
          </p:nvSpPr>
          <p:spPr bwMode="auto">
            <a:xfrm>
              <a:off x="3102" y="3416"/>
              <a:ext cx="74"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2</a:t>
              </a:r>
              <a:endParaRPr lang="en-US" altLang="zh-CN" sz="1600" b="1">
                <a:latin typeface="Times New Roman" pitchFamily="18" charset="0"/>
              </a:endParaRPr>
            </a:p>
          </p:txBody>
        </p:sp>
        <p:sp>
          <p:nvSpPr>
            <p:cNvPr id="577598" name="Rectangle 63"/>
            <p:cNvSpPr>
              <a:spLocks noChangeArrowheads="1"/>
            </p:cNvSpPr>
            <p:nvPr/>
          </p:nvSpPr>
          <p:spPr bwMode="auto">
            <a:xfrm>
              <a:off x="3174" y="3389"/>
              <a:ext cx="34" cy="131"/>
            </a:xfrm>
            <a:prstGeom prst="rect">
              <a:avLst/>
            </a:prstGeom>
            <a:noFill/>
            <a:ln w="9525">
              <a:noFill/>
              <a:miter lim="800000"/>
              <a:headEnd/>
              <a:tailEnd/>
            </a:ln>
          </p:spPr>
          <p:txBody>
            <a:bodyPr wrap="none" lIns="0" tIns="0" rIns="0" bIns="0">
              <a:spAutoFit/>
            </a:bodyPr>
            <a:lstStyle/>
            <a:p>
              <a:pPr eaLnBrk="0" hangingPunct="0"/>
              <a:r>
                <a:rPr lang="en-US" altLang="zh-CN" sz="1300">
                  <a:solidFill>
                    <a:srgbClr val="000000"/>
                  </a:solidFill>
                  <a:latin typeface="Times New Roman" pitchFamily="18" charset="0"/>
                </a:rPr>
                <a:t>-</a:t>
              </a:r>
              <a:endParaRPr lang="en-US" altLang="zh-CN" sz="1600" b="1">
                <a:latin typeface="Times New Roman" pitchFamily="18" charset="0"/>
              </a:endParaRPr>
            </a:p>
          </p:txBody>
        </p:sp>
        <p:sp>
          <p:nvSpPr>
            <p:cNvPr id="577599" name="Rectangle 64"/>
            <p:cNvSpPr>
              <a:spLocks noChangeArrowheads="1"/>
            </p:cNvSpPr>
            <p:nvPr/>
          </p:nvSpPr>
          <p:spPr bwMode="auto">
            <a:xfrm>
              <a:off x="3206" y="3389"/>
              <a:ext cx="151" cy="131"/>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黑体" pitchFamily="49" charset="-122"/>
                  <a:ea typeface="黑体" pitchFamily="49" charset="-122"/>
                </a:rPr>
                <a:t>129</a:t>
              </a:r>
              <a:endParaRPr lang="en-US" altLang="zh-CN" sz="1600" b="1">
                <a:latin typeface="黑体" pitchFamily="49" charset="-122"/>
                <a:ea typeface="黑体" pitchFamily="49" charset="-122"/>
              </a:endParaRPr>
            </a:p>
          </p:txBody>
        </p:sp>
        <p:sp>
          <p:nvSpPr>
            <p:cNvPr id="577600" name="Rectangle 65"/>
            <p:cNvSpPr>
              <a:spLocks noChangeArrowheads="1"/>
            </p:cNvSpPr>
            <p:nvPr/>
          </p:nvSpPr>
          <p:spPr bwMode="auto">
            <a:xfrm>
              <a:off x="3349" y="3389"/>
              <a:ext cx="26" cy="131"/>
            </a:xfrm>
            <a:prstGeom prst="rect">
              <a:avLst/>
            </a:prstGeom>
            <a:noFill/>
            <a:ln w="9525">
              <a:noFill/>
              <a:miter lim="800000"/>
              <a:headEnd/>
              <a:tailEnd/>
            </a:ln>
          </p:spPr>
          <p:txBody>
            <a:bodyPr wrap="none" lIns="0" tIns="0" rIns="0" bIns="0">
              <a:spAutoFit/>
            </a:bodyPr>
            <a:lstStyle/>
            <a:p>
              <a:pPr eaLnBrk="0" hangingPunct="0"/>
              <a:r>
                <a:rPr lang="zh-CN" altLang="en-US" sz="1300">
                  <a:solidFill>
                    <a:srgbClr val="000000"/>
                  </a:solidFill>
                  <a:latin typeface="Times New Roman" pitchFamily="18" charset="0"/>
                </a:rPr>
                <a:t> </a:t>
              </a:r>
              <a:endParaRPr lang="zh-CN" altLang="en-US" sz="1600" b="1">
                <a:latin typeface="Times New Roman" pitchFamily="18" charset="0"/>
              </a:endParaRPr>
            </a:p>
          </p:txBody>
        </p:sp>
        <p:sp>
          <p:nvSpPr>
            <p:cNvPr id="577601" name="Rectangle 66"/>
            <p:cNvSpPr>
              <a:spLocks noChangeArrowheads="1"/>
            </p:cNvSpPr>
            <p:nvPr/>
          </p:nvSpPr>
          <p:spPr bwMode="auto">
            <a:xfrm>
              <a:off x="3944" y="3325"/>
              <a:ext cx="1225" cy="287"/>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602" name="Rectangle 67"/>
            <p:cNvSpPr>
              <a:spLocks noChangeArrowheads="1"/>
            </p:cNvSpPr>
            <p:nvPr/>
          </p:nvSpPr>
          <p:spPr bwMode="auto">
            <a:xfrm>
              <a:off x="4043" y="3383"/>
              <a:ext cx="123"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(1</a:t>
              </a:r>
              <a:endParaRPr lang="en-US" altLang="zh-CN" sz="1600" b="1">
                <a:latin typeface="Times New Roman" pitchFamily="18" charset="0"/>
              </a:endParaRPr>
            </a:p>
          </p:txBody>
        </p:sp>
        <p:sp>
          <p:nvSpPr>
            <p:cNvPr id="577603" name="Rectangle 68"/>
            <p:cNvSpPr>
              <a:spLocks noChangeArrowheads="1"/>
            </p:cNvSpPr>
            <p:nvPr/>
          </p:nvSpPr>
          <p:spPr bwMode="auto">
            <a:xfrm>
              <a:off x="4162" y="3383"/>
              <a:ext cx="49"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a:t>
              </a:r>
              <a:endParaRPr lang="en-US" altLang="zh-CN" sz="1600" b="1">
                <a:latin typeface="Times New Roman" pitchFamily="18" charset="0"/>
              </a:endParaRPr>
            </a:p>
          </p:txBody>
        </p:sp>
        <p:sp>
          <p:nvSpPr>
            <p:cNvPr id="577604" name="Rectangle 69"/>
            <p:cNvSpPr>
              <a:spLocks noChangeArrowheads="1"/>
            </p:cNvSpPr>
            <p:nvPr/>
          </p:nvSpPr>
          <p:spPr bwMode="auto">
            <a:xfrm>
              <a:off x="4210" y="3383"/>
              <a:ext cx="74"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2</a:t>
              </a:r>
              <a:endParaRPr lang="en-US" altLang="zh-CN" sz="1600" b="1">
                <a:latin typeface="Times New Roman" pitchFamily="18" charset="0"/>
              </a:endParaRPr>
            </a:p>
          </p:txBody>
        </p:sp>
        <p:sp>
          <p:nvSpPr>
            <p:cNvPr id="577605" name="Rectangle 70"/>
            <p:cNvSpPr>
              <a:spLocks noChangeArrowheads="1"/>
            </p:cNvSpPr>
            <p:nvPr/>
          </p:nvSpPr>
          <p:spPr bwMode="auto">
            <a:xfrm>
              <a:off x="4282" y="3355"/>
              <a:ext cx="34" cy="131"/>
            </a:xfrm>
            <a:prstGeom prst="rect">
              <a:avLst/>
            </a:prstGeom>
            <a:noFill/>
            <a:ln w="9525">
              <a:noFill/>
              <a:miter lim="800000"/>
              <a:headEnd/>
              <a:tailEnd/>
            </a:ln>
          </p:spPr>
          <p:txBody>
            <a:bodyPr wrap="none" lIns="0" tIns="0" rIns="0" bIns="0">
              <a:spAutoFit/>
            </a:bodyPr>
            <a:lstStyle/>
            <a:p>
              <a:pPr eaLnBrk="0" hangingPunct="0"/>
              <a:r>
                <a:rPr lang="en-US" altLang="zh-CN" sz="1300">
                  <a:solidFill>
                    <a:srgbClr val="000000"/>
                  </a:solidFill>
                  <a:latin typeface="Times New Roman" pitchFamily="18" charset="0"/>
                </a:rPr>
                <a:t>-</a:t>
              </a:r>
              <a:endParaRPr lang="en-US" altLang="zh-CN" sz="1600" b="1">
                <a:latin typeface="Times New Roman" pitchFamily="18" charset="0"/>
              </a:endParaRPr>
            </a:p>
          </p:txBody>
        </p:sp>
        <p:sp>
          <p:nvSpPr>
            <p:cNvPr id="577606" name="Rectangle 71"/>
            <p:cNvSpPr>
              <a:spLocks noChangeArrowheads="1"/>
            </p:cNvSpPr>
            <p:nvPr/>
          </p:nvSpPr>
          <p:spPr bwMode="auto">
            <a:xfrm>
              <a:off x="4314" y="3355"/>
              <a:ext cx="50" cy="131"/>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Times New Roman" pitchFamily="18" charset="0"/>
                  <a:ea typeface="黑体" pitchFamily="49" charset="-122"/>
                </a:rPr>
                <a:t>2</a:t>
              </a:r>
              <a:endParaRPr lang="en-US" altLang="zh-CN" sz="1600" b="1">
                <a:latin typeface="Times New Roman" pitchFamily="18" charset="0"/>
                <a:ea typeface="黑体" pitchFamily="49" charset="-122"/>
              </a:endParaRPr>
            </a:p>
          </p:txBody>
        </p:sp>
        <p:sp>
          <p:nvSpPr>
            <p:cNvPr id="577607" name="Rectangle 72"/>
            <p:cNvSpPr>
              <a:spLocks noChangeArrowheads="1"/>
            </p:cNvSpPr>
            <p:nvPr/>
          </p:nvSpPr>
          <p:spPr bwMode="auto">
            <a:xfrm>
              <a:off x="4361" y="3355"/>
              <a:ext cx="50" cy="131"/>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Times New Roman" pitchFamily="18" charset="0"/>
                </a:rPr>
                <a:t>4</a:t>
              </a:r>
              <a:endParaRPr lang="en-US" altLang="zh-CN" sz="1600" b="1">
                <a:latin typeface="Times New Roman" pitchFamily="18" charset="0"/>
              </a:endParaRPr>
            </a:p>
          </p:txBody>
        </p:sp>
        <p:sp>
          <p:nvSpPr>
            <p:cNvPr id="577608" name="Rectangle 73"/>
            <p:cNvSpPr>
              <a:spLocks noChangeArrowheads="1"/>
            </p:cNvSpPr>
            <p:nvPr/>
          </p:nvSpPr>
          <p:spPr bwMode="auto">
            <a:xfrm>
              <a:off x="4409" y="3383"/>
              <a:ext cx="50"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a:t>
              </a:r>
              <a:endParaRPr lang="en-US" altLang="zh-CN" sz="1600" b="1">
                <a:latin typeface="Times New Roman" pitchFamily="18" charset="0"/>
              </a:endParaRPr>
            </a:p>
          </p:txBody>
        </p:sp>
        <p:sp>
          <p:nvSpPr>
            <p:cNvPr id="577609" name="Rectangle 74"/>
            <p:cNvSpPr>
              <a:spLocks noChangeArrowheads="1"/>
            </p:cNvSpPr>
            <p:nvPr/>
          </p:nvSpPr>
          <p:spPr bwMode="auto">
            <a:xfrm>
              <a:off x="4457" y="3383"/>
              <a:ext cx="36" cy="191"/>
            </a:xfrm>
            <a:prstGeom prst="rect">
              <a:avLst/>
            </a:prstGeom>
            <a:noFill/>
            <a:ln w="9525">
              <a:noFill/>
              <a:miter lim="800000"/>
              <a:headEnd/>
              <a:tailEnd/>
            </a:ln>
          </p:spPr>
          <p:txBody>
            <a:bodyPr wrap="none" lIns="0" tIns="0" rIns="0" bIns="0">
              <a:spAutoFit/>
            </a:bodyPr>
            <a:lstStyle/>
            <a:p>
              <a:pPr eaLnBrk="0" hangingPunct="0"/>
              <a:r>
                <a:rPr lang="zh-CN" altLang="en-US" sz="1900">
                  <a:solidFill>
                    <a:srgbClr val="000000"/>
                  </a:solidFill>
                  <a:latin typeface="Times New Roman" pitchFamily="18" charset="0"/>
                </a:rPr>
                <a:t> </a:t>
              </a:r>
              <a:endParaRPr lang="zh-CN" altLang="en-US" sz="1600" b="1">
                <a:latin typeface="Times New Roman" pitchFamily="18" charset="0"/>
              </a:endParaRPr>
            </a:p>
          </p:txBody>
        </p:sp>
        <p:sp>
          <p:nvSpPr>
            <p:cNvPr id="577610" name="Rectangle 75"/>
            <p:cNvSpPr>
              <a:spLocks noChangeArrowheads="1"/>
            </p:cNvSpPr>
            <p:nvPr/>
          </p:nvSpPr>
          <p:spPr bwMode="auto">
            <a:xfrm>
              <a:off x="4493" y="3383"/>
              <a:ext cx="108" cy="141"/>
            </a:xfrm>
            <a:prstGeom prst="rect">
              <a:avLst/>
            </a:prstGeom>
            <a:noFill/>
            <a:ln w="9525">
              <a:noFill/>
              <a:miter lim="800000"/>
              <a:headEnd/>
              <a:tailEnd/>
            </a:ln>
          </p:spPr>
          <p:txBody>
            <a:bodyPr wrap="none" lIns="0" tIns="0" rIns="0" bIns="0">
              <a:spAutoFit/>
            </a:bodyPr>
            <a:lstStyle/>
            <a:p>
              <a:pPr eaLnBrk="0" hangingPunct="0"/>
              <a:r>
                <a:rPr lang="en-US" altLang="zh-CN" sz="1400">
                  <a:solidFill>
                    <a:srgbClr val="000000"/>
                  </a:solidFill>
                  <a:latin typeface="Times New Roman" pitchFamily="18" charset="0"/>
                </a:rPr>
                <a:t>×</a:t>
              </a:r>
              <a:endParaRPr lang="en-US" altLang="zh-CN" sz="1400" b="1">
                <a:latin typeface="Times New Roman" pitchFamily="18" charset="0"/>
              </a:endParaRPr>
            </a:p>
          </p:txBody>
        </p:sp>
        <p:sp>
          <p:nvSpPr>
            <p:cNvPr id="577611" name="Rectangle 76"/>
            <p:cNvSpPr>
              <a:spLocks noChangeArrowheads="1"/>
            </p:cNvSpPr>
            <p:nvPr/>
          </p:nvSpPr>
          <p:spPr bwMode="auto">
            <a:xfrm>
              <a:off x="4573" y="3383"/>
              <a:ext cx="74"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2</a:t>
              </a:r>
              <a:endParaRPr lang="en-US" altLang="zh-CN" sz="1600" b="1">
                <a:latin typeface="Times New Roman" pitchFamily="18" charset="0"/>
              </a:endParaRPr>
            </a:p>
          </p:txBody>
        </p:sp>
        <p:sp>
          <p:nvSpPr>
            <p:cNvPr id="577612" name="Rectangle 77"/>
            <p:cNvSpPr>
              <a:spLocks noChangeArrowheads="1"/>
            </p:cNvSpPr>
            <p:nvPr/>
          </p:nvSpPr>
          <p:spPr bwMode="auto">
            <a:xfrm>
              <a:off x="4645" y="3355"/>
              <a:ext cx="151" cy="131"/>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Times New Roman" pitchFamily="18" charset="0"/>
                </a:rPr>
                <a:t>127</a:t>
              </a:r>
              <a:endParaRPr lang="en-US" altLang="zh-CN" sz="1600" b="1">
                <a:latin typeface="Times New Roman" pitchFamily="18" charset="0"/>
              </a:endParaRPr>
            </a:p>
          </p:txBody>
        </p:sp>
        <p:sp>
          <p:nvSpPr>
            <p:cNvPr id="577613" name="Rectangle 78"/>
            <p:cNvSpPr>
              <a:spLocks noChangeArrowheads="1"/>
            </p:cNvSpPr>
            <p:nvPr/>
          </p:nvSpPr>
          <p:spPr bwMode="auto">
            <a:xfrm>
              <a:off x="4787" y="3355"/>
              <a:ext cx="25" cy="131"/>
            </a:xfrm>
            <a:prstGeom prst="rect">
              <a:avLst/>
            </a:prstGeom>
            <a:noFill/>
            <a:ln w="9525">
              <a:noFill/>
              <a:miter lim="800000"/>
              <a:headEnd/>
              <a:tailEnd/>
            </a:ln>
          </p:spPr>
          <p:txBody>
            <a:bodyPr wrap="none" lIns="0" tIns="0" rIns="0" bIns="0">
              <a:spAutoFit/>
            </a:bodyPr>
            <a:lstStyle/>
            <a:p>
              <a:pPr eaLnBrk="0" hangingPunct="0"/>
              <a:r>
                <a:rPr lang="zh-CN" altLang="en-US" sz="1300">
                  <a:solidFill>
                    <a:srgbClr val="000000"/>
                  </a:solidFill>
                  <a:latin typeface="Times New Roman" pitchFamily="18" charset="0"/>
                </a:rPr>
                <a:t> </a:t>
              </a:r>
              <a:endParaRPr lang="zh-CN" altLang="en-US" sz="1600" b="1">
                <a:latin typeface="Times New Roman" pitchFamily="18" charset="0"/>
              </a:endParaRPr>
            </a:p>
          </p:txBody>
        </p:sp>
        <p:sp>
          <p:nvSpPr>
            <p:cNvPr id="577614" name="Line 79"/>
            <p:cNvSpPr>
              <a:spLocks noChangeShapeType="1"/>
            </p:cNvSpPr>
            <p:nvPr/>
          </p:nvSpPr>
          <p:spPr bwMode="auto">
            <a:xfrm>
              <a:off x="2184" y="2971"/>
              <a:ext cx="0" cy="297"/>
            </a:xfrm>
            <a:prstGeom prst="line">
              <a:avLst/>
            </a:prstGeom>
            <a:noFill/>
            <a:ln w="31750">
              <a:solidFill>
                <a:srgbClr val="000000"/>
              </a:solidFill>
              <a:round/>
              <a:headEnd/>
              <a:tailEnd/>
            </a:ln>
          </p:spPr>
          <p:txBody>
            <a:bodyPr/>
            <a:lstStyle/>
            <a:p>
              <a:endParaRPr lang="zh-CN" altLang="en-US"/>
            </a:p>
          </p:txBody>
        </p:sp>
        <p:sp>
          <p:nvSpPr>
            <p:cNvPr id="577615" name="Rectangle 80"/>
            <p:cNvSpPr>
              <a:spLocks noChangeArrowheads="1"/>
            </p:cNvSpPr>
            <p:nvPr/>
          </p:nvSpPr>
          <p:spPr bwMode="auto">
            <a:xfrm>
              <a:off x="857" y="2979"/>
              <a:ext cx="1318" cy="287"/>
            </a:xfrm>
            <a:prstGeom prst="rect">
              <a:avLst/>
            </a:prstGeom>
            <a:blipFill dpi="0" rotWithShape="0">
              <a:blip r:embed="rId2"/>
              <a:srcRect/>
              <a:tile tx="0" ty="0" sx="100000" sy="100000" flip="none" algn="tl"/>
            </a:blipFill>
            <a:ln w="9525">
              <a:noFill/>
              <a:miter lim="800000"/>
              <a:headEnd/>
              <a:tailEnd/>
            </a:ln>
          </p:spPr>
          <p:txBody>
            <a:bodyPr/>
            <a:lstStyle/>
            <a:p>
              <a:pPr eaLnBrk="0" hangingPunct="0"/>
              <a:endParaRPr lang="zh-CN" altLang="en-US" sz="1600" b="1">
                <a:latin typeface="Times New Roman" pitchFamily="18" charset="0"/>
              </a:endParaRPr>
            </a:p>
          </p:txBody>
        </p:sp>
        <p:sp>
          <p:nvSpPr>
            <p:cNvPr id="577616" name="Line 81"/>
            <p:cNvSpPr>
              <a:spLocks noChangeShapeType="1"/>
            </p:cNvSpPr>
            <p:nvPr/>
          </p:nvSpPr>
          <p:spPr bwMode="auto">
            <a:xfrm>
              <a:off x="3236" y="2949"/>
              <a:ext cx="0" cy="319"/>
            </a:xfrm>
            <a:prstGeom prst="line">
              <a:avLst/>
            </a:prstGeom>
            <a:noFill/>
            <a:ln w="31750">
              <a:solidFill>
                <a:srgbClr val="000000"/>
              </a:solidFill>
              <a:round/>
              <a:headEnd/>
              <a:tailEnd/>
            </a:ln>
          </p:spPr>
          <p:txBody>
            <a:bodyPr/>
            <a:lstStyle/>
            <a:p>
              <a:endParaRPr lang="zh-CN" altLang="en-US"/>
            </a:p>
          </p:txBody>
        </p:sp>
        <p:sp>
          <p:nvSpPr>
            <p:cNvPr id="577617" name="Line 82"/>
            <p:cNvSpPr>
              <a:spLocks noChangeShapeType="1"/>
            </p:cNvSpPr>
            <p:nvPr/>
          </p:nvSpPr>
          <p:spPr bwMode="auto">
            <a:xfrm>
              <a:off x="4586" y="2958"/>
              <a:ext cx="0" cy="299"/>
            </a:xfrm>
            <a:prstGeom prst="line">
              <a:avLst/>
            </a:prstGeom>
            <a:noFill/>
            <a:ln w="31750">
              <a:solidFill>
                <a:srgbClr val="000000"/>
              </a:solidFill>
              <a:round/>
              <a:headEnd/>
              <a:tailEnd/>
            </a:ln>
          </p:spPr>
          <p:txBody>
            <a:bodyPr/>
            <a:lstStyle/>
            <a:p>
              <a:endParaRPr lang="zh-CN" altLang="en-US"/>
            </a:p>
          </p:txBody>
        </p:sp>
        <p:sp>
          <p:nvSpPr>
            <p:cNvPr id="577618" name="Rectangle 83"/>
            <p:cNvSpPr>
              <a:spLocks noChangeArrowheads="1"/>
            </p:cNvSpPr>
            <p:nvPr/>
          </p:nvSpPr>
          <p:spPr bwMode="auto">
            <a:xfrm>
              <a:off x="3247" y="2970"/>
              <a:ext cx="1318" cy="287"/>
            </a:xfrm>
            <a:prstGeom prst="rect">
              <a:avLst/>
            </a:prstGeom>
            <a:blipFill dpi="0" rotWithShape="0">
              <a:blip r:embed="rId3"/>
              <a:srcRect/>
              <a:tile tx="0" ty="0" sx="100000" sy="100000" flip="none" algn="tl"/>
            </a:blipFill>
            <a:ln w="9525">
              <a:noFill/>
              <a:miter lim="800000"/>
              <a:headEnd/>
              <a:tailEnd/>
            </a:ln>
          </p:spPr>
          <p:txBody>
            <a:bodyPr/>
            <a:lstStyle/>
            <a:p>
              <a:pPr eaLnBrk="0" hangingPunct="0"/>
              <a:endParaRPr lang="zh-CN" altLang="en-US" sz="1600" b="1">
                <a:latin typeface="Times New Roman" pitchFamily="18" charset="0"/>
              </a:endParaRPr>
            </a:p>
          </p:txBody>
        </p:sp>
        <p:sp>
          <p:nvSpPr>
            <p:cNvPr id="577619" name="Rectangle 84"/>
            <p:cNvSpPr>
              <a:spLocks noChangeArrowheads="1"/>
            </p:cNvSpPr>
            <p:nvPr/>
          </p:nvSpPr>
          <p:spPr bwMode="auto">
            <a:xfrm>
              <a:off x="3247" y="2970"/>
              <a:ext cx="1318" cy="287"/>
            </a:xfrm>
            <a:prstGeom prst="rect">
              <a:avLst/>
            </a:prstGeom>
            <a:noFill/>
            <a:ln w="11113">
              <a:solidFill>
                <a:srgbClr val="FFFFFF"/>
              </a:solidFill>
              <a:miter lim="800000"/>
              <a:headEnd/>
              <a:tailEnd/>
            </a:ln>
          </p:spPr>
          <p:txBody>
            <a:bodyPr/>
            <a:lstStyle/>
            <a:p>
              <a:pPr eaLnBrk="0" hangingPunct="0"/>
              <a:endParaRPr lang="zh-CN" altLang="en-US" sz="1600" b="1">
                <a:latin typeface="Times New Roman" pitchFamily="18" charset="0"/>
              </a:endParaRPr>
            </a:p>
          </p:txBody>
        </p:sp>
        <p:sp>
          <p:nvSpPr>
            <p:cNvPr id="577620" name="Rectangle 85"/>
            <p:cNvSpPr>
              <a:spLocks noChangeArrowheads="1"/>
            </p:cNvSpPr>
            <p:nvPr/>
          </p:nvSpPr>
          <p:spPr bwMode="auto">
            <a:xfrm>
              <a:off x="4694" y="3033"/>
              <a:ext cx="396"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正上溢</a:t>
              </a:r>
              <a:endParaRPr lang="zh-CN" altLang="en-US" sz="1600" b="1">
                <a:latin typeface="黑体" pitchFamily="49" charset="-122"/>
                <a:ea typeface="黑体" pitchFamily="49" charset="-122"/>
              </a:endParaRPr>
            </a:p>
          </p:txBody>
        </p:sp>
        <p:sp>
          <p:nvSpPr>
            <p:cNvPr id="577621" name="Rectangle 86"/>
            <p:cNvSpPr>
              <a:spLocks noChangeArrowheads="1"/>
            </p:cNvSpPr>
            <p:nvPr/>
          </p:nvSpPr>
          <p:spPr bwMode="auto">
            <a:xfrm>
              <a:off x="5061" y="3028"/>
              <a:ext cx="33"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622" name="Rectangle 87"/>
            <p:cNvSpPr>
              <a:spLocks noChangeArrowheads="1"/>
            </p:cNvSpPr>
            <p:nvPr/>
          </p:nvSpPr>
          <p:spPr bwMode="auto">
            <a:xfrm>
              <a:off x="234" y="3033"/>
              <a:ext cx="396"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负上溢</a:t>
              </a:r>
              <a:endParaRPr lang="zh-CN" altLang="en-US" sz="1600" b="1">
                <a:latin typeface="黑体" pitchFamily="49" charset="-122"/>
                <a:ea typeface="黑体" pitchFamily="49" charset="-122"/>
              </a:endParaRPr>
            </a:p>
          </p:txBody>
        </p:sp>
        <p:sp>
          <p:nvSpPr>
            <p:cNvPr id="577623" name="Rectangle 88"/>
            <p:cNvSpPr>
              <a:spLocks noChangeArrowheads="1"/>
            </p:cNvSpPr>
            <p:nvPr/>
          </p:nvSpPr>
          <p:spPr bwMode="auto">
            <a:xfrm>
              <a:off x="602" y="3029"/>
              <a:ext cx="33"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grpSp>
      <p:sp>
        <p:nvSpPr>
          <p:cNvPr id="577624" name="Rectangle 88"/>
          <p:cNvSpPr>
            <a:spLocks noChangeArrowheads="1"/>
          </p:cNvSpPr>
          <p:nvPr/>
        </p:nvSpPr>
        <p:spPr bwMode="auto">
          <a:xfrm>
            <a:off x="6797675" y="1330325"/>
            <a:ext cx="2139950" cy="396875"/>
          </a:xfrm>
          <a:prstGeom prst="rect">
            <a:avLst/>
          </a:prstGeom>
          <a:noFill/>
          <a:ln w="12700">
            <a:noFill/>
            <a:miter lim="800000"/>
            <a:headEnd/>
            <a:tailEnd/>
          </a:ln>
          <a:effectLst/>
        </p:spPr>
        <p:txBody>
          <a:bodyPr wrap="none">
            <a:spAutoFit/>
          </a:bodyPr>
          <a:lstStyle/>
          <a:p>
            <a:pPr eaLnBrk="0" hangingPunct="0">
              <a:spcBef>
                <a:spcPct val="30000"/>
              </a:spcBef>
              <a:buClr>
                <a:schemeClr val="tx1"/>
              </a:buClr>
              <a:buSzPct val="60000"/>
              <a:buFont typeface="Wingdings" pitchFamily="2" charset="2"/>
              <a:buNone/>
            </a:pPr>
            <a:r>
              <a:rPr lang="en-US" altLang="zh-CN" sz="2000" b="1">
                <a:solidFill>
                  <a:srgbClr val="FF6600"/>
                </a:solidFill>
              </a:rPr>
              <a:t>+/-</a:t>
            </a:r>
            <a:r>
              <a:rPr lang="en-US" altLang="zh-CN" sz="2000" b="1"/>
              <a:t>0.1</a:t>
            </a:r>
            <a:r>
              <a:rPr lang="en-US" altLang="zh-CN" sz="2000" b="1">
                <a:solidFill>
                  <a:srgbClr val="063DE9"/>
                </a:solidFill>
              </a:rPr>
              <a:t>xxxxx</a:t>
            </a:r>
            <a:r>
              <a:rPr lang="en-US" altLang="zh-CN" sz="2000" b="1">
                <a:solidFill>
                  <a:srgbClr val="000000"/>
                </a:solidFill>
              </a:rPr>
              <a:t> </a:t>
            </a:r>
            <a:r>
              <a:rPr lang="en-US" altLang="zh-CN" sz="1600" b="1">
                <a:latin typeface="Times New Roman" pitchFamily="18" charset="0"/>
              </a:rPr>
              <a:t>×</a:t>
            </a:r>
            <a:r>
              <a:rPr lang="en-US" altLang="zh-CN" sz="2000" b="1">
                <a:solidFill>
                  <a:srgbClr val="000000"/>
                </a:solidFill>
              </a:rPr>
              <a:t> 2</a:t>
            </a:r>
            <a:r>
              <a:rPr lang="en-US" altLang="zh-CN" sz="2000" b="1" baseline="30000">
                <a:solidFill>
                  <a:srgbClr val="CC0000"/>
                </a:solidFill>
              </a:rPr>
              <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5516"/>
                                        </p:tgtEl>
                                        <p:attrNameLst>
                                          <p:attrName>style.visibility</p:attrName>
                                        </p:attrNameLst>
                                      </p:cBhvr>
                                      <p:to>
                                        <p:strVal val="visible"/>
                                      </p:to>
                                    </p:set>
                                    <p:animEffect transition="in" filter="blinds(horizontal)">
                                      <p:cBhvr>
                                        <p:cTn id="7" dur="500"/>
                                        <p:tgtEl>
                                          <p:spTgt spid="4055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5517"/>
                                        </p:tgtEl>
                                        <p:attrNameLst>
                                          <p:attrName>style.visibility</p:attrName>
                                        </p:attrNameLst>
                                      </p:cBhvr>
                                      <p:to>
                                        <p:strVal val="visible"/>
                                      </p:to>
                                    </p:set>
                                    <p:animEffect transition="in" filter="blinds(horizontal)">
                                      <p:cBhvr>
                                        <p:cTn id="12" dur="500"/>
                                        <p:tgtEl>
                                          <p:spTgt spid="4055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5518"/>
                                        </p:tgtEl>
                                        <p:attrNameLst>
                                          <p:attrName>style.visibility</p:attrName>
                                        </p:attrNameLst>
                                      </p:cBhvr>
                                      <p:to>
                                        <p:strVal val="visible"/>
                                      </p:to>
                                    </p:set>
                                    <p:animEffect transition="in" filter="blinds(horizontal)">
                                      <p:cBhvr>
                                        <p:cTn id="17" dur="500"/>
                                        <p:tgtEl>
                                          <p:spTgt spid="4055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5519"/>
                                        </p:tgtEl>
                                        <p:attrNameLst>
                                          <p:attrName>style.visibility</p:attrName>
                                        </p:attrNameLst>
                                      </p:cBhvr>
                                      <p:to>
                                        <p:strVal val="visible"/>
                                      </p:to>
                                    </p:set>
                                    <p:animEffect transition="in" filter="blinds(horizontal)">
                                      <p:cBhvr>
                                        <p:cTn id="22" dur="500"/>
                                        <p:tgtEl>
                                          <p:spTgt spid="405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6" grpId="0"/>
      <p:bldP spid="405517" grpId="0"/>
      <p:bldP spid="405518" grpId="0"/>
      <p:bldP spid="4055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idx="4294967295"/>
          </p:nvPr>
        </p:nvSpPr>
        <p:spPr>
          <a:xfrm>
            <a:off x="800100" y="7938"/>
            <a:ext cx="6959600" cy="660400"/>
          </a:xfrm>
          <a:noFill/>
        </p:spPr>
        <p:txBody>
          <a:bodyPr lIns="63500" tIns="25400" rIns="63500" bIns="25400">
            <a:spAutoFit/>
          </a:bodyPr>
          <a:lstStyle/>
          <a:p>
            <a:r>
              <a:rPr lang="zh-CN" altLang="en-US" smtClean="0">
                <a:ea typeface="宋体" pitchFamily="2" charset="-122"/>
              </a:rPr>
              <a:t>浮点数的表示</a:t>
            </a:r>
            <a:endParaRPr lang="en-US" altLang="zh-CN" smtClean="0">
              <a:ea typeface="宋体" pitchFamily="2" charset="-122"/>
            </a:endParaRPr>
          </a:p>
        </p:txBody>
      </p:sp>
      <p:sp>
        <p:nvSpPr>
          <p:cNvPr id="304131" name="Rectangle 3"/>
          <p:cNvSpPr>
            <a:spLocks noGrp="1" noChangeArrowheads="1"/>
          </p:cNvSpPr>
          <p:nvPr>
            <p:ph type="body" idx="4294967295"/>
          </p:nvPr>
        </p:nvSpPr>
        <p:spPr>
          <a:xfrm>
            <a:off x="188913" y="757238"/>
            <a:ext cx="8286750" cy="5162550"/>
          </a:xfrm>
          <a:noFill/>
        </p:spPr>
        <p:txBody>
          <a:bodyPr lIns="63500" tIns="25400" rIns="63500" bIns="25400">
            <a:spAutoFit/>
          </a:bodyPr>
          <a:lstStyle/>
          <a:p>
            <a:pPr>
              <a:lnSpc>
                <a:spcPct val="100000"/>
              </a:lnSpc>
              <a:spcBef>
                <a:spcPct val="30000"/>
              </a:spcBef>
              <a:buFontTx/>
              <a:buNone/>
            </a:pPr>
            <a:r>
              <a:rPr lang="zh-CN" altLang="en-US" sz="2200" smtClean="0">
                <a:solidFill>
                  <a:srgbClr val="000000"/>
                </a:solidFill>
              </a:rPr>
              <a:t>°</a:t>
            </a:r>
            <a:r>
              <a:rPr lang="en-US" altLang="zh-CN" smtClean="0">
                <a:solidFill>
                  <a:srgbClr val="000000"/>
                </a:solidFill>
              </a:rPr>
              <a:t>Normal format</a:t>
            </a:r>
            <a:r>
              <a:rPr lang="zh-CN" altLang="en-US" smtClean="0">
                <a:solidFill>
                  <a:srgbClr val="000000"/>
                </a:solidFill>
              </a:rPr>
              <a:t>（规格化数形式） ：</a:t>
            </a:r>
          </a:p>
          <a:p>
            <a:pPr>
              <a:lnSpc>
                <a:spcPct val="100000"/>
              </a:lnSpc>
              <a:spcBef>
                <a:spcPct val="30000"/>
              </a:spcBef>
              <a:buFontTx/>
              <a:buNone/>
            </a:pPr>
            <a:r>
              <a:rPr lang="en-US" altLang="zh-CN" smtClean="0">
                <a:solidFill>
                  <a:srgbClr val="000000"/>
                </a:solidFill>
              </a:rPr>
              <a:t>          </a:t>
            </a:r>
            <a:r>
              <a:rPr lang="en-US" altLang="zh-CN" smtClean="0">
                <a:solidFill>
                  <a:srgbClr val="FF6600"/>
                </a:solidFill>
                <a:cs typeface="Arial" pitchFamily="34" charset="0"/>
              </a:rPr>
              <a:t>+/-</a:t>
            </a:r>
            <a:r>
              <a:rPr lang="en-US" altLang="zh-CN" smtClean="0">
                <a:cs typeface="Arial" pitchFamily="34" charset="0"/>
              </a:rPr>
              <a:t>1</a:t>
            </a:r>
            <a:r>
              <a:rPr lang="en-US" altLang="zh-CN" smtClean="0">
                <a:solidFill>
                  <a:schemeClr val="accent2"/>
                </a:solidFill>
                <a:cs typeface="Arial" pitchFamily="34" charset="0"/>
              </a:rPr>
              <a:t>.</a:t>
            </a:r>
            <a:r>
              <a:rPr lang="en-US" altLang="zh-CN" smtClean="0">
                <a:solidFill>
                  <a:srgbClr val="063DE9"/>
                </a:solidFill>
                <a:cs typeface="Arial" pitchFamily="34" charset="0"/>
              </a:rPr>
              <a:t>xxxxxxxxxx</a:t>
            </a:r>
            <a:r>
              <a:rPr lang="en-US" altLang="zh-CN" baseline="-25000" smtClean="0">
                <a:solidFill>
                  <a:srgbClr val="000000"/>
                </a:solidFill>
                <a:cs typeface="Arial" pitchFamily="34" charset="0"/>
              </a:rPr>
              <a:t> </a:t>
            </a:r>
            <a:r>
              <a:rPr lang="en-US" altLang="zh-CN" smtClean="0"/>
              <a:t>×</a:t>
            </a:r>
            <a:r>
              <a:rPr lang="en-US" altLang="zh-CN" smtClean="0">
                <a:solidFill>
                  <a:srgbClr val="000000"/>
                </a:solidFill>
                <a:cs typeface="Arial" pitchFamily="34" charset="0"/>
              </a:rPr>
              <a:t> R</a:t>
            </a:r>
            <a:r>
              <a:rPr lang="en-US" altLang="zh-CN" baseline="30000" smtClean="0">
                <a:solidFill>
                  <a:srgbClr val="CC0000"/>
                </a:solidFill>
                <a:cs typeface="Arial" pitchFamily="34" charset="0"/>
              </a:rPr>
              <a:t>Exponent</a:t>
            </a:r>
            <a:endParaRPr lang="en-US" altLang="zh-CN" baseline="-6000" smtClean="0">
              <a:solidFill>
                <a:srgbClr val="CC0000"/>
              </a:solidFill>
              <a:cs typeface="Arial" pitchFamily="34" charset="0"/>
            </a:endParaRPr>
          </a:p>
          <a:p>
            <a:pPr>
              <a:lnSpc>
                <a:spcPct val="100000"/>
              </a:lnSpc>
              <a:spcBef>
                <a:spcPct val="30000"/>
              </a:spcBef>
              <a:buFontTx/>
              <a:buNone/>
            </a:pPr>
            <a:r>
              <a:rPr lang="en-US" altLang="zh-CN" smtClean="0">
                <a:solidFill>
                  <a:srgbClr val="000000"/>
                </a:solidFill>
                <a:cs typeface="Arial" pitchFamily="34" charset="0"/>
              </a:rPr>
              <a:t>°32-bit </a:t>
            </a:r>
            <a:r>
              <a:rPr lang="zh-CN" altLang="en-US" smtClean="0">
                <a:solidFill>
                  <a:srgbClr val="000000"/>
                </a:solidFill>
                <a:cs typeface="Arial" pitchFamily="34" charset="0"/>
              </a:rPr>
              <a:t>规格化数： </a:t>
            </a:r>
          </a:p>
          <a:p>
            <a:pPr>
              <a:lnSpc>
                <a:spcPct val="100000"/>
              </a:lnSpc>
              <a:spcBef>
                <a:spcPct val="30000"/>
              </a:spcBef>
              <a:buFontTx/>
              <a:buNone/>
            </a:pPr>
            <a:r>
              <a:rPr lang="en-US" altLang="zh-CN" smtClean="0">
                <a:solidFill>
                  <a:srgbClr val="000000"/>
                </a:solidFill>
              </a:rPr>
              <a:t>        31                                                                          0 </a:t>
            </a:r>
          </a:p>
          <a:p>
            <a:pPr>
              <a:lnSpc>
                <a:spcPct val="100000"/>
              </a:lnSpc>
              <a:spcBef>
                <a:spcPct val="30000"/>
              </a:spcBef>
              <a:buFontTx/>
              <a:buNone/>
            </a:pPr>
            <a:r>
              <a:rPr lang="en-US" altLang="zh-CN" smtClean="0">
                <a:solidFill>
                  <a:srgbClr val="00E0CB"/>
                </a:solidFill>
              </a:rPr>
              <a:t>         </a:t>
            </a:r>
            <a:r>
              <a:rPr lang="en-US" altLang="zh-CN" smtClean="0">
                <a:solidFill>
                  <a:srgbClr val="FF6600"/>
                </a:solidFill>
              </a:rPr>
              <a:t>S</a:t>
            </a:r>
            <a:r>
              <a:rPr lang="en-US" altLang="zh-CN" smtClean="0">
                <a:solidFill>
                  <a:srgbClr val="00E0CB"/>
                </a:solidFill>
              </a:rPr>
              <a:t>     </a:t>
            </a:r>
            <a:r>
              <a:rPr lang="en-US" altLang="zh-CN" smtClean="0">
                <a:solidFill>
                  <a:srgbClr val="CC0000"/>
                </a:solidFill>
              </a:rPr>
              <a:t>Exponent </a:t>
            </a:r>
            <a:r>
              <a:rPr lang="en-US" altLang="zh-CN" smtClean="0">
                <a:solidFill>
                  <a:srgbClr val="FD0128"/>
                </a:solidFill>
              </a:rPr>
              <a:t>                     </a:t>
            </a:r>
            <a:r>
              <a:rPr lang="en-US" altLang="zh-CN" smtClean="0">
                <a:solidFill>
                  <a:srgbClr val="063DE9"/>
                </a:solidFill>
              </a:rPr>
              <a:t>Significand</a:t>
            </a:r>
            <a:endParaRPr lang="en-US" altLang="zh-CN" smtClean="0">
              <a:solidFill>
                <a:srgbClr val="FD0128"/>
              </a:solidFill>
            </a:endParaRPr>
          </a:p>
          <a:p>
            <a:pPr>
              <a:lnSpc>
                <a:spcPct val="100000"/>
              </a:lnSpc>
              <a:spcBef>
                <a:spcPct val="30000"/>
              </a:spcBef>
              <a:buFontTx/>
              <a:buNone/>
            </a:pPr>
            <a:r>
              <a:rPr lang="en-US" altLang="zh-CN" smtClean="0">
                <a:solidFill>
                  <a:srgbClr val="000000"/>
                </a:solidFill>
              </a:rPr>
              <a:t>       1 bit      ? bits                             ? bits</a:t>
            </a:r>
          </a:p>
          <a:p>
            <a:pPr>
              <a:lnSpc>
                <a:spcPct val="100000"/>
              </a:lnSpc>
              <a:spcBef>
                <a:spcPct val="30000"/>
              </a:spcBef>
              <a:buFontTx/>
              <a:buNone/>
            </a:pPr>
            <a:r>
              <a:rPr lang="en-US" altLang="zh-CN" smtClean="0">
                <a:solidFill>
                  <a:srgbClr val="00E0CB"/>
                </a:solidFill>
              </a:rPr>
              <a:t>     </a:t>
            </a:r>
            <a:r>
              <a:rPr lang="en-US" altLang="zh-CN" smtClean="0">
                <a:solidFill>
                  <a:srgbClr val="FF6600"/>
                </a:solidFill>
                <a:ea typeface="黑体" pitchFamily="49" charset="-122"/>
              </a:rPr>
              <a:t>S</a:t>
            </a:r>
            <a:r>
              <a:rPr lang="en-US" altLang="zh-CN" smtClean="0">
                <a:solidFill>
                  <a:srgbClr val="00E0CB"/>
                </a:solidFill>
                <a:ea typeface="黑体" pitchFamily="49" charset="-122"/>
              </a:rPr>
              <a:t> </a:t>
            </a:r>
            <a:r>
              <a:rPr lang="zh-CN" altLang="en-US" smtClean="0">
                <a:ea typeface="黑体" pitchFamily="49" charset="-122"/>
              </a:rPr>
              <a:t>是符号位（</a:t>
            </a:r>
            <a:r>
              <a:rPr lang="en-US" altLang="zh-CN" smtClean="0">
                <a:ea typeface="黑体" pitchFamily="49" charset="-122"/>
              </a:rPr>
              <a:t>Sign</a:t>
            </a:r>
            <a:r>
              <a:rPr lang="zh-CN" altLang="en-US" smtClean="0">
                <a:ea typeface="黑体" pitchFamily="49" charset="-122"/>
              </a:rPr>
              <a:t>）</a:t>
            </a:r>
          </a:p>
          <a:p>
            <a:pPr>
              <a:lnSpc>
                <a:spcPct val="100000"/>
              </a:lnSpc>
              <a:spcBef>
                <a:spcPct val="30000"/>
              </a:spcBef>
              <a:buFontTx/>
              <a:buNone/>
            </a:pPr>
            <a:r>
              <a:rPr lang="en-US" altLang="zh-CN" smtClean="0">
                <a:solidFill>
                  <a:srgbClr val="000000"/>
                </a:solidFill>
                <a:ea typeface="黑体" pitchFamily="49" charset="-122"/>
              </a:rPr>
              <a:t>    </a:t>
            </a:r>
            <a:r>
              <a:rPr lang="en-US" altLang="zh-CN" smtClean="0">
                <a:solidFill>
                  <a:srgbClr val="CC0000"/>
                </a:solidFill>
                <a:ea typeface="黑体" pitchFamily="49" charset="-122"/>
              </a:rPr>
              <a:t> Exponent</a:t>
            </a:r>
            <a:r>
              <a:rPr lang="zh-CN" altLang="en-US" smtClean="0">
                <a:ea typeface="黑体" pitchFamily="49" charset="-122"/>
              </a:rPr>
              <a:t>用移码（增码）来表示</a:t>
            </a:r>
          </a:p>
          <a:p>
            <a:pPr>
              <a:lnSpc>
                <a:spcPct val="100000"/>
              </a:lnSpc>
              <a:spcBef>
                <a:spcPct val="30000"/>
              </a:spcBef>
              <a:buFontTx/>
              <a:buNone/>
            </a:pPr>
            <a:r>
              <a:rPr lang="en-US" altLang="zh-CN" smtClean="0">
                <a:solidFill>
                  <a:srgbClr val="063DE9"/>
                </a:solidFill>
                <a:ea typeface="黑体" pitchFamily="49" charset="-122"/>
              </a:rPr>
              <a:t>     Significand </a:t>
            </a:r>
            <a:r>
              <a:rPr lang="zh-CN" altLang="en-US" smtClean="0">
                <a:solidFill>
                  <a:srgbClr val="000000"/>
                </a:solidFill>
                <a:ea typeface="黑体" pitchFamily="49" charset="-122"/>
              </a:rPr>
              <a:t>表示 </a:t>
            </a:r>
            <a:r>
              <a:rPr lang="en-US" altLang="zh-CN" smtClean="0">
                <a:solidFill>
                  <a:schemeClr val="accent2"/>
                </a:solidFill>
                <a:ea typeface="黑体" pitchFamily="49" charset="-122"/>
              </a:rPr>
              <a:t>xxxxxxxxxxxxx</a:t>
            </a:r>
            <a:r>
              <a:rPr lang="zh-CN" altLang="en-US" smtClean="0">
                <a:ea typeface="黑体" pitchFamily="49" charset="-122"/>
              </a:rPr>
              <a:t>，尾数部分</a:t>
            </a:r>
          </a:p>
          <a:p>
            <a:pPr>
              <a:lnSpc>
                <a:spcPct val="100000"/>
              </a:lnSpc>
              <a:spcBef>
                <a:spcPct val="30000"/>
              </a:spcBef>
              <a:buFontTx/>
              <a:buNone/>
            </a:pPr>
            <a:r>
              <a:rPr lang="en-US" altLang="zh-CN" smtClean="0">
                <a:solidFill>
                  <a:srgbClr val="000000"/>
                </a:solidFill>
                <a:ea typeface="黑体" pitchFamily="49" charset="-122"/>
              </a:rPr>
              <a:t>         </a:t>
            </a:r>
            <a:r>
              <a:rPr lang="en-US" altLang="zh-CN" smtClean="0">
                <a:solidFill>
                  <a:srgbClr val="990000"/>
                </a:solidFill>
                <a:ea typeface="黑体" pitchFamily="49" charset="-122"/>
              </a:rPr>
              <a:t>(</a:t>
            </a:r>
            <a:r>
              <a:rPr lang="zh-CN" altLang="en-US" smtClean="0">
                <a:solidFill>
                  <a:srgbClr val="990000"/>
                </a:solidFill>
                <a:ea typeface="黑体" pitchFamily="49" charset="-122"/>
              </a:rPr>
              <a:t>基可以是 </a:t>
            </a:r>
            <a:r>
              <a:rPr lang="en-US" altLang="zh-CN" smtClean="0">
                <a:solidFill>
                  <a:srgbClr val="990000"/>
                </a:solidFill>
                <a:ea typeface="黑体" pitchFamily="49" charset="-122"/>
              </a:rPr>
              <a:t>2/ 4 / 8 / 16</a:t>
            </a:r>
            <a:r>
              <a:rPr lang="zh-CN" altLang="en-US" smtClean="0">
                <a:solidFill>
                  <a:srgbClr val="990000"/>
                </a:solidFill>
                <a:ea typeface="黑体" pitchFamily="49" charset="-122"/>
              </a:rPr>
              <a:t>，约定信息，无需显式表示 </a:t>
            </a:r>
            <a:r>
              <a:rPr lang="en-US" altLang="zh-CN" smtClean="0">
                <a:solidFill>
                  <a:srgbClr val="990000"/>
                </a:solidFill>
                <a:ea typeface="黑体" pitchFamily="49" charset="-122"/>
              </a:rPr>
              <a:t>)</a:t>
            </a:r>
          </a:p>
          <a:p>
            <a:pPr>
              <a:lnSpc>
                <a:spcPct val="100000"/>
              </a:lnSpc>
              <a:spcBef>
                <a:spcPct val="30000"/>
              </a:spcBef>
              <a:buFontTx/>
              <a:buNone/>
            </a:pPr>
            <a:r>
              <a:rPr lang="en-US" altLang="zh-CN" smtClean="0">
                <a:solidFill>
                  <a:srgbClr val="000000"/>
                </a:solidFill>
                <a:ea typeface="黑体" pitchFamily="49" charset="-122"/>
              </a:rPr>
              <a:t>°</a:t>
            </a:r>
            <a:r>
              <a:rPr lang="zh-CN" altLang="en-US" smtClean="0">
                <a:solidFill>
                  <a:srgbClr val="000000"/>
                </a:solidFill>
                <a:ea typeface="黑体" pitchFamily="49" charset="-122"/>
              </a:rPr>
              <a:t>早期的计算机，各自定义自己的浮点数格式</a:t>
            </a:r>
            <a:endParaRPr lang="en-US" altLang="zh-CN" smtClean="0">
              <a:solidFill>
                <a:srgbClr val="000000"/>
              </a:solidFill>
              <a:ea typeface="黑体" pitchFamily="49" charset="-122"/>
            </a:endParaRPr>
          </a:p>
        </p:txBody>
      </p:sp>
      <p:grpSp>
        <p:nvGrpSpPr>
          <p:cNvPr id="578564" name="Group 8"/>
          <p:cNvGrpSpPr>
            <a:grpSpLocks/>
          </p:cNvGrpSpPr>
          <p:nvPr/>
        </p:nvGrpSpPr>
        <p:grpSpPr bwMode="auto">
          <a:xfrm>
            <a:off x="836613" y="2608263"/>
            <a:ext cx="6781800" cy="460375"/>
            <a:chOff x="525" y="1319"/>
            <a:chExt cx="4272" cy="290"/>
          </a:xfrm>
        </p:grpSpPr>
        <p:sp>
          <p:nvSpPr>
            <p:cNvPr id="578565" name="Rectangle 4"/>
            <p:cNvSpPr>
              <a:spLocks noChangeArrowheads="1"/>
            </p:cNvSpPr>
            <p:nvPr/>
          </p:nvSpPr>
          <p:spPr bwMode="auto">
            <a:xfrm>
              <a:off x="525" y="1321"/>
              <a:ext cx="4272" cy="288"/>
            </a:xfrm>
            <a:prstGeom prst="rect">
              <a:avLst/>
            </a:prstGeom>
            <a:noFill/>
            <a:ln w="28575">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78566" name="Line 5"/>
            <p:cNvSpPr>
              <a:spLocks noChangeShapeType="1"/>
            </p:cNvSpPr>
            <p:nvPr/>
          </p:nvSpPr>
          <p:spPr bwMode="auto">
            <a:xfrm>
              <a:off x="813" y="1319"/>
              <a:ext cx="0" cy="288"/>
            </a:xfrm>
            <a:prstGeom prst="line">
              <a:avLst/>
            </a:prstGeom>
            <a:noFill/>
            <a:ln w="28575">
              <a:solidFill>
                <a:schemeClr val="tx1"/>
              </a:solidFill>
              <a:miter lim="800000"/>
              <a:headEnd/>
              <a:tailEnd/>
            </a:ln>
          </p:spPr>
          <p:txBody>
            <a:bodyPr wrap="none"/>
            <a:lstStyle/>
            <a:p>
              <a:endParaRPr lang="zh-CN" altLang="en-US"/>
            </a:p>
          </p:txBody>
        </p:sp>
        <p:sp>
          <p:nvSpPr>
            <p:cNvPr id="578567" name="Line 6"/>
            <p:cNvSpPr>
              <a:spLocks noChangeShapeType="1"/>
            </p:cNvSpPr>
            <p:nvPr/>
          </p:nvSpPr>
          <p:spPr bwMode="auto">
            <a:xfrm>
              <a:off x="2109" y="1319"/>
              <a:ext cx="0" cy="288"/>
            </a:xfrm>
            <a:prstGeom prst="line">
              <a:avLst/>
            </a:prstGeom>
            <a:noFill/>
            <a:ln w="28575">
              <a:solidFill>
                <a:schemeClr val="tx1"/>
              </a:solidFill>
              <a:miter lim="800000"/>
              <a:headEnd/>
              <a:tailEnd/>
            </a:ln>
          </p:spPr>
          <p:txBody>
            <a:bodyPr wrap="none"/>
            <a:lstStyle/>
            <a:p>
              <a:endParaRPr lang="zh-CN" altLang="en-US"/>
            </a:p>
          </p:txBody>
        </p:sp>
      </p:grpSp>
      <p:sp>
        <p:nvSpPr>
          <p:cNvPr id="304137" name="Text Box 9"/>
          <p:cNvSpPr txBox="1">
            <a:spLocks noChangeArrowheads="1"/>
          </p:cNvSpPr>
          <p:nvPr/>
        </p:nvSpPr>
        <p:spPr bwMode="auto">
          <a:xfrm>
            <a:off x="566738" y="5903913"/>
            <a:ext cx="6858000" cy="457200"/>
          </a:xfrm>
          <a:prstGeom prst="rect">
            <a:avLst/>
          </a:prstGeom>
          <a:noFill/>
          <a:ln w="12700">
            <a:noFill/>
            <a:miter lim="800000"/>
            <a:headEnd/>
            <a:tailEnd/>
          </a:ln>
        </p:spPr>
        <p:txBody>
          <a:bodyPr>
            <a:spAutoFit/>
          </a:bodyPr>
          <a:lstStyle/>
          <a:p>
            <a:pPr eaLnBrk="0" hangingPunct="0">
              <a:spcBef>
                <a:spcPct val="50000"/>
              </a:spcBef>
            </a:pPr>
            <a:r>
              <a:rPr lang="zh-CN" altLang="en-US" sz="2400" b="1">
                <a:solidFill>
                  <a:srgbClr val="CC0000"/>
                </a:solidFill>
                <a:latin typeface="黑体" pitchFamily="49" charset="-122"/>
                <a:ea typeface="黑体" pitchFamily="49" charset="-122"/>
              </a:rPr>
              <a:t>问题：浮点数表示不统一会带来什么问题？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4131">
                                            <p:txEl>
                                              <p:pRg st="6" end="6"/>
                                            </p:txEl>
                                          </p:spTgt>
                                        </p:tgtEl>
                                        <p:attrNameLst>
                                          <p:attrName>style.visibility</p:attrName>
                                        </p:attrNameLst>
                                      </p:cBhvr>
                                      <p:to>
                                        <p:strVal val="visible"/>
                                      </p:to>
                                    </p:set>
                                    <p:animEffect transition="in" filter="blinds(horizontal)">
                                      <p:cBhvr>
                                        <p:cTn id="7" dur="500"/>
                                        <p:tgtEl>
                                          <p:spTgt spid="304131">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4131">
                                            <p:txEl>
                                              <p:pRg st="7" end="7"/>
                                            </p:txEl>
                                          </p:spTgt>
                                        </p:tgtEl>
                                        <p:attrNameLst>
                                          <p:attrName>style.visibility</p:attrName>
                                        </p:attrNameLst>
                                      </p:cBhvr>
                                      <p:to>
                                        <p:strVal val="visible"/>
                                      </p:to>
                                    </p:set>
                                    <p:animEffect transition="in" filter="blinds(horizontal)">
                                      <p:cBhvr>
                                        <p:cTn id="12" dur="500"/>
                                        <p:tgtEl>
                                          <p:spTgt spid="304131">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4131">
                                            <p:txEl>
                                              <p:pRg st="8" end="8"/>
                                            </p:txEl>
                                          </p:spTgt>
                                        </p:tgtEl>
                                        <p:attrNameLst>
                                          <p:attrName>style.visibility</p:attrName>
                                        </p:attrNameLst>
                                      </p:cBhvr>
                                      <p:to>
                                        <p:strVal val="visible"/>
                                      </p:to>
                                    </p:set>
                                    <p:animEffect transition="in" filter="blinds(horizontal)">
                                      <p:cBhvr>
                                        <p:cTn id="17" dur="500"/>
                                        <p:tgtEl>
                                          <p:spTgt spid="304131">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4131">
                                            <p:txEl>
                                              <p:pRg st="9" end="9"/>
                                            </p:txEl>
                                          </p:spTgt>
                                        </p:tgtEl>
                                        <p:attrNameLst>
                                          <p:attrName>style.visibility</p:attrName>
                                        </p:attrNameLst>
                                      </p:cBhvr>
                                      <p:to>
                                        <p:strVal val="visible"/>
                                      </p:to>
                                    </p:set>
                                    <p:animEffect transition="in" filter="blinds(horizontal)">
                                      <p:cBhvr>
                                        <p:cTn id="22" dur="500"/>
                                        <p:tgtEl>
                                          <p:spTgt spid="304131">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4131">
                                            <p:txEl>
                                              <p:pRg st="10" end="10"/>
                                            </p:txEl>
                                          </p:spTgt>
                                        </p:tgtEl>
                                        <p:attrNameLst>
                                          <p:attrName>style.visibility</p:attrName>
                                        </p:attrNameLst>
                                      </p:cBhvr>
                                      <p:to>
                                        <p:strVal val="visible"/>
                                      </p:to>
                                    </p:set>
                                    <p:animEffect transition="in" filter="blinds(horizontal)">
                                      <p:cBhvr>
                                        <p:cTn id="27" dur="500"/>
                                        <p:tgtEl>
                                          <p:spTgt spid="304131">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4137"/>
                                        </p:tgtEl>
                                        <p:attrNameLst>
                                          <p:attrName>style.visibility</p:attrName>
                                        </p:attrNameLst>
                                      </p:cBhvr>
                                      <p:to>
                                        <p:strVal val="visible"/>
                                      </p:to>
                                    </p:set>
                                    <p:animEffect transition="in" filter="blinds(horizontal)">
                                      <p:cBhvr>
                                        <p:cTn id="32" dur="500"/>
                                        <p:tgtEl>
                                          <p:spTgt spid="304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idx="4294967295"/>
          </p:nvPr>
        </p:nvSpPr>
        <p:spPr>
          <a:xfrm>
            <a:off x="1016000" y="146050"/>
            <a:ext cx="7577138" cy="538163"/>
          </a:xfrm>
        </p:spPr>
        <p:txBody>
          <a:bodyPr lIns="63500" tIns="25400" rIns="63500" bIns="25400" anchor="t">
            <a:spAutoFit/>
          </a:bodyPr>
          <a:lstStyle/>
          <a:p>
            <a:r>
              <a:rPr lang="zh-CN" altLang="en-US" sz="3200" smtClean="0">
                <a:latin typeface="黑体"/>
                <a:ea typeface="宋体" pitchFamily="2" charset="-122"/>
              </a:rPr>
              <a:t>“</a:t>
            </a:r>
            <a:r>
              <a:rPr lang="en-US" altLang="zh-CN" sz="3200" smtClean="0">
                <a:ea typeface="宋体" pitchFamily="2" charset="-122"/>
              </a:rPr>
              <a:t>Father</a:t>
            </a:r>
            <a:r>
              <a:rPr lang="en-US" altLang="zh-CN" sz="3200" smtClean="0">
                <a:latin typeface="黑体"/>
                <a:ea typeface="宋体" pitchFamily="2" charset="-122"/>
              </a:rPr>
              <a:t>”</a:t>
            </a:r>
            <a:r>
              <a:rPr lang="en-US" altLang="zh-CN" sz="3200" smtClean="0">
                <a:ea typeface="宋体" pitchFamily="2" charset="-122"/>
              </a:rPr>
              <a:t> of the IEEE 754 standard</a:t>
            </a:r>
          </a:p>
        </p:txBody>
      </p:sp>
      <p:sp>
        <p:nvSpPr>
          <p:cNvPr id="308227" name="Rectangle 3"/>
          <p:cNvSpPr>
            <a:spLocks noGrp="1" noChangeArrowheads="1"/>
          </p:cNvSpPr>
          <p:nvPr>
            <p:ph type="body" idx="4294967295"/>
          </p:nvPr>
        </p:nvSpPr>
        <p:spPr>
          <a:xfrm>
            <a:off x="500063" y="4164013"/>
            <a:ext cx="5268912" cy="908050"/>
          </a:xfrm>
        </p:spPr>
        <p:txBody>
          <a:bodyPr lIns="63500" tIns="25400" rIns="63500" bIns="25400">
            <a:spAutoFit/>
          </a:bodyPr>
          <a:lstStyle/>
          <a:p>
            <a:pPr>
              <a:buFontTx/>
              <a:buNone/>
            </a:pPr>
            <a:r>
              <a:rPr lang="zh-CN" altLang="en-US" sz="2200" smtClean="0">
                <a:solidFill>
                  <a:srgbClr val="000000"/>
                </a:solidFill>
                <a:latin typeface="黑体" pitchFamily="49" charset="-122"/>
                <a:ea typeface="黑体" pitchFamily="49" charset="-122"/>
              </a:rPr>
              <a:t>现在所有计算机都采用</a:t>
            </a:r>
            <a:r>
              <a:rPr lang="en-US" altLang="zh-CN" sz="2200" smtClean="0">
                <a:solidFill>
                  <a:srgbClr val="000000"/>
                </a:solidFill>
                <a:latin typeface="黑体" pitchFamily="49" charset="-122"/>
                <a:ea typeface="黑体" pitchFamily="49" charset="-122"/>
              </a:rPr>
              <a:t>IEEE 754</a:t>
            </a:r>
            <a:r>
              <a:rPr lang="zh-CN" altLang="en-US" sz="2200" smtClean="0">
                <a:solidFill>
                  <a:srgbClr val="000000"/>
                </a:solidFill>
                <a:latin typeface="黑体" pitchFamily="49" charset="-122"/>
                <a:ea typeface="黑体" pitchFamily="49" charset="-122"/>
              </a:rPr>
              <a:t>来表示浮点数</a:t>
            </a:r>
            <a:endParaRPr lang="zh-CN" altLang="en-US" smtClean="0">
              <a:latin typeface="黑体" pitchFamily="49" charset="-122"/>
              <a:ea typeface="黑体" pitchFamily="49" charset="-122"/>
            </a:endParaRPr>
          </a:p>
        </p:txBody>
      </p:sp>
      <p:sp>
        <p:nvSpPr>
          <p:cNvPr id="308232" name="Rectangle 8"/>
          <p:cNvSpPr>
            <a:spLocks noChangeArrowheads="1"/>
          </p:cNvSpPr>
          <p:nvPr/>
        </p:nvSpPr>
        <p:spPr bwMode="auto">
          <a:xfrm>
            <a:off x="485775" y="1520825"/>
            <a:ext cx="6070600" cy="396875"/>
          </a:xfrm>
          <a:prstGeom prst="rect">
            <a:avLst/>
          </a:prstGeom>
          <a:noFill/>
          <a:ln w="12700">
            <a:noFill/>
            <a:miter lim="800000"/>
            <a:headEnd/>
            <a:tailEnd/>
          </a:ln>
        </p:spPr>
        <p:txBody>
          <a:bodyPr wrap="none">
            <a:spAutoFit/>
          </a:bodyPr>
          <a:lstStyle/>
          <a:p>
            <a:pPr eaLnBrk="0" hangingPunct="0"/>
            <a:r>
              <a:rPr lang="en-US" altLang="zh-CN" sz="2000" b="1">
                <a:latin typeface="黑体" pitchFamily="49" charset="-122"/>
                <a:ea typeface="黑体" pitchFamily="49" charset="-122"/>
                <a:cs typeface="Arial" pitchFamily="34" charset="0"/>
              </a:rPr>
              <a:t>1970</a:t>
            </a:r>
            <a:r>
              <a:rPr lang="zh-CN" altLang="en-US" sz="2000" b="1">
                <a:latin typeface="黑体" pitchFamily="49" charset="-122"/>
                <a:ea typeface="黑体" pitchFamily="49" charset="-122"/>
                <a:cs typeface="Arial" pitchFamily="34" charset="0"/>
              </a:rPr>
              <a:t>年代后期</a:t>
            </a:r>
            <a:r>
              <a:rPr lang="en-US" altLang="zh-CN" sz="2000" b="1">
                <a:latin typeface="黑体" pitchFamily="49" charset="-122"/>
                <a:ea typeface="黑体" pitchFamily="49" charset="-122"/>
                <a:cs typeface="Arial" pitchFamily="34" charset="0"/>
              </a:rPr>
              <a:t>, IEEE</a:t>
            </a:r>
            <a:r>
              <a:rPr lang="zh-CN" altLang="en-US" sz="2000" b="1">
                <a:latin typeface="黑体" pitchFamily="49" charset="-122"/>
                <a:ea typeface="黑体" pitchFamily="49" charset="-122"/>
                <a:cs typeface="Arial" pitchFamily="34" charset="0"/>
              </a:rPr>
              <a:t>成立委员会着手制定浮点数标准</a:t>
            </a:r>
          </a:p>
        </p:txBody>
      </p:sp>
      <p:sp>
        <p:nvSpPr>
          <p:cNvPr id="308233" name="Rectangle 9"/>
          <p:cNvSpPr>
            <a:spLocks noChangeArrowheads="1"/>
          </p:cNvSpPr>
          <p:nvPr/>
        </p:nvSpPr>
        <p:spPr bwMode="auto">
          <a:xfrm>
            <a:off x="465138" y="1970088"/>
            <a:ext cx="4538662" cy="396875"/>
          </a:xfrm>
          <a:prstGeom prst="rect">
            <a:avLst/>
          </a:prstGeom>
          <a:noFill/>
          <a:ln w="12700">
            <a:noFill/>
            <a:miter lim="800000"/>
            <a:headEnd/>
            <a:tailEnd/>
          </a:ln>
        </p:spPr>
        <p:txBody>
          <a:bodyPr wrap="none">
            <a:spAutoFit/>
          </a:bodyPr>
          <a:lstStyle/>
          <a:p>
            <a:pPr eaLnBrk="0" hangingPunct="0"/>
            <a:r>
              <a:rPr lang="en-US" altLang="zh-CN" sz="2000" b="1">
                <a:latin typeface="黑体" pitchFamily="49" charset="-122"/>
                <a:ea typeface="黑体" pitchFamily="49" charset="-122"/>
                <a:cs typeface="Arial" pitchFamily="34" charset="0"/>
              </a:rPr>
              <a:t>1985</a:t>
            </a:r>
            <a:r>
              <a:rPr lang="zh-CN" altLang="en-US" sz="2000" b="1">
                <a:latin typeface="黑体" pitchFamily="49" charset="-122"/>
                <a:ea typeface="黑体" pitchFamily="49" charset="-122"/>
                <a:cs typeface="Arial" pitchFamily="34" charset="0"/>
              </a:rPr>
              <a:t>年完成浮点数标准</a:t>
            </a:r>
            <a:r>
              <a:rPr lang="en-US" altLang="zh-CN" sz="2000" b="1">
                <a:latin typeface="黑体" pitchFamily="49" charset="-122"/>
                <a:ea typeface="黑体" pitchFamily="49" charset="-122"/>
                <a:cs typeface="Arial" pitchFamily="34" charset="0"/>
              </a:rPr>
              <a:t>IEEE 754</a:t>
            </a:r>
            <a:r>
              <a:rPr lang="zh-CN" altLang="en-US" sz="2000" b="1">
                <a:latin typeface="黑体" pitchFamily="49" charset="-122"/>
                <a:ea typeface="黑体" pitchFamily="49" charset="-122"/>
                <a:cs typeface="Arial" pitchFamily="34" charset="0"/>
              </a:rPr>
              <a:t>的制定</a:t>
            </a:r>
          </a:p>
        </p:txBody>
      </p:sp>
      <p:grpSp>
        <p:nvGrpSpPr>
          <p:cNvPr id="2" name="Group 12"/>
          <p:cNvGrpSpPr>
            <a:grpSpLocks/>
          </p:cNvGrpSpPr>
          <p:nvPr/>
        </p:nvGrpSpPr>
        <p:grpSpPr bwMode="auto">
          <a:xfrm>
            <a:off x="165100" y="2681288"/>
            <a:ext cx="8907463" cy="3781425"/>
            <a:chOff x="104" y="1689"/>
            <a:chExt cx="5611" cy="2382"/>
          </a:xfrm>
        </p:grpSpPr>
        <p:pic>
          <p:nvPicPr>
            <p:cNvPr id="580615" name="Picture 4"/>
            <p:cNvPicPr>
              <a:picLocks noChangeAspect="1" noChangeArrowheads="1"/>
            </p:cNvPicPr>
            <p:nvPr/>
          </p:nvPicPr>
          <p:blipFill>
            <a:blip r:embed="rId3"/>
            <a:srcRect/>
            <a:stretch>
              <a:fillRect/>
            </a:stretch>
          </p:blipFill>
          <p:spPr bwMode="auto">
            <a:xfrm>
              <a:off x="3927" y="1689"/>
              <a:ext cx="1788" cy="2382"/>
            </a:xfrm>
            <a:prstGeom prst="rect">
              <a:avLst/>
            </a:prstGeom>
            <a:noFill/>
            <a:ln w="9525">
              <a:noFill/>
              <a:miter lim="800000"/>
              <a:headEnd/>
              <a:tailEnd/>
            </a:ln>
          </p:spPr>
        </p:pic>
        <p:pic>
          <p:nvPicPr>
            <p:cNvPr id="580616" name="Picture 5"/>
            <p:cNvPicPr>
              <a:picLocks noChangeAspect="1" noChangeArrowheads="1"/>
            </p:cNvPicPr>
            <p:nvPr/>
          </p:nvPicPr>
          <p:blipFill>
            <a:blip r:embed="rId4"/>
            <a:srcRect/>
            <a:stretch>
              <a:fillRect/>
            </a:stretch>
          </p:blipFill>
          <p:spPr bwMode="auto">
            <a:xfrm>
              <a:off x="387" y="2300"/>
              <a:ext cx="3139" cy="1164"/>
            </a:xfrm>
            <a:prstGeom prst="rect">
              <a:avLst/>
            </a:prstGeom>
            <a:noFill/>
            <a:ln w="9525">
              <a:noFill/>
              <a:miter lim="800000"/>
              <a:headEnd/>
              <a:tailEnd/>
            </a:ln>
          </p:spPr>
        </p:pic>
        <p:sp>
          <p:nvSpPr>
            <p:cNvPr id="580617" name="Text Box 6"/>
            <p:cNvSpPr txBox="1">
              <a:spLocks noChangeArrowheads="1"/>
            </p:cNvSpPr>
            <p:nvPr/>
          </p:nvSpPr>
          <p:spPr bwMode="auto">
            <a:xfrm>
              <a:off x="3264" y="3696"/>
              <a:ext cx="2352" cy="327"/>
            </a:xfrm>
            <a:prstGeom prst="rect">
              <a:avLst/>
            </a:prstGeom>
            <a:solidFill>
              <a:schemeClr val="bg1"/>
            </a:solidFill>
            <a:ln w="9525">
              <a:noFill/>
              <a:miter lim="800000"/>
              <a:headEnd/>
              <a:tailEnd/>
            </a:ln>
          </p:spPr>
          <p:txBody>
            <a:bodyPr>
              <a:spAutoFit/>
            </a:bodyPr>
            <a:lstStyle/>
            <a:p>
              <a:pPr>
                <a:spcBef>
                  <a:spcPct val="50000"/>
                </a:spcBef>
              </a:pPr>
              <a:r>
                <a:rPr kumimoji="1" lang="en-US" altLang="zh-CN" sz="2800" b="1">
                  <a:latin typeface="Tahoma" pitchFamily="34" charset="0"/>
                </a:rPr>
                <a:t>Prof. William Kahan</a:t>
              </a:r>
              <a:r>
                <a:rPr kumimoji="1" lang="en-US" altLang="zh-CN" sz="2800">
                  <a:latin typeface="Tahoma" pitchFamily="34" charset="0"/>
                </a:rPr>
                <a:t> </a:t>
              </a:r>
            </a:p>
          </p:txBody>
        </p:sp>
        <p:sp>
          <p:nvSpPr>
            <p:cNvPr id="580618" name="Rectangle 7"/>
            <p:cNvSpPr>
              <a:spLocks noChangeArrowheads="1"/>
            </p:cNvSpPr>
            <p:nvPr/>
          </p:nvSpPr>
          <p:spPr bwMode="auto">
            <a:xfrm>
              <a:off x="284" y="3401"/>
              <a:ext cx="2925" cy="518"/>
            </a:xfrm>
            <a:prstGeom prst="rect">
              <a:avLst/>
            </a:prstGeom>
            <a:noFill/>
            <a:ln w="9525">
              <a:noFill/>
              <a:miter lim="800000"/>
              <a:headEnd/>
              <a:tailEnd/>
            </a:ln>
          </p:spPr>
          <p:txBody>
            <a:bodyPr>
              <a:spAutoFit/>
            </a:bodyPr>
            <a:lstStyle/>
            <a:p>
              <a:r>
                <a:rPr kumimoji="1" lang="en-US" altLang="zh-CN" sz="2400">
                  <a:solidFill>
                    <a:schemeClr val="tx2"/>
                  </a:solidFill>
                  <a:cs typeface="Arial" pitchFamily="34" charset="0"/>
                </a:rPr>
                <a:t>www.cs.berkeley.edu/~wkahan/</a:t>
              </a:r>
            </a:p>
            <a:p>
              <a:r>
                <a:rPr kumimoji="1" lang="en-US" altLang="zh-CN" sz="2400">
                  <a:solidFill>
                    <a:schemeClr val="tx2"/>
                  </a:solidFill>
                  <a:cs typeface="Arial" pitchFamily="34" charset="0"/>
                </a:rPr>
                <a:t>ieee754status/754story.html</a:t>
              </a:r>
            </a:p>
          </p:txBody>
        </p:sp>
        <p:sp>
          <p:nvSpPr>
            <p:cNvPr id="580619" name="Rectangle 10"/>
            <p:cNvSpPr>
              <a:spLocks noChangeArrowheads="1"/>
            </p:cNvSpPr>
            <p:nvPr/>
          </p:nvSpPr>
          <p:spPr bwMode="auto">
            <a:xfrm>
              <a:off x="104" y="1850"/>
              <a:ext cx="3857" cy="634"/>
            </a:xfrm>
            <a:prstGeom prst="rect">
              <a:avLst/>
            </a:prstGeom>
            <a:noFill/>
            <a:ln w="12700">
              <a:noFill/>
              <a:miter lim="800000"/>
              <a:headEnd/>
              <a:tailEnd/>
            </a:ln>
          </p:spPr>
          <p:txBody>
            <a:bodyPr>
              <a:spAutoFit/>
            </a:bodyPr>
            <a:lstStyle/>
            <a:p>
              <a:pPr eaLnBrk="0" hangingPunct="0"/>
              <a:r>
                <a:rPr lang="en-US" altLang="zh-CN" sz="2000" b="1">
                  <a:cs typeface="Arial" pitchFamily="34" charset="0"/>
                </a:rPr>
                <a:t>This standard was primarily the work of one person, UC Berkeley math professor William Kahan.</a:t>
              </a:r>
              <a:endParaRPr lang="zh-CN" altLang="en-US" sz="2000" b="1">
                <a:cs typeface="Arial" pitchFamily="34" charset="0"/>
              </a:endParaRPr>
            </a:p>
          </p:txBody>
        </p:sp>
      </p:grpSp>
      <p:sp>
        <p:nvSpPr>
          <p:cNvPr id="580620" name="Rectangle 11"/>
          <p:cNvSpPr>
            <a:spLocks noChangeArrowheads="1"/>
          </p:cNvSpPr>
          <p:nvPr/>
        </p:nvSpPr>
        <p:spPr bwMode="auto">
          <a:xfrm>
            <a:off x="269875" y="763588"/>
            <a:ext cx="8262938" cy="701675"/>
          </a:xfrm>
          <a:prstGeom prst="rect">
            <a:avLst/>
          </a:prstGeom>
          <a:noFill/>
          <a:ln w="12700">
            <a:noFill/>
            <a:miter lim="800000"/>
            <a:headEnd/>
            <a:tailEnd/>
          </a:ln>
        </p:spPr>
        <p:txBody>
          <a:bodyPr>
            <a:spAutoFit/>
          </a:bodyPr>
          <a:lstStyle/>
          <a:p>
            <a:pPr eaLnBrk="0" hangingPunct="0"/>
            <a:r>
              <a:rPr lang="zh-CN" altLang="en-US" sz="1600" b="1">
                <a:solidFill>
                  <a:srgbClr val="000000"/>
                </a:solidFill>
                <a:latin typeface="Times New Roman" pitchFamily="18" charset="0"/>
              </a:rPr>
              <a:t>     </a:t>
            </a:r>
            <a:r>
              <a:rPr lang="zh-CN" altLang="en-US" sz="2000" b="1">
                <a:solidFill>
                  <a:srgbClr val="000000"/>
                </a:solidFill>
                <a:latin typeface="黑体" pitchFamily="49" charset="-122"/>
                <a:ea typeface="黑体" pitchFamily="49" charset="-122"/>
              </a:rPr>
              <a:t>直到</a:t>
            </a:r>
            <a:r>
              <a:rPr lang="en-US" altLang="zh-CN" sz="2000" b="1">
                <a:solidFill>
                  <a:srgbClr val="000000"/>
                </a:solidFill>
                <a:latin typeface="黑体" pitchFamily="49" charset="-122"/>
                <a:ea typeface="黑体" pitchFamily="49" charset="-122"/>
              </a:rPr>
              <a:t>80</a:t>
            </a:r>
            <a:r>
              <a:rPr lang="zh-CN" altLang="en-US" sz="2000" b="1">
                <a:solidFill>
                  <a:srgbClr val="000000"/>
                </a:solidFill>
                <a:latin typeface="黑体" pitchFamily="49" charset="-122"/>
                <a:ea typeface="黑体" pitchFamily="49" charset="-122"/>
              </a:rPr>
              <a:t>年代初，各个机器内部的浮点数表示格式还没有统一</a:t>
            </a:r>
            <a:endParaRPr lang="zh-CN" altLang="en-US" sz="2000">
              <a:solidFill>
                <a:srgbClr val="000000"/>
              </a:solidFill>
              <a:latin typeface="黑体" pitchFamily="49" charset="-122"/>
              <a:ea typeface="黑体" pitchFamily="49" charset="-122"/>
            </a:endParaRPr>
          </a:p>
          <a:p>
            <a:pPr eaLnBrk="0" hangingPunct="0"/>
            <a:r>
              <a:rPr lang="zh-CN" altLang="en-US" sz="2000">
                <a:solidFill>
                  <a:srgbClr val="000000"/>
                </a:solidFill>
                <a:latin typeface="黑体" pitchFamily="49" charset="-122"/>
                <a:ea typeface="黑体" pitchFamily="49" charset="-122"/>
              </a:rPr>
              <a:t>  </a:t>
            </a:r>
            <a:r>
              <a:rPr lang="zh-CN" altLang="en-US" sz="2000" b="1">
                <a:solidFill>
                  <a:srgbClr val="000000"/>
                </a:solidFill>
                <a:latin typeface="黑体" pitchFamily="49" charset="-122"/>
                <a:ea typeface="黑体" pitchFamily="49" charset="-122"/>
              </a:rPr>
              <a:t>因而相互不兼容，机器之间传送数据时，带来麻烦</a:t>
            </a:r>
            <a:r>
              <a:rPr lang="zh-CN" altLang="en-US" sz="2000" b="1">
                <a:latin typeface="黑体" pitchFamily="49" charset="-122"/>
                <a:ea typeface="黑体"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8232"/>
                                        </p:tgtEl>
                                        <p:attrNameLst>
                                          <p:attrName>style.visibility</p:attrName>
                                        </p:attrNameLst>
                                      </p:cBhvr>
                                      <p:to>
                                        <p:strVal val="visible"/>
                                      </p:to>
                                    </p:set>
                                    <p:animEffect transition="in" filter="blinds(horizontal)">
                                      <p:cBhvr>
                                        <p:cTn id="7" dur="500"/>
                                        <p:tgtEl>
                                          <p:spTgt spid="30823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8233"/>
                                        </p:tgtEl>
                                        <p:attrNameLst>
                                          <p:attrName>style.visibility</p:attrName>
                                        </p:attrNameLst>
                                      </p:cBhvr>
                                      <p:to>
                                        <p:strVal val="visible"/>
                                      </p:to>
                                    </p:set>
                                    <p:animEffect transition="in" filter="blinds(horizontal)">
                                      <p:cBhvr>
                                        <p:cTn id="10" dur="500"/>
                                        <p:tgtEl>
                                          <p:spTgt spid="30823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08227">
                                            <p:txEl>
                                              <p:pRg st="0" end="0"/>
                                            </p:txEl>
                                          </p:spTgt>
                                        </p:tgtEl>
                                        <p:attrNameLst>
                                          <p:attrName>style.visibility</p:attrName>
                                        </p:attrNameLst>
                                      </p:cBhvr>
                                      <p:to>
                                        <p:strVal val="visible"/>
                                      </p:to>
                                    </p:set>
                                    <p:animEffect transition="in" filter="blinds(horizontal)">
                                      <p:cBhvr>
                                        <p:cTn id="13" dur="500"/>
                                        <p:tgtEl>
                                          <p:spTgt spid="30822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build="p"/>
      <p:bldP spid="308232" grpId="0"/>
      <p:bldP spid="308233"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2658" name="Rectangle 2"/>
          <p:cNvSpPr>
            <a:spLocks noGrp="1" noChangeArrowheads="1"/>
          </p:cNvSpPr>
          <p:nvPr>
            <p:ph type="title" idx="4294967295"/>
          </p:nvPr>
        </p:nvSpPr>
        <p:spPr>
          <a:xfrm>
            <a:off x="457200" y="142875"/>
            <a:ext cx="8229600" cy="600075"/>
          </a:xfrm>
        </p:spPr>
        <p:txBody>
          <a:bodyPr lIns="63500" tIns="25400" rIns="63500" bIns="25400" anchor="t">
            <a:spAutoFit/>
          </a:bodyPr>
          <a:lstStyle/>
          <a:p>
            <a:pPr algn="l"/>
            <a:r>
              <a:rPr lang="en-US" altLang="zh-CN" sz="3600" smtClean="0">
                <a:ea typeface="宋体" pitchFamily="2" charset="-122"/>
              </a:rPr>
              <a:t>    IEEE 754</a:t>
            </a:r>
            <a:r>
              <a:rPr lang="zh-CN" altLang="en-US" sz="3600" smtClean="0">
                <a:ea typeface="宋体" pitchFamily="2" charset="-122"/>
              </a:rPr>
              <a:t>标准</a:t>
            </a:r>
          </a:p>
        </p:txBody>
      </p:sp>
      <p:sp>
        <p:nvSpPr>
          <p:cNvPr id="582659" name="Rectangle 3"/>
          <p:cNvSpPr>
            <a:spLocks noGrp="1" noChangeArrowheads="1"/>
          </p:cNvSpPr>
          <p:nvPr>
            <p:ph type="body" idx="4294967295"/>
          </p:nvPr>
        </p:nvSpPr>
        <p:spPr>
          <a:xfrm>
            <a:off x="519113" y="860425"/>
            <a:ext cx="8183562" cy="1993900"/>
          </a:xfrm>
        </p:spPr>
        <p:txBody>
          <a:bodyPr lIns="63500" tIns="25400" rIns="63500" bIns="25400">
            <a:spAutoFit/>
          </a:bodyPr>
          <a:lstStyle/>
          <a:p>
            <a:pPr>
              <a:lnSpc>
                <a:spcPct val="90000"/>
              </a:lnSpc>
              <a:buFontTx/>
              <a:buNone/>
            </a:pPr>
            <a:r>
              <a:rPr lang="zh-CN" altLang="en-US" sz="2200" b="0" smtClean="0"/>
              <a:t>    </a:t>
            </a:r>
          </a:p>
          <a:p>
            <a:pPr>
              <a:lnSpc>
                <a:spcPct val="90000"/>
              </a:lnSpc>
              <a:buFontTx/>
              <a:buNone/>
            </a:pPr>
            <a:r>
              <a:rPr lang="en-US" altLang="zh-CN" sz="2500" smtClean="0"/>
              <a:t>Single Precision </a:t>
            </a:r>
            <a:r>
              <a:rPr lang="en-US" altLang="zh-CN" sz="2500" smtClean="0">
                <a:solidFill>
                  <a:srgbClr val="000000"/>
                </a:solidFill>
              </a:rPr>
              <a:t>： </a:t>
            </a:r>
            <a:endParaRPr lang="en-US" altLang="zh-CN" sz="2500" smtClean="0">
              <a:solidFill>
                <a:srgbClr val="990000"/>
              </a:solidFill>
            </a:endParaRPr>
          </a:p>
          <a:p>
            <a:pPr>
              <a:lnSpc>
                <a:spcPct val="90000"/>
              </a:lnSpc>
              <a:buFontTx/>
              <a:buNone/>
            </a:pPr>
            <a:r>
              <a:rPr lang="en-US" altLang="zh-CN" sz="2500" smtClean="0">
                <a:solidFill>
                  <a:srgbClr val="FF6600"/>
                </a:solidFill>
              </a:rPr>
              <a:t>		  </a:t>
            </a:r>
            <a:r>
              <a:rPr lang="en-US" altLang="zh-CN" smtClean="0">
                <a:solidFill>
                  <a:srgbClr val="FF6600"/>
                </a:solidFill>
              </a:rPr>
              <a:t>S</a:t>
            </a:r>
            <a:r>
              <a:rPr lang="en-US" altLang="zh-CN" smtClean="0">
                <a:solidFill>
                  <a:srgbClr val="00E0CB"/>
                </a:solidFill>
              </a:rPr>
              <a:t>     </a:t>
            </a:r>
            <a:r>
              <a:rPr lang="en-US" altLang="zh-CN" smtClean="0">
                <a:solidFill>
                  <a:srgbClr val="009242"/>
                </a:solidFill>
              </a:rPr>
              <a:t>Exponent</a:t>
            </a:r>
            <a:r>
              <a:rPr lang="en-US" altLang="zh-CN" smtClean="0">
                <a:solidFill>
                  <a:srgbClr val="FD0128"/>
                </a:solidFill>
              </a:rPr>
              <a:t>                </a:t>
            </a:r>
            <a:r>
              <a:rPr lang="en-US" altLang="zh-CN" smtClean="0">
                <a:solidFill>
                  <a:srgbClr val="063DE9"/>
                </a:solidFill>
              </a:rPr>
              <a:t>Significand</a:t>
            </a:r>
            <a:endParaRPr lang="en-US" altLang="zh-CN" smtClean="0">
              <a:solidFill>
                <a:srgbClr val="FD0128"/>
              </a:solidFill>
            </a:endParaRPr>
          </a:p>
          <a:p>
            <a:pPr>
              <a:lnSpc>
                <a:spcPct val="90000"/>
              </a:lnSpc>
              <a:buFontTx/>
              <a:buNone/>
            </a:pPr>
            <a:r>
              <a:rPr lang="en-US" altLang="zh-CN" smtClean="0">
                <a:solidFill>
                  <a:srgbClr val="000000"/>
                </a:solidFill>
                <a:latin typeface="Arial,Bold" charset="0"/>
              </a:rPr>
              <a:t>          </a:t>
            </a:r>
            <a:r>
              <a:rPr lang="en-US" altLang="zh-CN" smtClean="0">
                <a:solidFill>
                  <a:srgbClr val="000000"/>
                </a:solidFill>
              </a:rPr>
              <a:t>1 bit      8 bits                       23 bits</a:t>
            </a:r>
          </a:p>
          <a:p>
            <a:pPr>
              <a:lnSpc>
                <a:spcPct val="90000"/>
              </a:lnSpc>
              <a:buFontTx/>
              <a:buNone/>
            </a:pPr>
            <a:endParaRPr lang="zh-CN" altLang="en-US" smtClean="0">
              <a:solidFill>
                <a:srgbClr val="CCCC00"/>
              </a:solidFill>
            </a:endParaRPr>
          </a:p>
        </p:txBody>
      </p:sp>
      <p:grpSp>
        <p:nvGrpSpPr>
          <p:cNvPr id="582660" name="Group 13"/>
          <p:cNvGrpSpPr>
            <a:grpSpLocks/>
          </p:cNvGrpSpPr>
          <p:nvPr/>
        </p:nvGrpSpPr>
        <p:grpSpPr bwMode="auto">
          <a:xfrm>
            <a:off x="1300163" y="2033588"/>
            <a:ext cx="6781800" cy="368300"/>
            <a:chOff x="611" y="1221"/>
            <a:chExt cx="4272" cy="295"/>
          </a:xfrm>
        </p:grpSpPr>
        <p:sp>
          <p:nvSpPr>
            <p:cNvPr id="582661" name="Rectangle 4"/>
            <p:cNvSpPr>
              <a:spLocks noChangeArrowheads="1"/>
            </p:cNvSpPr>
            <p:nvPr/>
          </p:nvSpPr>
          <p:spPr bwMode="auto">
            <a:xfrm>
              <a:off x="611" y="1228"/>
              <a:ext cx="4272" cy="288"/>
            </a:xfrm>
            <a:prstGeom prst="rect">
              <a:avLst/>
            </a:prstGeom>
            <a:noFill/>
            <a:ln w="28575">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82662" name="Line 5"/>
            <p:cNvSpPr>
              <a:spLocks noChangeShapeType="1"/>
            </p:cNvSpPr>
            <p:nvPr/>
          </p:nvSpPr>
          <p:spPr bwMode="auto">
            <a:xfrm>
              <a:off x="1152" y="1221"/>
              <a:ext cx="0" cy="288"/>
            </a:xfrm>
            <a:prstGeom prst="line">
              <a:avLst/>
            </a:prstGeom>
            <a:noFill/>
            <a:ln w="28575">
              <a:solidFill>
                <a:schemeClr val="tx1"/>
              </a:solidFill>
              <a:miter lim="800000"/>
              <a:headEnd/>
              <a:tailEnd/>
            </a:ln>
          </p:spPr>
          <p:txBody>
            <a:bodyPr wrap="none"/>
            <a:lstStyle/>
            <a:p>
              <a:endParaRPr lang="zh-CN" altLang="en-US"/>
            </a:p>
          </p:txBody>
        </p:sp>
        <p:sp>
          <p:nvSpPr>
            <p:cNvPr id="582663" name="Line 6"/>
            <p:cNvSpPr>
              <a:spLocks noChangeShapeType="1"/>
            </p:cNvSpPr>
            <p:nvPr/>
          </p:nvSpPr>
          <p:spPr bwMode="auto">
            <a:xfrm>
              <a:off x="2544" y="1221"/>
              <a:ext cx="0" cy="288"/>
            </a:xfrm>
            <a:prstGeom prst="line">
              <a:avLst/>
            </a:prstGeom>
            <a:noFill/>
            <a:ln w="28575">
              <a:solidFill>
                <a:schemeClr val="tx1"/>
              </a:solidFill>
              <a:miter lim="800000"/>
              <a:headEnd/>
              <a:tailEnd/>
            </a:ln>
          </p:spPr>
          <p:txBody>
            <a:bodyPr wrap="none"/>
            <a:lstStyle/>
            <a:p>
              <a:endParaRPr lang="zh-CN" altLang="en-US"/>
            </a:p>
          </p:txBody>
        </p:sp>
      </p:grpSp>
      <p:sp>
        <p:nvSpPr>
          <p:cNvPr id="310279" name="Text Box 7"/>
          <p:cNvSpPr txBox="1">
            <a:spLocks noChangeArrowheads="1"/>
          </p:cNvSpPr>
          <p:nvPr/>
        </p:nvSpPr>
        <p:spPr bwMode="auto">
          <a:xfrm>
            <a:off x="201613" y="2406650"/>
            <a:ext cx="7091362" cy="420688"/>
          </a:xfrm>
          <a:prstGeom prst="rect">
            <a:avLst/>
          </a:prstGeom>
          <a:noFill/>
          <a:ln w="9525">
            <a:noFill/>
            <a:miter lim="800000"/>
            <a:headEnd/>
            <a:tailEnd/>
          </a:ln>
        </p:spPr>
        <p:txBody>
          <a:bodyPr>
            <a:spAutoFit/>
          </a:bodyPr>
          <a:lstStyle/>
          <a:p>
            <a:pPr>
              <a:lnSpc>
                <a:spcPct val="90000"/>
              </a:lnSpc>
              <a:spcBef>
                <a:spcPct val="20000"/>
              </a:spcBef>
              <a:buClr>
                <a:schemeClr val="folHlink"/>
              </a:buClr>
              <a:buSzPct val="60000"/>
              <a:buFont typeface="Wingdings" pitchFamily="2" charset="2"/>
              <a:buNone/>
            </a:pPr>
            <a:r>
              <a:rPr kumimoji="1" lang="zh-CN" altLang="en-US" sz="2000" b="1">
                <a:cs typeface="Arial" pitchFamily="34" charset="0"/>
              </a:rPr>
              <a:t>° </a:t>
            </a:r>
            <a:r>
              <a:rPr kumimoji="1" lang="en-US" altLang="zh-CN" sz="2400" b="1">
                <a:solidFill>
                  <a:srgbClr val="FF6600"/>
                </a:solidFill>
                <a:cs typeface="Arial" pitchFamily="34" charset="0"/>
              </a:rPr>
              <a:t>Sign bit: 1 </a:t>
            </a:r>
            <a:r>
              <a:rPr kumimoji="1" lang="zh-CN" altLang="en-US" sz="2400" b="1">
                <a:solidFill>
                  <a:srgbClr val="FF6600"/>
                </a:solidFill>
                <a:cs typeface="Arial" pitchFamily="34" charset="0"/>
              </a:rPr>
              <a:t>表示</a:t>
            </a:r>
            <a:r>
              <a:rPr kumimoji="1" lang="en-US" altLang="zh-CN" sz="2400" b="1">
                <a:solidFill>
                  <a:srgbClr val="FF6600"/>
                </a:solidFill>
                <a:cs typeface="Arial" pitchFamily="34" charset="0"/>
              </a:rPr>
              <a:t>negative ; 0</a:t>
            </a:r>
            <a:r>
              <a:rPr kumimoji="1" lang="zh-CN" altLang="en-US" sz="2400" b="1">
                <a:solidFill>
                  <a:srgbClr val="FF6600"/>
                </a:solidFill>
                <a:cs typeface="Arial" pitchFamily="34" charset="0"/>
              </a:rPr>
              <a:t>表示 </a:t>
            </a:r>
            <a:r>
              <a:rPr kumimoji="1" lang="en-US" altLang="zh-CN" sz="2400" b="1">
                <a:solidFill>
                  <a:srgbClr val="FF6600"/>
                </a:solidFill>
                <a:cs typeface="Arial" pitchFamily="34" charset="0"/>
              </a:rPr>
              <a:t>positive</a:t>
            </a:r>
          </a:p>
        </p:txBody>
      </p:sp>
      <p:sp>
        <p:nvSpPr>
          <p:cNvPr id="310280" name="Text Box 8"/>
          <p:cNvSpPr txBox="1">
            <a:spLocks noChangeArrowheads="1"/>
          </p:cNvSpPr>
          <p:nvPr/>
        </p:nvSpPr>
        <p:spPr bwMode="auto">
          <a:xfrm>
            <a:off x="206375" y="4233863"/>
            <a:ext cx="7962900" cy="1395412"/>
          </a:xfrm>
          <a:prstGeom prst="rect">
            <a:avLst/>
          </a:prstGeom>
          <a:noFill/>
          <a:ln w="9525">
            <a:noFill/>
            <a:miter lim="800000"/>
            <a:headEnd/>
            <a:tailEnd/>
          </a:ln>
        </p:spPr>
        <p:txBody>
          <a:bodyPr>
            <a:spAutoFit/>
          </a:bodyPr>
          <a:lstStyle/>
          <a:p>
            <a:pPr>
              <a:spcBef>
                <a:spcPct val="20000"/>
              </a:spcBef>
              <a:buClr>
                <a:schemeClr val="folHlink"/>
              </a:buClr>
              <a:buSzPct val="60000"/>
              <a:buFont typeface="Wingdings" pitchFamily="2" charset="2"/>
              <a:buNone/>
            </a:pPr>
            <a:r>
              <a:rPr kumimoji="1" lang="zh-CN" altLang="en-US" sz="2800">
                <a:latin typeface="Times New Roman" pitchFamily="18" charset="0"/>
              </a:rPr>
              <a:t>°</a:t>
            </a:r>
            <a:r>
              <a:rPr kumimoji="1" lang="en-US" altLang="zh-CN" sz="2400" b="1">
                <a:solidFill>
                  <a:srgbClr val="3333FF"/>
                </a:solidFill>
                <a:cs typeface="Arial" pitchFamily="34" charset="0"/>
              </a:rPr>
              <a:t>Significand</a:t>
            </a:r>
            <a:r>
              <a:rPr kumimoji="1" lang="zh-CN" altLang="en-US" sz="2400" b="1">
                <a:solidFill>
                  <a:srgbClr val="3333FF"/>
                </a:solidFill>
                <a:cs typeface="Arial" pitchFamily="34" charset="0"/>
              </a:rPr>
              <a:t>（尾数）</a:t>
            </a:r>
            <a:r>
              <a:rPr kumimoji="1" lang="en-US" altLang="zh-CN" sz="2400" b="1">
                <a:solidFill>
                  <a:srgbClr val="3333FF"/>
                </a:solidFill>
                <a:cs typeface="Arial" pitchFamily="34" charset="0"/>
              </a:rPr>
              <a:t>:</a:t>
            </a:r>
          </a:p>
          <a:p>
            <a:pPr>
              <a:spcBef>
                <a:spcPct val="20000"/>
              </a:spcBef>
              <a:buClr>
                <a:schemeClr val="folHlink"/>
              </a:buClr>
              <a:buSzPct val="60000"/>
              <a:buFont typeface="Wingdings" pitchFamily="2" charset="2"/>
              <a:buNone/>
            </a:pPr>
            <a:r>
              <a:rPr kumimoji="1" lang="en-US" altLang="zh-CN" sz="2400" b="1">
                <a:solidFill>
                  <a:srgbClr val="3333FF"/>
                </a:solidFill>
                <a:cs typeface="Arial" pitchFamily="34" charset="0"/>
              </a:rPr>
              <a:t>   • </a:t>
            </a:r>
            <a:r>
              <a:rPr kumimoji="1" lang="zh-CN" altLang="en-US" sz="2400" b="1">
                <a:solidFill>
                  <a:srgbClr val="3333FF"/>
                </a:solidFill>
                <a:cs typeface="Arial" pitchFamily="34" charset="0"/>
              </a:rPr>
              <a:t>规格化尾数最高位总是</a:t>
            </a:r>
            <a:r>
              <a:rPr kumimoji="1" lang="en-US" altLang="zh-CN" sz="2400" b="1">
                <a:solidFill>
                  <a:srgbClr val="3333FF"/>
                </a:solidFill>
                <a:cs typeface="Arial" pitchFamily="34" charset="0"/>
              </a:rPr>
              <a:t>1</a:t>
            </a:r>
            <a:r>
              <a:rPr kumimoji="1" lang="zh-CN" altLang="en-US" sz="2400" b="1">
                <a:solidFill>
                  <a:srgbClr val="3333FF"/>
                </a:solidFill>
                <a:cs typeface="Arial" pitchFamily="34" charset="0"/>
              </a:rPr>
              <a:t>，所以隐含表示，省</a:t>
            </a:r>
            <a:r>
              <a:rPr kumimoji="1" lang="en-US" altLang="zh-CN" sz="2400" b="1">
                <a:solidFill>
                  <a:srgbClr val="3333FF"/>
                </a:solidFill>
                <a:cs typeface="Arial" pitchFamily="34" charset="0"/>
              </a:rPr>
              <a:t>1</a:t>
            </a:r>
            <a:r>
              <a:rPr kumimoji="1" lang="zh-CN" altLang="en-US" sz="2400" b="1">
                <a:solidFill>
                  <a:srgbClr val="3333FF"/>
                </a:solidFill>
                <a:cs typeface="Arial" pitchFamily="34" charset="0"/>
              </a:rPr>
              <a:t>位</a:t>
            </a:r>
          </a:p>
          <a:p>
            <a:pPr>
              <a:spcBef>
                <a:spcPct val="20000"/>
              </a:spcBef>
              <a:buClr>
                <a:schemeClr val="folHlink"/>
              </a:buClr>
              <a:buSzPct val="60000"/>
              <a:buFont typeface="Wingdings" pitchFamily="2" charset="2"/>
              <a:buNone/>
            </a:pPr>
            <a:r>
              <a:rPr kumimoji="1" lang="en-US" altLang="zh-CN" sz="2400" b="1">
                <a:solidFill>
                  <a:srgbClr val="3333FF"/>
                </a:solidFill>
                <a:cs typeface="Arial" pitchFamily="34" charset="0"/>
              </a:rPr>
              <a:t>   • 1 + 23 bits </a:t>
            </a:r>
            <a:r>
              <a:rPr kumimoji="1" lang="zh-CN" altLang="en-US" sz="2400" b="1">
                <a:solidFill>
                  <a:srgbClr val="3333FF"/>
                </a:solidFill>
                <a:cs typeface="Arial" pitchFamily="34" charset="0"/>
              </a:rPr>
              <a:t>（ </a:t>
            </a:r>
            <a:r>
              <a:rPr kumimoji="1" lang="en-US" altLang="zh-CN" sz="2400" b="1">
                <a:solidFill>
                  <a:srgbClr val="3333FF"/>
                </a:solidFill>
                <a:cs typeface="Arial" pitchFamily="34" charset="0"/>
              </a:rPr>
              <a:t>single</a:t>
            </a:r>
            <a:r>
              <a:rPr kumimoji="1" lang="zh-CN" altLang="en-US" sz="2400" b="1">
                <a:solidFill>
                  <a:srgbClr val="3333FF"/>
                </a:solidFill>
                <a:cs typeface="Arial" pitchFamily="34" charset="0"/>
              </a:rPr>
              <a:t>），</a:t>
            </a:r>
            <a:r>
              <a:rPr kumimoji="1" lang="en-US" altLang="zh-CN" sz="2400" b="1">
                <a:solidFill>
                  <a:srgbClr val="3333FF"/>
                </a:solidFill>
                <a:cs typeface="Arial" pitchFamily="34" charset="0"/>
              </a:rPr>
              <a:t>1 + 52 bits </a:t>
            </a:r>
            <a:r>
              <a:rPr kumimoji="1" lang="zh-CN" altLang="en-US" sz="2400" b="1">
                <a:solidFill>
                  <a:srgbClr val="3333FF"/>
                </a:solidFill>
                <a:cs typeface="Arial" pitchFamily="34" charset="0"/>
              </a:rPr>
              <a:t>（</a:t>
            </a:r>
            <a:r>
              <a:rPr kumimoji="1" lang="en-US" altLang="zh-CN" sz="2400" b="1">
                <a:solidFill>
                  <a:srgbClr val="3333FF"/>
                </a:solidFill>
                <a:cs typeface="Arial" pitchFamily="34" charset="0"/>
              </a:rPr>
              <a:t>double</a:t>
            </a:r>
            <a:r>
              <a:rPr kumimoji="1" lang="zh-CN" altLang="en-US" sz="2400" b="1">
                <a:solidFill>
                  <a:srgbClr val="3333FF"/>
                </a:solidFill>
                <a:cs typeface="Arial" pitchFamily="34" charset="0"/>
              </a:rPr>
              <a:t>）</a:t>
            </a:r>
          </a:p>
        </p:txBody>
      </p:sp>
      <p:sp>
        <p:nvSpPr>
          <p:cNvPr id="310281" name="Text Box 9"/>
          <p:cNvSpPr txBox="1">
            <a:spLocks noChangeArrowheads="1"/>
          </p:cNvSpPr>
          <p:nvPr/>
        </p:nvSpPr>
        <p:spPr bwMode="auto">
          <a:xfrm>
            <a:off x="182563" y="2767013"/>
            <a:ext cx="8961437" cy="1481137"/>
          </a:xfrm>
          <a:prstGeom prst="rect">
            <a:avLst/>
          </a:prstGeom>
          <a:noFill/>
          <a:ln w="9525">
            <a:noFill/>
            <a:miter lim="800000"/>
            <a:headEnd/>
            <a:tailEnd/>
          </a:ln>
        </p:spPr>
        <p:txBody>
          <a:bodyPr>
            <a:spAutoFit/>
          </a:bodyPr>
          <a:lstStyle/>
          <a:p>
            <a:pPr>
              <a:lnSpc>
                <a:spcPct val="120000"/>
              </a:lnSpc>
              <a:buClr>
                <a:schemeClr val="folHlink"/>
              </a:buClr>
              <a:buSzPct val="60000"/>
              <a:buFont typeface="Wingdings" pitchFamily="2" charset="2"/>
              <a:buNone/>
            </a:pPr>
            <a:r>
              <a:rPr kumimoji="1" lang="zh-CN" altLang="en-US" sz="2800">
                <a:latin typeface="Times New Roman" pitchFamily="18" charset="0"/>
              </a:rPr>
              <a:t>°</a:t>
            </a:r>
            <a:r>
              <a:rPr kumimoji="1" lang="en-US" altLang="zh-CN" sz="2400" b="1">
                <a:solidFill>
                  <a:srgbClr val="006600"/>
                </a:solidFill>
                <a:cs typeface="Arial" pitchFamily="34" charset="0"/>
              </a:rPr>
              <a:t>Exponent</a:t>
            </a:r>
            <a:r>
              <a:rPr kumimoji="1" lang="zh-CN" altLang="en-US" sz="2400" b="1">
                <a:solidFill>
                  <a:srgbClr val="006600"/>
                </a:solidFill>
                <a:cs typeface="Arial" pitchFamily="34" charset="0"/>
              </a:rPr>
              <a:t>（阶码 </a:t>
            </a:r>
            <a:r>
              <a:rPr kumimoji="1" lang="en-US" altLang="zh-CN" sz="2400" b="1">
                <a:solidFill>
                  <a:srgbClr val="006600"/>
                </a:solidFill>
                <a:cs typeface="Arial" pitchFamily="34" charset="0"/>
              </a:rPr>
              <a:t>/ </a:t>
            </a:r>
            <a:r>
              <a:rPr kumimoji="1" lang="zh-CN" altLang="en-US" sz="2400" b="1">
                <a:solidFill>
                  <a:srgbClr val="006600"/>
                </a:solidFill>
                <a:cs typeface="Arial" pitchFamily="34" charset="0"/>
              </a:rPr>
              <a:t>指数）</a:t>
            </a:r>
            <a:r>
              <a:rPr kumimoji="1" lang="en-US" altLang="zh-CN" sz="2400" b="1">
                <a:solidFill>
                  <a:srgbClr val="006600"/>
                </a:solidFill>
                <a:cs typeface="Arial" pitchFamily="34" charset="0"/>
              </a:rPr>
              <a:t>:  </a:t>
            </a:r>
          </a:p>
          <a:p>
            <a:pPr lvl="1">
              <a:lnSpc>
                <a:spcPct val="120000"/>
              </a:lnSpc>
              <a:buClr>
                <a:srgbClr val="006600"/>
              </a:buClr>
              <a:buFontTx/>
              <a:buChar char="•"/>
            </a:pPr>
            <a:r>
              <a:rPr kumimoji="1" lang="en-US" altLang="zh-CN" sz="2400" b="1">
                <a:solidFill>
                  <a:srgbClr val="006600"/>
                </a:solidFill>
                <a:cs typeface="Arial" pitchFamily="34" charset="0"/>
              </a:rPr>
              <a:t>SP</a:t>
            </a:r>
            <a:r>
              <a:rPr kumimoji="1" lang="zh-CN" altLang="en-US" sz="2400" b="1">
                <a:solidFill>
                  <a:srgbClr val="006600"/>
                </a:solidFill>
                <a:cs typeface="Arial" pitchFamily="34" charset="0"/>
              </a:rPr>
              <a:t>规格化数阶码范围为</a:t>
            </a:r>
            <a:r>
              <a:rPr kumimoji="1" lang="en-US" altLang="zh-CN" sz="2400" b="1">
                <a:solidFill>
                  <a:srgbClr val="006600"/>
                </a:solidFill>
                <a:cs typeface="Arial" pitchFamily="34" charset="0"/>
              </a:rPr>
              <a:t>0000 0001 (-126) ~ 1111 1110 (127)</a:t>
            </a:r>
          </a:p>
          <a:p>
            <a:pPr lvl="1">
              <a:lnSpc>
                <a:spcPct val="120000"/>
              </a:lnSpc>
              <a:buClr>
                <a:srgbClr val="006600"/>
              </a:buClr>
              <a:buFontTx/>
              <a:buChar char="•"/>
            </a:pPr>
            <a:r>
              <a:rPr kumimoji="1" lang="en-US" altLang="zh-CN" sz="2400" b="1">
                <a:solidFill>
                  <a:srgbClr val="006600"/>
                </a:solidFill>
                <a:cs typeface="Arial" pitchFamily="34" charset="0"/>
              </a:rPr>
              <a:t>bias</a:t>
            </a:r>
            <a:r>
              <a:rPr kumimoji="1" lang="zh-CN" altLang="en-US" sz="2400" b="1">
                <a:solidFill>
                  <a:srgbClr val="006600"/>
                </a:solidFill>
                <a:cs typeface="Arial" pitchFamily="34" charset="0"/>
              </a:rPr>
              <a:t>为</a:t>
            </a:r>
            <a:r>
              <a:rPr kumimoji="1" lang="en-US" altLang="zh-CN" sz="2400" b="1">
                <a:solidFill>
                  <a:srgbClr val="006600"/>
                </a:solidFill>
                <a:cs typeface="Arial" pitchFamily="34" charset="0"/>
              </a:rPr>
              <a:t>127 (single), 1023 (double)</a:t>
            </a:r>
            <a:endParaRPr kumimoji="1" lang="zh-CN" altLang="en-US" sz="2400" b="1">
              <a:solidFill>
                <a:srgbClr val="006600"/>
              </a:solidFill>
            </a:endParaRPr>
          </a:p>
        </p:txBody>
      </p:sp>
      <p:sp>
        <p:nvSpPr>
          <p:cNvPr id="310282" name="Text Box 10"/>
          <p:cNvSpPr txBox="1">
            <a:spLocks noChangeArrowheads="1"/>
          </p:cNvSpPr>
          <p:nvPr/>
        </p:nvSpPr>
        <p:spPr bwMode="auto">
          <a:xfrm>
            <a:off x="130175" y="5627688"/>
            <a:ext cx="7239000" cy="457200"/>
          </a:xfrm>
          <a:prstGeom prst="rect">
            <a:avLst/>
          </a:prstGeom>
          <a:noFill/>
          <a:ln w="9525">
            <a:noFill/>
            <a:miter lim="800000"/>
            <a:headEnd/>
            <a:tailEnd/>
          </a:ln>
        </p:spPr>
        <p:txBody>
          <a:bodyPr>
            <a:spAutoFit/>
          </a:bodyPr>
          <a:lstStyle/>
          <a:p>
            <a:pPr>
              <a:spcBef>
                <a:spcPct val="20000"/>
              </a:spcBef>
              <a:buClr>
                <a:schemeClr val="folHlink"/>
              </a:buClr>
              <a:buSzPct val="60000"/>
              <a:buFont typeface="Wingdings" pitchFamily="2" charset="2"/>
              <a:buNone/>
            </a:pPr>
            <a:r>
              <a:rPr kumimoji="1" lang="en-US" altLang="zh-CN" sz="2400" b="1">
                <a:solidFill>
                  <a:srgbClr val="990000"/>
                </a:solidFill>
                <a:cs typeface="Arial" pitchFamily="34" charset="0"/>
              </a:rPr>
              <a:t>SP:  (-1)</a:t>
            </a:r>
            <a:r>
              <a:rPr kumimoji="1" lang="en-US" altLang="zh-CN" sz="2400" b="1" baseline="30000">
                <a:solidFill>
                  <a:srgbClr val="FF9900"/>
                </a:solidFill>
                <a:cs typeface="Arial" pitchFamily="34" charset="0"/>
              </a:rPr>
              <a:t>S</a:t>
            </a:r>
            <a:r>
              <a:rPr kumimoji="1" lang="en-US" altLang="zh-CN" sz="2400" b="1">
                <a:solidFill>
                  <a:srgbClr val="990000"/>
                </a:solidFill>
                <a:cs typeface="Arial" pitchFamily="34" charset="0"/>
              </a:rPr>
              <a:t> x (1 + </a:t>
            </a:r>
            <a:r>
              <a:rPr kumimoji="1" lang="en-US" altLang="zh-CN" sz="2400" b="1">
                <a:solidFill>
                  <a:schemeClr val="accent2"/>
                </a:solidFill>
                <a:cs typeface="Arial" pitchFamily="34" charset="0"/>
              </a:rPr>
              <a:t>Significand</a:t>
            </a:r>
            <a:r>
              <a:rPr kumimoji="1" lang="en-US" altLang="zh-CN" sz="2400" b="1">
                <a:solidFill>
                  <a:srgbClr val="990000"/>
                </a:solidFill>
                <a:cs typeface="Arial" pitchFamily="34" charset="0"/>
              </a:rPr>
              <a:t>) x 2</a:t>
            </a:r>
            <a:r>
              <a:rPr kumimoji="1" lang="en-US" altLang="zh-CN" sz="2400" b="1" baseline="30000">
                <a:solidFill>
                  <a:srgbClr val="990000"/>
                </a:solidFill>
                <a:cs typeface="Arial" pitchFamily="34" charset="0"/>
              </a:rPr>
              <a:t>(</a:t>
            </a:r>
            <a:r>
              <a:rPr kumimoji="1" lang="en-US" altLang="zh-CN" sz="2400" b="1" baseline="30000">
                <a:solidFill>
                  <a:srgbClr val="009242"/>
                </a:solidFill>
                <a:cs typeface="Arial" pitchFamily="34" charset="0"/>
              </a:rPr>
              <a:t>Exponent</a:t>
            </a:r>
            <a:r>
              <a:rPr kumimoji="1" lang="en-US" altLang="zh-CN" sz="2400" b="1" baseline="30000">
                <a:solidFill>
                  <a:srgbClr val="990000"/>
                </a:solidFill>
                <a:cs typeface="Arial" pitchFamily="34" charset="0"/>
              </a:rPr>
              <a:t>-127)</a:t>
            </a:r>
          </a:p>
        </p:txBody>
      </p:sp>
      <p:sp>
        <p:nvSpPr>
          <p:cNvPr id="310283" name="Text Box 11"/>
          <p:cNvSpPr txBox="1">
            <a:spLocks noChangeArrowheads="1"/>
          </p:cNvSpPr>
          <p:nvPr/>
        </p:nvSpPr>
        <p:spPr bwMode="auto">
          <a:xfrm>
            <a:off x="130175" y="6092825"/>
            <a:ext cx="6511925" cy="457200"/>
          </a:xfrm>
          <a:prstGeom prst="rect">
            <a:avLst/>
          </a:prstGeom>
          <a:noFill/>
          <a:ln w="9525">
            <a:noFill/>
            <a:miter lim="800000"/>
            <a:headEnd/>
            <a:tailEnd/>
          </a:ln>
        </p:spPr>
        <p:txBody>
          <a:bodyPr>
            <a:spAutoFit/>
          </a:bodyPr>
          <a:lstStyle/>
          <a:p>
            <a:pPr>
              <a:spcBef>
                <a:spcPct val="20000"/>
              </a:spcBef>
              <a:buClr>
                <a:schemeClr val="folHlink"/>
              </a:buClr>
              <a:buSzPct val="60000"/>
              <a:buFont typeface="Wingdings" pitchFamily="2" charset="2"/>
              <a:buNone/>
            </a:pPr>
            <a:r>
              <a:rPr kumimoji="1" lang="en-US" altLang="zh-CN" sz="2400" b="1">
                <a:solidFill>
                  <a:srgbClr val="990000"/>
                </a:solidFill>
                <a:cs typeface="Arial" pitchFamily="34" charset="0"/>
              </a:rPr>
              <a:t>DP:  (-1)</a:t>
            </a:r>
            <a:r>
              <a:rPr kumimoji="1" lang="en-US" altLang="zh-CN" sz="2400" b="1" baseline="30000">
                <a:solidFill>
                  <a:srgbClr val="FF9900"/>
                </a:solidFill>
                <a:cs typeface="Arial" pitchFamily="34" charset="0"/>
              </a:rPr>
              <a:t>S</a:t>
            </a:r>
            <a:r>
              <a:rPr kumimoji="1" lang="en-US" altLang="zh-CN" sz="2400" b="1">
                <a:solidFill>
                  <a:srgbClr val="990000"/>
                </a:solidFill>
                <a:cs typeface="Arial" pitchFamily="34" charset="0"/>
              </a:rPr>
              <a:t> x (1 + </a:t>
            </a:r>
            <a:r>
              <a:rPr kumimoji="1" lang="en-US" altLang="zh-CN" sz="2400" b="1">
                <a:solidFill>
                  <a:schemeClr val="accent2"/>
                </a:solidFill>
                <a:cs typeface="Arial" pitchFamily="34" charset="0"/>
              </a:rPr>
              <a:t>Significand</a:t>
            </a:r>
            <a:r>
              <a:rPr kumimoji="1" lang="en-US" altLang="zh-CN" sz="2400" b="1">
                <a:solidFill>
                  <a:srgbClr val="990000"/>
                </a:solidFill>
                <a:cs typeface="Arial" pitchFamily="34" charset="0"/>
              </a:rPr>
              <a:t>) x 2</a:t>
            </a:r>
            <a:r>
              <a:rPr kumimoji="1" lang="en-US" altLang="zh-CN" sz="2400" b="1" baseline="30000">
                <a:solidFill>
                  <a:srgbClr val="990000"/>
                </a:solidFill>
                <a:cs typeface="Arial" pitchFamily="34" charset="0"/>
              </a:rPr>
              <a:t>(</a:t>
            </a:r>
            <a:r>
              <a:rPr kumimoji="1" lang="en-US" altLang="zh-CN" sz="2400" b="1" baseline="30000">
                <a:solidFill>
                  <a:srgbClr val="009242"/>
                </a:solidFill>
                <a:cs typeface="Arial" pitchFamily="34" charset="0"/>
              </a:rPr>
              <a:t>Exponent</a:t>
            </a:r>
            <a:r>
              <a:rPr kumimoji="1" lang="en-US" altLang="zh-CN" sz="2400" b="1" baseline="30000">
                <a:solidFill>
                  <a:srgbClr val="990000"/>
                </a:solidFill>
                <a:cs typeface="Arial" pitchFamily="34" charset="0"/>
              </a:rPr>
              <a:t>-1023)</a:t>
            </a:r>
          </a:p>
        </p:txBody>
      </p:sp>
      <p:sp>
        <p:nvSpPr>
          <p:cNvPr id="310284" name="Text Box 12"/>
          <p:cNvSpPr txBox="1">
            <a:spLocks noChangeArrowheads="1"/>
          </p:cNvSpPr>
          <p:nvPr/>
        </p:nvSpPr>
        <p:spPr bwMode="auto">
          <a:xfrm>
            <a:off x="5118100" y="2890838"/>
            <a:ext cx="3878263" cy="457200"/>
          </a:xfrm>
          <a:prstGeom prst="rect">
            <a:avLst/>
          </a:prstGeom>
          <a:noFill/>
          <a:ln w="12700">
            <a:noFill/>
            <a:miter lim="800000"/>
            <a:headEnd/>
            <a:tailEnd/>
          </a:ln>
        </p:spPr>
        <p:txBody>
          <a:bodyPr>
            <a:spAutoFit/>
          </a:bodyPr>
          <a:lstStyle/>
          <a:p>
            <a:pPr eaLnBrk="0" hangingPunct="0">
              <a:spcBef>
                <a:spcPct val="50000"/>
              </a:spcBef>
            </a:pPr>
            <a:r>
              <a:rPr lang="zh-CN" altLang="en-US" sz="2400" b="1">
                <a:solidFill>
                  <a:srgbClr val="CC0000"/>
                </a:solidFill>
                <a:latin typeface="黑体" pitchFamily="49" charset="-122"/>
                <a:ea typeface="黑体" pitchFamily="49" charset="-122"/>
                <a:cs typeface="Arial" pitchFamily="34" charset="0"/>
              </a:rPr>
              <a:t>全</a:t>
            </a:r>
            <a:r>
              <a:rPr lang="en-US" altLang="zh-CN" sz="2400" b="1">
                <a:solidFill>
                  <a:srgbClr val="CC0000"/>
                </a:solidFill>
                <a:latin typeface="黑体" pitchFamily="49" charset="-122"/>
                <a:ea typeface="黑体" pitchFamily="49" charset="-122"/>
                <a:cs typeface="Arial" pitchFamily="34" charset="0"/>
              </a:rPr>
              <a:t>0</a:t>
            </a:r>
            <a:r>
              <a:rPr lang="zh-CN" altLang="en-US" sz="2400" b="1">
                <a:solidFill>
                  <a:srgbClr val="CC0000"/>
                </a:solidFill>
                <a:latin typeface="黑体" pitchFamily="49" charset="-122"/>
                <a:ea typeface="黑体" pitchFamily="49" charset="-122"/>
                <a:cs typeface="Arial" pitchFamily="34" charset="0"/>
              </a:rPr>
              <a:t>和全</a:t>
            </a:r>
            <a:r>
              <a:rPr lang="en-US" altLang="zh-CN" sz="2400" b="1">
                <a:solidFill>
                  <a:srgbClr val="CC0000"/>
                </a:solidFill>
                <a:latin typeface="黑体" pitchFamily="49" charset="-122"/>
                <a:ea typeface="黑体" pitchFamily="49" charset="-122"/>
                <a:cs typeface="Arial" pitchFamily="34" charset="0"/>
              </a:rPr>
              <a:t>1</a:t>
            </a:r>
            <a:r>
              <a:rPr lang="zh-CN" altLang="en-US" sz="2400" b="1">
                <a:solidFill>
                  <a:srgbClr val="CC0000"/>
                </a:solidFill>
                <a:latin typeface="黑体" pitchFamily="49" charset="-122"/>
                <a:ea typeface="黑体" pitchFamily="49" charset="-122"/>
                <a:cs typeface="Arial" pitchFamily="34" charset="0"/>
              </a:rPr>
              <a:t>用来表示特殊值！</a:t>
            </a:r>
          </a:p>
        </p:txBody>
      </p:sp>
      <p:sp>
        <p:nvSpPr>
          <p:cNvPr id="310286" name="Rectangle 14"/>
          <p:cNvSpPr>
            <a:spLocks noChangeArrowheads="1"/>
          </p:cNvSpPr>
          <p:nvPr/>
        </p:nvSpPr>
        <p:spPr bwMode="auto">
          <a:xfrm>
            <a:off x="5434013" y="3851275"/>
            <a:ext cx="3367087" cy="822325"/>
          </a:xfrm>
          <a:prstGeom prst="rect">
            <a:avLst/>
          </a:prstGeom>
          <a:noFill/>
          <a:ln w="12700">
            <a:noFill/>
            <a:miter lim="800000"/>
            <a:headEnd/>
            <a:tailEnd/>
          </a:ln>
        </p:spPr>
        <p:txBody>
          <a:bodyPr>
            <a:spAutoFit/>
          </a:bodyPr>
          <a:lstStyle/>
          <a:p>
            <a:pPr lvl="1">
              <a:lnSpc>
                <a:spcPct val="120000"/>
              </a:lnSpc>
              <a:buClr>
                <a:srgbClr val="006600"/>
              </a:buClr>
            </a:pPr>
            <a:r>
              <a:rPr kumimoji="1" lang="zh-CN" altLang="en-US" sz="2000" b="1">
                <a:solidFill>
                  <a:srgbClr val="CC0000"/>
                </a:solidFill>
                <a:latin typeface="黑体" pitchFamily="49" charset="-122"/>
                <a:ea typeface="黑体" pitchFamily="49" charset="-122"/>
              </a:rPr>
              <a:t>为什么用</a:t>
            </a:r>
            <a:r>
              <a:rPr kumimoji="1" lang="en-US" altLang="zh-CN" sz="2000" b="1">
                <a:solidFill>
                  <a:srgbClr val="CC0000"/>
                </a:solidFill>
                <a:latin typeface="黑体" pitchFamily="49" charset="-122"/>
                <a:ea typeface="黑体" pitchFamily="49" charset="-122"/>
              </a:rPr>
              <a:t>127</a:t>
            </a:r>
            <a:r>
              <a:rPr kumimoji="1" lang="zh-CN" altLang="en-US" sz="2000" b="1">
                <a:solidFill>
                  <a:srgbClr val="CC0000"/>
                </a:solidFill>
                <a:latin typeface="黑体" pitchFamily="49" charset="-122"/>
                <a:ea typeface="黑体" pitchFamily="49" charset="-122"/>
              </a:rPr>
              <a:t>？若用</a:t>
            </a:r>
            <a:r>
              <a:rPr kumimoji="1" lang="en-US" altLang="zh-CN" sz="2000" b="1">
                <a:solidFill>
                  <a:srgbClr val="CC0000"/>
                </a:solidFill>
                <a:latin typeface="黑体" pitchFamily="49" charset="-122"/>
                <a:ea typeface="黑体" pitchFamily="49" charset="-122"/>
              </a:rPr>
              <a:t>128,</a:t>
            </a:r>
            <a:r>
              <a:rPr kumimoji="1" lang="zh-CN" altLang="en-US" sz="2000" b="1">
                <a:solidFill>
                  <a:srgbClr val="CC0000"/>
                </a:solidFill>
                <a:latin typeface="黑体" pitchFamily="49" charset="-122"/>
                <a:ea typeface="黑体" pitchFamily="49" charset="-122"/>
              </a:rPr>
              <a:t>则阶码范围为多少？</a:t>
            </a:r>
          </a:p>
        </p:txBody>
      </p:sp>
      <p:grpSp>
        <p:nvGrpSpPr>
          <p:cNvPr id="3" name="Group 17"/>
          <p:cNvGrpSpPr>
            <a:grpSpLocks/>
          </p:cNvGrpSpPr>
          <p:nvPr/>
        </p:nvGrpSpPr>
        <p:grpSpPr bwMode="auto">
          <a:xfrm>
            <a:off x="6007100" y="4678363"/>
            <a:ext cx="2963863" cy="1681162"/>
            <a:chOff x="3912" y="2947"/>
            <a:chExt cx="1721" cy="1097"/>
          </a:xfrm>
        </p:grpSpPr>
        <p:sp>
          <p:nvSpPr>
            <p:cNvPr id="310287" name="Rectangle 15"/>
            <p:cNvSpPr>
              <a:spLocks noChangeArrowheads="1"/>
            </p:cNvSpPr>
            <p:nvPr/>
          </p:nvSpPr>
          <p:spPr bwMode="auto">
            <a:xfrm>
              <a:off x="3912" y="3507"/>
              <a:ext cx="1721" cy="537"/>
            </a:xfrm>
            <a:prstGeom prst="rect">
              <a:avLst/>
            </a:prstGeom>
            <a:noFill/>
            <a:ln w="12700">
              <a:noFill/>
              <a:miter lim="800000"/>
              <a:headEnd/>
              <a:tailEnd/>
            </a:ln>
            <a:effectLst/>
          </p:spPr>
          <p:txBody>
            <a:bodyPr>
              <a:spAutoFit/>
            </a:bodyPr>
            <a:lstStyle/>
            <a:p>
              <a:pPr lvl="1">
                <a:lnSpc>
                  <a:spcPct val="120000"/>
                </a:lnSpc>
                <a:buClr>
                  <a:srgbClr val="006600"/>
                </a:buClr>
              </a:pPr>
              <a:r>
                <a:rPr kumimoji="1" lang="en-US" altLang="zh-CN" sz="2000" b="1">
                  <a:solidFill>
                    <a:srgbClr val="FF0066"/>
                  </a:solidFill>
                </a:rPr>
                <a:t>0000 0001 (-127) </a:t>
              </a:r>
              <a:r>
                <a:rPr kumimoji="1" lang="zh-CN" altLang="en-US" sz="2000" b="1">
                  <a:solidFill>
                    <a:srgbClr val="FF0066"/>
                  </a:solidFill>
                </a:rPr>
                <a:t>～ </a:t>
              </a:r>
              <a:r>
                <a:rPr kumimoji="1" lang="en-US" altLang="zh-CN" sz="2000" b="1">
                  <a:solidFill>
                    <a:srgbClr val="FF0066"/>
                  </a:solidFill>
                </a:rPr>
                <a:t>1111 1110 (126)</a:t>
              </a:r>
            </a:p>
          </p:txBody>
        </p:sp>
        <p:sp>
          <p:nvSpPr>
            <p:cNvPr id="582673" name="Line 16"/>
            <p:cNvSpPr>
              <a:spLocks noChangeShapeType="1"/>
            </p:cNvSpPr>
            <p:nvPr/>
          </p:nvSpPr>
          <p:spPr bwMode="auto">
            <a:xfrm>
              <a:off x="4969" y="2947"/>
              <a:ext cx="241" cy="643"/>
            </a:xfrm>
            <a:prstGeom prst="line">
              <a:avLst/>
            </a:prstGeom>
            <a:noFill/>
            <a:ln w="12700">
              <a:solidFill>
                <a:srgbClr val="000000"/>
              </a:solidFill>
              <a:round/>
              <a:headEnd/>
              <a:tailEnd type="triangle" w="med" len="med"/>
            </a:ln>
          </p:spPr>
          <p:txBody>
            <a:bodyPr/>
            <a:lstStyle/>
            <a:p>
              <a:endParaRPr lang="zh-CN" altLang="en-US"/>
            </a:p>
          </p:txBody>
        </p:sp>
      </p:grpSp>
      <p:sp>
        <p:nvSpPr>
          <p:cNvPr id="582674" name="Rectangle 18"/>
          <p:cNvSpPr>
            <a:spLocks noChangeArrowheads="1"/>
          </p:cNvSpPr>
          <p:nvPr/>
        </p:nvSpPr>
        <p:spPr bwMode="auto">
          <a:xfrm>
            <a:off x="174625" y="703263"/>
            <a:ext cx="5164138" cy="396875"/>
          </a:xfrm>
          <a:prstGeom prst="rect">
            <a:avLst/>
          </a:prstGeom>
          <a:noFill/>
          <a:ln w="12700">
            <a:noFill/>
            <a:miter lim="800000"/>
            <a:headEnd/>
            <a:tailEnd/>
          </a:ln>
          <a:effectLst/>
        </p:spPr>
        <p:txBody>
          <a:bodyPr wrap="none">
            <a:spAutoFit/>
          </a:bodyPr>
          <a:lstStyle/>
          <a:p>
            <a:pPr eaLnBrk="0" hangingPunct="0"/>
            <a:r>
              <a:rPr lang="zh-CN" altLang="en-US" sz="2000" b="1">
                <a:solidFill>
                  <a:srgbClr val="FF6600"/>
                </a:solidFill>
                <a:latin typeface="微软雅黑" pitchFamily="34" charset="-122"/>
                <a:ea typeface="微软雅黑" pitchFamily="34" charset="-122"/>
              </a:rPr>
              <a:t>规格化数：</a:t>
            </a:r>
            <a:r>
              <a:rPr lang="en-US" altLang="zh-CN" sz="2000" b="1">
                <a:solidFill>
                  <a:srgbClr val="FF6600"/>
                </a:solidFill>
                <a:latin typeface="微软雅黑" pitchFamily="34" charset="-122"/>
                <a:ea typeface="微软雅黑" pitchFamily="34" charset="-122"/>
              </a:rPr>
              <a:t>+/-</a:t>
            </a:r>
            <a:r>
              <a:rPr lang="en-US" altLang="zh-CN" sz="2000" b="1">
                <a:latin typeface="微软雅黑" pitchFamily="34" charset="-122"/>
                <a:ea typeface="微软雅黑" pitchFamily="34" charset="-122"/>
              </a:rPr>
              <a:t>1.</a:t>
            </a:r>
            <a:r>
              <a:rPr lang="en-US" altLang="zh-CN" sz="2000" b="1">
                <a:solidFill>
                  <a:srgbClr val="063DE9"/>
                </a:solidFill>
                <a:latin typeface="微软雅黑" pitchFamily="34" charset="-122"/>
                <a:ea typeface="微软雅黑" pitchFamily="34" charset="-122"/>
              </a:rPr>
              <a:t>xxxxxxxxxx</a:t>
            </a:r>
            <a:r>
              <a:rPr lang="en-US" altLang="zh-CN" sz="2000" b="1" baseline="-25000">
                <a:solidFill>
                  <a:srgbClr val="000000"/>
                </a:solidFill>
                <a:latin typeface="微软雅黑" pitchFamily="34" charset="-122"/>
                <a:ea typeface="微软雅黑" pitchFamily="34" charset="-122"/>
              </a:rPr>
              <a:t>two</a:t>
            </a:r>
            <a:r>
              <a:rPr lang="en-US" altLang="zh-CN" sz="2000" b="1">
                <a:solidFill>
                  <a:srgbClr val="000000"/>
                </a:solidFill>
                <a:latin typeface="微软雅黑" pitchFamily="34" charset="-122"/>
                <a:ea typeface="微软雅黑" pitchFamily="34" charset="-122"/>
              </a:rPr>
              <a:t> x 2</a:t>
            </a:r>
            <a:r>
              <a:rPr lang="en-US" altLang="zh-CN" sz="2000" b="1" baseline="30000">
                <a:solidFill>
                  <a:srgbClr val="009242"/>
                </a:solidFill>
                <a:latin typeface="微软雅黑" pitchFamily="34" charset="-122"/>
                <a:ea typeface="微软雅黑" pitchFamily="34" charset="-122"/>
              </a:rPr>
              <a:t>Exponent</a:t>
            </a:r>
            <a:endParaRPr lang="zh-CN" altLang="en-US" sz="2000" b="1" baseline="30000">
              <a:solidFill>
                <a:srgbClr val="009242"/>
              </a:solidFill>
              <a:latin typeface="微软雅黑" pitchFamily="34" charset="-122"/>
              <a:ea typeface="微软雅黑" pitchFamily="34" charset="-122"/>
            </a:endParaRPr>
          </a:p>
        </p:txBody>
      </p:sp>
      <p:sp>
        <p:nvSpPr>
          <p:cNvPr id="304138" name="Text Box 10"/>
          <p:cNvSpPr txBox="1">
            <a:spLocks noChangeArrowheads="1"/>
          </p:cNvSpPr>
          <p:nvPr/>
        </p:nvSpPr>
        <p:spPr bwMode="auto">
          <a:xfrm>
            <a:off x="5967413" y="174625"/>
            <a:ext cx="2768600" cy="1311275"/>
          </a:xfrm>
          <a:prstGeom prst="rect">
            <a:avLst/>
          </a:prstGeom>
          <a:solidFill>
            <a:srgbClr val="FFFFFF"/>
          </a:solidFill>
          <a:ln w="12700">
            <a:noFill/>
            <a:miter lim="800000"/>
            <a:headEnd/>
            <a:tailEnd/>
          </a:ln>
        </p:spPr>
        <p:txBody>
          <a:bodyPr>
            <a:spAutoFit/>
          </a:bodyPr>
          <a:lstStyle/>
          <a:p>
            <a:pPr eaLnBrk="0" hangingPunct="0">
              <a:spcBef>
                <a:spcPct val="50000"/>
              </a:spcBef>
            </a:pPr>
            <a:r>
              <a:rPr lang="zh-CN" altLang="en-US" sz="2000" b="1">
                <a:solidFill>
                  <a:srgbClr val="FF0066"/>
                </a:solidFill>
                <a:latin typeface="黑体" pitchFamily="49" charset="-122"/>
                <a:ea typeface="黑体" pitchFamily="49" charset="-122"/>
              </a:rPr>
              <a:t>规定：</a:t>
            </a:r>
            <a:r>
              <a:rPr lang="zh-CN" altLang="en-US" sz="2000" b="1">
                <a:solidFill>
                  <a:srgbClr val="3333FF"/>
                </a:solidFill>
                <a:latin typeface="黑体" pitchFamily="49" charset="-122"/>
                <a:ea typeface="黑体" pitchFamily="49" charset="-122"/>
              </a:rPr>
              <a:t>小数点前总是</a:t>
            </a:r>
            <a:r>
              <a:rPr lang="zh-CN" altLang="en-US" sz="2000" b="1">
                <a:solidFill>
                  <a:srgbClr val="3333FF"/>
                </a:solidFill>
                <a:latin typeface="Times New Roman" pitchFamily="18" charset="0"/>
                <a:ea typeface="黑体" pitchFamily="49" charset="-122"/>
              </a:rPr>
              <a:t>“</a:t>
            </a:r>
            <a:r>
              <a:rPr lang="en-US" altLang="zh-CN" sz="2000" b="1">
                <a:solidFill>
                  <a:srgbClr val="3333FF"/>
                </a:solidFill>
                <a:latin typeface="黑体" pitchFamily="49" charset="-122"/>
                <a:ea typeface="黑体" pitchFamily="49" charset="-122"/>
              </a:rPr>
              <a:t>1</a:t>
            </a:r>
            <a:r>
              <a:rPr lang="en-US" altLang="zh-CN" sz="2000" b="1">
                <a:solidFill>
                  <a:srgbClr val="3333FF"/>
                </a:solidFill>
                <a:latin typeface="Times New Roman" pitchFamily="18" charset="0"/>
                <a:ea typeface="黑体" pitchFamily="49" charset="-122"/>
              </a:rPr>
              <a:t>”</a:t>
            </a:r>
            <a:r>
              <a:rPr lang="zh-CN" altLang="en-US" sz="2000" b="1">
                <a:solidFill>
                  <a:srgbClr val="3333FF"/>
                </a:solidFill>
                <a:latin typeface="黑体" pitchFamily="49" charset="-122"/>
                <a:ea typeface="黑体" pitchFamily="49" charset="-122"/>
              </a:rPr>
              <a:t>，故可隐含表示。</a:t>
            </a:r>
            <a:r>
              <a:rPr lang="zh-CN" altLang="en-US" sz="2000" b="1">
                <a:solidFill>
                  <a:srgbClr val="009242"/>
                </a:solidFill>
                <a:latin typeface="黑体" pitchFamily="49" charset="-122"/>
                <a:ea typeface="黑体" pitchFamily="49" charset="-122"/>
              </a:rPr>
              <a:t>注意：和前面例子规定不一样</a:t>
            </a:r>
            <a:r>
              <a:rPr lang="en-US" altLang="zh-CN" sz="2000" b="1">
                <a:solidFill>
                  <a:srgbClr val="009242"/>
                </a:solidFill>
                <a:latin typeface="黑体" pitchFamily="49" charset="-122"/>
                <a:ea typeface="黑体" pitchFamily="49" charset="-122"/>
              </a:rPr>
              <a:t>,</a:t>
            </a:r>
            <a:r>
              <a:rPr lang="zh-CN" altLang="en-US" sz="2000" b="1">
                <a:solidFill>
                  <a:srgbClr val="009242"/>
                </a:solidFill>
                <a:latin typeface="黑体" pitchFamily="49" charset="-122"/>
                <a:ea typeface="黑体" pitchFamily="49" charset="-122"/>
              </a:rPr>
              <a:t>这里更合理</a:t>
            </a:r>
            <a:r>
              <a:rPr lang="en-US" altLang="zh-CN" sz="2000" b="1">
                <a:solidFill>
                  <a:srgbClr val="009242"/>
                </a:solidFill>
                <a:latin typeface="黑体" pitchFamily="49" charset="-122"/>
                <a:ea typeface="黑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02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10281">
                                            <p:txEl>
                                              <p:pRg st="0" end="0"/>
                                            </p:txEl>
                                          </p:spTgt>
                                        </p:tgtEl>
                                        <p:attrNameLst>
                                          <p:attrName>style.visibility</p:attrName>
                                        </p:attrNameLst>
                                      </p:cBhvr>
                                      <p:to>
                                        <p:strVal val="visible"/>
                                      </p:to>
                                    </p:set>
                                    <p:animEffect transition="in" filter="blinds(horizontal)">
                                      <p:cBhvr>
                                        <p:cTn id="11" dur="500"/>
                                        <p:tgtEl>
                                          <p:spTgt spid="31028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10281">
                                            <p:txEl>
                                              <p:pRg st="1" end="1"/>
                                            </p:txEl>
                                          </p:spTgt>
                                        </p:tgtEl>
                                        <p:attrNameLst>
                                          <p:attrName>style.visibility</p:attrName>
                                        </p:attrNameLst>
                                      </p:cBhvr>
                                      <p:to>
                                        <p:strVal val="visible"/>
                                      </p:to>
                                    </p:set>
                                    <p:animEffect transition="in" filter="blinds(horizontal)">
                                      <p:cBhvr>
                                        <p:cTn id="16" dur="500"/>
                                        <p:tgtEl>
                                          <p:spTgt spid="31028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10284"/>
                                        </p:tgtEl>
                                        <p:attrNameLst>
                                          <p:attrName>style.visibility</p:attrName>
                                        </p:attrNameLst>
                                      </p:cBhvr>
                                      <p:to>
                                        <p:strVal val="visible"/>
                                      </p:to>
                                    </p:set>
                                    <p:animEffect transition="in" filter="blinds(horizontal)">
                                      <p:cBhvr>
                                        <p:cTn id="21" dur="500"/>
                                        <p:tgtEl>
                                          <p:spTgt spid="31028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10281">
                                            <p:txEl>
                                              <p:pRg st="2" end="2"/>
                                            </p:txEl>
                                          </p:spTgt>
                                        </p:tgtEl>
                                        <p:attrNameLst>
                                          <p:attrName>style.visibility</p:attrName>
                                        </p:attrNameLst>
                                      </p:cBhvr>
                                      <p:to>
                                        <p:strVal val="visible"/>
                                      </p:to>
                                    </p:set>
                                    <p:animEffect transition="in" filter="blinds(horizontal)">
                                      <p:cBhvr>
                                        <p:cTn id="26" dur="500"/>
                                        <p:tgtEl>
                                          <p:spTgt spid="310281">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028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10282"/>
                                        </p:tgtEl>
                                        <p:attrNameLst>
                                          <p:attrName>style.visibility</p:attrName>
                                        </p:attrNameLst>
                                      </p:cBhvr>
                                      <p:to>
                                        <p:strVal val="visible"/>
                                      </p:to>
                                    </p:set>
                                    <p:animEffect transition="in" filter="blinds(horizontal)">
                                      <p:cBhvr>
                                        <p:cTn id="35" dur="500"/>
                                        <p:tgtEl>
                                          <p:spTgt spid="31028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10283"/>
                                        </p:tgtEl>
                                        <p:attrNameLst>
                                          <p:attrName>style.visibility</p:attrName>
                                        </p:attrNameLst>
                                      </p:cBhvr>
                                      <p:to>
                                        <p:strVal val="visible"/>
                                      </p:to>
                                    </p:set>
                                    <p:animEffect transition="in" filter="blinds(horizontal)">
                                      <p:cBhvr>
                                        <p:cTn id="40" dur="500"/>
                                        <p:tgtEl>
                                          <p:spTgt spid="31028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10286"/>
                                        </p:tgtEl>
                                        <p:attrNameLst>
                                          <p:attrName>style.visibility</p:attrName>
                                        </p:attrNameLst>
                                      </p:cBhvr>
                                      <p:to>
                                        <p:strVal val="visible"/>
                                      </p:to>
                                    </p:set>
                                    <p:animEffect transition="in" filter="blinds(horizontal)">
                                      <p:cBhvr>
                                        <p:cTn id="45" dur="500"/>
                                        <p:tgtEl>
                                          <p:spTgt spid="310286"/>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blinds(horizontal)">
                                      <p:cBhvr>
                                        <p:cTn id="50" dur="500"/>
                                        <p:tgtEl>
                                          <p:spTgt spid="3"/>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04138"/>
                                        </p:tgtEl>
                                        <p:attrNameLst>
                                          <p:attrName>style.visibility</p:attrName>
                                        </p:attrNameLst>
                                      </p:cBhvr>
                                      <p:to>
                                        <p:strVal val="visible"/>
                                      </p:to>
                                    </p:set>
                                    <p:animEffect transition="in" filter="blinds(horizontal)">
                                      <p:cBhvr>
                                        <p:cTn id="55" dur="500"/>
                                        <p:tgtEl>
                                          <p:spTgt spid="304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9" grpId="0" autoUpdateAnimBg="0"/>
      <p:bldP spid="310280" grpId="0" autoUpdateAnimBg="0"/>
      <p:bldP spid="310282" grpId="0" autoUpdateAnimBg="0"/>
      <p:bldP spid="310283" grpId="0" autoUpdateAnimBg="0"/>
      <p:bldP spid="310284" grpId="0"/>
      <p:bldP spid="310286" grpId="0"/>
      <p:bldP spid="304138"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4706" name="Rectangle 2"/>
          <p:cNvSpPr>
            <a:spLocks noGrp="1" noChangeArrowheads="1"/>
          </p:cNvSpPr>
          <p:nvPr>
            <p:ph type="title" idx="4294967295"/>
          </p:nvPr>
        </p:nvSpPr>
        <p:spPr>
          <a:xfrm>
            <a:off x="823913" y="157163"/>
            <a:ext cx="8077200" cy="422275"/>
          </a:xfrm>
        </p:spPr>
        <p:txBody>
          <a:bodyPr lIns="63500" tIns="25400" rIns="63500" bIns="25400" anchor="t">
            <a:spAutoFit/>
          </a:bodyPr>
          <a:lstStyle/>
          <a:p>
            <a:r>
              <a:rPr lang="en-US" altLang="zh-CN" sz="3600" smtClean="0">
                <a:ea typeface="宋体" pitchFamily="2" charset="-122"/>
              </a:rPr>
              <a:t>Ex: Converting Binary FP to Decimal</a:t>
            </a:r>
          </a:p>
        </p:txBody>
      </p:sp>
      <p:sp>
        <p:nvSpPr>
          <p:cNvPr id="312323" name="Rectangle 3"/>
          <p:cNvSpPr>
            <a:spLocks noGrp="1" noChangeArrowheads="1"/>
          </p:cNvSpPr>
          <p:nvPr>
            <p:ph type="body" idx="4294967295"/>
          </p:nvPr>
        </p:nvSpPr>
        <p:spPr>
          <a:xfrm>
            <a:off x="476250" y="1538288"/>
            <a:ext cx="7942263" cy="1052512"/>
          </a:xfrm>
        </p:spPr>
        <p:txBody>
          <a:bodyPr lIns="63500" tIns="25400" rIns="63500" bIns="25400">
            <a:spAutoFit/>
          </a:bodyPr>
          <a:lstStyle/>
          <a:p>
            <a:pPr>
              <a:buFontTx/>
              <a:buNone/>
            </a:pPr>
            <a:r>
              <a:rPr lang="zh-CN" altLang="en-US" sz="2900" b="0" smtClean="0"/>
              <a:t>1011 11101 110 0000 0000 0000 0000 0000</a:t>
            </a:r>
            <a:endParaRPr lang="zh-CN" altLang="en-US" sz="2900" smtClean="0"/>
          </a:p>
          <a:p>
            <a:pPr>
              <a:buFontTx/>
              <a:buNone/>
            </a:pPr>
            <a:endParaRPr lang="zh-CN" altLang="en-US" smtClean="0"/>
          </a:p>
        </p:txBody>
      </p:sp>
      <p:grpSp>
        <p:nvGrpSpPr>
          <p:cNvPr id="584708" name="Group 13"/>
          <p:cNvGrpSpPr>
            <a:grpSpLocks/>
          </p:cNvGrpSpPr>
          <p:nvPr/>
        </p:nvGrpSpPr>
        <p:grpSpPr bwMode="auto">
          <a:xfrm>
            <a:off x="522288" y="1584325"/>
            <a:ext cx="7605712" cy="457200"/>
            <a:chOff x="336" y="1063"/>
            <a:chExt cx="4608" cy="288"/>
          </a:xfrm>
        </p:grpSpPr>
        <p:sp>
          <p:nvSpPr>
            <p:cNvPr id="584709" name="Rectangle 4"/>
            <p:cNvSpPr>
              <a:spLocks noChangeArrowheads="1"/>
            </p:cNvSpPr>
            <p:nvPr/>
          </p:nvSpPr>
          <p:spPr bwMode="auto">
            <a:xfrm>
              <a:off x="336" y="1063"/>
              <a:ext cx="4608" cy="288"/>
            </a:xfrm>
            <a:prstGeom prst="rect">
              <a:avLst/>
            </a:prstGeom>
            <a:noFill/>
            <a:ln w="28575">
              <a:solidFill>
                <a:schemeClr val="accent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84710" name="Line 5"/>
            <p:cNvSpPr>
              <a:spLocks noChangeShapeType="1"/>
            </p:cNvSpPr>
            <p:nvPr/>
          </p:nvSpPr>
          <p:spPr bwMode="auto">
            <a:xfrm>
              <a:off x="463" y="1063"/>
              <a:ext cx="1" cy="288"/>
            </a:xfrm>
            <a:prstGeom prst="line">
              <a:avLst/>
            </a:prstGeom>
            <a:noFill/>
            <a:ln w="28575">
              <a:solidFill>
                <a:schemeClr val="accent1"/>
              </a:solidFill>
              <a:miter lim="800000"/>
              <a:headEnd/>
              <a:tailEnd/>
            </a:ln>
          </p:spPr>
          <p:txBody>
            <a:bodyPr wrap="none"/>
            <a:lstStyle/>
            <a:p>
              <a:endParaRPr lang="zh-CN" altLang="en-US"/>
            </a:p>
          </p:txBody>
        </p:sp>
        <p:sp>
          <p:nvSpPr>
            <p:cNvPr id="584711" name="Line 6"/>
            <p:cNvSpPr>
              <a:spLocks noChangeShapeType="1"/>
            </p:cNvSpPr>
            <p:nvPr/>
          </p:nvSpPr>
          <p:spPr bwMode="auto">
            <a:xfrm>
              <a:off x="1532" y="1063"/>
              <a:ext cx="1" cy="288"/>
            </a:xfrm>
            <a:prstGeom prst="line">
              <a:avLst/>
            </a:prstGeom>
            <a:noFill/>
            <a:ln w="28575">
              <a:solidFill>
                <a:schemeClr val="accent1"/>
              </a:solidFill>
              <a:miter lim="800000"/>
              <a:headEnd/>
              <a:tailEnd/>
            </a:ln>
          </p:spPr>
          <p:txBody>
            <a:bodyPr wrap="none"/>
            <a:lstStyle/>
            <a:p>
              <a:endParaRPr lang="zh-CN" altLang="en-US"/>
            </a:p>
          </p:txBody>
        </p:sp>
      </p:grpSp>
      <p:sp>
        <p:nvSpPr>
          <p:cNvPr id="312327" name="Text Box 7"/>
          <p:cNvSpPr txBox="1">
            <a:spLocks noChangeArrowheads="1"/>
          </p:cNvSpPr>
          <p:nvPr/>
        </p:nvSpPr>
        <p:spPr bwMode="auto">
          <a:xfrm>
            <a:off x="358775" y="2714625"/>
            <a:ext cx="7010400" cy="457200"/>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rPr>
              <a:t>°</a:t>
            </a:r>
            <a:r>
              <a:rPr kumimoji="1" lang="en-US" altLang="zh-CN" sz="2400" b="1">
                <a:solidFill>
                  <a:srgbClr val="CC0000"/>
                </a:solidFill>
              </a:rPr>
              <a:t>Sign</a:t>
            </a:r>
            <a:r>
              <a:rPr kumimoji="1" lang="en-US" altLang="zh-CN" sz="2400" b="1"/>
              <a:t>: 1 =&gt; negative</a:t>
            </a:r>
            <a:endParaRPr kumimoji="1" lang="en-US" altLang="zh-CN" sz="2400"/>
          </a:p>
        </p:txBody>
      </p:sp>
      <p:sp>
        <p:nvSpPr>
          <p:cNvPr id="312328" name="Text Box 8"/>
          <p:cNvSpPr txBox="1">
            <a:spLocks noChangeArrowheads="1"/>
          </p:cNvSpPr>
          <p:nvPr/>
        </p:nvSpPr>
        <p:spPr bwMode="auto">
          <a:xfrm>
            <a:off x="347663" y="3240088"/>
            <a:ext cx="7315200" cy="1260475"/>
          </a:xfrm>
          <a:prstGeom prst="rect">
            <a:avLst/>
          </a:prstGeom>
          <a:noFill/>
          <a:ln w="9525">
            <a:noFill/>
            <a:miter lim="800000"/>
            <a:headEnd/>
            <a:tailEnd/>
          </a:ln>
        </p:spPr>
        <p:txBody>
          <a:bodyPr>
            <a:spAutoFit/>
          </a:bodyPr>
          <a:lstStyle/>
          <a:p>
            <a:pPr>
              <a:spcBef>
                <a:spcPct val="10000"/>
              </a:spcBef>
            </a:pPr>
            <a:r>
              <a:rPr kumimoji="1" lang="zh-CN" altLang="en-US" sz="2400"/>
              <a:t>°</a:t>
            </a:r>
            <a:r>
              <a:rPr kumimoji="1" lang="en-US" altLang="zh-CN" sz="2400" b="1">
                <a:solidFill>
                  <a:srgbClr val="CC0000"/>
                </a:solidFill>
              </a:rPr>
              <a:t>Exponent</a:t>
            </a:r>
            <a:r>
              <a:rPr kumimoji="1" lang="en-US" altLang="zh-CN" sz="2400" b="1"/>
              <a:t>:</a:t>
            </a:r>
          </a:p>
          <a:p>
            <a:pPr>
              <a:spcBef>
                <a:spcPct val="10000"/>
              </a:spcBef>
            </a:pPr>
            <a:r>
              <a:rPr kumimoji="1" lang="en-US" altLang="zh-CN" sz="2400"/>
              <a:t>               • </a:t>
            </a:r>
            <a:r>
              <a:rPr kumimoji="1" lang="en-US" altLang="zh-CN" sz="2400" b="1"/>
              <a:t>0111 1101</a:t>
            </a:r>
            <a:r>
              <a:rPr kumimoji="1" lang="en-US" altLang="zh-CN" sz="2400" b="1" baseline="-25000"/>
              <a:t>two</a:t>
            </a:r>
            <a:r>
              <a:rPr kumimoji="1" lang="en-US" altLang="zh-CN" sz="2400" b="1"/>
              <a:t> = 125</a:t>
            </a:r>
            <a:r>
              <a:rPr kumimoji="1" lang="en-US" altLang="zh-CN" sz="2400" b="1" baseline="-25000"/>
              <a:t>ten</a:t>
            </a:r>
          </a:p>
          <a:p>
            <a:pPr>
              <a:spcBef>
                <a:spcPct val="10000"/>
              </a:spcBef>
            </a:pPr>
            <a:r>
              <a:rPr kumimoji="1" lang="en-US" altLang="zh-CN" sz="2400"/>
              <a:t>               • </a:t>
            </a:r>
            <a:r>
              <a:rPr kumimoji="1" lang="en-US" altLang="zh-CN" sz="2400" b="1"/>
              <a:t>Bias adjustment: 125 - 127 = -2</a:t>
            </a:r>
            <a:endParaRPr kumimoji="1" lang="en-US" altLang="zh-CN" sz="2400"/>
          </a:p>
        </p:txBody>
      </p:sp>
      <p:sp>
        <p:nvSpPr>
          <p:cNvPr id="312329" name="Text Box 9"/>
          <p:cNvSpPr txBox="1">
            <a:spLocks noChangeArrowheads="1"/>
          </p:cNvSpPr>
          <p:nvPr/>
        </p:nvSpPr>
        <p:spPr bwMode="auto">
          <a:xfrm>
            <a:off x="336550" y="4559300"/>
            <a:ext cx="8229600" cy="1260475"/>
          </a:xfrm>
          <a:prstGeom prst="rect">
            <a:avLst/>
          </a:prstGeom>
          <a:noFill/>
          <a:ln w="9525">
            <a:noFill/>
            <a:miter lim="800000"/>
            <a:headEnd/>
            <a:tailEnd/>
          </a:ln>
        </p:spPr>
        <p:txBody>
          <a:bodyPr>
            <a:spAutoFit/>
          </a:bodyPr>
          <a:lstStyle/>
          <a:p>
            <a:pPr>
              <a:spcBef>
                <a:spcPct val="10000"/>
              </a:spcBef>
            </a:pPr>
            <a:r>
              <a:rPr kumimoji="1" lang="zh-CN" altLang="en-US" sz="2400"/>
              <a:t>°</a:t>
            </a:r>
            <a:r>
              <a:rPr kumimoji="1" lang="en-US" altLang="zh-CN" sz="2400" b="1">
                <a:solidFill>
                  <a:srgbClr val="CC0000"/>
                </a:solidFill>
              </a:rPr>
              <a:t>Significand</a:t>
            </a:r>
            <a:r>
              <a:rPr kumimoji="1" lang="en-US" altLang="zh-CN" sz="2400" b="1"/>
              <a:t>:</a:t>
            </a:r>
          </a:p>
          <a:p>
            <a:pPr>
              <a:spcBef>
                <a:spcPct val="10000"/>
              </a:spcBef>
            </a:pPr>
            <a:r>
              <a:rPr kumimoji="1" lang="en-US" altLang="zh-CN" sz="2400" b="1"/>
              <a:t>           </a:t>
            </a:r>
            <a:r>
              <a:rPr kumimoji="1" lang="en-US" altLang="zh-CN" sz="2400" b="1">
                <a:solidFill>
                  <a:srgbClr val="FF0066"/>
                </a:solidFill>
              </a:rPr>
              <a:t>1 +</a:t>
            </a:r>
            <a:r>
              <a:rPr kumimoji="1" lang="en-US" altLang="zh-CN" sz="2400" b="1"/>
              <a:t> 1</a:t>
            </a:r>
            <a:r>
              <a:rPr kumimoji="1" lang="en-US" altLang="zh-CN" sz="2400"/>
              <a:t>x</a:t>
            </a:r>
            <a:r>
              <a:rPr kumimoji="1" lang="en-US" altLang="zh-CN" sz="2400" b="1"/>
              <a:t>2</a:t>
            </a:r>
            <a:r>
              <a:rPr kumimoji="1" lang="en-US" altLang="zh-CN" sz="2400" b="1" baseline="30000"/>
              <a:t>-1</a:t>
            </a:r>
            <a:r>
              <a:rPr kumimoji="1" lang="en-US" altLang="zh-CN" sz="2400" b="1"/>
              <a:t>+ 1</a:t>
            </a:r>
            <a:r>
              <a:rPr kumimoji="1" lang="en-US" altLang="zh-CN" sz="2400"/>
              <a:t>x</a:t>
            </a:r>
            <a:r>
              <a:rPr kumimoji="1" lang="en-US" altLang="zh-CN" sz="2400" b="1"/>
              <a:t>2</a:t>
            </a:r>
            <a:r>
              <a:rPr kumimoji="1" lang="en-US" altLang="zh-CN" sz="2400" b="1" baseline="30000"/>
              <a:t>-2</a:t>
            </a:r>
            <a:r>
              <a:rPr kumimoji="1" lang="en-US" altLang="zh-CN" sz="2400" b="1"/>
              <a:t> + 0</a:t>
            </a:r>
            <a:r>
              <a:rPr kumimoji="1" lang="en-US" altLang="zh-CN" sz="2400"/>
              <a:t>x</a:t>
            </a:r>
            <a:r>
              <a:rPr kumimoji="1" lang="en-US" altLang="zh-CN" sz="2400" b="1"/>
              <a:t>2</a:t>
            </a:r>
            <a:r>
              <a:rPr kumimoji="1" lang="en-US" altLang="zh-CN" sz="2400" b="1" baseline="30000"/>
              <a:t>-3</a:t>
            </a:r>
            <a:r>
              <a:rPr kumimoji="1" lang="en-US" altLang="zh-CN" sz="2400" b="1"/>
              <a:t> + 0</a:t>
            </a:r>
            <a:r>
              <a:rPr kumimoji="1" lang="en-US" altLang="zh-CN" sz="2400"/>
              <a:t>x</a:t>
            </a:r>
            <a:r>
              <a:rPr kumimoji="1" lang="en-US" altLang="zh-CN" sz="2400" b="1"/>
              <a:t>2</a:t>
            </a:r>
            <a:r>
              <a:rPr kumimoji="1" lang="en-US" altLang="zh-CN" sz="2400" b="1" baseline="30000"/>
              <a:t>-4</a:t>
            </a:r>
            <a:r>
              <a:rPr kumimoji="1" lang="en-US" altLang="zh-CN" sz="2400" b="1"/>
              <a:t> + 0</a:t>
            </a:r>
            <a:r>
              <a:rPr kumimoji="1" lang="en-US" altLang="zh-CN" sz="2400"/>
              <a:t>x</a:t>
            </a:r>
            <a:r>
              <a:rPr kumimoji="1" lang="en-US" altLang="zh-CN" sz="2400" b="1"/>
              <a:t>2</a:t>
            </a:r>
            <a:r>
              <a:rPr kumimoji="1" lang="en-US" altLang="zh-CN" sz="2400" b="1" baseline="30000"/>
              <a:t>-5</a:t>
            </a:r>
            <a:r>
              <a:rPr kumimoji="1" lang="en-US" altLang="zh-CN" sz="2400" b="1"/>
              <a:t> +...</a:t>
            </a:r>
          </a:p>
          <a:p>
            <a:pPr>
              <a:spcBef>
                <a:spcPct val="10000"/>
              </a:spcBef>
            </a:pPr>
            <a:r>
              <a:rPr kumimoji="1" lang="en-US" altLang="zh-CN" sz="2400" b="1"/>
              <a:t>         =1+2</a:t>
            </a:r>
            <a:r>
              <a:rPr kumimoji="1" lang="en-US" altLang="zh-CN" sz="2400" b="1" baseline="30000"/>
              <a:t>-1</a:t>
            </a:r>
            <a:r>
              <a:rPr kumimoji="1" lang="en-US" altLang="zh-CN" sz="2400" b="1"/>
              <a:t> +2</a:t>
            </a:r>
            <a:r>
              <a:rPr kumimoji="1" lang="en-US" altLang="zh-CN" sz="2400" b="1" baseline="30000"/>
              <a:t>-2</a:t>
            </a:r>
            <a:r>
              <a:rPr kumimoji="1" lang="en-US" altLang="zh-CN" sz="2400" b="1"/>
              <a:t> = 1+0.5 +0.25 = 1.75</a:t>
            </a:r>
          </a:p>
        </p:txBody>
      </p:sp>
      <p:sp>
        <p:nvSpPr>
          <p:cNvPr id="312330" name="Text Box 10"/>
          <p:cNvSpPr txBox="1">
            <a:spLocks noChangeArrowheads="1"/>
          </p:cNvSpPr>
          <p:nvPr/>
        </p:nvSpPr>
        <p:spPr bwMode="auto">
          <a:xfrm>
            <a:off x="381000" y="5908675"/>
            <a:ext cx="8458200" cy="457200"/>
          </a:xfrm>
          <a:prstGeom prst="rect">
            <a:avLst/>
          </a:prstGeom>
          <a:noFill/>
          <a:ln w="9525">
            <a:noFill/>
            <a:miter lim="800000"/>
            <a:headEnd/>
            <a:tailEnd/>
          </a:ln>
        </p:spPr>
        <p:txBody>
          <a:bodyPr>
            <a:spAutoFit/>
          </a:bodyPr>
          <a:lstStyle/>
          <a:p>
            <a:pPr>
              <a:spcBef>
                <a:spcPct val="50000"/>
              </a:spcBef>
            </a:pPr>
            <a:r>
              <a:rPr kumimoji="1" lang="zh-CN" altLang="en-US" sz="2400"/>
              <a:t>°</a:t>
            </a:r>
            <a:r>
              <a:rPr kumimoji="1" lang="en-US" altLang="zh-CN" sz="2400" b="1">
                <a:solidFill>
                  <a:srgbClr val="CC0000"/>
                </a:solidFill>
              </a:rPr>
              <a:t>Represents</a:t>
            </a:r>
            <a:r>
              <a:rPr kumimoji="1" lang="en-US" altLang="zh-CN" sz="2400" b="1"/>
              <a:t>: -1.75</a:t>
            </a:r>
            <a:r>
              <a:rPr kumimoji="1" lang="en-US" altLang="zh-CN" sz="2400" b="1" baseline="-25000"/>
              <a:t>ten</a:t>
            </a:r>
            <a:r>
              <a:rPr kumimoji="1" lang="en-US" altLang="zh-CN" sz="2400"/>
              <a:t>x</a:t>
            </a:r>
            <a:r>
              <a:rPr kumimoji="1" lang="en-US" altLang="zh-CN" sz="2400" b="1"/>
              <a:t>2</a:t>
            </a:r>
            <a:r>
              <a:rPr kumimoji="1" lang="en-US" altLang="zh-CN" sz="2400" b="1" baseline="30000"/>
              <a:t>-2</a:t>
            </a:r>
            <a:r>
              <a:rPr kumimoji="1" lang="en-US" altLang="zh-CN" sz="2400" b="1"/>
              <a:t> = - 0.4375</a:t>
            </a:r>
          </a:p>
        </p:txBody>
      </p:sp>
      <p:sp>
        <p:nvSpPr>
          <p:cNvPr id="312331" name="Rectangle 11"/>
          <p:cNvSpPr>
            <a:spLocks noChangeArrowheads="1"/>
          </p:cNvSpPr>
          <p:nvPr/>
        </p:nvSpPr>
        <p:spPr bwMode="auto">
          <a:xfrm>
            <a:off x="1295400" y="2193925"/>
            <a:ext cx="6356350" cy="519113"/>
          </a:xfrm>
          <a:prstGeom prst="rect">
            <a:avLst/>
          </a:prstGeom>
          <a:noFill/>
          <a:ln w="9525">
            <a:noFill/>
            <a:miter lim="800000"/>
            <a:headEnd/>
            <a:tailEnd/>
          </a:ln>
        </p:spPr>
        <p:txBody>
          <a:bodyPr wrap="none">
            <a:spAutoFit/>
          </a:bodyPr>
          <a:lstStyle/>
          <a:p>
            <a:r>
              <a:rPr kumimoji="1" lang="zh-CN" altLang="en-US" sz="2800" b="1">
                <a:solidFill>
                  <a:srgbClr val="996633"/>
                </a:solidFill>
              </a:rPr>
              <a:t>(-1)</a:t>
            </a:r>
            <a:r>
              <a:rPr kumimoji="1" lang="en-US" altLang="zh-CN" sz="2800" b="1" baseline="30000">
                <a:solidFill>
                  <a:srgbClr val="996633"/>
                </a:solidFill>
              </a:rPr>
              <a:t>S</a:t>
            </a:r>
            <a:r>
              <a:rPr kumimoji="1" lang="en-US" altLang="zh-CN" sz="2800" b="1">
                <a:solidFill>
                  <a:srgbClr val="996633"/>
                </a:solidFill>
              </a:rPr>
              <a:t> </a:t>
            </a:r>
            <a:r>
              <a:rPr kumimoji="1" lang="en-US" altLang="zh-CN" sz="2800">
                <a:solidFill>
                  <a:srgbClr val="996633"/>
                </a:solidFill>
              </a:rPr>
              <a:t>x</a:t>
            </a:r>
            <a:r>
              <a:rPr kumimoji="1" lang="en-US" altLang="zh-CN" sz="2800" b="1">
                <a:solidFill>
                  <a:srgbClr val="996633"/>
                </a:solidFill>
              </a:rPr>
              <a:t> (</a:t>
            </a:r>
            <a:r>
              <a:rPr kumimoji="1" lang="en-US" altLang="zh-CN" sz="2800" b="1">
                <a:solidFill>
                  <a:srgbClr val="FF0066"/>
                </a:solidFill>
              </a:rPr>
              <a:t>1 +</a:t>
            </a:r>
            <a:r>
              <a:rPr kumimoji="1" lang="en-US" altLang="zh-CN" sz="2800" b="1">
                <a:solidFill>
                  <a:srgbClr val="996633"/>
                </a:solidFill>
              </a:rPr>
              <a:t> Significand) </a:t>
            </a:r>
            <a:r>
              <a:rPr kumimoji="1" lang="en-US" altLang="zh-CN" sz="2800">
                <a:solidFill>
                  <a:srgbClr val="996633"/>
                </a:solidFill>
              </a:rPr>
              <a:t>x</a:t>
            </a:r>
            <a:r>
              <a:rPr kumimoji="1" lang="en-US" altLang="zh-CN" sz="2800" b="1">
                <a:solidFill>
                  <a:srgbClr val="996633"/>
                </a:solidFill>
              </a:rPr>
              <a:t> 2</a:t>
            </a:r>
            <a:r>
              <a:rPr kumimoji="1" lang="en-US" altLang="zh-CN" sz="2800" b="1" baseline="30000">
                <a:solidFill>
                  <a:srgbClr val="996633"/>
                </a:solidFill>
              </a:rPr>
              <a:t>(Exponent-127)</a:t>
            </a:r>
          </a:p>
        </p:txBody>
      </p:sp>
      <p:sp>
        <p:nvSpPr>
          <p:cNvPr id="584717" name="Text Box 12"/>
          <p:cNvSpPr txBox="1">
            <a:spLocks noChangeArrowheads="1"/>
          </p:cNvSpPr>
          <p:nvPr/>
        </p:nvSpPr>
        <p:spPr bwMode="auto">
          <a:xfrm>
            <a:off x="144463" y="827088"/>
            <a:ext cx="8667750" cy="457200"/>
          </a:xfrm>
          <a:prstGeom prst="rect">
            <a:avLst/>
          </a:prstGeom>
          <a:noFill/>
          <a:ln w="9525">
            <a:noFill/>
            <a:miter lim="800000"/>
            <a:headEnd/>
            <a:tailEnd/>
          </a:ln>
        </p:spPr>
        <p:txBody>
          <a:bodyPr>
            <a:spAutoFit/>
          </a:bodyPr>
          <a:lstStyle/>
          <a:p>
            <a:pPr>
              <a:spcBef>
                <a:spcPct val="50000"/>
              </a:spcBef>
            </a:pPr>
            <a:r>
              <a:rPr kumimoji="1" lang="en-GB" altLang="zh-CN" sz="2400" b="1"/>
              <a:t>BEE00000H</a:t>
            </a:r>
            <a:r>
              <a:rPr kumimoji="1" lang="en-GB" altLang="zh-CN" sz="2400" b="1" baseline="-30000"/>
              <a:t> </a:t>
            </a:r>
            <a:r>
              <a:rPr kumimoji="1" lang="en-GB" altLang="zh-CN" sz="2400" b="1"/>
              <a:t>is the hex. Rep. Of an IEEE 754 SP FP number</a:t>
            </a:r>
            <a:endParaRPr kumimoji="1" lang="en-US" altLang="zh-CN"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2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23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23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23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23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2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autoUpdateAnimBg="0"/>
      <p:bldP spid="312327" grpId="0" autoUpdateAnimBg="0"/>
      <p:bldP spid="312328" grpId="0" autoUpdateAnimBg="0"/>
      <p:bldP spid="312329" grpId="0" autoUpdateAnimBg="0"/>
      <p:bldP spid="312330" grpId="0" autoUpdateAnimBg="0"/>
      <p:bldP spid="312331"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idx="4294967295"/>
          </p:nvPr>
        </p:nvSpPr>
        <p:spPr>
          <a:xfrm>
            <a:off x="457200" y="98425"/>
            <a:ext cx="8229600" cy="660400"/>
          </a:xfrm>
        </p:spPr>
        <p:txBody>
          <a:bodyPr lIns="63500" tIns="25400" rIns="63500" bIns="25400" anchor="t">
            <a:spAutoFit/>
          </a:bodyPr>
          <a:lstStyle/>
          <a:p>
            <a:r>
              <a:rPr lang="en-US" altLang="zh-CN" smtClean="0">
                <a:ea typeface="宋体" pitchFamily="2" charset="-122"/>
              </a:rPr>
              <a:t>Ex: Converting Decimal to FP</a:t>
            </a:r>
          </a:p>
        </p:txBody>
      </p:sp>
      <p:sp>
        <p:nvSpPr>
          <p:cNvPr id="586755" name="Rectangle 3"/>
          <p:cNvSpPr>
            <a:spLocks noGrp="1" noChangeArrowheads="1"/>
          </p:cNvSpPr>
          <p:nvPr>
            <p:ph type="body" idx="4294967295"/>
          </p:nvPr>
        </p:nvSpPr>
        <p:spPr>
          <a:xfrm>
            <a:off x="2909888" y="768350"/>
            <a:ext cx="4883150" cy="563563"/>
          </a:xfrm>
        </p:spPr>
        <p:txBody>
          <a:bodyPr lIns="63500" tIns="25400" rIns="63500" bIns="25400">
            <a:spAutoFit/>
          </a:bodyPr>
          <a:lstStyle/>
          <a:p>
            <a:pPr>
              <a:buFontTx/>
              <a:buNone/>
            </a:pPr>
            <a:r>
              <a:rPr lang="zh-CN" altLang="en-US" sz="2900" smtClean="0"/>
              <a:t>-12.75 </a:t>
            </a:r>
            <a:endParaRPr lang="en-US" altLang="zh-CN" sz="2900" baseline="30000" smtClean="0"/>
          </a:p>
        </p:txBody>
      </p:sp>
      <p:sp>
        <p:nvSpPr>
          <p:cNvPr id="314372" name="Text Box 4"/>
          <p:cNvSpPr txBox="1">
            <a:spLocks noChangeArrowheads="1"/>
          </p:cNvSpPr>
          <p:nvPr/>
        </p:nvSpPr>
        <p:spPr bwMode="auto">
          <a:xfrm>
            <a:off x="442913" y="1419225"/>
            <a:ext cx="8458200" cy="457200"/>
          </a:xfrm>
          <a:prstGeom prst="rect">
            <a:avLst/>
          </a:prstGeom>
          <a:noFill/>
          <a:ln w="9525">
            <a:noFill/>
            <a:miter lim="800000"/>
            <a:headEnd/>
            <a:tailEnd/>
          </a:ln>
        </p:spPr>
        <p:txBody>
          <a:bodyPr>
            <a:spAutoFit/>
          </a:bodyPr>
          <a:lstStyle/>
          <a:p>
            <a:pPr>
              <a:spcBef>
                <a:spcPct val="50000"/>
              </a:spcBef>
            </a:pPr>
            <a:r>
              <a:rPr kumimoji="1" lang="zh-CN" altLang="en-US" sz="2400" b="1"/>
              <a:t>1. </a:t>
            </a:r>
            <a:r>
              <a:rPr kumimoji="1" lang="en-US" altLang="zh-CN" sz="2400" b="1"/>
              <a:t>Denormalize: -12.75</a:t>
            </a:r>
            <a:endParaRPr kumimoji="1" lang="en-US" altLang="zh-CN" sz="2400"/>
          </a:p>
        </p:txBody>
      </p:sp>
      <p:sp>
        <p:nvSpPr>
          <p:cNvPr id="314373" name="Text Box 5"/>
          <p:cNvSpPr txBox="1">
            <a:spLocks noChangeArrowheads="1"/>
          </p:cNvSpPr>
          <p:nvPr/>
        </p:nvSpPr>
        <p:spPr bwMode="auto">
          <a:xfrm>
            <a:off x="457200" y="1833563"/>
            <a:ext cx="8077200" cy="858837"/>
          </a:xfrm>
          <a:prstGeom prst="rect">
            <a:avLst/>
          </a:prstGeom>
          <a:noFill/>
          <a:ln w="9525">
            <a:noFill/>
            <a:miter lim="800000"/>
            <a:headEnd/>
            <a:tailEnd/>
          </a:ln>
        </p:spPr>
        <p:txBody>
          <a:bodyPr>
            <a:spAutoFit/>
          </a:bodyPr>
          <a:lstStyle/>
          <a:p>
            <a:pPr>
              <a:spcBef>
                <a:spcPct val="10000"/>
              </a:spcBef>
            </a:pPr>
            <a:r>
              <a:rPr kumimoji="1" lang="zh-CN" altLang="en-US" sz="2400" b="1">
                <a:solidFill>
                  <a:srgbClr val="000000"/>
                </a:solidFill>
              </a:rPr>
              <a:t>2. </a:t>
            </a:r>
            <a:r>
              <a:rPr kumimoji="1" lang="en-US" altLang="zh-CN" sz="2400" b="1">
                <a:solidFill>
                  <a:srgbClr val="000000"/>
                </a:solidFill>
              </a:rPr>
              <a:t>Convert integer part:</a:t>
            </a:r>
          </a:p>
          <a:p>
            <a:pPr>
              <a:spcBef>
                <a:spcPct val="10000"/>
              </a:spcBef>
            </a:pPr>
            <a:r>
              <a:rPr kumimoji="1" lang="en-US" altLang="zh-CN" sz="2400" b="1">
                <a:solidFill>
                  <a:srgbClr val="000000"/>
                </a:solidFill>
              </a:rPr>
              <a:t>           12 = </a:t>
            </a:r>
            <a:r>
              <a:rPr kumimoji="1" lang="en-US" altLang="zh-CN" sz="2400" b="1">
                <a:solidFill>
                  <a:srgbClr val="063DE9"/>
                </a:solidFill>
              </a:rPr>
              <a:t>8 </a:t>
            </a:r>
            <a:r>
              <a:rPr kumimoji="1" lang="en-US" altLang="zh-CN" sz="2400" b="1">
                <a:solidFill>
                  <a:srgbClr val="000000"/>
                </a:solidFill>
              </a:rPr>
              <a:t>+ </a:t>
            </a:r>
            <a:r>
              <a:rPr kumimoji="1" lang="en-US" altLang="zh-CN" sz="2400" b="1">
                <a:solidFill>
                  <a:srgbClr val="063DE9"/>
                </a:solidFill>
              </a:rPr>
              <a:t>4 </a:t>
            </a:r>
            <a:r>
              <a:rPr kumimoji="1" lang="en-US" altLang="zh-CN" sz="2400" b="1">
                <a:solidFill>
                  <a:srgbClr val="000000"/>
                </a:solidFill>
              </a:rPr>
              <a:t>= </a:t>
            </a:r>
            <a:r>
              <a:rPr kumimoji="1" lang="en-US" altLang="zh-CN" sz="2400" b="1">
                <a:solidFill>
                  <a:srgbClr val="063DE9"/>
                </a:solidFill>
              </a:rPr>
              <a:t>1100</a:t>
            </a:r>
            <a:r>
              <a:rPr kumimoji="1" lang="en-US" altLang="zh-CN" sz="2400" b="1" baseline="-25000">
                <a:solidFill>
                  <a:srgbClr val="000000"/>
                </a:solidFill>
              </a:rPr>
              <a:t>2</a:t>
            </a:r>
            <a:endParaRPr kumimoji="1" lang="en-US" altLang="zh-CN" sz="2400" baseline="-25000">
              <a:solidFill>
                <a:srgbClr val="000000"/>
              </a:solidFill>
            </a:endParaRPr>
          </a:p>
        </p:txBody>
      </p:sp>
      <p:sp>
        <p:nvSpPr>
          <p:cNvPr id="314374" name="Text Box 6"/>
          <p:cNvSpPr txBox="1">
            <a:spLocks noChangeArrowheads="1"/>
          </p:cNvSpPr>
          <p:nvPr/>
        </p:nvSpPr>
        <p:spPr bwMode="auto">
          <a:xfrm>
            <a:off x="457200" y="2686050"/>
            <a:ext cx="8229600" cy="858838"/>
          </a:xfrm>
          <a:prstGeom prst="rect">
            <a:avLst/>
          </a:prstGeom>
          <a:noFill/>
          <a:ln w="9525">
            <a:noFill/>
            <a:miter lim="800000"/>
            <a:headEnd/>
            <a:tailEnd/>
          </a:ln>
        </p:spPr>
        <p:txBody>
          <a:bodyPr>
            <a:spAutoFit/>
          </a:bodyPr>
          <a:lstStyle/>
          <a:p>
            <a:pPr>
              <a:spcBef>
                <a:spcPct val="10000"/>
              </a:spcBef>
            </a:pPr>
            <a:r>
              <a:rPr kumimoji="1" lang="zh-CN" altLang="en-US" sz="2400" b="1">
                <a:solidFill>
                  <a:srgbClr val="000000"/>
                </a:solidFill>
              </a:rPr>
              <a:t>3. </a:t>
            </a:r>
            <a:r>
              <a:rPr kumimoji="1" lang="en-US" altLang="zh-CN" sz="2400" b="1">
                <a:solidFill>
                  <a:srgbClr val="000000"/>
                </a:solidFill>
              </a:rPr>
              <a:t>Convert fractional part:</a:t>
            </a:r>
          </a:p>
          <a:p>
            <a:pPr>
              <a:spcBef>
                <a:spcPct val="10000"/>
              </a:spcBef>
            </a:pPr>
            <a:r>
              <a:rPr kumimoji="1" lang="en-US" altLang="zh-CN" sz="2400" b="1">
                <a:solidFill>
                  <a:srgbClr val="000000"/>
                </a:solidFill>
              </a:rPr>
              <a:t>           .75 = </a:t>
            </a:r>
            <a:r>
              <a:rPr kumimoji="1" lang="en-US" altLang="zh-CN" sz="2400" b="1">
                <a:solidFill>
                  <a:srgbClr val="063DE9"/>
                </a:solidFill>
              </a:rPr>
              <a:t>.5 + .25 = .11</a:t>
            </a:r>
            <a:r>
              <a:rPr kumimoji="1" lang="en-US" altLang="zh-CN" sz="2400" b="1" baseline="-25000">
                <a:solidFill>
                  <a:srgbClr val="000000"/>
                </a:solidFill>
              </a:rPr>
              <a:t>2</a:t>
            </a:r>
            <a:endParaRPr kumimoji="1" lang="en-US" altLang="zh-CN" sz="2400" baseline="-25000">
              <a:solidFill>
                <a:srgbClr val="000000"/>
              </a:solidFill>
            </a:endParaRPr>
          </a:p>
        </p:txBody>
      </p:sp>
      <p:sp>
        <p:nvSpPr>
          <p:cNvPr id="314375" name="Text Box 7"/>
          <p:cNvSpPr txBox="1">
            <a:spLocks noChangeArrowheads="1"/>
          </p:cNvSpPr>
          <p:nvPr/>
        </p:nvSpPr>
        <p:spPr bwMode="auto">
          <a:xfrm>
            <a:off x="457200" y="3600450"/>
            <a:ext cx="7696200" cy="858838"/>
          </a:xfrm>
          <a:prstGeom prst="rect">
            <a:avLst/>
          </a:prstGeom>
          <a:noFill/>
          <a:ln w="9525">
            <a:noFill/>
            <a:miter lim="800000"/>
            <a:headEnd/>
            <a:tailEnd/>
          </a:ln>
        </p:spPr>
        <p:txBody>
          <a:bodyPr>
            <a:spAutoFit/>
          </a:bodyPr>
          <a:lstStyle/>
          <a:p>
            <a:pPr>
              <a:spcBef>
                <a:spcPct val="10000"/>
              </a:spcBef>
            </a:pPr>
            <a:r>
              <a:rPr kumimoji="1" lang="zh-CN" altLang="en-US" sz="2400" b="1"/>
              <a:t>4. </a:t>
            </a:r>
            <a:r>
              <a:rPr kumimoji="1" lang="en-US" altLang="zh-CN" sz="2400" b="1"/>
              <a:t>Put parts together and normalize:</a:t>
            </a:r>
          </a:p>
          <a:p>
            <a:pPr>
              <a:spcBef>
                <a:spcPct val="10000"/>
              </a:spcBef>
            </a:pPr>
            <a:r>
              <a:rPr kumimoji="1" lang="en-US" altLang="zh-CN" sz="2400" b="1"/>
              <a:t>           1100.11 = </a:t>
            </a:r>
            <a:r>
              <a:rPr kumimoji="1" lang="en-US" altLang="zh-CN" sz="2400" b="1">
                <a:solidFill>
                  <a:srgbClr val="FF0066"/>
                </a:solidFill>
              </a:rPr>
              <a:t>1.</a:t>
            </a:r>
            <a:r>
              <a:rPr kumimoji="1" lang="en-US" altLang="zh-CN" sz="2400" b="1"/>
              <a:t>10011</a:t>
            </a:r>
            <a:r>
              <a:rPr kumimoji="1" lang="en-US" altLang="zh-CN" sz="2400"/>
              <a:t> x</a:t>
            </a:r>
            <a:r>
              <a:rPr kumimoji="1" lang="en-US" altLang="zh-CN" sz="2400" b="1"/>
              <a:t> 2</a:t>
            </a:r>
            <a:r>
              <a:rPr kumimoji="1" lang="en-US" altLang="zh-CN" sz="2400" b="1" baseline="30000"/>
              <a:t>3</a:t>
            </a:r>
            <a:endParaRPr kumimoji="1" lang="en-US" altLang="zh-CN" sz="2400" baseline="30000"/>
          </a:p>
        </p:txBody>
      </p:sp>
      <p:sp>
        <p:nvSpPr>
          <p:cNvPr id="314376" name="Text Box 8"/>
          <p:cNvSpPr txBox="1">
            <a:spLocks noChangeArrowheads="1"/>
          </p:cNvSpPr>
          <p:nvPr/>
        </p:nvSpPr>
        <p:spPr bwMode="auto">
          <a:xfrm>
            <a:off x="457200" y="4514850"/>
            <a:ext cx="7883525" cy="457200"/>
          </a:xfrm>
          <a:prstGeom prst="rect">
            <a:avLst/>
          </a:prstGeom>
          <a:noFill/>
          <a:ln w="9525">
            <a:noFill/>
            <a:miter lim="800000"/>
            <a:headEnd/>
            <a:tailEnd/>
          </a:ln>
        </p:spPr>
        <p:txBody>
          <a:bodyPr>
            <a:spAutoFit/>
          </a:bodyPr>
          <a:lstStyle/>
          <a:p>
            <a:pPr>
              <a:spcBef>
                <a:spcPct val="50000"/>
              </a:spcBef>
            </a:pPr>
            <a:r>
              <a:rPr kumimoji="1" lang="zh-CN" altLang="en-US" sz="2400" b="1"/>
              <a:t>5. </a:t>
            </a:r>
            <a:r>
              <a:rPr kumimoji="1" lang="en-US" altLang="zh-CN" sz="2400" b="1"/>
              <a:t>Convert exponent: 127 + 3 = </a:t>
            </a:r>
            <a:r>
              <a:rPr kumimoji="1" lang="en-US" altLang="zh-CN" sz="2400" b="1">
                <a:solidFill>
                  <a:srgbClr val="3333FF"/>
                </a:solidFill>
              </a:rPr>
              <a:t>128 </a:t>
            </a:r>
            <a:r>
              <a:rPr kumimoji="1" lang="en-US" altLang="zh-CN" sz="2400" b="1"/>
              <a:t>+ </a:t>
            </a:r>
            <a:r>
              <a:rPr kumimoji="1" lang="en-US" altLang="zh-CN" sz="2400" b="1">
                <a:solidFill>
                  <a:srgbClr val="3333FF"/>
                </a:solidFill>
              </a:rPr>
              <a:t>2 </a:t>
            </a:r>
            <a:r>
              <a:rPr kumimoji="1" lang="en-US" altLang="zh-CN" sz="2400" b="1"/>
              <a:t>= </a:t>
            </a:r>
            <a:r>
              <a:rPr kumimoji="1" lang="en-US" altLang="zh-CN" sz="2400" b="1">
                <a:solidFill>
                  <a:srgbClr val="3333FF"/>
                </a:solidFill>
              </a:rPr>
              <a:t>1000 0010</a:t>
            </a:r>
            <a:r>
              <a:rPr kumimoji="1" lang="en-US" altLang="zh-CN" sz="2400" b="1" baseline="-25000"/>
              <a:t>2</a:t>
            </a:r>
            <a:endParaRPr kumimoji="1" lang="en-US" altLang="zh-CN" sz="2400"/>
          </a:p>
        </p:txBody>
      </p:sp>
      <p:sp>
        <p:nvSpPr>
          <p:cNvPr id="314377" name="Text Box 9"/>
          <p:cNvSpPr txBox="1">
            <a:spLocks noChangeArrowheads="1"/>
          </p:cNvSpPr>
          <p:nvPr/>
        </p:nvSpPr>
        <p:spPr bwMode="auto">
          <a:xfrm>
            <a:off x="674688" y="5256213"/>
            <a:ext cx="6764337" cy="519112"/>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rPr>
              <a:t>11000 0010 100 1100 0000 0000 0000 0000</a:t>
            </a:r>
            <a:endParaRPr kumimoji="1" lang="zh-CN" altLang="en-US" sz="2800">
              <a:latin typeface="Times New Roman" pitchFamily="18" charset="0"/>
            </a:endParaRPr>
          </a:p>
        </p:txBody>
      </p:sp>
      <p:sp>
        <p:nvSpPr>
          <p:cNvPr id="586762" name="Rectangle 10"/>
          <p:cNvSpPr>
            <a:spLocks noChangeArrowheads="1"/>
          </p:cNvSpPr>
          <p:nvPr/>
        </p:nvSpPr>
        <p:spPr bwMode="auto">
          <a:xfrm>
            <a:off x="735013" y="5332413"/>
            <a:ext cx="6440487" cy="457200"/>
          </a:xfrm>
          <a:prstGeom prst="rect">
            <a:avLst/>
          </a:prstGeom>
          <a:noFill/>
          <a:ln w="28575">
            <a:solidFill>
              <a:schemeClr val="accent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86763" name="Line 11"/>
          <p:cNvSpPr>
            <a:spLocks noChangeShapeType="1"/>
          </p:cNvSpPr>
          <p:nvPr/>
        </p:nvSpPr>
        <p:spPr bwMode="auto">
          <a:xfrm>
            <a:off x="935038" y="5332413"/>
            <a:ext cx="0" cy="457200"/>
          </a:xfrm>
          <a:prstGeom prst="line">
            <a:avLst/>
          </a:prstGeom>
          <a:noFill/>
          <a:ln w="28575">
            <a:solidFill>
              <a:schemeClr val="accent1"/>
            </a:solidFill>
            <a:miter lim="800000"/>
            <a:headEnd/>
            <a:tailEnd/>
          </a:ln>
        </p:spPr>
        <p:txBody>
          <a:bodyPr wrap="none"/>
          <a:lstStyle/>
          <a:p>
            <a:endParaRPr lang="zh-CN" altLang="en-US"/>
          </a:p>
        </p:txBody>
      </p:sp>
      <p:sp>
        <p:nvSpPr>
          <p:cNvPr id="586764" name="Line 12"/>
          <p:cNvSpPr>
            <a:spLocks noChangeShapeType="1"/>
          </p:cNvSpPr>
          <p:nvPr/>
        </p:nvSpPr>
        <p:spPr bwMode="auto">
          <a:xfrm>
            <a:off x="2498725" y="5319713"/>
            <a:ext cx="0" cy="457200"/>
          </a:xfrm>
          <a:prstGeom prst="line">
            <a:avLst/>
          </a:prstGeom>
          <a:noFill/>
          <a:ln w="28575">
            <a:solidFill>
              <a:schemeClr val="accent1"/>
            </a:solidFill>
            <a:miter lim="800000"/>
            <a:headEnd/>
            <a:tailEnd/>
          </a:ln>
        </p:spPr>
        <p:txBody>
          <a:bodyPr wrap="none"/>
          <a:lstStyle/>
          <a:p>
            <a:endParaRPr lang="zh-CN" altLang="en-US"/>
          </a:p>
        </p:txBody>
      </p:sp>
      <p:sp>
        <p:nvSpPr>
          <p:cNvPr id="314381" name="Text Box 13"/>
          <p:cNvSpPr txBox="1">
            <a:spLocks noChangeArrowheads="1"/>
          </p:cNvSpPr>
          <p:nvPr/>
        </p:nvSpPr>
        <p:spPr bwMode="auto">
          <a:xfrm>
            <a:off x="717550" y="5997575"/>
            <a:ext cx="5029200" cy="457200"/>
          </a:xfrm>
          <a:prstGeom prst="rect">
            <a:avLst/>
          </a:prstGeom>
          <a:noFill/>
          <a:ln w="9525">
            <a:noFill/>
            <a:miter lim="800000"/>
            <a:headEnd/>
            <a:tailEnd/>
          </a:ln>
        </p:spPr>
        <p:txBody>
          <a:bodyPr>
            <a:spAutoFit/>
          </a:bodyPr>
          <a:lstStyle/>
          <a:p>
            <a:pPr>
              <a:spcBef>
                <a:spcPct val="50000"/>
              </a:spcBef>
            </a:pPr>
            <a:r>
              <a:rPr kumimoji="1" lang="en-US" altLang="zh-CN" sz="2400" b="1"/>
              <a:t>The Hex rep.  is  C14C0000H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43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43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43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43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43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4377"/>
                                        </p:tgtEl>
                                        <p:attrNameLst>
                                          <p:attrName>style.visibility</p:attrName>
                                        </p:attrNameLst>
                                      </p:cBhvr>
                                      <p:to>
                                        <p:strVal val="visible"/>
                                      </p:to>
                                    </p:set>
                                    <p:animEffect transition="in" filter="blinds(horizontal)">
                                      <p:cBhvr>
                                        <p:cTn id="27" dur="500"/>
                                        <p:tgtEl>
                                          <p:spTgt spid="31437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14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2" grpId="0" autoUpdateAnimBg="0"/>
      <p:bldP spid="314373" grpId="0" autoUpdateAnimBg="0"/>
      <p:bldP spid="314374" grpId="0" autoUpdateAnimBg="0"/>
      <p:bldP spid="314375" grpId="0" autoUpdateAnimBg="0"/>
      <p:bldP spid="314376" grpId="0" autoUpdateAnimBg="0"/>
      <p:bldP spid="314377" grpId="0"/>
      <p:bldP spid="31438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idx="4294967295"/>
          </p:nvPr>
        </p:nvSpPr>
        <p:spPr>
          <a:xfrm>
            <a:off x="800100" y="98425"/>
            <a:ext cx="7642225" cy="600075"/>
          </a:xfrm>
        </p:spPr>
        <p:txBody>
          <a:bodyPr lIns="63500" tIns="25400" rIns="63500" bIns="25400" anchor="t">
            <a:spAutoFit/>
          </a:bodyPr>
          <a:lstStyle/>
          <a:p>
            <a:r>
              <a:rPr lang="en-US" altLang="zh-CN" sz="3600" smtClean="0">
                <a:ea typeface="宋体" pitchFamily="2" charset="-122"/>
              </a:rPr>
              <a:t>Normalized numbers</a:t>
            </a:r>
            <a:r>
              <a:rPr lang="zh-CN" altLang="en-US" sz="3600" smtClean="0">
                <a:ea typeface="宋体" pitchFamily="2" charset="-122"/>
              </a:rPr>
              <a:t>（规格化数）</a:t>
            </a:r>
          </a:p>
        </p:txBody>
      </p:sp>
      <p:sp>
        <p:nvSpPr>
          <p:cNvPr id="316419" name="Text Box 3"/>
          <p:cNvSpPr txBox="1">
            <a:spLocks noChangeArrowheads="1"/>
          </p:cNvSpPr>
          <p:nvPr/>
        </p:nvSpPr>
        <p:spPr bwMode="auto">
          <a:xfrm>
            <a:off x="1524000" y="2392363"/>
            <a:ext cx="6629400" cy="3724275"/>
          </a:xfrm>
          <a:prstGeom prst="rect">
            <a:avLst/>
          </a:prstGeom>
          <a:noFill/>
          <a:ln w="9525">
            <a:noFill/>
            <a:miter lim="800000"/>
            <a:headEnd/>
            <a:tailEnd/>
          </a:ln>
        </p:spPr>
        <p:txBody>
          <a:bodyPr>
            <a:spAutoFit/>
          </a:bodyPr>
          <a:lstStyle/>
          <a:p>
            <a:pPr>
              <a:spcBef>
                <a:spcPct val="50000"/>
              </a:spcBef>
            </a:pPr>
            <a:r>
              <a:rPr kumimoji="1" lang="en-US" altLang="zh-CN" sz="2800" b="1">
                <a:solidFill>
                  <a:schemeClr val="tx2"/>
                </a:solidFill>
              </a:rPr>
              <a:t>Exponent    Significand            Object</a:t>
            </a:r>
          </a:p>
          <a:p>
            <a:pPr>
              <a:spcBef>
                <a:spcPct val="50000"/>
              </a:spcBef>
            </a:pPr>
            <a:r>
              <a:rPr kumimoji="1" lang="en-US" altLang="zh-CN" sz="2800" b="1">
                <a:solidFill>
                  <a:srgbClr val="CC0000"/>
                </a:solidFill>
              </a:rPr>
              <a:t>1-254            anything               Norms</a:t>
            </a:r>
          </a:p>
          <a:p>
            <a:r>
              <a:rPr kumimoji="1" lang="en-US" altLang="zh-CN" sz="2800" b="1">
                <a:solidFill>
                  <a:srgbClr val="CC0000"/>
                </a:solidFill>
              </a:rPr>
              <a:t>               implicit leading 1</a:t>
            </a:r>
          </a:p>
          <a:p>
            <a:pPr eaLnBrk="0" hangingPunct="0"/>
            <a:r>
              <a:rPr kumimoji="1" lang="en-US" altLang="zh-CN" sz="2800" b="1">
                <a:cs typeface="Tahoma" pitchFamily="34" charset="0"/>
              </a:rPr>
              <a:t>0                    0                               ?</a:t>
            </a:r>
          </a:p>
          <a:p>
            <a:pPr eaLnBrk="0" hangingPunct="0"/>
            <a:r>
              <a:rPr kumimoji="1" lang="en-US" altLang="zh-CN" sz="2800" b="1">
                <a:cs typeface="Tahoma" pitchFamily="34" charset="0"/>
              </a:rPr>
              <a:t>0                    nonzero                   ? </a:t>
            </a:r>
            <a:endParaRPr kumimoji="1" lang="en-US" altLang="zh-CN" sz="2800" b="1">
              <a:solidFill>
                <a:srgbClr val="CC0000"/>
              </a:solidFill>
              <a:cs typeface="Tahoma" pitchFamily="34" charset="0"/>
            </a:endParaRPr>
          </a:p>
          <a:p>
            <a:pPr>
              <a:spcBef>
                <a:spcPct val="50000"/>
              </a:spcBef>
            </a:pPr>
            <a:r>
              <a:rPr kumimoji="1" lang="en-US" altLang="zh-CN" sz="2800" b="1"/>
              <a:t>255                0                               ?</a:t>
            </a:r>
          </a:p>
          <a:p>
            <a:pPr>
              <a:spcBef>
                <a:spcPct val="50000"/>
              </a:spcBef>
            </a:pPr>
            <a:r>
              <a:rPr kumimoji="1" lang="en-US" altLang="zh-CN" sz="2800" b="1"/>
              <a:t>255                nonzero                   ?</a:t>
            </a:r>
          </a:p>
        </p:txBody>
      </p:sp>
      <p:sp>
        <p:nvSpPr>
          <p:cNvPr id="588804" name="Text Box 4"/>
          <p:cNvSpPr txBox="1">
            <a:spLocks noChangeArrowheads="1"/>
          </p:cNvSpPr>
          <p:nvPr/>
        </p:nvSpPr>
        <p:spPr bwMode="auto">
          <a:xfrm>
            <a:off x="381000" y="963613"/>
            <a:ext cx="8763000" cy="1160462"/>
          </a:xfrm>
          <a:prstGeom prst="rect">
            <a:avLst/>
          </a:prstGeom>
          <a:noFill/>
          <a:ln w="9525">
            <a:noFill/>
            <a:miter lim="800000"/>
            <a:headEnd/>
            <a:tailEnd/>
          </a:ln>
        </p:spPr>
        <p:txBody>
          <a:bodyPr>
            <a:spAutoFit/>
          </a:bodyPr>
          <a:lstStyle/>
          <a:p>
            <a:pPr>
              <a:spcBef>
                <a:spcPct val="50000"/>
              </a:spcBef>
            </a:pPr>
            <a:r>
              <a:rPr kumimoji="1" lang="zh-CN" altLang="en-US" sz="2800" b="1">
                <a:solidFill>
                  <a:schemeClr val="accent2"/>
                </a:solidFill>
                <a:ea typeface="黑体" pitchFamily="49" charset="-122"/>
              </a:rPr>
              <a:t>前面的定义都是针对规格化数（</a:t>
            </a:r>
            <a:r>
              <a:rPr kumimoji="1" lang="en-US" altLang="zh-CN" sz="2800" b="1">
                <a:solidFill>
                  <a:schemeClr val="accent2"/>
                </a:solidFill>
                <a:ea typeface="黑体" pitchFamily="49" charset="-122"/>
              </a:rPr>
              <a:t>normalized form</a:t>
            </a:r>
            <a:r>
              <a:rPr kumimoji="1" lang="zh-CN" altLang="en-US" sz="2800" b="1">
                <a:solidFill>
                  <a:schemeClr val="accent2"/>
                </a:solidFill>
                <a:ea typeface="黑体" pitchFamily="49" charset="-122"/>
              </a:rPr>
              <a:t>）</a:t>
            </a:r>
          </a:p>
          <a:p>
            <a:pPr>
              <a:spcBef>
                <a:spcPct val="50000"/>
              </a:spcBef>
            </a:pPr>
            <a:r>
              <a:rPr kumimoji="1" lang="en-US" altLang="zh-CN" sz="2800" b="1">
                <a:ea typeface="黑体" pitchFamily="49" charset="-122"/>
              </a:rPr>
              <a:t>How about other patterns?</a:t>
            </a:r>
          </a:p>
        </p:txBody>
      </p:sp>
      <p:sp>
        <p:nvSpPr>
          <p:cNvPr id="588805" name="Line 5"/>
          <p:cNvSpPr>
            <a:spLocks noChangeShapeType="1"/>
          </p:cNvSpPr>
          <p:nvPr/>
        </p:nvSpPr>
        <p:spPr bwMode="auto">
          <a:xfrm>
            <a:off x="1500188" y="2960688"/>
            <a:ext cx="6478587" cy="0"/>
          </a:xfrm>
          <a:prstGeom prst="line">
            <a:avLst/>
          </a:prstGeom>
          <a:noFill/>
          <a:ln w="9525">
            <a:solidFill>
              <a:schemeClr val="tx1"/>
            </a:solidFill>
            <a:miter lim="800000"/>
            <a:headEnd/>
            <a:tailEnd/>
          </a:ln>
        </p:spPr>
        <p:txBody>
          <a:bodyPr wrap="none"/>
          <a:lstStyle/>
          <a:p>
            <a:endParaRPr lang="zh-CN" altLang="en-US"/>
          </a:p>
        </p:txBody>
      </p:sp>
      <p:sp>
        <p:nvSpPr>
          <p:cNvPr id="4" name="TextBox 3"/>
          <p:cNvSpPr txBox="1"/>
          <p:nvPr/>
        </p:nvSpPr>
        <p:spPr>
          <a:xfrm>
            <a:off x="6642100" y="233363"/>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6419">
                                            <p:txEl>
                                              <p:pRg st="1" end="1"/>
                                            </p:txEl>
                                          </p:spTgt>
                                        </p:tgtEl>
                                        <p:attrNameLst>
                                          <p:attrName>style.visibility</p:attrName>
                                        </p:attrNameLst>
                                      </p:cBhvr>
                                      <p:to>
                                        <p:strVal val="visible"/>
                                      </p:to>
                                    </p:set>
                                    <p:animEffect transition="in" filter="blinds(horizontal)">
                                      <p:cBhvr>
                                        <p:cTn id="7" dur="500"/>
                                        <p:tgtEl>
                                          <p:spTgt spid="3164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6419">
                                            <p:txEl>
                                              <p:pRg st="2" end="2"/>
                                            </p:txEl>
                                          </p:spTgt>
                                        </p:tgtEl>
                                        <p:attrNameLst>
                                          <p:attrName>style.visibility</p:attrName>
                                        </p:attrNameLst>
                                      </p:cBhvr>
                                      <p:to>
                                        <p:strVal val="visible"/>
                                      </p:to>
                                    </p:set>
                                    <p:animEffect transition="in" filter="blinds(horizontal)">
                                      <p:cBhvr>
                                        <p:cTn id="10" dur="500"/>
                                        <p:tgtEl>
                                          <p:spTgt spid="31641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16419">
                                            <p:txEl>
                                              <p:pRg st="3" end="3"/>
                                            </p:txEl>
                                          </p:spTgt>
                                        </p:tgtEl>
                                        <p:attrNameLst>
                                          <p:attrName>style.visibility</p:attrName>
                                        </p:attrNameLst>
                                      </p:cBhvr>
                                      <p:to>
                                        <p:strVal val="visible"/>
                                      </p:to>
                                    </p:set>
                                    <p:animEffect transition="in" filter="blinds(horizontal)">
                                      <p:cBhvr>
                                        <p:cTn id="15" dur="500"/>
                                        <p:tgtEl>
                                          <p:spTgt spid="31641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16419">
                                            <p:txEl>
                                              <p:pRg st="4" end="4"/>
                                            </p:txEl>
                                          </p:spTgt>
                                        </p:tgtEl>
                                        <p:attrNameLst>
                                          <p:attrName>style.visibility</p:attrName>
                                        </p:attrNameLst>
                                      </p:cBhvr>
                                      <p:to>
                                        <p:strVal val="visible"/>
                                      </p:to>
                                    </p:set>
                                    <p:animEffect transition="in" filter="blinds(horizontal)">
                                      <p:cBhvr>
                                        <p:cTn id="20" dur="500"/>
                                        <p:tgtEl>
                                          <p:spTgt spid="31641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16419">
                                            <p:txEl>
                                              <p:pRg st="5" end="5"/>
                                            </p:txEl>
                                          </p:spTgt>
                                        </p:tgtEl>
                                        <p:attrNameLst>
                                          <p:attrName>style.visibility</p:attrName>
                                        </p:attrNameLst>
                                      </p:cBhvr>
                                      <p:to>
                                        <p:strVal val="visible"/>
                                      </p:to>
                                    </p:set>
                                    <p:animEffect transition="in" filter="blinds(horizontal)">
                                      <p:cBhvr>
                                        <p:cTn id="25" dur="500"/>
                                        <p:tgtEl>
                                          <p:spTgt spid="316419">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16419">
                                            <p:txEl>
                                              <p:pRg st="6" end="6"/>
                                            </p:txEl>
                                          </p:spTgt>
                                        </p:tgtEl>
                                        <p:attrNameLst>
                                          <p:attrName>style.visibility</p:attrName>
                                        </p:attrNameLst>
                                      </p:cBhvr>
                                      <p:to>
                                        <p:strVal val="visible"/>
                                      </p:to>
                                    </p:set>
                                    <p:animEffect transition="in" filter="blinds(horizontal)">
                                      <p:cBhvr>
                                        <p:cTn id="30" dur="500"/>
                                        <p:tgtEl>
                                          <p:spTgt spid="316419">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linds(horizontal)">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en-US" altLang="zh-CN" smtClean="0">
                <a:ea typeface="宋体" pitchFamily="2" charset="-122"/>
              </a:rPr>
              <a:t>Representation for 0</a:t>
            </a:r>
          </a:p>
        </p:txBody>
      </p:sp>
      <p:sp>
        <p:nvSpPr>
          <p:cNvPr id="318467" name="Rectangle 3"/>
          <p:cNvSpPr>
            <a:spLocks noGrp="1" noChangeArrowheads="1"/>
          </p:cNvSpPr>
          <p:nvPr>
            <p:ph type="body" idx="4294967295"/>
          </p:nvPr>
        </p:nvSpPr>
        <p:spPr>
          <a:xfrm>
            <a:off x="268288" y="1081088"/>
            <a:ext cx="7902575" cy="3897312"/>
          </a:xfrm>
        </p:spPr>
        <p:txBody>
          <a:bodyPr lIns="63500" tIns="25400" rIns="63500" bIns="25400">
            <a:spAutoFit/>
          </a:bodyPr>
          <a:lstStyle/>
          <a:p>
            <a:pPr>
              <a:buFontTx/>
              <a:buNone/>
            </a:pPr>
            <a:r>
              <a:rPr lang="en-US" altLang="zh-CN" sz="2900" smtClean="0"/>
              <a:t>How to represent 0?</a:t>
            </a:r>
          </a:p>
          <a:p>
            <a:pPr>
              <a:buFontTx/>
              <a:buNone/>
            </a:pPr>
            <a:r>
              <a:rPr lang="en-US" altLang="zh-CN" sz="2900" smtClean="0"/>
              <a:t>     </a:t>
            </a:r>
            <a:r>
              <a:rPr lang="en-US" altLang="zh-CN" sz="2900" smtClean="0">
                <a:solidFill>
                  <a:srgbClr val="CC0000"/>
                </a:solidFill>
              </a:rPr>
              <a:t>exponent</a:t>
            </a:r>
            <a:r>
              <a:rPr lang="en-US" altLang="zh-CN" sz="2900" smtClean="0"/>
              <a:t>: all zeros</a:t>
            </a:r>
          </a:p>
          <a:p>
            <a:pPr>
              <a:buFontTx/>
              <a:buNone/>
            </a:pPr>
            <a:r>
              <a:rPr lang="en-US" altLang="zh-CN" sz="2900" smtClean="0"/>
              <a:t>     </a:t>
            </a:r>
            <a:r>
              <a:rPr lang="en-US" altLang="zh-CN" sz="2900" smtClean="0">
                <a:solidFill>
                  <a:srgbClr val="3333FF"/>
                </a:solidFill>
              </a:rPr>
              <a:t>significand</a:t>
            </a:r>
            <a:r>
              <a:rPr lang="en-US" altLang="zh-CN" sz="2900" smtClean="0"/>
              <a:t>: all zeros</a:t>
            </a:r>
          </a:p>
          <a:p>
            <a:pPr>
              <a:buFontTx/>
              <a:buNone/>
            </a:pPr>
            <a:r>
              <a:rPr lang="en-US" altLang="zh-CN" sz="2900" smtClean="0"/>
              <a:t>     </a:t>
            </a:r>
            <a:r>
              <a:rPr lang="en-US" altLang="zh-CN" sz="2900" smtClean="0">
                <a:solidFill>
                  <a:srgbClr val="FF6600"/>
                </a:solidFill>
              </a:rPr>
              <a:t>What about sign?</a:t>
            </a:r>
            <a:r>
              <a:rPr lang="en-US" altLang="zh-CN" sz="2900" smtClean="0"/>
              <a:t> Both cases valid.</a:t>
            </a:r>
          </a:p>
          <a:p>
            <a:pPr>
              <a:buFontTx/>
              <a:buNone/>
            </a:pPr>
            <a:r>
              <a:rPr lang="en-US" altLang="zh-CN" sz="2900" smtClean="0"/>
              <a:t>  +0: 0 00000000 00000000000000000000000</a:t>
            </a:r>
          </a:p>
          <a:p>
            <a:pPr>
              <a:buFontTx/>
              <a:buNone/>
            </a:pPr>
            <a:r>
              <a:rPr lang="en-US" altLang="zh-CN" sz="2900" smtClean="0"/>
              <a:t>   -0: 1 00000000 00000000000000000000000</a:t>
            </a:r>
          </a:p>
          <a:p>
            <a:endParaRPr lang="zh-CN" altLang="en-US" sz="2900" smtClean="0"/>
          </a:p>
        </p:txBody>
      </p:sp>
      <p:sp>
        <p:nvSpPr>
          <p:cNvPr id="4" name="TextBox 3"/>
          <p:cNvSpPr txBox="1"/>
          <p:nvPr/>
        </p:nvSpPr>
        <p:spPr>
          <a:xfrm>
            <a:off x="6327775" y="1179513"/>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8467">
                                            <p:txEl>
                                              <p:pRg st="1" end="1"/>
                                            </p:txEl>
                                          </p:spTgt>
                                        </p:tgtEl>
                                        <p:attrNameLst>
                                          <p:attrName>style.visibility</p:attrName>
                                        </p:attrNameLst>
                                      </p:cBhvr>
                                      <p:to>
                                        <p:strVal val="visible"/>
                                      </p:to>
                                    </p:set>
                                    <p:animEffect transition="in" filter="blinds(horizontal)">
                                      <p:cBhvr>
                                        <p:cTn id="7" dur="500"/>
                                        <p:tgtEl>
                                          <p:spTgt spid="31846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8467">
                                            <p:txEl>
                                              <p:pRg st="2" end="2"/>
                                            </p:txEl>
                                          </p:spTgt>
                                        </p:tgtEl>
                                        <p:attrNameLst>
                                          <p:attrName>style.visibility</p:attrName>
                                        </p:attrNameLst>
                                      </p:cBhvr>
                                      <p:to>
                                        <p:strVal val="visible"/>
                                      </p:to>
                                    </p:set>
                                    <p:animEffect transition="in" filter="blinds(horizontal)">
                                      <p:cBhvr>
                                        <p:cTn id="10" dur="500"/>
                                        <p:tgtEl>
                                          <p:spTgt spid="31846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18467">
                                            <p:txEl>
                                              <p:pRg st="3" end="3"/>
                                            </p:txEl>
                                          </p:spTgt>
                                        </p:tgtEl>
                                        <p:attrNameLst>
                                          <p:attrName>style.visibility</p:attrName>
                                        </p:attrNameLst>
                                      </p:cBhvr>
                                      <p:to>
                                        <p:strVal val="visible"/>
                                      </p:to>
                                    </p:set>
                                    <p:animEffect transition="in" filter="blinds(horizontal)">
                                      <p:cBhvr>
                                        <p:cTn id="15" dur="500"/>
                                        <p:tgtEl>
                                          <p:spTgt spid="31846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18467">
                                            <p:txEl>
                                              <p:pRg st="4" end="4"/>
                                            </p:txEl>
                                          </p:spTgt>
                                        </p:tgtEl>
                                        <p:attrNameLst>
                                          <p:attrName>style.visibility</p:attrName>
                                        </p:attrNameLst>
                                      </p:cBhvr>
                                      <p:to>
                                        <p:strVal val="visible"/>
                                      </p:to>
                                    </p:set>
                                    <p:animEffect transition="in" filter="blinds(horizontal)">
                                      <p:cBhvr>
                                        <p:cTn id="20" dur="500"/>
                                        <p:tgtEl>
                                          <p:spTgt spid="318467">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18467">
                                            <p:txEl>
                                              <p:pRg st="5" end="5"/>
                                            </p:txEl>
                                          </p:spTgt>
                                        </p:tgtEl>
                                        <p:attrNameLst>
                                          <p:attrName>style.visibility</p:attrName>
                                        </p:attrNameLst>
                                      </p:cBhvr>
                                      <p:to>
                                        <p:strVal val="visible"/>
                                      </p:to>
                                    </p:set>
                                    <p:animEffect transition="in" filter="blinds(horizontal)">
                                      <p:cBhvr>
                                        <p:cTn id="23" dur="500"/>
                                        <p:tgtEl>
                                          <p:spTgt spid="318467">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xfrm>
            <a:off x="457200" y="98425"/>
            <a:ext cx="8229600" cy="561975"/>
          </a:xfrm>
        </p:spPr>
        <p:txBody>
          <a:bodyPr/>
          <a:lstStyle/>
          <a:p>
            <a:r>
              <a:rPr lang="zh-CN" altLang="en-US" sz="3200" smtClean="0"/>
              <a:t>数据的表示和运算</a:t>
            </a:r>
          </a:p>
        </p:txBody>
      </p:sp>
      <p:sp>
        <p:nvSpPr>
          <p:cNvPr id="505859" name="Rectangle 3"/>
          <p:cNvSpPr>
            <a:spLocks noGrp="1" noChangeArrowheads="1"/>
          </p:cNvSpPr>
          <p:nvPr>
            <p:ph type="body" idx="1"/>
          </p:nvPr>
        </p:nvSpPr>
        <p:spPr>
          <a:xfrm>
            <a:off x="476250" y="836613"/>
            <a:ext cx="8378825" cy="5607050"/>
          </a:xfrm>
        </p:spPr>
        <p:txBody>
          <a:bodyPr/>
          <a:lstStyle/>
          <a:p>
            <a:pPr>
              <a:lnSpc>
                <a:spcPct val="95000"/>
              </a:lnSpc>
            </a:pPr>
            <a:r>
              <a:rPr lang="zh-CN" altLang="en-US" sz="2000" smtClean="0">
                <a:latin typeface="微软雅黑" pitchFamily="34" charset="-122"/>
                <a:ea typeface="微软雅黑" pitchFamily="34" charset="-122"/>
              </a:rPr>
              <a:t>分以下三个部分介绍</a:t>
            </a:r>
          </a:p>
          <a:p>
            <a:pPr lvl="1">
              <a:lnSpc>
                <a:spcPct val="95000"/>
              </a:lnSpc>
            </a:pPr>
            <a:r>
              <a:rPr lang="zh-CN" altLang="en-US" smtClean="0">
                <a:solidFill>
                  <a:srgbClr val="FF0000"/>
                </a:solidFill>
                <a:latin typeface="微软雅黑" pitchFamily="34" charset="-122"/>
                <a:ea typeface="微软雅黑" pitchFamily="34" charset="-122"/>
              </a:rPr>
              <a:t>第一讲：数值数据的表示</a:t>
            </a:r>
          </a:p>
          <a:p>
            <a:pPr lvl="2">
              <a:lnSpc>
                <a:spcPct val="95000"/>
              </a:lnSpc>
            </a:pPr>
            <a:r>
              <a:rPr lang="zh-CN" altLang="en-US" sz="2000" smtClean="0">
                <a:latin typeface="微软雅黑" pitchFamily="34" charset="-122"/>
                <a:ea typeface="微软雅黑" pitchFamily="34" charset="-122"/>
              </a:rPr>
              <a:t>定点数的编码表示、整数的表示、</a:t>
            </a:r>
            <a:r>
              <a:rPr lang="zh-CN" altLang="en-US" sz="2000" smtClean="0">
                <a:solidFill>
                  <a:srgbClr val="008000"/>
                </a:solidFill>
                <a:latin typeface="微软雅黑" pitchFamily="34" charset="-122"/>
                <a:ea typeface="微软雅黑" pitchFamily="34" charset="-122"/>
              </a:rPr>
              <a:t>无符号整数、带符号整数、</a:t>
            </a:r>
            <a:r>
              <a:rPr lang="zh-CN" altLang="en-US" sz="2000" smtClean="0">
                <a:latin typeface="微软雅黑" pitchFamily="34" charset="-122"/>
                <a:ea typeface="微软雅黑" pitchFamily="34" charset="-122"/>
              </a:rPr>
              <a:t>浮点数的表示</a:t>
            </a:r>
          </a:p>
          <a:p>
            <a:pPr lvl="2">
              <a:lnSpc>
                <a:spcPct val="95000"/>
              </a:lnSpc>
            </a:pPr>
            <a:r>
              <a:rPr lang="en-US" altLang="zh-CN" sz="2000" smtClean="0">
                <a:latin typeface="微软雅黑" pitchFamily="34" charset="-122"/>
                <a:ea typeface="微软雅黑" pitchFamily="34" charset="-122"/>
              </a:rPr>
              <a:t>C</a:t>
            </a:r>
            <a:r>
              <a:rPr lang="zh-CN" altLang="en-US" sz="2000" smtClean="0">
                <a:latin typeface="微软雅黑" pitchFamily="34" charset="-122"/>
                <a:ea typeface="微软雅黑" pitchFamily="34" charset="-122"/>
              </a:rPr>
              <a:t>语言程序的整数类型和浮点数类型</a:t>
            </a:r>
          </a:p>
          <a:p>
            <a:pPr lvl="1">
              <a:lnSpc>
                <a:spcPct val="95000"/>
              </a:lnSpc>
            </a:pPr>
            <a:r>
              <a:rPr lang="zh-CN" altLang="en-US" smtClean="0">
                <a:latin typeface="微软雅黑" pitchFamily="34" charset="-122"/>
                <a:ea typeface="微软雅黑" pitchFamily="34" charset="-122"/>
              </a:rPr>
              <a:t>第二讲：非数值数据的表示、数据的存储</a:t>
            </a:r>
          </a:p>
          <a:p>
            <a:pPr lvl="2">
              <a:lnSpc>
                <a:spcPct val="95000"/>
              </a:lnSpc>
            </a:pPr>
            <a:r>
              <a:rPr lang="zh-CN" altLang="en-US" sz="2000" smtClean="0">
                <a:latin typeface="微软雅黑" pitchFamily="34" charset="-122"/>
                <a:ea typeface="微软雅黑" pitchFamily="34" charset="-122"/>
              </a:rPr>
              <a:t>逻辑值、西文字符、汉字字符</a:t>
            </a:r>
          </a:p>
          <a:p>
            <a:pPr lvl="2">
              <a:lnSpc>
                <a:spcPct val="95000"/>
              </a:lnSpc>
            </a:pPr>
            <a:r>
              <a:rPr lang="zh-CN" altLang="en-US" sz="2000" smtClean="0">
                <a:latin typeface="微软雅黑" pitchFamily="34" charset="-122"/>
                <a:ea typeface="微软雅黑" pitchFamily="34" charset="-122"/>
              </a:rPr>
              <a:t>数据宽度单位、大端</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小端、对齐存放</a:t>
            </a:r>
          </a:p>
          <a:p>
            <a:pPr lvl="1">
              <a:lnSpc>
                <a:spcPct val="95000"/>
              </a:lnSpc>
            </a:pPr>
            <a:r>
              <a:rPr lang="zh-CN" altLang="en-US" smtClean="0">
                <a:latin typeface="微软雅黑" pitchFamily="34" charset="-122"/>
                <a:ea typeface="微软雅黑" pitchFamily="34" charset="-122"/>
              </a:rPr>
              <a:t>第三讲：数据的运算</a:t>
            </a:r>
          </a:p>
          <a:p>
            <a:pPr lvl="2">
              <a:lnSpc>
                <a:spcPct val="95000"/>
              </a:lnSpc>
            </a:pPr>
            <a:r>
              <a:rPr lang="zh-CN" altLang="en-US" sz="2000" smtClean="0">
                <a:latin typeface="微软雅黑" pitchFamily="34" charset="-122"/>
                <a:ea typeface="微软雅黑" pitchFamily="34" charset="-122"/>
              </a:rPr>
              <a:t>按位运算</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逻辑运算</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移位运算</a:t>
            </a:r>
          </a:p>
          <a:p>
            <a:pPr lvl="2">
              <a:lnSpc>
                <a:spcPct val="95000"/>
              </a:lnSpc>
            </a:pPr>
            <a:r>
              <a:rPr lang="zh-CN" altLang="en-US" sz="2000" smtClean="0">
                <a:latin typeface="微软雅黑" pitchFamily="34" charset="-122"/>
                <a:ea typeface="微软雅黑" pitchFamily="34" charset="-122"/>
              </a:rPr>
              <a:t>位扩展和位截断运算 </a:t>
            </a:r>
          </a:p>
          <a:p>
            <a:pPr lvl="2">
              <a:lnSpc>
                <a:spcPct val="95000"/>
              </a:lnSpc>
            </a:pPr>
            <a:r>
              <a:rPr lang="zh-CN" altLang="en-US" sz="2000" smtClean="0">
                <a:latin typeface="微软雅黑" pitchFamily="34" charset="-122"/>
                <a:ea typeface="微软雅黑" pitchFamily="34" charset="-122"/>
              </a:rPr>
              <a:t>无符号和带符号整数的加减运算 </a:t>
            </a:r>
          </a:p>
          <a:p>
            <a:pPr lvl="2">
              <a:lnSpc>
                <a:spcPct val="95000"/>
              </a:lnSpc>
            </a:pPr>
            <a:r>
              <a:rPr lang="zh-CN" altLang="en-US" sz="2000" smtClean="0">
                <a:latin typeface="微软雅黑" pitchFamily="34" charset="-122"/>
                <a:ea typeface="微软雅黑" pitchFamily="34" charset="-122"/>
              </a:rPr>
              <a:t>无符号和带符号整数的乘除运算 </a:t>
            </a:r>
          </a:p>
          <a:p>
            <a:pPr lvl="2">
              <a:lnSpc>
                <a:spcPct val="95000"/>
              </a:lnSpc>
            </a:pPr>
            <a:r>
              <a:rPr lang="zh-CN" altLang="en-US" sz="2000" smtClean="0">
                <a:latin typeface="微软雅黑" pitchFamily="34" charset="-122"/>
                <a:ea typeface="微软雅黑" pitchFamily="34" charset="-122"/>
              </a:rPr>
              <a:t>变量与常数之间的乘除运算 </a:t>
            </a:r>
          </a:p>
          <a:p>
            <a:pPr lvl="2">
              <a:lnSpc>
                <a:spcPct val="95000"/>
              </a:lnSpc>
            </a:pPr>
            <a:r>
              <a:rPr lang="zh-CN" altLang="en-US" sz="2000" smtClean="0">
                <a:latin typeface="微软雅黑" pitchFamily="34" charset="-122"/>
                <a:ea typeface="微软雅黑" pitchFamily="34" charset="-122"/>
              </a:rPr>
              <a:t>浮点数的加减乘除运算</a:t>
            </a:r>
          </a:p>
        </p:txBody>
      </p:sp>
      <p:grpSp>
        <p:nvGrpSpPr>
          <p:cNvPr id="505862" name="Group 6"/>
          <p:cNvGrpSpPr>
            <a:grpSpLocks/>
          </p:cNvGrpSpPr>
          <p:nvPr/>
        </p:nvGrpSpPr>
        <p:grpSpPr bwMode="auto">
          <a:xfrm>
            <a:off x="5381625" y="3968750"/>
            <a:ext cx="3060700" cy="1933575"/>
            <a:chOff x="3390" y="2500"/>
            <a:chExt cx="1928" cy="1218"/>
          </a:xfrm>
        </p:grpSpPr>
        <p:sp>
          <p:nvSpPr>
            <p:cNvPr id="505860" name="AutoShape 4"/>
            <p:cNvSpPr>
              <a:spLocks/>
            </p:cNvSpPr>
            <p:nvPr/>
          </p:nvSpPr>
          <p:spPr bwMode="auto">
            <a:xfrm>
              <a:off x="3390" y="2500"/>
              <a:ext cx="283" cy="1218"/>
            </a:xfrm>
            <a:prstGeom prst="rightBrace">
              <a:avLst>
                <a:gd name="adj1" fmla="val 35866"/>
                <a:gd name="adj2" fmla="val 50000"/>
              </a:avLst>
            </a:prstGeom>
            <a:noFill/>
            <a:ln w="28575">
              <a:solidFill>
                <a:schemeClr val="tx1"/>
              </a:solidFill>
              <a:round/>
              <a:headEnd/>
              <a:tailEnd/>
            </a:ln>
            <a:effectLst/>
          </p:spPr>
          <p:txBody>
            <a:bodyPr wrap="none" anchor="ctr"/>
            <a:lstStyle/>
            <a:p>
              <a:endParaRPr lang="zh-CN" altLang="en-US"/>
            </a:p>
          </p:txBody>
        </p:sp>
        <p:sp>
          <p:nvSpPr>
            <p:cNvPr id="505861" name="Text Box 5"/>
            <p:cNvSpPr txBox="1">
              <a:spLocks noChangeArrowheads="1"/>
            </p:cNvSpPr>
            <p:nvPr/>
          </p:nvSpPr>
          <p:spPr bwMode="auto">
            <a:xfrm>
              <a:off x="3674" y="2614"/>
              <a:ext cx="1644" cy="955"/>
            </a:xfrm>
            <a:prstGeom prst="rect">
              <a:avLst/>
            </a:prstGeom>
            <a:noFill/>
            <a:ln w="9525">
              <a:noFill/>
              <a:miter lim="800000"/>
              <a:headEnd/>
              <a:tailEnd/>
            </a:ln>
            <a:effectLst/>
          </p:spPr>
          <p:txBody>
            <a:bodyPr>
              <a:spAutoFit/>
            </a:bodyPr>
            <a:lstStyle/>
            <a:p>
              <a:pPr>
                <a:lnSpc>
                  <a:spcPct val="130000"/>
                </a:lnSpc>
                <a:spcBef>
                  <a:spcPct val="50000"/>
                </a:spcBef>
              </a:pPr>
              <a:r>
                <a:rPr lang="zh-CN" altLang="en-US" sz="2400" b="1">
                  <a:latin typeface="微软雅黑" pitchFamily="34" charset="-122"/>
                  <a:ea typeface="微软雅黑" pitchFamily="34" charset="-122"/>
                </a:rPr>
                <a:t>围绕</a:t>
              </a:r>
              <a:r>
                <a:rPr lang="en-US" altLang="zh-CN" sz="2400" b="1">
                  <a:latin typeface="微软雅黑" pitchFamily="34" charset="-122"/>
                  <a:ea typeface="微软雅黑" pitchFamily="34" charset="-122"/>
                </a:rPr>
                <a:t>C</a:t>
              </a:r>
              <a:r>
                <a:rPr lang="zh-CN" altLang="en-US" sz="2400" b="1">
                  <a:latin typeface="微软雅黑" pitchFamily="34" charset="-122"/>
                  <a:ea typeface="微软雅黑" pitchFamily="34" charset="-122"/>
                </a:rPr>
                <a:t>语言中的运算，解释其在底层机器级的实现</a:t>
              </a:r>
            </a:p>
          </p:txBody>
        </p:sp>
      </p:grpSp>
      <p:sp>
        <p:nvSpPr>
          <p:cNvPr id="505863" name="Text Box 7"/>
          <p:cNvSpPr txBox="1">
            <a:spLocks noChangeArrowheads="1"/>
          </p:cNvSpPr>
          <p:nvPr/>
        </p:nvSpPr>
        <p:spPr bwMode="auto">
          <a:xfrm>
            <a:off x="250825" y="6121400"/>
            <a:ext cx="8551863" cy="457200"/>
          </a:xfrm>
          <a:prstGeom prst="rect">
            <a:avLst/>
          </a:prstGeom>
          <a:noFill/>
          <a:ln w="9525">
            <a:noFill/>
            <a:miter lim="800000"/>
            <a:headEnd/>
            <a:tailEnd/>
          </a:ln>
          <a:effectLst/>
        </p:spPr>
        <p:txBody>
          <a:bodyPr>
            <a:spAutoFit/>
          </a:bodyPr>
          <a:lstStyle/>
          <a:p>
            <a:pPr>
              <a:lnSpc>
                <a:spcPct val="120000"/>
              </a:lnSpc>
              <a:spcBef>
                <a:spcPct val="50000"/>
              </a:spcBef>
            </a:pPr>
            <a:r>
              <a:rPr lang="zh-CN" altLang="en-US" sz="2000" b="1">
                <a:solidFill>
                  <a:srgbClr val="FF0000"/>
                </a:solidFill>
                <a:ea typeface="微软雅黑" pitchFamily="34" charset="-122"/>
              </a:rPr>
              <a:t>从</a:t>
            </a:r>
            <a:r>
              <a:rPr lang="en-US" altLang="zh-CN" sz="2000" b="1">
                <a:solidFill>
                  <a:srgbClr val="FF0000"/>
                </a:solidFill>
                <a:ea typeface="微软雅黑" pitchFamily="34" charset="-122"/>
              </a:rPr>
              <a:t>C</a:t>
            </a:r>
            <a:r>
              <a:rPr lang="zh-CN" altLang="en-US" sz="2000" b="1">
                <a:solidFill>
                  <a:srgbClr val="FF0000"/>
                </a:solidFill>
                <a:ea typeface="微软雅黑" pitchFamily="34" charset="-122"/>
              </a:rPr>
              <a:t>程序的表达式出发，用机器数在电路中的执行来解释表达式的执行结果</a:t>
            </a:r>
            <a:endParaRPr lang="en-US" altLang="zh-CN" sz="2000" b="1">
              <a:solidFill>
                <a:srgbClr val="FF0000"/>
              </a:solidFill>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5862"/>
                                        </p:tgtEl>
                                        <p:attrNameLst>
                                          <p:attrName>style.visibility</p:attrName>
                                        </p:attrNameLst>
                                      </p:cBhvr>
                                      <p:to>
                                        <p:strVal val="visible"/>
                                      </p:to>
                                    </p:set>
                                    <p:animEffect transition="in" filter="blinds(horizontal)">
                                      <p:cBhvr>
                                        <p:cTn id="7" dur="500"/>
                                        <p:tgtEl>
                                          <p:spTgt spid="5058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5863"/>
                                        </p:tgtEl>
                                        <p:attrNameLst>
                                          <p:attrName>style.visibility</p:attrName>
                                        </p:attrNameLst>
                                      </p:cBhvr>
                                      <p:to>
                                        <p:strVal val="visible"/>
                                      </p:to>
                                    </p:set>
                                    <p:animEffect transition="in" filter="blinds(horizontal)">
                                      <p:cBhvr>
                                        <p:cTn id="12" dur="500"/>
                                        <p:tgtEl>
                                          <p:spTgt spid="505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6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idx="4294967295"/>
          </p:nvPr>
        </p:nvSpPr>
        <p:spPr>
          <a:xfrm>
            <a:off x="792163" y="-7938"/>
            <a:ext cx="6705600" cy="660401"/>
          </a:xfrm>
          <a:noFill/>
        </p:spPr>
        <p:txBody>
          <a:bodyPr lIns="63500" tIns="25400" rIns="63500" bIns="25400" anchor="b">
            <a:spAutoFit/>
          </a:bodyPr>
          <a:lstStyle/>
          <a:p>
            <a:r>
              <a:rPr lang="en-US" altLang="zh-CN" smtClean="0">
                <a:ea typeface="宋体" pitchFamily="2" charset="-122"/>
              </a:rPr>
              <a:t>Representation for +</a:t>
            </a:r>
            <a:r>
              <a:rPr lang="en-US" altLang="zh-CN" smtClean="0">
                <a:latin typeface="宋体" pitchFamily="2" charset="-122"/>
                <a:ea typeface="宋体" pitchFamily="2" charset="-122"/>
              </a:rPr>
              <a:t>∞</a:t>
            </a:r>
            <a:r>
              <a:rPr lang="en-US" altLang="zh-CN" smtClean="0">
                <a:ea typeface="宋体" pitchFamily="2" charset="-122"/>
              </a:rPr>
              <a:t>/-</a:t>
            </a:r>
            <a:r>
              <a:rPr lang="en-US" altLang="zh-CN" smtClean="0">
                <a:latin typeface="宋体" pitchFamily="2" charset="-122"/>
                <a:ea typeface="宋体" pitchFamily="2" charset="-122"/>
              </a:rPr>
              <a:t>∞</a:t>
            </a:r>
            <a:r>
              <a:rPr lang="en-US" altLang="zh-CN" b="0" smtClean="0">
                <a:solidFill>
                  <a:srgbClr val="063DE9"/>
                </a:solidFill>
                <a:ea typeface="宋体" pitchFamily="2" charset="-122"/>
              </a:rPr>
              <a:t> </a:t>
            </a:r>
          </a:p>
        </p:txBody>
      </p:sp>
      <p:sp>
        <p:nvSpPr>
          <p:cNvPr id="320515" name="Rectangle 3"/>
          <p:cNvSpPr>
            <a:spLocks noChangeArrowheads="1"/>
          </p:cNvSpPr>
          <p:nvPr/>
        </p:nvSpPr>
        <p:spPr bwMode="auto">
          <a:xfrm>
            <a:off x="365125" y="2570163"/>
            <a:ext cx="8153400" cy="1917700"/>
          </a:xfrm>
          <a:prstGeom prst="rect">
            <a:avLst/>
          </a:prstGeom>
          <a:noFill/>
          <a:ln w="9525">
            <a:noFill/>
            <a:miter lim="800000"/>
            <a:headEnd/>
            <a:tailEnd/>
          </a:ln>
        </p:spPr>
        <p:txBody>
          <a:bodyPr>
            <a:spAutoFit/>
          </a:bodyPr>
          <a:lstStyle/>
          <a:p>
            <a:pPr>
              <a:buClr>
                <a:schemeClr val="folHlink"/>
              </a:buClr>
              <a:buSzPct val="60000"/>
              <a:buFont typeface="Wingdings" pitchFamily="2" charset="2"/>
              <a:buNone/>
            </a:pPr>
            <a:r>
              <a:rPr kumimoji="1" lang="en-US" altLang="zh-CN" sz="2400" b="1"/>
              <a:t>How to represent +∞/-∞?</a:t>
            </a:r>
          </a:p>
          <a:p>
            <a:pPr>
              <a:buClr>
                <a:schemeClr val="folHlink"/>
              </a:buClr>
              <a:buSzPct val="60000"/>
              <a:buFont typeface="Wingdings" pitchFamily="2" charset="2"/>
              <a:buNone/>
            </a:pPr>
            <a:r>
              <a:rPr kumimoji="1" lang="en-US" altLang="zh-CN" sz="2400"/>
              <a:t>     • </a:t>
            </a:r>
            <a:r>
              <a:rPr kumimoji="1" lang="en-US" altLang="zh-CN" sz="2400" b="1">
                <a:solidFill>
                  <a:srgbClr val="CC0000"/>
                </a:solidFill>
              </a:rPr>
              <a:t>Exponent</a:t>
            </a:r>
            <a:r>
              <a:rPr kumimoji="1" lang="en-US" altLang="zh-CN" sz="2400" b="1"/>
              <a:t> :</a:t>
            </a:r>
            <a:r>
              <a:rPr kumimoji="1" lang="en-US" altLang="zh-CN" sz="2400"/>
              <a:t> </a:t>
            </a:r>
            <a:r>
              <a:rPr kumimoji="1" lang="en-US" altLang="zh-CN" sz="2400" b="1"/>
              <a:t>all ones (11111111B = 255)</a:t>
            </a:r>
          </a:p>
          <a:p>
            <a:pPr>
              <a:buClr>
                <a:schemeClr val="folHlink"/>
              </a:buClr>
              <a:buSzPct val="60000"/>
              <a:buFont typeface="Wingdings" pitchFamily="2" charset="2"/>
              <a:buNone/>
            </a:pPr>
            <a:r>
              <a:rPr kumimoji="1" lang="en-US" altLang="zh-CN" sz="2400"/>
              <a:t>     • </a:t>
            </a:r>
            <a:r>
              <a:rPr kumimoji="1" lang="en-US" altLang="zh-CN" sz="2400" b="1">
                <a:solidFill>
                  <a:srgbClr val="CC0000"/>
                </a:solidFill>
              </a:rPr>
              <a:t>Significand</a:t>
            </a:r>
            <a:r>
              <a:rPr kumimoji="1" lang="en-US" altLang="zh-CN" sz="2400" b="1"/>
              <a:t>: all zeros</a:t>
            </a:r>
          </a:p>
          <a:p>
            <a:pPr>
              <a:buClr>
                <a:schemeClr val="folHlink"/>
              </a:buClr>
              <a:buSzPct val="60000"/>
              <a:buFont typeface="Wingdings" pitchFamily="2" charset="2"/>
              <a:buNone/>
            </a:pPr>
            <a:r>
              <a:rPr kumimoji="1" lang="en-US" altLang="zh-CN" sz="2400"/>
              <a:t>        </a:t>
            </a:r>
            <a:r>
              <a:rPr kumimoji="1" lang="en-US" altLang="zh-CN" sz="2400" b="1"/>
              <a:t>+</a:t>
            </a:r>
            <a:r>
              <a:rPr kumimoji="1" lang="en-US" altLang="zh-CN" sz="2400" b="1">
                <a:solidFill>
                  <a:srgbClr val="063DE9"/>
                </a:solidFill>
              </a:rPr>
              <a:t>∞</a:t>
            </a:r>
            <a:r>
              <a:rPr kumimoji="1" lang="en-US" altLang="zh-CN" sz="2400" b="1"/>
              <a:t> : 0 11111111 00000000000000000000000</a:t>
            </a:r>
          </a:p>
          <a:p>
            <a:pPr>
              <a:buClr>
                <a:schemeClr val="folHlink"/>
              </a:buClr>
              <a:buSzPct val="60000"/>
              <a:buFont typeface="Wingdings" pitchFamily="2" charset="2"/>
              <a:buNone/>
            </a:pPr>
            <a:r>
              <a:rPr kumimoji="1" lang="en-US" altLang="zh-CN" sz="2400" b="1"/>
              <a:t>         -</a:t>
            </a:r>
            <a:r>
              <a:rPr kumimoji="1" lang="en-US" altLang="zh-CN" sz="2400" b="1">
                <a:solidFill>
                  <a:srgbClr val="063DE9"/>
                </a:solidFill>
              </a:rPr>
              <a:t>∞</a:t>
            </a:r>
            <a:r>
              <a:rPr kumimoji="1" lang="en-US" altLang="zh-CN" sz="2400" b="1"/>
              <a:t> : 1 11111111 00000000000000000000000</a:t>
            </a:r>
          </a:p>
        </p:txBody>
      </p:sp>
      <p:sp>
        <p:nvSpPr>
          <p:cNvPr id="320516" name="Rectangle 4"/>
          <p:cNvSpPr>
            <a:spLocks noChangeArrowheads="1"/>
          </p:cNvSpPr>
          <p:nvPr/>
        </p:nvSpPr>
        <p:spPr bwMode="auto">
          <a:xfrm>
            <a:off x="412750" y="4573588"/>
            <a:ext cx="7391400" cy="1552575"/>
          </a:xfrm>
          <a:prstGeom prst="rect">
            <a:avLst/>
          </a:prstGeom>
          <a:noFill/>
          <a:ln w="9525">
            <a:noFill/>
            <a:miter lim="800000"/>
            <a:headEnd/>
            <a:tailEnd/>
          </a:ln>
        </p:spPr>
        <p:txBody>
          <a:bodyPr>
            <a:spAutoFit/>
          </a:bodyPr>
          <a:lstStyle/>
          <a:p>
            <a:pPr>
              <a:buClr>
                <a:schemeClr val="folHlink"/>
              </a:buClr>
              <a:buSzPct val="60000"/>
              <a:buFont typeface="Wingdings" pitchFamily="2" charset="2"/>
              <a:buNone/>
            </a:pPr>
            <a:r>
              <a:rPr kumimoji="1" lang="en-US" altLang="zh-CN" sz="2400" b="1"/>
              <a:t>Operations </a:t>
            </a:r>
          </a:p>
          <a:p>
            <a:pPr>
              <a:buClr>
                <a:schemeClr val="folHlink"/>
              </a:buClr>
              <a:buSzPct val="60000"/>
              <a:buFont typeface="Wingdings" pitchFamily="2" charset="2"/>
              <a:buNone/>
            </a:pPr>
            <a:r>
              <a:rPr kumimoji="1" lang="en-US" altLang="zh-CN" sz="2400" b="1"/>
              <a:t>          5.0 / 0 = +∞,            -5.0 / 0 =  -∞ </a:t>
            </a:r>
          </a:p>
          <a:p>
            <a:pPr>
              <a:buClr>
                <a:schemeClr val="folHlink"/>
              </a:buClr>
              <a:buSzPct val="60000"/>
              <a:buFont typeface="Wingdings" pitchFamily="2" charset="2"/>
              <a:buNone/>
            </a:pPr>
            <a:r>
              <a:rPr kumimoji="1" lang="en-US" altLang="zh-CN" sz="2400" b="1"/>
              <a:t>          5+(+∞) = +∞,      (+∞)+(+∞) = +∞</a:t>
            </a:r>
          </a:p>
          <a:p>
            <a:pPr>
              <a:buClr>
                <a:schemeClr val="folHlink"/>
              </a:buClr>
              <a:buSzPct val="60000"/>
              <a:buFont typeface="Monotype Sorts" pitchFamily="2" charset="2"/>
              <a:buChar char=" "/>
            </a:pPr>
            <a:r>
              <a:rPr kumimoji="1" lang="en-US" altLang="zh-CN" sz="2400" b="1"/>
              <a:t>        5 - (+∞) = -∞,       (-∞) - (+∞) = -∞     etc</a:t>
            </a:r>
          </a:p>
        </p:txBody>
      </p:sp>
      <p:sp>
        <p:nvSpPr>
          <p:cNvPr id="320517" name="Rectangle 5"/>
          <p:cNvSpPr>
            <a:spLocks noChangeArrowheads="1"/>
          </p:cNvSpPr>
          <p:nvPr/>
        </p:nvSpPr>
        <p:spPr bwMode="auto">
          <a:xfrm>
            <a:off x="290513" y="1624013"/>
            <a:ext cx="8670925" cy="822325"/>
          </a:xfrm>
          <a:prstGeom prst="rect">
            <a:avLst/>
          </a:prstGeom>
          <a:noFill/>
          <a:ln w="9525">
            <a:noFill/>
            <a:miter lim="800000"/>
            <a:headEnd/>
            <a:tailEnd/>
          </a:ln>
        </p:spPr>
        <p:txBody>
          <a:bodyPr>
            <a:spAutoFit/>
          </a:bodyPr>
          <a:lstStyle/>
          <a:p>
            <a:pPr>
              <a:buClr>
                <a:schemeClr val="folHlink"/>
              </a:buClr>
              <a:buSzPct val="65000"/>
              <a:buFont typeface="Wingdings" pitchFamily="2" charset="2"/>
              <a:buNone/>
            </a:pPr>
            <a:r>
              <a:rPr kumimoji="1" lang="zh-CN" altLang="en-US" sz="2400" b="1">
                <a:ea typeface="黑体" pitchFamily="49" charset="-122"/>
              </a:rPr>
              <a:t>为什么要这样处理</a:t>
            </a:r>
            <a:r>
              <a:rPr kumimoji="1" lang="en-US" altLang="zh-CN" sz="2400" b="1">
                <a:ea typeface="黑体" pitchFamily="49" charset="-122"/>
              </a:rPr>
              <a:t>?</a:t>
            </a:r>
          </a:p>
          <a:p>
            <a:pPr lvl="1">
              <a:buClr>
                <a:schemeClr val="folHlink"/>
              </a:buClr>
              <a:buSzPct val="65000"/>
            </a:pPr>
            <a:r>
              <a:rPr kumimoji="1" lang="en-US" altLang="zh-CN" sz="2400" b="1">
                <a:ea typeface="黑体" pitchFamily="49" charset="-122"/>
              </a:rPr>
              <a:t>• </a:t>
            </a:r>
            <a:r>
              <a:rPr kumimoji="1" lang="zh-CN" altLang="en-US" sz="2400" b="1">
                <a:solidFill>
                  <a:schemeClr val="accent2"/>
                </a:solidFill>
                <a:ea typeface="黑体" pitchFamily="49" charset="-122"/>
                <a:cs typeface="Arial" pitchFamily="34" charset="0"/>
              </a:rPr>
              <a:t>可以利用</a:t>
            </a:r>
            <a:r>
              <a:rPr kumimoji="1" lang="en-US" altLang="zh-CN" sz="2400" b="1">
                <a:solidFill>
                  <a:schemeClr val="accent2"/>
                </a:solidFill>
                <a:ea typeface="黑体" pitchFamily="49" charset="-122"/>
                <a:cs typeface="Arial" pitchFamily="34" charset="0"/>
              </a:rPr>
              <a:t>+∞</a:t>
            </a:r>
            <a:r>
              <a:rPr kumimoji="1" lang="en-US" altLang="zh-CN" sz="2400" b="1">
                <a:solidFill>
                  <a:schemeClr val="accent2"/>
                </a:solidFill>
                <a:ea typeface="黑体" pitchFamily="49" charset="-122"/>
                <a:cs typeface="Times New Roman" pitchFamily="18" charset="0"/>
              </a:rPr>
              <a:t>/-</a:t>
            </a:r>
            <a:r>
              <a:rPr kumimoji="1" lang="en-US" altLang="zh-CN" sz="2400" b="1">
                <a:solidFill>
                  <a:schemeClr val="accent2"/>
                </a:solidFill>
                <a:ea typeface="黑体" pitchFamily="49" charset="-122"/>
                <a:cs typeface="Arial" pitchFamily="34" charset="0"/>
              </a:rPr>
              <a:t>∞</a:t>
            </a:r>
            <a:r>
              <a:rPr kumimoji="1" lang="zh-CN" altLang="en-US" sz="2400" b="1">
                <a:solidFill>
                  <a:schemeClr val="accent2"/>
                </a:solidFill>
                <a:ea typeface="黑体" pitchFamily="49" charset="-122"/>
              </a:rPr>
              <a:t>作比较。 例如：</a:t>
            </a:r>
            <a:r>
              <a:rPr kumimoji="1" lang="en-US" altLang="zh-CN" sz="2400" b="1">
                <a:solidFill>
                  <a:schemeClr val="accent2"/>
                </a:solidFill>
                <a:ea typeface="黑体" pitchFamily="49" charset="-122"/>
              </a:rPr>
              <a:t>X/0&gt;Y</a:t>
            </a:r>
            <a:r>
              <a:rPr kumimoji="1" lang="zh-CN" altLang="en-US" sz="2400" b="1">
                <a:solidFill>
                  <a:schemeClr val="accent2"/>
                </a:solidFill>
                <a:ea typeface="黑体" pitchFamily="49" charset="-122"/>
              </a:rPr>
              <a:t>可作为有效比较</a:t>
            </a:r>
          </a:p>
        </p:txBody>
      </p:sp>
      <p:sp>
        <p:nvSpPr>
          <p:cNvPr id="320518" name="Rectangle 6"/>
          <p:cNvSpPr>
            <a:spLocks noChangeArrowheads="1"/>
          </p:cNvSpPr>
          <p:nvPr/>
        </p:nvSpPr>
        <p:spPr bwMode="auto">
          <a:xfrm>
            <a:off x="201613" y="952500"/>
            <a:ext cx="8794750" cy="457200"/>
          </a:xfrm>
          <a:prstGeom prst="rect">
            <a:avLst/>
          </a:prstGeom>
          <a:noFill/>
          <a:ln w="9525">
            <a:noFill/>
            <a:miter lim="800000"/>
            <a:headEnd/>
            <a:tailEnd/>
          </a:ln>
        </p:spPr>
        <p:txBody>
          <a:bodyPr>
            <a:spAutoFit/>
          </a:bodyPr>
          <a:lstStyle/>
          <a:p>
            <a:pPr>
              <a:buClr>
                <a:schemeClr val="folHlink"/>
              </a:buClr>
              <a:buSzPct val="65000"/>
              <a:buFont typeface="Wingdings" pitchFamily="2" charset="2"/>
              <a:buNone/>
            </a:pPr>
            <a:r>
              <a:rPr kumimoji="1" lang="en-US" altLang="zh-CN" sz="2400" b="1">
                <a:ea typeface="黑体" pitchFamily="49" charset="-122"/>
              </a:rPr>
              <a:t>In FP, </a:t>
            </a:r>
            <a:r>
              <a:rPr kumimoji="1" lang="zh-CN" altLang="en-US" sz="2400" b="1">
                <a:ea typeface="黑体" pitchFamily="49" charset="-122"/>
              </a:rPr>
              <a:t>除数为</a:t>
            </a:r>
            <a:r>
              <a:rPr kumimoji="1" lang="en-US" altLang="zh-CN" sz="2400" b="1">
                <a:ea typeface="黑体" pitchFamily="49" charset="-122"/>
              </a:rPr>
              <a:t>0</a:t>
            </a:r>
            <a:r>
              <a:rPr kumimoji="1" lang="zh-CN" altLang="en-US" sz="2400" b="1">
                <a:ea typeface="黑体" pitchFamily="49" charset="-122"/>
              </a:rPr>
              <a:t>的结果是 </a:t>
            </a:r>
            <a:r>
              <a:rPr kumimoji="1" lang="en-US" altLang="zh-CN" sz="2400" b="1">
                <a:ea typeface="黑体" pitchFamily="49" charset="-122"/>
              </a:rPr>
              <a:t>+/- ∞, </a:t>
            </a:r>
            <a:r>
              <a:rPr kumimoji="1" lang="zh-CN" altLang="en-US" sz="2400" b="1">
                <a:ea typeface="黑体" pitchFamily="49" charset="-122"/>
              </a:rPr>
              <a:t>不是溢出异常</a:t>
            </a:r>
            <a:r>
              <a:rPr kumimoji="1" lang="en-US" altLang="zh-CN" sz="2400" b="1">
                <a:ea typeface="黑体" pitchFamily="49" charset="-122"/>
              </a:rPr>
              <a:t>.</a:t>
            </a:r>
            <a:r>
              <a:rPr kumimoji="1" lang="zh-CN" altLang="en-US" sz="2400" b="1">
                <a:ea typeface="黑体" pitchFamily="49" charset="-122"/>
              </a:rPr>
              <a:t>（整数除</a:t>
            </a:r>
            <a:r>
              <a:rPr kumimoji="1" lang="en-US" altLang="zh-CN" sz="2400" b="1">
                <a:ea typeface="黑体" pitchFamily="49" charset="-122"/>
              </a:rPr>
              <a:t>0</a:t>
            </a:r>
            <a:r>
              <a:rPr kumimoji="1" lang="zh-CN" altLang="en-US" sz="2400" b="1">
                <a:ea typeface="黑体" pitchFamily="49" charset="-122"/>
              </a:rPr>
              <a:t>为异常）</a:t>
            </a:r>
          </a:p>
        </p:txBody>
      </p:sp>
      <p:sp>
        <p:nvSpPr>
          <p:cNvPr id="592903" name="Rectangle 7"/>
          <p:cNvSpPr>
            <a:spLocks noChangeArrowheads="1"/>
          </p:cNvSpPr>
          <p:nvPr/>
        </p:nvSpPr>
        <p:spPr bwMode="auto">
          <a:xfrm>
            <a:off x="6281738" y="1493838"/>
            <a:ext cx="1822450" cy="457200"/>
          </a:xfrm>
          <a:prstGeom prst="rect">
            <a:avLst/>
          </a:prstGeom>
          <a:noFill/>
          <a:ln w="12700">
            <a:noFill/>
            <a:miter lim="800000"/>
            <a:headEnd/>
            <a:tailEnd/>
          </a:ln>
        </p:spPr>
        <p:txBody>
          <a:bodyPr>
            <a:spAutoFit/>
          </a:bodyPr>
          <a:lstStyle/>
          <a:p>
            <a:pPr eaLnBrk="0" hangingPunct="0"/>
            <a:r>
              <a:rPr kumimoji="1" lang="en-US" altLang="zh-CN" sz="2400" b="1">
                <a:solidFill>
                  <a:srgbClr val="FF0066"/>
                </a:solidFill>
                <a:latin typeface="Times New Roman" pitchFamily="18" charset="0"/>
              </a:rPr>
              <a:t>∞ </a:t>
            </a:r>
            <a:r>
              <a:rPr kumimoji="1" lang="zh-CN" altLang="en-US" sz="2400" b="1">
                <a:solidFill>
                  <a:srgbClr val="FF0066"/>
                </a:solidFill>
                <a:latin typeface="Times New Roman" pitchFamily="18" charset="0"/>
              </a:rPr>
              <a:t>：</a:t>
            </a:r>
            <a:r>
              <a:rPr kumimoji="1" lang="en-US" altLang="zh-CN" sz="2400" b="1">
                <a:solidFill>
                  <a:srgbClr val="FF0066"/>
                </a:solidFill>
                <a:latin typeface="Times New Roman" pitchFamily="18" charset="0"/>
              </a:rPr>
              <a:t>infinity</a:t>
            </a:r>
            <a:endParaRPr kumimoji="1" lang="zh-CN" altLang="en-US" sz="2400" b="1">
              <a:solidFill>
                <a:srgbClr val="FF0066"/>
              </a:solidFill>
              <a:latin typeface="Times New Roman" pitchFamily="18" charset="0"/>
            </a:endParaRPr>
          </a:p>
        </p:txBody>
      </p:sp>
      <p:sp>
        <p:nvSpPr>
          <p:cNvPr id="4" name="TextBox 3"/>
          <p:cNvSpPr txBox="1"/>
          <p:nvPr/>
        </p:nvSpPr>
        <p:spPr>
          <a:xfrm>
            <a:off x="6507163" y="279400"/>
            <a:ext cx="2084387" cy="676275"/>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518"/>
                                        </p:tgtEl>
                                        <p:attrNameLst>
                                          <p:attrName>style.visibility</p:attrName>
                                        </p:attrNameLst>
                                      </p:cBhvr>
                                      <p:to>
                                        <p:strVal val="visible"/>
                                      </p:to>
                                    </p:set>
                                    <p:animEffect transition="in" filter="blinds(horizontal)">
                                      <p:cBhvr>
                                        <p:cTn id="7" dur="500"/>
                                        <p:tgtEl>
                                          <p:spTgt spid="3205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0517"/>
                                        </p:tgtEl>
                                        <p:attrNameLst>
                                          <p:attrName>style.visibility</p:attrName>
                                        </p:attrNameLst>
                                      </p:cBhvr>
                                      <p:to>
                                        <p:strVal val="visible"/>
                                      </p:to>
                                    </p:set>
                                    <p:animEffect transition="in" filter="blinds(horizontal)">
                                      <p:cBhvr>
                                        <p:cTn id="12" dur="500"/>
                                        <p:tgtEl>
                                          <p:spTgt spid="32051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05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205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autoUpdateAnimBg="0"/>
      <p:bldP spid="320516" grpId="0" autoUpdateAnimBg="0"/>
      <p:bldP spid="320517" grpId="0"/>
      <p:bldP spid="320518" grpId="0"/>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4946" name="Rectangle 2"/>
          <p:cNvSpPr>
            <a:spLocks noGrp="1" noChangeArrowheads="1"/>
          </p:cNvSpPr>
          <p:nvPr>
            <p:ph type="title" idx="4294967295"/>
          </p:nvPr>
        </p:nvSpPr>
        <p:spPr>
          <a:xfrm>
            <a:off x="206375" y="142875"/>
            <a:ext cx="8551863" cy="600075"/>
          </a:xfrm>
        </p:spPr>
        <p:txBody>
          <a:bodyPr lIns="63500" tIns="25400" rIns="63500" bIns="25400" anchor="t">
            <a:spAutoFit/>
          </a:bodyPr>
          <a:lstStyle/>
          <a:p>
            <a:r>
              <a:rPr lang="en-US" altLang="zh-CN" sz="3600" smtClean="0">
                <a:ea typeface="宋体" pitchFamily="2" charset="-122"/>
              </a:rPr>
              <a:t>Representation for</a:t>
            </a:r>
            <a:r>
              <a:rPr lang="en-US" altLang="zh-CN" sz="3600" smtClean="0">
                <a:latin typeface="黑体"/>
                <a:ea typeface="宋体" pitchFamily="2" charset="-122"/>
              </a:rPr>
              <a:t>“</a:t>
            </a:r>
            <a:r>
              <a:rPr lang="en-US" altLang="zh-CN" sz="3600" smtClean="0">
                <a:ea typeface="宋体" pitchFamily="2" charset="-122"/>
              </a:rPr>
              <a:t>Not a Number</a:t>
            </a:r>
            <a:r>
              <a:rPr lang="en-US" altLang="zh-CN" sz="3600" smtClean="0">
                <a:latin typeface="黑体"/>
                <a:ea typeface="宋体" pitchFamily="2" charset="-122"/>
              </a:rPr>
              <a:t>”</a:t>
            </a:r>
            <a:endParaRPr lang="en-US" altLang="zh-CN" sz="3600" smtClean="0">
              <a:ea typeface="宋体" pitchFamily="2" charset="-122"/>
            </a:endParaRPr>
          </a:p>
        </p:txBody>
      </p:sp>
      <p:sp>
        <p:nvSpPr>
          <p:cNvPr id="322563" name="Rectangle 3"/>
          <p:cNvSpPr>
            <a:spLocks noGrp="1" noChangeArrowheads="1"/>
          </p:cNvSpPr>
          <p:nvPr>
            <p:ph type="body" idx="4294967295"/>
          </p:nvPr>
        </p:nvSpPr>
        <p:spPr>
          <a:xfrm>
            <a:off x="817563" y="795338"/>
            <a:ext cx="7464425" cy="1119187"/>
          </a:xfrm>
        </p:spPr>
        <p:txBody>
          <a:bodyPr lIns="63500" tIns="25400" rIns="63500" bIns="25400">
            <a:spAutoFit/>
          </a:bodyPr>
          <a:lstStyle/>
          <a:p>
            <a:pPr>
              <a:buFontTx/>
              <a:buNone/>
            </a:pPr>
            <a:r>
              <a:rPr lang="en-US" altLang="zh-CN" sz="2900" smtClean="0">
                <a:ea typeface="Dotum" pitchFamily="34" charset="-127"/>
              </a:rPr>
              <a:t>Sqrt (- 4.0) = ?         0/0 = ?</a:t>
            </a:r>
          </a:p>
          <a:p>
            <a:pPr lvl="1"/>
            <a:r>
              <a:rPr lang="en-US" altLang="zh-CN" sz="2800" smtClean="0">
                <a:solidFill>
                  <a:srgbClr val="000000"/>
                </a:solidFill>
              </a:rPr>
              <a:t> Called </a:t>
            </a:r>
            <a:r>
              <a:rPr lang="en-US" altLang="zh-CN" sz="2800" smtClean="0">
                <a:solidFill>
                  <a:srgbClr val="FD0128"/>
                </a:solidFill>
              </a:rPr>
              <a:t>N</a:t>
            </a:r>
            <a:r>
              <a:rPr lang="en-US" altLang="zh-CN" sz="2800" smtClean="0">
                <a:solidFill>
                  <a:srgbClr val="000000"/>
                </a:solidFill>
              </a:rPr>
              <a:t>ot </a:t>
            </a:r>
            <a:r>
              <a:rPr lang="en-US" altLang="zh-CN" sz="2800" smtClean="0">
                <a:solidFill>
                  <a:srgbClr val="FD0128"/>
                </a:solidFill>
              </a:rPr>
              <a:t>a N</a:t>
            </a:r>
            <a:r>
              <a:rPr lang="en-US" altLang="zh-CN" sz="2800" smtClean="0">
                <a:solidFill>
                  <a:srgbClr val="000000"/>
                </a:solidFill>
              </a:rPr>
              <a:t>umber (</a:t>
            </a:r>
            <a:r>
              <a:rPr lang="en-US" altLang="zh-CN" sz="2800" smtClean="0">
                <a:solidFill>
                  <a:srgbClr val="FD0128"/>
                </a:solidFill>
              </a:rPr>
              <a:t>NaN</a:t>
            </a:r>
            <a:r>
              <a:rPr lang="en-US" altLang="zh-CN" sz="2800" smtClean="0">
                <a:solidFill>
                  <a:srgbClr val="000000"/>
                </a:solidFill>
              </a:rPr>
              <a:t>)  -  “</a:t>
            </a:r>
            <a:r>
              <a:rPr lang="zh-CN" altLang="en-US" sz="2800" smtClean="0">
                <a:solidFill>
                  <a:srgbClr val="000000"/>
                </a:solidFill>
              </a:rPr>
              <a:t>非数”</a:t>
            </a:r>
          </a:p>
        </p:txBody>
      </p:sp>
      <p:sp>
        <p:nvSpPr>
          <p:cNvPr id="322564" name="Rectangle 4"/>
          <p:cNvSpPr>
            <a:spLocks noChangeArrowheads="1"/>
          </p:cNvSpPr>
          <p:nvPr/>
        </p:nvSpPr>
        <p:spPr bwMode="auto">
          <a:xfrm>
            <a:off x="803275" y="4160838"/>
            <a:ext cx="7512050" cy="2355850"/>
          </a:xfrm>
          <a:prstGeom prst="rect">
            <a:avLst/>
          </a:prstGeom>
          <a:noFill/>
          <a:ln w="9525">
            <a:noFill/>
            <a:miter lim="800000"/>
            <a:headEnd/>
            <a:tailEnd/>
          </a:ln>
        </p:spPr>
        <p:txBody>
          <a:bodyPr>
            <a:spAutoFit/>
          </a:bodyPr>
          <a:lstStyle/>
          <a:p>
            <a:pPr>
              <a:lnSpc>
                <a:spcPct val="90000"/>
              </a:lnSpc>
              <a:spcBef>
                <a:spcPct val="40000"/>
              </a:spcBef>
              <a:buClr>
                <a:schemeClr val="tx1"/>
              </a:buClr>
              <a:buSzPct val="60000"/>
              <a:buFont typeface="Wingdings" pitchFamily="2" charset="2"/>
              <a:buNone/>
            </a:pPr>
            <a:r>
              <a:rPr kumimoji="1" lang="en-US" altLang="zh-CN" sz="2800" b="1">
                <a:solidFill>
                  <a:srgbClr val="000000"/>
                </a:solidFill>
              </a:rPr>
              <a:t>Operations</a:t>
            </a:r>
          </a:p>
          <a:p>
            <a:pPr>
              <a:lnSpc>
                <a:spcPct val="90000"/>
              </a:lnSpc>
              <a:spcBef>
                <a:spcPct val="20000"/>
              </a:spcBef>
              <a:buClr>
                <a:schemeClr val="folHlink"/>
              </a:buClr>
              <a:buSzPct val="60000"/>
              <a:buFont typeface="Wingdings" pitchFamily="2" charset="2"/>
              <a:buNone/>
            </a:pPr>
            <a:r>
              <a:rPr kumimoji="1" lang="en-US" altLang="zh-CN" sz="2800">
                <a:ea typeface="Dotum" pitchFamily="34" charset="-127"/>
                <a:cs typeface="Arial" pitchFamily="34" charset="0"/>
              </a:rPr>
              <a:t>    </a:t>
            </a:r>
            <a:r>
              <a:rPr kumimoji="1" lang="en-US" altLang="zh-CN" sz="2800" b="1">
                <a:solidFill>
                  <a:schemeClr val="accent2"/>
                </a:solidFill>
                <a:ea typeface="Dotum" pitchFamily="34" charset="-127"/>
                <a:cs typeface="Arial" pitchFamily="34" charset="0"/>
              </a:rPr>
              <a:t>sqrt (-4.0) = NaN               0/0 = NaN</a:t>
            </a:r>
          </a:p>
          <a:p>
            <a:pPr>
              <a:lnSpc>
                <a:spcPct val="90000"/>
              </a:lnSpc>
              <a:spcBef>
                <a:spcPct val="20000"/>
              </a:spcBef>
              <a:buClr>
                <a:schemeClr val="folHlink"/>
              </a:buClr>
              <a:buSzPct val="60000"/>
              <a:buFont typeface="Wingdings" pitchFamily="2" charset="2"/>
              <a:buNone/>
            </a:pPr>
            <a:r>
              <a:rPr kumimoji="1" lang="en-US" altLang="zh-CN" sz="2800" b="1">
                <a:solidFill>
                  <a:schemeClr val="accent2"/>
                </a:solidFill>
                <a:ea typeface="Dotum" pitchFamily="34" charset="-127"/>
                <a:cs typeface="Arial" pitchFamily="34" charset="0"/>
              </a:rPr>
              <a:t>    op (NaN,x) = NaN             +∞+(-∞) = NaN</a:t>
            </a:r>
          </a:p>
          <a:p>
            <a:pPr>
              <a:lnSpc>
                <a:spcPct val="90000"/>
              </a:lnSpc>
              <a:spcBef>
                <a:spcPct val="20000"/>
              </a:spcBef>
              <a:buClr>
                <a:schemeClr val="folHlink"/>
              </a:buClr>
              <a:buSzPct val="60000"/>
              <a:buFont typeface="Wingdings" pitchFamily="2" charset="2"/>
              <a:buNone/>
            </a:pPr>
            <a:r>
              <a:rPr kumimoji="1" lang="en-US" altLang="zh-CN" sz="2800" b="1">
                <a:solidFill>
                  <a:schemeClr val="accent2"/>
                </a:solidFill>
                <a:ea typeface="Dotum" pitchFamily="34" charset="-127"/>
                <a:cs typeface="Arial" pitchFamily="34" charset="0"/>
              </a:rPr>
              <a:t>    +∞- (+∞) = NaN               ∞/∞ = NaN  </a:t>
            </a:r>
          </a:p>
          <a:p>
            <a:pPr>
              <a:lnSpc>
                <a:spcPct val="90000"/>
              </a:lnSpc>
              <a:spcBef>
                <a:spcPct val="20000"/>
              </a:spcBef>
              <a:buClr>
                <a:schemeClr val="folHlink"/>
              </a:buClr>
              <a:buSzPct val="60000"/>
              <a:buFont typeface="Wingdings" pitchFamily="2" charset="2"/>
              <a:buNone/>
            </a:pPr>
            <a:r>
              <a:rPr kumimoji="1" lang="en-US" altLang="zh-CN" sz="2800" b="1">
                <a:solidFill>
                  <a:schemeClr val="accent2"/>
                </a:solidFill>
                <a:ea typeface="Dotum" pitchFamily="34" charset="-127"/>
                <a:cs typeface="Arial" pitchFamily="34" charset="0"/>
              </a:rPr>
              <a:t>      etc.  </a:t>
            </a:r>
          </a:p>
        </p:txBody>
      </p:sp>
      <p:sp>
        <p:nvSpPr>
          <p:cNvPr id="322565" name="Rectangle 5"/>
          <p:cNvSpPr>
            <a:spLocks noChangeArrowheads="1"/>
          </p:cNvSpPr>
          <p:nvPr/>
        </p:nvSpPr>
        <p:spPr bwMode="auto">
          <a:xfrm>
            <a:off x="769938" y="1541463"/>
            <a:ext cx="6786562" cy="2471737"/>
          </a:xfrm>
          <a:prstGeom prst="rect">
            <a:avLst/>
          </a:prstGeom>
          <a:noFill/>
          <a:ln w="9525">
            <a:noFill/>
            <a:miter lim="800000"/>
            <a:headEnd/>
            <a:tailEnd/>
          </a:ln>
        </p:spPr>
        <p:txBody>
          <a:bodyPr>
            <a:spAutoFit/>
          </a:bodyPr>
          <a:lstStyle/>
          <a:p>
            <a:pPr lvl="1">
              <a:lnSpc>
                <a:spcPct val="90000"/>
              </a:lnSpc>
              <a:spcBef>
                <a:spcPct val="50000"/>
              </a:spcBef>
              <a:buClr>
                <a:schemeClr val="hlink"/>
              </a:buClr>
              <a:buSzPct val="55000"/>
              <a:buFont typeface="Wingdings" pitchFamily="2" charset="2"/>
              <a:buNone/>
            </a:pPr>
            <a:endParaRPr kumimoji="1" lang="zh-CN" altLang="en-US" sz="2400" b="1">
              <a:solidFill>
                <a:srgbClr val="000000"/>
              </a:solidFill>
              <a:latin typeface="Times New Roman" pitchFamily="18" charset="0"/>
            </a:endParaRPr>
          </a:p>
          <a:p>
            <a:pPr>
              <a:lnSpc>
                <a:spcPct val="110000"/>
              </a:lnSpc>
              <a:spcBef>
                <a:spcPct val="10000"/>
              </a:spcBef>
              <a:buClr>
                <a:schemeClr val="tx1"/>
              </a:buClr>
              <a:buSzPct val="60000"/>
              <a:buFont typeface="Wingdings" pitchFamily="2" charset="2"/>
              <a:buNone/>
            </a:pPr>
            <a:r>
              <a:rPr kumimoji="1" lang="en-US" altLang="zh-CN" sz="2800" b="1">
                <a:solidFill>
                  <a:srgbClr val="000000"/>
                </a:solidFill>
              </a:rPr>
              <a:t>How to represent </a:t>
            </a:r>
            <a:r>
              <a:rPr kumimoji="1" lang="en-US" altLang="zh-CN" sz="2800" b="1"/>
              <a:t>NaN</a:t>
            </a:r>
            <a:r>
              <a:rPr kumimoji="1" lang="en-US" altLang="zh-CN" sz="2800">
                <a:solidFill>
                  <a:srgbClr val="000000"/>
                </a:solidFill>
              </a:rPr>
              <a:t> </a:t>
            </a:r>
          </a:p>
          <a:p>
            <a:pPr>
              <a:lnSpc>
                <a:spcPct val="110000"/>
              </a:lnSpc>
              <a:spcBef>
                <a:spcPct val="10000"/>
              </a:spcBef>
              <a:buClr>
                <a:schemeClr val="folHlink"/>
              </a:buClr>
              <a:buSzPct val="60000"/>
              <a:buFont typeface="Wingdings" pitchFamily="2" charset="2"/>
              <a:buNone/>
            </a:pPr>
            <a:r>
              <a:rPr kumimoji="1" lang="en-US" altLang="zh-CN" sz="2800">
                <a:solidFill>
                  <a:srgbClr val="000000"/>
                </a:solidFill>
              </a:rPr>
              <a:t>    </a:t>
            </a:r>
            <a:r>
              <a:rPr kumimoji="1" lang="en-US" altLang="zh-CN" sz="2800" b="1">
                <a:solidFill>
                  <a:schemeClr val="accent2"/>
                </a:solidFill>
              </a:rPr>
              <a:t>Exponent</a:t>
            </a:r>
            <a:r>
              <a:rPr kumimoji="1" lang="en-US" altLang="zh-CN" sz="2800" b="1">
                <a:solidFill>
                  <a:srgbClr val="000000"/>
                </a:solidFill>
              </a:rPr>
              <a:t> = 255</a:t>
            </a:r>
          </a:p>
          <a:p>
            <a:pPr>
              <a:lnSpc>
                <a:spcPct val="110000"/>
              </a:lnSpc>
              <a:spcBef>
                <a:spcPct val="10000"/>
              </a:spcBef>
              <a:buClr>
                <a:schemeClr val="folHlink"/>
              </a:buClr>
              <a:buSzPct val="60000"/>
              <a:buFont typeface="Wingdings" pitchFamily="2" charset="2"/>
              <a:buNone/>
            </a:pPr>
            <a:r>
              <a:rPr kumimoji="1" lang="en-US" altLang="zh-CN" sz="2800" b="1">
                <a:solidFill>
                  <a:srgbClr val="000000"/>
                </a:solidFill>
              </a:rPr>
              <a:t>    </a:t>
            </a:r>
            <a:r>
              <a:rPr kumimoji="1" lang="en-US" altLang="zh-CN" sz="2800" b="1">
                <a:solidFill>
                  <a:srgbClr val="3333FF"/>
                </a:solidFill>
              </a:rPr>
              <a:t>Significand</a:t>
            </a:r>
            <a:r>
              <a:rPr kumimoji="1" lang="en-US" altLang="zh-CN" sz="2800" b="1">
                <a:solidFill>
                  <a:srgbClr val="000000"/>
                </a:solidFill>
              </a:rPr>
              <a:t>: nonzero</a:t>
            </a:r>
          </a:p>
          <a:p>
            <a:pPr>
              <a:lnSpc>
                <a:spcPct val="110000"/>
              </a:lnSpc>
              <a:spcBef>
                <a:spcPct val="10000"/>
              </a:spcBef>
              <a:buClr>
                <a:schemeClr val="folHlink"/>
              </a:buClr>
              <a:buSzPct val="60000"/>
              <a:buFont typeface="Wingdings" pitchFamily="2" charset="2"/>
              <a:buNone/>
            </a:pPr>
            <a:r>
              <a:rPr kumimoji="1" lang="en-US" altLang="zh-CN" sz="2800" b="1">
                <a:solidFill>
                  <a:srgbClr val="DE2916"/>
                </a:solidFill>
              </a:rPr>
              <a:t>    NaNs can help with debugging</a:t>
            </a:r>
            <a:endParaRPr kumimoji="1" lang="en-US" altLang="zh-CN" sz="2800" b="1">
              <a:solidFill>
                <a:srgbClr val="000000"/>
              </a:solidFill>
            </a:endParaRPr>
          </a:p>
        </p:txBody>
      </p:sp>
      <p:sp>
        <p:nvSpPr>
          <p:cNvPr id="4" name="TextBox 3"/>
          <p:cNvSpPr txBox="1"/>
          <p:nvPr/>
        </p:nvSpPr>
        <p:spPr>
          <a:xfrm>
            <a:off x="6686550" y="2303463"/>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2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225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225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25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autoUpdateAnimBg="0"/>
      <p:bldP spid="322564" grpId="0" autoUpdateAnimBg="0"/>
      <p:bldP spid="322565" grpId="0" autoUpdateAnimBg="0"/>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6994" name="Rectangle 2"/>
          <p:cNvSpPr>
            <a:spLocks noChangeArrowheads="1"/>
          </p:cNvSpPr>
          <p:nvPr/>
        </p:nvSpPr>
        <p:spPr bwMode="auto">
          <a:xfrm>
            <a:off x="527050" y="908050"/>
            <a:ext cx="8616950" cy="6096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kumimoji="1" lang="en-US" altLang="zh-CN" sz="2800" b="1">
                <a:solidFill>
                  <a:srgbClr val="990000"/>
                </a:solidFill>
                <a:ea typeface="黑体" pitchFamily="49" charset="-122"/>
              </a:rPr>
              <a:t>What have we defined so far? (for SP)</a:t>
            </a:r>
          </a:p>
        </p:txBody>
      </p:sp>
      <p:sp>
        <p:nvSpPr>
          <p:cNvPr id="596995" name="Rectangle 4"/>
          <p:cNvSpPr>
            <a:spLocks noGrp="1" noChangeArrowheads="1"/>
          </p:cNvSpPr>
          <p:nvPr>
            <p:ph type="title" idx="4294967295"/>
          </p:nvPr>
        </p:nvSpPr>
        <p:spPr>
          <a:xfrm>
            <a:off x="566738" y="127000"/>
            <a:ext cx="8078787" cy="538163"/>
          </a:xfrm>
          <a:noFill/>
        </p:spPr>
        <p:txBody>
          <a:bodyPr lIns="63500" tIns="25400" rIns="63500" bIns="25400" anchor="b">
            <a:spAutoFit/>
          </a:bodyPr>
          <a:lstStyle/>
          <a:p>
            <a:r>
              <a:rPr lang="en-US" altLang="zh-CN" sz="3200" smtClean="0">
                <a:ea typeface="宋体" pitchFamily="2" charset="-122"/>
              </a:rPr>
              <a:t>Representation for Denorms(</a:t>
            </a:r>
            <a:r>
              <a:rPr lang="zh-CN" altLang="en-US" sz="3200" smtClean="0">
                <a:ea typeface="宋体" pitchFamily="2" charset="-122"/>
              </a:rPr>
              <a:t>非规格化数</a:t>
            </a:r>
            <a:r>
              <a:rPr lang="en-US" altLang="zh-CN" sz="3200" smtClean="0">
                <a:ea typeface="宋体" pitchFamily="2" charset="-122"/>
              </a:rPr>
              <a:t>)</a:t>
            </a:r>
            <a:endParaRPr lang="zh-CN" altLang="en-US" sz="3200" smtClean="0">
              <a:ea typeface="宋体" pitchFamily="2" charset="-122"/>
            </a:endParaRPr>
          </a:p>
        </p:txBody>
      </p:sp>
      <p:sp>
        <p:nvSpPr>
          <p:cNvPr id="324614" name="AutoShape 6"/>
          <p:cNvSpPr>
            <a:spLocks noChangeArrowheads="1"/>
          </p:cNvSpPr>
          <p:nvPr/>
        </p:nvSpPr>
        <p:spPr bwMode="auto">
          <a:xfrm>
            <a:off x="6630988" y="1497013"/>
            <a:ext cx="2362200" cy="1533525"/>
          </a:xfrm>
          <a:prstGeom prst="wedgeEllipseCallout">
            <a:avLst>
              <a:gd name="adj1" fmla="val -49259"/>
              <a:gd name="adj2" fmla="val 49588"/>
            </a:avLst>
          </a:prstGeom>
          <a:noFill/>
          <a:ln w="28575">
            <a:solidFill>
              <a:srgbClr val="FF3300"/>
            </a:solidFill>
            <a:miter lim="800000"/>
            <a:headEnd type="none" w="sm" len="sm"/>
            <a:tailEnd type="none" w="sm" len="sm"/>
          </a:ln>
        </p:spPr>
        <p:txBody>
          <a:bodyPr wrap="none" anchor="ctr"/>
          <a:lstStyle/>
          <a:p>
            <a:pPr algn="ctr" eaLnBrk="0" hangingPunct="0"/>
            <a:r>
              <a:rPr lang="zh-CN" altLang="en-US" sz="2200" b="1">
                <a:solidFill>
                  <a:srgbClr val="CC0000"/>
                </a:solidFill>
                <a:latin typeface="Times New Roman" pitchFamily="18" charset="0"/>
                <a:ea typeface="Dotum" pitchFamily="34" charset="-127"/>
              </a:rPr>
              <a:t> </a:t>
            </a:r>
            <a:r>
              <a:rPr lang="en-US" altLang="zh-CN" sz="2000" b="1">
                <a:solidFill>
                  <a:srgbClr val="CC0000"/>
                </a:solidFill>
                <a:ea typeface="Dotum" pitchFamily="34" charset="-127"/>
                <a:cs typeface="Arial" pitchFamily="34" charset="0"/>
              </a:rPr>
              <a:t>Used to represent </a:t>
            </a:r>
          </a:p>
          <a:p>
            <a:pPr algn="ctr" eaLnBrk="0" hangingPunct="0"/>
            <a:r>
              <a:rPr lang="en-US" altLang="zh-CN" sz="2000" b="1">
                <a:solidFill>
                  <a:srgbClr val="CC0000"/>
                </a:solidFill>
                <a:ea typeface="Dotum" pitchFamily="34" charset="-127"/>
                <a:cs typeface="Arial" pitchFamily="34" charset="0"/>
              </a:rPr>
              <a:t>Denormalized </a:t>
            </a:r>
          </a:p>
          <a:p>
            <a:pPr algn="ctr" eaLnBrk="0" hangingPunct="0"/>
            <a:r>
              <a:rPr lang="en-US" altLang="zh-CN" sz="2000" b="1">
                <a:solidFill>
                  <a:srgbClr val="CC0000"/>
                </a:solidFill>
                <a:ea typeface="Dotum" pitchFamily="34" charset="-127"/>
                <a:cs typeface="Arial" pitchFamily="34" charset="0"/>
              </a:rPr>
              <a:t>numbers </a:t>
            </a:r>
          </a:p>
        </p:txBody>
      </p:sp>
      <p:sp>
        <p:nvSpPr>
          <p:cNvPr id="324615" name="Text Box 7"/>
          <p:cNvSpPr txBox="1">
            <a:spLocks noChangeArrowheads="1"/>
          </p:cNvSpPr>
          <p:nvPr/>
        </p:nvSpPr>
        <p:spPr bwMode="auto">
          <a:xfrm>
            <a:off x="427038" y="1616075"/>
            <a:ext cx="7348537" cy="4152900"/>
          </a:xfrm>
          <a:prstGeom prst="rect">
            <a:avLst/>
          </a:prstGeom>
          <a:noFill/>
          <a:ln w="9525">
            <a:noFill/>
            <a:miter lim="800000"/>
            <a:headEnd/>
            <a:tailEnd/>
          </a:ln>
        </p:spPr>
        <p:txBody>
          <a:bodyPr>
            <a:spAutoFit/>
          </a:bodyPr>
          <a:lstStyle/>
          <a:p>
            <a:pPr>
              <a:spcBef>
                <a:spcPct val="50000"/>
              </a:spcBef>
            </a:pPr>
            <a:r>
              <a:rPr kumimoji="1" lang="en-US" altLang="zh-CN" sz="2800" b="1">
                <a:solidFill>
                  <a:schemeClr val="tx2"/>
                </a:solidFill>
              </a:rPr>
              <a:t>Exponent    Significand          Object</a:t>
            </a:r>
          </a:p>
          <a:p>
            <a:pPr>
              <a:spcBef>
                <a:spcPct val="50000"/>
              </a:spcBef>
            </a:pPr>
            <a:r>
              <a:rPr kumimoji="1" lang="en-US" altLang="zh-CN" sz="2800" b="1">
                <a:solidFill>
                  <a:schemeClr val="accent2"/>
                </a:solidFill>
              </a:rPr>
              <a:t>0                    0                            +/-0</a:t>
            </a:r>
          </a:p>
          <a:p>
            <a:pPr>
              <a:spcBef>
                <a:spcPct val="50000"/>
              </a:spcBef>
            </a:pPr>
            <a:r>
              <a:rPr kumimoji="1" lang="en-US" altLang="zh-CN" sz="2800" b="1">
                <a:solidFill>
                  <a:srgbClr val="CC0000"/>
                </a:solidFill>
              </a:rPr>
              <a:t>0                    nonzero                Denorms</a:t>
            </a:r>
            <a:r>
              <a:rPr kumimoji="1" lang="en-US" altLang="zh-CN" sz="2800" b="1"/>
              <a:t> </a:t>
            </a:r>
          </a:p>
          <a:p>
            <a:pPr>
              <a:spcBef>
                <a:spcPct val="50000"/>
              </a:spcBef>
            </a:pPr>
            <a:r>
              <a:rPr kumimoji="1" lang="en-US" altLang="zh-CN" sz="2800" b="1">
                <a:solidFill>
                  <a:schemeClr val="accent2"/>
                </a:solidFill>
              </a:rPr>
              <a:t>1-254            anything               Norms</a:t>
            </a:r>
          </a:p>
          <a:p>
            <a:r>
              <a:rPr kumimoji="1" lang="en-US" altLang="zh-CN" sz="2800" b="1">
                <a:solidFill>
                  <a:schemeClr val="accent2"/>
                </a:solidFill>
              </a:rPr>
              <a:t>               implicit leading 1</a:t>
            </a:r>
          </a:p>
          <a:p>
            <a:pPr>
              <a:spcBef>
                <a:spcPct val="50000"/>
              </a:spcBef>
            </a:pPr>
            <a:r>
              <a:rPr kumimoji="1" lang="en-US" altLang="zh-CN" sz="2800" b="1">
                <a:solidFill>
                  <a:schemeClr val="accent2"/>
                </a:solidFill>
              </a:rPr>
              <a:t>255                0                            +/- infinity</a:t>
            </a:r>
          </a:p>
          <a:p>
            <a:pPr>
              <a:spcBef>
                <a:spcPct val="50000"/>
              </a:spcBef>
            </a:pPr>
            <a:r>
              <a:rPr kumimoji="1" lang="en-US" altLang="zh-CN" sz="2800" b="1">
                <a:solidFill>
                  <a:schemeClr val="accent2"/>
                </a:solidFill>
              </a:rPr>
              <a:t>255                nonzero                NaN</a:t>
            </a:r>
          </a:p>
        </p:txBody>
      </p:sp>
      <p:sp>
        <p:nvSpPr>
          <p:cNvPr id="4" name="TextBox 3"/>
          <p:cNvSpPr txBox="1"/>
          <p:nvPr/>
        </p:nvSpPr>
        <p:spPr>
          <a:xfrm>
            <a:off x="6867525" y="503238"/>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4615">
                                            <p:txEl>
                                              <p:pRg st="1" end="1"/>
                                            </p:txEl>
                                          </p:spTgt>
                                        </p:tgtEl>
                                        <p:attrNameLst>
                                          <p:attrName>style.visibility</p:attrName>
                                        </p:attrNameLst>
                                      </p:cBhvr>
                                      <p:to>
                                        <p:strVal val="visible"/>
                                      </p:to>
                                    </p:set>
                                    <p:animEffect transition="in" filter="blinds(horizontal)">
                                      <p:cBhvr>
                                        <p:cTn id="7" dur="500"/>
                                        <p:tgtEl>
                                          <p:spTgt spid="3246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4615">
                                            <p:txEl>
                                              <p:pRg st="3" end="3"/>
                                            </p:txEl>
                                          </p:spTgt>
                                        </p:tgtEl>
                                        <p:attrNameLst>
                                          <p:attrName>style.visibility</p:attrName>
                                        </p:attrNameLst>
                                      </p:cBhvr>
                                      <p:to>
                                        <p:strVal val="visible"/>
                                      </p:to>
                                    </p:set>
                                    <p:animEffect transition="in" filter="blinds(horizontal)">
                                      <p:cBhvr>
                                        <p:cTn id="12" dur="500"/>
                                        <p:tgtEl>
                                          <p:spTgt spid="324615">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24615">
                                            <p:txEl>
                                              <p:pRg st="4" end="4"/>
                                            </p:txEl>
                                          </p:spTgt>
                                        </p:tgtEl>
                                        <p:attrNameLst>
                                          <p:attrName>style.visibility</p:attrName>
                                        </p:attrNameLst>
                                      </p:cBhvr>
                                      <p:to>
                                        <p:strVal val="visible"/>
                                      </p:to>
                                    </p:set>
                                    <p:animEffect transition="in" filter="blinds(horizontal)">
                                      <p:cBhvr>
                                        <p:cTn id="15" dur="500"/>
                                        <p:tgtEl>
                                          <p:spTgt spid="32461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24615">
                                            <p:txEl>
                                              <p:pRg st="5" end="5"/>
                                            </p:txEl>
                                          </p:spTgt>
                                        </p:tgtEl>
                                        <p:attrNameLst>
                                          <p:attrName>style.visibility</p:attrName>
                                        </p:attrNameLst>
                                      </p:cBhvr>
                                      <p:to>
                                        <p:strVal val="visible"/>
                                      </p:to>
                                    </p:set>
                                    <p:animEffect transition="in" filter="blinds(horizontal)">
                                      <p:cBhvr>
                                        <p:cTn id="20" dur="500"/>
                                        <p:tgtEl>
                                          <p:spTgt spid="32461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24615">
                                            <p:txEl>
                                              <p:pRg st="6" end="6"/>
                                            </p:txEl>
                                          </p:spTgt>
                                        </p:tgtEl>
                                        <p:attrNameLst>
                                          <p:attrName>style.visibility</p:attrName>
                                        </p:attrNameLst>
                                      </p:cBhvr>
                                      <p:to>
                                        <p:strVal val="visible"/>
                                      </p:to>
                                    </p:set>
                                    <p:animEffect transition="in" filter="blinds(horizontal)">
                                      <p:cBhvr>
                                        <p:cTn id="25" dur="500"/>
                                        <p:tgtEl>
                                          <p:spTgt spid="32461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24615">
                                            <p:txEl>
                                              <p:pRg st="2" end="2"/>
                                            </p:txEl>
                                          </p:spTgt>
                                        </p:tgtEl>
                                        <p:attrNameLst>
                                          <p:attrName>style.visibility</p:attrName>
                                        </p:attrNameLst>
                                      </p:cBhvr>
                                      <p:to>
                                        <p:strVal val="visible"/>
                                      </p:to>
                                    </p:set>
                                    <p:animEffect transition="in" filter="blinds(horizontal)">
                                      <p:cBhvr>
                                        <p:cTn id="30" dur="500"/>
                                        <p:tgtEl>
                                          <p:spTgt spid="32461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24614"/>
                                        </p:tgtEl>
                                        <p:attrNameLst>
                                          <p:attrName>style.visibility</p:attrName>
                                        </p:attrNameLst>
                                      </p:cBhvr>
                                      <p:to>
                                        <p:strVal val="visible"/>
                                      </p:to>
                                    </p:set>
                                    <p:animEffect transition="in" filter="blinds(horizontal)">
                                      <p:cBhvr>
                                        <p:cTn id="35" dur="500"/>
                                        <p:tgtEl>
                                          <p:spTgt spid="32461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linds(horizontal)">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4"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ChangeArrowheads="1"/>
          </p:cNvSpPr>
          <p:nvPr/>
        </p:nvSpPr>
        <p:spPr bwMode="auto">
          <a:xfrm>
            <a:off x="3316288" y="3084513"/>
            <a:ext cx="2479675" cy="449262"/>
          </a:xfrm>
          <a:prstGeom prst="rect">
            <a:avLst/>
          </a:prstGeom>
          <a:solidFill>
            <a:schemeClr val="bg1"/>
          </a:solidFill>
          <a:ln w="9525">
            <a:noFill/>
            <a:miter lim="800000"/>
            <a:headEnd/>
            <a:tailEnd/>
          </a:ln>
        </p:spPr>
        <p:txBody>
          <a:bodyPr wrap="none" anchor="ctr"/>
          <a:lstStyle/>
          <a:p>
            <a:pPr eaLnBrk="0" hangingPunct="0"/>
            <a:endParaRPr lang="zh-CN" altLang="en-US" sz="1600" b="1">
              <a:latin typeface="Times New Roman" pitchFamily="18" charset="0"/>
            </a:endParaRPr>
          </a:p>
        </p:txBody>
      </p:sp>
      <p:pic>
        <p:nvPicPr>
          <p:cNvPr id="599043" name="Picture 3" descr="非规格化数的密度"/>
          <p:cNvPicPr>
            <a:picLocks noChangeAspect="1" noChangeArrowheads="1"/>
          </p:cNvPicPr>
          <p:nvPr/>
        </p:nvPicPr>
        <p:blipFill>
          <a:blip r:embed="rId3"/>
          <a:srcRect/>
          <a:stretch>
            <a:fillRect/>
          </a:stretch>
        </p:blipFill>
        <p:spPr bwMode="auto">
          <a:xfrm>
            <a:off x="212725" y="1120775"/>
            <a:ext cx="8915400" cy="5232400"/>
          </a:xfrm>
          <a:prstGeom prst="rect">
            <a:avLst/>
          </a:prstGeom>
          <a:noFill/>
          <a:ln w="9525">
            <a:noFill/>
            <a:miter lim="800000"/>
            <a:headEnd/>
            <a:tailEnd/>
          </a:ln>
        </p:spPr>
      </p:pic>
      <p:sp>
        <p:nvSpPr>
          <p:cNvPr id="599044" name="Rectangle 4"/>
          <p:cNvSpPr>
            <a:spLocks noGrp="1" noChangeArrowheads="1"/>
          </p:cNvSpPr>
          <p:nvPr>
            <p:ph type="title" idx="4294967295"/>
          </p:nvPr>
        </p:nvSpPr>
        <p:spPr>
          <a:noFill/>
        </p:spPr>
        <p:txBody>
          <a:bodyPr lIns="63500" tIns="25400" rIns="63500" bIns="25400" anchor="b">
            <a:spAutoFit/>
          </a:bodyPr>
          <a:lstStyle/>
          <a:p>
            <a:r>
              <a:rPr lang="en-US" altLang="zh-CN" smtClean="0">
                <a:ea typeface="宋体" pitchFamily="2" charset="-122"/>
              </a:rPr>
              <a:t>Representation for Denorms</a:t>
            </a:r>
          </a:p>
        </p:txBody>
      </p:sp>
      <p:sp>
        <p:nvSpPr>
          <p:cNvPr id="326661" name="Text Box 5"/>
          <p:cNvSpPr txBox="1">
            <a:spLocks noChangeArrowheads="1"/>
          </p:cNvSpPr>
          <p:nvPr/>
        </p:nvSpPr>
        <p:spPr bwMode="auto">
          <a:xfrm>
            <a:off x="1550988" y="2324100"/>
            <a:ext cx="852487"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a:solidFill>
                  <a:srgbClr val="3333FF"/>
                </a:solidFill>
                <a:latin typeface="Tahoma" pitchFamily="34" charset="0"/>
              </a:rPr>
              <a:t>2</a:t>
            </a:r>
            <a:r>
              <a:rPr kumimoji="1" lang="zh-CN" altLang="en-US" sz="2400" b="1" baseline="30000">
                <a:solidFill>
                  <a:srgbClr val="3333FF"/>
                </a:solidFill>
                <a:latin typeface="Tahoma" pitchFamily="34" charset="0"/>
              </a:rPr>
              <a:t>-126</a:t>
            </a:r>
          </a:p>
        </p:txBody>
      </p:sp>
      <p:sp>
        <p:nvSpPr>
          <p:cNvPr id="599046" name="Text Box 6"/>
          <p:cNvSpPr txBox="1">
            <a:spLocks noChangeArrowheads="1"/>
          </p:cNvSpPr>
          <p:nvPr/>
        </p:nvSpPr>
        <p:spPr bwMode="auto">
          <a:xfrm>
            <a:off x="2576513" y="2241550"/>
            <a:ext cx="1352550"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2</a:t>
            </a:r>
            <a:r>
              <a:rPr kumimoji="1" lang="zh-CN" altLang="en-US" sz="2400" b="1" baseline="30000">
                <a:latin typeface="Tahoma" pitchFamily="34" charset="0"/>
              </a:rPr>
              <a:t>-125</a:t>
            </a:r>
          </a:p>
        </p:txBody>
      </p:sp>
      <p:sp>
        <p:nvSpPr>
          <p:cNvPr id="599047" name="Text Box 7"/>
          <p:cNvSpPr txBox="1">
            <a:spLocks noChangeArrowheads="1"/>
          </p:cNvSpPr>
          <p:nvPr/>
        </p:nvSpPr>
        <p:spPr bwMode="auto">
          <a:xfrm>
            <a:off x="4375150" y="2271713"/>
            <a:ext cx="1309688"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2</a:t>
            </a:r>
            <a:r>
              <a:rPr kumimoji="1" lang="zh-CN" altLang="en-US" sz="2400" b="1" baseline="30000">
                <a:latin typeface="Tahoma" pitchFamily="34" charset="0"/>
              </a:rPr>
              <a:t>-124</a:t>
            </a:r>
          </a:p>
        </p:txBody>
      </p:sp>
      <p:sp>
        <p:nvSpPr>
          <p:cNvPr id="599048" name="Text Box 8"/>
          <p:cNvSpPr txBox="1">
            <a:spLocks noChangeArrowheads="1"/>
          </p:cNvSpPr>
          <p:nvPr/>
        </p:nvSpPr>
        <p:spPr bwMode="auto">
          <a:xfrm>
            <a:off x="7891463" y="2268538"/>
            <a:ext cx="1096962"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2</a:t>
            </a:r>
            <a:r>
              <a:rPr kumimoji="1" lang="zh-CN" altLang="en-US" sz="2400" b="1" baseline="30000">
                <a:latin typeface="Tahoma" pitchFamily="34" charset="0"/>
              </a:rPr>
              <a:t>-123</a:t>
            </a:r>
          </a:p>
        </p:txBody>
      </p:sp>
      <p:sp>
        <p:nvSpPr>
          <p:cNvPr id="326665" name="Text Box 9"/>
          <p:cNvSpPr txBox="1">
            <a:spLocks noChangeArrowheads="1"/>
          </p:cNvSpPr>
          <p:nvPr/>
        </p:nvSpPr>
        <p:spPr bwMode="auto">
          <a:xfrm>
            <a:off x="679450" y="1033463"/>
            <a:ext cx="4643438"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1.0</a:t>
            </a:r>
            <a:r>
              <a:rPr kumimoji="1" lang="zh-CN" altLang="en-US" sz="2400" b="1">
                <a:latin typeface="Times New Roman" pitchFamily="18" charset="0"/>
              </a:rPr>
              <a:t>…</a:t>
            </a:r>
            <a:r>
              <a:rPr kumimoji="1" lang="zh-CN" altLang="en-US" sz="2400" b="1">
                <a:latin typeface="Tahoma" pitchFamily="34" charset="0"/>
              </a:rPr>
              <a:t>0</a:t>
            </a:r>
            <a:r>
              <a:rPr kumimoji="1" lang="en-US" altLang="zh-CN" sz="2400" b="1">
                <a:latin typeface="Tahoma" pitchFamily="34" charset="0"/>
              </a:rPr>
              <a:t>x2</a:t>
            </a:r>
            <a:r>
              <a:rPr kumimoji="1" lang="en-US" altLang="zh-CN" sz="2400" b="1" baseline="30000">
                <a:latin typeface="Tahoma" pitchFamily="34" charset="0"/>
              </a:rPr>
              <a:t>-126</a:t>
            </a:r>
            <a:r>
              <a:rPr kumimoji="1" lang="en-US" altLang="zh-CN" sz="2400" b="1">
                <a:latin typeface="Tahoma" pitchFamily="34" charset="0"/>
              </a:rPr>
              <a:t>~ 1.1</a:t>
            </a:r>
            <a:r>
              <a:rPr kumimoji="1" lang="en-US" altLang="zh-CN" sz="2400" b="1">
                <a:latin typeface="Times New Roman" pitchFamily="18" charset="0"/>
              </a:rPr>
              <a:t>…</a:t>
            </a:r>
            <a:r>
              <a:rPr kumimoji="1" lang="en-US" altLang="zh-CN" sz="2400" b="1">
                <a:latin typeface="Tahoma" pitchFamily="34" charset="0"/>
              </a:rPr>
              <a:t>1x2</a:t>
            </a:r>
            <a:r>
              <a:rPr kumimoji="1" lang="en-US" altLang="zh-CN" sz="2400" b="1" baseline="30000">
                <a:latin typeface="Tahoma" pitchFamily="34" charset="0"/>
              </a:rPr>
              <a:t>-126</a:t>
            </a:r>
          </a:p>
        </p:txBody>
      </p:sp>
      <p:sp>
        <p:nvSpPr>
          <p:cNvPr id="599050" name="Rectangle 10"/>
          <p:cNvSpPr>
            <a:spLocks noChangeArrowheads="1"/>
          </p:cNvSpPr>
          <p:nvPr/>
        </p:nvSpPr>
        <p:spPr bwMode="auto">
          <a:xfrm>
            <a:off x="2665413" y="1458913"/>
            <a:ext cx="774700" cy="387350"/>
          </a:xfrm>
          <a:prstGeom prst="rect">
            <a:avLst/>
          </a:prstGeom>
          <a:solidFill>
            <a:schemeClr val="bg1"/>
          </a:solidFill>
          <a:ln w="9525">
            <a:noFill/>
            <a:miter lim="800000"/>
            <a:headEnd/>
            <a:tailEnd/>
          </a:ln>
        </p:spPr>
        <p:txBody>
          <a:bodyPr wrap="none" anchor="ctr"/>
          <a:lstStyle/>
          <a:p>
            <a:pPr eaLnBrk="0" hangingPunct="0"/>
            <a:endParaRPr lang="zh-CN" altLang="en-US" sz="1600" b="1">
              <a:latin typeface="Times New Roman" pitchFamily="18" charset="0"/>
            </a:endParaRPr>
          </a:p>
        </p:txBody>
      </p:sp>
      <p:sp>
        <p:nvSpPr>
          <p:cNvPr id="599051" name="Line 11"/>
          <p:cNvSpPr>
            <a:spLocks noChangeShapeType="1"/>
          </p:cNvSpPr>
          <p:nvPr/>
        </p:nvSpPr>
        <p:spPr bwMode="auto">
          <a:xfrm flipH="1">
            <a:off x="2727325" y="1471613"/>
            <a:ext cx="650875" cy="404812"/>
          </a:xfrm>
          <a:prstGeom prst="line">
            <a:avLst/>
          </a:prstGeom>
          <a:noFill/>
          <a:ln w="38100">
            <a:solidFill>
              <a:srgbClr val="4D4D4D"/>
            </a:solidFill>
            <a:miter lim="800000"/>
            <a:headEnd/>
            <a:tailEnd type="triangle" w="med" len="med"/>
          </a:ln>
        </p:spPr>
        <p:txBody>
          <a:bodyPr wrap="none"/>
          <a:lstStyle/>
          <a:p>
            <a:endParaRPr lang="zh-CN" altLang="en-US"/>
          </a:p>
        </p:txBody>
      </p:sp>
      <p:sp>
        <p:nvSpPr>
          <p:cNvPr id="326668" name="Text Box 12"/>
          <p:cNvSpPr txBox="1">
            <a:spLocks noChangeArrowheads="1"/>
          </p:cNvSpPr>
          <p:nvPr/>
        </p:nvSpPr>
        <p:spPr bwMode="auto">
          <a:xfrm>
            <a:off x="0" y="3513138"/>
            <a:ext cx="4792663"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0.0</a:t>
            </a:r>
            <a:r>
              <a:rPr kumimoji="1" lang="zh-CN" altLang="en-US" sz="2400" b="1">
                <a:latin typeface="Times New Roman" pitchFamily="18" charset="0"/>
              </a:rPr>
              <a:t>…</a:t>
            </a:r>
            <a:r>
              <a:rPr kumimoji="1" lang="zh-CN" altLang="en-US" sz="2400" b="1">
                <a:latin typeface="Tahoma" pitchFamily="34" charset="0"/>
              </a:rPr>
              <a:t>0</a:t>
            </a:r>
            <a:r>
              <a:rPr kumimoji="1" lang="en-US" altLang="zh-CN" sz="2400" b="1">
                <a:latin typeface="Tahoma" pitchFamily="34" charset="0"/>
              </a:rPr>
              <a:t>x2</a:t>
            </a:r>
            <a:r>
              <a:rPr kumimoji="1" lang="en-US" altLang="zh-CN" sz="2400" b="1" baseline="30000">
                <a:latin typeface="Tahoma" pitchFamily="34" charset="0"/>
              </a:rPr>
              <a:t>-126</a:t>
            </a:r>
            <a:r>
              <a:rPr kumimoji="1" lang="en-US" altLang="zh-CN" sz="2400" b="1">
                <a:latin typeface="Tahoma" pitchFamily="34" charset="0"/>
              </a:rPr>
              <a:t>~ 0.1</a:t>
            </a:r>
            <a:r>
              <a:rPr kumimoji="1" lang="en-US" altLang="zh-CN" sz="2400" b="1">
                <a:latin typeface="Times New Roman" pitchFamily="18" charset="0"/>
              </a:rPr>
              <a:t>…</a:t>
            </a:r>
            <a:r>
              <a:rPr kumimoji="1" lang="en-US" altLang="zh-CN" sz="2400" b="1">
                <a:latin typeface="Tahoma" pitchFamily="34" charset="0"/>
              </a:rPr>
              <a:t>1x2</a:t>
            </a:r>
            <a:r>
              <a:rPr kumimoji="1" lang="en-US" altLang="zh-CN" sz="2400" b="1" baseline="30000">
                <a:latin typeface="Tahoma" pitchFamily="34" charset="0"/>
              </a:rPr>
              <a:t>-126</a:t>
            </a:r>
          </a:p>
        </p:txBody>
      </p:sp>
      <p:sp>
        <p:nvSpPr>
          <p:cNvPr id="599053" name="Rectangle 13"/>
          <p:cNvSpPr>
            <a:spLocks noChangeArrowheads="1"/>
          </p:cNvSpPr>
          <p:nvPr/>
        </p:nvSpPr>
        <p:spPr bwMode="auto">
          <a:xfrm>
            <a:off x="1736725" y="3892550"/>
            <a:ext cx="944563" cy="479425"/>
          </a:xfrm>
          <a:prstGeom prst="rect">
            <a:avLst/>
          </a:prstGeom>
          <a:solidFill>
            <a:schemeClr val="bg1"/>
          </a:solidFill>
          <a:ln w="9525">
            <a:noFill/>
            <a:miter lim="800000"/>
            <a:headEnd/>
            <a:tailEnd/>
          </a:ln>
        </p:spPr>
        <p:txBody>
          <a:bodyPr wrap="none" anchor="ctr"/>
          <a:lstStyle/>
          <a:p>
            <a:pPr eaLnBrk="0" hangingPunct="0"/>
            <a:endParaRPr lang="zh-CN" altLang="en-US" sz="1600" b="1">
              <a:latin typeface="Times New Roman" pitchFamily="18" charset="0"/>
            </a:endParaRPr>
          </a:p>
        </p:txBody>
      </p:sp>
      <p:sp>
        <p:nvSpPr>
          <p:cNvPr id="599054" name="Line 14"/>
          <p:cNvSpPr>
            <a:spLocks noChangeShapeType="1"/>
          </p:cNvSpPr>
          <p:nvPr/>
        </p:nvSpPr>
        <p:spPr bwMode="auto">
          <a:xfrm flipH="1">
            <a:off x="1733550" y="3871913"/>
            <a:ext cx="882650" cy="592137"/>
          </a:xfrm>
          <a:prstGeom prst="line">
            <a:avLst/>
          </a:prstGeom>
          <a:noFill/>
          <a:ln w="38100">
            <a:solidFill>
              <a:srgbClr val="4D4D4D"/>
            </a:solidFill>
            <a:miter lim="800000"/>
            <a:headEnd/>
            <a:tailEnd type="triangle" w="med" len="med"/>
          </a:ln>
        </p:spPr>
        <p:txBody>
          <a:bodyPr wrap="none"/>
          <a:lstStyle/>
          <a:p>
            <a:endParaRPr lang="zh-CN" altLang="en-US"/>
          </a:p>
        </p:txBody>
      </p:sp>
      <p:sp>
        <p:nvSpPr>
          <p:cNvPr id="599055" name="Text Box 15"/>
          <p:cNvSpPr txBox="1">
            <a:spLocks noChangeArrowheads="1"/>
          </p:cNvSpPr>
          <p:nvPr/>
        </p:nvSpPr>
        <p:spPr bwMode="auto">
          <a:xfrm>
            <a:off x="1546225" y="4848225"/>
            <a:ext cx="852488"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solidFill>
                  <a:srgbClr val="3333FF"/>
                </a:solidFill>
              </a:rPr>
              <a:t>2</a:t>
            </a:r>
            <a:r>
              <a:rPr kumimoji="1" lang="zh-CN" altLang="en-US" sz="2400" b="1" baseline="30000">
                <a:solidFill>
                  <a:srgbClr val="3333FF"/>
                </a:solidFill>
              </a:rPr>
              <a:t>-126</a:t>
            </a:r>
          </a:p>
        </p:txBody>
      </p:sp>
      <p:sp>
        <p:nvSpPr>
          <p:cNvPr id="599056" name="Text Box 16"/>
          <p:cNvSpPr txBox="1">
            <a:spLocks noChangeArrowheads="1"/>
          </p:cNvSpPr>
          <p:nvPr/>
        </p:nvSpPr>
        <p:spPr bwMode="auto">
          <a:xfrm>
            <a:off x="2492375" y="4813300"/>
            <a:ext cx="1087438"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2</a:t>
            </a:r>
            <a:r>
              <a:rPr kumimoji="1" lang="zh-CN" altLang="en-US" sz="2400" b="1" baseline="30000">
                <a:latin typeface="Tahoma" pitchFamily="34" charset="0"/>
              </a:rPr>
              <a:t>-125</a:t>
            </a:r>
          </a:p>
        </p:txBody>
      </p:sp>
      <p:sp>
        <p:nvSpPr>
          <p:cNvPr id="599057" name="Text Box 17"/>
          <p:cNvSpPr txBox="1">
            <a:spLocks noChangeArrowheads="1"/>
          </p:cNvSpPr>
          <p:nvPr/>
        </p:nvSpPr>
        <p:spPr bwMode="auto">
          <a:xfrm>
            <a:off x="4227513" y="4795838"/>
            <a:ext cx="1182687"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2</a:t>
            </a:r>
            <a:r>
              <a:rPr kumimoji="1" lang="zh-CN" altLang="en-US" sz="2400" b="1" baseline="30000">
                <a:latin typeface="Tahoma" pitchFamily="34" charset="0"/>
              </a:rPr>
              <a:t>-124</a:t>
            </a:r>
          </a:p>
        </p:txBody>
      </p:sp>
      <p:sp>
        <p:nvSpPr>
          <p:cNvPr id="599058" name="Text Box 18"/>
          <p:cNvSpPr txBox="1">
            <a:spLocks noChangeArrowheads="1"/>
          </p:cNvSpPr>
          <p:nvPr/>
        </p:nvSpPr>
        <p:spPr bwMode="auto">
          <a:xfrm>
            <a:off x="7870825" y="4840288"/>
            <a:ext cx="1108075"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2</a:t>
            </a:r>
            <a:r>
              <a:rPr kumimoji="1" lang="zh-CN" altLang="en-US" sz="2400" b="1" baseline="30000">
                <a:latin typeface="Tahoma" pitchFamily="34" charset="0"/>
              </a:rPr>
              <a:t>-123</a:t>
            </a:r>
          </a:p>
        </p:txBody>
      </p:sp>
      <p:sp>
        <p:nvSpPr>
          <p:cNvPr id="599059" name="Text Box 19"/>
          <p:cNvSpPr txBox="1">
            <a:spLocks noChangeArrowheads="1"/>
          </p:cNvSpPr>
          <p:nvPr/>
        </p:nvSpPr>
        <p:spPr bwMode="auto">
          <a:xfrm>
            <a:off x="760413" y="4927600"/>
            <a:ext cx="465137"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a:solidFill>
                  <a:srgbClr val="3333FF"/>
                </a:solidFill>
                <a:latin typeface="Tahoma" pitchFamily="34" charset="0"/>
              </a:rPr>
              <a:t>0</a:t>
            </a:r>
          </a:p>
        </p:txBody>
      </p:sp>
      <p:sp>
        <p:nvSpPr>
          <p:cNvPr id="326676" name="Text Box 20"/>
          <p:cNvSpPr txBox="1">
            <a:spLocks noChangeArrowheads="1"/>
          </p:cNvSpPr>
          <p:nvPr/>
        </p:nvSpPr>
        <p:spPr bwMode="auto">
          <a:xfrm>
            <a:off x="836613" y="2336800"/>
            <a:ext cx="465137"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a:solidFill>
                  <a:srgbClr val="3333FF"/>
                </a:solidFill>
                <a:latin typeface="Tahoma" pitchFamily="34" charset="0"/>
              </a:rPr>
              <a:t>0</a:t>
            </a:r>
          </a:p>
        </p:txBody>
      </p:sp>
      <p:sp>
        <p:nvSpPr>
          <p:cNvPr id="599061" name="Text Box 21"/>
          <p:cNvSpPr txBox="1">
            <a:spLocks noChangeArrowheads="1"/>
          </p:cNvSpPr>
          <p:nvPr/>
        </p:nvSpPr>
        <p:spPr bwMode="auto">
          <a:xfrm>
            <a:off x="3162300" y="5672138"/>
            <a:ext cx="3021013" cy="457200"/>
          </a:xfrm>
          <a:prstGeom prst="rect">
            <a:avLst/>
          </a:prstGeom>
          <a:noFill/>
          <a:ln w="9525">
            <a:noFill/>
            <a:miter lim="800000"/>
            <a:headEnd/>
            <a:tailEnd/>
          </a:ln>
        </p:spPr>
        <p:txBody>
          <a:bodyPr>
            <a:spAutoFit/>
          </a:bodyPr>
          <a:lstStyle/>
          <a:p>
            <a:pPr>
              <a:spcBef>
                <a:spcPct val="50000"/>
              </a:spcBef>
            </a:pPr>
            <a:endParaRPr kumimoji="1" lang="zh-CN" altLang="en-US" sz="2400">
              <a:latin typeface="Tahoma" pitchFamily="34" charset="0"/>
            </a:endParaRPr>
          </a:p>
        </p:txBody>
      </p:sp>
      <p:sp>
        <p:nvSpPr>
          <p:cNvPr id="599062" name="Line 22"/>
          <p:cNvSpPr>
            <a:spLocks noChangeShapeType="1"/>
          </p:cNvSpPr>
          <p:nvPr/>
        </p:nvSpPr>
        <p:spPr bwMode="auto">
          <a:xfrm flipH="1">
            <a:off x="1876425" y="1516063"/>
            <a:ext cx="49213" cy="4667250"/>
          </a:xfrm>
          <a:prstGeom prst="line">
            <a:avLst/>
          </a:prstGeom>
          <a:noFill/>
          <a:ln w="38100">
            <a:solidFill>
              <a:srgbClr val="3333FF"/>
            </a:solidFill>
            <a:prstDash val="sysDot"/>
            <a:miter lim="800000"/>
            <a:headEnd/>
            <a:tailEnd/>
          </a:ln>
        </p:spPr>
        <p:txBody>
          <a:bodyPr wrap="none"/>
          <a:lstStyle/>
          <a:p>
            <a:endParaRPr lang="zh-CN" altLang="en-US"/>
          </a:p>
        </p:txBody>
      </p:sp>
      <p:sp>
        <p:nvSpPr>
          <p:cNvPr id="599063" name="Line 24"/>
          <p:cNvSpPr>
            <a:spLocks noChangeShapeType="1"/>
          </p:cNvSpPr>
          <p:nvPr/>
        </p:nvSpPr>
        <p:spPr bwMode="auto">
          <a:xfrm>
            <a:off x="930275" y="5330825"/>
            <a:ext cx="0" cy="869950"/>
          </a:xfrm>
          <a:prstGeom prst="line">
            <a:avLst/>
          </a:prstGeom>
          <a:noFill/>
          <a:ln w="38100">
            <a:solidFill>
              <a:srgbClr val="3333FF"/>
            </a:solidFill>
            <a:prstDash val="sysDot"/>
            <a:miter lim="800000"/>
            <a:headEnd/>
            <a:tailEnd/>
          </a:ln>
        </p:spPr>
        <p:txBody>
          <a:bodyPr wrap="none"/>
          <a:lstStyle/>
          <a:p>
            <a:endParaRPr lang="zh-CN" altLang="en-US"/>
          </a:p>
        </p:txBody>
      </p:sp>
      <p:sp>
        <p:nvSpPr>
          <p:cNvPr id="599064" name="Rectangle 25"/>
          <p:cNvSpPr>
            <a:spLocks noChangeArrowheads="1"/>
          </p:cNvSpPr>
          <p:nvPr/>
        </p:nvSpPr>
        <p:spPr bwMode="auto">
          <a:xfrm>
            <a:off x="3394075" y="3068638"/>
            <a:ext cx="2511425" cy="465137"/>
          </a:xfrm>
          <a:prstGeom prst="rect">
            <a:avLst/>
          </a:prstGeom>
          <a:solidFill>
            <a:schemeClr val="bg1"/>
          </a:solidFill>
          <a:ln w="9525">
            <a:noFill/>
            <a:miter lim="800000"/>
            <a:headEnd/>
            <a:tailEnd/>
          </a:ln>
        </p:spPr>
        <p:txBody>
          <a:bodyPr wrap="none" anchor="ctr"/>
          <a:lstStyle/>
          <a:p>
            <a:pPr eaLnBrk="0" hangingPunct="0"/>
            <a:endParaRPr lang="zh-CN" altLang="en-US" sz="1600" b="1">
              <a:latin typeface="Times New Roman" pitchFamily="18" charset="0"/>
            </a:endParaRPr>
          </a:p>
        </p:txBody>
      </p:sp>
      <p:sp>
        <p:nvSpPr>
          <p:cNvPr id="326682" name="Oval 26"/>
          <p:cNvSpPr>
            <a:spLocks noChangeArrowheads="1"/>
          </p:cNvSpPr>
          <p:nvPr/>
        </p:nvSpPr>
        <p:spPr bwMode="auto">
          <a:xfrm>
            <a:off x="1022350" y="1876425"/>
            <a:ext cx="882650" cy="558800"/>
          </a:xfrm>
          <a:prstGeom prst="ellipse">
            <a:avLst/>
          </a:prstGeom>
          <a:noFill/>
          <a:ln w="38100">
            <a:solidFill>
              <a:srgbClr val="FF0000"/>
            </a:solidFill>
            <a:miter lim="800000"/>
            <a:headEnd/>
            <a:tailEnd/>
          </a:ln>
        </p:spPr>
        <p:txBody>
          <a:bodyPr wrap="none" anchor="ctr"/>
          <a:lstStyle/>
          <a:p>
            <a:pPr eaLnBrk="0" hangingPunct="0"/>
            <a:endParaRPr lang="zh-CN" altLang="en-US" sz="1600" b="1">
              <a:latin typeface="Times New Roman" pitchFamily="18" charset="0"/>
            </a:endParaRPr>
          </a:p>
        </p:txBody>
      </p:sp>
      <p:sp>
        <p:nvSpPr>
          <p:cNvPr id="599066" name="Text Box 27"/>
          <p:cNvSpPr txBox="1">
            <a:spLocks noChangeArrowheads="1"/>
          </p:cNvSpPr>
          <p:nvPr/>
        </p:nvSpPr>
        <p:spPr bwMode="auto">
          <a:xfrm>
            <a:off x="1069975" y="2003425"/>
            <a:ext cx="836613" cy="396875"/>
          </a:xfrm>
          <a:prstGeom prst="rect">
            <a:avLst/>
          </a:prstGeom>
          <a:noFill/>
          <a:ln w="9525">
            <a:noFill/>
            <a:miter lim="800000"/>
            <a:headEnd/>
            <a:tailEnd/>
          </a:ln>
        </p:spPr>
        <p:txBody>
          <a:bodyPr>
            <a:spAutoFit/>
          </a:bodyPr>
          <a:lstStyle/>
          <a:p>
            <a:pPr>
              <a:spcBef>
                <a:spcPct val="50000"/>
              </a:spcBef>
            </a:pPr>
            <a:r>
              <a:rPr kumimoji="1" lang="en-US" altLang="zh-CN" sz="2000" b="1">
                <a:latin typeface="Tahoma" pitchFamily="34" charset="0"/>
              </a:rPr>
              <a:t>GAP</a:t>
            </a:r>
          </a:p>
        </p:txBody>
      </p:sp>
      <p:grpSp>
        <p:nvGrpSpPr>
          <p:cNvPr id="2" name="Group 28"/>
          <p:cNvGrpSpPr>
            <a:grpSpLocks/>
          </p:cNvGrpSpPr>
          <p:nvPr/>
        </p:nvGrpSpPr>
        <p:grpSpPr bwMode="auto">
          <a:xfrm>
            <a:off x="1903413" y="2797175"/>
            <a:ext cx="4595812" cy="688975"/>
            <a:chOff x="1199" y="2017"/>
            <a:chExt cx="2895" cy="434"/>
          </a:xfrm>
        </p:grpSpPr>
        <p:sp>
          <p:nvSpPr>
            <p:cNvPr id="599068" name="Text Box 29"/>
            <p:cNvSpPr txBox="1">
              <a:spLocks noChangeArrowheads="1"/>
            </p:cNvSpPr>
            <p:nvPr/>
          </p:nvSpPr>
          <p:spPr bwMode="auto">
            <a:xfrm>
              <a:off x="1550" y="2017"/>
              <a:ext cx="2544" cy="434"/>
            </a:xfrm>
            <a:prstGeom prst="rect">
              <a:avLst/>
            </a:prstGeom>
            <a:noFill/>
            <a:ln w="9525">
              <a:noFill/>
              <a:miter lim="800000"/>
              <a:headEnd/>
              <a:tailEnd/>
            </a:ln>
          </p:spPr>
          <p:txBody>
            <a:bodyPr bIns="216000">
              <a:spAutoFit/>
            </a:bodyPr>
            <a:lstStyle/>
            <a:p>
              <a:pPr>
                <a:spcBef>
                  <a:spcPct val="50000"/>
                </a:spcBef>
              </a:pPr>
              <a:r>
                <a:rPr kumimoji="1" lang="zh-CN" altLang="en-US" sz="2400" b="1">
                  <a:latin typeface="Tahoma" pitchFamily="34" charset="0"/>
                </a:rPr>
                <a:t> </a:t>
              </a:r>
              <a:r>
                <a:rPr kumimoji="1" lang="en-US" altLang="zh-CN" sz="2800" b="1">
                  <a:solidFill>
                    <a:srgbClr val="CC0000"/>
                  </a:solidFill>
                </a:rPr>
                <a:t>Normalized numbers</a:t>
              </a:r>
            </a:p>
          </p:txBody>
        </p:sp>
        <p:sp>
          <p:nvSpPr>
            <p:cNvPr id="599069" name="Line 30"/>
            <p:cNvSpPr>
              <a:spLocks noChangeShapeType="1"/>
            </p:cNvSpPr>
            <p:nvPr/>
          </p:nvSpPr>
          <p:spPr bwMode="auto">
            <a:xfrm>
              <a:off x="1199" y="2294"/>
              <a:ext cx="2705" cy="1"/>
            </a:xfrm>
            <a:prstGeom prst="line">
              <a:avLst/>
            </a:prstGeom>
            <a:noFill/>
            <a:ln w="57150">
              <a:solidFill>
                <a:srgbClr val="3333FF"/>
              </a:solidFill>
              <a:miter lim="800000"/>
              <a:headEnd/>
              <a:tailEnd type="triangle" w="med" len="med"/>
            </a:ln>
          </p:spPr>
          <p:txBody>
            <a:bodyPr wrap="none"/>
            <a:lstStyle/>
            <a:p>
              <a:endParaRPr lang="zh-CN" altLang="en-US"/>
            </a:p>
          </p:txBody>
        </p:sp>
      </p:grpSp>
      <p:sp>
        <p:nvSpPr>
          <p:cNvPr id="599070" name="Rectangle 31"/>
          <p:cNvSpPr>
            <a:spLocks noChangeArrowheads="1"/>
          </p:cNvSpPr>
          <p:nvPr/>
        </p:nvSpPr>
        <p:spPr bwMode="auto">
          <a:xfrm>
            <a:off x="3409950" y="5749925"/>
            <a:ext cx="2355850" cy="481013"/>
          </a:xfrm>
          <a:prstGeom prst="rect">
            <a:avLst/>
          </a:prstGeom>
          <a:solidFill>
            <a:schemeClr val="bg1"/>
          </a:solidFill>
          <a:ln w="9525">
            <a:noFill/>
            <a:miter lim="800000"/>
            <a:headEnd/>
            <a:tailEnd/>
          </a:ln>
        </p:spPr>
        <p:txBody>
          <a:bodyPr wrap="none" anchor="ctr"/>
          <a:lstStyle/>
          <a:p>
            <a:pPr eaLnBrk="0" hangingPunct="0"/>
            <a:endParaRPr lang="zh-CN" altLang="en-US" sz="1600" b="1">
              <a:latin typeface="Times New Roman" pitchFamily="18" charset="0"/>
            </a:endParaRPr>
          </a:p>
        </p:txBody>
      </p:sp>
      <p:grpSp>
        <p:nvGrpSpPr>
          <p:cNvPr id="3" name="Group 34"/>
          <p:cNvGrpSpPr>
            <a:grpSpLocks/>
          </p:cNvGrpSpPr>
          <p:nvPr/>
        </p:nvGrpSpPr>
        <p:grpSpPr bwMode="auto">
          <a:xfrm>
            <a:off x="931863" y="5362575"/>
            <a:ext cx="3014662" cy="858838"/>
            <a:chOff x="587" y="3378"/>
            <a:chExt cx="1899" cy="541"/>
          </a:xfrm>
        </p:grpSpPr>
        <p:sp>
          <p:nvSpPr>
            <p:cNvPr id="599072" name="Line 23"/>
            <p:cNvSpPr>
              <a:spLocks noChangeShapeType="1"/>
            </p:cNvSpPr>
            <p:nvPr/>
          </p:nvSpPr>
          <p:spPr bwMode="auto">
            <a:xfrm flipH="1">
              <a:off x="587" y="3378"/>
              <a:ext cx="577" cy="0"/>
            </a:xfrm>
            <a:prstGeom prst="line">
              <a:avLst/>
            </a:prstGeom>
            <a:noFill/>
            <a:ln w="57150">
              <a:solidFill>
                <a:srgbClr val="3333FF"/>
              </a:solidFill>
              <a:miter lim="800000"/>
              <a:headEnd type="triangle" w="med" len="med"/>
              <a:tailEnd type="triangle" w="med" len="med"/>
            </a:ln>
          </p:spPr>
          <p:txBody>
            <a:bodyPr wrap="none"/>
            <a:lstStyle/>
            <a:p>
              <a:endParaRPr lang="zh-CN" altLang="en-US"/>
            </a:p>
          </p:txBody>
        </p:sp>
        <p:sp>
          <p:nvSpPr>
            <p:cNvPr id="599073" name="AutoShape 32"/>
            <p:cNvSpPr>
              <a:spLocks noChangeArrowheads="1"/>
            </p:cNvSpPr>
            <p:nvPr/>
          </p:nvSpPr>
          <p:spPr bwMode="auto">
            <a:xfrm>
              <a:off x="1296" y="3474"/>
              <a:ext cx="1190" cy="445"/>
            </a:xfrm>
            <a:prstGeom prst="wedgeRoundRectCallout">
              <a:avLst>
                <a:gd name="adj1" fmla="val -81431"/>
                <a:gd name="adj2" fmla="val -62134"/>
                <a:gd name="adj3" fmla="val 16667"/>
              </a:avLst>
            </a:prstGeom>
            <a:solidFill>
              <a:srgbClr val="CC99FF"/>
            </a:solidFill>
            <a:ln w="9525">
              <a:solidFill>
                <a:schemeClr val="tx1"/>
              </a:solidFill>
              <a:miter lim="800000"/>
              <a:headEnd/>
              <a:tailEnd/>
            </a:ln>
          </p:spPr>
          <p:txBody>
            <a:bodyPr lIns="18000" rIns="18000" anchor="ctr"/>
            <a:lstStyle/>
            <a:p>
              <a:pPr algn="ctr" eaLnBrk="0" hangingPunct="0"/>
              <a:r>
                <a:rPr kumimoji="1" lang="en-US" altLang="zh-CN" sz="2400" b="1"/>
                <a:t>Denorms</a:t>
              </a:r>
            </a:p>
          </p:txBody>
        </p:sp>
      </p:grpSp>
      <p:sp>
        <p:nvSpPr>
          <p:cNvPr id="326689" name="Rectangle 33"/>
          <p:cNvSpPr>
            <a:spLocks noChangeArrowheads="1"/>
          </p:cNvSpPr>
          <p:nvPr/>
        </p:nvSpPr>
        <p:spPr bwMode="auto">
          <a:xfrm>
            <a:off x="4252913" y="5603875"/>
            <a:ext cx="4192587" cy="519113"/>
          </a:xfrm>
          <a:prstGeom prst="rect">
            <a:avLst/>
          </a:prstGeom>
          <a:noFill/>
          <a:ln w="9525">
            <a:noFill/>
            <a:miter lim="800000"/>
            <a:headEnd/>
            <a:tailEnd/>
          </a:ln>
        </p:spPr>
        <p:txBody>
          <a:bodyPr>
            <a:spAutoFit/>
          </a:bodyPr>
          <a:lstStyle/>
          <a:p>
            <a:r>
              <a:rPr kumimoji="1" lang="zh-CN" altLang="en-US" sz="2800" b="1"/>
              <a:t>(-1)</a:t>
            </a:r>
            <a:r>
              <a:rPr kumimoji="1" lang="en-US" altLang="zh-CN" sz="2800" b="1" baseline="30000"/>
              <a:t>s</a:t>
            </a:r>
            <a:r>
              <a:rPr kumimoji="1" lang="en-US" altLang="zh-CN" sz="2800" b="1"/>
              <a:t>×</a:t>
            </a:r>
            <a:r>
              <a:rPr kumimoji="1" lang="en-US" altLang="zh-CN" sz="2800" b="1">
                <a:solidFill>
                  <a:srgbClr val="FF0066"/>
                </a:solidFill>
              </a:rPr>
              <a:t>0.</a:t>
            </a:r>
            <a:r>
              <a:rPr kumimoji="1" lang="en-US" altLang="zh-CN" sz="2800" b="1"/>
              <a:t>xx…x ×2</a:t>
            </a:r>
            <a:r>
              <a:rPr kumimoji="1" lang="en-US" altLang="zh-CN" sz="2800" b="1" baseline="30000"/>
              <a:t>-126</a:t>
            </a:r>
          </a:p>
        </p:txBody>
      </p:sp>
      <p:sp>
        <p:nvSpPr>
          <p:cNvPr id="4" name="TextBox 3"/>
          <p:cNvSpPr txBox="1"/>
          <p:nvPr/>
        </p:nvSpPr>
        <p:spPr>
          <a:xfrm>
            <a:off x="6673850" y="900113"/>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6676"/>
                                        </p:tgtEl>
                                        <p:attrNameLst>
                                          <p:attrName>style.visibility</p:attrName>
                                        </p:attrNameLst>
                                      </p:cBhvr>
                                      <p:to>
                                        <p:strVal val="visible"/>
                                      </p:to>
                                    </p:set>
                                    <p:animEffect transition="in" filter="blinds(horizontal)">
                                      <p:cBhvr>
                                        <p:cTn id="7" dur="500"/>
                                        <p:tgtEl>
                                          <p:spTgt spid="3266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6661"/>
                                        </p:tgtEl>
                                        <p:attrNameLst>
                                          <p:attrName>style.visibility</p:attrName>
                                        </p:attrNameLst>
                                      </p:cBhvr>
                                      <p:to>
                                        <p:strVal val="visible"/>
                                      </p:to>
                                    </p:set>
                                    <p:animEffect transition="in" filter="blinds(horizontal)">
                                      <p:cBhvr>
                                        <p:cTn id="12" dur="500"/>
                                        <p:tgtEl>
                                          <p:spTgt spid="3266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6665"/>
                                        </p:tgtEl>
                                        <p:attrNameLst>
                                          <p:attrName>style.visibility</p:attrName>
                                        </p:attrNameLst>
                                      </p:cBhvr>
                                      <p:to>
                                        <p:strVal val="visible"/>
                                      </p:to>
                                    </p:set>
                                    <p:animEffect transition="in" filter="blinds(horizontal)">
                                      <p:cBhvr>
                                        <p:cTn id="22" dur="500"/>
                                        <p:tgtEl>
                                          <p:spTgt spid="32666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6682"/>
                                        </p:tgtEl>
                                        <p:attrNameLst>
                                          <p:attrName>style.visibility</p:attrName>
                                        </p:attrNameLst>
                                      </p:cBhvr>
                                      <p:to>
                                        <p:strVal val="visible"/>
                                      </p:to>
                                    </p:set>
                                    <p:animEffect transition="in" filter="blinds(horizontal)">
                                      <p:cBhvr>
                                        <p:cTn id="27" dur="500"/>
                                        <p:tgtEl>
                                          <p:spTgt spid="32668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6668"/>
                                        </p:tgtEl>
                                        <p:attrNameLst>
                                          <p:attrName>style.visibility</p:attrName>
                                        </p:attrNameLst>
                                      </p:cBhvr>
                                      <p:to>
                                        <p:strVal val="visible"/>
                                      </p:to>
                                    </p:set>
                                    <p:animEffect transition="in" filter="blinds(horizontal)">
                                      <p:cBhvr>
                                        <p:cTn id="32" dur="500"/>
                                        <p:tgtEl>
                                          <p:spTgt spid="32666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6689"/>
                                        </p:tgtEl>
                                        <p:attrNameLst>
                                          <p:attrName>style.visibility</p:attrName>
                                        </p:attrNameLst>
                                      </p:cBhvr>
                                      <p:to>
                                        <p:strVal val="visible"/>
                                      </p:to>
                                    </p:set>
                                    <p:animEffect transition="in" filter="blinds(horizontal)">
                                      <p:cBhvr>
                                        <p:cTn id="42" dur="500"/>
                                        <p:tgtEl>
                                          <p:spTgt spid="32668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1" grpId="0" animBg="1"/>
      <p:bldP spid="326665" grpId="0" animBg="1"/>
      <p:bldP spid="326668" grpId="0" animBg="1"/>
      <p:bldP spid="326676" grpId="0" animBg="1"/>
      <p:bldP spid="326682" grpId="0" animBg="1"/>
      <p:bldP spid="326689" grpId="0"/>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457200" y="53975"/>
            <a:ext cx="8229600" cy="561975"/>
          </a:xfrm>
        </p:spPr>
        <p:txBody>
          <a:bodyPr/>
          <a:lstStyle/>
          <a:p>
            <a:r>
              <a:rPr lang="zh-CN" altLang="en-US" smtClean="0"/>
              <a:t>关于浮点数精度的一个例子</a:t>
            </a:r>
          </a:p>
        </p:txBody>
      </p:sp>
      <p:sp>
        <p:nvSpPr>
          <p:cNvPr id="544773" name="Rectangle 5"/>
          <p:cNvSpPr>
            <a:spLocks noChangeArrowheads="1"/>
          </p:cNvSpPr>
          <p:nvPr/>
        </p:nvSpPr>
        <p:spPr bwMode="auto">
          <a:xfrm>
            <a:off x="0" y="1873250"/>
            <a:ext cx="9144000" cy="0"/>
          </a:xfrm>
          <a:prstGeom prst="rect">
            <a:avLst/>
          </a:prstGeom>
          <a:noFill/>
          <a:ln w="9525">
            <a:noFill/>
            <a:miter lim="800000"/>
            <a:headEnd/>
            <a:tailEnd/>
          </a:ln>
          <a:effectLst/>
        </p:spPr>
        <p:txBody>
          <a:bodyPr wrap="none" anchor="ctr">
            <a:spAutoFit/>
          </a:bodyPr>
          <a:lstStyle/>
          <a:p>
            <a:endParaRPr lang="zh-CN" altLang="en-US"/>
          </a:p>
        </p:txBody>
      </p:sp>
      <p:pic>
        <p:nvPicPr>
          <p:cNvPr id="544772" name="Picture 4"/>
          <p:cNvPicPr>
            <a:picLocks noChangeAspect="1" noChangeArrowheads="1"/>
          </p:cNvPicPr>
          <p:nvPr/>
        </p:nvPicPr>
        <p:blipFill>
          <a:blip r:embed="rId2"/>
          <a:srcRect/>
          <a:stretch>
            <a:fillRect/>
          </a:stretch>
        </p:blipFill>
        <p:spPr bwMode="auto">
          <a:xfrm>
            <a:off x="206375" y="954088"/>
            <a:ext cx="4410075" cy="5670550"/>
          </a:xfrm>
          <a:prstGeom prst="rect">
            <a:avLst/>
          </a:prstGeom>
          <a:noFill/>
        </p:spPr>
      </p:pic>
      <p:sp>
        <p:nvSpPr>
          <p:cNvPr id="544774" name="Rectangle 6"/>
          <p:cNvSpPr>
            <a:spLocks noChangeArrowheads="1"/>
          </p:cNvSpPr>
          <p:nvPr/>
        </p:nvSpPr>
        <p:spPr bwMode="auto">
          <a:xfrm>
            <a:off x="0" y="4740275"/>
            <a:ext cx="374650" cy="244475"/>
          </a:xfrm>
          <a:prstGeom prst="rect">
            <a:avLst/>
          </a:prstGeom>
          <a:noFill/>
          <a:ln w="9525">
            <a:noFill/>
            <a:miter lim="800000"/>
            <a:headEnd/>
            <a:tailEnd/>
          </a:ln>
          <a:effectLst/>
        </p:spPr>
        <p:txBody>
          <a:bodyPr wrap="none" anchor="ctr">
            <a:spAutoFit/>
          </a:bodyPr>
          <a:lstStyle/>
          <a:p>
            <a:pPr eaLnBrk="0" hangingPunct="0"/>
            <a:r>
              <a:rPr lang="zh-CN" altLang="en-US" sz="1000">
                <a:latin typeface="Times New Roman" pitchFamily="18" charset="0"/>
                <a:cs typeface="Times New Roman" pitchFamily="18" charset="0"/>
              </a:rPr>
              <a:t>      </a:t>
            </a:r>
            <a:endParaRPr lang="zh-CN" altLang="en-US"/>
          </a:p>
        </p:txBody>
      </p:sp>
      <p:pic>
        <p:nvPicPr>
          <p:cNvPr id="544775" name="Picture 7"/>
          <p:cNvPicPr>
            <a:picLocks noChangeAspect="1" noChangeArrowheads="1"/>
          </p:cNvPicPr>
          <p:nvPr/>
        </p:nvPicPr>
        <p:blipFill>
          <a:blip r:embed="rId3"/>
          <a:srcRect/>
          <a:stretch>
            <a:fillRect/>
          </a:stretch>
        </p:blipFill>
        <p:spPr bwMode="auto">
          <a:xfrm>
            <a:off x="4572000" y="1042988"/>
            <a:ext cx="4572000" cy="4914900"/>
          </a:xfrm>
          <a:prstGeom prst="rect">
            <a:avLst/>
          </a:prstGeom>
          <a:noFill/>
          <a:ln w="9525">
            <a:noFill/>
            <a:miter lim="800000"/>
            <a:headEnd/>
            <a:tailEnd/>
          </a:ln>
        </p:spPr>
      </p:pic>
      <p:sp>
        <p:nvSpPr>
          <p:cNvPr id="544776" name="Rectangle 8"/>
          <p:cNvSpPr>
            <a:spLocks noChangeArrowheads="1"/>
          </p:cNvSpPr>
          <p:nvPr/>
        </p:nvSpPr>
        <p:spPr bwMode="auto">
          <a:xfrm>
            <a:off x="431800" y="4643438"/>
            <a:ext cx="3286125" cy="1816100"/>
          </a:xfrm>
          <a:prstGeom prst="rect">
            <a:avLst/>
          </a:prstGeom>
          <a:solidFill>
            <a:schemeClr val="bg1"/>
          </a:solidFill>
          <a:ln w="9525">
            <a:solidFill>
              <a:schemeClr val="tx1"/>
            </a:solidFill>
            <a:miter lim="800000"/>
            <a:headEnd/>
            <a:tailEnd/>
          </a:ln>
          <a:effectLst/>
        </p:spPr>
        <p:txBody>
          <a:bodyPr anchor="ctr">
            <a:spAutoFit/>
          </a:bodyPr>
          <a:lstStyle/>
          <a:p>
            <a:pPr eaLnBrk="0" hangingPunct="0">
              <a:lnSpc>
                <a:spcPct val="125000"/>
              </a:lnSpc>
            </a:pPr>
            <a:r>
              <a:rPr lang="en-US" altLang="zh-CN" b="1">
                <a:solidFill>
                  <a:srgbClr val="FF0000"/>
                </a:solidFill>
                <a:latin typeface="微软雅黑" pitchFamily="34" charset="-122"/>
                <a:ea typeface="微软雅黑" pitchFamily="34" charset="-122"/>
              </a:rPr>
              <a:t>61.419998</a:t>
            </a:r>
            <a:r>
              <a:rPr lang="zh-CN" altLang="en-US" b="1">
                <a:solidFill>
                  <a:srgbClr val="FF0000"/>
                </a:solidFill>
                <a:latin typeface="微软雅黑" pitchFamily="34" charset="-122"/>
                <a:ea typeface="微软雅黑" pitchFamily="34" charset="-122"/>
              </a:rPr>
              <a:t>和</a:t>
            </a:r>
            <a:r>
              <a:rPr lang="en-US" altLang="zh-CN" b="1">
                <a:solidFill>
                  <a:srgbClr val="FF0000"/>
                </a:solidFill>
                <a:latin typeface="微软雅黑" pitchFamily="34" charset="-122"/>
                <a:ea typeface="微软雅黑" pitchFamily="34" charset="-122"/>
              </a:rPr>
              <a:t>61.420002</a:t>
            </a:r>
            <a:r>
              <a:rPr lang="zh-CN" altLang="en-US" b="1">
                <a:solidFill>
                  <a:srgbClr val="FF0000"/>
                </a:solidFill>
                <a:latin typeface="微软雅黑" pitchFamily="34" charset="-122"/>
                <a:ea typeface="微软雅黑" pitchFamily="34" charset="-122"/>
              </a:rPr>
              <a:t>是两个可表示数，两者之间相差</a:t>
            </a:r>
            <a:r>
              <a:rPr lang="en-US" altLang="zh-CN" b="1">
                <a:solidFill>
                  <a:srgbClr val="FF0000"/>
                </a:solidFill>
                <a:latin typeface="微软雅黑" pitchFamily="34" charset="-122"/>
                <a:ea typeface="微软雅黑" pitchFamily="34" charset="-122"/>
              </a:rPr>
              <a:t>0.000004</a:t>
            </a:r>
            <a:r>
              <a:rPr lang="zh-CN" altLang="en-US" b="1">
                <a:solidFill>
                  <a:srgbClr val="FF0000"/>
                </a:solidFill>
                <a:latin typeface="微软雅黑" pitchFamily="34" charset="-122"/>
                <a:ea typeface="微软雅黑" pitchFamily="34" charset="-122"/>
              </a:rPr>
              <a:t>。当输入数据是一个不可表示数时，机器将其转换为最邻近的可表示数。</a:t>
            </a:r>
          </a:p>
        </p:txBody>
      </p:sp>
      <p:sp>
        <p:nvSpPr>
          <p:cNvPr id="544777" name="Text Box 9"/>
          <p:cNvSpPr txBox="1">
            <a:spLocks noChangeArrowheads="1"/>
          </p:cNvSpPr>
          <p:nvPr/>
        </p:nvSpPr>
        <p:spPr bwMode="auto">
          <a:xfrm>
            <a:off x="4257675" y="5903913"/>
            <a:ext cx="4005263" cy="366712"/>
          </a:xfrm>
          <a:prstGeom prst="rect">
            <a:avLst/>
          </a:prstGeom>
          <a:noFill/>
          <a:ln w="9525">
            <a:noFill/>
            <a:miter lim="800000"/>
            <a:headEnd/>
            <a:tailEnd/>
          </a:ln>
          <a:effectLst/>
        </p:spPr>
        <p:txBody>
          <a:bodyPr>
            <a:spAutoFit/>
          </a:bodyPr>
          <a:lstStyle/>
          <a:p>
            <a:pPr>
              <a:spcBef>
                <a:spcPct val="50000"/>
              </a:spcBef>
            </a:pPr>
            <a:r>
              <a:rPr lang="zh-CN" altLang="en-US"/>
              <a:t>小班讨论</a:t>
            </a:r>
          </a:p>
        </p:txBody>
      </p:sp>
      <p:sp>
        <p:nvSpPr>
          <p:cNvPr id="4" name="TextBox 3"/>
          <p:cNvSpPr txBox="1"/>
          <p:nvPr/>
        </p:nvSpPr>
        <p:spPr>
          <a:xfrm>
            <a:off x="6673850" y="584200"/>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idx="4294967295"/>
          </p:nvPr>
        </p:nvSpPr>
        <p:spPr>
          <a:xfrm>
            <a:off x="457200" y="53975"/>
            <a:ext cx="8229600" cy="600075"/>
          </a:xfrm>
        </p:spPr>
        <p:txBody>
          <a:bodyPr lIns="63500" tIns="25400" rIns="63500" bIns="25400" anchor="t">
            <a:spAutoFit/>
          </a:bodyPr>
          <a:lstStyle/>
          <a:p>
            <a:r>
              <a:rPr lang="zh-CN" altLang="en-US" sz="3600" smtClean="0">
                <a:ea typeface="宋体" pitchFamily="2" charset="-122"/>
              </a:rPr>
              <a:t>第一讲小结</a:t>
            </a:r>
          </a:p>
        </p:txBody>
      </p:sp>
      <p:sp>
        <p:nvSpPr>
          <p:cNvPr id="517123" name="Rectangle 4"/>
          <p:cNvSpPr>
            <a:spLocks noGrp="1" noChangeArrowheads="1"/>
          </p:cNvSpPr>
          <p:nvPr>
            <p:ph type="body" idx="4294967295"/>
          </p:nvPr>
        </p:nvSpPr>
        <p:spPr>
          <a:xfrm>
            <a:off x="257175" y="735013"/>
            <a:ext cx="8383588" cy="5938837"/>
          </a:xfrm>
          <a:noFill/>
        </p:spPr>
        <p:txBody>
          <a:bodyPr lIns="63500" tIns="25400" rIns="63500" bIns="25400">
            <a:spAutoFit/>
          </a:bodyPr>
          <a:lstStyle/>
          <a:p>
            <a:pPr>
              <a:lnSpc>
                <a:spcPct val="100000"/>
              </a:lnSpc>
            </a:pPr>
            <a:r>
              <a:rPr lang="zh-CN" altLang="en-US" sz="1800" smtClean="0">
                <a:ea typeface="黑体" pitchFamily="49" charset="-122"/>
              </a:rPr>
              <a:t>在机器内部编码后的数称为机器数，其值称为真值</a:t>
            </a:r>
          </a:p>
          <a:p>
            <a:pPr>
              <a:lnSpc>
                <a:spcPct val="100000"/>
              </a:lnSpc>
            </a:pPr>
            <a:r>
              <a:rPr lang="zh-CN" altLang="en-US" sz="1800" smtClean="0">
                <a:ea typeface="黑体" pitchFamily="49" charset="-122"/>
              </a:rPr>
              <a:t>定义数值数据有三个要素：进制、定点</a:t>
            </a:r>
            <a:r>
              <a:rPr lang="en-US" altLang="zh-CN" sz="1800" smtClean="0">
                <a:ea typeface="黑体" pitchFamily="49" charset="-122"/>
              </a:rPr>
              <a:t>/</a:t>
            </a:r>
            <a:r>
              <a:rPr lang="zh-CN" altLang="en-US" sz="1800" smtClean="0">
                <a:ea typeface="黑体" pitchFamily="49" charset="-122"/>
              </a:rPr>
              <a:t>浮点、编码</a:t>
            </a:r>
          </a:p>
          <a:p>
            <a:pPr>
              <a:lnSpc>
                <a:spcPct val="100000"/>
              </a:lnSpc>
            </a:pPr>
            <a:r>
              <a:rPr lang="zh-CN" altLang="en-US" sz="1800" smtClean="0">
                <a:ea typeface="黑体" pitchFamily="49" charset="-122"/>
              </a:rPr>
              <a:t>整数的表示</a:t>
            </a:r>
          </a:p>
          <a:p>
            <a:pPr lvl="1">
              <a:lnSpc>
                <a:spcPct val="100000"/>
              </a:lnSpc>
            </a:pPr>
            <a:r>
              <a:rPr lang="zh-CN" altLang="en-US" sz="1800" smtClean="0">
                <a:ea typeface="黑体" pitchFamily="49" charset="-122"/>
              </a:rPr>
              <a:t>无符号数：</a:t>
            </a:r>
            <a:r>
              <a:rPr lang="zh-CN" altLang="en-US" sz="1800" smtClean="0">
                <a:solidFill>
                  <a:srgbClr val="009242"/>
                </a:solidFill>
                <a:ea typeface="黑体" pitchFamily="49" charset="-122"/>
              </a:rPr>
              <a:t>正整数，用来表示地址等</a:t>
            </a:r>
            <a:r>
              <a:rPr lang="zh-CN" altLang="en-US" sz="1800" smtClean="0">
                <a:ea typeface="黑体" pitchFamily="49" charset="-122"/>
              </a:rPr>
              <a:t>；带符号整数：</a:t>
            </a:r>
            <a:r>
              <a:rPr lang="zh-CN" altLang="en-US" sz="1800" smtClean="0">
                <a:solidFill>
                  <a:srgbClr val="009242"/>
                </a:solidFill>
                <a:ea typeface="黑体" pitchFamily="49" charset="-122"/>
              </a:rPr>
              <a:t>用补码表示</a:t>
            </a:r>
          </a:p>
          <a:p>
            <a:pPr>
              <a:lnSpc>
                <a:spcPct val="100000"/>
              </a:lnSpc>
            </a:pPr>
            <a:r>
              <a:rPr lang="en-US" altLang="zh-CN" sz="1800" smtClean="0">
                <a:ea typeface="黑体" pitchFamily="49" charset="-122"/>
              </a:rPr>
              <a:t>C</a:t>
            </a:r>
            <a:r>
              <a:rPr lang="zh-CN" altLang="en-US" sz="1800" smtClean="0">
                <a:ea typeface="黑体" pitchFamily="49" charset="-122"/>
              </a:rPr>
              <a:t>语言中的整数</a:t>
            </a:r>
          </a:p>
          <a:p>
            <a:pPr lvl="1">
              <a:lnSpc>
                <a:spcPct val="100000"/>
              </a:lnSpc>
            </a:pPr>
            <a:r>
              <a:rPr lang="zh-CN" altLang="en-US" sz="1800" smtClean="0">
                <a:solidFill>
                  <a:srgbClr val="3333FF"/>
                </a:solidFill>
                <a:ea typeface="黑体" pitchFamily="49" charset="-122"/>
              </a:rPr>
              <a:t>无符号数：</a:t>
            </a:r>
            <a:r>
              <a:rPr lang="en-US" altLang="zh-CN" sz="1800" smtClean="0">
                <a:solidFill>
                  <a:srgbClr val="009242"/>
                </a:solidFill>
                <a:ea typeface="黑体" pitchFamily="49" charset="-122"/>
              </a:rPr>
              <a:t>unsigned int ( short / long)</a:t>
            </a:r>
            <a:r>
              <a:rPr lang="zh-CN" altLang="en-US" sz="1800" smtClean="0">
                <a:solidFill>
                  <a:srgbClr val="3333FF"/>
                </a:solidFill>
                <a:ea typeface="黑体" pitchFamily="49" charset="-122"/>
              </a:rPr>
              <a:t>；带符号数： </a:t>
            </a:r>
            <a:r>
              <a:rPr lang="en-US" altLang="zh-CN" sz="1800" smtClean="0">
                <a:solidFill>
                  <a:srgbClr val="009242"/>
                </a:solidFill>
                <a:ea typeface="黑体" pitchFamily="49" charset="-122"/>
              </a:rPr>
              <a:t>int ( short / long)</a:t>
            </a:r>
          </a:p>
          <a:p>
            <a:pPr>
              <a:lnSpc>
                <a:spcPct val="100000"/>
              </a:lnSpc>
            </a:pPr>
            <a:r>
              <a:rPr lang="zh-CN" altLang="en-US" sz="1800" smtClean="0">
                <a:ea typeface="黑体" pitchFamily="49" charset="-122"/>
              </a:rPr>
              <a:t>浮点数的表示</a:t>
            </a:r>
          </a:p>
          <a:p>
            <a:pPr lvl="1">
              <a:lnSpc>
                <a:spcPct val="100000"/>
              </a:lnSpc>
            </a:pPr>
            <a:r>
              <a:rPr lang="zh-CN" altLang="en-US" sz="1800" smtClean="0">
                <a:solidFill>
                  <a:srgbClr val="FF0066"/>
                </a:solidFill>
                <a:ea typeface="黑体" pitchFamily="49" charset="-122"/>
              </a:rPr>
              <a:t>符号</a:t>
            </a:r>
            <a:r>
              <a:rPr lang="zh-CN" altLang="en-US" sz="1800" smtClean="0">
                <a:ea typeface="黑体" pitchFamily="49" charset="-122"/>
              </a:rPr>
              <a:t>；</a:t>
            </a:r>
            <a:r>
              <a:rPr lang="zh-CN" altLang="en-US" sz="1800" smtClean="0">
                <a:solidFill>
                  <a:srgbClr val="FF0066"/>
                </a:solidFill>
                <a:ea typeface="黑体" pitchFamily="49" charset="-122"/>
              </a:rPr>
              <a:t>尾数</a:t>
            </a:r>
            <a:r>
              <a:rPr lang="zh-CN" altLang="en-US" sz="1800" smtClean="0">
                <a:ea typeface="黑体" pitchFamily="49" charset="-122"/>
              </a:rPr>
              <a:t>：定点小数；</a:t>
            </a:r>
            <a:r>
              <a:rPr lang="zh-CN" altLang="en-US" sz="1800" smtClean="0">
                <a:solidFill>
                  <a:srgbClr val="FF0066"/>
                </a:solidFill>
                <a:ea typeface="黑体" pitchFamily="49" charset="-122"/>
              </a:rPr>
              <a:t>指数（阶）：</a:t>
            </a:r>
            <a:r>
              <a:rPr lang="zh-CN" altLang="en-US" sz="1800" smtClean="0">
                <a:ea typeface="黑体" pitchFamily="49" charset="-122"/>
              </a:rPr>
              <a:t>定点整数（基不用表示）</a:t>
            </a:r>
            <a:endParaRPr lang="en-US" altLang="zh-CN" sz="1800" smtClean="0">
              <a:ea typeface="黑体" pitchFamily="49" charset="-122"/>
            </a:endParaRPr>
          </a:p>
          <a:p>
            <a:pPr>
              <a:lnSpc>
                <a:spcPct val="100000"/>
              </a:lnSpc>
            </a:pPr>
            <a:r>
              <a:rPr lang="zh-CN" altLang="en-US" sz="1800" smtClean="0">
                <a:ea typeface="黑体" pitchFamily="49" charset="-122"/>
              </a:rPr>
              <a:t>浮点数的范围</a:t>
            </a:r>
          </a:p>
          <a:p>
            <a:pPr lvl="1">
              <a:lnSpc>
                <a:spcPct val="100000"/>
              </a:lnSpc>
            </a:pPr>
            <a:r>
              <a:rPr lang="zh-CN" altLang="en-US" sz="1800" smtClean="0">
                <a:ea typeface="黑体" pitchFamily="49" charset="-122"/>
              </a:rPr>
              <a:t>正上溢、正下溢、负上溢、负下溢；与阶码的位数和基的大小有关</a:t>
            </a:r>
          </a:p>
          <a:p>
            <a:pPr>
              <a:lnSpc>
                <a:spcPct val="100000"/>
              </a:lnSpc>
            </a:pPr>
            <a:r>
              <a:rPr lang="zh-CN" altLang="en-US" sz="1800" smtClean="0">
                <a:ea typeface="黑体" pitchFamily="49" charset="-122"/>
              </a:rPr>
              <a:t>浮点数的精度：</a:t>
            </a:r>
            <a:r>
              <a:rPr lang="zh-CN" altLang="en-US" sz="1800" smtClean="0">
                <a:solidFill>
                  <a:srgbClr val="3333FF"/>
                </a:solidFill>
                <a:ea typeface="黑体" pitchFamily="49" charset="-122"/>
              </a:rPr>
              <a:t>与尾数的位数和是否规格化有关</a:t>
            </a:r>
          </a:p>
          <a:p>
            <a:pPr>
              <a:lnSpc>
                <a:spcPct val="100000"/>
              </a:lnSpc>
            </a:pPr>
            <a:r>
              <a:rPr lang="zh-CN" altLang="en-US" sz="1800" smtClean="0">
                <a:ea typeface="黑体" pitchFamily="49" charset="-122"/>
              </a:rPr>
              <a:t>浮点数的表示（</a:t>
            </a:r>
            <a:r>
              <a:rPr lang="en-US" altLang="zh-CN" sz="1800" smtClean="0">
                <a:ea typeface="黑体" pitchFamily="49" charset="-122"/>
              </a:rPr>
              <a:t>IEEE 754</a:t>
            </a:r>
            <a:r>
              <a:rPr lang="zh-CN" altLang="en-US" sz="1800" smtClean="0">
                <a:ea typeface="黑体" pitchFamily="49" charset="-122"/>
              </a:rPr>
              <a:t>标准）：</a:t>
            </a:r>
            <a:r>
              <a:rPr lang="zh-CN" altLang="en-US" sz="1800" smtClean="0">
                <a:solidFill>
                  <a:srgbClr val="3333FF"/>
                </a:solidFill>
                <a:ea typeface="黑体" pitchFamily="49" charset="-122"/>
              </a:rPr>
              <a:t>单精度</a:t>
            </a:r>
            <a:r>
              <a:rPr lang="en-US" altLang="zh-CN" sz="1800" smtClean="0">
                <a:solidFill>
                  <a:srgbClr val="3333FF"/>
                </a:solidFill>
                <a:ea typeface="黑体" pitchFamily="49" charset="-122"/>
              </a:rPr>
              <a:t>SP</a:t>
            </a:r>
            <a:r>
              <a:rPr lang="zh-CN" altLang="en-US" sz="1800" smtClean="0">
                <a:solidFill>
                  <a:srgbClr val="3333FF"/>
                </a:solidFill>
                <a:ea typeface="黑体" pitchFamily="49" charset="-122"/>
              </a:rPr>
              <a:t>（</a:t>
            </a:r>
            <a:r>
              <a:rPr lang="en-US" altLang="zh-CN" sz="1800" smtClean="0">
                <a:solidFill>
                  <a:srgbClr val="3333FF"/>
                </a:solidFill>
                <a:ea typeface="黑体" pitchFamily="49" charset="-122"/>
              </a:rPr>
              <a:t>float</a:t>
            </a:r>
            <a:r>
              <a:rPr lang="zh-CN" altLang="en-US" sz="1800" smtClean="0">
                <a:solidFill>
                  <a:srgbClr val="3333FF"/>
                </a:solidFill>
                <a:ea typeface="黑体" pitchFamily="49" charset="-122"/>
              </a:rPr>
              <a:t>）和双精度</a:t>
            </a:r>
            <a:r>
              <a:rPr lang="en-US" altLang="zh-CN" sz="1800" smtClean="0">
                <a:solidFill>
                  <a:srgbClr val="3333FF"/>
                </a:solidFill>
                <a:ea typeface="黑体" pitchFamily="49" charset="-122"/>
              </a:rPr>
              <a:t>DP</a:t>
            </a:r>
            <a:r>
              <a:rPr lang="zh-CN" altLang="en-US" sz="1800" smtClean="0">
                <a:solidFill>
                  <a:srgbClr val="3333FF"/>
                </a:solidFill>
                <a:ea typeface="黑体" pitchFamily="49" charset="-122"/>
              </a:rPr>
              <a:t>（</a:t>
            </a:r>
            <a:r>
              <a:rPr lang="en-US" altLang="zh-CN" sz="1800" smtClean="0">
                <a:solidFill>
                  <a:srgbClr val="3333FF"/>
                </a:solidFill>
                <a:ea typeface="黑体" pitchFamily="49" charset="-122"/>
              </a:rPr>
              <a:t>double</a:t>
            </a:r>
            <a:r>
              <a:rPr lang="zh-CN" altLang="en-US" sz="1800" smtClean="0">
                <a:solidFill>
                  <a:srgbClr val="3333FF"/>
                </a:solidFill>
                <a:ea typeface="黑体" pitchFamily="49" charset="-122"/>
              </a:rPr>
              <a:t>）</a:t>
            </a:r>
          </a:p>
          <a:p>
            <a:pPr lvl="2">
              <a:lnSpc>
                <a:spcPct val="100000"/>
              </a:lnSpc>
            </a:pPr>
            <a:r>
              <a:rPr lang="zh-CN" altLang="en-US" sz="1800" smtClean="0">
                <a:ea typeface="黑体" pitchFamily="49" charset="-122"/>
              </a:rPr>
              <a:t>规格化数</a:t>
            </a:r>
            <a:r>
              <a:rPr lang="en-US" altLang="zh-CN" sz="1800" smtClean="0">
                <a:ea typeface="黑体" pitchFamily="49" charset="-122"/>
              </a:rPr>
              <a:t>(SP)</a:t>
            </a:r>
            <a:r>
              <a:rPr lang="zh-CN" altLang="en-US" sz="1800" smtClean="0">
                <a:ea typeface="黑体" pitchFamily="49" charset="-122"/>
              </a:rPr>
              <a:t>：阶码</a:t>
            </a:r>
            <a:r>
              <a:rPr lang="en-US" altLang="zh-CN" sz="1800" smtClean="0">
                <a:ea typeface="黑体" pitchFamily="49" charset="-122"/>
              </a:rPr>
              <a:t>1</a:t>
            </a:r>
            <a:r>
              <a:rPr lang="en-US" altLang="zh-CN" sz="1800" smtClean="0">
                <a:ea typeface="黑体" pitchFamily="49" charset="-122"/>
                <a:cs typeface="Arial" pitchFamily="34" charset="0"/>
              </a:rPr>
              <a:t>~254</a:t>
            </a:r>
            <a:r>
              <a:rPr lang="zh-CN" altLang="en-US" sz="1800" smtClean="0">
                <a:ea typeface="黑体" pitchFamily="49" charset="-122"/>
                <a:cs typeface="Arial" pitchFamily="34" charset="0"/>
              </a:rPr>
              <a:t>，尾数最高位隐含为</a:t>
            </a:r>
            <a:r>
              <a:rPr lang="en-US" altLang="zh-CN" sz="1800" smtClean="0">
                <a:ea typeface="黑体" pitchFamily="49" charset="-122"/>
                <a:cs typeface="Arial" pitchFamily="34" charset="0"/>
              </a:rPr>
              <a:t>1</a:t>
            </a:r>
          </a:p>
          <a:p>
            <a:pPr lvl="2">
              <a:lnSpc>
                <a:spcPct val="100000"/>
              </a:lnSpc>
            </a:pPr>
            <a:r>
              <a:rPr lang="en-US" altLang="zh-CN" sz="1800" smtClean="0">
                <a:ea typeface="黑体" pitchFamily="49" charset="-122"/>
                <a:cs typeface="Arial" pitchFamily="34" charset="0"/>
              </a:rPr>
              <a:t>“</a:t>
            </a:r>
            <a:r>
              <a:rPr lang="zh-CN" altLang="en-US" sz="1800" smtClean="0">
                <a:ea typeface="黑体" pitchFamily="49" charset="-122"/>
                <a:cs typeface="Arial" pitchFamily="34" charset="0"/>
              </a:rPr>
              <a:t>零” </a:t>
            </a:r>
            <a:r>
              <a:rPr lang="en-US" altLang="zh-CN" sz="1800" smtClean="0">
                <a:ea typeface="黑体" pitchFamily="49" charset="-122"/>
                <a:cs typeface="Arial" pitchFamily="34" charset="0"/>
              </a:rPr>
              <a:t>(</a:t>
            </a:r>
            <a:r>
              <a:rPr lang="zh-CN" altLang="en-US" sz="1800" smtClean="0">
                <a:ea typeface="黑体" pitchFamily="49" charset="-122"/>
                <a:cs typeface="Arial" pitchFamily="34" charset="0"/>
              </a:rPr>
              <a:t>阶为全</a:t>
            </a:r>
            <a:r>
              <a:rPr lang="en-US" altLang="zh-CN" sz="1800" smtClean="0">
                <a:ea typeface="黑体" pitchFamily="49" charset="-122"/>
                <a:cs typeface="Arial" pitchFamily="34" charset="0"/>
              </a:rPr>
              <a:t>0</a:t>
            </a:r>
            <a:r>
              <a:rPr lang="zh-CN" altLang="en-US" sz="1800" smtClean="0">
                <a:ea typeface="黑体" pitchFamily="49" charset="-122"/>
                <a:cs typeface="Arial" pitchFamily="34" charset="0"/>
              </a:rPr>
              <a:t>，尾为全</a:t>
            </a:r>
            <a:r>
              <a:rPr lang="en-US" altLang="zh-CN" sz="1800" smtClean="0">
                <a:ea typeface="黑体" pitchFamily="49" charset="-122"/>
                <a:cs typeface="Arial" pitchFamily="34" charset="0"/>
              </a:rPr>
              <a:t>0)</a:t>
            </a:r>
          </a:p>
          <a:p>
            <a:pPr lvl="2">
              <a:lnSpc>
                <a:spcPct val="100000"/>
              </a:lnSpc>
            </a:pPr>
            <a:r>
              <a:rPr lang="zh-CN" altLang="zh-CN" sz="1800" smtClean="0">
                <a:ea typeface="黑体" pitchFamily="49" charset="-122"/>
                <a:cs typeface="Arial" pitchFamily="34" charset="0"/>
              </a:rPr>
              <a:t>∞</a:t>
            </a:r>
            <a:r>
              <a:rPr lang="zh-CN" altLang="en-US" sz="1800" smtClean="0">
                <a:ea typeface="黑体" pitchFamily="49" charset="-122"/>
                <a:cs typeface="Arial" pitchFamily="34" charset="0"/>
              </a:rPr>
              <a:t> (阶为全</a:t>
            </a:r>
            <a:r>
              <a:rPr lang="en-US" altLang="zh-CN" sz="1800" smtClean="0">
                <a:ea typeface="黑体" pitchFamily="49" charset="-122"/>
                <a:cs typeface="Arial" pitchFamily="34" charset="0"/>
              </a:rPr>
              <a:t>1</a:t>
            </a:r>
            <a:r>
              <a:rPr lang="zh-CN" altLang="en-US" sz="1800" smtClean="0">
                <a:ea typeface="黑体" pitchFamily="49" charset="-122"/>
                <a:cs typeface="Arial" pitchFamily="34" charset="0"/>
              </a:rPr>
              <a:t>，尾为全</a:t>
            </a:r>
            <a:r>
              <a:rPr lang="en-US" altLang="zh-CN" sz="1800" smtClean="0">
                <a:ea typeface="黑体" pitchFamily="49" charset="-122"/>
                <a:cs typeface="Arial" pitchFamily="34" charset="0"/>
              </a:rPr>
              <a:t>0)</a:t>
            </a:r>
            <a:endParaRPr lang="zh-CN" altLang="en-US" sz="1800" smtClean="0">
              <a:ea typeface="黑体" pitchFamily="49" charset="-122"/>
              <a:cs typeface="Arial" pitchFamily="34" charset="0"/>
            </a:endParaRPr>
          </a:p>
          <a:p>
            <a:pPr lvl="2">
              <a:lnSpc>
                <a:spcPct val="100000"/>
              </a:lnSpc>
            </a:pPr>
            <a:r>
              <a:rPr lang="en-US" altLang="zh-CN" sz="1800" smtClean="0">
                <a:ea typeface="黑体" pitchFamily="49" charset="-122"/>
                <a:cs typeface="Arial" pitchFamily="34" charset="0"/>
              </a:rPr>
              <a:t>NaN (</a:t>
            </a:r>
            <a:r>
              <a:rPr lang="zh-CN" altLang="en-US" sz="1800" smtClean="0">
                <a:ea typeface="黑体" pitchFamily="49" charset="-122"/>
                <a:cs typeface="Arial" pitchFamily="34" charset="0"/>
              </a:rPr>
              <a:t>阶为全</a:t>
            </a:r>
            <a:r>
              <a:rPr lang="en-US" altLang="zh-CN" sz="1800" smtClean="0">
                <a:ea typeface="黑体" pitchFamily="49" charset="-122"/>
                <a:cs typeface="Arial" pitchFamily="34" charset="0"/>
              </a:rPr>
              <a:t>1</a:t>
            </a:r>
            <a:r>
              <a:rPr lang="zh-CN" altLang="en-US" sz="1800" smtClean="0">
                <a:ea typeface="黑体" pitchFamily="49" charset="-122"/>
                <a:cs typeface="Arial" pitchFamily="34" charset="0"/>
              </a:rPr>
              <a:t>，尾为非</a:t>
            </a:r>
            <a:r>
              <a:rPr lang="en-US" altLang="zh-CN" sz="1800" smtClean="0">
                <a:ea typeface="黑体" pitchFamily="49" charset="-122"/>
                <a:cs typeface="Arial" pitchFamily="34" charset="0"/>
              </a:rPr>
              <a:t>0)</a:t>
            </a:r>
          </a:p>
          <a:p>
            <a:pPr lvl="2">
              <a:lnSpc>
                <a:spcPct val="100000"/>
              </a:lnSpc>
            </a:pPr>
            <a:r>
              <a:rPr lang="zh-CN" altLang="zh-CN" sz="1800" smtClean="0">
                <a:ea typeface="黑体" pitchFamily="49" charset="-122"/>
                <a:cs typeface="Arial" pitchFamily="34" charset="0"/>
              </a:rPr>
              <a:t>非规</a:t>
            </a:r>
            <a:r>
              <a:rPr lang="zh-CN" altLang="en-US" sz="1800" smtClean="0">
                <a:ea typeface="黑体" pitchFamily="49" charset="-122"/>
                <a:cs typeface="Arial" pitchFamily="34" charset="0"/>
              </a:rPr>
              <a:t>格化</a:t>
            </a:r>
            <a:r>
              <a:rPr lang="zh-CN" altLang="zh-CN" sz="1800" smtClean="0">
                <a:ea typeface="黑体" pitchFamily="49" charset="-122"/>
                <a:cs typeface="Arial" pitchFamily="34" charset="0"/>
              </a:rPr>
              <a:t>数</a:t>
            </a:r>
            <a:r>
              <a:rPr lang="zh-CN" altLang="en-US" sz="1800" smtClean="0">
                <a:ea typeface="黑体" pitchFamily="49" charset="-122"/>
                <a:cs typeface="Arial" pitchFamily="34" charset="0"/>
              </a:rPr>
              <a:t> (阶为全</a:t>
            </a:r>
            <a:r>
              <a:rPr lang="en-US" altLang="zh-CN" sz="1800" smtClean="0">
                <a:ea typeface="黑体" pitchFamily="49" charset="-122"/>
                <a:cs typeface="Arial" pitchFamily="34" charset="0"/>
              </a:rPr>
              <a:t>0</a:t>
            </a:r>
            <a:r>
              <a:rPr lang="zh-CN" altLang="en-US" sz="1800" smtClean="0">
                <a:ea typeface="黑体" pitchFamily="49" charset="-122"/>
                <a:cs typeface="Arial" pitchFamily="34" charset="0"/>
              </a:rPr>
              <a:t>，尾为非</a:t>
            </a:r>
            <a:r>
              <a:rPr lang="en-US" altLang="zh-CN" sz="1800" smtClean="0">
                <a:ea typeface="黑体" pitchFamily="49" charset="-122"/>
                <a:cs typeface="Arial" pitchFamily="34" charset="0"/>
              </a:rPr>
              <a:t>0</a:t>
            </a:r>
            <a:r>
              <a:rPr lang="zh-CN" altLang="en-US" sz="1800" smtClean="0">
                <a:ea typeface="黑体" pitchFamily="49" charset="-122"/>
                <a:cs typeface="Arial" pitchFamily="34" charset="0"/>
              </a:rPr>
              <a:t>，隐藏位为</a:t>
            </a:r>
            <a:r>
              <a:rPr lang="en-US" altLang="zh-CN" sz="1800" smtClean="0">
                <a:ea typeface="黑体" pitchFamily="49" charset="-122"/>
                <a:cs typeface="Arial" pitchFamily="34" charset="0"/>
              </a:rPr>
              <a:t>0)</a:t>
            </a:r>
            <a:endParaRPr lang="en-US" altLang="zh-CN" sz="1800" smtClean="0">
              <a:solidFill>
                <a:srgbClr val="FF0066"/>
              </a:solidFill>
              <a:ea typeface="黑体" pitchFamily="49" charset="-122"/>
              <a:cs typeface="Arial" pitchFamily="34" charset="0"/>
            </a:endParaRPr>
          </a:p>
          <a:p>
            <a:pPr>
              <a:lnSpc>
                <a:spcPct val="100000"/>
              </a:lnSpc>
            </a:pPr>
            <a:r>
              <a:rPr lang="zh-CN" altLang="en-US" sz="1800" smtClean="0">
                <a:ea typeface="黑体" pitchFamily="49" charset="-122"/>
                <a:cs typeface="Arial" pitchFamily="34" charset="0"/>
              </a:rPr>
              <a:t>十进制数的表示：</a:t>
            </a:r>
            <a:r>
              <a:rPr lang="zh-CN" altLang="en-US" sz="1800" smtClean="0">
                <a:solidFill>
                  <a:schemeClr val="accent2"/>
                </a:solidFill>
                <a:ea typeface="黑体" pitchFamily="49" charset="-122"/>
                <a:cs typeface="Arial" pitchFamily="34" charset="0"/>
              </a:rPr>
              <a:t>用</a:t>
            </a:r>
            <a:r>
              <a:rPr lang="en-US" altLang="zh-CN" sz="1800" smtClean="0">
                <a:solidFill>
                  <a:schemeClr val="accent2"/>
                </a:solidFill>
                <a:ea typeface="黑体" pitchFamily="49" charset="-122"/>
                <a:cs typeface="Arial" pitchFamily="34" charset="0"/>
              </a:rPr>
              <a:t>ASCII</a:t>
            </a:r>
            <a:r>
              <a:rPr lang="zh-CN" altLang="en-US" sz="1800" smtClean="0">
                <a:solidFill>
                  <a:schemeClr val="accent2"/>
                </a:solidFill>
                <a:ea typeface="黑体" pitchFamily="49" charset="-122"/>
                <a:cs typeface="Arial" pitchFamily="34" charset="0"/>
              </a:rPr>
              <a:t>码或</a:t>
            </a:r>
            <a:r>
              <a:rPr lang="en-US" altLang="zh-CN" sz="1800" smtClean="0">
                <a:solidFill>
                  <a:schemeClr val="accent2"/>
                </a:solidFill>
                <a:ea typeface="黑体" pitchFamily="49" charset="-122"/>
                <a:cs typeface="Arial" pitchFamily="34" charset="0"/>
              </a:rPr>
              <a:t>BCD</a:t>
            </a:r>
            <a:r>
              <a:rPr lang="zh-CN" altLang="en-US" sz="1800" smtClean="0">
                <a:solidFill>
                  <a:schemeClr val="accent2"/>
                </a:solidFill>
                <a:ea typeface="黑体" pitchFamily="49" charset="-122"/>
                <a:cs typeface="Arial" pitchFamily="34" charset="0"/>
              </a:rPr>
              <a:t>码表示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animEffect transition="in" filter="blinds(horizontal)">
                                      <p:cBhvr>
                                        <p:cTn id="7" dur="500"/>
                                        <p:tgtEl>
                                          <p:spTgt spid="517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7123">
                                            <p:txEl>
                                              <p:pRg st="1" end="1"/>
                                            </p:txEl>
                                          </p:spTgt>
                                        </p:tgtEl>
                                        <p:attrNameLst>
                                          <p:attrName>style.visibility</p:attrName>
                                        </p:attrNameLst>
                                      </p:cBhvr>
                                      <p:to>
                                        <p:strVal val="visible"/>
                                      </p:to>
                                    </p:set>
                                    <p:animEffect transition="in" filter="blinds(horizontal)">
                                      <p:cBhvr>
                                        <p:cTn id="12" dur="500"/>
                                        <p:tgtEl>
                                          <p:spTgt spid="517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7123">
                                            <p:txEl>
                                              <p:pRg st="2" end="2"/>
                                            </p:txEl>
                                          </p:spTgt>
                                        </p:tgtEl>
                                        <p:attrNameLst>
                                          <p:attrName>style.visibility</p:attrName>
                                        </p:attrNameLst>
                                      </p:cBhvr>
                                      <p:to>
                                        <p:strVal val="visible"/>
                                      </p:to>
                                    </p:set>
                                    <p:animEffect transition="in" filter="blinds(horizontal)">
                                      <p:cBhvr>
                                        <p:cTn id="17" dur="500"/>
                                        <p:tgtEl>
                                          <p:spTgt spid="51712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17123">
                                            <p:txEl>
                                              <p:pRg st="3" end="3"/>
                                            </p:txEl>
                                          </p:spTgt>
                                        </p:tgtEl>
                                        <p:attrNameLst>
                                          <p:attrName>style.visibility</p:attrName>
                                        </p:attrNameLst>
                                      </p:cBhvr>
                                      <p:to>
                                        <p:strVal val="visible"/>
                                      </p:to>
                                    </p:set>
                                    <p:animEffect transition="in" filter="blinds(horizontal)">
                                      <p:cBhvr>
                                        <p:cTn id="20" dur="500"/>
                                        <p:tgtEl>
                                          <p:spTgt spid="51712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17123">
                                            <p:txEl>
                                              <p:pRg st="4" end="4"/>
                                            </p:txEl>
                                          </p:spTgt>
                                        </p:tgtEl>
                                        <p:attrNameLst>
                                          <p:attrName>style.visibility</p:attrName>
                                        </p:attrNameLst>
                                      </p:cBhvr>
                                      <p:to>
                                        <p:strVal val="visible"/>
                                      </p:to>
                                    </p:set>
                                    <p:animEffect transition="in" filter="blinds(horizontal)">
                                      <p:cBhvr>
                                        <p:cTn id="25" dur="500"/>
                                        <p:tgtEl>
                                          <p:spTgt spid="51712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17123">
                                            <p:txEl>
                                              <p:pRg st="5" end="5"/>
                                            </p:txEl>
                                          </p:spTgt>
                                        </p:tgtEl>
                                        <p:attrNameLst>
                                          <p:attrName>style.visibility</p:attrName>
                                        </p:attrNameLst>
                                      </p:cBhvr>
                                      <p:to>
                                        <p:strVal val="visible"/>
                                      </p:to>
                                    </p:set>
                                    <p:animEffect transition="in" filter="blinds(horizontal)">
                                      <p:cBhvr>
                                        <p:cTn id="28" dur="500"/>
                                        <p:tgtEl>
                                          <p:spTgt spid="51712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17123">
                                            <p:txEl>
                                              <p:pRg st="6" end="6"/>
                                            </p:txEl>
                                          </p:spTgt>
                                        </p:tgtEl>
                                        <p:attrNameLst>
                                          <p:attrName>style.visibility</p:attrName>
                                        </p:attrNameLst>
                                      </p:cBhvr>
                                      <p:to>
                                        <p:strVal val="visible"/>
                                      </p:to>
                                    </p:set>
                                    <p:animEffect transition="in" filter="blinds(horizontal)">
                                      <p:cBhvr>
                                        <p:cTn id="33" dur="500"/>
                                        <p:tgtEl>
                                          <p:spTgt spid="517123">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517123">
                                            <p:txEl>
                                              <p:pRg st="7" end="7"/>
                                            </p:txEl>
                                          </p:spTgt>
                                        </p:tgtEl>
                                        <p:attrNameLst>
                                          <p:attrName>style.visibility</p:attrName>
                                        </p:attrNameLst>
                                      </p:cBhvr>
                                      <p:to>
                                        <p:strVal val="visible"/>
                                      </p:to>
                                    </p:set>
                                    <p:animEffect transition="in" filter="blinds(horizontal)">
                                      <p:cBhvr>
                                        <p:cTn id="36" dur="500"/>
                                        <p:tgtEl>
                                          <p:spTgt spid="51712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17123">
                                            <p:txEl>
                                              <p:pRg st="8" end="8"/>
                                            </p:txEl>
                                          </p:spTgt>
                                        </p:tgtEl>
                                        <p:attrNameLst>
                                          <p:attrName>style.visibility</p:attrName>
                                        </p:attrNameLst>
                                      </p:cBhvr>
                                      <p:to>
                                        <p:strVal val="visible"/>
                                      </p:to>
                                    </p:set>
                                    <p:animEffect transition="in" filter="blinds(horizontal)">
                                      <p:cBhvr>
                                        <p:cTn id="41" dur="500"/>
                                        <p:tgtEl>
                                          <p:spTgt spid="517123">
                                            <p:txEl>
                                              <p:pRg st="8" end="8"/>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517123">
                                            <p:txEl>
                                              <p:pRg st="9" end="9"/>
                                            </p:txEl>
                                          </p:spTgt>
                                        </p:tgtEl>
                                        <p:attrNameLst>
                                          <p:attrName>style.visibility</p:attrName>
                                        </p:attrNameLst>
                                      </p:cBhvr>
                                      <p:to>
                                        <p:strVal val="visible"/>
                                      </p:to>
                                    </p:set>
                                    <p:animEffect transition="in" filter="blinds(horizontal)">
                                      <p:cBhvr>
                                        <p:cTn id="44" dur="500"/>
                                        <p:tgtEl>
                                          <p:spTgt spid="51712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517123">
                                            <p:txEl>
                                              <p:pRg st="10" end="10"/>
                                            </p:txEl>
                                          </p:spTgt>
                                        </p:tgtEl>
                                        <p:attrNameLst>
                                          <p:attrName>style.visibility</p:attrName>
                                        </p:attrNameLst>
                                      </p:cBhvr>
                                      <p:to>
                                        <p:strVal val="visible"/>
                                      </p:to>
                                    </p:set>
                                    <p:animEffect transition="in" filter="blinds(horizontal)">
                                      <p:cBhvr>
                                        <p:cTn id="49" dur="500"/>
                                        <p:tgtEl>
                                          <p:spTgt spid="517123">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517123">
                                            <p:txEl>
                                              <p:pRg st="11" end="11"/>
                                            </p:txEl>
                                          </p:spTgt>
                                        </p:tgtEl>
                                        <p:attrNameLst>
                                          <p:attrName>style.visibility</p:attrName>
                                        </p:attrNameLst>
                                      </p:cBhvr>
                                      <p:to>
                                        <p:strVal val="visible"/>
                                      </p:to>
                                    </p:set>
                                    <p:animEffect transition="in" filter="blinds(horizontal)">
                                      <p:cBhvr>
                                        <p:cTn id="54" dur="500"/>
                                        <p:tgtEl>
                                          <p:spTgt spid="517123">
                                            <p:txEl>
                                              <p:pRg st="11" end="1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517123">
                                            <p:txEl>
                                              <p:pRg st="12" end="12"/>
                                            </p:txEl>
                                          </p:spTgt>
                                        </p:tgtEl>
                                        <p:attrNameLst>
                                          <p:attrName>style.visibility</p:attrName>
                                        </p:attrNameLst>
                                      </p:cBhvr>
                                      <p:to>
                                        <p:strVal val="visible"/>
                                      </p:to>
                                    </p:set>
                                    <p:animEffect transition="in" filter="blinds(horizontal)">
                                      <p:cBhvr>
                                        <p:cTn id="59" dur="500"/>
                                        <p:tgtEl>
                                          <p:spTgt spid="517123">
                                            <p:txEl>
                                              <p:pRg st="12" end="12"/>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517123">
                                            <p:txEl>
                                              <p:pRg st="13" end="13"/>
                                            </p:txEl>
                                          </p:spTgt>
                                        </p:tgtEl>
                                        <p:attrNameLst>
                                          <p:attrName>style.visibility</p:attrName>
                                        </p:attrNameLst>
                                      </p:cBhvr>
                                      <p:to>
                                        <p:strVal val="visible"/>
                                      </p:to>
                                    </p:set>
                                    <p:animEffect transition="in" filter="blinds(horizontal)">
                                      <p:cBhvr>
                                        <p:cTn id="62" dur="500"/>
                                        <p:tgtEl>
                                          <p:spTgt spid="517123">
                                            <p:txEl>
                                              <p:pRg st="13" end="13"/>
                                            </p:txEl>
                                          </p:spTgt>
                                        </p:tgtEl>
                                      </p:cBhvr>
                                    </p:animEffect>
                                  </p:childTnLst>
                                </p:cTn>
                              </p:par>
                              <p:par>
                                <p:cTn id="63" presetID="3" presetClass="entr" presetSubtype="10" fill="hold" nodeType="withEffect">
                                  <p:stCondLst>
                                    <p:cond delay="0"/>
                                  </p:stCondLst>
                                  <p:childTnLst>
                                    <p:set>
                                      <p:cBhvr>
                                        <p:cTn id="64" dur="1" fill="hold">
                                          <p:stCondLst>
                                            <p:cond delay="0"/>
                                          </p:stCondLst>
                                        </p:cTn>
                                        <p:tgtEl>
                                          <p:spTgt spid="517123">
                                            <p:txEl>
                                              <p:pRg st="14" end="14"/>
                                            </p:txEl>
                                          </p:spTgt>
                                        </p:tgtEl>
                                        <p:attrNameLst>
                                          <p:attrName>style.visibility</p:attrName>
                                        </p:attrNameLst>
                                      </p:cBhvr>
                                      <p:to>
                                        <p:strVal val="visible"/>
                                      </p:to>
                                    </p:set>
                                    <p:animEffect transition="in" filter="blinds(horizontal)">
                                      <p:cBhvr>
                                        <p:cTn id="65" dur="500"/>
                                        <p:tgtEl>
                                          <p:spTgt spid="517123">
                                            <p:txEl>
                                              <p:pRg st="14" end="14"/>
                                            </p:txEl>
                                          </p:spTgt>
                                        </p:tgtEl>
                                      </p:cBhvr>
                                    </p:animEffect>
                                  </p:childTnLst>
                                </p:cTn>
                              </p:par>
                              <p:par>
                                <p:cTn id="66" presetID="3" presetClass="entr" presetSubtype="10" fill="hold" nodeType="withEffect">
                                  <p:stCondLst>
                                    <p:cond delay="0"/>
                                  </p:stCondLst>
                                  <p:childTnLst>
                                    <p:set>
                                      <p:cBhvr>
                                        <p:cTn id="67" dur="1" fill="hold">
                                          <p:stCondLst>
                                            <p:cond delay="0"/>
                                          </p:stCondLst>
                                        </p:cTn>
                                        <p:tgtEl>
                                          <p:spTgt spid="517123">
                                            <p:txEl>
                                              <p:pRg st="15" end="15"/>
                                            </p:txEl>
                                          </p:spTgt>
                                        </p:tgtEl>
                                        <p:attrNameLst>
                                          <p:attrName>style.visibility</p:attrName>
                                        </p:attrNameLst>
                                      </p:cBhvr>
                                      <p:to>
                                        <p:strVal val="visible"/>
                                      </p:to>
                                    </p:set>
                                    <p:animEffect transition="in" filter="blinds(horizontal)">
                                      <p:cBhvr>
                                        <p:cTn id="68" dur="500"/>
                                        <p:tgtEl>
                                          <p:spTgt spid="517123">
                                            <p:txEl>
                                              <p:pRg st="15" end="15"/>
                                            </p:txEl>
                                          </p:spTgt>
                                        </p:tgtEl>
                                      </p:cBhvr>
                                    </p:animEffect>
                                  </p:childTnLst>
                                </p:cTn>
                              </p:par>
                              <p:par>
                                <p:cTn id="69" presetID="3" presetClass="entr" presetSubtype="10" fill="hold" nodeType="withEffect">
                                  <p:stCondLst>
                                    <p:cond delay="0"/>
                                  </p:stCondLst>
                                  <p:childTnLst>
                                    <p:set>
                                      <p:cBhvr>
                                        <p:cTn id="70" dur="1" fill="hold">
                                          <p:stCondLst>
                                            <p:cond delay="0"/>
                                          </p:stCondLst>
                                        </p:cTn>
                                        <p:tgtEl>
                                          <p:spTgt spid="517123">
                                            <p:txEl>
                                              <p:pRg st="16" end="16"/>
                                            </p:txEl>
                                          </p:spTgt>
                                        </p:tgtEl>
                                        <p:attrNameLst>
                                          <p:attrName>style.visibility</p:attrName>
                                        </p:attrNameLst>
                                      </p:cBhvr>
                                      <p:to>
                                        <p:strVal val="visible"/>
                                      </p:to>
                                    </p:set>
                                    <p:animEffect transition="in" filter="blinds(horizontal)">
                                      <p:cBhvr>
                                        <p:cTn id="71" dur="500"/>
                                        <p:tgtEl>
                                          <p:spTgt spid="517123">
                                            <p:txEl>
                                              <p:pRg st="16" end="16"/>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517123">
                                            <p:txEl>
                                              <p:pRg st="17" end="17"/>
                                            </p:txEl>
                                          </p:spTgt>
                                        </p:tgtEl>
                                        <p:attrNameLst>
                                          <p:attrName>style.visibility</p:attrName>
                                        </p:attrNameLst>
                                      </p:cBhvr>
                                      <p:to>
                                        <p:strVal val="visible"/>
                                      </p:to>
                                    </p:set>
                                    <p:animEffect transition="in" filter="blinds(horizontal)">
                                      <p:cBhvr>
                                        <p:cTn id="76" dur="500"/>
                                        <p:tgtEl>
                                          <p:spTgt spid="51712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sz="3600" b="1" dirty="0" smtClean="0">
                <a:solidFill>
                  <a:srgbClr val="333399"/>
                </a:solidFill>
                <a:ea typeface="仿宋_GB2312" pitchFamily="49" charset="-122"/>
              </a:rPr>
              <a:t>补充知识：</a:t>
            </a:r>
            <a:r>
              <a:rPr lang="en-US" altLang="zh-CN" sz="3600" b="1" dirty="0" smtClean="0">
                <a:solidFill>
                  <a:srgbClr val="333399"/>
                </a:solidFill>
                <a:ea typeface="仿宋_GB2312" pitchFamily="49" charset="-122"/>
              </a:rPr>
              <a:t>ASCII</a:t>
            </a:r>
            <a:r>
              <a:rPr lang="zh-CN" altLang="en-US" sz="3600" b="1" dirty="0" smtClean="0">
                <a:solidFill>
                  <a:srgbClr val="333399"/>
                </a:solidFill>
                <a:ea typeface="仿宋_GB2312" pitchFamily="49" charset="-122"/>
              </a:rPr>
              <a:t>码</a:t>
            </a:r>
            <a:endParaRPr lang="zh-CN" altLang="en-US" sz="3600" b="1" dirty="0">
              <a:solidFill>
                <a:srgbClr val="333399"/>
              </a:solidFill>
              <a:ea typeface="仿宋_GB2312" pitchFamily="49" charset="-122"/>
            </a:endParaRPr>
          </a:p>
        </p:txBody>
      </p:sp>
      <p:sp>
        <p:nvSpPr>
          <p:cNvPr id="28677" name="Rectangle 5"/>
          <p:cNvSpPr>
            <a:spLocks noGrp="1" noChangeArrowheads="1"/>
          </p:cNvSpPr>
          <p:nvPr>
            <p:ph type="body" idx="1"/>
          </p:nvPr>
        </p:nvSpPr>
        <p:spPr>
          <a:xfrm>
            <a:off x="381000" y="2819400"/>
            <a:ext cx="8763000" cy="4038600"/>
          </a:xfrm>
        </p:spPr>
        <p:txBody>
          <a:bodyPr/>
          <a:lstStyle/>
          <a:p>
            <a:pPr eaLnBrk="1" hangingPunct="1">
              <a:lnSpc>
                <a:spcPct val="90000"/>
              </a:lnSpc>
              <a:spcBef>
                <a:spcPct val="50000"/>
              </a:spcBef>
            </a:pPr>
            <a:r>
              <a:rPr lang="zh-CN" altLang="en-US" b="1" smtClean="0">
                <a:latin typeface="黑体" panose="02010609060101010101" pitchFamily="49" charset="-122"/>
                <a:ea typeface="黑体" panose="02010609060101010101" pitchFamily="49" charset="-122"/>
              </a:rPr>
              <a:t>字符作为人机联系的媒介，是最重要的数据类型之一</a:t>
            </a:r>
          </a:p>
          <a:p>
            <a:pPr eaLnBrk="1" hangingPunct="1">
              <a:lnSpc>
                <a:spcPct val="90000"/>
              </a:lnSpc>
              <a:spcBef>
                <a:spcPct val="50000"/>
              </a:spcBef>
            </a:pPr>
            <a:r>
              <a:rPr lang="zh-CN" altLang="en-US" b="1" smtClean="0">
                <a:latin typeface="黑体" panose="02010609060101010101" pitchFamily="49" charset="-122"/>
                <a:ea typeface="黑体" panose="02010609060101010101" pitchFamily="49" charset="-122"/>
              </a:rPr>
              <a:t>当前的西文字符集由 </a:t>
            </a:r>
            <a:r>
              <a:rPr lang="en-US" altLang="zh-CN" b="1" smtClean="0">
                <a:latin typeface="黑体" panose="02010609060101010101" pitchFamily="49" charset="-122"/>
                <a:ea typeface="黑体" panose="02010609060101010101" pitchFamily="49" charset="-122"/>
              </a:rPr>
              <a:t>128 </a:t>
            </a:r>
            <a:r>
              <a:rPr lang="zh-CN" altLang="en-US" b="1" smtClean="0">
                <a:latin typeface="黑体" panose="02010609060101010101" pitchFamily="49" charset="-122"/>
                <a:ea typeface="黑体" panose="02010609060101010101" pitchFamily="49" charset="-122"/>
              </a:rPr>
              <a:t>个符号组成，通常用 </a:t>
            </a:r>
            <a:r>
              <a:rPr lang="en-US" altLang="zh-CN" b="1" smtClean="0">
                <a:latin typeface="黑体" panose="02010609060101010101" pitchFamily="49" charset="-122"/>
                <a:ea typeface="黑体" panose="02010609060101010101" pitchFamily="49" charset="-122"/>
              </a:rPr>
              <a:t>8 </a:t>
            </a:r>
            <a:r>
              <a:rPr lang="zh-CN" altLang="en-US" b="1" smtClean="0">
                <a:latin typeface="黑体" panose="02010609060101010101" pitchFamily="49" charset="-122"/>
                <a:ea typeface="黑体" panose="02010609060101010101" pitchFamily="49" charset="-122"/>
              </a:rPr>
              <a:t>位二进制编码，即用一个字节来表示每一个符号</a:t>
            </a:r>
          </a:p>
          <a:p>
            <a:pPr eaLnBrk="1" hangingPunct="1">
              <a:lnSpc>
                <a:spcPct val="90000"/>
              </a:lnSpc>
              <a:spcBef>
                <a:spcPct val="50000"/>
              </a:spcBef>
            </a:pPr>
            <a:r>
              <a:rPr lang="zh-CN" altLang="en-US" b="1" smtClean="0">
                <a:latin typeface="黑体" panose="02010609060101010101" pitchFamily="49" charset="-122"/>
                <a:ea typeface="黑体" panose="02010609060101010101" pitchFamily="49" charset="-122"/>
              </a:rPr>
              <a:t>当前通用的标准字符集是：</a:t>
            </a:r>
            <a:r>
              <a:rPr lang="en-US" altLang="zh-CN" b="1" smtClean="0">
                <a:latin typeface="黑体" panose="02010609060101010101" pitchFamily="49" charset="-122"/>
                <a:ea typeface="黑体" panose="02010609060101010101" pitchFamily="49" charset="-122"/>
              </a:rPr>
              <a:t>ASCII </a:t>
            </a:r>
            <a:r>
              <a:rPr lang="zh-CN" altLang="en-US" b="1" smtClean="0">
                <a:latin typeface="黑体" panose="02010609060101010101" pitchFamily="49" charset="-122"/>
                <a:ea typeface="黑体" panose="02010609060101010101" pitchFamily="49" charset="-122"/>
              </a:rPr>
              <a:t>码</a:t>
            </a:r>
            <a:r>
              <a:rPr lang="en-US" altLang="zh-CN" sz="2400" smtClean="0">
                <a:latin typeface="黑体" panose="02010609060101010101" pitchFamily="49" charset="-122"/>
                <a:ea typeface="黑体" panose="02010609060101010101" pitchFamily="49" charset="-122"/>
              </a:rPr>
              <a:t>(American  Standard Code for Information Interchange)</a:t>
            </a:r>
          </a:p>
        </p:txBody>
      </p:sp>
    </p:spTree>
    <p:extLst>
      <p:ext uri="{BB962C8B-B14F-4D97-AF65-F5344CB8AC3E}">
        <p14:creationId xmlns:p14="http://schemas.microsoft.com/office/powerpoint/2010/main" val="39505666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Rectangle 8"/>
          <p:cNvSpPr>
            <a:spLocks noGrp="1" noChangeArrowheads="1"/>
          </p:cNvSpPr>
          <p:nvPr>
            <p:ph type="body" idx="1"/>
          </p:nvPr>
        </p:nvSpPr>
        <p:spPr>
          <a:xfrm>
            <a:off x="457200" y="2168860"/>
            <a:ext cx="8382000" cy="4689140"/>
          </a:xfrm>
          <a:noFill/>
        </p:spPr>
        <p:txBody>
          <a:bodyPr/>
          <a:lstStyle/>
          <a:p>
            <a:pPr eaLnBrk="1" hangingPunct="1">
              <a:lnSpc>
                <a:spcPct val="80000"/>
              </a:lnSpc>
              <a:buFont typeface="Wingdings" panose="05000000000000000000" pitchFamily="2" charset="2"/>
              <a:buNone/>
            </a:pPr>
            <a:r>
              <a:rPr lang="en-US" altLang="zh-CN" sz="1400" b="1" dirty="0" smtClean="0">
                <a:latin typeface="黑体" panose="02010609060101010101" pitchFamily="49" charset="-122"/>
                <a:ea typeface="黑体" panose="02010609060101010101" pitchFamily="49" charset="-122"/>
              </a:rPr>
              <a:t>			000     001    010    011    100    101    110    111	</a:t>
            </a:r>
            <a:r>
              <a:rPr lang="en-US" altLang="zh-CN" sz="1400" i="1" dirty="0" smtClean="0">
                <a:latin typeface="黑体" panose="02010609060101010101" pitchFamily="49" charset="-122"/>
                <a:ea typeface="黑体" panose="02010609060101010101" pitchFamily="49" charset="-122"/>
              </a:rPr>
              <a:t>b6 b5 b4</a:t>
            </a:r>
            <a:r>
              <a:rPr lang="en-US" altLang="zh-CN" sz="1400" b="1" dirty="0" smtClean="0">
                <a:latin typeface="黑体" panose="02010609060101010101" pitchFamily="49" charset="-122"/>
                <a:ea typeface="黑体" panose="02010609060101010101" pitchFamily="49" charset="-122"/>
              </a:rPr>
              <a:t> </a:t>
            </a:r>
          </a:p>
          <a:p>
            <a:pPr eaLnBrk="1" hangingPunct="1">
              <a:lnSpc>
                <a:spcPct val="80000"/>
              </a:lnSpc>
              <a:buFont typeface="Wingdings" panose="05000000000000000000" pitchFamily="2" charset="2"/>
              <a:buNone/>
            </a:pPr>
            <a:r>
              <a:rPr lang="en-US" altLang="zh-CN" sz="1400" b="1" dirty="0" smtClean="0">
                <a:latin typeface="黑体" panose="02010609060101010101" pitchFamily="49" charset="-122"/>
                <a:ea typeface="黑体" panose="02010609060101010101" pitchFamily="49" charset="-122"/>
              </a:rPr>
              <a:t>	0000    	NUL     DLE    SP      0       @     P      ,      p </a:t>
            </a:r>
          </a:p>
          <a:p>
            <a:pPr eaLnBrk="1" hangingPunct="1">
              <a:lnSpc>
                <a:spcPct val="80000"/>
              </a:lnSpc>
              <a:buFont typeface="Wingdings" panose="05000000000000000000" pitchFamily="2" charset="2"/>
              <a:buNone/>
            </a:pPr>
            <a:r>
              <a:rPr lang="en-US" altLang="zh-CN" sz="1400" b="1" dirty="0" smtClean="0">
                <a:latin typeface="黑体" panose="02010609060101010101" pitchFamily="49" charset="-122"/>
                <a:ea typeface="黑体" panose="02010609060101010101" pitchFamily="49" charset="-122"/>
              </a:rPr>
              <a:t>	0001    	SOH     DC1     !      1       A     Q      a      q</a:t>
            </a:r>
          </a:p>
          <a:p>
            <a:pPr eaLnBrk="1" hangingPunct="1">
              <a:lnSpc>
                <a:spcPct val="80000"/>
              </a:lnSpc>
              <a:buFont typeface="Wingdings" panose="05000000000000000000" pitchFamily="2" charset="2"/>
              <a:buNone/>
            </a:pPr>
            <a:r>
              <a:rPr lang="en-US" altLang="zh-CN" sz="1400" b="1" dirty="0" smtClean="0">
                <a:latin typeface="黑体" panose="02010609060101010101" pitchFamily="49" charset="-122"/>
                <a:ea typeface="黑体" panose="02010609060101010101" pitchFamily="49" charset="-122"/>
              </a:rPr>
              <a:t>	0010    	STX     DC2    </a:t>
            </a:r>
            <a:r>
              <a:rPr lang="en-US" altLang="zh-CN" sz="1400" b="1" dirty="0" smtClean="0">
                <a:latin typeface="宋体" panose="02010600030101010101" pitchFamily="2" charset="-122"/>
                <a:ea typeface="黑体" panose="02010609060101010101" pitchFamily="49" charset="-122"/>
              </a:rPr>
              <a:t>“</a:t>
            </a:r>
            <a:r>
              <a:rPr lang="en-US" altLang="zh-CN" sz="1400" b="1" dirty="0" smtClean="0">
                <a:latin typeface="黑体" panose="02010609060101010101" pitchFamily="49" charset="-122"/>
                <a:ea typeface="黑体" panose="02010609060101010101" pitchFamily="49" charset="-122"/>
              </a:rPr>
              <a:t>      2       B     R      b      r</a:t>
            </a:r>
          </a:p>
          <a:p>
            <a:pPr eaLnBrk="1" hangingPunct="1">
              <a:lnSpc>
                <a:spcPct val="80000"/>
              </a:lnSpc>
              <a:buFont typeface="Wingdings" panose="05000000000000000000" pitchFamily="2" charset="2"/>
              <a:buNone/>
            </a:pPr>
            <a:r>
              <a:rPr lang="en-US" altLang="zh-CN" sz="1400" b="1" dirty="0" smtClean="0">
                <a:latin typeface="黑体" panose="02010609060101010101" pitchFamily="49" charset="-122"/>
                <a:ea typeface="黑体" panose="02010609060101010101" pitchFamily="49" charset="-122"/>
              </a:rPr>
              <a:t>	0011    	ETX     DC3     #      3       C     S      c      s</a:t>
            </a:r>
          </a:p>
          <a:p>
            <a:pPr eaLnBrk="1" hangingPunct="1">
              <a:lnSpc>
                <a:spcPct val="80000"/>
              </a:lnSpc>
              <a:buFont typeface="Wingdings" panose="05000000000000000000" pitchFamily="2" charset="2"/>
              <a:buNone/>
            </a:pPr>
            <a:r>
              <a:rPr lang="en-US" altLang="zh-CN" sz="1400" b="1" dirty="0" smtClean="0">
                <a:latin typeface="黑体" panose="02010609060101010101" pitchFamily="49" charset="-122"/>
                <a:ea typeface="黑体" panose="02010609060101010101" pitchFamily="49" charset="-122"/>
              </a:rPr>
              <a:t>	0100    	EOT     DC4     $      4       D     T      d      t</a:t>
            </a:r>
          </a:p>
          <a:p>
            <a:pPr eaLnBrk="1" hangingPunct="1">
              <a:lnSpc>
                <a:spcPct val="80000"/>
              </a:lnSpc>
              <a:buFont typeface="Wingdings" panose="05000000000000000000" pitchFamily="2" charset="2"/>
              <a:buNone/>
            </a:pPr>
            <a:r>
              <a:rPr lang="en-US" altLang="zh-CN" sz="1400" b="1" dirty="0" smtClean="0">
                <a:latin typeface="黑体" panose="02010609060101010101" pitchFamily="49" charset="-122"/>
                <a:ea typeface="黑体" panose="02010609060101010101" pitchFamily="49" charset="-122"/>
              </a:rPr>
              <a:t>	0101    	ENQ     NAK     %      5       E     U      e      u</a:t>
            </a:r>
          </a:p>
          <a:p>
            <a:pPr eaLnBrk="1" hangingPunct="1">
              <a:lnSpc>
                <a:spcPct val="80000"/>
              </a:lnSpc>
              <a:buFont typeface="Wingdings" panose="05000000000000000000" pitchFamily="2" charset="2"/>
              <a:buNone/>
            </a:pPr>
            <a:r>
              <a:rPr lang="en-US" altLang="zh-CN" sz="1400" b="1" dirty="0" smtClean="0">
                <a:latin typeface="黑体" panose="02010609060101010101" pitchFamily="49" charset="-122"/>
                <a:ea typeface="黑体" panose="02010609060101010101" pitchFamily="49" charset="-122"/>
              </a:rPr>
              <a:t>	0110    	ACK     SYN     &amp;      6       F     V      f      v</a:t>
            </a:r>
          </a:p>
          <a:p>
            <a:pPr eaLnBrk="1" hangingPunct="1">
              <a:lnSpc>
                <a:spcPct val="80000"/>
              </a:lnSpc>
              <a:buFont typeface="Wingdings" panose="05000000000000000000" pitchFamily="2" charset="2"/>
              <a:buNone/>
            </a:pPr>
            <a:r>
              <a:rPr lang="en-US" altLang="zh-CN" sz="1400" b="1" dirty="0" smtClean="0">
                <a:latin typeface="黑体" panose="02010609060101010101" pitchFamily="49" charset="-122"/>
                <a:ea typeface="黑体" panose="02010609060101010101" pitchFamily="49" charset="-122"/>
              </a:rPr>
              <a:t>	0111    	BEL     ETB    </a:t>
            </a:r>
            <a:r>
              <a:rPr lang="en-US" altLang="zh-CN" sz="1400" b="1" dirty="0" smtClean="0">
                <a:latin typeface="宋体" panose="02010600030101010101" pitchFamily="2" charset="-122"/>
                <a:ea typeface="黑体" panose="02010609060101010101" pitchFamily="49" charset="-122"/>
              </a:rPr>
              <a:t>‘</a:t>
            </a:r>
            <a:r>
              <a:rPr lang="en-US" altLang="zh-CN" sz="1400" b="1" dirty="0" smtClean="0">
                <a:latin typeface="黑体" panose="02010609060101010101" pitchFamily="49" charset="-122"/>
                <a:ea typeface="黑体" panose="02010609060101010101" pitchFamily="49" charset="-122"/>
              </a:rPr>
              <a:t>      7       G     W      g      w</a:t>
            </a:r>
          </a:p>
          <a:p>
            <a:pPr eaLnBrk="1" hangingPunct="1">
              <a:lnSpc>
                <a:spcPct val="80000"/>
              </a:lnSpc>
              <a:buFont typeface="Wingdings" panose="05000000000000000000" pitchFamily="2" charset="2"/>
              <a:buNone/>
            </a:pPr>
            <a:r>
              <a:rPr lang="en-US" altLang="zh-CN" sz="1400" b="1" dirty="0" smtClean="0">
                <a:latin typeface="黑体" panose="02010609060101010101" pitchFamily="49" charset="-122"/>
                <a:ea typeface="黑体" panose="02010609060101010101" pitchFamily="49" charset="-122"/>
              </a:rPr>
              <a:t>	1000    	BS      CAN     (      8       H     X      h      x</a:t>
            </a:r>
          </a:p>
          <a:p>
            <a:pPr eaLnBrk="1" hangingPunct="1">
              <a:lnSpc>
                <a:spcPct val="80000"/>
              </a:lnSpc>
              <a:buFont typeface="Wingdings" panose="05000000000000000000" pitchFamily="2" charset="2"/>
              <a:buNone/>
            </a:pPr>
            <a:r>
              <a:rPr lang="en-US" altLang="zh-CN" sz="1400" b="1" dirty="0" smtClean="0">
                <a:latin typeface="黑体" panose="02010609060101010101" pitchFamily="49" charset="-122"/>
                <a:ea typeface="黑体" panose="02010609060101010101" pitchFamily="49" charset="-122"/>
              </a:rPr>
              <a:t>	1001    	HT      EM      )      9       I     Y      </a:t>
            </a:r>
            <a:r>
              <a:rPr lang="en-US" altLang="zh-CN" sz="1400" b="1" dirty="0" err="1" smtClean="0">
                <a:latin typeface="黑体" panose="02010609060101010101" pitchFamily="49" charset="-122"/>
                <a:ea typeface="黑体" panose="02010609060101010101" pitchFamily="49" charset="-122"/>
              </a:rPr>
              <a:t>i</a:t>
            </a:r>
            <a:r>
              <a:rPr lang="en-US" altLang="zh-CN" sz="1400" b="1" dirty="0" smtClean="0">
                <a:latin typeface="黑体" panose="02010609060101010101" pitchFamily="49" charset="-122"/>
                <a:ea typeface="黑体" panose="02010609060101010101" pitchFamily="49" charset="-122"/>
              </a:rPr>
              <a:t>      y</a:t>
            </a:r>
          </a:p>
          <a:p>
            <a:pPr eaLnBrk="1" hangingPunct="1">
              <a:lnSpc>
                <a:spcPct val="80000"/>
              </a:lnSpc>
              <a:buFont typeface="Wingdings" panose="05000000000000000000" pitchFamily="2" charset="2"/>
              <a:buNone/>
            </a:pPr>
            <a:r>
              <a:rPr lang="en-US" altLang="zh-CN" sz="1400" b="1" dirty="0" smtClean="0">
                <a:latin typeface="黑体" panose="02010609060101010101" pitchFamily="49" charset="-122"/>
                <a:ea typeface="黑体" panose="02010609060101010101" pitchFamily="49" charset="-122"/>
              </a:rPr>
              <a:t>	1010    	LF      SUB     *      :       J     Z      j      z</a:t>
            </a:r>
          </a:p>
          <a:p>
            <a:pPr eaLnBrk="1" hangingPunct="1">
              <a:lnSpc>
                <a:spcPct val="80000"/>
              </a:lnSpc>
              <a:buFont typeface="Wingdings" panose="05000000000000000000" pitchFamily="2" charset="2"/>
              <a:buNone/>
            </a:pPr>
            <a:r>
              <a:rPr lang="en-US" altLang="zh-CN" sz="1400" b="1" dirty="0" smtClean="0">
                <a:latin typeface="黑体" panose="02010609060101010101" pitchFamily="49" charset="-122"/>
                <a:ea typeface="黑体" panose="02010609060101010101" pitchFamily="49" charset="-122"/>
              </a:rPr>
              <a:t>	1011    	VT      ESC     +      ;       K     [      k      {</a:t>
            </a:r>
          </a:p>
          <a:p>
            <a:pPr eaLnBrk="1" hangingPunct="1">
              <a:lnSpc>
                <a:spcPct val="80000"/>
              </a:lnSpc>
              <a:buFont typeface="Wingdings" panose="05000000000000000000" pitchFamily="2" charset="2"/>
              <a:buNone/>
            </a:pPr>
            <a:r>
              <a:rPr lang="en-US" altLang="zh-CN" sz="1400" b="1" dirty="0" smtClean="0">
                <a:latin typeface="黑体" panose="02010609060101010101" pitchFamily="49" charset="-122"/>
                <a:ea typeface="黑体" panose="02010609060101010101" pitchFamily="49" charset="-122"/>
              </a:rPr>
              <a:t>	1100    	FF      FS      ,      &lt;       L     \      l      |</a:t>
            </a:r>
          </a:p>
          <a:p>
            <a:pPr eaLnBrk="1" hangingPunct="1">
              <a:lnSpc>
                <a:spcPct val="80000"/>
              </a:lnSpc>
              <a:buFont typeface="Wingdings" panose="05000000000000000000" pitchFamily="2" charset="2"/>
              <a:buNone/>
            </a:pPr>
            <a:r>
              <a:rPr lang="en-US" altLang="zh-CN" sz="1400" b="1" dirty="0" smtClean="0">
                <a:latin typeface="黑体" panose="02010609060101010101" pitchFamily="49" charset="-122"/>
                <a:ea typeface="黑体" panose="02010609060101010101" pitchFamily="49" charset="-122"/>
              </a:rPr>
              <a:t>	1101    	CR      GS      -      =       M     ]      m      }</a:t>
            </a:r>
          </a:p>
          <a:p>
            <a:pPr eaLnBrk="1" hangingPunct="1">
              <a:lnSpc>
                <a:spcPct val="80000"/>
              </a:lnSpc>
              <a:buFont typeface="Wingdings" panose="05000000000000000000" pitchFamily="2" charset="2"/>
              <a:buNone/>
            </a:pPr>
            <a:r>
              <a:rPr lang="en-US" altLang="zh-CN" sz="1400" b="1" dirty="0" smtClean="0">
                <a:latin typeface="黑体" panose="02010609060101010101" pitchFamily="49" charset="-122"/>
                <a:ea typeface="黑体" panose="02010609060101010101" pitchFamily="49" charset="-122"/>
              </a:rPr>
              <a:t>	1110    	SO      RS      .      &gt;       N     ^      n      ~</a:t>
            </a:r>
          </a:p>
          <a:p>
            <a:pPr eaLnBrk="1" hangingPunct="1">
              <a:lnSpc>
                <a:spcPct val="80000"/>
              </a:lnSpc>
              <a:buFont typeface="Wingdings" panose="05000000000000000000" pitchFamily="2" charset="2"/>
              <a:buNone/>
            </a:pPr>
            <a:r>
              <a:rPr lang="en-US" altLang="zh-CN" sz="1400" b="1" dirty="0" smtClean="0">
                <a:latin typeface="黑体" panose="02010609060101010101" pitchFamily="49" charset="-122"/>
                <a:ea typeface="黑体" panose="02010609060101010101" pitchFamily="49" charset="-122"/>
              </a:rPr>
              <a:t>	1111	 	SI      US      /      ?       O     _      o     DEL  </a:t>
            </a:r>
          </a:p>
          <a:p>
            <a:pPr eaLnBrk="1" hangingPunct="1">
              <a:lnSpc>
                <a:spcPct val="80000"/>
              </a:lnSpc>
              <a:buFont typeface="Wingdings" panose="05000000000000000000" pitchFamily="2" charset="2"/>
              <a:buNone/>
            </a:pPr>
            <a:r>
              <a:rPr lang="en-US" altLang="zh-CN" sz="1400" i="1" dirty="0" smtClean="0">
                <a:latin typeface="黑体" panose="02010609060101010101" pitchFamily="49" charset="-122"/>
                <a:ea typeface="黑体" panose="02010609060101010101" pitchFamily="49" charset="-122"/>
              </a:rPr>
              <a:t>b3 b2 b1 b0</a:t>
            </a:r>
          </a:p>
        </p:txBody>
      </p:sp>
      <p:sp>
        <p:nvSpPr>
          <p:cNvPr id="7"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sz="3600" b="1" dirty="0" smtClean="0">
                <a:solidFill>
                  <a:srgbClr val="333399"/>
                </a:solidFill>
                <a:ea typeface="仿宋_GB2312" pitchFamily="49" charset="-122"/>
              </a:rPr>
              <a:t>补充知识：</a:t>
            </a:r>
            <a:r>
              <a:rPr lang="en-US" altLang="zh-CN" sz="3600" b="1" dirty="0" smtClean="0">
                <a:solidFill>
                  <a:srgbClr val="333399"/>
                </a:solidFill>
                <a:ea typeface="仿宋_GB2312" pitchFamily="49" charset="-122"/>
              </a:rPr>
              <a:t>ASCII</a:t>
            </a:r>
            <a:r>
              <a:rPr lang="zh-CN" altLang="en-US" sz="3600" b="1" dirty="0" smtClean="0">
                <a:solidFill>
                  <a:srgbClr val="333399"/>
                </a:solidFill>
                <a:ea typeface="仿宋_GB2312" pitchFamily="49" charset="-122"/>
              </a:rPr>
              <a:t>码</a:t>
            </a:r>
            <a:endParaRPr lang="zh-CN" altLang="en-US" sz="3600" b="1" dirty="0">
              <a:solidFill>
                <a:srgbClr val="333399"/>
              </a:solidFill>
              <a:ea typeface="仿宋_GB2312" pitchFamily="49" charset="-122"/>
            </a:endParaRPr>
          </a:p>
        </p:txBody>
      </p:sp>
    </p:spTree>
    <p:extLst>
      <p:ext uri="{BB962C8B-B14F-4D97-AF65-F5344CB8AC3E}">
        <p14:creationId xmlns:p14="http://schemas.microsoft.com/office/powerpoint/2010/main" val="4253639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sz="3600" b="1" dirty="0">
                <a:solidFill>
                  <a:srgbClr val="333399"/>
                </a:solidFill>
                <a:ea typeface="仿宋_GB2312" pitchFamily="49" charset="-122"/>
              </a:rPr>
              <a:t>补充知识</a:t>
            </a:r>
            <a:r>
              <a:rPr lang="zh-CN" altLang="en-US" sz="3600" b="1" dirty="0" smtClean="0">
                <a:solidFill>
                  <a:srgbClr val="333399"/>
                </a:solidFill>
                <a:ea typeface="仿宋_GB2312" pitchFamily="49" charset="-122"/>
              </a:rPr>
              <a:t>：</a:t>
            </a:r>
            <a:r>
              <a:rPr lang="en-US" altLang="zh-CN" sz="3600" b="1" dirty="0" smtClean="0">
                <a:solidFill>
                  <a:srgbClr val="333399"/>
                </a:solidFill>
                <a:ea typeface="仿宋_GB2312" pitchFamily="49" charset="-122"/>
              </a:rPr>
              <a:t>BCD</a:t>
            </a:r>
            <a:r>
              <a:rPr lang="zh-CN" altLang="en-US" sz="3600" b="1" dirty="0" smtClean="0">
                <a:solidFill>
                  <a:srgbClr val="333399"/>
                </a:solidFill>
                <a:ea typeface="仿宋_GB2312" pitchFamily="49" charset="-122"/>
              </a:rPr>
              <a:t>码</a:t>
            </a:r>
            <a:endParaRPr lang="zh-CN" altLang="en-US" sz="3600" b="1" dirty="0">
              <a:solidFill>
                <a:srgbClr val="333399"/>
              </a:solidFill>
              <a:ea typeface="仿宋_GB2312" pitchFamily="49" charset="-122"/>
            </a:endParaRPr>
          </a:p>
        </p:txBody>
      </p:sp>
      <p:sp>
        <p:nvSpPr>
          <p:cNvPr id="36869" name="Rectangle 5"/>
          <p:cNvSpPr>
            <a:spLocks noGrp="1" noChangeArrowheads="1"/>
          </p:cNvSpPr>
          <p:nvPr>
            <p:ph type="body" idx="1"/>
          </p:nvPr>
        </p:nvSpPr>
        <p:spPr>
          <a:xfrm>
            <a:off x="190500" y="2033755"/>
            <a:ext cx="8763000" cy="4038600"/>
          </a:xfrm>
        </p:spPr>
        <p:txBody>
          <a:bodyPr/>
          <a:lstStyle/>
          <a:p>
            <a:pPr eaLnBrk="1" hangingPunct="1">
              <a:lnSpc>
                <a:spcPct val="90000"/>
              </a:lnSpc>
              <a:spcBef>
                <a:spcPct val="50000"/>
              </a:spcBef>
            </a:pPr>
            <a:r>
              <a:rPr lang="en-US" altLang="zh-CN" b="1" dirty="0" smtClean="0">
                <a:latin typeface="黑体" panose="02010609060101010101" pitchFamily="49" charset="-122"/>
                <a:ea typeface="黑体" panose="02010609060101010101" pitchFamily="49" charset="-122"/>
              </a:rPr>
              <a:t>BCD</a:t>
            </a:r>
            <a:r>
              <a:rPr lang="zh-CN" altLang="en-US" b="1" dirty="0" smtClean="0">
                <a:latin typeface="黑体" panose="02010609060101010101" pitchFamily="49" charset="-122"/>
                <a:ea typeface="黑体" panose="02010609060101010101" pitchFamily="49" charset="-122"/>
              </a:rPr>
              <a:t>码是以二进制编码的十进制，又称</a:t>
            </a:r>
            <a:r>
              <a:rPr lang="en-US" altLang="zh-CN" b="1" dirty="0" smtClean="0">
                <a:latin typeface="黑体" panose="02010609060101010101" pitchFamily="49" charset="-122"/>
                <a:ea typeface="黑体" panose="02010609060101010101" pitchFamily="49" charset="-122"/>
              </a:rPr>
              <a:t>8421</a:t>
            </a:r>
            <a:r>
              <a:rPr lang="zh-CN" altLang="en-US" b="1" dirty="0" smtClean="0">
                <a:latin typeface="黑体" panose="02010609060101010101" pitchFamily="49" charset="-122"/>
                <a:ea typeface="黑体" panose="02010609060101010101" pitchFamily="49" charset="-122"/>
              </a:rPr>
              <a:t>码</a:t>
            </a:r>
          </a:p>
          <a:p>
            <a:pPr eaLnBrk="1" hangingPunct="1">
              <a:lnSpc>
                <a:spcPct val="90000"/>
              </a:lnSpc>
              <a:spcBef>
                <a:spcPct val="50000"/>
              </a:spcBef>
            </a:pPr>
            <a:r>
              <a:rPr lang="zh-CN" altLang="en-US" b="1" dirty="0" smtClean="0">
                <a:latin typeface="黑体" panose="02010609060101010101" pitchFamily="49" charset="-122"/>
                <a:ea typeface="黑体" panose="02010609060101010101" pitchFamily="49" charset="-122"/>
              </a:rPr>
              <a:t>使用</a:t>
            </a:r>
            <a:r>
              <a:rPr lang="en-US" altLang="zh-CN" b="1" dirty="0" smtClean="0">
                <a:latin typeface="黑体" panose="02010609060101010101" pitchFamily="49" charset="-122"/>
                <a:ea typeface="黑体" panose="02010609060101010101" pitchFamily="49" charset="-122"/>
              </a:rPr>
              <a:t>0000</a:t>
            </a:r>
            <a:r>
              <a:rPr lang="zh-CN" altLang="en-US" b="1" dirty="0" smtClean="0">
                <a:latin typeface="黑体" panose="02010609060101010101" pitchFamily="49" charset="-122"/>
                <a:ea typeface="黑体" panose="02010609060101010101" pitchFamily="49" charset="-122"/>
              </a:rPr>
              <a:t>、</a:t>
            </a:r>
            <a:r>
              <a:rPr lang="en-US" altLang="zh-CN" b="1" dirty="0" smtClean="0">
                <a:latin typeface="黑体" panose="02010609060101010101" pitchFamily="49" charset="-122"/>
                <a:ea typeface="黑体" panose="02010609060101010101" pitchFamily="49" charset="-122"/>
              </a:rPr>
              <a:t>0001</a:t>
            </a:r>
            <a:r>
              <a:rPr lang="en-US" altLang="zh-CN" b="1" dirty="0" smtClean="0">
                <a:latin typeface="Times New Roman" panose="02020603050405020304" pitchFamily="18" charset="0"/>
                <a:ea typeface="黑体" panose="02010609060101010101" pitchFamily="49" charset="-122"/>
              </a:rPr>
              <a:t>…</a:t>
            </a:r>
            <a:r>
              <a:rPr lang="en-US" altLang="zh-CN" b="1" dirty="0" smtClean="0">
                <a:latin typeface="黑体" panose="02010609060101010101" pitchFamily="49" charset="-122"/>
                <a:ea typeface="黑体" panose="02010609060101010101" pitchFamily="49" charset="-122"/>
              </a:rPr>
              <a:t>1001</a:t>
            </a:r>
            <a:r>
              <a:rPr lang="zh-CN" altLang="en-US" b="1" dirty="0" smtClean="0">
                <a:latin typeface="黑体" panose="02010609060101010101" pitchFamily="49" charset="-122"/>
                <a:ea typeface="黑体" panose="02010609060101010101" pitchFamily="49" charset="-122"/>
              </a:rPr>
              <a:t>表示十进制的</a:t>
            </a:r>
            <a:r>
              <a:rPr lang="en-US" altLang="zh-CN" b="1" dirty="0" smtClean="0">
                <a:latin typeface="黑体" panose="02010609060101010101" pitchFamily="49" charset="-122"/>
                <a:ea typeface="黑体" panose="02010609060101010101" pitchFamily="49" charset="-122"/>
              </a:rPr>
              <a:t>0</a:t>
            </a:r>
            <a:r>
              <a:rPr lang="zh-CN" altLang="en-US" b="1" dirty="0" smtClean="0">
                <a:latin typeface="黑体" panose="02010609060101010101" pitchFamily="49" charset="-122"/>
                <a:ea typeface="黑体" panose="02010609060101010101" pitchFamily="49" charset="-122"/>
              </a:rPr>
              <a:t>、</a:t>
            </a:r>
            <a:r>
              <a:rPr lang="en-US" altLang="zh-CN" b="1" dirty="0" smtClean="0">
                <a:latin typeface="黑体" panose="02010609060101010101" pitchFamily="49" charset="-122"/>
                <a:ea typeface="黑体" panose="02010609060101010101" pitchFamily="49" charset="-122"/>
              </a:rPr>
              <a:t>1</a:t>
            </a:r>
            <a:r>
              <a:rPr lang="en-US" altLang="zh-CN" b="1" dirty="0" smtClean="0">
                <a:latin typeface="Times New Roman" panose="02020603050405020304" pitchFamily="18" charset="0"/>
                <a:ea typeface="黑体" panose="02010609060101010101" pitchFamily="49" charset="-122"/>
              </a:rPr>
              <a:t>…</a:t>
            </a:r>
            <a:r>
              <a:rPr lang="en-US" altLang="zh-CN" b="1" dirty="0" smtClean="0">
                <a:latin typeface="黑体" panose="02010609060101010101" pitchFamily="49" charset="-122"/>
                <a:ea typeface="黑体" panose="02010609060101010101" pitchFamily="49" charset="-122"/>
              </a:rPr>
              <a:t>9</a:t>
            </a:r>
            <a:r>
              <a:rPr lang="zh-CN" altLang="en-US" b="1" dirty="0" smtClean="0">
                <a:latin typeface="黑体" panose="02010609060101010101" pitchFamily="49" charset="-122"/>
                <a:ea typeface="黑体" panose="02010609060101010101" pitchFamily="49" charset="-122"/>
              </a:rPr>
              <a:t>这十个数值</a:t>
            </a:r>
            <a:r>
              <a:rPr lang="en-US" altLang="zh-CN" sz="2700" b="1" dirty="0" smtClean="0">
                <a:latin typeface="黑体" panose="02010609060101010101" pitchFamily="49" charset="-122"/>
                <a:ea typeface="黑体" panose="02010609060101010101" pitchFamily="49" charset="-122"/>
              </a:rPr>
              <a:t>,</a:t>
            </a:r>
            <a:r>
              <a:rPr lang="zh-CN" altLang="en-US" sz="2700" b="1" dirty="0" smtClean="0">
                <a:latin typeface="黑体" panose="02010609060101010101" pitchFamily="49" charset="-122"/>
                <a:ea typeface="黑体" panose="02010609060101010101" pitchFamily="49" charset="-122"/>
              </a:rPr>
              <a:t>如</a:t>
            </a:r>
            <a:r>
              <a:rPr lang="en-US" altLang="zh-CN" sz="2700" b="1" dirty="0" smtClean="0">
                <a:latin typeface="黑体" panose="02010609060101010101" pitchFamily="49" charset="-122"/>
                <a:ea typeface="黑体" panose="02010609060101010101" pitchFamily="49" charset="-122"/>
              </a:rPr>
              <a:t>:(8917)</a:t>
            </a:r>
            <a:r>
              <a:rPr lang="en-US" altLang="zh-CN" sz="2700" b="1" baseline="-25000" dirty="0" smtClean="0">
                <a:latin typeface="黑体" panose="02010609060101010101" pitchFamily="49" charset="-122"/>
                <a:ea typeface="黑体" panose="02010609060101010101" pitchFamily="49" charset="-122"/>
              </a:rPr>
              <a:t>10</a:t>
            </a:r>
            <a:r>
              <a:rPr lang="en-US" altLang="zh-CN" sz="2700" b="1" dirty="0" smtClean="0">
                <a:latin typeface="黑体" panose="02010609060101010101" pitchFamily="49" charset="-122"/>
                <a:ea typeface="黑体" panose="02010609060101010101" pitchFamily="49" charset="-122"/>
              </a:rPr>
              <a:t>=(1000 1001 0001 0111)</a:t>
            </a:r>
            <a:r>
              <a:rPr lang="en-US" altLang="zh-CN" sz="2700" b="1" baseline="-25000" dirty="0" smtClean="0">
                <a:latin typeface="黑体" panose="02010609060101010101" pitchFamily="49" charset="-122"/>
                <a:ea typeface="黑体" panose="02010609060101010101" pitchFamily="49" charset="-122"/>
              </a:rPr>
              <a:t>BCD</a:t>
            </a:r>
            <a:endParaRPr lang="zh-CN" altLang="en-US" sz="2700" b="1" baseline="-25000" dirty="0" smtClean="0">
              <a:latin typeface="黑体" panose="02010609060101010101" pitchFamily="49" charset="-122"/>
              <a:ea typeface="黑体" panose="02010609060101010101" pitchFamily="49" charset="-122"/>
            </a:endParaRPr>
          </a:p>
          <a:p>
            <a:pPr eaLnBrk="1" hangingPunct="1">
              <a:lnSpc>
                <a:spcPct val="90000"/>
              </a:lnSpc>
              <a:spcBef>
                <a:spcPct val="50000"/>
              </a:spcBef>
            </a:pPr>
            <a:r>
              <a:rPr lang="en-US" altLang="zh-CN" sz="3000" b="1" dirty="0" smtClean="0">
                <a:latin typeface="黑体" panose="02010609060101010101" pitchFamily="49" charset="-122"/>
                <a:ea typeface="黑体" panose="02010609060101010101" pitchFamily="49" charset="-122"/>
              </a:rPr>
              <a:t>BCD</a:t>
            </a:r>
            <a:r>
              <a:rPr lang="zh-CN" altLang="en-US" sz="3000" b="1" dirty="0" smtClean="0">
                <a:latin typeface="黑体" panose="02010609060101010101" pitchFamily="49" charset="-122"/>
                <a:ea typeface="黑体" panose="02010609060101010101" pitchFamily="49" charset="-122"/>
              </a:rPr>
              <a:t>码加法，在结果大于</a:t>
            </a:r>
            <a:r>
              <a:rPr lang="en-US" altLang="zh-CN" sz="3000" b="1" dirty="0" smtClean="0">
                <a:latin typeface="黑体" panose="02010609060101010101" pitchFamily="49" charset="-122"/>
                <a:ea typeface="黑体" panose="02010609060101010101" pitchFamily="49" charset="-122"/>
              </a:rPr>
              <a:t>9</a:t>
            </a:r>
            <a:r>
              <a:rPr lang="zh-CN" altLang="en-US" sz="3000" b="1" dirty="0" smtClean="0">
                <a:latin typeface="黑体" panose="02010609060101010101" pitchFamily="49" charset="-122"/>
                <a:ea typeface="黑体" panose="02010609060101010101" pitchFamily="49" charset="-122"/>
              </a:rPr>
              <a:t>时，需要加</a:t>
            </a:r>
            <a:r>
              <a:rPr lang="en-US" altLang="zh-CN" sz="3000" b="1" dirty="0" smtClean="0">
                <a:latin typeface="黑体" panose="02010609060101010101" pitchFamily="49" charset="-122"/>
                <a:ea typeface="黑体" panose="02010609060101010101" pitchFamily="49" charset="-122"/>
              </a:rPr>
              <a:t>6</a:t>
            </a:r>
            <a:r>
              <a:rPr lang="zh-CN" altLang="en-US" sz="3000" b="1" dirty="0" smtClean="0">
                <a:latin typeface="黑体" panose="02010609060101010101" pitchFamily="49" charset="-122"/>
                <a:ea typeface="黑体" panose="02010609060101010101" pitchFamily="49" charset="-122"/>
              </a:rPr>
              <a:t>进行修正</a:t>
            </a:r>
            <a:r>
              <a:rPr lang="en-US" altLang="zh-CN" sz="2400" b="1" dirty="0" smtClean="0">
                <a:latin typeface="黑体" panose="02010609060101010101" pitchFamily="49" charset="-122"/>
                <a:ea typeface="黑体" panose="02010609060101010101" pitchFamily="49" charset="-122"/>
              </a:rPr>
              <a:t>(0100)</a:t>
            </a:r>
            <a:r>
              <a:rPr lang="en-US" altLang="zh-CN" sz="2400" b="1" baseline="-25000" dirty="0" smtClean="0">
                <a:latin typeface="黑体" panose="02010609060101010101" pitchFamily="49" charset="-122"/>
                <a:ea typeface="黑体" panose="02010609060101010101" pitchFamily="49" charset="-122"/>
              </a:rPr>
              <a:t>BCD</a:t>
            </a:r>
            <a:r>
              <a:rPr lang="en-US" altLang="zh-CN" sz="2400" b="1" dirty="0" smtClean="0">
                <a:latin typeface="黑体" panose="02010609060101010101" pitchFamily="49" charset="-122"/>
                <a:ea typeface="黑体" panose="02010609060101010101" pitchFamily="49" charset="-122"/>
              </a:rPr>
              <a:t>+(0011)</a:t>
            </a:r>
            <a:r>
              <a:rPr lang="en-US" altLang="zh-CN" sz="2400" b="1" baseline="-25000" dirty="0" smtClean="0">
                <a:latin typeface="黑体" panose="02010609060101010101" pitchFamily="49" charset="-122"/>
                <a:ea typeface="黑体" panose="02010609060101010101" pitchFamily="49" charset="-122"/>
              </a:rPr>
              <a:t>BCD</a:t>
            </a:r>
            <a:r>
              <a:rPr lang="en-US" altLang="zh-CN" sz="2400" b="1" dirty="0" smtClean="0">
                <a:latin typeface="黑体" panose="02010609060101010101" pitchFamily="49" charset="-122"/>
                <a:ea typeface="黑体" panose="02010609060101010101" pitchFamily="49" charset="-122"/>
              </a:rPr>
              <a:t>=(0111)</a:t>
            </a:r>
            <a:r>
              <a:rPr lang="en-US" altLang="zh-CN" sz="2400" b="1" baseline="-25000" dirty="0" smtClean="0">
                <a:latin typeface="黑体" panose="02010609060101010101" pitchFamily="49" charset="-122"/>
                <a:ea typeface="黑体" panose="02010609060101010101" pitchFamily="49" charset="-122"/>
              </a:rPr>
              <a:t>BCD</a:t>
            </a:r>
            <a:r>
              <a:rPr lang="en-US" altLang="zh-CN" sz="2400" b="1" dirty="0" smtClean="0">
                <a:latin typeface="黑体" panose="02010609060101010101" pitchFamily="49" charset="-122"/>
                <a:ea typeface="黑体" panose="02010609060101010101" pitchFamily="49" charset="-122"/>
              </a:rPr>
              <a:t>			</a:t>
            </a:r>
            <a:r>
              <a:rPr lang="en-US" altLang="zh-CN" sz="2400" i="1" dirty="0" smtClean="0">
                <a:latin typeface="黑体" panose="02010609060101010101" pitchFamily="49" charset="-122"/>
                <a:ea typeface="黑体" panose="02010609060101010101" pitchFamily="49" charset="-122"/>
              </a:rPr>
              <a:t>(</a:t>
            </a:r>
            <a:r>
              <a:rPr lang="zh-CN" altLang="en-US" sz="2400" i="1" dirty="0" smtClean="0">
                <a:latin typeface="黑体" panose="02010609060101010101" pitchFamily="49" charset="-122"/>
                <a:ea typeface="黑体" panose="02010609060101010101" pitchFamily="49" charset="-122"/>
              </a:rPr>
              <a:t>不需要修正</a:t>
            </a:r>
            <a:r>
              <a:rPr lang="en-US" altLang="zh-CN" sz="2400" i="1" dirty="0" smtClean="0">
                <a:latin typeface="黑体" panose="02010609060101010101" pitchFamily="49" charset="-122"/>
                <a:ea typeface="黑体" panose="02010609060101010101" pitchFamily="49" charset="-122"/>
              </a:rPr>
              <a:t>)</a:t>
            </a:r>
          </a:p>
          <a:p>
            <a:pPr eaLnBrk="1" hangingPunct="1">
              <a:spcBef>
                <a:spcPct val="30000"/>
              </a:spcBef>
              <a:buFont typeface="Wingdings" panose="05000000000000000000" pitchFamily="2" charset="2"/>
              <a:buNone/>
            </a:pPr>
            <a:r>
              <a:rPr lang="zh-CN" altLang="en-US" sz="2400" b="1"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(1001)</a:t>
            </a:r>
            <a:r>
              <a:rPr lang="en-US" altLang="zh-CN" sz="2400" b="1" baseline="-25000" dirty="0" smtClean="0">
                <a:latin typeface="黑体" panose="02010609060101010101" pitchFamily="49" charset="-122"/>
                <a:ea typeface="黑体" panose="02010609060101010101" pitchFamily="49" charset="-122"/>
              </a:rPr>
              <a:t>BCD</a:t>
            </a:r>
            <a:r>
              <a:rPr lang="en-US" altLang="zh-CN" sz="2400" b="1" dirty="0" smtClean="0">
                <a:latin typeface="黑体" panose="02010609060101010101" pitchFamily="49" charset="-122"/>
                <a:ea typeface="黑体" panose="02010609060101010101" pitchFamily="49" charset="-122"/>
              </a:rPr>
              <a:t>+(0101)</a:t>
            </a:r>
            <a:r>
              <a:rPr lang="en-US" altLang="zh-CN" sz="2400" b="1" baseline="-25000" dirty="0" smtClean="0">
                <a:latin typeface="黑体" panose="02010609060101010101" pitchFamily="49" charset="-122"/>
                <a:ea typeface="黑体" panose="02010609060101010101" pitchFamily="49" charset="-122"/>
              </a:rPr>
              <a:t>BCD </a:t>
            </a:r>
            <a:r>
              <a:rPr lang="en-US" altLang="zh-CN" sz="2400" b="1" dirty="0" smtClean="0">
                <a:latin typeface="黑体" panose="02010609060101010101" pitchFamily="49" charset="-122"/>
                <a:ea typeface="黑体" panose="02010609060101010101" pitchFamily="49" charset="-122"/>
              </a:rPr>
              <a:t>=(1110)</a:t>
            </a:r>
            <a:r>
              <a:rPr lang="en-US" altLang="zh-CN" sz="2400" b="1" baseline="-25000" dirty="0" smtClean="0">
                <a:latin typeface="黑体" panose="02010609060101010101" pitchFamily="49" charset="-122"/>
                <a:ea typeface="黑体" panose="02010609060101010101" pitchFamily="49" charset="-122"/>
              </a:rPr>
              <a:t>BCD</a:t>
            </a:r>
            <a:r>
              <a:rPr lang="en-US" altLang="zh-CN" sz="2400" b="1" dirty="0" smtClean="0">
                <a:solidFill>
                  <a:schemeClr val="tx2"/>
                </a:solidFill>
                <a:latin typeface="黑体" panose="02010609060101010101" pitchFamily="49" charset="-122"/>
                <a:ea typeface="黑体" panose="02010609060101010101" pitchFamily="49" charset="-122"/>
              </a:rPr>
              <a:t>+(0110)</a:t>
            </a:r>
            <a:r>
              <a:rPr lang="en-US" altLang="zh-CN" sz="2400" b="1" baseline="-25000" dirty="0" smtClean="0">
                <a:solidFill>
                  <a:schemeClr val="tx2"/>
                </a:solidFill>
                <a:latin typeface="黑体" panose="02010609060101010101" pitchFamily="49" charset="-122"/>
                <a:ea typeface="黑体" panose="02010609060101010101" pitchFamily="49" charset="-122"/>
              </a:rPr>
              <a:t>BCD</a:t>
            </a:r>
            <a:r>
              <a:rPr lang="en-US" altLang="zh-CN" sz="2400" b="1" baseline="-25000"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     					  =(0001)</a:t>
            </a:r>
            <a:r>
              <a:rPr lang="en-US" altLang="zh-CN" sz="2400" b="1" baseline="-25000" dirty="0" smtClean="0">
                <a:latin typeface="黑体" panose="02010609060101010101" pitchFamily="49" charset="-122"/>
                <a:ea typeface="黑体" panose="02010609060101010101" pitchFamily="49" charset="-122"/>
              </a:rPr>
              <a:t>BCD</a:t>
            </a:r>
            <a:r>
              <a:rPr lang="en-US" altLang="zh-CN" sz="2400" b="1" dirty="0" smtClean="0">
                <a:latin typeface="黑体" panose="02010609060101010101" pitchFamily="49" charset="-122"/>
                <a:ea typeface="黑体" panose="02010609060101010101" pitchFamily="49" charset="-122"/>
              </a:rPr>
              <a:t>+(0100)</a:t>
            </a:r>
            <a:r>
              <a:rPr lang="en-US" altLang="zh-CN" sz="2400" b="1" baseline="-25000" dirty="0" smtClean="0">
                <a:latin typeface="黑体" panose="02010609060101010101" pitchFamily="49" charset="-122"/>
                <a:ea typeface="黑体" panose="02010609060101010101" pitchFamily="49" charset="-122"/>
              </a:rPr>
              <a:t>BCD </a:t>
            </a:r>
            <a:r>
              <a:rPr lang="en-US" altLang="zh-CN" sz="2400" b="1" dirty="0" smtClean="0">
                <a:latin typeface="黑体" panose="02010609060101010101" pitchFamily="49" charset="-122"/>
                <a:ea typeface="黑体" panose="02010609060101010101" pitchFamily="49" charset="-122"/>
              </a:rPr>
              <a:t>	</a:t>
            </a:r>
            <a:r>
              <a:rPr lang="en-US" altLang="zh-CN" sz="2400" i="1" dirty="0" smtClean="0">
                <a:latin typeface="黑体" panose="02010609060101010101" pitchFamily="49" charset="-122"/>
                <a:ea typeface="黑体" panose="02010609060101010101" pitchFamily="49" charset="-122"/>
              </a:rPr>
              <a:t>(</a:t>
            </a:r>
            <a:r>
              <a:rPr lang="zh-CN" altLang="en-US" sz="2400" i="1" dirty="0" smtClean="0">
                <a:latin typeface="黑体" panose="02010609060101010101" pitchFamily="49" charset="-122"/>
                <a:ea typeface="黑体" panose="02010609060101010101" pitchFamily="49" charset="-122"/>
              </a:rPr>
              <a:t>加</a:t>
            </a:r>
            <a:r>
              <a:rPr lang="en-US" altLang="zh-CN" sz="2400" i="1" dirty="0" smtClean="0">
                <a:latin typeface="黑体" panose="02010609060101010101" pitchFamily="49" charset="-122"/>
                <a:ea typeface="黑体" panose="02010609060101010101" pitchFamily="49" charset="-122"/>
              </a:rPr>
              <a:t>6</a:t>
            </a:r>
            <a:r>
              <a:rPr lang="zh-CN" altLang="en-US" sz="2400" i="1" dirty="0" smtClean="0">
                <a:latin typeface="黑体" panose="02010609060101010101" pitchFamily="49" charset="-122"/>
                <a:ea typeface="黑体" panose="02010609060101010101" pitchFamily="49" charset="-122"/>
              </a:rPr>
              <a:t>修正</a:t>
            </a:r>
            <a:r>
              <a:rPr lang="en-US" altLang="zh-CN" sz="2400" i="1" dirty="0" smtClean="0">
                <a:latin typeface="黑体" panose="02010609060101010101" pitchFamily="49" charset="-122"/>
                <a:ea typeface="黑体" panose="02010609060101010101" pitchFamily="49" charset="-122"/>
              </a:rPr>
              <a:t>)</a:t>
            </a:r>
          </a:p>
          <a:p>
            <a:pPr eaLnBrk="1" hangingPunct="1">
              <a:spcBef>
                <a:spcPct val="30000"/>
              </a:spcBef>
              <a:buNone/>
            </a:pPr>
            <a:r>
              <a:rPr lang="zh-CN" altLang="en-US" dirty="0"/>
              <a:t>常用</a:t>
            </a:r>
            <a:r>
              <a:rPr lang="en-US" altLang="zh-CN" dirty="0"/>
              <a:t>BCD</a:t>
            </a:r>
            <a:r>
              <a:rPr lang="zh-CN" altLang="en-US" dirty="0"/>
              <a:t>码作为二</a:t>
            </a:r>
            <a:r>
              <a:rPr lang="en-US" altLang="zh-CN" dirty="0"/>
              <a:t>—&gt;</a:t>
            </a:r>
            <a:r>
              <a:rPr lang="zh-CN" altLang="en-US" dirty="0"/>
              <a:t>十转换的中间过渡，当</a:t>
            </a:r>
            <a:r>
              <a:rPr lang="en-US" altLang="zh-CN" dirty="0"/>
              <a:t>BCD</a:t>
            </a:r>
            <a:r>
              <a:rPr lang="zh-CN" altLang="en-US" dirty="0"/>
              <a:t>码送入计算机中，再通过标准子程序将其转换成纯二进制数。</a:t>
            </a:r>
          </a:p>
          <a:p>
            <a:pPr eaLnBrk="1" hangingPunct="1">
              <a:spcBef>
                <a:spcPct val="30000"/>
              </a:spcBef>
              <a:buFont typeface="Wingdings" panose="05000000000000000000" pitchFamily="2" charset="2"/>
              <a:buNone/>
            </a:pPr>
            <a:endParaRPr lang="zh-CN" altLang="en-US" sz="2400" i="1"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926379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2962" name="Text Box 2"/>
          <p:cNvSpPr txBox="1">
            <a:spLocks noChangeArrowheads="1"/>
          </p:cNvSpPr>
          <p:nvPr/>
        </p:nvSpPr>
        <p:spPr bwMode="auto">
          <a:xfrm>
            <a:off x="1143000" y="1143000"/>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t>例</a:t>
            </a:r>
            <a:r>
              <a:rPr lang="en-US" altLang="zh-CN" b="1"/>
              <a:t>1</a:t>
            </a:r>
            <a:r>
              <a:rPr lang="zh-CN" altLang="en-US" b="1"/>
              <a:t>：求（</a:t>
            </a:r>
            <a:r>
              <a:rPr lang="en-US" altLang="zh-CN" b="1"/>
              <a:t>47</a:t>
            </a:r>
            <a:r>
              <a:rPr lang="zh-CN" altLang="en-US" b="1"/>
              <a:t>）</a:t>
            </a:r>
            <a:r>
              <a:rPr lang="en-US" altLang="zh-CN" b="1" baseline="-25000"/>
              <a:t>10</a:t>
            </a:r>
            <a:r>
              <a:rPr lang="en-US" altLang="zh-CN" b="1"/>
              <a:t>+</a:t>
            </a:r>
            <a:r>
              <a:rPr lang="zh-CN" altLang="en-US" b="1"/>
              <a:t>（</a:t>
            </a:r>
            <a:r>
              <a:rPr lang="en-US" altLang="zh-CN" b="1"/>
              <a:t>32</a:t>
            </a:r>
            <a:r>
              <a:rPr lang="zh-CN" altLang="en-US" b="1"/>
              <a:t>）</a:t>
            </a:r>
            <a:r>
              <a:rPr lang="en-US" altLang="zh-CN" b="1" baseline="-25000"/>
              <a:t>10</a:t>
            </a:r>
            <a:r>
              <a:rPr lang="en-US" altLang="zh-CN" b="1"/>
              <a:t>=</a:t>
            </a:r>
          </a:p>
        </p:txBody>
      </p:sp>
      <p:sp>
        <p:nvSpPr>
          <p:cNvPr id="1192963" name="Text Box 3"/>
          <p:cNvSpPr txBox="1">
            <a:spLocks noChangeArrowheads="1"/>
          </p:cNvSpPr>
          <p:nvPr/>
        </p:nvSpPr>
        <p:spPr bwMode="auto">
          <a:xfrm>
            <a:off x="1219200" y="1828800"/>
            <a:ext cx="1049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a:t>解：</a:t>
            </a:r>
          </a:p>
        </p:txBody>
      </p:sp>
      <p:sp>
        <p:nvSpPr>
          <p:cNvPr id="1192964" name="Rectangle 4"/>
          <p:cNvSpPr>
            <a:spLocks noChangeArrowheads="1"/>
          </p:cNvSpPr>
          <p:nvPr/>
        </p:nvSpPr>
        <p:spPr bwMode="auto">
          <a:xfrm>
            <a:off x="1828800" y="2209800"/>
            <a:ext cx="1612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t>（</a:t>
            </a:r>
            <a:r>
              <a:rPr lang="en-US" altLang="zh-CN" b="1"/>
              <a:t>47</a:t>
            </a:r>
            <a:r>
              <a:rPr lang="zh-CN" altLang="en-US" b="1"/>
              <a:t>）</a:t>
            </a:r>
            <a:r>
              <a:rPr lang="en-US" altLang="zh-CN" b="1" baseline="-25000"/>
              <a:t>BCD</a:t>
            </a:r>
          </a:p>
        </p:txBody>
      </p:sp>
      <p:sp>
        <p:nvSpPr>
          <p:cNvPr id="1192965" name="Text Box 5"/>
          <p:cNvSpPr txBox="1">
            <a:spLocks noChangeArrowheads="1"/>
          </p:cNvSpPr>
          <p:nvPr/>
        </p:nvSpPr>
        <p:spPr bwMode="auto">
          <a:xfrm>
            <a:off x="3429000" y="22860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a:t>
            </a:r>
          </a:p>
        </p:txBody>
      </p:sp>
      <p:sp>
        <p:nvSpPr>
          <p:cNvPr id="1192966" name="Text Box 6"/>
          <p:cNvSpPr txBox="1">
            <a:spLocks noChangeArrowheads="1"/>
          </p:cNvSpPr>
          <p:nvPr/>
        </p:nvSpPr>
        <p:spPr bwMode="auto">
          <a:xfrm>
            <a:off x="3733800" y="22860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0100</a:t>
            </a:r>
          </a:p>
        </p:txBody>
      </p:sp>
      <p:sp>
        <p:nvSpPr>
          <p:cNvPr id="1192967" name="Text Box 7"/>
          <p:cNvSpPr txBox="1">
            <a:spLocks noChangeArrowheads="1"/>
          </p:cNvSpPr>
          <p:nvPr/>
        </p:nvSpPr>
        <p:spPr bwMode="auto">
          <a:xfrm>
            <a:off x="4648200" y="22860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0111</a:t>
            </a:r>
          </a:p>
        </p:txBody>
      </p:sp>
      <p:sp>
        <p:nvSpPr>
          <p:cNvPr id="1192968" name="Text Box 8"/>
          <p:cNvSpPr txBox="1">
            <a:spLocks noChangeArrowheads="1"/>
          </p:cNvSpPr>
          <p:nvPr/>
        </p:nvSpPr>
        <p:spPr bwMode="auto">
          <a:xfrm>
            <a:off x="1600200" y="2819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a:t>
            </a:r>
          </a:p>
        </p:txBody>
      </p:sp>
      <p:sp>
        <p:nvSpPr>
          <p:cNvPr id="1192969" name="Rectangle 9"/>
          <p:cNvSpPr>
            <a:spLocks noChangeArrowheads="1"/>
          </p:cNvSpPr>
          <p:nvPr/>
        </p:nvSpPr>
        <p:spPr bwMode="auto">
          <a:xfrm>
            <a:off x="1828800" y="2819400"/>
            <a:ext cx="1612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t>（</a:t>
            </a:r>
            <a:r>
              <a:rPr lang="en-US" altLang="zh-CN" b="1"/>
              <a:t>32</a:t>
            </a:r>
            <a:r>
              <a:rPr lang="zh-CN" altLang="en-US" b="1"/>
              <a:t>）</a:t>
            </a:r>
            <a:r>
              <a:rPr lang="en-US" altLang="zh-CN" b="1" baseline="-25000"/>
              <a:t>BCD</a:t>
            </a:r>
          </a:p>
        </p:txBody>
      </p:sp>
      <p:sp>
        <p:nvSpPr>
          <p:cNvPr id="1192970" name="Text Box 10"/>
          <p:cNvSpPr txBox="1">
            <a:spLocks noChangeArrowheads="1"/>
          </p:cNvSpPr>
          <p:nvPr/>
        </p:nvSpPr>
        <p:spPr bwMode="auto">
          <a:xfrm>
            <a:off x="3429000" y="28956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a:t>
            </a:r>
          </a:p>
        </p:txBody>
      </p:sp>
      <p:sp>
        <p:nvSpPr>
          <p:cNvPr id="1192971" name="Text Box 11"/>
          <p:cNvSpPr txBox="1">
            <a:spLocks noChangeArrowheads="1"/>
          </p:cNvSpPr>
          <p:nvPr/>
        </p:nvSpPr>
        <p:spPr bwMode="auto">
          <a:xfrm>
            <a:off x="3733800" y="2895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0011</a:t>
            </a:r>
          </a:p>
        </p:txBody>
      </p:sp>
      <p:sp>
        <p:nvSpPr>
          <p:cNvPr id="1192972" name="Text Box 12"/>
          <p:cNvSpPr txBox="1">
            <a:spLocks noChangeArrowheads="1"/>
          </p:cNvSpPr>
          <p:nvPr/>
        </p:nvSpPr>
        <p:spPr bwMode="auto">
          <a:xfrm>
            <a:off x="4648200" y="28956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0010</a:t>
            </a:r>
          </a:p>
        </p:txBody>
      </p:sp>
      <p:sp>
        <p:nvSpPr>
          <p:cNvPr id="1192973" name="Line 13"/>
          <p:cNvSpPr>
            <a:spLocks noChangeShapeType="1"/>
          </p:cNvSpPr>
          <p:nvPr/>
        </p:nvSpPr>
        <p:spPr bwMode="auto">
          <a:xfrm>
            <a:off x="1524000" y="3352800"/>
            <a:ext cx="4419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192974" name="Text Box 14"/>
          <p:cNvSpPr txBox="1">
            <a:spLocks noChangeArrowheads="1"/>
          </p:cNvSpPr>
          <p:nvPr/>
        </p:nvSpPr>
        <p:spPr bwMode="auto">
          <a:xfrm>
            <a:off x="4648200" y="3429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1001</a:t>
            </a:r>
          </a:p>
        </p:txBody>
      </p:sp>
      <p:sp>
        <p:nvSpPr>
          <p:cNvPr id="1192975" name="Text Box 15"/>
          <p:cNvSpPr txBox="1">
            <a:spLocks noChangeArrowheads="1"/>
          </p:cNvSpPr>
          <p:nvPr/>
        </p:nvSpPr>
        <p:spPr bwMode="auto">
          <a:xfrm>
            <a:off x="3733800" y="34290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0111</a:t>
            </a:r>
          </a:p>
        </p:txBody>
      </p:sp>
      <p:sp>
        <p:nvSpPr>
          <p:cNvPr id="1192976" name="Text Box 16"/>
          <p:cNvSpPr txBox="1">
            <a:spLocks noChangeArrowheads="1"/>
          </p:cNvSpPr>
          <p:nvPr/>
        </p:nvSpPr>
        <p:spPr bwMode="auto">
          <a:xfrm>
            <a:off x="2209800" y="3429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79</a:t>
            </a:r>
          </a:p>
        </p:txBody>
      </p:sp>
      <p:sp>
        <p:nvSpPr>
          <p:cNvPr id="1192977" name="Text Box 17"/>
          <p:cNvSpPr txBox="1">
            <a:spLocks noChangeArrowheads="1"/>
          </p:cNvSpPr>
          <p:nvPr/>
        </p:nvSpPr>
        <p:spPr bwMode="auto">
          <a:xfrm>
            <a:off x="5257800" y="11430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a:t>（</a:t>
            </a:r>
            <a:r>
              <a:rPr lang="en-US" altLang="zh-CN"/>
              <a:t>79</a:t>
            </a:r>
            <a:r>
              <a:rPr lang="zh-CN" altLang="en-US"/>
              <a:t>）</a:t>
            </a:r>
            <a:r>
              <a:rPr lang="en-US" altLang="zh-CN" baseline="-25000"/>
              <a:t>10</a:t>
            </a:r>
          </a:p>
        </p:txBody>
      </p:sp>
    </p:spTree>
    <p:extLst>
      <p:ext uri="{BB962C8B-B14F-4D97-AF65-F5344CB8AC3E}">
        <p14:creationId xmlns:p14="http://schemas.microsoft.com/office/powerpoint/2010/main" val="83396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192962"/>
                                        </p:tgtEl>
                                        <p:attrNameLst>
                                          <p:attrName>style.visibility</p:attrName>
                                        </p:attrNameLst>
                                      </p:cBhvr>
                                      <p:to>
                                        <p:strVal val="visible"/>
                                      </p:to>
                                    </p:set>
                                    <p:anim calcmode="lin" valueType="num">
                                      <p:cBhvr>
                                        <p:cTn id="7" dur="500" fill="hold"/>
                                        <p:tgtEl>
                                          <p:spTgt spid="1192962"/>
                                        </p:tgtEl>
                                        <p:attrNameLst>
                                          <p:attrName>ppt_w</p:attrName>
                                        </p:attrNameLst>
                                      </p:cBhvr>
                                      <p:tavLst>
                                        <p:tav tm="0">
                                          <p:val>
                                            <p:fltVal val="0"/>
                                          </p:val>
                                        </p:tav>
                                        <p:tav tm="100000">
                                          <p:val>
                                            <p:strVal val="#ppt_w"/>
                                          </p:val>
                                        </p:tav>
                                      </p:tavLst>
                                    </p:anim>
                                    <p:anim calcmode="lin" valueType="num">
                                      <p:cBhvr>
                                        <p:cTn id="8" dur="500" fill="hold"/>
                                        <p:tgtEl>
                                          <p:spTgt spid="119296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192963"/>
                                        </p:tgtEl>
                                        <p:attrNameLst>
                                          <p:attrName>style.visibility</p:attrName>
                                        </p:attrNameLst>
                                      </p:cBhvr>
                                      <p:to>
                                        <p:strVal val="visible"/>
                                      </p:to>
                                    </p:set>
                                    <p:anim calcmode="lin" valueType="num">
                                      <p:cBhvr>
                                        <p:cTn id="13" dur="500" fill="hold"/>
                                        <p:tgtEl>
                                          <p:spTgt spid="1192963"/>
                                        </p:tgtEl>
                                        <p:attrNameLst>
                                          <p:attrName>ppt_w</p:attrName>
                                        </p:attrNameLst>
                                      </p:cBhvr>
                                      <p:tavLst>
                                        <p:tav tm="0">
                                          <p:val>
                                            <p:fltVal val="0"/>
                                          </p:val>
                                        </p:tav>
                                        <p:tav tm="100000">
                                          <p:val>
                                            <p:strVal val="#ppt_w"/>
                                          </p:val>
                                        </p:tav>
                                      </p:tavLst>
                                    </p:anim>
                                    <p:anim calcmode="lin" valueType="num">
                                      <p:cBhvr>
                                        <p:cTn id="14" dur="500" fill="hold"/>
                                        <p:tgtEl>
                                          <p:spTgt spid="1192963"/>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1192964"/>
                                        </p:tgtEl>
                                        <p:attrNameLst>
                                          <p:attrName>style.visibility</p:attrName>
                                        </p:attrNameLst>
                                      </p:cBhvr>
                                      <p:to>
                                        <p:strVal val="visible"/>
                                      </p:to>
                                    </p:set>
                                    <p:anim calcmode="lin" valueType="num">
                                      <p:cBhvr>
                                        <p:cTn id="19" dur="500" fill="hold"/>
                                        <p:tgtEl>
                                          <p:spTgt spid="1192964"/>
                                        </p:tgtEl>
                                        <p:attrNameLst>
                                          <p:attrName>ppt_w</p:attrName>
                                        </p:attrNameLst>
                                      </p:cBhvr>
                                      <p:tavLst>
                                        <p:tav tm="0">
                                          <p:val>
                                            <p:fltVal val="0"/>
                                          </p:val>
                                        </p:tav>
                                        <p:tav tm="100000">
                                          <p:val>
                                            <p:strVal val="#ppt_w"/>
                                          </p:val>
                                        </p:tav>
                                      </p:tavLst>
                                    </p:anim>
                                    <p:anim calcmode="lin" valueType="num">
                                      <p:cBhvr>
                                        <p:cTn id="20" dur="500" fill="hold"/>
                                        <p:tgtEl>
                                          <p:spTgt spid="1192964"/>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1192965"/>
                                        </p:tgtEl>
                                        <p:attrNameLst>
                                          <p:attrName>style.visibility</p:attrName>
                                        </p:attrNameLst>
                                      </p:cBhvr>
                                      <p:to>
                                        <p:strVal val="visible"/>
                                      </p:to>
                                    </p:set>
                                    <p:anim calcmode="lin" valueType="num">
                                      <p:cBhvr>
                                        <p:cTn id="25" dur="500" fill="hold"/>
                                        <p:tgtEl>
                                          <p:spTgt spid="1192965"/>
                                        </p:tgtEl>
                                        <p:attrNameLst>
                                          <p:attrName>ppt_w</p:attrName>
                                        </p:attrNameLst>
                                      </p:cBhvr>
                                      <p:tavLst>
                                        <p:tav tm="0">
                                          <p:val>
                                            <p:fltVal val="0"/>
                                          </p:val>
                                        </p:tav>
                                        <p:tav tm="100000">
                                          <p:val>
                                            <p:strVal val="#ppt_w"/>
                                          </p:val>
                                        </p:tav>
                                      </p:tavLst>
                                    </p:anim>
                                    <p:anim calcmode="lin" valueType="num">
                                      <p:cBhvr>
                                        <p:cTn id="26" dur="500" fill="hold"/>
                                        <p:tgtEl>
                                          <p:spTgt spid="1192965"/>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1192966"/>
                                        </p:tgtEl>
                                        <p:attrNameLst>
                                          <p:attrName>style.visibility</p:attrName>
                                        </p:attrNameLst>
                                      </p:cBhvr>
                                      <p:to>
                                        <p:strVal val="visible"/>
                                      </p:to>
                                    </p:set>
                                    <p:anim calcmode="lin" valueType="num">
                                      <p:cBhvr>
                                        <p:cTn id="31" dur="500" fill="hold"/>
                                        <p:tgtEl>
                                          <p:spTgt spid="1192966"/>
                                        </p:tgtEl>
                                        <p:attrNameLst>
                                          <p:attrName>ppt_w</p:attrName>
                                        </p:attrNameLst>
                                      </p:cBhvr>
                                      <p:tavLst>
                                        <p:tav tm="0">
                                          <p:val>
                                            <p:fltVal val="0"/>
                                          </p:val>
                                        </p:tav>
                                        <p:tav tm="100000">
                                          <p:val>
                                            <p:strVal val="#ppt_w"/>
                                          </p:val>
                                        </p:tav>
                                      </p:tavLst>
                                    </p:anim>
                                    <p:anim calcmode="lin" valueType="num">
                                      <p:cBhvr>
                                        <p:cTn id="32" dur="500" fill="hold"/>
                                        <p:tgtEl>
                                          <p:spTgt spid="1192966"/>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1192967"/>
                                        </p:tgtEl>
                                        <p:attrNameLst>
                                          <p:attrName>style.visibility</p:attrName>
                                        </p:attrNameLst>
                                      </p:cBhvr>
                                      <p:to>
                                        <p:strVal val="visible"/>
                                      </p:to>
                                    </p:set>
                                    <p:anim calcmode="lin" valueType="num">
                                      <p:cBhvr>
                                        <p:cTn id="37" dur="500" fill="hold"/>
                                        <p:tgtEl>
                                          <p:spTgt spid="1192967"/>
                                        </p:tgtEl>
                                        <p:attrNameLst>
                                          <p:attrName>ppt_w</p:attrName>
                                        </p:attrNameLst>
                                      </p:cBhvr>
                                      <p:tavLst>
                                        <p:tav tm="0">
                                          <p:val>
                                            <p:fltVal val="0"/>
                                          </p:val>
                                        </p:tav>
                                        <p:tav tm="100000">
                                          <p:val>
                                            <p:strVal val="#ppt_w"/>
                                          </p:val>
                                        </p:tav>
                                      </p:tavLst>
                                    </p:anim>
                                    <p:anim calcmode="lin" valueType="num">
                                      <p:cBhvr>
                                        <p:cTn id="38" dur="500" fill="hold"/>
                                        <p:tgtEl>
                                          <p:spTgt spid="1192967"/>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1192968"/>
                                        </p:tgtEl>
                                        <p:attrNameLst>
                                          <p:attrName>style.visibility</p:attrName>
                                        </p:attrNameLst>
                                      </p:cBhvr>
                                      <p:to>
                                        <p:strVal val="visible"/>
                                      </p:to>
                                    </p:set>
                                    <p:anim calcmode="lin" valueType="num">
                                      <p:cBhvr>
                                        <p:cTn id="43" dur="500" fill="hold"/>
                                        <p:tgtEl>
                                          <p:spTgt spid="1192968"/>
                                        </p:tgtEl>
                                        <p:attrNameLst>
                                          <p:attrName>ppt_w</p:attrName>
                                        </p:attrNameLst>
                                      </p:cBhvr>
                                      <p:tavLst>
                                        <p:tav tm="0">
                                          <p:val>
                                            <p:fltVal val="0"/>
                                          </p:val>
                                        </p:tav>
                                        <p:tav tm="100000">
                                          <p:val>
                                            <p:strVal val="#ppt_w"/>
                                          </p:val>
                                        </p:tav>
                                      </p:tavLst>
                                    </p:anim>
                                    <p:anim calcmode="lin" valueType="num">
                                      <p:cBhvr>
                                        <p:cTn id="44" dur="500" fill="hold"/>
                                        <p:tgtEl>
                                          <p:spTgt spid="1192968"/>
                                        </p:tgtEl>
                                        <p:attrNameLst>
                                          <p:attrName>ppt_h</p:attrName>
                                        </p:attrNameLst>
                                      </p:cBhvr>
                                      <p:tavLst>
                                        <p:tav tm="0">
                                          <p:val>
                                            <p:strVal val="#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10" fill="hold" grpId="0" nodeType="clickEffect">
                                  <p:stCondLst>
                                    <p:cond delay="0"/>
                                  </p:stCondLst>
                                  <p:childTnLst>
                                    <p:set>
                                      <p:cBhvr>
                                        <p:cTn id="48" dur="1" fill="hold">
                                          <p:stCondLst>
                                            <p:cond delay="0"/>
                                          </p:stCondLst>
                                        </p:cTn>
                                        <p:tgtEl>
                                          <p:spTgt spid="1192969"/>
                                        </p:tgtEl>
                                        <p:attrNameLst>
                                          <p:attrName>style.visibility</p:attrName>
                                        </p:attrNameLst>
                                      </p:cBhvr>
                                      <p:to>
                                        <p:strVal val="visible"/>
                                      </p:to>
                                    </p:set>
                                    <p:anim calcmode="lin" valueType="num">
                                      <p:cBhvr>
                                        <p:cTn id="49" dur="500" fill="hold"/>
                                        <p:tgtEl>
                                          <p:spTgt spid="1192969"/>
                                        </p:tgtEl>
                                        <p:attrNameLst>
                                          <p:attrName>ppt_w</p:attrName>
                                        </p:attrNameLst>
                                      </p:cBhvr>
                                      <p:tavLst>
                                        <p:tav tm="0">
                                          <p:val>
                                            <p:fltVal val="0"/>
                                          </p:val>
                                        </p:tav>
                                        <p:tav tm="100000">
                                          <p:val>
                                            <p:strVal val="#ppt_w"/>
                                          </p:val>
                                        </p:tav>
                                      </p:tavLst>
                                    </p:anim>
                                    <p:anim calcmode="lin" valueType="num">
                                      <p:cBhvr>
                                        <p:cTn id="50" dur="500" fill="hold"/>
                                        <p:tgtEl>
                                          <p:spTgt spid="1192969"/>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10" fill="hold" grpId="0" nodeType="clickEffect">
                                  <p:stCondLst>
                                    <p:cond delay="0"/>
                                  </p:stCondLst>
                                  <p:childTnLst>
                                    <p:set>
                                      <p:cBhvr>
                                        <p:cTn id="54" dur="1" fill="hold">
                                          <p:stCondLst>
                                            <p:cond delay="0"/>
                                          </p:stCondLst>
                                        </p:cTn>
                                        <p:tgtEl>
                                          <p:spTgt spid="1192970"/>
                                        </p:tgtEl>
                                        <p:attrNameLst>
                                          <p:attrName>style.visibility</p:attrName>
                                        </p:attrNameLst>
                                      </p:cBhvr>
                                      <p:to>
                                        <p:strVal val="visible"/>
                                      </p:to>
                                    </p:set>
                                    <p:anim calcmode="lin" valueType="num">
                                      <p:cBhvr>
                                        <p:cTn id="55" dur="500" fill="hold"/>
                                        <p:tgtEl>
                                          <p:spTgt spid="1192970"/>
                                        </p:tgtEl>
                                        <p:attrNameLst>
                                          <p:attrName>ppt_w</p:attrName>
                                        </p:attrNameLst>
                                      </p:cBhvr>
                                      <p:tavLst>
                                        <p:tav tm="0">
                                          <p:val>
                                            <p:fltVal val="0"/>
                                          </p:val>
                                        </p:tav>
                                        <p:tav tm="100000">
                                          <p:val>
                                            <p:strVal val="#ppt_w"/>
                                          </p:val>
                                        </p:tav>
                                      </p:tavLst>
                                    </p:anim>
                                    <p:anim calcmode="lin" valueType="num">
                                      <p:cBhvr>
                                        <p:cTn id="56" dur="500" fill="hold"/>
                                        <p:tgtEl>
                                          <p:spTgt spid="1192970"/>
                                        </p:tgtEl>
                                        <p:attrNameLst>
                                          <p:attrName>ppt_h</p:attrName>
                                        </p:attrNameLst>
                                      </p:cBhvr>
                                      <p:tavLst>
                                        <p:tav tm="0">
                                          <p:val>
                                            <p:strVal val="#ppt_h"/>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7" presetClass="entr" presetSubtype="10" fill="hold" grpId="0" nodeType="clickEffect">
                                  <p:stCondLst>
                                    <p:cond delay="0"/>
                                  </p:stCondLst>
                                  <p:childTnLst>
                                    <p:set>
                                      <p:cBhvr>
                                        <p:cTn id="60" dur="1" fill="hold">
                                          <p:stCondLst>
                                            <p:cond delay="0"/>
                                          </p:stCondLst>
                                        </p:cTn>
                                        <p:tgtEl>
                                          <p:spTgt spid="1192971"/>
                                        </p:tgtEl>
                                        <p:attrNameLst>
                                          <p:attrName>style.visibility</p:attrName>
                                        </p:attrNameLst>
                                      </p:cBhvr>
                                      <p:to>
                                        <p:strVal val="visible"/>
                                      </p:to>
                                    </p:set>
                                    <p:anim calcmode="lin" valueType="num">
                                      <p:cBhvr>
                                        <p:cTn id="61" dur="500" fill="hold"/>
                                        <p:tgtEl>
                                          <p:spTgt spid="1192971"/>
                                        </p:tgtEl>
                                        <p:attrNameLst>
                                          <p:attrName>ppt_w</p:attrName>
                                        </p:attrNameLst>
                                      </p:cBhvr>
                                      <p:tavLst>
                                        <p:tav tm="0">
                                          <p:val>
                                            <p:fltVal val="0"/>
                                          </p:val>
                                        </p:tav>
                                        <p:tav tm="100000">
                                          <p:val>
                                            <p:strVal val="#ppt_w"/>
                                          </p:val>
                                        </p:tav>
                                      </p:tavLst>
                                    </p:anim>
                                    <p:anim calcmode="lin" valueType="num">
                                      <p:cBhvr>
                                        <p:cTn id="62" dur="500" fill="hold"/>
                                        <p:tgtEl>
                                          <p:spTgt spid="1192971"/>
                                        </p:tgtEl>
                                        <p:attrNameLst>
                                          <p:attrName>ppt_h</p:attrName>
                                        </p:attrNameLst>
                                      </p:cBhvr>
                                      <p:tavLst>
                                        <p:tav tm="0">
                                          <p:val>
                                            <p:strVal val="#ppt_h"/>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ntr" presetSubtype="10" fill="hold" grpId="0" nodeType="clickEffect">
                                  <p:stCondLst>
                                    <p:cond delay="0"/>
                                  </p:stCondLst>
                                  <p:childTnLst>
                                    <p:set>
                                      <p:cBhvr>
                                        <p:cTn id="66" dur="1" fill="hold">
                                          <p:stCondLst>
                                            <p:cond delay="0"/>
                                          </p:stCondLst>
                                        </p:cTn>
                                        <p:tgtEl>
                                          <p:spTgt spid="1192972"/>
                                        </p:tgtEl>
                                        <p:attrNameLst>
                                          <p:attrName>style.visibility</p:attrName>
                                        </p:attrNameLst>
                                      </p:cBhvr>
                                      <p:to>
                                        <p:strVal val="visible"/>
                                      </p:to>
                                    </p:set>
                                    <p:anim calcmode="lin" valueType="num">
                                      <p:cBhvr>
                                        <p:cTn id="67" dur="500" fill="hold"/>
                                        <p:tgtEl>
                                          <p:spTgt spid="1192972"/>
                                        </p:tgtEl>
                                        <p:attrNameLst>
                                          <p:attrName>ppt_w</p:attrName>
                                        </p:attrNameLst>
                                      </p:cBhvr>
                                      <p:tavLst>
                                        <p:tav tm="0">
                                          <p:val>
                                            <p:fltVal val="0"/>
                                          </p:val>
                                        </p:tav>
                                        <p:tav tm="100000">
                                          <p:val>
                                            <p:strVal val="#ppt_w"/>
                                          </p:val>
                                        </p:tav>
                                      </p:tavLst>
                                    </p:anim>
                                    <p:anim calcmode="lin" valueType="num">
                                      <p:cBhvr>
                                        <p:cTn id="68" dur="500" fill="hold"/>
                                        <p:tgtEl>
                                          <p:spTgt spid="1192972"/>
                                        </p:tgtEl>
                                        <p:attrNameLst>
                                          <p:attrName>ppt_h</p:attrName>
                                        </p:attrNameLst>
                                      </p:cBhvr>
                                      <p:tavLst>
                                        <p:tav tm="0">
                                          <p:val>
                                            <p:strVal val="#ppt_h"/>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7" presetClass="entr" presetSubtype="10" fill="hold" grpId="0" nodeType="clickEffect">
                                  <p:stCondLst>
                                    <p:cond delay="0"/>
                                  </p:stCondLst>
                                  <p:childTnLst>
                                    <p:set>
                                      <p:cBhvr>
                                        <p:cTn id="72" dur="1" fill="hold">
                                          <p:stCondLst>
                                            <p:cond delay="0"/>
                                          </p:stCondLst>
                                        </p:cTn>
                                        <p:tgtEl>
                                          <p:spTgt spid="1192973"/>
                                        </p:tgtEl>
                                        <p:attrNameLst>
                                          <p:attrName>style.visibility</p:attrName>
                                        </p:attrNameLst>
                                      </p:cBhvr>
                                      <p:to>
                                        <p:strVal val="visible"/>
                                      </p:to>
                                    </p:set>
                                    <p:anim calcmode="lin" valueType="num">
                                      <p:cBhvr>
                                        <p:cTn id="73" dur="500" fill="hold"/>
                                        <p:tgtEl>
                                          <p:spTgt spid="1192973"/>
                                        </p:tgtEl>
                                        <p:attrNameLst>
                                          <p:attrName>ppt_w</p:attrName>
                                        </p:attrNameLst>
                                      </p:cBhvr>
                                      <p:tavLst>
                                        <p:tav tm="0">
                                          <p:val>
                                            <p:fltVal val="0"/>
                                          </p:val>
                                        </p:tav>
                                        <p:tav tm="100000">
                                          <p:val>
                                            <p:strVal val="#ppt_w"/>
                                          </p:val>
                                        </p:tav>
                                      </p:tavLst>
                                    </p:anim>
                                    <p:anim calcmode="lin" valueType="num">
                                      <p:cBhvr>
                                        <p:cTn id="74" dur="500" fill="hold"/>
                                        <p:tgtEl>
                                          <p:spTgt spid="1192973"/>
                                        </p:tgtEl>
                                        <p:attrNameLst>
                                          <p:attrName>ppt_h</p:attrName>
                                        </p:attrNameLst>
                                      </p:cBhvr>
                                      <p:tavLst>
                                        <p:tav tm="0">
                                          <p:val>
                                            <p:strVal val="#ppt_h"/>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7" presetClass="entr" presetSubtype="10" fill="hold" grpId="0" nodeType="clickEffect">
                                  <p:stCondLst>
                                    <p:cond delay="0"/>
                                  </p:stCondLst>
                                  <p:childTnLst>
                                    <p:set>
                                      <p:cBhvr>
                                        <p:cTn id="78" dur="1" fill="hold">
                                          <p:stCondLst>
                                            <p:cond delay="0"/>
                                          </p:stCondLst>
                                        </p:cTn>
                                        <p:tgtEl>
                                          <p:spTgt spid="1192974"/>
                                        </p:tgtEl>
                                        <p:attrNameLst>
                                          <p:attrName>style.visibility</p:attrName>
                                        </p:attrNameLst>
                                      </p:cBhvr>
                                      <p:to>
                                        <p:strVal val="visible"/>
                                      </p:to>
                                    </p:set>
                                    <p:anim calcmode="lin" valueType="num">
                                      <p:cBhvr>
                                        <p:cTn id="79" dur="500" fill="hold"/>
                                        <p:tgtEl>
                                          <p:spTgt spid="1192974"/>
                                        </p:tgtEl>
                                        <p:attrNameLst>
                                          <p:attrName>ppt_w</p:attrName>
                                        </p:attrNameLst>
                                      </p:cBhvr>
                                      <p:tavLst>
                                        <p:tav tm="0">
                                          <p:val>
                                            <p:fltVal val="0"/>
                                          </p:val>
                                        </p:tav>
                                        <p:tav tm="100000">
                                          <p:val>
                                            <p:strVal val="#ppt_w"/>
                                          </p:val>
                                        </p:tav>
                                      </p:tavLst>
                                    </p:anim>
                                    <p:anim calcmode="lin" valueType="num">
                                      <p:cBhvr>
                                        <p:cTn id="80" dur="500" fill="hold"/>
                                        <p:tgtEl>
                                          <p:spTgt spid="1192974"/>
                                        </p:tgtEl>
                                        <p:attrNameLst>
                                          <p:attrName>ppt_h</p:attrName>
                                        </p:attrNameLst>
                                      </p:cBhvr>
                                      <p:tavLst>
                                        <p:tav tm="0">
                                          <p:val>
                                            <p:strVal val="#ppt_h"/>
                                          </p:val>
                                        </p:tav>
                                        <p:tav tm="100000">
                                          <p:val>
                                            <p:strVal val="#ppt_h"/>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17" presetClass="entr" presetSubtype="10" fill="hold" grpId="0" nodeType="clickEffect">
                                  <p:stCondLst>
                                    <p:cond delay="0"/>
                                  </p:stCondLst>
                                  <p:childTnLst>
                                    <p:set>
                                      <p:cBhvr>
                                        <p:cTn id="84" dur="1" fill="hold">
                                          <p:stCondLst>
                                            <p:cond delay="0"/>
                                          </p:stCondLst>
                                        </p:cTn>
                                        <p:tgtEl>
                                          <p:spTgt spid="1192975"/>
                                        </p:tgtEl>
                                        <p:attrNameLst>
                                          <p:attrName>style.visibility</p:attrName>
                                        </p:attrNameLst>
                                      </p:cBhvr>
                                      <p:to>
                                        <p:strVal val="visible"/>
                                      </p:to>
                                    </p:set>
                                    <p:anim calcmode="lin" valueType="num">
                                      <p:cBhvr>
                                        <p:cTn id="85" dur="500" fill="hold"/>
                                        <p:tgtEl>
                                          <p:spTgt spid="1192975"/>
                                        </p:tgtEl>
                                        <p:attrNameLst>
                                          <p:attrName>ppt_w</p:attrName>
                                        </p:attrNameLst>
                                      </p:cBhvr>
                                      <p:tavLst>
                                        <p:tav tm="0">
                                          <p:val>
                                            <p:fltVal val="0"/>
                                          </p:val>
                                        </p:tav>
                                        <p:tav tm="100000">
                                          <p:val>
                                            <p:strVal val="#ppt_w"/>
                                          </p:val>
                                        </p:tav>
                                      </p:tavLst>
                                    </p:anim>
                                    <p:anim calcmode="lin" valueType="num">
                                      <p:cBhvr>
                                        <p:cTn id="86" dur="500" fill="hold"/>
                                        <p:tgtEl>
                                          <p:spTgt spid="1192975"/>
                                        </p:tgtEl>
                                        <p:attrNameLst>
                                          <p:attrName>ppt_h</p:attrName>
                                        </p:attrNameLst>
                                      </p:cBhvr>
                                      <p:tavLst>
                                        <p:tav tm="0">
                                          <p:val>
                                            <p:strVal val="#ppt_h"/>
                                          </p:val>
                                        </p:tav>
                                        <p:tav tm="100000">
                                          <p:val>
                                            <p:strVal val="#ppt_h"/>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17" presetClass="entr" presetSubtype="10" fill="hold" grpId="0" nodeType="clickEffect">
                                  <p:stCondLst>
                                    <p:cond delay="0"/>
                                  </p:stCondLst>
                                  <p:childTnLst>
                                    <p:set>
                                      <p:cBhvr>
                                        <p:cTn id="90" dur="1" fill="hold">
                                          <p:stCondLst>
                                            <p:cond delay="0"/>
                                          </p:stCondLst>
                                        </p:cTn>
                                        <p:tgtEl>
                                          <p:spTgt spid="1192976"/>
                                        </p:tgtEl>
                                        <p:attrNameLst>
                                          <p:attrName>style.visibility</p:attrName>
                                        </p:attrNameLst>
                                      </p:cBhvr>
                                      <p:to>
                                        <p:strVal val="visible"/>
                                      </p:to>
                                    </p:set>
                                    <p:anim calcmode="lin" valueType="num">
                                      <p:cBhvr>
                                        <p:cTn id="91" dur="500" fill="hold"/>
                                        <p:tgtEl>
                                          <p:spTgt spid="1192976"/>
                                        </p:tgtEl>
                                        <p:attrNameLst>
                                          <p:attrName>ppt_w</p:attrName>
                                        </p:attrNameLst>
                                      </p:cBhvr>
                                      <p:tavLst>
                                        <p:tav tm="0">
                                          <p:val>
                                            <p:fltVal val="0"/>
                                          </p:val>
                                        </p:tav>
                                        <p:tav tm="100000">
                                          <p:val>
                                            <p:strVal val="#ppt_w"/>
                                          </p:val>
                                        </p:tav>
                                      </p:tavLst>
                                    </p:anim>
                                    <p:anim calcmode="lin" valueType="num">
                                      <p:cBhvr>
                                        <p:cTn id="92" dur="500" fill="hold"/>
                                        <p:tgtEl>
                                          <p:spTgt spid="1192976"/>
                                        </p:tgtEl>
                                        <p:attrNameLst>
                                          <p:attrName>ppt_h</p:attrName>
                                        </p:attrNameLst>
                                      </p:cBhvr>
                                      <p:tavLst>
                                        <p:tav tm="0">
                                          <p:val>
                                            <p:strVal val="#ppt_h"/>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17" presetClass="entr" presetSubtype="10" fill="hold" grpId="0" nodeType="clickEffect">
                                  <p:stCondLst>
                                    <p:cond delay="0"/>
                                  </p:stCondLst>
                                  <p:childTnLst>
                                    <p:set>
                                      <p:cBhvr>
                                        <p:cTn id="96" dur="1" fill="hold">
                                          <p:stCondLst>
                                            <p:cond delay="0"/>
                                          </p:stCondLst>
                                        </p:cTn>
                                        <p:tgtEl>
                                          <p:spTgt spid="1192977"/>
                                        </p:tgtEl>
                                        <p:attrNameLst>
                                          <p:attrName>style.visibility</p:attrName>
                                        </p:attrNameLst>
                                      </p:cBhvr>
                                      <p:to>
                                        <p:strVal val="visible"/>
                                      </p:to>
                                    </p:set>
                                    <p:anim calcmode="lin" valueType="num">
                                      <p:cBhvr>
                                        <p:cTn id="97" dur="500" fill="hold"/>
                                        <p:tgtEl>
                                          <p:spTgt spid="1192977"/>
                                        </p:tgtEl>
                                        <p:attrNameLst>
                                          <p:attrName>ppt_w</p:attrName>
                                        </p:attrNameLst>
                                      </p:cBhvr>
                                      <p:tavLst>
                                        <p:tav tm="0">
                                          <p:val>
                                            <p:fltVal val="0"/>
                                          </p:val>
                                        </p:tav>
                                        <p:tav tm="100000">
                                          <p:val>
                                            <p:strVal val="#ppt_w"/>
                                          </p:val>
                                        </p:tav>
                                      </p:tavLst>
                                    </p:anim>
                                    <p:anim calcmode="lin" valueType="num">
                                      <p:cBhvr>
                                        <p:cTn id="98" dur="500" fill="hold"/>
                                        <p:tgtEl>
                                          <p:spTgt spid="119297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2962" grpId="0" autoUpdateAnimBg="0"/>
      <p:bldP spid="1192963" grpId="0" autoUpdateAnimBg="0"/>
      <p:bldP spid="1192964" grpId="0" autoUpdateAnimBg="0"/>
      <p:bldP spid="1192965" grpId="0" autoUpdateAnimBg="0"/>
      <p:bldP spid="1192966" grpId="0" autoUpdateAnimBg="0"/>
      <p:bldP spid="1192967" grpId="0" autoUpdateAnimBg="0"/>
      <p:bldP spid="1192968" grpId="0" autoUpdateAnimBg="0"/>
      <p:bldP spid="1192969" grpId="0" autoUpdateAnimBg="0"/>
      <p:bldP spid="1192970" grpId="0" autoUpdateAnimBg="0"/>
      <p:bldP spid="1192971" grpId="0" autoUpdateAnimBg="0"/>
      <p:bldP spid="1192972" grpId="0" autoUpdateAnimBg="0"/>
      <p:bldP spid="1192973" grpId="0" animBg="1"/>
      <p:bldP spid="1192974" grpId="0" autoUpdateAnimBg="0"/>
      <p:bldP spid="1192975" grpId="0" autoUpdateAnimBg="0"/>
      <p:bldP spid="1192976" grpId="0" autoUpdateAnimBg="0"/>
      <p:bldP spid="119297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3" name="Rectangle 3"/>
          <p:cNvSpPr>
            <a:spLocks noGrp="1" noChangeArrowheads="1"/>
          </p:cNvSpPr>
          <p:nvPr>
            <p:ph type="title"/>
          </p:nvPr>
        </p:nvSpPr>
        <p:spPr>
          <a:xfrm>
            <a:off x="457200" y="98425"/>
            <a:ext cx="8229600" cy="561975"/>
          </a:xfrm>
        </p:spPr>
        <p:txBody>
          <a:bodyPr/>
          <a:lstStyle/>
          <a:p>
            <a:r>
              <a:rPr lang="zh-CN" altLang="en-US" sz="3600" smtClean="0"/>
              <a:t>课程内容概要</a:t>
            </a:r>
          </a:p>
        </p:txBody>
      </p:sp>
      <p:sp>
        <p:nvSpPr>
          <p:cNvPr id="691204" name="Rectangle 4"/>
          <p:cNvSpPr>
            <a:spLocks noChangeArrowheads="1"/>
          </p:cNvSpPr>
          <p:nvPr/>
        </p:nvSpPr>
        <p:spPr bwMode="auto">
          <a:xfrm>
            <a:off x="179388" y="819150"/>
            <a:ext cx="4167187" cy="2835275"/>
          </a:xfrm>
          <a:prstGeom prst="rect">
            <a:avLst/>
          </a:prstGeom>
          <a:noFill/>
          <a:ln w="9525">
            <a:noFill/>
            <a:miter lim="800000"/>
            <a:headEnd/>
            <a:tailEnd/>
          </a:ln>
        </p:spPr>
        <p:txBody>
          <a:bodyPr/>
          <a:lstStyle/>
          <a:p>
            <a:pPr marL="342900" indent="-342900" eaLnBrk="0" hangingPunct="0">
              <a:spcBef>
                <a:spcPct val="10000"/>
              </a:spcBef>
            </a:pPr>
            <a:r>
              <a:rPr lang="en-US" altLang="zh-CN" sz="2200" b="1">
                <a:solidFill>
                  <a:schemeClr val="accent2"/>
                </a:solidFill>
              </a:rPr>
              <a:t>/*---sum.c---*/</a:t>
            </a:r>
          </a:p>
          <a:p>
            <a:pPr marL="342900" indent="-342900" eaLnBrk="0" hangingPunct="0">
              <a:lnSpc>
                <a:spcPct val="115000"/>
              </a:lnSpc>
              <a:spcBef>
                <a:spcPct val="20000"/>
              </a:spcBef>
            </a:pPr>
            <a:r>
              <a:rPr lang="en-US" altLang="zh-CN" sz="2200" b="1"/>
              <a:t>int sum(int a[ ], unsigned len)</a:t>
            </a:r>
          </a:p>
          <a:p>
            <a:pPr marL="342900" indent="-342900" eaLnBrk="0" hangingPunct="0"/>
            <a:r>
              <a:rPr lang="en-US" altLang="zh-CN" sz="2200" b="1"/>
              <a:t>{</a:t>
            </a:r>
          </a:p>
          <a:p>
            <a:pPr marL="342900" indent="-342900" eaLnBrk="0" hangingPunct="0"/>
            <a:r>
              <a:rPr lang="en-US" altLang="zh-CN" sz="2200" b="1"/>
              <a:t>	int 	i</a:t>
            </a:r>
            <a:r>
              <a:rPr lang="zh-CN" altLang="en-US" sz="2200" b="1"/>
              <a:t>，</a:t>
            </a:r>
            <a:r>
              <a:rPr lang="en-US" altLang="zh-CN" sz="2200" b="1"/>
              <a:t>sum = 0;</a:t>
            </a:r>
          </a:p>
          <a:p>
            <a:pPr marL="342900" indent="-342900" eaLnBrk="0" hangingPunct="0"/>
            <a:r>
              <a:rPr lang="en-US" altLang="zh-CN" sz="2200" b="1"/>
              <a:t>	for	(i = 0; i &lt;= len–1; i++)</a:t>
            </a:r>
          </a:p>
          <a:p>
            <a:pPr marL="342900" indent="-342900" eaLnBrk="0" hangingPunct="0"/>
            <a:r>
              <a:rPr lang="en-US" altLang="zh-CN" sz="2200" b="1"/>
              <a:t>      	sum += a[i];</a:t>
            </a:r>
          </a:p>
          <a:p>
            <a:pPr marL="342900" indent="-342900" eaLnBrk="0" hangingPunct="0"/>
            <a:r>
              <a:rPr lang="en-US" altLang="zh-CN" sz="2200" b="1"/>
              <a:t>	return sum;</a:t>
            </a:r>
          </a:p>
          <a:p>
            <a:pPr marL="342900" indent="-342900" eaLnBrk="0" hangingPunct="0"/>
            <a:r>
              <a:rPr lang="en-US" altLang="zh-CN" sz="2200" b="1"/>
              <a:t>}</a:t>
            </a:r>
            <a:endParaRPr lang="zh-CN" altLang="en-US" sz="2200" b="1"/>
          </a:p>
        </p:txBody>
      </p:sp>
      <p:sp>
        <p:nvSpPr>
          <p:cNvPr id="691205" name="Rectangle 5"/>
          <p:cNvSpPr>
            <a:spLocks noChangeArrowheads="1"/>
          </p:cNvSpPr>
          <p:nvPr/>
        </p:nvSpPr>
        <p:spPr bwMode="auto">
          <a:xfrm>
            <a:off x="206375" y="3833813"/>
            <a:ext cx="3376613" cy="2835275"/>
          </a:xfrm>
          <a:prstGeom prst="rect">
            <a:avLst/>
          </a:prstGeom>
          <a:noFill/>
          <a:ln w="9525">
            <a:noFill/>
            <a:miter lim="800000"/>
            <a:headEnd/>
            <a:tailEnd/>
          </a:ln>
        </p:spPr>
        <p:txBody>
          <a:bodyPr/>
          <a:lstStyle/>
          <a:p>
            <a:pPr marL="342900" indent="-342900" eaLnBrk="0" hangingPunct="0">
              <a:spcBef>
                <a:spcPct val="10000"/>
              </a:spcBef>
            </a:pPr>
            <a:r>
              <a:rPr lang="en-US" altLang="zh-CN" sz="2200" b="1">
                <a:solidFill>
                  <a:schemeClr val="accent2"/>
                </a:solidFill>
              </a:rPr>
              <a:t>/*---main.c---*/</a:t>
            </a:r>
          </a:p>
          <a:p>
            <a:pPr marL="342900" indent="-342900" eaLnBrk="0" hangingPunct="0">
              <a:spcBef>
                <a:spcPct val="10000"/>
              </a:spcBef>
            </a:pPr>
            <a:r>
              <a:rPr lang="en-US" altLang="zh-CN" sz="2200" b="1"/>
              <a:t>int main()</a:t>
            </a:r>
            <a:endParaRPr lang="zh-CN" altLang="en-US" sz="2200" b="1"/>
          </a:p>
          <a:p>
            <a:pPr marL="342900" indent="-342900" eaLnBrk="0" hangingPunct="0"/>
            <a:r>
              <a:rPr lang="en-US" altLang="zh-CN" sz="2200" b="1"/>
              <a:t>{</a:t>
            </a:r>
          </a:p>
          <a:p>
            <a:pPr marL="342900" indent="-342900" eaLnBrk="0" hangingPunct="0"/>
            <a:r>
              <a:rPr lang="en-US" altLang="zh-CN" sz="2200" b="1"/>
              <a:t>	int 	a[1]={100};</a:t>
            </a:r>
          </a:p>
          <a:p>
            <a:pPr marL="342900" indent="-342900" eaLnBrk="0" hangingPunct="0"/>
            <a:r>
              <a:rPr lang="en-US" altLang="zh-CN" sz="2200" b="1"/>
              <a:t>	int   sum; sum=sum(a,0);</a:t>
            </a:r>
          </a:p>
          <a:p>
            <a:pPr marL="342900" indent="-342900" eaLnBrk="0" hangingPunct="0"/>
            <a:r>
              <a:rPr lang="en-US" altLang="zh-CN" sz="2200" b="1"/>
              <a:t>    printf(“%d”,sum);</a:t>
            </a:r>
          </a:p>
          <a:p>
            <a:pPr marL="342900" indent="-342900" eaLnBrk="0" hangingPunct="0"/>
            <a:r>
              <a:rPr lang="en-US" altLang="zh-CN" sz="2200" b="1"/>
              <a:t>}</a:t>
            </a:r>
            <a:endParaRPr lang="zh-CN" altLang="en-US" sz="2200" b="1"/>
          </a:p>
        </p:txBody>
      </p:sp>
      <p:grpSp>
        <p:nvGrpSpPr>
          <p:cNvPr id="691206" name="Group 6"/>
          <p:cNvGrpSpPr>
            <a:grpSpLocks/>
          </p:cNvGrpSpPr>
          <p:nvPr/>
        </p:nvGrpSpPr>
        <p:grpSpPr bwMode="auto">
          <a:xfrm>
            <a:off x="2006600" y="819150"/>
            <a:ext cx="5310188" cy="4454525"/>
            <a:chOff x="1264" y="516"/>
            <a:chExt cx="3345" cy="2806"/>
          </a:xfrm>
        </p:grpSpPr>
        <p:sp>
          <p:nvSpPr>
            <p:cNvPr id="691207" name="Line 7"/>
            <p:cNvSpPr>
              <a:spLocks noChangeShapeType="1"/>
            </p:cNvSpPr>
            <p:nvPr/>
          </p:nvSpPr>
          <p:spPr bwMode="auto">
            <a:xfrm>
              <a:off x="1264" y="3294"/>
              <a:ext cx="312" cy="0"/>
            </a:xfrm>
            <a:prstGeom prst="line">
              <a:avLst/>
            </a:prstGeom>
            <a:noFill/>
            <a:ln w="38100">
              <a:solidFill>
                <a:srgbClr val="FF0000"/>
              </a:solidFill>
              <a:round/>
              <a:headEnd/>
              <a:tailEnd/>
            </a:ln>
            <a:effectLst/>
          </p:spPr>
          <p:txBody>
            <a:bodyPr/>
            <a:lstStyle/>
            <a:p>
              <a:endParaRPr lang="zh-CN" altLang="en-US"/>
            </a:p>
          </p:txBody>
        </p:sp>
        <p:sp>
          <p:nvSpPr>
            <p:cNvPr id="691208" name="Line 8"/>
            <p:cNvSpPr>
              <a:spLocks noChangeShapeType="1"/>
            </p:cNvSpPr>
            <p:nvPr/>
          </p:nvSpPr>
          <p:spPr bwMode="auto">
            <a:xfrm flipV="1">
              <a:off x="1576" y="686"/>
              <a:ext cx="1786" cy="2636"/>
            </a:xfrm>
            <a:prstGeom prst="line">
              <a:avLst/>
            </a:prstGeom>
            <a:noFill/>
            <a:ln w="9525">
              <a:solidFill>
                <a:srgbClr val="FF0000"/>
              </a:solidFill>
              <a:round/>
              <a:headEnd/>
              <a:tailEnd type="triangle" w="med" len="med"/>
            </a:ln>
            <a:effectLst/>
          </p:spPr>
          <p:txBody>
            <a:bodyPr/>
            <a:lstStyle/>
            <a:p>
              <a:endParaRPr lang="zh-CN" altLang="en-US"/>
            </a:p>
          </p:txBody>
        </p:sp>
        <p:sp>
          <p:nvSpPr>
            <p:cNvPr id="691209" name="Text Box 9"/>
            <p:cNvSpPr txBox="1">
              <a:spLocks noChangeArrowheads="1"/>
            </p:cNvSpPr>
            <p:nvPr/>
          </p:nvSpPr>
          <p:spPr bwMode="auto">
            <a:xfrm>
              <a:off x="3334" y="516"/>
              <a:ext cx="1275"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数据的表示</a:t>
              </a:r>
            </a:p>
          </p:txBody>
        </p:sp>
      </p:grpSp>
      <p:grpSp>
        <p:nvGrpSpPr>
          <p:cNvPr id="691210" name="Group 10"/>
          <p:cNvGrpSpPr>
            <a:grpSpLocks/>
          </p:cNvGrpSpPr>
          <p:nvPr/>
        </p:nvGrpSpPr>
        <p:grpSpPr bwMode="auto">
          <a:xfrm>
            <a:off x="1150938" y="1223963"/>
            <a:ext cx="6165850" cy="1755775"/>
            <a:chOff x="725" y="771"/>
            <a:chExt cx="3884" cy="1106"/>
          </a:xfrm>
        </p:grpSpPr>
        <p:sp>
          <p:nvSpPr>
            <p:cNvPr id="691211" name="Line 11"/>
            <p:cNvSpPr>
              <a:spLocks noChangeShapeType="1"/>
            </p:cNvSpPr>
            <p:nvPr/>
          </p:nvSpPr>
          <p:spPr bwMode="auto">
            <a:xfrm>
              <a:off x="725" y="1877"/>
              <a:ext cx="993" cy="0"/>
            </a:xfrm>
            <a:prstGeom prst="line">
              <a:avLst/>
            </a:prstGeom>
            <a:noFill/>
            <a:ln w="38100">
              <a:solidFill>
                <a:srgbClr val="0066FF"/>
              </a:solidFill>
              <a:round/>
              <a:headEnd/>
              <a:tailEnd/>
            </a:ln>
            <a:effectLst/>
          </p:spPr>
          <p:txBody>
            <a:bodyPr/>
            <a:lstStyle/>
            <a:p>
              <a:endParaRPr lang="zh-CN" altLang="en-US"/>
            </a:p>
          </p:txBody>
        </p:sp>
        <p:sp>
          <p:nvSpPr>
            <p:cNvPr id="691212" name="Line 12"/>
            <p:cNvSpPr>
              <a:spLocks noChangeShapeType="1"/>
            </p:cNvSpPr>
            <p:nvPr/>
          </p:nvSpPr>
          <p:spPr bwMode="auto">
            <a:xfrm flipV="1">
              <a:off x="1718" y="941"/>
              <a:ext cx="1644" cy="936"/>
            </a:xfrm>
            <a:prstGeom prst="line">
              <a:avLst/>
            </a:prstGeom>
            <a:noFill/>
            <a:ln w="9525">
              <a:solidFill>
                <a:srgbClr val="0066FF"/>
              </a:solidFill>
              <a:round/>
              <a:headEnd/>
              <a:tailEnd type="triangle" w="med" len="med"/>
            </a:ln>
            <a:effectLst/>
          </p:spPr>
          <p:txBody>
            <a:bodyPr/>
            <a:lstStyle/>
            <a:p>
              <a:endParaRPr lang="zh-CN" altLang="en-US"/>
            </a:p>
          </p:txBody>
        </p:sp>
        <p:sp>
          <p:nvSpPr>
            <p:cNvPr id="691213" name="Text Box 13"/>
            <p:cNvSpPr txBox="1">
              <a:spLocks noChangeArrowheads="1"/>
            </p:cNvSpPr>
            <p:nvPr/>
          </p:nvSpPr>
          <p:spPr bwMode="auto">
            <a:xfrm>
              <a:off x="3334" y="771"/>
              <a:ext cx="1275"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66CC"/>
                  </a:solidFill>
                  <a:ea typeface="微软雅黑" pitchFamily="34" charset="-122"/>
                </a:rPr>
                <a:t>数据的运算</a:t>
              </a:r>
            </a:p>
          </p:txBody>
        </p:sp>
      </p:grpSp>
      <p:sp>
        <p:nvSpPr>
          <p:cNvPr id="691229" name="Text Box 29"/>
          <p:cNvSpPr txBox="1">
            <a:spLocks noChangeArrowheads="1"/>
          </p:cNvSpPr>
          <p:nvPr/>
        </p:nvSpPr>
        <p:spPr bwMode="auto">
          <a:xfrm>
            <a:off x="4616450" y="2889250"/>
            <a:ext cx="4049713" cy="2271713"/>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如果程序处理的是图像、视频、声音、文字等数据，那么，</a:t>
            </a:r>
          </a:p>
          <a:p>
            <a:pPr>
              <a:spcBef>
                <a:spcPct val="50000"/>
              </a:spcBef>
            </a:pPr>
            <a:r>
              <a:rPr lang="zh-CN" altLang="en-US" sz="2200" b="1">
                <a:solidFill>
                  <a:srgbClr val="FF0000"/>
                </a:solidFill>
                <a:ea typeface="微软雅黑" pitchFamily="34" charset="-122"/>
              </a:rPr>
              <a:t>（</a:t>
            </a:r>
            <a:r>
              <a:rPr lang="en-US" altLang="zh-CN" sz="2200" b="1">
                <a:solidFill>
                  <a:srgbClr val="FF0000"/>
                </a:solidFill>
                <a:ea typeface="微软雅黑" pitchFamily="34" charset="-122"/>
              </a:rPr>
              <a:t>1</a:t>
            </a:r>
            <a:r>
              <a:rPr lang="zh-CN" altLang="en-US" sz="2200" b="1">
                <a:solidFill>
                  <a:srgbClr val="FF0000"/>
                </a:solidFill>
                <a:ea typeface="微软雅黑" pitchFamily="34" charset="-122"/>
              </a:rPr>
              <a:t>）如何获得这些数据？</a:t>
            </a:r>
          </a:p>
          <a:p>
            <a:pPr>
              <a:spcBef>
                <a:spcPct val="50000"/>
              </a:spcBef>
            </a:pPr>
            <a:r>
              <a:rPr lang="zh-CN" altLang="en-US" sz="2200" b="1">
                <a:solidFill>
                  <a:srgbClr val="FF0000"/>
                </a:solidFill>
                <a:ea typeface="微软雅黑" pitchFamily="34" charset="-122"/>
              </a:rPr>
              <a:t>（</a:t>
            </a:r>
            <a:r>
              <a:rPr lang="en-US" altLang="zh-CN" sz="2200" b="1">
                <a:solidFill>
                  <a:srgbClr val="FF0000"/>
                </a:solidFill>
                <a:ea typeface="微软雅黑" pitchFamily="34" charset="-122"/>
              </a:rPr>
              <a:t>2</a:t>
            </a:r>
            <a:r>
              <a:rPr lang="zh-CN" altLang="en-US" sz="2200" b="1">
                <a:solidFill>
                  <a:srgbClr val="FF0000"/>
                </a:solidFill>
                <a:ea typeface="微软雅黑" pitchFamily="34" charset="-122"/>
              </a:rPr>
              <a:t>）如何表示这些数据？</a:t>
            </a:r>
          </a:p>
          <a:p>
            <a:pPr>
              <a:spcBef>
                <a:spcPct val="50000"/>
              </a:spcBef>
            </a:pPr>
            <a:r>
              <a:rPr lang="zh-CN" altLang="en-US" sz="2200" b="1">
                <a:solidFill>
                  <a:srgbClr val="FF0000"/>
                </a:solidFill>
                <a:ea typeface="微软雅黑" pitchFamily="34" charset="-122"/>
              </a:rPr>
              <a:t>（</a:t>
            </a:r>
            <a:r>
              <a:rPr lang="en-US" altLang="zh-CN" sz="2200" b="1">
                <a:solidFill>
                  <a:srgbClr val="FF0000"/>
                </a:solidFill>
                <a:ea typeface="微软雅黑" pitchFamily="34" charset="-122"/>
              </a:rPr>
              <a:t>3</a:t>
            </a:r>
            <a:r>
              <a:rPr lang="zh-CN" altLang="en-US" sz="2200" b="1">
                <a:solidFill>
                  <a:srgbClr val="FF0000"/>
                </a:solidFill>
                <a:ea typeface="微软雅黑" pitchFamily="34" charset="-122"/>
              </a:rPr>
              <a:t>）如何处理这些数据？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1206"/>
                                        </p:tgtEl>
                                        <p:attrNameLst>
                                          <p:attrName>style.visibility</p:attrName>
                                        </p:attrNameLst>
                                      </p:cBhvr>
                                      <p:to>
                                        <p:strVal val="visible"/>
                                      </p:to>
                                    </p:set>
                                    <p:animEffect transition="in" filter="blinds(horizontal)">
                                      <p:cBhvr>
                                        <p:cTn id="7" dur="500"/>
                                        <p:tgtEl>
                                          <p:spTgt spid="6912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1210"/>
                                        </p:tgtEl>
                                        <p:attrNameLst>
                                          <p:attrName>style.visibility</p:attrName>
                                        </p:attrNameLst>
                                      </p:cBhvr>
                                      <p:to>
                                        <p:strVal val="visible"/>
                                      </p:to>
                                    </p:set>
                                    <p:animEffect transition="in" filter="blinds(horizontal)">
                                      <p:cBhvr>
                                        <p:cTn id="12" dur="500"/>
                                        <p:tgtEl>
                                          <p:spTgt spid="6912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1229"/>
                                        </p:tgtEl>
                                        <p:attrNameLst>
                                          <p:attrName>style.visibility</p:attrName>
                                        </p:attrNameLst>
                                      </p:cBhvr>
                                      <p:to>
                                        <p:strVal val="visible"/>
                                      </p:to>
                                    </p:set>
                                    <p:animEffect transition="in" filter="blinds(horizontal)">
                                      <p:cBhvr>
                                        <p:cTn id="17" dur="500"/>
                                        <p:tgtEl>
                                          <p:spTgt spid="691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2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6" name="Text Box 2"/>
          <p:cNvSpPr txBox="1">
            <a:spLocks noChangeArrowheads="1"/>
          </p:cNvSpPr>
          <p:nvPr/>
        </p:nvSpPr>
        <p:spPr bwMode="auto">
          <a:xfrm>
            <a:off x="1371600" y="1219200"/>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t>例</a:t>
            </a:r>
            <a:r>
              <a:rPr lang="en-US" altLang="zh-CN" b="1"/>
              <a:t>2</a:t>
            </a:r>
            <a:r>
              <a:rPr lang="zh-CN" altLang="en-US" b="1"/>
              <a:t>：求（</a:t>
            </a:r>
            <a:r>
              <a:rPr lang="en-US" altLang="zh-CN" b="1"/>
              <a:t>5</a:t>
            </a:r>
            <a:r>
              <a:rPr lang="zh-CN" altLang="en-US" b="1"/>
              <a:t>）</a:t>
            </a:r>
            <a:r>
              <a:rPr lang="en-US" altLang="zh-CN" b="1" baseline="-25000"/>
              <a:t>10</a:t>
            </a:r>
            <a:r>
              <a:rPr lang="en-US" altLang="zh-CN" b="1"/>
              <a:t>+</a:t>
            </a:r>
            <a:r>
              <a:rPr lang="zh-CN" altLang="en-US" b="1"/>
              <a:t>（</a:t>
            </a:r>
            <a:r>
              <a:rPr lang="en-US" altLang="zh-CN" b="1"/>
              <a:t>8</a:t>
            </a:r>
            <a:r>
              <a:rPr lang="zh-CN" altLang="en-US" b="1"/>
              <a:t>）</a:t>
            </a:r>
            <a:r>
              <a:rPr lang="en-US" altLang="zh-CN" b="1" baseline="-25000"/>
              <a:t>10</a:t>
            </a:r>
            <a:r>
              <a:rPr lang="en-US" altLang="zh-CN" b="1"/>
              <a:t>=</a:t>
            </a:r>
          </a:p>
        </p:txBody>
      </p:sp>
      <p:sp>
        <p:nvSpPr>
          <p:cNvPr id="1193987" name="Text Box 3"/>
          <p:cNvSpPr txBox="1">
            <a:spLocks noChangeArrowheads="1"/>
          </p:cNvSpPr>
          <p:nvPr/>
        </p:nvSpPr>
        <p:spPr bwMode="auto">
          <a:xfrm>
            <a:off x="1447800" y="1905000"/>
            <a:ext cx="963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a:t>解：</a:t>
            </a:r>
          </a:p>
        </p:txBody>
      </p:sp>
      <p:sp>
        <p:nvSpPr>
          <p:cNvPr id="1193988" name="Rectangle 4"/>
          <p:cNvSpPr>
            <a:spLocks noChangeArrowheads="1"/>
          </p:cNvSpPr>
          <p:nvPr/>
        </p:nvSpPr>
        <p:spPr bwMode="auto">
          <a:xfrm>
            <a:off x="2133600" y="1905000"/>
            <a:ext cx="1419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t>（</a:t>
            </a:r>
            <a:r>
              <a:rPr lang="en-US" altLang="zh-CN" b="1"/>
              <a:t>5</a:t>
            </a:r>
            <a:r>
              <a:rPr lang="zh-CN" altLang="en-US" b="1"/>
              <a:t>）</a:t>
            </a:r>
            <a:r>
              <a:rPr lang="en-US" altLang="zh-CN" b="1" baseline="-25000"/>
              <a:t>BCD</a:t>
            </a:r>
          </a:p>
        </p:txBody>
      </p:sp>
      <p:sp>
        <p:nvSpPr>
          <p:cNvPr id="1193989" name="Text Box 5"/>
          <p:cNvSpPr txBox="1">
            <a:spLocks noChangeArrowheads="1"/>
          </p:cNvSpPr>
          <p:nvPr/>
        </p:nvSpPr>
        <p:spPr bwMode="auto">
          <a:xfrm>
            <a:off x="3733800" y="19812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a:t>
            </a:r>
          </a:p>
        </p:txBody>
      </p:sp>
      <p:sp>
        <p:nvSpPr>
          <p:cNvPr id="1193990" name="Text Box 6"/>
          <p:cNvSpPr txBox="1">
            <a:spLocks noChangeArrowheads="1"/>
          </p:cNvSpPr>
          <p:nvPr/>
        </p:nvSpPr>
        <p:spPr bwMode="auto">
          <a:xfrm>
            <a:off x="4267200" y="19812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0101</a:t>
            </a:r>
          </a:p>
        </p:txBody>
      </p:sp>
      <p:sp>
        <p:nvSpPr>
          <p:cNvPr id="1193991" name="Text Box 7"/>
          <p:cNvSpPr txBox="1">
            <a:spLocks noChangeArrowheads="1"/>
          </p:cNvSpPr>
          <p:nvPr/>
        </p:nvSpPr>
        <p:spPr bwMode="auto">
          <a:xfrm>
            <a:off x="18288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a:t>
            </a:r>
          </a:p>
        </p:txBody>
      </p:sp>
      <p:sp>
        <p:nvSpPr>
          <p:cNvPr id="1193992" name="Text Box 8"/>
          <p:cNvSpPr txBox="1">
            <a:spLocks noChangeArrowheads="1"/>
          </p:cNvSpPr>
          <p:nvPr/>
        </p:nvSpPr>
        <p:spPr bwMode="auto">
          <a:xfrm>
            <a:off x="3733800" y="259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a:t>
            </a:r>
          </a:p>
        </p:txBody>
      </p:sp>
      <p:sp>
        <p:nvSpPr>
          <p:cNvPr id="1193993" name="Text Box 9"/>
          <p:cNvSpPr txBox="1">
            <a:spLocks noChangeArrowheads="1"/>
          </p:cNvSpPr>
          <p:nvPr/>
        </p:nvSpPr>
        <p:spPr bwMode="auto">
          <a:xfrm>
            <a:off x="4267200" y="2590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1000</a:t>
            </a:r>
          </a:p>
        </p:txBody>
      </p:sp>
      <p:sp>
        <p:nvSpPr>
          <p:cNvPr id="1193994" name="Text Box 10"/>
          <p:cNvSpPr txBox="1">
            <a:spLocks noChangeArrowheads="1"/>
          </p:cNvSpPr>
          <p:nvPr/>
        </p:nvSpPr>
        <p:spPr bwMode="auto">
          <a:xfrm>
            <a:off x="4267200" y="31242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1101</a:t>
            </a:r>
          </a:p>
        </p:txBody>
      </p:sp>
      <p:sp>
        <p:nvSpPr>
          <p:cNvPr id="1193995" name="Text Box 11"/>
          <p:cNvSpPr txBox="1">
            <a:spLocks noChangeArrowheads="1"/>
          </p:cNvSpPr>
          <p:nvPr/>
        </p:nvSpPr>
        <p:spPr bwMode="auto">
          <a:xfrm>
            <a:off x="5486400" y="12192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a:t>（</a:t>
            </a:r>
            <a:r>
              <a:rPr lang="en-US" altLang="zh-CN"/>
              <a:t>13</a:t>
            </a:r>
            <a:r>
              <a:rPr lang="zh-CN" altLang="en-US"/>
              <a:t>）</a:t>
            </a:r>
            <a:r>
              <a:rPr lang="en-US" altLang="zh-CN" baseline="-25000"/>
              <a:t>10</a:t>
            </a:r>
          </a:p>
        </p:txBody>
      </p:sp>
      <p:sp>
        <p:nvSpPr>
          <p:cNvPr id="1193996" name="Rectangle 12"/>
          <p:cNvSpPr>
            <a:spLocks noChangeArrowheads="1"/>
          </p:cNvSpPr>
          <p:nvPr/>
        </p:nvSpPr>
        <p:spPr bwMode="auto">
          <a:xfrm>
            <a:off x="2133600" y="2514600"/>
            <a:ext cx="1419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t>（</a:t>
            </a:r>
            <a:r>
              <a:rPr lang="en-US" altLang="zh-CN" b="1"/>
              <a:t>8</a:t>
            </a:r>
            <a:r>
              <a:rPr lang="zh-CN" altLang="en-US" b="1"/>
              <a:t>）</a:t>
            </a:r>
            <a:r>
              <a:rPr lang="en-US" altLang="zh-CN" b="1" baseline="-25000"/>
              <a:t>BCD</a:t>
            </a:r>
          </a:p>
        </p:txBody>
      </p:sp>
      <p:sp>
        <p:nvSpPr>
          <p:cNvPr id="1193997" name="Line 13"/>
          <p:cNvSpPr>
            <a:spLocks noChangeShapeType="1"/>
          </p:cNvSpPr>
          <p:nvPr/>
        </p:nvSpPr>
        <p:spPr bwMode="auto">
          <a:xfrm>
            <a:off x="1752600" y="3048000"/>
            <a:ext cx="35052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193998" name="Rectangle 14"/>
          <p:cNvSpPr>
            <a:spLocks noChangeArrowheads="1"/>
          </p:cNvSpPr>
          <p:nvPr/>
        </p:nvSpPr>
        <p:spPr bwMode="auto">
          <a:xfrm>
            <a:off x="5638800" y="2667000"/>
            <a:ext cx="3276600" cy="533400"/>
          </a:xfrm>
          <a:prstGeom prst="rect">
            <a:avLst/>
          </a:prstGeom>
          <a:solidFill>
            <a:srgbClr val="FFFFCC"/>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93999" name="Line 15"/>
          <p:cNvSpPr>
            <a:spLocks noChangeShapeType="1"/>
          </p:cNvSpPr>
          <p:nvPr/>
        </p:nvSpPr>
        <p:spPr bwMode="auto">
          <a:xfrm>
            <a:off x="6858000" y="2667000"/>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194000" name="Line 16"/>
          <p:cNvSpPr>
            <a:spLocks noChangeShapeType="1"/>
          </p:cNvSpPr>
          <p:nvPr/>
        </p:nvSpPr>
        <p:spPr bwMode="auto">
          <a:xfrm>
            <a:off x="7620000" y="2667000"/>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194001" name="Text Box 17"/>
          <p:cNvSpPr txBox="1">
            <a:spLocks noChangeArrowheads="1"/>
          </p:cNvSpPr>
          <p:nvPr/>
        </p:nvSpPr>
        <p:spPr bwMode="auto">
          <a:xfrm>
            <a:off x="5562600" y="22098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0</a:t>
            </a:r>
          </a:p>
        </p:txBody>
      </p:sp>
      <p:sp>
        <p:nvSpPr>
          <p:cNvPr id="1194002" name="Text Box 18"/>
          <p:cNvSpPr txBox="1">
            <a:spLocks noChangeArrowheads="1"/>
          </p:cNvSpPr>
          <p:nvPr/>
        </p:nvSpPr>
        <p:spPr bwMode="auto">
          <a:xfrm>
            <a:off x="6553200" y="22098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9</a:t>
            </a:r>
          </a:p>
        </p:txBody>
      </p:sp>
      <p:sp>
        <p:nvSpPr>
          <p:cNvPr id="1194003" name="Text Box 19"/>
          <p:cNvSpPr txBox="1">
            <a:spLocks noChangeArrowheads="1"/>
          </p:cNvSpPr>
          <p:nvPr/>
        </p:nvSpPr>
        <p:spPr bwMode="auto">
          <a:xfrm>
            <a:off x="6858000" y="2209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A</a:t>
            </a:r>
          </a:p>
        </p:txBody>
      </p:sp>
      <p:sp>
        <p:nvSpPr>
          <p:cNvPr id="1194004" name="Text Box 20"/>
          <p:cNvSpPr txBox="1">
            <a:spLocks noChangeArrowheads="1"/>
          </p:cNvSpPr>
          <p:nvPr/>
        </p:nvSpPr>
        <p:spPr bwMode="auto">
          <a:xfrm>
            <a:off x="7315200" y="2209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F</a:t>
            </a:r>
          </a:p>
        </p:txBody>
      </p:sp>
      <p:sp>
        <p:nvSpPr>
          <p:cNvPr id="1194005" name="Text Box 21"/>
          <p:cNvSpPr txBox="1">
            <a:spLocks noChangeArrowheads="1"/>
          </p:cNvSpPr>
          <p:nvPr/>
        </p:nvSpPr>
        <p:spPr bwMode="auto">
          <a:xfrm>
            <a:off x="7848600" y="2209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0~9</a:t>
            </a:r>
          </a:p>
        </p:txBody>
      </p:sp>
      <p:sp>
        <p:nvSpPr>
          <p:cNvPr id="1194006" name="Text Box 22"/>
          <p:cNvSpPr txBox="1">
            <a:spLocks noChangeArrowheads="1"/>
          </p:cNvSpPr>
          <p:nvPr/>
        </p:nvSpPr>
        <p:spPr bwMode="auto">
          <a:xfrm>
            <a:off x="7086600" y="3505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6</a:t>
            </a:r>
          </a:p>
        </p:txBody>
      </p:sp>
      <p:sp>
        <p:nvSpPr>
          <p:cNvPr id="1194007" name="Line 23"/>
          <p:cNvSpPr>
            <a:spLocks noChangeShapeType="1"/>
          </p:cNvSpPr>
          <p:nvPr/>
        </p:nvSpPr>
        <p:spPr bwMode="auto">
          <a:xfrm flipV="1">
            <a:off x="7239000" y="32004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94008" name="Text Box 24"/>
          <p:cNvSpPr txBox="1">
            <a:spLocks noChangeArrowheads="1"/>
          </p:cNvSpPr>
          <p:nvPr/>
        </p:nvSpPr>
        <p:spPr bwMode="auto">
          <a:xfrm>
            <a:off x="3733800" y="3505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a:t>
            </a:r>
          </a:p>
        </p:txBody>
      </p:sp>
      <p:sp>
        <p:nvSpPr>
          <p:cNvPr id="1194009" name="Text Box 25"/>
          <p:cNvSpPr txBox="1">
            <a:spLocks noChangeArrowheads="1"/>
          </p:cNvSpPr>
          <p:nvPr/>
        </p:nvSpPr>
        <p:spPr bwMode="auto">
          <a:xfrm>
            <a:off x="4419600" y="35052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110</a:t>
            </a:r>
          </a:p>
        </p:txBody>
      </p:sp>
      <p:sp>
        <p:nvSpPr>
          <p:cNvPr id="1194010" name="Line 26"/>
          <p:cNvSpPr>
            <a:spLocks noChangeShapeType="1"/>
          </p:cNvSpPr>
          <p:nvPr/>
        </p:nvSpPr>
        <p:spPr bwMode="auto">
          <a:xfrm>
            <a:off x="3733800" y="3886200"/>
            <a:ext cx="1371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194011" name="Text Box 27"/>
          <p:cNvSpPr txBox="1">
            <a:spLocks noChangeArrowheads="1"/>
          </p:cNvSpPr>
          <p:nvPr/>
        </p:nvSpPr>
        <p:spPr bwMode="auto">
          <a:xfrm>
            <a:off x="4800600" y="39624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1</a:t>
            </a:r>
          </a:p>
        </p:txBody>
      </p:sp>
      <p:sp>
        <p:nvSpPr>
          <p:cNvPr id="1194012" name="Text Box 28"/>
          <p:cNvSpPr txBox="1">
            <a:spLocks noChangeArrowheads="1"/>
          </p:cNvSpPr>
          <p:nvPr/>
        </p:nvSpPr>
        <p:spPr bwMode="auto">
          <a:xfrm>
            <a:off x="4572000" y="39624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1</a:t>
            </a:r>
          </a:p>
        </p:txBody>
      </p:sp>
      <p:sp>
        <p:nvSpPr>
          <p:cNvPr id="1194013" name="Text Box 29"/>
          <p:cNvSpPr txBox="1">
            <a:spLocks noChangeArrowheads="1"/>
          </p:cNvSpPr>
          <p:nvPr/>
        </p:nvSpPr>
        <p:spPr bwMode="auto">
          <a:xfrm>
            <a:off x="4419600" y="3962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0</a:t>
            </a:r>
          </a:p>
        </p:txBody>
      </p:sp>
      <p:sp>
        <p:nvSpPr>
          <p:cNvPr id="1194014" name="Text Box 30"/>
          <p:cNvSpPr txBox="1">
            <a:spLocks noChangeArrowheads="1"/>
          </p:cNvSpPr>
          <p:nvPr/>
        </p:nvSpPr>
        <p:spPr bwMode="auto">
          <a:xfrm>
            <a:off x="4191000" y="3962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0</a:t>
            </a:r>
          </a:p>
        </p:txBody>
      </p:sp>
      <p:sp>
        <p:nvSpPr>
          <p:cNvPr id="1194015" name="Text Box 31"/>
          <p:cNvSpPr txBox="1">
            <a:spLocks noChangeArrowheads="1"/>
          </p:cNvSpPr>
          <p:nvPr/>
        </p:nvSpPr>
        <p:spPr bwMode="auto">
          <a:xfrm>
            <a:off x="3886200" y="3962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1</a:t>
            </a:r>
          </a:p>
        </p:txBody>
      </p:sp>
      <p:sp>
        <p:nvSpPr>
          <p:cNvPr id="1194016" name="Text Box 32"/>
          <p:cNvSpPr txBox="1">
            <a:spLocks noChangeArrowheads="1"/>
          </p:cNvSpPr>
          <p:nvPr/>
        </p:nvSpPr>
        <p:spPr bwMode="auto">
          <a:xfrm>
            <a:off x="3733800" y="3962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0</a:t>
            </a:r>
          </a:p>
        </p:txBody>
      </p:sp>
      <p:sp>
        <p:nvSpPr>
          <p:cNvPr id="1194017" name="Text Box 33"/>
          <p:cNvSpPr txBox="1">
            <a:spLocks noChangeArrowheads="1"/>
          </p:cNvSpPr>
          <p:nvPr/>
        </p:nvSpPr>
        <p:spPr bwMode="auto">
          <a:xfrm>
            <a:off x="3505200" y="3962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0</a:t>
            </a:r>
          </a:p>
        </p:txBody>
      </p:sp>
      <p:sp>
        <p:nvSpPr>
          <p:cNvPr id="1194018" name="Text Box 34"/>
          <p:cNvSpPr txBox="1">
            <a:spLocks noChangeArrowheads="1"/>
          </p:cNvSpPr>
          <p:nvPr/>
        </p:nvSpPr>
        <p:spPr bwMode="auto">
          <a:xfrm>
            <a:off x="3276600" y="3962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0</a:t>
            </a:r>
          </a:p>
        </p:txBody>
      </p:sp>
      <p:sp>
        <p:nvSpPr>
          <p:cNvPr id="1194019" name="AutoShape 35"/>
          <p:cNvSpPr>
            <a:spLocks noChangeArrowheads="1"/>
          </p:cNvSpPr>
          <p:nvPr/>
        </p:nvSpPr>
        <p:spPr bwMode="auto">
          <a:xfrm>
            <a:off x="1524000" y="4419600"/>
            <a:ext cx="4572000" cy="2133600"/>
          </a:xfrm>
          <a:prstGeom prst="star24">
            <a:avLst>
              <a:gd name="adj" fmla="val 37500"/>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a:t>当和大于</a:t>
            </a:r>
            <a:r>
              <a:rPr lang="en-US" altLang="zh-CN"/>
              <a:t>9</a:t>
            </a:r>
            <a:r>
              <a:rPr lang="zh-CN" altLang="en-US"/>
              <a:t>时，需加</a:t>
            </a:r>
            <a:r>
              <a:rPr lang="en-US" altLang="zh-CN"/>
              <a:t>6</a:t>
            </a:r>
            <a:r>
              <a:rPr lang="zh-CN" altLang="en-US"/>
              <a:t>修正</a:t>
            </a:r>
          </a:p>
        </p:txBody>
      </p:sp>
    </p:spTree>
    <p:extLst>
      <p:ext uri="{BB962C8B-B14F-4D97-AF65-F5344CB8AC3E}">
        <p14:creationId xmlns:p14="http://schemas.microsoft.com/office/powerpoint/2010/main" val="25686255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193986"/>
                                        </p:tgtEl>
                                        <p:attrNameLst>
                                          <p:attrName>style.visibility</p:attrName>
                                        </p:attrNameLst>
                                      </p:cBhvr>
                                      <p:to>
                                        <p:strVal val="visible"/>
                                      </p:to>
                                    </p:set>
                                    <p:anim calcmode="lin" valueType="num">
                                      <p:cBhvr>
                                        <p:cTn id="7" dur="500" fill="hold"/>
                                        <p:tgtEl>
                                          <p:spTgt spid="1193986"/>
                                        </p:tgtEl>
                                        <p:attrNameLst>
                                          <p:attrName>ppt_w</p:attrName>
                                        </p:attrNameLst>
                                      </p:cBhvr>
                                      <p:tavLst>
                                        <p:tav tm="0">
                                          <p:val>
                                            <p:fltVal val="0"/>
                                          </p:val>
                                        </p:tav>
                                        <p:tav tm="100000">
                                          <p:val>
                                            <p:strVal val="#ppt_w"/>
                                          </p:val>
                                        </p:tav>
                                      </p:tavLst>
                                    </p:anim>
                                    <p:anim calcmode="lin" valueType="num">
                                      <p:cBhvr>
                                        <p:cTn id="8" dur="500" fill="hold"/>
                                        <p:tgtEl>
                                          <p:spTgt spid="1193986"/>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193987"/>
                                        </p:tgtEl>
                                        <p:attrNameLst>
                                          <p:attrName>style.visibility</p:attrName>
                                        </p:attrNameLst>
                                      </p:cBhvr>
                                      <p:to>
                                        <p:strVal val="visible"/>
                                      </p:to>
                                    </p:set>
                                    <p:anim calcmode="lin" valueType="num">
                                      <p:cBhvr>
                                        <p:cTn id="13" dur="500" fill="hold"/>
                                        <p:tgtEl>
                                          <p:spTgt spid="1193987"/>
                                        </p:tgtEl>
                                        <p:attrNameLst>
                                          <p:attrName>ppt_w</p:attrName>
                                        </p:attrNameLst>
                                      </p:cBhvr>
                                      <p:tavLst>
                                        <p:tav tm="0">
                                          <p:val>
                                            <p:fltVal val="0"/>
                                          </p:val>
                                        </p:tav>
                                        <p:tav tm="100000">
                                          <p:val>
                                            <p:strVal val="#ppt_w"/>
                                          </p:val>
                                        </p:tav>
                                      </p:tavLst>
                                    </p:anim>
                                    <p:anim calcmode="lin" valueType="num">
                                      <p:cBhvr>
                                        <p:cTn id="14" dur="500" fill="hold"/>
                                        <p:tgtEl>
                                          <p:spTgt spid="1193987"/>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1193988"/>
                                        </p:tgtEl>
                                        <p:attrNameLst>
                                          <p:attrName>style.visibility</p:attrName>
                                        </p:attrNameLst>
                                      </p:cBhvr>
                                      <p:to>
                                        <p:strVal val="visible"/>
                                      </p:to>
                                    </p:set>
                                    <p:anim calcmode="lin" valueType="num">
                                      <p:cBhvr>
                                        <p:cTn id="19" dur="500" fill="hold"/>
                                        <p:tgtEl>
                                          <p:spTgt spid="1193988"/>
                                        </p:tgtEl>
                                        <p:attrNameLst>
                                          <p:attrName>ppt_w</p:attrName>
                                        </p:attrNameLst>
                                      </p:cBhvr>
                                      <p:tavLst>
                                        <p:tav tm="0">
                                          <p:val>
                                            <p:fltVal val="0"/>
                                          </p:val>
                                        </p:tav>
                                        <p:tav tm="100000">
                                          <p:val>
                                            <p:strVal val="#ppt_w"/>
                                          </p:val>
                                        </p:tav>
                                      </p:tavLst>
                                    </p:anim>
                                    <p:anim calcmode="lin" valueType="num">
                                      <p:cBhvr>
                                        <p:cTn id="20" dur="500" fill="hold"/>
                                        <p:tgtEl>
                                          <p:spTgt spid="1193988"/>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1193989"/>
                                        </p:tgtEl>
                                        <p:attrNameLst>
                                          <p:attrName>style.visibility</p:attrName>
                                        </p:attrNameLst>
                                      </p:cBhvr>
                                      <p:to>
                                        <p:strVal val="visible"/>
                                      </p:to>
                                    </p:set>
                                    <p:anim calcmode="lin" valueType="num">
                                      <p:cBhvr>
                                        <p:cTn id="25" dur="500" fill="hold"/>
                                        <p:tgtEl>
                                          <p:spTgt spid="1193989"/>
                                        </p:tgtEl>
                                        <p:attrNameLst>
                                          <p:attrName>ppt_w</p:attrName>
                                        </p:attrNameLst>
                                      </p:cBhvr>
                                      <p:tavLst>
                                        <p:tav tm="0">
                                          <p:val>
                                            <p:fltVal val="0"/>
                                          </p:val>
                                        </p:tav>
                                        <p:tav tm="100000">
                                          <p:val>
                                            <p:strVal val="#ppt_w"/>
                                          </p:val>
                                        </p:tav>
                                      </p:tavLst>
                                    </p:anim>
                                    <p:anim calcmode="lin" valueType="num">
                                      <p:cBhvr>
                                        <p:cTn id="26" dur="500" fill="hold"/>
                                        <p:tgtEl>
                                          <p:spTgt spid="1193989"/>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1193990"/>
                                        </p:tgtEl>
                                        <p:attrNameLst>
                                          <p:attrName>style.visibility</p:attrName>
                                        </p:attrNameLst>
                                      </p:cBhvr>
                                      <p:to>
                                        <p:strVal val="visible"/>
                                      </p:to>
                                    </p:set>
                                    <p:anim calcmode="lin" valueType="num">
                                      <p:cBhvr>
                                        <p:cTn id="31" dur="500" fill="hold"/>
                                        <p:tgtEl>
                                          <p:spTgt spid="1193990"/>
                                        </p:tgtEl>
                                        <p:attrNameLst>
                                          <p:attrName>ppt_w</p:attrName>
                                        </p:attrNameLst>
                                      </p:cBhvr>
                                      <p:tavLst>
                                        <p:tav tm="0">
                                          <p:val>
                                            <p:fltVal val="0"/>
                                          </p:val>
                                        </p:tav>
                                        <p:tav tm="100000">
                                          <p:val>
                                            <p:strVal val="#ppt_w"/>
                                          </p:val>
                                        </p:tav>
                                      </p:tavLst>
                                    </p:anim>
                                    <p:anim calcmode="lin" valueType="num">
                                      <p:cBhvr>
                                        <p:cTn id="32" dur="500" fill="hold"/>
                                        <p:tgtEl>
                                          <p:spTgt spid="1193990"/>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1193991"/>
                                        </p:tgtEl>
                                        <p:attrNameLst>
                                          <p:attrName>style.visibility</p:attrName>
                                        </p:attrNameLst>
                                      </p:cBhvr>
                                      <p:to>
                                        <p:strVal val="visible"/>
                                      </p:to>
                                    </p:set>
                                    <p:anim calcmode="lin" valueType="num">
                                      <p:cBhvr>
                                        <p:cTn id="37" dur="500" fill="hold"/>
                                        <p:tgtEl>
                                          <p:spTgt spid="1193991"/>
                                        </p:tgtEl>
                                        <p:attrNameLst>
                                          <p:attrName>ppt_w</p:attrName>
                                        </p:attrNameLst>
                                      </p:cBhvr>
                                      <p:tavLst>
                                        <p:tav tm="0">
                                          <p:val>
                                            <p:fltVal val="0"/>
                                          </p:val>
                                        </p:tav>
                                        <p:tav tm="100000">
                                          <p:val>
                                            <p:strVal val="#ppt_w"/>
                                          </p:val>
                                        </p:tav>
                                      </p:tavLst>
                                    </p:anim>
                                    <p:anim calcmode="lin" valueType="num">
                                      <p:cBhvr>
                                        <p:cTn id="38" dur="500" fill="hold"/>
                                        <p:tgtEl>
                                          <p:spTgt spid="1193991"/>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1193996"/>
                                        </p:tgtEl>
                                        <p:attrNameLst>
                                          <p:attrName>style.visibility</p:attrName>
                                        </p:attrNameLst>
                                      </p:cBhvr>
                                      <p:to>
                                        <p:strVal val="visible"/>
                                      </p:to>
                                    </p:set>
                                    <p:anim calcmode="lin" valueType="num">
                                      <p:cBhvr>
                                        <p:cTn id="43" dur="500" fill="hold"/>
                                        <p:tgtEl>
                                          <p:spTgt spid="1193996"/>
                                        </p:tgtEl>
                                        <p:attrNameLst>
                                          <p:attrName>ppt_w</p:attrName>
                                        </p:attrNameLst>
                                      </p:cBhvr>
                                      <p:tavLst>
                                        <p:tav tm="0">
                                          <p:val>
                                            <p:fltVal val="0"/>
                                          </p:val>
                                        </p:tav>
                                        <p:tav tm="100000">
                                          <p:val>
                                            <p:strVal val="#ppt_w"/>
                                          </p:val>
                                        </p:tav>
                                      </p:tavLst>
                                    </p:anim>
                                    <p:anim calcmode="lin" valueType="num">
                                      <p:cBhvr>
                                        <p:cTn id="44" dur="500" fill="hold"/>
                                        <p:tgtEl>
                                          <p:spTgt spid="1193996"/>
                                        </p:tgtEl>
                                        <p:attrNameLst>
                                          <p:attrName>ppt_h</p:attrName>
                                        </p:attrNameLst>
                                      </p:cBhvr>
                                      <p:tavLst>
                                        <p:tav tm="0">
                                          <p:val>
                                            <p:strVal val="#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10" fill="hold" grpId="0" nodeType="clickEffect">
                                  <p:stCondLst>
                                    <p:cond delay="0"/>
                                  </p:stCondLst>
                                  <p:childTnLst>
                                    <p:set>
                                      <p:cBhvr>
                                        <p:cTn id="48" dur="1" fill="hold">
                                          <p:stCondLst>
                                            <p:cond delay="0"/>
                                          </p:stCondLst>
                                        </p:cTn>
                                        <p:tgtEl>
                                          <p:spTgt spid="1193992"/>
                                        </p:tgtEl>
                                        <p:attrNameLst>
                                          <p:attrName>style.visibility</p:attrName>
                                        </p:attrNameLst>
                                      </p:cBhvr>
                                      <p:to>
                                        <p:strVal val="visible"/>
                                      </p:to>
                                    </p:set>
                                    <p:anim calcmode="lin" valueType="num">
                                      <p:cBhvr>
                                        <p:cTn id="49" dur="500" fill="hold"/>
                                        <p:tgtEl>
                                          <p:spTgt spid="1193992"/>
                                        </p:tgtEl>
                                        <p:attrNameLst>
                                          <p:attrName>ppt_w</p:attrName>
                                        </p:attrNameLst>
                                      </p:cBhvr>
                                      <p:tavLst>
                                        <p:tav tm="0">
                                          <p:val>
                                            <p:fltVal val="0"/>
                                          </p:val>
                                        </p:tav>
                                        <p:tav tm="100000">
                                          <p:val>
                                            <p:strVal val="#ppt_w"/>
                                          </p:val>
                                        </p:tav>
                                      </p:tavLst>
                                    </p:anim>
                                    <p:anim calcmode="lin" valueType="num">
                                      <p:cBhvr>
                                        <p:cTn id="50" dur="500" fill="hold"/>
                                        <p:tgtEl>
                                          <p:spTgt spid="1193992"/>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10" fill="hold" grpId="0" nodeType="clickEffect">
                                  <p:stCondLst>
                                    <p:cond delay="0"/>
                                  </p:stCondLst>
                                  <p:childTnLst>
                                    <p:set>
                                      <p:cBhvr>
                                        <p:cTn id="54" dur="1" fill="hold">
                                          <p:stCondLst>
                                            <p:cond delay="0"/>
                                          </p:stCondLst>
                                        </p:cTn>
                                        <p:tgtEl>
                                          <p:spTgt spid="1193993"/>
                                        </p:tgtEl>
                                        <p:attrNameLst>
                                          <p:attrName>style.visibility</p:attrName>
                                        </p:attrNameLst>
                                      </p:cBhvr>
                                      <p:to>
                                        <p:strVal val="visible"/>
                                      </p:to>
                                    </p:set>
                                    <p:anim calcmode="lin" valueType="num">
                                      <p:cBhvr>
                                        <p:cTn id="55" dur="500" fill="hold"/>
                                        <p:tgtEl>
                                          <p:spTgt spid="1193993"/>
                                        </p:tgtEl>
                                        <p:attrNameLst>
                                          <p:attrName>ppt_w</p:attrName>
                                        </p:attrNameLst>
                                      </p:cBhvr>
                                      <p:tavLst>
                                        <p:tav tm="0">
                                          <p:val>
                                            <p:fltVal val="0"/>
                                          </p:val>
                                        </p:tav>
                                        <p:tav tm="100000">
                                          <p:val>
                                            <p:strVal val="#ppt_w"/>
                                          </p:val>
                                        </p:tav>
                                      </p:tavLst>
                                    </p:anim>
                                    <p:anim calcmode="lin" valueType="num">
                                      <p:cBhvr>
                                        <p:cTn id="56" dur="500" fill="hold"/>
                                        <p:tgtEl>
                                          <p:spTgt spid="1193993"/>
                                        </p:tgtEl>
                                        <p:attrNameLst>
                                          <p:attrName>ppt_h</p:attrName>
                                        </p:attrNameLst>
                                      </p:cBhvr>
                                      <p:tavLst>
                                        <p:tav tm="0">
                                          <p:val>
                                            <p:strVal val="#ppt_h"/>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7" presetClass="entr" presetSubtype="10" fill="hold" grpId="0" nodeType="clickEffect">
                                  <p:stCondLst>
                                    <p:cond delay="0"/>
                                  </p:stCondLst>
                                  <p:childTnLst>
                                    <p:set>
                                      <p:cBhvr>
                                        <p:cTn id="60" dur="1" fill="hold">
                                          <p:stCondLst>
                                            <p:cond delay="0"/>
                                          </p:stCondLst>
                                        </p:cTn>
                                        <p:tgtEl>
                                          <p:spTgt spid="1193997"/>
                                        </p:tgtEl>
                                        <p:attrNameLst>
                                          <p:attrName>style.visibility</p:attrName>
                                        </p:attrNameLst>
                                      </p:cBhvr>
                                      <p:to>
                                        <p:strVal val="visible"/>
                                      </p:to>
                                    </p:set>
                                    <p:anim calcmode="lin" valueType="num">
                                      <p:cBhvr>
                                        <p:cTn id="61" dur="500" fill="hold"/>
                                        <p:tgtEl>
                                          <p:spTgt spid="1193997"/>
                                        </p:tgtEl>
                                        <p:attrNameLst>
                                          <p:attrName>ppt_w</p:attrName>
                                        </p:attrNameLst>
                                      </p:cBhvr>
                                      <p:tavLst>
                                        <p:tav tm="0">
                                          <p:val>
                                            <p:fltVal val="0"/>
                                          </p:val>
                                        </p:tav>
                                        <p:tav tm="100000">
                                          <p:val>
                                            <p:strVal val="#ppt_w"/>
                                          </p:val>
                                        </p:tav>
                                      </p:tavLst>
                                    </p:anim>
                                    <p:anim calcmode="lin" valueType="num">
                                      <p:cBhvr>
                                        <p:cTn id="62" dur="500" fill="hold"/>
                                        <p:tgtEl>
                                          <p:spTgt spid="1193997"/>
                                        </p:tgtEl>
                                        <p:attrNameLst>
                                          <p:attrName>ppt_h</p:attrName>
                                        </p:attrNameLst>
                                      </p:cBhvr>
                                      <p:tavLst>
                                        <p:tav tm="0">
                                          <p:val>
                                            <p:strVal val="#ppt_h"/>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ntr" presetSubtype="10" fill="hold" grpId="0" nodeType="clickEffect">
                                  <p:stCondLst>
                                    <p:cond delay="0"/>
                                  </p:stCondLst>
                                  <p:childTnLst>
                                    <p:set>
                                      <p:cBhvr>
                                        <p:cTn id="66" dur="1" fill="hold">
                                          <p:stCondLst>
                                            <p:cond delay="0"/>
                                          </p:stCondLst>
                                        </p:cTn>
                                        <p:tgtEl>
                                          <p:spTgt spid="1193994"/>
                                        </p:tgtEl>
                                        <p:attrNameLst>
                                          <p:attrName>style.visibility</p:attrName>
                                        </p:attrNameLst>
                                      </p:cBhvr>
                                      <p:to>
                                        <p:strVal val="visible"/>
                                      </p:to>
                                    </p:set>
                                    <p:anim calcmode="lin" valueType="num">
                                      <p:cBhvr>
                                        <p:cTn id="67" dur="500" fill="hold"/>
                                        <p:tgtEl>
                                          <p:spTgt spid="1193994"/>
                                        </p:tgtEl>
                                        <p:attrNameLst>
                                          <p:attrName>ppt_w</p:attrName>
                                        </p:attrNameLst>
                                      </p:cBhvr>
                                      <p:tavLst>
                                        <p:tav tm="0">
                                          <p:val>
                                            <p:fltVal val="0"/>
                                          </p:val>
                                        </p:tav>
                                        <p:tav tm="100000">
                                          <p:val>
                                            <p:strVal val="#ppt_w"/>
                                          </p:val>
                                        </p:tav>
                                      </p:tavLst>
                                    </p:anim>
                                    <p:anim calcmode="lin" valueType="num">
                                      <p:cBhvr>
                                        <p:cTn id="68" dur="500" fill="hold"/>
                                        <p:tgtEl>
                                          <p:spTgt spid="1193994"/>
                                        </p:tgtEl>
                                        <p:attrNameLst>
                                          <p:attrName>ppt_h</p:attrName>
                                        </p:attrNameLst>
                                      </p:cBhvr>
                                      <p:tavLst>
                                        <p:tav tm="0">
                                          <p:val>
                                            <p:strVal val="#ppt_h"/>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7" presetClass="entr" presetSubtype="10" fill="hold" grpId="0" nodeType="clickEffect">
                                  <p:stCondLst>
                                    <p:cond delay="0"/>
                                  </p:stCondLst>
                                  <p:childTnLst>
                                    <p:set>
                                      <p:cBhvr>
                                        <p:cTn id="72" dur="1" fill="hold">
                                          <p:stCondLst>
                                            <p:cond delay="0"/>
                                          </p:stCondLst>
                                        </p:cTn>
                                        <p:tgtEl>
                                          <p:spTgt spid="1193995"/>
                                        </p:tgtEl>
                                        <p:attrNameLst>
                                          <p:attrName>style.visibility</p:attrName>
                                        </p:attrNameLst>
                                      </p:cBhvr>
                                      <p:to>
                                        <p:strVal val="visible"/>
                                      </p:to>
                                    </p:set>
                                    <p:anim calcmode="lin" valueType="num">
                                      <p:cBhvr>
                                        <p:cTn id="73" dur="500" fill="hold"/>
                                        <p:tgtEl>
                                          <p:spTgt spid="1193995"/>
                                        </p:tgtEl>
                                        <p:attrNameLst>
                                          <p:attrName>ppt_w</p:attrName>
                                        </p:attrNameLst>
                                      </p:cBhvr>
                                      <p:tavLst>
                                        <p:tav tm="0">
                                          <p:val>
                                            <p:fltVal val="0"/>
                                          </p:val>
                                        </p:tav>
                                        <p:tav tm="100000">
                                          <p:val>
                                            <p:strVal val="#ppt_w"/>
                                          </p:val>
                                        </p:tav>
                                      </p:tavLst>
                                    </p:anim>
                                    <p:anim calcmode="lin" valueType="num">
                                      <p:cBhvr>
                                        <p:cTn id="74" dur="500" fill="hold"/>
                                        <p:tgtEl>
                                          <p:spTgt spid="1193995"/>
                                        </p:tgtEl>
                                        <p:attrNameLst>
                                          <p:attrName>ppt_h</p:attrName>
                                        </p:attrNameLst>
                                      </p:cBhvr>
                                      <p:tavLst>
                                        <p:tav tm="0">
                                          <p:val>
                                            <p:strVal val="#ppt_h"/>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2" presetClass="entr" presetSubtype="4" fill="hold" grpId="0" nodeType="clickEffect">
                                  <p:stCondLst>
                                    <p:cond delay="0"/>
                                  </p:stCondLst>
                                  <p:childTnLst>
                                    <p:set>
                                      <p:cBhvr>
                                        <p:cTn id="78" dur="1" fill="hold">
                                          <p:stCondLst>
                                            <p:cond delay="0"/>
                                          </p:stCondLst>
                                        </p:cTn>
                                        <p:tgtEl>
                                          <p:spTgt spid="1193998"/>
                                        </p:tgtEl>
                                        <p:attrNameLst>
                                          <p:attrName>style.visibility</p:attrName>
                                        </p:attrNameLst>
                                      </p:cBhvr>
                                      <p:to>
                                        <p:strVal val="visible"/>
                                      </p:to>
                                    </p:set>
                                    <p:animEffect transition="in" filter="slide(fromBottom)">
                                      <p:cBhvr>
                                        <p:cTn id="79" dur="500"/>
                                        <p:tgtEl>
                                          <p:spTgt spid="1193998"/>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499"/>
                                          </p:stCondLst>
                                        </p:cTn>
                                        <p:tgtEl>
                                          <p:spTgt spid="1193999"/>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grpId="0" nodeType="clickEffect">
                                  <p:stCondLst>
                                    <p:cond delay="0"/>
                                  </p:stCondLst>
                                  <p:childTnLst>
                                    <p:set>
                                      <p:cBhvr>
                                        <p:cTn id="87" dur="1" fill="hold">
                                          <p:stCondLst>
                                            <p:cond delay="499"/>
                                          </p:stCondLst>
                                        </p:cTn>
                                        <p:tgtEl>
                                          <p:spTgt spid="1194000"/>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2" presetClass="entr" presetSubtype="4" fill="hold" grpId="0" nodeType="clickEffect">
                                  <p:stCondLst>
                                    <p:cond delay="0"/>
                                  </p:stCondLst>
                                  <p:childTnLst>
                                    <p:set>
                                      <p:cBhvr>
                                        <p:cTn id="91" dur="1" fill="hold">
                                          <p:stCondLst>
                                            <p:cond delay="0"/>
                                          </p:stCondLst>
                                        </p:cTn>
                                        <p:tgtEl>
                                          <p:spTgt spid="1194001"/>
                                        </p:tgtEl>
                                        <p:attrNameLst>
                                          <p:attrName>style.visibility</p:attrName>
                                        </p:attrNameLst>
                                      </p:cBhvr>
                                      <p:to>
                                        <p:strVal val="visible"/>
                                      </p:to>
                                    </p:set>
                                    <p:animEffect transition="in" filter="slide(fromBottom)">
                                      <p:cBhvr>
                                        <p:cTn id="92" dur="500"/>
                                        <p:tgtEl>
                                          <p:spTgt spid="1194001"/>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2" presetClass="entr" presetSubtype="4" fill="hold" grpId="0" nodeType="clickEffect">
                                  <p:stCondLst>
                                    <p:cond delay="0"/>
                                  </p:stCondLst>
                                  <p:childTnLst>
                                    <p:set>
                                      <p:cBhvr>
                                        <p:cTn id="96" dur="1" fill="hold">
                                          <p:stCondLst>
                                            <p:cond delay="0"/>
                                          </p:stCondLst>
                                        </p:cTn>
                                        <p:tgtEl>
                                          <p:spTgt spid="1194002"/>
                                        </p:tgtEl>
                                        <p:attrNameLst>
                                          <p:attrName>style.visibility</p:attrName>
                                        </p:attrNameLst>
                                      </p:cBhvr>
                                      <p:to>
                                        <p:strVal val="visible"/>
                                      </p:to>
                                    </p:set>
                                    <p:animEffect transition="in" filter="slide(fromBottom)">
                                      <p:cBhvr>
                                        <p:cTn id="97" dur="500"/>
                                        <p:tgtEl>
                                          <p:spTgt spid="119400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2" presetClass="entr" presetSubtype="4" fill="hold" grpId="0" nodeType="clickEffect">
                                  <p:stCondLst>
                                    <p:cond delay="0"/>
                                  </p:stCondLst>
                                  <p:childTnLst>
                                    <p:set>
                                      <p:cBhvr>
                                        <p:cTn id="101" dur="1" fill="hold">
                                          <p:stCondLst>
                                            <p:cond delay="0"/>
                                          </p:stCondLst>
                                        </p:cTn>
                                        <p:tgtEl>
                                          <p:spTgt spid="1194003"/>
                                        </p:tgtEl>
                                        <p:attrNameLst>
                                          <p:attrName>style.visibility</p:attrName>
                                        </p:attrNameLst>
                                      </p:cBhvr>
                                      <p:to>
                                        <p:strVal val="visible"/>
                                      </p:to>
                                    </p:set>
                                    <p:animEffect transition="in" filter="slide(fromBottom)">
                                      <p:cBhvr>
                                        <p:cTn id="102" dur="500"/>
                                        <p:tgtEl>
                                          <p:spTgt spid="1194003"/>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2" presetClass="entr" presetSubtype="4" fill="hold" grpId="0" nodeType="clickEffect">
                                  <p:stCondLst>
                                    <p:cond delay="0"/>
                                  </p:stCondLst>
                                  <p:childTnLst>
                                    <p:set>
                                      <p:cBhvr>
                                        <p:cTn id="106" dur="1" fill="hold">
                                          <p:stCondLst>
                                            <p:cond delay="0"/>
                                          </p:stCondLst>
                                        </p:cTn>
                                        <p:tgtEl>
                                          <p:spTgt spid="1194004"/>
                                        </p:tgtEl>
                                        <p:attrNameLst>
                                          <p:attrName>style.visibility</p:attrName>
                                        </p:attrNameLst>
                                      </p:cBhvr>
                                      <p:to>
                                        <p:strVal val="visible"/>
                                      </p:to>
                                    </p:set>
                                    <p:animEffect transition="in" filter="slide(fromBottom)">
                                      <p:cBhvr>
                                        <p:cTn id="107" dur="500"/>
                                        <p:tgtEl>
                                          <p:spTgt spid="1194004"/>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2" presetClass="entr" presetSubtype="4" fill="hold" grpId="0" nodeType="clickEffect">
                                  <p:stCondLst>
                                    <p:cond delay="0"/>
                                  </p:stCondLst>
                                  <p:childTnLst>
                                    <p:set>
                                      <p:cBhvr>
                                        <p:cTn id="111" dur="1" fill="hold">
                                          <p:stCondLst>
                                            <p:cond delay="0"/>
                                          </p:stCondLst>
                                        </p:cTn>
                                        <p:tgtEl>
                                          <p:spTgt spid="1194005"/>
                                        </p:tgtEl>
                                        <p:attrNameLst>
                                          <p:attrName>style.visibility</p:attrName>
                                        </p:attrNameLst>
                                      </p:cBhvr>
                                      <p:to>
                                        <p:strVal val="visible"/>
                                      </p:to>
                                    </p:set>
                                    <p:animEffect transition="in" filter="slide(fromBottom)">
                                      <p:cBhvr>
                                        <p:cTn id="112" dur="500"/>
                                        <p:tgtEl>
                                          <p:spTgt spid="1194005"/>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2" presetClass="entr" presetSubtype="4" fill="hold" grpId="0" nodeType="clickEffect">
                                  <p:stCondLst>
                                    <p:cond delay="0"/>
                                  </p:stCondLst>
                                  <p:childTnLst>
                                    <p:set>
                                      <p:cBhvr>
                                        <p:cTn id="116" dur="1" fill="hold">
                                          <p:stCondLst>
                                            <p:cond delay="0"/>
                                          </p:stCondLst>
                                        </p:cTn>
                                        <p:tgtEl>
                                          <p:spTgt spid="1194006"/>
                                        </p:tgtEl>
                                        <p:attrNameLst>
                                          <p:attrName>style.visibility</p:attrName>
                                        </p:attrNameLst>
                                      </p:cBhvr>
                                      <p:to>
                                        <p:strVal val="visible"/>
                                      </p:to>
                                    </p:set>
                                    <p:animEffect transition="in" filter="slide(fromBottom)">
                                      <p:cBhvr>
                                        <p:cTn id="117" dur="500"/>
                                        <p:tgtEl>
                                          <p:spTgt spid="1194006"/>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2" presetClass="entr" presetSubtype="4" fill="hold" grpId="0" nodeType="clickEffect">
                                  <p:stCondLst>
                                    <p:cond delay="0"/>
                                  </p:stCondLst>
                                  <p:childTnLst>
                                    <p:set>
                                      <p:cBhvr>
                                        <p:cTn id="121" dur="1" fill="hold">
                                          <p:stCondLst>
                                            <p:cond delay="0"/>
                                          </p:stCondLst>
                                        </p:cTn>
                                        <p:tgtEl>
                                          <p:spTgt spid="1194007"/>
                                        </p:tgtEl>
                                        <p:attrNameLst>
                                          <p:attrName>style.visibility</p:attrName>
                                        </p:attrNameLst>
                                      </p:cBhvr>
                                      <p:to>
                                        <p:strVal val="visible"/>
                                      </p:to>
                                    </p:set>
                                    <p:animEffect transition="in" filter="slide(fromBottom)">
                                      <p:cBhvr>
                                        <p:cTn id="122" dur="500"/>
                                        <p:tgtEl>
                                          <p:spTgt spid="1194007"/>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2" presetClass="entr" presetSubtype="4" fill="hold" grpId="0" nodeType="clickEffect">
                                  <p:stCondLst>
                                    <p:cond delay="0"/>
                                  </p:stCondLst>
                                  <p:childTnLst>
                                    <p:set>
                                      <p:cBhvr>
                                        <p:cTn id="126" dur="1" fill="hold">
                                          <p:stCondLst>
                                            <p:cond delay="0"/>
                                          </p:stCondLst>
                                        </p:cTn>
                                        <p:tgtEl>
                                          <p:spTgt spid="1194008"/>
                                        </p:tgtEl>
                                        <p:attrNameLst>
                                          <p:attrName>style.visibility</p:attrName>
                                        </p:attrNameLst>
                                      </p:cBhvr>
                                      <p:to>
                                        <p:strVal val="visible"/>
                                      </p:to>
                                    </p:set>
                                    <p:animEffect transition="in" filter="slide(fromBottom)">
                                      <p:cBhvr>
                                        <p:cTn id="127" dur="500"/>
                                        <p:tgtEl>
                                          <p:spTgt spid="1194008"/>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2" presetClass="entr" presetSubtype="4" fill="hold" grpId="0" nodeType="clickEffect">
                                  <p:stCondLst>
                                    <p:cond delay="0"/>
                                  </p:stCondLst>
                                  <p:childTnLst>
                                    <p:set>
                                      <p:cBhvr>
                                        <p:cTn id="131" dur="1" fill="hold">
                                          <p:stCondLst>
                                            <p:cond delay="0"/>
                                          </p:stCondLst>
                                        </p:cTn>
                                        <p:tgtEl>
                                          <p:spTgt spid="1194009"/>
                                        </p:tgtEl>
                                        <p:attrNameLst>
                                          <p:attrName>style.visibility</p:attrName>
                                        </p:attrNameLst>
                                      </p:cBhvr>
                                      <p:to>
                                        <p:strVal val="visible"/>
                                      </p:to>
                                    </p:set>
                                    <p:animEffect transition="in" filter="slide(fromBottom)">
                                      <p:cBhvr>
                                        <p:cTn id="132" dur="500"/>
                                        <p:tgtEl>
                                          <p:spTgt spid="1194009"/>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2" presetClass="entr" presetSubtype="4" fill="hold" grpId="0" nodeType="clickEffect">
                                  <p:stCondLst>
                                    <p:cond delay="0"/>
                                  </p:stCondLst>
                                  <p:childTnLst>
                                    <p:set>
                                      <p:cBhvr>
                                        <p:cTn id="136" dur="1" fill="hold">
                                          <p:stCondLst>
                                            <p:cond delay="0"/>
                                          </p:stCondLst>
                                        </p:cTn>
                                        <p:tgtEl>
                                          <p:spTgt spid="1194010"/>
                                        </p:tgtEl>
                                        <p:attrNameLst>
                                          <p:attrName>style.visibility</p:attrName>
                                        </p:attrNameLst>
                                      </p:cBhvr>
                                      <p:to>
                                        <p:strVal val="visible"/>
                                      </p:to>
                                    </p:set>
                                    <p:animEffect transition="in" filter="slide(fromBottom)">
                                      <p:cBhvr>
                                        <p:cTn id="137" dur="500"/>
                                        <p:tgtEl>
                                          <p:spTgt spid="1194010"/>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1194011"/>
                                        </p:tgtEl>
                                        <p:attrNameLst>
                                          <p:attrName>style.visibility</p:attrName>
                                        </p:attrNameLst>
                                      </p:cBhvr>
                                      <p:to>
                                        <p:strVal val="visible"/>
                                      </p:to>
                                    </p:set>
                                    <p:animEffect transition="in" filter="dissolve">
                                      <p:cBhvr>
                                        <p:cTn id="142" dur="500"/>
                                        <p:tgtEl>
                                          <p:spTgt spid="1194011"/>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1194012"/>
                                        </p:tgtEl>
                                        <p:attrNameLst>
                                          <p:attrName>style.visibility</p:attrName>
                                        </p:attrNameLst>
                                      </p:cBhvr>
                                      <p:to>
                                        <p:strVal val="visible"/>
                                      </p:to>
                                    </p:set>
                                    <p:animEffect transition="in" filter="dissolve">
                                      <p:cBhvr>
                                        <p:cTn id="147" dur="500"/>
                                        <p:tgtEl>
                                          <p:spTgt spid="1194012"/>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1194013"/>
                                        </p:tgtEl>
                                        <p:attrNameLst>
                                          <p:attrName>style.visibility</p:attrName>
                                        </p:attrNameLst>
                                      </p:cBhvr>
                                      <p:to>
                                        <p:strVal val="visible"/>
                                      </p:to>
                                    </p:set>
                                    <p:animEffect transition="in" filter="dissolve">
                                      <p:cBhvr>
                                        <p:cTn id="152" dur="500"/>
                                        <p:tgtEl>
                                          <p:spTgt spid="1194013"/>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1194014"/>
                                        </p:tgtEl>
                                        <p:attrNameLst>
                                          <p:attrName>style.visibility</p:attrName>
                                        </p:attrNameLst>
                                      </p:cBhvr>
                                      <p:to>
                                        <p:strVal val="visible"/>
                                      </p:to>
                                    </p:set>
                                    <p:animEffect transition="in" filter="dissolve">
                                      <p:cBhvr>
                                        <p:cTn id="157" dur="500"/>
                                        <p:tgtEl>
                                          <p:spTgt spid="1194014"/>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194015"/>
                                        </p:tgtEl>
                                        <p:attrNameLst>
                                          <p:attrName>style.visibility</p:attrName>
                                        </p:attrNameLst>
                                      </p:cBhvr>
                                      <p:to>
                                        <p:strVal val="visible"/>
                                      </p:to>
                                    </p:set>
                                    <p:animEffect transition="in" filter="dissolve">
                                      <p:cBhvr>
                                        <p:cTn id="162" dur="500"/>
                                        <p:tgtEl>
                                          <p:spTgt spid="1194015"/>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1194016"/>
                                        </p:tgtEl>
                                        <p:attrNameLst>
                                          <p:attrName>style.visibility</p:attrName>
                                        </p:attrNameLst>
                                      </p:cBhvr>
                                      <p:to>
                                        <p:strVal val="visible"/>
                                      </p:to>
                                    </p:set>
                                    <p:animEffect transition="in" filter="dissolve">
                                      <p:cBhvr>
                                        <p:cTn id="167" dur="500"/>
                                        <p:tgtEl>
                                          <p:spTgt spid="1194016"/>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9" presetClass="entr" presetSubtype="0" fill="hold" grpId="0" nodeType="clickEffect">
                                  <p:stCondLst>
                                    <p:cond delay="0"/>
                                  </p:stCondLst>
                                  <p:childTnLst>
                                    <p:set>
                                      <p:cBhvr>
                                        <p:cTn id="171" dur="1" fill="hold">
                                          <p:stCondLst>
                                            <p:cond delay="0"/>
                                          </p:stCondLst>
                                        </p:cTn>
                                        <p:tgtEl>
                                          <p:spTgt spid="1194017"/>
                                        </p:tgtEl>
                                        <p:attrNameLst>
                                          <p:attrName>style.visibility</p:attrName>
                                        </p:attrNameLst>
                                      </p:cBhvr>
                                      <p:to>
                                        <p:strVal val="visible"/>
                                      </p:to>
                                    </p:set>
                                    <p:animEffect transition="in" filter="dissolve">
                                      <p:cBhvr>
                                        <p:cTn id="172" dur="500"/>
                                        <p:tgtEl>
                                          <p:spTgt spid="1194017"/>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1194018"/>
                                        </p:tgtEl>
                                        <p:attrNameLst>
                                          <p:attrName>style.visibility</p:attrName>
                                        </p:attrNameLst>
                                      </p:cBhvr>
                                      <p:to>
                                        <p:strVal val="visible"/>
                                      </p:to>
                                    </p:set>
                                    <p:animEffect transition="in" filter="dissolve">
                                      <p:cBhvr>
                                        <p:cTn id="177" dur="500"/>
                                        <p:tgtEl>
                                          <p:spTgt spid="1194018"/>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18" presetClass="entr" presetSubtype="6" fill="hold" grpId="0" nodeType="clickEffect">
                                  <p:stCondLst>
                                    <p:cond delay="0"/>
                                  </p:stCondLst>
                                  <p:childTnLst>
                                    <p:set>
                                      <p:cBhvr>
                                        <p:cTn id="181" dur="1" fill="hold">
                                          <p:stCondLst>
                                            <p:cond delay="0"/>
                                          </p:stCondLst>
                                        </p:cTn>
                                        <p:tgtEl>
                                          <p:spTgt spid="1194019"/>
                                        </p:tgtEl>
                                        <p:attrNameLst>
                                          <p:attrName>style.visibility</p:attrName>
                                        </p:attrNameLst>
                                      </p:cBhvr>
                                      <p:to>
                                        <p:strVal val="visible"/>
                                      </p:to>
                                    </p:set>
                                    <p:animEffect transition="in" filter="strips(downRight)">
                                      <p:cBhvr>
                                        <p:cTn id="182" dur="500"/>
                                        <p:tgtEl>
                                          <p:spTgt spid="1194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3986" grpId="0" autoUpdateAnimBg="0"/>
      <p:bldP spid="1193987" grpId="0" autoUpdateAnimBg="0"/>
      <p:bldP spid="1193988" grpId="0" autoUpdateAnimBg="0"/>
      <p:bldP spid="1193989" grpId="0" autoUpdateAnimBg="0"/>
      <p:bldP spid="1193990" grpId="0" autoUpdateAnimBg="0"/>
      <p:bldP spid="1193991" grpId="0" autoUpdateAnimBg="0"/>
      <p:bldP spid="1193992" grpId="0" autoUpdateAnimBg="0"/>
      <p:bldP spid="1193993" grpId="0" autoUpdateAnimBg="0"/>
      <p:bldP spid="1193994" grpId="0" autoUpdateAnimBg="0"/>
      <p:bldP spid="1193995" grpId="0" autoUpdateAnimBg="0"/>
      <p:bldP spid="1193996" grpId="0" autoUpdateAnimBg="0"/>
      <p:bldP spid="1193997" grpId="0" animBg="1"/>
      <p:bldP spid="1193998" grpId="0" animBg="1"/>
      <p:bldP spid="1193999" grpId="0" animBg="1"/>
      <p:bldP spid="1194000" grpId="0" animBg="1"/>
      <p:bldP spid="1194001" grpId="0" autoUpdateAnimBg="0"/>
      <p:bldP spid="1194002" grpId="0" autoUpdateAnimBg="0"/>
      <p:bldP spid="1194003" grpId="0" autoUpdateAnimBg="0"/>
      <p:bldP spid="1194004" grpId="0" autoUpdateAnimBg="0"/>
      <p:bldP spid="1194005" grpId="0" autoUpdateAnimBg="0"/>
      <p:bldP spid="1194006" grpId="0" autoUpdateAnimBg="0"/>
      <p:bldP spid="1194007" grpId="0" animBg="1"/>
      <p:bldP spid="1194008" grpId="0" autoUpdateAnimBg="0"/>
      <p:bldP spid="1194009" grpId="0" autoUpdateAnimBg="0"/>
      <p:bldP spid="1194010" grpId="0" animBg="1"/>
      <p:bldP spid="1194011" grpId="0" autoUpdateAnimBg="0"/>
      <p:bldP spid="1194012" grpId="0" autoUpdateAnimBg="0"/>
      <p:bldP spid="1194013" grpId="0" autoUpdateAnimBg="0"/>
      <p:bldP spid="1194014" grpId="0" autoUpdateAnimBg="0"/>
      <p:bldP spid="1194015" grpId="0" autoUpdateAnimBg="0"/>
      <p:bldP spid="1194016" grpId="0" autoUpdateAnimBg="0"/>
      <p:bldP spid="1194017" grpId="0" autoUpdateAnimBg="0"/>
      <p:bldP spid="1194018" grpId="0" autoUpdateAnimBg="0"/>
      <p:bldP spid="1194019"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subTitle" idx="1"/>
          </p:nvPr>
        </p:nvSpPr>
        <p:spPr>
          <a:xfrm>
            <a:off x="476545" y="1951792"/>
            <a:ext cx="8382000" cy="2954415"/>
          </a:xfrm>
        </p:spPr>
        <p:txBody>
          <a:bodyPr/>
          <a:lstStyle/>
          <a:p>
            <a:pPr algn="l">
              <a:buFont typeface="Wingdings 2" panose="05020102010507070707" pitchFamily="18" charset="2"/>
              <a:buNone/>
            </a:pPr>
            <a:r>
              <a:rPr lang="zh-CN" altLang="en-US" dirty="0" smtClean="0"/>
              <a:t>另外几种有权码，如</a:t>
            </a:r>
            <a:r>
              <a:rPr lang="en-US" altLang="zh-CN" dirty="0" smtClean="0"/>
              <a:t>2421</a:t>
            </a:r>
            <a:r>
              <a:rPr lang="zh-CN" altLang="en-US" dirty="0" smtClean="0"/>
              <a:t>，</a:t>
            </a:r>
            <a:r>
              <a:rPr lang="en-US" altLang="zh-CN" dirty="0" smtClean="0"/>
              <a:t>5211</a:t>
            </a:r>
            <a:r>
              <a:rPr lang="zh-CN" altLang="en-US" dirty="0" smtClean="0"/>
              <a:t>，</a:t>
            </a:r>
            <a:r>
              <a:rPr lang="en-US" altLang="zh-CN" dirty="0" smtClean="0"/>
              <a:t>4311</a:t>
            </a:r>
            <a:r>
              <a:rPr lang="zh-CN" altLang="en-US" dirty="0" smtClean="0"/>
              <a:t>码，也是用</a:t>
            </a:r>
            <a:r>
              <a:rPr lang="en-US" altLang="zh-CN" dirty="0" smtClean="0"/>
              <a:t>4</a:t>
            </a:r>
            <a:r>
              <a:rPr lang="zh-CN" altLang="en-US" dirty="0" smtClean="0"/>
              <a:t>位二进制码表示一个十进制数位，但</a:t>
            </a:r>
            <a:r>
              <a:rPr lang="en-US" altLang="zh-CN" dirty="0" smtClean="0"/>
              <a:t>4</a:t>
            </a:r>
            <a:r>
              <a:rPr lang="zh-CN" altLang="en-US" dirty="0" smtClean="0"/>
              <a:t>位二进制码之间不符合二进制规则。这几种有权码有一特点，即任何两个相加之和等于</a:t>
            </a:r>
            <a:r>
              <a:rPr lang="en-US" altLang="zh-CN" dirty="0" smtClean="0"/>
              <a:t>(9)</a:t>
            </a:r>
            <a:r>
              <a:rPr lang="en-US" altLang="zh-CN" baseline="-25000" dirty="0" smtClean="0"/>
              <a:t>10</a:t>
            </a:r>
            <a:r>
              <a:rPr lang="zh-CN" altLang="en-US" dirty="0" smtClean="0"/>
              <a:t>的二进制码互为反码。例如，在</a:t>
            </a:r>
            <a:r>
              <a:rPr lang="en-US" altLang="zh-CN" dirty="0" smtClean="0"/>
              <a:t>2421</a:t>
            </a:r>
            <a:r>
              <a:rPr lang="zh-CN" altLang="en-US" dirty="0" smtClean="0"/>
              <a:t>码中，</a:t>
            </a:r>
            <a:r>
              <a:rPr lang="en-US" altLang="zh-CN" dirty="0" smtClean="0"/>
              <a:t>0(0000)</a:t>
            </a:r>
            <a:r>
              <a:rPr lang="zh-CN" altLang="en-US" dirty="0" smtClean="0"/>
              <a:t>与</a:t>
            </a:r>
            <a:r>
              <a:rPr lang="en-US" altLang="zh-CN" dirty="0" smtClean="0"/>
              <a:t>9(1111)</a:t>
            </a:r>
            <a:r>
              <a:rPr lang="zh-CN" altLang="en-US" dirty="0" smtClean="0"/>
              <a:t>、</a:t>
            </a:r>
            <a:r>
              <a:rPr lang="en-US" altLang="zh-CN" dirty="0" smtClean="0"/>
              <a:t>1(0001)</a:t>
            </a:r>
            <a:r>
              <a:rPr lang="zh-CN" altLang="en-US" dirty="0" smtClean="0"/>
              <a:t>与</a:t>
            </a:r>
            <a:r>
              <a:rPr lang="en-US" altLang="zh-CN" dirty="0" smtClean="0"/>
              <a:t>8(1110)</a:t>
            </a:r>
            <a:r>
              <a:rPr lang="zh-CN" altLang="en-US" dirty="0" smtClean="0"/>
              <a:t>、</a:t>
            </a:r>
            <a:r>
              <a:rPr lang="en-US" altLang="zh-CN" dirty="0" smtClean="0"/>
              <a:t>…</a:t>
            </a:r>
            <a:r>
              <a:rPr lang="zh-CN" altLang="en-US" dirty="0" smtClean="0"/>
              <a:t>，互为反码。 </a:t>
            </a:r>
          </a:p>
        </p:txBody>
      </p:sp>
    </p:spTree>
    <p:extLst>
      <p:ext uri="{BB962C8B-B14F-4D97-AF65-F5344CB8AC3E}">
        <p14:creationId xmlns:p14="http://schemas.microsoft.com/office/powerpoint/2010/main" val="7864256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subTitle" idx="1"/>
          </p:nvPr>
        </p:nvSpPr>
        <p:spPr>
          <a:xfrm>
            <a:off x="304800" y="609600"/>
            <a:ext cx="8382000" cy="587375"/>
          </a:xfrm>
        </p:spPr>
        <p:txBody>
          <a:bodyPr/>
          <a:lstStyle/>
          <a:p>
            <a:pPr>
              <a:buFont typeface="Wingdings 2" panose="05020102010507070707" pitchFamily="18" charset="2"/>
              <a:buNone/>
            </a:pPr>
            <a:r>
              <a:rPr lang="zh-CN" altLang="en-US" smtClean="0"/>
              <a:t>表  </a:t>
            </a:r>
            <a:r>
              <a:rPr lang="en-US" altLang="zh-CN" smtClean="0"/>
              <a:t>4</a:t>
            </a:r>
            <a:r>
              <a:rPr lang="zh-CN" altLang="en-US" smtClean="0"/>
              <a:t>位有权码</a:t>
            </a:r>
          </a:p>
        </p:txBody>
      </p:sp>
      <p:graphicFrame>
        <p:nvGraphicFramePr>
          <p:cNvPr id="1152003" name="Group 3"/>
          <p:cNvGraphicFramePr>
            <a:graphicFrameLocks noGrp="1"/>
          </p:cNvGraphicFramePr>
          <p:nvPr/>
        </p:nvGraphicFramePr>
        <p:xfrm>
          <a:off x="684213" y="1341438"/>
          <a:ext cx="7920037" cy="5029200"/>
        </p:xfrm>
        <a:graphic>
          <a:graphicData uri="http://schemas.openxmlformats.org/drawingml/2006/table">
            <a:tbl>
              <a:tblPr/>
              <a:tblGrid>
                <a:gridCol w="1584325"/>
                <a:gridCol w="1582737"/>
                <a:gridCol w="1585913"/>
                <a:gridCol w="1582737"/>
                <a:gridCol w="1584325"/>
              </a:tblGrid>
              <a:tr h="406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十进制数</a:t>
                      </a:r>
                      <a:endParaRPr kumimoji="1" lang="zh-CN" altLang="en-US"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8421</a:t>
                      </a:r>
                      <a:r>
                        <a:rPr kumimoji="1" lang="zh-CN" altLang="en-US"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码</a:t>
                      </a:r>
                      <a:endParaRPr kumimoji="1" lang="zh-CN" altLang="en-US"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2421</a:t>
                      </a:r>
                      <a:r>
                        <a:rPr kumimoji="1" lang="zh-CN" altLang="en-US"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码</a:t>
                      </a:r>
                      <a:endParaRPr kumimoji="1" lang="zh-CN" altLang="en-US"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5211</a:t>
                      </a:r>
                      <a:r>
                        <a:rPr kumimoji="1" lang="zh-CN" altLang="en-US"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码</a:t>
                      </a:r>
                      <a:endParaRPr kumimoji="1" lang="zh-CN" altLang="en-US"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4311</a:t>
                      </a:r>
                      <a:r>
                        <a:rPr kumimoji="1" lang="zh-CN" altLang="en-US"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码</a:t>
                      </a:r>
                      <a:endParaRPr kumimoji="1" lang="zh-CN" altLang="en-US"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0 0 0 0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0 0 0 0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0 0 0 0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0 0 0 0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0 0 0 1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0 0 0 1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0 0 0 1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0 0 0 1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2</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0 0 1 0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0 0 1 0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0 0 1 1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0 0 1 1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3</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0 0 1 1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0 0 1 1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0 1 0 1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0 1 0 0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4</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0 1 0 0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0 1 0 0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0 1 1 1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1 0 0 0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5</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0 1 0 1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1 0 1 1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1 0 0 0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0 1 1 1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6</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0 1 1 0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1 1 0 0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1 0 1 0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1 0 1 1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7</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0 1 1 1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1 1 0 1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1 1 0 0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1 1 0 0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8</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1 0 0 0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1 1 1 0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1 1 1 0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1 1 1 0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9</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1 0 0 1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1 1 1 1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1 1 1 1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1 1 1 1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993254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subTitle" idx="1"/>
          </p:nvPr>
        </p:nvSpPr>
        <p:spPr>
          <a:xfrm>
            <a:off x="304800" y="609600"/>
            <a:ext cx="8382000" cy="5867400"/>
          </a:xfrm>
          <a:noFill/>
        </p:spPr>
        <p:txBody>
          <a:bodyPr/>
          <a:lstStyle/>
          <a:p>
            <a:pPr algn="l"/>
            <a:r>
              <a:rPr lang="en-US" altLang="zh-CN" smtClean="0"/>
              <a:t>(2) </a:t>
            </a:r>
            <a:r>
              <a:rPr lang="zh-CN" altLang="en-US" smtClean="0"/>
              <a:t>无权码</a:t>
            </a:r>
          </a:p>
          <a:p>
            <a:pPr algn="l"/>
            <a:r>
              <a:rPr lang="zh-CN" altLang="en-US" smtClean="0"/>
              <a:t>表示一个十进制数位的二进制码的每一位没有确定的权。用得较多的是余</a:t>
            </a:r>
            <a:r>
              <a:rPr lang="en-US" altLang="zh-CN" smtClean="0"/>
              <a:t>3</a:t>
            </a:r>
            <a:r>
              <a:rPr lang="zh-CN" altLang="en-US" smtClean="0"/>
              <a:t>码</a:t>
            </a:r>
            <a:r>
              <a:rPr lang="en-US" altLang="zh-CN" smtClean="0"/>
              <a:t>(Excess-3 Code)</a:t>
            </a:r>
            <a:r>
              <a:rPr lang="zh-CN" altLang="en-US" smtClean="0"/>
              <a:t>和格雷码</a:t>
            </a:r>
            <a:r>
              <a:rPr lang="en-US" altLang="zh-CN" smtClean="0"/>
              <a:t>(Gray Code)</a:t>
            </a:r>
            <a:r>
              <a:rPr lang="zh-CN" altLang="en-US" smtClean="0"/>
              <a:t>，格雷码又称“循环码”。</a:t>
            </a:r>
          </a:p>
          <a:p>
            <a:pPr algn="l"/>
            <a:r>
              <a:rPr lang="zh-CN" altLang="en-US" smtClean="0"/>
              <a:t>余</a:t>
            </a:r>
            <a:r>
              <a:rPr lang="en-US" altLang="zh-CN" smtClean="0"/>
              <a:t>3</a:t>
            </a:r>
            <a:r>
              <a:rPr lang="zh-CN" altLang="en-US" smtClean="0"/>
              <a:t>码是在</a:t>
            </a:r>
            <a:r>
              <a:rPr lang="en-US" altLang="zh-CN" smtClean="0"/>
              <a:t>8421</a:t>
            </a:r>
            <a:r>
              <a:rPr lang="zh-CN" altLang="en-US" smtClean="0"/>
              <a:t>码基础上，把每个编码都加上</a:t>
            </a:r>
            <a:r>
              <a:rPr lang="en-US" altLang="zh-CN" smtClean="0"/>
              <a:t>0011</a:t>
            </a:r>
            <a:r>
              <a:rPr lang="zh-CN" altLang="en-US" smtClean="0"/>
              <a:t>而形成的</a:t>
            </a:r>
            <a:r>
              <a:rPr lang="en-US" altLang="zh-CN" smtClean="0"/>
              <a:t>(</a:t>
            </a:r>
            <a:r>
              <a:rPr lang="zh-CN" altLang="en-US" smtClean="0"/>
              <a:t>见下表</a:t>
            </a:r>
            <a:r>
              <a:rPr lang="en-US" altLang="zh-CN" smtClean="0"/>
              <a:t>)</a:t>
            </a:r>
            <a:r>
              <a:rPr lang="zh-CN" altLang="en-US" smtClean="0"/>
              <a:t>，其运算规则是：</a:t>
            </a:r>
          </a:p>
          <a:p>
            <a:pPr algn="l"/>
            <a:r>
              <a:rPr lang="zh-CN" altLang="en-US" smtClean="0"/>
              <a:t>当两个余</a:t>
            </a:r>
            <a:r>
              <a:rPr lang="en-US" altLang="zh-CN" smtClean="0"/>
              <a:t>3</a:t>
            </a:r>
            <a:r>
              <a:rPr lang="zh-CN" altLang="en-US" smtClean="0"/>
              <a:t>码相加不产生进位时，应从结果中减去</a:t>
            </a:r>
            <a:r>
              <a:rPr lang="en-US" altLang="zh-CN" smtClean="0"/>
              <a:t>0011</a:t>
            </a:r>
            <a:r>
              <a:rPr lang="zh-CN" altLang="en-US" smtClean="0"/>
              <a:t>；产生进位时，应将进位信号送入高位，本位加</a:t>
            </a:r>
            <a:r>
              <a:rPr lang="en-US" altLang="zh-CN" smtClean="0"/>
              <a:t>0011</a:t>
            </a:r>
            <a:r>
              <a:rPr lang="zh-CN" altLang="en-US" smtClean="0"/>
              <a:t>。</a:t>
            </a:r>
          </a:p>
          <a:p>
            <a:pPr algn="l"/>
            <a:r>
              <a:rPr lang="zh-CN" altLang="en-US" smtClean="0"/>
              <a:t>例</a:t>
            </a:r>
            <a:r>
              <a:rPr lang="en-US" altLang="zh-CN" smtClean="0"/>
              <a:t>  (28)</a:t>
            </a:r>
            <a:r>
              <a:rPr lang="en-US" altLang="zh-CN" baseline="-25000" smtClean="0"/>
              <a:t>10</a:t>
            </a:r>
            <a:r>
              <a:rPr lang="en-US" altLang="zh-CN" smtClean="0"/>
              <a:t>+(55)</a:t>
            </a:r>
            <a:r>
              <a:rPr lang="en-US" altLang="zh-CN" baseline="-25000" smtClean="0"/>
              <a:t>10</a:t>
            </a:r>
            <a:r>
              <a:rPr lang="en-US" altLang="zh-CN" smtClean="0"/>
              <a:t>=(83)</a:t>
            </a:r>
            <a:r>
              <a:rPr lang="en-US" altLang="zh-CN" baseline="-25000" smtClean="0"/>
              <a:t>10</a:t>
            </a:r>
          </a:p>
        </p:txBody>
      </p:sp>
    </p:spTree>
    <p:extLst>
      <p:ext uri="{BB962C8B-B14F-4D97-AF65-F5344CB8AC3E}">
        <p14:creationId xmlns:p14="http://schemas.microsoft.com/office/powerpoint/2010/main" val="12358129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subTitle" idx="1"/>
          </p:nvPr>
        </p:nvSpPr>
        <p:spPr>
          <a:xfrm>
            <a:off x="304800" y="609600"/>
            <a:ext cx="8382000" cy="5867400"/>
          </a:xfrm>
        </p:spPr>
        <p:txBody>
          <a:bodyPr/>
          <a:lstStyle/>
          <a:p>
            <a:pPr algn="l">
              <a:buFont typeface="Wingdings 2" panose="05020102010507070707" pitchFamily="18" charset="2"/>
              <a:buNone/>
            </a:pPr>
            <a:r>
              <a:rPr lang="en-US" altLang="zh-CN" smtClean="0"/>
              <a:t>	</a:t>
            </a:r>
            <a:r>
              <a:rPr lang="en-US" altLang="zh-CN" sz="2800" smtClean="0"/>
              <a:t>0 1 0 1 	1 0 1 1	(28)</a:t>
            </a:r>
            <a:r>
              <a:rPr lang="en-US" altLang="zh-CN" sz="2800" baseline="-25000" smtClean="0"/>
              <a:t>10</a:t>
            </a:r>
          </a:p>
          <a:p>
            <a:pPr algn="l">
              <a:buFont typeface="Wingdings 2" panose="05020102010507070707" pitchFamily="18" charset="2"/>
              <a:buNone/>
            </a:pPr>
            <a:r>
              <a:rPr lang="en-US" altLang="zh-CN" sz="2800" smtClean="0"/>
              <a:t>      +) 1 0 0 0  1	1 0 0 0	(55)</a:t>
            </a:r>
            <a:r>
              <a:rPr lang="en-US" altLang="zh-CN" sz="2800" baseline="-25000" smtClean="0"/>
              <a:t>10</a:t>
            </a:r>
          </a:p>
          <a:p>
            <a:pPr algn="l">
              <a:buFont typeface="Wingdings 2" panose="05020102010507070707" pitchFamily="18" charset="2"/>
              <a:buNone/>
            </a:pPr>
            <a:r>
              <a:rPr lang="en-US" altLang="zh-CN" sz="2800" smtClean="0"/>
              <a:t>	1 1 1 0 	0 0 1 1	</a:t>
            </a:r>
            <a:r>
              <a:rPr lang="zh-CN" altLang="en-US" sz="2800" smtClean="0"/>
              <a:t>低位向高位产生进位，					高位不产生进位。</a:t>
            </a:r>
          </a:p>
          <a:p>
            <a:pPr algn="l">
              <a:buFont typeface="Wingdings 2" panose="05020102010507070707" pitchFamily="18" charset="2"/>
              <a:buNone/>
            </a:pPr>
            <a:r>
              <a:rPr lang="zh-CN" altLang="en-US" sz="2800" smtClean="0"/>
              <a:t>      </a:t>
            </a:r>
            <a:r>
              <a:rPr lang="en-US" altLang="zh-CN" sz="2800" smtClean="0"/>
              <a:t>-) 0 0 1 1  +) 0 0 1 1	</a:t>
            </a:r>
            <a:r>
              <a:rPr lang="zh-CN" altLang="en-US" sz="2800" smtClean="0"/>
              <a:t>低位</a:t>
            </a:r>
            <a:r>
              <a:rPr lang="en-US" altLang="zh-CN" sz="2800" smtClean="0"/>
              <a:t>+3</a:t>
            </a:r>
            <a:r>
              <a:rPr lang="zh-CN" altLang="en-US" sz="2800" smtClean="0"/>
              <a:t>，高位</a:t>
            </a:r>
            <a:r>
              <a:rPr lang="en-US" altLang="zh-CN" sz="2800" smtClean="0"/>
              <a:t>-3</a:t>
            </a:r>
            <a:r>
              <a:rPr lang="zh-CN" altLang="en-US" sz="2800" smtClean="0"/>
              <a:t>。</a:t>
            </a:r>
          </a:p>
          <a:p>
            <a:pPr algn="l">
              <a:buFont typeface="Wingdings 2" panose="05020102010507070707" pitchFamily="18" charset="2"/>
              <a:buNone/>
            </a:pPr>
            <a:r>
              <a:rPr lang="zh-CN" altLang="en-US" sz="2800" smtClean="0"/>
              <a:t>	</a:t>
            </a:r>
            <a:r>
              <a:rPr lang="en-US" altLang="zh-CN" sz="2800" smtClean="0"/>
              <a:t>1 0 1 1	0 1 1 0</a:t>
            </a:r>
          </a:p>
          <a:p>
            <a:pPr algn="l">
              <a:buFont typeface="Wingdings 2" panose="05020102010507070707" pitchFamily="18" charset="2"/>
              <a:buNone/>
            </a:pPr>
            <a:r>
              <a:rPr lang="zh-CN" altLang="en-US" sz="2800" smtClean="0"/>
              <a:t>格雷码的编码规则：任何两个相邻编码只有一个二进制位不同，而其余三个二进制位相同。其优点是从一个编码变到下一个相邻编码时，只有</a:t>
            </a:r>
            <a:r>
              <a:rPr lang="en-US" altLang="zh-CN" sz="2800" smtClean="0"/>
              <a:t>1</a:t>
            </a:r>
            <a:r>
              <a:rPr lang="zh-CN" altLang="en-US" sz="2800" smtClean="0"/>
              <a:t>位发生变化，用它构成计数器时可得到更好的译码波形。格雷码的编码方案有多种，表</a:t>
            </a:r>
            <a:r>
              <a:rPr lang="en-US" altLang="zh-CN" sz="2800" smtClean="0"/>
              <a:t>3.3</a:t>
            </a:r>
            <a:r>
              <a:rPr lang="zh-CN" altLang="en-US" sz="2800" smtClean="0"/>
              <a:t>给出两组常用的编码值。 </a:t>
            </a:r>
          </a:p>
        </p:txBody>
      </p:sp>
      <p:sp>
        <p:nvSpPr>
          <p:cNvPr id="44035" name="Line 3"/>
          <p:cNvSpPr>
            <a:spLocks noChangeShapeType="1"/>
          </p:cNvSpPr>
          <p:nvPr/>
        </p:nvSpPr>
        <p:spPr bwMode="auto">
          <a:xfrm>
            <a:off x="900113" y="1700213"/>
            <a:ext cx="3743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36" name="Line 4"/>
          <p:cNvSpPr>
            <a:spLocks noChangeShapeType="1"/>
          </p:cNvSpPr>
          <p:nvPr/>
        </p:nvSpPr>
        <p:spPr bwMode="auto">
          <a:xfrm>
            <a:off x="827088" y="3141663"/>
            <a:ext cx="3816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759081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5010" name="Group 2"/>
          <p:cNvGraphicFramePr>
            <a:graphicFrameLocks noGrp="1"/>
          </p:cNvGraphicFramePr>
          <p:nvPr/>
        </p:nvGraphicFramePr>
        <p:xfrm>
          <a:off x="1066800" y="1981200"/>
          <a:ext cx="5105400" cy="4023206"/>
        </p:xfrm>
        <a:graphic>
          <a:graphicData uri="http://schemas.openxmlformats.org/drawingml/2006/table">
            <a:tbl>
              <a:tblPr/>
              <a:tblGrid>
                <a:gridCol w="1701800"/>
                <a:gridCol w="1701800"/>
                <a:gridCol w="1701800"/>
              </a:tblGrid>
              <a:tr h="3657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rgbClr val="666699"/>
                          </a:solidFill>
                          <a:effectLst/>
                          <a:latin typeface="Times New Roman" pitchFamily="18" charset="0"/>
                          <a:ea typeface="宋体" pitchFamily="2" charset="-122"/>
                        </a:rPr>
                        <a:t>十进制数</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666699"/>
                          </a:solidFill>
                          <a:effectLst/>
                          <a:latin typeface="Times New Roman" pitchFamily="18" charset="0"/>
                          <a:ea typeface="宋体" pitchFamily="2" charset="-122"/>
                        </a:rPr>
                        <a:t>8421</a:t>
                      </a:r>
                      <a:r>
                        <a:rPr kumimoji="1" lang="zh-CN" altLang="en-US" sz="1800" b="1" i="0" u="none" strike="noStrike" cap="none" normalizeH="0" baseline="0" smtClean="0">
                          <a:ln>
                            <a:noFill/>
                          </a:ln>
                          <a:solidFill>
                            <a:srgbClr val="666699"/>
                          </a:solidFill>
                          <a:effectLst/>
                          <a:latin typeface="Times New Roman" pitchFamily="18" charset="0"/>
                          <a:ea typeface="宋体" pitchFamily="2" charset="-122"/>
                        </a:rPr>
                        <a:t>码</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rgbClr val="666699"/>
                          </a:solidFill>
                          <a:effectLst/>
                          <a:latin typeface="Times New Roman" pitchFamily="18" charset="0"/>
                          <a:ea typeface="宋体" pitchFamily="2" charset="-122"/>
                        </a:rPr>
                        <a:t>余</a:t>
                      </a:r>
                      <a:r>
                        <a:rPr kumimoji="1" lang="en-US" altLang="zh-CN" sz="1800" b="1" i="0" u="none" strike="noStrike" cap="none" normalizeH="0" baseline="0" smtClean="0">
                          <a:ln>
                            <a:noFill/>
                          </a:ln>
                          <a:solidFill>
                            <a:srgbClr val="666699"/>
                          </a:solidFill>
                          <a:effectLst/>
                          <a:latin typeface="Times New Roman" pitchFamily="18" charset="0"/>
                          <a:ea typeface="宋体" pitchFamily="2" charset="-122"/>
                        </a:rPr>
                        <a:t>3</a:t>
                      </a:r>
                      <a:r>
                        <a:rPr kumimoji="1" lang="zh-CN" altLang="en-US" sz="1800" b="1" i="0" u="none" strike="noStrike" cap="none" normalizeH="0" baseline="0" smtClean="0">
                          <a:ln>
                            <a:noFill/>
                          </a:ln>
                          <a:solidFill>
                            <a:srgbClr val="666699"/>
                          </a:solidFill>
                          <a:effectLst/>
                          <a:latin typeface="Times New Roman" pitchFamily="18" charset="0"/>
                          <a:ea typeface="宋体" pitchFamily="2" charset="-122"/>
                        </a:rPr>
                        <a:t>码</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r>
              <a:tr h="3657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666699"/>
                          </a:solidFill>
                          <a:effectLst/>
                          <a:latin typeface="Times New Roman" pitchFamily="18" charset="0"/>
                          <a:ea typeface="宋体" pitchFamily="2" charset="-122"/>
                        </a:rPr>
                        <a:t>0</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666699"/>
                          </a:solidFill>
                          <a:effectLst/>
                          <a:latin typeface="Times New Roman" pitchFamily="18" charset="0"/>
                          <a:ea typeface="宋体" pitchFamily="2" charset="-122"/>
                        </a:rPr>
                        <a:t>0000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666699"/>
                          </a:solidFill>
                          <a:effectLst/>
                          <a:latin typeface="Times New Roman" pitchFamily="18" charset="0"/>
                          <a:ea typeface="宋体" pitchFamily="2" charset="-122"/>
                        </a:rPr>
                        <a:t>0011</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r>
              <a:tr h="3657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666699"/>
                          </a:solidFill>
                          <a:effectLst/>
                          <a:latin typeface="Times New Roman" pitchFamily="18" charset="0"/>
                          <a:ea typeface="宋体" pitchFamily="2" charset="-122"/>
                        </a:rPr>
                        <a:t>1</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666699"/>
                          </a:solidFill>
                          <a:effectLst/>
                          <a:latin typeface="Times New Roman" pitchFamily="18" charset="0"/>
                          <a:ea typeface="宋体" pitchFamily="2" charset="-122"/>
                        </a:rPr>
                        <a:t>0001</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666699"/>
                          </a:solidFill>
                          <a:effectLst/>
                          <a:latin typeface="Times New Roman" pitchFamily="18" charset="0"/>
                          <a:ea typeface="宋体" pitchFamily="2" charset="-122"/>
                        </a:rPr>
                        <a:t>0100</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r>
              <a:tr h="3657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666699"/>
                          </a:solidFill>
                          <a:effectLst/>
                          <a:latin typeface="Times New Roman" pitchFamily="18" charset="0"/>
                          <a:ea typeface="宋体" pitchFamily="2" charset="-122"/>
                        </a:rPr>
                        <a:t>2</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666699"/>
                          </a:solidFill>
                          <a:effectLst/>
                          <a:latin typeface="Times New Roman" pitchFamily="18" charset="0"/>
                          <a:ea typeface="宋体" pitchFamily="2" charset="-122"/>
                        </a:rPr>
                        <a:t>0010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666699"/>
                          </a:solidFill>
                          <a:effectLst/>
                          <a:latin typeface="Times New Roman" pitchFamily="18" charset="0"/>
                          <a:ea typeface="宋体" pitchFamily="2" charset="-122"/>
                        </a:rPr>
                        <a:t>0101</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r>
              <a:tr h="3657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666699"/>
                          </a:solidFill>
                          <a:effectLst/>
                          <a:latin typeface="Times New Roman" pitchFamily="18" charset="0"/>
                          <a:ea typeface="宋体" pitchFamily="2" charset="-122"/>
                        </a:rPr>
                        <a:t>3</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666699"/>
                          </a:solidFill>
                          <a:effectLst/>
                          <a:latin typeface="Times New Roman" pitchFamily="18" charset="0"/>
                          <a:ea typeface="宋体" pitchFamily="2" charset="-122"/>
                        </a:rPr>
                        <a:t>0011</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666699"/>
                          </a:solidFill>
                          <a:effectLst/>
                          <a:latin typeface="Times New Roman" pitchFamily="18" charset="0"/>
                          <a:ea typeface="宋体" pitchFamily="2" charset="-122"/>
                        </a:rPr>
                        <a:t>0110</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r>
              <a:tr h="3657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666699"/>
                          </a:solidFill>
                          <a:effectLst/>
                          <a:latin typeface="Times New Roman" pitchFamily="18" charset="0"/>
                          <a:ea typeface="宋体" pitchFamily="2" charset="-122"/>
                        </a:rPr>
                        <a:t>4</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666699"/>
                          </a:solidFill>
                          <a:effectLst/>
                          <a:latin typeface="Times New Roman" pitchFamily="18" charset="0"/>
                          <a:ea typeface="宋体" pitchFamily="2" charset="-122"/>
                        </a:rPr>
                        <a:t>0100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666699"/>
                          </a:solidFill>
                          <a:effectLst/>
                          <a:latin typeface="Times New Roman" pitchFamily="18" charset="0"/>
                          <a:ea typeface="宋体" pitchFamily="2" charset="-122"/>
                        </a:rPr>
                        <a:t>0111</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r>
              <a:tr h="3657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666699"/>
                          </a:solidFill>
                          <a:effectLst/>
                          <a:latin typeface="Times New Roman" pitchFamily="18" charset="0"/>
                          <a:ea typeface="宋体" pitchFamily="2" charset="-122"/>
                        </a:rPr>
                        <a:t>5</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666699"/>
                          </a:solidFill>
                          <a:effectLst/>
                          <a:latin typeface="Times New Roman" pitchFamily="18" charset="0"/>
                          <a:ea typeface="宋体" pitchFamily="2" charset="-122"/>
                        </a:rPr>
                        <a:t>0101</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666699"/>
                          </a:solidFill>
                          <a:effectLst/>
                          <a:latin typeface="Times New Roman" pitchFamily="18" charset="0"/>
                          <a:ea typeface="宋体" pitchFamily="2" charset="-122"/>
                        </a:rPr>
                        <a:t>1000</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r>
              <a:tr h="3657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666699"/>
                          </a:solidFill>
                          <a:effectLst/>
                          <a:latin typeface="Times New Roman" pitchFamily="18" charset="0"/>
                          <a:ea typeface="宋体" pitchFamily="2" charset="-122"/>
                        </a:rPr>
                        <a:t>6</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666699"/>
                          </a:solidFill>
                          <a:effectLst/>
                          <a:latin typeface="Times New Roman" pitchFamily="18" charset="0"/>
                          <a:ea typeface="宋体" pitchFamily="2" charset="-122"/>
                        </a:rPr>
                        <a:t>0110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666699"/>
                          </a:solidFill>
                          <a:effectLst/>
                          <a:latin typeface="Times New Roman" pitchFamily="18" charset="0"/>
                          <a:ea typeface="宋体" pitchFamily="2" charset="-122"/>
                        </a:rPr>
                        <a:t>1001</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r>
              <a:tr h="3657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666699"/>
                          </a:solidFill>
                          <a:effectLst/>
                          <a:latin typeface="Times New Roman" pitchFamily="18" charset="0"/>
                          <a:ea typeface="宋体" pitchFamily="2" charset="-122"/>
                        </a:rPr>
                        <a:t>7</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666699"/>
                          </a:solidFill>
                          <a:effectLst/>
                          <a:latin typeface="Times New Roman" pitchFamily="18" charset="0"/>
                          <a:ea typeface="宋体" pitchFamily="2" charset="-122"/>
                        </a:rPr>
                        <a:t>0111</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666699"/>
                          </a:solidFill>
                          <a:effectLst/>
                          <a:latin typeface="Times New Roman" pitchFamily="18" charset="0"/>
                          <a:ea typeface="宋体" pitchFamily="2" charset="-122"/>
                        </a:rPr>
                        <a:t>1010</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r>
              <a:tr h="3657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666699"/>
                          </a:solidFill>
                          <a:effectLst/>
                          <a:latin typeface="Times New Roman" pitchFamily="18" charset="0"/>
                          <a:ea typeface="宋体" pitchFamily="2" charset="-122"/>
                        </a:rPr>
                        <a:t>8</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666699"/>
                          </a:solidFill>
                          <a:effectLst/>
                          <a:latin typeface="Times New Roman" pitchFamily="18" charset="0"/>
                          <a:ea typeface="宋体" pitchFamily="2" charset="-122"/>
                        </a:rPr>
                        <a:t>1000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666699"/>
                          </a:solidFill>
                          <a:effectLst/>
                          <a:latin typeface="Times New Roman" pitchFamily="18" charset="0"/>
                          <a:ea typeface="宋体" pitchFamily="2" charset="-122"/>
                        </a:rPr>
                        <a:t>1011</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r>
              <a:tr h="3657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666699"/>
                          </a:solidFill>
                          <a:effectLst/>
                          <a:latin typeface="Times New Roman" pitchFamily="18" charset="0"/>
                          <a:ea typeface="宋体" pitchFamily="2" charset="-122"/>
                        </a:rPr>
                        <a:t>9</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666699"/>
                          </a:solidFill>
                          <a:effectLst/>
                          <a:latin typeface="Times New Roman" pitchFamily="18" charset="0"/>
                          <a:ea typeface="宋体" pitchFamily="2" charset="-122"/>
                        </a:rPr>
                        <a:t>1001</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666699"/>
                          </a:solidFill>
                          <a:effectLst/>
                          <a:latin typeface="Times New Roman" pitchFamily="18" charset="0"/>
                          <a:ea typeface="宋体" pitchFamily="2" charset="-122"/>
                        </a:rPr>
                        <a:t>1100</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FF"/>
                    </a:solidFill>
                  </a:tcPr>
                </a:tc>
              </a:tr>
            </a:tbl>
          </a:graphicData>
        </a:graphic>
      </p:graphicFrame>
      <p:sp>
        <p:nvSpPr>
          <p:cNvPr id="45110" name="Text Box 54"/>
          <p:cNvSpPr txBox="1">
            <a:spLocks noChangeArrowheads="1"/>
          </p:cNvSpPr>
          <p:nvPr/>
        </p:nvSpPr>
        <p:spPr bwMode="auto">
          <a:xfrm>
            <a:off x="1600200" y="1066800"/>
            <a:ext cx="495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800" b="1"/>
              <a:t>用二进制编码表示的十进制数</a:t>
            </a:r>
          </a:p>
        </p:txBody>
      </p:sp>
      <p:sp>
        <p:nvSpPr>
          <p:cNvPr id="45111" name="AutoShape 55"/>
          <p:cNvSpPr>
            <a:spLocks/>
          </p:cNvSpPr>
          <p:nvPr/>
        </p:nvSpPr>
        <p:spPr bwMode="auto">
          <a:xfrm>
            <a:off x="7010400" y="2819400"/>
            <a:ext cx="1738313" cy="2997200"/>
          </a:xfrm>
          <a:prstGeom prst="borderCallout2">
            <a:avLst>
              <a:gd name="adj1" fmla="val 3815"/>
              <a:gd name="adj2" fmla="val -4384"/>
              <a:gd name="adj3" fmla="val 3815"/>
              <a:gd name="adj4" fmla="val -24384"/>
              <a:gd name="adj5" fmla="val -19069"/>
              <a:gd name="adj6" fmla="val -45296"/>
            </a:avLst>
          </a:prstGeom>
          <a:solidFill>
            <a:schemeClr val="accent1"/>
          </a:solidFill>
          <a:ln w="9525">
            <a:solidFill>
              <a:schemeClr val="tx1"/>
            </a:solidFill>
            <a:miter lim="800000"/>
            <a:headEnd/>
            <a:tailEnd/>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800"/>
              <a:t>各位代码不存在权，代码的值是在</a:t>
            </a:r>
            <a:r>
              <a:rPr lang="en-US" altLang="zh-CN" sz="1800"/>
              <a:t>8421</a:t>
            </a:r>
            <a:r>
              <a:rPr lang="zh-CN" altLang="en-US" sz="1800"/>
              <a:t>的基础上，每个代码加</a:t>
            </a:r>
            <a:r>
              <a:rPr lang="en-US" altLang="zh-CN" sz="1800"/>
              <a:t>3</a:t>
            </a:r>
            <a:r>
              <a:rPr lang="zh-CN" altLang="en-US" sz="1800"/>
              <a:t>形成的。这样做，两个采用余</a:t>
            </a:r>
            <a:r>
              <a:rPr lang="en-US" altLang="zh-CN" sz="1800"/>
              <a:t>3</a:t>
            </a:r>
            <a:r>
              <a:rPr lang="zh-CN" altLang="en-US" sz="1800"/>
              <a:t>码的十进制数相加时，能正确产生进位号。</a:t>
            </a:r>
          </a:p>
        </p:txBody>
      </p:sp>
    </p:spTree>
    <p:extLst>
      <p:ext uri="{BB962C8B-B14F-4D97-AF65-F5344CB8AC3E}">
        <p14:creationId xmlns:p14="http://schemas.microsoft.com/office/powerpoint/2010/main" val="40471893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098" name="Rectangle 2"/>
          <p:cNvSpPr>
            <a:spLocks noGrp="1" noChangeArrowheads="1"/>
          </p:cNvSpPr>
          <p:nvPr>
            <p:ph type="subTitle" idx="1"/>
          </p:nvPr>
        </p:nvSpPr>
        <p:spPr>
          <a:xfrm>
            <a:off x="323850" y="692150"/>
            <a:ext cx="8382000" cy="515938"/>
          </a:xfrm>
        </p:spPr>
        <p:txBody>
          <a:bodyPr rtlCol="0">
            <a:normAutofit/>
          </a:bodyPr>
          <a:lstStyle/>
          <a:p>
            <a:pPr fontAlgn="auto">
              <a:lnSpc>
                <a:spcPct val="90000"/>
              </a:lnSpc>
              <a:spcAft>
                <a:spcPts val="0"/>
              </a:spcAft>
              <a:buFont typeface="Wingdings 2"/>
              <a:buNone/>
              <a:defRPr/>
            </a:pPr>
            <a:r>
              <a:rPr lang="zh-CN" altLang="en-US" dirty="0" smtClean="0"/>
              <a:t>表</a:t>
            </a:r>
            <a:r>
              <a:rPr lang="en-US" altLang="zh-CN" dirty="0" smtClean="0"/>
              <a:t>  4</a:t>
            </a:r>
            <a:r>
              <a:rPr lang="zh-CN" altLang="en-US" dirty="0"/>
              <a:t>位无权码</a:t>
            </a:r>
          </a:p>
        </p:txBody>
      </p:sp>
      <p:graphicFrame>
        <p:nvGraphicFramePr>
          <p:cNvPr id="1156099" name="Group 3"/>
          <p:cNvGraphicFramePr>
            <a:graphicFrameLocks noGrp="1"/>
          </p:cNvGraphicFramePr>
          <p:nvPr/>
        </p:nvGraphicFramePr>
        <p:xfrm>
          <a:off x="755650" y="1412875"/>
          <a:ext cx="7632700" cy="5029200"/>
        </p:xfrm>
        <a:graphic>
          <a:graphicData uri="http://schemas.openxmlformats.org/drawingml/2006/table">
            <a:tbl>
              <a:tblPr/>
              <a:tblGrid>
                <a:gridCol w="1908175"/>
                <a:gridCol w="1908175"/>
                <a:gridCol w="1908175"/>
                <a:gridCol w="1908175"/>
              </a:tblGrid>
              <a:tr h="406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smtClean="0">
                          <a:ln>
                            <a:noFill/>
                          </a:ln>
                          <a:solidFill>
                            <a:srgbClr val="666699"/>
                          </a:solidFill>
                          <a:effectLst/>
                          <a:latin typeface="Times New Roman" pitchFamily="18" charset="0"/>
                          <a:ea typeface="宋体" pitchFamily="2" charset="-122"/>
                          <a:cs typeface="Times New Roman" pitchFamily="18" charset="0"/>
                        </a:rPr>
                        <a:t>十进制数</a:t>
                      </a:r>
                      <a:endParaRPr kumimoji="1" lang="zh-CN" altLang="en-US" sz="2400" b="0" i="0" u="none" strike="noStrike" cap="none" normalizeH="0" baseline="0" dirty="0" smtClean="0">
                        <a:ln>
                          <a:noFill/>
                        </a:ln>
                        <a:solidFill>
                          <a:srgbClr val="666699"/>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余</a:t>
                      </a: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3</a:t>
                      </a:r>
                      <a:r>
                        <a:rPr kumimoji="1" lang="zh-CN" altLang="en-US"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码</a:t>
                      </a:r>
                      <a:endParaRPr kumimoji="1" lang="zh-CN" altLang="en-US"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格雷码</a:t>
                      </a: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格雷码</a:t>
                      </a: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(2)</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0 0 1 1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0 0 0 0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0 0 0 0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0 1 0 0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0 0 0 1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0 1 0 0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2</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0 1 0 1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0 0 1 1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0 1 1 0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3</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0 1 1 0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0 0 1 0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0 0 1 0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4</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0 1 1 1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0 1 1 0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1 0 1 0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5</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1 0 0 0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1 1 1 0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1 0 1 1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6</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1 0 0 1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1 0 1 0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0 0 1 1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7</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1 0 1 0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1 0 0 0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0 0 0 1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8</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1 0 1 1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1 1 0 0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1 0 0 1</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9</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1 1 0 0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rgbClr val="666699"/>
                          </a:solidFill>
                          <a:effectLst/>
                          <a:latin typeface="Times New Roman" pitchFamily="18" charset="0"/>
                          <a:ea typeface="宋体" pitchFamily="2" charset="-122"/>
                          <a:cs typeface="Times New Roman" pitchFamily="18" charset="0"/>
                        </a:rPr>
                        <a:t>0 1 0 0</a:t>
                      </a:r>
                      <a:endParaRPr kumimoji="1" lang="en-US" altLang="zh-CN" sz="2400" b="0" i="0" u="none" strike="noStrike" cap="none" normalizeH="0" baseline="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rgbClr val="666699"/>
                          </a:solidFill>
                          <a:effectLst/>
                          <a:latin typeface="Times New Roman" pitchFamily="18" charset="0"/>
                          <a:ea typeface="宋体" pitchFamily="2" charset="-122"/>
                          <a:cs typeface="Times New Roman" pitchFamily="18" charset="0"/>
                        </a:rPr>
                        <a:t>1 0 0 0</a:t>
                      </a:r>
                      <a:endParaRPr kumimoji="1" lang="en-US" altLang="zh-CN" sz="2400" b="0" i="0" u="none" strike="noStrike" cap="none" normalizeH="0" baseline="0" dirty="0" smtClean="0">
                        <a:ln>
                          <a:noFill/>
                        </a:ln>
                        <a:solidFill>
                          <a:srgbClr val="666699"/>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566739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1560" y="1071292"/>
            <a:ext cx="7587533" cy="4715416"/>
          </a:xfrm>
        </p:spPr>
      </p:pic>
      <p:sp>
        <p:nvSpPr>
          <p:cNvPr id="5" name="Rectangle 2"/>
          <p:cNvSpPr>
            <a:spLocks noGrp="1" noChangeArrowheads="1"/>
          </p:cNvSpPr>
          <p:nvPr>
            <p:ph type="title"/>
          </p:nvPr>
        </p:nvSpPr>
        <p:spPr>
          <a:xfrm>
            <a:off x="457200" y="98425"/>
            <a:ext cx="8229600" cy="561975"/>
          </a:xfrm>
        </p:spPr>
        <p:txBody>
          <a:bodyPr/>
          <a:lstStyle/>
          <a:p>
            <a:r>
              <a:rPr lang="zh-CN" altLang="en-US" sz="3200" dirty="0" smtClean="0"/>
              <a:t>思考题？</a:t>
            </a:r>
            <a:endParaRPr lang="zh-CN" altLang="en-US" sz="3200" dirty="0" smtClean="0"/>
          </a:p>
        </p:txBody>
      </p:sp>
    </p:spTree>
    <p:extLst>
      <p:ext uri="{BB962C8B-B14F-4D97-AF65-F5344CB8AC3E}">
        <p14:creationId xmlns:p14="http://schemas.microsoft.com/office/powerpoint/2010/main" val="20245007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xfrm>
            <a:off x="457200" y="98425"/>
            <a:ext cx="8229600" cy="561975"/>
          </a:xfrm>
        </p:spPr>
        <p:txBody>
          <a:bodyPr/>
          <a:lstStyle/>
          <a:p>
            <a:r>
              <a:rPr lang="zh-CN" altLang="en-US" sz="3200" dirty="0" smtClean="0"/>
              <a:t>数据的表示和运算</a:t>
            </a:r>
          </a:p>
        </p:txBody>
      </p:sp>
      <p:sp>
        <p:nvSpPr>
          <p:cNvPr id="606211" name="Rectangle 3"/>
          <p:cNvSpPr>
            <a:spLocks noGrp="1" noChangeArrowheads="1"/>
          </p:cNvSpPr>
          <p:nvPr>
            <p:ph type="body" idx="1"/>
          </p:nvPr>
        </p:nvSpPr>
        <p:spPr>
          <a:xfrm>
            <a:off x="476250" y="836613"/>
            <a:ext cx="8378825" cy="5607050"/>
          </a:xfrm>
        </p:spPr>
        <p:txBody>
          <a:bodyPr/>
          <a:lstStyle/>
          <a:p>
            <a:r>
              <a:rPr lang="zh-CN" altLang="en-US" smtClean="0">
                <a:latin typeface="微软雅黑" pitchFamily="34" charset="-122"/>
                <a:ea typeface="微软雅黑" pitchFamily="34" charset="-122"/>
              </a:rPr>
              <a:t>分以下三个部分介绍</a:t>
            </a:r>
          </a:p>
          <a:p>
            <a:pPr lvl="1"/>
            <a:r>
              <a:rPr lang="zh-CN" altLang="en-US" sz="2400" smtClean="0">
                <a:solidFill>
                  <a:schemeClr val="accent2"/>
                </a:solidFill>
                <a:latin typeface="微软雅黑" pitchFamily="34" charset="-122"/>
                <a:ea typeface="微软雅黑" pitchFamily="34" charset="-122"/>
              </a:rPr>
              <a:t>第一讲：数值数据的表示</a:t>
            </a:r>
          </a:p>
          <a:p>
            <a:pPr lvl="2"/>
            <a:r>
              <a:rPr lang="zh-CN" altLang="en-US" smtClean="0">
                <a:latin typeface="微软雅黑" pitchFamily="34" charset="-122"/>
                <a:ea typeface="微软雅黑" pitchFamily="34" charset="-122"/>
              </a:rPr>
              <a:t>定点数的编码表示</a:t>
            </a:r>
          </a:p>
          <a:p>
            <a:pPr lvl="2"/>
            <a:r>
              <a:rPr lang="zh-CN" altLang="en-US" smtClean="0">
                <a:latin typeface="微软雅黑" pitchFamily="34" charset="-122"/>
                <a:ea typeface="微软雅黑" pitchFamily="34" charset="-122"/>
              </a:rPr>
              <a:t>整数的表示</a:t>
            </a:r>
          </a:p>
          <a:p>
            <a:pPr lvl="2">
              <a:buFontTx/>
              <a:buNone/>
            </a:pPr>
            <a:r>
              <a:rPr lang="zh-CN" altLang="en-US" smtClean="0">
                <a:latin typeface="微软雅黑" pitchFamily="34" charset="-122"/>
                <a:ea typeface="微软雅黑" pitchFamily="34" charset="-122"/>
              </a:rPr>
              <a:t>   </a:t>
            </a:r>
            <a:r>
              <a:rPr lang="zh-CN" altLang="en-US" smtClean="0">
                <a:solidFill>
                  <a:srgbClr val="008000"/>
                </a:solidFill>
                <a:latin typeface="微软雅黑" pitchFamily="34" charset="-122"/>
                <a:ea typeface="微软雅黑" pitchFamily="34" charset="-122"/>
              </a:rPr>
              <a:t>无符号整数、带符号整数</a:t>
            </a:r>
          </a:p>
          <a:p>
            <a:pPr lvl="2"/>
            <a:r>
              <a:rPr lang="zh-CN" altLang="en-US" smtClean="0">
                <a:latin typeface="微软雅黑" pitchFamily="34" charset="-122"/>
                <a:ea typeface="微软雅黑" pitchFamily="34" charset="-122"/>
              </a:rPr>
              <a:t>浮点数的表示</a:t>
            </a:r>
          </a:p>
          <a:p>
            <a:pPr lvl="2"/>
            <a:r>
              <a:rPr lang="en-US" altLang="zh-CN" smtClean="0">
                <a:latin typeface="微软雅黑" pitchFamily="34" charset="-122"/>
                <a:ea typeface="微软雅黑" pitchFamily="34" charset="-122"/>
              </a:rPr>
              <a:t>C</a:t>
            </a:r>
            <a:r>
              <a:rPr lang="zh-CN" altLang="en-US" smtClean="0">
                <a:latin typeface="微软雅黑" pitchFamily="34" charset="-122"/>
                <a:ea typeface="微软雅黑" pitchFamily="34" charset="-122"/>
              </a:rPr>
              <a:t>语言程序的整数类型和浮点数类型</a:t>
            </a:r>
          </a:p>
          <a:p>
            <a:pPr lvl="1"/>
            <a:r>
              <a:rPr lang="zh-CN" altLang="en-US" sz="2400" smtClean="0">
                <a:solidFill>
                  <a:srgbClr val="FF0000"/>
                </a:solidFill>
                <a:latin typeface="微软雅黑" pitchFamily="34" charset="-122"/>
                <a:ea typeface="微软雅黑" pitchFamily="34" charset="-122"/>
              </a:rPr>
              <a:t>第二讲：非数值数据的表示、数据的存储</a:t>
            </a:r>
          </a:p>
          <a:p>
            <a:pPr lvl="2"/>
            <a:r>
              <a:rPr lang="zh-CN" altLang="en-US" smtClean="0">
                <a:latin typeface="微软雅黑" pitchFamily="34" charset="-122"/>
                <a:ea typeface="微软雅黑" pitchFamily="34" charset="-122"/>
              </a:rPr>
              <a:t>逻辑值、西文字符、汉字字符</a:t>
            </a:r>
          </a:p>
          <a:p>
            <a:pPr lvl="2"/>
            <a:r>
              <a:rPr lang="zh-CN" altLang="en-US" smtClean="0">
                <a:latin typeface="微软雅黑" pitchFamily="34" charset="-122"/>
                <a:ea typeface="微软雅黑" pitchFamily="34" charset="-122"/>
              </a:rPr>
              <a:t>数据宽度单位</a:t>
            </a:r>
          </a:p>
          <a:p>
            <a:pPr lvl="2"/>
            <a:r>
              <a:rPr lang="zh-CN" altLang="en-US" smtClean="0">
                <a:latin typeface="微软雅黑" pitchFamily="34" charset="-122"/>
                <a:ea typeface="微软雅黑" pitchFamily="34" charset="-122"/>
              </a:rPr>
              <a:t>大端</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小端、对齐存放</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body" idx="4294967295"/>
          </p:nvPr>
        </p:nvSpPr>
        <p:spPr>
          <a:xfrm>
            <a:off x="657225" y="773113"/>
            <a:ext cx="7716838" cy="5672137"/>
          </a:xfrm>
          <a:noFill/>
        </p:spPr>
        <p:txBody>
          <a:bodyPr lIns="63500" tIns="25400" rIns="63500" bIns="25400">
            <a:spAutoFit/>
          </a:bodyPr>
          <a:lstStyle/>
          <a:p>
            <a:pPr marL="203200" indent="-203200">
              <a:lnSpc>
                <a:spcPct val="100000"/>
              </a:lnSpc>
              <a:spcBef>
                <a:spcPct val="30000"/>
              </a:spcBef>
            </a:pPr>
            <a:r>
              <a:rPr lang="zh-CN" altLang="en-US" smtClean="0">
                <a:ea typeface="黑体" pitchFamily="49" charset="-122"/>
              </a:rPr>
              <a:t>表示</a:t>
            </a:r>
          </a:p>
          <a:p>
            <a:pPr marL="685800" lvl="1" indent="-190500">
              <a:lnSpc>
                <a:spcPct val="100000"/>
              </a:lnSpc>
              <a:spcBef>
                <a:spcPct val="30000"/>
              </a:spcBef>
              <a:buFont typeface="宋体" pitchFamily="2" charset="-122"/>
              <a:buChar char="•"/>
            </a:pPr>
            <a:r>
              <a:rPr lang="zh-CN" altLang="en-US" sz="2200" smtClean="0">
                <a:solidFill>
                  <a:srgbClr val="0033CC"/>
                </a:solidFill>
                <a:ea typeface="黑体" pitchFamily="49" charset="-122"/>
              </a:rPr>
              <a:t>用一位表示 。例如，真：1  /  假：0</a:t>
            </a:r>
          </a:p>
          <a:p>
            <a:pPr marL="685800" lvl="1" indent="-190500">
              <a:lnSpc>
                <a:spcPct val="100000"/>
              </a:lnSpc>
              <a:spcBef>
                <a:spcPct val="30000"/>
              </a:spcBef>
              <a:buFont typeface="宋体" pitchFamily="2" charset="-122"/>
              <a:buChar char="•"/>
            </a:pPr>
            <a:r>
              <a:rPr lang="en-US" altLang="zh-CN" sz="2200" smtClean="0">
                <a:solidFill>
                  <a:srgbClr val="0033CC"/>
                </a:solidFill>
                <a:ea typeface="黑体" pitchFamily="49" charset="-122"/>
              </a:rPr>
              <a:t>N</a:t>
            </a:r>
            <a:r>
              <a:rPr lang="zh-CN" altLang="en-US" sz="2200" smtClean="0">
                <a:solidFill>
                  <a:srgbClr val="0033CC"/>
                </a:solidFill>
                <a:ea typeface="黑体" pitchFamily="49" charset="-122"/>
              </a:rPr>
              <a:t>位二进制数可表示</a:t>
            </a:r>
            <a:r>
              <a:rPr lang="en-US" altLang="en-US" sz="2200" smtClean="0">
                <a:solidFill>
                  <a:srgbClr val="0033CC"/>
                </a:solidFill>
                <a:ea typeface="黑体" pitchFamily="49" charset="-122"/>
              </a:rPr>
              <a:t>N</a:t>
            </a:r>
            <a:r>
              <a:rPr lang="zh-CN" altLang="en-US" sz="2200" smtClean="0">
                <a:solidFill>
                  <a:srgbClr val="0033CC"/>
                </a:solidFill>
                <a:ea typeface="黑体" pitchFamily="49" charset="-122"/>
              </a:rPr>
              <a:t>个逻辑数据，或一个位串</a:t>
            </a:r>
          </a:p>
          <a:p>
            <a:pPr marL="203200" indent="-203200">
              <a:lnSpc>
                <a:spcPct val="100000"/>
              </a:lnSpc>
              <a:spcBef>
                <a:spcPct val="30000"/>
              </a:spcBef>
            </a:pPr>
            <a:r>
              <a:rPr lang="zh-CN" altLang="en-US" smtClean="0">
                <a:ea typeface="黑体" pitchFamily="49" charset="-122"/>
              </a:rPr>
              <a:t>运算</a:t>
            </a:r>
          </a:p>
          <a:p>
            <a:pPr marL="685800" lvl="1" indent="-190500">
              <a:lnSpc>
                <a:spcPct val="100000"/>
              </a:lnSpc>
              <a:spcBef>
                <a:spcPct val="30000"/>
              </a:spcBef>
            </a:pPr>
            <a:r>
              <a:rPr lang="zh-CN" altLang="en-US" sz="2200" smtClean="0">
                <a:solidFill>
                  <a:srgbClr val="0033CC"/>
                </a:solidFill>
                <a:ea typeface="黑体" pitchFamily="49" charset="-122"/>
              </a:rPr>
              <a:t>按位进行</a:t>
            </a:r>
          </a:p>
          <a:p>
            <a:pPr marL="685800" lvl="1" indent="-190500">
              <a:lnSpc>
                <a:spcPct val="100000"/>
              </a:lnSpc>
              <a:spcBef>
                <a:spcPct val="30000"/>
              </a:spcBef>
            </a:pPr>
            <a:r>
              <a:rPr lang="zh-CN" altLang="en-US" sz="2200" smtClean="0">
                <a:solidFill>
                  <a:srgbClr val="0033CC"/>
                </a:solidFill>
                <a:ea typeface="黑体" pitchFamily="49" charset="-122"/>
              </a:rPr>
              <a:t>如:按位与 / 按位或 / 逻辑左移 / 逻辑右移 等    </a:t>
            </a:r>
          </a:p>
          <a:p>
            <a:pPr marL="203200" indent="-203200">
              <a:lnSpc>
                <a:spcPct val="100000"/>
              </a:lnSpc>
              <a:spcBef>
                <a:spcPct val="30000"/>
              </a:spcBef>
            </a:pPr>
            <a:r>
              <a:rPr lang="zh-CN" altLang="en-US" smtClean="0">
                <a:ea typeface="黑体" pitchFamily="49" charset="-122"/>
              </a:rPr>
              <a:t>识别</a:t>
            </a:r>
          </a:p>
          <a:p>
            <a:pPr marL="685800" lvl="1" indent="-190500">
              <a:lnSpc>
                <a:spcPct val="100000"/>
              </a:lnSpc>
              <a:spcBef>
                <a:spcPct val="30000"/>
              </a:spcBef>
            </a:pPr>
            <a:r>
              <a:rPr lang="zh-CN" altLang="en-US" sz="2200" smtClean="0">
                <a:solidFill>
                  <a:srgbClr val="0033CC"/>
                </a:solidFill>
                <a:ea typeface="黑体" pitchFamily="49" charset="-122"/>
              </a:rPr>
              <a:t>逻辑数据和数值数据在形式上并无差别，也是一串0/1序列，机器靠指令来识别。</a:t>
            </a:r>
            <a:endParaRPr lang="en-US" altLang="zh-CN" sz="2200" smtClean="0">
              <a:solidFill>
                <a:srgbClr val="0033CC"/>
              </a:solidFill>
              <a:ea typeface="黑体" pitchFamily="49" charset="-122"/>
            </a:endParaRPr>
          </a:p>
          <a:p>
            <a:pPr marL="203200" indent="-203200">
              <a:lnSpc>
                <a:spcPct val="100000"/>
              </a:lnSpc>
              <a:spcBef>
                <a:spcPct val="30000"/>
              </a:spcBef>
            </a:pPr>
            <a:r>
              <a:rPr lang="zh-CN" altLang="en-US" smtClean="0">
                <a:ea typeface="黑体" pitchFamily="49" charset="-122"/>
              </a:rPr>
              <a:t>位串</a:t>
            </a:r>
            <a:endParaRPr lang="en-US" altLang="zh-CN" smtClean="0">
              <a:ea typeface="黑体" pitchFamily="49" charset="-122"/>
            </a:endParaRPr>
          </a:p>
          <a:p>
            <a:pPr marL="685800" lvl="1" indent="-190500">
              <a:lnSpc>
                <a:spcPct val="100000"/>
              </a:lnSpc>
              <a:spcBef>
                <a:spcPct val="30000"/>
              </a:spcBef>
            </a:pPr>
            <a:r>
              <a:rPr lang="zh-CN" altLang="en-US" sz="2200" smtClean="0">
                <a:solidFill>
                  <a:srgbClr val="0033CC"/>
                </a:solidFill>
                <a:ea typeface="黑体" pitchFamily="49" charset="-122"/>
              </a:rPr>
              <a:t>用来表示若干个状态位或控制位（</a:t>
            </a:r>
            <a:r>
              <a:rPr lang="en-US" altLang="zh-CN" sz="2200" smtClean="0">
                <a:solidFill>
                  <a:srgbClr val="0033CC"/>
                </a:solidFill>
                <a:ea typeface="黑体" pitchFamily="49" charset="-122"/>
              </a:rPr>
              <a:t>OS</a:t>
            </a:r>
            <a:r>
              <a:rPr lang="zh-CN" altLang="en-US" sz="2200" smtClean="0">
                <a:solidFill>
                  <a:srgbClr val="0033CC"/>
                </a:solidFill>
                <a:ea typeface="黑体" pitchFamily="49" charset="-122"/>
              </a:rPr>
              <a:t>中使用较多）</a:t>
            </a:r>
            <a:r>
              <a:rPr lang="zh-CN" altLang="en-US" sz="2200" smtClean="0">
                <a:latin typeface="Times New Roman" pitchFamily="18" charset="0"/>
              </a:rPr>
              <a:t> </a:t>
            </a:r>
            <a:endParaRPr lang="en-US" altLang="zh-CN" sz="2200" smtClean="0">
              <a:latin typeface="Times New Roman" pitchFamily="18" charset="0"/>
            </a:endParaRPr>
          </a:p>
          <a:p>
            <a:pPr marL="685800" lvl="1" indent="-190500">
              <a:spcBef>
                <a:spcPct val="30000"/>
              </a:spcBef>
              <a:buFontTx/>
              <a:buNone/>
            </a:pPr>
            <a:r>
              <a:rPr lang="zh-CN" altLang="en-US" sz="2200" smtClean="0">
                <a:solidFill>
                  <a:srgbClr val="FF0000"/>
                </a:solidFill>
                <a:latin typeface="Times New Roman" pitchFamily="18" charset="0"/>
              </a:rPr>
              <a:t>例如，</a:t>
            </a:r>
            <a:r>
              <a:rPr lang="en-US" altLang="zh-CN" sz="2200" smtClean="0">
                <a:solidFill>
                  <a:srgbClr val="FF0000"/>
                </a:solidFill>
                <a:latin typeface="Times New Roman" pitchFamily="18" charset="0"/>
              </a:rPr>
              <a:t>x86</a:t>
            </a:r>
            <a:r>
              <a:rPr lang="zh-CN" altLang="en-US" sz="2200" smtClean="0">
                <a:solidFill>
                  <a:srgbClr val="FF0000"/>
                </a:solidFill>
                <a:latin typeface="Times New Roman" pitchFamily="18" charset="0"/>
              </a:rPr>
              <a:t>的标志寄存器含义如下：</a:t>
            </a:r>
          </a:p>
          <a:p>
            <a:pPr marL="203200" indent="-203200">
              <a:lnSpc>
                <a:spcPct val="90000"/>
              </a:lnSpc>
              <a:buFontTx/>
              <a:buNone/>
            </a:pPr>
            <a:r>
              <a:rPr lang="zh-CN" altLang="en-US" smtClean="0">
                <a:latin typeface="宋体" pitchFamily="2" charset="-122"/>
              </a:rPr>
              <a:t> </a:t>
            </a:r>
          </a:p>
        </p:txBody>
      </p:sp>
      <p:sp>
        <p:nvSpPr>
          <p:cNvPr id="607235" name="Rectangle 3"/>
          <p:cNvSpPr>
            <a:spLocks noGrp="1" noChangeArrowheads="1"/>
          </p:cNvSpPr>
          <p:nvPr>
            <p:ph type="title" idx="4294967295"/>
          </p:nvPr>
        </p:nvSpPr>
        <p:spPr>
          <a:xfrm>
            <a:off x="476250" y="0"/>
            <a:ext cx="8229600" cy="701675"/>
          </a:xfrm>
          <a:noFill/>
        </p:spPr>
        <p:txBody>
          <a:bodyPr>
            <a:spAutoFit/>
          </a:bodyPr>
          <a:lstStyle/>
          <a:p>
            <a:r>
              <a:rPr lang="zh-CN" altLang="en-US" smtClean="0">
                <a:latin typeface="宋体" pitchFamily="2" charset="-122"/>
                <a:ea typeface="宋体" pitchFamily="2" charset="-122"/>
              </a:rPr>
              <a:t>逻辑数据的编码表示</a:t>
            </a:r>
            <a:endParaRPr lang="en-US" altLang="zh-CN" smtClean="0">
              <a:latin typeface="宋体" pitchFamily="2" charset="-122"/>
              <a:ea typeface="宋体" pitchFamily="2" charset="-122"/>
            </a:endParaRPr>
          </a:p>
        </p:txBody>
      </p:sp>
      <p:grpSp>
        <p:nvGrpSpPr>
          <p:cNvPr id="607236" name="组合 30"/>
          <p:cNvGrpSpPr>
            <a:grpSpLocks/>
          </p:cNvGrpSpPr>
          <p:nvPr/>
        </p:nvGrpSpPr>
        <p:grpSpPr bwMode="auto">
          <a:xfrm>
            <a:off x="174625" y="6138863"/>
            <a:ext cx="8402638" cy="479425"/>
            <a:chOff x="493486" y="6139542"/>
            <a:chExt cx="7286172" cy="367583"/>
          </a:xfrm>
        </p:grpSpPr>
        <p:sp>
          <p:nvSpPr>
            <p:cNvPr id="5" name="TextBox 4"/>
            <p:cNvSpPr txBox="1"/>
            <p:nvPr/>
          </p:nvSpPr>
          <p:spPr>
            <a:xfrm>
              <a:off x="493486" y="6154148"/>
              <a:ext cx="7213213" cy="338371"/>
            </a:xfrm>
            <a:prstGeom prst="rect">
              <a:avLst/>
            </a:prstGeom>
            <a:noFill/>
            <a:ln w="25400">
              <a:solidFill>
                <a:srgbClr val="FF0066"/>
              </a:solidFill>
            </a:ln>
          </p:spPr>
          <p:txBody>
            <a:bodyPr>
              <a:spAutoFit/>
            </a:bodyPr>
            <a:lstStyle/>
            <a:p>
              <a:pPr eaLnBrk="0" hangingPunct="0">
                <a:defRPr/>
              </a:pPr>
              <a:endParaRPr lang="zh-CN" altLang="en-US" sz="1600" b="1" dirty="0">
                <a:latin typeface="+mn-lt"/>
              </a:endParaRPr>
            </a:p>
          </p:txBody>
        </p:sp>
        <p:cxnSp>
          <p:nvCxnSpPr>
            <p:cNvPr id="607238" name="直接连接符 6"/>
            <p:cNvCxnSpPr>
              <a:cxnSpLocks noChangeShapeType="1"/>
            </p:cNvCxnSpPr>
            <p:nvPr/>
          </p:nvCxnSpPr>
          <p:spPr bwMode="auto">
            <a:xfrm rot="16200000" flipH="1">
              <a:off x="3916495" y="6323334"/>
              <a:ext cx="338554" cy="0"/>
            </a:xfrm>
            <a:prstGeom prst="line">
              <a:avLst/>
            </a:prstGeom>
            <a:noFill/>
            <a:ln w="22225" algn="ctr">
              <a:solidFill>
                <a:srgbClr val="FF0066"/>
              </a:solidFill>
              <a:round/>
              <a:headEnd/>
              <a:tailEnd/>
            </a:ln>
          </p:spPr>
        </p:cxnSp>
        <p:cxnSp>
          <p:nvCxnSpPr>
            <p:cNvPr id="607239" name="直接连接符 7"/>
            <p:cNvCxnSpPr>
              <a:cxnSpLocks noChangeShapeType="1"/>
            </p:cNvCxnSpPr>
            <p:nvPr/>
          </p:nvCxnSpPr>
          <p:spPr bwMode="auto">
            <a:xfrm rot="16200000" flipH="1">
              <a:off x="2080458" y="6316077"/>
              <a:ext cx="338554" cy="0"/>
            </a:xfrm>
            <a:prstGeom prst="line">
              <a:avLst/>
            </a:prstGeom>
            <a:noFill/>
            <a:ln w="22225" algn="ctr">
              <a:solidFill>
                <a:srgbClr val="FF0066"/>
              </a:solidFill>
              <a:round/>
              <a:headEnd/>
              <a:tailEnd/>
            </a:ln>
          </p:spPr>
        </p:cxnSp>
        <p:cxnSp>
          <p:nvCxnSpPr>
            <p:cNvPr id="607240" name="直接连接符 8"/>
            <p:cNvCxnSpPr>
              <a:cxnSpLocks noChangeShapeType="1"/>
            </p:cNvCxnSpPr>
            <p:nvPr/>
          </p:nvCxnSpPr>
          <p:spPr bwMode="auto">
            <a:xfrm rot="16200000" flipH="1">
              <a:off x="5759829" y="6323334"/>
              <a:ext cx="338554" cy="0"/>
            </a:xfrm>
            <a:prstGeom prst="line">
              <a:avLst/>
            </a:prstGeom>
            <a:noFill/>
            <a:ln w="22225" algn="ctr">
              <a:solidFill>
                <a:srgbClr val="FF0066"/>
              </a:solidFill>
              <a:round/>
              <a:headEnd/>
              <a:tailEnd/>
            </a:ln>
          </p:spPr>
        </p:cxnSp>
        <p:cxnSp>
          <p:nvCxnSpPr>
            <p:cNvPr id="607241" name="直接连接符 9"/>
            <p:cNvCxnSpPr>
              <a:cxnSpLocks noChangeShapeType="1"/>
            </p:cNvCxnSpPr>
            <p:nvPr/>
          </p:nvCxnSpPr>
          <p:spPr bwMode="auto">
            <a:xfrm rot="16200000" flipH="1">
              <a:off x="2987601" y="6323335"/>
              <a:ext cx="338554" cy="0"/>
            </a:xfrm>
            <a:prstGeom prst="line">
              <a:avLst/>
            </a:prstGeom>
            <a:noFill/>
            <a:ln w="22225" algn="ctr">
              <a:solidFill>
                <a:srgbClr val="FF0066"/>
              </a:solidFill>
              <a:round/>
              <a:headEnd/>
              <a:tailEnd/>
            </a:ln>
          </p:spPr>
        </p:cxnSp>
        <p:cxnSp>
          <p:nvCxnSpPr>
            <p:cNvPr id="607242" name="直接连接符 10"/>
            <p:cNvCxnSpPr>
              <a:cxnSpLocks noChangeShapeType="1"/>
            </p:cNvCxnSpPr>
            <p:nvPr/>
          </p:nvCxnSpPr>
          <p:spPr bwMode="auto">
            <a:xfrm rot="16200000" flipH="1">
              <a:off x="1173315" y="6315571"/>
              <a:ext cx="338554" cy="0"/>
            </a:xfrm>
            <a:prstGeom prst="line">
              <a:avLst/>
            </a:prstGeom>
            <a:noFill/>
            <a:ln w="22225" algn="ctr">
              <a:solidFill>
                <a:srgbClr val="FF0066"/>
              </a:solidFill>
              <a:round/>
              <a:headEnd/>
              <a:tailEnd/>
            </a:ln>
          </p:spPr>
        </p:cxnSp>
        <p:cxnSp>
          <p:nvCxnSpPr>
            <p:cNvPr id="607243" name="直接连接符 11"/>
            <p:cNvCxnSpPr>
              <a:cxnSpLocks noChangeShapeType="1"/>
            </p:cNvCxnSpPr>
            <p:nvPr/>
          </p:nvCxnSpPr>
          <p:spPr bwMode="auto">
            <a:xfrm rot="16200000" flipH="1">
              <a:off x="4816404" y="6337848"/>
              <a:ext cx="338554" cy="0"/>
            </a:xfrm>
            <a:prstGeom prst="line">
              <a:avLst/>
            </a:prstGeom>
            <a:noFill/>
            <a:ln w="22225" algn="ctr">
              <a:solidFill>
                <a:srgbClr val="FF0066"/>
              </a:solidFill>
              <a:round/>
              <a:headEnd/>
              <a:tailEnd/>
            </a:ln>
          </p:spPr>
        </p:cxnSp>
        <p:cxnSp>
          <p:nvCxnSpPr>
            <p:cNvPr id="607244" name="直接连接符 12"/>
            <p:cNvCxnSpPr>
              <a:cxnSpLocks noChangeShapeType="1"/>
            </p:cNvCxnSpPr>
            <p:nvPr/>
          </p:nvCxnSpPr>
          <p:spPr bwMode="auto">
            <a:xfrm rot="16200000" flipH="1">
              <a:off x="6659718" y="6323334"/>
              <a:ext cx="338554" cy="0"/>
            </a:xfrm>
            <a:prstGeom prst="line">
              <a:avLst/>
            </a:prstGeom>
            <a:noFill/>
            <a:ln w="22225" algn="ctr">
              <a:solidFill>
                <a:srgbClr val="FF0066"/>
              </a:solidFill>
              <a:round/>
              <a:headEnd/>
              <a:tailEnd/>
            </a:ln>
          </p:spPr>
        </p:cxnSp>
        <p:cxnSp>
          <p:nvCxnSpPr>
            <p:cNvPr id="607245" name="直接连接符 13"/>
            <p:cNvCxnSpPr>
              <a:cxnSpLocks noChangeShapeType="1"/>
            </p:cNvCxnSpPr>
            <p:nvPr/>
          </p:nvCxnSpPr>
          <p:spPr bwMode="auto">
            <a:xfrm rot="16200000" flipH="1">
              <a:off x="752402" y="6323334"/>
              <a:ext cx="338554" cy="0"/>
            </a:xfrm>
            <a:prstGeom prst="line">
              <a:avLst/>
            </a:prstGeom>
            <a:noFill/>
            <a:ln w="22225" algn="ctr">
              <a:solidFill>
                <a:srgbClr val="FF0066"/>
              </a:solidFill>
              <a:round/>
              <a:headEnd/>
              <a:tailEnd/>
            </a:ln>
          </p:spPr>
        </p:cxnSp>
        <p:cxnSp>
          <p:nvCxnSpPr>
            <p:cNvPr id="607246" name="直接连接符 14"/>
            <p:cNvCxnSpPr>
              <a:cxnSpLocks noChangeShapeType="1"/>
            </p:cNvCxnSpPr>
            <p:nvPr/>
          </p:nvCxnSpPr>
          <p:spPr bwMode="auto">
            <a:xfrm rot="16200000" flipH="1">
              <a:off x="1608743" y="6323335"/>
              <a:ext cx="338554" cy="0"/>
            </a:xfrm>
            <a:prstGeom prst="line">
              <a:avLst/>
            </a:prstGeom>
            <a:noFill/>
            <a:ln w="22225" algn="ctr">
              <a:solidFill>
                <a:srgbClr val="FF0066"/>
              </a:solidFill>
              <a:round/>
              <a:headEnd/>
              <a:tailEnd/>
            </a:ln>
          </p:spPr>
        </p:cxnSp>
        <p:cxnSp>
          <p:nvCxnSpPr>
            <p:cNvPr id="607247" name="直接连接符 15"/>
            <p:cNvCxnSpPr>
              <a:cxnSpLocks noChangeShapeType="1"/>
            </p:cNvCxnSpPr>
            <p:nvPr/>
          </p:nvCxnSpPr>
          <p:spPr bwMode="auto">
            <a:xfrm rot="16200000" flipH="1">
              <a:off x="2523144" y="6337848"/>
              <a:ext cx="338554" cy="0"/>
            </a:xfrm>
            <a:prstGeom prst="line">
              <a:avLst/>
            </a:prstGeom>
            <a:noFill/>
            <a:ln w="22225" algn="ctr">
              <a:solidFill>
                <a:srgbClr val="FF0066"/>
              </a:solidFill>
              <a:round/>
              <a:headEnd/>
              <a:tailEnd/>
            </a:ln>
          </p:spPr>
        </p:cxnSp>
        <p:cxnSp>
          <p:nvCxnSpPr>
            <p:cNvPr id="607248" name="直接连接符 16"/>
            <p:cNvCxnSpPr>
              <a:cxnSpLocks noChangeShapeType="1"/>
            </p:cNvCxnSpPr>
            <p:nvPr/>
          </p:nvCxnSpPr>
          <p:spPr bwMode="auto">
            <a:xfrm rot="16200000" flipH="1">
              <a:off x="5317145" y="6308820"/>
              <a:ext cx="338554" cy="0"/>
            </a:xfrm>
            <a:prstGeom prst="line">
              <a:avLst/>
            </a:prstGeom>
            <a:noFill/>
            <a:ln w="22225" algn="ctr">
              <a:solidFill>
                <a:srgbClr val="FF0066"/>
              </a:solidFill>
              <a:round/>
              <a:headEnd/>
              <a:tailEnd/>
            </a:ln>
          </p:spPr>
        </p:cxnSp>
        <p:cxnSp>
          <p:nvCxnSpPr>
            <p:cNvPr id="607249" name="直接连接符 17"/>
            <p:cNvCxnSpPr>
              <a:cxnSpLocks noChangeShapeType="1"/>
            </p:cNvCxnSpPr>
            <p:nvPr/>
          </p:nvCxnSpPr>
          <p:spPr bwMode="auto">
            <a:xfrm rot="16200000" flipH="1">
              <a:off x="6209774" y="6316077"/>
              <a:ext cx="338554" cy="0"/>
            </a:xfrm>
            <a:prstGeom prst="line">
              <a:avLst/>
            </a:prstGeom>
            <a:noFill/>
            <a:ln w="22225" algn="ctr">
              <a:solidFill>
                <a:srgbClr val="FF0066"/>
              </a:solidFill>
              <a:round/>
              <a:headEnd/>
              <a:tailEnd/>
            </a:ln>
          </p:spPr>
        </p:cxnSp>
        <p:cxnSp>
          <p:nvCxnSpPr>
            <p:cNvPr id="607250" name="直接连接符 18"/>
            <p:cNvCxnSpPr>
              <a:cxnSpLocks noChangeShapeType="1"/>
            </p:cNvCxnSpPr>
            <p:nvPr/>
          </p:nvCxnSpPr>
          <p:spPr bwMode="auto">
            <a:xfrm rot="16200000" flipH="1">
              <a:off x="7116918" y="6323334"/>
              <a:ext cx="338554" cy="0"/>
            </a:xfrm>
            <a:prstGeom prst="line">
              <a:avLst/>
            </a:prstGeom>
            <a:noFill/>
            <a:ln w="22225" algn="ctr">
              <a:solidFill>
                <a:srgbClr val="FF0066"/>
              </a:solidFill>
              <a:round/>
              <a:headEnd/>
              <a:tailEnd/>
            </a:ln>
          </p:spPr>
        </p:cxnSp>
        <p:cxnSp>
          <p:nvCxnSpPr>
            <p:cNvPr id="607251" name="直接连接符 19"/>
            <p:cNvCxnSpPr>
              <a:cxnSpLocks noChangeShapeType="1"/>
            </p:cNvCxnSpPr>
            <p:nvPr/>
          </p:nvCxnSpPr>
          <p:spPr bwMode="auto">
            <a:xfrm rot="16200000" flipH="1">
              <a:off x="4395487" y="6323334"/>
              <a:ext cx="338554" cy="0"/>
            </a:xfrm>
            <a:prstGeom prst="line">
              <a:avLst/>
            </a:prstGeom>
            <a:noFill/>
            <a:ln w="22225" algn="ctr">
              <a:solidFill>
                <a:srgbClr val="FF0066"/>
              </a:solidFill>
              <a:round/>
              <a:headEnd/>
              <a:tailEnd/>
            </a:ln>
          </p:spPr>
        </p:cxnSp>
        <p:cxnSp>
          <p:nvCxnSpPr>
            <p:cNvPr id="607252" name="直接连接符 20"/>
            <p:cNvCxnSpPr>
              <a:cxnSpLocks noChangeShapeType="1"/>
            </p:cNvCxnSpPr>
            <p:nvPr/>
          </p:nvCxnSpPr>
          <p:spPr bwMode="auto">
            <a:xfrm rot="16200000" flipH="1">
              <a:off x="3444803" y="6316077"/>
              <a:ext cx="338554" cy="0"/>
            </a:xfrm>
            <a:prstGeom prst="line">
              <a:avLst/>
            </a:prstGeom>
            <a:noFill/>
            <a:ln w="22225" algn="ctr">
              <a:solidFill>
                <a:srgbClr val="FF0066"/>
              </a:solidFill>
              <a:round/>
              <a:headEnd/>
              <a:tailEnd/>
            </a:ln>
          </p:spPr>
        </p:cxnSp>
        <p:sp>
          <p:nvSpPr>
            <p:cNvPr id="22" name="TextBox 21"/>
            <p:cNvSpPr txBox="1"/>
            <p:nvPr/>
          </p:nvSpPr>
          <p:spPr>
            <a:xfrm>
              <a:off x="7300613" y="6139542"/>
              <a:ext cx="479045" cy="283598"/>
            </a:xfrm>
            <a:prstGeom prst="rect">
              <a:avLst/>
            </a:prstGeom>
            <a:noFill/>
          </p:spPr>
          <p:txBody>
            <a:bodyPr>
              <a:spAutoFit/>
            </a:bodyPr>
            <a:lstStyle/>
            <a:p>
              <a:pPr eaLnBrk="0" hangingPunct="0">
                <a:defRPr/>
              </a:pPr>
              <a:r>
                <a:rPr lang="en-US" altLang="zh-CN" b="1" dirty="0">
                  <a:latin typeface="+mn-lt"/>
                </a:rPr>
                <a:t>CF</a:t>
              </a:r>
              <a:endParaRPr lang="zh-CN" altLang="en-US" b="1" dirty="0">
                <a:latin typeface="+mn-lt"/>
              </a:endParaRPr>
            </a:p>
          </p:txBody>
        </p:sp>
        <p:sp>
          <p:nvSpPr>
            <p:cNvPr id="23" name="TextBox 22"/>
            <p:cNvSpPr txBox="1"/>
            <p:nvPr/>
          </p:nvSpPr>
          <p:spPr>
            <a:xfrm>
              <a:off x="6393454" y="6146845"/>
              <a:ext cx="479045" cy="283598"/>
            </a:xfrm>
            <a:prstGeom prst="rect">
              <a:avLst/>
            </a:prstGeom>
            <a:noFill/>
          </p:spPr>
          <p:txBody>
            <a:bodyPr>
              <a:spAutoFit/>
            </a:bodyPr>
            <a:lstStyle/>
            <a:p>
              <a:pPr eaLnBrk="0" hangingPunct="0">
                <a:defRPr/>
              </a:pPr>
              <a:r>
                <a:rPr lang="en-US" altLang="zh-CN" b="1" dirty="0">
                  <a:latin typeface="+mn-lt"/>
                </a:rPr>
                <a:t>PF</a:t>
              </a:r>
              <a:endParaRPr lang="zh-CN" altLang="en-US" b="1" dirty="0">
                <a:latin typeface="+mn-lt"/>
              </a:endParaRPr>
            </a:p>
          </p:txBody>
        </p:sp>
        <p:sp>
          <p:nvSpPr>
            <p:cNvPr id="24" name="TextBox 23"/>
            <p:cNvSpPr txBox="1"/>
            <p:nvPr/>
          </p:nvSpPr>
          <p:spPr>
            <a:xfrm>
              <a:off x="5479413" y="6161451"/>
              <a:ext cx="479045" cy="283598"/>
            </a:xfrm>
            <a:prstGeom prst="rect">
              <a:avLst/>
            </a:prstGeom>
            <a:noFill/>
          </p:spPr>
          <p:txBody>
            <a:bodyPr>
              <a:spAutoFit/>
            </a:bodyPr>
            <a:lstStyle/>
            <a:p>
              <a:pPr eaLnBrk="0" hangingPunct="0">
                <a:defRPr/>
              </a:pPr>
              <a:r>
                <a:rPr lang="en-US" altLang="zh-CN" b="1" dirty="0">
                  <a:latin typeface="+mn-lt"/>
                </a:rPr>
                <a:t>AF</a:t>
              </a:r>
              <a:endParaRPr lang="zh-CN" altLang="en-US" b="1" dirty="0">
                <a:latin typeface="+mn-lt"/>
              </a:endParaRPr>
            </a:p>
          </p:txBody>
        </p:sp>
        <p:sp>
          <p:nvSpPr>
            <p:cNvPr id="25" name="TextBox 24"/>
            <p:cNvSpPr txBox="1"/>
            <p:nvPr/>
          </p:nvSpPr>
          <p:spPr>
            <a:xfrm>
              <a:off x="4535088" y="6146845"/>
              <a:ext cx="479045" cy="283598"/>
            </a:xfrm>
            <a:prstGeom prst="rect">
              <a:avLst/>
            </a:prstGeom>
            <a:noFill/>
          </p:spPr>
          <p:txBody>
            <a:bodyPr>
              <a:spAutoFit/>
            </a:bodyPr>
            <a:lstStyle/>
            <a:p>
              <a:pPr eaLnBrk="0" hangingPunct="0">
                <a:defRPr/>
              </a:pPr>
              <a:r>
                <a:rPr lang="en-US" altLang="zh-CN" b="1" dirty="0">
                  <a:latin typeface="+mn-lt"/>
                </a:rPr>
                <a:t>ZF</a:t>
              </a:r>
              <a:endParaRPr lang="zh-CN" altLang="en-US" b="1" dirty="0">
                <a:latin typeface="+mn-lt"/>
              </a:endParaRPr>
            </a:p>
          </p:txBody>
        </p:sp>
        <p:sp>
          <p:nvSpPr>
            <p:cNvPr id="26" name="TextBox 25"/>
            <p:cNvSpPr txBox="1"/>
            <p:nvPr/>
          </p:nvSpPr>
          <p:spPr>
            <a:xfrm>
              <a:off x="4106976" y="6154148"/>
              <a:ext cx="479045" cy="283598"/>
            </a:xfrm>
            <a:prstGeom prst="rect">
              <a:avLst/>
            </a:prstGeom>
            <a:noFill/>
          </p:spPr>
          <p:txBody>
            <a:bodyPr>
              <a:spAutoFit/>
            </a:bodyPr>
            <a:lstStyle/>
            <a:p>
              <a:pPr eaLnBrk="0" hangingPunct="0">
                <a:defRPr/>
              </a:pPr>
              <a:r>
                <a:rPr lang="en-US" altLang="zh-CN" b="1" dirty="0">
                  <a:latin typeface="+mn-lt"/>
                </a:rPr>
                <a:t>SF</a:t>
              </a:r>
              <a:endParaRPr lang="zh-CN" altLang="en-US" b="1" dirty="0">
                <a:latin typeface="+mn-lt"/>
              </a:endParaRPr>
            </a:p>
          </p:txBody>
        </p:sp>
        <p:sp>
          <p:nvSpPr>
            <p:cNvPr id="27" name="TextBox 26"/>
            <p:cNvSpPr txBox="1"/>
            <p:nvPr/>
          </p:nvSpPr>
          <p:spPr>
            <a:xfrm>
              <a:off x="3627931" y="6154148"/>
              <a:ext cx="479045" cy="283598"/>
            </a:xfrm>
            <a:prstGeom prst="rect">
              <a:avLst/>
            </a:prstGeom>
            <a:noFill/>
          </p:spPr>
          <p:txBody>
            <a:bodyPr>
              <a:spAutoFit/>
            </a:bodyPr>
            <a:lstStyle/>
            <a:p>
              <a:pPr eaLnBrk="0" hangingPunct="0">
                <a:defRPr/>
              </a:pPr>
              <a:r>
                <a:rPr lang="en-US" altLang="zh-CN" b="1" dirty="0">
                  <a:latin typeface="+mn-lt"/>
                </a:rPr>
                <a:t>TF</a:t>
              </a:r>
              <a:endParaRPr lang="zh-CN" altLang="en-US" b="1" dirty="0">
                <a:latin typeface="+mn-lt"/>
              </a:endParaRPr>
            </a:p>
          </p:txBody>
        </p:sp>
        <p:sp>
          <p:nvSpPr>
            <p:cNvPr id="28" name="TextBox 27"/>
            <p:cNvSpPr txBox="1"/>
            <p:nvPr/>
          </p:nvSpPr>
          <p:spPr>
            <a:xfrm>
              <a:off x="3179170" y="6154148"/>
              <a:ext cx="479045" cy="283598"/>
            </a:xfrm>
            <a:prstGeom prst="rect">
              <a:avLst/>
            </a:prstGeom>
            <a:noFill/>
          </p:spPr>
          <p:txBody>
            <a:bodyPr>
              <a:spAutoFit/>
            </a:bodyPr>
            <a:lstStyle/>
            <a:p>
              <a:pPr eaLnBrk="0" hangingPunct="0">
                <a:defRPr/>
              </a:pPr>
              <a:r>
                <a:rPr lang="en-US" altLang="zh-CN" b="1" dirty="0">
                  <a:latin typeface="+mn-lt"/>
                </a:rPr>
                <a:t>IF</a:t>
              </a:r>
              <a:endParaRPr lang="zh-CN" altLang="en-US" b="1" dirty="0">
                <a:latin typeface="+mn-lt"/>
              </a:endParaRPr>
            </a:p>
          </p:txBody>
        </p:sp>
        <p:sp>
          <p:nvSpPr>
            <p:cNvPr id="29" name="TextBox 28"/>
            <p:cNvSpPr txBox="1"/>
            <p:nvPr/>
          </p:nvSpPr>
          <p:spPr>
            <a:xfrm>
              <a:off x="2707006" y="6161451"/>
              <a:ext cx="479045" cy="283598"/>
            </a:xfrm>
            <a:prstGeom prst="rect">
              <a:avLst/>
            </a:prstGeom>
            <a:noFill/>
          </p:spPr>
          <p:txBody>
            <a:bodyPr>
              <a:spAutoFit/>
            </a:bodyPr>
            <a:lstStyle/>
            <a:p>
              <a:pPr eaLnBrk="0" hangingPunct="0">
                <a:defRPr/>
              </a:pPr>
              <a:r>
                <a:rPr lang="en-US" altLang="zh-CN" b="1" dirty="0">
                  <a:latin typeface="+mn-lt"/>
                </a:rPr>
                <a:t>DF</a:t>
              </a:r>
              <a:endParaRPr lang="zh-CN" altLang="en-US" b="1" dirty="0">
                <a:latin typeface="+mn-lt"/>
              </a:endParaRPr>
            </a:p>
          </p:txBody>
        </p:sp>
        <p:sp>
          <p:nvSpPr>
            <p:cNvPr id="30" name="TextBox 29"/>
            <p:cNvSpPr txBox="1"/>
            <p:nvPr/>
          </p:nvSpPr>
          <p:spPr>
            <a:xfrm>
              <a:off x="2227961" y="6161451"/>
              <a:ext cx="479045" cy="283598"/>
            </a:xfrm>
            <a:prstGeom prst="rect">
              <a:avLst/>
            </a:prstGeom>
            <a:noFill/>
          </p:spPr>
          <p:txBody>
            <a:bodyPr>
              <a:spAutoFit/>
            </a:bodyPr>
            <a:lstStyle/>
            <a:p>
              <a:pPr eaLnBrk="0" hangingPunct="0">
                <a:defRPr/>
              </a:pPr>
              <a:r>
                <a:rPr lang="en-US" altLang="zh-CN" b="1" dirty="0">
                  <a:latin typeface="+mn-lt"/>
                </a:rPr>
                <a:t>OF</a:t>
              </a:r>
              <a:endParaRPr lang="zh-CN" altLang="en-US" b="1" dirty="0">
                <a:latin typeface="+mn-lt"/>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idx="4294967295"/>
          </p:nvPr>
        </p:nvSpPr>
        <p:spPr>
          <a:xfrm>
            <a:off x="800100" y="98425"/>
            <a:ext cx="7573963" cy="538163"/>
          </a:xfrm>
        </p:spPr>
        <p:txBody>
          <a:bodyPr lIns="63500" tIns="25400" rIns="63500" bIns="25400" anchor="t">
            <a:spAutoFit/>
          </a:bodyPr>
          <a:lstStyle/>
          <a:p>
            <a:r>
              <a:rPr lang="zh-CN" altLang="en-US" sz="3200" smtClean="0">
                <a:latin typeface="黑体"/>
              </a:rPr>
              <a:t>“</a:t>
            </a:r>
            <a:r>
              <a:rPr lang="zh-CN" altLang="en-US" sz="3200" smtClean="0"/>
              <a:t>转换</a:t>
            </a:r>
            <a:r>
              <a:rPr lang="zh-CN" altLang="en-US" sz="3200" smtClean="0">
                <a:latin typeface="黑体"/>
              </a:rPr>
              <a:t>”</a:t>
            </a:r>
            <a:r>
              <a:rPr lang="zh-CN" altLang="en-US" sz="3200" smtClean="0"/>
              <a:t>的概念在数据表示中的反映</a:t>
            </a:r>
          </a:p>
        </p:txBody>
      </p:sp>
      <p:grpSp>
        <p:nvGrpSpPr>
          <p:cNvPr id="2" name="组合 73"/>
          <p:cNvGrpSpPr>
            <a:grpSpLocks/>
          </p:cNvGrpSpPr>
          <p:nvPr/>
        </p:nvGrpSpPr>
        <p:grpSpPr bwMode="auto">
          <a:xfrm>
            <a:off x="0" y="725488"/>
            <a:ext cx="4400550" cy="5800725"/>
            <a:chOff x="116118" y="740228"/>
            <a:chExt cx="4426861" cy="5800424"/>
          </a:xfrm>
        </p:grpSpPr>
        <p:sp>
          <p:nvSpPr>
            <p:cNvPr id="508932" name="TextBox 6"/>
            <p:cNvSpPr txBox="1">
              <a:spLocks noChangeArrowheads="1"/>
            </p:cNvSpPr>
            <p:nvPr/>
          </p:nvSpPr>
          <p:spPr bwMode="auto">
            <a:xfrm>
              <a:off x="1248869" y="740228"/>
              <a:ext cx="2089260" cy="466701"/>
            </a:xfrm>
            <a:prstGeom prst="rect">
              <a:avLst/>
            </a:prstGeom>
            <a:noFill/>
            <a:ln w="9525">
              <a:solidFill>
                <a:srgbClr val="000000"/>
              </a:solidFill>
              <a:miter lim="800000"/>
              <a:headEnd/>
              <a:tailEnd/>
            </a:ln>
          </p:spPr>
          <p:txBody>
            <a:bodyPr>
              <a:spAutoFit/>
            </a:bodyPr>
            <a:lstStyle/>
            <a:p>
              <a:pPr eaLnBrk="0" hangingPunct="0"/>
              <a:r>
                <a:rPr lang="zh-CN" altLang="en-US" sz="2400" b="1">
                  <a:latin typeface="Times New Roman" pitchFamily="18" charset="0"/>
                </a:rPr>
                <a:t>感觉媒体信息</a:t>
              </a:r>
            </a:p>
          </p:txBody>
        </p:sp>
        <p:cxnSp>
          <p:nvCxnSpPr>
            <p:cNvPr id="508933" name="直接箭头连接符 12"/>
            <p:cNvCxnSpPr>
              <a:cxnSpLocks noChangeShapeType="1"/>
              <a:stCxn id="508932" idx="2"/>
            </p:cNvCxnSpPr>
            <p:nvPr/>
          </p:nvCxnSpPr>
          <p:spPr bwMode="auto">
            <a:xfrm rot="5400000">
              <a:off x="2095918" y="1399233"/>
              <a:ext cx="394681" cy="1"/>
            </a:xfrm>
            <a:prstGeom prst="straightConnector1">
              <a:avLst/>
            </a:prstGeom>
            <a:noFill/>
            <a:ln w="25400" algn="ctr">
              <a:solidFill>
                <a:srgbClr val="000000"/>
              </a:solidFill>
              <a:round/>
              <a:headEnd/>
              <a:tailEnd type="triangle" w="med" len="med"/>
            </a:ln>
          </p:spPr>
        </p:cxnSp>
        <p:sp>
          <p:nvSpPr>
            <p:cNvPr id="508934" name="TextBox 15"/>
            <p:cNvSpPr txBox="1">
              <a:spLocks noChangeArrowheads="1"/>
            </p:cNvSpPr>
            <p:nvPr/>
          </p:nvSpPr>
          <p:spPr bwMode="auto">
            <a:xfrm>
              <a:off x="173797" y="1575210"/>
              <a:ext cx="4224985" cy="466700"/>
            </a:xfrm>
            <a:prstGeom prst="rect">
              <a:avLst/>
            </a:prstGeom>
            <a:noFill/>
            <a:ln w="9525">
              <a:solidFill>
                <a:srgbClr val="000000"/>
              </a:solidFill>
              <a:miter lim="800000"/>
              <a:headEnd/>
              <a:tailEnd/>
            </a:ln>
          </p:spPr>
          <p:txBody>
            <a:bodyPr>
              <a:spAutoFit/>
            </a:bodyPr>
            <a:lstStyle/>
            <a:p>
              <a:pPr eaLnBrk="0" hangingPunct="0"/>
              <a:r>
                <a:rPr lang="zh-CN" altLang="en-US" sz="2400" b="1">
                  <a:latin typeface="Times New Roman" pitchFamily="18" charset="0"/>
                </a:rPr>
                <a:t>树、链表等结构化数据描述</a:t>
              </a:r>
            </a:p>
          </p:txBody>
        </p:sp>
        <p:cxnSp>
          <p:nvCxnSpPr>
            <p:cNvPr id="508935" name="直接箭头连接符 16"/>
            <p:cNvCxnSpPr>
              <a:cxnSpLocks noChangeShapeType="1"/>
              <a:stCxn id="508934" idx="2"/>
            </p:cNvCxnSpPr>
            <p:nvPr/>
          </p:nvCxnSpPr>
          <p:spPr bwMode="auto">
            <a:xfrm rot="5400000">
              <a:off x="2074145" y="2241062"/>
              <a:ext cx="416450" cy="7254"/>
            </a:xfrm>
            <a:prstGeom prst="straightConnector1">
              <a:avLst/>
            </a:prstGeom>
            <a:noFill/>
            <a:ln w="25400" algn="ctr">
              <a:solidFill>
                <a:srgbClr val="000000"/>
              </a:solidFill>
              <a:round/>
              <a:headEnd/>
              <a:tailEnd type="triangle" w="med" len="med"/>
            </a:ln>
          </p:spPr>
        </p:cxnSp>
        <p:sp>
          <p:nvSpPr>
            <p:cNvPr id="508936" name="TextBox 33"/>
            <p:cNvSpPr txBox="1">
              <a:spLocks noChangeArrowheads="1"/>
            </p:cNvSpPr>
            <p:nvPr/>
          </p:nvSpPr>
          <p:spPr bwMode="auto">
            <a:xfrm>
              <a:off x="158669" y="2438765"/>
              <a:ext cx="4225138" cy="466701"/>
            </a:xfrm>
            <a:prstGeom prst="rect">
              <a:avLst/>
            </a:prstGeom>
            <a:noFill/>
            <a:ln w="9525">
              <a:solidFill>
                <a:srgbClr val="000000"/>
              </a:solidFill>
              <a:miter lim="800000"/>
              <a:headEnd/>
              <a:tailEnd/>
            </a:ln>
          </p:spPr>
          <p:txBody>
            <a:bodyPr>
              <a:spAutoFit/>
            </a:bodyPr>
            <a:lstStyle/>
            <a:p>
              <a:pPr eaLnBrk="0" hangingPunct="0"/>
              <a:r>
                <a:rPr lang="zh-CN" altLang="en-US" sz="2400" b="1">
                  <a:latin typeface="Times New Roman" pitchFamily="18" charset="0"/>
                </a:rPr>
                <a:t>程序定义的</a:t>
              </a:r>
              <a:r>
                <a:rPr lang="en-US" altLang="zh-CN" sz="2400" b="1">
                  <a:latin typeface="Times New Roman" pitchFamily="18" charset="0"/>
                </a:rPr>
                <a:t>int</a:t>
              </a:r>
              <a:r>
                <a:rPr lang="zh-CN" altLang="en-US" sz="2400" b="1">
                  <a:latin typeface="Times New Roman" pitchFamily="18" charset="0"/>
                </a:rPr>
                <a:t>、</a:t>
              </a:r>
              <a:r>
                <a:rPr lang="en-US" altLang="zh-CN" sz="2400" b="1">
                  <a:latin typeface="Times New Roman" pitchFamily="18" charset="0"/>
                </a:rPr>
                <a:t>float</a:t>
              </a:r>
              <a:r>
                <a:rPr lang="zh-CN" altLang="en-US" sz="2400" b="1">
                  <a:latin typeface="Times New Roman" pitchFamily="18" charset="0"/>
                </a:rPr>
                <a:t>等数据</a:t>
              </a:r>
            </a:p>
          </p:txBody>
        </p:sp>
        <p:cxnSp>
          <p:nvCxnSpPr>
            <p:cNvPr id="508937" name="直接箭头连接符 34"/>
            <p:cNvCxnSpPr>
              <a:cxnSpLocks noChangeShapeType="1"/>
              <a:stCxn id="508936" idx="2"/>
            </p:cNvCxnSpPr>
            <p:nvPr/>
          </p:nvCxnSpPr>
          <p:spPr bwMode="auto">
            <a:xfrm rot="5400000">
              <a:off x="2059631" y="3104662"/>
              <a:ext cx="416450" cy="7254"/>
            </a:xfrm>
            <a:prstGeom prst="straightConnector1">
              <a:avLst/>
            </a:prstGeom>
            <a:noFill/>
            <a:ln w="25400" algn="ctr">
              <a:solidFill>
                <a:srgbClr val="000000"/>
              </a:solidFill>
              <a:round/>
              <a:headEnd/>
              <a:tailEnd type="triangle" w="med" len="med"/>
            </a:ln>
          </p:spPr>
        </p:cxnSp>
        <p:sp>
          <p:nvSpPr>
            <p:cNvPr id="508938" name="TextBox 35"/>
            <p:cNvSpPr txBox="1">
              <a:spLocks noChangeArrowheads="1"/>
            </p:cNvSpPr>
            <p:nvPr/>
          </p:nvSpPr>
          <p:spPr bwMode="auto">
            <a:xfrm>
              <a:off x="167388" y="3302320"/>
              <a:ext cx="4221780" cy="466701"/>
            </a:xfrm>
            <a:prstGeom prst="rect">
              <a:avLst/>
            </a:prstGeom>
            <a:noFill/>
            <a:ln w="9525">
              <a:solidFill>
                <a:srgbClr val="000000"/>
              </a:solidFill>
              <a:miter lim="800000"/>
              <a:headEnd/>
              <a:tailEnd/>
            </a:ln>
          </p:spPr>
          <p:txBody>
            <a:bodyPr>
              <a:spAutoFit/>
            </a:bodyPr>
            <a:lstStyle/>
            <a:p>
              <a:pPr eaLnBrk="0" hangingPunct="0"/>
              <a:r>
                <a:rPr lang="zh-CN" altLang="en-US" sz="2400" b="1">
                  <a:latin typeface="Times New Roman" pitchFamily="18" charset="0"/>
                </a:rPr>
                <a:t>指令中的寄存器或内存中数据</a:t>
              </a:r>
            </a:p>
          </p:txBody>
        </p:sp>
        <p:cxnSp>
          <p:nvCxnSpPr>
            <p:cNvPr id="508939" name="直接箭头连接符 36"/>
            <p:cNvCxnSpPr>
              <a:cxnSpLocks noChangeShapeType="1"/>
              <a:stCxn id="508938" idx="2"/>
            </p:cNvCxnSpPr>
            <p:nvPr/>
          </p:nvCxnSpPr>
          <p:spPr bwMode="auto">
            <a:xfrm rot="5400000">
              <a:off x="2066888" y="3968262"/>
              <a:ext cx="416450" cy="7254"/>
            </a:xfrm>
            <a:prstGeom prst="straightConnector1">
              <a:avLst/>
            </a:prstGeom>
            <a:noFill/>
            <a:ln w="25400" algn="ctr">
              <a:solidFill>
                <a:srgbClr val="000000"/>
              </a:solidFill>
              <a:round/>
              <a:headEnd/>
              <a:tailEnd type="triangle" w="med" len="med"/>
            </a:ln>
          </p:spPr>
        </p:cxnSp>
        <p:sp>
          <p:nvSpPr>
            <p:cNvPr id="508940" name="TextBox 37"/>
            <p:cNvSpPr txBox="1">
              <a:spLocks noChangeArrowheads="1"/>
            </p:cNvSpPr>
            <p:nvPr/>
          </p:nvSpPr>
          <p:spPr bwMode="auto">
            <a:xfrm>
              <a:off x="116118" y="4172225"/>
              <a:ext cx="4426861" cy="466701"/>
            </a:xfrm>
            <a:prstGeom prst="rect">
              <a:avLst/>
            </a:prstGeom>
            <a:noFill/>
            <a:ln w="9525">
              <a:solidFill>
                <a:srgbClr val="000000"/>
              </a:solidFill>
              <a:miter lim="800000"/>
              <a:headEnd/>
              <a:tailEnd/>
            </a:ln>
          </p:spPr>
          <p:txBody>
            <a:bodyPr>
              <a:spAutoFit/>
            </a:bodyPr>
            <a:lstStyle/>
            <a:p>
              <a:pPr eaLnBrk="0" hangingPunct="0"/>
              <a:r>
                <a:rPr lang="en-US" altLang="zh-CN" sz="2400" b="1">
                  <a:latin typeface="Times New Roman" pitchFamily="18" charset="0"/>
                </a:rPr>
                <a:t>ALU</a:t>
              </a:r>
              <a:r>
                <a:rPr lang="zh-CN" altLang="en-US" sz="2400" b="1">
                  <a:latin typeface="Times New Roman" pitchFamily="18" charset="0"/>
                </a:rPr>
                <a:t>或总线上的运算</a:t>
              </a:r>
              <a:r>
                <a:rPr lang="en-US" altLang="zh-CN" sz="2400" b="1">
                  <a:latin typeface="Times New Roman" pitchFamily="18" charset="0"/>
                </a:rPr>
                <a:t>/</a:t>
              </a:r>
              <a:r>
                <a:rPr lang="zh-CN" altLang="en-US" sz="2400" b="1">
                  <a:latin typeface="Times New Roman" pitchFamily="18" charset="0"/>
                </a:rPr>
                <a:t>传输数据</a:t>
              </a:r>
            </a:p>
          </p:txBody>
        </p:sp>
        <p:cxnSp>
          <p:nvCxnSpPr>
            <p:cNvPr id="508941" name="直接箭头连接符 38"/>
            <p:cNvCxnSpPr>
              <a:cxnSpLocks noChangeShapeType="1"/>
            </p:cNvCxnSpPr>
            <p:nvPr/>
          </p:nvCxnSpPr>
          <p:spPr bwMode="auto">
            <a:xfrm rot="16200000" flipH="1">
              <a:off x="2054190" y="4884478"/>
              <a:ext cx="503539" cy="3623"/>
            </a:xfrm>
            <a:prstGeom prst="straightConnector1">
              <a:avLst/>
            </a:prstGeom>
            <a:noFill/>
            <a:ln w="25400" algn="ctr">
              <a:solidFill>
                <a:srgbClr val="000000"/>
              </a:solidFill>
              <a:round/>
              <a:headEnd/>
              <a:tailEnd type="triangle" w="med" len="med"/>
            </a:ln>
          </p:spPr>
        </p:cxnSp>
        <p:sp>
          <p:nvSpPr>
            <p:cNvPr id="508942" name="TextBox 67"/>
            <p:cNvSpPr txBox="1">
              <a:spLocks noChangeArrowheads="1"/>
            </p:cNvSpPr>
            <p:nvPr/>
          </p:nvSpPr>
          <p:spPr bwMode="auto">
            <a:xfrm>
              <a:off x="1727831" y="5108801"/>
              <a:ext cx="1175448" cy="466701"/>
            </a:xfrm>
            <a:prstGeom prst="rect">
              <a:avLst/>
            </a:prstGeom>
            <a:noFill/>
            <a:ln w="9525">
              <a:solidFill>
                <a:srgbClr val="000000"/>
              </a:solidFill>
              <a:miter lim="800000"/>
              <a:headEnd/>
              <a:tailEnd/>
            </a:ln>
          </p:spPr>
          <p:txBody>
            <a:bodyPr>
              <a:spAutoFit/>
            </a:bodyPr>
            <a:lstStyle/>
            <a:p>
              <a:pPr algn="ctr" eaLnBrk="0" hangingPunct="0"/>
              <a:r>
                <a:rPr lang="zh-CN" altLang="en-US" sz="2400" b="1">
                  <a:latin typeface="Times New Roman" pitchFamily="18" charset="0"/>
                </a:rPr>
                <a:t>逻辑门</a:t>
              </a:r>
            </a:p>
          </p:txBody>
        </p:sp>
        <p:sp>
          <p:nvSpPr>
            <p:cNvPr id="508943" name="TextBox 69"/>
            <p:cNvSpPr txBox="1">
              <a:spLocks noChangeArrowheads="1"/>
            </p:cNvSpPr>
            <p:nvPr/>
          </p:nvSpPr>
          <p:spPr bwMode="auto">
            <a:xfrm>
              <a:off x="1704783" y="6073951"/>
              <a:ext cx="1177094" cy="466701"/>
            </a:xfrm>
            <a:prstGeom prst="rect">
              <a:avLst/>
            </a:prstGeom>
            <a:noFill/>
            <a:ln w="9525">
              <a:solidFill>
                <a:srgbClr val="000000"/>
              </a:solidFill>
              <a:miter lim="800000"/>
              <a:headEnd/>
              <a:tailEnd/>
            </a:ln>
          </p:spPr>
          <p:txBody>
            <a:bodyPr>
              <a:spAutoFit/>
            </a:bodyPr>
            <a:lstStyle/>
            <a:p>
              <a:pPr eaLnBrk="0" hangingPunct="0"/>
              <a:r>
                <a:rPr lang="zh-CN" altLang="en-US" sz="2400" b="1">
                  <a:latin typeface="Times New Roman" pitchFamily="18" charset="0"/>
                </a:rPr>
                <a:t>位信息</a:t>
              </a:r>
            </a:p>
          </p:txBody>
        </p:sp>
        <p:cxnSp>
          <p:nvCxnSpPr>
            <p:cNvPr id="508944" name="直接箭头连接符 70"/>
            <p:cNvCxnSpPr>
              <a:cxnSpLocks noChangeShapeType="1"/>
            </p:cNvCxnSpPr>
            <p:nvPr/>
          </p:nvCxnSpPr>
          <p:spPr bwMode="auto">
            <a:xfrm rot="16200000" flipH="1">
              <a:off x="2046933" y="5835163"/>
              <a:ext cx="503539" cy="3623"/>
            </a:xfrm>
            <a:prstGeom prst="straightConnector1">
              <a:avLst/>
            </a:prstGeom>
            <a:noFill/>
            <a:ln w="25400" algn="ctr">
              <a:solidFill>
                <a:srgbClr val="000000"/>
              </a:solidFill>
              <a:round/>
              <a:headEnd/>
              <a:tailEnd type="triangle" w="med" len="med"/>
            </a:ln>
          </p:spPr>
        </p:cxnSp>
      </p:grpSp>
      <p:sp>
        <p:nvSpPr>
          <p:cNvPr id="508945" name="TextBox 45"/>
          <p:cNvSpPr txBox="1">
            <a:spLocks noChangeArrowheads="1"/>
          </p:cNvSpPr>
          <p:nvPr/>
        </p:nvSpPr>
        <p:spPr bwMode="auto">
          <a:xfrm>
            <a:off x="5632450" y="733425"/>
            <a:ext cx="1758950" cy="466725"/>
          </a:xfrm>
          <a:prstGeom prst="rect">
            <a:avLst/>
          </a:prstGeom>
          <a:noFill/>
          <a:ln w="9525">
            <a:solidFill>
              <a:srgbClr val="000000"/>
            </a:solidFill>
            <a:miter lim="800000"/>
            <a:headEnd/>
            <a:tailEnd/>
          </a:ln>
        </p:spPr>
        <p:txBody>
          <a:bodyPr>
            <a:spAutoFit/>
          </a:bodyPr>
          <a:lstStyle/>
          <a:p>
            <a:pPr eaLnBrk="0" hangingPunct="0"/>
            <a:r>
              <a:rPr lang="zh-CN" altLang="en-US" sz="2400" b="1">
                <a:solidFill>
                  <a:schemeClr val="accent2"/>
                </a:solidFill>
                <a:latin typeface="Times New Roman" pitchFamily="18" charset="0"/>
              </a:rPr>
              <a:t>问题</a:t>
            </a:r>
            <a:r>
              <a:rPr lang="en-US" altLang="zh-CN" sz="2400" b="1">
                <a:solidFill>
                  <a:schemeClr val="accent2"/>
                </a:solidFill>
                <a:latin typeface="Times New Roman" pitchFamily="18" charset="0"/>
              </a:rPr>
              <a:t>(</a:t>
            </a:r>
            <a:r>
              <a:rPr lang="zh-CN" altLang="en-US" sz="2400" b="1">
                <a:solidFill>
                  <a:schemeClr val="accent2"/>
                </a:solidFill>
                <a:latin typeface="Times New Roman" pitchFamily="18" charset="0"/>
              </a:rPr>
              <a:t>应用</a:t>
            </a:r>
            <a:r>
              <a:rPr lang="en-US" altLang="zh-CN" sz="2400" b="1">
                <a:solidFill>
                  <a:schemeClr val="accent2"/>
                </a:solidFill>
                <a:latin typeface="Times New Roman" pitchFamily="18" charset="0"/>
              </a:rPr>
              <a:t>)</a:t>
            </a:r>
          </a:p>
        </p:txBody>
      </p:sp>
      <p:cxnSp>
        <p:nvCxnSpPr>
          <p:cNvPr id="508946" name="直接箭头连接符 46"/>
          <p:cNvCxnSpPr>
            <a:cxnSpLocks noChangeShapeType="1"/>
            <a:stCxn id="508945" idx="2"/>
          </p:cNvCxnSpPr>
          <p:nvPr/>
        </p:nvCxnSpPr>
        <p:spPr bwMode="auto">
          <a:xfrm rot="5400000">
            <a:off x="6315075" y="1397000"/>
            <a:ext cx="393700" cy="0"/>
          </a:xfrm>
          <a:prstGeom prst="straightConnector1">
            <a:avLst/>
          </a:prstGeom>
          <a:noFill/>
          <a:ln w="25400" algn="ctr">
            <a:solidFill>
              <a:srgbClr val="000000"/>
            </a:solidFill>
            <a:round/>
            <a:headEnd/>
            <a:tailEnd type="triangle" w="med" len="med"/>
          </a:ln>
        </p:spPr>
      </p:cxnSp>
      <p:sp>
        <p:nvSpPr>
          <p:cNvPr id="508947" name="TextBox 47"/>
          <p:cNvSpPr txBox="1">
            <a:spLocks noChangeArrowheads="1"/>
          </p:cNvSpPr>
          <p:nvPr/>
        </p:nvSpPr>
        <p:spPr bwMode="auto">
          <a:xfrm>
            <a:off x="5988050" y="1568450"/>
            <a:ext cx="1082675" cy="466725"/>
          </a:xfrm>
          <a:prstGeom prst="rect">
            <a:avLst/>
          </a:prstGeom>
          <a:noFill/>
          <a:ln w="9525">
            <a:solidFill>
              <a:srgbClr val="000000"/>
            </a:solidFill>
            <a:miter lim="800000"/>
            <a:headEnd/>
            <a:tailEnd/>
          </a:ln>
        </p:spPr>
        <p:txBody>
          <a:bodyPr>
            <a:spAutoFit/>
          </a:bodyPr>
          <a:lstStyle/>
          <a:p>
            <a:pPr eaLnBrk="0" hangingPunct="0"/>
            <a:r>
              <a:rPr lang="zh-CN" altLang="en-US" sz="2400" b="1">
                <a:solidFill>
                  <a:schemeClr val="accent2"/>
                </a:solidFill>
                <a:latin typeface="Times New Roman" pitchFamily="18" charset="0"/>
              </a:rPr>
              <a:t>  算法</a:t>
            </a:r>
          </a:p>
        </p:txBody>
      </p:sp>
      <p:sp>
        <p:nvSpPr>
          <p:cNvPr id="508948" name="TextBox 49"/>
          <p:cNvSpPr txBox="1">
            <a:spLocks noChangeArrowheads="1"/>
          </p:cNvSpPr>
          <p:nvPr/>
        </p:nvSpPr>
        <p:spPr bwMode="auto">
          <a:xfrm>
            <a:off x="5432425" y="2432050"/>
            <a:ext cx="2133600" cy="466725"/>
          </a:xfrm>
          <a:prstGeom prst="rect">
            <a:avLst/>
          </a:prstGeom>
          <a:noFill/>
          <a:ln w="9525">
            <a:solidFill>
              <a:srgbClr val="000000"/>
            </a:solidFill>
            <a:miter lim="800000"/>
            <a:headEnd/>
            <a:tailEnd/>
          </a:ln>
        </p:spPr>
        <p:txBody>
          <a:bodyPr>
            <a:spAutoFit/>
          </a:bodyPr>
          <a:lstStyle/>
          <a:p>
            <a:pPr algn="ctr" eaLnBrk="0" hangingPunct="0"/>
            <a:r>
              <a:rPr lang="zh-CN" altLang="en-US" sz="2400" b="1">
                <a:solidFill>
                  <a:schemeClr val="accent2"/>
                </a:solidFill>
                <a:latin typeface="Times New Roman" pitchFamily="18" charset="0"/>
              </a:rPr>
              <a:t>程序</a:t>
            </a:r>
            <a:r>
              <a:rPr lang="en-US" altLang="zh-CN" sz="2400" b="1">
                <a:solidFill>
                  <a:schemeClr val="accent2"/>
                </a:solidFill>
                <a:latin typeface="Times New Roman" pitchFamily="18" charset="0"/>
              </a:rPr>
              <a:t>(</a:t>
            </a:r>
            <a:r>
              <a:rPr lang="zh-CN" altLang="en-US" sz="2400" b="1">
                <a:solidFill>
                  <a:schemeClr val="accent2"/>
                </a:solidFill>
                <a:latin typeface="Times New Roman" pitchFamily="18" charset="0"/>
              </a:rPr>
              <a:t>语言</a:t>
            </a:r>
            <a:r>
              <a:rPr lang="en-US" altLang="zh-CN" sz="2400" b="1">
                <a:solidFill>
                  <a:schemeClr val="accent2"/>
                </a:solidFill>
                <a:latin typeface="Times New Roman" pitchFamily="18" charset="0"/>
              </a:rPr>
              <a:t>)</a:t>
            </a:r>
          </a:p>
        </p:txBody>
      </p:sp>
      <p:cxnSp>
        <p:nvCxnSpPr>
          <p:cNvPr id="508949" name="直接箭头连接符 50"/>
          <p:cNvCxnSpPr>
            <a:cxnSpLocks noChangeShapeType="1"/>
          </p:cNvCxnSpPr>
          <p:nvPr/>
        </p:nvCxnSpPr>
        <p:spPr bwMode="auto">
          <a:xfrm rot="5400000">
            <a:off x="6311106" y="3112294"/>
            <a:ext cx="415925" cy="7938"/>
          </a:xfrm>
          <a:prstGeom prst="straightConnector1">
            <a:avLst/>
          </a:prstGeom>
          <a:noFill/>
          <a:ln w="25400" algn="ctr">
            <a:solidFill>
              <a:srgbClr val="000000"/>
            </a:solidFill>
            <a:round/>
            <a:headEnd/>
            <a:tailEnd type="triangle" w="med" len="med"/>
          </a:ln>
        </p:spPr>
      </p:cxnSp>
      <p:sp>
        <p:nvSpPr>
          <p:cNvPr id="508950" name="TextBox 51"/>
          <p:cNvSpPr txBox="1">
            <a:spLocks noChangeArrowheads="1"/>
          </p:cNvSpPr>
          <p:nvPr/>
        </p:nvSpPr>
        <p:spPr bwMode="auto">
          <a:xfrm>
            <a:off x="4873625" y="3295650"/>
            <a:ext cx="2951163" cy="466725"/>
          </a:xfrm>
          <a:prstGeom prst="rect">
            <a:avLst/>
          </a:prstGeom>
          <a:noFill/>
          <a:ln w="9525">
            <a:solidFill>
              <a:srgbClr val="000000"/>
            </a:solidFill>
            <a:miter lim="800000"/>
            <a:headEnd/>
            <a:tailEnd/>
          </a:ln>
        </p:spPr>
        <p:txBody>
          <a:bodyPr lIns="0" rIns="0">
            <a:spAutoFit/>
          </a:bodyPr>
          <a:lstStyle/>
          <a:p>
            <a:pPr eaLnBrk="0" hangingPunct="0"/>
            <a:r>
              <a:rPr lang="zh-CN" altLang="en-US" sz="2400" b="1">
                <a:solidFill>
                  <a:schemeClr val="accent2"/>
                </a:solidFill>
                <a:latin typeface="Times New Roman" pitchFamily="18" charset="0"/>
              </a:rPr>
              <a:t>指令集体系结构</a:t>
            </a:r>
            <a:r>
              <a:rPr lang="en-US" altLang="zh-CN" sz="2400" b="1">
                <a:solidFill>
                  <a:schemeClr val="accent2"/>
                </a:solidFill>
                <a:latin typeface="Times New Roman" pitchFamily="18" charset="0"/>
              </a:rPr>
              <a:t>(ISA)</a:t>
            </a:r>
            <a:endParaRPr lang="zh-CN" altLang="en-US" sz="2400" b="1">
              <a:solidFill>
                <a:schemeClr val="accent2"/>
              </a:solidFill>
              <a:latin typeface="Times New Roman" pitchFamily="18" charset="0"/>
            </a:endParaRPr>
          </a:p>
        </p:txBody>
      </p:sp>
      <p:cxnSp>
        <p:nvCxnSpPr>
          <p:cNvPr id="508951" name="直接箭头连接符 52"/>
          <p:cNvCxnSpPr>
            <a:cxnSpLocks noChangeShapeType="1"/>
          </p:cNvCxnSpPr>
          <p:nvPr/>
        </p:nvCxnSpPr>
        <p:spPr bwMode="auto">
          <a:xfrm rot="5400000">
            <a:off x="6302375" y="3960813"/>
            <a:ext cx="417513" cy="7937"/>
          </a:xfrm>
          <a:prstGeom prst="straightConnector1">
            <a:avLst/>
          </a:prstGeom>
          <a:noFill/>
          <a:ln w="25400" algn="ctr">
            <a:solidFill>
              <a:srgbClr val="000000"/>
            </a:solidFill>
            <a:round/>
            <a:headEnd/>
            <a:tailEnd type="triangle" w="med" len="med"/>
          </a:ln>
        </p:spPr>
      </p:cxnSp>
      <p:sp>
        <p:nvSpPr>
          <p:cNvPr id="508952" name="TextBox 53"/>
          <p:cNvSpPr txBox="1">
            <a:spLocks noChangeArrowheads="1"/>
          </p:cNvSpPr>
          <p:nvPr/>
        </p:nvSpPr>
        <p:spPr bwMode="auto">
          <a:xfrm>
            <a:off x="5732463" y="4165600"/>
            <a:ext cx="1473200" cy="466725"/>
          </a:xfrm>
          <a:prstGeom prst="rect">
            <a:avLst/>
          </a:prstGeom>
          <a:noFill/>
          <a:ln w="9525">
            <a:solidFill>
              <a:srgbClr val="000000"/>
            </a:solidFill>
            <a:miter lim="800000"/>
            <a:headEnd/>
            <a:tailEnd/>
          </a:ln>
        </p:spPr>
        <p:txBody>
          <a:bodyPr>
            <a:spAutoFit/>
          </a:bodyPr>
          <a:lstStyle/>
          <a:p>
            <a:pPr algn="ctr" eaLnBrk="0" hangingPunct="0"/>
            <a:r>
              <a:rPr lang="zh-CN" altLang="en-US" sz="2400" b="1">
                <a:solidFill>
                  <a:schemeClr val="accent2"/>
                </a:solidFill>
                <a:latin typeface="Times New Roman" pitchFamily="18" charset="0"/>
              </a:rPr>
              <a:t>微结构</a:t>
            </a:r>
          </a:p>
        </p:txBody>
      </p:sp>
      <p:cxnSp>
        <p:nvCxnSpPr>
          <p:cNvPr id="508953" name="直接箭头连接符 54"/>
          <p:cNvCxnSpPr>
            <a:cxnSpLocks noChangeShapeType="1"/>
          </p:cNvCxnSpPr>
          <p:nvPr/>
        </p:nvCxnSpPr>
        <p:spPr bwMode="auto">
          <a:xfrm rot="16200000" flipH="1">
            <a:off x="6276182" y="4877594"/>
            <a:ext cx="503237" cy="3175"/>
          </a:xfrm>
          <a:prstGeom prst="straightConnector1">
            <a:avLst/>
          </a:prstGeom>
          <a:noFill/>
          <a:ln w="25400" algn="ctr">
            <a:solidFill>
              <a:srgbClr val="000000"/>
            </a:solidFill>
            <a:round/>
            <a:headEnd/>
            <a:tailEnd type="triangle" w="med" len="med"/>
          </a:ln>
        </p:spPr>
      </p:cxnSp>
      <p:cxnSp>
        <p:nvCxnSpPr>
          <p:cNvPr id="508954" name="直接箭头连接符 65"/>
          <p:cNvCxnSpPr>
            <a:cxnSpLocks noChangeShapeType="1"/>
          </p:cNvCxnSpPr>
          <p:nvPr/>
        </p:nvCxnSpPr>
        <p:spPr bwMode="auto">
          <a:xfrm rot="5400000">
            <a:off x="6310313" y="2255838"/>
            <a:ext cx="393700" cy="0"/>
          </a:xfrm>
          <a:prstGeom prst="straightConnector1">
            <a:avLst/>
          </a:prstGeom>
          <a:noFill/>
          <a:ln w="25400" algn="ctr">
            <a:solidFill>
              <a:srgbClr val="000000"/>
            </a:solidFill>
            <a:round/>
            <a:headEnd/>
            <a:tailEnd type="triangle" w="med" len="med"/>
          </a:ln>
        </p:spPr>
      </p:cxnSp>
      <p:sp>
        <p:nvSpPr>
          <p:cNvPr id="508955" name="TextBox 68"/>
          <p:cNvSpPr txBox="1">
            <a:spLocks noChangeArrowheads="1"/>
          </p:cNvSpPr>
          <p:nvPr/>
        </p:nvSpPr>
        <p:spPr bwMode="auto">
          <a:xfrm>
            <a:off x="6018213" y="5130800"/>
            <a:ext cx="1052512" cy="466725"/>
          </a:xfrm>
          <a:prstGeom prst="rect">
            <a:avLst/>
          </a:prstGeom>
          <a:noFill/>
          <a:ln w="9525">
            <a:solidFill>
              <a:srgbClr val="000000"/>
            </a:solidFill>
            <a:miter lim="800000"/>
            <a:headEnd/>
            <a:tailEnd/>
          </a:ln>
        </p:spPr>
        <p:txBody>
          <a:bodyPr>
            <a:spAutoFit/>
          </a:bodyPr>
          <a:lstStyle/>
          <a:p>
            <a:pPr algn="ctr" eaLnBrk="0" hangingPunct="0"/>
            <a:r>
              <a:rPr lang="zh-CN" altLang="en-US" sz="2400" b="1">
                <a:solidFill>
                  <a:schemeClr val="accent2"/>
                </a:solidFill>
                <a:latin typeface="Times New Roman" pitchFamily="18" charset="0"/>
              </a:rPr>
              <a:t>电路</a:t>
            </a:r>
          </a:p>
        </p:txBody>
      </p:sp>
      <p:sp>
        <p:nvSpPr>
          <p:cNvPr id="508956" name="TextBox 71"/>
          <p:cNvSpPr txBox="1">
            <a:spLocks noChangeArrowheads="1"/>
          </p:cNvSpPr>
          <p:nvPr/>
        </p:nvSpPr>
        <p:spPr bwMode="auto">
          <a:xfrm>
            <a:off x="5473700" y="6096000"/>
            <a:ext cx="2030413" cy="466725"/>
          </a:xfrm>
          <a:prstGeom prst="rect">
            <a:avLst/>
          </a:prstGeom>
          <a:noFill/>
          <a:ln w="9525">
            <a:solidFill>
              <a:srgbClr val="000000"/>
            </a:solidFill>
            <a:miter lim="800000"/>
            <a:headEnd/>
            <a:tailEnd/>
          </a:ln>
        </p:spPr>
        <p:txBody>
          <a:bodyPr>
            <a:spAutoFit/>
          </a:bodyPr>
          <a:lstStyle/>
          <a:p>
            <a:pPr eaLnBrk="0" hangingPunct="0"/>
            <a:r>
              <a:rPr lang="zh-CN" altLang="en-US" sz="2400" b="1">
                <a:solidFill>
                  <a:schemeClr val="accent2"/>
                </a:solidFill>
                <a:latin typeface="Times New Roman" pitchFamily="18" charset="0"/>
              </a:rPr>
              <a:t>器件</a:t>
            </a:r>
            <a:r>
              <a:rPr lang="en-US" altLang="zh-CN" sz="2400" b="1">
                <a:solidFill>
                  <a:schemeClr val="accent2"/>
                </a:solidFill>
                <a:latin typeface="Times New Roman" pitchFamily="18" charset="0"/>
              </a:rPr>
              <a:t>(</a:t>
            </a:r>
            <a:r>
              <a:rPr lang="zh-CN" altLang="en-US" sz="2400" b="1">
                <a:solidFill>
                  <a:schemeClr val="accent2"/>
                </a:solidFill>
                <a:latin typeface="Times New Roman" pitchFamily="18" charset="0"/>
              </a:rPr>
              <a:t>晶体管</a:t>
            </a:r>
            <a:r>
              <a:rPr lang="en-US" altLang="zh-CN" sz="2400" b="1">
                <a:solidFill>
                  <a:schemeClr val="accent2"/>
                </a:solidFill>
                <a:latin typeface="Times New Roman" pitchFamily="18" charset="0"/>
              </a:rPr>
              <a:t>)</a:t>
            </a:r>
          </a:p>
        </p:txBody>
      </p:sp>
      <p:cxnSp>
        <p:nvCxnSpPr>
          <p:cNvPr id="508957" name="直接箭头连接符 72"/>
          <p:cNvCxnSpPr>
            <a:cxnSpLocks noChangeShapeType="1"/>
          </p:cNvCxnSpPr>
          <p:nvPr/>
        </p:nvCxnSpPr>
        <p:spPr bwMode="auto">
          <a:xfrm rot="16200000" flipH="1">
            <a:off x="6306344" y="5857081"/>
            <a:ext cx="503238" cy="3175"/>
          </a:xfrm>
          <a:prstGeom prst="straightConnector1">
            <a:avLst/>
          </a:prstGeom>
          <a:noFill/>
          <a:ln w="25400" algn="ctr">
            <a:solidFill>
              <a:srgbClr val="000000"/>
            </a:solidFill>
            <a:round/>
            <a:headEnd/>
            <a:tailEnd type="triangle" w="med" len="med"/>
          </a:ln>
        </p:spPr>
      </p:cxnSp>
      <p:grpSp>
        <p:nvGrpSpPr>
          <p:cNvPr id="4" name="组合 89"/>
          <p:cNvGrpSpPr>
            <a:grpSpLocks/>
          </p:cNvGrpSpPr>
          <p:nvPr/>
        </p:nvGrpSpPr>
        <p:grpSpPr bwMode="auto">
          <a:xfrm>
            <a:off x="8331200" y="1901825"/>
            <a:ext cx="522288" cy="4545013"/>
            <a:chOff x="8389256" y="1147423"/>
            <a:chExt cx="523310" cy="3164111"/>
          </a:xfrm>
        </p:grpSpPr>
        <p:cxnSp>
          <p:nvCxnSpPr>
            <p:cNvPr id="508959" name="直接箭头连接符 76"/>
            <p:cNvCxnSpPr>
              <a:cxnSpLocks noChangeShapeType="1"/>
            </p:cNvCxnSpPr>
            <p:nvPr/>
          </p:nvCxnSpPr>
          <p:spPr bwMode="auto">
            <a:xfrm rot="5400000">
              <a:off x="7329716" y="2728685"/>
              <a:ext cx="3164111" cy="1588"/>
            </a:xfrm>
            <a:prstGeom prst="straightConnector1">
              <a:avLst/>
            </a:prstGeom>
            <a:noFill/>
            <a:ln w="31750" algn="ctr">
              <a:solidFill>
                <a:srgbClr val="FF0066"/>
              </a:solidFill>
              <a:round/>
              <a:headEnd/>
              <a:tailEnd type="stealth" w="lg" len="lg"/>
            </a:ln>
          </p:spPr>
        </p:cxnSp>
        <p:sp>
          <p:nvSpPr>
            <p:cNvPr id="508960" name="TextBox 77"/>
            <p:cNvSpPr txBox="1">
              <a:spLocks noChangeArrowheads="1"/>
            </p:cNvSpPr>
            <p:nvPr/>
          </p:nvSpPr>
          <p:spPr bwMode="auto">
            <a:xfrm>
              <a:off x="8389256" y="1494447"/>
              <a:ext cx="478773" cy="1080860"/>
            </a:xfrm>
            <a:prstGeom prst="rect">
              <a:avLst/>
            </a:prstGeom>
            <a:noFill/>
            <a:ln w="9525">
              <a:noFill/>
              <a:miter lim="800000"/>
              <a:headEnd/>
              <a:tailEnd/>
            </a:ln>
          </p:spPr>
          <p:txBody>
            <a:bodyPr>
              <a:spAutoFit/>
            </a:bodyPr>
            <a:lstStyle/>
            <a:p>
              <a:pPr eaLnBrk="0" hangingPunct="0"/>
              <a:r>
                <a:rPr lang="zh-CN" altLang="en-US" sz="2400" b="1">
                  <a:solidFill>
                    <a:srgbClr val="FF0066"/>
                  </a:solidFill>
                  <a:latin typeface="Times New Roman" pitchFamily="18" charset="0"/>
                </a:rPr>
                <a:t>具体实现</a:t>
              </a:r>
            </a:p>
          </p:txBody>
        </p:sp>
      </p:grpSp>
      <p:grpSp>
        <p:nvGrpSpPr>
          <p:cNvPr id="5" name="组合 88"/>
          <p:cNvGrpSpPr>
            <a:grpSpLocks/>
          </p:cNvGrpSpPr>
          <p:nvPr/>
        </p:nvGrpSpPr>
        <p:grpSpPr bwMode="auto">
          <a:xfrm>
            <a:off x="7916863" y="996950"/>
            <a:ext cx="479425" cy="4700588"/>
            <a:chOff x="4970430" y="1227253"/>
            <a:chExt cx="479764" cy="3164111"/>
          </a:xfrm>
        </p:grpSpPr>
        <p:cxnSp>
          <p:nvCxnSpPr>
            <p:cNvPr id="508962" name="直接箭头连接符 86"/>
            <p:cNvCxnSpPr>
              <a:cxnSpLocks noChangeShapeType="1"/>
            </p:cNvCxnSpPr>
            <p:nvPr/>
          </p:nvCxnSpPr>
          <p:spPr bwMode="auto">
            <a:xfrm rot="5400000">
              <a:off x="3389168" y="2808515"/>
              <a:ext cx="3164111" cy="1588"/>
            </a:xfrm>
            <a:prstGeom prst="straightConnector1">
              <a:avLst/>
            </a:prstGeom>
            <a:noFill/>
            <a:ln w="31750" algn="ctr">
              <a:solidFill>
                <a:srgbClr val="FF0066"/>
              </a:solidFill>
              <a:round/>
              <a:headEnd type="arrow" w="lg" len="med"/>
              <a:tailEnd/>
            </a:ln>
          </p:spPr>
        </p:cxnSp>
        <p:sp>
          <p:nvSpPr>
            <p:cNvPr id="508963" name="TextBox 87"/>
            <p:cNvSpPr txBox="1">
              <a:spLocks noChangeArrowheads="1"/>
            </p:cNvSpPr>
            <p:nvPr/>
          </p:nvSpPr>
          <p:spPr bwMode="auto">
            <a:xfrm>
              <a:off x="4970430" y="1501882"/>
              <a:ext cx="479764" cy="1045086"/>
            </a:xfrm>
            <a:prstGeom prst="rect">
              <a:avLst/>
            </a:prstGeom>
            <a:noFill/>
            <a:ln w="9525">
              <a:noFill/>
              <a:miter lim="800000"/>
              <a:headEnd/>
              <a:tailEnd/>
            </a:ln>
          </p:spPr>
          <p:txBody>
            <a:bodyPr>
              <a:spAutoFit/>
            </a:bodyPr>
            <a:lstStyle/>
            <a:p>
              <a:pPr eaLnBrk="0" hangingPunct="0"/>
              <a:r>
                <a:rPr lang="zh-CN" altLang="en-US" sz="2400" b="1">
                  <a:solidFill>
                    <a:srgbClr val="FF0066"/>
                  </a:solidFill>
                  <a:latin typeface="Times New Roman" pitchFamily="18" charset="0"/>
                </a:rPr>
                <a:t>抽象概括</a:t>
              </a:r>
            </a:p>
          </p:txBody>
        </p:sp>
      </p:grpSp>
      <p:grpSp>
        <p:nvGrpSpPr>
          <p:cNvPr id="508964" name="Group 36"/>
          <p:cNvGrpSpPr>
            <a:grpSpLocks/>
          </p:cNvGrpSpPr>
          <p:nvPr/>
        </p:nvGrpSpPr>
        <p:grpSpPr bwMode="auto">
          <a:xfrm>
            <a:off x="2822575" y="971550"/>
            <a:ext cx="3194050" cy="5334000"/>
            <a:chOff x="1751" y="603"/>
            <a:chExt cx="2012" cy="3360"/>
          </a:xfrm>
        </p:grpSpPr>
        <p:sp>
          <p:nvSpPr>
            <p:cNvPr id="508965" name="Line 37"/>
            <p:cNvSpPr>
              <a:spLocks noChangeShapeType="1"/>
            </p:cNvSpPr>
            <p:nvPr/>
          </p:nvSpPr>
          <p:spPr bwMode="auto">
            <a:xfrm flipH="1">
              <a:off x="2065" y="603"/>
              <a:ext cx="1436" cy="0"/>
            </a:xfrm>
            <a:prstGeom prst="line">
              <a:avLst/>
            </a:prstGeom>
            <a:noFill/>
            <a:ln w="12700">
              <a:solidFill>
                <a:srgbClr val="000000"/>
              </a:solidFill>
              <a:round/>
              <a:headEnd type="triangle" w="med" len="med"/>
              <a:tailEnd type="triangle" w="med" len="med"/>
            </a:ln>
            <a:effectLst/>
          </p:spPr>
          <p:txBody>
            <a:bodyPr/>
            <a:lstStyle/>
            <a:p>
              <a:endParaRPr lang="zh-CN" altLang="en-US"/>
            </a:p>
          </p:txBody>
        </p:sp>
        <p:sp>
          <p:nvSpPr>
            <p:cNvPr id="508966" name="Line 38"/>
            <p:cNvSpPr>
              <a:spLocks noChangeShapeType="1"/>
            </p:cNvSpPr>
            <p:nvPr/>
          </p:nvSpPr>
          <p:spPr bwMode="auto">
            <a:xfrm flipH="1" flipV="1">
              <a:off x="2676" y="1149"/>
              <a:ext cx="1044" cy="1"/>
            </a:xfrm>
            <a:prstGeom prst="line">
              <a:avLst/>
            </a:prstGeom>
            <a:noFill/>
            <a:ln w="12700">
              <a:solidFill>
                <a:srgbClr val="000000"/>
              </a:solidFill>
              <a:round/>
              <a:headEnd type="triangle" w="med" len="med"/>
              <a:tailEnd type="triangle" w="med" len="med"/>
            </a:ln>
            <a:effectLst/>
          </p:spPr>
          <p:txBody>
            <a:bodyPr/>
            <a:lstStyle/>
            <a:p>
              <a:endParaRPr lang="zh-CN" altLang="en-US"/>
            </a:p>
          </p:txBody>
        </p:sp>
        <p:sp>
          <p:nvSpPr>
            <p:cNvPr id="508967" name="Line 39"/>
            <p:cNvSpPr>
              <a:spLocks noChangeShapeType="1"/>
            </p:cNvSpPr>
            <p:nvPr/>
          </p:nvSpPr>
          <p:spPr bwMode="auto">
            <a:xfrm flipH="1" flipV="1">
              <a:off x="2685" y="1678"/>
              <a:ext cx="715" cy="1"/>
            </a:xfrm>
            <a:prstGeom prst="line">
              <a:avLst/>
            </a:prstGeom>
            <a:noFill/>
            <a:ln w="12700">
              <a:solidFill>
                <a:srgbClr val="000000"/>
              </a:solidFill>
              <a:round/>
              <a:headEnd type="triangle" w="med" len="med"/>
              <a:tailEnd type="triangle" w="med" len="med"/>
            </a:ln>
            <a:effectLst/>
          </p:spPr>
          <p:txBody>
            <a:bodyPr/>
            <a:lstStyle/>
            <a:p>
              <a:endParaRPr lang="zh-CN" altLang="en-US"/>
            </a:p>
          </p:txBody>
        </p:sp>
        <p:sp>
          <p:nvSpPr>
            <p:cNvPr id="508968" name="Line 40"/>
            <p:cNvSpPr>
              <a:spLocks noChangeShapeType="1"/>
            </p:cNvSpPr>
            <p:nvPr/>
          </p:nvSpPr>
          <p:spPr bwMode="auto">
            <a:xfrm flipH="1" flipV="1">
              <a:off x="2684" y="2235"/>
              <a:ext cx="377" cy="1"/>
            </a:xfrm>
            <a:prstGeom prst="line">
              <a:avLst/>
            </a:prstGeom>
            <a:noFill/>
            <a:ln w="12700">
              <a:solidFill>
                <a:srgbClr val="000000"/>
              </a:solidFill>
              <a:round/>
              <a:headEnd type="triangle" w="med" len="med"/>
              <a:tailEnd type="triangle" w="med" len="med"/>
            </a:ln>
            <a:effectLst/>
          </p:spPr>
          <p:txBody>
            <a:bodyPr/>
            <a:lstStyle/>
            <a:p>
              <a:endParaRPr lang="zh-CN" altLang="en-US"/>
            </a:p>
          </p:txBody>
        </p:sp>
        <p:sp>
          <p:nvSpPr>
            <p:cNvPr id="508969" name="Line 41"/>
            <p:cNvSpPr>
              <a:spLocks noChangeShapeType="1"/>
            </p:cNvSpPr>
            <p:nvPr/>
          </p:nvSpPr>
          <p:spPr bwMode="auto">
            <a:xfrm flipH="1">
              <a:off x="2820" y="2766"/>
              <a:ext cx="762" cy="0"/>
            </a:xfrm>
            <a:prstGeom prst="line">
              <a:avLst/>
            </a:prstGeom>
            <a:noFill/>
            <a:ln w="12700">
              <a:solidFill>
                <a:srgbClr val="000000"/>
              </a:solidFill>
              <a:round/>
              <a:headEnd type="triangle" w="med" len="med"/>
              <a:tailEnd type="triangle" w="med" len="med"/>
            </a:ln>
            <a:effectLst/>
          </p:spPr>
          <p:txBody>
            <a:bodyPr/>
            <a:lstStyle/>
            <a:p>
              <a:endParaRPr lang="zh-CN" altLang="en-US"/>
            </a:p>
          </p:txBody>
        </p:sp>
        <p:sp>
          <p:nvSpPr>
            <p:cNvPr id="508970" name="Line 42"/>
            <p:cNvSpPr>
              <a:spLocks noChangeShapeType="1"/>
            </p:cNvSpPr>
            <p:nvPr/>
          </p:nvSpPr>
          <p:spPr bwMode="auto">
            <a:xfrm flipH="1" flipV="1">
              <a:off x="1762" y="3351"/>
              <a:ext cx="2001" cy="0"/>
            </a:xfrm>
            <a:prstGeom prst="line">
              <a:avLst/>
            </a:prstGeom>
            <a:noFill/>
            <a:ln w="12700">
              <a:solidFill>
                <a:srgbClr val="000000"/>
              </a:solidFill>
              <a:round/>
              <a:headEnd type="triangle" w="med" len="med"/>
              <a:tailEnd type="triangle" w="med" len="med"/>
            </a:ln>
            <a:effectLst/>
          </p:spPr>
          <p:txBody>
            <a:bodyPr/>
            <a:lstStyle/>
            <a:p>
              <a:endParaRPr lang="zh-CN" altLang="en-US"/>
            </a:p>
          </p:txBody>
        </p:sp>
        <p:sp>
          <p:nvSpPr>
            <p:cNvPr id="508971" name="Line 43"/>
            <p:cNvSpPr>
              <a:spLocks noChangeShapeType="1"/>
            </p:cNvSpPr>
            <p:nvPr/>
          </p:nvSpPr>
          <p:spPr bwMode="auto">
            <a:xfrm flipH="1" flipV="1">
              <a:off x="1751" y="3963"/>
              <a:ext cx="1673" cy="0"/>
            </a:xfrm>
            <a:prstGeom prst="line">
              <a:avLst/>
            </a:prstGeom>
            <a:noFill/>
            <a:ln w="12700">
              <a:solidFill>
                <a:srgbClr val="000000"/>
              </a:solidFill>
              <a:round/>
              <a:headEnd type="triangle" w="med" len="me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08964"/>
                                        </p:tgtEl>
                                        <p:attrNameLst>
                                          <p:attrName>style.visibility</p:attrName>
                                        </p:attrNameLst>
                                      </p:cBhvr>
                                      <p:to>
                                        <p:strVal val="visible"/>
                                      </p:to>
                                    </p:set>
                                    <p:animEffect transition="in" filter="blinds(horizontal)">
                                      <p:cBhvr>
                                        <p:cTn id="22" dur="500"/>
                                        <p:tgtEl>
                                          <p:spTgt spid="508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body" idx="4294967295"/>
          </p:nvPr>
        </p:nvSpPr>
        <p:spPr>
          <a:xfrm>
            <a:off x="457200" y="823913"/>
            <a:ext cx="8686800" cy="5026025"/>
          </a:xfrm>
          <a:noFill/>
          <a:ln/>
        </p:spPr>
        <p:txBody>
          <a:bodyPr lIns="63500" tIns="25400" rIns="63500" bIns="25400">
            <a:spAutoFit/>
          </a:bodyPr>
          <a:lstStyle/>
          <a:p>
            <a:pPr marL="203200" indent="-203200">
              <a:lnSpc>
                <a:spcPct val="105000"/>
              </a:lnSpc>
            </a:pPr>
            <a:r>
              <a:rPr lang="zh-CN" altLang="en-US" sz="2500" smtClean="0">
                <a:ea typeface="黑体" pitchFamily="49" charset="-122"/>
              </a:rPr>
              <a:t>特点</a:t>
            </a:r>
          </a:p>
          <a:p>
            <a:pPr marL="685800" lvl="1" indent="-190500">
              <a:lnSpc>
                <a:spcPct val="105000"/>
              </a:lnSpc>
            </a:pPr>
            <a:r>
              <a:rPr lang="zh-CN" altLang="en-US" sz="2400" smtClean="0">
                <a:solidFill>
                  <a:srgbClr val="0033CC"/>
                </a:solidFill>
                <a:ea typeface="黑体" pitchFamily="49" charset="-122"/>
              </a:rPr>
              <a:t>是一种拼音文字，用有限几个字母可拼写出所有单词</a:t>
            </a:r>
          </a:p>
          <a:p>
            <a:pPr marL="685800" lvl="1" indent="-190500">
              <a:lnSpc>
                <a:spcPct val="105000"/>
              </a:lnSpc>
            </a:pPr>
            <a:r>
              <a:rPr lang="zh-CN" altLang="en-US" sz="2400" smtClean="0">
                <a:solidFill>
                  <a:srgbClr val="0033CC"/>
                </a:solidFill>
                <a:ea typeface="黑体" pitchFamily="49" charset="-122"/>
              </a:rPr>
              <a:t>只对有限个字母和数学符号、标点符号等辅助字符编码</a:t>
            </a:r>
          </a:p>
          <a:p>
            <a:pPr marL="685800" lvl="1" indent="-190500">
              <a:lnSpc>
                <a:spcPct val="105000"/>
              </a:lnSpc>
            </a:pPr>
            <a:r>
              <a:rPr lang="zh-CN" altLang="en-US" sz="2400" smtClean="0">
                <a:solidFill>
                  <a:srgbClr val="0033CC"/>
                </a:solidFill>
                <a:ea typeface="黑体" pitchFamily="49" charset="-122"/>
              </a:rPr>
              <a:t>所有字符总数不超过256个，使用7或8个二进位可表示</a:t>
            </a:r>
          </a:p>
          <a:p>
            <a:pPr marL="203200" indent="-203200">
              <a:lnSpc>
                <a:spcPct val="105000"/>
              </a:lnSpc>
            </a:pPr>
            <a:r>
              <a:rPr lang="zh-CN" altLang="en-US" sz="2500" smtClean="0">
                <a:ea typeface="黑体" pitchFamily="49" charset="-122"/>
              </a:rPr>
              <a:t>表示（</a:t>
            </a:r>
            <a:r>
              <a:rPr lang="zh-CN" altLang="en-US" sz="2500" smtClean="0">
                <a:solidFill>
                  <a:srgbClr val="CC0000"/>
                </a:solidFill>
                <a:ea typeface="黑体" pitchFamily="49" charset="-122"/>
              </a:rPr>
              <a:t>常用编码为7位</a:t>
            </a:r>
            <a:r>
              <a:rPr lang="en-US" altLang="en-US" sz="2500" smtClean="0">
                <a:solidFill>
                  <a:srgbClr val="CC0000"/>
                </a:solidFill>
                <a:ea typeface="黑体" pitchFamily="49" charset="-122"/>
              </a:rPr>
              <a:t>ASCII</a:t>
            </a:r>
            <a:r>
              <a:rPr lang="zh-CN" altLang="en-US" sz="2500" smtClean="0">
                <a:solidFill>
                  <a:srgbClr val="CC0000"/>
                </a:solidFill>
                <a:ea typeface="黑体" pitchFamily="49" charset="-122"/>
              </a:rPr>
              <a:t>码）</a:t>
            </a:r>
          </a:p>
          <a:p>
            <a:pPr marL="685800" lvl="1" indent="-190500">
              <a:lnSpc>
                <a:spcPct val="105000"/>
              </a:lnSpc>
            </a:pPr>
            <a:r>
              <a:rPr lang="zh-CN" altLang="en-US" sz="2400" smtClean="0">
                <a:solidFill>
                  <a:schemeClr val="accent2"/>
                </a:solidFill>
                <a:ea typeface="黑体" pitchFamily="49" charset="-122"/>
              </a:rPr>
              <a:t>十进制数字：0/1/2…/9</a:t>
            </a:r>
          </a:p>
          <a:p>
            <a:pPr marL="685800" lvl="1" indent="-190500">
              <a:lnSpc>
                <a:spcPct val="105000"/>
              </a:lnSpc>
            </a:pPr>
            <a:r>
              <a:rPr lang="zh-CN" altLang="en-US" sz="2400" smtClean="0">
                <a:solidFill>
                  <a:schemeClr val="accent2"/>
                </a:solidFill>
                <a:ea typeface="黑体" pitchFamily="49" charset="-122"/>
              </a:rPr>
              <a:t>英文字母：</a:t>
            </a:r>
            <a:r>
              <a:rPr lang="en-US" altLang="en-US" sz="2400" smtClean="0">
                <a:solidFill>
                  <a:schemeClr val="accent2"/>
                </a:solidFill>
                <a:ea typeface="黑体" pitchFamily="49" charset="-122"/>
              </a:rPr>
              <a:t>A/B/…/Z/a/b/…/z</a:t>
            </a:r>
          </a:p>
          <a:p>
            <a:pPr marL="685800" lvl="1" indent="-190500">
              <a:lnSpc>
                <a:spcPct val="105000"/>
              </a:lnSpc>
            </a:pPr>
            <a:r>
              <a:rPr lang="zh-CN" altLang="en-US" sz="2400" smtClean="0">
                <a:solidFill>
                  <a:schemeClr val="accent2"/>
                </a:solidFill>
                <a:ea typeface="黑体" pitchFamily="49" charset="-122"/>
              </a:rPr>
              <a:t>专用符号：+/-/%/*/&amp;/…… </a:t>
            </a:r>
          </a:p>
          <a:p>
            <a:pPr marL="685800" lvl="1" indent="-190500">
              <a:lnSpc>
                <a:spcPct val="105000"/>
              </a:lnSpc>
            </a:pPr>
            <a:r>
              <a:rPr lang="zh-CN" altLang="en-US" sz="2400" smtClean="0">
                <a:solidFill>
                  <a:schemeClr val="accent2"/>
                </a:solidFill>
                <a:ea typeface="黑体" pitchFamily="49" charset="-122"/>
              </a:rPr>
              <a:t>控制字符（不可打印或显示）</a:t>
            </a:r>
            <a:endParaRPr lang="zh-CN" altLang="en-US" sz="2400" smtClean="0">
              <a:solidFill>
                <a:srgbClr val="CC0000"/>
              </a:solidFill>
              <a:ea typeface="黑体" pitchFamily="49" charset="-122"/>
            </a:endParaRPr>
          </a:p>
          <a:p>
            <a:pPr marL="203200" indent="-203200">
              <a:lnSpc>
                <a:spcPct val="105000"/>
              </a:lnSpc>
            </a:pPr>
            <a:r>
              <a:rPr lang="zh-CN" altLang="en-US" sz="2500" smtClean="0">
                <a:ea typeface="黑体" pitchFamily="49" charset="-122"/>
              </a:rPr>
              <a:t>操作</a:t>
            </a:r>
          </a:p>
          <a:p>
            <a:pPr marL="685800" lvl="1" indent="-190500">
              <a:lnSpc>
                <a:spcPct val="105000"/>
              </a:lnSpc>
            </a:pPr>
            <a:r>
              <a:rPr lang="zh-CN" altLang="en-US" sz="2400" smtClean="0">
                <a:solidFill>
                  <a:schemeClr val="accent2"/>
                </a:solidFill>
                <a:ea typeface="黑体" pitchFamily="49" charset="-122"/>
              </a:rPr>
              <a:t>字符串操作，如:传送/比较　等</a:t>
            </a:r>
            <a:r>
              <a:rPr lang="zh-CN" altLang="en-US" sz="2400" smtClean="0">
                <a:solidFill>
                  <a:srgbClr val="0033CC"/>
                </a:solidFill>
                <a:ea typeface="黑体" pitchFamily="49" charset="-122"/>
              </a:rPr>
              <a:t>      </a:t>
            </a:r>
          </a:p>
        </p:txBody>
      </p:sp>
      <p:sp>
        <p:nvSpPr>
          <p:cNvPr id="608259" name="Rectangle 3"/>
          <p:cNvSpPr>
            <a:spLocks noGrp="1" noChangeArrowheads="1"/>
          </p:cNvSpPr>
          <p:nvPr>
            <p:ph type="title" idx="4294967295"/>
          </p:nvPr>
        </p:nvSpPr>
        <p:spPr>
          <a:xfrm>
            <a:off x="457200" y="-17463"/>
            <a:ext cx="8229600" cy="701676"/>
          </a:xfrm>
          <a:noFill/>
        </p:spPr>
        <p:txBody>
          <a:bodyPr>
            <a:spAutoFit/>
          </a:bodyPr>
          <a:lstStyle/>
          <a:p>
            <a:r>
              <a:rPr lang="zh-CN" altLang="en-US" smtClean="0">
                <a:latin typeface="宋体" pitchFamily="2" charset="-122"/>
                <a:ea typeface="宋体" pitchFamily="2" charset="-122"/>
              </a:rPr>
              <a:t>西文字符的编码表示</a:t>
            </a:r>
            <a:endParaRPr lang="en-US" altLang="zh-CN" smtClean="0">
              <a:latin typeface="宋体" pitchFamily="2" charset="-122"/>
              <a:ea typeface="宋体" pitchFamily="2" charset="-122"/>
            </a:endParaRPr>
          </a:p>
        </p:txBody>
      </p:sp>
      <p:grpSp>
        <p:nvGrpSpPr>
          <p:cNvPr id="2" name="组合 5"/>
          <p:cNvGrpSpPr>
            <a:grpSpLocks/>
          </p:cNvGrpSpPr>
          <p:nvPr/>
        </p:nvGrpSpPr>
        <p:grpSpPr bwMode="auto">
          <a:xfrm>
            <a:off x="5311775" y="3149600"/>
            <a:ext cx="2482850" cy="885825"/>
            <a:chOff x="5312229" y="3149601"/>
            <a:chExt cx="2481944" cy="885370"/>
          </a:xfrm>
        </p:grpSpPr>
        <p:sp>
          <p:nvSpPr>
            <p:cNvPr id="608261" name="右大括号 3"/>
            <p:cNvSpPr>
              <a:spLocks/>
            </p:cNvSpPr>
            <p:nvPr/>
          </p:nvSpPr>
          <p:spPr bwMode="auto">
            <a:xfrm>
              <a:off x="5312229" y="3178628"/>
              <a:ext cx="333829" cy="856343"/>
            </a:xfrm>
            <a:prstGeom prst="rightBrace">
              <a:avLst>
                <a:gd name="adj1" fmla="val 20830"/>
                <a:gd name="adj2" fmla="val 50000"/>
              </a:avLst>
            </a:prstGeom>
            <a:noFill/>
            <a:ln w="25400" algn="ctr">
              <a:solidFill>
                <a:srgbClr val="FF0066"/>
              </a:solidFill>
              <a:round/>
              <a:headEnd/>
              <a:tailEnd/>
            </a:ln>
          </p:spPr>
          <p:txBody>
            <a:bodyPr/>
            <a:lstStyle/>
            <a:p>
              <a:pPr eaLnBrk="0" hangingPunct="0"/>
              <a:endParaRPr lang="zh-CN" altLang="en-US" sz="1600" b="1">
                <a:latin typeface="Times New Roman" pitchFamily="18" charset="0"/>
              </a:endParaRPr>
            </a:p>
          </p:txBody>
        </p:sp>
        <p:sp>
          <p:nvSpPr>
            <p:cNvPr id="608262" name="TextBox 4"/>
            <p:cNvSpPr txBox="1">
              <a:spLocks noChangeArrowheads="1"/>
            </p:cNvSpPr>
            <p:nvPr/>
          </p:nvSpPr>
          <p:spPr bwMode="auto">
            <a:xfrm>
              <a:off x="5544457" y="3149601"/>
              <a:ext cx="2249716" cy="830997"/>
            </a:xfrm>
            <a:prstGeom prst="rect">
              <a:avLst/>
            </a:prstGeom>
            <a:noFill/>
            <a:ln w="9525">
              <a:noFill/>
              <a:miter lim="800000"/>
              <a:headEnd/>
              <a:tailEnd/>
            </a:ln>
          </p:spPr>
          <p:txBody>
            <a:bodyPr>
              <a:spAutoFit/>
            </a:bodyPr>
            <a:lstStyle/>
            <a:p>
              <a:pPr eaLnBrk="0" hangingPunct="0"/>
              <a:r>
                <a:rPr lang="zh-CN" altLang="en-US" sz="2400" b="1">
                  <a:solidFill>
                    <a:srgbClr val="FF0000"/>
                  </a:solidFill>
                  <a:latin typeface="Times New Roman" pitchFamily="18" charset="0"/>
                </a:rPr>
                <a:t>必须熟悉对应的</a:t>
              </a:r>
              <a:r>
                <a:rPr lang="en-US" altLang="zh-CN" sz="2400" b="1">
                  <a:solidFill>
                    <a:srgbClr val="FF0000"/>
                  </a:solidFill>
                  <a:latin typeface="Times New Roman" pitchFamily="18" charset="0"/>
                </a:rPr>
                <a:t>ASCII</a:t>
              </a:r>
              <a:r>
                <a:rPr lang="zh-CN" altLang="en-US" sz="2400" b="1">
                  <a:solidFill>
                    <a:srgbClr val="FF0000"/>
                  </a:solidFill>
                  <a:latin typeface="Times New Roman" pitchFamily="18" charset="0"/>
                </a:rPr>
                <a:t>码！</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02">
                                            <p:txEl>
                                              <p:pRg st="1" end="1"/>
                                            </p:txEl>
                                          </p:spTgt>
                                        </p:tgtEl>
                                        <p:attrNameLst>
                                          <p:attrName>style.visibility</p:attrName>
                                        </p:attrNameLst>
                                      </p:cBhvr>
                                      <p:to>
                                        <p:strVal val="visible"/>
                                      </p:to>
                                    </p:set>
                                    <p:animEffect transition="in" filter="blinds(horizontal)">
                                      <p:cBhvr>
                                        <p:cTn id="7" dur="500"/>
                                        <p:tgtEl>
                                          <p:spTgt spid="40960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602">
                                            <p:txEl>
                                              <p:pRg st="2" end="2"/>
                                            </p:txEl>
                                          </p:spTgt>
                                        </p:tgtEl>
                                        <p:attrNameLst>
                                          <p:attrName>style.visibility</p:attrName>
                                        </p:attrNameLst>
                                      </p:cBhvr>
                                      <p:to>
                                        <p:strVal val="visible"/>
                                      </p:to>
                                    </p:set>
                                    <p:animEffect transition="in" filter="blinds(horizontal)">
                                      <p:cBhvr>
                                        <p:cTn id="12" dur="500"/>
                                        <p:tgtEl>
                                          <p:spTgt spid="4096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602">
                                            <p:txEl>
                                              <p:pRg st="3" end="3"/>
                                            </p:txEl>
                                          </p:spTgt>
                                        </p:tgtEl>
                                        <p:attrNameLst>
                                          <p:attrName>style.visibility</p:attrName>
                                        </p:attrNameLst>
                                      </p:cBhvr>
                                      <p:to>
                                        <p:strVal val="visible"/>
                                      </p:to>
                                    </p:set>
                                    <p:animEffect transition="in" filter="blinds(horizontal)">
                                      <p:cBhvr>
                                        <p:cTn id="17" dur="500"/>
                                        <p:tgtEl>
                                          <p:spTgt spid="40960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9602">
                                            <p:txEl>
                                              <p:pRg st="5" end="5"/>
                                            </p:txEl>
                                          </p:spTgt>
                                        </p:tgtEl>
                                        <p:attrNameLst>
                                          <p:attrName>style.visibility</p:attrName>
                                        </p:attrNameLst>
                                      </p:cBhvr>
                                      <p:to>
                                        <p:strVal val="visible"/>
                                      </p:to>
                                    </p:set>
                                    <p:animEffect transition="in" filter="blinds(horizontal)">
                                      <p:cBhvr>
                                        <p:cTn id="22" dur="500"/>
                                        <p:tgtEl>
                                          <p:spTgt spid="40960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9602">
                                            <p:txEl>
                                              <p:pRg st="6" end="6"/>
                                            </p:txEl>
                                          </p:spTgt>
                                        </p:tgtEl>
                                        <p:attrNameLst>
                                          <p:attrName>style.visibility</p:attrName>
                                        </p:attrNameLst>
                                      </p:cBhvr>
                                      <p:to>
                                        <p:strVal val="visible"/>
                                      </p:to>
                                    </p:set>
                                    <p:animEffect transition="in" filter="blinds(horizontal)">
                                      <p:cBhvr>
                                        <p:cTn id="27" dur="500"/>
                                        <p:tgtEl>
                                          <p:spTgt spid="40960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9602">
                                            <p:txEl>
                                              <p:pRg st="7" end="7"/>
                                            </p:txEl>
                                          </p:spTgt>
                                        </p:tgtEl>
                                        <p:attrNameLst>
                                          <p:attrName>style.visibility</p:attrName>
                                        </p:attrNameLst>
                                      </p:cBhvr>
                                      <p:to>
                                        <p:strVal val="visible"/>
                                      </p:to>
                                    </p:set>
                                    <p:animEffect transition="in" filter="blinds(horizontal)">
                                      <p:cBhvr>
                                        <p:cTn id="32" dur="500"/>
                                        <p:tgtEl>
                                          <p:spTgt spid="40960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09602">
                                            <p:txEl>
                                              <p:pRg st="8" end="8"/>
                                            </p:txEl>
                                          </p:spTgt>
                                        </p:tgtEl>
                                        <p:attrNameLst>
                                          <p:attrName>style.visibility</p:attrName>
                                        </p:attrNameLst>
                                      </p:cBhvr>
                                      <p:to>
                                        <p:strVal val="visible"/>
                                      </p:to>
                                    </p:set>
                                    <p:animEffect transition="in" filter="blinds(horizontal)">
                                      <p:cBhvr>
                                        <p:cTn id="37" dur="500"/>
                                        <p:tgtEl>
                                          <p:spTgt spid="40960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09602">
                                            <p:txEl>
                                              <p:pRg st="10" end="10"/>
                                            </p:txEl>
                                          </p:spTgt>
                                        </p:tgtEl>
                                        <p:attrNameLst>
                                          <p:attrName>style.visibility</p:attrName>
                                        </p:attrNameLst>
                                      </p:cBhvr>
                                      <p:to>
                                        <p:strVal val="visible"/>
                                      </p:to>
                                    </p:set>
                                    <p:animEffect transition="in" filter="blinds(horizontal)">
                                      <p:cBhvr>
                                        <p:cTn id="47" dur="500"/>
                                        <p:tgtEl>
                                          <p:spTgt spid="40960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body" idx="4294967295"/>
          </p:nvPr>
        </p:nvSpPr>
        <p:spPr>
          <a:xfrm>
            <a:off x="147638" y="919163"/>
            <a:ext cx="8996362" cy="5127625"/>
          </a:xfrm>
          <a:noFill/>
        </p:spPr>
        <p:txBody>
          <a:bodyPr lIns="63500" tIns="25400" rIns="63500" bIns="25400">
            <a:spAutoFit/>
          </a:bodyPr>
          <a:lstStyle/>
          <a:p>
            <a:pPr marL="203200" indent="-203200">
              <a:spcBef>
                <a:spcPct val="35000"/>
              </a:spcBef>
            </a:pPr>
            <a:r>
              <a:rPr lang="zh-CN" altLang="en-US" smtClean="0">
                <a:ea typeface="黑体" pitchFamily="49" charset="-122"/>
              </a:rPr>
              <a:t>特点</a:t>
            </a:r>
          </a:p>
          <a:p>
            <a:pPr marL="685800" lvl="1" indent="-190500">
              <a:spcBef>
                <a:spcPct val="35000"/>
              </a:spcBef>
            </a:pPr>
            <a:r>
              <a:rPr lang="zh-CN" altLang="en-US" sz="2200" smtClean="0">
                <a:solidFill>
                  <a:srgbClr val="0033CC"/>
                </a:solidFill>
                <a:ea typeface="黑体" pitchFamily="49" charset="-122"/>
              </a:rPr>
              <a:t>汉字是表意文字，一个字就是一个方块图形。</a:t>
            </a:r>
          </a:p>
          <a:p>
            <a:pPr marL="685800" lvl="1" indent="-190500">
              <a:spcBef>
                <a:spcPct val="35000"/>
              </a:spcBef>
            </a:pPr>
            <a:r>
              <a:rPr lang="zh-CN" altLang="en-US" sz="2200" smtClean="0">
                <a:solidFill>
                  <a:srgbClr val="0033CC"/>
                </a:solidFill>
                <a:ea typeface="黑体" pitchFamily="49" charset="-122"/>
              </a:rPr>
              <a:t>汉字数量巨大，总数超过6万字，给汉字在计算机内部的表示、汉字的传输与交换、汉字的输入和输出等带来了一系列问题。</a:t>
            </a:r>
          </a:p>
          <a:p>
            <a:pPr marL="203200" indent="-203200">
              <a:spcBef>
                <a:spcPct val="35000"/>
              </a:spcBef>
            </a:pPr>
            <a:r>
              <a:rPr lang="zh-CN" altLang="en-US" smtClean="0">
                <a:ea typeface="黑体" pitchFamily="49" charset="-122"/>
              </a:rPr>
              <a:t>编码形式</a:t>
            </a:r>
          </a:p>
          <a:p>
            <a:pPr marL="685800" lvl="1" indent="-190500" algn="just">
              <a:spcBef>
                <a:spcPct val="35000"/>
              </a:spcBef>
            </a:pPr>
            <a:r>
              <a:rPr lang="zh-CN" altLang="en-US" sz="2200" smtClean="0">
                <a:solidFill>
                  <a:srgbClr val="0033CC"/>
                </a:solidFill>
                <a:ea typeface="黑体" pitchFamily="49" charset="-122"/>
              </a:rPr>
              <a:t>有以下几种汉字代码：</a:t>
            </a:r>
          </a:p>
          <a:p>
            <a:pPr marL="685800" lvl="1" indent="-190500" algn="just">
              <a:spcBef>
                <a:spcPct val="35000"/>
              </a:spcBef>
              <a:buFont typeface="Wingdings" pitchFamily="2" charset="2"/>
              <a:buChar char=" "/>
            </a:pPr>
            <a:r>
              <a:rPr lang="zh-CN" altLang="en-US" sz="2200" smtClean="0">
                <a:solidFill>
                  <a:schemeClr val="accent2"/>
                </a:solidFill>
                <a:ea typeface="黑体" pitchFamily="49" charset="-122"/>
              </a:rPr>
              <a:t>输入码：</a:t>
            </a:r>
            <a:r>
              <a:rPr lang="zh-CN" altLang="en-US" sz="2200" smtClean="0">
                <a:solidFill>
                  <a:srgbClr val="008000"/>
                </a:solidFill>
                <a:ea typeface="黑体" pitchFamily="49" charset="-122"/>
              </a:rPr>
              <a:t>对汉字用相应按键进行编码表示，用于输入</a:t>
            </a:r>
            <a:endParaRPr lang="zh-CN" altLang="en-US" sz="2200" smtClean="0">
              <a:solidFill>
                <a:srgbClr val="0033CC"/>
              </a:solidFill>
              <a:ea typeface="黑体" pitchFamily="49" charset="-122"/>
            </a:endParaRPr>
          </a:p>
          <a:p>
            <a:pPr marL="685800" lvl="1" indent="-190500" algn="just">
              <a:spcBef>
                <a:spcPct val="35000"/>
              </a:spcBef>
              <a:buFont typeface="Wingdings" pitchFamily="2" charset="2"/>
              <a:buChar char=" "/>
            </a:pPr>
            <a:r>
              <a:rPr lang="zh-CN" altLang="en-US" sz="2200" smtClean="0">
                <a:solidFill>
                  <a:schemeClr val="accent2"/>
                </a:solidFill>
                <a:ea typeface="黑体" pitchFamily="49" charset="-122"/>
              </a:rPr>
              <a:t>内码：</a:t>
            </a:r>
            <a:r>
              <a:rPr lang="zh-CN" altLang="en-US" sz="2200" smtClean="0">
                <a:solidFill>
                  <a:srgbClr val="008000"/>
                </a:solidFill>
                <a:ea typeface="黑体" pitchFamily="49" charset="-122"/>
              </a:rPr>
              <a:t>用于在系统中进行存储、查找、传送等处理</a:t>
            </a:r>
            <a:endParaRPr lang="zh-CN" altLang="en-US" sz="2200" smtClean="0">
              <a:solidFill>
                <a:srgbClr val="0033CC"/>
              </a:solidFill>
              <a:ea typeface="黑体" pitchFamily="49" charset="-122"/>
            </a:endParaRPr>
          </a:p>
          <a:p>
            <a:pPr marL="685800" lvl="1" indent="-190500" algn="just">
              <a:spcBef>
                <a:spcPct val="35000"/>
              </a:spcBef>
              <a:buFont typeface="Wingdings" pitchFamily="2" charset="2"/>
              <a:buChar char=" "/>
            </a:pPr>
            <a:r>
              <a:rPr lang="zh-CN" altLang="en-US" sz="2200" smtClean="0">
                <a:solidFill>
                  <a:schemeClr val="accent2"/>
                </a:solidFill>
                <a:ea typeface="黑体" pitchFamily="49" charset="-122"/>
              </a:rPr>
              <a:t>字模点阵或轮廓描述</a:t>
            </a:r>
            <a:r>
              <a:rPr lang="en-US" altLang="zh-CN" sz="2200" smtClean="0">
                <a:solidFill>
                  <a:schemeClr val="accent2"/>
                </a:solidFill>
                <a:ea typeface="黑体" pitchFamily="49" charset="-122"/>
              </a:rPr>
              <a:t>:</a:t>
            </a:r>
            <a:r>
              <a:rPr lang="en-US" altLang="zh-CN" sz="2200" smtClean="0">
                <a:ea typeface="黑体" pitchFamily="49" charset="-122"/>
              </a:rPr>
              <a:t> </a:t>
            </a:r>
            <a:r>
              <a:rPr lang="zh-CN" altLang="en-US" sz="2200" smtClean="0">
                <a:solidFill>
                  <a:srgbClr val="008000"/>
                </a:solidFill>
                <a:ea typeface="黑体" pitchFamily="49" charset="-122"/>
              </a:rPr>
              <a:t>描述汉字字模点阵或轮廓，用于显示</a:t>
            </a:r>
            <a:r>
              <a:rPr lang="en-US" altLang="zh-CN" sz="2200" smtClean="0">
                <a:solidFill>
                  <a:srgbClr val="008000"/>
                </a:solidFill>
                <a:ea typeface="黑体" pitchFamily="49" charset="-122"/>
              </a:rPr>
              <a:t>/</a:t>
            </a:r>
            <a:r>
              <a:rPr lang="zh-CN" altLang="en-US" sz="2200" smtClean="0">
                <a:solidFill>
                  <a:srgbClr val="008000"/>
                </a:solidFill>
                <a:ea typeface="黑体" pitchFamily="49" charset="-122"/>
              </a:rPr>
              <a:t>打印</a:t>
            </a:r>
          </a:p>
          <a:p>
            <a:pPr marL="685800" lvl="1" indent="-190500">
              <a:lnSpc>
                <a:spcPct val="90000"/>
              </a:lnSpc>
              <a:buFont typeface="Wingdings" pitchFamily="2" charset="2"/>
              <a:buChar char=" "/>
            </a:pPr>
            <a:endParaRPr lang="zh-CN" altLang="en-US" sz="2200" smtClean="0">
              <a:solidFill>
                <a:srgbClr val="008000"/>
              </a:solidFill>
              <a:ea typeface="黑体" pitchFamily="49" charset="-122"/>
            </a:endParaRPr>
          </a:p>
          <a:p>
            <a:pPr marL="203200" indent="-203200">
              <a:lnSpc>
                <a:spcPct val="90000"/>
              </a:lnSpc>
              <a:buFontTx/>
              <a:buNone/>
            </a:pPr>
            <a:r>
              <a:rPr lang="zh-CN" altLang="en-US" sz="2200" smtClean="0">
                <a:latin typeface="宋体" pitchFamily="2" charset="-122"/>
              </a:rPr>
              <a:t> </a:t>
            </a:r>
          </a:p>
        </p:txBody>
      </p:sp>
      <p:sp>
        <p:nvSpPr>
          <p:cNvPr id="609283" name="Rectangle 3"/>
          <p:cNvSpPr>
            <a:spLocks noGrp="1" noChangeArrowheads="1"/>
          </p:cNvSpPr>
          <p:nvPr>
            <p:ph type="title" idx="4294967295"/>
          </p:nvPr>
        </p:nvSpPr>
        <p:spPr>
          <a:xfrm>
            <a:off x="457200" y="7938"/>
            <a:ext cx="8229600" cy="701675"/>
          </a:xfrm>
          <a:noFill/>
        </p:spPr>
        <p:txBody>
          <a:bodyPr>
            <a:spAutoFit/>
          </a:bodyPr>
          <a:lstStyle/>
          <a:p>
            <a:r>
              <a:rPr lang="zh-CN" altLang="en-US" smtClean="0">
                <a:latin typeface="宋体" pitchFamily="2" charset="-122"/>
                <a:ea typeface="宋体" pitchFamily="2" charset="-122"/>
              </a:rPr>
              <a:t>汉字及国际字符的编码表示</a:t>
            </a:r>
            <a:endParaRPr lang="en-US" altLang="zh-CN" smtClean="0">
              <a:latin typeface="宋体" pitchFamily="2" charset="-122"/>
              <a:ea typeface="宋体" pitchFamily="2" charset="-122"/>
            </a:endParaRPr>
          </a:p>
        </p:txBody>
      </p:sp>
      <p:sp>
        <p:nvSpPr>
          <p:cNvPr id="410628" name="Text Box 4"/>
          <p:cNvSpPr txBox="1">
            <a:spLocks noChangeArrowheads="1"/>
          </p:cNvSpPr>
          <p:nvPr/>
        </p:nvSpPr>
        <p:spPr bwMode="auto">
          <a:xfrm>
            <a:off x="758825" y="5543550"/>
            <a:ext cx="6345238" cy="822325"/>
          </a:xfrm>
          <a:prstGeom prst="rect">
            <a:avLst/>
          </a:prstGeom>
          <a:noFill/>
          <a:ln w="12700">
            <a:noFill/>
            <a:miter lim="800000"/>
            <a:headEnd/>
            <a:tailEnd/>
          </a:ln>
        </p:spPr>
        <p:txBody>
          <a:bodyPr>
            <a:spAutoFit/>
          </a:bodyPr>
          <a:lstStyle/>
          <a:p>
            <a:pPr eaLnBrk="0" hangingPunct="0">
              <a:spcBef>
                <a:spcPct val="50000"/>
              </a:spcBef>
            </a:pPr>
            <a:r>
              <a:rPr lang="zh-CN" altLang="en-US" sz="2400" b="1">
                <a:solidFill>
                  <a:srgbClr val="CC0000"/>
                </a:solidFill>
                <a:latin typeface="Times New Roman" pitchFamily="18" charset="0"/>
                <a:ea typeface="黑体" pitchFamily="49" charset="-122"/>
              </a:rPr>
              <a:t>问题：西文字符有没有输入码？有没有内码？有没有字模点阵或轮廓描述？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0626">
                                            <p:txEl>
                                              <p:pRg st="1" end="1"/>
                                            </p:txEl>
                                          </p:spTgt>
                                        </p:tgtEl>
                                        <p:attrNameLst>
                                          <p:attrName>style.visibility</p:attrName>
                                        </p:attrNameLst>
                                      </p:cBhvr>
                                      <p:to>
                                        <p:strVal val="visible"/>
                                      </p:to>
                                    </p:set>
                                    <p:animEffect transition="in" filter="blinds(horizontal)">
                                      <p:cBhvr>
                                        <p:cTn id="7" dur="500"/>
                                        <p:tgtEl>
                                          <p:spTgt spid="4106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0626">
                                            <p:txEl>
                                              <p:pRg st="2" end="2"/>
                                            </p:txEl>
                                          </p:spTgt>
                                        </p:tgtEl>
                                        <p:attrNameLst>
                                          <p:attrName>style.visibility</p:attrName>
                                        </p:attrNameLst>
                                      </p:cBhvr>
                                      <p:to>
                                        <p:strVal val="visible"/>
                                      </p:to>
                                    </p:set>
                                    <p:animEffect transition="in" filter="blinds(horizontal)">
                                      <p:cBhvr>
                                        <p:cTn id="12" dur="500"/>
                                        <p:tgtEl>
                                          <p:spTgt spid="4106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0626">
                                            <p:txEl>
                                              <p:pRg st="5" end="5"/>
                                            </p:txEl>
                                          </p:spTgt>
                                        </p:tgtEl>
                                        <p:attrNameLst>
                                          <p:attrName>style.visibility</p:attrName>
                                        </p:attrNameLst>
                                      </p:cBhvr>
                                      <p:to>
                                        <p:strVal val="visible"/>
                                      </p:to>
                                    </p:set>
                                    <p:animEffect transition="in" filter="blinds(horizontal)">
                                      <p:cBhvr>
                                        <p:cTn id="17" dur="500"/>
                                        <p:tgtEl>
                                          <p:spTgt spid="410626">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0626">
                                            <p:txEl>
                                              <p:pRg st="6" end="6"/>
                                            </p:txEl>
                                          </p:spTgt>
                                        </p:tgtEl>
                                        <p:attrNameLst>
                                          <p:attrName>style.visibility</p:attrName>
                                        </p:attrNameLst>
                                      </p:cBhvr>
                                      <p:to>
                                        <p:strVal val="visible"/>
                                      </p:to>
                                    </p:set>
                                    <p:animEffect transition="in" filter="blinds(horizontal)">
                                      <p:cBhvr>
                                        <p:cTn id="22" dur="500"/>
                                        <p:tgtEl>
                                          <p:spTgt spid="41062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0626">
                                            <p:txEl>
                                              <p:pRg st="7" end="7"/>
                                            </p:txEl>
                                          </p:spTgt>
                                        </p:tgtEl>
                                        <p:attrNameLst>
                                          <p:attrName>style.visibility</p:attrName>
                                        </p:attrNameLst>
                                      </p:cBhvr>
                                      <p:to>
                                        <p:strVal val="visible"/>
                                      </p:to>
                                    </p:set>
                                    <p:animEffect transition="in" filter="blinds(horizontal)">
                                      <p:cBhvr>
                                        <p:cTn id="27" dur="500"/>
                                        <p:tgtEl>
                                          <p:spTgt spid="41062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10628"/>
                                        </p:tgtEl>
                                        <p:attrNameLst>
                                          <p:attrName>style.visibility</p:attrName>
                                        </p:attrNameLst>
                                      </p:cBhvr>
                                      <p:to>
                                        <p:strVal val="visible"/>
                                      </p:to>
                                    </p:set>
                                    <p:animEffect transition="in" filter="blinds(horizontal)">
                                      <p:cBhvr>
                                        <p:cTn id="32" dur="500"/>
                                        <p:tgtEl>
                                          <p:spTgt spid="410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idx="4294967295"/>
          </p:nvPr>
        </p:nvSpPr>
        <p:spPr>
          <a:xfrm>
            <a:off x="534988" y="7938"/>
            <a:ext cx="6073775" cy="676275"/>
          </a:xfrm>
        </p:spPr>
        <p:txBody>
          <a:bodyPr lIns="63500" tIns="25400" rIns="63500" bIns="25400" anchor="t">
            <a:spAutoFit/>
          </a:bodyPr>
          <a:lstStyle/>
          <a:p>
            <a:r>
              <a:rPr lang="zh-CN" altLang="en-US" smtClean="0">
                <a:latin typeface="黑体" pitchFamily="49" charset="-122"/>
              </a:rPr>
              <a:t>汉字</a:t>
            </a:r>
            <a:r>
              <a:rPr lang="zh-CN" altLang="en-US" sz="4100" smtClean="0">
                <a:latin typeface="黑体" pitchFamily="49" charset="-122"/>
              </a:rPr>
              <a:t>内码</a:t>
            </a:r>
          </a:p>
        </p:txBody>
      </p:sp>
      <p:sp>
        <p:nvSpPr>
          <p:cNvPr id="414723" name="Rectangle 3"/>
          <p:cNvSpPr>
            <a:spLocks noGrp="1" noChangeArrowheads="1"/>
          </p:cNvSpPr>
          <p:nvPr>
            <p:ph type="body" idx="4294967295"/>
          </p:nvPr>
        </p:nvSpPr>
        <p:spPr>
          <a:xfrm>
            <a:off x="166688" y="857250"/>
            <a:ext cx="8750300" cy="5451475"/>
          </a:xfrm>
        </p:spPr>
        <p:txBody>
          <a:bodyPr lIns="63500" tIns="25400" rIns="63500" bIns="25400">
            <a:spAutoFit/>
          </a:bodyPr>
          <a:lstStyle/>
          <a:p>
            <a:pPr marL="203200" indent="-203200">
              <a:spcBef>
                <a:spcPct val="50000"/>
              </a:spcBef>
            </a:pPr>
            <a:r>
              <a:rPr lang="zh-CN" altLang="en-US" sz="2500" smtClean="0">
                <a:ea typeface="黑体" pitchFamily="49" charset="-122"/>
              </a:rPr>
              <a:t>至少需2个字节才能表示一个汉字内码。为什么？</a:t>
            </a:r>
          </a:p>
          <a:p>
            <a:pPr marL="382588" lvl="1" indent="112713">
              <a:spcBef>
                <a:spcPct val="50000"/>
              </a:spcBef>
            </a:pPr>
            <a:r>
              <a:rPr lang="zh-CN" altLang="en-US" sz="2400" smtClean="0">
                <a:ea typeface="黑体" pitchFamily="49" charset="-122"/>
              </a:rPr>
              <a:t>由汉字的总数决定！</a:t>
            </a:r>
          </a:p>
          <a:p>
            <a:pPr marL="203200" indent="-203200">
              <a:spcBef>
                <a:spcPct val="50000"/>
              </a:spcBef>
            </a:pPr>
            <a:r>
              <a:rPr lang="zh-CN" altLang="en-US" sz="2500" smtClean="0">
                <a:ea typeface="黑体" pitchFamily="49" charset="-122"/>
              </a:rPr>
              <a:t>可在</a:t>
            </a:r>
            <a:r>
              <a:rPr lang="en-US" altLang="zh-CN" sz="2500" smtClean="0">
                <a:ea typeface="黑体" pitchFamily="49" charset="-122"/>
              </a:rPr>
              <a:t>GB2312</a:t>
            </a:r>
            <a:r>
              <a:rPr lang="zh-CN" altLang="en-US" sz="2500" smtClean="0">
                <a:ea typeface="黑体" pitchFamily="49" charset="-122"/>
              </a:rPr>
              <a:t>国标码的基础上产生汉字内码</a:t>
            </a:r>
          </a:p>
          <a:p>
            <a:pPr marL="382588" lvl="1" indent="112713">
              <a:spcBef>
                <a:spcPct val="50000"/>
              </a:spcBef>
            </a:pPr>
            <a:r>
              <a:rPr lang="zh-CN" altLang="en-US" sz="2400" smtClean="0">
                <a:ea typeface="黑体" pitchFamily="49" charset="-122"/>
              </a:rPr>
              <a:t>为与</a:t>
            </a:r>
            <a:r>
              <a:rPr lang="en-US" altLang="zh-CN" sz="2400" smtClean="0">
                <a:ea typeface="黑体" pitchFamily="49" charset="-122"/>
              </a:rPr>
              <a:t>ASCII</a:t>
            </a:r>
            <a:r>
              <a:rPr lang="zh-CN" altLang="en-US" sz="2400" smtClean="0">
                <a:ea typeface="黑体" pitchFamily="49" charset="-122"/>
              </a:rPr>
              <a:t>码区别，将国标码的两个字节的第一位置“1”后得到</a:t>
            </a:r>
            <a:r>
              <a:rPr lang="zh-CN" altLang="en-US" sz="2400" smtClean="0">
                <a:solidFill>
                  <a:srgbClr val="FF0066"/>
                </a:solidFill>
                <a:ea typeface="黑体" pitchFamily="49" charset="-122"/>
              </a:rPr>
              <a:t>一种</a:t>
            </a:r>
            <a:r>
              <a:rPr lang="zh-CN" altLang="en-US" sz="2400" smtClean="0">
                <a:ea typeface="黑体" pitchFamily="49" charset="-122"/>
              </a:rPr>
              <a:t>汉字内码</a:t>
            </a:r>
          </a:p>
          <a:p>
            <a:pPr marL="382588" lvl="1" indent="112713">
              <a:spcBef>
                <a:spcPct val="50000"/>
              </a:spcBef>
              <a:buFontTx/>
              <a:buNone/>
            </a:pPr>
            <a:r>
              <a:rPr lang="zh-CN" altLang="en-US" sz="2400" smtClean="0">
                <a:solidFill>
                  <a:srgbClr val="006600"/>
                </a:solidFill>
                <a:ea typeface="黑体" pitchFamily="49" charset="-122"/>
              </a:rPr>
              <a:t>例如，</a:t>
            </a:r>
            <a:r>
              <a:rPr lang="zh-CN" altLang="en-US" sz="2400" smtClean="0">
                <a:solidFill>
                  <a:srgbClr val="008000"/>
                </a:solidFill>
                <a:ea typeface="黑体" pitchFamily="49" charset="-122"/>
              </a:rPr>
              <a:t>汉字“大”在码表中位于第</a:t>
            </a:r>
            <a:r>
              <a:rPr lang="en-US" altLang="zh-CN" sz="2400" smtClean="0">
                <a:solidFill>
                  <a:srgbClr val="008000"/>
                </a:solidFill>
                <a:ea typeface="黑体" pitchFamily="49" charset="-122"/>
              </a:rPr>
              <a:t>20</a:t>
            </a:r>
            <a:r>
              <a:rPr lang="zh-CN" altLang="en-US" sz="2400" smtClean="0">
                <a:solidFill>
                  <a:srgbClr val="008000"/>
                </a:solidFill>
                <a:ea typeface="黑体" pitchFamily="49" charset="-122"/>
              </a:rPr>
              <a:t>行、第</a:t>
            </a:r>
            <a:r>
              <a:rPr lang="en-US" altLang="zh-CN" sz="2400" smtClean="0">
                <a:solidFill>
                  <a:srgbClr val="008000"/>
                </a:solidFill>
                <a:ea typeface="黑体" pitchFamily="49" charset="-122"/>
              </a:rPr>
              <a:t>83</a:t>
            </a:r>
            <a:r>
              <a:rPr lang="zh-CN" altLang="en-US" sz="2400" smtClean="0">
                <a:solidFill>
                  <a:srgbClr val="008000"/>
                </a:solidFill>
                <a:ea typeface="黑体" pitchFamily="49" charset="-122"/>
              </a:rPr>
              <a:t>列。因此区位码为</a:t>
            </a:r>
            <a:r>
              <a:rPr lang="en-US" altLang="zh-CN" sz="2400" smtClean="0">
                <a:solidFill>
                  <a:srgbClr val="008000"/>
                </a:solidFill>
                <a:ea typeface="黑体" pitchFamily="49" charset="-122"/>
              </a:rPr>
              <a:t>001</a:t>
            </a:r>
            <a:r>
              <a:rPr lang="en-US" altLang="zh-CN" sz="2400" smtClean="0">
                <a:solidFill>
                  <a:schemeClr val="tx2"/>
                </a:solidFill>
                <a:ea typeface="黑体" pitchFamily="49" charset="-122"/>
              </a:rPr>
              <a:t>0100</a:t>
            </a:r>
            <a:r>
              <a:rPr lang="en-US" altLang="zh-CN" sz="2400" smtClean="0">
                <a:solidFill>
                  <a:srgbClr val="008000"/>
                </a:solidFill>
                <a:ea typeface="黑体" pitchFamily="49" charset="-122"/>
              </a:rPr>
              <a:t> 101</a:t>
            </a:r>
            <a:r>
              <a:rPr lang="en-US" altLang="zh-CN" sz="2400" smtClean="0">
                <a:solidFill>
                  <a:schemeClr val="tx2"/>
                </a:solidFill>
                <a:ea typeface="黑体" pitchFamily="49" charset="-122"/>
              </a:rPr>
              <a:t>0011</a:t>
            </a:r>
            <a:r>
              <a:rPr lang="zh-CN" altLang="en-US" sz="2400" smtClean="0">
                <a:solidFill>
                  <a:srgbClr val="008000"/>
                </a:solidFill>
                <a:ea typeface="黑体" pitchFamily="49" charset="-122"/>
              </a:rPr>
              <a:t>，国标码为</a:t>
            </a:r>
            <a:r>
              <a:rPr lang="en-US" altLang="zh-CN" sz="2400" smtClean="0">
                <a:solidFill>
                  <a:srgbClr val="CC0000"/>
                </a:solidFill>
                <a:ea typeface="黑体" pitchFamily="49" charset="-122"/>
              </a:rPr>
              <a:t>0</a:t>
            </a:r>
            <a:r>
              <a:rPr lang="en-US" altLang="zh-CN" sz="2400" smtClean="0">
                <a:solidFill>
                  <a:srgbClr val="008000"/>
                </a:solidFill>
                <a:ea typeface="黑体" pitchFamily="49" charset="-122"/>
              </a:rPr>
              <a:t>0</a:t>
            </a:r>
            <a:r>
              <a:rPr lang="en-US" altLang="zh-CN" sz="2400" smtClean="0">
                <a:solidFill>
                  <a:srgbClr val="3333FF"/>
                </a:solidFill>
                <a:ea typeface="黑体" pitchFamily="49" charset="-122"/>
              </a:rPr>
              <a:t>1</a:t>
            </a:r>
            <a:r>
              <a:rPr lang="en-US" altLang="zh-CN" sz="2400" smtClean="0">
                <a:solidFill>
                  <a:srgbClr val="008000"/>
                </a:solidFill>
                <a:ea typeface="黑体" pitchFamily="49" charset="-122"/>
              </a:rPr>
              <a:t>1</a:t>
            </a:r>
            <a:r>
              <a:rPr lang="en-US" altLang="zh-CN" sz="2400" smtClean="0">
                <a:solidFill>
                  <a:schemeClr val="tx2"/>
                </a:solidFill>
                <a:ea typeface="黑体" pitchFamily="49" charset="-122"/>
              </a:rPr>
              <a:t>0100</a:t>
            </a:r>
            <a:r>
              <a:rPr lang="en-US" altLang="zh-CN" sz="2400" smtClean="0">
                <a:solidFill>
                  <a:srgbClr val="008000"/>
                </a:solidFill>
                <a:ea typeface="黑体" pitchFamily="49" charset="-122"/>
              </a:rPr>
              <a:t> </a:t>
            </a:r>
            <a:r>
              <a:rPr lang="en-US" altLang="zh-CN" sz="2400" smtClean="0">
                <a:solidFill>
                  <a:srgbClr val="CC0000"/>
                </a:solidFill>
                <a:ea typeface="黑体" pitchFamily="49" charset="-122"/>
              </a:rPr>
              <a:t>0</a:t>
            </a:r>
            <a:r>
              <a:rPr lang="en-US" altLang="zh-CN" sz="2400" smtClean="0">
                <a:solidFill>
                  <a:srgbClr val="008000"/>
                </a:solidFill>
                <a:ea typeface="黑体" pitchFamily="49" charset="-122"/>
              </a:rPr>
              <a:t>1</a:t>
            </a:r>
            <a:r>
              <a:rPr lang="en-US" altLang="zh-CN" sz="2400" smtClean="0">
                <a:solidFill>
                  <a:srgbClr val="3333FF"/>
                </a:solidFill>
                <a:ea typeface="黑体" pitchFamily="49" charset="-122"/>
              </a:rPr>
              <a:t>1</a:t>
            </a:r>
            <a:r>
              <a:rPr lang="en-US" altLang="zh-CN" sz="2400" smtClean="0">
                <a:solidFill>
                  <a:srgbClr val="008000"/>
                </a:solidFill>
                <a:ea typeface="黑体" pitchFamily="49" charset="-122"/>
              </a:rPr>
              <a:t>1</a:t>
            </a:r>
            <a:r>
              <a:rPr lang="en-US" altLang="zh-CN" sz="2400" smtClean="0">
                <a:solidFill>
                  <a:schemeClr val="tx2"/>
                </a:solidFill>
                <a:ea typeface="黑体" pitchFamily="49" charset="-122"/>
              </a:rPr>
              <a:t>0011</a:t>
            </a:r>
            <a:r>
              <a:rPr lang="zh-CN" altLang="en-US" sz="2400" smtClean="0">
                <a:solidFill>
                  <a:srgbClr val="008000"/>
                </a:solidFill>
                <a:ea typeface="黑体" pitchFamily="49" charset="-122"/>
              </a:rPr>
              <a:t>，即3473</a:t>
            </a:r>
            <a:r>
              <a:rPr lang="en-US" altLang="zh-CN" sz="2400" smtClean="0">
                <a:solidFill>
                  <a:srgbClr val="008000"/>
                </a:solidFill>
                <a:ea typeface="黑体" pitchFamily="49" charset="-122"/>
              </a:rPr>
              <a:t>H</a:t>
            </a:r>
            <a:r>
              <a:rPr lang="zh-CN" altLang="en-US" sz="2400" smtClean="0">
                <a:solidFill>
                  <a:srgbClr val="008000"/>
                </a:solidFill>
                <a:ea typeface="黑体" pitchFamily="49" charset="-122"/>
              </a:rPr>
              <a:t>。前面的34</a:t>
            </a:r>
            <a:r>
              <a:rPr lang="en-US" altLang="zh-CN" sz="2400" smtClean="0">
                <a:solidFill>
                  <a:srgbClr val="008000"/>
                </a:solidFill>
                <a:ea typeface="黑体" pitchFamily="49" charset="-122"/>
              </a:rPr>
              <a:t>H</a:t>
            </a:r>
            <a:r>
              <a:rPr lang="zh-CN" altLang="en-US" sz="2400" smtClean="0">
                <a:solidFill>
                  <a:srgbClr val="008000"/>
                </a:solidFill>
                <a:ea typeface="黑体" pitchFamily="49" charset="-122"/>
              </a:rPr>
              <a:t>和字符“4”的</a:t>
            </a:r>
            <a:r>
              <a:rPr lang="en-US" altLang="zh-CN" sz="2400" smtClean="0">
                <a:solidFill>
                  <a:srgbClr val="008000"/>
                </a:solidFill>
                <a:ea typeface="黑体" pitchFamily="49" charset="-122"/>
              </a:rPr>
              <a:t>ACSII</a:t>
            </a:r>
            <a:r>
              <a:rPr lang="zh-CN" altLang="en-US" sz="2400" smtClean="0">
                <a:solidFill>
                  <a:srgbClr val="008000"/>
                </a:solidFill>
                <a:ea typeface="黑体" pitchFamily="49" charset="-122"/>
              </a:rPr>
              <a:t>码相同，后面的73</a:t>
            </a:r>
            <a:r>
              <a:rPr lang="en-US" altLang="zh-CN" sz="2400" smtClean="0">
                <a:solidFill>
                  <a:srgbClr val="008000"/>
                </a:solidFill>
                <a:ea typeface="黑体" pitchFamily="49" charset="-122"/>
              </a:rPr>
              <a:t>H</a:t>
            </a:r>
            <a:r>
              <a:rPr lang="zh-CN" altLang="en-US" sz="2400" smtClean="0">
                <a:solidFill>
                  <a:srgbClr val="008000"/>
                </a:solidFill>
                <a:ea typeface="黑体" pitchFamily="49" charset="-122"/>
              </a:rPr>
              <a:t>和字符“</a:t>
            </a:r>
            <a:r>
              <a:rPr lang="en-US" altLang="zh-CN" sz="2400" smtClean="0">
                <a:solidFill>
                  <a:srgbClr val="008000"/>
                </a:solidFill>
                <a:ea typeface="黑体" pitchFamily="49" charset="-122"/>
              </a:rPr>
              <a:t>s”</a:t>
            </a:r>
            <a:r>
              <a:rPr lang="zh-CN" altLang="en-US" sz="2400" smtClean="0">
                <a:solidFill>
                  <a:srgbClr val="008000"/>
                </a:solidFill>
                <a:ea typeface="黑体" pitchFamily="49" charset="-122"/>
              </a:rPr>
              <a:t>的</a:t>
            </a:r>
            <a:r>
              <a:rPr lang="en-US" altLang="zh-CN" sz="2400" smtClean="0">
                <a:solidFill>
                  <a:srgbClr val="008000"/>
                </a:solidFill>
                <a:ea typeface="黑体" pitchFamily="49" charset="-122"/>
              </a:rPr>
              <a:t>ACSII</a:t>
            </a:r>
            <a:r>
              <a:rPr lang="zh-CN" altLang="en-US" sz="2400" smtClean="0">
                <a:solidFill>
                  <a:srgbClr val="008000"/>
                </a:solidFill>
                <a:ea typeface="黑体" pitchFamily="49" charset="-122"/>
              </a:rPr>
              <a:t>码相同，将每个字节的最高位各设为“1”后，就得到其内码：</a:t>
            </a:r>
            <a:r>
              <a:rPr lang="en-US" altLang="zh-CN" sz="2400" smtClean="0">
                <a:solidFill>
                  <a:srgbClr val="008000"/>
                </a:solidFill>
                <a:ea typeface="黑体" pitchFamily="49" charset="-122"/>
              </a:rPr>
              <a:t>B4F3H (</a:t>
            </a:r>
            <a:r>
              <a:rPr lang="en-US" altLang="zh-CN" sz="2400" smtClean="0">
                <a:solidFill>
                  <a:srgbClr val="CC0000"/>
                </a:solidFill>
                <a:ea typeface="黑体" pitchFamily="49" charset="-122"/>
              </a:rPr>
              <a:t>1</a:t>
            </a:r>
            <a:r>
              <a:rPr lang="en-US" altLang="zh-CN" sz="2400" smtClean="0">
                <a:solidFill>
                  <a:srgbClr val="008000"/>
                </a:solidFill>
                <a:ea typeface="黑体" pitchFamily="49" charset="-122"/>
              </a:rPr>
              <a:t>011 0100 </a:t>
            </a:r>
            <a:r>
              <a:rPr lang="en-US" altLang="zh-CN" sz="2400" smtClean="0">
                <a:solidFill>
                  <a:srgbClr val="CC0000"/>
                </a:solidFill>
                <a:ea typeface="黑体" pitchFamily="49" charset="-122"/>
              </a:rPr>
              <a:t>1</a:t>
            </a:r>
            <a:r>
              <a:rPr lang="en-US" altLang="zh-CN" sz="2400" smtClean="0">
                <a:solidFill>
                  <a:srgbClr val="008000"/>
                </a:solidFill>
                <a:ea typeface="黑体" pitchFamily="49" charset="-122"/>
              </a:rPr>
              <a:t>111 0011B)</a:t>
            </a:r>
            <a:r>
              <a:rPr lang="zh-CN" altLang="en-US" sz="2400" smtClean="0">
                <a:solidFill>
                  <a:srgbClr val="008000"/>
                </a:solidFill>
                <a:ea typeface="黑体" pitchFamily="49" charset="-122"/>
              </a:rPr>
              <a:t>，因而不会和</a:t>
            </a:r>
            <a:r>
              <a:rPr lang="en-US" altLang="zh-CN" sz="2400" smtClean="0">
                <a:solidFill>
                  <a:srgbClr val="008000"/>
                </a:solidFill>
                <a:ea typeface="黑体" pitchFamily="49" charset="-122"/>
              </a:rPr>
              <a:t>ASCII</a:t>
            </a:r>
            <a:r>
              <a:rPr lang="zh-CN" altLang="en-US" sz="2400" smtClean="0">
                <a:solidFill>
                  <a:srgbClr val="008000"/>
                </a:solidFill>
                <a:ea typeface="黑体" pitchFamily="49" charset="-122"/>
              </a:rPr>
              <a:t>码混淆。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animEffect transition="in" filter="blinds(horizontal)">
                                      <p:cBhvr>
                                        <p:cTn id="7" dur="500"/>
                                        <p:tgtEl>
                                          <p:spTgt spid="4147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4723">
                                            <p:txEl>
                                              <p:pRg st="3" end="3"/>
                                            </p:txEl>
                                          </p:spTgt>
                                        </p:tgtEl>
                                        <p:attrNameLst>
                                          <p:attrName>style.visibility</p:attrName>
                                        </p:attrNameLst>
                                      </p:cBhvr>
                                      <p:to>
                                        <p:strVal val="visible"/>
                                      </p:to>
                                    </p:set>
                                    <p:animEffect transition="in" filter="blinds(horizontal)">
                                      <p:cBhvr>
                                        <p:cTn id="12" dur="500"/>
                                        <p:tgtEl>
                                          <p:spTgt spid="41472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4723">
                                            <p:txEl>
                                              <p:pRg st="4" end="4"/>
                                            </p:txEl>
                                          </p:spTgt>
                                        </p:tgtEl>
                                        <p:attrNameLst>
                                          <p:attrName>style.visibility</p:attrName>
                                        </p:attrNameLst>
                                      </p:cBhvr>
                                      <p:to>
                                        <p:strVal val="visible"/>
                                      </p:to>
                                    </p:set>
                                    <p:animEffect transition="in" filter="blinds(horizontal)">
                                      <p:cBhvr>
                                        <p:cTn id="17" dur="500"/>
                                        <p:tgtEl>
                                          <p:spTgt spid="4147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body" idx="4294967295"/>
          </p:nvPr>
        </p:nvSpPr>
        <p:spPr>
          <a:xfrm>
            <a:off x="214313" y="449263"/>
            <a:ext cx="8751887" cy="6042025"/>
          </a:xfrm>
        </p:spPr>
        <p:txBody>
          <a:bodyPr lIns="63500" tIns="25400" rIns="63500" bIns="25400">
            <a:spAutoFit/>
          </a:bodyPr>
          <a:lstStyle/>
          <a:p>
            <a:pPr marL="609600" indent="-609600">
              <a:lnSpc>
                <a:spcPct val="110000"/>
              </a:lnSpc>
              <a:buFontTx/>
              <a:buNone/>
            </a:pPr>
            <a:endParaRPr lang="zh-CN" altLang="en-US" sz="2200" smtClean="0">
              <a:latin typeface="华文新魏" pitchFamily="2" charset="-122"/>
            </a:endParaRPr>
          </a:p>
          <a:p>
            <a:pPr marL="609600" indent="-609600" algn="just">
              <a:lnSpc>
                <a:spcPct val="110000"/>
              </a:lnSpc>
              <a:spcBef>
                <a:spcPct val="30000"/>
              </a:spcBef>
            </a:pPr>
            <a:r>
              <a:rPr lang="zh-CN" altLang="en-US" smtClean="0">
                <a:ea typeface="黑体" pitchFamily="49" charset="-122"/>
              </a:rPr>
              <a:t>为便于打印、显示汉字，汉字字形必须预先存在机内</a:t>
            </a:r>
          </a:p>
          <a:p>
            <a:pPr marL="1044575" lvl="1" indent="-587375" algn="just">
              <a:lnSpc>
                <a:spcPct val="110000"/>
              </a:lnSpc>
              <a:spcBef>
                <a:spcPct val="30000"/>
              </a:spcBef>
            </a:pPr>
            <a:r>
              <a:rPr lang="zh-CN" altLang="en-US" sz="2400" smtClean="0">
                <a:ea typeface="黑体" pitchFamily="49" charset="-122"/>
              </a:rPr>
              <a:t>字库 (</a:t>
            </a:r>
            <a:r>
              <a:rPr lang="en-US" altLang="zh-CN" sz="2400" smtClean="0">
                <a:ea typeface="黑体" pitchFamily="49" charset="-122"/>
              </a:rPr>
              <a:t>font)</a:t>
            </a:r>
            <a:r>
              <a:rPr lang="zh-CN" altLang="en-US" sz="2400" smtClean="0">
                <a:ea typeface="黑体" pitchFamily="49" charset="-122"/>
              </a:rPr>
              <a:t>：所有汉字形状的描述信息集合</a:t>
            </a:r>
            <a:endParaRPr lang="en-US" altLang="zh-CN" sz="2400" smtClean="0">
              <a:ea typeface="黑体" pitchFamily="49" charset="-122"/>
            </a:endParaRPr>
          </a:p>
          <a:p>
            <a:pPr marL="1044575" lvl="1" indent="-587375" algn="just">
              <a:lnSpc>
                <a:spcPct val="110000"/>
              </a:lnSpc>
              <a:spcBef>
                <a:spcPct val="30000"/>
              </a:spcBef>
            </a:pPr>
            <a:r>
              <a:rPr lang="zh-CN" altLang="en-US" sz="2400" smtClean="0">
                <a:ea typeface="黑体" pitchFamily="49" charset="-122"/>
              </a:rPr>
              <a:t>不同字体 (如宋体、仿宋、楷体、黑体等) 对应不同字库</a:t>
            </a:r>
          </a:p>
          <a:p>
            <a:pPr marL="1044575" lvl="1" indent="-587375" algn="just">
              <a:lnSpc>
                <a:spcPct val="110000"/>
              </a:lnSpc>
              <a:spcBef>
                <a:spcPct val="30000"/>
              </a:spcBef>
            </a:pPr>
            <a:r>
              <a:rPr lang="zh-CN" altLang="en-US" sz="2400" smtClean="0">
                <a:ea typeface="黑体" pitchFamily="49" charset="-122"/>
              </a:rPr>
              <a:t>从字库中找到字形描述信息，然后送设备输出</a:t>
            </a:r>
            <a:endParaRPr lang="en-US" altLang="zh-CN" sz="2400" smtClean="0">
              <a:ea typeface="黑体" pitchFamily="49" charset="-122"/>
            </a:endParaRPr>
          </a:p>
          <a:p>
            <a:pPr marL="1616075" lvl="2" indent="-587375" algn="just">
              <a:lnSpc>
                <a:spcPct val="110000"/>
              </a:lnSpc>
              <a:spcBef>
                <a:spcPct val="30000"/>
              </a:spcBef>
              <a:buFontTx/>
              <a:buNone/>
            </a:pPr>
            <a:r>
              <a:rPr lang="zh-CN" altLang="en-US" smtClean="0">
                <a:solidFill>
                  <a:srgbClr val="FF0000"/>
                </a:solidFill>
                <a:ea typeface="黑体" pitchFamily="49" charset="-122"/>
              </a:rPr>
              <a:t>问题：如何知道到哪里找相应的字形信息？</a:t>
            </a:r>
            <a:endParaRPr lang="en-US" altLang="zh-CN" smtClean="0">
              <a:solidFill>
                <a:srgbClr val="FF0000"/>
              </a:solidFill>
              <a:ea typeface="黑体" pitchFamily="49" charset="-122"/>
            </a:endParaRPr>
          </a:p>
          <a:p>
            <a:pPr marL="1616075" lvl="2" indent="-587375" algn="just">
              <a:lnSpc>
                <a:spcPct val="110000"/>
              </a:lnSpc>
              <a:spcBef>
                <a:spcPct val="30000"/>
              </a:spcBef>
              <a:buFontTx/>
              <a:buNone/>
            </a:pPr>
            <a:r>
              <a:rPr lang="zh-CN" altLang="en-US" smtClean="0">
                <a:solidFill>
                  <a:srgbClr val="009242"/>
                </a:solidFill>
                <a:ea typeface="黑体" pitchFamily="49" charset="-122"/>
              </a:rPr>
              <a:t>汉字内码与其在字库中的位置有关！！</a:t>
            </a:r>
          </a:p>
          <a:p>
            <a:pPr marL="609600" indent="-609600" algn="just">
              <a:lnSpc>
                <a:spcPct val="110000"/>
              </a:lnSpc>
              <a:spcBef>
                <a:spcPct val="30000"/>
              </a:spcBef>
            </a:pPr>
            <a:r>
              <a:rPr lang="zh-CN" altLang="en-US" smtClean="0">
                <a:ea typeface="黑体" pitchFamily="49" charset="-122"/>
              </a:rPr>
              <a:t>字形主要有两种描述方法：</a:t>
            </a:r>
          </a:p>
          <a:p>
            <a:pPr marL="1044575" lvl="1" indent="-587375" algn="just">
              <a:lnSpc>
                <a:spcPct val="110000"/>
              </a:lnSpc>
              <a:spcBef>
                <a:spcPct val="30000"/>
              </a:spcBef>
            </a:pPr>
            <a:r>
              <a:rPr lang="zh-CN" altLang="en-US" sz="2400" smtClean="0">
                <a:solidFill>
                  <a:schemeClr val="accent2"/>
                </a:solidFill>
                <a:ea typeface="黑体" pitchFamily="49" charset="-122"/>
              </a:rPr>
              <a:t>字模点阵描述（图像方式）</a:t>
            </a:r>
            <a:endParaRPr lang="zh-CN" altLang="en-US" sz="2400" smtClean="0">
              <a:solidFill>
                <a:srgbClr val="0033CC"/>
              </a:solidFill>
              <a:ea typeface="黑体" pitchFamily="49" charset="-122"/>
            </a:endParaRPr>
          </a:p>
          <a:p>
            <a:pPr marL="1044575" lvl="1" indent="-587375" algn="just">
              <a:lnSpc>
                <a:spcPct val="110000"/>
              </a:lnSpc>
              <a:spcBef>
                <a:spcPct val="30000"/>
              </a:spcBef>
            </a:pPr>
            <a:r>
              <a:rPr lang="zh-CN" altLang="en-US" sz="2400" smtClean="0">
                <a:solidFill>
                  <a:schemeClr val="accent2"/>
                </a:solidFill>
                <a:ea typeface="黑体" pitchFamily="49" charset="-122"/>
              </a:rPr>
              <a:t>轮廓描述（图形方式）</a:t>
            </a:r>
          </a:p>
          <a:p>
            <a:pPr marL="1616075" lvl="2" indent="-587375" algn="just">
              <a:lnSpc>
                <a:spcPct val="110000"/>
              </a:lnSpc>
              <a:spcBef>
                <a:spcPct val="30000"/>
              </a:spcBef>
            </a:pPr>
            <a:r>
              <a:rPr lang="zh-CN" altLang="en-US" smtClean="0">
                <a:solidFill>
                  <a:srgbClr val="FF0066"/>
                </a:solidFill>
                <a:ea typeface="黑体" pitchFamily="49" charset="-122"/>
              </a:rPr>
              <a:t>直线向量轮廓</a:t>
            </a:r>
          </a:p>
          <a:p>
            <a:pPr marL="1616075" lvl="2" indent="-587375" algn="just">
              <a:lnSpc>
                <a:spcPct val="110000"/>
              </a:lnSpc>
              <a:spcBef>
                <a:spcPct val="30000"/>
              </a:spcBef>
            </a:pPr>
            <a:r>
              <a:rPr lang="zh-CN" altLang="en-US" smtClean="0">
                <a:solidFill>
                  <a:srgbClr val="FF0066"/>
                </a:solidFill>
                <a:ea typeface="黑体" pitchFamily="49" charset="-122"/>
              </a:rPr>
              <a:t>曲线轮廓（</a:t>
            </a:r>
            <a:r>
              <a:rPr lang="en-US" altLang="zh-CN" smtClean="0">
                <a:solidFill>
                  <a:srgbClr val="FF0066"/>
                </a:solidFill>
                <a:ea typeface="黑体" pitchFamily="49" charset="-122"/>
              </a:rPr>
              <a:t>True Type</a:t>
            </a:r>
            <a:r>
              <a:rPr lang="zh-CN" altLang="en-US" smtClean="0">
                <a:solidFill>
                  <a:srgbClr val="FF0066"/>
                </a:solidFill>
                <a:ea typeface="黑体" pitchFamily="49" charset="-122"/>
              </a:rPr>
              <a:t>字形）</a:t>
            </a:r>
          </a:p>
        </p:txBody>
      </p:sp>
      <p:sp>
        <p:nvSpPr>
          <p:cNvPr id="615427" name="Rectangle 3"/>
          <p:cNvSpPr>
            <a:spLocks noGrp="1" noChangeArrowheads="1"/>
          </p:cNvSpPr>
          <p:nvPr>
            <p:ph type="title" idx="4294967295"/>
          </p:nvPr>
        </p:nvSpPr>
        <p:spPr>
          <a:xfrm>
            <a:off x="457200" y="7938"/>
            <a:ext cx="8229600" cy="717550"/>
          </a:xfrm>
          <a:noFill/>
        </p:spPr>
        <p:txBody>
          <a:bodyPr>
            <a:spAutoFit/>
          </a:bodyPr>
          <a:lstStyle/>
          <a:p>
            <a:r>
              <a:rPr lang="zh-CN" altLang="en-US" sz="4100" smtClean="0">
                <a:latin typeface="黑体" pitchFamily="49" charset="-122"/>
              </a:rPr>
              <a:t>汉字的字模点阵码和轮廓描述</a:t>
            </a:r>
            <a:endParaRPr lang="zh-CN" altLang="en-US" smtClean="0">
              <a:latin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7794">
                                            <p:txEl>
                                              <p:pRg st="2" end="2"/>
                                            </p:txEl>
                                          </p:spTgt>
                                        </p:tgtEl>
                                        <p:attrNameLst>
                                          <p:attrName>style.visibility</p:attrName>
                                        </p:attrNameLst>
                                      </p:cBhvr>
                                      <p:to>
                                        <p:strVal val="visible"/>
                                      </p:to>
                                    </p:set>
                                    <p:animEffect transition="in" filter="blinds(horizontal)">
                                      <p:cBhvr>
                                        <p:cTn id="7" dur="500"/>
                                        <p:tgtEl>
                                          <p:spTgt spid="41779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7794">
                                            <p:txEl>
                                              <p:pRg st="3" end="3"/>
                                            </p:txEl>
                                          </p:spTgt>
                                        </p:tgtEl>
                                        <p:attrNameLst>
                                          <p:attrName>style.visibility</p:attrName>
                                        </p:attrNameLst>
                                      </p:cBhvr>
                                      <p:to>
                                        <p:strVal val="visible"/>
                                      </p:to>
                                    </p:set>
                                    <p:animEffect transition="in" filter="blinds(horizontal)">
                                      <p:cBhvr>
                                        <p:cTn id="12" dur="500"/>
                                        <p:tgtEl>
                                          <p:spTgt spid="41779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7794">
                                            <p:txEl>
                                              <p:pRg st="4" end="4"/>
                                            </p:txEl>
                                          </p:spTgt>
                                        </p:tgtEl>
                                        <p:attrNameLst>
                                          <p:attrName>style.visibility</p:attrName>
                                        </p:attrNameLst>
                                      </p:cBhvr>
                                      <p:to>
                                        <p:strVal val="visible"/>
                                      </p:to>
                                    </p:set>
                                    <p:animEffect transition="in" filter="blinds(horizontal)">
                                      <p:cBhvr>
                                        <p:cTn id="17" dur="500"/>
                                        <p:tgtEl>
                                          <p:spTgt spid="41779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7794">
                                            <p:txEl>
                                              <p:pRg st="5" end="5"/>
                                            </p:txEl>
                                          </p:spTgt>
                                        </p:tgtEl>
                                        <p:attrNameLst>
                                          <p:attrName>style.visibility</p:attrName>
                                        </p:attrNameLst>
                                      </p:cBhvr>
                                      <p:to>
                                        <p:strVal val="visible"/>
                                      </p:to>
                                    </p:set>
                                    <p:animEffect transition="in" filter="blinds(horizontal)">
                                      <p:cBhvr>
                                        <p:cTn id="22" dur="500"/>
                                        <p:tgtEl>
                                          <p:spTgt spid="41779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7794">
                                            <p:txEl>
                                              <p:pRg st="6" end="6"/>
                                            </p:txEl>
                                          </p:spTgt>
                                        </p:tgtEl>
                                        <p:attrNameLst>
                                          <p:attrName>style.visibility</p:attrName>
                                        </p:attrNameLst>
                                      </p:cBhvr>
                                      <p:to>
                                        <p:strVal val="visible"/>
                                      </p:to>
                                    </p:set>
                                    <p:animEffect transition="in" filter="blinds(horizontal)">
                                      <p:cBhvr>
                                        <p:cTn id="27" dur="500"/>
                                        <p:tgtEl>
                                          <p:spTgt spid="41779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7794">
                                            <p:txEl>
                                              <p:pRg st="7" end="7"/>
                                            </p:txEl>
                                          </p:spTgt>
                                        </p:tgtEl>
                                        <p:attrNameLst>
                                          <p:attrName>style.visibility</p:attrName>
                                        </p:attrNameLst>
                                      </p:cBhvr>
                                      <p:to>
                                        <p:strVal val="visible"/>
                                      </p:to>
                                    </p:set>
                                    <p:animEffect transition="in" filter="blinds(horizontal)">
                                      <p:cBhvr>
                                        <p:cTn id="32" dur="500"/>
                                        <p:tgtEl>
                                          <p:spTgt spid="41779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7794">
                                            <p:txEl>
                                              <p:pRg st="8" end="8"/>
                                            </p:txEl>
                                          </p:spTgt>
                                        </p:tgtEl>
                                        <p:attrNameLst>
                                          <p:attrName>style.visibility</p:attrName>
                                        </p:attrNameLst>
                                      </p:cBhvr>
                                      <p:to>
                                        <p:strVal val="visible"/>
                                      </p:to>
                                    </p:set>
                                    <p:animEffect transition="in" filter="blinds(horizontal)">
                                      <p:cBhvr>
                                        <p:cTn id="37" dur="500"/>
                                        <p:tgtEl>
                                          <p:spTgt spid="41779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17794">
                                            <p:txEl>
                                              <p:pRg st="9" end="9"/>
                                            </p:txEl>
                                          </p:spTgt>
                                        </p:tgtEl>
                                        <p:attrNameLst>
                                          <p:attrName>style.visibility</p:attrName>
                                        </p:attrNameLst>
                                      </p:cBhvr>
                                      <p:to>
                                        <p:strVal val="visible"/>
                                      </p:to>
                                    </p:set>
                                    <p:animEffect transition="in" filter="blinds(horizontal)">
                                      <p:cBhvr>
                                        <p:cTn id="42" dur="500"/>
                                        <p:tgtEl>
                                          <p:spTgt spid="417794">
                                            <p:txEl>
                                              <p:pRg st="9" end="9"/>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417794">
                                            <p:txEl>
                                              <p:pRg st="10" end="10"/>
                                            </p:txEl>
                                          </p:spTgt>
                                        </p:tgtEl>
                                        <p:attrNameLst>
                                          <p:attrName>style.visibility</p:attrName>
                                        </p:attrNameLst>
                                      </p:cBhvr>
                                      <p:to>
                                        <p:strVal val="visible"/>
                                      </p:to>
                                    </p:set>
                                    <p:animEffect transition="in" filter="blinds(horizontal)">
                                      <p:cBhvr>
                                        <p:cTn id="45" dur="500"/>
                                        <p:tgtEl>
                                          <p:spTgt spid="417794">
                                            <p:txEl>
                                              <p:pRg st="10" end="10"/>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417794">
                                            <p:txEl>
                                              <p:pRg st="11" end="11"/>
                                            </p:txEl>
                                          </p:spTgt>
                                        </p:tgtEl>
                                        <p:attrNameLst>
                                          <p:attrName>style.visibility</p:attrName>
                                        </p:attrNameLst>
                                      </p:cBhvr>
                                      <p:to>
                                        <p:strVal val="visible"/>
                                      </p:to>
                                    </p:set>
                                    <p:animEffect transition="in" filter="blinds(horizontal)">
                                      <p:cBhvr>
                                        <p:cTn id="48" dur="500"/>
                                        <p:tgtEl>
                                          <p:spTgt spid="41779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zh-CN" altLang="en-US" smtClean="0">
                <a:ea typeface="宋体" pitchFamily="2" charset="-122"/>
              </a:rPr>
              <a:t>数据的基本宽度</a:t>
            </a:r>
          </a:p>
        </p:txBody>
      </p:sp>
      <p:sp>
        <p:nvSpPr>
          <p:cNvPr id="421891" name="Rectangle 3"/>
          <p:cNvSpPr>
            <a:spLocks noGrp="1" noChangeArrowheads="1"/>
          </p:cNvSpPr>
          <p:nvPr>
            <p:ph type="body" idx="4294967295"/>
          </p:nvPr>
        </p:nvSpPr>
        <p:spPr>
          <a:xfrm>
            <a:off x="327025" y="936625"/>
            <a:ext cx="8591550" cy="5553075"/>
          </a:xfrm>
        </p:spPr>
        <p:txBody>
          <a:bodyPr lIns="63500" tIns="25400" rIns="63500" bIns="25400">
            <a:spAutoFit/>
          </a:bodyPr>
          <a:lstStyle/>
          <a:p>
            <a:pPr marL="203200" indent="-203200">
              <a:lnSpc>
                <a:spcPct val="100000"/>
              </a:lnSpc>
              <a:spcBef>
                <a:spcPct val="45000"/>
              </a:spcBef>
            </a:pPr>
            <a:r>
              <a:rPr lang="zh-CN" altLang="en-US" sz="2500" smtClean="0">
                <a:ea typeface="黑体" pitchFamily="49" charset="-122"/>
              </a:rPr>
              <a:t>比特（</a:t>
            </a:r>
            <a:r>
              <a:rPr lang="en-US" altLang="zh-CN" sz="2500" smtClean="0">
                <a:ea typeface="黑体" pitchFamily="49" charset="-122"/>
              </a:rPr>
              <a:t>bit</a:t>
            </a:r>
            <a:r>
              <a:rPr lang="zh-CN" altLang="en-US" sz="2500" smtClean="0">
                <a:ea typeface="黑体" pitchFamily="49" charset="-122"/>
              </a:rPr>
              <a:t>）是计算机中处理、存储、传输信息的最小单位</a:t>
            </a:r>
          </a:p>
          <a:p>
            <a:pPr marL="203200" indent="-203200">
              <a:lnSpc>
                <a:spcPct val="100000"/>
              </a:lnSpc>
              <a:spcBef>
                <a:spcPct val="45000"/>
              </a:spcBef>
            </a:pPr>
            <a:r>
              <a:rPr lang="zh-CN" altLang="en-US" sz="2500" smtClean="0">
                <a:ea typeface="黑体" pitchFamily="49" charset="-122"/>
              </a:rPr>
              <a:t>二进制信息的计量单位是“字节”(</a:t>
            </a:r>
            <a:r>
              <a:rPr lang="en-US" altLang="zh-CN" sz="2500" smtClean="0">
                <a:ea typeface="黑体" pitchFamily="49" charset="-122"/>
              </a:rPr>
              <a:t>Byte)，</a:t>
            </a:r>
            <a:r>
              <a:rPr lang="zh-CN" altLang="en-US" sz="2500" smtClean="0">
                <a:ea typeface="黑体" pitchFamily="49" charset="-122"/>
              </a:rPr>
              <a:t>也称“位组”</a:t>
            </a:r>
          </a:p>
          <a:p>
            <a:pPr marL="685800" lvl="1" indent="-190500">
              <a:lnSpc>
                <a:spcPct val="100000"/>
              </a:lnSpc>
              <a:spcBef>
                <a:spcPct val="45000"/>
              </a:spcBef>
            </a:pPr>
            <a:r>
              <a:rPr lang="zh-CN" altLang="en-US" sz="2400" smtClean="0">
                <a:ea typeface="黑体" pitchFamily="49" charset="-122"/>
              </a:rPr>
              <a:t>现代计算机中，存储器</a:t>
            </a:r>
            <a:r>
              <a:rPr lang="zh-CN" altLang="en-US" sz="2400" smtClean="0">
                <a:solidFill>
                  <a:srgbClr val="CC0000"/>
                </a:solidFill>
                <a:ea typeface="黑体" pitchFamily="49" charset="-122"/>
              </a:rPr>
              <a:t>按字节编址</a:t>
            </a:r>
          </a:p>
          <a:p>
            <a:pPr marL="685800" lvl="1" indent="-190500">
              <a:lnSpc>
                <a:spcPct val="100000"/>
              </a:lnSpc>
              <a:spcBef>
                <a:spcPct val="45000"/>
              </a:spcBef>
            </a:pPr>
            <a:r>
              <a:rPr lang="zh-CN" altLang="en-US" sz="2400" smtClean="0">
                <a:ea typeface="黑体" pitchFamily="49" charset="-122"/>
              </a:rPr>
              <a:t>字节是最小可寻址单位 </a:t>
            </a:r>
            <a:r>
              <a:rPr lang="en-US" altLang="zh-CN" sz="2400" i="1" smtClean="0">
                <a:ea typeface="黑体" pitchFamily="49" charset="-122"/>
              </a:rPr>
              <a:t>(addressable </a:t>
            </a:r>
            <a:r>
              <a:rPr lang="en-US" altLang="zh-CN" sz="2400" smtClean="0">
                <a:ea typeface="黑体" pitchFamily="49" charset="-122"/>
              </a:rPr>
              <a:t>unit </a:t>
            </a:r>
            <a:r>
              <a:rPr lang="en-US" altLang="zh-CN" sz="2400" i="1" smtClean="0">
                <a:ea typeface="黑体" pitchFamily="49" charset="-122"/>
              </a:rPr>
              <a:t>)</a:t>
            </a:r>
            <a:r>
              <a:rPr lang="en-US" altLang="zh-CN" sz="2400" smtClean="0">
                <a:ea typeface="黑体" pitchFamily="49" charset="-122"/>
              </a:rPr>
              <a:t> </a:t>
            </a:r>
          </a:p>
          <a:p>
            <a:pPr marL="685800" lvl="1" indent="-190500">
              <a:lnSpc>
                <a:spcPct val="100000"/>
              </a:lnSpc>
              <a:spcBef>
                <a:spcPct val="45000"/>
              </a:spcBef>
            </a:pPr>
            <a:r>
              <a:rPr lang="zh-CN" altLang="en-US" sz="2400" smtClean="0">
                <a:ea typeface="黑体" pitchFamily="49" charset="-122"/>
              </a:rPr>
              <a:t>如果以字节为一个排列单位，则</a:t>
            </a:r>
            <a:r>
              <a:rPr lang="en-US" altLang="zh-CN" sz="2400" smtClean="0">
                <a:solidFill>
                  <a:srgbClr val="CC0000"/>
                </a:solidFill>
                <a:ea typeface="黑体" pitchFamily="49" charset="-122"/>
              </a:rPr>
              <a:t>LSB</a:t>
            </a:r>
            <a:r>
              <a:rPr lang="zh-CN" altLang="en-US" sz="2400" smtClean="0">
                <a:ea typeface="黑体" pitchFamily="49" charset="-122"/>
              </a:rPr>
              <a:t>表示最低有效字节，</a:t>
            </a:r>
            <a:r>
              <a:rPr lang="en-US" altLang="zh-CN" sz="2400" smtClean="0">
                <a:solidFill>
                  <a:srgbClr val="CC0000"/>
                </a:solidFill>
                <a:ea typeface="黑体" pitchFamily="49" charset="-122"/>
              </a:rPr>
              <a:t>MSB</a:t>
            </a:r>
            <a:r>
              <a:rPr lang="zh-CN" altLang="en-US" sz="2400" smtClean="0">
                <a:ea typeface="黑体" pitchFamily="49" charset="-122"/>
              </a:rPr>
              <a:t>表示最高有效字节</a:t>
            </a:r>
          </a:p>
          <a:p>
            <a:pPr marL="203200" indent="-203200">
              <a:lnSpc>
                <a:spcPct val="100000"/>
              </a:lnSpc>
              <a:spcBef>
                <a:spcPct val="45000"/>
              </a:spcBef>
            </a:pPr>
            <a:r>
              <a:rPr lang="zh-CN" altLang="en-US" sz="2500" smtClean="0">
                <a:ea typeface="黑体" pitchFamily="49" charset="-122"/>
              </a:rPr>
              <a:t>除比特和字节外，还经常使用“字”(</a:t>
            </a:r>
            <a:r>
              <a:rPr lang="en-US" altLang="zh-CN" sz="2500" smtClean="0">
                <a:ea typeface="黑体" pitchFamily="49" charset="-122"/>
              </a:rPr>
              <a:t>word)</a:t>
            </a:r>
            <a:r>
              <a:rPr lang="zh-CN" altLang="en-US" sz="2500" smtClean="0">
                <a:ea typeface="黑体" pitchFamily="49" charset="-122"/>
              </a:rPr>
              <a:t>作为单位</a:t>
            </a:r>
          </a:p>
          <a:p>
            <a:pPr marL="203200" indent="-203200">
              <a:lnSpc>
                <a:spcPct val="100000"/>
              </a:lnSpc>
              <a:spcBef>
                <a:spcPct val="45000"/>
              </a:spcBef>
            </a:pPr>
            <a:r>
              <a:rPr lang="zh-CN" altLang="en-US" sz="2500" smtClean="0">
                <a:ea typeface="黑体" pitchFamily="49" charset="-122"/>
              </a:rPr>
              <a:t>“字”和 “字长”的概念不同 </a:t>
            </a:r>
            <a:endParaRPr lang="en-US" altLang="zh-CN" sz="2500" smtClean="0">
              <a:ea typeface="黑体" pitchFamily="49" charset="-122"/>
            </a:endParaRPr>
          </a:p>
          <a:p>
            <a:pPr marL="685800" lvl="1" indent="-190500">
              <a:lnSpc>
                <a:spcPct val="100000"/>
              </a:lnSpc>
              <a:spcBef>
                <a:spcPct val="45000"/>
              </a:spcBef>
              <a:buFontTx/>
              <a:buNone/>
            </a:pPr>
            <a:r>
              <a:rPr lang="en-US" altLang="zh-CN" sz="2400" smtClean="0">
                <a:ea typeface="黑体" pitchFamily="49" charset="-122"/>
              </a:rPr>
              <a:t>IA-32</a:t>
            </a:r>
            <a:r>
              <a:rPr lang="zh-CN" altLang="en-US" sz="2400" smtClean="0">
                <a:ea typeface="黑体" pitchFamily="49" charset="-122"/>
              </a:rPr>
              <a:t>中的“字”有多少位？字长多少位呢？</a:t>
            </a:r>
            <a:endParaRPr lang="en-US" altLang="zh-CN" sz="2400" smtClean="0">
              <a:ea typeface="黑体" pitchFamily="49" charset="-122"/>
            </a:endParaRPr>
          </a:p>
          <a:p>
            <a:pPr marL="685800" lvl="1" indent="-190500">
              <a:lnSpc>
                <a:spcPct val="100000"/>
              </a:lnSpc>
              <a:spcBef>
                <a:spcPct val="45000"/>
              </a:spcBef>
              <a:buFontTx/>
              <a:buNone/>
            </a:pPr>
            <a:r>
              <a:rPr lang="en-US" altLang="zh-CN" sz="2400" smtClean="0">
                <a:ea typeface="黑体" pitchFamily="49" charset="-122"/>
              </a:rPr>
              <a:t>DWORD </a:t>
            </a:r>
            <a:r>
              <a:rPr lang="zh-CN" altLang="en-US" sz="2400" smtClean="0">
                <a:ea typeface="黑体" pitchFamily="49" charset="-122"/>
              </a:rPr>
              <a:t>：</a:t>
            </a:r>
            <a:r>
              <a:rPr lang="en-US" altLang="zh-CN" sz="2400" smtClean="0">
                <a:ea typeface="黑体" pitchFamily="49" charset="-122"/>
              </a:rPr>
              <a:t>32</a:t>
            </a:r>
            <a:r>
              <a:rPr lang="zh-CN" altLang="en-US" sz="2400" smtClean="0">
                <a:ea typeface="黑体" pitchFamily="49" charset="-122"/>
              </a:rPr>
              <a:t>位</a:t>
            </a:r>
            <a:endParaRPr lang="en-US" altLang="zh-CN" sz="2400" smtClean="0">
              <a:ea typeface="黑体" pitchFamily="49" charset="-122"/>
            </a:endParaRPr>
          </a:p>
          <a:p>
            <a:pPr marL="685800" lvl="1" indent="-190500">
              <a:lnSpc>
                <a:spcPct val="100000"/>
              </a:lnSpc>
              <a:spcBef>
                <a:spcPct val="45000"/>
              </a:spcBef>
              <a:buFontTx/>
              <a:buNone/>
            </a:pPr>
            <a:r>
              <a:rPr lang="en-US" altLang="zh-CN" sz="2400" smtClean="0">
                <a:ea typeface="黑体" pitchFamily="49" charset="-122"/>
              </a:rPr>
              <a:t>QWORD</a:t>
            </a:r>
            <a:r>
              <a:rPr lang="zh-CN" altLang="en-US" sz="2400" smtClean="0">
                <a:ea typeface="黑体" pitchFamily="49" charset="-122"/>
              </a:rPr>
              <a:t>：</a:t>
            </a:r>
            <a:r>
              <a:rPr lang="en-US" altLang="zh-CN" sz="2400" smtClean="0">
                <a:ea typeface="黑体" pitchFamily="49" charset="-122"/>
              </a:rPr>
              <a:t>64</a:t>
            </a:r>
            <a:r>
              <a:rPr lang="zh-CN" altLang="en-US" sz="2400" smtClean="0">
                <a:ea typeface="黑体" pitchFamily="49" charset="-122"/>
              </a:rPr>
              <a:t>位</a:t>
            </a:r>
          </a:p>
        </p:txBody>
      </p:sp>
      <p:sp>
        <p:nvSpPr>
          <p:cNvPr id="4" name="TextBox 3"/>
          <p:cNvSpPr txBox="1"/>
          <p:nvPr/>
        </p:nvSpPr>
        <p:spPr>
          <a:xfrm>
            <a:off x="3236913" y="5354638"/>
            <a:ext cx="973137" cy="457200"/>
          </a:xfrm>
          <a:prstGeom prst="rect">
            <a:avLst/>
          </a:prstGeom>
          <a:noFill/>
        </p:spPr>
        <p:txBody>
          <a:bodyPr>
            <a:spAutoFit/>
          </a:bodyPr>
          <a:lstStyle/>
          <a:p>
            <a:pPr eaLnBrk="0" hangingPunct="0">
              <a:defRPr/>
            </a:pPr>
            <a:r>
              <a:rPr lang="en-US" altLang="zh-CN" sz="2400" b="1" dirty="0">
                <a:solidFill>
                  <a:srgbClr val="FF0000"/>
                </a:solidFill>
                <a:latin typeface="+mn-lt"/>
              </a:rPr>
              <a:t>16</a:t>
            </a:r>
            <a:r>
              <a:rPr lang="zh-CN" altLang="en-US" sz="2400" b="1" dirty="0">
                <a:solidFill>
                  <a:srgbClr val="FF0000"/>
                </a:solidFill>
                <a:latin typeface="+mn-lt"/>
              </a:rPr>
              <a:t>位</a:t>
            </a:r>
          </a:p>
        </p:txBody>
      </p:sp>
      <p:sp>
        <p:nvSpPr>
          <p:cNvPr id="5" name="TextBox 4"/>
          <p:cNvSpPr txBox="1"/>
          <p:nvPr/>
        </p:nvSpPr>
        <p:spPr>
          <a:xfrm>
            <a:off x="5348288" y="5348288"/>
            <a:ext cx="971550" cy="457200"/>
          </a:xfrm>
          <a:prstGeom prst="rect">
            <a:avLst/>
          </a:prstGeom>
          <a:noFill/>
        </p:spPr>
        <p:txBody>
          <a:bodyPr>
            <a:spAutoFit/>
          </a:bodyPr>
          <a:lstStyle/>
          <a:p>
            <a:pPr eaLnBrk="0" hangingPunct="0">
              <a:defRPr/>
            </a:pPr>
            <a:r>
              <a:rPr lang="en-US" altLang="zh-CN" sz="2400" b="1" dirty="0">
                <a:solidFill>
                  <a:srgbClr val="FF0000"/>
                </a:solidFill>
                <a:latin typeface="+mn-lt"/>
              </a:rPr>
              <a:t>32</a:t>
            </a:r>
            <a:r>
              <a:rPr lang="zh-CN" altLang="en-US" sz="2400" b="1" dirty="0">
                <a:solidFill>
                  <a:srgbClr val="FF0000"/>
                </a:solidFill>
                <a:latin typeface="+mn-lt"/>
              </a:rPr>
              <a:t>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1891">
                                            <p:txEl>
                                              <p:pRg st="2" end="2"/>
                                            </p:txEl>
                                          </p:spTgt>
                                        </p:tgtEl>
                                        <p:attrNameLst>
                                          <p:attrName>style.visibility</p:attrName>
                                        </p:attrNameLst>
                                      </p:cBhvr>
                                      <p:to>
                                        <p:strVal val="visible"/>
                                      </p:to>
                                    </p:set>
                                    <p:animEffect transition="in" filter="blinds(horizontal)">
                                      <p:cBhvr>
                                        <p:cTn id="7" dur="500"/>
                                        <p:tgtEl>
                                          <p:spTgt spid="42189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21891">
                                            <p:txEl>
                                              <p:pRg st="3" end="3"/>
                                            </p:txEl>
                                          </p:spTgt>
                                        </p:tgtEl>
                                        <p:attrNameLst>
                                          <p:attrName>style.visibility</p:attrName>
                                        </p:attrNameLst>
                                      </p:cBhvr>
                                      <p:to>
                                        <p:strVal val="visible"/>
                                      </p:to>
                                    </p:set>
                                    <p:animEffect transition="in" filter="blinds(horizontal)">
                                      <p:cBhvr>
                                        <p:cTn id="10" dur="500"/>
                                        <p:tgtEl>
                                          <p:spTgt spid="421891">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21891">
                                            <p:txEl>
                                              <p:pRg st="4" end="4"/>
                                            </p:txEl>
                                          </p:spTgt>
                                        </p:tgtEl>
                                        <p:attrNameLst>
                                          <p:attrName>style.visibility</p:attrName>
                                        </p:attrNameLst>
                                      </p:cBhvr>
                                      <p:to>
                                        <p:strVal val="visible"/>
                                      </p:to>
                                    </p:set>
                                    <p:animEffect transition="in" filter="blinds(horizontal)">
                                      <p:cBhvr>
                                        <p:cTn id="13" dur="500"/>
                                        <p:tgtEl>
                                          <p:spTgt spid="421891">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21891">
                                            <p:txEl>
                                              <p:pRg st="7" end="7"/>
                                            </p:txEl>
                                          </p:spTgt>
                                        </p:tgtEl>
                                        <p:attrNameLst>
                                          <p:attrName>style.visibility</p:attrName>
                                        </p:attrNameLst>
                                      </p:cBhvr>
                                      <p:to>
                                        <p:strVal val="visible"/>
                                      </p:to>
                                    </p:set>
                                    <p:animEffect transition="in" filter="blinds(horizontal)">
                                      <p:cBhvr>
                                        <p:cTn id="18" dur="500"/>
                                        <p:tgtEl>
                                          <p:spTgt spid="421891">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21891">
                                            <p:txEl>
                                              <p:pRg st="8" end="8"/>
                                            </p:txEl>
                                          </p:spTgt>
                                        </p:tgtEl>
                                        <p:attrNameLst>
                                          <p:attrName>style.visibility</p:attrName>
                                        </p:attrNameLst>
                                      </p:cBhvr>
                                      <p:to>
                                        <p:strVal val="visible"/>
                                      </p:to>
                                    </p:set>
                                    <p:animEffect transition="in" filter="blinds(horizontal)">
                                      <p:cBhvr>
                                        <p:cTn id="31" dur="500"/>
                                        <p:tgtEl>
                                          <p:spTgt spid="421891">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21891">
                                            <p:txEl>
                                              <p:pRg st="9" end="9"/>
                                            </p:txEl>
                                          </p:spTgt>
                                        </p:tgtEl>
                                        <p:attrNameLst>
                                          <p:attrName>style.visibility</p:attrName>
                                        </p:attrNameLst>
                                      </p:cBhvr>
                                      <p:to>
                                        <p:strVal val="visible"/>
                                      </p:to>
                                    </p:set>
                                    <p:animEffect transition="in" filter="blinds(horizontal)">
                                      <p:cBhvr>
                                        <p:cTn id="34" dur="500"/>
                                        <p:tgtEl>
                                          <p:spTgt spid="4218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zh-CN" altLang="en-US" smtClean="0">
                <a:ea typeface="宋体" pitchFamily="2" charset="-122"/>
              </a:rPr>
              <a:t>数据的基本宽度</a:t>
            </a:r>
          </a:p>
        </p:txBody>
      </p:sp>
      <p:sp>
        <p:nvSpPr>
          <p:cNvPr id="474115" name="Rectangle 3"/>
          <p:cNvSpPr>
            <a:spLocks noGrp="1" noChangeArrowheads="1"/>
          </p:cNvSpPr>
          <p:nvPr>
            <p:ph type="body" idx="4294967295"/>
          </p:nvPr>
        </p:nvSpPr>
        <p:spPr>
          <a:xfrm>
            <a:off x="209550" y="777875"/>
            <a:ext cx="8716963" cy="5480050"/>
          </a:xfrm>
        </p:spPr>
        <p:txBody>
          <a:bodyPr lIns="63500" tIns="25400" rIns="63500" bIns="25400">
            <a:spAutoFit/>
          </a:bodyPr>
          <a:lstStyle/>
          <a:p>
            <a:pPr marL="203200" indent="-203200">
              <a:spcBef>
                <a:spcPct val="30000"/>
              </a:spcBef>
            </a:pPr>
            <a:r>
              <a:rPr lang="zh-CN" altLang="en-US" sz="2500" smtClean="0">
                <a:ea typeface="黑体" pitchFamily="49" charset="-122"/>
              </a:rPr>
              <a:t>“字”和 “字长”的概念不同 </a:t>
            </a:r>
          </a:p>
          <a:p>
            <a:pPr marL="685800" lvl="1" indent="-190500">
              <a:spcBef>
                <a:spcPct val="30000"/>
              </a:spcBef>
            </a:pPr>
            <a:r>
              <a:rPr lang="zh-CN" altLang="en-US" sz="2400" smtClean="0">
                <a:ea typeface="黑体" pitchFamily="49" charset="-122"/>
              </a:rPr>
              <a:t>“字长”指数据通路的宽度。</a:t>
            </a:r>
          </a:p>
          <a:p>
            <a:pPr marL="685800" lvl="1" indent="-190500">
              <a:spcBef>
                <a:spcPct val="30000"/>
              </a:spcBef>
              <a:buFontTx/>
              <a:buNone/>
            </a:pPr>
            <a:r>
              <a:rPr lang="zh-CN" altLang="en-US" sz="2400" smtClean="0">
                <a:solidFill>
                  <a:srgbClr val="006600"/>
                </a:solidFill>
                <a:ea typeface="黑体" pitchFamily="49" charset="-122"/>
              </a:rPr>
              <a:t>（数据通路指</a:t>
            </a:r>
            <a:r>
              <a:rPr lang="en-US" altLang="zh-CN" sz="2400" smtClean="0">
                <a:solidFill>
                  <a:srgbClr val="006600"/>
                </a:solidFill>
                <a:ea typeface="黑体" pitchFamily="49" charset="-122"/>
              </a:rPr>
              <a:t>CPU</a:t>
            </a:r>
            <a:r>
              <a:rPr lang="zh-CN" altLang="en-US" sz="2400" smtClean="0">
                <a:solidFill>
                  <a:srgbClr val="006600"/>
                </a:solidFill>
                <a:ea typeface="黑体" pitchFamily="49" charset="-122"/>
              </a:rPr>
              <a:t>内部数据流经的路径以及路径上的部件，主要是</a:t>
            </a:r>
            <a:r>
              <a:rPr lang="en-US" altLang="zh-CN" sz="2400" smtClean="0">
                <a:solidFill>
                  <a:srgbClr val="006600"/>
                </a:solidFill>
                <a:ea typeface="黑体" pitchFamily="49" charset="-122"/>
              </a:rPr>
              <a:t>CPU</a:t>
            </a:r>
            <a:r>
              <a:rPr lang="zh-CN" altLang="en-US" sz="2400" smtClean="0">
                <a:solidFill>
                  <a:srgbClr val="006600"/>
                </a:solidFill>
                <a:ea typeface="黑体" pitchFamily="49" charset="-122"/>
              </a:rPr>
              <a:t>内部进行数据运算、存储和传送的部件，这些部件的宽度基本上要一致，才能相互匹配。因此，</a:t>
            </a:r>
            <a:r>
              <a:rPr lang="en-US" altLang="zh-CN" sz="2400" smtClean="0">
                <a:solidFill>
                  <a:srgbClr val="FF0000"/>
                </a:solidFill>
                <a:ea typeface="黑体" pitchFamily="49" charset="-122"/>
              </a:rPr>
              <a:t>”</a:t>
            </a:r>
            <a:r>
              <a:rPr lang="zh-CN" altLang="en-US" sz="2400" smtClean="0">
                <a:solidFill>
                  <a:srgbClr val="FF0000"/>
                </a:solidFill>
                <a:ea typeface="黑体" pitchFamily="49" charset="-122"/>
              </a:rPr>
              <a:t>字</a:t>
            </a:r>
            <a:r>
              <a:rPr lang="zh-CN" altLang="en-US" sz="2400" smtClean="0">
                <a:solidFill>
                  <a:srgbClr val="FF0066"/>
                </a:solidFill>
                <a:ea typeface="黑体" pitchFamily="49" charset="-122"/>
              </a:rPr>
              <a:t>长</a:t>
            </a:r>
            <a:r>
              <a:rPr lang="en-US" altLang="zh-CN" sz="2400" smtClean="0">
                <a:solidFill>
                  <a:srgbClr val="FF0066"/>
                </a:solidFill>
                <a:ea typeface="黑体" pitchFamily="49" charset="-122"/>
              </a:rPr>
              <a:t>”</a:t>
            </a:r>
            <a:r>
              <a:rPr lang="zh-CN" altLang="en-US" sz="2400" smtClean="0">
                <a:solidFill>
                  <a:srgbClr val="FF0066"/>
                </a:solidFill>
                <a:ea typeface="黑体" pitchFamily="49" charset="-122"/>
              </a:rPr>
              <a:t>等于</a:t>
            </a:r>
            <a:r>
              <a:rPr lang="en-US" altLang="zh-CN" sz="2400" smtClean="0">
                <a:solidFill>
                  <a:srgbClr val="FF0066"/>
                </a:solidFill>
                <a:ea typeface="黑体" pitchFamily="49" charset="-122"/>
              </a:rPr>
              <a:t>CPU</a:t>
            </a:r>
            <a:r>
              <a:rPr lang="zh-CN" altLang="en-US" sz="2400" smtClean="0">
                <a:solidFill>
                  <a:srgbClr val="FF0066"/>
                </a:solidFill>
                <a:ea typeface="黑体" pitchFamily="49" charset="-122"/>
              </a:rPr>
              <a:t>内部总线的宽度、运算器的位数、通用寄存器的宽度等</a:t>
            </a:r>
            <a:r>
              <a:rPr lang="zh-CN" altLang="en-US" sz="2400" smtClean="0">
                <a:solidFill>
                  <a:srgbClr val="006600"/>
                </a:solidFill>
                <a:ea typeface="黑体" pitchFamily="49" charset="-122"/>
              </a:rPr>
              <a:t>。 ）</a:t>
            </a:r>
          </a:p>
          <a:p>
            <a:pPr marL="685800" lvl="1" indent="-190500">
              <a:spcBef>
                <a:spcPct val="30000"/>
              </a:spcBef>
            </a:pPr>
            <a:r>
              <a:rPr lang="en-US" altLang="zh-CN" sz="2400" smtClean="0">
                <a:ea typeface="黑体" pitchFamily="49" charset="-122"/>
              </a:rPr>
              <a:t>“</a:t>
            </a:r>
            <a:r>
              <a:rPr lang="zh-CN" altLang="en-US" sz="2400" smtClean="0">
                <a:ea typeface="黑体" pitchFamily="49" charset="-122"/>
              </a:rPr>
              <a:t>字”表示被处理信息的单位，用来度量数据类型的宽度。</a:t>
            </a:r>
          </a:p>
          <a:p>
            <a:pPr marL="685800" lvl="1" indent="-190500">
              <a:spcBef>
                <a:spcPct val="30000"/>
              </a:spcBef>
            </a:pPr>
            <a:r>
              <a:rPr lang="zh-CN" altLang="en-US" sz="2400" smtClean="0">
                <a:ea typeface="黑体" pitchFamily="49" charset="-122"/>
              </a:rPr>
              <a:t>字和字长的宽度可以一样，也可不同。</a:t>
            </a:r>
          </a:p>
          <a:p>
            <a:pPr marL="685800" lvl="1" indent="-190500">
              <a:spcBef>
                <a:spcPct val="30000"/>
              </a:spcBef>
              <a:buFontTx/>
              <a:buNone/>
            </a:pPr>
            <a:r>
              <a:rPr lang="zh-CN" altLang="en-US" sz="2400" smtClean="0">
                <a:solidFill>
                  <a:srgbClr val="CC0000"/>
                </a:solidFill>
                <a:ea typeface="黑体" pitchFamily="49" charset="-122"/>
              </a:rPr>
              <a:t>  例如，</a:t>
            </a:r>
            <a:r>
              <a:rPr lang="en-US" altLang="zh-CN" sz="2400" smtClean="0">
                <a:solidFill>
                  <a:srgbClr val="CC0000"/>
                </a:solidFill>
                <a:ea typeface="黑体" pitchFamily="49" charset="-122"/>
              </a:rPr>
              <a:t>x86</a:t>
            </a:r>
            <a:r>
              <a:rPr lang="zh-CN" altLang="en-US" sz="2400" smtClean="0">
                <a:solidFill>
                  <a:srgbClr val="CC0000"/>
                </a:solidFill>
                <a:ea typeface="黑体" pitchFamily="49" charset="-122"/>
              </a:rPr>
              <a:t>体系结构定义“字”的宽度为</a:t>
            </a:r>
            <a:r>
              <a:rPr lang="en-US" altLang="zh-CN" sz="2400" smtClean="0">
                <a:solidFill>
                  <a:srgbClr val="CC0000"/>
                </a:solidFill>
                <a:ea typeface="黑体" pitchFamily="49" charset="-122"/>
              </a:rPr>
              <a:t>16</a:t>
            </a:r>
            <a:r>
              <a:rPr lang="zh-CN" altLang="en-US" sz="2400" smtClean="0">
                <a:solidFill>
                  <a:srgbClr val="CC0000"/>
                </a:solidFill>
                <a:ea typeface="黑体" pitchFamily="49" charset="-122"/>
              </a:rPr>
              <a:t>位，但从</a:t>
            </a:r>
            <a:r>
              <a:rPr lang="en-US" altLang="zh-CN" sz="2400" smtClean="0">
                <a:solidFill>
                  <a:srgbClr val="CC0000"/>
                </a:solidFill>
                <a:ea typeface="黑体" pitchFamily="49" charset="-122"/>
              </a:rPr>
              <a:t>386</a:t>
            </a:r>
            <a:r>
              <a:rPr lang="zh-CN" altLang="en-US" sz="2400" smtClean="0">
                <a:solidFill>
                  <a:srgbClr val="CC0000"/>
                </a:solidFill>
                <a:ea typeface="黑体" pitchFamily="49" charset="-122"/>
              </a:rPr>
              <a:t>开始字长就是</a:t>
            </a:r>
            <a:r>
              <a:rPr lang="en-US" altLang="zh-CN" sz="2400" smtClean="0">
                <a:solidFill>
                  <a:srgbClr val="CC0000"/>
                </a:solidFill>
                <a:ea typeface="黑体" pitchFamily="49" charset="-122"/>
              </a:rPr>
              <a:t>32</a:t>
            </a:r>
            <a:r>
              <a:rPr lang="zh-CN" altLang="en-US" sz="2400" smtClean="0">
                <a:solidFill>
                  <a:srgbClr val="CC0000"/>
                </a:solidFill>
                <a:ea typeface="黑体" pitchFamily="49" charset="-122"/>
              </a:rPr>
              <a:t>位了。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4115">
                                            <p:txEl>
                                              <p:pRg st="1" end="1"/>
                                            </p:txEl>
                                          </p:spTgt>
                                        </p:tgtEl>
                                        <p:attrNameLst>
                                          <p:attrName>style.visibility</p:attrName>
                                        </p:attrNameLst>
                                      </p:cBhvr>
                                      <p:to>
                                        <p:strVal val="visible"/>
                                      </p:to>
                                    </p:set>
                                    <p:animEffect transition="in" filter="blinds(horizontal)">
                                      <p:cBhvr>
                                        <p:cTn id="7" dur="500"/>
                                        <p:tgtEl>
                                          <p:spTgt spid="4741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4115">
                                            <p:txEl>
                                              <p:pRg st="2" end="2"/>
                                            </p:txEl>
                                          </p:spTgt>
                                        </p:tgtEl>
                                        <p:attrNameLst>
                                          <p:attrName>style.visibility</p:attrName>
                                        </p:attrNameLst>
                                      </p:cBhvr>
                                      <p:to>
                                        <p:strVal val="visible"/>
                                      </p:to>
                                    </p:set>
                                    <p:animEffect transition="in" filter="blinds(horizontal)">
                                      <p:cBhvr>
                                        <p:cTn id="12" dur="500"/>
                                        <p:tgtEl>
                                          <p:spTgt spid="4741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4115">
                                            <p:txEl>
                                              <p:pRg st="3" end="3"/>
                                            </p:txEl>
                                          </p:spTgt>
                                        </p:tgtEl>
                                        <p:attrNameLst>
                                          <p:attrName>style.visibility</p:attrName>
                                        </p:attrNameLst>
                                      </p:cBhvr>
                                      <p:to>
                                        <p:strVal val="visible"/>
                                      </p:to>
                                    </p:set>
                                    <p:animEffect transition="in" filter="blinds(horizontal)">
                                      <p:cBhvr>
                                        <p:cTn id="17" dur="500"/>
                                        <p:tgtEl>
                                          <p:spTgt spid="4741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4115">
                                            <p:txEl>
                                              <p:pRg st="4" end="4"/>
                                            </p:txEl>
                                          </p:spTgt>
                                        </p:tgtEl>
                                        <p:attrNameLst>
                                          <p:attrName>style.visibility</p:attrName>
                                        </p:attrNameLst>
                                      </p:cBhvr>
                                      <p:to>
                                        <p:strVal val="visible"/>
                                      </p:to>
                                    </p:set>
                                    <p:animEffect transition="in" filter="blinds(horizontal)">
                                      <p:cBhvr>
                                        <p:cTn id="22" dur="500"/>
                                        <p:tgtEl>
                                          <p:spTgt spid="4741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74115">
                                            <p:txEl>
                                              <p:pRg st="5" end="5"/>
                                            </p:txEl>
                                          </p:spTgt>
                                        </p:tgtEl>
                                        <p:attrNameLst>
                                          <p:attrName>style.visibility</p:attrName>
                                        </p:attrNameLst>
                                      </p:cBhvr>
                                      <p:to>
                                        <p:strVal val="visible"/>
                                      </p:to>
                                    </p:set>
                                    <p:animEffect transition="in" filter="blinds(horizontal)">
                                      <p:cBhvr>
                                        <p:cTn id="27" dur="500"/>
                                        <p:tgtEl>
                                          <p:spTgt spid="4741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zh-CN" altLang="en-US" smtClean="0">
                <a:ea typeface="宋体" pitchFamily="2" charset="-122"/>
              </a:rPr>
              <a:t>数据量的度量单位</a:t>
            </a:r>
          </a:p>
        </p:txBody>
      </p:sp>
      <p:sp>
        <p:nvSpPr>
          <p:cNvPr id="463875" name="Rectangle 3"/>
          <p:cNvSpPr>
            <a:spLocks noGrp="1" noChangeArrowheads="1"/>
          </p:cNvSpPr>
          <p:nvPr>
            <p:ph type="body" idx="4294967295"/>
          </p:nvPr>
        </p:nvSpPr>
        <p:spPr>
          <a:xfrm>
            <a:off x="455613" y="708025"/>
            <a:ext cx="8191500" cy="4484688"/>
          </a:xfrm>
        </p:spPr>
        <p:txBody>
          <a:bodyPr lIns="63500" tIns="25400" rIns="63500" bIns="25400">
            <a:spAutoFit/>
          </a:bodyPr>
          <a:lstStyle/>
          <a:p>
            <a:pPr marL="203200" indent="-203200"/>
            <a:r>
              <a:rPr lang="zh-CN" altLang="en-US" smtClean="0">
                <a:ea typeface="黑体" pitchFamily="49" charset="-122"/>
              </a:rPr>
              <a:t>存储二进制信息时的度量单位要比字节或字大得多</a:t>
            </a:r>
          </a:p>
          <a:p>
            <a:pPr marL="203200" indent="-203200"/>
            <a:r>
              <a:rPr lang="zh-CN" altLang="en-US" smtClean="0">
                <a:ea typeface="黑体" pitchFamily="49" charset="-122"/>
              </a:rPr>
              <a:t>容量经常使用的单位有：</a:t>
            </a:r>
          </a:p>
          <a:p>
            <a:pPr marL="685800" lvl="1" indent="-190500"/>
            <a:r>
              <a:rPr lang="zh-CN" altLang="en-US" smtClean="0">
                <a:ea typeface="黑体" pitchFamily="49" charset="-122"/>
              </a:rPr>
              <a:t>    “千字节”(</a:t>
            </a:r>
            <a:r>
              <a:rPr lang="en-US" altLang="zh-CN" smtClean="0">
                <a:solidFill>
                  <a:srgbClr val="CC0000"/>
                </a:solidFill>
                <a:ea typeface="黑体" pitchFamily="49" charset="-122"/>
              </a:rPr>
              <a:t>K</a:t>
            </a:r>
            <a:r>
              <a:rPr lang="en-US" altLang="zh-CN" smtClean="0">
                <a:ea typeface="黑体" pitchFamily="49" charset="-122"/>
              </a:rPr>
              <a:t>B)，1KB=2</a:t>
            </a:r>
            <a:r>
              <a:rPr lang="en-US" altLang="zh-CN" baseline="30000" smtClean="0">
                <a:ea typeface="黑体" pitchFamily="49" charset="-122"/>
              </a:rPr>
              <a:t>10</a:t>
            </a:r>
            <a:r>
              <a:rPr lang="zh-CN" altLang="en-US" smtClean="0">
                <a:ea typeface="黑体" pitchFamily="49" charset="-122"/>
              </a:rPr>
              <a:t>字节=1024</a:t>
            </a:r>
            <a:r>
              <a:rPr lang="en-US" altLang="zh-CN" smtClean="0">
                <a:ea typeface="黑体" pitchFamily="49" charset="-122"/>
              </a:rPr>
              <a:t>B</a:t>
            </a:r>
          </a:p>
          <a:p>
            <a:pPr marL="685800" lvl="1" indent="-190500"/>
            <a:r>
              <a:rPr lang="en-US" altLang="zh-CN" smtClean="0">
                <a:ea typeface="黑体" pitchFamily="49" charset="-122"/>
              </a:rPr>
              <a:t>    “</a:t>
            </a:r>
            <a:r>
              <a:rPr lang="zh-CN" altLang="en-US" smtClean="0">
                <a:ea typeface="黑体" pitchFamily="49" charset="-122"/>
              </a:rPr>
              <a:t>兆字节”(</a:t>
            </a:r>
            <a:r>
              <a:rPr lang="en-US" altLang="zh-CN" smtClean="0">
                <a:ea typeface="黑体" pitchFamily="49" charset="-122"/>
              </a:rPr>
              <a:t>MB)，1MB=2</a:t>
            </a:r>
            <a:r>
              <a:rPr lang="en-US" altLang="zh-CN" baseline="30000" smtClean="0">
                <a:ea typeface="黑体" pitchFamily="49" charset="-122"/>
              </a:rPr>
              <a:t>20</a:t>
            </a:r>
            <a:r>
              <a:rPr lang="zh-CN" altLang="en-US" smtClean="0">
                <a:ea typeface="黑体" pitchFamily="49" charset="-122"/>
              </a:rPr>
              <a:t>字节=1024</a:t>
            </a:r>
            <a:r>
              <a:rPr lang="en-US" altLang="zh-CN" smtClean="0">
                <a:ea typeface="黑体" pitchFamily="49" charset="-122"/>
              </a:rPr>
              <a:t>KB</a:t>
            </a:r>
          </a:p>
          <a:p>
            <a:pPr marL="685800" lvl="1" indent="-190500"/>
            <a:r>
              <a:rPr lang="en-US" altLang="zh-CN" smtClean="0">
                <a:ea typeface="黑体" pitchFamily="49" charset="-122"/>
              </a:rPr>
              <a:t>    “</a:t>
            </a:r>
            <a:r>
              <a:rPr lang="zh-CN" altLang="en-US" smtClean="0">
                <a:ea typeface="黑体" pitchFamily="49" charset="-122"/>
              </a:rPr>
              <a:t>千兆字节”(</a:t>
            </a:r>
            <a:r>
              <a:rPr lang="en-US" altLang="zh-CN" smtClean="0">
                <a:ea typeface="黑体" pitchFamily="49" charset="-122"/>
              </a:rPr>
              <a:t>GB)，1GB=2</a:t>
            </a:r>
            <a:r>
              <a:rPr lang="en-US" altLang="zh-CN" baseline="30000" smtClean="0">
                <a:ea typeface="黑体" pitchFamily="49" charset="-122"/>
              </a:rPr>
              <a:t>30</a:t>
            </a:r>
            <a:r>
              <a:rPr lang="zh-CN" altLang="en-US" smtClean="0">
                <a:ea typeface="黑体" pitchFamily="49" charset="-122"/>
              </a:rPr>
              <a:t>字节=1024</a:t>
            </a:r>
            <a:r>
              <a:rPr lang="en-US" altLang="zh-CN" smtClean="0">
                <a:ea typeface="黑体" pitchFamily="49" charset="-122"/>
              </a:rPr>
              <a:t>MB</a:t>
            </a:r>
          </a:p>
          <a:p>
            <a:pPr marL="685800" lvl="1" indent="-190500"/>
            <a:r>
              <a:rPr lang="en-US" altLang="zh-CN" smtClean="0">
                <a:ea typeface="黑体" pitchFamily="49" charset="-122"/>
              </a:rPr>
              <a:t>    “</a:t>
            </a:r>
            <a:r>
              <a:rPr lang="zh-CN" altLang="en-US" smtClean="0">
                <a:ea typeface="黑体" pitchFamily="49" charset="-122"/>
              </a:rPr>
              <a:t>兆兆字节”(</a:t>
            </a:r>
            <a:r>
              <a:rPr lang="en-US" altLang="zh-CN" smtClean="0">
                <a:ea typeface="黑体" pitchFamily="49" charset="-122"/>
              </a:rPr>
              <a:t>TB)，1TB=2</a:t>
            </a:r>
            <a:r>
              <a:rPr lang="en-US" altLang="zh-CN" baseline="30000" smtClean="0">
                <a:ea typeface="黑体" pitchFamily="49" charset="-122"/>
              </a:rPr>
              <a:t>40</a:t>
            </a:r>
            <a:r>
              <a:rPr lang="zh-CN" altLang="en-US" smtClean="0">
                <a:ea typeface="黑体" pitchFamily="49" charset="-122"/>
              </a:rPr>
              <a:t>字节=1024</a:t>
            </a:r>
            <a:r>
              <a:rPr lang="en-US" altLang="zh-CN" smtClean="0">
                <a:ea typeface="黑体" pitchFamily="49" charset="-122"/>
              </a:rPr>
              <a:t>GB</a:t>
            </a:r>
          </a:p>
          <a:p>
            <a:pPr marL="203200" indent="-203200"/>
            <a:r>
              <a:rPr lang="en-US" altLang="zh-CN" smtClean="0">
                <a:ea typeface="黑体" pitchFamily="49" charset="-122"/>
              </a:rPr>
              <a:t>  </a:t>
            </a:r>
            <a:r>
              <a:rPr lang="zh-CN" altLang="en-US" smtClean="0">
                <a:ea typeface="黑体" pitchFamily="49" charset="-122"/>
              </a:rPr>
              <a:t>通信中的带宽使用的单位有：</a:t>
            </a:r>
          </a:p>
          <a:p>
            <a:pPr marL="685800" lvl="1" indent="-190500"/>
            <a:r>
              <a:rPr lang="zh-CN" altLang="en-US" smtClean="0">
                <a:ea typeface="黑体" pitchFamily="49" charset="-122"/>
              </a:rPr>
              <a:t>    “千比特</a:t>
            </a:r>
            <a:r>
              <a:rPr lang="en-US" altLang="zh-CN" smtClean="0">
                <a:ea typeface="黑体" pitchFamily="49" charset="-122"/>
              </a:rPr>
              <a:t>/</a:t>
            </a:r>
            <a:r>
              <a:rPr lang="zh-CN" altLang="en-US" smtClean="0">
                <a:ea typeface="黑体" pitchFamily="49" charset="-122"/>
              </a:rPr>
              <a:t>秒”</a:t>
            </a:r>
            <a:r>
              <a:rPr lang="en-US" altLang="zh-CN" smtClean="0">
                <a:ea typeface="黑体" pitchFamily="49" charset="-122"/>
              </a:rPr>
              <a:t>(</a:t>
            </a:r>
            <a:r>
              <a:rPr lang="en-US" altLang="zh-CN" smtClean="0">
                <a:solidFill>
                  <a:srgbClr val="CC0000"/>
                </a:solidFill>
                <a:ea typeface="黑体" pitchFamily="49" charset="-122"/>
              </a:rPr>
              <a:t>k</a:t>
            </a:r>
            <a:r>
              <a:rPr lang="en-US" altLang="zh-CN" smtClean="0">
                <a:ea typeface="黑体" pitchFamily="49" charset="-122"/>
              </a:rPr>
              <a:t>b/s)，1kbps=10</a:t>
            </a:r>
            <a:r>
              <a:rPr lang="en-US" altLang="zh-CN" baseline="30000" smtClean="0">
                <a:ea typeface="黑体" pitchFamily="49" charset="-122"/>
              </a:rPr>
              <a:t>3 </a:t>
            </a:r>
            <a:r>
              <a:rPr lang="en-US" altLang="zh-CN" smtClean="0">
                <a:ea typeface="黑体" pitchFamily="49" charset="-122"/>
              </a:rPr>
              <a:t>b/s</a:t>
            </a:r>
            <a:r>
              <a:rPr lang="zh-CN" altLang="en-US" smtClean="0">
                <a:ea typeface="黑体" pitchFamily="49" charset="-122"/>
              </a:rPr>
              <a:t>=1000 </a:t>
            </a:r>
            <a:r>
              <a:rPr lang="en-US" altLang="zh-CN" smtClean="0">
                <a:ea typeface="黑体" pitchFamily="49" charset="-122"/>
              </a:rPr>
              <a:t>bps</a:t>
            </a:r>
          </a:p>
          <a:p>
            <a:pPr marL="685800" lvl="1" indent="-190500"/>
            <a:r>
              <a:rPr lang="en-US" altLang="zh-CN" smtClean="0">
                <a:ea typeface="黑体" pitchFamily="49" charset="-122"/>
              </a:rPr>
              <a:t>    “</a:t>
            </a:r>
            <a:r>
              <a:rPr lang="zh-CN" altLang="en-US" smtClean="0">
                <a:ea typeface="黑体" pitchFamily="49" charset="-122"/>
              </a:rPr>
              <a:t>兆比特</a:t>
            </a:r>
            <a:r>
              <a:rPr lang="en-US" altLang="zh-CN" smtClean="0">
                <a:ea typeface="黑体" pitchFamily="49" charset="-122"/>
              </a:rPr>
              <a:t>/</a:t>
            </a:r>
            <a:r>
              <a:rPr lang="zh-CN" altLang="en-US" smtClean="0">
                <a:ea typeface="黑体" pitchFamily="49" charset="-122"/>
              </a:rPr>
              <a:t>秒”(</a:t>
            </a:r>
            <a:r>
              <a:rPr lang="en-US" altLang="zh-CN" smtClean="0">
                <a:ea typeface="黑体" pitchFamily="49" charset="-122"/>
              </a:rPr>
              <a:t>Mb/s)，1Mbps=10</a:t>
            </a:r>
            <a:r>
              <a:rPr lang="en-US" altLang="zh-CN" baseline="30000" smtClean="0">
                <a:ea typeface="黑体" pitchFamily="49" charset="-122"/>
              </a:rPr>
              <a:t>6 </a:t>
            </a:r>
            <a:r>
              <a:rPr lang="en-US" altLang="zh-CN" smtClean="0">
                <a:ea typeface="黑体" pitchFamily="49" charset="-122"/>
              </a:rPr>
              <a:t>b/s</a:t>
            </a:r>
            <a:r>
              <a:rPr lang="en-US" altLang="zh-CN" baseline="30000" smtClean="0">
                <a:ea typeface="黑体" pitchFamily="49" charset="-122"/>
              </a:rPr>
              <a:t> </a:t>
            </a:r>
            <a:r>
              <a:rPr lang="zh-CN" altLang="en-US" smtClean="0">
                <a:ea typeface="黑体" pitchFamily="49" charset="-122"/>
              </a:rPr>
              <a:t>=1000 </a:t>
            </a:r>
            <a:r>
              <a:rPr lang="en-US" altLang="zh-CN" smtClean="0">
                <a:ea typeface="黑体" pitchFamily="49" charset="-122"/>
              </a:rPr>
              <a:t>kbps</a:t>
            </a:r>
          </a:p>
          <a:p>
            <a:pPr marL="685800" lvl="1" indent="-190500"/>
            <a:r>
              <a:rPr lang="en-US" altLang="zh-CN" smtClean="0">
                <a:ea typeface="黑体" pitchFamily="49" charset="-122"/>
              </a:rPr>
              <a:t>    “</a:t>
            </a:r>
            <a:r>
              <a:rPr lang="zh-CN" altLang="en-US" smtClean="0">
                <a:ea typeface="黑体" pitchFamily="49" charset="-122"/>
              </a:rPr>
              <a:t>千兆比特</a:t>
            </a:r>
            <a:r>
              <a:rPr lang="en-US" altLang="zh-CN" smtClean="0">
                <a:ea typeface="黑体" pitchFamily="49" charset="-122"/>
              </a:rPr>
              <a:t>/</a:t>
            </a:r>
            <a:r>
              <a:rPr lang="zh-CN" altLang="en-US" smtClean="0">
                <a:ea typeface="黑体" pitchFamily="49" charset="-122"/>
              </a:rPr>
              <a:t>秒”(</a:t>
            </a:r>
            <a:r>
              <a:rPr lang="en-US" altLang="zh-CN" smtClean="0">
                <a:ea typeface="黑体" pitchFamily="49" charset="-122"/>
              </a:rPr>
              <a:t>Gb/s)，1Gbps=10</a:t>
            </a:r>
            <a:r>
              <a:rPr lang="en-US" altLang="zh-CN" baseline="30000" smtClean="0">
                <a:ea typeface="黑体" pitchFamily="49" charset="-122"/>
              </a:rPr>
              <a:t>9 </a:t>
            </a:r>
            <a:r>
              <a:rPr lang="en-US" altLang="zh-CN" smtClean="0">
                <a:ea typeface="黑体" pitchFamily="49" charset="-122"/>
              </a:rPr>
              <a:t>b/s</a:t>
            </a:r>
            <a:r>
              <a:rPr lang="zh-CN" altLang="en-US" smtClean="0">
                <a:ea typeface="黑体" pitchFamily="49" charset="-122"/>
              </a:rPr>
              <a:t> =1000 </a:t>
            </a:r>
            <a:r>
              <a:rPr lang="en-US" altLang="zh-CN" smtClean="0">
                <a:ea typeface="黑体" pitchFamily="49" charset="-122"/>
              </a:rPr>
              <a:t>Mbps</a:t>
            </a:r>
          </a:p>
          <a:p>
            <a:pPr marL="685800" lvl="1" indent="-190500"/>
            <a:r>
              <a:rPr lang="en-US" altLang="zh-CN" smtClean="0">
                <a:ea typeface="黑体" pitchFamily="49" charset="-122"/>
              </a:rPr>
              <a:t>    “</a:t>
            </a:r>
            <a:r>
              <a:rPr lang="zh-CN" altLang="en-US" smtClean="0">
                <a:ea typeface="黑体" pitchFamily="49" charset="-122"/>
              </a:rPr>
              <a:t>兆兆比特</a:t>
            </a:r>
            <a:r>
              <a:rPr lang="en-US" altLang="zh-CN" smtClean="0">
                <a:ea typeface="黑体" pitchFamily="49" charset="-122"/>
              </a:rPr>
              <a:t>/</a:t>
            </a:r>
            <a:r>
              <a:rPr lang="zh-CN" altLang="en-US" smtClean="0">
                <a:ea typeface="黑体" pitchFamily="49" charset="-122"/>
              </a:rPr>
              <a:t>秒”(</a:t>
            </a:r>
            <a:r>
              <a:rPr lang="en-US" altLang="zh-CN" smtClean="0">
                <a:ea typeface="黑体" pitchFamily="49" charset="-122"/>
              </a:rPr>
              <a:t>Tb/s)，1Tbps=10</a:t>
            </a:r>
            <a:r>
              <a:rPr lang="en-US" altLang="zh-CN" baseline="30000" smtClean="0">
                <a:ea typeface="黑体" pitchFamily="49" charset="-122"/>
              </a:rPr>
              <a:t>12 </a:t>
            </a:r>
            <a:r>
              <a:rPr lang="en-US" altLang="zh-CN" smtClean="0">
                <a:ea typeface="黑体" pitchFamily="49" charset="-122"/>
              </a:rPr>
              <a:t>b/s</a:t>
            </a:r>
            <a:r>
              <a:rPr lang="zh-CN" altLang="en-US" smtClean="0">
                <a:ea typeface="黑体" pitchFamily="49" charset="-122"/>
              </a:rPr>
              <a:t> =1000 </a:t>
            </a:r>
            <a:r>
              <a:rPr lang="en-US" altLang="zh-CN" smtClean="0">
                <a:ea typeface="黑体" pitchFamily="49" charset="-122"/>
              </a:rPr>
              <a:t>Gbps</a:t>
            </a:r>
            <a:endParaRPr lang="zh-CN" altLang="en-US" smtClean="0">
              <a:ea typeface="黑体" pitchFamily="49" charset="-122"/>
            </a:endParaRPr>
          </a:p>
        </p:txBody>
      </p:sp>
      <p:sp>
        <p:nvSpPr>
          <p:cNvPr id="618500" name="Text Box 4"/>
          <p:cNvSpPr txBox="1">
            <a:spLocks noChangeArrowheads="1"/>
          </p:cNvSpPr>
          <p:nvPr/>
        </p:nvSpPr>
        <p:spPr bwMode="auto">
          <a:xfrm>
            <a:off x="725488" y="5419725"/>
            <a:ext cx="6780212" cy="1004888"/>
          </a:xfrm>
          <a:prstGeom prst="rect">
            <a:avLst/>
          </a:prstGeom>
          <a:noFill/>
          <a:ln w="12700">
            <a:noFill/>
            <a:miter lim="800000"/>
            <a:headEnd/>
            <a:tailEnd/>
          </a:ln>
        </p:spPr>
        <p:txBody>
          <a:bodyPr>
            <a:spAutoFit/>
          </a:bodyPr>
          <a:lstStyle/>
          <a:p>
            <a:pPr eaLnBrk="0" hangingPunct="0">
              <a:spcBef>
                <a:spcPct val="50000"/>
              </a:spcBef>
            </a:pPr>
            <a:r>
              <a:rPr lang="zh-CN" altLang="en-US" sz="2400" b="1">
                <a:ea typeface="黑体" pitchFamily="49" charset="-122"/>
              </a:rPr>
              <a:t>如果把</a:t>
            </a:r>
            <a:r>
              <a:rPr lang="en-US" altLang="zh-CN" sz="2400" b="1">
                <a:ea typeface="黑体" pitchFamily="49" charset="-122"/>
              </a:rPr>
              <a:t>b</a:t>
            </a:r>
            <a:r>
              <a:rPr lang="zh-CN" altLang="en-US" sz="2400" b="1">
                <a:ea typeface="黑体" pitchFamily="49" charset="-122"/>
              </a:rPr>
              <a:t>换成</a:t>
            </a:r>
            <a:r>
              <a:rPr lang="en-US" altLang="zh-CN" sz="2400" b="1">
                <a:ea typeface="黑体" pitchFamily="49" charset="-122"/>
              </a:rPr>
              <a:t>B</a:t>
            </a:r>
            <a:r>
              <a:rPr lang="zh-CN" altLang="en-US" sz="2400" b="1">
                <a:ea typeface="黑体" pitchFamily="49" charset="-122"/>
              </a:rPr>
              <a:t>，则表示字节而不是比特（位）</a:t>
            </a:r>
          </a:p>
          <a:p>
            <a:pPr eaLnBrk="0" hangingPunct="0">
              <a:spcBef>
                <a:spcPct val="50000"/>
              </a:spcBef>
            </a:pPr>
            <a:r>
              <a:rPr lang="zh-CN" altLang="en-US" sz="2400" b="1">
                <a:ea typeface="黑体" pitchFamily="49" charset="-122"/>
              </a:rPr>
              <a:t>例如，</a:t>
            </a:r>
            <a:r>
              <a:rPr lang="en-US" altLang="zh-CN" sz="2400" b="1">
                <a:ea typeface="黑体" pitchFamily="49" charset="-122"/>
              </a:rPr>
              <a:t>10MBps</a:t>
            </a:r>
            <a:r>
              <a:rPr lang="zh-CN" altLang="en-US" sz="2400" b="1">
                <a:ea typeface="黑体" pitchFamily="49" charset="-122"/>
              </a:rPr>
              <a:t>表示 </a:t>
            </a:r>
            <a:r>
              <a:rPr lang="en-US" altLang="zh-CN" sz="2400" b="1">
                <a:ea typeface="黑体" pitchFamily="49" charset="-122"/>
              </a:rPr>
              <a:t>10</a:t>
            </a:r>
            <a:r>
              <a:rPr lang="zh-CN" altLang="en-US" sz="2400" b="1">
                <a:ea typeface="黑体" pitchFamily="49" charset="-122"/>
              </a:rPr>
              <a:t>兆字节</a:t>
            </a:r>
            <a:r>
              <a:rPr lang="en-US" altLang="zh-CN" sz="2400" b="1">
                <a:ea typeface="黑体" pitchFamily="49" charset="-122"/>
              </a:rPr>
              <a:t>/</a:t>
            </a:r>
            <a:r>
              <a:rPr lang="zh-CN" altLang="en-US" sz="2400" b="1">
                <a:ea typeface="黑体" pitchFamily="49" charset="-122"/>
              </a:rPr>
              <a:t>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3875">
                                            <p:txEl>
                                              <p:pRg st="2" end="2"/>
                                            </p:txEl>
                                          </p:spTgt>
                                        </p:tgtEl>
                                        <p:attrNameLst>
                                          <p:attrName>style.visibility</p:attrName>
                                        </p:attrNameLst>
                                      </p:cBhvr>
                                      <p:to>
                                        <p:strVal val="visible"/>
                                      </p:to>
                                    </p:set>
                                    <p:animEffect transition="in" filter="blinds(horizontal)">
                                      <p:cBhvr>
                                        <p:cTn id="7" dur="500"/>
                                        <p:tgtEl>
                                          <p:spTgt spid="46387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63875">
                                            <p:txEl>
                                              <p:pRg st="3" end="3"/>
                                            </p:txEl>
                                          </p:spTgt>
                                        </p:tgtEl>
                                        <p:attrNameLst>
                                          <p:attrName>style.visibility</p:attrName>
                                        </p:attrNameLst>
                                      </p:cBhvr>
                                      <p:to>
                                        <p:strVal val="visible"/>
                                      </p:to>
                                    </p:set>
                                    <p:animEffect transition="in" filter="blinds(horizontal)">
                                      <p:cBhvr>
                                        <p:cTn id="10" dur="500"/>
                                        <p:tgtEl>
                                          <p:spTgt spid="46387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63875">
                                            <p:txEl>
                                              <p:pRg st="4" end="4"/>
                                            </p:txEl>
                                          </p:spTgt>
                                        </p:tgtEl>
                                        <p:attrNameLst>
                                          <p:attrName>style.visibility</p:attrName>
                                        </p:attrNameLst>
                                      </p:cBhvr>
                                      <p:to>
                                        <p:strVal val="visible"/>
                                      </p:to>
                                    </p:set>
                                    <p:animEffect transition="in" filter="blinds(horizontal)">
                                      <p:cBhvr>
                                        <p:cTn id="13" dur="500"/>
                                        <p:tgtEl>
                                          <p:spTgt spid="463875">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63875">
                                            <p:txEl>
                                              <p:pRg st="5" end="5"/>
                                            </p:txEl>
                                          </p:spTgt>
                                        </p:tgtEl>
                                        <p:attrNameLst>
                                          <p:attrName>style.visibility</p:attrName>
                                        </p:attrNameLst>
                                      </p:cBhvr>
                                      <p:to>
                                        <p:strVal val="visible"/>
                                      </p:to>
                                    </p:set>
                                    <p:animEffect transition="in" filter="blinds(horizontal)">
                                      <p:cBhvr>
                                        <p:cTn id="16" dur="500"/>
                                        <p:tgtEl>
                                          <p:spTgt spid="463875">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63875">
                                            <p:txEl>
                                              <p:pRg st="7" end="7"/>
                                            </p:txEl>
                                          </p:spTgt>
                                        </p:tgtEl>
                                        <p:attrNameLst>
                                          <p:attrName>style.visibility</p:attrName>
                                        </p:attrNameLst>
                                      </p:cBhvr>
                                      <p:to>
                                        <p:strVal val="visible"/>
                                      </p:to>
                                    </p:set>
                                    <p:animEffect transition="in" filter="blinds(horizontal)">
                                      <p:cBhvr>
                                        <p:cTn id="21" dur="500"/>
                                        <p:tgtEl>
                                          <p:spTgt spid="463875">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63875">
                                            <p:txEl>
                                              <p:pRg st="8" end="8"/>
                                            </p:txEl>
                                          </p:spTgt>
                                        </p:tgtEl>
                                        <p:attrNameLst>
                                          <p:attrName>style.visibility</p:attrName>
                                        </p:attrNameLst>
                                      </p:cBhvr>
                                      <p:to>
                                        <p:strVal val="visible"/>
                                      </p:to>
                                    </p:set>
                                    <p:animEffect transition="in" filter="blinds(horizontal)">
                                      <p:cBhvr>
                                        <p:cTn id="24" dur="500"/>
                                        <p:tgtEl>
                                          <p:spTgt spid="463875">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63875">
                                            <p:txEl>
                                              <p:pRg st="9" end="9"/>
                                            </p:txEl>
                                          </p:spTgt>
                                        </p:tgtEl>
                                        <p:attrNameLst>
                                          <p:attrName>style.visibility</p:attrName>
                                        </p:attrNameLst>
                                      </p:cBhvr>
                                      <p:to>
                                        <p:strVal val="visible"/>
                                      </p:to>
                                    </p:set>
                                    <p:animEffect transition="in" filter="blinds(horizontal)">
                                      <p:cBhvr>
                                        <p:cTn id="27" dur="500"/>
                                        <p:tgtEl>
                                          <p:spTgt spid="463875">
                                            <p:txEl>
                                              <p:pRg st="9" end="9"/>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63875">
                                            <p:txEl>
                                              <p:pRg st="10" end="10"/>
                                            </p:txEl>
                                          </p:spTgt>
                                        </p:tgtEl>
                                        <p:attrNameLst>
                                          <p:attrName>style.visibility</p:attrName>
                                        </p:attrNameLst>
                                      </p:cBhvr>
                                      <p:to>
                                        <p:strVal val="visible"/>
                                      </p:to>
                                    </p:set>
                                    <p:animEffect transition="in" filter="blinds(horizontal)">
                                      <p:cBhvr>
                                        <p:cTn id="30" dur="500"/>
                                        <p:tgtEl>
                                          <p:spTgt spid="46387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zh-CN" altLang="en-US" smtClean="0">
                <a:ea typeface="宋体" pitchFamily="2" charset="-122"/>
              </a:rPr>
              <a:t>程序中数据类型的宽度</a:t>
            </a:r>
          </a:p>
        </p:txBody>
      </p:sp>
      <p:sp>
        <p:nvSpPr>
          <p:cNvPr id="423939" name="Rectangle 3"/>
          <p:cNvSpPr>
            <a:spLocks noGrp="1" noChangeArrowheads="1"/>
          </p:cNvSpPr>
          <p:nvPr>
            <p:ph type="body" idx="4294967295"/>
          </p:nvPr>
        </p:nvSpPr>
        <p:spPr>
          <a:xfrm>
            <a:off x="76200" y="825500"/>
            <a:ext cx="4192588" cy="4338638"/>
          </a:xfrm>
        </p:spPr>
        <p:txBody>
          <a:bodyPr lIns="63500" tIns="25400" rIns="63500" bIns="25400">
            <a:spAutoFit/>
          </a:bodyPr>
          <a:lstStyle/>
          <a:p>
            <a:pPr marL="203200" indent="-203200"/>
            <a:r>
              <a:rPr lang="zh-CN" altLang="en-US" sz="2200" smtClean="0">
                <a:ea typeface="黑体" pitchFamily="49" charset="-122"/>
              </a:rPr>
              <a:t>高级语言支持多种类型、多种长度的数据</a:t>
            </a:r>
          </a:p>
          <a:p>
            <a:pPr marL="685800" lvl="1" indent="-190500"/>
            <a:r>
              <a:rPr lang="zh-CN" altLang="en-US" smtClean="0">
                <a:ea typeface="黑体" pitchFamily="49" charset="-122"/>
              </a:rPr>
              <a:t>例如，</a:t>
            </a:r>
            <a:r>
              <a:rPr lang="en-US" altLang="zh-CN" smtClean="0">
                <a:ea typeface="黑体" pitchFamily="49" charset="-122"/>
              </a:rPr>
              <a:t>C</a:t>
            </a:r>
            <a:r>
              <a:rPr lang="zh-CN" altLang="en-US" smtClean="0">
                <a:ea typeface="黑体" pitchFamily="49" charset="-122"/>
              </a:rPr>
              <a:t>语言中</a:t>
            </a:r>
            <a:r>
              <a:rPr lang="en-US" altLang="zh-CN" smtClean="0">
                <a:ea typeface="黑体" pitchFamily="49" charset="-122"/>
              </a:rPr>
              <a:t>char</a:t>
            </a:r>
            <a:r>
              <a:rPr lang="zh-CN" altLang="en-US" smtClean="0">
                <a:ea typeface="黑体" pitchFamily="49" charset="-122"/>
              </a:rPr>
              <a:t>类型的宽度为</a:t>
            </a:r>
            <a:r>
              <a:rPr lang="en-US" altLang="zh-CN" smtClean="0">
                <a:ea typeface="黑体" pitchFamily="49" charset="-122"/>
              </a:rPr>
              <a:t>1</a:t>
            </a:r>
            <a:r>
              <a:rPr lang="zh-CN" altLang="en-US" smtClean="0">
                <a:ea typeface="黑体" pitchFamily="49" charset="-122"/>
              </a:rPr>
              <a:t>个字节，可表示一个字符（非数值数据），也可表示一个</a:t>
            </a:r>
            <a:r>
              <a:rPr lang="en-US" altLang="zh-CN" smtClean="0">
                <a:ea typeface="黑体" pitchFamily="49" charset="-122"/>
              </a:rPr>
              <a:t>8</a:t>
            </a:r>
            <a:r>
              <a:rPr lang="zh-CN" altLang="en-US" smtClean="0">
                <a:ea typeface="黑体" pitchFamily="49" charset="-122"/>
              </a:rPr>
              <a:t>位的整数（数值数据）</a:t>
            </a:r>
          </a:p>
          <a:p>
            <a:pPr marL="685800" lvl="1" indent="-190500"/>
            <a:r>
              <a:rPr lang="zh-CN" altLang="en-US" smtClean="0">
                <a:solidFill>
                  <a:srgbClr val="009242"/>
                </a:solidFill>
                <a:ea typeface="黑体" pitchFamily="49" charset="-122"/>
              </a:rPr>
              <a:t>不同机器上表示的同一种类型的数据可能宽度不同</a:t>
            </a:r>
          </a:p>
          <a:p>
            <a:pPr marL="203200" indent="-203200"/>
            <a:r>
              <a:rPr lang="zh-CN" altLang="en-US" sz="2200" smtClean="0">
                <a:ea typeface="黑体" pitchFamily="49" charset="-122"/>
              </a:rPr>
              <a:t>必须确定相应的机器级数据表示方式和相应的处理指令</a:t>
            </a:r>
          </a:p>
          <a:p>
            <a:pPr marL="203200" indent="-203200">
              <a:buFontTx/>
              <a:buNone/>
            </a:pPr>
            <a:r>
              <a:rPr lang="zh-CN" altLang="en-US" sz="2200" smtClean="0">
                <a:ea typeface="黑体" pitchFamily="49" charset="-122"/>
              </a:rPr>
              <a:t>    </a:t>
            </a:r>
            <a:endParaRPr lang="en-US" altLang="zh-CN" sz="2200" smtClean="0">
              <a:solidFill>
                <a:srgbClr val="CC0000"/>
              </a:solidFill>
              <a:ea typeface="黑体" pitchFamily="49" charset="-122"/>
            </a:endParaRPr>
          </a:p>
        </p:txBody>
      </p:sp>
      <p:sp>
        <p:nvSpPr>
          <p:cNvPr id="619524" name="Rectangle 4"/>
          <p:cNvSpPr>
            <a:spLocks noChangeArrowheads="1"/>
          </p:cNvSpPr>
          <p:nvPr/>
        </p:nvSpPr>
        <p:spPr bwMode="auto">
          <a:xfrm>
            <a:off x="1296988" y="2409825"/>
            <a:ext cx="184150" cy="579438"/>
          </a:xfrm>
          <a:prstGeom prst="rect">
            <a:avLst/>
          </a:prstGeom>
          <a:noFill/>
          <a:ln w="12700">
            <a:noFill/>
            <a:miter lim="800000"/>
            <a:headEnd/>
            <a:tailEnd/>
          </a:ln>
        </p:spPr>
        <p:txBody>
          <a:bodyPr wrap="none" anchor="ctr">
            <a:spAutoFit/>
          </a:bodyPr>
          <a:lstStyle/>
          <a:p>
            <a:pPr eaLnBrk="0" hangingPunct="0"/>
            <a:endParaRPr lang="zh-CN" altLang="en-US" sz="800">
              <a:latin typeface="Times New Roman" pitchFamily="18" charset="0"/>
            </a:endParaRPr>
          </a:p>
          <a:p>
            <a:pPr eaLnBrk="0" hangingPunct="0"/>
            <a:endParaRPr lang="zh-CN" altLang="en-US" sz="2400">
              <a:latin typeface="Times New Roman" pitchFamily="18" charset="0"/>
            </a:endParaRPr>
          </a:p>
        </p:txBody>
      </p:sp>
      <p:graphicFrame>
        <p:nvGraphicFramePr>
          <p:cNvPr id="424055" name="Group 119"/>
          <p:cNvGraphicFramePr>
            <a:graphicFrameLocks noGrp="1"/>
          </p:cNvGraphicFramePr>
          <p:nvPr/>
        </p:nvGraphicFramePr>
        <p:xfrm>
          <a:off x="4279900" y="1573213"/>
          <a:ext cx="4721225" cy="3475991"/>
        </p:xfrm>
        <a:graphic>
          <a:graphicData uri="http://schemas.openxmlformats.org/drawingml/2006/table">
            <a:tbl>
              <a:tblPr/>
              <a:tblGrid>
                <a:gridCol w="1379538"/>
                <a:gridCol w="1490662"/>
                <a:gridCol w="1851025"/>
              </a:tblGrid>
              <a:tr h="1006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C</a:t>
                      </a:r>
                      <a:r>
                        <a:rPr kumimoji="0" lang="zh-CN" altLang="en-US" sz="2000" b="1" i="0" u="none" strike="noStrike" cap="none" normalizeH="0" baseline="0" smtClean="0">
                          <a:ln>
                            <a:noFill/>
                          </a:ln>
                          <a:solidFill>
                            <a:schemeClr val="tx1"/>
                          </a:solidFill>
                          <a:effectLst/>
                          <a:latin typeface="Arial" pitchFamily="34" charset="0"/>
                          <a:ea typeface="黑体" pitchFamily="49" charset="-122"/>
                        </a:rPr>
                        <a:t>声明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黑体" pitchFamily="49" charset="-122"/>
                        </a:rPr>
                        <a:t>典型</a:t>
                      </a:r>
                      <a:r>
                        <a:rPr kumimoji="0" lang="en-US" altLang="zh-CN" sz="2000" b="1" i="0" u="none" strike="noStrike" cap="none" normalizeH="0" baseline="0" smtClean="0">
                          <a:ln>
                            <a:noFill/>
                          </a:ln>
                          <a:solidFill>
                            <a:schemeClr val="tx1"/>
                          </a:solidFill>
                          <a:effectLst/>
                          <a:latin typeface="Arial" pitchFamily="34" charset="0"/>
                          <a:ea typeface="黑体" pitchFamily="49" charset="-122"/>
                        </a:rPr>
                        <a:t>32</a:t>
                      </a:r>
                      <a:r>
                        <a:rPr kumimoji="0" lang="zh-CN" altLang="en-US" sz="2000" b="1" i="0" u="none" strike="noStrike" cap="none" normalizeH="0" baseline="0" smtClean="0">
                          <a:ln>
                            <a:noFill/>
                          </a:ln>
                          <a:solidFill>
                            <a:schemeClr val="tx1"/>
                          </a:solidFill>
                          <a:effectLst/>
                          <a:latin typeface="Arial" pitchFamily="34" charset="0"/>
                          <a:ea typeface="黑体" pitchFamily="49" charset="-122"/>
                        </a:rPr>
                        <a:t>位</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黑体" pitchFamily="49" charset="-122"/>
                        </a:rPr>
                        <a:t>机器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Compaq Alpha</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黑体" pitchFamily="49" charset="-122"/>
                        </a:rPr>
                        <a:t>机器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60475">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char</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short int</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int</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long int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1</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1</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0000"/>
                          </a:solidFill>
                          <a:effectLst/>
                          <a:latin typeface="Arial" pitchFamily="34" charset="0"/>
                          <a:ea typeface="黑体"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char*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0000"/>
                          </a:solidFill>
                          <a:effectLst/>
                          <a:latin typeface="Arial" pitchFamily="34" charset="0"/>
                          <a:ea typeface="黑体"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6438">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float</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double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24026" name="Rectangle 90"/>
          <p:cNvSpPr>
            <a:spLocks noChangeArrowheads="1"/>
          </p:cNvSpPr>
          <p:nvPr/>
        </p:nvSpPr>
        <p:spPr bwMode="auto">
          <a:xfrm>
            <a:off x="4362450" y="1073150"/>
            <a:ext cx="4508500" cy="366713"/>
          </a:xfrm>
          <a:prstGeom prst="rect">
            <a:avLst/>
          </a:prstGeom>
          <a:noFill/>
          <a:ln w="12700">
            <a:noFill/>
            <a:miter lim="800000"/>
            <a:headEnd/>
            <a:tailEnd/>
          </a:ln>
        </p:spPr>
        <p:txBody>
          <a:bodyPr>
            <a:spAutoFit/>
          </a:bodyPr>
          <a:lstStyle/>
          <a:p>
            <a:pPr eaLnBrk="0" hangingPunct="0"/>
            <a:r>
              <a:rPr lang="en-US" altLang="zh-CN" b="1">
                <a:solidFill>
                  <a:srgbClr val="FF0066"/>
                </a:solidFill>
                <a:ea typeface="黑体" pitchFamily="49" charset="-122"/>
              </a:rPr>
              <a:t>C</a:t>
            </a:r>
            <a:r>
              <a:rPr lang="zh-CN" altLang="en-US" b="1">
                <a:solidFill>
                  <a:srgbClr val="FF0066"/>
                </a:solidFill>
                <a:ea typeface="黑体" pitchFamily="49" charset="-122"/>
              </a:rPr>
              <a:t>语言中数值数据类型的宽度 </a:t>
            </a:r>
            <a:r>
              <a:rPr lang="en-US" altLang="zh-CN" b="1">
                <a:solidFill>
                  <a:srgbClr val="FF0066"/>
                </a:solidFill>
                <a:ea typeface="黑体" pitchFamily="49" charset="-122"/>
              </a:rPr>
              <a:t>(</a:t>
            </a:r>
            <a:r>
              <a:rPr lang="zh-CN" altLang="en-US" b="1">
                <a:solidFill>
                  <a:srgbClr val="FF0066"/>
                </a:solidFill>
                <a:ea typeface="黑体" pitchFamily="49" charset="-122"/>
              </a:rPr>
              <a:t>单位：字节</a:t>
            </a:r>
            <a:r>
              <a:rPr lang="en-US" altLang="zh-CN" b="1">
                <a:solidFill>
                  <a:srgbClr val="FF0066"/>
                </a:solidFill>
                <a:ea typeface="黑体" pitchFamily="49" charset="-122"/>
              </a:rPr>
              <a:t>)</a:t>
            </a:r>
          </a:p>
        </p:txBody>
      </p:sp>
      <p:sp>
        <p:nvSpPr>
          <p:cNvPr id="424027" name="Rectangle 91"/>
          <p:cNvSpPr>
            <a:spLocks noChangeArrowheads="1"/>
          </p:cNvSpPr>
          <p:nvPr/>
        </p:nvSpPr>
        <p:spPr bwMode="auto">
          <a:xfrm>
            <a:off x="158750" y="5111750"/>
            <a:ext cx="3814763" cy="1552575"/>
          </a:xfrm>
          <a:prstGeom prst="rect">
            <a:avLst/>
          </a:prstGeom>
          <a:noFill/>
          <a:ln w="12700">
            <a:noFill/>
            <a:miter lim="800000"/>
            <a:headEnd/>
            <a:tailEnd/>
          </a:ln>
        </p:spPr>
        <p:txBody>
          <a:bodyPr>
            <a:spAutoFit/>
          </a:bodyPr>
          <a:lstStyle/>
          <a:p>
            <a:pPr eaLnBrk="0" hangingPunct="0">
              <a:lnSpc>
                <a:spcPct val="120000"/>
              </a:lnSpc>
              <a:spcBef>
                <a:spcPct val="10000"/>
              </a:spcBef>
              <a:buClr>
                <a:schemeClr val="tx1"/>
              </a:buClr>
              <a:buSzPct val="100000"/>
              <a:buFont typeface="Wingdings" pitchFamily="2" charset="2"/>
              <a:buNone/>
            </a:pPr>
            <a:r>
              <a:rPr lang="zh-CN" altLang="en-US" sz="2000" b="1">
                <a:solidFill>
                  <a:schemeClr val="accent2"/>
                </a:solidFill>
                <a:ea typeface="黑体" pitchFamily="49" charset="-122"/>
              </a:rPr>
              <a:t>从表中看出：同类型数据并不是所有机器都采用相同的宽度，分配的字节数</a:t>
            </a:r>
            <a:r>
              <a:rPr lang="zh-CN" altLang="en-US" sz="2000" b="1">
                <a:solidFill>
                  <a:srgbClr val="FF0066"/>
                </a:solidFill>
                <a:ea typeface="黑体" pitchFamily="49" charset="-122"/>
              </a:rPr>
              <a:t>随机器字长和编译器</a:t>
            </a:r>
            <a:r>
              <a:rPr lang="zh-CN" altLang="en-US" sz="2000" b="1">
                <a:solidFill>
                  <a:schemeClr val="accent2"/>
                </a:solidFill>
                <a:ea typeface="黑体" pitchFamily="49" charset="-122"/>
              </a:rPr>
              <a:t>的不同而不同。</a:t>
            </a:r>
            <a:r>
              <a:rPr lang="zh-CN" altLang="en-US" sz="2000" b="1">
                <a:ea typeface="黑体" pitchFamily="49" charset="-122"/>
              </a:rPr>
              <a:t> </a:t>
            </a:r>
          </a:p>
        </p:txBody>
      </p:sp>
      <p:sp>
        <p:nvSpPr>
          <p:cNvPr id="424030" name="Rectangle 94"/>
          <p:cNvSpPr>
            <a:spLocks noChangeArrowheads="1"/>
          </p:cNvSpPr>
          <p:nvPr/>
        </p:nvSpPr>
        <p:spPr bwMode="auto">
          <a:xfrm>
            <a:off x="4624388" y="5130800"/>
            <a:ext cx="4376737" cy="895350"/>
          </a:xfrm>
          <a:prstGeom prst="rect">
            <a:avLst/>
          </a:prstGeom>
          <a:noFill/>
          <a:ln w="12700">
            <a:noFill/>
            <a:miter lim="800000"/>
            <a:headEnd/>
            <a:tailEnd/>
          </a:ln>
        </p:spPr>
        <p:txBody>
          <a:bodyPr>
            <a:spAutoFit/>
          </a:bodyPr>
          <a:lstStyle/>
          <a:p>
            <a:pPr eaLnBrk="0" hangingPunct="0">
              <a:lnSpc>
                <a:spcPct val="120000"/>
              </a:lnSpc>
              <a:spcBef>
                <a:spcPct val="10000"/>
              </a:spcBef>
              <a:buClr>
                <a:schemeClr val="tx1"/>
              </a:buClr>
              <a:buSzPct val="100000"/>
              <a:buFont typeface="Wingdings" pitchFamily="2" charset="2"/>
              <a:buNone/>
            </a:pPr>
            <a:r>
              <a:rPr lang="en-US" altLang="zh-CN" sz="2200" b="1">
                <a:ea typeface="黑体" pitchFamily="49" charset="-122"/>
              </a:rPr>
              <a:t>Compaq Alpha</a:t>
            </a:r>
            <a:r>
              <a:rPr lang="zh-CN" altLang="en-US" sz="2200" b="1">
                <a:ea typeface="黑体" pitchFamily="49" charset="-122"/>
              </a:rPr>
              <a:t>是一个针对高端应用的</a:t>
            </a:r>
            <a:r>
              <a:rPr lang="en-US" altLang="zh-CN" sz="2200" b="1">
                <a:ea typeface="黑体" pitchFamily="49" charset="-122"/>
              </a:rPr>
              <a:t>64</a:t>
            </a:r>
            <a:r>
              <a:rPr lang="zh-CN" altLang="en-US" sz="2200" b="1">
                <a:ea typeface="黑体" pitchFamily="49" charset="-122"/>
              </a:rPr>
              <a:t>位机器，即字长为</a:t>
            </a:r>
            <a:r>
              <a:rPr lang="en-US" altLang="zh-CN" sz="2200" b="1">
                <a:ea typeface="黑体" pitchFamily="49" charset="-122"/>
              </a:rPr>
              <a:t>64</a:t>
            </a:r>
            <a:r>
              <a:rPr lang="zh-CN" altLang="en-US" sz="2200" b="1">
                <a:ea typeface="黑体" pitchFamily="49" charset="-122"/>
              </a:rPr>
              <a:t>位 </a:t>
            </a:r>
          </a:p>
        </p:txBody>
      </p:sp>
      <p:sp>
        <p:nvSpPr>
          <p:cNvPr id="4" name="TextBox 3"/>
          <p:cNvSpPr txBox="1"/>
          <p:nvPr/>
        </p:nvSpPr>
        <p:spPr>
          <a:xfrm>
            <a:off x="6686550" y="458788"/>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3939">
                                            <p:txEl>
                                              <p:pRg st="1" end="1"/>
                                            </p:txEl>
                                          </p:spTgt>
                                        </p:tgtEl>
                                        <p:attrNameLst>
                                          <p:attrName>style.visibility</p:attrName>
                                        </p:attrNameLst>
                                      </p:cBhvr>
                                      <p:to>
                                        <p:strVal val="visible"/>
                                      </p:to>
                                    </p:set>
                                    <p:animEffect transition="in" filter="blinds(horizontal)">
                                      <p:cBhvr>
                                        <p:cTn id="7" dur="500"/>
                                        <p:tgtEl>
                                          <p:spTgt spid="4239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3939">
                                            <p:txEl>
                                              <p:pRg st="2" end="2"/>
                                            </p:txEl>
                                          </p:spTgt>
                                        </p:tgtEl>
                                        <p:attrNameLst>
                                          <p:attrName>style.visibility</p:attrName>
                                        </p:attrNameLst>
                                      </p:cBhvr>
                                      <p:to>
                                        <p:strVal val="visible"/>
                                      </p:to>
                                    </p:set>
                                    <p:animEffect transition="in" filter="blinds(horizontal)">
                                      <p:cBhvr>
                                        <p:cTn id="12" dur="500"/>
                                        <p:tgtEl>
                                          <p:spTgt spid="4239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4026"/>
                                        </p:tgtEl>
                                        <p:attrNameLst>
                                          <p:attrName>style.visibility</p:attrName>
                                        </p:attrNameLst>
                                      </p:cBhvr>
                                      <p:to>
                                        <p:strVal val="visible"/>
                                      </p:to>
                                    </p:set>
                                    <p:animEffect transition="in" filter="blinds(horizontal)">
                                      <p:cBhvr>
                                        <p:cTn id="17" dur="500"/>
                                        <p:tgtEl>
                                          <p:spTgt spid="4240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4055"/>
                                        </p:tgtEl>
                                        <p:attrNameLst>
                                          <p:attrName>style.visibility</p:attrName>
                                        </p:attrNameLst>
                                      </p:cBhvr>
                                      <p:to>
                                        <p:strVal val="visible"/>
                                      </p:to>
                                    </p:set>
                                    <p:animEffect transition="in" filter="blinds(horizontal)">
                                      <p:cBhvr>
                                        <p:cTn id="22" dur="500"/>
                                        <p:tgtEl>
                                          <p:spTgt spid="42405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4030"/>
                                        </p:tgtEl>
                                        <p:attrNameLst>
                                          <p:attrName>style.visibility</p:attrName>
                                        </p:attrNameLst>
                                      </p:cBhvr>
                                      <p:to>
                                        <p:strVal val="visible"/>
                                      </p:to>
                                    </p:set>
                                    <p:animEffect transition="in" filter="blinds(horizontal)">
                                      <p:cBhvr>
                                        <p:cTn id="27" dur="500"/>
                                        <p:tgtEl>
                                          <p:spTgt spid="42403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23939">
                                            <p:txEl>
                                              <p:pRg st="3" end="3"/>
                                            </p:txEl>
                                          </p:spTgt>
                                        </p:tgtEl>
                                        <p:attrNameLst>
                                          <p:attrName>style.visibility</p:attrName>
                                        </p:attrNameLst>
                                      </p:cBhvr>
                                      <p:to>
                                        <p:strVal val="visible"/>
                                      </p:to>
                                    </p:set>
                                    <p:animEffect transition="in" filter="blinds(horizontal)">
                                      <p:cBhvr>
                                        <p:cTn id="32" dur="500"/>
                                        <p:tgtEl>
                                          <p:spTgt spid="423939">
                                            <p:txEl>
                                              <p:pRg st="3" end="3"/>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23939">
                                            <p:txEl>
                                              <p:pRg st="4" end="4"/>
                                            </p:txEl>
                                          </p:spTgt>
                                        </p:tgtEl>
                                        <p:attrNameLst>
                                          <p:attrName>style.visibility</p:attrName>
                                        </p:attrNameLst>
                                      </p:cBhvr>
                                      <p:to>
                                        <p:strVal val="visible"/>
                                      </p:to>
                                    </p:set>
                                    <p:animEffect transition="in" filter="blinds(horizontal)">
                                      <p:cBhvr>
                                        <p:cTn id="35" dur="500"/>
                                        <p:tgtEl>
                                          <p:spTgt spid="423939">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24027"/>
                                        </p:tgtEl>
                                        <p:attrNameLst>
                                          <p:attrName>style.visibility</p:attrName>
                                        </p:attrNameLst>
                                      </p:cBhvr>
                                      <p:to>
                                        <p:strVal val="visible"/>
                                      </p:to>
                                    </p:set>
                                    <p:animEffect transition="in" filter="blinds(horizontal)">
                                      <p:cBhvr>
                                        <p:cTn id="40" dur="500"/>
                                        <p:tgtEl>
                                          <p:spTgt spid="42402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linds(horizontal)">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026" grpId="0"/>
      <p:bldP spid="424027" grpId="0"/>
      <p:bldP spid="424030" grpId="0"/>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idx="4294967295"/>
          </p:nvPr>
        </p:nvSpPr>
        <p:spPr>
          <a:xfrm>
            <a:off x="711200" y="98425"/>
            <a:ext cx="7264400" cy="600075"/>
          </a:xfrm>
        </p:spPr>
        <p:txBody>
          <a:bodyPr lIns="63500" tIns="25400" rIns="63500" bIns="25400" anchor="t">
            <a:spAutoFit/>
          </a:bodyPr>
          <a:lstStyle/>
          <a:p>
            <a:r>
              <a:rPr lang="zh-CN" altLang="en-US" sz="3600" smtClean="0">
                <a:ea typeface="宋体" pitchFamily="2" charset="-122"/>
              </a:rPr>
              <a:t>数据的存储和排列顺序</a:t>
            </a:r>
            <a:endParaRPr lang="en-US" altLang="zh-CN" sz="3600" smtClean="0">
              <a:ea typeface="宋体" pitchFamily="2" charset="-122"/>
            </a:endParaRPr>
          </a:p>
        </p:txBody>
      </p:sp>
      <p:sp>
        <p:nvSpPr>
          <p:cNvPr id="425987" name="Rectangle 3"/>
          <p:cNvSpPr>
            <a:spLocks noGrp="1" noChangeArrowheads="1"/>
          </p:cNvSpPr>
          <p:nvPr>
            <p:ph type="body" idx="4294967295"/>
          </p:nvPr>
        </p:nvSpPr>
        <p:spPr>
          <a:xfrm>
            <a:off x="225425" y="763588"/>
            <a:ext cx="7772400" cy="1450975"/>
          </a:xfrm>
          <a:noFill/>
        </p:spPr>
        <p:txBody>
          <a:bodyPr lIns="63500" tIns="25400" rIns="63500" bIns="25400">
            <a:spAutoFit/>
          </a:bodyPr>
          <a:lstStyle/>
          <a:p>
            <a:pPr marL="203200" indent="-203200">
              <a:lnSpc>
                <a:spcPct val="100000"/>
              </a:lnSpc>
            </a:pPr>
            <a:r>
              <a:rPr lang="en-US" altLang="zh-CN" sz="2200" smtClean="0">
                <a:ea typeface="黑体" pitchFamily="49" charset="-122"/>
              </a:rPr>
              <a:t>80</a:t>
            </a:r>
            <a:r>
              <a:rPr lang="zh-CN" altLang="en-US" sz="2200" smtClean="0">
                <a:ea typeface="黑体" pitchFamily="49" charset="-122"/>
              </a:rPr>
              <a:t>年代开始，几乎所有机器都用</a:t>
            </a:r>
            <a:r>
              <a:rPr lang="zh-CN" altLang="en-US" sz="2200" smtClean="0">
                <a:solidFill>
                  <a:srgbClr val="CC0000"/>
                </a:solidFill>
                <a:ea typeface="黑体" pitchFamily="49" charset="-122"/>
              </a:rPr>
              <a:t>字节编址</a:t>
            </a:r>
            <a:endParaRPr lang="en-US" altLang="zh-CN" sz="2200" smtClean="0">
              <a:solidFill>
                <a:srgbClr val="CC0000"/>
              </a:solidFill>
              <a:ea typeface="黑体" pitchFamily="49" charset="-122"/>
            </a:endParaRPr>
          </a:p>
          <a:p>
            <a:pPr marL="203200" indent="-203200">
              <a:lnSpc>
                <a:spcPct val="100000"/>
              </a:lnSpc>
            </a:pPr>
            <a:r>
              <a:rPr lang="en-US" altLang="zh-CN" sz="2200" smtClean="0">
                <a:ea typeface="黑体" pitchFamily="49" charset="-122"/>
              </a:rPr>
              <a:t>ISA</a:t>
            </a:r>
            <a:r>
              <a:rPr lang="zh-CN" altLang="en-US" sz="2200" smtClean="0">
                <a:ea typeface="黑体" pitchFamily="49" charset="-122"/>
              </a:rPr>
              <a:t>设计时要考虑的两个问题：</a:t>
            </a:r>
          </a:p>
          <a:p>
            <a:pPr marL="685800" lvl="1" indent="-190500">
              <a:lnSpc>
                <a:spcPct val="100000"/>
              </a:lnSpc>
            </a:pPr>
            <a:r>
              <a:rPr lang="zh-CN" altLang="en-US" smtClean="0">
                <a:ea typeface="黑体" pitchFamily="49" charset="-122"/>
              </a:rPr>
              <a:t>如何根据一个字节地址取到一个</a:t>
            </a:r>
            <a:r>
              <a:rPr lang="en-US" altLang="zh-CN" smtClean="0">
                <a:ea typeface="黑体" pitchFamily="49" charset="-122"/>
              </a:rPr>
              <a:t>32</a:t>
            </a:r>
            <a:r>
              <a:rPr lang="zh-CN" altLang="en-US" smtClean="0">
                <a:ea typeface="黑体" pitchFamily="49" charset="-122"/>
              </a:rPr>
              <a:t>位的字？</a:t>
            </a:r>
            <a:r>
              <a:rPr lang="en-US" altLang="zh-CN" smtClean="0">
                <a:solidFill>
                  <a:srgbClr val="009900"/>
                </a:solidFill>
                <a:ea typeface="黑体" pitchFamily="49" charset="-122"/>
              </a:rPr>
              <a:t>- </a:t>
            </a:r>
            <a:r>
              <a:rPr lang="zh-CN" altLang="en-US" smtClean="0">
                <a:solidFill>
                  <a:srgbClr val="009900"/>
                </a:solidFill>
                <a:ea typeface="黑体" pitchFamily="49" charset="-122"/>
              </a:rPr>
              <a:t>字的存放问题</a:t>
            </a:r>
          </a:p>
          <a:p>
            <a:pPr marL="685800" lvl="1" indent="-190500">
              <a:lnSpc>
                <a:spcPct val="100000"/>
              </a:lnSpc>
            </a:pPr>
            <a:r>
              <a:rPr lang="zh-CN" altLang="en-US" smtClean="0">
                <a:solidFill>
                  <a:schemeClr val="accent2"/>
                </a:solidFill>
                <a:ea typeface="黑体" pitchFamily="49" charset="-122"/>
              </a:rPr>
              <a:t>一个字能否存放在任何字节边界？</a:t>
            </a:r>
            <a:r>
              <a:rPr lang="en-US" altLang="zh-CN" smtClean="0">
                <a:solidFill>
                  <a:srgbClr val="009900"/>
                </a:solidFill>
                <a:ea typeface="黑体" pitchFamily="49" charset="-122"/>
              </a:rPr>
              <a:t>- </a:t>
            </a:r>
            <a:r>
              <a:rPr lang="zh-CN" altLang="en-US" smtClean="0">
                <a:solidFill>
                  <a:srgbClr val="009900"/>
                </a:solidFill>
                <a:ea typeface="黑体" pitchFamily="49" charset="-122"/>
              </a:rPr>
              <a:t>字的边界对齐问题</a:t>
            </a:r>
          </a:p>
        </p:txBody>
      </p:sp>
      <p:sp>
        <p:nvSpPr>
          <p:cNvPr id="425988" name="Text Box 4"/>
          <p:cNvSpPr txBox="1">
            <a:spLocks noChangeArrowheads="1"/>
          </p:cNvSpPr>
          <p:nvPr/>
        </p:nvSpPr>
        <p:spPr bwMode="auto">
          <a:xfrm>
            <a:off x="249238" y="2320925"/>
            <a:ext cx="8234362" cy="600075"/>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zh-CN" altLang="en-US" b="1">
                <a:latin typeface="微软雅黑" pitchFamily="34" charset="-122"/>
                <a:ea typeface="微软雅黑" pitchFamily="34" charset="-122"/>
                <a:cs typeface="Times New Roman" pitchFamily="18" charset="0"/>
              </a:rPr>
              <a:t>例如，若 </a:t>
            </a:r>
            <a:r>
              <a:rPr lang="en-US" altLang="zh-CN" b="1">
                <a:latin typeface="微软雅黑" pitchFamily="34" charset="-122"/>
                <a:ea typeface="微软雅黑" pitchFamily="34" charset="-122"/>
                <a:cs typeface="Times New Roman" pitchFamily="18" charset="0"/>
              </a:rPr>
              <a:t>int i = -65535</a:t>
            </a:r>
            <a:r>
              <a:rPr lang="zh-CN" altLang="en-US" b="1">
                <a:latin typeface="微软雅黑" pitchFamily="34" charset="-122"/>
                <a:ea typeface="微软雅黑" pitchFamily="34" charset="-122"/>
                <a:cs typeface="Times New Roman" pitchFamily="18" charset="0"/>
              </a:rPr>
              <a:t>，存放在内存</a:t>
            </a:r>
            <a:r>
              <a:rPr lang="en-US" altLang="zh-CN" b="1">
                <a:latin typeface="微软雅黑" pitchFamily="34" charset="-122"/>
                <a:ea typeface="微软雅黑" pitchFamily="34" charset="-122"/>
                <a:cs typeface="Times New Roman" pitchFamily="18" charset="0"/>
              </a:rPr>
              <a:t>100</a:t>
            </a:r>
            <a:r>
              <a:rPr lang="zh-CN" altLang="en-US" b="1">
                <a:latin typeface="微软雅黑" pitchFamily="34" charset="-122"/>
                <a:ea typeface="微软雅黑" pitchFamily="34" charset="-122"/>
                <a:cs typeface="Times New Roman" pitchFamily="18" charset="0"/>
              </a:rPr>
              <a:t>号单元（即占</a:t>
            </a:r>
            <a:r>
              <a:rPr lang="en-US" altLang="zh-CN" b="1">
                <a:latin typeface="微软雅黑" pitchFamily="34" charset="-122"/>
                <a:ea typeface="微软雅黑" pitchFamily="34" charset="-122"/>
                <a:cs typeface="Times New Roman" pitchFamily="18" charset="0"/>
              </a:rPr>
              <a:t>100#</a:t>
            </a:r>
            <a:r>
              <a:rPr lang="zh-CN" altLang="en-US" b="1">
                <a:latin typeface="微软雅黑" pitchFamily="34" charset="-122"/>
                <a:ea typeface="微软雅黑" pitchFamily="34" charset="-122"/>
                <a:cs typeface="Times New Roman" pitchFamily="18" charset="0"/>
              </a:rPr>
              <a:t>～</a:t>
            </a:r>
            <a:r>
              <a:rPr lang="en-US" altLang="zh-CN" b="1">
                <a:latin typeface="微软雅黑" pitchFamily="34" charset="-122"/>
                <a:ea typeface="微软雅黑" pitchFamily="34" charset="-122"/>
                <a:cs typeface="Times New Roman" pitchFamily="18" charset="0"/>
              </a:rPr>
              <a:t>103#</a:t>
            </a:r>
            <a:r>
              <a:rPr lang="zh-CN" altLang="en-US" b="1">
                <a:latin typeface="微软雅黑" pitchFamily="34" charset="-122"/>
                <a:ea typeface="微软雅黑" pitchFamily="34" charset="-122"/>
                <a:cs typeface="Times New Roman" pitchFamily="18" charset="0"/>
              </a:rPr>
              <a:t>），则用“取数”指令访问</a:t>
            </a:r>
            <a:r>
              <a:rPr lang="en-US" altLang="zh-CN" b="1">
                <a:latin typeface="微软雅黑" pitchFamily="34" charset="-122"/>
                <a:ea typeface="微软雅黑" pitchFamily="34" charset="-122"/>
                <a:cs typeface="Times New Roman" pitchFamily="18" charset="0"/>
              </a:rPr>
              <a:t>100</a:t>
            </a:r>
            <a:r>
              <a:rPr lang="zh-CN" altLang="en-US" b="1">
                <a:latin typeface="微软雅黑" pitchFamily="34" charset="-122"/>
                <a:ea typeface="微软雅黑" pitchFamily="34" charset="-122"/>
                <a:cs typeface="Times New Roman" pitchFamily="18" charset="0"/>
              </a:rPr>
              <a:t>号单元取出 </a:t>
            </a:r>
            <a:r>
              <a:rPr lang="en-US" altLang="zh-CN" b="1">
                <a:latin typeface="微软雅黑" pitchFamily="34" charset="-122"/>
                <a:ea typeface="微软雅黑" pitchFamily="34" charset="-122"/>
                <a:cs typeface="Times New Roman" pitchFamily="18" charset="0"/>
              </a:rPr>
              <a:t>i </a:t>
            </a:r>
            <a:r>
              <a:rPr lang="zh-CN" altLang="en-US" b="1">
                <a:latin typeface="微软雅黑" pitchFamily="34" charset="-122"/>
                <a:ea typeface="微软雅黑" pitchFamily="34" charset="-122"/>
                <a:cs typeface="Times New Roman" pitchFamily="18" charset="0"/>
              </a:rPr>
              <a:t>时，必须清楚 </a:t>
            </a:r>
            <a:r>
              <a:rPr lang="en-US" altLang="zh-CN" b="1">
                <a:latin typeface="微软雅黑" pitchFamily="34" charset="-122"/>
                <a:ea typeface="微软雅黑" pitchFamily="34" charset="-122"/>
                <a:cs typeface="Times New Roman" pitchFamily="18" charset="0"/>
              </a:rPr>
              <a:t>i </a:t>
            </a:r>
            <a:r>
              <a:rPr lang="zh-CN" altLang="en-US" b="1">
                <a:latin typeface="微软雅黑" pitchFamily="34" charset="-122"/>
                <a:ea typeface="微软雅黑" pitchFamily="34" charset="-122"/>
                <a:cs typeface="Times New Roman" pitchFamily="18" charset="0"/>
              </a:rPr>
              <a:t>的</a:t>
            </a:r>
            <a:r>
              <a:rPr lang="en-US" altLang="zh-CN" b="1">
                <a:latin typeface="微软雅黑" pitchFamily="34" charset="-122"/>
                <a:ea typeface="微软雅黑" pitchFamily="34" charset="-122"/>
                <a:cs typeface="Times New Roman" pitchFamily="18" charset="0"/>
              </a:rPr>
              <a:t>4</a:t>
            </a:r>
            <a:r>
              <a:rPr lang="zh-CN" altLang="en-US" b="1">
                <a:latin typeface="微软雅黑" pitchFamily="34" charset="-122"/>
                <a:ea typeface="微软雅黑" pitchFamily="34" charset="-122"/>
                <a:cs typeface="Times New Roman" pitchFamily="18" charset="0"/>
              </a:rPr>
              <a:t>个字节是如何存放的。</a:t>
            </a:r>
          </a:p>
        </p:txBody>
      </p:sp>
      <p:grpSp>
        <p:nvGrpSpPr>
          <p:cNvPr id="2" name="Group 5"/>
          <p:cNvGrpSpPr>
            <a:grpSpLocks/>
          </p:cNvGrpSpPr>
          <p:nvPr/>
        </p:nvGrpSpPr>
        <p:grpSpPr bwMode="auto">
          <a:xfrm>
            <a:off x="984250" y="3116263"/>
            <a:ext cx="7431088" cy="1593850"/>
            <a:chOff x="620" y="2082"/>
            <a:chExt cx="4681" cy="1004"/>
          </a:xfrm>
        </p:grpSpPr>
        <p:grpSp>
          <p:nvGrpSpPr>
            <p:cNvPr id="519174" name="Group 6"/>
            <p:cNvGrpSpPr>
              <a:grpSpLocks/>
            </p:cNvGrpSpPr>
            <p:nvPr/>
          </p:nvGrpSpPr>
          <p:grpSpPr bwMode="auto">
            <a:xfrm>
              <a:off x="620" y="2082"/>
              <a:ext cx="4681" cy="1004"/>
              <a:chOff x="432" y="2136"/>
              <a:chExt cx="4681" cy="1004"/>
            </a:xfrm>
          </p:grpSpPr>
          <p:sp>
            <p:nvSpPr>
              <p:cNvPr id="519175" name="Rectangle 7"/>
              <p:cNvSpPr>
                <a:spLocks noChangeArrowheads="1"/>
              </p:cNvSpPr>
              <p:nvPr/>
            </p:nvSpPr>
            <p:spPr bwMode="auto">
              <a:xfrm>
                <a:off x="1252" y="2136"/>
                <a:ext cx="1960" cy="1004"/>
              </a:xfrm>
              <a:prstGeom prst="rect">
                <a:avLst/>
              </a:prstGeom>
              <a:noFill/>
              <a:ln w="127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19176" name="Rectangle 8"/>
              <p:cNvSpPr>
                <a:spLocks noChangeArrowheads="1"/>
              </p:cNvSpPr>
              <p:nvPr/>
            </p:nvSpPr>
            <p:spPr bwMode="auto">
              <a:xfrm>
                <a:off x="1252" y="2524"/>
                <a:ext cx="1960" cy="280"/>
              </a:xfrm>
              <a:prstGeom prst="rect">
                <a:avLst/>
              </a:prstGeom>
              <a:noFill/>
              <a:ln w="127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19177" name="Line 9"/>
              <p:cNvSpPr>
                <a:spLocks noChangeShapeType="1"/>
              </p:cNvSpPr>
              <p:nvPr/>
            </p:nvSpPr>
            <p:spPr bwMode="auto">
              <a:xfrm>
                <a:off x="2208" y="2524"/>
                <a:ext cx="0" cy="280"/>
              </a:xfrm>
              <a:prstGeom prst="line">
                <a:avLst/>
              </a:prstGeom>
              <a:noFill/>
              <a:ln w="12700">
                <a:solidFill>
                  <a:schemeClr val="tx1"/>
                </a:solidFill>
                <a:round/>
                <a:headEnd/>
                <a:tailEnd/>
              </a:ln>
            </p:spPr>
            <p:txBody>
              <a:bodyPr wrap="none" anchor="ctr"/>
              <a:lstStyle/>
              <a:p>
                <a:endParaRPr lang="zh-CN" altLang="en-US"/>
              </a:p>
            </p:txBody>
          </p:sp>
          <p:sp>
            <p:nvSpPr>
              <p:cNvPr id="519178" name="Line 10"/>
              <p:cNvSpPr>
                <a:spLocks noChangeShapeType="1"/>
              </p:cNvSpPr>
              <p:nvPr/>
            </p:nvSpPr>
            <p:spPr bwMode="auto">
              <a:xfrm>
                <a:off x="1728" y="2524"/>
                <a:ext cx="0" cy="280"/>
              </a:xfrm>
              <a:prstGeom prst="line">
                <a:avLst/>
              </a:prstGeom>
              <a:noFill/>
              <a:ln w="12700">
                <a:solidFill>
                  <a:schemeClr val="tx1"/>
                </a:solidFill>
                <a:round/>
                <a:headEnd/>
                <a:tailEnd/>
              </a:ln>
            </p:spPr>
            <p:txBody>
              <a:bodyPr wrap="none" anchor="ctr"/>
              <a:lstStyle/>
              <a:p>
                <a:endParaRPr lang="zh-CN" altLang="en-US"/>
              </a:p>
            </p:txBody>
          </p:sp>
          <p:sp>
            <p:nvSpPr>
              <p:cNvPr id="519179" name="Line 11"/>
              <p:cNvSpPr>
                <a:spLocks noChangeShapeType="1"/>
              </p:cNvSpPr>
              <p:nvPr/>
            </p:nvSpPr>
            <p:spPr bwMode="auto">
              <a:xfrm>
                <a:off x="2688" y="2524"/>
                <a:ext cx="0" cy="280"/>
              </a:xfrm>
              <a:prstGeom prst="line">
                <a:avLst/>
              </a:prstGeom>
              <a:noFill/>
              <a:ln w="12700">
                <a:solidFill>
                  <a:schemeClr val="tx1"/>
                </a:solidFill>
                <a:round/>
                <a:headEnd/>
                <a:tailEnd/>
              </a:ln>
            </p:spPr>
            <p:txBody>
              <a:bodyPr wrap="none" anchor="ctr"/>
              <a:lstStyle/>
              <a:p>
                <a:endParaRPr lang="zh-CN" altLang="en-US"/>
              </a:p>
            </p:txBody>
          </p:sp>
          <p:sp>
            <p:nvSpPr>
              <p:cNvPr id="519180" name="Rectangle 12"/>
              <p:cNvSpPr>
                <a:spLocks noChangeArrowheads="1"/>
              </p:cNvSpPr>
              <p:nvPr/>
            </p:nvSpPr>
            <p:spPr bwMode="auto">
              <a:xfrm>
                <a:off x="1296" y="2568"/>
                <a:ext cx="376" cy="179"/>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t>msb</a:t>
                </a:r>
              </a:p>
            </p:txBody>
          </p:sp>
          <p:sp>
            <p:nvSpPr>
              <p:cNvPr id="519181" name="Rectangle 13"/>
              <p:cNvSpPr>
                <a:spLocks noChangeArrowheads="1"/>
              </p:cNvSpPr>
              <p:nvPr/>
            </p:nvSpPr>
            <p:spPr bwMode="auto">
              <a:xfrm>
                <a:off x="2784" y="2568"/>
                <a:ext cx="288" cy="179"/>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t>lsb</a:t>
                </a:r>
              </a:p>
            </p:txBody>
          </p:sp>
          <p:sp>
            <p:nvSpPr>
              <p:cNvPr id="519182" name="Rectangle 14"/>
              <p:cNvSpPr>
                <a:spLocks noChangeArrowheads="1"/>
              </p:cNvSpPr>
              <p:nvPr/>
            </p:nvSpPr>
            <p:spPr bwMode="auto">
              <a:xfrm>
                <a:off x="1400" y="2344"/>
                <a:ext cx="1680" cy="179"/>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t>103     102     101      </a:t>
                </a:r>
                <a:r>
                  <a:rPr lang="en-US" altLang="zh-CN" b="1">
                    <a:solidFill>
                      <a:srgbClr val="CC0000"/>
                    </a:solidFill>
                  </a:rPr>
                  <a:t>100</a:t>
                </a:r>
              </a:p>
            </p:txBody>
          </p:sp>
          <p:sp>
            <p:nvSpPr>
              <p:cNvPr id="519183" name="Rectangle 15"/>
              <p:cNvSpPr>
                <a:spLocks noChangeArrowheads="1"/>
              </p:cNvSpPr>
              <p:nvPr/>
            </p:nvSpPr>
            <p:spPr bwMode="auto">
              <a:xfrm>
                <a:off x="3320" y="2344"/>
                <a:ext cx="1793" cy="195"/>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000" b="1"/>
                  <a:t>little endian word 100#</a:t>
                </a:r>
              </a:p>
            </p:txBody>
          </p:sp>
          <p:sp>
            <p:nvSpPr>
              <p:cNvPr id="519184" name="Rectangle 16"/>
              <p:cNvSpPr>
                <a:spLocks noChangeArrowheads="1"/>
              </p:cNvSpPr>
              <p:nvPr/>
            </p:nvSpPr>
            <p:spPr bwMode="auto">
              <a:xfrm>
                <a:off x="1400" y="2872"/>
                <a:ext cx="1680" cy="179"/>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solidFill>
                      <a:srgbClr val="CC0000"/>
                    </a:solidFill>
                  </a:rPr>
                  <a:t>100</a:t>
                </a:r>
                <a:r>
                  <a:rPr lang="en-US" altLang="zh-CN" b="1"/>
                  <a:t>     101     102      103</a:t>
                </a:r>
              </a:p>
            </p:txBody>
          </p:sp>
          <p:sp>
            <p:nvSpPr>
              <p:cNvPr id="519185" name="Rectangle 17"/>
              <p:cNvSpPr>
                <a:spLocks noChangeArrowheads="1"/>
              </p:cNvSpPr>
              <p:nvPr/>
            </p:nvSpPr>
            <p:spPr bwMode="auto">
              <a:xfrm>
                <a:off x="3320" y="2824"/>
                <a:ext cx="1706" cy="195"/>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000" b="1"/>
                  <a:t>big endian word 100#</a:t>
                </a:r>
              </a:p>
            </p:txBody>
          </p:sp>
          <p:sp>
            <p:nvSpPr>
              <p:cNvPr id="519186" name="Text Box 18"/>
              <p:cNvSpPr txBox="1">
                <a:spLocks noChangeArrowheads="1"/>
              </p:cNvSpPr>
              <p:nvPr/>
            </p:nvSpPr>
            <p:spPr bwMode="auto">
              <a:xfrm>
                <a:off x="432" y="2520"/>
                <a:ext cx="578" cy="231"/>
              </a:xfrm>
              <a:prstGeom prst="rect">
                <a:avLst/>
              </a:prstGeom>
              <a:noFill/>
              <a:ln w="12700">
                <a:noFill/>
                <a:miter lim="800000"/>
                <a:headEnd/>
                <a:tailEnd/>
              </a:ln>
            </p:spPr>
            <p:txBody>
              <a:bodyPr wrap="none">
                <a:spAutoFit/>
              </a:bodyPr>
              <a:lstStyle/>
              <a:p>
                <a:pPr eaLnBrk="0" hangingPunct="0">
                  <a:lnSpc>
                    <a:spcPct val="90000"/>
                  </a:lnSpc>
                </a:pPr>
                <a:r>
                  <a:rPr lang="en-US" altLang="zh-CN" sz="2000" b="1"/>
                  <a:t>Word:</a:t>
                </a:r>
              </a:p>
            </p:txBody>
          </p:sp>
        </p:grpSp>
        <p:sp>
          <p:nvSpPr>
            <p:cNvPr id="519187" name="Text Box 19"/>
            <p:cNvSpPr txBox="1">
              <a:spLocks noChangeArrowheads="1"/>
            </p:cNvSpPr>
            <p:nvPr/>
          </p:nvSpPr>
          <p:spPr bwMode="auto">
            <a:xfrm>
              <a:off x="1506" y="2096"/>
              <a:ext cx="1811" cy="205"/>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b="1">
                  <a:solidFill>
                    <a:schemeClr val="accent2"/>
                  </a:solidFill>
                </a:rPr>
                <a:t>    FF      FF       00        01</a:t>
              </a:r>
            </a:p>
          </p:txBody>
        </p:sp>
      </p:grpSp>
      <p:sp>
        <p:nvSpPr>
          <p:cNvPr id="426004" name="Rectangle 20"/>
          <p:cNvSpPr>
            <a:spLocks noChangeArrowheads="1"/>
          </p:cNvSpPr>
          <p:nvPr/>
        </p:nvSpPr>
        <p:spPr bwMode="auto">
          <a:xfrm>
            <a:off x="442913" y="4821238"/>
            <a:ext cx="8183562" cy="1487487"/>
          </a:xfrm>
          <a:prstGeom prst="rect">
            <a:avLst/>
          </a:prstGeom>
          <a:noFill/>
          <a:ln w="12700">
            <a:noFill/>
            <a:miter lim="800000"/>
            <a:headEnd/>
            <a:tailEnd/>
          </a:ln>
        </p:spPr>
        <p:txBody>
          <a:bodyPr lIns="63500" tIns="25400" rIns="63500" bIns="25400">
            <a:spAutoFit/>
          </a:bodyPr>
          <a:lstStyle/>
          <a:p>
            <a:pPr marL="342900" indent="-342900" eaLnBrk="0" hangingPunct="0">
              <a:lnSpc>
                <a:spcPct val="87000"/>
              </a:lnSpc>
              <a:spcBef>
                <a:spcPct val="41000"/>
              </a:spcBef>
              <a:buClr>
                <a:schemeClr val="tx1"/>
              </a:buClr>
              <a:buSzPct val="60000"/>
              <a:buFont typeface="Wingdings" pitchFamily="2" charset="2"/>
              <a:buNone/>
              <a:tabLst>
                <a:tab pos="1600200" algn="l"/>
              </a:tabLst>
            </a:pPr>
            <a:r>
              <a:rPr lang="zh-CN" altLang="en-US" sz="2000" b="1">
                <a:solidFill>
                  <a:schemeClr val="accent2"/>
                </a:solidFill>
              </a:rPr>
              <a:t>大端方式（</a:t>
            </a:r>
            <a:r>
              <a:rPr lang="en-US" altLang="zh-CN" sz="2000" b="1">
                <a:solidFill>
                  <a:schemeClr val="accent2"/>
                </a:solidFill>
              </a:rPr>
              <a:t>Big Endian</a:t>
            </a:r>
            <a:r>
              <a:rPr lang="zh-CN" altLang="en-US" sz="2000" b="1">
                <a:solidFill>
                  <a:schemeClr val="accent2"/>
                </a:solidFill>
              </a:rPr>
              <a:t>）</a:t>
            </a:r>
            <a:r>
              <a:rPr lang="en-US" altLang="zh-CN" sz="2000" b="1">
                <a:solidFill>
                  <a:schemeClr val="accent2"/>
                </a:solidFill>
              </a:rPr>
              <a:t>:  MSB</a:t>
            </a:r>
            <a:r>
              <a:rPr lang="zh-CN" altLang="en-US" sz="2000" b="1">
                <a:solidFill>
                  <a:schemeClr val="accent2"/>
                </a:solidFill>
              </a:rPr>
              <a:t>所在的地址是数的地址</a:t>
            </a:r>
            <a:endParaRPr lang="en-US" altLang="zh-CN" sz="2000" b="1">
              <a:solidFill>
                <a:schemeClr val="accent2"/>
              </a:solidFill>
            </a:endParaRPr>
          </a:p>
          <a:p>
            <a:pPr marL="342900" indent="-342900" eaLnBrk="0" hangingPunct="0">
              <a:lnSpc>
                <a:spcPct val="87000"/>
              </a:lnSpc>
              <a:spcBef>
                <a:spcPct val="41000"/>
              </a:spcBef>
              <a:buClr>
                <a:schemeClr val="tx1"/>
              </a:buClr>
              <a:buSzPct val="60000"/>
              <a:buFont typeface="Wingdings" pitchFamily="2" charset="2"/>
              <a:buNone/>
              <a:tabLst>
                <a:tab pos="1600200" algn="l"/>
              </a:tabLst>
            </a:pPr>
            <a:r>
              <a:rPr lang="en-US" altLang="zh-CN" sz="2000" b="1"/>
              <a:t>                      </a:t>
            </a:r>
            <a:r>
              <a:rPr lang="en-US" altLang="zh-CN" sz="2000" b="1">
                <a:solidFill>
                  <a:srgbClr val="A50021"/>
                </a:solidFill>
              </a:rPr>
              <a:t>e.g. IBM 360/370, Motorola 68k, MIPS, Sparc, HP PA</a:t>
            </a:r>
          </a:p>
          <a:p>
            <a:pPr marL="342900" indent="-342900" eaLnBrk="0" hangingPunct="0">
              <a:lnSpc>
                <a:spcPct val="87000"/>
              </a:lnSpc>
              <a:spcBef>
                <a:spcPct val="41000"/>
              </a:spcBef>
              <a:buClr>
                <a:schemeClr val="tx1"/>
              </a:buClr>
              <a:buSzPct val="60000"/>
              <a:buFont typeface="Wingdings" pitchFamily="2" charset="2"/>
              <a:buNone/>
              <a:tabLst>
                <a:tab pos="1600200" algn="l"/>
              </a:tabLst>
            </a:pPr>
            <a:r>
              <a:rPr lang="zh-CN" altLang="en-US" sz="2000" b="1">
                <a:solidFill>
                  <a:schemeClr val="accent2"/>
                </a:solidFill>
              </a:rPr>
              <a:t>小端方式（</a:t>
            </a:r>
            <a:r>
              <a:rPr lang="en-US" altLang="zh-CN" sz="2000" b="1">
                <a:solidFill>
                  <a:schemeClr val="accent2"/>
                </a:solidFill>
              </a:rPr>
              <a:t> Little Endian</a:t>
            </a:r>
            <a:r>
              <a:rPr lang="zh-CN" altLang="en-US" sz="2000" b="1">
                <a:solidFill>
                  <a:schemeClr val="accent2"/>
                </a:solidFill>
              </a:rPr>
              <a:t>）</a:t>
            </a:r>
            <a:r>
              <a:rPr lang="en-US" altLang="zh-CN" sz="2000" b="1">
                <a:solidFill>
                  <a:schemeClr val="accent2"/>
                </a:solidFill>
              </a:rPr>
              <a:t>:  LSB</a:t>
            </a:r>
            <a:r>
              <a:rPr lang="zh-CN" altLang="en-US" sz="2000" b="1">
                <a:solidFill>
                  <a:schemeClr val="accent2"/>
                </a:solidFill>
              </a:rPr>
              <a:t>所在的地址是数的地址</a:t>
            </a:r>
          </a:p>
          <a:p>
            <a:pPr marL="342900" indent="-342900" eaLnBrk="0" hangingPunct="0">
              <a:lnSpc>
                <a:spcPct val="87000"/>
              </a:lnSpc>
              <a:spcBef>
                <a:spcPct val="41000"/>
              </a:spcBef>
              <a:buClr>
                <a:schemeClr val="tx1"/>
              </a:buClr>
              <a:buSzPct val="60000"/>
              <a:buFont typeface="Wingdings" pitchFamily="2" charset="2"/>
              <a:buNone/>
              <a:tabLst>
                <a:tab pos="1600200" algn="l"/>
              </a:tabLst>
            </a:pPr>
            <a:r>
              <a:rPr lang="en-US" altLang="zh-CN" sz="2000" b="1">
                <a:solidFill>
                  <a:schemeClr val="accent2"/>
                </a:solidFill>
              </a:rPr>
              <a:t>                      </a:t>
            </a:r>
            <a:r>
              <a:rPr lang="en-US" altLang="zh-CN" sz="2000" b="1">
                <a:solidFill>
                  <a:srgbClr val="A50021"/>
                </a:solidFill>
              </a:rPr>
              <a:t>e.g. Intel 80x86, DEC VAX</a:t>
            </a:r>
            <a:r>
              <a:rPr lang="en-US" altLang="zh-CN" sz="2000" b="1"/>
              <a:t> </a:t>
            </a:r>
          </a:p>
        </p:txBody>
      </p:sp>
      <p:sp>
        <p:nvSpPr>
          <p:cNvPr id="426006" name="Text Box 22"/>
          <p:cNvSpPr txBox="1">
            <a:spLocks noChangeArrowheads="1"/>
          </p:cNvSpPr>
          <p:nvPr/>
        </p:nvSpPr>
        <p:spPr bwMode="auto">
          <a:xfrm>
            <a:off x="292100" y="6384925"/>
            <a:ext cx="8008938" cy="401638"/>
          </a:xfrm>
          <a:prstGeom prst="rect">
            <a:avLst/>
          </a:prstGeom>
          <a:noFill/>
          <a:ln w="12700">
            <a:noFill/>
            <a:miter lim="800000"/>
            <a:headEnd/>
            <a:tailEnd/>
          </a:ln>
        </p:spPr>
        <p:txBody>
          <a:bodyPr>
            <a:spAutoFit/>
          </a:bodyPr>
          <a:lstStyle/>
          <a:p>
            <a:pPr eaLnBrk="0" hangingPunct="0">
              <a:spcBef>
                <a:spcPct val="50000"/>
              </a:spcBef>
            </a:pPr>
            <a:r>
              <a:rPr lang="zh-CN" altLang="en-US" sz="2000" b="1">
                <a:latin typeface="Times New Roman" pitchFamily="18" charset="0"/>
              </a:rPr>
              <a:t>有些机器两种方式都支持，可通过特定控制位来设定采用哪种方式。</a:t>
            </a:r>
          </a:p>
        </p:txBody>
      </p:sp>
      <p:sp>
        <p:nvSpPr>
          <p:cNvPr id="519190" name="Text Box 22"/>
          <p:cNvSpPr txBox="1">
            <a:spLocks noChangeArrowheads="1"/>
          </p:cNvSpPr>
          <p:nvPr/>
        </p:nvSpPr>
        <p:spPr bwMode="auto">
          <a:xfrm>
            <a:off x="5876925" y="723900"/>
            <a:ext cx="2990850" cy="814388"/>
          </a:xfrm>
          <a:prstGeom prst="rect">
            <a:avLst/>
          </a:prstGeom>
          <a:solidFill>
            <a:schemeClr val="bg1"/>
          </a:solidFill>
          <a:ln w="12700">
            <a:noFill/>
            <a:miter lim="800000"/>
            <a:headEnd/>
            <a:tailEnd/>
          </a:ln>
          <a:effectLst/>
        </p:spPr>
        <p:txBody>
          <a:bodyPr>
            <a:spAutoFit/>
          </a:bodyPr>
          <a:lstStyle/>
          <a:p>
            <a:pPr eaLnBrk="0" hangingPunct="0">
              <a:spcBef>
                <a:spcPct val="50000"/>
              </a:spcBef>
            </a:pPr>
            <a:r>
              <a:rPr lang="en-US" altLang="zh-CN" sz="1900" b="1">
                <a:latin typeface="微软雅黑" pitchFamily="34" charset="-122"/>
                <a:ea typeface="微软雅黑" pitchFamily="34" charset="-122"/>
              </a:rPr>
              <a:t>65535=2</a:t>
            </a:r>
            <a:r>
              <a:rPr lang="en-US" altLang="zh-CN" sz="1900" b="1" baseline="30000">
                <a:latin typeface="微软雅黑" pitchFamily="34" charset="-122"/>
                <a:ea typeface="微软雅黑" pitchFamily="34" charset="-122"/>
              </a:rPr>
              <a:t>16</a:t>
            </a:r>
            <a:r>
              <a:rPr lang="en-US" altLang="zh-CN" sz="1900" b="1">
                <a:latin typeface="微软雅黑" pitchFamily="34" charset="-122"/>
                <a:ea typeface="微软雅黑" pitchFamily="34" charset="-122"/>
              </a:rPr>
              <a:t>-1</a:t>
            </a:r>
          </a:p>
          <a:p>
            <a:pPr eaLnBrk="0" hangingPunct="0">
              <a:spcBef>
                <a:spcPct val="50000"/>
              </a:spcBef>
            </a:pPr>
            <a:r>
              <a:rPr lang="en-US" altLang="zh-CN" sz="1900" b="1">
                <a:latin typeface="微软雅黑" pitchFamily="34" charset="-122"/>
                <a:ea typeface="微软雅黑" pitchFamily="34" charset="-122"/>
              </a:rPr>
              <a:t>[-65535]</a:t>
            </a:r>
            <a:r>
              <a:rPr lang="zh-CN" altLang="en-US" sz="1900" b="1" baseline="-25000">
                <a:latin typeface="微软雅黑" pitchFamily="34" charset="-122"/>
                <a:ea typeface="微软雅黑" pitchFamily="34" charset="-122"/>
              </a:rPr>
              <a:t>补</a:t>
            </a:r>
            <a:r>
              <a:rPr lang="en-US" altLang="zh-CN" sz="1900" b="1">
                <a:latin typeface="微软雅黑" pitchFamily="34" charset="-122"/>
                <a:ea typeface="微软雅黑" pitchFamily="34" charset="-122"/>
              </a:rPr>
              <a:t>=FFFF0001H</a:t>
            </a:r>
          </a:p>
        </p:txBody>
      </p:sp>
      <p:sp>
        <p:nvSpPr>
          <p:cNvPr id="4" name="TextBox 3"/>
          <p:cNvSpPr txBox="1"/>
          <p:nvPr/>
        </p:nvSpPr>
        <p:spPr>
          <a:xfrm>
            <a:off x="6686550" y="458788"/>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5987">
                                            <p:txEl>
                                              <p:pRg st="0" end="0"/>
                                            </p:txEl>
                                          </p:spTgt>
                                        </p:tgtEl>
                                        <p:attrNameLst>
                                          <p:attrName>style.visibility</p:attrName>
                                        </p:attrNameLst>
                                      </p:cBhvr>
                                      <p:to>
                                        <p:strVal val="visible"/>
                                      </p:to>
                                    </p:set>
                                    <p:animEffect transition="in" filter="blinds(horizontal)">
                                      <p:cBhvr>
                                        <p:cTn id="7" dur="500"/>
                                        <p:tgtEl>
                                          <p:spTgt spid="425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5987">
                                            <p:txEl>
                                              <p:pRg st="1" end="1"/>
                                            </p:txEl>
                                          </p:spTgt>
                                        </p:tgtEl>
                                        <p:attrNameLst>
                                          <p:attrName>style.visibility</p:attrName>
                                        </p:attrNameLst>
                                      </p:cBhvr>
                                      <p:to>
                                        <p:strVal val="visible"/>
                                      </p:to>
                                    </p:set>
                                    <p:animEffect transition="in" filter="blinds(horizontal)">
                                      <p:cBhvr>
                                        <p:cTn id="12" dur="500"/>
                                        <p:tgtEl>
                                          <p:spTgt spid="425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5987">
                                            <p:txEl>
                                              <p:pRg st="2" end="2"/>
                                            </p:txEl>
                                          </p:spTgt>
                                        </p:tgtEl>
                                        <p:attrNameLst>
                                          <p:attrName>style.visibility</p:attrName>
                                        </p:attrNameLst>
                                      </p:cBhvr>
                                      <p:to>
                                        <p:strVal val="visible"/>
                                      </p:to>
                                    </p:set>
                                    <p:animEffect transition="in" filter="blinds(horizontal)">
                                      <p:cBhvr>
                                        <p:cTn id="17" dur="500"/>
                                        <p:tgtEl>
                                          <p:spTgt spid="425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5987">
                                            <p:txEl>
                                              <p:pRg st="3" end="3"/>
                                            </p:txEl>
                                          </p:spTgt>
                                        </p:tgtEl>
                                        <p:attrNameLst>
                                          <p:attrName>style.visibility</p:attrName>
                                        </p:attrNameLst>
                                      </p:cBhvr>
                                      <p:to>
                                        <p:strVal val="visible"/>
                                      </p:to>
                                    </p:set>
                                    <p:animEffect transition="in" filter="blinds(horizontal)">
                                      <p:cBhvr>
                                        <p:cTn id="22" dur="500"/>
                                        <p:tgtEl>
                                          <p:spTgt spid="4259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25988">
                                            <p:txEl>
                                              <p:pRg st="0" end="0"/>
                                            </p:txEl>
                                          </p:spTgt>
                                        </p:tgtEl>
                                        <p:attrNameLst>
                                          <p:attrName>style.visibility</p:attrName>
                                        </p:attrNameLst>
                                      </p:cBhvr>
                                      <p:to>
                                        <p:strVal val="visible"/>
                                      </p:to>
                                    </p:set>
                                    <p:animEffect transition="in" filter="blinds(horizontal)">
                                      <p:cBhvr>
                                        <p:cTn id="27" dur="500"/>
                                        <p:tgtEl>
                                          <p:spTgt spid="42598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9190"/>
                                        </p:tgtEl>
                                        <p:attrNameLst>
                                          <p:attrName>style.visibility</p:attrName>
                                        </p:attrNameLst>
                                      </p:cBhvr>
                                      <p:to>
                                        <p:strVal val="visible"/>
                                      </p:to>
                                    </p:set>
                                    <p:animEffect transition="in" filter="blinds(horizontal)">
                                      <p:cBhvr>
                                        <p:cTn id="32" dur="500"/>
                                        <p:tgtEl>
                                          <p:spTgt spid="51919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26004">
                                            <p:txEl>
                                              <p:pRg st="0" end="0"/>
                                            </p:txEl>
                                          </p:spTgt>
                                        </p:tgtEl>
                                        <p:attrNameLst>
                                          <p:attrName>style.visibility</p:attrName>
                                        </p:attrNameLst>
                                      </p:cBhvr>
                                      <p:to>
                                        <p:strVal val="visible"/>
                                      </p:to>
                                    </p:set>
                                    <p:animEffect transition="in" filter="blinds(horizontal)">
                                      <p:cBhvr>
                                        <p:cTn id="42" dur="500"/>
                                        <p:tgtEl>
                                          <p:spTgt spid="42600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26004">
                                            <p:txEl>
                                              <p:pRg st="1" end="1"/>
                                            </p:txEl>
                                          </p:spTgt>
                                        </p:tgtEl>
                                        <p:attrNameLst>
                                          <p:attrName>style.visibility</p:attrName>
                                        </p:attrNameLst>
                                      </p:cBhvr>
                                      <p:to>
                                        <p:strVal val="visible"/>
                                      </p:to>
                                    </p:set>
                                    <p:animEffect transition="in" filter="blinds(horizontal)">
                                      <p:cBhvr>
                                        <p:cTn id="47" dur="500"/>
                                        <p:tgtEl>
                                          <p:spTgt spid="426004">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26004">
                                            <p:txEl>
                                              <p:pRg st="2" end="2"/>
                                            </p:txEl>
                                          </p:spTgt>
                                        </p:tgtEl>
                                        <p:attrNameLst>
                                          <p:attrName>style.visibility</p:attrName>
                                        </p:attrNameLst>
                                      </p:cBhvr>
                                      <p:to>
                                        <p:strVal val="visible"/>
                                      </p:to>
                                    </p:set>
                                    <p:animEffect transition="in" filter="blinds(horizontal)">
                                      <p:cBhvr>
                                        <p:cTn id="52" dur="500"/>
                                        <p:tgtEl>
                                          <p:spTgt spid="426004">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26004">
                                            <p:txEl>
                                              <p:pRg st="3" end="3"/>
                                            </p:txEl>
                                          </p:spTgt>
                                        </p:tgtEl>
                                        <p:attrNameLst>
                                          <p:attrName>style.visibility</p:attrName>
                                        </p:attrNameLst>
                                      </p:cBhvr>
                                      <p:to>
                                        <p:strVal val="visible"/>
                                      </p:to>
                                    </p:set>
                                    <p:animEffect transition="in" filter="blinds(horizontal)">
                                      <p:cBhvr>
                                        <p:cTn id="57" dur="500"/>
                                        <p:tgtEl>
                                          <p:spTgt spid="426004">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26006"/>
                                        </p:tgtEl>
                                        <p:attrNameLst>
                                          <p:attrName>style.visibility</p:attrName>
                                        </p:attrNameLst>
                                      </p:cBhvr>
                                      <p:to>
                                        <p:strVal val="visible"/>
                                      </p:to>
                                    </p:set>
                                    <p:animEffect transition="in" filter="blinds(horizontal)">
                                      <p:cBhvr>
                                        <p:cTn id="62" dur="500"/>
                                        <p:tgtEl>
                                          <p:spTgt spid="42600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blinds(horizontal)">
                                      <p:cBhvr>
                                        <p:cTn id="6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006" grpId="0"/>
      <p:bldP spid="519190" grpId="0" animBg="1"/>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idx="4294967295"/>
          </p:nvPr>
        </p:nvSpPr>
        <p:spPr>
          <a:xfrm>
            <a:off x="711200" y="53975"/>
            <a:ext cx="7048500" cy="660400"/>
          </a:xfrm>
        </p:spPr>
        <p:txBody>
          <a:bodyPr lIns="63500" tIns="25400" rIns="63500" bIns="25400" anchor="t">
            <a:spAutoFit/>
          </a:bodyPr>
          <a:lstStyle/>
          <a:p>
            <a:r>
              <a:rPr lang="en-US" altLang="zh-CN" sz="3200" smtClean="0">
                <a:ea typeface="宋体" pitchFamily="2" charset="-122"/>
              </a:rPr>
              <a:t>BIG Endian versus Little Endian</a:t>
            </a:r>
            <a:r>
              <a:rPr lang="en-US" altLang="zh-CN" smtClean="0">
                <a:ea typeface="宋体" pitchFamily="2" charset="-122"/>
              </a:rPr>
              <a:t> </a:t>
            </a:r>
            <a:endParaRPr lang="en-US" altLang="zh-CN" sz="2800" smtClean="0">
              <a:ea typeface="宋体" pitchFamily="2" charset="-122"/>
            </a:endParaRPr>
          </a:p>
        </p:txBody>
      </p:sp>
      <p:sp>
        <p:nvSpPr>
          <p:cNvPr id="473114" name="Text Box 26"/>
          <p:cNvSpPr txBox="1">
            <a:spLocks noChangeArrowheads="1"/>
          </p:cNvSpPr>
          <p:nvPr/>
        </p:nvSpPr>
        <p:spPr bwMode="auto">
          <a:xfrm>
            <a:off x="557213" y="1006475"/>
            <a:ext cx="7997825" cy="425450"/>
          </a:xfrm>
          <a:prstGeom prst="rect">
            <a:avLst/>
          </a:prstGeom>
          <a:noFill/>
          <a:ln w="12700">
            <a:noFill/>
            <a:miter lim="800000"/>
            <a:headEnd/>
            <a:tailEnd/>
          </a:ln>
        </p:spPr>
        <p:txBody>
          <a:bodyPr>
            <a:spAutoFit/>
          </a:bodyPr>
          <a:lstStyle/>
          <a:p>
            <a:pPr eaLnBrk="0" hangingPunct="0">
              <a:lnSpc>
                <a:spcPct val="90000"/>
              </a:lnSpc>
            </a:pPr>
            <a:r>
              <a:rPr lang="en-US" altLang="zh-CN" sz="2400" b="1"/>
              <a:t>Ex3: Memory layout of a instruction  located in 1000</a:t>
            </a:r>
          </a:p>
        </p:txBody>
      </p:sp>
      <p:sp>
        <p:nvSpPr>
          <p:cNvPr id="521220" name="Text Box 27"/>
          <p:cNvSpPr txBox="1">
            <a:spLocks noChangeArrowheads="1"/>
          </p:cNvSpPr>
          <p:nvPr/>
        </p:nvSpPr>
        <p:spPr bwMode="auto">
          <a:xfrm>
            <a:off x="1155700" y="3438525"/>
            <a:ext cx="6226175" cy="173038"/>
          </a:xfrm>
          <a:prstGeom prst="rect">
            <a:avLst/>
          </a:prstGeom>
          <a:noFill/>
          <a:ln w="12700">
            <a:noFill/>
            <a:miter lim="800000"/>
            <a:headEnd/>
            <a:tailEnd/>
          </a:ln>
        </p:spPr>
        <p:txBody>
          <a:bodyPr lIns="63500" tIns="25400" rIns="63500" bIns="25400">
            <a:spAutoFit/>
          </a:bodyPr>
          <a:lstStyle/>
          <a:p>
            <a:pPr eaLnBrk="0" hangingPunct="0">
              <a:spcBef>
                <a:spcPct val="50000"/>
              </a:spcBef>
            </a:pPr>
            <a:endParaRPr lang="zh-CN" altLang="en-US" sz="800" b="1">
              <a:solidFill>
                <a:schemeClr val="accent2"/>
              </a:solidFill>
            </a:endParaRPr>
          </a:p>
        </p:txBody>
      </p:sp>
      <p:sp>
        <p:nvSpPr>
          <p:cNvPr id="473116" name="Text Box 28"/>
          <p:cNvSpPr txBox="1">
            <a:spLocks noChangeArrowheads="1"/>
          </p:cNvSpPr>
          <p:nvPr/>
        </p:nvSpPr>
        <p:spPr bwMode="auto">
          <a:xfrm>
            <a:off x="530225" y="1503363"/>
            <a:ext cx="8343900" cy="1374775"/>
          </a:xfrm>
          <a:prstGeom prst="rect">
            <a:avLst/>
          </a:prstGeom>
          <a:noFill/>
          <a:ln w="12700">
            <a:noFill/>
            <a:miter lim="800000"/>
            <a:headEnd/>
            <a:tailEnd/>
          </a:ln>
          <a:effectLst/>
        </p:spPr>
        <p:txBody>
          <a:bodyPr lIns="63500" tIns="25400" rIns="63500" bIns="25400">
            <a:spAutoFit/>
          </a:bodyPr>
          <a:lstStyle/>
          <a:p>
            <a:pPr eaLnBrk="0" hangingPunct="0">
              <a:lnSpc>
                <a:spcPct val="125000"/>
              </a:lnSpc>
              <a:spcBef>
                <a:spcPct val="20000"/>
              </a:spcBef>
            </a:pPr>
            <a:r>
              <a:rPr lang="zh-CN" altLang="en-US" sz="2200" b="1">
                <a:solidFill>
                  <a:schemeClr val="accent2"/>
                </a:solidFill>
                <a:ea typeface="黑体" pitchFamily="49" charset="-122"/>
              </a:rPr>
              <a:t>假定小端机器中指令：</a:t>
            </a:r>
            <a:r>
              <a:rPr lang="en-US" altLang="zh-CN" sz="2200" b="1">
                <a:solidFill>
                  <a:schemeClr val="accent2"/>
                </a:solidFill>
                <a:ea typeface="黑体" pitchFamily="49" charset="-122"/>
              </a:rPr>
              <a:t>mov AX, 0x12345(BX)</a:t>
            </a:r>
          </a:p>
          <a:p>
            <a:pPr eaLnBrk="0" hangingPunct="0">
              <a:lnSpc>
                <a:spcPct val="125000"/>
              </a:lnSpc>
              <a:spcBef>
                <a:spcPct val="20000"/>
              </a:spcBef>
            </a:pPr>
            <a:r>
              <a:rPr lang="zh-CN" altLang="en-US" sz="2200" b="1">
                <a:solidFill>
                  <a:srgbClr val="FF0066"/>
                </a:solidFill>
                <a:ea typeface="黑体" pitchFamily="49" charset="-122"/>
              </a:rPr>
              <a:t>其中操作码</a:t>
            </a:r>
            <a:r>
              <a:rPr lang="en-US" altLang="zh-CN" sz="2200" b="1">
                <a:solidFill>
                  <a:srgbClr val="FF0066"/>
                </a:solidFill>
                <a:ea typeface="黑体" pitchFamily="49" charset="-122"/>
              </a:rPr>
              <a:t>mov</a:t>
            </a:r>
            <a:r>
              <a:rPr lang="zh-CN" altLang="en-US" sz="2200" b="1">
                <a:solidFill>
                  <a:srgbClr val="FF0066"/>
                </a:solidFill>
                <a:ea typeface="黑体" pitchFamily="49" charset="-122"/>
              </a:rPr>
              <a:t>为</a:t>
            </a:r>
            <a:r>
              <a:rPr lang="en-US" altLang="zh-CN" sz="2200" b="1">
                <a:solidFill>
                  <a:srgbClr val="FF0066"/>
                </a:solidFill>
                <a:ea typeface="黑体" pitchFamily="49" charset="-122"/>
              </a:rPr>
              <a:t>40H</a:t>
            </a:r>
            <a:r>
              <a:rPr lang="zh-CN" altLang="en-US" sz="2200" b="1">
                <a:solidFill>
                  <a:srgbClr val="FF0066"/>
                </a:solidFill>
                <a:ea typeface="黑体" pitchFamily="49" charset="-122"/>
              </a:rPr>
              <a:t>，寄存器</a:t>
            </a:r>
            <a:r>
              <a:rPr lang="en-US" altLang="zh-CN" sz="2200" b="1">
                <a:solidFill>
                  <a:srgbClr val="FF0066"/>
                </a:solidFill>
                <a:ea typeface="黑体" pitchFamily="49" charset="-122"/>
              </a:rPr>
              <a:t>AX</a:t>
            </a:r>
            <a:r>
              <a:rPr lang="zh-CN" altLang="en-US" sz="2200" b="1">
                <a:solidFill>
                  <a:srgbClr val="FF0066"/>
                </a:solidFill>
                <a:ea typeface="黑体" pitchFamily="49" charset="-122"/>
              </a:rPr>
              <a:t>和</a:t>
            </a:r>
            <a:r>
              <a:rPr lang="en-US" altLang="zh-CN" sz="2200" b="1">
                <a:solidFill>
                  <a:srgbClr val="FF0066"/>
                </a:solidFill>
                <a:ea typeface="黑体" pitchFamily="49" charset="-122"/>
              </a:rPr>
              <a:t>BX</a:t>
            </a:r>
            <a:r>
              <a:rPr lang="zh-CN" altLang="en-US" sz="2200" b="1">
                <a:solidFill>
                  <a:srgbClr val="FF0066"/>
                </a:solidFill>
                <a:ea typeface="黑体" pitchFamily="49" charset="-122"/>
              </a:rPr>
              <a:t>的编号分别为</a:t>
            </a:r>
            <a:r>
              <a:rPr lang="en-US" altLang="zh-CN" sz="2200" b="1">
                <a:solidFill>
                  <a:srgbClr val="FF0066"/>
                </a:solidFill>
                <a:ea typeface="黑体" pitchFamily="49" charset="-122"/>
              </a:rPr>
              <a:t>0001B</a:t>
            </a:r>
            <a:r>
              <a:rPr lang="zh-CN" altLang="en-US" sz="2200" b="1">
                <a:solidFill>
                  <a:srgbClr val="FF0066"/>
                </a:solidFill>
                <a:ea typeface="黑体" pitchFamily="49" charset="-122"/>
              </a:rPr>
              <a:t>和</a:t>
            </a:r>
            <a:r>
              <a:rPr lang="en-US" altLang="zh-CN" sz="2200" b="1">
                <a:solidFill>
                  <a:srgbClr val="FF0066"/>
                </a:solidFill>
                <a:ea typeface="黑体" pitchFamily="49" charset="-122"/>
              </a:rPr>
              <a:t>0010B</a:t>
            </a:r>
            <a:r>
              <a:rPr lang="zh-CN" altLang="en-US" sz="2200" b="1">
                <a:solidFill>
                  <a:srgbClr val="FF0066"/>
                </a:solidFill>
                <a:ea typeface="黑体" pitchFamily="49" charset="-122"/>
              </a:rPr>
              <a:t>，立即数占</a:t>
            </a:r>
            <a:r>
              <a:rPr lang="en-US" altLang="zh-CN" sz="2200" b="1">
                <a:solidFill>
                  <a:srgbClr val="FF0066"/>
                </a:solidFill>
                <a:ea typeface="黑体" pitchFamily="49" charset="-122"/>
              </a:rPr>
              <a:t>32</a:t>
            </a:r>
            <a:r>
              <a:rPr lang="zh-CN" altLang="en-US" sz="2200" b="1">
                <a:solidFill>
                  <a:srgbClr val="FF0066"/>
                </a:solidFill>
                <a:ea typeface="黑体" pitchFamily="49" charset="-122"/>
              </a:rPr>
              <a:t>位，则存放顺序为：</a:t>
            </a:r>
            <a:r>
              <a:rPr lang="zh-CN" altLang="en-US" sz="2200" b="1">
                <a:solidFill>
                  <a:schemeClr val="accent2"/>
                </a:solidFill>
                <a:ea typeface="黑体" pitchFamily="49" charset="-122"/>
              </a:rPr>
              <a:t> </a:t>
            </a:r>
          </a:p>
        </p:txBody>
      </p:sp>
      <p:sp>
        <p:nvSpPr>
          <p:cNvPr id="473127" name="Text Box 39"/>
          <p:cNvSpPr txBox="1">
            <a:spLocks noChangeArrowheads="1"/>
          </p:cNvSpPr>
          <p:nvPr/>
        </p:nvSpPr>
        <p:spPr bwMode="auto">
          <a:xfrm>
            <a:off x="379413" y="4054475"/>
            <a:ext cx="4919662" cy="385763"/>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zh-CN" altLang="en-US" sz="2200" b="1">
                <a:solidFill>
                  <a:srgbClr val="CC0000"/>
                </a:solidFill>
                <a:ea typeface="黑体" pitchFamily="49" charset="-122"/>
              </a:rPr>
              <a:t>若在大端机器上，则存放顺序如何？</a:t>
            </a:r>
          </a:p>
        </p:txBody>
      </p:sp>
      <p:grpSp>
        <p:nvGrpSpPr>
          <p:cNvPr id="2" name="Group 40"/>
          <p:cNvGrpSpPr>
            <a:grpSpLocks/>
          </p:cNvGrpSpPr>
          <p:nvPr/>
        </p:nvGrpSpPr>
        <p:grpSpPr bwMode="auto">
          <a:xfrm>
            <a:off x="946150" y="4621213"/>
            <a:ext cx="3744913" cy="458787"/>
            <a:chOff x="3270" y="2978"/>
            <a:chExt cx="2359" cy="330"/>
          </a:xfrm>
        </p:grpSpPr>
        <p:sp>
          <p:nvSpPr>
            <p:cNvPr id="521224" name="Rectangle 41"/>
            <p:cNvSpPr>
              <a:spLocks noChangeArrowheads="1"/>
            </p:cNvSpPr>
            <p:nvPr/>
          </p:nvSpPr>
          <p:spPr bwMode="auto">
            <a:xfrm>
              <a:off x="3270" y="2986"/>
              <a:ext cx="2359" cy="274"/>
            </a:xfrm>
            <a:prstGeom prst="rect">
              <a:avLst/>
            </a:prstGeom>
            <a:noFill/>
            <a:ln w="12700">
              <a:solidFill>
                <a:srgbClr val="0033CC"/>
              </a:solidFill>
              <a:miter lim="800000"/>
              <a:headEnd/>
              <a:tailEnd/>
            </a:ln>
          </p:spPr>
          <p:txBody>
            <a:bodyPr lIns="63500" tIns="25400" rIns="63500" bIns="25400" anchor="ctr">
              <a:spAutoFit/>
            </a:bodyPr>
            <a:lstStyle/>
            <a:p>
              <a:pPr eaLnBrk="0" hangingPunct="0"/>
              <a:endParaRPr lang="zh-CN" altLang="en-US" sz="1600" b="1">
                <a:latin typeface="Times New Roman" pitchFamily="18" charset="0"/>
              </a:endParaRPr>
            </a:p>
          </p:txBody>
        </p:sp>
        <p:sp>
          <p:nvSpPr>
            <p:cNvPr id="521225" name="Line 42"/>
            <p:cNvSpPr>
              <a:spLocks noChangeShapeType="1"/>
            </p:cNvSpPr>
            <p:nvPr/>
          </p:nvSpPr>
          <p:spPr bwMode="auto">
            <a:xfrm>
              <a:off x="3808" y="2978"/>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521226" name="Text Box 43"/>
            <p:cNvSpPr txBox="1">
              <a:spLocks noChangeArrowheads="1"/>
            </p:cNvSpPr>
            <p:nvPr/>
          </p:nvSpPr>
          <p:spPr bwMode="auto">
            <a:xfrm>
              <a:off x="3325" y="3021"/>
              <a:ext cx="421" cy="278"/>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40</a:t>
              </a:r>
            </a:p>
          </p:txBody>
        </p:sp>
        <p:sp>
          <p:nvSpPr>
            <p:cNvPr id="521227" name="Line 44"/>
            <p:cNvSpPr>
              <a:spLocks noChangeShapeType="1"/>
            </p:cNvSpPr>
            <p:nvPr/>
          </p:nvSpPr>
          <p:spPr bwMode="auto">
            <a:xfrm>
              <a:off x="4070" y="2988"/>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521228" name="Text Box 45"/>
            <p:cNvSpPr txBox="1">
              <a:spLocks noChangeArrowheads="1"/>
            </p:cNvSpPr>
            <p:nvPr/>
          </p:nvSpPr>
          <p:spPr bwMode="auto">
            <a:xfrm>
              <a:off x="3821" y="3023"/>
              <a:ext cx="329" cy="277"/>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1</a:t>
              </a:r>
            </a:p>
          </p:txBody>
        </p:sp>
        <p:sp>
          <p:nvSpPr>
            <p:cNvPr id="521229" name="Text Box 46"/>
            <p:cNvSpPr txBox="1">
              <a:spLocks noChangeArrowheads="1"/>
            </p:cNvSpPr>
            <p:nvPr/>
          </p:nvSpPr>
          <p:spPr bwMode="auto">
            <a:xfrm>
              <a:off x="4105" y="3031"/>
              <a:ext cx="329" cy="277"/>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2</a:t>
              </a:r>
            </a:p>
          </p:txBody>
        </p:sp>
        <p:sp>
          <p:nvSpPr>
            <p:cNvPr id="521230" name="Line 47"/>
            <p:cNvSpPr>
              <a:spLocks noChangeShapeType="1"/>
            </p:cNvSpPr>
            <p:nvPr/>
          </p:nvSpPr>
          <p:spPr bwMode="auto">
            <a:xfrm>
              <a:off x="4359" y="2989"/>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521231" name="Text Box 48"/>
            <p:cNvSpPr txBox="1">
              <a:spLocks noChangeArrowheads="1"/>
            </p:cNvSpPr>
            <p:nvPr/>
          </p:nvSpPr>
          <p:spPr bwMode="auto">
            <a:xfrm>
              <a:off x="4466" y="3029"/>
              <a:ext cx="1061" cy="278"/>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00 01 23 45</a:t>
              </a:r>
            </a:p>
          </p:txBody>
        </p:sp>
      </p:grpSp>
      <p:grpSp>
        <p:nvGrpSpPr>
          <p:cNvPr id="3" name="Group 49"/>
          <p:cNvGrpSpPr>
            <a:grpSpLocks/>
          </p:cNvGrpSpPr>
          <p:nvPr/>
        </p:nvGrpSpPr>
        <p:grpSpPr bwMode="auto">
          <a:xfrm>
            <a:off x="908050" y="3252788"/>
            <a:ext cx="3744913" cy="458787"/>
            <a:chOff x="3270" y="2978"/>
            <a:chExt cx="2359" cy="330"/>
          </a:xfrm>
        </p:grpSpPr>
        <p:sp>
          <p:nvSpPr>
            <p:cNvPr id="521233" name="Rectangle 50"/>
            <p:cNvSpPr>
              <a:spLocks noChangeArrowheads="1"/>
            </p:cNvSpPr>
            <p:nvPr/>
          </p:nvSpPr>
          <p:spPr bwMode="auto">
            <a:xfrm>
              <a:off x="3270" y="2986"/>
              <a:ext cx="2359" cy="274"/>
            </a:xfrm>
            <a:prstGeom prst="rect">
              <a:avLst/>
            </a:prstGeom>
            <a:noFill/>
            <a:ln w="12700">
              <a:solidFill>
                <a:srgbClr val="0033CC"/>
              </a:solidFill>
              <a:miter lim="800000"/>
              <a:headEnd/>
              <a:tailEnd/>
            </a:ln>
          </p:spPr>
          <p:txBody>
            <a:bodyPr lIns="63500" tIns="25400" rIns="63500" bIns="25400" anchor="ctr">
              <a:spAutoFit/>
            </a:bodyPr>
            <a:lstStyle/>
            <a:p>
              <a:pPr eaLnBrk="0" hangingPunct="0"/>
              <a:endParaRPr lang="zh-CN" altLang="en-US" sz="1600" b="1">
                <a:latin typeface="Times New Roman" pitchFamily="18" charset="0"/>
              </a:endParaRPr>
            </a:p>
          </p:txBody>
        </p:sp>
        <p:sp>
          <p:nvSpPr>
            <p:cNvPr id="521234" name="Line 51"/>
            <p:cNvSpPr>
              <a:spLocks noChangeShapeType="1"/>
            </p:cNvSpPr>
            <p:nvPr/>
          </p:nvSpPr>
          <p:spPr bwMode="auto">
            <a:xfrm>
              <a:off x="3808" y="2978"/>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521235" name="Text Box 52"/>
            <p:cNvSpPr txBox="1">
              <a:spLocks noChangeArrowheads="1"/>
            </p:cNvSpPr>
            <p:nvPr/>
          </p:nvSpPr>
          <p:spPr bwMode="auto">
            <a:xfrm>
              <a:off x="3325" y="3021"/>
              <a:ext cx="421" cy="278"/>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40</a:t>
              </a:r>
            </a:p>
          </p:txBody>
        </p:sp>
        <p:sp>
          <p:nvSpPr>
            <p:cNvPr id="521236" name="Line 53"/>
            <p:cNvSpPr>
              <a:spLocks noChangeShapeType="1"/>
            </p:cNvSpPr>
            <p:nvPr/>
          </p:nvSpPr>
          <p:spPr bwMode="auto">
            <a:xfrm>
              <a:off x="4070" y="2988"/>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521237" name="Text Box 54"/>
            <p:cNvSpPr txBox="1">
              <a:spLocks noChangeArrowheads="1"/>
            </p:cNvSpPr>
            <p:nvPr/>
          </p:nvSpPr>
          <p:spPr bwMode="auto">
            <a:xfrm>
              <a:off x="3821" y="3023"/>
              <a:ext cx="329" cy="277"/>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1</a:t>
              </a:r>
            </a:p>
          </p:txBody>
        </p:sp>
        <p:sp>
          <p:nvSpPr>
            <p:cNvPr id="521238" name="Text Box 55"/>
            <p:cNvSpPr txBox="1">
              <a:spLocks noChangeArrowheads="1"/>
            </p:cNvSpPr>
            <p:nvPr/>
          </p:nvSpPr>
          <p:spPr bwMode="auto">
            <a:xfrm>
              <a:off x="4105" y="3031"/>
              <a:ext cx="329" cy="277"/>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2</a:t>
              </a:r>
            </a:p>
          </p:txBody>
        </p:sp>
        <p:sp>
          <p:nvSpPr>
            <p:cNvPr id="521239" name="Line 56"/>
            <p:cNvSpPr>
              <a:spLocks noChangeShapeType="1"/>
            </p:cNvSpPr>
            <p:nvPr/>
          </p:nvSpPr>
          <p:spPr bwMode="auto">
            <a:xfrm>
              <a:off x="4359" y="2989"/>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521240" name="Text Box 57"/>
            <p:cNvSpPr txBox="1">
              <a:spLocks noChangeArrowheads="1"/>
            </p:cNvSpPr>
            <p:nvPr/>
          </p:nvSpPr>
          <p:spPr bwMode="auto">
            <a:xfrm>
              <a:off x="4466" y="3029"/>
              <a:ext cx="1061" cy="278"/>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45 23 01 00</a:t>
              </a:r>
            </a:p>
          </p:txBody>
        </p:sp>
      </p:grpSp>
      <p:grpSp>
        <p:nvGrpSpPr>
          <p:cNvPr id="4" name="Group 58"/>
          <p:cNvGrpSpPr>
            <a:grpSpLocks/>
          </p:cNvGrpSpPr>
          <p:nvPr/>
        </p:nvGrpSpPr>
        <p:grpSpPr bwMode="auto">
          <a:xfrm>
            <a:off x="4718050" y="3136900"/>
            <a:ext cx="1184275" cy="1901825"/>
            <a:chOff x="2947" y="3206"/>
            <a:chExt cx="746" cy="1198"/>
          </a:xfrm>
        </p:grpSpPr>
        <p:sp>
          <p:nvSpPr>
            <p:cNvPr id="521242" name="Rectangle 59"/>
            <p:cNvSpPr>
              <a:spLocks noChangeArrowheads="1"/>
            </p:cNvSpPr>
            <p:nvPr/>
          </p:nvSpPr>
          <p:spPr bwMode="auto">
            <a:xfrm>
              <a:off x="3381" y="3206"/>
              <a:ext cx="312" cy="1198"/>
            </a:xfrm>
            <a:prstGeom prst="rect">
              <a:avLst/>
            </a:prstGeom>
            <a:noFill/>
            <a:ln w="12700">
              <a:noFill/>
              <a:miter lim="800000"/>
              <a:headEnd/>
              <a:tailEnd/>
            </a:ln>
          </p:spPr>
          <p:txBody>
            <a:bodyPr wrap="none">
              <a:spAutoFit/>
            </a:bodyPr>
            <a:lstStyle/>
            <a:p>
              <a:pPr eaLnBrk="0" hangingPunct="0">
                <a:lnSpc>
                  <a:spcPct val="90000"/>
                </a:lnSpc>
              </a:pPr>
              <a:r>
                <a:rPr lang="en-US" altLang="zh-CN" sz="2200" b="1"/>
                <a:t>00</a:t>
              </a:r>
            </a:p>
            <a:p>
              <a:pPr eaLnBrk="0" hangingPunct="0">
                <a:lnSpc>
                  <a:spcPct val="90000"/>
                </a:lnSpc>
              </a:pPr>
              <a:r>
                <a:rPr lang="en-US" altLang="zh-CN" sz="2200" b="1"/>
                <a:t>01</a:t>
              </a:r>
            </a:p>
            <a:p>
              <a:pPr eaLnBrk="0" hangingPunct="0">
                <a:lnSpc>
                  <a:spcPct val="90000"/>
                </a:lnSpc>
              </a:pPr>
              <a:r>
                <a:rPr lang="en-US" altLang="zh-CN" sz="2200" b="1"/>
                <a:t>23</a:t>
              </a:r>
            </a:p>
            <a:p>
              <a:pPr eaLnBrk="0" hangingPunct="0">
                <a:lnSpc>
                  <a:spcPct val="90000"/>
                </a:lnSpc>
              </a:pPr>
              <a:r>
                <a:rPr lang="en-US" altLang="zh-CN" sz="2200" b="1"/>
                <a:t>45</a:t>
              </a:r>
            </a:p>
            <a:p>
              <a:pPr eaLnBrk="0" hangingPunct="0">
                <a:lnSpc>
                  <a:spcPct val="90000"/>
                </a:lnSpc>
              </a:pPr>
              <a:r>
                <a:rPr lang="en-US" altLang="zh-CN" sz="2200" b="1"/>
                <a:t>12</a:t>
              </a:r>
            </a:p>
            <a:p>
              <a:pPr eaLnBrk="0" hangingPunct="0">
                <a:lnSpc>
                  <a:spcPct val="90000"/>
                </a:lnSpc>
              </a:pPr>
              <a:r>
                <a:rPr lang="en-US" altLang="zh-CN" sz="2200" b="1"/>
                <a:t>40</a:t>
              </a:r>
            </a:p>
          </p:txBody>
        </p:sp>
        <p:sp>
          <p:nvSpPr>
            <p:cNvPr id="521243" name="Line 60"/>
            <p:cNvSpPr>
              <a:spLocks noChangeShapeType="1"/>
            </p:cNvSpPr>
            <p:nvPr/>
          </p:nvSpPr>
          <p:spPr bwMode="auto">
            <a:xfrm>
              <a:off x="2947" y="3597"/>
              <a:ext cx="449" cy="154"/>
            </a:xfrm>
            <a:prstGeom prst="line">
              <a:avLst/>
            </a:prstGeom>
            <a:noFill/>
            <a:ln w="19050">
              <a:solidFill>
                <a:srgbClr val="000000"/>
              </a:solidFill>
              <a:round/>
              <a:headEnd/>
              <a:tailEnd type="triangle" w="med" len="med"/>
            </a:ln>
          </p:spPr>
          <p:txBody>
            <a:bodyPr/>
            <a:lstStyle/>
            <a:p>
              <a:endParaRPr lang="zh-CN" altLang="en-US"/>
            </a:p>
          </p:txBody>
        </p:sp>
      </p:grpSp>
      <p:grpSp>
        <p:nvGrpSpPr>
          <p:cNvPr id="5" name="Group 61"/>
          <p:cNvGrpSpPr>
            <a:grpSpLocks/>
          </p:cNvGrpSpPr>
          <p:nvPr/>
        </p:nvGrpSpPr>
        <p:grpSpPr bwMode="auto">
          <a:xfrm>
            <a:off x="4781550" y="3135313"/>
            <a:ext cx="2452688" cy="1901825"/>
            <a:chOff x="2907" y="3211"/>
            <a:chExt cx="1545" cy="1198"/>
          </a:xfrm>
        </p:grpSpPr>
        <p:sp>
          <p:nvSpPr>
            <p:cNvPr id="521245" name="Rectangle 62"/>
            <p:cNvSpPr>
              <a:spLocks noChangeArrowheads="1"/>
            </p:cNvSpPr>
            <p:nvPr/>
          </p:nvSpPr>
          <p:spPr bwMode="auto">
            <a:xfrm>
              <a:off x="4140" y="3211"/>
              <a:ext cx="312" cy="1198"/>
            </a:xfrm>
            <a:prstGeom prst="rect">
              <a:avLst/>
            </a:prstGeom>
            <a:noFill/>
            <a:ln w="12700">
              <a:noFill/>
              <a:miter lim="800000"/>
              <a:headEnd/>
              <a:tailEnd/>
            </a:ln>
          </p:spPr>
          <p:txBody>
            <a:bodyPr wrap="none">
              <a:spAutoFit/>
            </a:bodyPr>
            <a:lstStyle/>
            <a:p>
              <a:pPr eaLnBrk="0" hangingPunct="0">
                <a:lnSpc>
                  <a:spcPct val="90000"/>
                </a:lnSpc>
              </a:pPr>
              <a:r>
                <a:rPr lang="en-US" altLang="zh-CN" sz="2200" b="1"/>
                <a:t>45</a:t>
              </a:r>
            </a:p>
            <a:p>
              <a:pPr eaLnBrk="0" hangingPunct="0">
                <a:lnSpc>
                  <a:spcPct val="90000"/>
                </a:lnSpc>
              </a:pPr>
              <a:r>
                <a:rPr lang="en-US" altLang="zh-CN" sz="2200" b="1"/>
                <a:t>23</a:t>
              </a:r>
            </a:p>
            <a:p>
              <a:pPr eaLnBrk="0" hangingPunct="0">
                <a:lnSpc>
                  <a:spcPct val="90000"/>
                </a:lnSpc>
              </a:pPr>
              <a:r>
                <a:rPr lang="en-US" altLang="zh-CN" sz="2200" b="1"/>
                <a:t>01</a:t>
              </a:r>
            </a:p>
            <a:p>
              <a:pPr eaLnBrk="0" hangingPunct="0">
                <a:lnSpc>
                  <a:spcPct val="90000"/>
                </a:lnSpc>
              </a:pPr>
              <a:r>
                <a:rPr lang="en-US" altLang="zh-CN" sz="2200" b="1"/>
                <a:t>00</a:t>
              </a:r>
            </a:p>
            <a:p>
              <a:pPr eaLnBrk="0" hangingPunct="0">
                <a:lnSpc>
                  <a:spcPct val="90000"/>
                </a:lnSpc>
              </a:pPr>
              <a:r>
                <a:rPr lang="en-US" altLang="zh-CN" sz="2200" b="1"/>
                <a:t>12</a:t>
              </a:r>
            </a:p>
            <a:p>
              <a:pPr eaLnBrk="0" hangingPunct="0">
                <a:lnSpc>
                  <a:spcPct val="90000"/>
                </a:lnSpc>
              </a:pPr>
              <a:r>
                <a:rPr lang="en-US" altLang="zh-CN" sz="2200" b="1"/>
                <a:t>40</a:t>
              </a:r>
            </a:p>
          </p:txBody>
        </p:sp>
        <p:sp>
          <p:nvSpPr>
            <p:cNvPr id="521246" name="Line 63"/>
            <p:cNvSpPr>
              <a:spLocks noChangeShapeType="1"/>
            </p:cNvSpPr>
            <p:nvPr/>
          </p:nvSpPr>
          <p:spPr bwMode="auto">
            <a:xfrm flipV="1">
              <a:off x="2907" y="3965"/>
              <a:ext cx="1266" cy="174"/>
            </a:xfrm>
            <a:prstGeom prst="line">
              <a:avLst/>
            </a:prstGeom>
            <a:noFill/>
            <a:ln w="19050">
              <a:solidFill>
                <a:srgbClr val="000000"/>
              </a:solidFill>
              <a:round/>
              <a:headEnd/>
              <a:tailEnd type="triangle" w="med" len="med"/>
            </a:ln>
          </p:spPr>
          <p:txBody>
            <a:bodyPr/>
            <a:lstStyle/>
            <a:p>
              <a:endParaRPr lang="zh-CN" altLang="en-US"/>
            </a:p>
          </p:txBody>
        </p:sp>
      </p:grpSp>
      <p:grpSp>
        <p:nvGrpSpPr>
          <p:cNvPr id="6" name="Group 65"/>
          <p:cNvGrpSpPr>
            <a:grpSpLocks/>
          </p:cNvGrpSpPr>
          <p:nvPr/>
        </p:nvGrpSpPr>
        <p:grpSpPr bwMode="auto">
          <a:xfrm>
            <a:off x="5922963" y="3127375"/>
            <a:ext cx="901700" cy="2344738"/>
            <a:chOff x="3731" y="2409"/>
            <a:chExt cx="521" cy="1477"/>
          </a:xfrm>
        </p:grpSpPr>
        <p:sp>
          <p:nvSpPr>
            <p:cNvPr id="521248" name="Rectangle 38"/>
            <p:cNvSpPr>
              <a:spLocks noChangeArrowheads="1"/>
            </p:cNvSpPr>
            <p:nvPr/>
          </p:nvSpPr>
          <p:spPr bwMode="auto">
            <a:xfrm>
              <a:off x="3731" y="2409"/>
              <a:ext cx="466" cy="1198"/>
            </a:xfrm>
            <a:prstGeom prst="rect">
              <a:avLst/>
            </a:prstGeom>
            <a:noFill/>
            <a:ln w="12700">
              <a:noFill/>
              <a:miter lim="800000"/>
              <a:headEnd/>
              <a:tailEnd/>
            </a:ln>
          </p:spPr>
          <p:txBody>
            <a:bodyPr wrap="none">
              <a:spAutoFit/>
            </a:bodyPr>
            <a:lstStyle/>
            <a:p>
              <a:pPr eaLnBrk="0" hangingPunct="0">
                <a:lnSpc>
                  <a:spcPct val="90000"/>
                </a:lnSpc>
              </a:pPr>
              <a:r>
                <a:rPr lang="en-US" altLang="zh-CN" sz="2200" b="1">
                  <a:solidFill>
                    <a:schemeClr val="accent2"/>
                  </a:solidFill>
                </a:rPr>
                <a:t>1005</a:t>
              </a:r>
            </a:p>
            <a:p>
              <a:pPr eaLnBrk="0" hangingPunct="0">
                <a:lnSpc>
                  <a:spcPct val="90000"/>
                </a:lnSpc>
              </a:pPr>
              <a:r>
                <a:rPr lang="en-US" altLang="zh-CN" sz="2200" b="1">
                  <a:solidFill>
                    <a:schemeClr val="accent2"/>
                  </a:solidFill>
                </a:rPr>
                <a:t>1004</a:t>
              </a:r>
            </a:p>
            <a:p>
              <a:pPr eaLnBrk="0" hangingPunct="0">
                <a:lnSpc>
                  <a:spcPct val="90000"/>
                </a:lnSpc>
              </a:pPr>
              <a:r>
                <a:rPr lang="en-US" altLang="zh-CN" sz="2200" b="1">
                  <a:solidFill>
                    <a:schemeClr val="accent2"/>
                  </a:solidFill>
                </a:rPr>
                <a:t>1003</a:t>
              </a:r>
            </a:p>
            <a:p>
              <a:pPr eaLnBrk="0" hangingPunct="0">
                <a:lnSpc>
                  <a:spcPct val="90000"/>
                </a:lnSpc>
              </a:pPr>
              <a:r>
                <a:rPr lang="zh-CN" altLang="en-US" sz="2200" b="1">
                  <a:solidFill>
                    <a:schemeClr val="accent2"/>
                  </a:solidFill>
                </a:rPr>
                <a:t>100</a:t>
              </a:r>
              <a:r>
                <a:rPr lang="en-US" altLang="zh-CN" sz="2200" b="1">
                  <a:solidFill>
                    <a:schemeClr val="accent2"/>
                  </a:solidFill>
                </a:rPr>
                <a:t>2</a:t>
              </a:r>
            </a:p>
            <a:p>
              <a:pPr eaLnBrk="0" hangingPunct="0">
                <a:lnSpc>
                  <a:spcPct val="90000"/>
                </a:lnSpc>
              </a:pPr>
              <a:r>
                <a:rPr lang="en-US" altLang="zh-CN" sz="2200" b="1">
                  <a:solidFill>
                    <a:schemeClr val="accent2"/>
                  </a:solidFill>
                </a:rPr>
                <a:t>1001</a:t>
              </a:r>
            </a:p>
            <a:p>
              <a:pPr eaLnBrk="0" hangingPunct="0">
                <a:lnSpc>
                  <a:spcPct val="90000"/>
                </a:lnSpc>
              </a:pPr>
              <a:r>
                <a:rPr lang="en-US" altLang="zh-CN" sz="2200" b="1">
                  <a:solidFill>
                    <a:schemeClr val="accent2"/>
                  </a:solidFill>
                </a:rPr>
                <a:t>1000</a:t>
              </a:r>
            </a:p>
          </p:txBody>
        </p:sp>
        <p:sp>
          <p:nvSpPr>
            <p:cNvPr id="521249" name="Text Box 64"/>
            <p:cNvSpPr txBox="1">
              <a:spLocks noChangeArrowheads="1"/>
            </p:cNvSpPr>
            <p:nvPr/>
          </p:nvSpPr>
          <p:spPr bwMode="auto">
            <a:xfrm>
              <a:off x="3783" y="3617"/>
              <a:ext cx="469" cy="269"/>
            </a:xfrm>
            <a:prstGeom prst="rect">
              <a:avLst/>
            </a:prstGeom>
            <a:noFill/>
            <a:ln w="12700">
              <a:noFill/>
              <a:miter lim="800000"/>
              <a:headEnd/>
              <a:tailEnd/>
            </a:ln>
          </p:spPr>
          <p:txBody>
            <a:bodyPr>
              <a:spAutoFit/>
            </a:bodyPr>
            <a:lstStyle/>
            <a:p>
              <a:pPr eaLnBrk="0" hangingPunct="0">
                <a:spcBef>
                  <a:spcPct val="50000"/>
                </a:spcBef>
              </a:pPr>
              <a:r>
                <a:rPr lang="zh-CN" altLang="en-US" sz="2200" b="1">
                  <a:latin typeface="Times New Roman" pitchFamily="18" charset="0"/>
                </a:rPr>
                <a:t>地址</a:t>
              </a:r>
            </a:p>
          </p:txBody>
        </p:sp>
      </p:grpSp>
      <p:sp>
        <p:nvSpPr>
          <p:cNvPr id="43" name="TextBox 42"/>
          <p:cNvSpPr txBox="1">
            <a:spLocks noChangeArrowheads="1"/>
          </p:cNvSpPr>
          <p:nvPr/>
        </p:nvSpPr>
        <p:spPr bwMode="auto">
          <a:xfrm>
            <a:off x="231775" y="5457825"/>
            <a:ext cx="5429250" cy="461963"/>
          </a:xfrm>
          <a:prstGeom prst="rect">
            <a:avLst/>
          </a:prstGeom>
          <a:noFill/>
          <a:ln w="9525">
            <a:noFill/>
            <a:miter lim="800000"/>
            <a:headEnd/>
            <a:tailEnd/>
          </a:ln>
        </p:spPr>
        <p:txBody>
          <a:bodyPr>
            <a:spAutoFit/>
          </a:bodyPr>
          <a:lstStyle/>
          <a:p>
            <a:pPr eaLnBrk="0" hangingPunct="0"/>
            <a:r>
              <a:rPr lang="zh-CN" altLang="en-US" sz="2400" b="1">
                <a:latin typeface="黑体" pitchFamily="49" charset="-122"/>
                <a:ea typeface="黑体" pitchFamily="49" charset="-122"/>
              </a:rPr>
              <a:t>只需要考虑指令中立即数的顺序！</a:t>
            </a:r>
          </a:p>
        </p:txBody>
      </p:sp>
      <p:sp>
        <p:nvSpPr>
          <p:cNvPr id="7" name="TextBox 3"/>
          <p:cNvSpPr txBox="1"/>
          <p:nvPr/>
        </p:nvSpPr>
        <p:spPr>
          <a:xfrm>
            <a:off x="6673850" y="584200"/>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3114"/>
                                        </p:tgtEl>
                                        <p:attrNameLst>
                                          <p:attrName>style.visibility</p:attrName>
                                        </p:attrNameLst>
                                      </p:cBhvr>
                                      <p:to>
                                        <p:strVal val="visible"/>
                                      </p:to>
                                    </p:set>
                                    <p:animEffect transition="in" filter="blinds(horizontal)">
                                      <p:cBhvr>
                                        <p:cTn id="7" dur="500"/>
                                        <p:tgtEl>
                                          <p:spTgt spid="4731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3116">
                                            <p:txEl>
                                              <p:pRg st="0" end="0"/>
                                            </p:txEl>
                                          </p:spTgt>
                                        </p:tgtEl>
                                        <p:attrNameLst>
                                          <p:attrName>style.visibility</p:attrName>
                                        </p:attrNameLst>
                                      </p:cBhvr>
                                      <p:to>
                                        <p:strVal val="visible"/>
                                      </p:to>
                                    </p:set>
                                    <p:animEffect transition="in" filter="blinds(horizontal)">
                                      <p:cBhvr>
                                        <p:cTn id="12" dur="500"/>
                                        <p:tgtEl>
                                          <p:spTgt spid="4731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3116">
                                            <p:txEl>
                                              <p:pRg st="1" end="1"/>
                                            </p:txEl>
                                          </p:spTgt>
                                        </p:tgtEl>
                                        <p:attrNameLst>
                                          <p:attrName>style.visibility</p:attrName>
                                        </p:attrNameLst>
                                      </p:cBhvr>
                                      <p:to>
                                        <p:strVal val="visible"/>
                                      </p:to>
                                    </p:set>
                                    <p:animEffect transition="in" filter="blinds(horizontal)">
                                      <p:cBhvr>
                                        <p:cTn id="17" dur="500"/>
                                        <p:tgtEl>
                                          <p:spTgt spid="4731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73127"/>
                                        </p:tgtEl>
                                        <p:attrNameLst>
                                          <p:attrName>style.visibility</p:attrName>
                                        </p:attrNameLst>
                                      </p:cBhvr>
                                      <p:to>
                                        <p:strVal val="visible"/>
                                      </p:to>
                                    </p:set>
                                    <p:animEffect transition="in" filter="blinds(horizontal)">
                                      <p:cBhvr>
                                        <p:cTn id="37" dur="500"/>
                                        <p:tgtEl>
                                          <p:spTgt spid="47312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blinds(horizontal)">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blinds(horizontal)">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14" grpId="0"/>
      <p:bldP spid="473127" grpId="0"/>
      <p:bldP spid="43"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07908" name="Object 4"/>
          <p:cNvGraphicFramePr>
            <a:graphicFrameLocks noChangeAspect="1"/>
          </p:cNvGraphicFramePr>
          <p:nvPr/>
        </p:nvGraphicFramePr>
        <p:xfrm>
          <a:off x="44450" y="0"/>
          <a:ext cx="8937625" cy="6669088"/>
        </p:xfrm>
        <a:graphic>
          <a:graphicData uri="http://schemas.openxmlformats.org/presentationml/2006/ole">
            <mc:AlternateContent xmlns:mc="http://schemas.openxmlformats.org/markup-compatibility/2006">
              <mc:Choice xmlns:v="urn:schemas-microsoft-com:vml" Requires="v">
                <p:oleObj spid="_x0000_s507917" name="图片" r:id="rId3" imgW="5600700" imgH="6299200" progId="Word.Picture.8">
                  <p:embed/>
                </p:oleObj>
              </mc:Choice>
              <mc:Fallback>
                <p:oleObj name="图片" r:id="rId3" imgW="5600700" imgH="6299200" progId="Word.Picture.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 y="0"/>
                        <a:ext cx="8937625" cy="6669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7910" name="Text Box 6"/>
          <p:cNvSpPr txBox="1">
            <a:spLocks noChangeArrowheads="1"/>
          </p:cNvSpPr>
          <p:nvPr/>
        </p:nvSpPr>
        <p:spPr bwMode="auto">
          <a:xfrm>
            <a:off x="4841875" y="6084888"/>
            <a:ext cx="36004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各类数据之间的转换关系</a:t>
            </a:r>
          </a:p>
        </p:txBody>
      </p:sp>
      <p:sp>
        <p:nvSpPr>
          <p:cNvPr id="507911" name="Text Box 7"/>
          <p:cNvSpPr txBox="1">
            <a:spLocks noChangeArrowheads="1"/>
          </p:cNvSpPr>
          <p:nvPr/>
        </p:nvSpPr>
        <p:spPr bwMode="auto">
          <a:xfrm>
            <a:off x="341313" y="458788"/>
            <a:ext cx="1844675" cy="1282700"/>
          </a:xfrm>
          <a:prstGeom prst="rect">
            <a:avLst/>
          </a:prstGeom>
          <a:noFill/>
          <a:ln w="9525">
            <a:noFill/>
            <a:miter lim="800000"/>
            <a:headEnd/>
            <a:tailEnd/>
          </a:ln>
          <a:effectLst/>
        </p:spPr>
        <p:txBody>
          <a:bodyPr>
            <a:spAutoFit/>
          </a:bodyPr>
          <a:lstStyle/>
          <a:p>
            <a:pPr>
              <a:lnSpc>
                <a:spcPct val="130000"/>
              </a:lnSpc>
              <a:spcBef>
                <a:spcPct val="50000"/>
              </a:spcBef>
            </a:pPr>
            <a:r>
              <a:rPr lang="zh-CN" altLang="en-US" sz="2000" b="1">
                <a:solidFill>
                  <a:srgbClr val="FF0000"/>
                </a:solidFill>
                <a:ea typeface="微软雅黑" pitchFamily="34" charset="-122"/>
              </a:rPr>
              <a:t>你知道数码相机拍摄一张照片的过程吗？</a:t>
            </a:r>
          </a:p>
        </p:txBody>
      </p:sp>
      <p:sp>
        <p:nvSpPr>
          <p:cNvPr id="507912" name="Rectangle 8"/>
          <p:cNvSpPr>
            <a:spLocks noChangeArrowheads="1"/>
          </p:cNvSpPr>
          <p:nvPr/>
        </p:nvSpPr>
        <p:spPr bwMode="auto">
          <a:xfrm>
            <a:off x="44450" y="2663825"/>
            <a:ext cx="8893175" cy="3960813"/>
          </a:xfrm>
          <a:prstGeom prst="rect">
            <a:avLst/>
          </a:prstGeom>
          <a:solidFill>
            <a:schemeClr val="accent1">
              <a:alpha val="25999"/>
            </a:schemeClr>
          </a:solidFill>
          <a:ln w="9525">
            <a:solidFill>
              <a:schemeClr val="tx1"/>
            </a:solidFill>
            <a:miter lim="800000"/>
            <a:headEnd/>
            <a:tailEnd/>
          </a:ln>
          <a:effectLst/>
        </p:spPr>
        <p:txBody>
          <a:bodyPr wrap="none" anchor="ctr"/>
          <a:lstStyle/>
          <a:p>
            <a:endParaRPr lang="zh-CN" altLang="en-US"/>
          </a:p>
        </p:txBody>
      </p:sp>
      <p:sp>
        <p:nvSpPr>
          <p:cNvPr id="507913" name="Text Box 9"/>
          <p:cNvSpPr txBox="1">
            <a:spLocks noChangeArrowheads="1"/>
          </p:cNvSpPr>
          <p:nvPr/>
        </p:nvSpPr>
        <p:spPr bwMode="auto">
          <a:xfrm>
            <a:off x="250825" y="1898650"/>
            <a:ext cx="2205038"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33CC"/>
                </a:solidFill>
                <a:ea typeface="微软雅黑" pitchFamily="34" charset="-122"/>
              </a:rPr>
              <a:t>离散化、编码</a:t>
            </a:r>
          </a:p>
        </p:txBody>
      </p:sp>
      <p:sp>
        <p:nvSpPr>
          <p:cNvPr id="507914" name="Line 10"/>
          <p:cNvSpPr>
            <a:spLocks noChangeShapeType="1"/>
          </p:cNvSpPr>
          <p:nvPr/>
        </p:nvSpPr>
        <p:spPr bwMode="auto">
          <a:xfrm flipV="1">
            <a:off x="1916113" y="1358900"/>
            <a:ext cx="765175" cy="720725"/>
          </a:xfrm>
          <a:prstGeom prst="line">
            <a:avLst/>
          </a:prstGeom>
          <a:noFill/>
          <a:ln w="9525">
            <a:solidFill>
              <a:schemeClr val="tx1"/>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idx="4294967295"/>
          </p:nvPr>
        </p:nvSpPr>
        <p:spPr>
          <a:xfrm>
            <a:off x="711200" y="114300"/>
            <a:ext cx="7858125" cy="538163"/>
          </a:xfrm>
          <a:noFill/>
        </p:spPr>
        <p:txBody>
          <a:bodyPr lIns="63500" tIns="25400" rIns="63500" bIns="25400" anchor="t">
            <a:spAutoFit/>
          </a:bodyPr>
          <a:lstStyle/>
          <a:p>
            <a:r>
              <a:rPr lang="en-US" altLang="zh-CN" sz="3200" smtClean="0">
                <a:ea typeface="宋体" pitchFamily="2" charset="-122"/>
              </a:rPr>
              <a:t>Byte Swap Problem</a:t>
            </a:r>
            <a:r>
              <a:rPr lang="zh-CN" altLang="en-US" sz="3200" smtClean="0">
                <a:ea typeface="宋体" pitchFamily="2" charset="-122"/>
              </a:rPr>
              <a:t>（字节交换问题）</a:t>
            </a:r>
          </a:p>
        </p:txBody>
      </p:sp>
      <p:sp>
        <p:nvSpPr>
          <p:cNvPr id="522243" name="Rectangle 3"/>
          <p:cNvSpPr>
            <a:spLocks noChangeArrowheads="1"/>
          </p:cNvSpPr>
          <p:nvPr/>
        </p:nvSpPr>
        <p:spPr bwMode="auto">
          <a:xfrm>
            <a:off x="1606550" y="808038"/>
            <a:ext cx="520700" cy="1587500"/>
          </a:xfrm>
          <a:prstGeom prst="rect">
            <a:avLst/>
          </a:prstGeom>
          <a:noFill/>
          <a:ln w="127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22244" name="Line 4"/>
          <p:cNvSpPr>
            <a:spLocks noChangeShapeType="1"/>
          </p:cNvSpPr>
          <p:nvPr/>
        </p:nvSpPr>
        <p:spPr bwMode="auto">
          <a:xfrm>
            <a:off x="1606550" y="1563688"/>
            <a:ext cx="520700" cy="0"/>
          </a:xfrm>
          <a:prstGeom prst="line">
            <a:avLst/>
          </a:prstGeom>
          <a:noFill/>
          <a:ln w="12700">
            <a:solidFill>
              <a:schemeClr val="tx1"/>
            </a:solidFill>
            <a:round/>
            <a:headEnd/>
            <a:tailEnd/>
          </a:ln>
        </p:spPr>
        <p:txBody>
          <a:bodyPr wrap="none" anchor="ctr"/>
          <a:lstStyle/>
          <a:p>
            <a:endParaRPr lang="zh-CN" altLang="en-US"/>
          </a:p>
        </p:txBody>
      </p:sp>
      <p:sp>
        <p:nvSpPr>
          <p:cNvPr id="522245" name="Line 5"/>
          <p:cNvSpPr>
            <a:spLocks noChangeShapeType="1"/>
          </p:cNvSpPr>
          <p:nvPr/>
        </p:nvSpPr>
        <p:spPr bwMode="auto">
          <a:xfrm>
            <a:off x="1606550" y="1182688"/>
            <a:ext cx="520700" cy="0"/>
          </a:xfrm>
          <a:prstGeom prst="line">
            <a:avLst/>
          </a:prstGeom>
          <a:noFill/>
          <a:ln w="12700">
            <a:solidFill>
              <a:schemeClr val="tx1"/>
            </a:solidFill>
            <a:round/>
            <a:headEnd/>
            <a:tailEnd/>
          </a:ln>
        </p:spPr>
        <p:txBody>
          <a:bodyPr wrap="none" anchor="ctr"/>
          <a:lstStyle/>
          <a:p>
            <a:endParaRPr lang="zh-CN" altLang="en-US"/>
          </a:p>
        </p:txBody>
      </p:sp>
      <p:sp>
        <p:nvSpPr>
          <p:cNvPr id="522246" name="Line 6"/>
          <p:cNvSpPr>
            <a:spLocks noChangeShapeType="1"/>
          </p:cNvSpPr>
          <p:nvPr/>
        </p:nvSpPr>
        <p:spPr bwMode="auto">
          <a:xfrm>
            <a:off x="1606550" y="1944688"/>
            <a:ext cx="520700" cy="0"/>
          </a:xfrm>
          <a:prstGeom prst="line">
            <a:avLst/>
          </a:prstGeom>
          <a:noFill/>
          <a:ln w="12700">
            <a:solidFill>
              <a:schemeClr val="tx1"/>
            </a:solidFill>
            <a:round/>
            <a:headEnd/>
            <a:tailEnd/>
          </a:ln>
        </p:spPr>
        <p:txBody>
          <a:bodyPr wrap="none" anchor="ctr"/>
          <a:lstStyle/>
          <a:p>
            <a:endParaRPr lang="zh-CN" altLang="en-US"/>
          </a:p>
        </p:txBody>
      </p:sp>
      <p:sp>
        <p:nvSpPr>
          <p:cNvPr id="522247" name="Rectangle 7"/>
          <p:cNvSpPr>
            <a:spLocks noChangeArrowheads="1"/>
          </p:cNvSpPr>
          <p:nvPr/>
        </p:nvSpPr>
        <p:spPr bwMode="auto">
          <a:xfrm>
            <a:off x="1676400" y="865188"/>
            <a:ext cx="438150" cy="3349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78</a:t>
            </a:r>
          </a:p>
        </p:txBody>
      </p:sp>
      <p:sp>
        <p:nvSpPr>
          <p:cNvPr id="522248" name="Rectangle 8"/>
          <p:cNvSpPr>
            <a:spLocks noChangeArrowheads="1"/>
          </p:cNvSpPr>
          <p:nvPr/>
        </p:nvSpPr>
        <p:spPr bwMode="auto">
          <a:xfrm>
            <a:off x="1676400" y="1233488"/>
            <a:ext cx="438150" cy="3349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56</a:t>
            </a:r>
          </a:p>
        </p:txBody>
      </p:sp>
      <p:sp>
        <p:nvSpPr>
          <p:cNvPr id="522249" name="Rectangle 9"/>
          <p:cNvSpPr>
            <a:spLocks noChangeArrowheads="1"/>
          </p:cNvSpPr>
          <p:nvPr/>
        </p:nvSpPr>
        <p:spPr bwMode="auto">
          <a:xfrm>
            <a:off x="1676400" y="1614488"/>
            <a:ext cx="438150" cy="3349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34</a:t>
            </a:r>
          </a:p>
        </p:txBody>
      </p:sp>
      <p:sp>
        <p:nvSpPr>
          <p:cNvPr id="522250" name="Rectangle 10"/>
          <p:cNvSpPr>
            <a:spLocks noChangeArrowheads="1"/>
          </p:cNvSpPr>
          <p:nvPr/>
        </p:nvSpPr>
        <p:spPr bwMode="auto">
          <a:xfrm>
            <a:off x="1676400" y="2046288"/>
            <a:ext cx="438150" cy="3349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12</a:t>
            </a:r>
          </a:p>
        </p:txBody>
      </p:sp>
      <p:sp>
        <p:nvSpPr>
          <p:cNvPr id="522251" name="Rectangle 11"/>
          <p:cNvSpPr>
            <a:spLocks noChangeArrowheads="1"/>
          </p:cNvSpPr>
          <p:nvPr/>
        </p:nvSpPr>
        <p:spPr bwMode="auto">
          <a:xfrm>
            <a:off x="2311400" y="2058988"/>
            <a:ext cx="2540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0</a:t>
            </a:r>
          </a:p>
        </p:txBody>
      </p:sp>
      <p:sp>
        <p:nvSpPr>
          <p:cNvPr id="522252" name="Rectangle 12"/>
          <p:cNvSpPr>
            <a:spLocks noChangeArrowheads="1"/>
          </p:cNvSpPr>
          <p:nvPr/>
        </p:nvSpPr>
        <p:spPr bwMode="auto">
          <a:xfrm>
            <a:off x="2298700" y="1639888"/>
            <a:ext cx="2540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1</a:t>
            </a:r>
          </a:p>
        </p:txBody>
      </p:sp>
      <p:sp>
        <p:nvSpPr>
          <p:cNvPr id="522253" name="Rectangle 13"/>
          <p:cNvSpPr>
            <a:spLocks noChangeArrowheads="1"/>
          </p:cNvSpPr>
          <p:nvPr/>
        </p:nvSpPr>
        <p:spPr bwMode="auto">
          <a:xfrm>
            <a:off x="2298700" y="1258888"/>
            <a:ext cx="2540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2</a:t>
            </a:r>
          </a:p>
        </p:txBody>
      </p:sp>
      <p:sp>
        <p:nvSpPr>
          <p:cNvPr id="522254" name="Rectangle 14"/>
          <p:cNvSpPr>
            <a:spLocks noChangeArrowheads="1"/>
          </p:cNvSpPr>
          <p:nvPr/>
        </p:nvSpPr>
        <p:spPr bwMode="auto">
          <a:xfrm>
            <a:off x="2298700" y="877888"/>
            <a:ext cx="2540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3</a:t>
            </a:r>
          </a:p>
        </p:txBody>
      </p:sp>
      <p:sp>
        <p:nvSpPr>
          <p:cNvPr id="522255" name="Rectangle 15"/>
          <p:cNvSpPr>
            <a:spLocks noChangeArrowheads="1"/>
          </p:cNvSpPr>
          <p:nvPr/>
        </p:nvSpPr>
        <p:spPr bwMode="auto">
          <a:xfrm>
            <a:off x="3263900" y="1639888"/>
            <a:ext cx="1397000" cy="827087"/>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000" b="1"/>
              <a:t>increasing</a:t>
            </a:r>
          </a:p>
          <a:p>
            <a:pPr eaLnBrk="0" hangingPunct="0">
              <a:lnSpc>
                <a:spcPct val="85000"/>
              </a:lnSpc>
            </a:pPr>
            <a:r>
              <a:rPr lang="en-US" altLang="zh-CN" sz="2000" b="1"/>
              <a:t>byte</a:t>
            </a:r>
          </a:p>
          <a:p>
            <a:pPr eaLnBrk="0" hangingPunct="0">
              <a:lnSpc>
                <a:spcPct val="85000"/>
              </a:lnSpc>
            </a:pPr>
            <a:r>
              <a:rPr lang="en-US" altLang="zh-CN" sz="2000" b="1"/>
              <a:t>address</a:t>
            </a:r>
          </a:p>
        </p:txBody>
      </p:sp>
      <p:sp>
        <p:nvSpPr>
          <p:cNvPr id="522256" name="Line 16"/>
          <p:cNvSpPr>
            <a:spLocks noChangeShapeType="1"/>
          </p:cNvSpPr>
          <p:nvPr/>
        </p:nvSpPr>
        <p:spPr bwMode="auto">
          <a:xfrm flipV="1">
            <a:off x="3771900" y="1074738"/>
            <a:ext cx="0" cy="54610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22257" name="Rectangle 17"/>
          <p:cNvSpPr>
            <a:spLocks noChangeArrowheads="1"/>
          </p:cNvSpPr>
          <p:nvPr/>
        </p:nvSpPr>
        <p:spPr bwMode="auto">
          <a:xfrm>
            <a:off x="1168400" y="2605088"/>
            <a:ext cx="13208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t>Big Endian</a:t>
            </a:r>
          </a:p>
        </p:txBody>
      </p:sp>
      <p:sp>
        <p:nvSpPr>
          <p:cNvPr id="522258" name="Rectangle 18"/>
          <p:cNvSpPr>
            <a:spLocks noChangeArrowheads="1"/>
          </p:cNvSpPr>
          <p:nvPr/>
        </p:nvSpPr>
        <p:spPr bwMode="auto">
          <a:xfrm>
            <a:off x="5353050" y="815975"/>
            <a:ext cx="520700" cy="1587500"/>
          </a:xfrm>
          <a:prstGeom prst="rect">
            <a:avLst/>
          </a:prstGeom>
          <a:noFill/>
          <a:ln w="127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22259" name="Line 19"/>
          <p:cNvSpPr>
            <a:spLocks noChangeShapeType="1"/>
          </p:cNvSpPr>
          <p:nvPr/>
        </p:nvSpPr>
        <p:spPr bwMode="auto">
          <a:xfrm>
            <a:off x="5353050" y="1616075"/>
            <a:ext cx="520700" cy="0"/>
          </a:xfrm>
          <a:prstGeom prst="line">
            <a:avLst/>
          </a:prstGeom>
          <a:noFill/>
          <a:ln w="12700">
            <a:solidFill>
              <a:schemeClr val="tx1"/>
            </a:solidFill>
            <a:round/>
            <a:headEnd/>
            <a:tailEnd/>
          </a:ln>
        </p:spPr>
        <p:txBody>
          <a:bodyPr wrap="none" anchor="ctr"/>
          <a:lstStyle/>
          <a:p>
            <a:endParaRPr lang="zh-CN" altLang="en-US"/>
          </a:p>
        </p:txBody>
      </p:sp>
      <p:sp>
        <p:nvSpPr>
          <p:cNvPr id="522260" name="Line 20"/>
          <p:cNvSpPr>
            <a:spLocks noChangeShapeType="1"/>
          </p:cNvSpPr>
          <p:nvPr/>
        </p:nvSpPr>
        <p:spPr bwMode="auto">
          <a:xfrm>
            <a:off x="5353050" y="1235075"/>
            <a:ext cx="520700" cy="0"/>
          </a:xfrm>
          <a:prstGeom prst="line">
            <a:avLst/>
          </a:prstGeom>
          <a:noFill/>
          <a:ln w="12700">
            <a:solidFill>
              <a:schemeClr val="tx1"/>
            </a:solidFill>
            <a:round/>
            <a:headEnd/>
            <a:tailEnd/>
          </a:ln>
        </p:spPr>
        <p:txBody>
          <a:bodyPr wrap="none" anchor="ctr"/>
          <a:lstStyle/>
          <a:p>
            <a:endParaRPr lang="zh-CN" altLang="en-US"/>
          </a:p>
        </p:txBody>
      </p:sp>
      <p:sp>
        <p:nvSpPr>
          <p:cNvPr id="522261" name="Line 21"/>
          <p:cNvSpPr>
            <a:spLocks noChangeShapeType="1"/>
          </p:cNvSpPr>
          <p:nvPr/>
        </p:nvSpPr>
        <p:spPr bwMode="auto">
          <a:xfrm>
            <a:off x="5353050" y="1997075"/>
            <a:ext cx="520700" cy="0"/>
          </a:xfrm>
          <a:prstGeom prst="line">
            <a:avLst/>
          </a:prstGeom>
          <a:noFill/>
          <a:ln w="12700">
            <a:solidFill>
              <a:schemeClr val="tx1"/>
            </a:solidFill>
            <a:round/>
            <a:headEnd/>
            <a:tailEnd/>
          </a:ln>
        </p:spPr>
        <p:txBody>
          <a:bodyPr wrap="none" anchor="ctr"/>
          <a:lstStyle/>
          <a:p>
            <a:endParaRPr lang="zh-CN" altLang="en-US"/>
          </a:p>
        </p:txBody>
      </p:sp>
      <p:sp>
        <p:nvSpPr>
          <p:cNvPr id="522262" name="Rectangle 22"/>
          <p:cNvSpPr>
            <a:spLocks noChangeArrowheads="1"/>
          </p:cNvSpPr>
          <p:nvPr/>
        </p:nvSpPr>
        <p:spPr bwMode="auto">
          <a:xfrm>
            <a:off x="5410200" y="917575"/>
            <a:ext cx="438150"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12</a:t>
            </a:r>
          </a:p>
        </p:txBody>
      </p:sp>
      <p:sp>
        <p:nvSpPr>
          <p:cNvPr id="522263" name="Rectangle 23"/>
          <p:cNvSpPr>
            <a:spLocks noChangeArrowheads="1"/>
          </p:cNvSpPr>
          <p:nvPr/>
        </p:nvSpPr>
        <p:spPr bwMode="auto">
          <a:xfrm>
            <a:off x="5410200" y="1285875"/>
            <a:ext cx="438150"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34</a:t>
            </a:r>
          </a:p>
        </p:txBody>
      </p:sp>
      <p:sp>
        <p:nvSpPr>
          <p:cNvPr id="522264" name="Rectangle 24"/>
          <p:cNvSpPr>
            <a:spLocks noChangeArrowheads="1"/>
          </p:cNvSpPr>
          <p:nvPr/>
        </p:nvSpPr>
        <p:spPr bwMode="auto">
          <a:xfrm>
            <a:off x="5410200" y="1666875"/>
            <a:ext cx="438150"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56</a:t>
            </a:r>
          </a:p>
        </p:txBody>
      </p:sp>
      <p:sp>
        <p:nvSpPr>
          <p:cNvPr id="522265" name="Rectangle 25"/>
          <p:cNvSpPr>
            <a:spLocks noChangeArrowheads="1"/>
          </p:cNvSpPr>
          <p:nvPr/>
        </p:nvSpPr>
        <p:spPr bwMode="auto">
          <a:xfrm>
            <a:off x="5410200" y="2098675"/>
            <a:ext cx="438150"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78</a:t>
            </a:r>
          </a:p>
        </p:txBody>
      </p:sp>
      <p:sp>
        <p:nvSpPr>
          <p:cNvPr id="522266" name="Rectangle 26"/>
          <p:cNvSpPr>
            <a:spLocks noChangeArrowheads="1"/>
          </p:cNvSpPr>
          <p:nvPr/>
        </p:nvSpPr>
        <p:spPr bwMode="auto">
          <a:xfrm>
            <a:off x="6057900" y="2111375"/>
            <a:ext cx="282575"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sz="2200" b="1"/>
              <a:t>0</a:t>
            </a:r>
          </a:p>
        </p:txBody>
      </p:sp>
      <p:sp>
        <p:nvSpPr>
          <p:cNvPr id="522267" name="Rectangle 27"/>
          <p:cNvSpPr>
            <a:spLocks noChangeArrowheads="1"/>
          </p:cNvSpPr>
          <p:nvPr/>
        </p:nvSpPr>
        <p:spPr bwMode="auto">
          <a:xfrm>
            <a:off x="6045200" y="1692275"/>
            <a:ext cx="282575"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sz="2200" b="1"/>
              <a:t>1</a:t>
            </a:r>
          </a:p>
        </p:txBody>
      </p:sp>
      <p:sp>
        <p:nvSpPr>
          <p:cNvPr id="522268" name="Rectangle 28"/>
          <p:cNvSpPr>
            <a:spLocks noChangeArrowheads="1"/>
          </p:cNvSpPr>
          <p:nvPr/>
        </p:nvSpPr>
        <p:spPr bwMode="auto">
          <a:xfrm>
            <a:off x="6045200" y="1311275"/>
            <a:ext cx="282575"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sz="2200" b="1"/>
              <a:t>2</a:t>
            </a:r>
          </a:p>
        </p:txBody>
      </p:sp>
      <p:sp>
        <p:nvSpPr>
          <p:cNvPr id="522269" name="Rectangle 29"/>
          <p:cNvSpPr>
            <a:spLocks noChangeArrowheads="1"/>
          </p:cNvSpPr>
          <p:nvPr/>
        </p:nvSpPr>
        <p:spPr bwMode="auto">
          <a:xfrm>
            <a:off x="6045200" y="930275"/>
            <a:ext cx="282575"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sz="2200" b="1"/>
              <a:t>3</a:t>
            </a:r>
          </a:p>
        </p:txBody>
      </p:sp>
      <p:sp>
        <p:nvSpPr>
          <p:cNvPr id="522270" name="Rectangle 30"/>
          <p:cNvSpPr>
            <a:spLocks noChangeArrowheads="1"/>
          </p:cNvSpPr>
          <p:nvPr/>
        </p:nvSpPr>
        <p:spPr bwMode="auto">
          <a:xfrm>
            <a:off x="4914900" y="2611438"/>
            <a:ext cx="14986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t>Little Endian</a:t>
            </a:r>
          </a:p>
        </p:txBody>
      </p:sp>
      <p:sp>
        <p:nvSpPr>
          <p:cNvPr id="428063" name="Rectangle 31"/>
          <p:cNvSpPr>
            <a:spLocks noChangeArrowheads="1"/>
          </p:cNvSpPr>
          <p:nvPr/>
        </p:nvSpPr>
        <p:spPr bwMode="auto">
          <a:xfrm>
            <a:off x="292100" y="3852863"/>
            <a:ext cx="8505825" cy="2619375"/>
          </a:xfrm>
          <a:prstGeom prst="rect">
            <a:avLst/>
          </a:prstGeom>
          <a:noFill/>
          <a:ln w="12700">
            <a:noFill/>
            <a:miter lim="800000"/>
            <a:headEnd/>
            <a:tailEnd/>
          </a:ln>
        </p:spPr>
        <p:txBody>
          <a:bodyPr lIns="63500" tIns="25400" rIns="63500" bIns="25400">
            <a:spAutoFit/>
          </a:bodyPr>
          <a:lstStyle/>
          <a:p>
            <a:pPr eaLnBrk="0" hangingPunct="0">
              <a:lnSpc>
                <a:spcPct val="115000"/>
              </a:lnSpc>
              <a:spcBef>
                <a:spcPct val="15000"/>
              </a:spcBef>
              <a:buClr>
                <a:schemeClr val="tx1"/>
              </a:buClr>
              <a:buSzPct val="60000"/>
              <a:buFont typeface="Wingdings" pitchFamily="2" charset="2"/>
              <a:buChar char="u"/>
            </a:pPr>
            <a:r>
              <a:rPr lang="zh-CN" altLang="en-US" b="1">
                <a:solidFill>
                  <a:schemeClr val="accent2"/>
                </a:solidFill>
              </a:rPr>
              <a:t> </a:t>
            </a:r>
            <a:r>
              <a:rPr lang="zh-CN" altLang="en-US" sz="2200" b="1">
                <a:solidFill>
                  <a:schemeClr val="accent2"/>
                </a:solidFill>
                <a:ea typeface="黑体" pitchFamily="49" charset="-122"/>
                <a:cs typeface="Arial" pitchFamily="34" charset="0"/>
              </a:rPr>
              <a:t>每个系统内部是一致的，但在系统间通信时可能会发生问题！</a:t>
            </a:r>
          </a:p>
          <a:p>
            <a:pPr eaLnBrk="0" hangingPunct="0">
              <a:lnSpc>
                <a:spcPct val="115000"/>
              </a:lnSpc>
              <a:spcBef>
                <a:spcPct val="15000"/>
              </a:spcBef>
              <a:buClr>
                <a:schemeClr val="tx1"/>
              </a:buClr>
              <a:buSzPct val="60000"/>
              <a:buFont typeface="Wingdings" pitchFamily="2" charset="2"/>
              <a:buChar char="u"/>
            </a:pPr>
            <a:r>
              <a:rPr lang="zh-CN" altLang="en-US" sz="2200" b="1">
                <a:solidFill>
                  <a:schemeClr val="accent2"/>
                </a:solidFill>
                <a:ea typeface="黑体" pitchFamily="49" charset="-122"/>
                <a:cs typeface="Arial" pitchFamily="34" charset="0"/>
              </a:rPr>
              <a:t> 因为顺序不同，需要进行顺序转换</a:t>
            </a:r>
            <a:endParaRPr lang="en-US" altLang="zh-CN" sz="2200" b="1">
              <a:solidFill>
                <a:schemeClr val="accent2"/>
              </a:solidFill>
              <a:ea typeface="黑体" pitchFamily="49" charset="-122"/>
              <a:cs typeface="Arial" pitchFamily="34" charset="0"/>
            </a:endParaRPr>
          </a:p>
          <a:p>
            <a:pPr eaLnBrk="0" hangingPunct="0">
              <a:lnSpc>
                <a:spcPct val="115000"/>
              </a:lnSpc>
              <a:spcBef>
                <a:spcPct val="15000"/>
              </a:spcBef>
              <a:buClr>
                <a:schemeClr val="tx1"/>
              </a:buClr>
              <a:buSzPct val="60000"/>
              <a:buFont typeface="Wingdings" pitchFamily="2" charset="2"/>
              <a:buNone/>
            </a:pPr>
            <a:r>
              <a:rPr lang="zh-CN" altLang="en-US" sz="2200" b="1">
                <a:ea typeface="黑体" pitchFamily="49" charset="-122"/>
                <a:cs typeface="Arial" pitchFamily="34" charset="0"/>
              </a:rPr>
              <a:t>音、视频和图像等文件格式或处理程序都涉及到字节顺序问题</a:t>
            </a:r>
            <a:endParaRPr lang="en-US" altLang="zh-CN" sz="2200" b="1">
              <a:ea typeface="黑体" pitchFamily="49" charset="-122"/>
              <a:cs typeface="Arial" pitchFamily="34" charset="0"/>
            </a:endParaRPr>
          </a:p>
          <a:p>
            <a:pPr eaLnBrk="0" hangingPunct="0">
              <a:lnSpc>
                <a:spcPct val="115000"/>
              </a:lnSpc>
              <a:spcBef>
                <a:spcPct val="15000"/>
              </a:spcBef>
              <a:buSzPct val="60000"/>
              <a:buFont typeface="Wingdings" pitchFamily="2" charset="2"/>
              <a:buNone/>
            </a:pPr>
            <a:r>
              <a:rPr lang="en-US" altLang="zh-CN" sz="2200" b="1">
                <a:solidFill>
                  <a:schemeClr val="accent2"/>
                </a:solidFill>
                <a:ea typeface="黑体" pitchFamily="49" charset="-122"/>
                <a:cs typeface="Arial" pitchFamily="34" charset="0"/>
              </a:rPr>
              <a:t>     </a:t>
            </a:r>
            <a:r>
              <a:rPr lang="en-US" altLang="zh-CN" sz="2200" b="1">
                <a:solidFill>
                  <a:srgbClr val="CC0000"/>
                </a:solidFill>
                <a:ea typeface="黑体" pitchFamily="49" charset="-122"/>
                <a:cs typeface="Arial" pitchFamily="34" charset="0"/>
              </a:rPr>
              <a:t>ex. Little endian: GIF, PC Paintbrush, Microsoft RTF,etc </a:t>
            </a:r>
            <a:endParaRPr lang="zh-CN" altLang="en-US" sz="2200" b="1">
              <a:solidFill>
                <a:srgbClr val="CC0000"/>
              </a:solidFill>
              <a:ea typeface="黑体" pitchFamily="49" charset="-122"/>
              <a:cs typeface="Arial" pitchFamily="34" charset="0"/>
            </a:endParaRPr>
          </a:p>
          <a:p>
            <a:pPr eaLnBrk="0" hangingPunct="0">
              <a:lnSpc>
                <a:spcPct val="115000"/>
              </a:lnSpc>
              <a:spcBef>
                <a:spcPct val="15000"/>
              </a:spcBef>
              <a:buSzPct val="60000"/>
              <a:buFont typeface="Wingdings" pitchFamily="2" charset="2"/>
              <a:buNone/>
            </a:pPr>
            <a:r>
              <a:rPr lang="zh-CN" altLang="en-US" sz="2200" b="1">
                <a:solidFill>
                  <a:srgbClr val="CC0000"/>
                </a:solidFill>
                <a:ea typeface="黑体" pitchFamily="49" charset="-122"/>
                <a:cs typeface="Arial" pitchFamily="34" charset="0"/>
              </a:rPr>
              <a:t>           </a:t>
            </a:r>
            <a:r>
              <a:rPr lang="en-US" altLang="zh-CN" sz="2200" b="1">
                <a:solidFill>
                  <a:srgbClr val="CC0000"/>
                </a:solidFill>
                <a:ea typeface="黑体" pitchFamily="49" charset="-122"/>
                <a:cs typeface="Arial" pitchFamily="34" charset="0"/>
              </a:rPr>
              <a:t>Big endian:  Adobe Photoshop, JPEG, MacPaint, etc</a:t>
            </a:r>
            <a:r>
              <a:rPr lang="en-US" altLang="zh-CN" sz="2200" b="1">
                <a:cs typeface="Arial" pitchFamily="34" charset="0"/>
              </a:rPr>
              <a:t>  </a:t>
            </a:r>
          </a:p>
          <a:p>
            <a:pPr eaLnBrk="0" hangingPunct="0">
              <a:lnSpc>
                <a:spcPct val="115000"/>
              </a:lnSpc>
              <a:spcBef>
                <a:spcPct val="15000"/>
              </a:spcBef>
            </a:pPr>
            <a:endParaRPr lang="zh-CN" altLang="en-US" sz="2200" b="1">
              <a:cs typeface="Arial" pitchFamily="34" charset="0"/>
            </a:endParaRPr>
          </a:p>
        </p:txBody>
      </p:sp>
      <p:sp>
        <p:nvSpPr>
          <p:cNvPr id="428064" name="Text Box 32"/>
          <p:cNvSpPr txBox="1">
            <a:spLocks noChangeArrowheads="1"/>
          </p:cNvSpPr>
          <p:nvPr/>
        </p:nvSpPr>
        <p:spPr bwMode="auto">
          <a:xfrm>
            <a:off x="203200" y="3021013"/>
            <a:ext cx="5502275" cy="393700"/>
          </a:xfrm>
          <a:prstGeom prst="rect">
            <a:avLst/>
          </a:prstGeom>
          <a:noFill/>
          <a:ln w="12700">
            <a:noFill/>
            <a:miter lim="800000"/>
            <a:headEnd/>
            <a:tailEnd/>
          </a:ln>
        </p:spPr>
        <p:txBody>
          <a:bodyPr>
            <a:spAutoFit/>
          </a:bodyPr>
          <a:lstStyle/>
          <a:p>
            <a:pPr eaLnBrk="0" hangingPunct="0">
              <a:lnSpc>
                <a:spcPct val="90000"/>
              </a:lnSpc>
            </a:pPr>
            <a:r>
              <a:rPr lang="zh-CN" altLang="en-US" sz="2200" b="1">
                <a:solidFill>
                  <a:schemeClr val="accent2"/>
                </a:solidFill>
                <a:latin typeface="黑体" pitchFamily="49" charset="-122"/>
                <a:ea typeface="黑体" pitchFamily="49" charset="-122"/>
                <a:cs typeface="Arial" pitchFamily="34" charset="0"/>
              </a:rPr>
              <a:t>上述存放在</a:t>
            </a:r>
            <a:r>
              <a:rPr lang="en-US" altLang="zh-CN" sz="2200" b="1">
                <a:solidFill>
                  <a:schemeClr val="accent2"/>
                </a:solidFill>
                <a:latin typeface="黑体" pitchFamily="49" charset="-122"/>
                <a:ea typeface="黑体" pitchFamily="49" charset="-122"/>
                <a:cs typeface="Arial" pitchFamily="34" charset="0"/>
              </a:rPr>
              <a:t>0</a:t>
            </a:r>
            <a:r>
              <a:rPr lang="zh-CN" altLang="en-US" sz="2200" b="1">
                <a:solidFill>
                  <a:schemeClr val="accent2"/>
                </a:solidFill>
                <a:latin typeface="黑体" pitchFamily="49" charset="-122"/>
                <a:ea typeface="黑体" pitchFamily="49" charset="-122"/>
                <a:cs typeface="Arial" pitchFamily="34" charset="0"/>
              </a:rPr>
              <a:t>号单元的数据（字）是什么？</a:t>
            </a:r>
          </a:p>
        </p:txBody>
      </p:sp>
      <p:sp>
        <p:nvSpPr>
          <p:cNvPr id="428065" name="Text Box 33"/>
          <p:cNvSpPr txBox="1">
            <a:spLocks noChangeArrowheads="1"/>
          </p:cNvSpPr>
          <p:nvPr/>
        </p:nvSpPr>
        <p:spPr bwMode="auto">
          <a:xfrm>
            <a:off x="5432425" y="3044825"/>
            <a:ext cx="3711575" cy="385763"/>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rgbClr val="FF0066"/>
                </a:solidFill>
              </a:rPr>
              <a:t>12345678H</a:t>
            </a:r>
            <a:r>
              <a:rPr lang="zh-CN" altLang="en-US" sz="2200" b="1">
                <a:solidFill>
                  <a:srgbClr val="FF0066"/>
                </a:solidFill>
              </a:rPr>
              <a:t>？ </a:t>
            </a:r>
            <a:r>
              <a:rPr lang="en-US" altLang="zh-CN" sz="2200" b="1">
                <a:solidFill>
                  <a:srgbClr val="FF0066"/>
                </a:solidFill>
              </a:rPr>
              <a:t>78563412H</a:t>
            </a:r>
            <a:r>
              <a:rPr lang="zh-CN" altLang="en-US" sz="2200" b="1">
                <a:solidFill>
                  <a:srgbClr val="FF0066"/>
                </a:solidFill>
              </a:rPr>
              <a:t>？</a:t>
            </a:r>
          </a:p>
        </p:txBody>
      </p:sp>
      <p:sp>
        <p:nvSpPr>
          <p:cNvPr id="428066" name="Text Box 34"/>
          <p:cNvSpPr txBox="1">
            <a:spLocks noChangeArrowheads="1"/>
          </p:cNvSpPr>
          <p:nvPr/>
        </p:nvSpPr>
        <p:spPr bwMode="auto">
          <a:xfrm>
            <a:off x="323850" y="3508375"/>
            <a:ext cx="8375650" cy="385763"/>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zh-CN" altLang="en-US" sz="2200" b="1">
                <a:latin typeface="黑体" pitchFamily="49" charset="-122"/>
                <a:ea typeface="黑体" pitchFamily="49" charset="-122"/>
                <a:cs typeface="Arial" pitchFamily="34" charset="0"/>
              </a:rPr>
              <a:t>存放方式不同的机器间程序移植或数据通信时，会发生什么问题？</a:t>
            </a:r>
          </a:p>
        </p:txBody>
      </p:sp>
      <p:sp>
        <p:nvSpPr>
          <p:cNvPr id="4" name="TextBox 3"/>
          <p:cNvSpPr txBox="1"/>
          <p:nvPr/>
        </p:nvSpPr>
        <p:spPr>
          <a:xfrm>
            <a:off x="6673850" y="584200"/>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8064"/>
                                        </p:tgtEl>
                                        <p:attrNameLst>
                                          <p:attrName>style.visibility</p:attrName>
                                        </p:attrNameLst>
                                      </p:cBhvr>
                                      <p:to>
                                        <p:strVal val="visible"/>
                                      </p:to>
                                    </p:set>
                                    <p:animEffect transition="in" filter="blinds(horizontal)">
                                      <p:cBhvr>
                                        <p:cTn id="7" dur="500"/>
                                        <p:tgtEl>
                                          <p:spTgt spid="4280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8065"/>
                                        </p:tgtEl>
                                        <p:attrNameLst>
                                          <p:attrName>style.visibility</p:attrName>
                                        </p:attrNameLst>
                                      </p:cBhvr>
                                      <p:to>
                                        <p:strVal val="visible"/>
                                      </p:to>
                                    </p:set>
                                    <p:animEffect transition="in" filter="blinds(horizontal)">
                                      <p:cBhvr>
                                        <p:cTn id="12" dur="500"/>
                                        <p:tgtEl>
                                          <p:spTgt spid="4280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8066"/>
                                        </p:tgtEl>
                                        <p:attrNameLst>
                                          <p:attrName>style.visibility</p:attrName>
                                        </p:attrNameLst>
                                      </p:cBhvr>
                                      <p:to>
                                        <p:strVal val="visible"/>
                                      </p:to>
                                    </p:set>
                                    <p:animEffect transition="in" filter="blinds(horizontal)">
                                      <p:cBhvr>
                                        <p:cTn id="17" dur="500"/>
                                        <p:tgtEl>
                                          <p:spTgt spid="42806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8063">
                                            <p:txEl>
                                              <p:pRg st="0" end="0"/>
                                            </p:txEl>
                                          </p:spTgt>
                                        </p:tgtEl>
                                        <p:attrNameLst>
                                          <p:attrName>style.visibility</p:attrName>
                                        </p:attrNameLst>
                                      </p:cBhvr>
                                      <p:to>
                                        <p:strVal val="visible"/>
                                      </p:to>
                                    </p:set>
                                    <p:animEffect transition="in" filter="blinds(horizontal)">
                                      <p:cBhvr>
                                        <p:cTn id="22" dur="500"/>
                                        <p:tgtEl>
                                          <p:spTgt spid="428063">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28063">
                                            <p:txEl>
                                              <p:pRg st="1" end="1"/>
                                            </p:txEl>
                                          </p:spTgt>
                                        </p:tgtEl>
                                        <p:attrNameLst>
                                          <p:attrName>style.visibility</p:attrName>
                                        </p:attrNameLst>
                                      </p:cBhvr>
                                      <p:to>
                                        <p:strVal val="visible"/>
                                      </p:to>
                                    </p:set>
                                    <p:animEffect transition="in" filter="blinds(horizontal)">
                                      <p:cBhvr>
                                        <p:cTn id="25" dur="500"/>
                                        <p:tgtEl>
                                          <p:spTgt spid="42806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28063">
                                            <p:txEl>
                                              <p:pRg st="2" end="2"/>
                                            </p:txEl>
                                          </p:spTgt>
                                        </p:tgtEl>
                                        <p:attrNameLst>
                                          <p:attrName>style.visibility</p:attrName>
                                        </p:attrNameLst>
                                      </p:cBhvr>
                                      <p:to>
                                        <p:strVal val="visible"/>
                                      </p:to>
                                    </p:set>
                                    <p:animEffect transition="in" filter="blinds(horizontal)">
                                      <p:cBhvr>
                                        <p:cTn id="30" dur="500"/>
                                        <p:tgtEl>
                                          <p:spTgt spid="42806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28063">
                                            <p:txEl>
                                              <p:pRg st="3" end="3"/>
                                            </p:txEl>
                                          </p:spTgt>
                                        </p:tgtEl>
                                        <p:attrNameLst>
                                          <p:attrName>style.visibility</p:attrName>
                                        </p:attrNameLst>
                                      </p:cBhvr>
                                      <p:to>
                                        <p:strVal val="visible"/>
                                      </p:to>
                                    </p:set>
                                    <p:animEffect transition="in" filter="blinds(horizontal)">
                                      <p:cBhvr>
                                        <p:cTn id="35" dur="500"/>
                                        <p:tgtEl>
                                          <p:spTgt spid="42806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428063">
                                            <p:txEl>
                                              <p:pRg st="4" end="4"/>
                                            </p:txEl>
                                          </p:spTgt>
                                        </p:tgtEl>
                                        <p:attrNameLst>
                                          <p:attrName>style.visibility</p:attrName>
                                        </p:attrNameLst>
                                      </p:cBhvr>
                                      <p:to>
                                        <p:strVal val="visible"/>
                                      </p:to>
                                    </p:set>
                                    <p:animEffect transition="in" filter="blinds(horizontal)">
                                      <p:cBhvr>
                                        <p:cTn id="40" dur="500"/>
                                        <p:tgtEl>
                                          <p:spTgt spid="42806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linds(horizontal)">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64" grpId="0"/>
      <p:bldP spid="428065" grpId="0"/>
      <p:bldP spid="428066" grpId="0"/>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idx="4294967295"/>
          </p:nvPr>
        </p:nvSpPr>
        <p:spPr>
          <a:xfrm>
            <a:off x="711200" y="53975"/>
            <a:ext cx="7137400" cy="660400"/>
          </a:xfrm>
        </p:spPr>
        <p:txBody>
          <a:bodyPr lIns="63500" tIns="25400" rIns="63500" bIns="25400" anchor="t">
            <a:spAutoFit/>
          </a:bodyPr>
          <a:lstStyle/>
          <a:p>
            <a:r>
              <a:rPr lang="en-US" altLang="zh-CN" smtClean="0">
                <a:ea typeface="宋体" pitchFamily="2" charset="-122"/>
              </a:rPr>
              <a:t>Alignment(</a:t>
            </a:r>
            <a:r>
              <a:rPr lang="zh-CN" altLang="en-US" smtClean="0">
                <a:ea typeface="宋体" pitchFamily="2" charset="-122"/>
              </a:rPr>
              <a:t>对齐</a:t>
            </a:r>
            <a:r>
              <a:rPr lang="en-US" altLang="zh-CN" smtClean="0">
                <a:ea typeface="宋体" pitchFamily="2" charset="-122"/>
              </a:rPr>
              <a:t>)</a:t>
            </a:r>
            <a:endParaRPr lang="zh-CN" altLang="en-US" smtClean="0">
              <a:ea typeface="宋体" pitchFamily="2" charset="-122"/>
            </a:endParaRPr>
          </a:p>
        </p:txBody>
      </p:sp>
      <p:sp>
        <p:nvSpPr>
          <p:cNvPr id="429059" name="Rectangle 3"/>
          <p:cNvSpPr>
            <a:spLocks noGrp="1" noChangeArrowheads="1"/>
          </p:cNvSpPr>
          <p:nvPr>
            <p:ph type="body" idx="4294967295"/>
          </p:nvPr>
        </p:nvSpPr>
        <p:spPr>
          <a:xfrm>
            <a:off x="249238" y="1381125"/>
            <a:ext cx="8737600" cy="4457700"/>
          </a:xfrm>
          <a:noFill/>
        </p:spPr>
        <p:txBody>
          <a:bodyPr lIns="63500" tIns="25400" rIns="63500" bIns="25400">
            <a:spAutoFit/>
          </a:bodyPr>
          <a:lstStyle/>
          <a:p>
            <a:pPr>
              <a:lnSpc>
                <a:spcPct val="100000"/>
              </a:lnSpc>
              <a:spcBef>
                <a:spcPct val="35000"/>
              </a:spcBef>
              <a:buSzPct val="75000"/>
            </a:pPr>
            <a:r>
              <a:rPr lang="zh-CN" altLang="en-US" sz="2200" smtClean="0">
                <a:latin typeface="黑体" pitchFamily="49" charset="-122"/>
                <a:ea typeface="黑体" pitchFamily="49" charset="-122"/>
              </a:rPr>
              <a:t>目前机器字长一般为</a:t>
            </a:r>
            <a:r>
              <a:rPr lang="en-US" altLang="zh-CN" sz="2200" smtClean="0">
                <a:latin typeface="黑体" pitchFamily="49" charset="-122"/>
                <a:ea typeface="黑体" pitchFamily="49" charset="-122"/>
              </a:rPr>
              <a:t>32</a:t>
            </a:r>
            <a:r>
              <a:rPr lang="zh-CN" altLang="en-US" sz="2200" smtClean="0">
                <a:latin typeface="黑体" pitchFamily="49" charset="-122"/>
                <a:ea typeface="黑体" pitchFamily="49" charset="-122"/>
              </a:rPr>
              <a:t>位或</a:t>
            </a:r>
            <a:r>
              <a:rPr lang="en-US" altLang="zh-CN" sz="2200" smtClean="0">
                <a:latin typeface="黑体" pitchFamily="49" charset="-122"/>
                <a:ea typeface="黑体" pitchFamily="49" charset="-122"/>
              </a:rPr>
              <a:t>64</a:t>
            </a:r>
            <a:r>
              <a:rPr lang="zh-CN" altLang="en-US" sz="2200" smtClean="0">
                <a:latin typeface="黑体" pitchFamily="49" charset="-122"/>
                <a:ea typeface="黑体" pitchFamily="49" charset="-122"/>
              </a:rPr>
              <a:t>位，而存储器地址按字节编址</a:t>
            </a:r>
          </a:p>
          <a:p>
            <a:pPr>
              <a:lnSpc>
                <a:spcPct val="100000"/>
              </a:lnSpc>
              <a:spcBef>
                <a:spcPct val="35000"/>
              </a:spcBef>
              <a:buSzPct val="75000"/>
            </a:pPr>
            <a:r>
              <a:rPr lang="zh-CN" altLang="en-US" sz="2200" smtClean="0">
                <a:latin typeface="黑体" pitchFamily="49" charset="-122"/>
                <a:ea typeface="黑体" pitchFamily="49" charset="-122"/>
              </a:rPr>
              <a:t>指令系统支持对字节、半字、字及双字的运算，也有位处理指令</a:t>
            </a:r>
          </a:p>
          <a:p>
            <a:pPr>
              <a:lnSpc>
                <a:spcPct val="100000"/>
              </a:lnSpc>
              <a:spcBef>
                <a:spcPct val="35000"/>
              </a:spcBef>
              <a:buSzPct val="75000"/>
            </a:pPr>
            <a:r>
              <a:rPr lang="zh-CN" altLang="en-US" sz="2200" smtClean="0">
                <a:latin typeface="黑体" pitchFamily="49" charset="-122"/>
                <a:ea typeface="黑体" pitchFamily="49" charset="-122"/>
              </a:rPr>
              <a:t>各种不同长度的数据存放时，有两种处理方式</a:t>
            </a:r>
            <a:r>
              <a:rPr lang="en-US" altLang="zh-CN" sz="2200" smtClean="0">
                <a:latin typeface="黑体" pitchFamily="49" charset="-122"/>
                <a:ea typeface="黑体" pitchFamily="49" charset="-122"/>
              </a:rPr>
              <a:t>:</a:t>
            </a:r>
          </a:p>
          <a:p>
            <a:pPr lvl="1">
              <a:lnSpc>
                <a:spcPct val="100000"/>
              </a:lnSpc>
              <a:spcBef>
                <a:spcPct val="35000"/>
              </a:spcBef>
              <a:buClr>
                <a:schemeClr val="accent2"/>
              </a:buClr>
            </a:pPr>
            <a:r>
              <a:rPr lang="zh-CN" altLang="en-US" sz="2200" smtClean="0">
                <a:latin typeface="黑体" pitchFamily="49" charset="-122"/>
                <a:ea typeface="黑体" pitchFamily="49" charset="-122"/>
              </a:rPr>
              <a:t> </a:t>
            </a:r>
            <a:r>
              <a:rPr lang="zh-CN" altLang="en-US" sz="2200" smtClean="0">
                <a:solidFill>
                  <a:srgbClr val="3333FF"/>
                </a:solidFill>
                <a:latin typeface="黑体" pitchFamily="49" charset="-122"/>
                <a:ea typeface="黑体" pitchFamily="49" charset="-122"/>
              </a:rPr>
              <a:t>按边界对齐 （假定</a:t>
            </a:r>
            <a:r>
              <a:rPr lang="zh-CN" altLang="en-US" sz="2200" smtClean="0">
                <a:solidFill>
                  <a:srgbClr val="CC0000"/>
                </a:solidFill>
                <a:latin typeface="黑体" pitchFamily="49" charset="-122"/>
                <a:ea typeface="黑体" pitchFamily="49" charset="-122"/>
              </a:rPr>
              <a:t>存储字</a:t>
            </a:r>
            <a:r>
              <a:rPr lang="zh-CN" altLang="en-US" sz="2200" smtClean="0">
                <a:solidFill>
                  <a:srgbClr val="3333FF"/>
                </a:solidFill>
                <a:latin typeface="黑体" pitchFamily="49" charset="-122"/>
                <a:ea typeface="黑体" pitchFamily="49" charset="-122"/>
              </a:rPr>
              <a:t>的宽度为</a:t>
            </a:r>
            <a:r>
              <a:rPr lang="en-US" altLang="zh-CN" sz="2200" smtClean="0">
                <a:solidFill>
                  <a:srgbClr val="3333FF"/>
                </a:solidFill>
                <a:latin typeface="黑体" pitchFamily="49" charset="-122"/>
                <a:ea typeface="黑体" pitchFamily="49" charset="-122"/>
              </a:rPr>
              <a:t>32</a:t>
            </a:r>
            <a:r>
              <a:rPr lang="zh-CN" altLang="en-US" sz="2200" smtClean="0">
                <a:solidFill>
                  <a:srgbClr val="3333FF"/>
                </a:solidFill>
                <a:latin typeface="黑体" pitchFamily="49" charset="-122"/>
                <a:ea typeface="黑体" pitchFamily="49" charset="-122"/>
              </a:rPr>
              <a:t>位，按字节编址）</a:t>
            </a:r>
            <a:endParaRPr lang="en-US" altLang="zh-CN" sz="2200" smtClean="0">
              <a:solidFill>
                <a:srgbClr val="3333FF"/>
              </a:solidFill>
              <a:latin typeface="黑体" pitchFamily="49" charset="-122"/>
              <a:ea typeface="黑体" pitchFamily="49" charset="-122"/>
            </a:endParaRPr>
          </a:p>
          <a:p>
            <a:pPr lvl="2">
              <a:lnSpc>
                <a:spcPct val="100000"/>
              </a:lnSpc>
              <a:spcBef>
                <a:spcPct val="35000"/>
              </a:spcBef>
            </a:pPr>
            <a:r>
              <a:rPr lang="zh-CN" altLang="en-US" sz="2200" smtClean="0">
                <a:latin typeface="黑体" pitchFamily="49" charset="-122"/>
                <a:ea typeface="黑体" pitchFamily="49" charset="-122"/>
              </a:rPr>
              <a:t>字地址：</a:t>
            </a:r>
            <a:r>
              <a:rPr lang="en-US" altLang="zh-CN" sz="2200" smtClean="0">
                <a:latin typeface="黑体" pitchFamily="49" charset="-122"/>
                <a:ea typeface="黑体" pitchFamily="49" charset="-122"/>
              </a:rPr>
              <a:t>4</a:t>
            </a:r>
            <a:r>
              <a:rPr lang="zh-CN" altLang="en-US" sz="2200" smtClean="0">
                <a:latin typeface="黑体" pitchFamily="49" charset="-122"/>
                <a:ea typeface="黑体" pitchFamily="49" charset="-122"/>
              </a:rPr>
              <a:t>的倍数</a:t>
            </a:r>
            <a:r>
              <a:rPr lang="en-US" altLang="zh-CN" sz="2200" smtClean="0">
                <a:latin typeface="黑体" pitchFamily="49" charset="-122"/>
                <a:ea typeface="黑体" pitchFamily="49" charset="-122"/>
              </a:rPr>
              <a:t>(</a:t>
            </a:r>
            <a:r>
              <a:rPr lang="zh-CN" altLang="en-US" sz="2200" smtClean="0">
                <a:latin typeface="黑体" pitchFamily="49" charset="-122"/>
                <a:ea typeface="黑体" pitchFamily="49" charset="-122"/>
              </a:rPr>
              <a:t>低两位为</a:t>
            </a:r>
            <a:r>
              <a:rPr lang="en-US" altLang="zh-CN" sz="2200" smtClean="0">
                <a:latin typeface="黑体" pitchFamily="49" charset="-122"/>
                <a:ea typeface="黑体" pitchFamily="49" charset="-122"/>
              </a:rPr>
              <a:t>0)</a:t>
            </a:r>
          </a:p>
          <a:p>
            <a:pPr lvl="2">
              <a:lnSpc>
                <a:spcPct val="100000"/>
              </a:lnSpc>
              <a:spcBef>
                <a:spcPct val="35000"/>
              </a:spcBef>
            </a:pPr>
            <a:r>
              <a:rPr lang="zh-CN" altLang="en-US" sz="2200" smtClean="0">
                <a:latin typeface="黑体" pitchFamily="49" charset="-122"/>
                <a:ea typeface="黑体" pitchFamily="49" charset="-122"/>
              </a:rPr>
              <a:t>半字地址：</a:t>
            </a:r>
            <a:r>
              <a:rPr lang="en-US" altLang="zh-CN" sz="2200" smtClean="0">
                <a:latin typeface="黑体" pitchFamily="49" charset="-122"/>
                <a:ea typeface="黑体" pitchFamily="49" charset="-122"/>
              </a:rPr>
              <a:t>2</a:t>
            </a:r>
            <a:r>
              <a:rPr lang="zh-CN" altLang="en-US" sz="2200" smtClean="0">
                <a:latin typeface="黑体" pitchFamily="49" charset="-122"/>
                <a:ea typeface="黑体" pitchFamily="49" charset="-122"/>
              </a:rPr>
              <a:t>的倍数</a:t>
            </a:r>
            <a:r>
              <a:rPr lang="en-US" altLang="zh-CN" sz="2200" smtClean="0">
                <a:latin typeface="黑体" pitchFamily="49" charset="-122"/>
                <a:ea typeface="黑体" pitchFamily="49" charset="-122"/>
              </a:rPr>
              <a:t>(</a:t>
            </a:r>
            <a:r>
              <a:rPr lang="zh-CN" altLang="en-US" sz="2200" smtClean="0">
                <a:latin typeface="黑体" pitchFamily="49" charset="-122"/>
                <a:ea typeface="黑体" pitchFamily="49" charset="-122"/>
              </a:rPr>
              <a:t>低位为</a:t>
            </a:r>
            <a:r>
              <a:rPr lang="en-US" altLang="zh-CN" sz="2200" smtClean="0">
                <a:latin typeface="黑体" pitchFamily="49" charset="-122"/>
                <a:ea typeface="黑体" pitchFamily="49" charset="-122"/>
              </a:rPr>
              <a:t>0)</a:t>
            </a:r>
          </a:p>
          <a:p>
            <a:pPr lvl="2">
              <a:lnSpc>
                <a:spcPct val="100000"/>
              </a:lnSpc>
              <a:spcBef>
                <a:spcPct val="35000"/>
              </a:spcBef>
            </a:pPr>
            <a:r>
              <a:rPr lang="zh-CN" altLang="en-US" sz="2200" smtClean="0">
                <a:latin typeface="黑体" pitchFamily="49" charset="-122"/>
                <a:ea typeface="黑体" pitchFamily="49" charset="-122"/>
              </a:rPr>
              <a:t>字节地址：任意</a:t>
            </a:r>
          </a:p>
          <a:p>
            <a:pPr lvl="1">
              <a:lnSpc>
                <a:spcPct val="100000"/>
              </a:lnSpc>
              <a:spcBef>
                <a:spcPct val="35000"/>
              </a:spcBef>
              <a:buClr>
                <a:srgbClr val="3333FF"/>
              </a:buClr>
            </a:pPr>
            <a:r>
              <a:rPr lang="zh-CN" altLang="en-US" sz="2200" smtClean="0">
                <a:solidFill>
                  <a:srgbClr val="3333FF"/>
                </a:solidFill>
                <a:latin typeface="黑体" pitchFamily="49" charset="-122"/>
                <a:ea typeface="黑体" pitchFamily="49" charset="-122"/>
              </a:rPr>
              <a:t>不按边界对齐</a:t>
            </a:r>
          </a:p>
          <a:p>
            <a:pPr lvl="2">
              <a:lnSpc>
                <a:spcPct val="100000"/>
              </a:lnSpc>
              <a:spcBef>
                <a:spcPct val="35000"/>
              </a:spcBef>
              <a:buFontTx/>
              <a:buNone/>
            </a:pPr>
            <a:r>
              <a:rPr lang="zh-CN" altLang="en-US" sz="2200" smtClean="0">
                <a:solidFill>
                  <a:srgbClr val="CC0000"/>
                </a:solidFill>
                <a:latin typeface="黑体" pitchFamily="49" charset="-122"/>
                <a:ea typeface="黑体" pitchFamily="49" charset="-122"/>
              </a:rPr>
              <a:t>坏处：可能会增加访存次数！</a:t>
            </a:r>
          </a:p>
          <a:p>
            <a:pPr lvl="2">
              <a:lnSpc>
                <a:spcPct val="100000"/>
              </a:lnSpc>
              <a:spcBef>
                <a:spcPct val="35000"/>
              </a:spcBef>
              <a:buFontTx/>
              <a:buNone/>
            </a:pPr>
            <a:r>
              <a:rPr lang="zh-CN" altLang="en-US" sz="2200" smtClean="0">
                <a:solidFill>
                  <a:srgbClr val="CC0000"/>
                </a:solidFill>
                <a:latin typeface="黑体" pitchFamily="49" charset="-122"/>
                <a:ea typeface="黑体" pitchFamily="49" charset="-122"/>
              </a:rPr>
              <a:t>（学了存储器组织后会更明白！）</a:t>
            </a:r>
            <a:endParaRPr lang="en-US" altLang="zh-CN" sz="2200" smtClean="0">
              <a:solidFill>
                <a:srgbClr val="CC0000"/>
              </a:solidFill>
              <a:latin typeface="黑体" pitchFamily="49" charset="-122"/>
              <a:ea typeface="黑体" pitchFamily="49" charset="-122"/>
            </a:endParaRPr>
          </a:p>
        </p:txBody>
      </p:sp>
      <p:sp>
        <p:nvSpPr>
          <p:cNvPr id="523268" name="Rectangle 4"/>
          <p:cNvSpPr>
            <a:spLocks noChangeArrowheads="1"/>
          </p:cNvSpPr>
          <p:nvPr/>
        </p:nvSpPr>
        <p:spPr bwMode="auto">
          <a:xfrm>
            <a:off x="255588" y="850900"/>
            <a:ext cx="8472487" cy="361950"/>
          </a:xfrm>
          <a:prstGeom prst="rect">
            <a:avLst/>
          </a:prstGeom>
          <a:noFill/>
          <a:ln w="12700">
            <a:noFill/>
            <a:miter lim="800000"/>
            <a:headEnd/>
            <a:tailEnd/>
          </a:ln>
        </p:spPr>
        <p:txBody>
          <a:bodyPr lIns="63500" tIns="25400" rIns="63500" bIns="25400">
            <a:spAutoFit/>
          </a:bodyPr>
          <a:lstStyle/>
          <a:p>
            <a:pPr eaLnBrk="0" hangingPunct="0">
              <a:lnSpc>
                <a:spcPct val="85000"/>
              </a:lnSpc>
            </a:pPr>
            <a:r>
              <a:rPr lang="en-US" altLang="zh-CN" sz="2400" b="1">
                <a:ea typeface="黑体" pitchFamily="49" charset="-122"/>
              </a:rPr>
              <a:t>Alignment: </a:t>
            </a:r>
            <a:r>
              <a:rPr lang="zh-CN" altLang="en-US" sz="2400" b="1">
                <a:solidFill>
                  <a:schemeClr val="accent2"/>
                </a:solidFill>
                <a:ea typeface="黑体" pitchFamily="49" charset="-122"/>
              </a:rPr>
              <a:t>要求数据的地址是相应的边界地址</a:t>
            </a:r>
            <a:endParaRPr lang="en-US" altLang="zh-CN" sz="2400" b="1">
              <a:solidFill>
                <a:schemeClr val="accent2"/>
              </a:solidFill>
              <a:ea typeface="黑体" pitchFamily="49" charset="-122"/>
            </a:endParaRPr>
          </a:p>
        </p:txBody>
      </p:sp>
      <p:grpSp>
        <p:nvGrpSpPr>
          <p:cNvPr id="523269" name="Group 5"/>
          <p:cNvGrpSpPr>
            <a:grpSpLocks/>
          </p:cNvGrpSpPr>
          <p:nvPr/>
        </p:nvGrpSpPr>
        <p:grpSpPr bwMode="auto">
          <a:xfrm>
            <a:off x="3627438" y="3159125"/>
            <a:ext cx="4967287" cy="803275"/>
            <a:chOff x="2267" y="2048"/>
            <a:chExt cx="3129" cy="506"/>
          </a:xfrm>
        </p:grpSpPr>
        <p:sp>
          <p:nvSpPr>
            <p:cNvPr id="523270" name="Text Box 6"/>
            <p:cNvSpPr txBox="1">
              <a:spLocks noChangeArrowheads="1"/>
            </p:cNvSpPr>
            <p:nvPr/>
          </p:nvSpPr>
          <p:spPr bwMode="auto">
            <a:xfrm>
              <a:off x="3677" y="2304"/>
              <a:ext cx="1719" cy="250"/>
            </a:xfrm>
            <a:prstGeom prst="rect">
              <a:avLst/>
            </a:prstGeom>
            <a:noFill/>
            <a:ln w="12700">
              <a:noFill/>
              <a:miter lim="800000"/>
              <a:headEnd/>
              <a:tailEnd/>
            </a:ln>
            <a:effectLst/>
          </p:spPr>
          <p:txBody>
            <a:bodyPr>
              <a:spAutoFit/>
            </a:bodyPr>
            <a:lstStyle/>
            <a:p>
              <a:pPr eaLnBrk="0" hangingPunct="0">
                <a:spcBef>
                  <a:spcPct val="50000"/>
                </a:spcBef>
              </a:pPr>
              <a:r>
                <a:rPr lang="zh-CN" altLang="en-US" sz="2000" b="1">
                  <a:latin typeface="微软雅黑" pitchFamily="34" charset="-122"/>
                  <a:ea typeface="微软雅黑" pitchFamily="34" charset="-122"/>
                </a:rPr>
                <a:t>每</a:t>
              </a:r>
              <a:r>
                <a:rPr lang="en-US" altLang="zh-CN" sz="2000" b="1">
                  <a:latin typeface="微软雅黑" pitchFamily="34" charset="-122"/>
                  <a:ea typeface="微软雅黑" pitchFamily="34" charset="-122"/>
                </a:rPr>
                <a:t>4</a:t>
              </a:r>
              <a:r>
                <a:rPr lang="zh-CN" altLang="en-US" sz="2000" b="1">
                  <a:latin typeface="微软雅黑" pitchFamily="34" charset="-122"/>
                  <a:ea typeface="微软雅黑" pitchFamily="34" charset="-122"/>
                </a:rPr>
                <a:t>个字节可同时读写</a:t>
              </a:r>
            </a:p>
          </p:txBody>
        </p:sp>
        <p:sp>
          <p:nvSpPr>
            <p:cNvPr id="523271" name="Line 7"/>
            <p:cNvSpPr>
              <a:spLocks noChangeShapeType="1"/>
            </p:cNvSpPr>
            <p:nvPr/>
          </p:nvSpPr>
          <p:spPr bwMode="auto">
            <a:xfrm flipH="1" flipV="1">
              <a:off x="4508" y="2048"/>
              <a:ext cx="27" cy="264"/>
            </a:xfrm>
            <a:prstGeom prst="line">
              <a:avLst/>
            </a:prstGeom>
            <a:noFill/>
            <a:ln w="12700">
              <a:solidFill>
                <a:srgbClr val="000000"/>
              </a:solidFill>
              <a:round/>
              <a:headEnd/>
              <a:tailEnd type="triangle" w="med" len="med"/>
            </a:ln>
            <a:effectLst/>
          </p:spPr>
          <p:txBody>
            <a:bodyPr/>
            <a:lstStyle/>
            <a:p>
              <a:endParaRPr lang="zh-CN" altLang="en-US"/>
            </a:p>
          </p:txBody>
        </p:sp>
        <p:sp>
          <p:nvSpPr>
            <p:cNvPr id="523272" name="Line 8"/>
            <p:cNvSpPr>
              <a:spLocks noChangeShapeType="1"/>
            </p:cNvSpPr>
            <p:nvPr/>
          </p:nvSpPr>
          <p:spPr bwMode="auto">
            <a:xfrm>
              <a:off x="2267" y="2048"/>
              <a:ext cx="2606" cy="0"/>
            </a:xfrm>
            <a:prstGeom prst="line">
              <a:avLst/>
            </a:prstGeom>
            <a:noFill/>
            <a:ln w="12700">
              <a:solidFill>
                <a:srgbClr val="000000"/>
              </a:solidFill>
              <a:round/>
              <a:headEnd/>
              <a:tailEnd/>
            </a:ln>
            <a:effectLst/>
          </p:spPr>
          <p:txBody>
            <a:bodyPr/>
            <a:lstStyle/>
            <a:p>
              <a:endParaRPr lang="zh-CN" altLang="en-US"/>
            </a:p>
          </p:txBody>
        </p:sp>
      </p:grpSp>
      <p:sp>
        <p:nvSpPr>
          <p:cNvPr id="4" name="TextBox 3"/>
          <p:cNvSpPr txBox="1"/>
          <p:nvPr/>
        </p:nvSpPr>
        <p:spPr>
          <a:xfrm>
            <a:off x="6686550" y="458788"/>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9059">
                                            <p:txEl>
                                              <p:pRg st="0" end="0"/>
                                            </p:txEl>
                                          </p:spTgt>
                                        </p:tgtEl>
                                        <p:attrNameLst>
                                          <p:attrName>style.visibility</p:attrName>
                                        </p:attrNameLst>
                                      </p:cBhvr>
                                      <p:to>
                                        <p:strVal val="visible"/>
                                      </p:to>
                                    </p:set>
                                    <p:animEffect transition="in" filter="blinds(horizontal)">
                                      <p:cBhvr>
                                        <p:cTn id="7" dur="500"/>
                                        <p:tgtEl>
                                          <p:spTgt spid="429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9059">
                                            <p:txEl>
                                              <p:pRg st="1" end="1"/>
                                            </p:txEl>
                                          </p:spTgt>
                                        </p:tgtEl>
                                        <p:attrNameLst>
                                          <p:attrName>style.visibility</p:attrName>
                                        </p:attrNameLst>
                                      </p:cBhvr>
                                      <p:to>
                                        <p:strVal val="visible"/>
                                      </p:to>
                                    </p:set>
                                    <p:animEffect transition="in" filter="blinds(horizontal)">
                                      <p:cBhvr>
                                        <p:cTn id="12" dur="500"/>
                                        <p:tgtEl>
                                          <p:spTgt spid="429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9059">
                                            <p:txEl>
                                              <p:pRg st="2" end="2"/>
                                            </p:txEl>
                                          </p:spTgt>
                                        </p:tgtEl>
                                        <p:attrNameLst>
                                          <p:attrName>style.visibility</p:attrName>
                                        </p:attrNameLst>
                                      </p:cBhvr>
                                      <p:to>
                                        <p:strVal val="visible"/>
                                      </p:to>
                                    </p:set>
                                    <p:animEffect transition="in" filter="blinds(horizontal)">
                                      <p:cBhvr>
                                        <p:cTn id="17" dur="500"/>
                                        <p:tgtEl>
                                          <p:spTgt spid="4290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9059">
                                            <p:txEl>
                                              <p:pRg st="3" end="3"/>
                                            </p:txEl>
                                          </p:spTgt>
                                        </p:tgtEl>
                                        <p:attrNameLst>
                                          <p:attrName>style.visibility</p:attrName>
                                        </p:attrNameLst>
                                      </p:cBhvr>
                                      <p:to>
                                        <p:strVal val="visible"/>
                                      </p:to>
                                    </p:set>
                                    <p:animEffect transition="in" filter="blinds(horizontal)">
                                      <p:cBhvr>
                                        <p:cTn id="22" dur="500"/>
                                        <p:tgtEl>
                                          <p:spTgt spid="4290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23269"/>
                                        </p:tgtEl>
                                        <p:attrNameLst>
                                          <p:attrName>style.visibility</p:attrName>
                                        </p:attrNameLst>
                                      </p:cBhvr>
                                      <p:to>
                                        <p:strVal val="visible"/>
                                      </p:to>
                                    </p:set>
                                    <p:animEffect transition="in" filter="blinds(horizontal)">
                                      <p:cBhvr>
                                        <p:cTn id="27" dur="500"/>
                                        <p:tgtEl>
                                          <p:spTgt spid="52326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29059">
                                            <p:txEl>
                                              <p:pRg st="4" end="4"/>
                                            </p:txEl>
                                          </p:spTgt>
                                        </p:tgtEl>
                                        <p:attrNameLst>
                                          <p:attrName>style.visibility</p:attrName>
                                        </p:attrNameLst>
                                      </p:cBhvr>
                                      <p:to>
                                        <p:strVal val="visible"/>
                                      </p:to>
                                    </p:set>
                                    <p:animEffect transition="in" filter="blinds(horizontal)">
                                      <p:cBhvr>
                                        <p:cTn id="32" dur="500"/>
                                        <p:tgtEl>
                                          <p:spTgt spid="42905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29059">
                                            <p:txEl>
                                              <p:pRg st="5" end="5"/>
                                            </p:txEl>
                                          </p:spTgt>
                                        </p:tgtEl>
                                        <p:attrNameLst>
                                          <p:attrName>style.visibility</p:attrName>
                                        </p:attrNameLst>
                                      </p:cBhvr>
                                      <p:to>
                                        <p:strVal val="visible"/>
                                      </p:to>
                                    </p:set>
                                    <p:animEffect transition="in" filter="blinds(horizontal)">
                                      <p:cBhvr>
                                        <p:cTn id="37" dur="500"/>
                                        <p:tgtEl>
                                          <p:spTgt spid="42905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29059">
                                            <p:txEl>
                                              <p:pRg st="6" end="6"/>
                                            </p:txEl>
                                          </p:spTgt>
                                        </p:tgtEl>
                                        <p:attrNameLst>
                                          <p:attrName>style.visibility</p:attrName>
                                        </p:attrNameLst>
                                      </p:cBhvr>
                                      <p:to>
                                        <p:strVal val="visible"/>
                                      </p:to>
                                    </p:set>
                                    <p:animEffect transition="in" filter="blinds(horizontal)">
                                      <p:cBhvr>
                                        <p:cTn id="42" dur="500"/>
                                        <p:tgtEl>
                                          <p:spTgt spid="42905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29059">
                                            <p:txEl>
                                              <p:pRg st="7" end="7"/>
                                            </p:txEl>
                                          </p:spTgt>
                                        </p:tgtEl>
                                        <p:attrNameLst>
                                          <p:attrName>style.visibility</p:attrName>
                                        </p:attrNameLst>
                                      </p:cBhvr>
                                      <p:to>
                                        <p:strVal val="visible"/>
                                      </p:to>
                                    </p:set>
                                    <p:animEffect transition="in" filter="blinds(horizontal)">
                                      <p:cBhvr>
                                        <p:cTn id="47" dur="500"/>
                                        <p:tgtEl>
                                          <p:spTgt spid="429059">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29059">
                                            <p:txEl>
                                              <p:pRg st="8" end="8"/>
                                            </p:txEl>
                                          </p:spTgt>
                                        </p:tgtEl>
                                        <p:attrNameLst>
                                          <p:attrName>style.visibility</p:attrName>
                                        </p:attrNameLst>
                                      </p:cBhvr>
                                      <p:to>
                                        <p:strVal val="visible"/>
                                      </p:to>
                                    </p:set>
                                    <p:animEffect transition="in" filter="blinds(horizontal)">
                                      <p:cBhvr>
                                        <p:cTn id="52" dur="500"/>
                                        <p:tgtEl>
                                          <p:spTgt spid="429059">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29059">
                                            <p:txEl>
                                              <p:pRg st="9" end="9"/>
                                            </p:txEl>
                                          </p:spTgt>
                                        </p:tgtEl>
                                        <p:attrNameLst>
                                          <p:attrName>style.visibility</p:attrName>
                                        </p:attrNameLst>
                                      </p:cBhvr>
                                      <p:to>
                                        <p:strVal val="visible"/>
                                      </p:to>
                                    </p:set>
                                    <p:animEffect transition="in" filter="blinds(horizontal)">
                                      <p:cBhvr>
                                        <p:cTn id="57" dur="500"/>
                                        <p:tgtEl>
                                          <p:spTgt spid="429059">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blinds(horizontal)">
                                      <p:cBhvr>
                                        <p:cTn id="6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ChangeArrowheads="1"/>
          </p:cNvSpPr>
          <p:nvPr/>
        </p:nvSpPr>
        <p:spPr bwMode="auto">
          <a:xfrm>
            <a:off x="750888" y="476250"/>
            <a:ext cx="7924800" cy="5410200"/>
          </a:xfrm>
          <a:prstGeom prst="rect">
            <a:avLst/>
          </a:prstGeom>
          <a:noFill/>
          <a:ln w="38100">
            <a:noFill/>
            <a:miter lim="800000"/>
            <a:headEnd/>
            <a:tailEnd/>
          </a:ln>
          <a:effectLst/>
        </p:spPr>
        <p:txBody>
          <a:bodyPr/>
          <a:lstStyle/>
          <a:p>
            <a:pPr marL="342900" indent="-342900" eaLnBrk="0" hangingPunct="0">
              <a:lnSpc>
                <a:spcPct val="120000"/>
              </a:lnSpc>
              <a:spcBef>
                <a:spcPct val="10000"/>
              </a:spcBef>
              <a:buClr>
                <a:schemeClr val="tx1"/>
              </a:buClr>
              <a:buSzPct val="60000"/>
              <a:buFont typeface="Wingdings" pitchFamily="2" charset="2"/>
              <a:buNone/>
            </a:pPr>
            <a:endParaRPr lang="en-US" altLang="zh-CN" sz="2200" b="1">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None/>
            </a:pPr>
            <a:endParaRPr lang="zh-CN" altLang="en-US" sz="2200" b="1">
              <a:effectLst>
                <a:outerShdw blurRad="38100" dist="38100" dir="2700000" algn="tl">
                  <a:srgbClr val="C0C0C0"/>
                </a:outerShdw>
              </a:effectLst>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None/>
            </a:pPr>
            <a:endParaRPr lang="zh-CN" altLang="en-US" sz="2200" b="1">
              <a:effectLst>
                <a:outerShdw blurRad="38100" dist="38100" dir="2700000" algn="tl">
                  <a:srgbClr val="C0C0C0"/>
                </a:outerShdw>
              </a:effectLst>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None/>
            </a:pPr>
            <a:r>
              <a:rPr lang="zh-CN" altLang="en-US" sz="2200" b="1">
                <a:solidFill>
                  <a:srgbClr val="CC3300"/>
                </a:solidFill>
                <a:effectLst>
                  <a:outerShdw blurRad="38100" dist="38100" dir="2700000" algn="tl">
                    <a:srgbClr val="C0C0C0"/>
                  </a:outerShdw>
                </a:effectLst>
                <a:ea typeface="黑体" pitchFamily="49" charset="-122"/>
              </a:rPr>
              <a:t>                     按边界对齐</a:t>
            </a:r>
            <a:r>
              <a:rPr lang="zh-CN" altLang="en-US" sz="2200" b="1">
                <a:ea typeface="黑体" pitchFamily="49" charset="-122"/>
              </a:rPr>
              <a:t> </a:t>
            </a:r>
          </a:p>
          <a:p>
            <a:pPr marL="342900" indent="-342900" eaLnBrk="0" hangingPunct="0">
              <a:lnSpc>
                <a:spcPct val="120000"/>
              </a:lnSpc>
              <a:spcBef>
                <a:spcPct val="10000"/>
              </a:spcBef>
              <a:buClr>
                <a:schemeClr val="tx1"/>
              </a:buClr>
              <a:buSzPct val="60000"/>
              <a:buFont typeface="Monotype Sorts" pitchFamily="2" charset="2"/>
              <a:buChar char="l"/>
            </a:pPr>
            <a:endParaRPr lang="zh-CN" altLang="en-US" sz="2200" b="1">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Char char="l"/>
            </a:pPr>
            <a:endParaRPr lang="zh-CN" altLang="en-US" sz="2200" b="1">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Char char="l"/>
            </a:pPr>
            <a:endParaRPr lang="zh-CN" altLang="en-US" sz="2200" b="1">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Char char="l"/>
            </a:pPr>
            <a:endParaRPr lang="zh-CN" altLang="en-US" sz="2200" b="1">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Char char="l"/>
            </a:pPr>
            <a:endParaRPr lang="zh-CN" altLang="en-US" sz="2200" b="1">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None/>
            </a:pPr>
            <a:r>
              <a:rPr lang="zh-CN" altLang="en-US" sz="2200" b="1">
                <a:solidFill>
                  <a:srgbClr val="CC3300"/>
                </a:solidFill>
                <a:effectLst>
                  <a:outerShdw blurRad="38100" dist="38100" dir="2700000" algn="tl">
                    <a:srgbClr val="C0C0C0"/>
                  </a:outerShdw>
                </a:effectLst>
                <a:ea typeface="黑体" pitchFamily="49" charset="-122"/>
              </a:rPr>
              <a:t>                     边界不对齐</a:t>
            </a:r>
            <a:endParaRPr lang="zh-CN" altLang="en-US" sz="2200" b="1">
              <a:solidFill>
                <a:srgbClr val="CC3300"/>
              </a:solidFill>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Char char=" "/>
            </a:pPr>
            <a:endParaRPr lang="zh-CN" altLang="en-US" sz="2200" b="1">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Char char="l"/>
            </a:pPr>
            <a:endParaRPr lang="zh-CN" altLang="en-US" sz="2200" b="1">
              <a:ea typeface="黑体" pitchFamily="49" charset="-122"/>
            </a:endParaRPr>
          </a:p>
        </p:txBody>
      </p:sp>
      <p:grpSp>
        <p:nvGrpSpPr>
          <p:cNvPr id="2" name="Group 3"/>
          <p:cNvGrpSpPr>
            <a:grpSpLocks/>
          </p:cNvGrpSpPr>
          <p:nvPr/>
        </p:nvGrpSpPr>
        <p:grpSpPr bwMode="auto">
          <a:xfrm>
            <a:off x="4103688" y="1328738"/>
            <a:ext cx="4419600" cy="1997075"/>
            <a:chOff x="1497" y="981"/>
            <a:chExt cx="2784" cy="1258"/>
          </a:xfrm>
        </p:grpSpPr>
        <p:sp>
          <p:nvSpPr>
            <p:cNvPr id="524292" name="Rectangle 4"/>
            <p:cNvSpPr>
              <a:spLocks noChangeArrowheads="1"/>
            </p:cNvSpPr>
            <p:nvPr/>
          </p:nvSpPr>
          <p:spPr bwMode="auto">
            <a:xfrm>
              <a:off x="1881" y="1231"/>
              <a:ext cx="2400" cy="960"/>
            </a:xfrm>
            <a:prstGeom prst="rect">
              <a:avLst/>
            </a:prstGeom>
            <a:noFill/>
            <a:ln w="381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24293" name="Line 5"/>
            <p:cNvSpPr>
              <a:spLocks noChangeShapeType="1"/>
            </p:cNvSpPr>
            <p:nvPr/>
          </p:nvSpPr>
          <p:spPr bwMode="auto">
            <a:xfrm>
              <a:off x="1881" y="1423"/>
              <a:ext cx="2400" cy="0"/>
            </a:xfrm>
            <a:prstGeom prst="line">
              <a:avLst/>
            </a:prstGeom>
            <a:noFill/>
            <a:ln w="38100">
              <a:solidFill>
                <a:schemeClr val="tx1"/>
              </a:solidFill>
              <a:round/>
              <a:headEnd/>
              <a:tailEnd/>
            </a:ln>
          </p:spPr>
          <p:txBody>
            <a:bodyPr wrap="none" anchor="ctr"/>
            <a:lstStyle/>
            <a:p>
              <a:endParaRPr lang="zh-CN" altLang="en-US"/>
            </a:p>
          </p:txBody>
        </p:sp>
        <p:sp>
          <p:nvSpPr>
            <p:cNvPr id="524294" name="Line 6"/>
            <p:cNvSpPr>
              <a:spLocks noChangeShapeType="1"/>
            </p:cNvSpPr>
            <p:nvPr/>
          </p:nvSpPr>
          <p:spPr bwMode="auto">
            <a:xfrm>
              <a:off x="1881" y="1615"/>
              <a:ext cx="2400" cy="0"/>
            </a:xfrm>
            <a:prstGeom prst="line">
              <a:avLst/>
            </a:prstGeom>
            <a:noFill/>
            <a:ln w="9525">
              <a:solidFill>
                <a:schemeClr val="tx1"/>
              </a:solidFill>
              <a:round/>
              <a:headEnd/>
              <a:tailEnd/>
            </a:ln>
          </p:spPr>
          <p:txBody>
            <a:bodyPr wrap="none" anchor="ctr"/>
            <a:lstStyle/>
            <a:p>
              <a:endParaRPr lang="zh-CN" altLang="en-US"/>
            </a:p>
          </p:txBody>
        </p:sp>
        <p:sp>
          <p:nvSpPr>
            <p:cNvPr id="524295" name="Line 7"/>
            <p:cNvSpPr>
              <a:spLocks noChangeShapeType="1"/>
            </p:cNvSpPr>
            <p:nvPr/>
          </p:nvSpPr>
          <p:spPr bwMode="auto">
            <a:xfrm>
              <a:off x="1881" y="1615"/>
              <a:ext cx="2400" cy="0"/>
            </a:xfrm>
            <a:prstGeom prst="line">
              <a:avLst/>
            </a:prstGeom>
            <a:noFill/>
            <a:ln w="38100">
              <a:solidFill>
                <a:schemeClr val="tx1"/>
              </a:solidFill>
              <a:round/>
              <a:headEnd/>
              <a:tailEnd/>
            </a:ln>
          </p:spPr>
          <p:txBody>
            <a:bodyPr wrap="none" anchor="ctr"/>
            <a:lstStyle/>
            <a:p>
              <a:endParaRPr lang="zh-CN" altLang="en-US"/>
            </a:p>
          </p:txBody>
        </p:sp>
        <p:sp>
          <p:nvSpPr>
            <p:cNvPr id="524296" name="Line 8"/>
            <p:cNvSpPr>
              <a:spLocks noChangeShapeType="1"/>
            </p:cNvSpPr>
            <p:nvPr/>
          </p:nvSpPr>
          <p:spPr bwMode="auto">
            <a:xfrm>
              <a:off x="1881" y="1807"/>
              <a:ext cx="2400" cy="0"/>
            </a:xfrm>
            <a:prstGeom prst="line">
              <a:avLst/>
            </a:prstGeom>
            <a:noFill/>
            <a:ln w="9525">
              <a:solidFill>
                <a:schemeClr val="tx1"/>
              </a:solidFill>
              <a:round/>
              <a:headEnd/>
              <a:tailEnd/>
            </a:ln>
          </p:spPr>
          <p:txBody>
            <a:bodyPr wrap="none" anchor="ctr"/>
            <a:lstStyle/>
            <a:p>
              <a:endParaRPr lang="zh-CN" altLang="en-US"/>
            </a:p>
          </p:txBody>
        </p:sp>
        <p:sp>
          <p:nvSpPr>
            <p:cNvPr id="524297" name="Line 9"/>
            <p:cNvSpPr>
              <a:spLocks noChangeShapeType="1"/>
            </p:cNvSpPr>
            <p:nvPr/>
          </p:nvSpPr>
          <p:spPr bwMode="auto">
            <a:xfrm>
              <a:off x="1881" y="1999"/>
              <a:ext cx="2400" cy="0"/>
            </a:xfrm>
            <a:prstGeom prst="line">
              <a:avLst/>
            </a:prstGeom>
            <a:noFill/>
            <a:ln w="38100">
              <a:solidFill>
                <a:schemeClr val="tx1"/>
              </a:solidFill>
              <a:round/>
              <a:headEnd/>
              <a:tailEnd/>
            </a:ln>
          </p:spPr>
          <p:txBody>
            <a:bodyPr wrap="none" anchor="ctr"/>
            <a:lstStyle/>
            <a:p>
              <a:endParaRPr lang="zh-CN" altLang="en-US"/>
            </a:p>
          </p:txBody>
        </p:sp>
        <p:sp>
          <p:nvSpPr>
            <p:cNvPr id="524298" name="Line 10"/>
            <p:cNvSpPr>
              <a:spLocks noChangeShapeType="1"/>
            </p:cNvSpPr>
            <p:nvPr/>
          </p:nvSpPr>
          <p:spPr bwMode="auto">
            <a:xfrm>
              <a:off x="3033" y="1231"/>
              <a:ext cx="0" cy="960"/>
            </a:xfrm>
            <a:prstGeom prst="line">
              <a:avLst/>
            </a:prstGeom>
            <a:noFill/>
            <a:ln w="38100">
              <a:solidFill>
                <a:schemeClr val="tx1"/>
              </a:solidFill>
              <a:round/>
              <a:headEnd/>
              <a:tailEnd/>
            </a:ln>
          </p:spPr>
          <p:txBody>
            <a:bodyPr wrap="none" anchor="ctr"/>
            <a:lstStyle/>
            <a:p>
              <a:endParaRPr lang="zh-CN" altLang="en-US"/>
            </a:p>
          </p:txBody>
        </p:sp>
        <p:sp>
          <p:nvSpPr>
            <p:cNvPr id="524299" name="Line 11"/>
            <p:cNvSpPr>
              <a:spLocks noChangeShapeType="1"/>
            </p:cNvSpPr>
            <p:nvPr/>
          </p:nvSpPr>
          <p:spPr bwMode="auto">
            <a:xfrm>
              <a:off x="2457" y="1231"/>
              <a:ext cx="0" cy="960"/>
            </a:xfrm>
            <a:prstGeom prst="line">
              <a:avLst/>
            </a:prstGeom>
            <a:noFill/>
            <a:ln w="38100">
              <a:solidFill>
                <a:schemeClr val="tx1"/>
              </a:solidFill>
              <a:round/>
              <a:headEnd/>
              <a:tailEnd/>
            </a:ln>
          </p:spPr>
          <p:txBody>
            <a:bodyPr wrap="none" anchor="ctr"/>
            <a:lstStyle/>
            <a:p>
              <a:endParaRPr lang="zh-CN" altLang="en-US"/>
            </a:p>
          </p:txBody>
        </p:sp>
        <p:sp>
          <p:nvSpPr>
            <p:cNvPr id="524300" name="Line 12"/>
            <p:cNvSpPr>
              <a:spLocks noChangeShapeType="1"/>
            </p:cNvSpPr>
            <p:nvPr/>
          </p:nvSpPr>
          <p:spPr bwMode="auto">
            <a:xfrm>
              <a:off x="3657" y="1231"/>
              <a:ext cx="0" cy="960"/>
            </a:xfrm>
            <a:prstGeom prst="line">
              <a:avLst/>
            </a:prstGeom>
            <a:noFill/>
            <a:ln w="38100">
              <a:solidFill>
                <a:schemeClr val="tx1"/>
              </a:solidFill>
              <a:round/>
              <a:headEnd/>
              <a:tailEnd/>
            </a:ln>
          </p:spPr>
          <p:txBody>
            <a:bodyPr wrap="none" anchor="ctr"/>
            <a:lstStyle/>
            <a:p>
              <a:endParaRPr lang="zh-CN" altLang="en-US"/>
            </a:p>
          </p:txBody>
        </p:sp>
        <p:sp>
          <p:nvSpPr>
            <p:cNvPr id="524301" name="Line 13"/>
            <p:cNvSpPr>
              <a:spLocks noChangeShapeType="1"/>
            </p:cNvSpPr>
            <p:nvPr/>
          </p:nvSpPr>
          <p:spPr bwMode="auto">
            <a:xfrm>
              <a:off x="2457" y="1231"/>
              <a:ext cx="0" cy="768"/>
            </a:xfrm>
            <a:prstGeom prst="line">
              <a:avLst/>
            </a:prstGeom>
            <a:noFill/>
            <a:ln w="28575">
              <a:solidFill>
                <a:schemeClr val="tx1"/>
              </a:solidFill>
              <a:prstDash val="sysDot"/>
              <a:round/>
              <a:headEnd/>
              <a:tailEnd/>
            </a:ln>
          </p:spPr>
          <p:txBody>
            <a:bodyPr wrap="none" anchor="ctr"/>
            <a:lstStyle/>
            <a:p>
              <a:endParaRPr lang="zh-CN" altLang="en-US"/>
            </a:p>
          </p:txBody>
        </p:sp>
        <p:sp>
          <p:nvSpPr>
            <p:cNvPr id="524302" name="Line 14"/>
            <p:cNvSpPr>
              <a:spLocks noChangeShapeType="1"/>
            </p:cNvSpPr>
            <p:nvPr/>
          </p:nvSpPr>
          <p:spPr bwMode="auto">
            <a:xfrm>
              <a:off x="1881" y="1807"/>
              <a:ext cx="2400" cy="0"/>
            </a:xfrm>
            <a:prstGeom prst="line">
              <a:avLst/>
            </a:prstGeom>
            <a:noFill/>
            <a:ln w="28575">
              <a:solidFill>
                <a:schemeClr val="tx1"/>
              </a:solidFill>
              <a:prstDash val="sysDot"/>
              <a:round/>
              <a:headEnd/>
              <a:tailEnd/>
            </a:ln>
          </p:spPr>
          <p:txBody>
            <a:bodyPr wrap="none" anchor="ctr"/>
            <a:lstStyle/>
            <a:p>
              <a:endParaRPr lang="zh-CN" altLang="en-US"/>
            </a:p>
          </p:txBody>
        </p:sp>
        <p:sp>
          <p:nvSpPr>
            <p:cNvPr id="524303" name="Line 15"/>
            <p:cNvSpPr>
              <a:spLocks noChangeShapeType="1"/>
            </p:cNvSpPr>
            <p:nvPr/>
          </p:nvSpPr>
          <p:spPr bwMode="auto">
            <a:xfrm>
              <a:off x="3033" y="1231"/>
              <a:ext cx="0" cy="192"/>
            </a:xfrm>
            <a:prstGeom prst="line">
              <a:avLst/>
            </a:prstGeom>
            <a:noFill/>
            <a:ln w="28575">
              <a:solidFill>
                <a:schemeClr val="tx1"/>
              </a:solidFill>
              <a:prstDash val="sysDot"/>
              <a:round/>
              <a:headEnd/>
              <a:tailEnd/>
            </a:ln>
          </p:spPr>
          <p:txBody>
            <a:bodyPr wrap="none" anchor="ctr"/>
            <a:lstStyle/>
            <a:p>
              <a:endParaRPr lang="zh-CN" altLang="en-US"/>
            </a:p>
          </p:txBody>
        </p:sp>
        <p:sp>
          <p:nvSpPr>
            <p:cNvPr id="524304" name="Line 16"/>
            <p:cNvSpPr>
              <a:spLocks noChangeShapeType="1"/>
            </p:cNvSpPr>
            <p:nvPr/>
          </p:nvSpPr>
          <p:spPr bwMode="auto">
            <a:xfrm>
              <a:off x="3657" y="1231"/>
              <a:ext cx="0" cy="192"/>
            </a:xfrm>
            <a:prstGeom prst="line">
              <a:avLst/>
            </a:prstGeom>
            <a:noFill/>
            <a:ln w="28575">
              <a:solidFill>
                <a:schemeClr val="tx1"/>
              </a:solidFill>
              <a:prstDash val="sysDot"/>
              <a:round/>
              <a:headEnd/>
              <a:tailEnd/>
            </a:ln>
          </p:spPr>
          <p:txBody>
            <a:bodyPr wrap="none" anchor="ctr"/>
            <a:lstStyle/>
            <a:p>
              <a:endParaRPr lang="zh-CN" altLang="en-US"/>
            </a:p>
          </p:txBody>
        </p:sp>
        <p:sp>
          <p:nvSpPr>
            <p:cNvPr id="524305" name="Line 17"/>
            <p:cNvSpPr>
              <a:spLocks noChangeShapeType="1"/>
            </p:cNvSpPr>
            <p:nvPr/>
          </p:nvSpPr>
          <p:spPr bwMode="auto">
            <a:xfrm>
              <a:off x="1881" y="2191"/>
              <a:ext cx="2400" cy="0"/>
            </a:xfrm>
            <a:prstGeom prst="line">
              <a:avLst/>
            </a:prstGeom>
            <a:noFill/>
            <a:ln w="38100">
              <a:solidFill>
                <a:schemeClr val="tx1"/>
              </a:solidFill>
              <a:round/>
              <a:headEnd/>
              <a:tailEnd/>
            </a:ln>
          </p:spPr>
          <p:txBody>
            <a:bodyPr wrap="none" anchor="ctr"/>
            <a:lstStyle/>
            <a:p>
              <a:endParaRPr lang="zh-CN" altLang="en-US"/>
            </a:p>
          </p:txBody>
        </p:sp>
        <p:sp>
          <p:nvSpPr>
            <p:cNvPr id="524306" name="Text Box 18" descr="新闻纸"/>
            <p:cNvSpPr txBox="1">
              <a:spLocks noChangeArrowheads="1"/>
            </p:cNvSpPr>
            <p:nvPr/>
          </p:nvSpPr>
          <p:spPr bwMode="auto">
            <a:xfrm>
              <a:off x="1881" y="1231"/>
              <a:ext cx="2400" cy="192"/>
            </a:xfrm>
            <a:prstGeom prst="rect">
              <a:avLst/>
            </a:prstGeom>
            <a:blipFill dpi="0" rotWithShape="0">
              <a:blip r:embed="rId2"/>
              <a:srcRect/>
              <a:tile tx="0" ty="0" sx="100000" sy="100000" flip="none" algn="tl"/>
            </a:blipFill>
            <a:ln w="38100">
              <a:solidFill>
                <a:schemeClr val="tx1"/>
              </a:solidFill>
              <a:miter lim="800000"/>
              <a:headEnd/>
              <a:tailEnd/>
            </a:ln>
          </p:spPr>
          <p:txBody>
            <a:bodyPr/>
            <a:lstStyle/>
            <a:p>
              <a:pPr>
                <a:spcBef>
                  <a:spcPct val="50000"/>
                </a:spcBef>
              </a:pPr>
              <a:endParaRPr kumimoji="1" lang="zh-CN" altLang="en-US" sz="2400">
                <a:latin typeface="Times New Roman" pitchFamily="18" charset="0"/>
              </a:endParaRPr>
            </a:p>
          </p:txBody>
        </p:sp>
        <p:sp>
          <p:nvSpPr>
            <p:cNvPr id="524307" name="Text Box 19" descr="宽上对角线"/>
            <p:cNvSpPr txBox="1">
              <a:spLocks noChangeArrowheads="1"/>
            </p:cNvSpPr>
            <p:nvPr/>
          </p:nvSpPr>
          <p:spPr bwMode="auto">
            <a:xfrm>
              <a:off x="1881" y="1423"/>
              <a:ext cx="1152"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a:spcBef>
                  <a:spcPct val="50000"/>
                </a:spcBef>
              </a:pPr>
              <a:endParaRPr kumimoji="1" lang="zh-CN" altLang="en-US" sz="2400">
                <a:latin typeface="Times New Roman" pitchFamily="18" charset="0"/>
              </a:endParaRPr>
            </a:p>
          </p:txBody>
        </p:sp>
        <p:sp>
          <p:nvSpPr>
            <p:cNvPr id="524308" name="Text Box 20" descr="信纸"/>
            <p:cNvSpPr txBox="1">
              <a:spLocks noChangeArrowheads="1"/>
            </p:cNvSpPr>
            <p:nvPr/>
          </p:nvSpPr>
          <p:spPr bwMode="auto">
            <a:xfrm>
              <a:off x="1881" y="1615"/>
              <a:ext cx="2400" cy="384"/>
            </a:xfrm>
            <a:prstGeom prst="rect">
              <a:avLst/>
            </a:prstGeom>
            <a:blipFill dpi="0" rotWithShape="0">
              <a:blip r:embed="rId3"/>
              <a:srcRect/>
              <a:tile tx="0" ty="0" sx="100000" sy="100000" flip="none" algn="tl"/>
            </a:blipFill>
            <a:ln w="38100">
              <a:solidFill>
                <a:schemeClr val="tx1"/>
              </a:solidFill>
              <a:miter lim="800000"/>
              <a:headEnd/>
              <a:tailEnd/>
            </a:ln>
          </p:spPr>
          <p:txBody>
            <a:bodyPr/>
            <a:lstStyle/>
            <a:p>
              <a:pPr>
                <a:spcBef>
                  <a:spcPct val="50000"/>
                </a:spcBef>
              </a:pPr>
              <a:endParaRPr kumimoji="1" lang="zh-CN" altLang="en-US" sz="2400">
                <a:latin typeface="Times New Roman" pitchFamily="18" charset="0"/>
              </a:endParaRPr>
            </a:p>
          </p:txBody>
        </p:sp>
        <p:sp>
          <p:nvSpPr>
            <p:cNvPr id="524309" name="Text Box 21" descr="宽上对角线"/>
            <p:cNvSpPr txBox="1">
              <a:spLocks noChangeArrowheads="1"/>
            </p:cNvSpPr>
            <p:nvPr/>
          </p:nvSpPr>
          <p:spPr bwMode="auto">
            <a:xfrm>
              <a:off x="3033" y="1999"/>
              <a:ext cx="1248"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a:spcBef>
                  <a:spcPct val="50000"/>
                </a:spcBef>
              </a:pPr>
              <a:endParaRPr kumimoji="1" lang="zh-CN" altLang="en-US" sz="2400">
                <a:latin typeface="Times New Roman" pitchFamily="18" charset="0"/>
              </a:endParaRPr>
            </a:p>
          </p:txBody>
        </p:sp>
        <p:sp>
          <p:nvSpPr>
            <p:cNvPr id="430102" name="Text Box 22"/>
            <p:cNvSpPr txBox="1">
              <a:spLocks noChangeArrowheads="1"/>
            </p:cNvSpPr>
            <p:nvPr/>
          </p:nvSpPr>
          <p:spPr bwMode="auto">
            <a:xfrm>
              <a:off x="1881" y="1999"/>
              <a:ext cx="576" cy="192"/>
            </a:xfrm>
            <a:prstGeom prst="rect">
              <a:avLst/>
            </a:prstGeom>
            <a:gradFill rotWithShape="0">
              <a:gsLst>
                <a:gs pos="0">
                  <a:schemeClr val="accent1"/>
                </a:gs>
                <a:gs pos="100000">
                  <a:schemeClr val="accent1">
                    <a:gamma/>
                    <a:shade val="46275"/>
                    <a:invGamma/>
                  </a:schemeClr>
                </a:gs>
              </a:gsLst>
              <a:lin ang="5400000" scaled="1"/>
            </a:gradFill>
            <a:ln w="38100">
              <a:solidFill>
                <a:schemeClr val="tx1"/>
              </a:solidFill>
              <a:miter lim="800000"/>
              <a:headEnd/>
              <a:tailEnd/>
            </a:ln>
            <a:effectLst/>
          </p:spPr>
          <p:txBody>
            <a:bodyPr/>
            <a:lstStyle/>
            <a:p>
              <a:pPr>
                <a:spcBef>
                  <a:spcPct val="50000"/>
                </a:spcBef>
                <a:defRPr/>
              </a:pPr>
              <a:endParaRPr kumimoji="1" lang="zh-CN" altLang="en-US" sz="2400">
                <a:latin typeface="Times New Roman" pitchFamily="18" charset="0"/>
              </a:endParaRPr>
            </a:p>
          </p:txBody>
        </p:sp>
        <p:sp>
          <p:nvSpPr>
            <p:cNvPr id="524311" name="Text Box 23"/>
            <p:cNvSpPr txBox="1">
              <a:spLocks noChangeArrowheads="1"/>
            </p:cNvSpPr>
            <p:nvPr/>
          </p:nvSpPr>
          <p:spPr bwMode="auto">
            <a:xfrm>
              <a:off x="1497" y="1261"/>
              <a:ext cx="336" cy="978"/>
            </a:xfrm>
            <a:prstGeom prst="rect">
              <a:avLst/>
            </a:prstGeom>
            <a:noFill/>
            <a:ln w="9525">
              <a:noFill/>
              <a:miter lim="800000"/>
              <a:headEnd/>
              <a:tailEnd/>
            </a:ln>
          </p:spPr>
          <p:txBody>
            <a:bodyPr>
              <a:spAutoFit/>
            </a:bodyPr>
            <a:lstStyle/>
            <a:p>
              <a:pPr>
                <a:lnSpc>
                  <a:spcPct val="80000"/>
                </a:lnSpc>
                <a:spcBef>
                  <a:spcPct val="50000"/>
                </a:spcBef>
              </a:pPr>
              <a:r>
                <a:rPr kumimoji="1" lang="en-US" altLang="zh-CN" sz="2400">
                  <a:latin typeface="Times New Roman" pitchFamily="18" charset="0"/>
                </a:rPr>
                <a:t>0004081216</a:t>
              </a:r>
            </a:p>
          </p:txBody>
        </p:sp>
        <p:sp>
          <p:nvSpPr>
            <p:cNvPr id="524312" name="Text Box 24"/>
            <p:cNvSpPr txBox="1">
              <a:spLocks noChangeArrowheads="1"/>
            </p:cNvSpPr>
            <p:nvPr/>
          </p:nvSpPr>
          <p:spPr bwMode="auto">
            <a:xfrm>
              <a:off x="1881" y="981"/>
              <a:ext cx="2400" cy="250"/>
            </a:xfrm>
            <a:prstGeom prst="rect">
              <a:avLst/>
            </a:prstGeom>
            <a:noFill/>
            <a:ln w="9525">
              <a:noFill/>
              <a:miter lim="800000"/>
              <a:headEnd/>
              <a:tailEnd/>
            </a:ln>
          </p:spPr>
          <p:txBody>
            <a:bodyPr>
              <a:spAutoFit/>
            </a:bodyPr>
            <a:lstStyle/>
            <a:p>
              <a:pPr>
                <a:spcBef>
                  <a:spcPct val="50000"/>
                </a:spcBef>
              </a:pPr>
              <a:r>
                <a:rPr kumimoji="1" lang="en-US" altLang="zh-CN" sz="2000">
                  <a:latin typeface="Times New Roman" pitchFamily="18" charset="0"/>
                </a:rPr>
                <a:t>0</a:t>
              </a:r>
              <a:r>
                <a:rPr kumimoji="1" lang="zh-CN" altLang="zh-CN" sz="2000">
                  <a:latin typeface="Times New Roman" pitchFamily="18" charset="0"/>
                </a:rPr>
                <a:t> 字节    1字节     2字节     3字节</a:t>
              </a:r>
              <a:endParaRPr kumimoji="1" lang="zh-CN" altLang="en-US" sz="2400">
                <a:latin typeface="Times New Roman" pitchFamily="18" charset="0"/>
              </a:endParaRPr>
            </a:p>
          </p:txBody>
        </p:sp>
        <p:sp>
          <p:nvSpPr>
            <p:cNvPr id="524313" name="Line 25"/>
            <p:cNvSpPr>
              <a:spLocks noChangeShapeType="1"/>
            </p:cNvSpPr>
            <p:nvPr/>
          </p:nvSpPr>
          <p:spPr bwMode="auto">
            <a:xfrm>
              <a:off x="2457" y="1231"/>
              <a:ext cx="0" cy="768"/>
            </a:xfrm>
            <a:prstGeom prst="line">
              <a:avLst/>
            </a:prstGeom>
            <a:noFill/>
            <a:ln w="9525">
              <a:solidFill>
                <a:schemeClr val="tx1"/>
              </a:solidFill>
              <a:prstDash val="sysDot"/>
              <a:round/>
              <a:headEnd/>
              <a:tailEnd/>
            </a:ln>
          </p:spPr>
          <p:txBody>
            <a:bodyPr wrap="none" anchor="ctr"/>
            <a:lstStyle/>
            <a:p>
              <a:endParaRPr lang="zh-CN" altLang="en-US"/>
            </a:p>
          </p:txBody>
        </p:sp>
        <p:sp>
          <p:nvSpPr>
            <p:cNvPr id="524314" name="Line 26"/>
            <p:cNvSpPr>
              <a:spLocks noChangeShapeType="1"/>
            </p:cNvSpPr>
            <p:nvPr/>
          </p:nvSpPr>
          <p:spPr bwMode="auto">
            <a:xfrm>
              <a:off x="3033" y="1231"/>
              <a:ext cx="0" cy="192"/>
            </a:xfrm>
            <a:prstGeom prst="line">
              <a:avLst/>
            </a:prstGeom>
            <a:noFill/>
            <a:ln w="9525">
              <a:solidFill>
                <a:schemeClr val="tx1"/>
              </a:solidFill>
              <a:prstDash val="sysDot"/>
              <a:round/>
              <a:headEnd/>
              <a:tailEnd/>
            </a:ln>
          </p:spPr>
          <p:txBody>
            <a:bodyPr wrap="none" anchor="ctr"/>
            <a:lstStyle/>
            <a:p>
              <a:endParaRPr lang="zh-CN" altLang="en-US"/>
            </a:p>
          </p:txBody>
        </p:sp>
        <p:sp>
          <p:nvSpPr>
            <p:cNvPr id="524315" name="Line 27"/>
            <p:cNvSpPr>
              <a:spLocks noChangeShapeType="1"/>
            </p:cNvSpPr>
            <p:nvPr/>
          </p:nvSpPr>
          <p:spPr bwMode="auto">
            <a:xfrm>
              <a:off x="3033" y="1615"/>
              <a:ext cx="0" cy="384"/>
            </a:xfrm>
            <a:prstGeom prst="line">
              <a:avLst/>
            </a:prstGeom>
            <a:noFill/>
            <a:ln w="9525">
              <a:solidFill>
                <a:schemeClr val="tx1"/>
              </a:solidFill>
              <a:prstDash val="sysDot"/>
              <a:round/>
              <a:headEnd/>
              <a:tailEnd/>
            </a:ln>
          </p:spPr>
          <p:txBody>
            <a:bodyPr wrap="none" anchor="ctr"/>
            <a:lstStyle/>
            <a:p>
              <a:endParaRPr lang="zh-CN" altLang="en-US"/>
            </a:p>
          </p:txBody>
        </p:sp>
        <p:sp>
          <p:nvSpPr>
            <p:cNvPr id="524316" name="Line 28"/>
            <p:cNvSpPr>
              <a:spLocks noChangeShapeType="1"/>
            </p:cNvSpPr>
            <p:nvPr/>
          </p:nvSpPr>
          <p:spPr bwMode="auto">
            <a:xfrm>
              <a:off x="3657" y="1615"/>
              <a:ext cx="0" cy="384"/>
            </a:xfrm>
            <a:prstGeom prst="line">
              <a:avLst/>
            </a:prstGeom>
            <a:noFill/>
            <a:ln w="9525">
              <a:solidFill>
                <a:schemeClr val="tx1"/>
              </a:solidFill>
              <a:prstDash val="sysDot"/>
              <a:round/>
              <a:headEnd/>
              <a:tailEnd/>
            </a:ln>
          </p:spPr>
          <p:txBody>
            <a:bodyPr wrap="none" anchor="ctr"/>
            <a:lstStyle/>
            <a:p>
              <a:endParaRPr lang="zh-CN" altLang="en-US"/>
            </a:p>
          </p:txBody>
        </p:sp>
        <p:sp>
          <p:nvSpPr>
            <p:cNvPr id="524317" name="Line 29"/>
            <p:cNvSpPr>
              <a:spLocks noChangeShapeType="1"/>
            </p:cNvSpPr>
            <p:nvPr/>
          </p:nvSpPr>
          <p:spPr bwMode="auto">
            <a:xfrm>
              <a:off x="3657" y="1231"/>
              <a:ext cx="0" cy="192"/>
            </a:xfrm>
            <a:prstGeom prst="line">
              <a:avLst/>
            </a:prstGeom>
            <a:noFill/>
            <a:ln w="9525">
              <a:solidFill>
                <a:schemeClr val="tx1"/>
              </a:solidFill>
              <a:prstDash val="sysDot"/>
              <a:round/>
              <a:headEnd/>
              <a:tailEnd/>
            </a:ln>
          </p:spPr>
          <p:txBody>
            <a:bodyPr wrap="none" anchor="ctr"/>
            <a:lstStyle/>
            <a:p>
              <a:endParaRPr lang="zh-CN" altLang="en-US"/>
            </a:p>
          </p:txBody>
        </p:sp>
        <p:sp>
          <p:nvSpPr>
            <p:cNvPr id="524318" name="Line 30"/>
            <p:cNvSpPr>
              <a:spLocks noChangeShapeType="1"/>
            </p:cNvSpPr>
            <p:nvPr/>
          </p:nvSpPr>
          <p:spPr bwMode="auto">
            <a:xfrm>
              <a:off x="1881" y="1807"/>
              <a:ext cx="2400" cy="0"/>
            </a:xfrm>
            <a:prstGeom prst="line">
              <a:avLst/>
            </a:prstGeom>
            <a:noFill/>
            <a:ln w="9525">
              <a:solidFill>
                <a:schemeClr val="tx1"/>
              </a:solidFill>
              <a:prstDash val="sysDot"/>
              <a:round/>
              <a:headEnd/>
              <a:tailEnd/>
            </a:ln>
          </p:spPr>
          <p:txBody>
            <a:bodyPr wrap="none" anchor="ctr"/>
            <a:lstStyle/>
            <a:p>
              <a:endParaRPr lang="zh-CN" altLang="en-US"/>
            </a:p>
          </p:txBody>
        </p:sp>
      </p:grpSp>
      <p:grpSp>
        <p:nvGrpSpPr>
          <p:cNvPr id="3" name="Group 31"/>
          <p:cNvGrpSpPr>
            <a:grpSpLocks/>
          </p:cNvGrpSpPr>
          <p:nvPr/>
        </p:nvGrpSpPr>
        <p:grpSpPr bwMode="auto">
          <a:xfrm>
            <a:off x="4057650" y="3786188"/>
            <a:ext cx="4770438" cy="2085975"/>
            <a:chOff x="1488" y="2556"/>
            <a:chExt cx="2784" cy="1314"/>
          </a:xfrm>
        </p:grpSpPr>
        <p:sp>
          <p:nvSpPr>
            <p:cNvPr id="524320" name="Text Box 32"/>
            <p:cNvSpPr txBox="1">
              <a:spLocks noChangeArrowheads="1"/>
            </p:cNvSpPr>
            <p:nvPr/>
          </p:nvSpPr>
          <p:spPr bwMode="auto">
            <a:xfrm>
              <a:off x="1488" y="2892"/>
              <a:ext cx="336" cy="978"/>
            </a:xfrm>
            <a:prstGeom prst="rect">
              <a:avLst/>
            </a:prstGeom>
            <a:noFill/>
            <a:ln w="9525">
              <a:noFill/>
              <a:miter lim="800000"/>
              <a:headEnd/>
              <a:tailEnd/>
            </a:ln>
          </p:spPr>
          <p:txBody>
            <a:bodyPr>
              <a:spAutoFit/>
            </a:bodyPr>
            <a:lstStyle/>
            <a:p>
              <a:pPr>
                <a:lnSpc>
                  <a:spcPct val="80000"/>
                </a:lnSpc>
                <a:spcBef>
                  <a:spcPct val="50000"/>
                </a:spcBef>
              </a:pPr>
              <a:r>
                <a:rPr kumimoji="1" lang="en-US" altLang="zh-CN" sz="2400">
                  <a:latin typeface="Times New Roman" pitchFamily="18" charset="0"/>
                </a:rPr>
                <a:t>0004081216</a:t>
              </a:r>
            </a:p>
          </p:txBody>
        </p:sp>
        <p:sp>
          <p:nvSpPr>
            <p:cNvPr id="524321" name="Line 33"/>
            <p:cNvSpPr>
              <a:spLocks noChangeShapeType="1"/>
            </p:cNvSpPr>
            <p:nvPr/>
          </p:nvSpPr>
          <p:spPr bwMode="auto">
            <a:xfrm>
              <a:off x="1872" y="3822"/>
              <a:ext cx="2400" cy="0"/>
            </a:xfrm>
            <a:prstGeom prst="line">
              <a:avLst/>
            </a:prstGeom>
            <a:noFill/>
            <a:ln w="38100">
              <a:solidFill>
                <a:schemeClr val="tx1"/>
              </a:solidFill>
              <a:round/>
              <a:headEnd/>
              <a:tailEnd/>
            </a:ln>
          </p:spPr>
          <p:txBody>
            <a:bodyPr wrap="none" anchor="ctr"/>
            <a:lstStyle/>
            <a:p>
              <a:endParaRPr lang="zh-CN" altLang="en-US"/>
            </a:p>
          </p:txBody>
        </p:sp>
        <p:sp>
          <p:nvSpPr>
            <p:cNvPr id="524322" name="Text Box 34" descr="新闻纸"/>
            <p:cNvSpPr txBox="1">
              <a:spLocks noChangeArrowheads="1"/>
            </p:cNvSpPr>
            <p:nvPr/>
          </p:nvSpPr>
          <p:spPr bwMode="auto">
            <a:xfrm>
              <a:off x="1872" y="2862"/>
              <a:ext cx="2400" cy="192"/>
            </a:xfrm>
            <a:prstGeom prst="rect">
              <a:avLst/>
            </a:prstGeom>
            <a:blipFill dpi="0" rotWithShape="0">
              <a:blip r:embed="rId2"/>
              <a:srcRect/>
              <a:tile tx="0" ty="0" sx="100000" sy="100000" flip="none" algn="tl"/>
            </a:blipFill>
            <a:ln w="38100">
              <a:solidFill>
                <a:schemeClr val="tx1"/>
              </a:solidFill>
              <a:miter lim="800000"/>
              <a:headEnd/>
              <a:tailEnd/>
            </a:ln>
          </p:spPr>
          <p:txBody>
            <a:bodyPr/>
            <a:lstStyle/>
            <a:p>
              <a:pPr>
                <a:spcBef>
                  <a:spcPct val="50000"/>
                </a:spcBef>
              </a:pPr>
              <a:endParaRPr kumimoji="1" lang="zh-CN" altLang="en-US" sz="2400">
                <a:latin typeface="Times New Roman" pitchFamily="18" charset="0"/>
              </a:endParaRPr>
            </a:p>
          </p:txBody>
        </p:sp>
        <p:sp>
          <p:nvSpPr>
            <p:cNvPr id="524323" name="Text Box 35" descr="宽上对角线"/>
            <p:cNvSpPr txBox="1">
              <a:spLocks noChangeArrowheads="1"/>
            </p:cNvSpPr>
            <p:nvPr/>
          </p:nvSpPr>
          <p:spPr bwMode="auto">
            <a:xfrm>
              <a:off x="1872" y="3054"/>
              <a:ext cx="1152"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a:spcBef>
                  <a:spcPct val="50000"/>
                </a:spcBef>
              </a:pPr>
              <a:endParaRPr kumimoji="1" lang="zh-CN" altLang="en-US" sz="2400">
                <a:latin typeface="Times New Roman" pitchFamily="18" charset="0"/>
              </a:endParaRPr>
            </a:p>
          </p:txBody>
        </p:sp>
        <p:sp>
          <p:nvSpPr>
            <p:cNvPr id="524324" name="Text Box 36" descr="信纸"/>
            <p:cNvSpPr txBox="1">
              <a:spLocks noChangeArrowheads="1"/>
            </p:cNvSpPr>
            <p:nvPr/>
          </p:nvSpPr>
          <p:spPr bwMode="auto">
            <a:xfrm>
              <a:off x="1872" y="3246"/>
              <a:ext cx="2400" cy="192"/>
            </a:xfrm>
            <a:prstGeom prst="rect">
              <a:avLst/>
            </a:prstGeom>
            <a:blipFill dpi="0" rotWithShape="0">
              <a:blip r:embed="rId3"/>
              <a:srcRect/>
              <a:tile tx="0" ty="0" sx="100000" sy="100000" flip="none" algn="tl"/>
            </a:blipFill>
            <a:ln w="38100">
              <a:noFill/>
              <a:miter lim="800000"/>
              <a:headEnd/>
              <a:tailEnd/>
            </a:ln>
          </p:spPr>
          <p:txBody>
            <a:bodyPr/>
            <a:lstStyle/>
            <a:p>
              <a:pPr>
                <a:spcBef>
                  <a:spcPct val="50000"/>
                </a:spcBef>
              </a:pPr>
              <a:endParaRPr kumimoji="1" lang="zh-CN" altLang="en-US" sz="2400">
                <a:latin typeface="Times New Roman" pitchFamily="18" charset="0"/>
              </a:endParaRPr>
            </a:p>
          </p:txBody>
        </p:sp>
        <p:sp>
          <p:nvSpPr>
            <p:cNvPr id="524325" name="Text Box 37" descr="宽上对角线"/>
            <p:cNvSpPr txBox="1">
              <a:spLocks noChangeArrowheads="1"/>
            </p:cNvSpPr>
            <p:nvPr/>
          </p:nvSpPr>
          <p:spPr bwMode="auto">
            <a:xfrm>
              <a:off x="3648" y="3438"/>
              <a:ext cx="624"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a:spcBef>
                  <a:spcPct val="50000"/>
                </a:spcBef>
              </a:pPr>
              <a:endParaRPr kumimoji="1" lang="zh-CN" altLang="en-US" sz="2400">
                <a:latin typeface="Times New Roman" pitchFamily="18" charset="0"/>
              </a:endParaRPr>
            </a:p>
          </p:txBody>
        </p:sp>
        <p:sp>
          <p:nvSpPr>
            <p:cNvPr id="524326" name="Text Box 38"/>
            <p:cNvSpPr txBox="1">
              <a:spLocks noChangeArrowheads="1"/>
            </p:cNvSpPr>
            <p:nvPr/>
          </p:nvSpPr>
          <p:spPr bwMode="auto">
            <a:xfrm>
              <a:off x="1872" y="2556"/>
              <a:ext cx="2400" cy="250"/>
            </a:xfrm>
            <a:prstGeom prst="rect">
              <a:avLst/>
            </a:prstGeom>
            <a:noFill/>
            <a:ln w="9525">
              <a:noFill/>
              <a:miter lim="800000"/>
              <a:headEnd/>
              <a:tailEnd/>
            </a:ln>
          </p:spPr>
          <p:txBody>
            <a:bodyPr>
              <a:spAutoFit/>
            </a:bodyPr>
            <a:lstStyle/>
            <a:p>
              <a:pPr>
                <a:spcBef>
                  <a:spcPct val="50000"/>
                </a:spcBef>
              </a:pPr>
              <a:r>
                <a:rPr kumimoji="1" lang="zh-CN" altLang="zh-CN" sz="2000">
                  <a:ea typeface="黑体" pitchFamily="49" charset="-122"/>
                </a:rPr>
                <a:t>字节</a:t>
              </a:r>
              <a:r>
                <a:rPr kumimoji="1" lang="en-US" altLang="zh-CN" sz="2000">
                  <a:ea typeface="黑体" pitchFamily="49" charset="-122"/>
                </a:rPr>
                <a:t>0     </a:t>
              </a:r>
              <a:r>
                <a:rPr kumimoji="1" lang="zh-CN" altLang="zh-CN" sz="2000">
                  <a:ea typeface="黑体" pitchFamily="49" charset="-122"/>
                </a:rPr>
                <a:t>字节1</a:t>
              </a:r>
              <a:r>
                <a:rPr kumimoji="1" lang="zh-CN" altLang="en-US" sz="2000">
                  <a:ea typeface="黑体" pitchFamily="49" charset="-122"/>
                </a:rPr>
                <a:t>      </a:t>
              </a:r>
              <a:r>
                <a:rPr kumimoji="1" lang="zh-CN" altLang="zh-CN" sz="2000">
                  <a:ea typeface="黑体" pitchFamily="49" charset="-122"/>
                </a:rPr>
                <a:t>字节2</a:t>
              </a:r>
              <a:r>
                <a:rPr kumimoji="1" lang="zh-CN" altLang="en-US" sz="2000">
                  <a:ea typeface="黑体" pitchFamily="49" charset="-122"/>
                </a:rPr>
                <a:t>     </a:t>
              </a:r>
              <a:r>
                <a:rPr kumimoji="1" lang="zh-CN" altLang="zh-CN" sz="2000">
                  <a:ea typeface="黑体" pitchFamily="49" charset="-122"/>
                </a:rPr>
                <a:t>字节3</a:t>
              </a:r>
              <a:endParaRPr kumimoji="1" lang="zh-CN" altLang="en-US" sz="2000">
                <a:ea typeface="黑体" pitchFamily="49" charset="-122"/>
              </a:endParaRPr>
            </a:p>
          </p:txBody>
        </p:sp>
        <p:sp>
          <p:nvSpPr>
            <p:cNvPr id="524327" name="Rectangle 39"/>
            <p:cNvSpPr>
              <a:spLocks noChangeArrowheads="1"/>
            </p:cNvSpPr>
            <p:nvPr/>
          </p:nvSpPr>
          <p:spPr bwMode="auto">
            <a:xfrm>
              <a:off x="1872" y="2862"/>
              <a:ext cx="2400" cy="960"/>
            </a:xfrm>
            <a:prstGeom prst="rect">
              <a:avLst/>
            </a:prstGeom>
            <a:noFill/>
            <a:ln w="381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24328" name="Line 40"/>
            <p:cNvSpPr>
              <a:spLocks noChangeShapeType="1"/>
            </p:cNvSpPr>
            <p:nvPr/>
          </p:nvSpPr>
          <p:spPr bwMode="auto">
            <a:xfrm>
              <a:off x="3024" y="2862"/>
              <a:ext cx="0" cy="192"/>
            </a:xfrm>
            <a:prstGeom prst="line">
              <a:avLst/>
            </a:prstGeom>
            <a:noFill/>
            <a:ln w="9525">
              <a:solidFill>
                <a:schemeClr val="tx1"/>
              </a:solidFill>
              <a:prstDash val="sysDot"/>
              <a:round/>
              <a:headEnd/>
              <a:tailEnd/>
            </a:ln>
          </p:spPr>
          <p:txBody>
            <a:bodyPr wrap="none" anchor="ctr"/>
            <a:lstStyle/>
            <a:p>
              <a:endParaRPr lang="zh-CN" altLang="en-US"/>
            </a:p>
          </p:txBody>
        </p:sp>
        <p:sp>
          <p:nvSpPr>
            <p:cNvPr id="524329" name="Line 41"/>
            <p:cNvSpPr>
              <a:spLocks noChangeShapeType="1"/>
            </p:cNvSpPr>
            <p:nvPr/>
          </p:nvSpPr>
          <p:spPr bwMode="auto">
            <a:xfrm>
              <a:off x="3024" y="3246"/>
              <a:ext cx="0" cy="384"/>
            </a:xfrm>
            <a:prstGeom prst="line">
              <a:avLst/>
            </a:prstGeom>
            <a:noFill/>
            <a:ln w="9525">
              <a:solidFill>
                <a:schemeClr val="tx1"/>
              </a:solidFill>
              <a:prstDash val="sysDot"/>
              <a:round/>
              <a:headEnd/>
              <a:tailEnd/>
            </a:ln>
          </p:spPr>
          <p:txBody>
            <a:bodyPr wrap="none" anchor="ctr"/>
            <a:lstStyle/>
            <a:p>
              <a:endParaRPr lang="zh-CN" altLang="en-US"/>
            </a:p>
          </p:txBody>
        </p:sp>
        <p:sp>
          <p:nvSpPr>
            <p:cNvPr id="524330" name="Line 42"/>
            <p:cNvSpPr>
              <a:spLocks noChangeShapeType="1"/>
            </p:cNvSpPr>
            <p:nvPr/>
          </p:nvSpPr>
          <p:spPr bwMode="auto">
            <a:xfrm>
              <a:off x="1872" y="3438"/>
              <a:ext cx="2400" cy="0"/>
            </a:xfrm>
            <a:prstGeom prst="line">
              <a:avLst/>
            </a:prstGeom>
            <a:noFill/>
            <a:ln w="9525">
              <a:solidFill>
                <a:schemeClr val="tx1"/>
              </a:solidFill>
              <a:prstDash val="sysDot"/>
              <a:round/>
              <a:headEnd/>
              <a:tailEnd/>
            </a:ln>
          </p:spPr>
          <p:txBody>
            <a:bodyPr wrap="none" anchor="ctr"/>
            <a:lstStyle/>
            <a:p>
              <a:endParaRPr lang="zh-CN" altLang="en-US"/>
            </a:p>
          </p:txBody>
        </p:sp>
        <p:sp>
          <p:nvSpPr>
            <p:cNvPr id="524331" name="Text Box 43" descr="信纸"/>
            <p:cNvSpPr txBox="1">
              <a:spLocks noChangeArrowheads="1"/>
            </p:cNvSpPr>
            <p:nvPr/>
          </p:nvSpPr>
          <p:spPr bwMode="auto">
            <a:xfrm>
              <a:off x="3024" y="3054"/>
              <a:ext cx="1248" cy="192"/>
            </a:xfrm>
            <a:prstGeom prst="rect">
              <a:avLst/>
            </a:prstGeom>
            <a:blipFill dpi="0" rotWithShape="0">
              <a:blip r:embed="rId3"/>
              <a:srcRect/>
              <a:tile tx="0" ty="0" sx="100000" sy="100000" flip="none" algn="tl"/>
            </a:blipFill>
            <a:ln w="12700">
              <a:solidFill>
                <a:schemeClr val="tx1"/>
              </a:solidFill>
              <a:prstDash val="sysDot"/>
              <a:miter lim="800000"/>
              <a:headEnd/>
              <a:tailEnd/>
            </a:ln>
          </p:spPr>
          <p:txBody>
            <a:bodyPr/>
            <a:lstStyle/>
            <a:p>
              <a:pPr>
                <a:spcBef>
                  <a:spcPct val="50000"/>
                </a:spcBef>
              </a:pPr>
              <a:endParaRPr kumimoji="1" lang="zh-CN" altLang="en-US" sz="2400">
                <a:latin typeface="Times New Roman" pitchFamily="18" charset="0"/>
              </a:endParaRPr>
            </a:p>
          </p:txBody>
        </p:sp>
        <p:sp>
          <p:nvSpPr>
            <p:cNvPr id="524332" name="Text Box 44" descr="信纸"/>
            <p:cNvSpPr txBox="1">
              <a:spLocks noChangeArrowheads="1"/>
            </p:cNvSpPr>
            <p:nvPr/>
          </p:nvSpPr>
          <p:spPr bwMode="auto">
            <a:xfrm>
              <a:off x="1872" y="3438"/>
              <a:ext cx="1152" cy="192"/>
            </a:xfrm>
            <a:prstGeom prst="rect">
              <a:avLst/>
            </a:prstGeom>
            <a:blipFill dpi="0" rotWithShape="0">
              <a:blip r:embed="rId3"/>
              <a:srcRect/>
              <a:tile tx="0" ty="0" sx="100000" sy="100000" flip="none" algn="tl"/>
            </a:blipFill>
            <a:ln w="38100">
              <a:noFill/>
              <a:miter lim="800000"/>
              <a:headEnd/>
              <a:tailEnd/>
            </a:ln>
          </p:spPr>
          <p:txBody>
            <a:bodyPr/>
            <a:lstStyle/>
            <a:p>
              <a:pPr>
                <a:spcBef>
                  <a:spcPct val="50000"/>
                </a:spcBef>
              </a:pPr>
              <a:endParaRPr kumimoji="1" lang="zh-CN" altLang="en-US" sz="2400">
                <a:latin typeface="Times New Roman" pitchFamily="18" charset="0"/>
              </a:endParaRPr>
            </a:p>
          </p:txBody>
        </p:sp>
        <p:sp>
          <p:nvSpPr>
            <p:cNvPr id="524333" name="Line 45"/>
            <p:cNvSpPr>
              <a:spLocks noChangeShapeType="1"/>
            </p:cNvSpPr>
            <p:nvPr/>
          </p:nvSpPr>
          <p:spPr bwMode="auto">
            <a:xfrm>
              <a:off x="3024" y="3054"/>
              <a:ext cx="1248" cy="0"/>
            </a:xfrm>
            <a:prstGeom prst="line">
              <a:avLst/>
            </a:prstGeom>
            <a:noFill/>
            <a:ln w="38100">
              <a:solidFill>
                <a:schemeClr val="tx1"/>
              </a:solidFill>
              <a:round/>
              <a:headEnd/>
              <a:tailEnd/>
            </a:ln>
          </p:spPr>
          <p:txBody>
            <a:bodyPr wrap="none" anchor="ctr"/>
            <a:lstStyle/>
            <a:p>
              <a:endParaRPr lang="zh-CN" altLang="en-US"/>
            </a:p>
          </p:txBody>
        </p:sp>
        <p:sp>
          <p:nvSpPr>
            <p:cNvPr id="524334" name="Line 46"/>
            <p:cNvSpPr>
              <a:spLocks noChangeShapeType="1"/>
            </p:cNvSpPr>
            <p:nvPr/>
          </p:nvSpPr>
          <p:spPr bwMode="auto">
            <a:xfrm>
              <a:off x="3024" y="3054"/>
              <a:ext cx="0" cy="192"/>
            </a:xfrm>
            <a:prstGeom prst="line">
              <a:avLst/>
            </a:prstGeom>
            <a:noFill/>
            <a:ln w="38100">
              <a:solidFill>
                <a:schemeClr val="tx1"/>
              </a:solidFill>
              <a:round/>
              <a:headEnd/>
              <a:tailEnd/>
            </a:ln>
          </p:spPr>
          <p:txBody>
            <a:bodyPr wrap="none" anchor="ctr"/>
            <a:lstStyle/>
            <a:p>
              <a:endParaRPr lang="zh-CN" altLang="en-US"/>
            </a:p>
          </p:txBody>
        </p:sp>
        <p:sp>
          <p:nvSpPr>
            <p:cNvPr id="524335" name="Line 47"/>
            <p:cNvSpPr>
              <a:spLocks noChangeShapeType="1"/>
            </p:cNvSpPr>
            <p:nvPr/>
          </p:nvSpPr>
          <p:spPr bwMode="auto">
            <a:xfrm>
              <a:off x="3024" y="3438"/>
              <a:ext cx="0" cy="192"/>
            </a:xfrm>
            <a:prstGeom prst="line">
              <a:avLst/>
            </a:prstGeom>
            <a:noFill/>
            <a:ln w="38100">
              <a:solidFill>
                <a:schemeClr val="tx1"/>
              </a:solidFill>
              <a:round/>
              <a:headEnd/>
              <a:tailEnd/>
            </a:ln>
          </p:spPr>
          <p:txBody>
            <a:bodyPr wrap="none" anchor="ctr"/>
            <a:lstStyle/>
            <a:p>
              <a:endParaRPr lang="zh-CN" altLang="en-US"/>
            </a:p>
          </p:txBody>
        </p:sp>
        <p:sp>
          <p:nvSpPr>
            <p:cNvPr id="524336" name="Line 48"/>
            <p:cNvSpPr>
              <a:spLocks noChangeShapeType="1"/>
            </p:cNvSpPr>
            <p:nvPr/>
          </p:nvSpPr>
          <p:spPr bwMode="auto">
            <a:xfrm>
              <a:off x="1872" y="3438"/>
              <a:ext cx="0" cy="192"/>
            </a:xfrm>
            <a:prstGeom prst="line">
              <a:avLst/>
            </a:prstGeom>
            <a:noFill/>
            <a:ln w="38100">
              <a:solidFill>
                <a:schemeClr val="tx1"/>
              </a:solidFill>
              <a:round/>
              <a:headEnd/>
              <a:tailEnd/>
            </a:ln>
          </p:spPr>
          <p:txBody>
            <a:bodyPr wrap="none" anchor="ctr"/>
            <a:lstStyle/>
            <a:p>
              <a:endParaRPr lang="zh-CN" altLang="en-US"/>
            </a:p>
          </p:txBody>
        </p:sp>
        <p:sp>
          <p:nvSpPr>
            <p:cNvPr id="524337" name="Line 49"/>
            <p:cNvSpPr>
              <a:spLocks noChangeShapeType="1"/>
            </p:cNvSpPr>
            <p:nvPr/>
          </p:nvSpPr>
          <p:spPr bwMode="auto">
            <a:xfrm>
              <a:off x="3024" y="3438"/>
              <a:ext cx="1248" cy="0"/>
            </a:xfrm>
            <a:prstGeom prst="line">
              <a:avLst/>
            </a:prstGeom>
            <a:noFill/>
            <a:ln w="38100">
              <a:solidFill>
                <a:schemeClr val="tx1"/>
              </a:solidFill>
              <a:round/>
              <a:headEnd/>
              <a:tailEnd/>
            </a:ln>
          </p:spPr>
          <p:txBody>
            <a:bodyPr wrap="none" anchor="ctr"/>
            <a:lstStyle/>
            <a:p>
              <a:endParaRPr lang="zh-CN" altLang="en-US"/>
            </a:p>
          </p:txBody>
        </p:sp>
        <p:sp>
          <p:nvSpPr>
            <p:cNvPr id="524338" name="Line 50"/>
            <p:cNvSpPr>
              <a:spLocks noChangeShapeType="1"/>
            </p:cNvSpPr>
            <p:nvPr/>
          </p:nvSpPr>
          <p:spPr bwMode="auto">
            <a:xfrm>
              <a:off x="4272" y="3054"/>
              <a:ext cx="0" cy="192"/>
            </a:xfrm>
            <a:prstGeom prst="line">
              <a:avLst/>
            </a:prstGeom>
            <a:noFill/>
            <a:ln w="38100">
              <a:solidFill>
                <a:schemeClr val="tx1"/>
              </a:solidFill>
              <a:round/>
              <a:headEnd/>
              <a:tailEnd/>
            </a:ln>
          </p:spPr>
          <p:txBody>
            <a:bodyPr wrap="none" anchor="ctr"/>
            <a:lstStyle/>
            <a:p>
              <a:endParaRPr lang="zh-CN" altLang="en-US"/>
            </a:p>
          </p:txBody>
        </p:sp>
        <p:sp>
          <p:nvSpPr>
            <p:cNvPr id="524339" name="Line 51"/>
            <p:cNvSpPr>
              <a:spLocks noChangeShapeType="1"/>
            </p:cNvSpPr>
            <p:nvPr/>
          </p:nvSpPr>
          <p:spPr bwMode="auto">
            <a:xfrm>
              <a:off x="1872" y="3246"/>
              <a:ext cx="1152" cy="0"/>
            </a:xfrm>
            <a:prstGeom prst="line">
              <a:avLst/>
            </a:prstGeom>
            <a:noFill/>
            <a:ln w="38100">
              <a:solidFill>
                <a:schemeClr val="tx1"/>
              </a:solidFill>
              <a:round/>
              <a:headEnd/>
              <a:tailEnd/>
            </a:ln>
          </p:spPr>
          <p:txBody>
            <a:bodyPr wrap="none" anchor="ctr"/>
            <a:lstStyle/>
            <a:p>
              <a:endParaRPr lang="zh-CN" altLang="en-US"/>
            </a:p>
          </p:txBody>
        </p:sp>
        <p:sp>
          <p:nvSpPr>
            <p:cNvPr id="524340" name="Line 52"/>
            <p:cNvSpPr>
              <a:spLocks noChangeShapeType="1"/>
            </p:cNvSpPr>
            <p:nvPr/>
          </p:nvSpPr>
          <p:spPr bwMode="auto">
            <a:xfrm>
              <a:off x="1872" y="3630"/>
              <a:ext cx="1152" cy="0"/>
            </a:xfrm>
            <a:prstGeom prst="line">
              <a:avLst/>
            </a:prstGeom>
            <a:noFill/>
            <a:ln w="38100">
              <a:solidFill>
                <a:schemeClr val="tx1"/>
              </a:solidFill>
              <a:round/>
              <a:headEnd/>
              <a:tailEnd/>
            </a:ln>
          </p:spPr>
          <p:txBody>
            <a:bodyPr wrap="none" anchor="ctr"/>
            <a:lstStyle/>
            <a:p>
              <a:endParaRPr lang="zh-CN" altLang="en-US"/>
            </a:p>
          </p:txBody>
        </p:sp>
        <p:sp>
          <p:nvSpPr>
            <p:cNvPr id="524341" name="Line 53"/>
            <p:cNvSpPr>
              <a:spLocks noChangeShapeType="1"/>
            </p:cNvSpPr>
            <p:nvPr/>
          </p:nvSpPr>
          <p:spPr bwMode="auto">
            <a:xfrm>
              <a:off x="2448" y="2862"/>
              <a:ext cx="0" cy="768"/>
            </a:xfrm>
            <a:prstGeom prst="line">
              <a:avLst/>
            </a:prstGeom>
            <a:noFill/>
            <a:ln w="9525">
              <a:solidFill>
                <a:schemeClr val="tx1"/>
              </a:solidFill>
              <a:prstDash val="sysDot"/>
              <a:round/>
              <a:headEnd/>
              <a:tailEnd/>
            </a:ln>
          </p:spPr>
          <p:txBody>
            <a:bodyPr wrap="none" anchor="ctr"/>
            <a:lstStyle/>
            <a:p>
              <a:endParaRPr lang="zh-CN" altLang="en-US"/>
            </a:p>
          </p:txBody>
        </p:sp>
        <p:sp>
          <p:nvSpPr>
            <p:cNvPr id="524342" name="Line 54"/>
            <p:cNvSpPr>
              <a:spLocks noChangeShapeType="1"/>
            </p:cNvSpPr>
            <p:nvPr/>
          </p:nvSpPr>
          <p:spPr bwMode="auto">
            <a:xfrm>
              <a:off x="3648" y="2862"/>
              <a:ext cx="0" cy="768"/>
            </a:xfrm>
            <a:prstGeom prst="line">
              <a:avLst/>
            </a:prstGeom>
            <a:noFill/>
            <a:ln w="9525">
              <a:solidFill>
                <a:schemeClr val="tx1"/>
              </a:solidFill>
              <a:prstDash val="sysDot"/>
              <a:round/>
              <a:headEnd/>
              <a:tailEnd/>
            </a:ln>
          </p:spPr>
          <p:txBody>
            <a:bodyPr wrap="none" anchor="ctr"/>
            <a:lstStyle/>
            <a:p>
              <a:endParaRPr lang="zh-CN" altLang="en-US"/>
            </a:p>
          </p:txBody>
        </p:sp>
        <p:sp>
          <p:nvSpPr>
            <p:cNvPr id="524343" name="Line 55"/>
            <p:cNvSpPr>
              <a:spLocks noChangeShapeType="1"/>
            </p:cNvSpPr>
            <p:nvPr/>
          </p:nvSpPr>
          <p:spPr bwMode="auto">
            <a:xfrm>
              <a:off x="1872" y="3438"/>
              <a:ext cx="1152" cy="0"/>
            </a:xfrm>
            <a:prstGeom prst="line">
              <a:avLst/>
            </a:prstGeom>
            <a:noFill/>
            <a:ln w="9525">
              <a:solidFill>
                <a:schemeClr val="tx1"/>
              </a:solidFill>
              <a:prstDash val="sysDot"/>
              <a:round/>
              <a:headEnd/>
              <a:tailEnd/>
            </a:ln>
          </p:spPr>
          <p:txBody>
            <a:bodyPr wrap="none" anchor="ctr"/>
            <a:lstStyle/>
            <a:p>
              <a:endParaRPr lang="zh-CN" altLang="en-US"/>
            </a:p>
          </p:txBody>
        </p:sp>
        <p:sp>
          <p:nvSpPr>
            <p:cNvPr id="430136" name="Text Box 56"/>
            <p:cNvSpPr txBox="1">
              <a:spLocks noChangeArrowheads="1"/>
            </p:cNvSpPr>
            <p:nvPr/>
          </p:nvSpPr>
          <p:spPr bwMode="auto">
            <a:xfrm>
              <a:off x="3024" y="3438"/>
              <a:ext cx="624" cy="192"/>
            </a:xfrm>
            <a:prstGeom prst="rect">
              <a:avLst/>
            </a:prstGeom>
            <a:gradFill rotWithShape="0">
              <a:gsLst>
                <a:gs pos="0">
                  <a:schemeClr val="accent1"/>
                </a:gs>
                <a:gs pos="100000">
                  <a:schemeClr val="accent1">
                    <a:gamma/>
                    <a:shade val="46275"/>
                    <a:invGamma/>
                  </a:schemeClr>
                </a:gs>
              </a:gsLst>
              <a:lin ang="5400000" scaled="1"/>
            </a:gradFill>
            <a:ln w="38100">
              <a:solidFill>
                <a:schemeClr val="tx1"/>
              </a:solidFill>
              <a:miter lim="800000"/>
              <a:headEnd/>
              <a:tailEnd/>
            </a:ln>
            <a:effectLst/>
          </p:spPr>
          <p:txBody>
            <a:bodyPr/>
            <a:lstStyle/>
            <a:p>
              <a:pPr>
                <a:spcBef>
                  <a:spcPct val="50000"/>
                </a:spcBef>
                <a:defRPr/>
              </a:pPr>
              <a:endParaRPr kumimoji="1" lang="zh-CN" altLang="en-US" sz="2400">
                <a:latin typeface="Times New Roman" pitchFamily="18" charset="0"/>
              </a:endParaRPr>
            </a:p>
          </p:txBody>
        </p:sp>
        <p:sp>
          <p:nvSpPr>
            <p:cNvPr id="524345" name="Text Box 57" descr="宽上对角线"/>
            <p:cNvSpPr txBox="1">
              <a:spLocks noChangeArrowheads="1"/>
            </p:cNvSpPr>
            <p:nvPr/>
          </p:nvSpPr>
          <p:spPr bwMode="auto">
            <a:xfrm>
              <a:off x="1872" y="3630"/>
              <a:ext cx="576"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a:spcBef>
                  <a:spcPct val="50000"/>
                </a:spcBef>
              </a:pPr>
              <a:endParaRPr kumimoji="1" lang="zh-CN" altLang="en-US" sz="2400">
                <a:latin typeface="Times New Roman" pitchFamily="18" charset="0"/>
              </a:endParaRPr>
            </a:p>
          </p:txBody>
        </p:sp>
        <p:sp>
          <p:nvSpPr>
            <p:cNvPr id="524346" name="Line 58"/>
            <p:cNvSpPr>
              <a:spLocks noChangeShapeType="1"/>
            </p:cNvSpPr>
            <p:nvPr/>
          </p:nvSpPr>
          <p:spPr bwMode="auto">
            <a:xfrm>
              <a:off x="3024" y="3246"/>
              <a:ext cx="1248" cy="0"/>
            </a:xfrm>
            <a:prstGeom prst="line">
              <a:avLst/>
            </a:prstGeom>
            <a:noFill/>
            <a:ln w="9525">
              <a:solidFill>
                <a:schemeClr val="tx1"/>
              </a:solidFill>
              <a:prstDash val="sysDot"/>
              <a:round/>
              <a:headEnd/>
              <a:tailEnd/>
            </a:ln>
          </p:spPr>
          <p:txBody>
            <a:bodyPr wrap="none" anchor="ctr"/>
            <a:lstStyle/>
            <a:p>
              <a:endParaRPr lang="zh-CN" altLang="en-US"/>
            </a:p>
          </p:txBody>
        </p:sp>
      </p:grpSp>
      <p:sp>
        <p:nvSpPr>
          <p:cNvPr id="524347" name="Rectangle 59"/>
          <p:cNvSpPr>
            <a:spLocks noGrp="1" noChangeArrowheads="1"/>
          </p:cNvSpPr>
          <p:nvPr>
            <p:ph type="title" idx="4294967295"/>
          </p:nvPr>
        </p:nvSpPr>
        <p:spPr>
          <a:xfrm>
            <a:off x="711200" y="100013"/>
            <a:ext cx="4113213" cy="474662"/>
          </a:xfrm>
          <a:noFill/>
        </p:spPr>
        <p:txBody>
          <a:bodyPr lIns="63500" tIns="25400" rIns="63500" bIns="25400" anchor="t">
            <a:spAutoFit/>
          </a:bodyPr>
          <a:lstStyle/>
          <a:p>
            <a:r>
              <a:rPr lang="en-US" altLang="zh-CN" smtClean="0">
                <a:ea typeface="宋体" pitchFamily="2" charset="-122"/>
              </a:rPr>
              <a:t>Alignment(</a:t>
            </a:r>
            <a:r>
              <a:rPr lang="zh-CN" altLang="en-US" smtClean="0">
                <a:ea typeface="宋体" pitchFamily="2" charset="-122"/>
              </a:rPr>
              <a:t>对齐</a:t>
            </a:r>
            <a:r>
              <a:rPr lang="en-US" altLang="zh-CN" smtClean="0">
                <a:ea typeface="宋体" pitchFamily="2" charset="-122"/>
              </a:rPr>
              <a:t>)</a:t>
            </a:r>
            <a:endParaRPr lang="zh-CN" altLang="en-US" smtClean="0">
              <a:ea typeface="宋体" pitchFamily="2" charset="-122"/>
            </a:endParaRPr>
          </a:p>
        </p:txBody>
      </p:sp>
      <p:sp>
        <p:nvSpPr>
          <p:cNvPr id="524348" name="Text Box 60"/>
          <p:cNvSpPr txBox="1">
            <a:spLocks noChangeArrowheads="1"/>
          </p:cNvSpPr>
          <p:nvPr/>
        </p:nvSpPr>
        <p:spPr bwMode="auto">
          <a:xfrm>
            <a:off x="2713038" y="746125"/>
            <a:ext cx="6359525" cy="385763"/>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ea typeface="黑体" pitchFamily="49" charset="-122"/>
              </a:rPr>
              <a:t> </a:t>
            </a:r>
            <a:r>
              <a:rPr lang="zh-CN" altLang="en-US" sz="2200" b="1">
                <a:solidFill>
                  <a:schemeClr val="accent2"/>
                </a:solidFill>
                <a:ea typeface="黑体" pitchFamily="49" charset="-122"/>
              </a:rPr>
              <a:t>如：</a:t>
            </a:r>
            <a:r>
              <a:rPr lang="en-US" altLang="zh-CN" sz="2200" b="1">
                <a:solidFill>
                  <a:schemeClr val="accent2"/>
                </a:solidFill>
                <a:ea typeface="黑体" pitchFamily="49" charset="-122"/>
              </a:rPr>
              <a:t>int i, short k, double x, char c, short j,……</a:t>
            </a:r>
            <a:r>
              <a:rPr lang="en-US" altLang="zh-CN" b="1">
                <a:solidFill>
                  <a:schemeClr val="accent2"/>
                </a:solidFill>
              </a:rPr>
              <a:t>  </a:t>
            </a:r>
            <a:endParaRPr lang="zh-CN" altLang="en-US" b="1">
              <a:solidFill>
                <a:schemeClr val="accent2"/>
              </a:solidFill>
            </a:endParaRPr>
          </a:p>
        </p:txBody>
      </p:sp>
      <p:sp>
        <p:nvSpPr>
          <p:cNvPr id="430141" name="Text Box 61"/>
          <p:cNvSpPr txBox="1">
            <a:spLocks noChangeArrowheads="1"/>
          </p:cNvSpPr>
          <p:nvPr/>
        </p:nvSpPr>
        <p:spPr bwMode="auto">
          <a:xfrm>
            <a:off x="3090863" y="3373438"/>
            <a:ext cx="5849937" cy="385762"/>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 </a:t>
            </a:r>
            <a:r>
              <a:rPr lang="zh-CN" altLang="en-US" sz="2200" b="1">
                <a:solidFill>
                  <a:schemeClr val="accent2"/>
                </a:solidFill>
              </a:rPr>
              <a:t>则：</a:t>
            </a:r>
            <a:r>
              <a:rPr lang="en-US" altLang="zh-CN" sz="2200" b="1">
                <a:solidFill>
                  <a:schemeClr val="accent2"/>
                </a:solidFill>
              </a:rPr>
              <a:t>&amp;i=0; &amp;k=4; &amp;x=8; &amp;c=16; &amp;j=18;……</a:t>
            </a:r>
            <a:endParaRPr lang="zh-CN" altLang="en-US" sz="2200" b="1">
              <a:solidFill>
                <a:schemeClr val="accent2"/>
              </a:solidFill>
            </a:endParaRPr>
          </a:p>
        </p:txBody>
      </p:sp>
      <p:sp>
        <p:nvSpPr>
          <p:cNvPr id="430142" name="Text Box 62"/>
          <p:cNvSpPr txBox="1">
            <a:spLocks noChangeArrowheads="1"/>
          </p:cNvSpPr>
          <p:nvPr/>
        </p:nvSpPr>
        <p:spPr bwMode="auto">
          <a:xfrm>
            <a:off x="3255963" y="5956300"/>
            <a:ext cx="5888037" cy="385763"/>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 </a:t>
            </a:r>
            <a:r>
              <a:rPr lang="zh-CN" altLang="en-US" sz="2200" b="1">
                <a:solidFill>
                  <a:schemeClr val="accent2"/>
                </a:solidFill>
              </a:rPr>
              <a:t>则： </a:t>
            </a:r>
            <a:r>
              <a:rPr lang="en-US" altLang="zh-CN" sz="2200" b="1">
                <a:solidFill>
                  <a:schemeClr val="accent2"/>
                </a:solidFill>
              </a:rPr>
              <a:t>&amp;i=0; &amp;k=4; &amp;x=6; &amp;c=14; &amp;j=15;……</a:t>
            </a:r>
            <a:endParaRPr lang="zh-CN" altLang="en-US" sz="2200" b="1">
              <a:solidFill>
                <a:schemeClr val="accent2"/>
              </a:solidFill>
            </a:endParaRPr>
          </a:p>
        </p:txBody>
      </p:sp>
      <p:sp>
        <p:nvSpPr>
          <p:cNvPr id="430143" name="Text Box 63"/>
          <p:cNvSpPr txBox="1">
            <a:spLocks noChangeArrowheads="1"/>
          </p:cNvSpPr>
          <p:nvPr/>
        </p:nvSpPr>
        <p:spPr bwMode="auto">
          <a:xfrm>
            <a:off x="2460625" y="4889500"/>
            <a:ext cx="1698625" cy="787400"/>
          </a:xfrm>
          <a:prstGeom prst="rect">
            <a:avLst/>
          </a:prstGeom>
          <a:noFill/>
          <a:ln w="12700">
            <a:noFill/>
            <a:miter lim="800000"/>
            <a:headEnd/>
            <a:tailEnd/>
          </a:ln>
        </p:spPr>
        <p:txBody>
          <a:bodyPr lIns="63500" tIns="25400" rIns="63500" bIns="25400">
            <a:spAutoFit/>
          </a:bodyPr>
          <a:lstStyle/>
          <a:p>
            <a:pPr eaLnBrk="0" hangingPunct="0">
              <a:spcBef>
                <a:spcPct val="20000"/>
              </a:spcBef>
            </a:pPr>
            <a:r>
              <a:rPr lang="en-US" altLang="zh-CN" sz="2200" b="1">
                <a:solidFill>
                  <a:srgbClr val="3333FF"/>
                </a:solidFill>
                <a:ea typeface="黑体" pitchFamily="49" charset="-122"/>
              </a:rPr>
              <a:t>x</a:t>
            </a:r>
            <a:r>
              <a:rPr lang="zh-CN" altLang="en-US" sz="2200" b="1">
                <a:solidFill>
                  <a:srgbClr val="3333FF"/>
                </a:solidFill>
                <a:ea typeface="黑体" pitchFamily="49" charset="-122"/>
              </a:rPr>
              <a:t>：</a:t>
            </a:r>
            <a:r>
              <a:rPr lang="en-US" altLang="zh-CN" sz="2200" b="1">
                <a:solidFill>
                  <a:srgbClr val="3333FF"/>
                </a:solidFill>
                <a:ea typeface="黑体" pitchFamily="49" charset="-122"/>
              </a:rPr>
              <a:t>3</a:t>
            </a:r>
            <a:r>
              <a:rPr lang="zh-CN" altLang="en-US" sz="2200" b="1">
                <a:solidFill>
                  <a:srgbClr val="3333FF"/>
                </a:solidFill>
                <a:ea typeface="黑体" pitchFamily="49" charset="-122"/>
              </a:rPr>
              <a:t>个周期</a:t>
            </a:r>
          </a:p>
          <a:p>
            <a:pPr eaLnBrk="0" hangingPunct="0">
              <a:spcBef>
                <a:spcPct val="20000"/>
              </a:spcBef>
            </a:pPr>
            <a:r>
              <a:rPr lang="en-US" altLang="zh-CN" sz="2200" b="1">
                <a:solidFill>
                  <a:srgbClr val="3333FF"/>
                </a:solidFill>
                <a:ea typeface="黑体" pitchFamily="49" charset="-122"/>
              </a:rPr>
              <a:t>j</a:t>
            </a:r>
            <a:r>
              <a:rPr lang="zh-CN" altLang="en-US" sz="2200" b="1">
                <a:solidFill>
                  <a:srgbClr val="3333FF"/>
                </a:solidFill>
                <a:ea typeface="黑体" pitchFamily="49" charset="-122"/>
              </a:rPr>
              <a:t>：</a:t>
            </a:r>
            <a:r>
              <a:rPr lang="en-US" altLang="zh-CN" sz="2200" b="1">
                <a:solidFill>
                  <a:srgbClr val="3333FF"/>
                </a:solidFill>
                <a:ea typeface="黑体" pitchFamily="49" charset="-122"/>
              </a:rPr>
              <a:t>2</a:t>
            </a:r>
            <a:r>
              <a:rPr lang="zh-CN" altLang="en-US" sz="2200" b="1">
                <a:solidFill>
                  <a:srgbClr val="3333FF"/>
                </a:solidFill>
                <a:ea typeface="黑体" pitchFamily="49" charset="-122"/>
              </a:rPr>
              <a:t>个周期</a:t>
            </a:r>
          </a:p>
        </p:txBody>
      </p:sp>
      <p:sp>
        <p:nvSpPr>
          <p:cNvPr id="430144" name="Text Box 64"/>
          <p:cNvSpPr txBox="1">
            <a:spLocks noChangeArrowheads="1"/>
          </p:cNvSpPr>
          <p:nvPr/>
        </p:nvSpPr>
        <p:spPr bwMode="auto">
          <a:xfrm>
            <a:off x="2335213" y="2368550"/>
            <a:ext cx="1698625" cy="787400"/>
          </a:xfrm>
          <a:prstGeom prst="rect">
            <a:avLst/>
          </a:prstGeom>
          <a:noFill/>
          <a:ln w="12700">
            <a:noFill/>
            <a:miter lim="800000"/>
            <a:headEnd/>
            <a:tailEnd/>
          </a:ln>
        </p:spPr>
        <p:txBody>
          <a:bodyPr lIns="63500" tIns="25400" rIns="63500" bIns="25400">
            <a:spAutoFit/>
          </a:bodyPr>
          <a:lstStyle/>
          <a:p>
            <a:pPr eaLnBrk="0" hangingPunct="0">
              <a:spcBef>
                <a:spcPct val="20000"/>
              </a:spcBef>
            </a:pPr>
            <a:r>
              <a:rPr lang="en-US" altLang="zh-CN" sz="2200" b="1">
                <a:solidFill>
                  <a:srgbClr val="3333FF"/>
                </a:solidFill>
                <a:ea typeface="黑体" pitchFamily="49" charset="-122"/>
              </a:rPr>
              <a:t>x</a:t>
            </a:r>
            <a:r>
              <a:rPr lang="zh-CN" altLang="en-US" sz="2200" b="1">
                <a:solidFill>
                  <a:srgbClr val="3333FF"/>
                </a:solidFill>
                <a:ea typeface="黑体" pitchFamily="49" charset="-122"/>
              </a:rPr>
              <a:t>：</a:t>
            </a:r>
            <a:r>
              <a:rPr lang="en-US" altLang="zh-CN" sz="2200" b="1">
                <a:solidFill>
                  <a:srgbClr val="3333FF"/>
                </a:solidFill>
                <a:ea typeface="黑体" pitchFamily="49" charset="-122"/>
              </a:rPr>
              <a:t>2</a:t>
            </a:r>
            <a:r>
              <a:rPr lang="zh-CN" altLang="en-US" sz="2200" b="1">
                <a:solidFill>
                  <a:srgbClr val="3333FF"/>
                </a:solidFill>
                <a:ea typeface="黑体" pitchFamily="49" charset="-122"/>
              </a:rPr>
              <a:t>个周期</a:t>
            </a:r>
          </a:p>
          <a:p>
            <a:pPr eaLnBrk="0" hangingPunct="0">
              <a:spcBef>
                <a:spcPct val="20000"/>
              </a:spcBef>
            </a:pPr>
            <a:r>
              <a:rPr lang="en-US" altLang="zh-CN" sz="2200" b="1">
                <a:solidFill>
                  <a:srgbClr val="3333FF"/>
                </a:solidFill>
                <a:ea typeface="黑体" pitchFamily="49" charset="-122"/>
              </a:rPr>
              <a:t>j</a:t>
            </a:r>
            <a:r>
              <a:rPr lang="zh-CN" altLang="en-US" sz="2200" b="1">
                <a:solidFill>
                  <a:srgbClr val="3333FF"/>
                </a:solidFill>
                <a:ea typeface="黑体" pitchFamily="49" charset="-122"/>
              </a:rPr>
              <a:t>：</a:t>
            </a:r>
            <a:r>
              <a:rPr lang="en-US" altLang="zh-CN" sz="2200" b="1">
                <a:solidFill>
                  <a:srgbClr val="3333FF"/>
                </a:solidFill>
                <a:ea typeface="黑体" pitchFamily="49" charset="-122"/>
              </a:rPr>
              <a:t>1</a:t>
            </a:r>
            <a:r>
              <a:rPr lang="zh-CN" altLang="en-US" sz="2200" b="1">
                <a:solidFill>
                  <a:srgbClr val="3333FF"/>
                </a:solidFill>
                <a:ea typeface="黑体" pitchFamily="49" charset="-122"/>
              </a:rPr>
              <a:t>个周期</a:t>
            </a:r>
          </a:p>
        </p:txBody>
      </p:sp>
      <p:sp>
        <p:nvSpPr>
          <p:cNvPr id="430145" name="Text Box 65"/>
          <p:cNvSpPr txBox="1">
            <a:spLocks noChangeArrowheads="1"/>
          </p:cNvSpPr>
          <p:nvPr/>
        </p:nvSpPr>
        <p:spPr bwMode="auto">
          <a:xfrm>
            <a:off x="203200" y="4421188"/>
            <a:ext cx="1943100" cy="2336800"/>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zh-CN" altLang="en-US" sz="2000" b="1">
                <a:solidFill>
                  <a:srgbClr val="CC0000"/>
                </a:solidFill>
                <a:ea typeface="黑体" pitchFamily="49" charset="-122"/>
              </a:rPr>
              <a:t>虽节省了空间，但增加了访存次数！</a:t>
            </a:r>
          </a:p>
          <a:p>
            <a:pPr eaLnBrk="0" hangingPunct="0">
              <a:spcBef>
                <a:spcPct val="50000"/>
              </a:spcBef>
            </a:pPr>
            <a:r>
              <a:rPr lang="zh-CN" altLang="en-US" sz="2000" b="1">
                <a:solidFill>
                  <a:srgbClr val="CC0000"/>
                </a:solidFill>
                <a:ea typeface="黑体" pitchFamily="49" charset="-122"/>
              </a:rPr>
              <a:t>需要权衡，目前来看，浪费一点存储空间没有关系！ </a:t>
            </a:r>
            <a:endParaRPr lang="en-US" altLang="zh-CN" sz="2000" b="1">
              <a:solidFill>
                <a:srgbClr val="CC0000"/>
              </a:solidFill>
              <a:ea typeface="黑体" pitchFamily="49" charset="-122"/>
            </a:endParaRPr>
          </a:p>
        </p:txBody>
      </p:sp>
      <p:sp>
        <p:nvSpPr>
          <p:cNvPr id="524354" name="Text Box 66"/>
          <p:cNvSpPr txBox="1">
            <a:spLocks noChangeArrowheads="1"/>
          </p:cNvSpPr>
          <p:nvPr/>
        </p:nvSpPr>
        <p:spPr bwMode="auto">
          <a:xfrm>
            <a:off x="180975" y="1016000"/>
            <a:ext cx="1928813" cy="3292475"/>
          </a:xfrm>
          <a:prstGeom prst="rect">
            <a:avLst/>
          </a:prstGeom>
          <a:noFill/>
          <a:ln w="12700">
            <a:noFill/>
            <a:miter lim="800000"/>
            <a:headEnd/>
            <a:tailEnd/>
          </a:ln>
          <a:effectLst/>
        </p:spPr>
        <p:txBody>
          <a:bodyPr>
            <a:spAutoFit/>
          </a:bodyPr>
          <a:lstStyle/>
          <a:p>
            <a:pPr eaLnBrk="0" hangingPunct="0">
              <a:lnSpc>
                <a:spcPct val="125000"/>
              </a:lnSpc>
              <a:spcBef>
                <a:spcPct val="50000"/>
              </a:spcBef>
            </a:pPr>
            <a:r>
              <a:rPr lang="zh-CN" altLang="en-US" sz="2000" b="1">
                <a:ea typeface="黑体" pitchFamily="49" charset="-122"/>
              </a:rPr>
              <a:t>存储器按字节编址</a:t>
            </a:r>
          </a:p>
          <a:p>
            <a:pPr eaLnBrk="0" hangingPunct="0">
              <a:lnSpc>
                <a:spcPct val="125000"/>
              </a:lnSpc>
              <a:spcBef>
                <a:spcPct val="50000"/>
              </a:spcBef>
            </a:pPr>
            <a:r>
              <a:rPr lang="zh-CN" altLang="en-US" sz="2000" b="1">
                <a:ea typeface="黑体" pitchFamily="49" charset="-122"/>
              </a:rPr>
              <a:t>每次只能读写某个字地址开始的</a:t>
            </a:r>
            <a:r>
              <a:rPr lang="en-US" altLang="zh-CN" sz="2000" b="1">
                <a:ea typeface="黑体" pitchFamily="49" charset="-122"/>
              </a:rPr>
              <a:t>4</a:t>
            </a:r>
            <a:r>
              <a:rPr lang="zh-CN" altLang="en-US" sz="2000" b="1">
                <a:ea typeface="黑体" pitchFamily="49" charset="-122"/>
              </a:rPr>
              <a:t>个单元中连续的</a:t>
            </a:r>
            <a:r>
              <a:rPr lang="en-US" altLang="zh-CN" sz="2000" b="1">
                <a:ea typeface="黑体" pitchFamily="49" charset="-122"/>
              </a:rPr>
              <a:t>1</a:t>
            </a:r>
            <a:r>
              <a:rPr lang="zh-CN" altLang="en-US" sz="2000" b="1">
                <a:ea typeface="黑体" pitchFamily="49" charset="-122"/>
              </a:rPr>
              <a:t>个、</a:t>
            </a:r>
            <a:r>
              <a:rPr lang="en-US" altLang="zh-CN" sz="2000" b="1">
                <a:ea typeface="黑体" pitchFamily="49" charset="-122"/>
              </a:rPr>
              <a:t>2</a:t>
            </a:r>
            <a:r>
              <a:rPr lang="zh-CN" altLang="en-US" sz="2000" b="1">
                <a:ea typeface="黑体" pitchFamily="49" charset="-122"/>
              </a:rPr>
              <a:t>个、</a:t>
            </a:r>
            <a:r>
              <a:rPr lang="en-US" altLang="zh-CN" sz="2000" b="1">
                <a:ea typeface="黑体" pitchFamily="49" charset="-122"/>
              </a:rPr>
              <a:t>3</a:t>
            </a:r>
            <a:r>
              <a:rPr lang="zh-CN" altLang="en-US" sz="2000" b="1">
                <a:ea typeface="黑体" pitchFamily="49" charset="-122"/>
              </a:rPr>
              <a:t>个或</a:t>
            </a:r>
            <a:r>
              <a:rPr lang="en-US" altLang="zh-CN" sz="2000" b="1">
                <a:ea typeface="黑体" pitchFamily="49" charset="-122"/>
              </a:rPr>
              <a:t>4</a:t>
            </a:r>
            <a:r>
              <a:rPr lang="zh-CN" altLang="en-US" sz="2000" b="1">
                <a:ea typeface="黑体" pitchFamily="49" charset="-122"/>
              </a:rPr>
              <a:t>个字节</a:t>
            </a:r>
          </a:p>
        </p:txBody>
      </p:sp>
      <p:sp>
        <p:nvSpPr>
          <p:cNvPr id="4" name="TextBox 3"/>
          <p:cNvSpPr txBox="1"/>
          <p:nvPr/>
        </p:nvSpPr>
        <p:spPr>
          <a:xfrm>
            <a:off x="6686550" y="458788"/>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41"/>
                                        </p:tgtEl>
                                        <p:attrNameLst>
                                          <p:attrName>style.visibility</p:attrName>
                                        </p:attrNameLst>
                                      </p:cBhvr>
                                      <p:to>
                                        <p:strVal val="visible"/>
                                      </p:to>
                                    </p:set>
                                    <p:animEffect transition="in" filter="blinds(horizontal)">
                                      <p:cBhvr>
                                        <p:cTn id="7" dur="500"/>
                                        <p:tgtEl>
                                          <p:spTgt spid="4301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142"/>
                                        </p:tgtEl>
                                        <p:attrNameLst>
                                          <p:attrName>style.visibility</p:attrName>
                                        </p:attrNameLst>
                                      </p:cBhvr>
                                      <p:to>
                                        <p:strVal val="visible"/>
                                      </p:to>
                                    </p:set>
                                    <p:animEffect transition="in" filter="blinds(horizontal)">
                                      <p:cBhvr>
                                        <p:cTn id="12" dur="500"/>
                                        <p:tgtEl>
                                          <p:spTgt spid="4301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24354">
                                            <p:txEl>
                                              <p:pRg st="1" end="1"/>
                                            </p:txEl>
                                          </p:spTgt>
                                        </p:tgtEl>
                                        <p:attrNameLst>
                                          <p:attrName>style.visibility</p:attrName>
                                        </p:attrNameLst>
                                      </p:cBhvr>
                                      <p:to>
                                        <p:strVal val="visible"/>
                                      </p:to>
                                    </p:set>
                                    <p:animEffect transition="in" filter="blinds(horizontal)">
                                      <p:cBhvr>
                                        <p:cTn id="17" dur="500"/>
                                        <p:tgtEl>
                                          <p:spTgt spid="52435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0144">
                                            <p:txEl>
                                              <p:pRg st="0" end="0"/>
                                            </p:txEl>
                                          </p:spTgt>
                                        </p:tgtEl>
                                        <p:attrNameLst>
                                          <p:attrName>style.visibility</p:attrName>
                                        </p:attrNameLst>
                                      </p:cBhvr>
                                      <p:to>
                                        <p:strVal val="visible"/>
                                      </p:to>
                                    </p:set>
                                    <p:animEffect transition="in" filter="blinds(horizontal)">
                                      <p:cBhvr>
                                        <p:cTn id="22" dur="500"/>
                                        <p:tgtEl>
                                          <p:spTgt spid="430144">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30144">
                                            <p:txEl>
                                              <p:pRg st="1" end="1"/>
                                            </p:txEl>
                                          </p:spTgt>
                                        </p:tgtEl>
                                        <p:attrNameLst>
                                          <p:attrName>style.visibility</p:attrName>
                                        </p:attrNameLst>
                                      </p:cBhvr>
                                      <p:to>
                                        <p:strVal val="visible"/>
                                      </p:to>
                                    </p:set>
                                    <p:animEffect transition="in" filter="blinds(horizontal)">
                                      <p:cBhvr>
                                        <p:cTn id="25" dur="500"/>
                                        <p:tgtEl>
                                          <p:spTgt spid="43014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30143">
                                            <p:txEl>
                                              <p:pRg st="0" end="0"/>
                                            </p:txEl>
                                          </p:spTgt>
                                        </p:tgtEl>
                                        <p:attrNameLst>
                                          <p:attrName>style.visibility</p:attrName>
                                        </p:attrNameLst>
                                      </p:cBhvr>
                                      <p:to>
                                        <p:strVal val="visible"/>
                                      </p:to>
                                    </p:set>
                                    <p:animEffect transition="in" filter="blinds(horizontal)">
                                      <p:cBhvr>
                                        <p:cTn id="30" dur="500"/>
                                        <p:tgtEl>
                                          <p:spTgt spid="430143">
                                            <p:txEl>
                                              <p:pRg st="0" end="0"/>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30143">
                                            <p:txEl>
                                              <p:pRg st="1" end="1"/>
                                            </p:txEl>
                                          </p:spTgt>
                                        </p:tgtEl>
                                        <p:attrNameLst>
                                          <p:attrName>style.visibility</p:attrName>
                                        </p:attrNameLst>
                                      </p:cBhvr>
                                      <p:to>
                                        <p:strVal val="visible"/>
                                      </p:to>
                                    </p:set>
                                    <p:animEffect transition="in" filter="blinds(horizontal)">
                                      <p:cBhvr>
                                        <p:cTn id="33" dur="500"/>
                                        <p:tgtEl>
                                          <p:spTgt spid="430143">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30145"/>
                                        </p:tgtEl>
                                        <p:attrNameLst>
                                          <p:attrName>style.visibility</p:attrName>
                                        </p:attrNameLst>
                                      </p:cBhvr>
                                      <p:to>
                                        <p:strVal val="visible"/>
                                      </p:to>
                                    </p:set>
                                    <p:animEffect transition="in" filter="blinds(horizontal)">
                                      <p:cBhvr>
                                        <p:cTn id="38" dur="500"/>
                                        <p:tgtEl>
                                          <p:spTgt spid="43014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blinds(horizontal)">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1" grpId="0"/>
      <p:bldP spid="430142" grpId="0"/>
      <p:bldP spid="430143" grpId="0" build="allAtOnce"/>
      <p:bldP spid="430145" grpId="0"/>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a:xfrm>
            <a:off x="457200" y="53975"/>
            <a:ext cx="8229600" cy="561975"/>
          </a:xfrm>
        </p:spPr>
        <p:txBody>
          <a:bodyPr/>
          <a:lstStyle/>
          <a:p>
            <a:r>
              <a:rPr lang="en-US" altLang="zh-CN" sz="3600" dirty="0" smtClean="0">
                <a:ea typeface="宋体" pitchFamily="2" charset="-122"/>
              </a:rPr>
              <a:t>Alignment(</a:t>
            </a:r>
            <a:r>
              <a:rPr lang="zh-CN" altLang="en-US" sz="3600" dirty="0" smtClean="0">
                <a:ea typeface="宋体" pitchFamily="2" charset="-122"/>
              </a:rPr>
              <a:t>对齐</a:t>
            </a:r>
            <a:r>
              <a:rPr lang="en-US" altLang="zh-CN" sz="3600" dirty="0" smtClean="0">
                <a:ea typeface="宋体" pitchFamily="2" charset="-122"/>
              </a:rPr>
              <a:t>) </a:t>
            </a:r>
            <a:r>
              <a:rPr lang="zh-CN" altLang="en-US" sz="3600" dirty="0" smtClean="0">
                <a:ea typeface="宋体" pitchFamily="2" charset="-122"/>
              </a:rPr>
              <a:t>举例</a:t>
            </a:r>
          </a:p>
        </p:txBody>
      </p:sp>
      <p:sp>
        <p:nvSpPr>
          <p:cNvPr id="525315" name="Rectangle 3"/>
          <p:cNvSpPr>
            <a:spLocks noGrp="1" noChangeArrowheads="1"/>
          </p:cNvSpPr>
          <p:nvPr>
            <p:ph type="body" idx="1"/>
          </p:nvPr>
        </p:nvSpPr>
        <p:spPr>
          <a:xfrm>
            <a:off x="431800" y="865188"/>
            <a:ext cx="4641850" cy="2293937"/>
          </a:xfrm>
        </p:spPr>
        <p:txBody>
          <a:bodyPr/>
          <a:lstStyle/>
          <a:p>
            <a:pPr>
              <a:lnSpc>
                <a:spcPct val="100000"/>
              </a:lnSpc>
              <a:spcBef>
                <a:spcPct val="0"/>
              </a:spcBef>
              <a:buFontTx/>
              <a:buNone/>
            </a:pPr>
            <a:r>
              <a:rPr lang="zh-CN" altLang="en-US" smtClean="0"/>
              <a:t>例如，考虑下列两个结构声明：</a:t>
            </a:r>
          </a:p>
          <a:p>
            <a:pPr>
              <a:lnSpc>
                <a:spcPct val="100000"/>
              </a:lnSpc>
              <a:spcBef>
                <a:spcPct val="0"/>
              </a:spcBef>
              <a:buFontTx/>
              <a:buNone/>
            </a:pPr>
            <a:r>
              <a:rPr lang="en-US" altLang="zh-CN" smtClean="0"/>
              <a:t>struct  S1 {</a:t>
            </a:r>
          </a:p>
          <a:p>
            <a:pPr>
              <a:lnSpc>
                <a:spcPct val="100000"/>
              </a:lnSpc>
              <a:spcBef>
                <a:spcPct val="0"/>
              </a:spcBef>
              <a:buFontTx/>
              <a:buNone/>
            </a:pPr>
            <a:r>
              <a:rPr lang="en-US" altLang="zh-CN" smtClean="0"/>
              <a:t>		int 	i</a:t>
            </a:r>
            <a:r>
              <a:rPr lang="zh-CN" altLang="en-US" smtClean="0"/>
              <a:t>；</a:t>
            </a:r>
          </a:p>
          <a:p>
            <a:pPr>
              <a:lnSpc>
                <a:spcPct val="100000"/>
              </a:lnSpc>
              <a:spcBef>
                <a:spcPct val="0"/>
              </a:spcBef>
              <a:buFontTx/>
              <a:buNone/>
            </a:pPr>
            <a:r>
              <a:rPr lang="zh-CN" altLang="en-US" smtClean="0"/>
              <a:t>		</a:t>
            </a:r>
            <a:r>
              <a:rPr lang="en-US" altLang="zh-CN" smtClean="0"/>
              <a:t>char	c</a:t>
            </a:r>
            <a:r>
              <a:rPr lang="zh-CN" altLang="en-US" smtClean="0"/>
              <a:t>；</a:t>
            </a:r>
          </a:p>
          <a:p>
            <a:pPr>
              <a:lnSpc>
                <a:spcPct val="100000"/>
              </a:lnSpc>
              <a:spcBef>
                <a:spcPct val="0"/>
              </a:spcBef>
              <a:buFontTx/>
              <a:buNone/>
            </a:pPr>
            <a:r>
              <a:rPr lang="zh-CN" altLang="en-US" smtClean="0"/>
              <a:t>		</a:t>
            </a:r>
            <a:r>
              <a:rPr lang="en-US" altLang="zh-CN" smtClean="0"/>
              <a:t>int	j</a:t>
            </a:r>
            <a:r>
              <a:rPr lang="zh-CN" altLang="en-US" smtClean="0"/>
              <a:t>；</a:t>
            </a:r>
          </a:p>
          <a:p>
            <a:pPr>
              <a:lnSpc>
                <a:spcPct val="100000"/>
              </a:lnSpc>
              <a:spcBef>
                <a:spcPct val="0"/>
              </a:spcBef>
              <a:buFontTx/>
              <a:buNone/>
            </a:pPr>
            <a:r>
              <a:rPr lang="en-US" altLang="zh-CN" smtClean="0"/>
              <a:t>}</a:t>
            </a:r>
            <a:r>
              <a:rPr lang="zh-CN" altLang="en-US" smtClean="0"/>
              <a:t>；</a:t>
            </a:r>
          </a:p>
        </p:txBody>
      </p:sp>
      <p:sp>
        <p:nvSpPr>
          <p:cNvPr id="525316" name="Rectangle 4"/>
          <p:cNvSpPr>
            <a:spLocks noChangeArrowheads="1"/>
          </p:cNvSpPr>
          <p:nvPr/>
        </p:nvSpPr>
        <p:spPr bwMode="auto">
          <a:xfrm>
            <a:off x="5202238" y="549275"/>
            <a:ext cx="2779712" cy="2662238"/>
          </a:xfrm>
          <a:prstGeom prst="rect">
            <a:avLst/>
          </a:prstGeom>
          <a:noFill/>
          <a:ln w="12700">
            <a:noFill/>
            <a:miter lim="800000"/>
            <a:headEnd/>
            <a:tailEnd/>
          </a:ln>
        </p:spPr>
        <p:txBody>
          <a:bodyPr lIns="63500" tIns="25400" rIns="63500" bIns="25400">
            <a:spAutoFit/>
          </a:bodyPr>
          <a:lstStyle/>
          <a:p>
            <a:pPr marL="342900" indent="-342900" eaLnBrk="0" hangingPunct="0">
              <a:lnSpc>
                <a:spcPct val="115000"/>
              </a:lnSpc>
              <a:spcBef>
                <a:spcPct val="20000"/>
              </a:spcBef>
            </a:pPr>
            <a:endParaRPr lang="zh-CN" altLang="en-US" sz="2400" b="1"/>
          </a:p>
          <a:p>
            <a:pPr marL="342900" indent="-342900" eaLnBrk="0" hangingPunct="0">
              <a:spcBef>
                <a:spcPct val="20000"/>
              </a:spcBef>
            </a:pPr>
            <a:r>
              <a:rPr lang="en-US" altLang="zh-CN" sz="2400" b="1"/>
              <a:t>struct  S2 {</a:t>
            </a:r>
          </a:p>
          <a:p>
            <a:pPr marL="342900" indent="-342900" eaLnBrk="0" hangingPunct="0">
              <a:spcBef>
                <a:spcPct val="20000"/>
              </a:spcBef>
            </a:pPr>
            <a:r>
              <a:rPr lang="en-US" altLang="zh-CN" sz="2400" b="1"/>
              <a:t>		int 	i</a:t>
            </a:r>
            <a:r>
              <a:rPr lang="zh-CN" altLang="en-US" sz="2400" b="1"/>
              <a:t>；</a:t>
            </a:r>
          </a:p>
          <a:p>
            <a:pPr marL="342900" indent="-342900" eaLnBrk="0" hangingPunct="0">
              <a:spcBef>
                <a:spcPct val="20000"/>
              </a:spcBef>
            </a:pPr>
            <a:r>
              <a:rPr lang="zh-CN" altLang="en-US" sz="2400" b="1"/>
              <a:t>		</a:t>
            </a:r>
            <a:r>
              <a:rPr lang="en-US" altLang="zh-CN" sz="2400" b="1"/>
              <a:t>int	j</a:t>
            </a:r>
            <a:r>
              <a:rPr lang="zh-CN" altLang="en-US" sz="2400" b="1"/>
              <a:t>；</a:t>
            </a:r>
          </a:p>
          <a:p>
            <a:pPr marL="342900" indent="-342900" eaLnBrk="0" hangingPunct="0">
              <a:spcBef>
                <a:spcPct val="20000"/>
              </a:spcBef>
            </a:pPr>
            <a:r>
              <a:rPr lang="zh-CN" altLang="en-US" sz="2400" b="1"/>
              <a:t>		</a:t>
            </a:r>
            <a:r>
              <a:rPr lang="en-US" altLang="zh-CN" sz="2400" b="1"/>
              <a:t>char	c</a:t>
            </a:r>
            <a:r>
              <a:rPr lang="zh-CN" altLang="en-US" sz="2400" b="1"/>
              <a:t>；</a:t>
            </a:r>
          </a:p>
          <a:p>
            <a:pPr marL="342900" indent="-342900" eaLnBrk="0" hangingPunct="0">
              <a:spcBef>
                <a:spcPct val="20000"/>
              </a:spcBef>
            </a:pPr>
            <a:r>
              <a:rPr lang="en-US" altLang="zh-CN" sz="2400" b="1"/>
              <a:t>}</a:t>
            </a:r>
            <a:r>
              <a:rPr lang="zh-CN" altLang="en-US" sz="2400" b="1"/>
              <a:t>；</a:t>
            </a:r>
          </a:p>
        </p:txBody>
      </p:sp>
      <p:sp>
        <p:nvSpPr>
          <p:cNvPr id="525317" name="Text Box 5"/>
          <p:cNvSpPr txBox="1">
            <a:spLocks noChangeArrowheads="1"/>
          </p:cNvSpPr>
          <p:nvPr/>
        </p:nvSpPr>
        <p:spPr bwMode="auto">
          <a:xfrm>
            <a:off x="274638" y="3362325"/>
            <a:ext cx="6953250" cy="427038"/>
          </a:xfrm>
          <a:prstGeom prst="rect">
            <a:avLst/>
          </a:prstGeom>
          <a:noFill/>
          <a:ln w="12700">
            <a:noFill/>
            <a:miter lim="800000"/>
            <a:headEnd/>
            <a:tailEnd/>
          </a:ln>
          <a:effectLst/>
        </p:spPr>
        <p:txBody>
          <a:bodyPr>
            <a:spAutoFit/>
          </a:bodyPr>
          <a:lstStyle/>
          <a:p>
            <a:pPr eaLnBrk="0" hangingPunct="0">
              <a:spcBef>
                <a:spcPct val="50000"/>
              </a:spcBef>
            </a:pPr>
            <a:r>
              <a:rPr lang="zh-CN" altLang="en-US" sz="2200" b="1">
                <a:solidFill>
                  <a:schemeClr val="accent2"/>
                </a:solidFill>
                <a:ea typeface="黑体" pitchFamily="49" charset="-122"/>
              </a:rPr>
              <a:t>在要求对齐的情况下，哪种结构声明更好？</a:t>
            </a:r>
          </a:p>
        </p:txBody>
      </p:sp>
      <p:grpSp>
        <p:nvGrpSpPr>
          <p:cNvPr id="525318" name="Group 6"/>
          <p:cNvGrpSpPr>
            <a:grpSpLocks/>
          </p:cNvGrpSpPr>
          <p:nvPr/>
        </p:nvGrpSpPr>
        <p:grpSpPr bwMode="auto">
          <a:xfrm>
            <a:off x="377825" y="3725863"/>
            <a:ext cx="5691188" cy="852487"/>
            <a:chOff x="301" y="2411"/>
            <a:chExt cx="3585" cy="537"/>
          </a:xfrm>
        </p:grpSpPr>
        <p:sp>
          <p:nvSpPr>
            <p:cNvPr id="525319" name="Rectangle 7"/>
            <p:cNvSpPr>
              <a:spLocks noChangeArrowheads="1"/>
            </p:cNvSpPr>
            <p:nvPr/>
          </p:nvSpPr>
          <p:spPr bwMode="auto">
            <a:xfrm>
              <a:off x="796" y="2641"/>
              <a:ext cx="3090" cy="302"/>
            </a:xfrm>
            <a:prstGeom prst="rect">
              <a:avLst/>
            </a:prstGeom>
            <a:noFill/>
            <a:ln w="28575">
              <a:solidFill>
                <a:srgbClr val="000000"/>
              </a:solidFill>
              <a:miter lim="800000"/>
              <a:headEnd/>
              <a:tailEnd/>
            </a:ln>
            <a:effectLst/>
          </p:spPr>
          <p:txBody>
            <a:bodyPr wrap="none" anchor="ctr"/>
            <a:lstStyle/>
            <a:p>
              <a:endParaRPr lang="zh-CN" altLang="en-US"/>
            </a:p>
          </p:txBody>
        </p:sp>
        <p:sp>
          <p:nvSpPr>
            <p:cNvPr id="525320" name="Text Box 8"/>
            <p:cNvSpPr txBox="1">
              <a:spLocks noChangeArrowheads="1"/>
            </p:cNvSpPr>
            <p:nvPr/>
          </p:nvSpPr>
          <p:spPr bwMode="auto">
            <a:xfrm>
              <a:off x="301" y="2624"/>
              <a:ext cx="612"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S1</a:t>
              </a:r>
              <a:r>
                <a:rPr lang="zh-CN" altLang="en-US" sz="2400" b="1"/>
                <a:t>：</a:t>
              </a:r>
            </a:p>
          </p:txBody>
        </p:sp>
        <p:sp>
          <p:nvSpPr>
            <p:cNvPr id="525321" name="Line 9"/>
            <p:cNvSpPr>
              <a:spLocks noChangeShapeType="1"/>
            </p:cNvSpPr>
            <p:nvPr/>
          </p:nvSpPr>
          <p:spPr bwMode="auto">
            <a:xfrm>
              <a:off x="1854" y="2642"/>
              <a:ext cx="0" cy="302"/>
            </a:xfrm>
            <a:prstGeom prst="line">
              <a:avLst/>
            </a:prstGeom>
            <a:noFill/>
            <a:ln w="28575">
              <a:solidFill>
                <a:srgbClr val="000000"/>
              </a:solidFill>
              <a:round/>
              <a:headEnd/>
              <a:tailEnd/>
            </a:ln>
            <a:effectLst/>
          </p:spPr>
          <p:txBody>
            <a:bodyPr/>
            <a:lstStyle/>
            <a:p>
              <a:endParaRPr lang="zh-CN" altLang="en-US"/>
            </a:p>
          </p:txBody>
        </p:sp>
        <p:sp>
          <p:nvSpPr>
            <p:cNvPr id="525322" name="Line 10"/>
            <p:cNvSpPr>
              <a:spLocks noChangeShapeType="1"/>
            </p:cNvSpPr>
            <p:nvPr/>
          </p:nvSpPr>
          <p:spPr bwMode="auto">
            <a:xfrm>
              <a:off x="2192" y="2632"/>
              <a:ext cx="0" cy="302"/>
            </a:xfrm>
            <a:prstGeom prst="line">
              <a:avLst/>
            </a:prstGeom>
            <a:noFill/>
            <a:ln w="28575">
              <a:solidFill>
                <a:srgbClr val="000000"/>
              </a:solidFill>
              <a:round/>
              <a:headEnd/>
              <a:tailEnd/>
            </a:ln>
            <a:effectLst/>
          </p:spPr>
          <p:txBody>
            <a:bodyPr/>
            <a:lstStyle/>
            <a:p>
              <a:endParaRPr lang="zh-CN" altLang="en-US"/>
            </a:p>
          </p:txBody>
        </p:sp>
        <p:sp>
          <p:nvSpPr>
            <p:cNvPr id="525323" name="Text Box 11"/>
            <p:cNvSpPr txBox="1">
              <a:spLocks noChangeArrowheads="1"/>
            </p:cNvSpPr>
            <p:nvPr/>
          </p:nvSpPr>
          <p:spPr bwMode="auto">
            <a:xfrm>
              <a:off x="1258" y="2659"/>
              <a:ext cx="383"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i</a:t>
              </a:r>
            </a:p>
          </p:txBody>
        </p:sp>
        <p:sp>
          <p:nvSpPr>
            <p:cNvPr id="525324" name="Text Box 12"/>
            <p:cNvSpPr txBox="1">
              <a:spLocks noChangeArrowheads="1"/>
            </p:cNvSpPr>
            <p:nvPr/>
          </p:nvSpPr>
          <p:spPr bwMode="auto">
            <a:xfrm>
              <a:off x="1915" y="2641"/>
              <a:ext cx="383"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c</a:t>
              </a:r>
            </a:p>
          </p:txBody>
        </p:sp>
        <p:sp>
          <p:nvSpPr>
            <p:cNvPr id="525325" name="Line 13"/>
            <p:cNvSpPr>
              <a:spLocks noChangeShapeType="1"/>
            </p:cNvSpPr>
            <p:nvPr/>
          </p:nvSpPr>
          <p:spPr bwMode="auto">
            <a:xfrm>
              <a:off x="2881" y="2646"/>
              <a:ext cx="0" cy="302"/>
            </a:xfrm>
            <a:prstGeom prst="line">
              <a:avLst/>
            </a:prstGeom>
            <a:noFill/>
            <a:ln w="28575">
              <a:solidFill>
                <a:srgbClr val="000000"/>
              </a:solidFill>
              <a:round/>
              <a:headEnd/>
              <a:tailEnd/>
            </a:ln>
            <a:effectLst/>
          </p:spPr>
          <p:txBody>
            <a:bodyPr/>
            <a:lstStyle/>
            <a:p>
              <a:endParaRPr lang="zh-CN" altLang="en-US"/>
            </a:p>
          </p:txBody>
        </p:sp>
        <p:sp>
          <p:nvSpPr>
            <p:cNvPr id="525326" name="Text Box 14"/>
            <p:cNvSpPr txBox="1">
              <a:spLocks noChangeArrowheads="1"/>
            </p:cNvSpPr>
            <p:nvPr/>
          </p:nvSpPr>
          <p:spPr bwMode="auto">
            <a:xfrm>
              <a:off x="2249" y="2694"/>
              <a:ext cx="603" cy="231"/>
            </a:xfrm>
            <a:prstGeom prst="rect">
              <a:avLst/>
            </a:prstGeom>
            <a:noFill/>
            <a:ln w="12700">
              <a:noFill/>
              <a:miter lim="800000"/>
              <a:headEnd/>
              <a:tailEnd/>
            </a:ln>
            <a:effectLst/>
          </p:spPr>
          <p:txBody>
            <a:bodyPr>
              <a:spAutoFit/>
            </a:bodyPr>
            <a:lstStyle/>
            <a:p>
              <a:pPr eaLnBrk="0" hangingPunct="0">
                <a:spcBef>
                  <a:spcPct val="50000"/>
                </a:spcBef>
              </a:pPr>
              <a:r>
                <a:rPr lang="en-US" altLang="zh-CN" b="1"/>
                <a:t>X  X  X</a:t>
              </a:r>
            </a:p>
          </p:txBody>
        </p:sp>
        <p:sp>
          <p:nvSpPr>
            <p:cNvPr id="525327" name="Text Box 15"/>
            <p:cNvSpPr txBox="1">
              <a:spLocks noChangeArrowheads="1"/>
            </p:cNvSpPr>
            <p:nvPr/>
          </p:nvSpPr>
          <p:spPr bwMode="auto">
            <a:xfrm>
              <a:off x="3339" y="2649"/>
              <a:ext cx="383"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j</a:t>
              </a:r>
            </a:p>
          </p:txBody>
        </p:sp>
        <p:sp>
          <p:nvSpPr>
            <p:cNvPr id="525328" name="Text Box 16"/>
            <p:cNvSpPr txBox="1">
              <a:spLocks noChangeArrowheads="1"/>
            </p:cNvSpPr>
            <p:nvPr/>
          </p:nvSpPr>
          <p:spPr bwMode="auto">
            <a:xfrm>
              <a:off x="826" y="2411"/>
              <a:ext cx="383" cy="250"/>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t>0</a:t>
              </a:r>
            </a:p>
          </p:txBody>
        </p:sp>
        <p:sp>
          <p:nvSpPr>
            <p:cNvPr id="525329" name="Text Box 17"/>
            <p:cNvSpPr txBox="1">
              <a:spLocks noChangeArrowheads="1"/>
            </p:cNvSpPr>
            <p:nvPr/>
          </p:nvSpPr>
          <p:spPr bwMode="auto">
            <a:xfrm>
              <a:off x="1900" y="2418"/>
              <a:ext cx="383" cy="250"/>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t>4</a:t>
              </a:r>
            </a:p>
          </p:txBody>
        </p:sp>
        <p:sp>
          <p:nvSpPr>
            <p:cNvPr id="525330" name="Text Box 18"/>
            <p:cNvSpPr txBox="1">
              <a:spLocks noChangeArrowheads="1"/>
            </p:cNvSpPr>
            <p:nvPr/>
          </p:nvSpPr>
          <p:spPr bwMode="auto">
            <a:xfrm>
              <a:off x="2959" y="2417"/>
              <a:ext cx="383" cy="250"/>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t>8</a:t>
              </a:r>
            </a:p>
          </p:txBody>
        </p:sp>
      </p:grpSp>
      <p:grpSp>
        <p:nvGrpSpPr>
          <p:cNvPr id="525331" name="Group 19"/>
          <p:cNvGrpSpPr>
            <a:grpSpLocks/>
          </p:cNvGrpSpPr>
          <p:nvPr/>
        </p:nvGrpSpPr>
        <p:grpSpPr bwMode="auto">
          <a:xfrm>
            <a:off x="376238" y="4640263"/>
            <a:ext cx="4827587" cy="852487"/>
            <a:chOff x="309" y="2977"/>
            <a:chExt cx="3041" cy="537"/>
          </a:xfrm>
        </p:grpSpPr>
        <p:sp>
          <p:nvSpPr>
            <p:cNvPr id="525332" name="Rectangle 20"/>
            <p:cNvSpPr>
              <a:spLocks noChangeArrowheads="1"/>
            </p:cNvSpPr>
            <p:nvPr/>
          </p:nvSpPr>
          <p:spPr bwMode="auto">
            <a:xfrm>
              <a:off x="804" y="3207"/>
              <a:ext cx="2468" cy="302"/>
            </a:xfrm>
            <a:prstGeom prst="rect">
              <a:avLst/>
            </a:prstGeom>
            <a:noFill/>
            <a:ln w="28575">
              <a:solidFill>
                <a:srgbClr val="000000"/>
              </a:solidFill>
              <a:miter lim="800000"/>
              <a:headEnd/>
              <a:tailEnd/>
            </a:ln>
            <a:effectLst/>
          </p:spPr>
          <p:txBody>
            <a:bodyPr wrap="none" anchor="ctr"/>
            <a:lstStyle/>
            <a:p>
              <a:endParaRPr lang="zh-CN" altLang="en-US"/>
            </a:p>
          </p:txBody>
        </p:sp>
        <p:sp>
          <p:nvSpPr>
            <p:cNvPr id="525333" name="Text Box 21"/>
            <p:cNvSpPr txBox="1">
              <a:spLocks noChangeArrowheads="1"/>
            </p:cNvSpPr>
            <p:nvPr/>
          </p:nvSpPr>
          <p:spPr bwMode="auto">
            <a:xfrm>
              <a:off x="309" y="3190"/>
              <a:ext cx="612"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S2</a:t>
              </a:r>
              <a:r>
                <a:rPr lang="zh-CN" altLang="en-US" sz="2400" b="1"/>
                <a:t>：</a:t>
              </a:r>
            </a:p>
          </p:txBody>
        </p:sp>
        <p:sp>
          <p:nvSpPr>
            <p:cNvPr id="525334" name="Line 22"/>
            <p:cNvSpPr>
              <a:spLocks noChangeShapeType="1"/>
            </p:cNvSpPr>
            <p:nvPr/>
          </p:nvSpPr>
          <p:spPr bwMode="auto">
            <a:xfrm>
              <a:off x="1862" y="3208"/>
              <a:ext cx="0" cy="302"/>
            </a:xfrm>
            <a:prstGeom prst="line">
              <a:avLst/>
            </a:prstGeom>
            <a:noFill/>
            <a:ln w="28575">
              <a:solidFill>
                <a:srgbClr val="000000"/>
              </a:solidFill>
              <a:round/>
              <a:headEnd/>
              <a:tailEnd/>
            </a:ln>
            <a:effectLst/>
          </p:spPr>
          <p:txBody>
            <a:bodyPr/>
            <a:lstStyle/>
            <a:p>
              <a:endParaRPr lang="zh-CN" altLang="en-US"/>
            </a:p>
          </p:txBody>
        </p:sp>
        <p:sp>
          <p:nvSpPr>
            <p:cNvPr id="525335" name="Text Box 23"/>
            <p:cNvSpPr txBox="1">
              <a:spLocks noChangeArrowheads="1"/>
            </p:cNvSpPr>
            <p:nvPr/>
          </p:nvSpPr>
          <p:spPr bwMode="auto">
            <a:xfrm>
              <a:off x="1266" y="3225"/>
              <a:ext cx="383"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i</a:t>
              </a:r>
            </a:p>
          </p:txBody>
        </p:sp>
        <p:sp>
          <p:nvSpPr>
            <p:cNvPr id="525336" name="Text Box 24"/>
            <p:cNvSpPr txBox="1">
              <a:spLocks noChangeArrowheads="1"/>
            </p:cNvSpPr>
            <p:nvPr/>
          </p:nvSpPr>
          <p:spPr bwMode="auto">
            <a:xfrm>
              <a:off x="2929" y="3217"/>
              <a:ext cx="383"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c</a:t>
              </a:r>
            </a:p>
          </p:txBody>
        </p:sp>
        <p:sp>
          <p:nvSpPr>
            <p:cNvPr id="525337" name="Line 25"/>
            <p:cNvSpPr>
              <a:spLocks noChangeShapeType="1"/>
            </p:cNvSpPr>
            <p:nvPr/>
          </p:nvSpPr>
          <p:spPr bwMode="auto">
            <a:xfrm>
              <a:off x="2889" y="3212"/>
              <a:ext cx="0" cy="302"/>
            </a:xfrm>
            <a:prstGeom prst="line">
              <a:avLst/>
            </a:prstGeom>
            <a:noFill/>
            <a:ln w="28575">
              <a:solidFill>
                <a:srgbClr val="000000"/>
              </a:solidFill>
              <a:round/>
              <a:headEnd/>
              <a:tailEnd/>
            </a:ln>
            <a:effectLst/>
          </p:spPr>
          <p:txBody>
            <a:bodyPr/>
            <a:lstStyle/>
            <a:p>
              <a:endParaRPr lang="zh-CN" altLang="en-US"/>
            </a:p>
          </p:txBody>
        </p:sp>
        <p:sp>
          <p:nvSpPr>
            <p:cNvPr id="525338" name="Text Box 26"/>
            <p:cNvSpPr txBox="1">
              <a:spLocks noChangeArrowheads="1"/>
            </p:cNvSpPr>
            <p:nvPr/>
          </p:nvSpPr>
          <p:spPr bwMode="auto">
            <a:xfrm>
              <a:off x="2341" y="3197"/>
              <a:ext cx="383"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j</a:t>
              </a:r>
            </a:p>
          </p:txBody>
        </p:sp>
        <p:sp>
          <p:nvSpPr>
            <p:cNvPr id="525339" name="Text Box 27"/>
            <p:cNvSpPr txBox="1">
              <a:spLocks noChangeArrowheads="1"/>
            </p:cNvSpPr>
            <p:nvPr/>
          </p:nvSpPr>
          <p:spPr bwMode="auto">
            <a:xfrm>
              <a:off x="834" y="2977"/>
              <a:ext cx="383" cy="250"/>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t>0</a:t>
              </a:r>
            </a:p>
          </p:txBody>
        </p:sp>
        <p:sp>
          <p:nvSpPr>
            <p:cNvPr id="525340" name="Text Box 28"/>
            <p:cNvSpPr txBox="1">
              <a:spLocks noChangeArrowheads="1"/>
            </p:cNvSpPr>
            <p:nvPr/>
          </p:nvSpPr>
          <p:spPr bwMode="auto">
            <a:xfrm>
              <a:off x="1908" y="2984"/>
              <a:ext cx="383" cy="250"/>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t>4</a:t>
              </a:r>
            </a:p>
          </p:txBody>
        </p:sp>
        <p:sp>
          <p:nvSpPr>
            <p:cNvPr id="525341" name="Text Box 29"/>
            <p:cNvSpPr txBox="1">
              <a:spLocks noChangeArrowheads="1"/>
            </p:cNvSpPr>
            <p:nvPr/>
          </p:nvSpPr>
          <p:spPr bwMode="auto">
            <a:xfrm>
              <a:off x="2967" y="2983"/>
              <a:ext cx="383" cy="250"/>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t>8</a:t>
              </a:r>
            </a:p>
          </p:txBody>
        </p:sp>
      </p:grpSp>
      <p:sp>
        <p:nvSpPr>
          <p:cNvPr id="525342" name="Text Box 30"/>
          <p:cNvSpPr txBox="1">
            <a:spLocks noChangeArrowheads="1"/>
          </p:cNvSpPr>
          <p:nvPr/>
        </p:nvSpPr>
        <p:spPr bwMode="auto">
          <a:xfrm>
            <a:off x="6257925" y="4006850"/>
            <a:ext cx="2017713" cy="396875"/>
          </a:xfrm>
          <a:prstGeom prst="rect">
            <a:avLst/>
          </a:prstGeom>
          <a:noFill/>
          <a:ln w="12700">
            <a:noFill/>
            <a:miter lim="800000"/>
            <a:headEnd/>
            <a:tailEnd/>
          </a:ln>
          <a:effectLst/>
        </p:spPr>
        <p:txBody>
          <a:bodyPr>
            <a:spAutoFit/>
          </a:bodyPr>
          <a:lstStyle/>
          <a:p>
            <a:pPr eaLnBrk="0" hangingPunct="0">
              <a:spcBef>
                <a:spcPct val="50000"/>
              </a:spcBef>
            </a:pPr>
            <a:r>
              <a:rPr lang="zh-CN" altLang="en-US" sz="2000" b="1">
                <a:solidFill>
                  <a:srgbClr val="CC0000"/>
                </a:solidFill>
                <a:latin typeface="微软雅黑" pitchFamily="34" charset="-122"/>
                <a:ea typeface="微软雅黑" pitchFamily="34" charset="-122"/>
              </a:rPr>
              <a:t>需要</a:t>
            </a:r>
            <a:r>
              <a:rPr lang="en-US" altLang="zh-CN" sz="2000" b="1">
                <a:solidFill>
                  <a:srgbClr val="CC0000"/>
                </a:solidFill>
                <a:latin typeface="微软雅黑" pitchFamily="34" charset="-122"/>
                <a:ea typeface="微软雅黑" pitchFamily="34" charset="-122"/>
              </a:rPr>
              <a:t>12</a:t>
            </a:r>
            <a:r>
              <a:rPr lang="zh-CN" altLang="en-US" sz="2000" b="1">
                <a:solidFill>
                  <a:srgbClr val="CC0000"/>
                </a:solidFill>
                <a:latin typeface="微软雅黑" pitchFamily="34" charset="-122"/>
                <a:ea typeface="微软雅黑" pitchFamily="34" charset="-122"/>
              </a:rPr>
              <a:t>个字节</a:t>
            </a:r>
          </a:p>
        </p:txBody>
      </p:sp>
      <p:sp>
        <p:nvSpPr>
          <p:cNvPr id="525343" name="Text Box 31"/>
          <p:cNvSpPr txBox="1">
            <a:spLocks noChangeArrowheads="1"/>
          </p:cNvSpPr>
          <p:nvPr/>
        </p:nvSpPr>
        <p:spPr bwMode="auto">
          <a:xfrm>
            <a:off x="5354638" y="4946650"/>
            <a:ext cx="1973262" cy="396875"/>
          </a:xfrm>
          <a:prstGeom prst="rect">
            <a:avLst/>
          </a:prstGeom>
          <a:noFill/>
          <a:ln w="12700">
            <a:noFill/>
            <a:miter lim="800000"/>
            <a:headEnd/>
            <a:tailEnd/>
          </a:ln>
          <a:effectLst/>
        </p:spPr>
        <p:txBody>
          <a:bodyPr>
            <a:spAutoFit/>
          </a:bodyPr>
          <a:lstStyle/>
          <a:p>
            <a:pPr eaLnBrk="0" hangingPunct="0">
              <a:spcBef>
                <a:spcPct val="50000"/>
              </a:spcBef>
            </a:pPr>
            <a:r>
              <a:rPr lang="zh-CN" altLang="en-US" sz="2000" b="1">
                <a:solidFill>
                  <a:srgbClr val="CC0000"/>
                </a:solidFill>
                <a:latin typeface="微软雅黑" pitchFamily="34" charset="-122"/>
                <a:ea typeface="微软雅黑" pitchFamily="34" charset="-122"/>
              </a:rPr>
              <a:t>只需要</a:t>
            </a:r>
            <a:r>
              <a:rPr lang="en-US" altLang="zh-CN" sz="2000" b="1">
                <a:solidFill>
                  <a:srgbClr val="CC0000"/>
                </a:solidFill>
                <a:latin typeface="微软雅黑" pitchFamily="34" charset="-122"/>
                <a:ea typeface="微软雅黑" pitchFamily="34" charset="-122"/>
              </a:rPr>
              <a:t>9</a:t>
            </a:r>
            <a:r>
              <a:rPr lang="zh-CN" altLang="en-US" sz="2000" b="1">
                <a:solidFill>
                  <a:srgbClr val="CC0000"/>
                </a:solidFill>
                <a:latin typeface="微软雅黑" pitchFamily="34" charset="-122"/>
                <a:ea typeface="微软雅黑" pitchFamily="34" charset="-122"/>
              </a:rPr>
              <a:t>个字节</a:t>
            </a:r>
          </a:p>
        </p:txBody>
      </p:sp>
      <p:sp>
        <p:nvSpPr>
          <p:cNvPr id="525344" name="Text Box 32"/>
          <p:cNvSpPr txBox="1">
            <a:spLocks noChangeArrowheads="1"/>
          </p:cNvSpPr>
          <p:nvPr/>
        </p:nvSpPr>
        <p:spPr bwMode="auto">
          <a:xfrm>
            <a:off x="276225" y="5584825"/>
            <a:ext cx="7662863" cy="427038"/>
          </a:xfrm>
          <a:prstGeom prst="rect">
            <a:avLst/>
          </a:prstGeom>
          <a:noFill/>
          <a:ln w="12700">
            <a:noFill/>
            <a:miter lim="800000"/>
            <a:headEnd/>
            <a:tailEnd/>
          </a:ln>
          <a:effectLst/>
        </p:spPr>
        <p:txBody>
          <a:bodyPr>
            <a:spAutoFit/>
          </a:bodyPr>
          <a:lstStyle/>
          <a:p>
            <a:pPr eaLnBrk="0" hangingPunct="0">
              <a:spcBef>
                <a:spcPct val="50000"/>
              </a:spcBef>
            </a:pPr>
            <a:r>
              <a:rPr lang="zh-CN" altLang="en-US" sz="2200" b="1">
                <a:solidFill>
                  <a:schemeClr val="accent2"/>
                </a:solidFill>
                <a:ea typeface="黑体" pitchFamily="49" charset="-122"/>
              </a:rPr>
              <a:t>对于“</a:t>
            </a:r>
            <a:r>
              <a:rPr lang="en-US" altLang="zh-CN" sz="2200" b="1">
                <a:solidFill>
                  <a:schemeClr val="accent2"/>
                </a:solidFill>
                <a:ea typeface="黑体" pitchFamily="49" charset="-122"/>
              </a:rPr>
              <a:t>struct S2 d[4]”</a:t>
            </a:r>
            <a:r>
              <a:rPr lang="zh-CN" altLang="en-US" sz="2200" b="1">
                <a:solidFill>
                  <a:schemeClr val="accent2"/>
                </a:solidFill>
                <a:ea typeface="黑体" pitchFamily="49" charset="-122"/>
              </a:rPr>
              <a:t>，只分配</a:t>
            </a:r>
            <a:r>
              <a:rPr lang="en-US" altLang="zh-CN" sz="2200" b="1">
                <a:solidFill>
                  <a:schemeClr val="accent2"/>
                </a:solidFill>
                <a:ea typeface="黑体" pitchFamily="49" charset="-122"/>
              </a:rPr>
              <a:t>9</a:t>
            </a:r>
            <a:r>
              <a:rPr lang="zh-CN" altLang="en-US" sz="2200" b="1">
                <a:solidFill>
                  <a:schemeClr val="accent2"/>
                </a:solidFill>
                <a:ea typeface="黑体" pitchFamily="49" charset="-122"/>
              </a:rPr>
              <a:t>个字节能否满足对齐要求？</a:t>
            </a:r>
          </a:p>
        </p:txBody>
      </p:sp>
      <p:grpSp>
        <p:nvGrpSpPr>
          <p:cNvPr id="525345" name="Group 33"/>
          <p:cNvGrpSpPr>
            <a:grpSpLocks/>
          </p:cNvGrpSpPr>
          <p:nvPr/>
        </p:nvGrpSpPr>
        <p:grpSpPr bwMode="auto">
          <a:xfrm>
            <a:off x="406400" y="5891213"/>
            <a:ext cx="5691188" cy="850900"/>
            <a:chOff x="256" y="3711"/>
            <a:chExt cx="3585" cy="536"/>
          </a:xfrm>
        </p:grpSpPr>
        <p:sp>
          <p:nvSpPr>
            <p:cNvPr id="525346" name="Rectangle 34"/>
            <p:cNvSpPr>
              <a:spLocks noChangeArrowheads="1"/>
            </p:cNvSpPr>
            <p:nvPr/>
          </p:nvSpPr>
          <p:spPr bwMode="auto">
            <a:xfrm>
              <a:off x="751" y="3941"/>
              <a:ext cx="3090" cy="302"/>
            </a:xfrm>
            <a:prstGeom prst="rect">
              <a:avLst/>
            </a:prstGeom>
            <a:noFill/>
            <a:ln w="28575">
              <a:solidFill>
                <a:srgbClr val="000000"/>
              </a:solidFill>
              <a:miter lim="800000"/>
              <a:headEnd/>
              <a:tailEnd/>
            </a:ln>
            <a:effectLst/>
          </p:spPr>
          <p:txBody>
            <a:bodyPr wrap="none" anchor="ctr"/>
            <a:lstStyle/>
            <a:p>
              <a:endParaRPr lang="zh-CN" altLang="en-US"/>
            </a:p>
          </p:txBody>
        </p:sp>
        <p:sp>
          <p:nvSpPr>
            <p:cNvPr id="525347" name="Text Box 35"/>
            <p:cNvSpPr txBox="1">
              <a:spLocks noChangeArrowheads="1"/>
            </p:cNvSpPr>
            <p:nvPr/>
          </p:nvSpPr>
          <p:spPr bwMode="auto">
            <a:xfrm>
              <a:off x="256" y="3924"/>
              <a:ext cx="612"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S2</a:t>
              </a:r>
              <a:r>
                <a:rPr lang="zh-CN" altLang="en-US" sz="2400" b="1"/>
                <a:t>：</a:t>
              </a:r>
            </a:p>
          </p:txBody>
        </p:sp>
        <p:sp>
          <p:nvSpPr>
            <p:cNvPr id="525348" name="Line 36"/>
            <p:cNvSpPr>
              <a:spLocks noChangeShapeType="1"/>
            </p:cNvSpPr>
            <p:nvPr/>
          </p:nvSpPr>
          <p:spPr bwMode="auto">
            <a:xfrm>
              <a:off x="2799" y="3933"/>
              <a:ext cx="0" cy="302"/>
            </a:xfrm>
            <a:prstGeom prst="line">
              <a:avLst/>
            </a:prstGeom>
            <a:noFill/>
            <a:ln w="28575">
              <a:solidFill>
                <a:srgbClr val="000000"/>
              </a:solidFill>
              <a:round/>
              <a:headEnd/>
              <a:tailEnd/>
            </a:ln>
            <a:effectLst/>
          </p:spPr>
          <p:txBody>
            <a:bodyPr/>
            <a:lstStyle/>
            <a:p>
              <a:endParaRPr lang="zh-CN" altLang="en-US"/>
            </a:p>
          </p:txBody>
        </p:sp>
        <p:sp>
          <p:nvSpPr>
            <p:cNvPr id="525349" name="Line 37"/>
            <p:cNvSpPr>
              <a:spLocks noChangeShapeType="1"/>
            </p:cNvSpPr>
            <p:nvPr/>
          </p:nvSpPr>
          <p:spPr bwMode="auto">
            <a:xfrm>
              <a:off x="3155" y="3941"/>
              <a:ext cx="0" cy="302"/>
            </a:xfrm>
            <a:prstGeom prst="line">
              <a:avLst/>
            </a:prstGeom>
            <a:noFill/>
            <a:ln w="28575">
              <a:solidFill>
                <a:srgbClr val="000000"/>
              </a:solidFill>
              <a:round/>
              <a:headEnd/>
              <a:tailEnd/>
            </a:ln>
            <a:effectLst/>
          </p:spPr>
          <p:txBody>
            <a:bodyPr/>
            <a:lstStyle/>
            <a:p>
              <a:endParaRPr lang="zh-CN" altLang="en-US"/>
            </a:p>
          </p:txBody>
        </p:sp>
        <p:sp>
          <p:nvSpPr>
            <p:cNvPr id="525350" name="Text Box 38"/>
            <p:cNvSpPr txBox="1">
              <a:spLocks noChangeArrowheads="1"/>
            </p:cNvSpPr>
            <p:nvPr/>
          </p:nvSpPr>
          <p:spPr bwMode="auto">
            <a:xfrm>
              <a:off x="1213" y="3959"/>
              <a:ext cx="383"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i</a:t>
              </a:r>
            </a:p>
          </p:txBody>
        </p:sp>
        <p:sp>
          <p:nvSpPr>
            <p:cNvPr id="525351" name="Text Box 39"/>
            <p:cNvSpPr txBox="1">
              <a:spLocks noChangeArrowheads="1"/>
            </p:cNvSpPr>
            <p:nvPr/>
          </p:nvSpPr>
          <p:spPr bwMode="auto">
            <a:xfrm>
              <a:off x="2860" y="3932"/>
              <a:ext cx="383"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c</a:t>
              </a:r>
            </a:p>
          </p:txBody>
        </p:sp>
        <p:sp>
          <p:nvSpPr>
            <p:cNvPr id="525352" name="Line 40"/>
            <p:cNvSpPr>
              <a:spLocks noChangeShapeType="1"/>
            </p:cNvSpPr>
            <p:nvPr/>
          </p:nvSpPr>
          <p:spPr bwMode="auto">
            <a:xfrm>
              <a:off x="1810" y="3937"/>
              <a:ext cx="0" cy="302"/>
            </a:xfrm>
            <a:prstGeom prst="line">
              <a:avLst/>
            </a:prstGeom>
            <a:noFill/>
            <a:ln w="28575">
              <a:solidFill>
                <a:srgbClr val="000000"/>
              </a:solidFill>
              <a:round/>
              <a:headEnd/>
              <a:tailEnd/>
            </a:ln>
            <a:effectLst/>
          </p:spPr>
          <p:txBody>
            <a:bodyPr/>
            <a:lstStyle/>
            <a:p>
              <a:endParaRPr lang="zh-CN" altLang="en-US"/>
            </a:p>
          </p:txBody>
        </p:sp>
        <p:sp>
          <p:nvSpPr>
            <p:cNvPr id="525353" name="Text Box 41"/>
            <p:cNvSpPr txBox="1">
              <a:spLocks noChangeArrowheads="1"/>
            </p:cNvSpPr>
            <p:nvPr/>
          </p:nvSpPr>
          <p:spPr bwMode="auto">
            <a:xfrm>
              <a:off x="3194" y="3985"/>
              <a:ext cx="603" cy="231"/>
            </a:xfrm>
            <a:prstGeom prst="rect">
              <a:avLst/>
            </a:prstGeom>
            <a:noFill/>
            <a:ln w="12700">
              <a:noFill/>
              <a:miter lim="800000"/>
              <a:headEnd/>
              <a:tailEnd/>
            </a:ln>
            <a:effectLst/>
          </p:spPr>
          <p:txBody>
            <a:bodyPr>
              <a:spAutoFit/>
            </a:bodyPr>
            <a:lstStyle/>
            <a:p>
              <a:pPr eaLnBrk="0" hangingPunct="0">
                <a:spcBef>
                  <a:spcPct val="50000"/>
                </a:spcBef>
              </a:pPr>
              <a:r>
                <a:rPr lang="en-US" altLang="zh-CN" b="1"/>
                <a:t>X  X  X</a:t>
              </a:r>
            </a:p>
          </p:txBody>
        </p:sp>
        <p:sp>
          <p:nvSpPr>
            <p:cNvPr id="525354" name="Text Box 42"/>
            <p:cNvSpPr txBox="1">
              <a:spLocks noChangeArrowheads="1"/>
            </p:cNvSpPr>
            <p:nvPr/>
          </p:nvSpPr>
          <p:spPr bwMode="auto">
            <a:xfrm>
              <a:off x="2295" y="3936"/>
              <a:ext cx="383"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j</a:t>
              </a:r>
            </a:p>
          </p:txBody>
        </p:sp>
        <p:sp>
          <p:nvSpPr>
            <p:cNvPr id="525355" name="Text Box 43"/>
            <p:cNvSpPr txBox="1">
              <a:spLocks noChangeArrowheads="1"/>
            </p:cNvSpPr>
            <p:nvPr/>
          </p:nvSpPr>
          <p:spPr bwMode="auto">
            <a:xfrm>
              <a:off x="781" y="3711"/>
              <a:ext cx="383" cy="250"/>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t>0</a:t>
              </a:r>
            </a:p>
          </p:txBody>
        </p:sp>
        <p:sp>
          <p:nvSpPr>
            <p:cNvPr id="525356" name="Text Box 44"/>
            <p:cNvSpPr txBox="1">
              <a:spLocks noChangeArrowheads="1"/>
            </p:cNvSpPr>
            <p:nvPr/>
          </p:nvSpPr>
          <p:spPr bwMode="auto">
            <a:xfrm>
              <a:off x="1855" y="3718"/>
              <a:ext cx="383" cy="250"/>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t>4</a:t>
              </a:r>
            </a:p>
          </p:txBody>
        </p:sp>
        <p:sp>
          <p:nvSpPr>
            <p:cNvPr id="525357" name="Text Box 45"/>
            <p:cNvSpPr txBox="1">
              <a:spLocks noChangeArrowheads="1"/>
            </p:cNvSpPr>
            <p:nvPr/>
          </p:nvSpPr>
          <p:spPr bwMode="auto">
            <a:xfrm>
              <a:off x="2887" y="3717"/>
              <a:ext cx="383" cy="250"/>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t>8</a:t>
              </a:r>
            </a:p>
          </p:txBody>
        </p:sp>
      </p:grpSp>
      <p:sp>
        <p:nvSpPr>
          <p:cNvPr id="525358" name="Text Box 46"/>
          <p:cNvSpPr txBox="1">
            <a:spLocks noChangeArrowheads="1"/>
          </p:cNvSpPr>
          <p:nvPr/>
        </p:nvSpPr>
        <p:spPr bwMode="auto">
          <a:xfrm>
            <a:off x="7691438" y="5618163"/>
            <a:ext cx="1204912" cy="396875"/>
          </a:xfrm>
          <a:prstGeom prst="rect">
            <a:avLst/>
          </a:prstGeom>
          <a:noFill/>
          <a:ln w="12700">
            <a:noFill/>
            <a:miter lim="800000"/>
            <a:headEnd/>
            <a:tailEnd/>
          </a:ln>
          <a:effectLst/>
        </p:spPr>
        <p:txBody>
          <a:bodyPr>
            <a:spAutoFit/>
          </a:bodyPr>
          <a:lstStyle/>
          <a:p>
            <a:pPr eaLnBrk="0" hangingPunct="0">
              <a:spcBef>
                <a:spcPct val="50000"/>
              </a:spcBef>
            </a:pPr>
            <a:r>
              <a:rPr lang="zh-CN" altLang="en-US" sz="2000" b="1">
                <a:solidFill>
                  <a:srgbClr val="CC0000"/>
                </a:solidFill>
                <a:latin typeface="Times New Roman" pitchFamily="18" charset="0"/>
                <a:ea typeface="微软雅黑" pitchFamily="34" charset="-122"/>
              </a:rPr>
              <a:t>不能！</a:t>
            </a:r>
          </a:p>
        </p:txBody>
      </p:sp>
      <p:sp>
        <p:nvSpPr>
          <p:cNvPr id="525359" name="Text Box 47"/>
          <p:cNvSpPr txBox="1">
            <a:spLocks noChangeArrowheads="1"/>
          </p:cNvSpPr>
          <p:nvPr/>
        </p:nvSpPr>
        <p:spPr bwMode="auto">
          <a:xfrm>
            <a:off x="6270625" y="6269038"/>
            <a:ext cx="2293938" cy="396875"/>
          </a:xfrm>
          <a:prstGeom prst="rect">
            <a:avLst/>
          </a:prstGeom>
          <a:noFill/>
          <a:ln w="12700">
            <a:noFill/>
            <a:miter lim="800000"/>
            <a:headEnd/>
            <a:tailEnd/>
          </a:ln>
          <a:effectLst/>
        </p:spPr>
        <p:txBody>
          <a:bodyPr>
            <a:spAutoFit/>
          </a:bodyPr>
          <a:lstStyle/>
          <a:p>
            <a:pPr eaLnBrk="0" hangingPunct="0">
              <a:spcBef>
                <a:spcPct val="50000"/>
              </a:spcBef>
            </a:pPr>
            <a:r>
              <a:rPr lang="zh-CN" altLang="en-US" sz="2000" b="1">
                <a:solidFill>
                  <a:srgbClr val="CC0000"/>
                </a:solidFill>
                <a:latin typeface="微软雅黑" pitchFamily="34" charset="-122"/>
                <a:ea typeface="微软雅黑" pitchFamily="34" charset="-122"/>
              </a:rPr>
              <a:t>也需要</a:t>
            </a:r>
            <a:r>
              <a:rPr lang="en-US" altLang="zh-CN" sz="2000" b="1">
                <a:solidFill>
                  <a:srgbClr val="CC0000"/>
                </a:solidFill>
                <a:latin typeface="微软雅黑" pitchFamily="34" charset="-122"/>
                <a:ea typeface="微软雅黑" pitchFamily="34" charset="-122"/>
              </a:rPr>
              <a:t>12</a:t>
            </a:r>
            <a:r>
              <a:rPr lang="zh-CN" altLang="en-US" sz="2000" b="1">
                <a:solidFill>
                  <a:srgbClr val="CC0000"/>
                </a:solidFill>
                <a:latin typeface="微软雅黑" pitchFamily="34" charset="-122"/>
                <a:ea typeface="微软雅黑" pitchFamily="34" charset="-122"/>
              </a:rPr>
              <a:t>个字节</a:t>
            </a:r>
          </a:p>
        </p:txBody>
      </p:sp>
      <p:sp>
        <p:nvSpPr>
          <p:cNvPr id="525360" name="Text Box 48"/>
          <p:cNvSpPr txBox="1">
            <a:spLocks noChangeArrowheads="1"/>
          </p:cNvSpPr>
          <p:nvPr/>
        </p:nvSpPr>
        <p:spPr bwMode="auto">
          <a:xfrm>
            <a:off x="6223000" y="3251200"/>
            <a:ext cx="1552575" cy="396875"/>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solidFill>
                  <a:srgbClr val="CC0000"/>
                </a:solidFill>
                <a:latin typeface="微软雅黑" pitchFamily="34" charset="-122"/>
                <a:ea typeface="微软雅黑" pitchFamily="34" charset="-122"/>
              </a:rPr>
              <a:t>S2</a:t>
            </a:r>
            <a:r>
              <a:rPr lang="zh-CN" altLang="en-US" sz="2000" b="1">
                <a:solidFill>
                  <a:srgbClr val="CC0000"/>
                </a:solidFill>
                <a:latin typeface="微软雅黑" pitchFamily="34" charset="-122"/>
                <a:ea typeface="微软雅黑" pitchFamily="34" charset="-122"/>
              </a:rPr>
              <a:t>比</a:t>
            </a:r>
            <a:r>
              <a:rPr lang="en-US" altLang="zh-CN" sz="2000" b="1">
                <a:solidFill>
                  <a:srgbClr val="CC0000"/>
                </a:solidFill>
                <a:latin typeface="微软雅黑" pitchFamily="34" charset="-122"/>
                <a:ea typeface="微软雅黑" pitchFamily="34" charset="-122"/>
              </a:rPr>
              <a:t>S1</a:t>
            </a:r>
            <a:r>
              <a:rPr lang="zh-CN" altLang="en-US" sz="2000" b="1">
                <a:solidFill>
                  <a:srgbClr val="CC0000"/>
                </a:solidFill>
                <a:latin typeface="微软雅黑" pitchFamily="34" charset="-122"/>
                <a:ea typeface="微软雅黑" pitchFamily="34" charset="-122"/>
              </a:rPr>
              <a:t>好</a:t>
            </a:r>
          </a:p>
        </p:txBody>
      </p:sp>
      <p:sp>
        <p:nvSpPr>
          <p:cNvPr id="4" name="TextBox 3"/>
          <p:cNvSpPr txBox="1"/>
          <p:nvPr/>
        </p:nvSpPr>
        <p:spPr>
          <a:xfrm>
            <a:off x="6673850" y="584200"/>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5317"/>
                                        </p:tgtEl>
                                        <p:attrNameLst>
                                          <p:attrName>style.visibility</p:attrName>
                                        </p:attrNameLst>
                                      </p:cBhvr>
                                      <p:to>
                                        <p:strVal val="visible"/>
                                      </p:to>
                                    </p:set>
                                    <p:animEffect transition="in" filter="blinds(horizontal)">
                                      <p:cBhvr>
                                        <p:cTn id="7" dur="500"/>
                                        <p:tgtEl>
                                          <p:spTgt spid="5253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5318"/>
                                        </p:tgtEl>
                                        <p:attrNameLst>
                                          <p:attrName>style.visibility</p:attrName>
                                        </p:attrNameLst>
                                      </p:cBhvr>
                                      <p:to>
                                        <p:strVal val="visible"/>
                                      </p:to>
                                    </p:set>
                                    <p:animEffect transition="in" filter="blinds(horizontal)">
                                      <p:cBhvr>
                                        <p:cTn id="12" dur="500"/>
                                        <p:tgtEl>
                                          <p:spTgt spid="5253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25331"/>
                                        </p:tgtEl>
                                        <p:attrNameLst>
                                          <p:attrName>style.visibility</p:attrName>
                                        </p:attrNameLst>
                                      </p:cBhvr>
                                      <p:to>
                                        <p:strVal val="visible"/>
                                      </p:to>
                                    </p:set>
                                    <p:animEffect transition="in" filter="blinds(horizontal)">
                                      <p:cBhvr>
                                        <p:cTn id="17" dur="500"/>
                                        <p:tgtEl>
                                          <p:spTgt spid="5253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5342"/>
                                        </p:tgtEl>
                                        <p:attrNameLst>
                                          <p:attrName>style.visibility</p:attrName>
                                        </p:attrNameLst>
                                      </p:cBhvr>
                                      <p:to>
                                        <p:strVal val="visible"/>
                                      </p:to>
                                    </p:set>
                                    <p:animEffect transition="in" filter="blinds(horizontal)">
                                      <p:cBhvr>
                                        <p:cTn id="22" dur="500"/>
                                        <p:tgtEl>
                                          <p:spTgt spid="52534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5343"/>
                                        </p:tgtEl>
                                        <p:attrNameLst>
                                          <p:attrName>style.visibility</p:attrName>
                                        </p:attrNameLst>
                                      </p:cBhvr>
                                      <p:to>
                                        <p:strVal val="visible"/>
                                      </p:to>
                                    </p:set>
                                    <p:animEffect transition="in" filter="blinds(horizontal)">
                                      <p:cBhvr>
                                        <p:cTn id="27" dur="500"/>
                                        <p:tgtEl>
                                          <p:spTgt spid="52534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5360"/>
                                        </p:tgtEl>
                                        <p:attrNameLst>
                                          <p:attrName>style.visibility</p:attrName>
                                        </p:attrNameLst>
                                      </p:cBhvr>
                                      <p:to>
                                        <p:strVal val="visible"/>
                                      </p:to>
                                    </p:set>
                                    <p:animEffect transition="in" filter="blinds(horizontal)">
                                      <p:cBhvr>
                                        <p:cTn id="32" dur="500"/>
                                        <p:tgtEl>
                                          <p:spTgt spid="52536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25344"/>
                                        </p:tgtEl>
                                        <p:attrNameLst>
                                          <p:attrName>style.visibility</p:attrName>
                                        </p:attrNameLst>
                                      </p:cBhvr>
                                      <p:to>
                                        <p:strVal val="visible"/>
                                      </p:to>
                                    </p:set>
                                    <p:animEffect transition="in" filter="blinds(horizontal)">
                                      <p:cBhvr>
                                        <p:cTn id="37" dur="500"/>
                                        <p:tgtEl>
                                          <p:spTgt spid="52534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25358"/>
                                        </p:tgtEl>
                                        <p:attrNameLst>
                                          <p:attrName>style.visibility</p:attrName>
                                        </p:attrNameLst>
                                      </p:cBhvr>
                                      <p:to>
                                        <p:strVal val="visible"/>
                                      </p:to>
                                    </p:set>
                                    <p:animEffect transition="in" filter="blinds(horizontal)">
                                      <p:cBhvr>
                                        <p:cTn id="42" dur="500"/>
                                        <p:tgtEl>
                                          <p:spTgt spid="52535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25345"/>
                                        </p:tgtEl>
                                        <p:attrNameLst>
                                          <p:attrName>style.visibility</p:attrName>
                                        </p:attrNameLst>
                                      </p:cBhvr>
                                      <p:to>
                                        <p:strVal val="visible"/>
                                      </p:to>
                                    </p:set>
                                    <p:animEffect transition="in" filter="blinds(horizontal)">
                                      <p:cBhvr>
                                        <p:cTn id="47" dur="500"/>
                                        <p:tgtEl>
                                          <p:spTgt spid="52534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25359"/>
                                        </p:tgtEl>
                                        <p:attrNameLst>
                                          <p:attrName>style.visibility</p:attrName>
                                        </p:attrNameLst>
                                      </p:cBhvr>
                                      <p:to>
                                        <p:strVal val="visible"/>
                                      </p:to>
                                    </p:set>
                                    <p:animEffect transition="in" filter="blinds(horizontal)">
                                      <p:cBhvr>
                                        <p:cTn id="52" dur="500"/>
                                        <p:tgtEl>
                                          <p:spTgt spid="52535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blinds(horizontal)">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7" grpId="0"/>
      <p:bldP spid="525342" grpId="0"/>
      <p:bldP spid="525343" grpId="0"/>
      <p:bldP spid="525344" grpId="0"/>
      <p:bldP spid="525358" grpId="0"/>
      <p:bldP spid="525359" grpId="0"/>
      <p:bldP spid="525360" grpId="0"/>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475" y="819944"/>
            <a:ext cx="6325467" cy="5218112"/>
          </a:xfrm>
        </p:spPr>
      </p:pic>
      <p:sp>
        <p:nvSpPr>
          <p:cNvPr id="5" name="Rectangle 2"/>
          <p:cNvSpPr txBox="1">
            <a:spLocks noChangeArrowheads="1"/>
          </p:cNvSpPr>
          <p:nvPr/>
        </p:nvSpPr>
        <p:spPr bwMode="auto">
          <a:xfrm>
            <a:off x="487499" y="44519"/>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r>
              <a:rPr lang="en-US" altLang="zh-CN" sz="3600" kern="0" dirty="0" smtClean="0">
                <a:ea typeface="宋体" pitchFamily="2" charset="-122"/>
              </a:rPr>
              <a:t>Alignment(</a:t>
            </a:r>
            <a:r>
              <a:rPr lang="zh-CN" altLang="en-US" sz="3600" kern="0" dirty="0" smtClean="0">
                <a:ea typeface="宋体" pitchFamily="2" charset="-122"/>
              </a:rPr>
              <a:t>对齐</a:t>
            </a:r>
            <a:r>
              <a:rPr lang="en-US" altLang="zh-CN" sz="3600" kern="0" dirty="0" smtClean="0">
                <a:ea typeface="宋体" pitchFamily="2" charset="-122"/>
              </a:rPr>
              <a:t>) </a:t>
            </a:r>
            <a:r>
              <a:rPr lang="zh-CN" altLang="en-US" sz="3600" kern="0" dirty="0" smtClean="0">
                <a:ea typeface="宋体" pitchFamily="2" charset="-122"/>
              </a:rPr>
              <a:t>举例</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6945" y="1808820"/>
            <a:ext cx="4800600" cy="1323975"/>
          </a:xfrm>
          <a:prstGeom prst="rect">
            <a:avLst/>
          </a:prstGeom>
        </p:spPr>
      </p:pic>
    </p:spTree>
    <p:extLst>
      <p:ext uri="{BB962C8B-B14F-4D97-AF65-F5344CB8AC3E}">
        <p14:creationId xmlns:p14="http://schemas.microsoft.com/office/powerpoint/2010/main" val="359960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idx="4294967295"/>
          </p:nvPr>
        </p:nvSpPr>
        <p:spPr>
          <a:xfrm>
            <a:off x="1011238" y="53975"/>
            <a:ext cx="6686550" cy="660400"/>
          </a:xfrm>
        </p:spPr>
        <p:txBody>
          <a:bodyPr lIns="63500" tIns="25400" rIns="63500" bIns="25400" anchor="t">
            <a:spAutoFit/>
          </a:bodyPr>
          <a:lstStyle/>
          <a:p>
            <a:r>
              <a:rPr lang="zh-CN" altLang="en-US" smtClean="0">
                <a:ea typeface="宋体" pitchFamily="2" charset="-122"/>
              </a:rPr>
              <a:t>第二讲小结</a:t>
            </a:r>
          </a:p>
        </p:txBody>
      </p:sp>
      <p:sp>
        <p:nvSpPr>
          <p:cNvPr id="624643" name="Rectangle 3"/>
          <p:cNvSpPr>
            <a:spLocks noGrp="1" noChangeArrowheads="1"/>
          </p:cNvSpPr>
          <p:nvPr>
            <p:ph type="body" idx="4294967295"/>
          </p:nvPr>
        </p:nvSpPr>
        <p:spPr>
          <a:xfrm>
            <a:off x="122238" y="819150"/>
            <a:ext cx="8950325" cy="5686425"/>
          </a:xfrm>
        </p:spPr>
        <p:txBody>
          <a:bodyPr lIns="63500" tIns="25400" rIns="63500" bIns="25400">
            <a:spAutoFit/>
          </a:bodyPr>
          <a:lstStyle/>
          <a:p>
            <a:pPr marL="203200" indent="-203200"/>
            <a:r>
              <a:rPr lang="zh-CN" altLang="en-US" sz="2000" smtClean="0">
                <a:latin typeface="微软雅黑" pitchFamily="34" charset="-122"/>
                <a:ea typeface="微软雅黑" pitchFamily="34" charset="-122"/>
              </a:rPr>
              <a:t>非数值数据的表示</a:t>
            </a:r>
          </a:p>
          <a:p>
            <a:pPr marL="685800" lvl="1" indent="-190500"/>
            <a:r>
              <a:rPr lang="zh-CN" altLang="en-US" smtClean="0">
                <a:latin typeface="微软雅黑" pitchFamily="34" charset="-122"/>
                <a:ea typeface="微软雅黑" pitchFamily="34" charset="-122"/>
              </a:rPr>
              <a:t>逻辑数据用来表示真</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假或</a:t>
            </a:r>
            <a:r>
              <a:rPr lang="en-US" altLang="zh-CN" smtClean="0">
                <a:latin typeface="微软雅黑" pitchFamily="34" charset="-122"/>
                <a:ea typeface="微软雅黑" pitchFamily="34" charset="-122"/>
              </a:rPr>
              <a:t>N</a:t>
            </a:r>
            <a:r>
              <a:rPr lang="zh-CN" altLang="en-US" smtClean="0">
                <a:latin typeface="微软雅黑" pitchFamily="34" charset="-122"/>
                <a:ea typeface="微软雅黑" pitchFamily="34" charset="-122"/>
              </a:rPr>
              <a:t>位位串，按位运算</a:t>
            </a:r>
            <a:endParaRPr lang="en-US" altLang="zh-CN" smtClean="0">
              <a:latin typeface="微软雅黑" pitchFamily="34" charset="-122"/>
              <a:ea typeface="微软雅黑" pitchFamily="34" charset="-122"/>
            </a:endParaRPr>
          </a:p>
          <a:p>
            <a:pPr marL="685800" lvl="1" indent="-190500"/>
            <a:r>
              <a:rPr lang="zh-CN" altLang="en-US" smtClean="0">
                <a:latin typeface="微软雅黑" pitchFamily="34" charset="-122"/>
                <a:ea typeface="微软雅黑" pitchFamily="34" charset="-122"/>
              </a:rPr>
              <a:t>西文字符：用</a:t>
            </a:r>
            <a:r>
              <a:rPr lang="en-US" altLang="zh-CN" smtClean="0">
                <a:latin typeface="微软雅黑" pitchFamily="34" charset="-122"/>
                <a:ea typeface="微软雅黑" pitchFamily="34" charset="-122"/>
              </a:rPr>
              <a:t>ASCII</a:t>
            </a:r>
            <a:r>
              <a:rPr lang="zh-CN" altLang="en-US" smtClean="0">
                <a:latin typeface="微软雅黑" pitchFamily="34" charset="-122"/>
                <a:ea typeface="微软雅黑" pitchFamily="34" charset="-122"/>
              </a:rPr>
              <a:t>码表示</a:t>
            </a:r>
          </a:p>
          <a:p>
            <a:pPr marL="685800" lvl="1" indent="-190500"/>
            <a:r>
              <a:rPr lang="zh-CN" altLang="en-US" smtClean="0">
                <a:latin typeface="微软雅黑" pitchFamily="34" charset="-122"/>
                <a:ea typeface="微软雅黑" pitchFamily="34" charset="-122"/>
              </a:rPr>
              <a:t>汉字：汉字输入码、汉字内码、汉字字模码</a:t>
            </a:r>
          </a:p>
          <a:p>
            <a:pPr marL="203200" indent="-203200"/>
            <a:r>
              <a:rPr lang="zh-CN" altLang="en-US" sz="2000" smtClean="0">
                <a:latin typeface="微软雅黑" pitchFamily="34" charset="-122"/>
                <a:ea typeface="微软雅黑" pitchFamily="34" charset="-122"/>
              </a:rPr>
              <a:t>数据的宽度</a:t>
            </a:r>
          </a:p>
          <a:p>
            <a:pPr marL="685800" lvl="1" indent="-190500"/>
            <a:r>
              <a:rPr lang="zh-CN" altLang="en-US" smtClean="0">
                <a:latin typeface="微软雅黑" pitchFamily="34" charset="-122"/>
                <a:ea typeface="微软雅黑" pitchFamily="34" charset="-122"/>
              </a:rPr>
              <a:t>位、字节、字（不一定等于字长）</a:t>
            </a:r>
          </a:p>
          <a:p>
            <a:pPr marL="685800" lvl="1" indent="-190500"/>
            <a:r>
              <a:rPr lang="en-US" altLang="zh-CN" smtClean="0">
                <a:latin typeface="微软雅黑" pitchFamily="34" charset="-122"/>
                <a:ea typeface="微软雅黑" pitchFamily="34" charset="-122"/>
              </a:rPr>
              <a:t>k /K / M / G / T / P / E  / Z / Y </a:t>
            </a:r>
            <a:r>
              <a:rPr lang="zh-CN" altLang="en-US" smtClean="0">
                <a:latin typeface="微软雅黑" pitchFamily="34" charset="-122"/>
                <a:ea typeface="微软雅黑" pitchFamily="34" charset="-122"/>
              </a:rPr>
              <a:t>有不同的含义</a:t>
            </a:r>
          </a:p>
          <a:p>
            <a:pPr marL="203200" indent="-203200"/>
            <a:r>
              <a:rPr lang="zh-CN" altLang="en-US" sz="2000" smtClean="0">
                <a:latin typeface="微软雅黑" pitchFamily="34" charset="-122"/>
                <a:ea typeface="微软雅黑" pitchFamily="34" charset="-122"/>
              </a:rPr>
              <a:t>数据的存储排列</a:t>
            </a:r>
          </a:p>
          <a:p>
            <a:pPr marL="685800" lvl="1" indent="-190500"/>
            <a:r>
              <a:rPr lang="zh-CN" altLang="en-US" smtClean="0">
                <a:latin typeface="微软雅黑" pitchFamily="34" charset="-122"/>
                <a:ea typeface="微软雅黑" pitchFamily="34" charset="-122"/>
              </a:rPr>
              <a:t>数据的地址：连续若干单元中最小的地址，即：从小地址开始存放数据</a:t>
            </a:r>
          </a:p>
          <a:p>
            <a:pPr lvl="2"/>
            <a:r>
              <a:rPr lang="zh-CN" altLang="en-US" sz="2000" smtClean="0">
                <a:solidFill>
                  <a:srgbClr val="CC0000"/>
                </a:solidFill>
                <a:latin typeface="微软雅黑" pitchFamily="34" charset="-122"/>
                <a:ea typeface="微软雅黑" pitchFamily="34" charset="-122"/>
              </a:rPr>
              <a:t>问题：若一个</a:t>
            </a:r>
            <a:r>
              <a:rPr lang="en-US" altLang="zh-CN" sz="2000" smtClean="0">
                <a:solidFill>
                  <a:srgbClr val="CC0000"/>
                </a:solidFill>
                <a:latin typeface="微软雅黑" pitchFamily="34" charset="-122"/>
                <a:ea typeface="微软雅黑" pitchFamily="34" charset="-122"/>
              </a:rPr>
              <a:t>short</a:t>
            </a:r>
            <a:r>
              <a:rPr lang="zh-CN" altLang="en-US" sz="2000" smtClean="0">
                <a:solidFill>
                  <a:srgbClr val="CC0000"/>
                </a:solidFill>
                <a:latin typeface="微软雅黑" pitchFamily="34" charset="-122"/>
                <a:ea typeface="微软雅黑" pitchFamily="34" charset="-122"/>
              </a:rPr>
              <a:t>型数据</a:t>
            </a:r>
            <a:r>
              <a:rPr lang="en-US" altLang="zh-CN" sz="2000" smtClean="0">
                <a:solidFill>
                  <a:srgbClr val="CC0000"/>
                </a:solidFill>
                <a:latin typeface="微软雅黑" pitchFamily="34" charset="-122"/>
                <a:ea typeface="微软雅黑" pitchFamily="34" charset="-122"/>
              </a:rPr>
              <a:t>si</a:t>
            </a:r>
            <a:r>
              <a:rPr lang="zh-CN" altLang="en-US" sz="2000" smtClean="0">
                <a:solidFill>
                  <a:srgbClr val="CC0000"/>
                </a:solidFill>
                <a:latin typeface="微软雅黑" pitchFamily="34" charset="-122"/>
                <a:ea typeface="微软雅黑" pitchFamily="34" charset="-122"/>
              </a:rPr>
              <a:t>存放在单元</a:t>
            </a:r>
            <a:r>
              <a:rPr lang="en-US" altLang="zh-CN" sz="2000" smtClean="0">
                <a:solidFill>
                  <a:srgbClr val="CC0000"/>
                </a:solidFill>
                <a:latin typeface="微软雅黑" pitchFamily="34" charset="-122"/>
                <a:ea typeface="微软雅黑" pitchFamily="34" charset="-122"/>
              </a:rPr>
              <a:t>0x08000100</a:t>
            </a:r>
            <a:r>
              <a:rPr lang="zh-CN" altLang="en-US" sz="2000" smtClean="0">
                <a:solidFill>
                  <a:srgbClr val="CC0000"/>
                </a:solidFill>
                <a:latin typeface="微软雅黑" pitchFamily="34" charset="-122"/>
                <a:ea typeface="微软雅黑" pitchFamily="34" charset="-122"/>
              </a:rPr>
              <a:t>和</a:t>
            </a:r>
            <a:r>
              <a:rPr lang="en-US" altLang="zh-CN" sz="2000" smtClean="0">
                <a:solidFill>
                  <a:srgbClr val="CC0000"/>
                </a:solidFill>
                <a:latin typeface="微软雅黑" pitchFamily="34" charset="-122"/>
                <a:ea typeface="微软雅黑" pitchFamily="34" charset="-122"/>
              </a:rPr>
              <a:t>0x08000101</a:t>
            </a:r>
            <a:r>
              <a:rPr lang="zh-CN" altLang="en-US" sz="2000" smtClean="0">
                <a:solidFill>
                  <a:srgbClr val="CC0000"/>
                </a:solidFill>
                <a:latin typeface="微软雅黑" pitchFamily="34" charset="-122"/>
                <a:ea typeface="微软雅黑" pitchFamily="34" charset="-122"/>
              </a:rPr>
              <a:t>中，那么</a:t>
            </a:r>
            <a:r>
              <a:rPr lang="en-US" altLang="zh-CN" sz="2000" smtClean="0">
                <a:solidFill>
                  <a:srgbClr val="CC0000"/>
                </a:solidFill>
                <a:latin typeface="微软雅黑" pitchFamily="34" charset="-122"/>
                <a:ea typeface="微软雅黑" pitchFamily="34" charset="-122"/>
              </a:rPr>
              <a:t>si</a:t>
            </a:r>
            <a:r>
              <a:rPr lang="zh-CN" altLang="en-US" sz="2000" smtClean="0">
                <a:solidFill>
                  <a:srgbClr val="CC0000"/>
                </a:solidFill>
                <a:latin typeface="微软雅黑" pitchFamily="34" charset="-122"/>
                <a:ea typeface="微软雅黑" pitchFamily="34" charset="-122"/>
              </a:rPr>
              <a:t>的地址是什么？</a:t>
            </a:r>
            <a:endParaRPr lang="zh-CN" altLang="en-US" sz="2000" smtClean="0">
              <a:latin typeface="微软雅黑" pitchFamily="34" charset="-122"/>
              <a:ea typeface="微软雅黑" pitchFamily="34" charset="-122"/>
            </a:endParaRPr>
          </a:p>
          <a:p>
            <a:pPr marL="685800" lvl="1" indent="-190500"/>
            <a:r>
              <a:rPr lang="zh-CN" altLang="en-US" smtClean="0">
                <a:latin typeface="微软雅黑" pitchFamily="34" charset="-122"/>
                <a:ea typeface="微软雅黑" pitchFamily="34" charset="-122"/>
              </a:rPr>
              <a:t>大端方式：用</a:t>
            </a:r>
            <a:r>
              <a:rPr lang="en-US" altLang="zh-CN" smtClean="0">
                <a:latin typeface="微软雅黑" pitchFamily="34" charset="-122"/>
                <a:ea typeface="微软雅黑" pitchFamily="34" charset="-122"/>
              </a:rPr>
              <a:t>MSB</a:t>
            </a:r>
            <a:r>
              <a:rPr lang="zh-CN" altLang="en-US" smtClean="0">
                <a:latin typeface="微软雅黑" pitchFamily="34" charset="-122"/>
                <a:ea typeface="微软雅黑" pitchFamily="34" charset="-122"/>
              </a:rPr>
              <a:t>存放的地址表示数据的地址</a:t>
            </a:r>
            <a:endParaRPr lang="en-US" altLang="zh-CN" smtClean="0">
              <a:latin typeface="微软雅黑" pitchFamily="34" charset="-122"/>
              <a:ea typeface="微软雅黑" pitchFamily="34" charset="-122"/>
            </a:endParaRPr>
          </a:p>
          <a:p>
            <a:pPr marL="685800" lvl="1" indent="-190500"/>
            <a:r>
              <a:rPr lang="zh-CN" altLang="en-US" smtClean="0">
                <a:latin typeface="微软雅黑" pitchFamily="34" charset="-122"/>
                <a:ea typeface="微软雅黑" pitchFamily="34" charset="-122"/>
              </a:rPr>
              <a:t>小端方式：用</a:t>
            </a:r>
            <a:r>
              <a:rPr lang="en-US" altLang="zh-CN" smtClean="0">
                <a:latin typeface="微软雅黑" pitchFamily="34" charset="-122"/>
                <a:ea typeface="微软雅黑" pitchFamily="34" charset="-122"/>
              </a:rPr>
              <a:t>LSB</a:t>
            </a:r>
            <a:r>
              <a:rPr lang="zh-CN" altLang="en-US" smtClean="0">
                <a:latin typeface="微软雅黑" pitchFamily="34" charset="-122"/>
                <a:ea typeface="微软雅黑" pitchFamily="34" charset="-122"/>
              </a:rPr>
              <a:t>存放的地址表示数据的地址</a:t>
            </a:r>
          </a:p>
          <a:p>
            <a:pPr marL="685800" lvl="1" indent="-190500"/>
            <a:r>
              <a:rPr lang="zh-CN" altLang="en-US" smtClean="0">
                <a:latin typeface="微软雅黑" pitchFamily="34" charset="-122"/>
                <a:ea typeface="微软雅黑" pitchFamily="34" charset="-122"/>
              </a:rPr>
              <a:t>按边界对齐可减少访存次数</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idx="4294967295"/>
          </p:nvPr>
        </p:nvSpPr>
        <p:spPr>
          <a:xfrm>
            <a:off x="457200" y="142875"/>
            <a:ext cx="8229600" cy="538163"/>
          </a:xfrm>
        </p:spPr>
        <p:txBody>
          <a:bodyPr lIns="63500" tIns="25400" rIns="63500" bIns="25400" anchor="t">
            <a:spAutoFit/>
          </a:bodyPr>
          <a:lstStyle/>
          <a:p>
            <a:r>
              <a:rPr lang="zh-CN" altLang="en-US" sz="3200" smtClean="0"/>
              <a:t>数值数据的表示</a:t>
            </a:r>
          </a:p>
        </p:txBody>
      </p:sp>
      <p:sp>
        <p:nvSpPr>
          <p:cNvPr id="399363" name="Rectangle 3"/>
          <p:cNvSpPr>
            <a:spLocks noGrp="1" noChangeArrowheads="1"/>
          </p:cNvSpPr>
          <p:nvPr>
            <p:ph type="body" idx="4294967295"/>
          </p:nvPr>
        </p:nvSpPr>
        <p:spPr>
          <a:xfrm>
            <a:off x="622300" y="771525"/>
            <a:ext cx="7607300" cy="5595938"/>
          </a:xfrm>
        </p:spPr>
        <p:txBody>
          <a:bodyPr lIns="63500" tIns="25400" rIns="63500" bIns="25400">
            <a:spAutoFit/>
          </a:bodyPr>
          <a:lstStyle/>
          <a:p>
            <a:pPr marL="203200" indent="-203200">
              <a:lnSpc>
                <a:spcPct val="110000"/>
              </a:lnSpc>
              <a:spcBef>
                <a:spcPct val="15000"/>
              </a:spcBef>
            </a:pPr>
            <a:r>
              <a:rPr lang="zh-CN" altLang="en-US" smtClean="0">
                <a:latin typeface="微软雅黑" pitchFamily="34" charset="-122"/>
                <a:ea typeface="微软雅黑" pitchFamily="34" charset="-122"/>
              </a:rPr>
              <a:t>数值数据表示的三要素</a:t>
            </a:r>
          </a:p>
          <a:p>
            <a:pPr marL="685800" lvl="1" indent="-190500">
              <a:lnSpc>
                <a:spcPct val="110000"/>
              </a:lnSpc>
              <a:spcBef>
                <a:spcPct val="15000"/>
              </a:spcBef>
            </a:pPr>
            <a:r>
              <a:rPr lang="zh-CN" altLang="en-US" sz="2200" smtClean="0">
                <a:latin typeface="微软雅黑" pitchFamily="34" charset="-122"/>
                <a:ea typeface="微软雅黑" pitchFamily="34" charset="-122"/>
              </a:rPr>
              <a:t>进位计数制</a:t>
            </a:r>
          </a:p>
          <a:p>
            <a:pPr marL="685800" lvl="1" indent="-190500">
              <a:lnSpc>
                <a:spcPct val="110000"/>
              </a:lnSpc>
              <a:spcBef>
                <a:spcPct val="15000"/>
              </a:spcBef>
            </a:pPr>
            <a:r>
              <a:rPr lang="zh-CN" altLang="en-US" sz="2200" smtClean="0">
                <a:latin typeface="微软雅黑" pitchFamily="34" charset="-122"/>
                <a:ea typeface="微软雅黑" pitchFamily="34" charset="-122"/>
              </a:rPr>
              <a:t>定、浮点表示</a:t>
            </a:r>
          </a:p>
          <a:p>
            <a:pPr marL="685800" lvl="1" indent="-190500">
              <a:lnSpc>
                <a:spcPct val="110000"/>
              </a:lnSpc>
              <a:spcBef>
                <a:spcPct val="15000"/>
              </a:spcBef>
            </a:pPr>
            <a:r>
              <a:rPr lang="zh-CN" altLang="en-US" sz="2200" smtClean="0">
                <a:latin typeface="微软雅黑" pitchFamily="34" charset="-122"/>
                <a:ea typeface="微软雅黑" pitchFamily="34" charset="-122"/>
              </a:rPr>
              <a:t>如何用二进制编码</a:t>
            </a:r>
          </a:p>
          <a:p>
            <a:pPr marL="685800" lvl="1" indent="-190500">
              <a:lnSpc>
                <a:spcPct val="110000"/>
              </a:lnSpc>
              <a:spcBef>
                <a:spcPct val="15000"/>
              </a:spcBef>
              <a:buFontTx/>
              <a:buNone/>
            </a:pPr>
            <a:r>
              <a:rPr lang="zh-CN" altLang="en-US" sz="2200" smtClean="0">
                <a:solidFill>
                  <a:srgbClr val="009900"/>
                </a:solidFill>
                <a:latin typeface="微软雅黑" pitchFamily="34" charset="-122"/>
                <a:ea typeface="微软雅黑" pitchFamily="34" charset="-122"/>
              </a:rPr>
              <a:t>即：要确定一个数值数据的值必须先确定这三个要素。</a:t>
            </a:r>
          </a:p>
          <a:p>
            <a:pPr marL="685800" lvl="1" indent="-190500">
              <a:lnSpc>
                <a:spcPct val="110000"/>
              </a:lnSpc>
              <a:spcBef>
                <a:spcPct val="15000"/>
              </a:spcBef>
              <a:buFontTx/>
              <a:buNone/>
            </a:pPr>
            <a:r>
              <a:rPr lang="zh-CN" altLang="en-US" sz="2200" smtClean="0">
                <a:latin typeface="微软雅黑" pitchFamily="34" charset="-122"/>
                <a:ea typeface="微软雅黑" pitchFamily="34" charset="-122"/>
              </a:rPr>
              <a:t>例如，机器数</a:t>
            </a:r>
            <a:r>
              <a:rPr lang="en-US" altLang="zh-CN" sz="2200" smtClean="0">
                <a:latin typeface="微软雅黑" pitchFamily="34" charset="-122"/>
                <a:ea typeface="微软雅黑" pitchFamily="34" charset="-122"/>
              </a:rPr>
              <a:t> 01011001</a:t>
            </a:r>
            <a:r>
              <a:rPr lang="zh-CN" altLang="en-US" sz="2200" smtClean="0">
                <a:latin typeface="微软雅黑" pitchFamily="34" charset="-122"/>
                <a:ea typeface="微软雅黑" pitchFamily="34" charset="-122"/>
              </a:rPr>
              <a:t>的值是多少？</a:t>
            </a:r>
          </a:p>
          <a:p>
            <a:pPr marL="203200" indent="-203200">
              <a:lnSpc>
                <a:spcPct val="110000"/>
              </a:lnSpc>
              <a:spcBef>
                <a:spcPct val="15000"/>
              </a:spcBef>
            </a:pPr>
            <a:r>
              <a:rPr lang="zh-CN" altLang="en-US" smtClean="0">
                <a:latin typeface="微软雅黑" pitchFamily="34" charset="-122"/>
                <a:ea typeface="微软雅黑" pitchFamily="34" charset="-122"/>
              </a:rPr>
              <a:t>进位计数制</a:t>
            </a:r>
          </a:p>
          <a:p>
            <a:pPr marL="685800" lvl="1" indent="-190500">
              <a:lnSpc>
                <a:spcPct val="110000"/>
              </a:lnSpc>
              <a:spcBef>
                <a:spcPct val="15000"/>
              </a:spcBef>
            </a:pPr>
            <a:r>
              <a:rPr lang="zh-CN" altLang="en-US" sz="2200" smtClean="0">
                <a:latin typeface="微软雅黑" pitchFamily="34" charset="-122"/>
                <a:ea typeface="微软雅黑" pitchFamily="34" charset="-122"/>
              </a:rPr>
              <a:t>十进制、二进制、十六进制、八进制数及其相互转换</a:t>
            </a:r>
          </a:p>
          <a:p>
            <a:pPr marL="203200" indent="-203200">
              <a:lnSpc>
                <a:spcPct val="110000"/>
              </a:lnSpc>
              <a:spcBef>
                <a:spcPct val="15000"/>
              </a:spcBef>
            </a:pPr>
            <a:r>
              <a:rPr lang="zh-CN" altLang="en-US" smtClean="0">
                <a:latin typeface="微软雅黑" pitchFamily="34" charset="-122"/>
                <a:ea typeface="微软雅黑" pitchFamily="34" charset="-122"/>
              </a:rPr>
              <a:t>定</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浮点表示</a:t>
            </a:r>
            <a:r>
              <a:rPr lang="zh-CN" altLang="en-US" smtClean="0">
                <a:solidFill>
                  <a:srgbClr val="009900"/>
                </a:solidFill>
                <a:latin typeface="微软雅黑" pitchFamily="34" charset="-122"/>
                <a:ea typeface="微软雅黑" pitchFamily="34" charset="-122"/>
              </a:rPr>
              <a:t>（解决小数点问题）</a:t>
            </a:r>
          </a:p>
          <a:p>
            <a:pPr marL="685800" lvl="1" indent="-190500">
              <a:lnSpc>
                <a:spcPct val="110000"/>
              </a:lnSpc>
              <a:spcBef>
                <a:spcPct val="15000"/>
              </a:spcBef>
            </a:pPr>
            <a:r>
              <a:rPr lang="zh-CN" altLang="en-US" sz="2200" smtClean="0">
                <a:latin typeface="微软雅黑" pitchFamily="34" charset="-122"/>
                <a:ea typeface="微软雅黑" pitchFamily="34" charset="-122"/>
              </a:rPr>
              <a:t>定点整数、定点小数</a:t>
            </a:r>
          </a:p>
          <a:p>
            <a:pPr marL="685800" lvl="1" indent="-190500">
              <a:lnSpc>
                <a:spcPct val="110000"/>
              </a:lnSpc>
              <a:spcBef>
                <a:spcPct val="15000"/>
              </a:spcBef>
            </a:pPr>
            <a:r>
              <a:rPr lang="zh-CN" altLang="en-US" sz="2200" smtClean="0">
                <a:latin typeface="微软雅黑" pitchFamily="34" charset="-122"/>
                <a:ea typeface="微软雅黑" pitchFamily="34" charset="-122"/>
              </a:rPr>
              <a:t>浮点数（可用一个定点小数和一个定点整数来表示）</a:t>
            </a:r>
          </a:p>
          <a:p>
            <a:pPr marL="203200" indent="-203200">
              <a:lnSpc>
                <a:spcPct val="110000"/>
              </a:lnSpc>
              <a:spcBef>
                <a:spcPct val="15000"/>
              </a:spcBef>
            </a:pPr>
            <a:r>
              <a:rPr lang="zh-CN" altLang="en-US" smtClean="0">
                <a:latin typeface="微软雅黑" pitchFamily="34" charset="-122"/>
                <a:ea typeface="微软雅黑" pitchFamily="34" charset="-122"/>
              </a:rPr>
              <a:t>定点数的编码</a:t>
            </a:r>
            <a:r>
              <a:rPr lang="zh-CN" altLang="en-US" smtClean="0">
                <a:solidFill>
                  <a:srgbClr val="009900"/>
                </a:solidFill>
                <a:latin typeface="微软雅黑" pitchFamily="34" charset="-122"/>
                <a:ea typeface="微软雅黑" pitchFamily="34" charset="-122"/>
              </a:rPr>
              <a:t>（解决正负号问题）</a:t>
            </a:r>
            <a:endParaRPr lang="zh-CN" altLang="en-US" smtClean="0">
              <a:latin typeface="微软雅黑" pitchFamily="34" charset="-122"/>
              <a:ea typeface="微软雅黑" pitchFamily="34" charset="-122"/>
            </a:endParaRPr>
          </a:p>
          <a:p>
            <a:pPr marL="685800" lvl="1" indent="-190500">
              <a:lnSpc>
                <a:spcPct val="110000"/>
              </a:lnSpc>
              <a:spcBef>
                <a:spcPct val="15000"/>
              </a:spcBef>
            </a:pPr>
            <a:r>
              <a:rPr lang="zh-CN" altLang="en-US" sz="2200" smtClean="0">
                <a:latin typeface="微软雅黑" pitchFamily="34" charset="-122"/>
                <a:ea typeface="微软雅黑" pitchFamily="34" charset="-122"/>
              </a:rPr>
              <a:t>原码、补码、反码、移码 （反码很少用）</a:t>
            </a:r>
          </a:p>
        </p:txBody>
      </p:sp>
      <p:sp>
        <p:nvSpPr>
          <p:cNvPr id="399364" name="Text Box 4"/>
          <p:cNvSpPr txBox="1">
            <a:spLocks noChangeArrowheads="1"/>
          </p:cNvSpPr>
          <p:nvPr/>
        </p:nvSpPr>
        <p:spPr bwMode="auto">
          <a:xfrm>
            <a:off x="5967413" y="2933700"/>
            <a:ext cx="2860675" cy="457200"/>
          </a:xfrm>
          <a:prstGeom prst="rect">
            <a:avLst/>
          </a:prstGeom>
          <a:noFill/>
          <a:ln w="12700">
            <a:noFill/>
            <a:miter lim="800000"/>
            <a:headEnd/>
            <a:tailEnd/>
          </a:ln>
        </p:spPr>
        <p:txBody>
          <a:bodyPr>
            <a:spAutoFit/>
          </a:bodyPr>
          <a:lstStyle/>
          <a:p>
            <a:pPr eaLnBrk="0" hangingPunct="0">
              <a:spcBef>
                <a:spcPct val="50000"/>
              </a:spcBef>
            </a:pPr>
            <a:r>
              <a:rPr lang="zh-CN" altLang="en-US" sz="2400" b="1">
                <a:latin typeface="黑体" pitchFamily="49" charset="-122"/>
                <a:ea typeface="黑体" pitchFamily="49" charset="-122"/>
              </a:rPr>
              <a:t>答案是：不知道！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363">
                                            <p:txEl>
                                              <p:pRg st="1" end="1"/>
                                            </p:txEl>
                                          </p:spTgt>
                                        </p:tgtEl>
                                        <p:attrNameLst>
                                          <p:attrName>style.visibility</p:attrName>
                                        </p:attrNameLst>
                                      </p:cBhvr>
                                      <p:to>
                                        <p:strVal val="visible"/>
                                      </p:to>
                                    </p:set>
                                    <p:animEffect transition="in" filter="blinds(horizontal)">
                                      <p:cBhvr>
                                        <p:cTn id="7" dur="500"/>
                                        <p:tgtEl>
                                          <p:spTgt spid="39936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9363">
                                            <p:txEl>
                                              <p:pRg st="2" end="2"/>
                                            </p:txEl>
                                          </p:spTgt>
                                        </p:tgtEl>
                                        <p:attrNameLst>
                                          <p:attrName>style.visibility</p:attrName>
                                        </p:attrNameLst>
                                      </p:cBhvr>
                                      <p:to>
                                        <p:strVal val="visible"/>
                                      </p:to>
                                    </p:set>
                                    <p:animEffect transition="in" filter="blinds(horizontal)">
                                      <p:cBhvr>
                                        <p:cTn id="10" dur="500"/>
                                        <p:tgtEl>
                                          <p:spTgt spid="39936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99363">
                                            <p:txEl>
                                              <p:pRg st="3" end="3"/>
                                            </p:txEl>
                                          </p:spTgt>
                                        </p:tgtEl>
                                        <p:attrNameLst>
                                          <p:attrName>style.visibility</p:attrName>
                                        </p:attrNameLst>
                                      </p:cBhvr>
                                      <p:to>
                                        <p:strVal val="visible"/>
                                      </p:to>
                                    </p:set>
                                    <p:animEffect transition="in" filter="blinds(horizontal)">
                                      <p:cBhvr>
                                        <p:cTn id="13" dur="500"/>
                                        <p:tgtEl>
                                          <p:spTgt spid="39936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99363">
                                            <p:txEl>
                                              <p:pRg st="4" end="4"/>
                                            </p:txEl>
                                          </p:spTgt>
                                        </p:tgtEl>
                                        <p:attrNameLst>
                                          <p:attrName>style.visibility</p:attrName>
                                        </p:attrNameLst>
                                      </p:cBhvr>
                                      <p:to>
                                        <p:strVal val="visible"/>
                                      </p:to>
                                    </p:set>
                                    <p:animEffect transition="in" filter="blinds(horizontal)">
                                      <p:cBhvr>
                                        <p:cTn id="18" dur="500"/>
                                        <p:tgtEl>
                                          <p:spTgt spid="39936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99363">
                                            <p:txEl>
                                              <p:pRg st="5" end="5"/>
                                            </p:txEl>
                                          </p:spTgt>
                                        </p:tgtEl>
                                        <p:attrNameLst>
                                          <p:attrName>style.visibility</p:attrName>
                                        </p:attrNameLst>
                                      </p:cBhvr>
                                      <p:to>
                                        <p:strVal val="visible"/>
                                      </p:to>
                                    </p:set>
                                    <p:animEffect transition="in" filter="blinds(horizontal)">
                                      <p:cBhvr>
                                        <p:cTn id="23" dur="500"/>
                                        <p:tgtEl>
                                          <p:spTgt spid="39936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99364"/>
                                        </p:tgtEl>
                                        <p:attrNameLst>
                                          <p:attrName>style.visibility</p:attrName>
                                        </p:attrNameLst>
                                      </p:cBhvr>
                                      <p:to>
                                        <p:strVal val="visible"/>
                                      </p:to>
                                    </p:set>
                                    <p:animEffect transition="in" filter="blinds(horizontal)">
                                      <p:cBhvr>
                                        <p:cTn id="28" dur="500"/>
                                        <p:tgtEl>
                                          <p:spTgt spid="39936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99363">
                                            <p:txEl>
                                              <p:pRg st="7" end="7"/>
                                            </p:txEl>
                                          </p:spTgt>
                                        </p:tgtEl>
                                        <p:attrNameLst>
                                          <p:attrName>style.visibility</p:attrName>
                                        </p:attrNameLst>
                                      </p:cBhvr>
                                      <p:to>
                                        <p:strVal val="visible"/>
                                      </p:to>
                                    </p:set>
                                    <p:animEffect transition="in" filter="blinds(horizontal)">
                                      <p:cBhvr>
                                        <p:cTn id="33" dur="500"/>
                                        <p:tgtEl>
                                          <p:spTgt spid="39936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99363">
                                            <p:txEl>
                                              <p:pRg st="9" end="9"/>
                                            </p:txEl>
                                          </p:spTgt>
                                        </p:tgtEl>
                                        <p:attrNameLst>
                                          <p:attrName>style.visibility</p:attrName>
                                        </p:attrNameLst>
                                      </p:cBhvr>
                                      <p:to>
                                        <p:strVal val="visible"/>
                                      </p:to>
                                    </p:set>
                                    <p:animEffect transition="in" filter="blinds(horizontal)">
                                      <p:cBhvr>
                                        <p:cTn id="38" dur="500"/>
                                        <p:tgtEl>
                                          <p:spTgt spid="39936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99363">
                                            <p:txEl>
                                              <p:pRg st="10" end="10"/>
                                            </p:txEl>
                                          </p:spTgt>
                                        </p:tgtEl>
                                        <p:attrNameLst>
                                          <p:attrName>style.visibility</p:attrName>
                                        </p:attrNameLst>
                                      </p:cBhvr>
                                      <p:to>
                                        <p:strVal val="visible"/>
                                      </p:to>
                                    </p:set>
                                    <p:animEffect transition="in" filter="blinds(horizontal)">
                                      <p:cBhvr>
                                        <p:cTn id="41" dur="500"/>
                                        <p:tgtEl>
                                          <p:spTgt spid="39936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99363">
                                            <p:txEl>
                                              <p:pRg st="12" end="12"/>
                                            </p:txEl>
                                          </p:spTgt>
                                        </p:tgtEl>
                                        <p:attrNameLst>
                                          <p:attrName>style.visibility</p:attrName>
                                        </p:attrNameLst>
                                      </p:cBhvr>
                                      <p:to>
                                        <p:strVal val="visible"/>
                                      </p:to>
                                    </p:set>
                                    <p:animEffect transition="in" filter="blinds(horizontal)">
                                      <p:cBhvr>
                                        <p:cTn id="46" dur="500"/>
                                        <p:tgtEl>
                                          <p:spTgt spid="39936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idx="4294967295"/>
          </p:nvPr>
        </p:nvSpPr>
        <p:spPr>
          <a:xfrm>
            <a:off x="200025" y="7938"/>
            <a:ext cx="8361363" cy="660400"/>
          </a:xfrm>
          <a:noFill/>
        </p:spPr>
        <p:txBody>
          <a:bodyPr lIns="63500" tIns="25400" rIns="63500" bIns="25400" anchor="t">
            <a:spAutoFit/>
          </a:bodyPr>
          <a:lstStyle/>
          <a:p>
            <a:r>
              <a:rPr lang="en-US" altLang="zh-CN" smtClean="0">
                <a:ea typeface="宋体" pitchFamily="2" charset="-122"/>
              </a:rPr>
              <a:t> </a:t>
            </a:r>
            <a:r>
              <a:rPr lang="en-US" altLang="zh-CN" sz="3200" smtClean="0"/>
              <a:t>Sign and Magnitude </a:t>
            </a:r>
            <a:r>
              <a:rPr lang="zh-CN" altLang="en-US" sz="3200" smtClean="0"/>
              <a:t>（原码的表示）</a:t>
            </a:r>
          </a:p>
        </p:txBody>
      </p:sp>
      <p:grpSp>
        <p:nvGrpSpPr>
          <p:cNvPr id="562179" name="Group 45"/>
          <p:cNvGrpSpPr>
            <a:grpSpLocks/>
          </p:cNvGrpSpPr>
          <p:nvPr/>
        </p:nvGrpSpPr>
        <p:grpSpPr bwMode="auto">
          <a:xfrm>
            <a:off x="1323975" y="838200"/>
            <a:ext cx="2184400" cy="2835275"/>
            <a:chOff x="834" y="528"/>
            <a:chExt cx="1376" cy="1786"/>
          </a:xfrm>
        </p:grpSpPr>
        <p:sp>
          <p:nvSpPr>
            <p:cNvPr id="562180" name="Rectangle 5"/>
            <p:cNvSpPr>
              <a:spLocks noChangeArrowheads="1"/>
            </p:cNvSpPr>
            <p:nvPr/>
          </p:nvSpPr>
          <p:spPr bwMode="auto">
            <a:xfrm>
              <a:off x="1598" y="528"/>
              <a:ext cx="612" cy="248"/>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cs typeface="Arial" pitchFamily="34" charset="0"/>
                </a:rPr>
                <a:t>Binary</a:t>
              </a:r>
            </a:p>
          </p:txBody>
        </p:sp>
        <p:sp>
          <p:nvSpPr>
            <p:cNvPr id="562181" name="Rectangle 6"/>
            <p:cNvSpPr>
              <a:spLocks noChangeArrowheads="1"/>
            </p:cNvSpPr>
            <p:nvPr/>
          </p:nvSpPr>
          <p:spPr bwMode="auto">
            <a:xfrm>
              <a:off x="834" y="528"/>
              <a:ext cx="766" cy="248"/>
            </a:xfrm>
            <a:prstGeom prst="rect">
              <a:avLst/>
            </a:prstGeom>
            <a:noFill/>
            <a:ln w="12700">
              <a:noFill/>
              <a:miter lim="800000"/>
              <a:headEnd/>
              <a:tailEnd/>
            </a:ln>
          </p:spPr>
          <p:txBody>
            <a:bodyPr lIns="90488" tIns="44450" rIns="90488" bIns="44450">
              <a:spAutoFit/>
            </a:bodyPr>
            <a:lstStyle/>
            <a:p>
              <a:pPr eaLnBrk="0" hangingPunct="0"/>
              <a:r>
                <a:rPr lang="en-US" altLang="zh-CN" sz="2000" b="1">
                  <a:cs typeface="Arial" pitchFamily="34" charset="0"/>
                </a:rPr>
                <a:t>Decimal</a:t>
              </a:r>
            </a:p>
          </p:txBody>
        </p:sp>
        <p:sp>
          <p:nvSpPr>
            <p:cNvPr id="562182" name="Rectangle 22"/>
            <p:cNvSpPr>
              <a:spLocks noChangeArrowheads="1"/>
            </p:cNvSpPr>
            <p:nvPr/>
          </p:nvSpPr>
          <p:spPr bwMode="auto">
            <a:xfrm>
              <a:off x="1134" y="716"/>
              <a:ext cx="240" cy="1592"/>
            </a:xfrm>
            <a:prstGeom prst="rect">
              <a:avLst/>
            </a:prstGeom>
            <a:noFill/>
            <a:ln w="12700">
              <a:noFill/>
              <a:miter lim="800000"/>
              <a:headEnd/>
              <a:tailEnd/>
            </a:ln>
          </p:spPr>
          <p:txBody>
            <a:bodyPr lIns="90488" tIns="44450" rIns="90488" bIns="44450">
              <a:spAutoFit/>
            </a:bodyPr>
            <a:lstStyle/>
            <a:p>
              <a:pPr eaLnBrk="0" hangingPunct="0"/>
              <a:r>
                <a:rPr lang="en-US" altLang="zh-CN" sz="2000" b="1">
                  <a:cs typeface="Arial" pitchFamily="34" charset="0"/>
                </a:rPr>
                <a:t>01</a:t>
              </a:r>
            </a:p>
            <a:p>
              <a:pPr eaLnBrk="0" hangingPunct="0"/>
              <a:r>
                <a:rPr lang="en-US" altLang="zh-CN" sz="2000" b="1">
                  <a:cs typeface="Arial" pitchFamily="34" charset="0"/>
                </a:rPr>
                <a:t>2</a:t>
              </a:r>
            </a:p>
            <a:p>
              <a:pPr eaLnBrk="0" hangingPunct="0"/>
              <a:r>
                <a:rPr lang="en-US" altLang="zh-CN" sz="2000" b="1">
                  <a:cs typeface="Arial" pitchFamily="34" charset="0"/>
                </a:rPr>
                <a:t>3</a:t>
              </a:r>
            </a:p>
            <a:p>
              <a:pPr eaLnBrk="0" hangingPunct="0"/>
              <a:r>
                <a:rPr lang="en-US" altLang="zh-CN" sz="2000" b="1">
                  <a:cs typeface="Arial" pitchFamily="34" charset="0"/>
                </a:rPr>
                <a:t>4</a:t>
              </a:r>
            </a:p>
            <a:p>
              <a:pPr eaLnBrk="0" hangingPunct="0"/>
              <a:r>
                <a:rPr lang="en-US" altLang="zh-CN" sz="2000" b="1">
                  <a:cs typeface="Arial" pitchFamily="34" charset="0"/>
                </a:rPr>
                <a:t>5</a:t>
              </a:r>
            </a:p>
            <a:p>
              <a:pPr eaLnBrk="0" hangingPunct="0"/>
              <a:r>
                <a:rPr lang="en-US" altLang="zh-CN" sz="2000" b="1">
                  <a:cs typeface="Arial" pitchFamily="34" charset="0"/>
                </a:rPr>
                <a:t>6</a:t>
              </a:r>
            </a:p>
            <a:p>
              <a:pPr eaLnBrk="0" hangingPunct="0"/>
              <a:r>
                <a:rPr lang="en-US" altLang="zh-CN" sz="2000" b="1">
                  <a:cs typeface="Arial" pitchFamily="34" charset="0"/>
                </a:rPr>
                <a:t>7</a:t>
              </a:r>
            </a:p>
          </p:txBody>
        </p:sp>
        <p:sp>
          <p:nvSpPr>
            <p:cNvPr id="562183" name="Rectangle 23"/>
            <p:cNvSpPr>
              <a:spLocks noChangeArrowheads="1"/>
            </p:cNvSpPr>
            <p:nvPr/>
          </p:nvSpPr>
          <p:spPr bwMode="auto">
            <a:xfrm>
              <a:off x="1603" y="722"/>
              <a:ext cx="470" cy="1592"/>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solidFill>
                    <a:srgbClr val="CC0000"/>
                  </a:solidFill>
                  <a:cs typeface="Arial" pitchFamily="34" charset="0"/>
                </a:rPr>
                <a:t>0</a:t>
              </a:r>
              <a:r>
                <a:rPr lang="en-US" altLang="zh-CN" sz="2000" b="1">
                  <a:cs typeface="Arial" pitchFamily="34" charset="0"/>
                </a:rPr>
                <a:t>000</a:t>
              </a:r>
            </a:p>
            <a:p>
              <a:pPr eaLnBrk="0" hangingPunct="0"/>
              <a:r>
                <a:rPr lang="en-US" altLang="zh-CN" sz="2000" b="1">
                  <a:solidFill>
                    <a:srgbClr val="CC0000"/>
                  </a:solidFill>
                  <a:cs typeface="Arial" pitchFamily="34" charset="0"/>
                </a:rPr>
                <a:t>0</a:t>
              </a:r>
              <a:r>
                <a:rPr lang="en-US" altLang="zh-CN" sz="2000" b="1">
                  <a:cs typeface="Arial" pitchFamily="34" charset="0"/>
                </a:rPr>
                <a:t>001</a:t>
              </a:r>
            </a:p>
            <a:p>
              <a:pPr eaLnBrk="0" hangingPunct="0"/>
              <a:r>
                <a:rPr lang="en-US" altLang="zh-CN" sz="2000" b="1">
                  <a:solidFill>
                    <a:srgbClr val="CC0000"/>
                  </a:solidFill>
                  <a:cs typeface="Arial" pitchFamily="34" charset="0"/>
                </a:rPr>
                <a:t>0</a:t>
              </a:r>
              <a:r>
                <a:rPr lang="en-US" altLang="zh-CN" sz="2000" b="1">
                  <a:cs typeface="Arial" pitchFamily="34" charset="0"/>
                </a:rPr>
                <a:t>010</a:t>
              </a:r>
            </a:p>
            <a:p>
              <a:pPr eaLnBrk="0" hangingPunct="0"/>
              <a:r>
                <a:rPr lang="en-US" altLang="zh-CN" sz="2000" b="1">
                  <a:solidFill>
                    <a:srgbClr val="CC0000"/>
                  </a:solidFill>
                  <a:cs typeface="Arial" pitchFamily="34" charset="0"/>
                </a:rPr>
                <a:t>0</a:t>
              </a:r>
              <a:r>
                <a:rPr lang="en-US" altLang="zh-CN" sz="2000" b="1">
                  <a:cs typeface="Arial" pitchFamily="34" charset="0"/>
                </a:rPr>
                <a:t>011</a:t>
              </a:r>
            </a:p>
            <a:p>
              <a:pPr eaLnBrk="0" hangingPunct="0"/>
              <a:r>
                <a:rPr lang="en-US" altLang="zh-CN" sz="2000" b="1">
                  <a:solidFill>
                    <a:srgbClr val="CC0000"/>
                  </a:solidFill>
                  <a:cs typeface="Arial" pitchFamily="34" charset="0"/>
                </a:rPr>
                <a:t>0</a:t>
              </a:r>
              <a:r>
                <a:rPr lang="en-US" altLang="zh-CN" sz="2000" b="1">
                  <a:cs typeface="Arial" pitchFamily="34" charset="0"/>
                </a:rPr>
                <a:t>100</a:t>
              </a:r>
            </a:p>
            <a:p>
              <a:pPr eaLnBrk="0" hangingPunct="0"/>
              <a:r>
                <a:rPr lang="en-US" altLang="zh-CN" sz="2000" b="1">
                  <a:solidFill>
                    <a:srgbClr val="CC0000"/>
                  </a:solidFill>
                  <a:cs typeface="Arial" pitchFamily="34" charset="0"/>
                </a:rPr>
                <a:t>0</a:t>
              </a:r>
              <a:r>
                <a:rPr lang="en-US" altLang="zh-CN" sz="2000" b="1">
                  <a:cs typeface="Arial" pitchFamily="34" charset="0"/>
                </a:rPr>
                <a:t>101</a:t>
              </a:r>
            </a:p>
            <a:p>
              <a:pPr eaLnBrk="0" hangingPunct="0"/>
              <a:r>
                <a:rPr lang="en-US" altLang="zh-CN" sz="2000" b="1">
                  <a:solidFill>
                    <a:srgbClr val="CC0000"/>
                  </a:solidFill>
                  <a:cs typeface="Arial" pitchFamily="34" charset="0"/>
                </a:rPr>
                <a:t>0</a:t>
              </a:r>
              <a:r>
                <a:rPr lang="en-US" altLang="zh-CN" sz="2000" b="1">
                  <a:cs typeface="Arial" pitchFamily="34" charset="0"/>
                </a:rPr>
                <a:t>110</a:t>
              </a:r>
            </a:p>
            <a:p>
              <a:pPr eaLnBrk="0" hangingPunct="0"/>
              <a:r>
                <a:rPr lang="en-US" altLang="zh-CN" sz="2000" b="1">
                  <a:solidFill>
                    <a:srgbClr val="CC0000"/>
                  </a:solidFill>
                  <a:cs typeface="Arial" pitchFamily="34" charset="0"/>
                </a:rPr>
                <a:t>0</a:t>
              </a:r>
              <a:r>
                <a:rPr lang="en-US" altLang="zh-CN" sz="2000" b="1">
                  <a:cs typeface="Arial" pitchFamily="34" charset="0"/>
                </a:rPr>
                <a:t>111</a:t>
              </a:r>
            </a:p>
          </p:txBody>
        </p:sp>
      </p:grpSp>
      <p:sp>
        <p:nvSpPr>
          <p:cNvPr id="562184" name="Text Box 40"/>
          <p:cNvSpPr txBox="1">
            <a:spLocks noChangeArrowheads="1"/>
          </p:cNvSpPr>
          <p:nvPr/>
        </p:nvSpPr>
        <p:spPr bwMode="auto">
          <a:xfrm>
            <a:off x="898525" y="3948113"/>
            <a:ext cx="6340475" cy="336550"/>
          </a:xfrm>
          <a:prstGeom prst="rect">
            <a:avLst/>
          </a:prstGeom>
          <a:noFill/>
          <a:ln w="12700">
            <a:noFill/>
            <a:miter lim="800000"/>
            <a:headEnd/>
            <a:tailEnd/>
          </a:ln>
        </p:spPr>
        <p:txBody>
          <a:bodyPr>
            <a:spAutoFit/>
          </a:bodyPr>
          <a:lstStyle/>
          <a:p>
            <a:pPr eaLnBrk="0" hangingPunct="0"/>
            <a:endParaRPr lang="zh-CN" altLang="en-US" sz="1600" b="1">
              <a:latin typeface="Times New Roman" pitchFamily="18" charset="0"/>
            </a:endParaRPr>
          </a:p>
        </p:txBody>
      </p:sp>
      <p:sp>
        <p:nvSpPr>
          <p:cNvPr id="278569" name="Text Box 41"/>
          <p:cNvSpPr txBox="1">
            <a:spLocks noChangeArrowheads="1"/>
          </p:cNvSpPr>
          <p:nvPr/>
        </p:nvSpPr>
        <p:spPr bwMode="auto">
          <a:xfrm>
            <a:off x="744538" y="3714750"/>
            <a:ext cx="7620000" cy="1920875"/>
          </a:xfrm>
          <a:prstGeom prst="rect">
            <a:avLst/>
          </a:prstGeom>
          <a:noFill/>
          <a:ln w="12700">
            <a:noFill/>
            <a:miter lim="800000"/>
            <a:headEnd/>
            <a:tailEnd/>
          </a:ln>
        </p:spPr>
        <p:txBody>
          <a:bodyPr>
            <a:spAutoFit/>
          </a:bodyPr>
          <a:lstStyle/>
          <a:p>
            <a:pPr eaLnBrk="0" hangingPunct="0">
              <a:spcBef>
                <a:spcPts val="600"/>
              </a:spcBef>
              <a:buSzPct val="60000"/>
              <a:buFont typeface="Wingdings" pitchFamily="2" charset="2"/>
              <a:buChar char="u"/>
            </a:pPr>
            <a:r>
              <a:rPr lang="en-US" altLang="zh-CN" sz="1600" b="1">
                <a:latin typeface="Times New Roman" pitchFamily="18" charset="0"/>
              </a:rPr>
              <a:t>  </a:t>
            </a:r>
            <a:r>
              <a:rPr lang="zh-CN" altLang="en-US" sz="2000" b="1">
                <a:latin typeface="黑体" pitchFamily="49" charset="-122"/>
                <a:ea typeface="黑体" pitchFamily="49" charset="-122"/>
              </a:rPr>
              <a:t>容易理解</a:t>
            </a:r>
            <a:r>
              <a:rPr lang="en-US" altLang="zh-CN" sz="2000" b="1">
                <a:latin typeface="黑体" pitchFamily="49" charset="-122"/>
                <a:ea typeface="黑体" pitchFamily="49" charset="-122"/>
              </a:rPr>
              <a:t>,  </a:t>
            </a:r>
            <a:r>
              <a:rPr lang="zh-CN" altLang="en-US" sz="2000" b="1">
                <a:latin typeface="黑体" pitchFamily="49" charset="-122"/>
                <a:ea typeface="黑体" pitchFamily="49" charset="-122"/>
              </a:rPr>
              <a:t>但是：</a:t>
            </a:r>
          </a:p>
          <a:p>
            <a:pPr lvl="1" eaLnBrk="0" hangingPunct="0">
              <a:spcBef>
                <a:spcPts val="600"/>
              </a:spcBef>
              <a:buSzPct val="140000"/>
              <a:buFont typeface="Wingdings" pitchFamily="2" charset="2"/>
              <a:buChar char="ü"/>
            </a:pPr>
            <a:r>
              <a:rPr lang="en-US" altLang="zh-CN" sz="2000" b="1">
                <a:solidFill>
                  <a:schemeClr val="accent2"/>
                </a:solidFill>
                <a:latin typeface="黑体" pitchFamily="49" charset="-122"/>
                <a:ea typeface="黑体" pitchFamily="49" charset="-122"/>
              </a:rPr>
              <a:t> 0 </a:t>
            </a:r>
            <a:r>
              <a:rPr lang="zh-CN" altLang="en-US" sz="2000" b="1">
                <a:solidFill>
                  <a:schemeClr val="accent2"/>
                </a:solidFill>
                <a:latin typeface="黑体" pitchFamily="49" charset="-122"/>
                <a:ea typeface="黑体" pitchFamily="49" charset="-122"/>
              </a:rPr>
              <a:t>的表示不唯一，故不利于程序员编程</a:t>
            </a:r>
            <a:endParaRPr lang="en-US" altLang="zh-CN" sz="2000" b="1">
              <a:solidFill>
                <a:schemeClr val="accent2"/>
              </a:solidFill>
              <a:latin typeface="黑体" pitchFamily="49" charset="-122"/>
              <a:ea typeface="黑体" pitchFamily="49" charset="-122"/>
            </a:endParaRPr>
          </a:p>
          <a:p>
            <a:pPr lvl="1" eaLnBrk="0" hangingPunct="0">
              <a:spcBef>
                <a:spcPts val="600"/>
              </a:spcBef>
              <a:buSzPct val="140000"/>
              <a:buFont typeface="Wingdings" pitchFamily="2" charset="2"/>
              <a:buChar char="ü"/>
            </a:pPr>
            <a:r>
              <a:rPr lang="en-US" altLang="zh-CN" sz="2000" b="1">
                <a:solidFill>
                  <a:schemeClr val="accent2"/>
                </a:solidFill>
                <a:latin typeface="黑体" pitchFamily="49" charset="-122"/>
                <a:ea typeface="黑体" pitchFamily="49" charset="-122"/>
              </a:rPr>
              <a:t> </a:t>
            </a:r>
            <a:r>
              <a:rPr lang="zh-CN" altLang="en-US" sz="2000" b="1">
                <a:solidFill>
                  <a:schemeClr val="accent2"/>
                </a:solidFill>
                <a:latin typeface="黑体" pitchFamily="49" charset="-122"/>
                <a:ea typeface="黑体" pitchFamily="49" charset="-122"/>
              </a:rPr>
              <a:t>加、减运算方式不统一</a:t>
            </a:r>
            <a:endParaRPr lang="en-US" altLang="zh-CN" sz="2000" b="1">
              <a:solidFill>
                <a:schemeClr val="accent2"/>
              </a:solidFill>
              <a:latin typeface="黑体" pitchFamily="49" charset="-122"/>
              <a:ea typeface="黑体" pitchFamily="49" charset="-122"/>
            </a:endParaRPr>
          </a:p>
          <a:p>
            <a:pPr lvl="1" eaLnBrk="0" hangingPunct="0">
              <a:spcBef>
                <a:spcPts val="600"/>
              </a:spcBef>
              <a:buSzPct val="140000"/>
              <a:buFont typeface="Wingdings" pitchFamily="2" charset="2"/>
              <a:buChar char="ü"/>
            </a:pPr>
            <a:r>
              <a:rPr lang="en-US" altLang="zh-CN" sz="2000" b="1">
                <a:solidFill>
                  <a:schemeClr val="accent2"/>
                </a:solidFill>
                <a:latin typeface="黑体" pitchFamily="49" charset="-122"/>
                <a:ea typeface="黑体" pitchFamily="49" charset="-122"/>
              </a:rPr>
              <a:t> </a:t>
            </a:r>
            <a:r>
              <a:rPr lang="zh-CN" altLang="en-US" sz="2000" b="1">
                <a:solidFill>
                  <a:schemeClr val="accent2"/>
                </a:solidFill>
                <a:latin typeface="黑体" pitchFamily="49" charset="-122"/>
                <a:ea typeface="黑体" pitchFamily="49" charset="-122"/>
              </a:rPr>
              <a:t>需额外对符号位进行处理，故不利于硬件设计</a:t>
            </a:r>
            <a:endParaRPr lang="en-US" altLang="zh-CN" sz="2000" b="1">
              <a:solidFill>
                <a:schemeClr val="accent2"/>
              </a:solidFill>
              <a:latin typeface="黑体" pitchFamily="49" charset="-122"/>
              <a:ea typeface="黑体" pitchFamily="49" charset="-122"/>
            </a:endParaRPr>
          </a:p>
          <a:p>
            <a:pPr lvl="1" eaLnBrk="0" hangingPunct="0">
              <a:spcBef>
                <a:spcPts val="600"/>
              </a:spcBef>
              <a:buSzPct val="140000"/>
              <a:buFont typeface="Wingdings" pitchFamily="2" charset="2"/>
              <a:buChar char="ü"/>
            </a:pPr>
            <a:r>
              <a:rPr lang="en-US" altLang="zh-CN" sz="2000" b="1">
                <a:solidFill>
                  <a:schemeClr val="accent2"/>
                </a:solidFill>
                <a:latin typeface="黑体" pitchFamily="49" charset="-122"/>
                <a:ea typeface="黑体" pitchFamily="49" charset="-122"/>
              </a:rPr>
              <a:t> </a:t>
            </a:r>
            <a:r>
              <a:rPr lang="zh-CN" altLang="en-US" sz="2000" b="1">
                <a:solidFill>
                  <a:schemeClr val="accent2"/>
                </a:solidFill>
                <a:latin typeface="黑体" pitchFamily="49" charset="-122"/>
                <a:ea typeface="黑体" pitchFamily="49" charset="-122"/>
              </a:rPr>
              <a:t>特别当</a:t>
            </a:r>
            <a:r>
              <a:rPr lang="en-US" altLang="zh-CN" sz="2000" b="1">
                <a:solidFill>
                  <a:schemeClr val="accent2"/>
                </a:solidFill>
                <a:latin typeface="黑体" pitchFamily="49" charset="-122"/>
                <a:ea typeface="黑体" pitchFamily="49" charset="-122"/>
              </a:rPr>
              <a:t> a&lt;b</a:t>
            </a:r>
            <a:r>
              <a:rPr lang="zh-CN" altLang="en-US" sz="2000" b="1">
                <a:solidFill>
                  <a:schemeClr val="accent2"/>
                </a:solidFill>
                <a:latin typeface="黑体" pitchFamily="49" charset="-122"/>
                <a:ea typeface="黑体" pitchFamily="49" charset="-122"/>
              </a:rPr>
              <a:t>时，实现</a:t>
            </a:r>
            <a:r>
              <a:rPr lang="en-US" altLang="zh-CN" sz="2000" b="1">
                <a:solidFill>
                  <a:schemeClr val="accent2"/>
                </a:solidFill>
                <a:latin typeface="黑体" pitchFamily="49" charset="-122"/>
                <a:ea typeface="黑体" pitchFamily="49" charset="-122"/>
              </a:rPr>
              <a:t> a-b</a:t>
            </a:r>
            <a:r>
              <a:rPr lang="zh-CN" altLang="en-US" sz="2000" b="1">
                <a:solidFill>
                  <a:schemeClr val="accent2"/>
                </a:solidFill>
                <a:latin typeface="黑体" pitchFamily="49" charset="-122"/>
                <a:ea typeface="黑体" pitchFamily="49" charset="-122"/>
              </a:rPr>
              <a:t>比较困难</a:t>
            </a:r>
          </a:p>
        </p:txBody>
      </p:sp>
      <p:sp>
        <p:nvSpPr>
          <p:cNvPr id="278570" name="Rectangle 42"/>
          <p:cNvSpPr>
            <a:spLocks noChangeArrowheads="1"/>
          </p:cNvSpPr>
          <p:nvPr/>
        </p:nvSpPr>
        <p:spPr bwMode="auto">
          <a:xfrm>
            <a:off x="1139825" y="5803900"/>
            <a:ext cx="6521450" cy="769938"/>
          </a:xfrm>
          <a:prstGeom prst="rect">
            <a:avLst/>
          </a:prstGeom>
          <a:noFill/>
          <a:ln w="9525">
            <a:noFill/>
            <a:miter lim="800000"/>
            <a:headEnd/>
            <a:tailEnd/>
          </a:ln>
          <a:effectLst/>
        </p:spPr>
        <p:txBody>
          <a:bodyPr>
            <a:spAutoFit/>
          </a:bodyPr>
          <a:lstStyle/>
          <a:p>
            <a:pPr>
              <a:defRPr/>
            </a:pPr>
            <a:r>
              <a:rPr kumimoji="1" lang="zh-CN" altLang="en-US" sz="2200" b="1" dirty="0">
                <a:solidFill>
                  <a:srgbClr val="CC3300"/>
                </a:solidFill>
                <a:latin typeface="+mj-ea"/>
                <a:ea typeface="+mj-ea"/>
              </a:rPr>
              <a:t>从 </a:t>
            </a:r>
            <a:r>
              <a:rPr kumimoji="1" lang="en-US" altLang="zh-CN" sz="2200" b="1" dirty="0">
                <a:solidFill>
                  <a:srgbClr val="CC3300"/>
                </a:solidFill>
                <a:latin typeface="+mj-ea"/>
                <a:ea typeface="+mj-ea"/>
              </a:rPr>
              <a:t>50</a:t>
            </a:r>
            <a:r>
              <a:rPr kumimoji="1" lang="zh-CN" altLang="en-US" sz="2200" b="1" dirty="0">
                <a:solidFill>
                  <a:srgbClr val="CC3300"/>
                </a:solidFill>
                <a:latin typeface="+mj-ea"/>
                <a:ea typeface="+mj-ea"/>
              </a:rPr>
              <a:t>年代开始，整数都采用补码来表示</a:t>
            </a:r>
          </a:p>
          <a:p>
            <a:pPr>
              <a:defRPr/>
            </a:pPr>
            <a:r>
              <a:rPr kumimoji="1" lang="zh-CN" altLang="en-US" sz="2200" b="1" dirty="0">
                <a:solidFill>
                  <a:srgbClr val="CC3300"/>
                </a:solidFill>
                <a:latin typeface="+mj-ea"/>
                <a:ea typeface="+mj-ea"/>
              </a:rPr>
              <a:t>但浮点数的尾数用原码定点小数表示</a:t>
            </a:r>
          </a:p>
        </p:txBody>
      </p:sp>
      <p:sp>
        <p:nvSpPr>
          <p:cNvPr id="562187" name="Rectangle 46"/>
          <p:cNvSpPr>
            <a:spLocks noChangeArrowheads="1"/>
          </p:cNvSpPr>
          <p:nvPr/>
        </p:nvSpPr>
        <p:spPr bwMode="auto">
          <a:xfrm>
            <a:off x="5937250" y="804863"/>
            <a:ext cx="971550" cy="393700"/>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cs typeface="Arial" pitchFamily="34" charset="0"/>
              </a:rPr>
              <a:t>Binary</a:t>
            </a:r>
          </a:p>
        </p:txBody>
      </p:sp>
      <p:sp>
        <p:nvSpPr>
          <p:cNvPr id="562188" name="Rectangle 47"/>
          <p:cNvSpPr>
            <a:spLocks noChangeArrowheads="1"/>
          </p:cNvSpPr>
          <p:nvPr/>
        </p:nvSpPr>
        <p:spPr bwMode="auto">
          <a:xfrm>
            <a:off x="4724400" y="804863"/>
            <a:ext cx="1216025" cy="393700"/>
          </a:xfrm>
          <a:prstGeom prst="rect">
            <a:avLst/>
          </a:prstGeom>
          <a:noFill/>
          <a:ln w="12700">
            <a:noFill/>
            <a:miter lim="800000"/>
            <a:headEnd/>
            <a:tailEnd/>
          </a:ln>
        </p:spPr>
        <p:txBody>
          <a:bodyPr lIns="90488" tIns="44450" rIns="90488" bIns="44450">
            <a:spAutoFit/>
          </a:bodyPr>
          <a:lstStyle/>
          <a:p>
            <a:pPr eaLnBrk="0" hangingPunct="0"/>
            <a:r>
              <a:rPr lang="en-US" altLang="zh-CN" sz="2000" b="1">
                <a:cs typeface="Arial" pitchFamily="34" charset="0"/>
              </a:rPr>
              <a:t>Decimal</a:t>
            </a:r>
          </a:p>
        </p:txBody>
      </p:sp>
      <p:sp>
        <p:nvSpPr>
          <p:cNvPr id="562189" name="Rectangle 48"/>
          <p:cNvSpPr>
            <a:spLocks noChangeArrowheads="1"/>
          </p:cNvSpPr>
          <p:nvPr/>
        </p:nvSpPr>
        <p:spPr bwMode="auto">
          <a:xfrm>
            <a:off x="5040313" y="1103313"/>
            <a:ext cx="657225" cy="2527300"/>
          </a:xfrm>
          <a:prstGeom prst="rect">
            <a:avLst/>
          </a:prstGeom>
          <a:noFill/>
          <a:ln w="12700">
            <a:noFill/>
            <a:miter lim="800000"/>
            <a:headEnd/>
            <a:tailEnd/>
          </a:ln>
        </p:spPr>
        <p:txBody>
          <a:bodyPr lIns="90488" tIns="44450" rIns="90488" bIns="44450">
            <a:spAutoFit/>
          </a:bodyPr>
          <a:lstStyle/>
          <a:p>
            <a:pPr eaLnBrk="0" hangingPunct="0"/>
            <a:r>
              <a:rPr lang="en-US" altLang="zh-CN" sz="2000" b="1">
                <a:cs typeface="Arial" pitchFamily="34" charset="0"/>
              </a:rPr>
              <a:t>-0</a:t>
            </a:r>
          </a:p>
          <a:p>
            <a:pPr eaLnBrk="0" hangingPunct="0"/>
            <a:r>
              <a:rPr lang="en-US" altLang="zh-CN" sz="2000" b="1">
                <a:cs typeface="Arial" pitchFamily="34" charset="0"/>
              </a:rPr>
              <a:t>-1</a:t>
            </a:r>
          </a:p>
          <a:p>
            <a:pPr eaLnBrk="0" hangingPunct="0"/>
            <a:r>
              <a:rPr lang="en-US" altLang="zh-CN" sz="2000" b="1">
                <a:cs typeface="Arial" pitchFamily="34" charset="0"/>
              </a:rPr>
              <a:t>-2</a:t>
            </a:r>
          </a:p>
          <a:p>
            <a:pPr eaLnBrk="0" hangingPunct="0"/>
            <a:r>
              <a:rPr lang="en-US" altLang="zh-CN" sz="2000" b="1">
                <a:cs typeface="Arial" pitchFamily="34" charset="0"/>
              </a:rPr>
              <a:t>-3</a:t>
            </a:r>
          </a:p>
          <a:p>
            <a:pPr eaLnBrk="0" hangingPunct="0"/>
            <a:r>
              <a:rPr lang="en-US" altLang="zh-CN" sz="2000" b="1">
                <a:cs typeface="Arial" pitchFamily="34" charset="0"/>
              </a:rPr>
              <a:t>-4</a:t>
            </a:r>
          </a:p>
          <a:p>
            <a:pPr eaLnBrk="0" hangingPunct="0"/>
            <a:r>
              <a:rPr lang="en-US" altLang="zh-CN" sz="2000" b="1">
                <a:cs typeface="Arial" pitchFamily="34" charset="0"/>
              </a:rPr>
              <a:t>-5</a:t>
            </a:r>
          </a:p>
          <a:p>
            <a:pPr eaLnBrk="0" hangingPunct="0"/>
            <a:r>
              <a:rPr lang="en-US" altLang="zh-CN" sz="2000" b="1">
                <a:cs typeface="Arial" pitchFamily="34" charset="0"/>
              </a:rPr>
              <a:t>-6</a:t>
            </a:r>
          </a:p>
          <a:p>
            <a:pPr eaLnBrk="0" hangingPunct="0"/>
            <a:r>
              <a:rPr lang="en-US" altLang="zh-CN" sz="2000" b="1">
                <a:cs typeface="Arial" pitchFamily="34" charset="0"/>
              </a:rPr>
              <a:t>-7</a:t>
            </a:r>
          </a:p>
        </p:txBody>
      </p:sp>
      <p:sp>
        <p:nvSpPr>
          <p:cNvPr id="562190" name="Rectangle 49"/>
          <p:cNvSpPr>
            <a:spLocks noChangeArrowheads="1"/>
          </p:cNvSpPr>
          <p:nvPr/>
        </p:nvSpPr>
        <p:spPr bwMode="auto">
          <a:xfrm>
            <a:off x="5945188" y="1112838"/>
            <a:ext cx="746125" cy="2527300"/>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solidFill>
                  <a:srgbClr val="CC0000"/>
                </a:solidFill>
                <a:cs typeface="Arial" pitchFamily="34" charset="0"/>
              </a:rPr>
              <a:t>1</a:t>
            </a:r>
            <a:r>
              <a:rPr lang="en-US" altLang="zh-CN" sz="2000" b="1">
                <a:cs typeface="Arial" pitchFamily="34" charset="0"/>
              </a:rPr>
              <a:t>000</a:t>
            </a:r>
          </a:p>
          <a:p>
            <a:pPr eaLnBrk="0" hangingPunct="0"/>
            <a:r>
              <a:rPr lang="en-US" altLang="zh-CN" sz="2000" b="1">
                <a:solidFill>
                  <a:srgbClr val="CC0000"/>
                </a:solidFill>
                <a:cs typeface="Arial" pitchFamily="34" charset="0"/>
              </a:rPr>
              <a:t>1</a:t>
            </a:r>
            <a:r>
              <a:rPr lang="en-US" altLang="zh-CN" sz="2000" b="1">
                <a:cs typeface="Arial" pitchFamily="34" charset="0"/>
              </a:rPr>
              <a:t>001</a:t>
            </a:r>
          </a:p>
          <a:p>
            <a:pPr eaLnBrk="0" hangingPunct="0"/>
            <a:r>
              <a:rPr lang="en-US" altLang="zh-CN" sz="2000" b="1">
                <a:solidFill>
                  <a:srgbClr val="CC0000"/>
                </a:solidFill>
                <a:cs typeface="Arial" pitchFamily="34" charset="0"/>
              </a:rPr>
              <a:t>1</a:t>
            </a:r>
            <a:r>
              <a:rPr lang="en-US" altLang="zh-CN" sz="2000" b="1">
                <a:cs typeface="Arial" pitchFamily="34" charset="0"/>
              </a:rPr>
              <a:t>010</a:t>
            </a:r>
          </a:p>
          <a:p>
            <a:pPr eaLnBrk="0" hangingPunct="0"/>
            <a:r>
              <a:rPr lang="en-US" altLang="zh-CN" sz="2000" b="1">
                <a:solidFill>
                  <a:srgbClr val="CC0000"/>
                </a:solidFill>
                <a:cs typeface="Arial" pitchFamily="34" charset="0"/>
              </a:rPr>
              <a:t>1</a:t>
            </a:r>
            <a:r>
              <a:rPr lang="en-US" altLang="zh-CN" sz="2000" b="1">
                <a:cs typeface="Arial" pitchFamily="34" charset="0"/>
              </a:rPr>
              <a:t>011</a:t>
            </a:r>
          </a:p>
          <a:p>
            <a:pPr eaLnBrk="0" hangingPunct="0"/>
            <a:r>
              <a:rPr lang="en-US" altLang="zh-CN" sz="2000" b="1">
                <a:solidFill>
                  <a:srgbClr val="CC0000"/>
                </a:solidFill>
                <a:cs typeface="Arial" pitchFamily="34" charset="0"/>
              </a:rPr>
              <a:t>1</a:t>
            </a:r>
            <a:r>
              <a:rPr lang="en-US" altLang="zh-CN" sz="2000" b="1">
                <a:cs typeface="Arial" pitchFamily="34" charset="0"/>
              </a:rPr>
              <a:t>100</a:t>
            </a:r>
          </a:p>
          <a:p>
            <a:pPr eaLnBrk="0" hangingPunct="0"/>
            <a:r>
              <a:rPr lang="en-US" altLang="zh-CN" sz="2000" b="1">
                <a:solidFill>
                  <a:srgbClr val="CC0000"/>
                </a:solidFill>
                <a:cs typeface="Arial" pitchFamily="34" charset="0"/>
              </a:rPr>
              <a:t>1</a:t>
            </a:r>
            <a:r>
              <a:rPr lang="en-US" altLang="zh-CN" sz="2000" b="1">
                <a:cs typeface="Arial" pitchFamily="34" charset="0"/>
              </a:rPr>
              <a:t>101</a:t>
            </a:r>
          </a:p>
          <a:p>
            <a:pPr eaLnBrk="0" hangingPunct="0"/>
            <a:r>
              <a:rPr lang="en-US" altLang="zh-CN" sz="2000" b="1">
                <a:solidFill>
                  <a:srgbClr val="CC0000"/>
                </a:solidFill>
                <a:cs typeface="Arial" pitchFamily="34" charset="0"/>
              </a:rPr>
              <a:t>1</a:t>
            </a:r>
            <a:r>
              <a:rPr lang="en-US" altLang="zh-CN" sz="2000" b="1">
                <a:cs typeface="Arial" pitchFamily="34" charset="0"/>
              </a:rPr>
              <a:t>110</a:t>
            </a:r>
          </a:p>
          <a:p>
            <a:pPr eaLnBrk="0" hangingPunct="0"/>
            <a:r>
              <a:rPr lang="en-US" altLang="zh-CN" sz="2000" b="1">
                <a:solidFill>
                  <a:srgbClr val="CC0000"/>
                </a:solidFill>
                <a:cs typeface="Arial" pitchFamily="34" charset="0"/>
              </a:rPr>
              <a:t>1</a:t>
            </a:r>
            <a:r>
              <a:rPr lang="en-US" altLang="zh-CN" sz="2000" b="1">
                <a:cs typeface="Arial" pitchFamily="34" charset="0"/>
              </a:rPr>
              <a:t>111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8569"/>
                                        </p:tgtEl>
                                        <p:attrNameLst>
                                          <p:attrName>style.visibility</p:attrName>
                                        </p:attrNameLst>
                                      </p:cBhvr>
                                      <p:to>
                                        <p:strVal val="visible"/>
                                      </p:to>
                                    </p:set>
                                    <p:animEffect transition="in" filter="blinds(horizontal)">
                                      <p:cBhvr>
                                        <p:cTn id="7" dur="500"/>
                                        <p:tgtEl>
                                          <p:spTgt spid="2785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8570"/>
                                        </p:tgtEl>
                                        <p:attrNameLst>
                                          <p:attrName>style.visibility</p:attrName>
                                        </p:attrNameLst>
                                      </p:cBhvr>
                                      <p:to>
                                        <p:strVal val="visible"/>
                                      </p:to>
                                    </p:set>
                                    <p:animEffect transition="in" filter="blinds(horizontal)">
                                      <p:cBhvr>
                                        <p:cTn id="12" dur="500"/>
                                        <p:tgtEl>
                                          <p:spTgt spid="278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69" grpId="0"/>
      <p:bldP spid="2785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idx="4294967295"/>
          </p:nvPr>
        </p:nvSpPr>
        <p:spPr>
          <a:xfrm>
            <a:off x="611188" y="146050"/>
            <a:ext cx="7000875" cy="538163"/>
          </a:xfrm>
          <a:noFill/>
        </p:spPr>
        <p:txBody>
          <a:bodyPr lIns="63500" tIns="25400" rIns="63500" bIns="25400" anchor="t">
            <a:spAutoFit/>
          </a:bodyPr>
          <a:lstStyle/>
          <a:p>
            <a:r>
              <a:rPr lang="zh-CN" altLang="en-US" sz="3200" smtClean="0">
                <a:latin typeface="黑体" pitchFamily="49" charset="-122"/>
              </a:rPr>
              <a:t>补码 </a:t>
            </a:r>
            <a:r>
              <a:rPr lang="en-US" altLang="zh-CN" sz="3200" smtClean="0">
                <a:latin typeface="黑体" pitchFamily="49" charset="-122"/>
              </a:rPr>
              <a:t>- </a:t>
            </a:r>
            <a:r>
              <a:rPr lang="zh-CN" altLang="en-US" sz="3200" smtClean="0">
                <a:latin typeface="黑体" pitchFamily="49" charset="-122"/>
              </a:rPr>
              <a:t>模运算（</a:t>
            </a:r>
            <a:r>
              <a:rPr lang="en-US" altLang="zh-CN" sz="3200" smtClean="0">
                <a:latin typeface="黑体" pitchFamily="49" charset="-122"/>
              </a:rPr>
              <a:t>modular</a:t>
            </a:r>
            <a:r>
              <a:rPr lang="zh-CN" altLang="en-US" sz="3200" smtClean="0">
                <a:latin typeface="黑体" pitchFamily="49" charset="-122"/>
              </a:rPr>
              <a:t>运算）</a:t>
            </a:r>
          </a:p>
        </p:txBody>
      </p:sp>
      <p:sp>
        <p:nvSpPr>
          <p:cNvPr id="289881" name="Text Box 89"/>
          <p:cNvSpPr txBox="1">
            <a:spLocks noChangeArrowheads="1"/>
          </p:cNvSpPr>
          <p:nvPr/>
        </p:nvSpPr>
        <p:spPr bwMode="auto">
          <a:xfrm>
            <a:off x="249238" y="1303338"/>
            <a:ext cx="8331200" cy="3640137"/>
          </a:xfrm>
          <a:prstGeom prst="rect">
            <a:avLst/>
          </a:prstGeom>
          <a:noFill/>
          <a:ln w="12700">
            <a:noFill/>
            <a:miter lim="800000"/>
            <a:headEnd/>
            <a:tailEnd/>
          </a:ln>
          <a:effectLst/>
        </p:spPr>
        <p:txBody>
          <a:bodyPr>
            <a:spAutoFit/>
          </a:bodyPr>
          <a:lstStyle/>
          <a:p>
            <a:pPr marL="457200" indent="-457200" eaLnBrk="0" hangingPunct="0">
              <a:spcBef>
                <a:spcPct val="20000"/>
              </a:spcBef>
              <a:buClr>
                <a:schemeClr val="accent1"/>
              </a:buClr>
              <a:buSzPct val="60000"/>
              <a:buFont typeface="Wingdings" pitchFamily="2" charset="2"/>
              <a:buNone/>
            </a:pPr>
            <a:r>
              <a:rPr lang="zh-CN" altLang="en-US" sz="2200" b="1">
                <a:ea typeface="黑体" pitchFamily="49" charset="-122"/>
                <a:cs typeface="Arial" pitchFamily="34" charset="0"/>
              </a:rPr>
              <a:t>时钟是一种模</a:t>
            </a:r>
            <a:r>
              <a:rPr lang="en-US" altLang="zh-CN" sz="2200" b="1">
                <a:ea typeface="黑体" pitchFamily="49" charset="-122"/>
                <a:cs typeface="Arial" pitchFamily="34" charset="0"/>
              </a:rPr>
              <a:t>12</a:t>
            </a:r>
            <a:r>
              <a:rPr lang="zh-CN" altLang="en-US" sz="2200" b="1">
                <a:ea typeface="黑体" pitchFamily="49" charset="-122"/>
                <a:cs typeface="Arial" pitchFamily="34" charset="0"/>
              </a:rPr>
              <a:t>系统</a:t>
            </a:r>
          </a:p>
          <a:p>
            <a:pPr marL="457200" indent="-457200" eaLnBrk="0" hangingPunct="0">
              <a:spcBef>
                <a:spcPct val="20000"/>
              </a:spcBef>
              <a:buClr>
                <a:schemeClr val="accent1"/>
              </a:buClr>
              <a:buSzPct val="65000"/>
              <a:buFont typeface="Wingdings" pitchFamily="2" charset="2"/>
              <a:buNone/>
            </a:pPr>
            <a:r>
              <a:rPr lang="zh-CN" altLang="en-US" sz="2200" b="1">
                <a:solidFill>
                  <a:srgbClr val="3333CC"/>
                </a:solidFill>
                <a:ea typeface="黑体" pitchFamily="49" charset="-122"/>
                <a:cs typeface="Arial" pitchFamily="34" charset="0"/>
              </a:rPr>
              <a:t>       假定钟表时针指向10点，要将它拨向</a:t>
            </a:r>
            <a:r>
              <a:rPr lang="en-US" altLang="zh-CN" sz="2200" b="1">
                <a:solidFill>
                  <a:srgbClr val="3333CC"/>
                </a:solidFill>
                <a:ea typeface="黑体" pitchFamily="49" charset="-122"/>
                <a:cs typeface="Arial" pitchFamily="34" charset="0"/>
              </a:rPr>
              <a:t>6</a:t>
            </a:r>
            <a:r>
              <a:rPr lang="zh-CN" altLang="en-US" sz="2200" b="1">
                <a:solidFill>
                  <a:srgbClr val="3333CC"/>
                </a:solidFill>
                <a:ea typeface="黑体" pitchFamily="49" charset="-122"/>
                <a:cs typeface="Arial" pitchFamily="34" charset="0"/>
              </a:rPr>
              <a:t>点，  则有两种拨法：</a:t>
            </a:r>
          </a:p>
          <a:p>
            <a:pPr marL="457200" indent="-457200" eaLnBrk="0" hangingPunct="0">
              <a:spcBef>
                <a:spcPct val="20000"/>
              </a:spcBef>
            </a:pPr>
            <a:r>
              <a:rPr lang="zh-CN" altLang="en-US" sz="2200" b="1">
                <a:solidFill>
                  <a:srgbClr val="3333CC"/>
                </a:solidFill>
                <a:ea typeface="黑体" pitchFamily="49" charset="-122"/>
                <a:cs typeface="Arial" pitchFamily="34" charset="0"/>
              </a:rPr>
              <a:t>        ① 倒拨4格：10- 4 = 6</a:t>
            </a:r>
          </a:p>
          <a:p>
            <a:pPr marL="457200" indent="-457200" eaLnBrk="0" hangingPunct="0">
              <a:spcBef>
                <a:spcPct val="20000"/>
              </a:spcBef>
            </a:pPr>
            <a:r>
              <a:rPr lang="zh-CN" altLang="en-US" sz="2200" b="1">
                <a:solidFill>
                  <a:srgbClr val="3333CC"/>
                </a:solidFill>
                <a:ea typeface="黑体" pitchFamily="49" charset="-122"/>
                <a:cs typeface="Arial" pitchFamily="34" charset="0"/>
              </a:rPr>
              <a:t>        ② 顺拨8格：10+8 = 18 </a:t>
            </a:r>
            <a:r>
              <a:rPr lang="en-US" altLang="zh-CN" sz="2200" b="1">
                <a:solidFill>
                  <a:srgbClr val="3333CC"/>
                </a:solidFill>
                <a:ea typeface="黑体" pitchFamily="49" charset="-122"/>
                <a:cs typeface="Arial" pitchFamily="34" charset="0"/>
              </a:rPr>
              <a:t>≡ </a:t>
            </a:r>
            <a:r>
              <a:rPr lang="zh-CN" altLang="en-US" sz="2200" b="1">
                <a:solidFill>
                  <a:srgbClr val="3333CC"/>
                </a:solidFill>
                <a:ea typeface="黑体" pitchFamily="49" charset="-122"/>
                <a:cs typeface="Arial" pitchFamily="34" charset="0"/>
              </a:rPr>
              <a:t>6            (</a:t>
            </a:r>
            <a:r>
              <a:rPr lang="en-US" altLang="zh-CN" sz="2200" b="1">
                <a:solidFill>
                  <a:srgbClr val="3333CC"/>
                </a:solidFill>
                <a:ea typeface="黑体" pitchFamily="49" charset="-122"/>
                <a:cs typeface="Arial" pitchFamily="34" charset="0"/>
              </a:rPr>
              <a:t>mod 12)</a:t>
            </a:r>
          </a:p>
          <a:p>
            <a:pPr marL="457200" indent="-457200" eaLnBrk="0" hangingPunct="0">
              <a:spcBef>
                <a:spcPct val="20000"/>
              </a:spcBef>
            </a:pPr>
            <a:r>
              <a:rPr lang="zh-CN" altLang="en-US" sz="2200" b="1">
                <a:solidFill>
                  <a:srgbClr val="3333CC"/>
                </a:solidFill>
                <a:ea typeface="黑体" pitchFamily="49" charset="-122"/>
                <a:cs typeface="Arial" pitchFamily="34" charset="0"/>
              </a:rPr>
              <a:t>         模12系统中：      10- 4 </a:t>
            </a:r>
            <a:r>
              <a:rPr lang="en-US" altLang="zh-CN" sz="2200" b="1">
                <a:solidFill>
                  <a:srgbClr val="3333CC"/>
                </a:solidFill>
                <a:ea typeface="黑体" pitchFamily="49" charset="-122"/>
                <a:cs typeface="Arial" pitchFamily="34" charset="0"/>
              </a:rPr>
              <a:t>≡</a:t>
            </a:r>
            <a:r>
              <a:rPr lang="zh-CN" altLang="en-US" sz="2200" b="1">
                <a:solidFill>
                  <a:srgbClr val="3333CC"/>
                </a:solidFill>
                <a:ea typeface="黑体" pitchFamily="49" charset="-122"/>
                <a:cs typeface="Arial" pitchFamily="34" charset="0"/>
              </a:rPr>
              <a:t> 10+8     (</a:t>
            </a:r>
            <a:r>
              <a:rPr lang="en-US" altLang="zh-CN" sz="2200" b="1">
                <a:solidFill>
                  <a:srgbClr val="3333CC"/>
                </a:solidFill>
                <a:ea typeface="黑体" pitchFamily="49" charset="-122"/>
                <a:cs typeface="Arial" pitchFamily="34" charset="0"/>
              </a:rPr>
              <a:t>mod 12) </a:t>
            </a:r>
          </a:p>
          <a:p>
            <a:pPr marL="457200" indent="-457200" eaLnBrk="0" hangingPunct="0">
              <a:spcBef>
                <a:spcPct val="20000"/>
              </a:spcBef>
            </a:pPr>
            <a:r>
              <a:rPr lang="zh-CN" altLang="en-US" sz="2200" b="1">
                <a:solidFill>
                  <a:srgbClr val="3333CC"/>
                </a:solidFill>
                <a:ea typeface="黑体" pitchFamily="49" charset="-122"/>
                <a:cs typeface="Arial" pitchFamily="34" charset="0"/>
              </a:rPr>
              <a:t>                                         - 4 </a:t>
            </a:r>
            <a:r>
              <a:rPr lang="en-US" altLang="zh-CN" sz="2200" b="1">
                <a:solidFill>
                  <a:srgbClr val="3333CC"/>
                </a:solidFill>
                <a:ea typeface="黑体" pitchFamily="49" charset="-122"/>
                <a:cs typeface="Arial" pitchFamily="34" charset="0"/>
              </a:rPr>
              <a:t>≡</a:t>
            </a:r>
            <a:r>
              <a:rPr lang="zh-CN" altLang="en-US" sz="2200" b="1">
                <a:solidFill>
                  <a:srgbClr val="3333CC"/>
                </a:solidFill>
                <a:ea typeface="黑体" pitchFamily="49" charset="-122"/>
                <a:cs typeface="Arial" pitchFamily="34" charset="0"/>
              </a:rPr>
              <a:t> 8            (</a:t>
            </a:r>
            <a:r>
              <a:rPr lang="en-US" altLang="zh-CN" sz="2200" b="1">
                <a:solidFill>
                  <a:srgbClr val="3333CC"/>
                </a:solidFill>
                <a:ea typeface="黑体" pitchFamily="49" charset="-122"/>
                <a:cs typeface="Arial" pitchFamily="34" charset="0"/>
              </a:rPr>
              <a:t>mod 12) </a:t>
            </a:r>
          </a:p>
          <a:p>
            <a:pPr marL="457200" indent="-457200" eaLnBrk="0" hangingPunct="0">
              <a:spcBef>
                <a:spcPct val="20000"/>
              </a:spcBef>
            </a:pPr>
            <a:r>
              <a:rPr lang="en-US" altLang="zh-CN" sz="2200" b="1">
                <a:solidFill>
                  <a:srgbClr val="3333CC"/>
                </a:solidFill>
                <a:ea typeface="黑体" pitchFamily="49" charset="-122"/>
                <a:cs typeface="Arial" pitchFamily="34" charset="0"/>
              </a:rPr>
              <a:t>          </a:t>
            </a:r>
            <a:r>
              <a:rPr lang="zh-CN" altLang="en-US" sz="2200" b="1">
                <a:solidFill>
                  <a:srgbClr val="3333CC"/>
                </a:solidFill>
                <a:ea typeface="黑体" pitchFamily="49" charset="-122"/>
                <a:cs typeface="Arial" pitchFamily="34" charset="0"/>
              </a:rPr>
              <a:t>则，称8是- 4对模12的补码 </a:t>
            </a:r>
            <a:r>
              <a:rPr lang="zh-CN" altLang="en-US" sz="2200" b="1">
                <a:solidFill>
                  <a:srgbClr val="CC0000"/>
                </a:solidFill>
                <a:ea typeface="黑体" pitchFamily="49" charset="-122"/>
                <a:cs typeface="Arial" pitchFamily="34" charset="0"/>
              </a:rPr>
              <a:t>（即：</a:t>
            </a:r>
            <a:r>
              <a:rPr lang="en-US" altLang="zh-CN" sz="2200" b="1">
                <a:solidFill>
                  <a:srgbClr val="CC0000"/>
                </a:solidFill>
                <a:ea typeface="黑体" pitchFamily="49" charset="-122"/>
                <a:cs typeface="Arial" pitchFamily="34" charset="0"/>
              </a:rPr>
              <a:t>- 4</a:t>
            </a:r>
            <a:r>
              <a:rPr lang="zh-CN" altLang="en-US" sz="2200" b="1">
                <a:solidFill>
                  <a:srgbClr val="CC0000"/>
                </a:solidFill>
                <a:ea typeface="黑体" pitchFamily="49" charset="-122"/>
                <a:cs typeface="Arial" pitchFamily="34" charset="0"/>
              </a:rPr>
              <a:t>的模</a:t>
            </a:r>
            <a:r>
              <a:rPr lang="en-US" altLang="zh-CN" sz="2200" b="1">
                <a:solidFill>
                  <a:srgbClr val="CC0000"/>
                </a:solidFill>
                <a:ea typeface="黑体" pitchFamily="49" charset="-122"/>
                <a:cs typeface="Arial" pitchFamily="34" charset="0"/>
              </a:rPr>
              <a:t>12</a:t>
            </a:r>
            <a:r>
              <a:rPr lang="zh-CN" altLang="en-US" sz="2200" b="1">
                <a:solidFill>
                  <a:srgbClr val="CC0000"/>
                </a:solidFill>
                <a:ea typeface="黑体" pitchFamily="49" charset="-122"/>
                <a:cs typeface="Arial" pitchFamily="34" charset="0"/>
              </a:rPr>
              <a:t>补码等于</a:t>
            </a:r>
            <a:r>
              <a:rPr lang="en-US" altLang="zh-CN" sz="2200" b="1">
                <a:solidFill>
                  <a:srgbClr val="CC0000"/>
                </a:solidFill>
                <a:ea typeface="黑体" pitchFamily="49" charset="-122"/>
                <a:cs typeface="Arial" pitchFamily="34" charset="0"/>
              </a:rPr>
              <a:t>8</a:t>
            </a:r>
            <a:r>
              <a:rPr lang="zh-CN" altLang="en-US" sz="2200" b="1">
                <a:solidFill>
                  <a:srgbClr val="CC0000"/>
                </a:solidFill>
                <a:ea typeface="黑体" pitchFamily="49" charset="-122"/>
                <a:cs typeface="Arial" pitchFamily="34" charset="0"/>
              </a:rPr>
              <a:t>）。</a:t>
            </a:r>
          </a:p>
          <a:p>
            <a:pPr marL="457200" indent="-457200" eaLnBrk="0" hangingPunct="0">
              <a:spcBef>
                <a:spcPct val="20000"/>
              </a:spcBef>
            </a:pPr>
            <a:r>
              <a:rPr lang="zh-CN" altLang="en-US" sz="2200" b="1">
                <a:solidFill>
                  <a:srgbClr val="3333CC"/>
                </a:solidFill>
                <a:ea typeface="黑体" pitchFamily="49" charset="-122"/>
                <a:cs typeface="Arial" pitchFamily="34" charset="0"/>
              </a:rPr>
              <a:t>                           同样有 -3 </a:t>
            </a:r>
            <a:r>
              <a:rPr lang="en-US" altLang="zh-CN" sz="2200" b="1">
                <a:solidFill>
                  <a:srgbClr val="3333CC"/>
                </a:solidFill>
                <a:ea typeface="黑体" pitchFamily="49" charset="-122"/>
                <a:cs typeface="Arial" pitchFamily="34" charset="0"/>
              </a:rPr>
              <a:t>≡</a:t>
            </a:r>
            <a:r>
              <a:rPr lang="zh-CN" altLang="en-US" sz="2200" b="1">
                <a:solidFill>
                  <a:srgbClr val="3333CC"/>
                </a:solidFill>
                <a:ea typeface="黑体" pitchFamily="49" charset="-122"/>
                <a:cs typeface="Arial" pitchFamily="34" charset="0"/>
              </a:rPr>
              <a:t> 9        （</a:t>
            </a:r>
            <a:r>
              <a:rPr lang="en-US" altLang="zh-CN" sz="2200" b="1">
                <a:solidFill>
                  <a:srgbClr val="3333CC"/>
                </a:solidFill>
                <a:ea typeface="黑体" pitchFamily="49" charset="-122"/>
                <a:cs typeface="Arial" pitchFamily="34" charset="0"/>
              </a:rPr>
              <a:t>mod 12）</a:t>
            </a:r>
          </a:p>
          <a:p>
            <a:pPr marL="457200" indent="-457200" eaLnBrk="0" hangingPunct="0">
              <a:spcBef>
                <a:spcPct val="20000"/>
              </a:spcBef>
            </a:pPr>
            <a:r>
              <a:rPr lang="en-US" altLang="zh-CN" sz="2200" b="1">
                <a:solidFill>
                  <a:srgbClr val="3333CC"/>
                </a:solidFill>
                <a:ea typeface="黑体" pitchFamily="49" charset="-122"/>
                <a:cs typeface="Arial" pitchFamily="34" charset="0"/>
              </a:rPr>
              <a:t>                                       -5 ≡ 7        （mod 12）</a:t>
            </a:r>
            <a:r>
              <a:rPr lang="zh-CN" altLang="en-US" sz="2200" b="1">
                <a:solidFill>
                  <a:srgbClr val="3333CC"/>
                </a:solidFill>
                <a:ea typeface="黑体" pitchFamily="49" charset="-122"/>
                <a:cs typeface="Arial" pitchFamily="34" charset="0"/>
              </a:rPr>
              <a:t>等</a:t>
            </a:r>
            <a:endParaRPr lang="en-US" altLang="zh-CN" sz="2200" b="1">
              <a:ea typeface="黑体" pitchFamily="49" charset="-122"/>
              <a:cs typeface="Arial" pitchFamily="34" charset="0"/>
            </a:endParaRPr>
          </a:p>
        </p:txBody>
      </p:sp>
      <p:sp>
        <p:nvSpPr>
          <p:cNvPr id="289883" name="Rectangle 91"/>
          <p:cNvSpPr>
            <a:spLocks noChangeArrowheads="1"/>
          </p:cNvSpPr>
          <p:nvPr/>
        </p:nvSpPr>
        <p:spPr bwMode="auto">
          <a:xfrm>
            <a:off x="325438" y="5410200"/>
            <a:ext cx="7823200" cy="768350"/>
          </a:xfrm>
          <a:prstGeom prst="rect">
            <a:avLst/>
          </a:prstGeom>
          <a:noFill/>
          <a:ln w="12700">
            <a:noFill/>
            <a:miter lim="800000"/>
            <a:headEnd/>
            <a:tailEnd/>
          </a:ln>
          <a:effectLst/>
        </p:spPr>
        <p:txBody>
          <a:bodyPr>
            <a:spAutoFit/>
          </a:bodyPr>
          <a:lstStyle/>
          <a:p>
            <a:pPr eaLnBrk="0" hangingPunct="0">
              <a:defRPr/>
            </a:pPr>
            <a:r>
              <a:rPr kumimoji="1" lang="zh-CN" altLang="en-US" sz="2200" b="1" dirty="0">
                <a:latin typeface="+mj-ea"/>
                <a:ea typeface="+mj-ea"/>
              </a:rPr>
              <a:t>结论</a:t>
            </a:r>
            <a:r>
              <a:rPr kumimoji="1" lang="en-US" altLang="zh-CN" sz="2200" b="1" dirty="0">
                <a:latin typeface="+mj-ea"/>
                <a:ea typeface="+mj-ea"/>
              </a:rPr>
              <a:t>2</a:t>
            </a:r>
            <a:r>
              <a:rPr kumimoji="1" lang="zh-CN" altLang="en-US" sz="2200" b="1" dirty="0">
                <a:latin typeface="+mj-ea"/>
                <a:ea typeface="+mj-ea"/>
              </a:rPr>
              <a:t>： </a:t>
            </a:r>
            <a:r>
              <a:rPr kumimoji="1" lang="zh-CN" altLang="en-US" sz="2200" b="1" dirty="0">
                <a:solidFill>
                  <a:srgbClr val="009900"/>
                </a:solidFill>
                <a:latin typeface="+mj-ea"/>
                <a:ea typeface="+mj-ea"/>
              </a:rPr>
              <a:t>对于某一确定的模，某数减去小于模的另一数，总可以用该数加上另一数负数的补码来代替。</a:t>
            </a:r>
          </a:p>
        </p:txBody>
      </p:sp>
      <p:sp>
        <p:nvSpPr>
          <p:cNvPr id="289884" name="Rectangle 92"/>
          <p:cNvSpPr>
            <a:spLocks noChangeArrowheads="1"/>
          </p:cNvSpPr>
          <p:nvPr/>
        </p:nvSpPr>
        <p:spPr bwMode="auto">
          <a:xfrm>
            <a:off x="527050" y="6270625"/>
            <a:ext cx="4852988" cy="427038"/>
          </a:xfrm>
          <a:prstGeom prst="rect">
            <a:avLst/>
          </a:prstGeom>
          <a:noFill/>
          <a:ln w="12700">
            <a:noFill/>
            <a:miter lim="800000"/>
            <a:headEnd/>
            <a:tailEnd/>
          </a:ln>
          <a:effectLst/>
        </p:spPr>
        <p:txBody>
          <a:bodyPr wrap="none">
            <a:spAutoFit/>
          </a:bodyPr>
          <a:lstStyle/>
          <a:p>
            <a:pPr eaLnBrk="0" hangingPunct="0">
              <a:spcBef>
                <a:spcPct val="30000"/>
              </a:spcBef>
              <a:buClr>
                <a:schemeClr val="accent1"/>
              </a:buClr>
              <a:buSzPct val="60000"/>
              <a:buFont typeface="Wingdings" pitchFamily="2" charset="2"/>
              <a:buNone/>
            </a:pPr>
            <a:r>
              <a:rPr lang="zh-CN" altLang="en-US" sz="2200" b="1">
                <a:solidFill>
                  <a:srgbClr val="CC0000"/>
                </a:solidFill>
                <a:ea typeface="黑体" pitchFamily="49" charset="-122"/>
              </a:rPr>
              <a:t>补码（</a:t>
            </a:r>
            <a:r>
              <a:rPr lang="en-US" altLang="zh-CN" sz="2200" b="1">
                <a:solidFill>
                  <a:srgbClr val="CC0000"/>
                </a:solidFill>
                <a:ea typeface="黑体" pitchFamily="49" charset="-122"/>
              </a:rPr>
              <a:t>modular</a:t>
            </a:r>
            <a:r>
              <a:rPr lang="zh-CN" altLang="en-US" sz="2200" b="1">
                <a:solidFill>
                  <a:srgbClr val="CC0000"/>
                </a:solidFill>
                <a:ea typeface="黑体" pitchFamily="49" charset="-122"/>
              </a:rPr>
              <a:t>运算）：</a:t>
            </a:r>
            <a:r>
              <a:rPr lang="en-US" altLang="zh-CN" sz="2200" b="1">
                <a:solidFill>
                  <a:srgbClr val="CC0000"/>
                </a:solidFill>
                <a:ea typeface="黑体" pitchFamily="49" charset="-122"/>
              </a:rPr>
              <a:t>+ </a:t>
            </a:r>
            <a:r>
              <a:rPr lang="zh-CN" altLang="en-US" sz="2200" b="1">
                <a:solidFill>
                  <a:srgbClr val="CC0000"/>
                </a:solidFill>
                <a:ea typeface="黑体" pitchFamily="49" charset="-122"/>
              </a:rPr>
              <a:t>和</a:t>
            </a:r>
            <a:r>
              <a:rPr lang="en-US" altLang="zh-CN" sz="2200" b="1">
                <a:solidFill>
                  <a:srgbClr val="CC0000"/>
                </a:solidFill>
                <a:ea typeface="黑体" pitchFamily="49" charset="-122"/>
              </a:rPr>
              <a:t>– </a:t>
            </a:r>
            <a:r>
              <a:rPr lang="zh-CN" altLang="en-US" sz="2200" b="1">
                <a:solidFill>
                  <a:srgbClr val="CC0000"/>
                </a:solidFill>
                <a:ea typeface="黑体" pitchFamily="49" charset="-122"/>
              </a:rPr>
              <a:t>的统一</a:t>
            </a:r>
          </a:p>
        </p:txBody>
      </p:sp>
      <p:sp>
        <p:nvSpPr>
          <p:cNvPr id="564230" name="Rectangle 126"/>
          <p:cNvSpPr>
            <a:spLocks noChangeArrowheads="1"/>
          </p:cNvSpPr>
          <p:nvPr/>
        </p:nvSpPr>
        <p:spPr bwMode="auto">
          <a:xfrm>
            <a:off x="207963" y="838200"/>
            <a:ext cx="8539162" cy="409575"/>
          </a:xfrm>
          <a:prstGeom prst="rect">
            <a:avLst/>
          </a:prstGeom>
          <a:noFill/>
          <a:ln w="12700">
            <a:noFill/>
            <a:miter lim="800000"/>
            <a:headEnd/>
            <a:tailEnd/>
          </a:ln>
        </p:spPr>
        <p:txBody>
          <a:bodyPr>
            <a:spAutoFit/>
          </a:bodyPr>
          <a:lstStyle/>
          <a:p>
            <a:pPr eaLnBrk="0" hangingPunct="0"/>
            <a:r>
              <a:rPr kumimoji="1" lang="zh-CN" altLang="en-US" sz="1600">
                <a:latin typeface="Times New Roman" pitchFamily="18" charset="0"/>
              </a:rPr>
              <a:t> </a:t>
            </a:r>
            <a:r>
              <a:rPr kumimoji="1" lang="zh-CN" altLang="en-US" sz="2000" b="1">
                <a:latin typeface="黑体" pitchFamily="49" charset="-122"/>
                <a:ea typeface="黑体" pitchFamily="49" charset="-122"/>
              </a:rPr>
              <a:t>重要概念：</a:t>
            </a:r>
            <a:r>
              <a:rPr kumimoji="1" lang="zh-CN" altLang="en-US" sz="2000" b="1">
                <a:solidFill>
                  <a:srgbClr val="FF0000"/>
                </a:solidFill>
                <a:latin typeface="黑体" pitchFamily="49" charset="-122"/>
                <a:ea typeface="黑体" pitchFamily="49" charset="-122"/>
              </a:rPr>
              <a:t>在一个模运算系统中，一个数与它除以“模”后的余数等价。</a:t>
            </a:r>
          </a:p>
        </p:txBody>
      </p:sp>
      <p:sp>
        <p:nvSpPr>
          <p:cNvPr id="289919" name="Rectangle 127"/>
          <p:cNvSpPr>
            <a:spLocks noChangeArrowheads="1"/>
          </p:cNvSpPr>
          <p:nvPr/>
        </p:nvSpPr>
        <p:spPr bwMode="auto">
          <a:xfrm>
            <a:off x="341313" y="4959350"/>
            <a:ext cx="7823200" cy="427038"/>
          </a:xfrm>
          <a:prstGeom prst="rect">
            <a:avLst/>
          </a:prstGeom>
          <a:noFill/>
          <a:ln w="12700">
            <a:noFill/>
            <a:miter lim="800000"/>
            <a:headEnd/>
            <a:tailEnd/>
          </a:ln>
          <a:effectLst/>
        </p:spPr>
        <p:txBody>
          <a:bodyPr>
            <a:spAutoFit/>
          </a:bodyPr>
          <a:lstStyle/>
          <a:p>
            <a:pPr eaLnBrk="0" hangingPunct="0">
              <a:defRPr/>
            </a:pPr>
            <a:r>
              <a:rPr kumimoji="1" lang="zh-CN" altLang="en-US" sz="2200" b="1" dirty="0">
                <a:latin typeface="+mj-ea"/>
                <a:ea typeface="+mj-ea"/>
              </a:rPr>
              <a:t>结论</a:t>
            </a:r>
            <a:r>
              <a:rPr kumimoji="1" lang="en-US" altLang="zh-CN" sz="2200" b="1" dirty="0">
                <a:latin typeface="+mj-ea"/>
                <a:ea typeface="+mj-ea"/>
              </a:rPr>
              <a:t>1</a:t>
            </a:r>
            <a:r>
              <a:rPr kumimoji="1" lang="zh-CN" altLang="en-US" sz="2200" b="1" dirty="0">
                <a:latin typeface="+mj-ea"/>
                <a:ea typeface="+mj-ea"/>
              </a:rPr>
              <a:t>： </a:t>
            </a:r>
            <a:r>
              <a:rPr kumimoji="1" lang="zh-CN" altLang="en-US" sz="2200" b="1" dirty="0">
                <a:solidFill>
                  <a:srgbClr val="009900"/>
                </a:solidFill>
                <a:latin typeface="+mj-ea"/>
                <a:ea typeface="+mj-ea"/>
              </a:rPr>
              <a:t>一个负数的补码等于模减该负数的绝对值。</a:t>
            </a:r>
          </a:p>
        </p:txBody>
      </p:sp>
      <p:sp>
        <p:nvSpPr>
          <p:cNvPr id="564232" name="Rectangle 8"/>
          <p:cNvSpPr>
            <a:spLocks noChangeArrowheads="1"/>
          </p:cNvSpPr>
          <p:nvPr/>
        </p:nvSpPr>
        <p:spPr bwMode="auto">
          <a:xfrm>
            <a:off x="3041650" y="1268413"/>
            <a:ext cx="2978150" cy="396875"/>
          </a:xfrm>
          <a:prstGeom prst="rect">
            <a:avLst/>
          </a:prstGeom>
          <a:noFill/>
          <a:ln w="9525">
            <a:noFill/>
            <a:miter lim="800000"/>
            <a:headEnd/>
            <a:tailEnd/>
          </a:ln>
          <a:effectLst/>
        </p:spPr>
        <p:txBody>
          <a:bodyPr wrap="none">
            <a:spAutoFit/>
          </a:bodyPr>
          <a:lstStyle/>
          <a:p>
            <a:r>
              <a:rPr lang="zh-CN" altLang="en-US" sz="2000" b="1">
                <a:solidFill>
                  <a:srgbClr val="FF0000"/>
                </a:solidFill>
                <a:ea typeface="微软雅黑" pitchFamily="34" charset="-122"/>
              </a:rPr>
              <a:t>现实世界中的模运算系统</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9881">
                                            <p:txEl>
                                              <p:pRg st="1" end="1"/>
                                            </p:txEl>
                                          </p:spTgt>
                                        </p:tgtEl>
                                        <p:attrNameLst>
                                          <p:attrName>style.visibility</p:attrName>
                                        </p:attrNameLst>
                                      </p:cBhvr>
                                      <p:to>
                                        <p:strVal val="visible"/>
                                      </p:to>
                                    </p:set>
                                    <p:animEffect transition="in" filter="blinds(horizontal)">
                                      <p:cBhvr>
                                        <p:cTn id="7" dur="500"/>
                                        <p:tgtEl>
                                          <p:spTgt spid="28988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9881">
                                            <p:txEl>
                                              <p:pRg st="2" end="2"/>
                                            </p:txEl>
                                          </p:spTgt>
                                        </p:tgtEl>
                                        <p:attrNameLst>
                                          <p:attrName>style.visibility</p:attrName>
                                        </p:attrNameLst>
                                      </p:cBhvr>
                                      <p:to>
                                        <p:strVal val="visible"/>
                                      </p:to>
                                    </p:set>
                                    <p:animEffect transition="in" filter="blinds(horizontal)">
                                      <p:cBhvr>
                                        <p:cTn id="12" dur="500"/>
                                        <p:tgtEl>
                                          <p:spTgt spid="28988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89881">
                                            <p:txEl>
                                              <p:pRg st="3" end="3"/>
                                            </p:txEl>
                                          </p:spTgt>
                                        </p:tgtEl>
                                        <p:attrNameLst>
                                          <p:attrName>style.visibility</p:attrName>
                                        </p:attrNameLst>
                                      </p:cBhvr>
                                      <p:to>
                                        <p:strVal val="visible"/>
                                      </p:to>
                                    </p:set>
                                    <p:animEffect transition="in" filter="blinds(horizontal)">
                                      <p:cBhvr>
                                        <p:cTn id="17" dur="500"/>
                                        <p:tgtEl>
                                          <p:spTgt spid="28988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89881">
                                            <p:txEl>
                                              <p:pRg st="4" end="4"/>
                                            </p:txEl>
                                          </p:spTgt>
                                        </p:tgtEl>
                                        <p:attrNameLst>
                                          <p:attrName>style.visibility</p:attrName>
                                        </p:attrNameLst>
                                      </p:cBhvr>
                                      <p:to>
                                        <p:strVal val="visible"/>
                                      </p:to>
                                    </p:set>
                                    <p:animEffect transition="in" filter="blinds(horizontal)">
                                      <p:cBhvr>
                                        <p:cTn id="22" dur="500"/>
                                        <p:tgtEl>
                                          <p:spTgt spid="289881">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89881">
                                            <p:txEl>
                                              <p:pRg st="5" end="5"/>
                                            </p:txEl>
                                          </p:spTgt>
                                        </p:tgtEl>
                                        <p:attrNameLst>
                                          <p:attrName>style.visibility</p:attrName>
                                        </p:attrNameLst>
                                      </p:cBhvr>
                                      <p:to>
                                        <p:strVal val="visible"/>
                                      </p:to>
                                    </p:set>
                                    <p:animEffect transition="in" filter="blinds(horizontal)">
                                      <p:cBhvr>
                                        <p:cTn id="25" dur="500"/>
                                        <p:tgtEl>
                                          <p:spTgt spid="289881">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89881">
                                            <p:txEl>
                                              <p:pRg st="6" end="6"/>
                                            </p:txEl>
                                          </p:spTgt>
                                        </p:tgtEl>
                                        <p:attrNameLst>
                                          <p:attrName>style.visibility</p:attrName>
                                        </p:attrNameLst>
                                      </p:cBhvr>
                                      <p:to>
                                        <p:strVal val="visible"/>
                                      </p:to>
                                    </p:set>
                                    <p:animEffect transition="in" filter="blinds(horizontal)">
                                      <p:cBhvr>
                                        <p:cTn id="28" dur="500"/>
                                        <p:tgtEl>
                                          <p:spTgt spid="289881">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89881">
                                            <p:txEl>
                                              <p:pRg st="7" end="7"/>
                                            </p:txEl>
                                          </p:spTgt>
                                        </p:tgtEl>
                                        <p:attrNameLst>
                                          <p:attrName>style.visibility</p:attrName>
                                        </p:attrNameLst>
                                      </p:cBhvr>
                                      <p:to>
                                        <p:strVal val="visible"/>
                                      </p:to>
                                    </p:set>
                                    <p:animEffect transition="in" filter="blinds(horizontal)">
                                      <p:cBhvr>
                                        <p:cTn id="31" dur="500"/>
                                        <p:tgtEl>
                                          <p:spTgt spid="289881">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89881">
                                            <p:txEl>
                                              <p:pRg st="8" end="8"/>
                                            </p:txEl>
                                          </p:spTgt>
                                        </p:tgtEl>
                                        <p:attrNameLst>
                                          <p:attrName>style.visibility</p:attrName>
                                        </p:attrNameLst>
                                      </p:cBhvr>
                                      <p:to>
                                        <p:strVal val="visible"/>
                                      </p:to>
                                    </p:set>
                                    <p:animEffect transition="in" filter="blinds(horizontal)">
                                      <p:cBhvr>
                                        <p:cTn id="34" dur="500"/>
                                        <p:tgtEl>
                                          <p:spTgt spid="289881">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89919"/>
                                        </p:tgtEl>
                                        <p:attrNameLst>
                                          <p:attrName>style.visibility</p:attrName>
                                        </p:attrNameLst>
                                      </p:cBhvr>
                                      <p:to>
                                        <p:strVal val="visible"/>
                                      </p:to>
                                    </p:set>
                                    <p:animEffect transition="in" filter="blinds(horizontal)">
                                      <p:cBhvr>
                                        <p:cTn id="39" dur="500"/>
                                        <p:tgtEl>
                                          <p:spTgt spid="289919"/>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89883"/>
                                        </p:tgtEl>
                                        <p:attrNameLst>
                                          <p:attrName>style.visibility</p:attrName>
                                        </p:attrNameLst>
                                      </p:cBhvr>
                                      <p:to>
                                        <p:strVal val="visible"/>
                                      </p:to>
                                    </p:set>
                                    <p:animEffect transition="in" filter="blinds(horizontal)">
                                      <p:cBhvr>
                                        <p:cTn id="44" dur="500"/>
                                        <p:tgtEl>
                                          <p:spTgt spid="289883"/>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89884"/>
                                        </p:tgtEl>
                                        <p:attrNameLst>
                                          <p:attrName>style.visibility</p:attrName>
                                        </p:attrNameLst>
                                      </p:cBhvr>
                                      <p:to>
                                        <p:strVal val="visible"/>
                                      </p:to>
                                    </p:set>
                                    <p:animEffect transition="in" filter="blinds(horizontal)">
                                      <p:cBhvr>
                                        <p:cTn id="49" dur="500"/>
                                        <p:tgtEl>
                                          <p:spTgt spid="289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83" grpId="0"/>
      <p:bldP spid="289884" grpId="0"/>
      <p:bldP spid="289919"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23422</TotalTime>
  <Words>9060</Words>
  <Application>Microsoft Office PowerPoint</Application>
  <PresentationFormat>全屏显示(4:3)</PresentationFormat>
  <Paragraphs>1185</Paragraphs>
  <Slides>65</Slides>
  <Notes>23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80" baseType="lpstr">
      <vt:lpstr>Arial,Bold</vt:lpstr>
      <vt:lpstr>Dotum</vt:lpstr>
      <vt:lpstr>Monotype Sorts</vt:lpstr>
      <vt:lpstr>仿宋_GB2312</vt:lpstr>
      <vt:lpstr>华文新魏</vt:lpstr>
      <vt:lpstr>宋体</vt:lpstr>
      <vt:lpstr>微软雅黑</vt:lpstr>
      <vt:lpstr>黑体</vt:lpstr>
      <vt:lpstr>Arial</vt:lpstr>
      <vt:lpstr>Tahoma</vt:lpstr>
      <vt:lpstr>Times New Roman</vt:lpstr>
      <vt:lpstr>Wingdings</vt:lpstr>
      <vt:lpstr>Wingdings 2</vt:lpstr>
      <vt:lpstr>默认设计模板</vt:lpstr>
      <vt:lpstr>图片</vt:lpstr>
      <vt:lpstr>  第二章 数据的机器级表示与处理  数值数据的表示 非数值数据的表示 数据的存储 数据的运算</vt:lpstr>
      <vt:lpstr>数据的表示和运算</vt:lpstr>
      <vt:lpstr>数据的表示和运算</vt:lpstr>
      <vt:lpstr>课程内容概要</vt:lpstr>
      <vt:lpstr>“转换”的概念在数据表示中的反映</vt:lpstr>
      <vt:lpstr>PowerPoint 演示文稿</vt:lpstr>
      <vt:lpstr>数值数据的表示</vt:lpstr>
      <vt:lpstr> Sign and Magnitude （原码的表示）</vt:lpstr>
      <vt:lpstr>补码 - 模运算（modular运算）</vt:lpstr>
      <vt:lpstr>补码的表示</vt:lpstr>
      <vt:lpstr>计算机中的运算器是模运算系统</vt:lpstr>
      <vt:lpstr>运算器适合用补码表示和运算</vt:lpstr>
      <vt:lpstr>求特殊数的补码</vt:lpstr>
      <vt:lpstr>补码与真值之间的简便转换</vt:lpstr>
      <vt:lpstr> Unsigned integer(无符号整数)</vt:lpstr>
      <vt:lpstr>Signed integer（带符号整数，定点整数）</vt:lpstr>
      <vt:lpstr>C语言程序中的整数</vt:lpstr>
      <vt:lpstr>C语言程序中的整数</vt:lpstr>
      <vt:lpstr>C语言程序中的整数</vt:lpstr>
      <vt:lpstr>C语言程序中的整数</vt:lpstr>
      <vt:lpstr>科学计数法(Scientific Notation)与浮点数</vt:lpstr>
      <vt:lpstr>浮点数(Floating Point)的表示范围</vt:lpstr>
      <vt:lpstr>浮点数的表示</vt:lpstr>
      <vt:lpstr>“Father” of the IEEE 754 standard</vt:lpstr>
      <vt:lpstr>    IEEE 754标准</vt:lpstr>
      <vt:lpstr>Ex: Converting Binary FP to Decimal</vt:lpstr>
      <vt:lpstr>Ex: Converting Decimal to FP</vt:lpstr>
      <vt:lpstr>Normalized numbers（规格化数）</vt:lpstr>
      <vt:lpstr>Representation for 0</vt:lpstr>
      <vt:lpstr>Representation for +∞/-∞ </vt:lpstr>
      <vt:lpstr>Representation for“Not a Number”</vt:lpstr>
      <vt:lpstr>Representation for Denorms(非规格化数)</vt:lpstr>
      <vt:lpstr>Representation for Denorms</vt:lpstr>
      <vt:lpstr>关于浮点数精度的一个例子</vt:lpstr>
      <vt:lpstr>第一讲小结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vt:lpstr>
      <vt:lpstr>数据的表示和运算</vt:lpstr>
      <vt:lpstr>逻辑数据的编码表示</vt:lpstr>
      <vt:lpstr>西文字符的编码表示</vt:lpstr>
      <vt:lpstr>汉字及国际字符的编码表示</vt:lpstr>
      <vt:lpstr>汉字内码</vt:lpstr>
      <vt:lpstr>汉字的字模点阵码和轮廓描述</vt:lpstr>
      <vt:lpstr>数据的基本宽度</vt:lpstr>
      <vt:lpstr>数据的基本宽度</vt:lpstr>
      <vt:lpstr>数据量的度量单位</vt:lpstr>
      <vt:lpstr>程序中数据类型的宽度</vt:lpstr>
      <vt:lpstr>数据的存储和排列顺序</vt:lpstr>
      <vt:lpstr>BIG Endian versus Little Endian </vt:lpstr>
      <vt:lpstr>Byte Swap Problem（字节交换问题）</vt:lpstr>
      <vt:lpstr>Alignment(对齐)</vt:lpstr>
      <vt:lpstr>Alignment(对齐)</vt:lpstr>
      <vt:lpstr>Alignment(对齐) 举例</vt:lpstr>
      <vt:lpstr>PowerPoint 演示文稿</vt:lpstr>
      <vt:lpstr>第二讲小结</vt:lpstr>
    </vt:vector>
  </TitlesOfParts>
  <Company>Nanjing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admin</cp:lastModifiedBy>
  <cp:revision>1874</cp:revision>
  <dcterms:created xsi:type="dcterms:W3CDTF">2008-04-26T09:05:28Z</dcterms:created>
  <dcterms:modified xsi:type="dcterms:W3CDTF">2016-03-23T01:39:07Z</dcterms:modified>
</cp:coreProperties>
</file>