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605" r:id="rId3"/>
    <p:sldId id="964" r:id="rId4"/>
    <p:sldId id="962" r:id="rId5"/>
    <p:sldId id="1069" r:id="rId6"/>
    <p:sldId id="1099" r:id="rId7"/>
    <p:sldId id="1071" r:id="rId8"/>
    <p:sldId id="1072" r:id="rId9"/>
    <p:sldId id="1074" r:id="rId10"/>
    <p:sldId id="1098" r:id="rId11"/>
    <p:sldId id="1097" r:id="rId12"/>
    <p:sldId id="1075" r:id="rId13"/>
    <p:sldId id="1076" r:id="rId14"/>
    <p:sldId id="1078" r:id="rId15"/>
    <p:sldId id="1081" r:id="rId16"/>
    <p:sldId id="1082" r:id="rId17"/>
    <p:sldId id="1083" r:id="rId18"/>
    <p:sldId id="1084" r:id="rId19"/>
    <p:sldId id="1085" r:id="rId20"/>
    <p:sldId id="1086" r:id="rId21"/>
    <p:sldId id="1087" r:id="rId22"/>
    <p:sldId id="1088" r:id="rId23"/>
    <p:sldId id="1089" r:id="rId24"/>
    <p:sldId id="971" r:id="rId25"/>
    <p:sldId id="973" r:id="rId26"/>
    <p:sldId id="974" r:id="rId27"/>
    <p:sldId id="1100" r:id="rId28"/>
    <p:sldId id="976" r:id="rId29"/>
    <p:sldId id="1101" r:id="rId30"/>
    <p:sldId id="1102" r:id="rId31"/>
    <p:sldId id="1103" r:id="rId32"/>
    <p:sldId id="1104" r:id="rId33"/>
    <p:sldId id="1105" r:id="rId34"/>
    <p:sldId id="1106" r:id="rId35"/>
    <p:sldId id="1107" r:id="rId36"/>
    <p:sldId id="1108" r:id="rId37"/>
    <p:sldId id="1109" r:id="rId38"/>
    <p:sldId id="1110" r:id="rId39"/>
    <p:sldId id="1111" r:id="rId40"/>
    <p:sldId id="1112" r:id="rId41"/>
    <p:sldId id="1113" r:id="rId42"/>
    <p:sldId id="1114" r:id="rId43"/>
    <p:sldId id="1115" r:id="rId44"/>
    <p:sldId id="975" r:id="rId45"/>
    <p:sldId id="977" r:id="rId46"/>
    <p:sldId id="978" r:id="rId47"/>
    <p:sldId id="979" r:id="rId48"/>
    <p:sldId id="1121" r:id="rId49"/>
    <p:sldId id="1122" r:id="rId50"/>
    <p:sldId id="1066" r:id="rId51"/>
    <p:sldId id="986" r:id="rId52"/>
    <p:sldId id="987" r:id="rId53"/>
    <p:sldId id="1068" r:id="rId54"/>
    <p:sldId id="1063" r:id="rId55"/>
    <p:sldId id="1064" r:id="rId56"/>
    <p:sldId id="988" r:id="rId57"/>
    <p:sldId id="989" r:id="rId58"/>
    <p:sldId id="990" r:id="rId59"/>
    <p:sldId id="991" r:id="rId60"/>
    <p:sldId id="992" r:id="rId61"/>
    <p:sldId id="993" r:id="rId62"/>
    <p:sldId id="1123" r:id="rId63"/>
    <p:sldId id="1124" r:id="rId64"/>
    <p:sldId id="1125" r:id="rId65"/>
    <p:sldId id="1126" r:id="rId66"/>
    <p:sldId id="1127" r:id="rId67"/>
    <p:sldId id="1128" r:id="rId68"/>
    <p:sldId id="1051" r:id="rId69"/>
    <p:sldId id="1049" r:id="rId70"/>
    <p:sldId id="1050" r:id="rId71"/>
    <p:sldId id="1065" r:id="rId7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66CC"/>
    <a:srgbClr val="0066FF"/>
    <a:srgbClr val="FF3300"/>
    <a:srgbClr val="008000"/>
    <a:srgbClr val="3333CC"/>
    <a:srgbClr val="005024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46" autoAdjust="0"/>
    <p:restoredTop sz="87583" autoAdjust="0"/>
  </p:normalViewPr>
  <p:slideViewPr>
    <p:cSldViewPr>
      <p:cViewPr varScale="1">
        <p:scale>
          <a:sx n="100" d="100"/>
          <a:sy n="100" d="100"/>
        </p:scale>
        <p:origin x="22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096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AE3B7AD-F518-461F-AD50-030C8A7B46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/>
        </p:spPr>
        <p:txBody>
          <a:bodyPr lIns="85465" tIns="41982" rIns="85465" bIns="41982"/>
          <a:lstStyle/>
          <a:p>
            <a:r>
              <a:rPr lang="en-US" altLang="zh-CN" dirty="0"/>
              <a:t>The best  thing about 2’s complement representation is that your adder does not have to know about negative number.</a:t>
            </a:r>
          </a:p>
          <a:p>
            <a:r>
              <a:rPr lang="en-US" altLang="zh-CN" dirty="0"/>
              <a:t>You just add the two numbers together and the result will take care of itself.</a:t>
            </a:r>
          </a:p>
          <a:p>
            <a:r>
              <a:rPr lang="en-US" altLang="zh-CN" dirty="0"/>
              <a:t>For example, for the operation 7 minus 6, we simply add negative 6 to positive 7 and ignore the Carry bit coming out of the most significant bit, you will have 0001, the correct result.</a:t>
            </a:r>
          </a:p>
          <a:p>
            <a:endParaRPr lang="en-US" altLang="zh-CN" dirty="0"/>
          </a:p>
          <a:p>
            <a:r>
              <a:rPr lang="en-US" altLang="zh-CN" dirty="0"/>
              <a:t>+1 = 24 min. (Y:04)</a:t>
            </a:r>
          </a:p>
        </p:txBody>
      </p:sp>
      <p:sp>
        <p:nvSpPr>
          <p:cNvPr id="7372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574675"/>
            <a:ext cx="4589463" cy="344170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FDF17-BE3A-422D-9736-B3789E5DD2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635E6-DE26-4D9E-A13B-D326DE5CB4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33BF5-9D47-4C2D-97FD-ADB5B248EB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561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836613"/>
            <a:ext cx="8229600" cy="521811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5FCCDA-FE03-4E75-BAFF-7C1BAB069A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73F8A-F0C3-45E1-90B4-9C475598B3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3B5E0-E0B9-4E7C-9711-EA6C7A7794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2E41D-FE2D-46C5-AF64-F6425AF597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2DFF5-ECDC-4AB1-A61E-D5D881229D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3EA14-2947-4A71-938E-84ED7AD8FA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25436-2CEE-4231-A50F-F8EC647449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C8EF4-BF18-48C0-A98F-6C085C8C76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E9BDD-2D07-4096-A8C7-E1C14B0B1B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40DAA04-9B20-4A5F-9411-D348E959FE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 b="0">
              <a:latin typeface="Arial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../&#23454;&#39564;/PA/PA1/src/exec/exec.c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../&#23454;&#39564;/PA/PA1/src/exec/exec.c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" Target="slide6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6250" y="204788"/>
            <a:ext cx="8145463" cy="5969000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br>
              <a:rPr lang="en-US" altLang="zh-CN" dirty="0"/>
            </a:br>
            <a:br>
              <a:rPr lang="zh-CN" altLang="en-US" dirty="0">
                <a:solidFill>
                  <a:srgbClr val="FF0000"/>
                </a:solidFill>
              </a:rPr>
            </a:br>
            <a:r>
              <a:rPr lang="zh-CN" altLang="en-US" dirty="0">
                <a:solidFill>
                  <a:srgbClr val="FF0000"/>
                </a:solidFill>
              </a:rPr>
              <a:t>第三章 程序机器级表示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3.4,3.5,3.6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br>
              <a:rPr lang="zh-CN" altLang="en-US" dirty="0">
                <a:solidFill>
                  <a:srgbClr val="FF0000"/>
                </a:solidFill>
              </a:rPr>
            </a:br>
            <a:br>
              <a:rPr lang="zh-CN" altLang="en-US" dirty="0">
                <a:solidFill>
                  <a:srgbClr val="FF0000"/>
                </a:solidFill>
              </a:rPr>
            </a:br>
            <a:endParaRPr lang="en-US" altLang="zh-CN" sz="2800" dirty="0">
              <a:solidFill>
                <a:srgbClr val="3333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/>
              <a:t>IA-32</a:t>
            </a:r>
            <a:r>
              <a:rPr lang="zh-CN" altLang="en-US" sz="3600"/>
              <a:t>的寻址方式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8" y="819150"/>
            <a:ext cx="8937625" cy="5849938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寻址方式</a:t>
            </a:r>
          </a:p>
          <a:p>
            <a:pPr lvl="1">
              <a:lnSpc>
                <a:spcPct val="105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根据指令给定信息得到操作数或操作数地址</a:t>
            </a:r>
          </a:p>
          <a:p>
            <a:pPr>
              <a:lnSpc>
                <a:spcPct val="105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操作数所在的位置</a:t>
            </a:r>
          </a:p>
          <a:p>
            <a:pPr lvl="1">
              <a:lnSpc>
                <a:spcPct val="105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指令中：立即寻址</a:t>
            </a:r>
          </a:p>
          <a:p>
            <a:pPr lvl="1">
              <a:lnSpc>
                <a:spcPct val="105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寄存器中：寄存器寻址</a:t>
            </a:r>
          </a:p>
          <a:p>
            <a:pPr lvl="1">
              <a:lnSpc>
                <a:spcPct val="105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存储单元中（属于</a:t>
            </a:r>
            <a:r>
              <a:rPr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存储器操作数，按字节编址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）：其他寻址方式</a:t>
            </a:r>
          </a:p>
          <a:p>
            <a:pPr>
              <a:lnSpc>
                <a:spcPct val="105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存储器操作数的寻址方式与微处理器的工作模式有关</a:t>
            </a:r>
          </a:p>
          <a:p>
            <a:pPr lvl="1">
              <a:lnSpc>
                <a:spcPct val="105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两种工作模式：实地址模式和保护模式</a:t>
            </a:r>
          </a:p>
          <a:p>
            <a:pPr>
              <a:lnSpc>
                <a:spcPct val="105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实地址模式</a:t>
            </a:r>
            <a:r>
              <a:rPr lang="zh-CN" altLang="en-US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（基本用不到）</a:t>
            </a:r>
          </a:p>
          <a:p>
            <a:pPr lvl="1">
              <a:lnSpc>
                <a:spcPct val="105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为与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8086/8088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兼容而设，加电或复位时</a:t>
            </a:r>
          </a:p>
          <a:p>
            <a:pPr lvl="1">
              <a:lnSpc>
                <a:spcPct val="105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寻址空间为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1MB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位地址：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(CS)&lt;&lt;4+(IP) </a:t>
            </a:r>
          </a:p>
          <a:p>
            <a:pPr>
              <a:lnSpc>
                <a:spcPct val="105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保护模式</a:t>
            </a:r>
            <a:r>
              <a:rPr lang="zh-CN" altLang="en-US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（需要掌握）</a:t>
            </a:r>
          </a:p>
          <a:p>
            <a:pPr lvl="1">
              <a:lnSpc>
                <a:spcPct val="105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加电后进入，采用虚拟存储管理，多任务情况下隔离、保护</a:t>
            </a:r>
          </a:p>
          <a:p>
            <a:pPr lvl="1">
              <a:lnSpc>
                <a:spcPct val="105000"/>
              </a:lnSpc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80286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以上高档微处理器最常用的工作模式 </a:t>
            </a:r>
          </a:p>
          <a:p>
            <a:pPr lvl="1">
              <a:lnSpc>
                <a:spcPct val="105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寻址空间为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baseline="3000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位线性地址分段（</a:t>
            </a:r>
            <a:r>
              <a:rPr lang="zh-CN" altLang="en-US">
                <a:solidFill>
                  <a:srgbClr val="005024"/>
                </a:solidFill>
                <a:latin typeface="微软雅黑" pitchFamily="34" charset="-122"/>
                <a:ea typeface="微软雅黑" pitchFamily="34" charset="-122"/>
              </a:rPr>
              <a:t>段基址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>
                <a:solidFill>
                  <a:srgbClr val="005024"/>
                </a:solidFill>
                <a:latin typeface="微软雅黑" pitchFamily="34" charset="-122"/>
                <a:ea typeface="微软雅黑" pitchFamily="34" charset="-122"/>
              </a:rPr>
              <a:t>段内偏移量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8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8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8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8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8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8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/>
              <a:t>保护模式下的寻址方式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543550"/>
            <a:ext cx="8408988" cy="1268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SR</a:t>
            </a:r>
            <a:r>
              <a:rPr lang="zh-CN" altLang="en-US" sz="200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段寄存器（间接）确定操作数所在段的</a:t>
            </a:r>
            <a:r>
              <a:rPr lang="zh-CN" altLang="en-US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段基址</a:t>
            </a: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有效地址</a:t>
            </a:r>
            <a:r>
              <a:rPr lang="zh-CN" altLang="en-US" sz="200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给出操作数在所在段的偏移地址</a:t>
            </a: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寻址过程涉及到“</a:t>
            </a:r>
            <a:r>
              <a:rPr lang="zh-CN" altLang="en-US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分段虚拟管理方式</a:t>
            </a:r>
            <a:r>
              <a:rPr lang="zh-CN" altLang="en-US" sz="200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”，将在第</a:t>
            </a:r>
            <a:r>
              <a:rPr lang="en-US" altLang="zh-CN" sz="200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章讨论</a:t>
            </a:r>
            <a:endParaRPr lang="zh-CN" altLang="en-US" sz="2200">
              <a:solidFill>
                <a:srgbClr val="00763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792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88" y="728663"/>
            <a:ext cx="8982075" cy="481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9269" name="Rectangle 5"/>
          <p:cNvSpPr>
            <a:spLocks noChangeArrowheads="1"/>
          </p:cNvSpPr>
          <p:nvPr/>
        </p:nvSpPr>
        <p:spPr bwMode="auto">
          <a:xfrm>
            <a:off x="161925" y="1943100"/>
            <a:ext cx="8596313" cy="2249488"/>
          </a:xfrm>
          <a:prstGeom prst="rect">
            <a:avLst/>
          </a:prstGeom>
          <a:solidFill>
            <a:schemeClr val="accent1">
              <a:alpha val="27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9270" name="Rectangle 6"/>
          <p:cNvSpPr>
            <a:spLocks noChangeArrowheads="1"/>
          </p:cNvSpPr>
          <p:nvPr/>
        </p:nvSpPr>
        <p:spPr bwMode="auto">
          <a:xfrm>
            <a:off x="161925" y="4194175"/>
            <a:ext cx="8596313" cy="360363"/>
          </a:xfrm>
          <a:prstGeom prst="rect">
            <a:avLst/>
          </a:prstGeom>
          <a:solidFill>
            <a:srgbClr val="FF3300">
              <a:alpha val="2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9271" name="Group 7"/>
          <p:cNvGrpSpPr>
            <a:grpSpLocks/>
          </p:cNvGrpSpPr>
          <p:nvPr/>
        </p:nvGrpSpPr>
        <p:grpSpPr bwMode="auto">
          <a:xfrm>
            <a:off x="1466850" y="1943100"/>
            <a:ext cx="6254750" cy="4005263"/>
            <a:chOff x="924" y="1224"/>
            <a:chExt cx="3940" cy="2523"/>
          </a:xfrm>
        </p:grpSpPr>
        <p:sp>
          <p:nvSpPr>
            <p:cNvPr id="779272" name="Rectangle 8"/>
            <p:cNvSpPr>
              <a:spLocks noChangeArrowheads="1"/>
            </p:cNvSpPr>
            <p:nvPr/>
          </p:nvSpPr>
          <p:spPr bwMode="auto">
            <a:xfrm>
              <a:off x="3447" y="1224"/>
              <a:ext cx="1417" cy="1417"/>
            </a:xfrm>
            <a:prstGeom prst="rect">
              <a:avLst/>
            </a:prstGeom>
            <a:solidFill>
              <a:srgbClr val="800080">
                <a:alpha val="17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273" name="Line 9"/>
            <p:cNvSpPr>
              <a:spLocks noChangeShapeType="1"/>
            </p:cNvSpPr>
            <p:nvPr/>
          </p:nvSpPr>
          <p:spPr bwMode="auto">
            <a:xfrm flipV="1">
              <a:off x="924" y="2641"/>
              <a:ext cx="2977" cy="110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9274" name="Group 10"/>
          <p:cNvGrpSpPr>
            <a:grpSpLocks/>
          </p:cNvGrpSpPr>
          <p:nvPr/>
        </p:nvGrpSpPr>
        <p:grpSpPr bwMode="auto">
          <a:xfrm>
            <a:off x="4616450" y="1943100"/>
            <a:ext cx="1169988" cy="3735388"/>
            <a:chOff x="2908" y="1224"/>
            <a:chExt cx="737" cy="2297"/>
          </a:xfrm>
        </p:grpSpPr>
        <p:sp>
          <p:nvSpPr>
            <p:cNvPr id="779275" name="Line 11"/>
            <p:cNvSpPr>
              <a:spLocks noChangeShapeType="1"/>
            </p:cNvSpPr>
            <p:nvPr/>
          </p:nvSpPr>
          <p:spPr bwMode="auto">
            <a:xfrm flipH="1" flipV="1">
              <a:off x="3249" y="2557"/>
              <a:ext cx="396" cy="96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276" name="Rectangle 12"/>
            <p:cNvSpPr>
              <a:spLocks noChangeArrowheads="1"/>
            </p:cNvSpPr>
            <p:nvPr/>
          </p:nvSpPr>
          <p:spPr bwMode="auto">
            <a:xfrm>
              <a:off x="2908" y="1224"/>
              <a:ext cx="426" cy="1361"/>
            </a:xfrm>
            <a:prstGeom prst="rect">
              <a:avLst/>
            </a:prstGeom>
            <a:solidFill>
              <a:srgbClr val="800080">
                <a:alpha val="25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9277" name="Group 13"/>
          <p:cNvGrpSpPr>
            <a:grpSpLocks/>
          </p:cNvGrpSpPr>
          <p:nvPr/>
        </p:nvGrpSpPr>
        <p:grpSpPr bwMode="auto">
          <a:xfrm>
            <a:off x="7812088" y="2033588"/>
            <a:ext cx="765175" cy="2055812"/>
            <a:chOff x="4921" y="1281"/>
            <a:chExt cx="482" cy="1295"/>
          </a:xfrm>
        </p:grpSpPr>
        <p:sp>
          <p:nvSpPr>
            <p:cNvPr id="779278" name="AutoShape 14"/>
            <p:cNvSpPr>
              <a:spLocks/>
            </p:cNvSpPr>
            <p:nvPr/>
          </p:nvSpPr>
          <p:spPr bwMode="auto">
            <a:xfrm>
              <a:off x="4921" y="1281"/>
              <a:ext cx="114" cy="1276"/>
            </a:xfrm>
            <a:prstGeom prst="rightBrace">
              <a:avLst>
                <a:gd name="adj1" fmla="val 93275"/>
                <a:gd name="adj2" fmla="val 50000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279" name="Text Box 15"/>
            <p:cNvSpPr txBox="1">
              <a:spLocks noChangeArrowheads="1"/>
            </p:cNvSpPr>
            <p:nvPr/>
          </p:nvSpPr>
          <p:spPr bwMode="auto">
            <a:xfrm>
              <a:off x="5063" y="1366"/>
              <a:ext cx="340" cy="12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Arial" charset="0"/>
                </a:rPr>
                <a:t>存储器操作数</a:t>
              </a:r>
            </a:p>
          </p:txBody>
        </p:sp>
      </p:grpSp>
      <p:sp>
        <p:nvSpPr>
          <p:cNvPr id="779280" name="Text Box 16"/>
          <p:cNvSpPr txBox="1">
            <a:spLocks noChangeArrowheads="1"/>
          </p:cNvSpPr>
          <p:nvPr/>
        </p:nvSpPr>
        <p:spPr bwMode="auto">
          <a:xfrm>
            <a:off x="6192838" y="4194175"/>
            <a:ext cx="251936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900">
                <a:solidFill>
                  <a:srgbClr val="007635"/>
                </a:solidFill>
                <a:latin typeface="Arial" charset="0"/>
              </a:rPr>
              <a:t>跳转目标指令地址</a:t>
            </a:r>
          </a:p>
        </p:txBody>
      </p:sp>
      <p:sp>
        <p:nvSpPr>
          <p:cNvPr id="779281" name="Rectangle 17"/>
          <p:cNvSpPr>
            <a:spLocks noChangeArrowheads="1"/>
          </p:cNvSpPr>
          <p:nvPr/>
        </p:nvSpPr>
        <p:spPr bwMode="auto">
          <a:xfrm>
            <a:off x="161925" y="1179513"/>
            <a:ext cx="8596313" cy="358775"/>
          </a:xfrm>
          <a:prstGeom prst="rect">
            <a:avLst/>
          </a:prstGeom>
          <a:solidFill>
            <a:srgbClr val="FFFF00">
              <a:alpha val="28999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9282" name="Rectangle 18"/>
          <p:cNvSpPr>
            <a:spLocks noChangeArrowheads="1"/>
          </p:cNvSpPr>
          <p:nvPr/>
        </p:nvSpPr>
        <p:spPr bwMode="auto">
          <a:xfrm>
            <a:off x="206375" y="1584325"/>
            <a:ext cx="8551863" cy="358775"/>
          </a:xfrm>
          <a:prstGeom prst="rect">
            <a:avLst/>
          </a:prstGeom>
          <a:solidFill>
            <a:srgbClr val="000080">
              <a:alpha val="41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7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7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7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7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7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69" grpId="0" animBg="1"/>
      <p:bldP spid="779270" grpId="0" animBg="1"/>
      <p:bldP spid="779280" grpId="0"/>
      <p:bldP spid="779281" grpId="0" animBg="1"/>
      <p:bldP spid="77928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/>
              <a:t>存储器操作数的寻址方式</a:t>
            </a:r>
          </a:p>
        </p:txBody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684213"/>
            <a:ext cx="3113087" cy="2278062"/>
          </a:xfrm>
        </p:spPr>
        <p:txBody>
          <a:bodyPr/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zh-CN"/>
              <a:t>int x</a:t>
            </a:r>
            <a:r>
              <a:rPr lang="zh-CN" altLang="en-US"/>
              <a:t>；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/>
              <a:t>float a[100];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/>
              <a:t>short b[4][4];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/>
              <a:t>char c;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/>
              <a:t>double d[10]; </a:t>
            </a:r>
          </a:p>
        </p:txBody>
      </p:sp>
      <p:sp>
        <p:nvSpPr>
          <p:cNvPr id="755716" name="Text Box 4"/>
          <p:cNvSpPr txBox="1">
            <a:spLocks noChangeArrowheads="1"/>
          </p:cNvSpPr>
          <p:nvPr/>
        </p:nvSpPr>
        <p:spPr bwMode="auto">
          <a:xfrm>
            <a:off x="296863" y="3203575"/>
            <a:ext cx="4275137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"/>
              </a:spcBef>
            </a:pPr>
            <a:r>
              <a:rPr lang="en-US" altLang="zh-CN" sz="2200">
                <a:solidFill>
                  <a:srgbClr val="CC3300"/>
                </a:solidFill>
              </a:rPr>
              <a:t>a[i]</a:t>
            </a:r>
            <a:r>
              <a:rPr lang="zh-CN" altLang="en-US" sz="2200">
                <a:solidFill>
                  <a:srgbClr val="CC3300"/>
                </a:solidFill>
              </a:rPr>
              <a:t>的地址如何计算？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 sz="2200">
                <a:solidFill>
                  <a:srgbClr val="008000"/>
                </a:solidFill>
              </a:rPr>
              <a:t>104</a:t>
            </a:r>
            <a:r>
              <a:rPr lang="en-US" altLang="zh-CN" sz="2200"/>
              <a:t>+i×</a:t>
            </a:r>
            <a:r>
              <a:rPr lang="en-US" altLang="zh-CN" sz="2200">
                <a:solidFill>
                  <a:srgbClr val="FF3300"/>
                </a:solidFill>
              </a:rPr>
              <a:t>4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 sz="2200"/>
              <a:t>i=99</a:t>
            </a:r>
            <a:r>
              <a:rPr lang="zh-CN" altLang="en-US" sz="2200"/>
              <a:t>时，</a:t>
            </a:r>
            <a:r>
              <a:rPr lang="en-US" altLang="zh-CN" sz="2200"/>
              <a:t>104+99×4=500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200">
                <a:solidFill>
                  <a:srgbClr val="CC3300"/>
                </a:solidFill>
              </a:rPr>
              <a:t>b[i][j]</a:t>
            </a:r>
            <a:r>
              <a:rPr lang="zh-CN" altLang="en-US" sz="2200">
                <a:solidFill>
                  <a:srgbClr val="CC3300"/>
                </a:solidFill>
              </a:rPr>
              <a:t>的地址如何计算？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 sz="2200">
                <a:solidFill>
                  <a:srgbClr val="008000"/>
                </a:solidFill>
              </a:rPr>
              <a:t>504</a:t>
            </a:r>
            <a:r>
              <a:rPr lang="en-US" altLang="zh-CN" sz="2200"/>
              <a:t>+</a:t>
            </a:r>
            <a:r>
              <a:rPr lang="en-US" altLang="zh-CN" sz="2200">
                <a:solidFill>
                  <a:srgbClr val="3333CC"/>
                </a:solidFill>
              </a:rPr>
              <a:t>i×8</a:t>
            </a:r>
            <a:r>
              <a:rPr lang="en-US" altLang="zh-CN" sz="2200"/>
              <a:t>+j×</a:t>
            </a:r>
            <a:r>
              <a:rPr lang="en-US" altLang="zh-CN" sz="2200">
                <a:solidFill>
                  <a:srgbClr val="FF3300"/>
                </a:solidFill>
              </a:rPr>
              <a:t>2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 sz="2200"/>
              <a:t>i=3</a:t>
            </a:r>
            <a:r>
              <a:rPr lang="zh-CN" altLang="en-US" sz="2200"/>
              <a:t>、</a:t>
            </a:r>
            <a:r>
              <a:rPr lang="en-US" altLang="zh-CN" sz="2200"/>
              <a:t>j=2</a:t>
            </a:r>
            <a:r>
              <a:rPr lang="zh-CN" altLang="en-US" sz="2200"/>
              <a:t>时，</a:t>
            </a:r>
            <a:r>
              <a:rPr lang="en-US" altLang="zh-CN" sz="2200"/>
              <a:t>504+24+4=532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CN" sz="2200">
                <a:solidFill>
                  <a:srgbClr val="CC3300"/>
                </a:solidFill>
              </a:rPr>
              <a:t>d[i]</a:t>
            </a:r>
            <a:r>
              <a:rPr lang="zh-CN" altLang="en-US" sz="2200">
                <a:solidFill>
                  <a:srgbClr val="CC3300"/>
                </a:solidFill>
              </a:rPr>
              <a:t>的地址如何计算？</a:t>
            </a:r>
          </a:p>
          <a:p>
            <a:pPr eaLnBrk="1" hangingPunct="1"/>
            <a:r>
              <a:rPr lang="en-US" altLang="zh-CN" sz="2200">
                <a:solidFill>
                  <a:srgbClr val="008000"/>
                </a:solidFill>
              </a:rPr>
              <a:t>544</a:t>
            </a:r>
            <a:r>
              <a:rPr lang="en-US" altLang="zh-CN" sz="2200"/>
              <a:t>+i×</a:t>
            </a:r>
            <a:r>
              <a:rPr lang="en-US" altLang="zh-CN" sz="2200">
                <a:solidFill>
                  <a:srgbClr val="FF3300"/>
                </a:solidFill>
              </a:rPr>
              <a:t>8</a:t>
            </a:r>
          </a:p>
          <a:p>
            <a:pPr eaLnBrk="1" hangingPunct="1"/>
            <a:r>
              <a:rPr lang="en-US" altLang="zh-CN" sz="2200"/>
              <a:t>i=9</a:t>
            </a:r>
            <a:r>
              <a:rPr lang="zh-CN" altLang="en-US" sz="2200"/>
              <a:t>时，</a:t>
            </a:r>
            <a:r>
              <a:rPr lang="en-US" altLang="zh-CN" sz="2200"/>
              <a:t>544+9×8=616</a:t>
            </a:r>
          </a:p>
        </p:txBody>
      </p:sp>
      <p:grpSp>
        <p:nvGrpSpPr>
          <p:cNvPr id="755717" name="Group 5"/>
          <p:cNvGrpSpPr>
            <a:grpSpLocks/>
          </p:cNvGrpSpPr>
          <p:nvPr/>
        </p:nvGrpSpPr>
        <p:grpSpPr bwMode="auto">
          <a:xfrm>
            <a:off x="4886325" y="684213"/>
            <a:ext cx="4211638" cy="6030912"/>
            <a:chOff x="3022" y="459"/>
            <a:chExt cx="2653" cy="3799"/>
          </a:xfrm>
        </p:grpSpPr>
        <p:sp>
          <p:nvSpPr>
            <p:cNvPr id="755718" name="Rectangle 6"/>
            <p:cNvSpPr>
              <a:spLocks noChangeArrowheads="1"/>
            </p:cNvSpPr>
            <p:nvPr/>
          </p:nvSpPr>
          <p:spPr bwMode="auto">
            <a:xfrm>
              <a:off x="3050" y="657"/>
              <a:ext cx="2155" cy="36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5719" name="Text Box 7"/>
            <p:cNvSpPr txBox="1">
              <a:spLocks noChangeArrowheads="1"/>
            </p:cNvSpPr>
            <p:nvPr/>
          </p:nvSpPr>
          <p:spPr bwMode="auto">
            <a:xfrm>
              <a:off x="3022" y="459"/>
              <a:ext cx="2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3333CC"/>
                  </a:solidFill>
                  <a:latin typeface="Arial" charset="0"/>
                  <a:ea typeface="宋体" pitchFamily="2" charset="-122"/>
                </a:rPr>
                <a:t>b31			     b0</a:t>
              </a:r>
            </a:p>
          </p:txBody>
        </p:sp>
        <p:sp>
          <p:nvSpPr>
            <p:cNvPr id="755720" name="Line 8"/>
            <p:cNvSpPr>
              <a:spLocks noChangeShapeType="1"/>
            </p:cNvSpPr>
            <p:nvPr/>
          </p:nvSpPr>
          <p:spPr bwMode="auto">
            <a:xfrm flipV="1">
              <a:off x="3050" y="3975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5721" name="Line 9"/>
            <p:cNvSpPr>
              <a:spLocks noChangeShapeType="1"/>
            </p:cNvSpPr>
            <p:nvPr/>
          </p:nvSpPr>
          <p:spPr bwMode="auto">
            <a:xfrm flipV="1">
              <a:off x="3050" y="3266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5722" name="Text Box 10"/>
            <p:cNvSpPr txBox="1">
              <a:spLocks noChangeArrowheads="1"/>
            </p:cNvSpPr>
            <p:nvPr/>
          </p:nvSpPr>
          <p:spPr bwMode="auto">
            <a:xfrm>
              <a:off x="3929" y="3725"/>
              <a:ext cx="2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charset="0"/>
                </a:rPr>
                <a:t>x</a:t>
              </a:r>
            </a:p>
          </p:txBody>
        </p:sp>
        <p:sp>
          <p:nvSpPr>
            <p:cNvPr id="755723" name="Line 11"/>
            <p:cNvSpPr>
              <a:spLocks noChangeShapeType="1"/>
            </p:cNvSpPr>
            <p:nvPr/>
          </p:nvSpPr>
          <p:spPr bwMode="auto">
            <a:xfrm flipV="1">
              <a:off x="3050" y="3744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5724" name="Line 12"/>
            <p:cNvSpPr>
              <a:spLocks noChangeShapeType="1"/>
            </p:cNvSpPr>
            <p:nvPr/>
          </p:nvSpPr>
          <p:spPr bwMode="auto">
            <a:xfrm flipV="1">
              <a:off x="3050" y="3489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5725" name="Text Box 13"/>
            <p:cNvSpPr txBox="1">
              <a:spLocks noChangeArrowheads="1"/>
            </p:cNvSpPr>
            <p:nvPr/>
          </p:nvSpPr>
          <p:spPr bwMode="auto">
            <a:xfrm>
              <a:off x="3816" y="3489"/>
              <a:ext cx="5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charset="0"/>
                </a:rPr>
                <a:t>a[0]</a:t>
              </a:r>
            </a:p>
          </p:txBody>
        </p:sp>
        <p:sp>
          <p:nvSpPr>
            <p:cNvPr id="755726" name="Line 14"/>
            <p:cNvSpPr>
              <a:spLocks noChangeShapeType="1"/>
            </p:cNvSpPr>
            <p:nvPr/>
          </p:nvSpPr>
          <p:spPr bwMode="auto">
            <a:xfrm flipV="1">
              <a:off x="3050" y="2982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5727" name="Text Box 15"/>
            <p:cNvSpPr txBox="1">
              <a:spLocks noChangeArrowheads="1"/>
            </p:cNvSpPr>
            <p:nvPr/>
          </p:nvSpPr>
          <p:spPr bwMode="auto">
            <a:xfrm>
              <a:off x="3787" y="3011"/>
              <a:ext cx="5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charset="0"/>
                </a:rPr>
                <a:t>a[99]</a:t>
              </a:r>
            </a:p>
          </p:txBody>
        </p:sp>
        <p:sp>
          <p:nvSpPr>
            <p:cNvPr id="755728" name="Line 16"/>
            <p:cNvSpPr>
              <a:spLocks noChangeShapeType="1"/>
            </p:cNvSpPr>
            <p:nvPr/>
          </p:nvSpPr>
          <p:spPr bwMode="auto">
            <a:xfrm>
              <a:off x="4071" y="3294"/>
              <a:ext cx="0" cy="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5729" name="Line 17"/>
            <p:cNvSpPr>
              <a:spLocks noChangeShapeType="1"/>
            </p:cNvSpPr>
            <p:nvPr/>
          </p:nvSpPr>
          <p:spPr bwMode="auto">
            <a:xfrm flipV="1">
              <a:off x="3050" y="2727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5730" name="Text Box 18"/>
            <p:cNvSpPr txBox="1">
              <a:spLocks noChangeArrowheads="1"/>
            </p:cNvSpPr>
            <p:nvPr/>
          </p:nvSpPr>
          <p:spPr bwMode="auto">
            <a:xfrm>
              <a:off x="3220" y="2727"/>
              <a:ext cx="7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charset="0"/>
                </a:rPr>
                <a:t>b[0][1]</a:t>
              </a:r>
            </a:p>
          </p:txBody>
        </p:sp>
        <p:sp>
          <p:nvSpPr>
            <p:cNvPr id="755731" name="Line 19"/>
            <p:cNvSpPr>
              <a:spLocks noChangeShapeType="1"/>
            </p:cNvSpPr>
            <p:nvPr/>
          </p:nvSpPr>
          <p:spPr bwMode="auto">
            <a:xfrm>
              <a:off x="4099" y="2727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5732" name="Text Box 20"/>
            <p:cNvSpPr txBox="1">
              <a:spLocks noChangeArrowheads="1"/>
            </p:cNvSpPr>
            <p:nvPr/>
          </p:nvSpPr>
          <p:spPr bwMode="auto">
            <a:xfrm>
              <a:off x="5176" y="3744"/>
              <a:ext cx="4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charset="0"/>
                  <a:ea typeface="宋体" pitchFamily="2" charset="-122"/>
                </a:rPr>
                <a:t>100</a:t>
              </a:r>
            </a:p>
          </p:txBody>
        </p:sp>
        <p:sp>
          <p:nvSpPr>
            <p:cNvPr id="755733" name="Text Box 21"/>
            <p:cNvSpPr txBox="1">
              <a:spLocks noChangeArrowheads="1"/>
            </p:cNvSpPr>
            <p:nvPr/>
          </p:nvSpPr>
          <p:spPr bwMode="auto">
            <a:xfrm>
              <a:off x="5176" y="3517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charset="0"/>
                  <a:ea typeface="宋体" pitchFamily="2" charset="-122"/>
                </a:rPr>
                <a:t>104</a:t>
              </a:r>
            </a:p>
          </p:txBody>
        </p:sp>
        <p:sp>
          <p:nvSpPr>
            <p:cNvPr id="755734" name="Text Box 22"/>
            <p:cNvSpPr txBox="1">
              <a:spLocks noChangeArrowheads="1"/>
            </p:cNvSpPr>
            <p:nvPr/>
          </p:nvSpPr>
          <p:spPr bwMode="auto">
            <a:xfrm>
              <a:off x="4269" y="2727"/>
              <a:ext cx="7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charset="0"/>
                </a:rPr>
                <a:t>b[0][0]</a:t>
              </a:r>
            </a:p>
          </p:txBody>
        </p:sp>
        <p:sp>
          <p:nvSpPr>
            <p:cNvPr id="755735" name="Line 23"/>
            <p:cNvSpPr>
              <a:spLocks noChangeShapeType="1"/>
            </p:cNvSpPr>
            <p:nvPr/>
          </p:nvSpPr>
          <p:spPr bwMode="auto">
            <a:xfrm flipV="1">
              <a:off x="3050" y="2444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5736" name="Line 24"/>
            <p:cNvSpPr>
              <a:spLocks noChangeShapeType="1"/>
            </p:cNvSpPr>
            <p:nvPr/>
          </p:nvSpPr>
          <p:spPr bwMode="auto">
            <a:xfrm flipV="1">
              <a:off x="3050" y="2189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5737" name="Text Box 25"/>
            <p:cNvSpPr txBox="1">
              <a:spLocks noChangeArrowheads="1"/>
            </p:cNvSpPr>
            <p:nvPr/>
          </p:nvSpPr>
          <p:spPr bwMode="auto">
            <a:xfrm>
              <a:off x="3220" y="2189"/>
              <a:ext cx="7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charset="0"/>
                </a:rPr>
                <a:t>b[3][3]</a:t>
              </a:r>
            </a:p>
          </p:txBody>
        </p:sp>
        <p:sp>
          <p:nvSpPr>
            <p:cNvPr id="755738" name="Line 26"/>
            <p:cNvSpPr>
              <a:spLocks noChangeShapeType="1"/>
            </p:cNvSpPr>
            <p:nvPr/>
          </p:nvSpPr>
          <p:spPr bwMode="auto">
            <a:xfrm>
              <a:off x="4099" y="2189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5739" name="Text Box 27"/>
            <p:cNvSpPr txBox="1">
              <a:spLocks noChangeArrowheads="1"/>
            </p:cNvSpPr>
            <p:nvPr/>
          </p:nvSpPr>
          <p:spPr bwMode="auto">
            <a:xfrm>
              <a:off x="4269" y="2189"/>
              <a:ext cx="7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charset="0"/>
                </a:rPr>
                <a:t>b[3][2]</a:t>
              </a:r>
            </a:p>
          </p:txBody>
        </p:sp>
        <p:sp>
          <p:nvSpPr>
            <p:cNvPr id="755740" name="Line 28"/>
            <p:cNvSpPr>
              <a:spLocks noChangeShapeType="1"/>
            </p:cNvSpPr>
            <p:nvPr/>
          </p:nvSpPr>
          <p:spPr bwMode="auto">
            <a:xfrm>
              <a:off x="4099" y="2500"/>
              <a:ext cx="0" cy="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5741" name="Line 29"/>
            <p:cNvSpPr>
              <a:spLocks noChangeShapeType="1"/>
            </p:cNvSpPr>
            <p:nvPr/>
          </p:nvSpPr>
          <p:spPr bwMode="auto">
            <a:xfrm flipV="1">
              <a:off x="3050" y="1962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5742" name="Line 30"/>
            <p:cNvSpPr>
              <a:spLocks noChangeShapeType="1"/>
            </p:cNvSpPr>
            <p:nvPr/>
          </p:nvSpPr>
          <p:spPr bwMode="auto">
            <a:xfrm>
              <a:off x="4638" y="196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5743" name="Text Box 31"/>
            <p:cNvSpPr txBox="1">
              <a:spLocks noChangeArrowheads="1"/>
            </p:cNvSpPr>
            <p:nvPr/>
          </p:nvSpPr>
          <p:spPr bwMode="auto">
            <a:xfrm>
              <a:off x="4779" y="1934"/>
              <a:ext cx="2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charset="0"/>
                </a:rPr>
                <a:t>c</a:t>
              </a:r>
            </a:p>
          </p:txBody>
        </p:sp>
        <p:sp>
          <p:nvSpPr>
            <p:cNvPr id="755744" name="Text Box 32"/>
            <p:cNvSpPr txBox="1">
              <a:spLocks noChangeArrowheads="1"/>
            </p:cNvSpPr>
            <p:nvPr/>
          </p:nvSpPr>
          <p:spPr bwMode="auto">
            <a:xfrm>
              <a:off x="5176" y="3011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charset="0"/>
                  <a:ea typeface="宋体" pitchFamily="2" charset="-122"/>
                </a:rPr>
                <a:t>500</a:t>
              </a:r>
            </a:p>
          </p:txBody>
        </p:sp>
        <p:sp>
          <p:nvSpPr>
            <p:cNvPr id="755745" name="Text Box 33"/>
            <p:cNvSpPr txBox="1">
              <a:spLocks noChangeArrowheads="1"/>
            </p:cNvSpPr>
            <p:nvPr/>
          </p:nvSpPr>
          <p:spPr bwMode="auto">
            <a:xfrm>
              <a:off x="5176" y="2755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charset="0"/>
                  <a:ea typeface="宋体" pitchFamily="2" charset="-122"/>
                </a:rPr>
                <a:t>504</a:t>
              </a:r>
            </a:p>
          </p:txBody>
        </p:sp>
        <p:sp>
          <p:nvSpPr>
            <p:cNvPr id="755746" name="Text Box 34"/>
            <p:cNvSpPr txBox="1">
              <a:spLocks noChangeArrowheads="1"/>
            </p:cNvSpPr>
            <p:nvPr/>
          </p:nvSpPr>
          <p:spPr bwMode="auto">
            <a:xfrm>
              <a:off x="5176" y="2213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charset="0"/>
                  <a:ea typeface="宋体" pitchFamily="2" charset="-122"/>
                </a:rPr>
                <a:t>532</a:t>
              </a:r>
            </a:p>
          </p:txBody>
        </p:sp>
        <p:sp>
          <p:nvSpPr>
            <p:cNvPr id="755747" name="Text Box 35"/>
            <p:cNvSpPr txBox="1">
              <a:spLocks noChangeArrowheads="1"/>
            </p:cNvSpPr>
            <p:nvPr/>
          </p:nvSpPr>
          <p:spPr bwMode="auto">
            <a:xfrm>
              <a:off x="5176" y="1962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charset="0"/>
                  <a:ea typeface="宋体" pitchFamily="2" charset="-122"/>
                </a:rPr>
                <a:t>536</a:t>
              </a:r>
            </a:p>
          </p:txBody>
        </p:sp>
        <p:sp>
          <p:nvSpPr>
            <p:cNvPr id="755748" name="Line 36"/>
            <p:cNvSpPr>
              <a:spLocks noChangeShapeType="1"/>
            </p:cNvSpPr>
            <p:nvPr/>
          </p:nvSpPr>
          <p:spPr bwMode="auto">
            <a:xfrm flipV="1">
              <a:off x="3050" y="1735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5749" name="Line 37"/>
            <p:cNvSpPr>
              <a:spLocks noChangeShapeType="1"/>
            </p:cNvSpPr>
            <p:nvPr/>
          </p:nvSpPr>
          <p:spPr bwMode="auto">
            <a:xfrm flipV="1">
              <a:off x="3050" y="1367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5750" name="Text Box 38"/>
            <p:cNvSpPr txBox="1">
              <a:spLocks noChangeArrowheads="1"/>
            </p:cNvSpPr>
            <p:nvPr/>
          </p:nvSpPr>
          <p:spPr bwMode="auto">
            <a:xfrm>
              <a:off x="5176" y="1537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charset="0"/>
                  <a:ea typeface="宋体" pitchFamily="2" charset="-122"/>
                </a:rPr>
                <a:t>544</a:t>
              </a:r>
            </a:p>
          </p:txBody>
        </p:sp>
        <p:sp>
          <p:nvSpPr>
            <p:cNvPr id="755751" name="Line 39"/>
            <p:cNvSpPr>
              <a:spLocks noChangeShapeType="1"/>
            </p:cNvSpPr>
            <p:nvPr/>
          </p:nvSpPr>
          <p:spPr bwMode="auto">
            <a:xfrm flipV="1">
              <a:off x="3050" y="998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5752" name="Line 40"/>
            <p:cNvSpPr>
              <a:spLocks noChangeShapeType="1"/>
            </p:cNvSpPr>
            <p:nvPr/>
          </p:nvSpPr>
          <p:spPr bwMode="auto">
            <a:xfrm>
              <a:off x="4071" y="4031"/>
              <a:ext cx="0" cy="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5753" name="Line 41"/>
            <p:cNvSpPr>
              <a:spLocks noChangeShapeType="1"/>
            </p:cNvSpPr>
            <p:nvPr/>
          </p:nvSpPr>
          <p:spPr bwMode="auto">
            <a:xfrm>
              <a:off x="3050" y="1565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5754" name="Text Box 42"/>
            <p:cNvSpPr txBox="1">
              <a:spLocks noChangeArrowheads="1"/>
            </p:cNvSpPr>
            <p:nvPr/>
          </p:nvSpPr>
          <p:spPr bwMode="auto">
            <a:xfrm>
              <a:off x="3986" y="1423"/>
              <a:ext cx="311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charset="0"/>
                </a:rPr>
                <a:t>d[0]</a:t>
              </a:r>
            </a:p>
          </p:txBody>
        </p:sp>
        <p:sp>
          <p:nvSpPr>
            <p:cNvPr id="755755" name="Text Box 43"/>
            <p:cNvSpPr txBox="1">
              <a:spLocks noChangeArrowheads="1"/>
            </p:cNvSpPr>
            <p:nvPr/>
          </p:nvSpPr>
          <p:spPr bwMode="auto">
            <a:xfrm>
              <a:off x="4042" y="828"/>
              <a:ext cx="311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charset="0"/>
                </a:rPr>
                <a:t>d[9]</a:t>
              </a:r>
            </a:p>
          </p:txBody>
        </p:sp>
        <p:sp>
          <p:nvSpPr>
            <p:cNvPr id="755756" name="Line 44"/>
            <p:cNvSpPr>
              <a:spLocks noChangeShapeType="1"/>
            </p:cNvSpPr>
            <p:nvPr/>
          </p:nvSpPr>
          <p:spPr bwMode="auto">
            <a:xfrm flipV="1">
              <a:off x="3050" y="1140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5757" name="Line 45"/>
            <p:cNvSpPr>
              <a:spLocks noChangeShapeType="1"/>
            </p:cNvSpPr>
            <p:nvPr/>
          </p:nvSpPr>
          <p:spPr bwMode="auto">
            <a:xfrm>
              <a:off x="4127" y="1168"/>
              <a:ext cx="0" cy="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5758" name="Line 46"/>
            <p:cNvSpPr>
              <a:spLocks noChangeShapeType="1"/>
            </p:cNvSpPr>
            <p:nvPr/>
          </p:nvSpPr>
          <p:spPr bwMode="auto">
            <a:xfrm flipV="1">
              <a:off x="3050" y="828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5759" name="Text Box 47"/>
            <p:cNvSpPr txBox="1">
              <a:spLocks noChangeArrowheads="1"/>
            </p:cNvSpPr>
            <p:nvPr/>
          </p:nvSpPr>
          <p:spPr bwMode="auto">
            <a:xfrm>
              <a:off x="5176" y="941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charset="0"/>
                  <a:ea typeface="宋体" pitchFamily="2" charset="-122"/>
                </a:rPr>
                <a:t>616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5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5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55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55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55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55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55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557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557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1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/>
              <a:t>存储器操作数的寻址方式</a:t>
            </a:r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2619375"/>
            <a:ext cx="4095750" cy="25654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各变量应采用什么寻址方式？</a:t>
            </a:r>
          </a:p>
          <a:p>
            <a:pPr>
              <a:buFontTx/>
              <a:buNone/>
            </a:pPr>
            <a:r>
              <a:rPr lang="en-US" altLang="zh-CN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：位移 </a:t>
            </a:r>
            <a:r>
              <a:rPr lang="en-US" altLang="zh-CN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基址</a:t>
            </a:r>
          </a:p>
          <a:p>
            <a:pPr>
              <a:buFontTx/>
              <a:buNone/>
            </a:pPr>
            <a:r>
              <a:rPr lang="en-US" altLang="zh-CN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a[i]</a:t>
            </a:r>
            <a:r>
              <a:rPr lang="zh-CN" altLang="en-US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104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+i×</a:t>
            </a:r>
            <a:r>
              <a:rPr lang="en-US" altLang="zh-CN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，比例变址</a:t>
            </a:r>
            <a:r>
              <a:rPr lang="en-US" altLang="zh-CN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位移</a:t>
            </a:r>
          </a:p>
          <a:p>
            <a:pPr>
              <a:buFontTx/>
              <a:buNone/>
            </a:pPr>
            <a:r>
              <a:rPr lang="en-US" altLang="zh-CN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d[i]</a:t>
            </a:r>
            <a:r>
              <a:rPr lang="zh-CN" altLang="en-US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544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+i×</a:t>
            </a:r>
            <a:r>
              <a:rPr lang="en-US" altLang="zh-CN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，比例变址</a:t>
            </a:r>
            <a:r>
              <a:rPr lang="en-US" altLang="zh-CN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位移</a:t>
            </a:r>
          </a:p>
          <a:p>
            <a:pPr>
              <a:buFontTx/>
              <a:buNone/>
            </a:pPr>
            <a:r>
              <a:rPr lang="en-US" altLang="zh-CN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b[i][j]</a:t>
            </a:r>
            <a:r>
              <a:rPr lang="zh-CN" altLang="en-US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20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504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en-US" altLang="zh-CN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i×8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+j×</a:t>
            </a:r>
            <a:r>
              <a:rPr lang="en-US" altLang="zh-CN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zh-CN" altLang="en-US" sz="2000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              基址</a:t>
            </a:r>
            <a:r>
              <a:rPr lang="en-US" altLang="zh-CN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比例变址</a:t>
            </a:r>
            <a:r>
              <a:rPr lang="en-US" altLang="zh-CN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位移</a:t>
            </a:r>
          </a:p>
          <a:p>
            <a:pPr>
              <a:buFontTx/>
              <a:buNone/>
            </a:pPr>
            <a:endParaRPr lang="en-US" altLang="zh-CN" sz="2000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endParaRPr lang="zh-CN" altLang="en-US" sz="200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6740" name="Rectangle 4"/>
          <p:cNvSpPr>
            <a:spLocks noChangeArrowheads="1"/>
          </p:cNvSpPr>
          <p:nvPr/>
        </p:nvSpPr>
        <p:spPr bwMode="auto">
          <a:xfrm>
            <a:off x="385763" y="684213"/>
            <a:ext cx="229552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</a:pPr>
            <a:r>
              <a:rPr lang="en-US" altLang="zh-CN" sz="2200">
                <a:latin typeface="Arial" charset="0"/>
                <a:ea typeface="宋体" pitchFamily="2" charset="-122"/>
              </a:rPr>
              <a:t>int x</a:t>
            </a:r>
            <a:r>
              <a:rPr lang="zh-CN" altLang="en-US" sz="2200">
                <a:latin typeface="Arial" charset="0"/>
                <a:ea typeface="宋体" pitchFamily="2" charset="-122"/>
              </a:rPr>
              <a:t>；</a:t>
            </a:r>
          </a:p>
          <a:p>
            <a:pPr marL="342900" indent="-342900">
              <a:spcBef>
                <a:spcPct val="10000"/>
              </a:spcBef>
            </a:pPr>
            <a:r>
              <a:rPr lang="en-US" altLang="zh-CN" sz="2200">
                <a:latin typeface="Arial" charset="0"/>
                <a:ea typeface="宋体" pitchFamily="2" charset="-122"/>
              </a:rPr>
              <a:t>float a[100];</a:t>
            </a:r>
          </a:p>
          <a:p>
            <a:pPr marL="342900" indent="-342900">
              <a:spcBef>
                <a:spcPct val="10000"/>
              </a:spcBef>
            </a:pPr>
            <a:r>
              <a:rPr lang="en-US" altLang="zh-CN" sz="2200">
                <a:latin typeface="Arial" charset="0"/>
                <a:ea typeface="宋体" pitchFamily="2" charset="-122"/>
              </a:rPr>
              <a:t>short b[4][4];</a:t>
            </a:r>
          </a:p>
          <a:p>
            <a:pPr marL="342900" indent="-342900">
              <a:spcBef>
                <a:spcPct val="10000"/>
              </a:spcBef>
            </a:pPr>
            <a:r>
              <a:rPr lang="en-US" altLang="zh-CN" sz="2200">
                <a:latin typeface="Arial" charset="0"/>
                <a:ea typeface="宋体" pitchFamily="2" charset="-122"/>
              </a:rPr>
              <a:t>char c;</a:t>
            </a:r>
          </a:p>
          <a:p>
            <a:pPr marL="342900" indent="-342900">
              <a:spcBef>
                <a:spcPct val="10000"/>
              </a:spcBef>
            </a:pPr>
            <a:r>
              <a:rPr lang="en-US" altLang="zh-CN" sz="2200">
                <a:latin typeface="Arial" charset="0"/>
                <a:ea typeface="宋体" pitchFamily="2" charset="-122"/>
              </a:rPr>
              <a:t>double d[10];</a:t>
            </a:r>
            <a:r>
              <a:rPr lang="en-US" altLang="zh-CN" sz="2300">
                <a:latin typeface="Arial" charset="0"/>
                <a:ea typeface="宋体" pitchFamily="2" charset="-122"/>
              </a:rPr>
              <a:t> </a:t>
            </a:r>
          </a:p>
        </p:txBody>
      </p:sp>
      <p:grpSp>
        <p:nvGrpSpPr>
          <p:cNvPr id="756741" name="Group 5"/>
          <p:cNvGrpSpPr>
            <a:grpSpLocks/>
          </p:cNvGrpSpPr>
          <p:nvPr/>
        </p:nvGrpSpPr>
        <p:grpSpPr bwMode="auto">
          <a:xfrm>
            <a:off x="4932363" y="773113"/>
            <a:ext cx="4211637" cy="6030912"/>
            <a:chOff x="3022" y="459"/>
            <a:chExt cx="2653" cy="3799"/>
          </a:xfrm>
        </p:grpSpPr>
        <p:sp>
          <p:nvSpPr>
            <p:cNvPr id="756742" name="Rectangle 6"/>
            <p:cNvSpPr>
              <a:spLocks noChangeArrowheads="1"/>
            </p:cNvSpPr>
            <p:nvPr/>
          </p:nvSpPr>
          <p:spPr bwMode="auto">
            <a:xfrm>
              <a:off x="3050" y="657"/>
              <a:ext cx="2155" cy="36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6743" name="Text Box 7"/>
            <p:cNvSpPr txBox="1">
              <a:spLocks noChangeArrowheads="1"/>
            </p:cNvSpPr>
            <p:nvPr/>
          </p:nvSpPr>
          <p:spPr bwMode="auto">
            <a:xfrm>
              <a:off x="3022" y="459"/>
              <a:ext cx="2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3333CC"/>
                  </a:solidFill>
                  <a:latin typeface="Arial" charset="0"/>
                  <a:ea typeface="宋体" pitchFamily="2" charset="-122"/>
                </a:rPr>
                <a:t>b31			     b0</a:t>
              </a:r>
            </a:p>
          </p:txBody>
        </p:sp>
        <p:sp>
          <p:nvSpPr>
            <p:cNvPr id="756744" name="Line 8"/>
            <p:cNvSpPr>
              <a:spLocks noChangeShapeType="1"/>
            </p:cNvSpPr>
            <p:nvPr/>
          </p:nvSpPr>
          <p:spPr bwMode="auto">
            <a:xfrm flipV="1">
              <a:off x="3050" y="3975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45" name="Line 9"/>
            <p:cNvSpPr>
              <a:spLocks noChangeShapeType="1"/>
            </p:cNvSpPr>
            <p:nvPr/>
          </p:nvSpPr>
          <p:spPr bwMode="auto">
            <a:xfrm flipV="1">
              <a:off x="3050" y="3266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46" name="Text Box 10"/>
            <p:cNvSpPr txBox="1">
              <a:spLocks noChangeArrowheads="1"/>
            </p:cNvSpPr>
            <p:nvPr/>
          </p:nvSpPr>
          <p:spPr bwMode="auto">
            <a:xfrm>
              <a:off x="3929" y="3725"/>
              <a:ext cx="2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charset="0"/>
                </a:rPr>
                <a:t>x</a:t>
              </a:r>
            </a:p>
          </p:txBody>
        </p:sp>
        <p:sp>
          <p:nvSpPr>
            <p:cNvPr id="756747" name="Line 11"/>
            <p:cNvSpPr>
              <a:spLocks noChangeShapeType="1"/>
            </p:cNvSpPr>
            <p:nvPr/>
          </p:nvSpPr>
          <p:spPr bwMode="auto">
            <a:xfrm flipV="1">
              <a:off x="3050" y="3744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48" name="Line 12"/>
            <p:cNvSpPr>
              <a:spLocks noChangeShapeType="1"/>
            </p:cNvSpPr>
            <p:nvPr/>
          </p:nvSpPr>
          <p:spPr bwMode="auto">
            <a:xfrm flipV="1">
              <a:off x="3050" y="3489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49" name="Text Box 13"/>
            <p:cNvSpPr txBox="1">
              <a:spLocks noChangeArrowheads="1"/>
            </p:cNvSpPr>
            <p:nvPr/>
          </p:nvSpPr>
          <p:spPr bwMode="auto">
            <a:xfrm>
              <a:off x="3816" y="3489"/>
              <a:ext cx="5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charset="0"/>
                </a:rPr>
                <a:t>a[0]</a:t>
              </a:r>
            </a:p>
          </p:txBody>
        </p:sp>
        <p:sp>
          <p:nvSpPr>
            <p:cNvPr id="756750" name="Line 14"/>
            <p:cNvSpPr>
              <a:spLocks noChangeShapeType="1"/>
            </p:cNvSpPr>
            <p:nvPr/>
          </p:nvSpPr>
          <p:spPr bwMode="auto">
            <a:xfrm flipV="1">
              <a:off x="3050" y="2982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51" name="Text Box 15"/>
            <p:cNvSpPr txBox="1">
              <a:spLocks noChangeArrowheads="1"/>
            </p:cNvSpPr>
            <p:nvPr/>
          </p:nvSpPr>
          <p:spPr bwMode="auto">
            <a:xfrm>
              <a:off x="3787" y="3011"/>
              <a:ext cx="5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charset="0"/>
                </a:rPr>
                <a:t>a[99]</a:t>
              </a:r>
            </a:p>
          </p:txBody>
        </p:sp>
        <p:sp>
          <p:nvSpPr>
            <p:cNvPr id="756752" name="Line 16"/>
            <p:cNvSpPr>
              <a:spLocks noChangeShapeType="1"/>
            </p:cNvSpPr>
            <p:nvPr/>
          </p:nvSpPr>
          <p:spPr bwMode="auto">
            <a:xfrm>
              <a:off x="4071" y="3294"/>
              <a:ext cx="0" cy="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53" name="Line 17"/>
            <p:cNvSpPr>
              <a:spLocks noChangeShapeType="1"/>
            </p:cNvSpPr>
            <p:nvPr/>
          </p:nvSpPr>
          <p:spPr bwMode="auto">
            <a:xfrm flipV="1">
              <a:off x="3050" y="2727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54" name="Text Box 18"/>
            <p:cNvSpPr txBox="1">
              <a:spLocks noChangeArrowheads="1"/>
            </p:cNvSpPr>
            <p:nvPr/>
          </p:nvSpPr>
          <p:spPr bwMode="auto">
            <a:xfrm>
              <a:off x="3220" y="2727"/>
              <a:ext cx="7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charset="0"/>
                </a:rPr>
                <a:t>b[0][1]</a:t>
              </a:r>
            </a:p>
          </p:txBody>
        </p:sp>
        <p:sp>
          <p:nvSpPr>
            <p:cNvPr id="756755" name="Line 19"/>
            <p:cNvSpPr>
              <a:spLocks noChangeShapeType="1"/>
            </p:cNvSpPr>
            <p:nvPr/>
          </p:nvSpPr>
          <p:spPr bwMode="auto">
            <a:xfrm>
              <a:off x="4099" y="2727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56" name="Text Box 20"/>
            <p:cNvSpPr txBox="1">
              <a:spLocks noChangeArrowheads="1"/>
            </p:cNvSpPr>
            <p:nvPr/>
          </p:nvSpPr>
          <p:spPr bwMode="auto">
            <a:xfrm>
              <a:off x="5176" y="3744"/>
              <a:ext cx="4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charset="0"/>
                  <a:ea typeface="宋体" pitchFamily="2" charset="-122"/>
                </a:rPr>
                <a:t>100</a:t>
              </a:r>
            </a:p>
          </p:txBody>
        </p:sp>
        <p:sp>
          <p:nvSpPr>
            <p:cNvPr id="756757" name="Text Box 21"/>
            <p:cNvSpPr txBox="1">
              <a:spLocks noChangeArrowheads="1"/>
            </p:cNvSpPr>
            <p:nvPr/>
          </p:nvSpPr>
          <p:spPr bwMode="auto">
            <a:xfrm>
              <a:off x="5176" y="3517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charset="0"/>
                  <a:ea typeface="宋体" pitchFamily="2" charset="-122"/>
                </a:rPr>
                <a:t>104</a:t>
              </a:r>
            </a:p>
          </p:txBody>
        </p:sp>
        <p:sp>
          <p:nvSpPr>
            <p:cNvPr id="756758" name="Text Box 22"/>
            <p:cNvSpPr txBox="1">
              <a:spLocks noChangeArrowheads="1"/>
            </p:cNvSpPr>
            <p:nvPr/>
          </p:nvSpPr>
          <p:spPr bwMode="auto">
            <a:xfrm>
              <a:off x="4269" y="2727"/>
              <a:ext cx="7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charset="0"/>
                </a:rPr>
                <a:t>b[0][0]</a:t>
              </a:r>
            </a:p>
          </p:txBody>
        </p:sp>
        <p:sp>
          <p:nvSpPr>
            <p:cNvPr id="756759" name="Line 23"/>
            <p:cNvSpPr>
              <a:spLocks noChangeShapeType="1"/>
            </p:cNvSpPr>
            <p:nvPr/>
          </p:nvSpPr>
          <p:spPr bwMode="auto">
            <a:xfrm flipV="1">
              <a:off x="3050" y="2444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60" name="Line 24"/>
            <p:cNvSpPr>
              <a:spLocks noChangeShapeType="1"/>
            </p:cNvSpPr>
            <p:nvPr/>
          </p:nvSpPr>
          <p:spPr bwMode="auto">
            <a:xfrm flipV="1">
              <a:off x="3050" y="2189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61" name="Text Box 25"/>
            <p:cNvSpPr txBox="1">
              <a:spLocks noChangeArrowheads="1"/>
            </p:cNvSpPr>
            <p:nvPr/>
          </p:nvSpPr>
          <p:spPr bwMode="auto">
            <a:xfrm>
              <a:off x="3220" y="2189"/>
              <a:ext cx="7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charset="0"/>
                </a:rPr>
                <a:t>b[3][3]</a:t>
              </a:r>
            </a:p>
          </p:txBody>
        </p:sp>
        <p:sp>
          <p:nvSpPr>
            <p:cNvPr id="756762" name="Line 26"/>
            <p:cNvSpPr>
              <a:spLocks noChangeShapeType="1"/>
            </p:cNvSpPr>
            <p:nvPr/>
          </p:nvSpPr>
          <p:spPr bwMode="auto">
            <a:xfrm>
              <a:off x="4099" y="2189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63" name="Text Box 27"/>
            <p:cNvSpPr txBox="1">
              <a:spLocks noChangeArrowheads="1"/>
            </p:cNvSpPr>
            <p:nvPr/>
          </p:nvSpPr>
          <p:spPr bwMode="auto">
            <a:xfrm>
              <a:off x="4269" y="2189"/>
              <a:ext cx="7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charset="0"/>
                </a:rPr>
                <a:t>b[3][2]</a:t>
              </a:r>
            </a:p>
          </p:txBody>
        </p:sp>
        <p:sp>
          <p:nvSpPr>
            <p:cNvPr id="756764" name="Line 28"/>
            <p:cNvSpPr>
              <a:spLocks noChangeShapeType="1"/>
            </p:cNvSpPr>
            <p:nvPr/>
          </p:nvSpPr>
          <p:spPr bwMode="auto">
            <a:xfrm>
              <a:off x="4099" y="2500"/>
              <a:ext cx="0" cy="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65" name="Line 29"/>
            <p:cNvSpPr>
              <a:spLocks noChangeShapeType="1"/>
            </p:cNvSpPr>
            <p:nvPr/>
          </p:nvSpPr>
          <p:spPr bwMode="auto">
            <a:xfrm flipV="1">
              <a:off x="3050" y="1962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66" name="Line 30"/>
            <p:cNvSpPr>
              <a:spLocks noChangeShapeType="1"/>
            </p:cNvSpPr>
            <p:nvPr/>
          </p:nvSpPr>
          <p:spPr bwMode="auto">
            <a:xfrm>
              <a:off x="4638" y="196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67" name="Text Box 31"/>
            <p:cNvSpPr txBox="1">
              <a:spLocks noChangeArrowheads="1"/>
            </p:cNvSpPr>
            <p:nvPr/>
          </p:nvSpPr>
          <p:spPr bwMode="auto">
            <a:xfrm>
              <a:off x="4779" y="1934"/>
              <a:ext cx="2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charset="0"/>
                </a:rPr>
                <a:t>c</a:t>
              </a:r>
            </a:p>
          </p:txBody>
        </p:sp>
        <p:sp>
          <p:nvSpPr>
            <p:cNvPr id="756768" name="Text Box 32"/>
            <p:cNvSpPr txBox="1">
              <a:spLocks noChangeArrowheads="1"/>
            </p:cNvSpPr>
            <p:nvPr/>
          </p:nvSpPr>
          <p:spPr bwMode="auto">
            <a:xfrm>
              <a:off x="5176" y="3011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charset="0"/>
                  <a:ea typeface="宋体" pitchFamily="2" charset="-122"/>
                </a:rPr>
                <a:t>500</a:t>
              </a:r>
            </a:p>
          </p:txBody>
        </p:sp>
        <p:sp>
          <p:nvSpPr>
            <p:cNvPr id="756769" name="Text Box 33"/>
            <p:cNvSpPr txBox="1">
              <a:spLocks noChangeArrowheads="1"/>
            </p:cNvSpPr>
            <p:nvPr/>
          </p:nvSpPr>
          <p:spPr bwMode="auto">
            <a:xfrm>
              <a:off x="5176" y="2755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charset="0"/>
                  <a:ea typeface="宋体" pitchFamily="2" charset="-122"/>
                </a:rPr>
                <a:t>504</a:t>
              </a:r>
            </a:p>
          </p:txBody>
        </p:sp>
        <p:sp>
          <p:nvSpPr>
            <p:cNvPr id="756770" name="Text Box 34"/>
            <p:cNvSpPr txBox="1">
              <a:spLocks noChangeArrowheads="1"/>
            </p:cNvSpPr>
            <p:nvPr/>
          </p:nvSpPr>
          <p:spPr bwMode="auto">
            <a:xfrm>
              <a:off x="5176" y="2213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charset="0"/>
                  <a:ea typeface="宋体" pitchFamily="2" charset="-122"/>
                </a:rPr>
                <a:t>532</a:t>
              </a:r>
            </a:p>
          </p:txBody>
        </p:sp>
        <p:sp>
          <p:nvSpPr>
            <p:cNvPr id="756771" name="Text Box 35"/>
            <p:cNvSpPr txBox="1">
              <a:spLocks noChangeArrowheads="1"/>
            </p:cNvSpPr>
            <p:nvPr/>
          </p:nvSpPr>
          <p:spPr bwMode="auto">
            <a:xfrm>
              <a:off x="5176" y="1962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charset="0"/>
                  <a:ea typeface="宋体" pitchFamily="2" charset="-122"/>
                </a:rPr>
                <a:t>536</a:t>
              </a:r>
            </a:p>
          </p:txBody>
        </p:sp>
        <p:sp>
          <p:nvSpPr>
            <p:cNvPr id="756772" name="Line 36"/>
            <p:cNvSpPr>
              <a:spLocks noChangeShapeType="1"/>
            </p:cNvSpPr>
            <p:nvPr/>
          </p:nvSpPr>
          <p:spPr bwMode="auto">
            <a:xfrm flipV="1">
              <a:off x="3050" y="1735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73" name="Line 37"/>
            <p:cNvSpPr>
              <a:spLocks noChangeShapeType="1"/>
            </p:cNvSpPr>
            <p:nvPr/>
          </p:nvSpPr>
          <p:spPr bwMode="auto">
            <a:xfrm flipV="1">
              <a:off x="3050" y="1367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74" name="Text Box 38"/>
            <p:cNvSpPr txBox="1">
              <a:spLocks noChangeArrowheads="1"/>
            </p:cNvSpPr>
            <p:nvPr/>
          </p:nvSpPr>
          <p:spPr bwMode="auto">
            <a:xfrm>
              <a:off x="5176" y="1537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charset="0"/>
                  <a:ea typeface="宋体" pitchFamily="2" charset="-122"/>
                </a:rPr>
                <a:t>544</a:t>
              </a:r>
            </a:p>
          </p:txBody>
        </p:sp>
        <p:sp>
          <p:nvSpPr>
            <p:cNvPr id="756775" name="Line 39"/>
            <p:cNvSpPr>
              <a:spLocks noChangeShapeType="1"/>
            </p:cNvSpPr>
            <p:nvPr/>
          </p:nvSpPr>
          <p:spPr bwMode="auto">
            <a:xfrm flipV="1">
              <a:off x="3050" y="998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76" name="Line 40"/>
            <p:cNvSpPr>
              <a:spLocks noChangeShapeType="1"/>
            </p:cNvSpPr>
            <p:nvPr/>
          </p:nvSpPr>
          <p:spPr bwMode="auto">
            <a:xfrm>
              <a:off x="4071" y="4031"/>
              <a:ext cx="0" cy="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77" name="Line 41"/>
            <p:cNvSpPr>
              <a:spLocks noChangeShapeType="1"/>
            </p:cNvSpPr>
            <p:nvPr/>
          </p:nvSpPr>
          <p:spPr bwMode="auto">
            <a:xfrm>
              <a:off x="3050" y="1565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78" name="Text Box 42"/>
            <p:cNvSpPr txBox="1">
              <a:spLocks noChangeArrowheads="1"/>
            </p:cNvSpPr>
            <p:nvPr/>
          </p:nvSpPr>
          <p:spPr bwMode="auto">
            <a:xfrm>
              <a:off x="3986" y="1423"/>
              <a:ext cx="311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charset="0"/>
                </a:rPr>
                <a:t>d[0]</a:t>
              </a:r>
            </a:p>
          </p:txBody>
        </p:sp>
        <p:sp>
          <p:nvSpPr>
            <p:cNvPr id="756779" name="Text Box 43"/>
            <p:cNvSpPr txBox="1">
              <a:spLocks noChangeArrowheads="1"/>
            </p:cNvSpPr>
            <p:nvPr/>
          </p:nvSpPr>
          <p:spPr bwMode="auto">
            <a:xfrm>
              <a:off x="4042" y="828"/>
              <a:ext cx="311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Arial" charset="0"/>
                </a:rPr>
                <a:t>d[9]</a:t>
              </a:r>
            </a:p>
          </p:txBody>
        </p:sp>
        <p:sp>
          <p:nvSpPr>
            <p:cNvPr id="756780" name="Line 44"/>
            <p:cNvSpPr>
              <a:spLocks noChangeShapeType="1"/>
            </p:cNvSpPr>
            <p:nvPr/>
          </p:nvSpPr>
          <p:spPr bwMode="auto">
            <a:xfrm flipV="1">
              <a:off x="3050" y="1140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81" name="Line 45"/>
            <p:cNvSpPr>
              <a:spLocks noChangeShapeType="1"/>
            </p:cNvSpPr>
            <p:nvPr/>
          </p:nvSpPr>
          <p:spPr bwMode="auto">
            <a:xfrm>
              <a:off x="4127" y="1168"/>
              <a:ext cx="0" cy="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82" name="Line 46"/>
            <p:cNvSpPr>
              <a:spLocks noChangeShapeType="1"/>
            </p:cNvSpPr>
            <p:nvPr/>
          </p:nvSpPr>
          <p:spPr bwMode="auto">
            <a:xfrm flipV="1">
              <a:off x="3050" y="828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783" name="Text Box 47"/>
            <p:cNvSpPr txBox="1">
              <a:spLocks noChangeArrowheads="1"/>
            </p:cNvSpPr>
            <p:nvPr/>
          </p:nvSpPr>
          <p:spPr bwMode="auto">
            <a:xfrm>
              <a:off x="5176" y="941"/>
              <a:ext cx="3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charset="0"/>
                  <a:ea typeface="宋体" pitchFamily="2" charset="-122"/>
                </a:rPr>
                <a:t>616</a:t>
              </a:r>
            </a:p>
          </p:txBody>
        </p:sp>
      </p:grpSp>
      <p:sp>
        <p:nvSpPr>
          <p:cNvPr id="756784" name="Rectangle 48"/>
          <p:cNvSpPr>
            <a:spLocks noChangeArrowheads="1"/>
          </p:cNvSpPr>
          <p:nvPr/>
        </p:nvSpPr>
        <p:spPr bwMode="auto">
          <a:xfrm>
            <a:off x="187325" y="5129213"/>
            <a:ext cx="4699000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35000"/>
              </a:spcBef>
            </a:pPr>
            <a:r>
              <a:rPr lang="zh-CN" altLang="en-US" sz="2000"/>
              <a:t>将</a:t>
            </a:r>
            <a:r>
              <a:rPr lang="en-US" altLang="zh-CN" sz="2000"/>
              <a:t>b[i][j]</a:t>
            </a:r>
            <a:r>
              <a:rPr lang="zh-CN" altLang="en-US" sz="2000"/>
              <a:t>取到</a:t>
            </a:r>
            <a:r>
              <a:rPr lang="en-US" altLang="zh-CN" sz="2000"/>
              <a:t>AX</a:t>
            </a:r>
            <a:r>
              <a:rPr lang="zh-CN" altLang="en-US" sz="2000"/>
              <a:t>中的指令可以是：</a:t>
            </a:r>
          </a:p>
          <a:p>
            <a:pPr>
              <a:spcBef>
                <a:spcPct val="35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“</a:t>
            </a:r>
            <a:r>
              <a:rPr lang="en-US" altLang="zh-CN" sz="2000">
                <a:solidFill>
                  <a:srgbClr val="3333CC"/>
                </a:solidFill>
              </a:rPr>
              <a:t>movw </a:t>
            </a:r>
            <a:r>
              <a:rPr lang="en-US" altLang="zh-CN" sz="2000">
                <a:solidFill>
                  <a:srgbClr val="007635"/>
                </a:solidFill>
              </a:rPr>
              <a:t>504</a:t>
            </a:r>
            <a:r>
              <a:rPr lang="en-US" altLang="zh-CN" sz="2000">
                <a:solidFill>
                  <a:srgbClr val="3333CC"/>
                </a:solidFill>
              </a:rPr>
              <a:t>(%ebp</a:t>
            </a:r>
            <a:r>
              <a:rPr lang="en-US" altLang="zh-CN" sz="2000"/>
              <a:t>,%esi</a:t>
            </a:r>
            <a:r>
              <a:rPr lang="en-US" altLang="zh-CN" sz="2000">
                <a:solidFill>
                  <a:srgbClr val="3333CC"/>
                </a:solidFill>
              </a:rPr>
              <a:t>,</a:t>
            </a:r>
            <a:r>
              <a:rPr lang="en-US" altLang="zh-CN" sz="2000">
                <a:solidFill>
                  <a:srgbClr val="FF3300"/>
                </a:solidFill>
              </a:rPr>
              <a:t>2</a:t>
            </a:r>
            <a:r>
              <a:rPr lang="en-US" altLang="zh-CN" sz="2000">
                <a:solidFill>
                  <a:srgbClr val="3333CC"/>
                </a:solidFill>
              </a:rPr>
              <a:t>), %ax”</a:t>
            </a:r>
          </a:p>
          <a:p>
            <a:pPr>
              <a:spcBef>
                <a:spcPct val="35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其中，</a:t>
            </a:r>
            <a:r>
              <a:rPr lang="zh-CN" altLang="en-US" sz="2000" b="0"/>
              <a:t> </a:t>
            </a:r>
            <a:r>
              <a:rPr lang="en-US" altLang="zh-CN" sz="2000">
                <a:solidFill>
                  <a:srgbClr val="3333CC"/>
                </a:solidFill>
              </a:rPr>
              <a:t>i×8</a:t>
            </a:r>
            <a:r>
              <a:rPr lang="zh-CN" altLang="en-US" sz="2000">
                <a:solidFill>
                  <a:srgbClr val="3333CC"/>
                </a:solidFill>
              </a:rPr>
              <a:t>在</a:t>
            </a:r>
            <a:r>
              <a:rPr lang="en-US" altLang="zh-CN" sz="2000">
                <a:solidFill>
                  <a:srgbClr val="3333CC"/>
                </a:solidFill>
              </a:rPr>
              <a:t>EBP</a:t>
            </a:r>
            <a:r>
              <a:rPr lang="zh-CN" altLang="en-US" sz="2000">
                <a:solidFill>
                  <a:srgbClr val="3333CC"/>
                </a:solidFill>
              </a:rPr>
              <a:t>中，</a:t>
            </a:r>
            <a:r>
              <a:rPr lang="en-US" altLang="zh-CN" sz="2000">
                <a:solidFill>
                  <a:srgbClr val="3333CC"/>
                </a:solidFill>
              </a:rPr>
              <a:t>j</a:t>
            </a:r>
            <a:r>
              <a:rPr lang="zh-CN" altLang="en-US" sz="2000">
                <a:solidFill>
                  <a:srgbClr val="3333CC"/>
                </a:solidFill>
              </a:rPr>
              <a:t>在</a:t>
            </a:r>
            <a:r>
              <a:rPr lang="en-US" altLang="zh-CN" sz="2000">
                <a:solidFill>
                  <a:srgbClr val="3333CC"/>
                </a:solidFill>
              </a:rPr>
              <a:t>ESI</a:t>
            </a:r>
            <a:r>
              <a:rPr lang="zh-CN" altLang="en-US" sz="2000">
                <a:solidFill>
                  <a:srgbClr val="3333CC"/>
                </a:solidFill>
              </a:rPr>
              <a:t>中，</a:t>
            </a:r>
          </a:p>
          <a:p>
            <a:pPr>
              <a:spcBef>
                <a:spcPct val="35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           </a:t>
            </a:r>
            <a:r>
              <a:rPr lang="en-US" altLang="zh-CN" sz="2000">
                <a:solidFill>
                  <a:srgbClr val="FF3300"/>
                </a:solidFill>
              </a:rPr>
              <a:t>2</a:t>
            </a:r>
            <a:r>
              <a:rPr lang="zh-CN" altLang="en-US" sz="2000">
                <a:solidFill>
                  <a:srgbClr val="3333CC"/>
                </a:solidFill>
              </a:rPr>
              <a:t>为比例因子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56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567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567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567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 anchor="ctr">
            <a:spAutoFit/>
          </a:bodyPr>
          <a:lstStyle/>
          <a:p>
            <a:endParaRPr lang="zh-CN" altLang="en-US" sz="800">
              <a:solidFill>
                <a:schemeClr val="accent2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42291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800" y="728663"/>
            <a:ext cx="8410575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8788" name="Text Box 8"/>
          <p:cNvSpPr txBox="1">
            <a:spLocks noChangeArrowheads="1"/>
          </p:cNvSpPr>
          <p:nvPr/>
        </p:nvSpPr>
        <p:spPr bwMode="auto">
          <a:xfrm>
            <a:off x="781050" y="800100"/>
            <a:ext cx="2009775" cy="173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800">
              <a:solidFill>
                <a:schemeClr val="accent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58789" name="Text Box 12"/>
          <p:cNvSpPr txBox="1">
            <a:spLocks noChangeArrowheads="1"/>
          </p:cNvSpPr>
          <p:nvPr/>
        </p:nvSpPr>
        <p:spPr bwMode="auto">
          <a:xfrm>
            <a:off x="296863" y="3024188"/>
            <a:ext cx="8585200" cy="2017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位移量</a:t>
            </a:r>
            <a:r>
              <a:rPr lang="zh-CN" altLang="en-US" sz="2000">
                <a:solidFill>
                  <a:schemeClr val="accent2"/>
                </a:solidFill>
              </a:rPr>
              <a:t>和</a:t>
            </a:r>
            <a:r>
              <a:rPr lang="zh-CN" altLang="en-US" sz="2000">
                <a:solidFill>
                  <a:srgbClr val="FF3300"/>
                </a:solidFill>
              </a:rPr>
              <a:t>立即数</a:t>
            </a:r>
            <a:r>
              <a:rPr lang="zh-CN" altLang="en-US" sz="2000">
                <a:solidFill>
                  <a:schemeClr val="accent2"/>
                </a:solidFill>
              </a:rPr>
              <a:t>都可以是：</a:t>
            </a:r>
            <a:r>
              <a:rPr lang="en-US" altLang="zh-CN" sz="2000">
                <a:solidFill>
                  <a:schemeClr val="accent2"/>
                </a:solidFill>
              </a:rPr>
              <a:t>1B/2B/4B</a:t>
            </a:r>
          </a:p>
          <a:p>
            <a:pPr>
              <a:spcBef>
                <a:spcPct val="15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SIB</a:t>
            </a:r>
            <a:r>
              <a:rPr lang="zh-CN" altLang="en-US" sz="2000">
                <a:solidFill>
                  <a:schemeClr val="accent2"/>
                </a:solidFill>
              </a:rPr>
              <a:t>中基址</a:t>
            </a:r>
            <a:r>
              <a:rPr lang="en-US" altLang="zh-CN" sz="2000">
                <a:solidFill>
                  <a:schemeClr val="accent2"/>
                </a:solidFill>
              </a:rPr>
              <a:t>B</a:t>
            </a:r>
            <a:r>
              <a:rPr lang="zh-CN" altLang="en-US" sz="2000">
                <a:solidFill>
                  <a:schemeClr val="accent2"/>
                </a:solidFill>
              </a:rPr>
              <a:t>和变址</a:t>
            </a:r>
            <a:r>
              <a:rPr lang="en-US" altLang="zh-CN" sz="2000">
                <a:solidFill>
                  <a:schemeClr val="accent2"/>
                </a:solidFill>
              </a:rPr>
              <a:t>I</a:t>
            </a:r>
            <a:r>
              <a:rPr lang="zh-CN" altLang="en-US" sz="2000">
                <a:solidFill>
                  <a:schemeClr val="accent2"/>
                </a:solidFill>
              </a:rPr>
              <a:t>都可是</a:t>
            </a:r>
            <a:r>
              <a:rPr lang="en-US" altLang="zh-CN" sz="2000">
                <a:solidFill>
                  <a:schemeClr val="accent2"/>
                </a:solidFill>
              </a:rPr>
              <a:t>8</a:t>
            </a:r>
            <a:r>
              <a:rPr lang="zh-CN" altLang="en-US" sz="2000">
                <a:solidFill>
                  <a:schemeClr val="accent2"/>
                </a:solidFill>
              </a:rPr>
              <a:t>个</a:t>
            </a:r>
            <a:r>
              <a:rPr lang="en-US" altLang="zh-CN" sz="2000">
                <a:solidFill>
                  <a:schemeClr val="accent2"/>
                </a:solidFill>
              </a:rPr>
              <a:t>GRS</a:t>
            </a:r>
            <a:r>
              <a:rPr lang="zh-CN" altLang="en-US" sz="2000">
                <a:solidFill>
                  <a:schemeClr val="accent2"/>
                </a:solidFill>
              </a:rPr>
              <a:t>中任一个；</a:t>
            </a:r>
            <a:r>
              <a:rPr lang="en-US" altLang="zh-CN" sz="2000">
                <a:solidFill>
                  <a:schemeClr val="accent2"/>
                </a:solidFill>
              </a:rPr>
              <a:t>SS</a:t>
            </a:r>
            <a:r>
              <a:rPr lang="zh-CN" altLang="en-US" sz="2000">
                <a:solidFill>
                  <a:schemeClr val="accent2"/>
                </a:solidFill>
              </a:rPr>
              <a:t>给出比例因子</a:t>
            </a:r>
          </a:p>
          <a:p>
            <a:pPr>
              <a:spcBef>
                <a:spcPct val="15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操作码</a:t>
            </a:r>
            <a:r>
              <a:rPr lang="zh-CN" altLang="en-US" sz="2000">
                <a:solidFill>
                  <a:schemeClr val="accent2"/>
                </a:solidFill>
              </a:rPr>
              <a:t>：</a:t>
            </a:r>
            <a:r>
              <a:rPr lang="en-US" altLang="zh-CN" sz="2000">
                <a:solidFill>
                  <a:srgbClr val="A50021"/>
                </a:solidFill>
              </a:rPr>
              <a:t>opcode; W</a:t>
            </a:r>
            <a:r>
              <a:rPr lang="zh-CN" altLang="en-US" sz="2000">
                <a:solidFill>
                  <a:srgbClr val="A50021"/>
                </a:solidFill>
              </a:rPr>
              <a:t>：与机器模式（</a:t>
            </a:r>
            <a:r>
              <a:rPr lang="en-US" altLang="zh-CN" sz="2000">
                <a:solidFill>
                  <a:srgbClr val="A50021"/>
                </a:solidFill>
              </a:rPr>
              <a:t>16 / 32</a:t>
            </a:r>
            <a:r>
              <a:rPr lang="zh-CN" altLang="en-US" sz="2000">
                <a:solidFill>
                  <a:srgbClr val="A50021"/>
                </a:solidFill>
              </a:rPr>
              <a:t>位）一起确定寄存器位数（</a:t>
            </a:r>
            <a:r>
              <a:rPr lang="en-US" altLang="zh-CN" sz="2000">
                <a:solidFill>
                  <a:srgbClr val="A50021"/>
                </a:solidFill>
              </a:rPr>
              <a:t>AL / AX / EAX</a:t>
            </a:r>
            <a:r>
              <a:rPr lang="zh-CN" altLang="en-US" sz="2000">
                <a:solidFill>
                  <a:srgbClr val="A50021"/>
                </a:solidFill>
              </a:rPr>
              <a:t>）</a:t>
            </a:r>
            <a:r>
              <a:rPr lang="en-US" altLang="zh-CN" sz="2000">
                <a:solidFill>
                  <a:srgbClr val="A50021"/>
                </a:solidFill>
              </a:rPr>
              <a:t>; D</a:t>
            </a:r>
            <a:r>
              <a:rPr lang="zh-CN" altLang="en-US" sz="2000">
                <a:solidFill>
                  <a:srgbClr val="A50021"/>
                </a:solidFill>
              </a:rPr>
              <a:t>：操作方向（确定源和目标）</a:t>
            </a:r>
          </a:p>
          <a:p>
            <a:pPr>
              <a:spcBef>
                <a:spcPct val="15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寻址方式（</a:t>
            </a:r>
            <a:r>
              <a:rPr lang="en-US" altLang="zh-CN" sz="2000">
                <a:solidFill>
                  <a:srgbClr val="FF3300"/>
                </a:solidFill>
              </a:rPr>
              <a:t>ModRM</a:t>
            </a:r>
            <a:r>
              <a:rPr lang="zh-CN" altLang="en-US" sz="2000">
                <a:solidFill>
                  <a:srgbClr val="FF3300"/>
                </a:solidFill>
              </a:rPr>
              <a:t>字节）</a:t>
            </a:r>
            <a:r>
              <a:rPr lang="zh-CN" altLang="en-US" sz="2000">
                <a:solidFill>
                  <a:schemeClr val="accent2"/>
                </a:solidFill>
              </a:rPr>
              <a:t>：</a:t>
            </a:r>
            <a:r>
              <a:rPr lang="en-US" altLang="zh-CN" sz="2000">
                <a:solidFill>
                  <a:srgbClr val="A50021"/>
                </a:solidFill>
              </a:rPr>
              <a:t> mod</a:t>
            </a:r>
            <a:r>
              <a:rPr lang="zh-CN" altLang="en-US" sz="2000">
                <a:solidFill>
                  <a:srgbClr val="A50021"/>
                </a:solidFill>
              </a:rPr>
              <a:t>、</a:t>
            </a:r>
            <a:r>
              <a:rPr lang="en-US" altLang="zh-CN" sz="2000">
                <a:solidFill>
                  <a:srgbClr val="A50021"/>
                </a:solidFill>
              </a:rPr>
              <a:t>r/m</a:t>
            </a:r>
            <a:r>
              <a:rPr lang="zh-CN" altLang="en-US" sz="2000">
                <a:solidFill>
                  <a:srgbClr val="A50021"/>
                </a:solidFill>
              </a:rPr>
              <a:t>、 </a:t>
            </a:r>
            <a:r>
              <a:rPr lang="en-US" altLang="zh-CN" sz="2000">
                <a:solidFill>
                  <a:srgbClr val="A50021"/>
                </a:solidFill>
              </a:rPr>
              <a:t>reg/op</a:t>
            </a:r>
            <a:r>
              <a:rPr lang="zh-CN" altLang="en-US" sz="2000">
                <a:solidFill>
                  <a:srgbClr val="A50021"/>
                </a:solidFill>
              </a:rPr>
              <a:t>三个字段与</a:t>
            </a:r>
            <a:r>
              <a:rPr lang="en-US" altLang="zh-CN" sz="2000">
                <a:solidFill>
                  <a:srgbClr val="A50021"/>
                </a:solidFill>
              </a:rPr>
              <a:t>w</a:t>
            </a:r>
            <a:r>
              <a:rPr lang="zh-CN" altLang="en-US" sz="2000">
                <a:solidFill>
                  <a:srgbClr val="A50021"/>
                </a:solidFill>
              </a:rPr>
              <a:t>字段和机器模式（</a:t>
            </a:r>
            <a:r>
              <a:rPr lang="en-US" altLang="zh-CN" sz="2000">
                <a:solidFill>
                  <a:srgbClr val="A50021"/>
                </a:solidFill>
              </a:rPr>
              <a:t>16/32</a:t>
            </a:r>
            <a:r>
              <a:rPr lang="zh-CN" altLang="en-US" sz="2000">
                <a:solidFill>
                  <a:srgbClr val="A50021"/>
                </a:solidFill>
              </a:rPr>
              <a:t>）一起确定操作数所在的寄存器编号或有效地址计算方式</a:t>
            </a:r>
          </a:p>
        </p:txBody>
      </p:sp>
      <p:sp>
        <p:nvSpPr>
          <p:cNvPr id="758790" name="Rectangle 6"/>
          <p:cNvSpPr>
            <a:spLocks noChangeArrowheads="1"/>
          </p:cNvSpPr>
          <p:nvPr/>
        </p:nvSpPr>
        <p:spPr bwMode="auto">
          <a:xfrm>
            <a:off x="476250" y="122238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600">
                <a:solidFill>
                  <a:srgbClr val="CC3300"/>
                </a:solidFill>
                <a:latin typeface="Arial" charset="0"/>
                <a:ea typeface="黑体" pitchFamily="49" charset="-122"/>
              </a:rPr>
              <a:t>IA-32</a:t>
            </a:r>
            <a:r>
              <a:rPr lang="zh-CN" altLang="en-US" sz="3600">
                <a:solidFill>
                  <a:srgbClr val="CC3300"/>
                </a:solidFill>
                <a:latin typeface="Arial" charset="0"/>
                <a:ea typeface="黑体" pitchFamily="49" charset="-122"/>
              </a:rPr>
              <a:t>机器指令格式</a:t>
            </a:r>
          </a:p>
        </p:txBody>
      </p:sp>
      <p:sp>
        <p:nvSpPr>
          <p:cNvPr id="758791" name="Rectangle 7"/>
          <p:cNvSpPr>
            <a:spLocks noChangeArrowheads="1"/>
          </p:cNvSpPr>
          <p:nvPr/>
        </p:nvSpPr>
        <p:spPr bwMode="auto">
          <a:xfrm>
            <a:off x="1062038" y="5138738"/>
            <a:ext cx="7289800" cy="1339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400"/>
              <a:t>8d 04 02   lea  (%edx,%eax,1), %eax</a:t>
            </a:r>
          </a:p>
          <a:p>
            <a:pPr marL="342900" indent="-342900"/>
            <a:endParaRPr lang="en-US" altLang="zh-CN" sz="2400"/>
          </a:p>
          <a:p>
            <a:pPr marL="342900" indent="-342900"/>
            <a:endParaRPr lang="en-US" altLang="zh-CN" sz="1000"/>
          </a:p>
          <a:p>
            <a:pPr marL="342900" indent="-342900"/>
            <a:r>
              <a:rPr lang="en-US" altLang="zh-CN" sz="2400">
                <a:solidFill>
                  <a:srgbClr val="008000"/>
                </a:solidFill>
              </a:rPr>
              <a:t>1000 1101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chemeClr val="accent2"/>
                </a:solidFill>
              </a:rPr>
              <a:t>00 00</a:t>
            </a:r>
            <a:r>
              <a:rPr lang="en-US" altLang="zh-CN" sz="2400">
                <a:solidFill>
                  <a:srgbClr val="FF3300"/>
                </a:solidFill>
              </a:rPr>
              <a:t>0 100</a:t>
            </a:r>
            <a:r>
              <a:rPr lang="en-US" altLang="zh-CN" sz="2400"/>
              <a:t> 00 00</a:t>
            </a:r>
            <a:r>
              <a:rPr lang="en-US" altLang="zh-CN" sz="2400">
                <a:solidFill>
                  <a:srgbClr val="CC3300"/>
                </a:solidFill>
              </a:rPr>
              <a:t>0 010</a:t>
            </a:r>
          </a:p>
        </p:txBody>
      </p:sp>
      <p:grpSp>
        <p:nvGrpSpPr>
          <p:cNvPr id="758792" name="Group 8"/>
          <p:cNvGrpSpPr>
            <a:grpSpLocks/>
          </p:cNvGrpSpPr>
          <p:nvPr/>
        </p:nvGrpSpPr>
        <p:grpSpPr bwMode="auto">
          <a:xfrm>
            <a:off x="2411413" y="2663825"/>
            <a:ext cx="4995862" cy="2611438"/>
            <a:chOff x="1519" y="1678"/>
            <a:chExt cx="3147" cy="1645"/>
          </a:xfrm>
        </p:grpSpPr>
        <p:sp>
          <p:nvSpPr>
            <p:cNvPr id="758793" name="Line 9"/>
            <p:cNvSpPr>
              <a:spLocks noChangeShapeType="1"/>
            </p:cNvSpPr>
            <p:nvPr/>
          </p:nvSpPr>
          <p:spPr bwMode="auto">
            <a:xfrm flipH="1">
              <a:off x="3390" y="1678"/>
              <a:ext cx="57" cy="16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794" name="Line 10"/>
            <p:cNvSpPr>
              <a:spLocks noChangeShapeType="1"/>
            </p:cNvSpPr>
            <p:nvPr/>
          </p:nvSpPr>
          <p:spPr bwMode="auto">
            <a:xfrm flipH="1">
              <a:off x="3192" y="1678"/>
              <a:ext cx="964" cy="16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795" name="Line 11"/>
            <p:cNvSpPr>
              <a:spLocks noChangeShapeType="1"/>
            </p:cNvSpPr>
            <p:nvPr/>
          </p:nvSpPr>
          <p:spPr bwMode="auto">
            <a:xfrm flipH="1">
              <a:off x="2455" y="1707"/>
              <a:ext cx="2211" cy="16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796" name="Line 12"/>
            <p:cNvSpPr>
              <a:spLocks noChangeShapeType="1"/>
            </p:cNvSpPr>
            <p:nvPr/>
          </p:nvSpPr>
          <p:spPr bwMode="auto">
            <a:xfrm>
              <a:off x="1519" y="1678"/>
              <a:ext cx="2382" cy="15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8797" name="Group 13"/>
          <p:cNvGrpSpPr>
            <a:grpSpLocks/>
          </p:cNvGrpSpPr>
          <p:nvPr/>
        </p:nvGrpSpPr>
        <p:grpSpPr bwMode="auto">
          <a:xfrm>
            <a:off x="3311525" y="6443663"/>
            <a:ext cx="3060700" cy="0"/>
            <a:chOff x="2086" y="4059"/>
            <a:chExt cx="1928" cy="0"/>
          </a:xfrm>
        </p:grpSpPr>
        <p:sp>
          <p:nvSpPr>
            <p:cNvPr id="758798" name="Line 14"/>
            <p:cNvSpPr>
              <a:spLocks noChangeShapeType="1"/>
            </p:cNvSpPr>
            <p:nvPr/>
          </p:nvSpPr>
          <p:spPr bwMode="auto">
            <a:xfrm>
              <a:off x="3646" y="4059"/>
              <a:ext cx="368" cy="0"/>
            </a:xfrm>
            <a:prstGeom prst="line">
              <a:avLst/>
            </a:prstGeom>
            <a:noFill/>
            <a:ln w="57150">
              <a:solidFill>
                <a:srgbClr val="00502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799" name="Line 15"/>
            <p:cNvSpPr>
              <a:spLocks noChangeShapeType="1"/>
            </p:cNvSpPr>
            <p:nvPr/>
          </p:nvSpPr>
          <p:spPr bwMode="auto">
            <a:xfrm>
              <a:off x="3192" y="4059"/>
              <a:ext cx="368" cy="0"/>
            </a:xfrm>
            <a:prstGeom prst="line">
              <a:avLst/>
            </a:prstGeom>
            <a:noFill/>
            <a:ln w="57150">
              <a:solidFill>
                <a:srgbClr val="00502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800" name="Line 16"/>
            <p:cNvSpPr>
              <a:spLocks noChangeShapeType="1"/>
            </p:cNvSpPr>
            <p:nvPr/>
          </p:nvSpPr>
          <p:spPr bwMode="auto">
            <a:xfrm>
              <a:off x="2086" y="4059"/>
              <a:ext cx="368" cy="0"/>
            </a:xfrm>
            <a:prstGeom prst="line">
              <a:avLst/>
            </a:prstGeom>
            <a:noFill/>
            <a:ln w="57150">
              <a:solidFill>
                <a:srgbClr val="00502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8801" name="Group 17"/>
          <p:cNvGrpSpPr>
            <a:grpSpLocks/>
          </p:cNvGrpSpPr>
          <p:nvPr/>
        </p:nvGrpSpPr>
        <p:grpSpPr bwMode="auto">
          <a:xfrm>
            <a:off x="3671888" y="5454650"/>
            <a:ext cx="2655887" cy="674688"/>
            <a:chOff x="2313" y="3464"/>
            <a:chExt cx="1673" cy="425"/>
          </a:xfrm>
        </p:grpSpPr>
        <p:sp>
          <p:nvSpPr>
            <p:cNvPr id="758802" name="Line 18"/>
            <p:cNvSpPr>
              <a:spLocks noChangeShapeType="1"/>
            </p:cNvSpPr>
            <p:nvPr/>
          </p:nvSpPr>
          <p:spPr bwMode="auto">
            <a:xfrm flipH="1">
              <a:off x="2313" y="3492"/>
              <a:ext cx="1673" cy="36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803" name="Line 19"/>
            <p:cNvSpPr>
              <a:spLocks noChangeShapeType="1"/>
            </p:cNvSpPr>
            <p:nvPr/>
          </p:nvSpPr>
          <p:spPr bwMode="auto">
            <a:xfrm flipH="1">
              <a:off x="3050" y="3464"/>
              <a:ext cx="340" cy="42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804" name="Line 20"/>
            <p:cNvSpPr>
              <a:spLocks noChangeShapeType="1"/>
            </p:cNvSpPr>
            <p:nvPr/>
          </p:nvSpPr>
          <p:spPr bwMode="auto">
            <a:xfrm>
              <a:off x="3135" y="3464"/>
              <a:ext cx="227" cy="397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805" name="Line 21"/>
            <p:cNvSpPr>
              <a:spLocks noChangeShapeType="1"/>
            </p:cNvSpPr>
            <p:nvPr/>
          </p:nvSpPr>
          <p:spPr bwMode="auto">
            <a:xfrm>
              <a:off x="2568" y="3464"/>
              <a:ext cx="1276" cy="397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8806" name="Text Box 22"/>
          <p:cNvSpPr txBox="1">
            <a:spLocks noChangeArrowheads="1"/>
          </p:cNvSpPr>
          <p:nvPr/>
        </p:nvSpPr>
        <p:spPr bwMode="auto">
          <a:xfrm>
            <a:off x="5021263" y="1741488"/>
            <a:ext cx="2474912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200">
                <a:solidFill>
                  <a:srgbClr val="CC3300"/>
                </a:solidFill>
              </a:rPr>
              <a:t>存储器操作数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8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8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8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8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5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5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91" grpId="0"/>
      <p:bldP spid="75880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18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" y="107950"/>
            <a:ext cx="3060700" cy="2720975"/>
          </a:xfrm>
          <a:prstGeom prst="rect">
            <a:avLst/>
          </a:prstGeom>
          <a:noFill/>
        </p:spPr>
      </p:pic>
      <p:sp>
        <p:nvSpPr>
          <p:cNvPr id="76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/>
              <a:t>                        </a:t>
            </a:r>
            <a:r>
              <a:rPr lang="zh-CN" altLang="en-US" sz="3600"/>
              <a:t>程序由指令序列组成</a:t>
            </a:r>
          </a:p>
        </p:txBody>
      </p:sp>
      <p:sp>
        <p:nvSpPr>
          <p:cNvPr id="761860" name="Rectangle 4"/>
          <p:cNvSpPr>
            <a:spLocks noChangeArrowheads="1"/>
          </p:cNvSpPr>
          <p:nvPr/>
        </p:nvSpPr>
        <p:spPr bwMode="auto">
          <a:xfrm>
            <a:off x="223838" y="2979738"/>
            <a:ext cx="6192837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solidFill>
                  <a:srgbClr val="FF3300"/>
                </a:solidFill>
                <a:latin typeface="Arial" charset="0"/>
                <a:ea typeface="宋体" pitchFamily="2" charset="-122"/>
              </a:rPr>
              <a:t>080483d4</a:t>
            </a:r>
            <a:r>
              <a:rPr lang="zh-CN" altLang="en-US">
                <a:latin typeface="Arial" charset="0"/>
                <a:ea typeface="宋体" pitchFamily="2" charset="-122"/>
              </a:rPr>
              <a:t> </a:t>
            </a:r>
            <a:r>
              <a:rPr lang="en-US" altLang="zh-CN">
                <a:latin typeface="Arial" charset="0"/>
                <a:ea typeface="宋体" pitchFamily="2" charset="-122"/>
              </a:rPr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80483d4:    	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80483d5:   	89 e5	   mov   %esp,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80483d7:    	83 ec 10   sub    $0x10, %esp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</a:t>
            </a:r>
            <a:r>
              <a:rPr lang="en-US" altLang="zh-CN">
                <a:latin typeface="Arial" charset="0"/>
              </a:rPr>
              <a:t>80483da</a:t>
            </a:r>
            <a:r>
              <a:rPr lang="en-US" altLang="zh-CN">
                <a:latin typeface="Arial" charset="0"/>
                <a:ea typeface="宋体" pitchFamily="2" charset="-122"/>
              </a:rPr>
              <a:t>:    	8b 45 0c   mov   0xc(%ebp),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80483dd:    	8b 55 08   mov   0x8(%ebp), %edx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80483e0:    	8d 04 02   lea     (%edx,%eax,1),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80483e3:     	89 45 fc    mov   %eax, -0x4(%ebp)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80483e6:  	8b 45 fc    mov   -0x4(%ebp),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80483e9:  	c9             leave 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80483ea:  	c3             ret </a:t>
            </a:r>
          </a:p>
        </p:txBody>
      </p:sp>
      <p:sp>
        <p:nvSpPr>
          <p:cNvPr id="761861" name="Text Box 5"/>
          <p:cNvSpPr txBox="1">
            <a:spLocks noChangeArrowheads="1"/>
          </p:cNvSpPr>
          <p:nvPr/>
        </p:nvSpPr>
        <p:spPr bwMode="auto">
          <a:xfrm>
            <a:off x="296863" y="6362700"/>
            <a:ext cx="7380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Arial" charset="0"/>
              </a:rPr>
              <a:t>test</a:t>
            </a:r>
            <a:r>
              <a:rPr lang="zh-CN" altLang="en-US" sz="2000">
                <a:solidFill>
                  <a:srgbClr val="3333CC"/>
                </a:solidFill>
                <a:latin typeface="Arial" charset="0"/>
              </a:rPr>
              <a:t>代码从</a:t>
            </a:r>
            <a:r>
              <a:rPr lang="en-US" altLang="zh-CN" sz="2000">
                <a:solidFill>
                  <a:srgbClr val="3333CC"/>
                </a:solidFill>
                <a:latin typeface="Arial" charset="0"/>
              </a:rPr>
              <a:t>80483d4</a:t>
            </a:r>
            <a:r>
              <a:rPr lang="zh-CN" altLang="en-US" sz="2000">
                <a:solidFill>
                  <a:srgbClr val="3333CC"/>
                </a:solidFill>
                <a:latin typeface="Arial" charset="0"/>
              </a:rPr>
              <a:t>开始！</a:t>
            </a:r>
          </a:p>
        </p:txBody>
      </p:sp>
      <p:sp>
        <p:nvSpPr>
          <p:cNvPr id="761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27100" y="2484438"/>
            <a:ext cx="3735388" cy="495300"/>
          </a:xfrm>
        </p:spPr>
        <p:txBody>
          <a:bodyPr/>
          <a:lstStyle/>
          <a:p>
            <a:pPr>
              <a:lnSpc>
                <a:spcPct val="105000"/>
              </a:lnSpc>
              <a:buFontTx/>
              <a:buNone/>
            </a:pPr>
            <a:r>
              <a:rPr lang="en-US" altLang="zh-CN" sz="220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“objdump -d test” </a:t>
            </a:r>
            <a:r>
              <a:rPr lang="zh-CN" altLang="en-US" sz="220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结果</a:t>
            </a:r>
          </a:p>
        </p:txBody>
      </p:sp>
      <p:sp>
        <p:nvSpPr>
          <p:cNvPr id="761863" name="Text Box 7"/>
          <p:cNvSpPr txBox="1">
            <a:spLocks noChangeArrowheads="1"/>
          </p:cNvSpPr>
          <p:nvPr/>
        </p:nvSpPr>
        <p:spPr bwMode="auto">
          <a:xfrm>
            <a:off x="3627438" y="6399213"/>
            <a:ext cx="32400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执行</a:t>
            </a:r>
            <a:r>
              <a:rPr lang="en-US" altLang="zh-CN" sz="2000">
                <a:solidFill>
                  <a:srgbClr val="3333CC"/>
                </a:solidFill>
              </a:rPr>
              <a:t>add</a:t>
            </a:r>
            <a:r>
              <a:rPr lang="zh-CN" altLang="en-US" sz="2000">
                <a:solidFill>
                  <a:srgbClr val="3333CC"/>
                </a:solidFill>
              </a:rPr>
              <a:t>时，起始</a:t>
            </a:r>
            <a:r>
              <a:rPr lang="en-US" altLang="zh-CN" sz="2000">
                <a:solidFill>
                  <a:srgbClr val="3333CC"/>
                </a:solidFill>
              </a:rPr>
              <a:t>EIP=?</a:t>
            </a:r>
            <a:endParaRPr lang="zh-CN" altLang="en-US" sz="2000">
              <a:solidFill>
                <a:srgbClr val="3333CC"/>
              </a:solidFill>
            </a:endParaRPr>
          </a:p>
        </p:txBody>
      </p:sp>
      <p:sp>
        <p:nvSpPr>
          <p:cNvPr id="761864" name="Text Box 8"/>
          <p:cNvSpPr txBox="1">
            <a:spLocks noChangeArrowheads="1"/>
          </p:cNvSpPr>
          <p:nvPr/>
        </p:nvSpPr>
        <p:spPr bwMode="auto">
          <a:xfrm>
            <a:off x="2771775" y="2979738"/>
            <a:ext cx="28352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EIP</a:t>
            </a:r>
            <a:r>
              <a:rPr lang="en-US" altLang="zh-CN" sz="2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 sz="2000">
                <a:solidFill>
                  <a:srgbClr val="FF3300"/>
                </a:solidFill>
              </a:rPr>
              <a:t>0x80483d4</a:t>
            </a:r>
          </a:p>
        </p:txBody>
      </p:sp>
      <p:sp>
        <p:nvSpPr>
          <p:cNvPr id="761865" name="Text Box 9"/>
          <p:cNvSpPr txBox="1">
            <a:spLocks noChangeArrowheads="1"/>
          </p:cNvSpPr>
          <p:nvPr/>
        </p:nvSpPr>
        <p:spPr bwMode="auto">
          <a:xfrm>
            <a:off x="3671888" y="908050"/>
            <a:ext cx="5086350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chemeClr val="accent2"/>
                </a:solidFill>
              </a:rPr>
              <a:t>若 </a:t>
            </a:r>
            <a:r>
              <a:rPr lang="en-US" altLang="zh-CN" sz="2000">
                <a:solidFill>
                  <a:schemeClr val="accent2"/>
                </a:solidFill>
              </a:rPr>
              <a:t>i= 2147483647</a:t>
            </a:r>
            <a:r>
              <a:rPr lang="zh-CN" altLang="en-US" sz="2000">
                <a:solidFill>
                  <a:schemeClr val="accent2"/>
                </a:solidFill>
              </a:rPr>
              <a:t>，</a:t>
            </a:r>
            <a:r>
              <a:rPr lang="en-US" altLang="zh-CN" sz="2000">
                <a:solidFill>
                  <a:schemeClr val="accent2"/>
                </a:solidFill>
              </a:rPr>
              <a:t>j=2</a:t>
            </a:r>
            <a:r>
              <a:rPr lang="zh-CN" altLang="en-US" sz="2000">
                <a:solidFill>
                  <a:schemeClr val="accent2"/>
                </a:solidFill>
              </a:rPr>
              <a:t>，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chemeClr val="accent2"/>
                </a:solidFill>
              </a:rPr>
              <a:t>则程序执行结果是什么？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chemeClr val="accent2"/>
                </a:solidFill>
              </a:rPr>
              <a:t>每一步如何执行？</a:t>
            </a:r>
          </a:p>
        </p:txBody>
      </p:sp>
      <p:sp>
        <p:nvSpPr>
          <p:cNvPr id="761866" name="Text Box 10"/>
          <p:cNvSpPr txBox="1">
            <a:spLocks noChangeArrowheads="1"/>
          </p:cNvSpPr>
          <p:nvPr/>
        </p:nvSpPr>
        <p:spPr bwMode="auto">
          <a:xfrm>
            <a:off x="6146800" y="1854200"/>
            <a:ext cx="27908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/>
              <a:t>想想妈妈怎么做菜的？</a:t>
            </a:r>
          </a:p>
        </p:txBody>
      </p:sp>
      <p:sp>
        <p:nvSpPr>
          <p:cNvPr id="761867" name="Rectangle 11"/>
          <p:cNvSpPr>
            <a:spLocks noChangeArrowheads="1"/>
          </p:cNvSpPr>
          <p:nvPr/>
        </p:nvSpPr>
        <p:spPr bwMode="auto">
          <a:xfrm>
            <a:off x="2051050" y="3294063"/>
            <a:ext cx="406400" cy="2925762"/>
          </a:xfrm>
          <a:prstGeom prst="rect">
            <a:avLst/>
          </a:prstGeom>
          <a:solidFill>
            <a:srgbClr val="800080">
              <a:alpha val="24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1868" name="Rectangle 12"/>
          <p:cNvSpPr>
            <a:spLocks noChangeArrowheads="1"/>
          </p:cNvSpPr>
          <p:nvPr/>
        </p:nvSpPr>
        <p:spPr bwMode="auto">
          <a:xfrm>
            <a:off x="2457450" y="3608388"/>
            <a:ext cx="314325" cy="2025650"/>
          </a:xfrm>
          <a:prstGeom prst="rect">
            <a:avLst/>
          </a:prstGeom>
          <a:solidFill>
            <a:srgbClr val="339966">
              <a:alpha val="24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1869" name="Group 13"/>
          <p:cNvGrpSpPr>
            <a:grpSpLocks/>
          </p:cNvGrpSpPr>
          <p:nvPr/>
        </p:nvGrpSpPr>
        <p:grpSpPr bwMode="auto">
          <a:xfrm>
            <a:off x="6057900" y="2708275"/>
            <a:ext cx="2790825" cy="1920875"/>
            <a:chOff x="3674" y="1451"/>
            <a:chExt cx="1758" cy="1210"/>
          </a:xfrm>
        </p:grpSpPr>
        <p:sp>
          <p:nvSpPr>
            <p:cNvPr id="761870" name="Rectangle 14"/>
            <p:cNvSpPr>
              <a:spLocks noChangeArrowheads="1"/>
            </p:cNvSpPr>
            <p:nvPr/>
          </p:nvSpPr>
          <p:spPr bwMode="auto">
            <a:xfrm>
              <a:off x="4184" y="1451"/>
              <a:ext cx="1248" cy="12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根据</a:t>
              </a:r>
              <a:r>
                <a:rPr lang="en-US" altLang="zh-CN" sz="2000">
                  <a:solidFill>
                    <a:srgbClr val="FF3300"/>
                  </a:solidFill>
                </a:rPr>
                <a:t>EIP</a:t>
              </a:r>
              <a:r>
                <a:rPr lang="zh-CN" altLang="en-US" sz="2000">
                  <a:solidFill>
                    <a:srgbClr val="FF3300"/>
                  </a:solidFill>
                </a:rPr>
                <a:t>取指令</a:t>
              </a:r>
              <a:endParaRPr lang="zh-CN" altLang="en-US" sz="2000">
                <a:solidFill>
                  <a:srgbClr val="3333CC"/>
                </a:solidFill>
              </a:endParaRPr>
            </a:p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指令译码</a:t>
              </a:r>
              <a:endParaRPr lang="zh-CN" altLang="en-US" sz="2000">
                <a:solidFill>
                  <a:srgbClr val="3333CC"/>
                </a:solidFill>
              </a:endParaRPr>
            </a:p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取操作数</a:t>
              </a:r>
              <a:endParaRPr lang="zh-CN" altLang="en-US" sz="2000">
                <a:solidFill>
                  <a:srgbClr val="3333CC"/>
                </a:solidFill>
              </a:endParaRPr>
            </a:p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指令执行</a:t>
              </a:r>
              <a:endParaRPr lang="zh-CN" altLang="en-US" sz="2000">
                <a:solidFill>
                  <a:srgbClr val="3333CC"/>
                </a:solidFill>
              </a:endParaRPr>
            </a:p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回写结果</a:t>
              </a:r>
              <a:endParaRPr lang="zh-CN" altLang="en-US" sz="2000">
                <a:solidFill>
                  <a:srgbClr val="3333CC"/>
                </a:solidFill>
              </a:endParaRPr>
            </a:p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修改</a:t>
              </a:r>
              <a:r>
                <a:rPr lang="en-US" altLang="zh-CN" sz="2000">
                  <a:solidFill>
                    <a:srgbClr val="FF3300"/>
                  </a:solidFill>
                </a:rPr>
                <a:t>EIP</a:t>
              </a:r>
              <a:r>
                <a:rPr lang="zh-CN" altLang="en-US" sz="2000">
                  <a:solidFill>
                    <a:srgbClr val="FF3300"/>
                  </a:solidFill>
                </a:rPr>
                <a:t>的值</a:t>
              </a:r>
              <a:endParaRPr lang="zh-CN" altLang="en-US" sz="2000">
                <a:solidFill>
                  <a:schemeClr val="tx2"/>
                </a:solidFill>
              </a:endParaRPr>
            </a:p>
          </p:txBody>
        </p:sp>
        <p:sp>
          <p:nvSpPr>
            <p:cNvPr id="761871" name="AutoShape 15"/>
            <p:cNvSpPr>
              <a:spLocks/>
            </p:cNvSpPr>
            <p:nvPr/>
          </p:nvSpPr>
          <p:spPr bwMode="auto">
            <a:xfrm>
              <a:off x="4099" y="1565"/>
              <a:ext cx="113" cy="992"/>
            </a:xfrm>
            <a:prstGeom prst="leftBrace">
              <a:avLst>
                <a:gd name="adj1" fmla="val 7315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1872" name="Text Box 16"/>
            <p:cNvSpPr txBox="1">
              <a:spLocks noChangeArrowheads="1"/>
            </p:cNvSpPr>
            <p:nvPr/>
          </p:nvSpPr>
          <p:spPr bwMode="auto">
            <a:xfrm>
              <a:off x="3674" y="1735"/>
              <a:ext cx="652" cy="6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/>
              <a:r>
                <a:rPr lang="zh-CN" altLang="en-US" sz="2000"/>
                <a:t>取并</a:t>
              </a:r>
            </a:p>
            <a:p>
              <a:pPr marL="342900" indent="-342900"/>
              <a:r>
                <a:rPr lang="zh-CN" altLang="en-US" sz="2000"/>
                <a:t>执行</a:t>
              </a:r>
            </a:p>
            <a:p>
              <a:pPr marL="342900" indent="-342900"/>
              <a:r>
                <a:rPr lang="zh-CN" altLang="en-US" sz="2000"/>
                <a:t>指令</a:t>
              </a:r>
            </a:p>
          </p:txBody>
        </p:sp>
      </p:grpSp>
      <p:sp>
        <p:nvSpPr>
          <p:cNvPr id="761873" name="Rectangle 17"/>
          <p:cNvSpPr>
            <a:spLocks noChangeArrowheads="1"/>
          </p:cNvSpPr>
          <p:nvPr/>
        </p:nvSpPr>
        <p:spPr bwMode="auto">
          <a:xfrm>
            <a:off x="2771775" y="3787775"/>
            <a:ext cx="314325" cy="2025650"/>
          </a:xfrm>
          <a:prstGeom prst="rect">
            <a:avLst/>
          </a:prstGeom>
          <a:solidFill>
            <a:srgbClr val="FF0000">
              <a:alpha val="24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1874" name="Group 18"/>
          <p:cNvGrpSpPr>
            <a:grpSpLocks/>
          </p:cNvGrpSpPr>
          <p:nvPr/>
        </p:nvGrpSpPr>
        <p:grpSpPr bwMode="auto">
          <a:xfrm>
            <a:off x="2457450" y="6084888"/>
            <a:ext cx="2295525" cy="455612"/>
            <a:chOff x="1548" y="3833"/>
            <a:chExt cx="1446" cy="287"/>
          </a:xfrm>
        </p:grpSpPr>
        <p:sp>
          <p:nvSpPr>
            <p:cNvPr id="761875" name="Line 19"/>
            <p:cNvSpPr>
              <a:spLocks noChangeShapeType="1"/>
            </p:cNvSpPr>
            <p:nvPr/>
          </p:nvSpPr>
          <p:spPr bwMode="auto">
            <a:xfrm>
              <a:off x="1548" y="3833"/>
              <a:ext cx="1077" cy="14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1876" name="Text Box 20"/>
            <p:cNvSpPr txBox="1">
              <a:spLocks noChangeArrowheads="1"/>
            </p:cNvSpPr>
            <p:nvPr/>
          </p:nvSpPr>
          <p:spPr bwMode="auto">
            <a:xfrm>
              <a:off x="2597" y="3889"/>
              <a:ext cx="39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OP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1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61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618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618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61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6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6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6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6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6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60" grpId="0"/>
      <p:bldP spid="761861" grpId="0"/>
      <p:bldP spid="761862" grpId="0" build="p"/>
      <p:bldP spid="761863" grpId="0"/>
      <p:bldP spid="761864" grpId="0"/>
      <p:bldP spid="761867" grpId="0" animBg="1"/>
      <p:bldP spid="761868" grpId="0" animBg="1"/>
      <p:bldP spid="76187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/>
              <a:t>指令执行过程</a:t>
            </a:r>
          </a:p>
        </p:txBody>
      </p:sp>
      <p:sp>
        <p:nvSpPr>
          <p:cNvPr id="762883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62884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2885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62886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62887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125538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62888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889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890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2891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62892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62893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2894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2895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2896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2897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2898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2899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2900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2901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762902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62903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2904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2905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62906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2907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62908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2909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2910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2911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62912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2913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2914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2915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62916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2917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2918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62919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2920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2921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2922" name="Text Box 42"/>
          <p:cNvSpPr txBox="1">
            <a:spLocks noChangeArrowheads="1"/>
          </p:cNvSpPr>
          <p:nvPr/>
        </p:nvSpPr>
        <p:spPr bwMode="auto">
          <a:xfrm>
            <a:off x="476250" y="6219825"/>
            <a:ext cx="1304925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62923" name="Line 43"/>
          <p:cNvSpPr>
            <a:spLocks noChangeShapeType="1"/>
          </p:cNvSpPr>
          <p:nvPr/>
        </p:nvSpPr>
        <p:spPr bwMode="auto">
          <a:xfrm flipH="1">
            <a:off x="1736725" y="6443663"/>
            <a:ext cx="229711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924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925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62926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2927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62928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2929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62930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2931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2932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762933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762934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62935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62936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2937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2938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2939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62940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62941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62942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762943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762944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2945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2946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947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948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949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950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951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952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953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62954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62955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62956" name="Text Box 76"/>
          <p:cNvSpPr txBox="1">
            <a:spLocks noChangeArrowheads="1"/>
          </p:cNvSpPr>
          <p:nvPr/>
        </p:nvSpPr>
        <p:spPr bwMode="auto">
          <a:xfrm>
            <a:off x="7642225" y="545465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62957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62958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762959" name="Rectangle 79"/>
          <p:cNvSpPr>
            <a:spLocks noChangeArrowheads="1"/>
          </p:cNvSpPr>
          <p:nvPr/>
        </p:nvSpPr>
        <p:spPr bwMode="auto">
          <a:xfrm>
            <a:off x="134938" y="684213"/>
            <a:ext cx="619283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89 e5	   mov   %esp, %ebp</a:t>
            </a:r>
          </a:p>
        </p:txBody>
      </p:sp>
      <p:sp>
        <p:nvSpPr>
          <p:cNvPr id="762960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961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962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62963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62964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62965" name="Line 85"/>
          <p:cNvSpPr>
            <a:spLocks noChangeShapeType="1"/>
          </p:cNvSpPr>
          <p:nvPr/>
        </p:nvSpPr>
        <p:spPr bwMode="auto">
          <a:xfrm>
            <a:off x="4481513" y="49577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966" name="Text Box 86"/>
          <p:cNvSpPr txBox="1">
            <a:spLocks noChangeArrowheads="1"/>
          </p:cNvSpPr>
          <p:nvPr/>
        </p:nvSpPr>
        <p:spPr bwMode="auto">
          <a:xfrm>
            <a:off x="3849688" y="20335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62967" name="Text Box 87"/>
          <p:cNvSpPr txBox="1">
            <a:spLocks noChangeArrowheads="1"/>
          </p:cNvSpPr>
          <p:nvPr/>
        </p:nvSpPr>
        <p:spPr bwMode="auto">
          <a:xfrm>
            <a:off x="3849688" y="25288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62968" name="Rectangle 88"/>
          <p:cNvSpPr>
            <a:spLocks noChangeArrowheads="1"/>
          </p:cNvSpPr>
          <p:nvPr/>
        </p:nvSpPr>
        <p:spPr bwMode="auto">
          <a:xfrm>
            <a:off x="3094038" y="2046288"/>
            <a:ext cx="6683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62969" name="Rectangle 89"/>
          <p:cNvSpPr>
            <a:spLocks noChangeArrowheads="1"/>
          </p:cNvSpPr>
          <p:nvPr/>
        </p:nvSpPr>
        <p:spPr bwMode="auto">
          <a:xfrm>
            <a:off x="3086100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62970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62971" name="Text Box 91"/>
          <p:cNvSpPr txBox="1">
            <a:spLocks noChangeArrowheads="1"/>
          </p:cNvSpPr>
          <p:nvPr/>
        </p:nvSpPr>
        <p:spPr bwMode="auto">
          <a:xfrm>
            <a:off x="3806825" y="2033588"/>
            <a:ext cx="1252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62972" name="Text Box 92"/>
          <p:cNvSpPr txBox="1">
            <a:spLocks noChangeArrowheads="1"/>
          </p:cNvSpPr>
          <p:nvPr/>
        </p:nvSpPr>
        <p:spPr bwMode="auto">
          <a:xfrm>
            <a:off x="3806825" y="2573338"/>
            <a:ext cx="1252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62973" name="Line 93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974" name="Line 94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975" name="Line 95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976" name="Text Box 96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62977" name="Line 97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978" name="Line 98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979" name="Line 99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980" name="Line 100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981" name="Line 101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982" name="Text Box 102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80483d4</a:t>
            </a:r>
          </a:p>
        </p:txBody>
      </p:sp>
      <p:sp>
        <p:nvSpPr>
          <p:cNvPr id="762983" name="Text Box 103"/>
          <p:cNvSpPr txBox="1">
            <a:spLocks noChangeArrowheads="1"/>
          </p:cNvSpPr>
          <p:nvPr/>
        </p:nvSpPr>
        <p:spPr bwMode="auto">
          <a:xfrm>
            <a:off x="5302250" y="26638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80483d4</a:t>
            </a:r>
          </a:p>
        </p:txBody>
      </p:sp>
      <p:sp>
        <p:nvSpPr>
          <p:cNvPr id="762984" name="Rectangle 104"/>
          <p:cNvSpPr>
            <a:spLocks noChangeArrowheads="1"/>
          </p:cNvSpPr>
          <p:nvPr/>
        </p:nvSpPr>
        <p:spPr bwMode="auto">
          <a:xfrm>
            <a:off x="5516563" y="6399213"/>
            <a:ext cx="14859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5589e583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62985" name="Text Box 105"/>
          <p:cNvSpPr txBox="1">
            <a:spLocks noChangeArrowheads="1"/>
          </p:cNvSpPr>
          <p:nvPr/>
        </p:nvSpPr>
        <p:spPr bwMode="auto">
          <a:xfrm>
            <a:off x="5921375" y="4959350"/>
            <a:ext cx="630238" cy="366713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Rd</a:t>
            </a:r>
          </a:p>
        </p:txBody>
      </p:sp>
      <p:sp>
        <p:nvSpPr>
          <p:cNvPr id="762986" name="Rectangle 106"/>
          <p:cNvSpPr>
            <a:spLocks noChangeArrowheads="1"/>
          </p:cNvSpPr>
          <p:nvPr/>
        </p:nvSpPr>
        <p:spPr bwMode="auto">
          <a:xfrm>
            <a:off x="1736725" y="6129338"/>
            <a:ext cx="1395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5589e583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62987" name="Rectangle 107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55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62988" name="Rectangle 108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62989" name="Rectangle 109"/>
          <p:cNvSpPr>
            <a:spLocks noChangeArrowheads="1"/>
          </p:cNvSpPr>
          <p:nvPr/>
        </p:nvSpPr>
        <p:spPr bwMode="auto">
          <a:xfrm>
            <a:off x="3941763" y="6173788"/>
            <a:ext cx="14398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5589e583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62990" name="Text Box 110"/>
          <p:cNvSpPr txBox="1">
            <a:spLocks noChangeArrowheads="1"/>
          </p:cNvSpPr>
          <p:nvPr/>
        </p:nvSpPr>
        <p:spPr bwMode="auto">
          <a:xfrm>
            <a:off x="3941763" y="31591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80483d4</a:t>
            </a:r>
          </a:p>
        </p:txBody>
      </p:sp>
      <p:sp>
        <p:nvSpPr>
          <p:cNvPr id="762991" name="Text Box 111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62992" name="Rectangle 112"/>
          <p:cNvSpPr>
            <a:spLocks noChangeArrowheads="1"/>
          </p:cNvSpPr>
          <p:nvPr/>
        </p:nvSpPr>
        <p:spPr bwMode="auto">
          <a:xfrm>
            <a:off x="1016000" y="589756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62993" name="Rectangle 113"/>
          <p:cNvSpPr>
            <a:spLocks noChangeArrowheads="1"/>
          </p:cNvSpPr>
          <p:nvPr/>
        </p:nvSpPr>
        <p:spPr bwMode="auto">
          <a:xfrm>
            <a:off x="476250" y="6264275"/>
            <a:ext cx="13493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5589e583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62994" name="Text Box 114"/>
          <p:cNvSpPr txBox="1">
            <a:spLocks noChangeArrowheads="1"/>
          </p:cNvSpPr>
          <p:nvPr/>
        </p:nvSpPr>
        <p:spPr bwMode="auto">
          <a:xfrm>
            <a:off x="1150938" y="5499100"/>
            <a:ext cx="630237" cy="366713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Rd</a:t>
            </a:r>
          </a:p>
        </p:txBody>
      </p:sp>
      <p:sp>
        <p:nvSpPr>
          <p:cNvPr id="762995" name="Text Box 115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62996" name="Text Box 116"/>
          <p:cNvSpPr txBox="1">
            <a:spLocks noChangeArrowheads="1"/>
          </p:cNvSpPr>
          <p:nvPr/>
        </p:nvSpPr>
        <p:spPr bwMode="auto">
          <a:xfrm>
            <a:off x="341313" y="2303463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</a:t>
            </a:r>
          </a:p>
        </p:txBody>
      </p:sp>
      <p:sp>
        <p:nvSpPr>
          <p:cNvPr id="762997" name="Rectangle 117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62998" name="Text Box 118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62999" name="Line 119"/>
          <p:cNvSpPr>
            <a:spLocks noChangeShapeType="1"/>
          </p:cNvSpPr>
          <p:nvPr/>
        </p:nvSpPr>
        <p:spPr bwMode="auto">
          <a:xfrm>
            <a:off x="250825" y="1223963"/>
            <a:ext cx="360363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3000" name="Text Box 120"/>
          <p:cNvSpPr txBox="1">
            <a:spLocks noChangeArrowheads="1"/>
          </p:cNvSpPr>
          <p:nvPr/>
        </p:nvSpPr>
        <p:spPr bwMode="auto">
          <a:xfrm>
            <a:off x="6911975" y="5454650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63001" name="Text Box 121"/>
          <p:cNvSpPr txBox="1">
            <a:spLocks noChangeArrowheads="1"/>
          </p:cNvSpPr>
          <p:nvPr/>
        </p:nvSpPr>
        <p:spPr bwMode="auto">
          <a:xfrm>
            <a:off x="1150938" y="1889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R[esp]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R[esp]-4</a:t>
            </a:r>
            <a:r>
              <a:rPr lang="zh-CN" altLang="en-US" sz="2400">
                <a:solidFill>
                  <a:srgbClr val="FF3300"/>
                </a:solidFill>
              </a:rPr>
              <a:t>，</a:t>
            </a:r>
            <a:r>
              <a:rPr lang="en-US" altLang="zh-CN" sz="2400">
                <a:solidFill>
                  <a:srgbClr val="FF3300"/>
                </a:solidFill>
              </a:rPr>
              <a:t>M[R[esp]] ←R[ebp]</a:t>
            </a:r>
          </a:p>
        </p:txBody>
      </p:sp>
      <p:sp>
        <p:nvSpPr>
          <p:cNvPr id="763002" name="Text Box 122"/>
          <p:cNvSpPr txBox="1">
            <a:spLocks noChangeArrowheads="1"/>
          </p:cNvSpPr>
          <p:nvPr/>
        </p:nvSpPr>
        <p:spPr bwMode="auto">
          <a:xfrm>
            <a:off x="4932363" y="257333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763003" name="Text Box 123"/>
          <p:cNvSpPr txBox="1">
            <a:spLocks noChangeArrowheads="1"/>
          </p:cNvSpPr>
          <p:nvPr/>
        </p:nvSpPr>
        <p:spPr bwMode="auto">
          <a:xfrm>
            <a:off x="4932363" y="20335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762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762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762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76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76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1" dur="2000" fill="hold"/>
                                        <p:tgtEl>
                                          <p:spTgt spid="7629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7629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7629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7" dur="2000" fill="hold"/>
                                        <p:tgtEl>
                                          <p:spTgt spid="7630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7630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7630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2000"/>
                                        <p:tgtEl>
                                          <p:spTgt spid="76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2000"/>
                                        <p:tgtEl>
                                          <p:spTgt spid="76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2000"/>
                                        <p:tgtEl>
                                          <p:spTgt spid="76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2000"/>
                                        <p:tgtEl>
                                          <p:spTgt spid="76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1000"/>
                                        <p:tgtEl>
                                          <p:spTgt spid="76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6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6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6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956" grpId="0"/>
      <p:bldP spid="762984" grpId="0"/>
      <p:bldP spid="762985" grpId="0" animBg="1"/>
      <p:bldP spid="762986" grpId="0"/>
      <p:bldP spid="762987" grpId="0"/>
      <p:bldP spid="762989" grpId="0"/>
      <p:bldP spid="762991" grpId="0"/>
      <p:bldP spid="762993" grpId="0"/>
      <p:bldP spid="762994" grpId="0" animBg="1"/>
      <p:bldP spid="762995" grpId="0"/>
      <p:bldP spid="762996" grpId="0"/>
      <p:bldP spid="762999" grpId="0" animBg="1"/>
      <p:bldP spid="763000" grpId="0"/>
      <p:bldP spid="76300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/>
              <a:t>指令执行过程</a:t>
            </a:r>
          </a:p>
        </p:txBody>
      </p:sp>
      <p:sp>
        <p:nvSpPr>
          <p:cNvPr id="763907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63908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3909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63910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63911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63912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3913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3914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3915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63916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63917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3918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3919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3920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3921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3922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3923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3924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3925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763926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63927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3928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3929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63930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3931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63932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3933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3934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3935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63936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3937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3938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3939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63940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3941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3942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63943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3944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3945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3946" name="Text Box 42"/>
          <p:cNvSpPr txBox="1">
            <a:spLocks noChangeArrowheads="1"/>
          </p:cNvSpPr>
          <p:nvPr/>
        </p:nvSpPr>
        <p:spPr bwMode="auto">
          <a:xfrm>
            <a:off x="657225" y="6219825"/>
            <a:ext cx="103505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63947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3948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3949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63950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3951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63952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3953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63954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3955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3956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763957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763958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63959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63960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3961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3962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3963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63964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63965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63966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763967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763968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3969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3970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3971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3972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3973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3974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3975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3976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3977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63978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63979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63980" name="Text Box 76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63981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63982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763983" name="Rectangle 79"/>
          <p:cNvSpPr>
            <a:spLocks noChangeArrowheads="1"/>
          </p:cNvSpPr>
          <p:nvPr/>
        </p:nvSpPr>
        <p:spPr bwMode="auto">
          <a:xfrm>
            <a:off x="134938" y="684213"/>
            <a:ext cx="619283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89 e5	   mov   %esp, %ebp</a:t>
            </a:r>
          </a:p>
        </p:txBody>
      </p:sp>
      <p:sp>
        <p:nvSpPr>
          <p:cNvPr id="763984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3985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3986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63987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63988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63989" name="Line 85"/>
          <p:cNvSpPr>
            <a:spLocks noChangeShapeType="1"/>
          </p:cNvSpPr>
          <p:nvPr/>
        </p:nvSpPr>
        <p:spPr bwMode="auto">
          <a:xfrm>
            <a:off x="4392613" y="495935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3990" name="Text Box 86"/>
          <p:cNvSpPr txBox="1">
            <a:spLocks noChangeArrowheads="1"/>
          </p:cNvSpPr>
          <p:nvPr/>
        </p:nvSpPr>
        <p:spPr bwMode="auto">
          <a:xfrm>
            <a:off x="3940175" y="20335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63991" name="Text Box 87"/>
          <p:cNvSpPr txBox="1">
            <a:spLocks noChangeArrowheads="1"/>
          </p:cNvSpPr>
          <p:nvPr/>
        </p:nvSpPr>
        <p:spPr bwMode="auto">
          <a:xfrm>
            <a:off x="3940175" y="25288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63992" name="Rectangle 88"/>
          <p:cNvSpPr>
            <a:spLocks noChangeArrowheads="1"/>
          </p:cNvSpPr>
          <p:nvPr/>
        </p:nvSpPr>
        <p:spPr bwMode="auto">
          <a:xfrm>
            <a:off x="3184525" y="2046288"/>
            <a:ext cx="6683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63993" name="Rectangle 89"/>
          <p:cNvSpPr>
            <a:spLocks noChangeArrowheads="1"/>
          </p:cNvSpPr>
          <p:nvPr/>
        </p:nvSpPr>
        <p:spPr bwMode="auto">
          <a:xfrm>
            <a:off x="3176588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63994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63995" name="Text Box 91"/>
          <p:cNvSpPr txBox="1">
            <a:spLocks noChangeArrowheads="1"/>
          </p:cNvSpPr>
          <p:nvPr/>
        </p:nvSpPr>
        <p:spPr bwMode="auto">
          <a:xfrm>
            <a:off x="3897313" y="207962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63996" name="Line 92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3997" name="Line 93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3998" name="Line 94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3999" name="Text Box 95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64000" name="Line 96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4001" name="Line 97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4002" name="Line 98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4003" name="Line 99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4004" name="Line 100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4005" name="Text Box 101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64006" name="Rectangle 102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55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64007" name="Rectangle 103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64008" name="Text Box 104"/>
          <p:cNvSpPr txBox="1">
            <a:spLocks noChangeArrowheads="1"/>
          </p:cNvSpPr>
          <p:nvPr/>
        </p:nvSpPr>
        <p:spPr bwMode="auto">
          <a:xfrm>
            <a:off x="3941763" y="31591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64009" name="Text Box 105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64010" name="Rectangle 106"/>
          <p:cNvSpPr>
            <a:spLocks noChangeArrowheads="1"/>
          </p:cNvSpPr>
          <p:nvPr/>
        </p:nvSpPr>
        <p:spPr bwMode="auto">
          <a:xfrm>
            <a:off x="1016000" y="589756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64011" name="Text Box 107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64012" name="Text Box 108"/>
          <p:cNvSpPr txBox="1">
            <a:spLocks noChangeArrowheads="1"/>
          </p:cNvSpPr>
          <p:nvPr/>
        </p:nvSpPr>
        <p:spPr bwMode="auto">
          <a:xfrm>
            <a:off x="341313" y="2303463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</a:t>
            </a:r>
          </a:p>
        </p:txBody>
      </p:sp>
      <p:sp>
        <p:nvSpPr>
          <p:cNvPr id="764013" name="Text Box 109"/>
          <p:cNvSpPr txBox="1">
            <a:spLocks noChangeArrowheads="1"/>
          </p:cNvSpPr>
          <p:nvPr/>
        </p:nvSpPr>
        <p:spPr bwMode="auto">
          <a:xfrm>
            <a:off x="3897313" y="252253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beeefffc</a:t>
            </a:r>
          </a:p>
        </p:txBody>
      </p:sp>
      <p:sp>
        <p:nvSpPr>
          <p:cNvPr id="764014" name="Rectangle 110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64015" name="Text Box 111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64016" name="Text Box 112"/>
          <p:cNvSpPr txBox="1">
            <a:spLocks noChangeArrowheads="1"/>
          </p:cNvSpPr>
          <p:nvPr/>
        </p:nvSpPr>
        <p:spPr bwMode="auto">
          <a:xfrm>
            <a:off x="1150938" y="1889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R[esp]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R[esp]-4</a:t>
            </a:r>
            <a:r>
              <a:rPr lang="zh-CN" altLang="en-US" sz="2400">
                <a:solidFill>
                  <a:srgbClr val="FF3300"/>
                </a:solidFill>
              </a:rPr>
              <a:t>，</a:t>
            </a:r>
            <a:r>
              <a:rPr lang="en-US" altLang="zh-CN" sz="2400">
                <a:solidFill>
                  <a:srgbClr val="FF3300"/>
                </a:solidFill>
              </a:rPr>
              <a:t>M[R[esp]] ←R[ebp]</a:t>
            </a:r>
          </a:p>
        </p:txBody>
      </p:sp>
      <p:sp>
        <p:nvSpPr>
          <p:cNvPr id="764017" name="Text Box 113"/>
          <p:cNvSpPr txBox="1">
            <a:spLocks noChangeArrowheads="1"/>
          </p:cNvSpPr>
          <p:nvPr/>
        </p:nvSpPr>
        <p:spPr bwMode="auto">
          <a:xfrm>
            <a:off x="5021263" y="252412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764018" name="Text Box 114"/>
          <p:cNvSpPr txBox="1">
            <a:spLocks noChangeArrowheads="1"/>
          </p:cNvSpPr>
          <p:nvPr/>
        </p:nvSpPr>
        <p:spPr bwMode="auto">
          <a:xfrm>
            <a:off x="5021263" y="20335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/>
              <a:t>指令执行过程</a:t>
            </a:r>
          </a:p>
        </p:txBody>
      </p:sp>
      <p:sp>
        <p:nvSpPr>
          <p:cNvPr id="764931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64932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4933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64934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64935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64936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4937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4938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4939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64940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64941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4942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4943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4944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4945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4946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4947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4948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4949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764950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64951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4952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4953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64954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4955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64956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4957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4958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4959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64960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4961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4962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4963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64964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4965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4966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64967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4968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4969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4970" name="Text Box 42"/>
          <p:cNvSpPr txBox="1">
            <a:spLocks noChangeArrowheads="1"/>
          </p:cNvSpPr>
          <p:nvPr/>
        </p:nvSpPr>
        <p:spPr bwMode="auto">
          <a:xfrm>
            <a:off x="657225" y="6219825"/>
            <a:ext cx="103505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64971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4972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4973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64974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4975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64976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4977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64978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4979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4980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764981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764982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64983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64984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4985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4986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4987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64988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64989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64990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764991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764992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4993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4994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4995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4996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4997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4998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4999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5000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5001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65002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65003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65004" name="Text Box 76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65005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65006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765007" name="Rectangle 79"/>
          <p:cNvSpPr>
            <a:spLocks noChangeArrowheads="1"/>
          </p:cNvSpPr>
          <p:nvPr/>
        </p:nvSpPr>
        <p:spPr bwMode="auto">
          <a:xfrm>
            <a:off x="134938" y="684213"/>
            <a:ext cx="619283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89 e5	   mov   %esp, %ebp</a:t>
            </a:r>
          </a:p>
        </p:txBody>
      </p:sp>
      <p:sp>
        <p:nvSpPr>
          <p:cNvPr id="765008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5009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5010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65011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65012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65013" name="Line 85"/>
          <p:cNvSpPr>
            <a:spLocks noChangeShapeType="1"/>
          </p:cNvSpPr>
          <p:nvPr/>
        </p:nvSpPr>
        <p:spPr bwMode="auto">
          <a:xfrm>
            <a:off x="4392613" y="495935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5014" name="Text Box 86"/>
          <p:cNvSpPr txBox="1">
            <a:spLocks noChangeArrowheads="1"/>
          </p:cNvSpPr>
          <p:nvPr/>
        </p:nvSpPr>
        <p:spPr bwMode="auto">
          <a:xfrm>
            <a:off x="3903663" y="20335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65015" name="Text Box 87"/>
          <p:cNvSpPr txBox="1">
            <a:spLocks noChangeArrowheads="1"/>
          </p:cNvSpPr>
          <p:nvPr/>
        </p:nvSpPr>
        <p:spPr bwMode="auto">
          <a:xfrm>
            <a:off x="3903663" y="25288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65016" name="Rectangle 88"/>
          <p:cNvSpPr>
            <a:spLocks noChangeArrowheads="1"/>
          </p:cNvSpPr>
          <p:nvPr/>
        </p:nvSpPr>
        <p:spPr bwMode="auto">
          <a:xfrm>
            <a:off x="3148013" y="2046288"/>
            <a:ext cx="6683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65017" name="Rectangle 89"/>
          <p:cNvSpPr>
            <a:spLocks noChangeArrowheads="1"/>
          </p:cNvSpPr>
          <p:nvPr/>
        </p:nvSpPr>
        <p:spPr bwMode="auto">
          <a:xfrm>
            <a:off x="3140075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65018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65019" name="Text Box 91"/>
          <p:cNvSpPr txBox="1">
            <a:spLocks noChangeArrowheads="1"/>
          </p:cNvSpPr>
          <p:nvPr/>
        </p:nvSpPr>
        <p:spPr bwMode="auto">
          <a:xfrm>
            <a:off x="3859213" y="20335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65020" name="Line 92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5021" name="Line 93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5022" name="Line 94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5023" name="Text Box 95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65024" name="Line 96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5025" name="Line 97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5026" name="Line 98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5027" name="Line 99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5028" name="Line 100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5029" name="Text Box 101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65030" name="Rectangle 102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55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65031" name="Rectangle 103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65032" name="Text Box 104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65033" name="Rectangle 105"/>
          <p:cNvSpPr>
            <a:spLocks noChangeArrowheads="1"/>
          </p:cNvSpPr>
          <p:nvPr/>
        </p:nvSpPr>
        <p:spPr bwMode="auto">
          <a:xfrm>
            <a:off x="1016000" y="589756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65034" name="Text Box 106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65035" name="Text Box 107"/>
          <p:cNvSpPr txBox="1">
            <a:spLocks noChangeArrowheads="1"/>
          </p:cNvSpPr>
          <p:nvPr/>
        </p:nvSpPr>
        <p:spPr bwMode="auto">
          <a:xfrm>
            <a:off x="341313" y="2303463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</a:t>
            </a:r>
          </a:p>
        </p:txBody>
      </p:sp>
      <p:sp>
        <p:nvSpPr>
          <p:cNvPr id="765036" name="Text Box 108"/>
          <p:cNvSpPr txBox="1">
            <a:spLocks noChangeArrowheads="1"/>
          </p:cNvSpPr>
          <p:nvPr/>
        </p:nvSpPr>
        <p:spPr bwMode="auto">
          <a:xfrm>
            <a:off x="3897313" y="2528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65037" name="Rectangle 109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65038" name="Text Box 110"/>
          <p:cNvSpPr txBox="1">
            <a:spLocks noChangeArrowheads="1"/>
          </p:cNvSpPr>
          <p:nvPr/>
        </p:nvSpPr>
        <p:spPr bwMode="auto">
          <a:xfrm>
            <a:off x="3986213" y="31527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beeefffc</a:t>
            </a:r>
          </a:p>
        </p:txBody>
      </p:sp>
      <p:sp>
        <p:nvSpPr>
          <p:cNvPr id="765039" name="Text Box 111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65040" name="Text Box 112"/>
          <p:cNvSpPr txBox="1">
            <a:spLocks noChangeArrowheads="1"/>
          </p:cNvSpPr>
          <p:nvPr/>
        </p:nvSpPr>
        <p:spPr bwMode="auto">
          <a:xfrm>
            <a:off x="1150938" y="1889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R[esp]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R[esp]-4</a:t>
            </a:r>
            <a:r>
              <a:rPr lang="zh-CN" altLang="en-US" sz="2400">
                <a:solidFill>
                  <a:srgbClr val="FF3300"/>
                </a:solidFill>
              </a:rPr>
              <a:t>，</a:t>
            </a:r>
            <a:r>
              <a:rPr lang="en-US" altLang="zh-CN" sz="2400">
                <a:solidFill>
                  <a:srgbClr val="FF3300"/>
                </a:solidFill>
              </a:rPr>
              <a:t>M[R[esp]] ←R[ebp]</a:t>
            </a:r>
          </a:p>
        </p:txBody>
      </p:sp>
      <p:sp>
        <p:nvSpPr>
          <p:cNvPr id="765041" name="Text Box 113"/>
          <p:cNvSpPr txBox="1">
            <a:spLocks noChangeArrowheads="1"/>
          </p:cNvSpPr>
          <p:nvPr/>
        </p:nvSpPr>
        <p:spPr bwMode="auto">
          <a:xfrm>
            <a:off x="5021263" y="20335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765042" name="Text Box 114"/>
          <p:cNvSpPr txBox="1">
            <a:spLocks noChangeArrowheads="1"/>
          </p:cNvSpPr>
          <p:nvPr/>
        </p:nvSpPr>
        <p:spPr bwMode="auto">
          <a:xfrm>
            <a:off x="5021263" y="256857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/>
              <a:t>指令执行过程</a:t>
            </a:r>
          </a:p>
        </p:txBody>
      </p:sp>
      <p:sp>
        <p:nvSpPr>
          <p:cNvPr id="765955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65956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5957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65958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65959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65960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5961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5962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5963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65964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65965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5966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5967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5968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5969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5970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5971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5972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5973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765974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65975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5976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5977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65978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5979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65980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5981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5982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5983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65984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5985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5986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5987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65988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5989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5990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65991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5992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5993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5994" name="Text Box 42"/>
          <p:cNvSpPr txBox="1">
            <a:spLocks noChangeArrowheads="1"/>
          </p:cNvSpPr>
          <p:nvPr/>
        </p:nvSpPr>
        <p:spPr bwMode="auto">
          <a:xfrm>
            <a:off x="657225" y="6219825"/>
            <a:ext cx="103505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65995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5996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5997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65998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5999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66000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6001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66002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6003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6004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766005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766006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66007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66008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6009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6010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6011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66012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66013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66014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766015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766016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6017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6018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6019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6020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6021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6022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6023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6024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6025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66026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66027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66028" name="Text Box 76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66029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66030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766031" name="Rectangle 79"/>
          <p:cNvSpPr>
            <a:spLocks noChangeArrowheads="1"/>
          </p:cNvSpPr>
          <p:nvPr/>
        </p:nvSpPr>
        <p:spPr bwMode="auto">
          <a:xfrm>
            <a:off x="134938" y="684213"/>
            <a:ext cx="619283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89 e5	   mov   %esp, %ebp</a:t>
            </a:r>
          </a:p>
        </p:txBody>
      </p:sp>
      <p:sp>
        <p:nvSpPr>
          <p:cNvPr id="766032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6033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6034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66035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66036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66037" name="Line 85"/>
          <p:cNvSpPr>
            <a:spLocks noChangeShapeType="1"/>
          </p:cNvSpPr>
          <p:nvPr/>
        </p:nvSpPr>
        <p:spPr bwMode="auto">
          <a:xfrm>
            <a:off x="4392613" y="495935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6038" name="Text Box 86"/>
          <p:cNvSpPr txBox="1">
            <a:spLocks noChangeArrowheads="1"/>
          </p:cNvSpPr>
          <p:nvPr/>
        </p:nvSpPr>
        <p:spPr bwMode="auto">
          <a:xfrm>
            <a:off x="3940175" y="20335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66039" name="Text Box 87"/>
          <p:cNvSpPr txBox="1">
            <a:spLocks noChangeArrowheads="1"/>
          </p:cNvSpPr>
          <p:nvPr/>
        </p:nvSpPr>
        <p:spPr bwMode="auto">
          <a:xfrm>
            <a:off x="3940175" y="25288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66040" name="Rectangle 88"/>
          <p:cNvSpPr>
            <a:spLocks noChangeArrowheads="1"/>
          </p:cNvSpPr>
          <p:nvPr/>
        </p:nvSpPr>
        <p:spPr bwMode="auto">
          <a:xfrm>
            <a:off x="3184525" y="2046288"/>
            <a:ext cx="6683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66041" name="Rectangle 89"/>
          <p:cNvSpPr>
            <a:spLocks noChangeArrowheads="1"/>
          </p:cNvSpPr>
          <p:nvPr/>
        </p:nvSpPr>
        <p:spPr bwMode="auto">
          <a:xfrm>
            <a:off x="3176588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66042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66043" name="Text Box 91"/>
          <p:cNvSpPr txBox="1">
            <a:spLocks noChangeArrowheads="1"/>
          </p:cNvSpPr>
          <p:nvPr/>
        </p:nvSpPr>
        <p:spPr bwMode="auto">
          <a:xfrm>
            <a:off x="3905250" y="2071688"/>
            <a:ext cx="1252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66044" name="Line 92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6045" name="Line 93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6046" name="Line 94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6047" name="Text Box 95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66048" name="Line 96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6049" name="Line 97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6050" name="Line 98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6051" name="Line 99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6052" name="Line 100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6053" name="Text Box 101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66054" name="Text Box 102"/>
          <p:cNvSpPr txBox="1">
            <a:spLocks noChangeArrowheads="1"/>
          </p:cNvSpPr>
          <p:nvPr/>
        </p:nvSpPr>
        <p:spPr bwMode="auto">
          <a:xfrm>
            <a:off x="5921375" y="4959350"/>
            <a:ext cx="630238" cy="366713"/>
          </a:xfrm>
          <a:prstGeom prst="rect">
            <a:avLst/>
          </a:prstGeom>
          <a:solidFill>
            <a:schemeClr val="accent2">
              <a:alpha val="42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Wr</a:t>
            </a:r>
          </a:p>
        </p:txBody>
      </p:sp>
      <p:sp>
        <p:nvSpPr>
          <p:cNvPr id="766055" name="Rectangle 103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55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66056" name="Rectangle 104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66057" name="Text Box 105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66058" name="Rectangle 106"/>
          <p:cNvSpPr>
            <a:spLocks noChangeArrowheads="1"/>
          </p:cNvSpPr>
          <p:nvPr/>
        </p:nvSpPr>
        <p:spPr bwMode="auto">
          <a:xfrm>
            <a:off x="1016000" y="590391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66059" name="Text Box 107"/>
          <p:cNvSpPr txBox="1">
            <a:spLocks noChangeArrowheads="1"/>
          </p:cNvSpPr>
          <p:nvPr/>
        </p:nvSpPr>
        <p:spPr bwMode="auto">
          <a:xfrm>
            <a:off x="1196975" y="5448300"/>
            <a:ext cx="630238" cy="366713"/>
          </a:xfrm>
          <a:prstGeom prst="rect">
            <a:avLst/>
          </a:prstGeom>
          <a:solidFill>
            <a:schemeClr val="accent2">
              <a:alpha val="32001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Wr</a:t>
            </a:r>
          </a:p>
        </p:txBody>
      </p:sp>
      <p:sp>
        <p:nvSpPr>
          <p:cNvPr id="766060" name="Text Box 108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66061" name="Text Box 109"/>
          <p:cNvSpPr txBox="1">
            <a:spLocks noChangeArrowheads="1"/>
          </p:cNvSpPr>
          <p:nvPr/>
        </p:nvSpPr>
        <p:spPr bwMode="auto">
          <a:xfrm>
            <a:off x="341313" y="2303463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</a:t>
            </a:r>
          </a:p>
        </p:txBody>
      </p:sp>
      <p:sp>
        <p:nvSpPr>
          <p:cNvPr id="766062" name="Text Box 110"/>
          <p:cNvSpPr txBox="1">
            <a:spLocks noChangeArrowheads="1"/>
          </p:cNvSpPr>
          <p:nvPr/>
        </p:nvSpPr>
        <p:spPr bwMode="auto">
          <a:xfrm>
            <a:off x="3897313" y="2528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66063" name="Rectangle 111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66064" name="Text Box 112"/>
          <p:cNvSpPr txBox="1">
            <a:spLocks noChangeArrowheads="1"/>
          </p:cNvSpPr>
          <p:nvPr/>
        </p:nvSpPr>
        <p:spPr bwMode="auto">
          <a:xfrm>
            <a:off x="3986213" y="31527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66065" name="Text Box 113"/>
          <p:cNvSpPr txBox="1">
            <a:spLocks noChangeArrowheads="1"/>
          </p:cNvSpPr>
          <p:nvPr/>
        </p:nvSpPr>
        <p:spPr bwMode="auto">
          <a:xfrm>
            <a:off x="5254625" y="26193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beeefffc</a:t>
            </a:r>
          </a:p>
        </p:txBody>
      </p:sp>
      <p:sp>
        <p:nvSpPr>
          <p:cNvPr id="766066" name="Text Box 114"/>
          <p:cNvSpPr txBox="1">
            <a:spLocks noChangeArrowheads="1"/>
          </p:cNvSpPr>
          <p:nvPr/>
        </p:nvSpPr>
        <p:spPr bwMode="auto">
          <a:xfrm>
            <a:off x="3986213" y="6211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bfff0020</a:t>
            </a:r>
          </a:p>
        </p:txBody>
      </p:sp>
      <p:sp>
        <p:nvSpPr>
          <p:cNvPr id="766067" name="Text Box 115"/>
          <p:cNvSpPr txBox="1">
            <a:spLocks noChangeArrowheads="1"/>
          </p:cNvSpPr>
          <p:nvPr/>
        </p:nvSpPr>
        <p:spPr bwMode="auto">
          <a:xfrm>
            <a:off x="5292725" y="6483350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bfff0020</a:t>
            </a:r>
          </a:p>
        </p:txBody>
      </p:sp>
      <p:sp>
        <p:nvSpPr>
          <p:cNvPr id="766068" name="Text Box 116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66069" name="Text Box 117"/>
          <p:cNvSpPr txBox="1">
            <a:spLocks noChangeArrowheads="1"/>
          </p:cNvSpPr>
          <p:nvPr/>
        </p:nvSpPr>
        <p:spPr bwMode="auto">
          <a:xfrm>
            <a:off x="1150938" y="1889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R[esp]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R[esp]-4</a:t>
            </a:r>
            <a:r>
              <a:rPr lang="zh-CN" altLang="en-US" sz="2400">
                <a:solidFill>
                  <a:srgbClr val="FF3300"/>
                </a:solidFill>
              </a:rPr>
              <a:t>，</a:t>
            </a:r>
            <a:r>
              <a:rPr lang="en-US" altLang="zh-CN" sz="2400">
                <a:solidFill>
                  <a:srgbClr val="FF3300"/>
                </a:solidFill>
              </a:rPr>
              <a:t>M[R[esp]] ←R[ebp]</a:t>
            </a:r>
          </a:p>
        </p:txBody>
      </p:sp>
      <p:sp>
        <p:nvSpPr>
          <p:cNvPr id="766070" name="Text Box 118"/>
          <p:cNvSpPr txBox="1">
            <a:spLocks noChangeArrowheads="1"/>
          </p:cNvSpPr>
          <p:nvPr/>
        </p:nvSpPr>
        <p:spPr bwMode="auto">
          <a:xfrm>
            <a:off x="5021263" y="256857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766071" name="Text Box 119"/>
          <p:cNvSpPr txBox="1">
            <a:spLocks noChangeArrowheads="1"/>
          </p:cNvSpPr>
          <p:nvPr/>
        </p:nvSpPr>
        <p:spPr bwMode="auto">
          <a:xfrm>
            <a:off x="5021263" y="207962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6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6054" grpId="0" animBg="1"/>
      <p:bldP spid="766059" grpId="0" animBg="1"/>
      <p:bldP spid="766065" grpId="0"/>
      <p:bldP spid="766066" grpId="0"/>
      <p:bldP spid="7660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/>
              <a:t>程序的转换与机器级表示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1925" y="819150"/>
            <a:ext cx="8640763" cy="567055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主要教学目标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了解高级语言与汇编语言、汇编语言与机器语言之间的关系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掌握有关指令格式、操作数类型、寻址方式、操作类型等内容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了解高级语言源程序中的语句与机器级代码之间的对应关系</a:t>
            </a:r>
          </a:p>
          <a:p>
            <a:pPr marL="838200" lvl="1" indent="-3810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了解复杂数据类型（数组、结构等）的机器级实现</a:t>
            </a:r>
          </a:p>
          <a:p>
            <a:pPr marL="457200" indent="-4572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主要教学内容</a:t>
            </a:r>
          </a:p>
          <a:p>
            <a:pPr marL="838200" lvl="1" indent="-3810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介绍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语言程序与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机器级指令之间的对应关系。</a:t>
            </a:r>
          </a:p>
          <a:p>
            <a:pPr marL="838200" lvl="1" indent="-3810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主要包括：程序转换概述、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指令系统、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语言中控制语句和过程调用等机器级实现、复杂数据类型（数组、结构等）的机器级实现等。</a:t>
            </a:r>
          </a:p>
          <a:p>
            <a:pPr marL="838200" lvl="1" indent="-381000">
              <a:lnSpc>
                <a:spcPct val="100000"/>
              </a:lnSpc>
              <a:spcBef>
                <a:spcPts val="13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本章所用的机器级表示主要以汇编语言形式表示为主。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/>
              <a:t>指令执行过程</a:t>
            </a:r>
          </a:p>
        </p:txBody>
      </p:sp>
      <p:sp>
        <p:nvSpPr>
          <p:cNvPr id="766979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66980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6981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66982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66983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66984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6985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6986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6987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66988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66989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6990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6991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6992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6993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6994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6995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6996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6997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766998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66999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7000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7001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67002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7003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67004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7005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7006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7007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67008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7009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7010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7011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67012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7013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7014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67015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7016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7017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7018" name="Text Box 42"/>
          <p:cNvSpPr txBox="1">
            <a:spLocks noChangeArrowheads="1"/>
          </p:cNvSpPr>
          <p:nvPr/>
        </p:nvSpPr>
        <p:spPr bwMode="auto">
          <a:xfrm>
            <a:off x="657225" y="6219825"/>
            <a:ext cx="103505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67019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7020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7021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67022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7023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67024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7025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67026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7027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7028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767029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767030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67031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67032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7033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7034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7035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67036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67037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67038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767039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767040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7041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7042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7043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7044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7045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7046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7047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7048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7049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67050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67051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67052" name="Text Box 76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67053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67054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767055" name="Rectangle 79"/>
          <p:cNvSpPr>
            <a:spLocks noChangeArrowheads="1"/>
          </p:cNvSpPr>
          <p:nvPr/>
        </p:nvSpPr>
        <p:spPr bwMode="auto">
          <a:xfrm>
            <a:off x="134938" y="684213"/>
            <a:ext cx="619283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89 e5	   mov   %esp, %ebp</a:t>
            </a:r>
          </a:p>
        </p:txBody>
      </p:sp>
      <p:sp>
        <p:nvSpPr>
          <p:cNvPr id="767056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7057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7058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67059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67060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67061" name="Line 85"/>
          <p:cNvSpPr>
            <a:spLocks noChangeShapeType="1"/>
          </p:cNvSpPr>
          <p:nvPr/>
        </p:nvSpPr>
        <p:spPr bwMode="auto">
          <a:xfrm>
            <a:off x="4392613" y="495935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7062" name="Text Box 86"/>
          <p:cNvSpPr txBox="1">
            <a:spLocks noChangeArrowheads="1"/>
          </p:cNvSpPr>
          <p:nvPr/>
        </p:nvSpPr>
        <p:spPr bwMode="auto">
          <a:xfrm>
            <a:off x="3895725" y="20335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67063" name="Text Box 87"/>
          <p:cNvSpPr txBox="1">
            <a:spLocks noChangeArrowheads="1"/>
          </p:cNvSpPr>
          <p:nvPr/>
        </p:nvSpPr>
        <p:spPr bwMode="auto">
          <a:xfrm>
            <a:off x="3895725" y="25288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67064" name="Rectangle 88"/>
          <p:cNvSpPr>
            <a:spLocks noChangeArrowheads="1"/>
          </p:cNvSpPr>
          <p:nvPr/>
        </p:nvSpPr>
        <p:spPr bwMode="auto">
          <a:xfrm>
            <a:off x="3140075" y="2046288"/>
            <a:ext cx="6683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67065" name="Rectangle 89"/>
          <p:cNvSpPr>
            <a:spLocks noChangeArrowheads="1"/>
          </p:cNvSpPr>
          <p:nvPr/>
        </p:nvSpPr>
        <p:spPr bwMode="auto">
          <a:xfrm>
            <a:off x="3132138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67066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67067" name="Text Box 91"/>
          <p:cNvSpPr txBox="1">
            <a:spLocks noChangeArrowheads="1"/>
          </p:cNvSpPr>
          <p:nvPr/>
        </p:nvSpPr>
        <p:spPr bwMode="auto">
          <a:xfrm>
            <a:off x="3859213" y="20716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67068" name="Line 92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7069" name="Line 93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7070" name="Line 94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7071" name="Text Box 95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67072" name="Line 96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7073" name="Line 97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7074" name="Line 98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7075" name="Line 99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7076" name="Line 100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7077" name="Text Box 101"/>
          <p:cNvSpPr txBox="1">
            <a:spLocks noChangeArrowheads="1"/>
          </p:cNvSpPr>
          <p:nvPr/>
        </p:nvSpPr>
        <p:spPr bwMode="auto">
          <a:xfrm>
            <a:off x="5921375" y="4959350"/>
            <a:ext cx="630238" cy="366713"/>
          </a:xfrm>
          <a:prstGeom prst="rect">
            <a:avLst/>
          </a:prstGeom>
          <a:solidFill>
            <a:schemeClr val="accent2">
              <a:alpha val="33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Wr</a:t>
            </a:r>
          </a:p>
        </p:txBody>
      </p:sp>
      <p:sp>
        <p:nvSpPr>
          <p:cNvPr id="767078" name="Rectangle 102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55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67079" name="Rectangle 103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67080" name="Text Box 104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67081" name="Rectangle 105"/>
          <p:cNvSpPr>
            <a:spLocks noChangeArrowheads="1"/>
          </p:cNvSpPr>
          <p:nvPr/>
        </p:nvSpPr>
        <p:spPr bwMode="auto">
          <a:xfrm>
            <a:off x="1016000" y="590391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67082" name="Text Box 106"/>
          <p:cNvSpPr txBox="1">
            <a:spLocks noChangeArrowheads="1"/>
          </p:cNvSpPr>
          <p:nvPr/>
        </p:nvSpPr>
        <p:spPr bwMode="auto">
          <a:xfrm>
            <a:off x="1196975" y="5454650"/>
            <a:ext cx="630238" cy="366713"/>
          </a:xfrm>
          <a:prstGeom prst="rect">
            <a:avLst/>
          </a:prstGeom>
          <a:solidFill>
            <a:schemeClr val="accent2">
              <a:alpha val="35001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Wr</a:t>
            </a:r>
          </a:p>
        </p:txBody>
      </p:sp>
      <p:sp>
        <p:nvSpPr>
          <p:cNvPr id="767083" name="Text Box 107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67084" name="Text Box 108"/>
          <p:cNvSpPr txBox="1">
            <a:spLocks noChangeArrowheads="1"/>
          </p:cNvSpPr>
          <p:nvPr/>
        </p:nvSpPr>
        <p:spPr bwMode="auto">
          <a:xfrm>
            <a:off x="341313" y="2303463"/>
            <a:ext cx="28813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</a:t>
            </a:r>
          </a:p>
        </p:txBody>
      </p:sp>
      <p:sp>
        <p:nvSpPr>
          <p:cNvPr id="767085" name="Text Box 109"/>
          <p:cNvSpPr txBox="1">
            <a:spLocks noChangeArrowheads="1"/>
          </p:cNvSpPr>
          <p:nvPr/>
        </p:nvSpPr>
        <p:spPr bwMode="auto">
          <a:xfrm>
            <a:off x="3851275" y="2522538"/>
            <a:ext cx="1252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67086" name="Rectangle 110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67087" name="Text Box 111"/>
          <p:cNvSpPr txBox="1">
            <a:spLocks noChangeArrowheads="1"/>
          </p:cNvSpPr>
          <p:nvPr/>
        </p:nvSpPr>
        <p:spPr bwMode="auto">
          <a:xfrm>
            <a:off x="3986213" y="31527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67088" name="Text Box 112"/>
          <p:cNvSpPr txBox="1">
            <a:spLocks noChangeArrowheads="1"/>
          </p:cNvSpPr>
          <p:nvPr/>
        </p:nvSpPr>
        <p:spPr bwMode="auto">
          <a:xfrm>
            <a:off x="5254625" y="26193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67089" name="Text Box 113"/>
          <p:cNvSpPr txBox="1">
            <a:spLocks noChangeArrowheads="1"/>
          </p:cNvSpPr>
          <p:nvPr/>
        </p:nvSpPr>
        <p:spPr bwMode="auto">
          <a:xfrm>
            <a:off x="3986213" y="6211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67090" name="Text Box 114"/>
          <p:cNvSpPr txBox="1">
            <a:spLocks noChangeArrowheads="1"/>
          </p:cNvSpPr>
          <p:nvPr/>
        </p:nvSpPr>
        <p:spPr bwMode="auto">
          <a:xfrm>
            <a:off x="5292725" y="6483350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67091" name="Text Box 115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67092" name="Text Box 116"/>
          <p:cNvSpPr txBox="1">
            <a:spLocks noChangeArrowheads="1"/>
          </p:cNvSpPr>
          <p:nvPr/>
        </p:nvSpPr>
        <p:spPr bwMode="auto">
          <a:xfrm>
            <a:off x="6867525" y="3159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20</a:t>
            </a:r>
          </a:p>
        </p:txBody>
      </p:sp>
      <p:sp>
        <p:nvSpPr>
          <p:cNvPr id="767093" name="Text Box 117"/>
          <p:cNvSpPr txBox="1">
            <a:spLocks noChangeArrowheads="1"/>
          </p:cNvSpPr>
          <p:nvPr/>
        </p:nvSpPr>
        <p:spPr bwMode="auto">
          <a:xfrm>
            <a:off x="6867525" y="2849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00</a:t>
            </a:r>
          </a:p>
        </p:txBody>
      </p:sp>
      <p:sp>
        <p:nvSpPr>
          <p:cNvPr id="767094" name="Text Box 118"/>
          <p:cNvSpPr txBox="1">
            <a:spLocks noChangeArrowheads="1"/>
          </p:cNvSpPr>
          <p:nvPr/>
        </p:nvSpPr>
        <p:spPr bwMode="auto">
          <a:xfrm>
            <a:off x="6867525" y="2524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ff</a:t>
            </a:r>
          </a:p>
        </p:txBody>
      </p:sp>
      <p:sp>
        <p:nvSpPr>
          <p:cNvPr id="767095" name="Text Box 119"/>
          <p:cNvSpPr txBox="1">
            <a:spLocks noChangeArrowheads="1"/>
          </p:cNvSpPr>
          <p:nvPr/>
        </p:nvSpPr>
        <p:spPr bwMode="auto">
          <a:xfrm>
            <a:off x="6867525" y="2214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bf</a:t>
            </a:r>
          </a:p>
        </p:txBody>
      </p:sp>
      <p:sp>
        <p:nvSpPr>
          <p:cNvPr id="767096" name="Text Box 120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67097" name="Text Box 121"/>
          <p:cNvSpPr txBox="1">
            <a:spLocks noChangeArrowheads="1"/>
          </p:cNvSpPr>
          <p:nvPr/>
        </p:nvSpPr>
        <p:spPr bwMode="auto">
          <a:xfrm>
            <a:off x="1150938" y="1889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R[esp]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R[esp]-4</a:t>
            </a:r>
            <a:r>
              <a:rPr lang="zh-CN" altLang="en-US" sz="2400">
                <a:solidFill>
                  <a:srgbClr val="FF3300"/>
                </a:solidFill>
              </a:rPr>
              <a:t>，</a:t>
            </a:r>
            <a:r>
              <a:rPr lang="en-US" altLang="zh-CN" sz="2400">
                <a:solidFill>
                  <a:srgbClr val="FF3300"/>
                </a:solidFill>
              </a:rPr>
              <a:t>M[R[esp]] ←R[ebp]</a:t>
            </a:r>
          </a:p>
        </p:txBody>
      </p:sp>
      <p:sp>
        <p:nvSpPr>
          <p:cNvPr id="767098" name="Text Box 122"/>
          <p:cNvSpPr txBox="1">
            <a:spLocks noChangeArrowheads="1"/>
          </p:cNvSpPr>
          <p:nvPr/>
        </p:nvSpPr>
        <p:spPr bwMode="auto">
          <a:xfrm>
            <a:off x="4976813" y="25288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767099" name="Text Box 123"/>
          <p:cNvSpPr txBox="1">
            <a:spLocks noChangeArrowheads="1"/>
          </p:cNvSpPr>
          <p:nvPr/>
        </p:nvSpPr>
        <p:spPr bwMode="auto">
          <a:xfrm>
            <a:off x="4976813" y="20335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/>
              <a:t>指令执行过程</a:t>
            </a:r>
          </a:p>
        </p:txBody>
      </p:sp>
      <p:sp>
        <p:nvSpPr>
          <p:cNvPr id="768003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68004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05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68006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68007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68008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009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010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8011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68012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68013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014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015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016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017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018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019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020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8021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768022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68023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024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8025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68026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8027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68028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029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8030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8031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68032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033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034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8035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68036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037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8038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68039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040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041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8042" name="Text Box 42"/>
          <p:cNvSpPr txBox="1">
            <a:spLocks noChangeArrowheads="1"/>
          </p:cNvSpPr>
          <p:nvPr/>
        </p:nvSpPr>
        <p:spPr bwMode="auto">
          <a:xfrm>
            <a:off x="657225" y="6219825"/>
            <a:ext cx="103505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68043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044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045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68046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47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68048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49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68050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51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8052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768053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768054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68055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68056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57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8058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8059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68060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68061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68062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768063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768064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8065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66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067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068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069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070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071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072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073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68074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68075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68076" name="Text Box 76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68077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68078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768079" name="Rectangle 79"/>
          <p:cNvSpPr>
            <a:spLocks noChangeArrowheads="1"/>
          </p:cNvSpPr>
          <p:nvPr/>
        </p:nvSpPr>
        <p:spPr bwMode="auto">
          <a:xfrm>
            <a:off x="0" y="684213"/>
            <a:ext cx="6192838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</a:t>
            </a:r>
            <a:r>
              <a:rPr lang="en-US" altLang="zh-CN" sz="2000">
                <a:hlinkClick r:id="rId2" action="ppaction://hlinkfile"/>
              </a:rPr>
              <a:t>89 e5</a:t>
            </a:r>
            <a:r>
              <a:rPr lang="en-US" altLang="zh-CN" sz="2000"/>
              <a:t>	   mov   %esp, %ebp</a:t>
            </a:r>
          </a:p>
        </p:txBody>
      </p:sp>
      <p:sp>
        <p:nvSpPr>
          <p:cNvPr id="768080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081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082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68083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68084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68085" name="Line 85"/>
          <p:cNvSpPr>
            <a:spLocks noChangeShapeType="1"/>
          </p:cNvSpPr>
          <p:nvPr/>
        </p:nvSpPr>
        <p:spPr bwMode="auto">
          <a:xfrm>
            <a:off x="4392613" y="495935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086" name="Text Box 86"/>
          <p:cNvSpPr txBox="1">
            <a:spLocks noChangeArrowheads="1"/>
          </p:cNvSpPr>
          <p:nvPr/>
        </p:nvSpPr>
        <p:spPr bwMode="auto">
          <a:xfrm>
            <a:off x="3895725" y="20335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68087" name="Text Box 87"/>
          <p:cNvSpPr txBox="1">
            <a:spLocks noChangeArrowheads="1"/>
          </p:cNvSpPr>
          <p:nvPr/>
        </p:nvSpPr>
        <p:spPr bwMode="auto">
          <a:xfrm>
            <a:off x="3895725" y="25288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68088" name="Rectangle 88"/>
          <p:cNvSpPr>
            <a:spLocks noChangeArrowheads="1"/>
          </p:cNvSpPr>
          <p:nvPr/>
        </p:nvSpPr>
        <p:spPr bwMode="auto">
          <a:xfrm>
            <a:off x="3140075" y="2046288"/>
            <a:ext cx="6683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68089" name="Rectangle 89"/>
          <p:cNvSpPr>
            <a:spLocks noChangeArrowheads="1"/>
          </p:cNvSpPr>
          <p:nvPr/>
        </p:nvSpPr>
        <p:spPr bwMode="auto">
          <a:xfrm>
            <a:off x="3132138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68090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68091" name="Text Box 91"/>
          <p:cNvSpPr txBox="1">
            <a:spLocks noChangeArrowheads="1"/>
          </p:cNvSpPr>
          <p:nvPr/>
        </p:nvSpPr>
        <p:spPr bwMode="auto">
          <a:xfrm>
            <a:off x="3851275" y="2033588"/>
            <a:ext cx="1252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68092" name="Line 92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093" name="Line 93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094" name="Line 94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095" name="Text Box 95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68096" name="Line 96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097" name="Line 97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098" name="Line 98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099" name="Line 99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100" name="Line 100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101" name="Text Box 101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80483d5</a:t>
            </a:r>
          </a:p>
        </p:txBody>
      </p:sp>
      <p:sp>
        <p:nvSpPr>
          <p:cNvPr id="768102" name="Rectangle 102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55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68103" name="Rectangle 103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68104" name="Text Box 104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68105" name="Rectangle 105"/>
          <p:cNvSpPr>
            <a:spLocks noChangeArrowheads="1"/>
          </p:cNvSpPr>
          <p:nvPr/>
        </p:nvSpPr>
        <p:spPr bwMode="auto">
          <a:xfrm>
            <a:off x="1016000" y="590391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68106" name="Text Box 106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68107" name="Text Box 107"/>
          <p:cNvSpPr txBox="1">
            <a:spLocks noChangeArrowheads="1"/>
          </p:cNvSpPr>
          <p:nvPr/>
        </p:nvSpPr>
        <p:spPr bwMode="auto">
          <a:xfrm>
            <a:off x="341313" y="2303463"/>
            <a:ext cx="28813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指令执行、</a:t>
            </a:r>
            <a:r>
              <a:rPr lang="en-US" altLang="zh-CN" sz="2000">
                <a:solidFill>
                  <a:srgbClr val="FF3300"/>
                </a:solidFill>
              </a:rPr>
              <a:t>EIP</a:t>
            </a:r>
            <a:r>
              <a:rPr lang="zh-CN" altLang="en-US" sz="2000">
                <a:solidFill>
                  <a:srgbClr val="FF3300"/>
                </a:solidFill>
              </a:rPr>
              <a:t>增量</a:t>
            </a:r>
          </a:p>
        </p:txBody>
      </p:sp>
      <p:sp>
        <p:nvSpPr>
          <p:cNvPr id="768108" name="Text Box 108"/>
          <p:cNvSpPr txBox="1">
            <a:spLocks noChangeArrowheads="1"/>
          </p:cNvSpPr>
          <p:nvPr/>
        </p:nvSpPr>
        <p:spPr bwMode="auto">
          <a:xfrm>
            <a:off x="3897313" y="2528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68109" name="Rectangle 109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68110" name="Text Box 110"/>
          <p:cNvSpPr txBox="1">
            <a:spLocks noChangeArrowheads="1"/>
          </p:cNvSpPr>
          <p:nvPr/>
        </p:nvSpPr>
        <p:spPr bwMode="auto">
          <a:xfrm>
            <a:off x="3986213" y="31527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68111" name="Text Box 111"/>
          <p:cNvSpPr txBox="1">
            <a:spLocks noChangeArrowheads="1"/>
          </p:cNvSpPr>
          <p:nvPr/>
        </p:nvSpPr>
        <p:spPr bwMode="auto">
          <a:xfrm>
            <a:off x="5254625" y="26193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68112" name="Text Box 112"/>
          <p:cNvSpPr txBox="1">
            <a:spLocks noChangeArrowheads="1"/>
          </p:cNvSpPr>
          <p:nvPr/>
        </p:nvSpPr>
        <p:spPr bwMode="auto">
          <a:xfrm>
            <a:off x="3986213" y="6211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68113" name="Text Box 113"/>
          <p:cNvSpPr txBox="1">
            <a:spLocks noChangeArrowheads="1"/>
          </p:cNvSpPr>
          <p:nvPr/>
        </p:nvSpPr>
        <p:spPr bwMode="auto">
          <a:xfrm>
            <a:off x="5292725" y="6483350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68114" name="Text Box 114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68115" name="Text Box 115"/>
          <p:cNvSpPr txBox="1">
            <a:spLocks noChangeArrowheads="1"/>
          </p:cNvSpPr>
          <p:nvPr/>
        </p:nvSpPr>
        <p:spPr bwMode="auto">
          <a:xfrm>
            <a:off x="6867525" y="3159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20</a:t>
            </a:r>
          </a:p>
        </p:txBody>
      </p:sp>
      <p:sp>
        <p:nvSpPr>
          <p:cNvPr id="768116" name="Text Box 116"/>
          <p:cNvSpPr txBox="1">
            <a:spLocks noChangeArrowheads="1"/>
          </p:cNvSpPr>
          <p:nvPr/>
        </p:nvSpPr>
        <p:spPr bwMode="auto">
          <a:xfrm>
            <a:off x="6867525" y="2849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00</a:t>
            </a:r>
          </a:p>
        </p:txBody>
      </p:sp>
      <p:sp>
        <p:nvSpPr>
          <p:cNvPr id="768117" name="Text Box 117"/>
          <p:cNvSpPr txBox="1">
            <a:spLocks noChangeArrowheads="1"/>
          </p:cNvSpPr>
          <p:nvPr/>
        </p:nvSpPr>
        <p:spPr bwMode="auto">
          <a:xfrm>
            <a:off x="6867525" y="2524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ff</a:t>
            </a:r>
          </a:p>
        </p:txBody>
      </p:sp>
      <p:sp>
        <p:nvSpPr>
          <p:cNvPr id="768118" name="Text Box 118"/>
          <p:cNvSpPr txBox="1">
            <a:spLocks noChangeArrowheads="1"/>
          </p:cNvSpPr>
          <p:nvPr/>
        </p:nvSpPr>
        <p:spPr bwMode="auto">
          <a:xfrm>
            <a:off x="6867525" y="2214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</a:t>
            </a:r>
          </a:p>
        </p:txBody>
      </p:sp>
      <p:sp>
        <p:nvSpPr>
          <p:cNvPr id="768119" name="Line 119"/>
          <p:cNvSpPr>
            <a:spLocks noChangeShapeType="1"/>
          </p:cNvSpPr>
          <p:nvPr/>
        </p:nvSpPr>
        <p:spPr bwMode="auto">
          <a:xfrm>
            <a:off x="206375" y="1538288"/>
            <a:ext cx="360363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120" name="Text Box 120"/>
          <p:cNvSpPr txBox="1">
            <a:spLocks noChangeArrowheads="1"/>
          </p:cNvSpPr>
          <p:nvPr/>
        </p:nvSpPr>
        <p:spPr bwMode="auto">
          <a:xfrm>
            <a:off x="1150938" y="142875"/>
            <a:ext cx="7154862" cy="519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</a:rPr>
              <a:t>开始执行下一条指令</a:t>
            </a:r>
          </a:p>
        </p:txBody>
      </p:sp>
      <p:sp>
        <p:nvSpPr>
          <p:cNvPr id="768121" name="Text Box 121"/>
          <p:cNvSpPr txBox="1">
            <a:spLocks noChangeArrowheads="1"/>
          </p:cNvSpPr>
          <p:nvPr/>
        </p:nvSpPr>
        <p:spPr bwMode="auto">
          <a:xfrm>
            <a:off x="4976813" y="25288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768122" name="Text Box 122"/>
          <p:cNvSpPr txBox="1">
            <a:spLocks noChangeArrowheads="1"/>
          </p:cNvSpPr>
          <p:nvPr/>
        </p:nvSpPr>
        <p:spPr bwMode="auto">
          <a:xfrm>
            <a:off x="4976813" y="207962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768123" name="Text Box 123"/>
          <p:cNvSpPr txBox="1">
            <a:spLocks noChangeArrowheads="1"/>
          </p:cNvSpPr>
          <p:nvPr/>
        </p:nvSpPr>
        <p:spPr bwMode="auto">
          <a:xfrm>
            <a:off x="5921375" y="4959350"/>
            <a:ext cx="630238" cy="366713"/>
          </a:xfrm>
          <a:prstGeom prst="rect">
            <a:avLst/>
          </a:prstGeom>
          <a:solidFill>
            <a:schemeClr val="accent2">
              <a:alpha val="33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Wr</a:t>
            </a:r>
          </a:p>
        </p:txBody>
      </p:sp>
      <p:sp>
        <p:nvSpPr>
          <p:cNvPr id="768124" name="Text Box 124"/>
          <p:cNvSpPr txBox="1">
            <a:spLocks noChangeArrowheads="1"/>
          </p:cNvSpPr>
          <p:nvPr/>
        </p:nvSpPr>
        <p:spPr bwMode="auto">
          <a:xfrm>
            <a:off x="1196975" y="5454650"/>
            <a:ext cx="630238" cy="366713"/>
          </a:xfrm>
          <a:prstGeom prst="rect">
            <a:avLst/>
          </a:prstGeom>
          <a:solidFill>
            <a:schemeClr val="accent2">
              <a:alpha val="35001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Wr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/>
              <a:t>                        </a:t>
            </a:r>
            <a:r>
              <a:rPr lang="zh-CN" altLang="en-US" sz="3600"/>
              <a:t>程序由指令序列组成</a:t>
            </a:r>
          </a:p>
        </p:txBody>
      </p:sp>
      <p:sp>
        <p:nvSpPr>
          <p:cNvPr id="769027" name="Rectangle 3"/>
          <p:cNvSpPr>
            <a:spLocks noChangeArrowheads="1"/>
          </p:cNvSpPr>
          <p:nvPr/>
        </p:nvSpPr>
        <p:spPr bwMode="auto">
          <a:xfrm>
            <a:off x="26988" y="2979738"/>
            <a:ext cx="6192837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solidFill>
                  <a:srgbClr val="FF3300"/>
                </a:solidFill>
                <a:latin typeface="Arial" charset="0"/>
                <a:ea typeface="宋体" pitchFamily="2" charset="-122"/>
              </a:rPr>
              <a:t>080483d4</a:t>
            </a:r>
            <a:r>
              <a:rPr lang="zh-CN" altLang="en-US">
                <a:latin typeface="Arial" charset="0"/>
                <a:ea typeface="宋体" pitchFamily="2" charset="-122"/>
              </a:rPr>
              <a:t> </a:t>
            </a:r>
            <a:r>
              <a:rPr lang="en-US" altLang="zh-CN">
                <a:latin typeface="Arial" charset="0"/>
                <a:ea typeface="宋体" pitchFamily="2" charset="-122"/>
              </a:rPr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80483d4:    	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80483d5:   	89 e5	   mov   %esp,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80483d7:    	83 ec 10   sub    $0x10, %esp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</a:t>
            </a:r>
            <a:r>
              <a:rPr lang="en-US" altLang="zh-CN">
                <a:latin typeface="Arial" charset="0"/>
              </a:rPr>
              <a:t>80483da</a:t>
            </a:r>
            <a:r>
              <a:rPr lang="en-US" altLang="zh-CN">
                <a:latin typeface="Arial" charset="0"/>
                <a:ea typeface="宋体" pitchFamily="2" charset="-122"/>
              </a:rPr>
              <a:t>:    	8b 45 0c   mov   0xc(%ebp),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80483dd:    	8b 55 08   mov   0x8(%ebp), %edx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80483e0:    	8d 04 02   lea     (%edx,%eax,1),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80483e3:     	89 45 fc    mov   %eax, -0x4(%ebp)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80483e6:  	8b 45 fc    mov   -0x4(%ebp),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80483e9:  	c9             leave 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80483ea:  	c3             ret </a:t>
            </a:r>
          </a:p>
        </p:txBody>
      </p:sp>
      <p:sp>
        <p:nvSpPr>
          <p:cNvPr id="769028" name="Text Box 4"/>
          <p:cNvSpPr txBox="1">
            <a:spLocks noChangeArrowheads="1"/>
          </p:cNvSpPr>
          <p:nvPr/>
        </p:nvSpPr>
        <p:spPr bwMode="auto">
          <a:xfrm>
            <a:off x="296863" y="6362700"/>
            <a:ext cx="7380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Arial" charset="0"/>
              </a:rPr>
              <a:t>test</a:t>
            </a:r>
            <a:r>
              <a:rPr lang="zh-CN" altLang="en-US" sz="2000">
                <a:solidFill>
                  <a:srgbClr val="3333CC"/>
                </a:solidFill>
                <a:latin typeface="Arial" charset="0"/>
              </a:rPr>
              <a:t>代码从</a:t>
            </a:r>
            <a:r>
              <a:rPr lang="en-US" altLang="zh-CN" sz="2000">
                <a:solidFill>
                  <a:srgbClr val="3333CC"/>
                </a:solidFill>
                <a:latin typeface="Arial" charset="0"/>
              </a:rPr>
              <a:t>80483d4</a:t>
            </a:r>
            <a:r>
              <a:rPr lang="zh-CN" altLang="en-US" sz="2000">
                <a:solidFill>
                  <a:srgbClr val="3333CC"/>
                </a:solidFill>
                <a:latin typeface="Arial" charset="0"/>
              </a:rPr>
              <a:t>开始！</a:t>
            </a:r>
          </a:p>
        </p:txBody>
      </p:sp>
      <p:sp>
        <p:nvSpPr>
          <p:cNvPr id="769029" name="Text Box 5"/>
          <p:cNvSpPr txBox="1">
            <a:spLocks noChangeArrowheads="1"/>
          </p:cNvSpPr>
          <p:nvPr/>
        </p:nvSpPr>
        <p:spPr bwMode="auto">
          <a:xfrm>
            <a:off x="3627438" y="6399213"/>
            <a:ext cx="32400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/>
              <a:t>执行</a:t>
            </a:r>
            <a:r>
              <a:rPr lang="en-US" altLang="zh-CN" sz="2000"/>
              <a:t>add</a:t>
            </a:r>
            <a:r>
              <a:rPr lang="zh-CN" altLang="en-US" sz="2000"/>
              <a:t>时，起始</a:t>
            </a:r>
            <a:r>
              <a:rPr lang="en-US" altLang="zh-CN" sz="2000"/>
              <a:t>EIP=?</a:t>
            </a:r>
            <a:endParaRPr lang="zh-CN" altLang="en-US" sz="2000"/>
          </a:p>
        </p:txBody>
      </p:sp>
      <p:sp>
        <p:nvSpPr>
          <p:cNvPr id="769030" name="Text Box 6"/>
          <p:cNvSpPr txBox="1">
            <a:spLocks noChangeArrowheads="1"/>
          </p:cNvSpPr>
          <p:nvPr/>
        </p:nvSpPr>
        <p:spPr bwMode="auto">
          <a:xfrm>
            <a:off x="2457450" y="2979738"/>
            <a:ext cx="28352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EIP</a:t>
            </a:r>
            <a:r>
              <a:rPr lang="en-US" altLang="zh-CN" sz="2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 sz="2000">
                <a:solidFill>
                  <a:srgbClr val="FF3300"/>
                </a:solidFill>
              </a:rPr>
              <a:t>0x80483d4</a:t>
            </a:r>
          </a:p>
        </p:txBody>
      </p:sp>
      <p:sp>
        <p:nvSpPr>
          <p:cNvPr id="769031" name="Text Box 7"/>
          <p:cNvSpPr txBox="1">
            <a:spLocks noChangeArrowheads="1"/>
          </p:cNvSpPr>
          <p:nvPr/>
        </p:nvSpPr>
        <p:spPr bwMode="auto">
          <a:xfrm>
            <a:off x="3311525" y="728663"/>
            <a:ext cx="58324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chemeClr val="accent2"/>
                </a:solidFill>
              </a:rPr>
              <a:t>若 </a:t>
            </a:r>
            <a:r>
              <a:rPr lang="en-US" altLang="zh-CN" sz="2000">
                <a:solidFill>
                  <a:schemeClr val="accent2"/>
                </a:solidFill>
              </a:rPr>
              <a:t>i= 2147483647</a:t>
            </a:r>
            <a:r>
              <a:rPr lang="zh-CN" altLang="en-US" sz="2000">
                <a:solidFill>
                  <a:schemeClr val="accent2"/>
                </a:solidFill>
              </a:rPr>
              <a:t>，</a:t>
            </a:r>
            <a:r>
              <a:rPr lang="en-US" altLang="zh-CN" sz="2000">
                <a:solidFill>
                  <a:schemeClr val="accent2"/>
                </a:solidFill>
              </a:rPr>
              <a:t>j=2</a:t>
            </a:r>
            <a:r>
              <a:rPr lang="zh-CN" altLang="en-US" sz="2000">
                <a:solidFill>
                  <a:schemeClr val="accent2"/>
                </a:solidFill>
              </a:rPr>
              <a:t>，则执行结果是什么？</a:t>
            </a:r>
          </a:p>
        </p:txBody>
      </p:sp>
      <p:sp>
        <p:nvSpPr>
          <p:cNvPr id="769032" name="Text Box 8"/>
          <p:cNvSpPr txBox="1">
            <a:spLocks noChangeArrowheads="1"/>
          </p:cNvSpPr>
          <p:nvPr/>
        </p:nvSpPr>
        <p:spPr bwMode="auto">
          <a:xfrm>
            <a:off x="4975225" y="1133475"/>
            <a:ext cx="4006850" cy="1930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000"/>
              <a:t>int main ( ) {	</a:t>
            </a:r>
          </a:p>
          <a:p>
            <a:pPr marL="342900" indent="-342900"/>
            <a:r>
              <a:rPr lang="en-US" altLang="zh-CN" sz="2000"/>
              <a:t>	 int	t1 = 2147483647;</a:t>
            </a:r>
          </a:p>
          <a:p>
            <a:pPr marL="342900" indent="-342900"/>
            <a:r>
              <a:rPr lang="en-US" altLang="zh-CN" sz="2000"/>
              <a:t>      int t2 = 2;</a:t>
            </a:r>
          </a:p>
          <a:p>
            <a:pPr marL="342900" indent="-342900"/>
            <a:r>
              <a:rPr lang="en-US" altLang="zh-CN" sz="2000"/>
              <a:t>	 int	sum = </a:t>
            </a:r>
            <a:r>
              <a:rPr lang="en-US" altLang="zh-CN" sz="2000">
                <a:solidFill>
                  <a:srgbClr val="FF3300"/>
                </a:solidFill>
              </a:rPr>
              <a:t>add (t1, t2)</a:t>
            </a:r>
            <a:r>
              <a:rPr lang="en-US" altLang="zh-CN" sz="2000"/>
              <a:t>;</a:t>
            </a:r>
          </a:p>
          <a:p>
            <a:pPr marL="342900" indent="-342900"/>
            <a:r>
              <a:rPr lang="en-US" altLang="zh-CN" sz="2000"/>
              <a:t>	 printf(</a:t>
            </a:r>
            <a:r>
              <a:rPr lang="zh-CN" altLang="en-US" sz="2000"/>
              <a:t>“</a:t>
            </a:r>
            <a:r>
              <a:rPr lang="en-US" altLang="zh-CN" sz="2000"/>
              <a:t>sum=%d”;sum);</a:t>
            </a:r>
            <a:endParaRPr lang="zh-CN" altLang="en-US" sz="2000"/>
          </a:p>
          <a:p>
            <a:pPr marL="342900" indent="-342900"/>
            <a:r>
              <a:rPr lang="en-US" altLang="zh-CN" sz="2000"/>
              <a:t>}</a:t>
            </a:r>
            <a:endParaRPr lang="zh-CN" altLang="en-US" sz="2000"/>
          </a:p>
        </p:txBody>
      </p:sp>
      <p:sp>
        <p:nvSpPr>
          <p:cNvPr id="769033" name="Line 9"/>
          <p:cNvSpPr>
            <a:spLocks noChangeShapeType="1"/>
          </p:cNvSpPr>
          <p:nvPr/>
        </p:nvSpPr>
        <p:spPr bwMode="auto">
          <a:xfrm>
            <a:off x="476250" y="5049838"/>
            <a:ext cx="55816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9034" name="Group 10"/>
          <p:cNvGrpSpPr>
            <a:grpSpLocks/>
          </p:cNvGrpSpPr>
          <p:nvPr/>
        </p:nvGrpSpPr>
        <p:grpSpPr bwMode="auto">
          <a:xfrm>
            <a:off x="6192838" y="4772025"/>
            <a:ext cx="2654300" cy="366713"/>
            <a:chOff x="3901" y="3006"/>
            <a:chExt cx="1672" cy="231"/>
          </a:xfrm>
        </p:grpSpPr>
        <p:sp>
          <p:nvSpPr>
            <p:cNvPr id="769035" name="Text Box 11"/>
            <p:cNvSpPr txBox="1">
              <a:spLocks noChangeArrowheads="1"/>
            </p:cNvSpPr>
            <p:nvPr/>
          </p:nvSpPr>
          <p:spPr bwMode="auto">
            <a:xfrm>
              <a:off x="4127" y="3006"/>
              <a:ext cx="144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/>
                <a:t>add  %edx</a:t>
              </a:r>
              <a:r>
                <a:rPr lang="zh-CN" altLang="en-US"/>
                <a:t>，</a:t>
              </a:r>
              <a:r>
                <a:rPr lang="en-US" altLang="zh-CN"/>
                <a:t>%eax</a:t>
              </a:r>
            </a:p>
          </p:txBody>
        </p:sp>
        <p:grpSp>
          <p:nvGrpSpPr>
            <p:cNvPr id="769036" name="Group 12"/>
            <p:cNvGrpSpPr>
              <a:grpSpLocks/>
            </p:cNvGrpSpPr>
            <p:nvPr/>
          </p:nvGrpSpPr>
          <p:grpSpPr bwMode="auto">
            <a:xfrm>
              <a:off x="3901" y="3096"/>
              <a:ext cx="227" cy="57"/>
              <a:chOff x="3844" y="3067"/>
              <a:chExt cx="340" cy="57"/>
            </a:xfrm>
          </p:grpSpPr>
          <p:sp>
            <p:nvSpPr>
              <p:cNvPr id="769037" name="Line 13"/>
              <p:cNvSpPr>
                <a:spLocks noChangeShapeType="1"/>
              </p:cNvSpPr>
              <p:nvPr/>
            </p:nvSpPr>
            <p:spPr bwMode="auto">
              <a:xfrm>
                <a:off x="3844" y="3067"/>
                <a:ext cx="340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038" name="Line 14"/>
              <p:cNvSpPr>
                <a:spLocks noChangeShapeType="1"/>
              </p:cNvSpPr>
              <p:nvPr/>
            </p:nvSpPr>
            <p:spPr bwMode="auto">
              <a:xfrm>
                <a:off x="3844" y="3124"/>
                <a:ext cx="340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769039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" y="107950"/>
            <a:ext cx="2925763" cy="2600325"/>
          </a:xfrm>
          <a:prstGeom prst="rect">
            <a:avLst/>
          </a:prstGeom>
          <a:noFill/>
        </p:spPr>
      </p:pic>
      <p:sp>
        <p:nvSpPr>
          <p:cNvPr id="76904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927100" y="2484438"/>
            <a:ext cx="3735388" cy="495300"/>
          </a:xfrm>
        </p:spPr>
        <p:txBody>
          <a:bodyPr/>
          <a:lstStyle/>
          <a:p>
            <a:pPr>
              <a:lnSpc>
                <a:spcPct val="105000"/>
              </a:lnSpc>
              <a:buFontTx/>
              <a:buNone/>
            </a:pPr>
            <a:r>
              <a:rPr lang="en-US" altLang="zh-CN" sz="220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“objdump -d test” </a:t>
            </a:r>
            <a:r>
              <a:rPr lang="zh-CN" altLang="en-US" sz="220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9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32" grpId="0" animBg="1"/>
      <p:bldP spid="7690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/>
              <a:t>指令执行过程</a:t>
            </a:r>
          </a:p>
        </p:txBody>
      </p:sp>
      <p:sp>
        <p:nvSpPr>
          <p:cNvPr id="770051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70052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53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70054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70055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70056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057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058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70059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70060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70061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0062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0063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0064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0065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0066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0067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0068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70069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770070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70071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72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0073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70074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70075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70076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77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0078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70079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70080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81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82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0083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70084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85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0086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70087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88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89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0090" name="Text Box 42"/>
          <p:cNvSpPr txBox="1">
            <a:spLocks noChangeArrowheads="1"/>
          </p:cNvSpPr>
          <p:nvPr/>
        </p:nvSpPr>
        <p:spPr bwMode="auto">
          <a:xfrm>
            <a:off x="476250" y="6219825"/>
            <a:ext cx="1216025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70091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092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093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70094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95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70096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97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70098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99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00" name="Text Box 52"/>
          <p:cNvSpPr txBox="1">
            <a:spLocks noChangeArrowheads="1"/>
          </p:cNvSpPr>
          <p:nvPr/>
        </p:nvSpPr>
        <p:spPr bwMode="auto">
          <a:xfrm>
            <a:off x="3492500" y="3608388"/>
            <a:ext cx="11699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GPRs</a:t>
            </a:r>
          </a:p>
        </p:txBody>
      </p:sp>
      <p:sp>
        <p:nvSpPr>
          <p:cNvPr id="770101" name="Rectangle 53"/>
          <p:cNvSpPr>
            <a:spLocks noChangeArrowheads="1"/>
          </p:cNvSpPr>
          <p:nvPr/>
        </p:nvSpPr>
        <p:spPr bwMode="auto">
          <a:xfrm>
            <a:off x="3897313" y="4103688"/>
            <a:ext cx="1035050" cy="157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102" name="Line 54"/>
          <p:cNvSpPr>
            <a:spLocks noChangeShapeType="1"/>
          </p:cNvSpPr>
          <p:nvPr/>
        </p:nvSpPr>
        <p:spPr bwMode="auto">
          <a:xfrm>
            <a:off x="3897313" y="4419600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03" name="Line 55"/>
          <p:cNvSpPr>
            <a:spLocks noChangeShapeType="1"/>
          </p:cNvSpPr>
          <p:nvPr/>
        </p:nvSpPr>
        <p:spPr bwMode="auto">
          <a:xfrm>
            <a:off x="3897313" y="5049838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04" name="Line 56"/>
          <p:cNvSpPr>
            <a:spLocks noChangeShapeType="1"/>
          </p:cNvSpPr>
          <p:nvPr/>
        </p:nvSpPr>
        <p:spPr bwMode="auto">
          <a:xfrm>
            <a:off x="3897313" y="5408613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05" name="Text Box 57"/>
          <p:cNvSpPr txBox="1">
            <a:spLocks noChangeArrowheads="1"/>
          </p:cNvSpPr>
          <p:nvPr/>
        </p:nvSpPr>
        <p:spPr bwMode="auto">
          <a:xfrm>
            <a:off x="4930775" y="4059238"/>
            <a:ext cx="3159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770106" name="Text Box 58"/>
          <p:cNvSpPr txBox="1">
            <a:spLocks noChangeArrowheads="1"/>
          </p:cNvSpPr>
          <p:nvPr/>
        </p:nvSpPr>
        <p:spPr bwMode="auto">
          <a:xfrm>
            <a:off x="4932363" y="4373563"/>
            <a:ext cx="3159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770107" name="Text Box 59"/>
          <p:cNvSpPr txBox="1">
            <a:spLocks noChangeArrowheads="1"/>
          </p:cNvSpPr>
          <p:nvPr/>
        </p:nvSpPr>
        <p:spPr bwMode="auto">
          <a:xfrm>
            <a:off x="4932363" y="4919663"/>
            <a:ext cx="3159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/>
          </a:p>
        </p:txBody>
      </p:sp>
      <p:sp>
        <p:nvSpPr>
          <p:cNvPr id="770108" name="Text Box 60"/>
          <p:cNvSpPr txBox="1">
            <a:spLocks noChangeArrowheads="1"/>
          </p:cNvSpPr>
          <p:nvPr/>
        </p:nvSpPr>
        <p:spPr bwMode="auto">
          <a:xfrm>
            <a:off x="4930775" y="5368925"/>
            <a:ext cx="3159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sp>
        <p:nvSpPr>
          <p:cNvPr id="770109" name="Rectangle 61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110" name="Line 62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11" name="Line 63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12" name="Line 64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13" name="Line 65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14" name="Line 66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15" name="Line 67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16" name="Line 68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17" name="Text Box 69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70118" name="Text Box 70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70119" name="Text Box 71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70120" name="Text Box 72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70121" name="Text Box 73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70122" name="Text Box 74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770123" name="Rectangle 75"/>
          <p:cNvSpPr>
            <a:spLocks noChangeArrowheads="1"/>
          </p:cNvSpPr>
          <p:nvPr/>
        </p:nvSpPr>
        <p:spPr bwMode="auto">
          <a:xfrm>
            <a:off x="134938" y="731838"/>
            <a:ext cx="64166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80483da:    8b 45 0c   mov   0xc(%ebp), %eax     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80483dd:    8b 55 08   mov   0x8(%ebp), %edx</a:t>
            </a:r>
            <a:endParaRPr lang="en-US" altLang="zh-CN" sz="2000"/>
          </a:p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80483e0:    </a:t>
            </a:r>
            <a:r>
              <a:rPr lang="en-US" altLang="zh-CN">
                <a:solidFill>
                  <a:srgbClr val="FF3300"/>
                </a:solidFill>
              </a:rPr>
              <a:t>8d 04 02</a:t>
            </a:r>
            <a:r>
              <a:rPr lang="en-US" altLang="zh-CN"/>
              <a:t>   lea     (%edx,%eax,1), %eax</a:t>
            </a:r>
          </a:p>
        </p:txBody>
      </p:sp>
      <p:sp>
        <p:nvSpPr>
          <p:cNvPr id="770124" name="Line 76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25" name="Line 77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26" name="Text Box 78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70127" name="Text Box 79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70128" name="Text Box 80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70129" name="Line 81"/>
          <p:cNvSpPr>
            <a:spLocks noChangeShapeType="1"/>
          </p:cNvSpPr>
          <p:nvPr/>
        </p:nvSpPr>
        <p:spPr bwMode="auto">
          <a:xfrm>
            <a:off x="4392613" y="50927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30" name="Text Box 82"/>
          <p:cNvSpPr txBox="1">
            <a:spLocks noChangeArrowheads="1"/>
          </p:cNvSpPr>
          <p:nvPr/>
        </p:nvSpPr>
        <p:spPr bwMode="auto">
          <a:xfrm>
            <a:off x="3986213" y="20335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70131" name="Text Box 83"/>
          <p:cNvSpPr txBox="1">
            <a:spLocks noChangeArrowheads="1"/>
          </p:cNvSpPr>
          <p:nvPr/>
        </p:nvSpPr>
        <p:spPr bwMode="auto">
          <a:xfrm>
            <a:off x="3986213" y="25288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70132" name="Rectangle 84"/>
          <p:cNvSpPr>
            <a:spLocks noChangeArrowheads="1"/>
          </p:cNvSpPr>
          <p:nvPr/>
        </p:nvSpPr>
        <p:spPr bwMode="auto">
          <a:xfrm>
            <a:off x="3230563" y="2046288"/>
            <a:ext cx="6683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70133" name="Rectangle 85"/>
          <p:cNvSpPr>
            <a:spLocks noChangeArrowheads="1"/>
          </p:cNvSpPr>
          <p:nvPr/>
        </p:nvSpPr>
        <p:spPr bwMode="auto">
          <a:xfrm>
            <a:off x="3222625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70134" name="Rectangle 86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70135" name="Line 87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36" name="Line 88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37" name="Line 89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38" name="Text Box 90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70139" name="Line 91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40" name="Line 92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41" name="Line 93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42" name="Line 94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43" name="Line 95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44" name="Text Box 96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80483e0</a:t>
            </a:r>
          </a:p>
        </p:txBody>
      </p:sp>
      <p:sp>
        <p:nvSpPr>
          <p:cNvPr id="770145" name="Rectangle 97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70146" name="Text Box 98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70147" name="Rectangle 99"/>
          <p:cNvSpPr>
            <a:spLocks noChangeArrowheads="1"/>
          </p:cNvSpPr>
          <p:nvPr/>
        </p:nvSpPr>
        <p:spPr bwMode="auto">
          <a:xfrm>
            <a:off x="1016000" y="590391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70148" name="Text Box 100"/>
          <p:cNvSpPr txBox="1">
            <a:spLocks noChangeArrowheads="1"/>
          </p:cNvSpPr>
          <p:nvPr/>
        </p:nvSpPr>
        <p:spPr bwMode="auto">
          <a:xfrm>
            <a:off x="971550" y="3743325"/>
            <a:ext cx="6302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Wr</a:t>
            </a:r>
          </a:p>
        </p:txBody>
      </p:sp>
      <p:sp>
        <p:nvSpPr>
          <p:cNvPr id="770149" name="Text Box 101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70150" name="Text Box 102"/>
          <p:cNvSpPr txBox="1">
            <a:spLocks noChangeArrowheads="1"/>
          </p:cNvSpPr>
          <p:nvPr/>
        </p:nvSpPr>
        <p:spPr bwMode="auto">
          <a:xfrm>
            <a:off x="341313" y="2303463"/>
            <a:ext cx="28813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指令执行、</a:t>
            </a:r>
            <a:r>
              <a:rPr lang="en-US" altLang="zh-CN" sz="2000">
                <a:solidFill>
                  <a:srgbClr val="CC3300"/>
                </a:solidFill>
              </a:rPr>
              <a:t>EIP</a:t>
            </a:r>
            <a:r>
              <a:rPr lang="zh-CN" altLang="en-US" sz="2000">
                <a:solidFill>
                  <a:srgbClr val="CC3300"/>
                </a:solidFill>
              </a:rPr>
              <a:t>增量</a:t>
            </a:r>
          </a:p>
        </p:txBody>
      </p:sp>
      <p:sp>
        <p:nvSpPr>
          <p:cNvPr id="770151" name="Rectangle 103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70152" name="Text Box 104"/>
          <p:cNvSpPr txBox="1">
            <a:spLocks noChangeArrowheads="1"/>
          </p:cNvSpPr>
          <p:nvPr/>
        </p:nvSpPr>
        <p:spPr bwMode="auto">
          <a:xfrm>
            <a:off x="3897313" y="4689475"/>
            <a:ext cx="1125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7fffffff</a:t>
            </a:r>
          </a:p>
        </p:txBody>
      </p:sp>
      <p:sp>
        <p:nvSpPr>
          <p:cNvPr id="770153" name="Text Box 105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70154" name="Text Box 106"/>
          <p:cNvSpPr txBox="1">
            <a:spLocks noChangeArrowheads="1"/>
          </p:cNvSpPr>
          <p:nvPr/>
        </p:nvSpPr>
        <p:spPr bwMode="auto">
          <a:xfrm>
            <a:off x="6867525" y="3159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20</a:t>
            </a:r>
          </a:p>
        </p:txBody>
      </p:sp>
      <p:sp>
        <p:nvSpPr>
          <p:cNvPr id="770155" name="Text Box 107"/>
          <p:cNvSpPr txBox="1">
            <a:spLocks noChangeArrowheads="1"/>
          </p:cNvSpPr>
          <p:nvPr/>
        </p:nvSpPr>
        <p:spPr bwMode="auto">
          <a:xfrm>
            <a:off x="6867525" y="2849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00</a:t>
            </a:r>
          </a:p>
        </p:txBody>
      </p:sp>
      <p:sp>
        <p:nvSpPr>
          <p:cNvPr id="770156" name="Text Box 108"/>
          <p:cNvSpPr txBox="1">
            <a:spLocks noChangeArrowheads="1"/>
          </p:cNvSpPr>
          <p:nvPr/>
        </p:nvSpPr>
        <p:spPr bwMode="auto">
          <a:xfrm>
            <a:off x="6867525" y="2524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ff</a:t>
            </a:r>
          </a:p>
        </p:txBody>
      </p:sp>
      <p:sp>
        <p:nvSpPr>
          <p:cNvPr id="770157" name="Text Box 109"/>
          <p:cNvSpPr txBox="1">
            <a:spLocks noChangeArrowheads="1"/>
          </p:cNvSpPr>
          <p:nvPr/>
        </p:nvSpPr>
        <p:spPr bwMode="auto">
          <a:xfrm>
            <a:off x="6867525" y="2214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</a:t>
            </a:r>
          </a:p>
        </p:txBody>
      </p:sp>
      <p:sp>
        <p:nvSpPr>
          <p:cNvPr id="770158" name="Line 110"/>
          <p:cNvSpPr>
            <a:spLocks noChangeShapeType="1"/>
          </p:cNvSpPr>
          <p:nvPr/>
        </p:nvSpPr>
        <p:spPr bwMode="auto">
          <a:xfrm>
            <a:off x="115888" y="1493838"/>
            <a:ext cx="360362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59" name="Line 111"/>
          <p:cNvSpPr>
            <a:spLocks noChangeShapeType="1"/>
          </p:cNvSpPr>
          <p:nvPr/>
        </p:nvSpPr>
        <p:spPr bwMode="auto">
          <a:xfrm>
            <a:off x="3897313" y="4689475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0160" name="Text Box 112"/>
          <p:cNvSpPr txBox="1">
            <a:spLocks noChangeArrowheads="1"/>
          </p:cNvSpPr>
          <p:nvPr/>
        </p:nvSpPr>
        <p:spPr bwMode="auto">
          <a:xfrm>
            <a:off x="4932363" y="4729163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770161" name="Text Box 113"/>
          <p:cNvSpPr txBox="1">
            <a:spLocks noChangeArrowheads="1"/>
          </p:cNvSpPr>
          <p:nvPr/>
        </p:nvSpPr>
        <p:spPr bwMode="auto">
          <a:xfrm>
            <a:off x="3851275" y="4103688"/>
            <a:ext cx="1125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    </a:t>
            </a:r>
            <a:r>
              <a:rPr lang="en-US" altLang="zh-CN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770162" name="Rectangle 114"/>
          <p:cNvSpPr>
            <a:spLocks noChangeArrowheads="1"/>
          </p:cNvSpPr>
          <p:nvPr/>
        </p:nvSpPr>
        <p:spPr bwMode="auto">
          <a:xfrm>
            <a:off x="385763" y="6219825"/>
            <a:ext cx="13954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8d040289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70163" name="Text Box 115"/>
          <p:cNvSpPr txBox="1">
            <a:spLocks noChangeArrowheads="1"/>
          </p:cNvSpPr>
          <p:nvPr/>
        </p:nvSpPr>
        <p:spPr bwMode="auto">
          <a:xfrm>
            <a:off x="5067300" y="2528888"/>
            <a:ext cx="31591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770164" name="Text Box 116"/>
          <p:cNvSpPr txBox="1">
            <a:spLocks noChangeArrowheads="1"/>
          </p:cNvSpPr>
          <p:nvPr/>
        </p:nvSpPr>
        <p:spPr bwMode="auto">
          <a:xfrm>
            <a:off x="5067300" y="2033588"/>
            <a:ext cx="31591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770165" name="Rectangle 117"/>
          <p:cNvSpPr>
            <a:spLocks noChangeArrowheads="1"/>
          </p:cNvSpPr>
          <p:nvPr/>
        </p:nvSpPr>
        <p:spPr bwMode="auto">
          <a:xfrm>
            <a:off x="2592388" y="3833813"/>
            <a:ext cx="1035050" cy="1620837"/>
          </a:xfrm>
          <a:prstGeom prst="rect">
            <a:avLst/>
          </a:prstGeom>
          <a:solidFill>
            <a:schemeClr val="accent2">
              <a:alpha val="42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166" name="Text Box 118"/>
          <p:cNvSpPr txBox="1">
            <a:spLocks noChangeArrowheads="1"/>
          </p:cNvSpPr>
          <p:nvPr/>
        </p:nvSpPr>
        <p:spPr bwMode="auto">
          <a:xfrm>
            <a:off x="1150938" y="2270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R[eax]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R[edx]+R[eax]*1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0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0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 tmFilter="0, 0; .2, .5; .8, .5; 1, 0"/>
                                        <p:tgtEl>
                                          <p:spTgt spid="7701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1000" autoRev="1" fill="hold"/>
                                        <p:tgtEl>
                                          <p:spTgt spid="7701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144" grpId="0"/>
      <p:bldP spid="770152" grpId="0"/>
      <p:bldP spid="770158" grpId="0" animBg="1"/>
      <p:bldP spid="770161" grpId="0"/>
      <p:bldP spid="770162" grpId="0"/>
      <p:bldP spid="77016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/>
              <a:t>浮点寄存器栈和多媒体扩展寄存器组 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28663"/>
            <a:ext cx="8686800" cy="602138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的浮点处理架构有两种 ：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浮点协处理器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x87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架构（</a:t>
            </a:r>
            <a:r>
              <a:rPr lang="en-US" altLang="zh-CN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x87 FPU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  <a:buFont typeface="Wingdings" pitchFamily="2" charset="2"/>
              <a:buChar char="ü"/>
            </a:pP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位寄存器</a:t>
            </a:r>
            <a:r>
              <a:rPr lang="en-US" altLang="zh-CN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ST(0) </a:t>
            </a:r>
            <a:r>
              <a:rPr lang="en-US" altLang="zh-CN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~ ST(7)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（采用栈结构），栈顶为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ST(0)</a:t>
            </a:r>
            <a:endParaRPr lang="en-US" altLang="en-US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  <a:spcBef>
                <a:spcPct val="25000"/>
              </a:spcBef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MMX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发展而来的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SSE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架构 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  <a:buFont typeface="Wingdings" pitchFamily="2" charset="2"/>
              <a:buChar char="ü"/>
            </a:pPr>
            <a:r>
              <a:rPr lang="en-US" altLang="zh-CN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MMX</a:t>
            </a:r>
            <a:r>
              <a:rPr lang="zh-CN" altLang="en-US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位寄存器</a:t>
            </a:r>
            <a:r>
              <a:rPr lang="en-US" altLang="zh-CN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MM0~MM7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，借用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位寄存器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ST(0)~ST(7)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位尾数所占的位，可同时处理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个字节，或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个字，或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个双字，或一个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位的数据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  <a:buFont typeface="Wingdings" pitchFamily="2" charset="2"/>
              <a:buChar char="ü"/>
            </a:pP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MMX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指令并没带来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游戏性能的显著提升，故推出</a:t>
            </a:r>
            <a:r>
              <a:rPr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SSE</a:t>
            </a:r>
            <a:r>
              <a:rPr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，并陆续推出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SSE2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SSE3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SSSE3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SSE4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等采用</a:t>
            </a:r>
            <a:r>
              <a:rPr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SIMD</a:t>
            </a:r>
            <a:r>
              <a:rPr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的指令集，这些统称为</a:t>
            </a:r>
            <a:r>
              <a:rPr lang="en-US" altLang="zh-CN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SSE</a:t>
            </a:r>
            <a:r>
              <a:rPr lang="zh-CN" altLang="en-US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指令集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  <a:buFont typeface="Wingdings" pitchFamily="2" charset="2"/>
              <a:buChar char="ü"/>
            </a:pP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SSE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指令集将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位浮点寄存器扩充到</a:t>
            </a:r>
            <a:r>
              <a:rPr lang="en-US" altLang="zh-CN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128</a:t>
            </a:r>
            <a:r>
              <a:rPr lang="zh-CN" altLang="en-US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位多媒体扩展通用寄存器</a:t>
            </a:r>
            <a:r>
              <a:rPr lang="en-US" altLang="zh-CN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XMM0~XMM7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，可同时处理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个字节，或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个字，或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个双字（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位整数或单精度浮点数），或两个四字的数据，而且从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SSE2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开始，还支持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128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位整数运算或同时并行处理两个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位双精度浮点数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6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6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6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/>
              <a:t>IA-32</a:t>
            </a:r>
            <a:r>
              <a:rPr lang="zh-CN" altLang="en-US" sz="3600"/>
              <a:t>中通用寄存器中的编号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5589588"/>
            <a:ext cx="8505825" cy="9001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200">
                <a:solidFill>
                  <a:srgbClr val="FF3300"/>
                </a:solidFill>
                <a:ea typeface="微软雅黑" pitchFamily="34" charset="-122"/>
              </a:rPr>
              <a:t>反映了体系结构发展的轨迹，字长不断扩充，指令保持兼容</a:t>
            </a:r>
          </a:p>
          <a:p>
            <a:pPr>
              <a:buFontTx/>
              <a:buNone/>
            </a:pPr>
            <a:r>
              <a:rPr lang="en-US" altLang="zh-CN" sz="2200">
                <a:solidFill>
                  <a:srgbClr val="FF3300"/>
                </a:solidFill>
                <a:ea typeface="微软雅黑" pitchFamily="34" charset="-122"/>
              </a:rPr>
              <a:t>ST</a:t>
            </a:r>
            <a:r>
              <a:rPr lang="zh-CN" altLang="en-US" sz="2200">
                <a:solidFill>
                  <a:srgbClr val="FF3300"/>
                </a:solidFill>
                <a:ea typeface="微软雅黑" pitchFamily="34" charset="-122"/>
              </a:rPr>
              <a:t>（</a:t>
            </a:r>
            <a:r>
              <a:rPr lang="en-US" altLang="zh-CN" sz="2200">
                <a:solidFill>
                  <a:srgbClr val="FF3300"/>
                </a:solidFill>
                <a:ea typeface="微软雅黑" pitchFamily="34" charset="-122"/>
              </a:rPr>
              <a:t>0</a:t>
            </a:r>
            <a:r>
              <a:rPr lang="zh-CN" altLang="en-US" sz="2200">
                <a:solidFill>
                  <a:srgbClr val="FF3300"/>
                </a:solidFill>
                <a:ea typeface="微软雅黑" pitchFamily="34" charset="-122"/>
              </a:rPr>
              <a:t>）</a:t>
            </a:r>
            <a:r>
              <a:rPr lang="en-US" altLang="zh-CN" sz="2200">
                <a:solidFill>
                  <a:srgbClr val="FF3300"/>
                </a:solidFill>
                <a:ea typeface="微软雅黑" pitchFamily="34" charset="-122"/>
                <a:cs typeface="Arial" charset="0"/>
              </a:rPr>
              <a:t>~ ST</a:t>
            </a:r>
            <a:r>
              <a:rPr lang="zh-CN" altLang="en-US" sz="2200">
                <a:solidFill>
                  <a:srgbClr val="FF3300"/>
                </a:solidFill>
                <a:ea typeface="微软雅黑" pitchFamily="34" charset="-122"/>
                <a:cs typeface="Arial" charset="0"/>
              </a:rPr>
              <a:t>（</a:t>
            </a:r>
            <a:r>
              <a:rPr lang="en-US" altLang="zh-CN" sz="2200">
                <a:solidFill>
                  <a:srgbClr val="FF3300"/>
                </a:solidFill>
                <a:ea typeface="微软雅黑" pitchFamily="34" charset="-122"/>
                <a:cs typeface="Arial" charset="0"/>
              </a:rPr>
              <a:t>7</a:t>
            </a:r>
            <a:r>
              <a:rPr lang="zh-CN" altLang="en-US" sz="2200">
                <a:solidFill>
                  <a:srgbClr val="FF3300"/>
                </a:solidFill>
                <a:ea typeface="微软雅黑" pitchFamily="34" charset="-122"/>
                <a:cs typeface="Arial" charset="0"/>
              </a:rPr>
              <a:t>）是</a:t>
            </a:r>
            <a:r>
              <a:rPr lang="en-US" altLang="zh-CN" sz="2200">
                <a:solidFill>
                  <a:srgbClr val="FF3300"/>
                </a:solidFill>
                <a:ea typeface="微软雅黑" pitchFamily="34" charset="-122"/>
                <a:cs typeface="Arial" charset="0"/>
              </a:rPr>
              <a:t>80</a:t>
            </a:r>
            <a:r>
              <a:rPr lang="zh-CN" altLang="en-US" sz="2200">
                <a:solidFill>
                  <a:srgbClr val="FF3300"/>
                </a:solidFill>
                <a:ea typeface="微软雅黑" pitchFamily="34" charset="-122"/>
                <a:cs typeface="Arial" charset="0"/>
              </a:rPr>
              <a:t>位，</a:t>
            </a:r>
            <a:r>
              <a:rPr lang="en-US" altLang="zh-CN" sz="2200">
                <a:solidFill>
                  <a:srgbClr val="FF3300"/>
                </a:solidFill>
                <a:ea typeface="微软雅黑" pitchFamily="34" charset="-122"/>
                <a:cs typeface="Arial" charset="0"/>
              </a:rPr>
              <a:t>MM0 ~MM7</a:t>
            </a:r>
            <a:r>
              <a:rPr lang="zh-CN" altLang="en-US" sz="2200">
                <a:solidFill>
                  <a:srgbClr val="FF3300"/>
                </a:solidFill>
                <a:ea typeface="微软雅黑" pitchFamily="34" charset="-122"/>
                <a:cs typeface="Arial" charset="0"/>
              </a:rPr>
              <a:t>使用其低</a:t>
            </a:r>
            <a:r>
              <a:rPr lang="en-US" altLang="zh-CN" sz="2200">
                <a:solidFill>
                  <a:srgbClr val="FF3300"/>
                </a:solidFill>
                <a:ea typeface="微软雅黑" pitchFamily="34" charset="-122"/>
                <a:cs typeface="Arial" charset="0"/>
              </a:rPr>
              <a:t>64</a:t>
            </a:r>
            <a:r>
              <a:rPr lang="zh-CN" altLang="en-US" sz="2200">
                <a:solidFill>
                  <a:srgbClr val="FF3300"/>
                </a:solidFill>
                <a:ea typeface="微软雅黑" pitchFamily="34" charset="-122"/>
                <a:cs typeface="Arial" charset="0"/>
              </a:rPr>
              <a:t>位</a:t>
            </a:r>
          </a:p>
        </p:txBody>
      </p:sp>
      <p:pic>
        <p:nvPicPr>
          <p:cNvPr id="6185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5" y="863600"/>
            <a:ext cx="8596313" cy="4725988"/>
          </a:xfrm>
          <a:prstGeom prst="rect">
            <a:avLst/>
          </a:prstGeom>
          <a:noFill/>
        </p:spPr>
      </p:pic>
      <p:sp>
        <p:nvSpPr>
          <p:cNvPr id="618501" name="Rectangle 5"/>
          <p:cNvSpPr>
            <a:spLocks noChangeArrowheads="1"/>
          </p:cNvSpPr>
          <p:nvPr/>
        </p:nvSpPr>
        <p:spPr bwMode="auto">
          <a:xfrm>
            <a:off x="5292725" y="954088"/>
            <a:ext cx="3375025" cy="4454525"/>
          </a:xfrm>
          <a:prstGeom prst="rect">
            <a:avLst/>
          </a:prstGeom>
          <a:solidFill>
            <a:srgbClr val="3366FF">
              <a:alpha val="25999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42875"/>
            <a:ext cx="8229600" cy="561975"/>
          </a:xfrm>
        </p:spPr>
        <p:txBody>
          <a:bodyPr/>
          <a:lstStyle/>
          <a:p>
            <a:r>
              <a:rPr lang="en-US" altLang="zh-CN" sz="3600"/>
              <a:t>IA-32</a:t>
            </a:r>
            <a:r>
              <a:rPr lang="zh-CN" altLang="en-US" sz="3600"/>
              <a:t>常用指令类型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334375" cy="6021387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Tx/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）传送指令</a:t>
            </a:r>
          </a:p>
          <a:p>
            <a:pPr marL="838200" lvl="1" indent="-381000">
              <a:lnSpc>
                <a:spcPct val="110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通用数据传送指令</a:t>
            </a:r>
          </a:p>
          <a:p>
            <a:pPr marL="1371600" lvl="2" indent="-457200">
              <a:lnSpc>
                <a:spcPct val="110000"/>
              </a:lnSpc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MOV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：一般传送，包括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movb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movw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movl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marL="1371600" lvl="2" indent="-457200">
              <a:lnSpc>
                <a:spcPct val="110000"/>
              </a:lnSpc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MOVS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：符号扩展传送，如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movsbw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movswl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marL="1371600" lvl="2" indent="-457200">
              <a:lnSpc>
                <a:spcPct val="110000"/>
              </a:lnSpc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MOVZ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：零扩展传送，如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movzwl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movzbl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marL="1371600" lvl="2" indent="-457200">
              <a:lnSpc>
                <a:spcPct val="110000"/>
              </a:lnSpc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XCHG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：数据交换</a:t>
            </a:r>
          </a:p>
          <a:p>
            <a:pPr marL="1371600" lvl="2" indent="-457200">
              <a:lnSpc>
                <a:spcPct val="110000"/>
              </a:lnSpc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PUSH/POP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入栈</a:t>
            </a:r>
            <a:r>
              <a:rPr lang="en-US" altLang="zh-CN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出栈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，如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pushl,pushw,popl,popw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marL="838200" lvl="1" indent="-381000">
              <a:lnSpc>
                <a:spcPct val="110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地址传送指令 </a:t>
            </a:r>
          </a:p>
          <a:p>
            <a:pPr marL="1371600" lvl="2" indent="-457200">
              <a:lnSpc>
                <a:spcPct val="110000"/>
              </a:lnSpc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LEA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：加载有效地址，如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leal (%edx,%eax), %eax”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的功能为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R[eax]←R[edx]+R[eax]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，执行前，若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R[edx]=</a:t>
            </a:r>
            <a:r>
              <a:rPr lang="en-US" altLang="zh-CN" sz="2000" i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R[eax]=</a:t>
            </a:r>
            <a:r>
              <a:rPr lang="en-US" altLang="zh-CN" sz="2000" i="1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，则指令执行后，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R[eax]=</a:t>
            </a:r>
            <a:r>
              <a:rPr lang="en-US" altLang="zh-CN" sz="2000" i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en-US" altLang="zh-CN" sz="2000" i="1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  <a:p>
            <a:pPr marL="838200" lvl="1" indent="-381000">
              <a:lnSpc>
                <a:spcPct val="110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输入输出指令 </a:t>
            </a:r>
          </a:p>
          <a:p>
            <a:pPr marL="1371600" lvl="2" indent="-457200">
              <a:lnSpc>
                <a:spcPct val="110000"/>
              </a:lnSpc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OUT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端口与寄存器之间的交换</a:t>
            </a:r>
          </a:p>
          <a:p>
            <a:pPr marL="838200" lvl="1" indent="-381000">
              <a:lnSpc>
                <a:spcPct val="110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标志传送指令</a:t>
            </a:r>
          </a:p>
          <a:p>
            <a:pPr marL="1371600" lvl="2" indent="-457200">
              <a:lnSpc>
                <a:spcPct val="110000"/>
              </a:lnSpc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PUSHF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POPF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：将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EFLAG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压栈，或将栈顶内容送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EFLAG</a:t>
            </a:r>
            <a:r>
              <a:rPr lang="en-US" altLang="zh-CN" sz="2000"/>
              <a:t> 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9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9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9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9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2361" name="Group 25"/>
          <p:cNvGrpSpPr>
            <a:grpSpLocks/>
          </p:cNvGrpSpPr>
          <p:nvPr/>
        </p:nvGrpSpPr>
        <p:grpSpPr bwMode="auto">
          <a:xfrm>
            <a:off x="4886325" y="2303463"/>
            <a:ext cx="4257675" cy="3771900"/>
            <a:chOff x="3078" y="1446"/>
            <a:chExt cx="2682" cy="2376"/>
          </a:xfrm>
        </p:grpSpPr>
        <p:grpSp>
          <p:nvGrpSpPr>
            <p:cNvPr id="782356" name="Group 20"/>
            <p:cNvGrpSpPr>
              <a:grpSpLocks/>
            </p:cNvGrpSpPr>
            <p:nvPr/>
          </p:nvGrpSpPr>
          <p:grpSpPr bwMode="auto">
            <a:xfrm>
              <a:off x="3078" y="1446"/>
              <a:ext cx="2682" cy="2376"/>
              <a:chOff x="3078" y="1508"/>
              <a:chExt cx="2682" cy="2376"/>
            </a:xfrm>
          </p:grpSpPr>
          <p:pic>
            <p:nvPicPr>
              <p:cNvPr id="782340" name="Picture 4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078" y="1508"/>
                <a:ext cx="2551" cy="2376"/>
              </a:xfrm>
              <a:prstGeom prst="rect">
                <a:avLst/>
              </a:prstGeom>
              <a:noFill/>
            </p:spPr>
          </p:pic>
          <p:grpSp>
            <p:nvGrpSpPr>
              <p:cNvPr id="782342" name="Group 6"/>
              <p:cNvGrpSpPr>
                <a:grpSpLocks/>
              </p:cNvGrpSpPr>
              <p:nvPr/>
            </p:nvGrpSpPr>
            <p:grpSpPr bwMode="auto">
              <a:xfrm>
                <a:off x="4994" y="1735"/>
                <a:ext cx="766" cy="269"/>
                <a:chOff x="2115" y="1791"/>
                <a:chExt cx="766" cy="269"/>
              </a:xfrm>
            </p:grpSpPr>
            <p:sp>
              <p:nvSpPr>
                <p:cNvPr id="782343" name="Line 7"/>
                <p:cNvSpPr>
                  <a:spLocks noChangeShapeType="1"/>
                </p:cNvSpPr>
                <p:nvPr/>
              </p:nvSpPr>
              <p:spPr bwMode="auto">
                <a:xfrm>
                  <a:off x="2115" y="1905"/>
                  <a:ext cx="283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234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370" y="1791"/>
                  <a:ext cx="511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200">
                      <a:solidFill>
                        <a:srgbClr val="FF3300"/>
                      </a:solidFill>
                      <a:latin typeface="Arial" charset="0"/>
                    </a:rPr>
                    <a:t>栈底</a:t>
                  </a:r>
                </a:p>
              </p:txBody>
            </p:sp>
          </p:grpSp>
        </p:grpSp>
        <p:sp>
          <p:nvSpPr>
            <p:cNvPr id="782360" name="Text Box 24"/>
            <p:cNvSpPr txBox="1">
              <a:spLocks noChangeArrowheads="1"/>
            </p:cNvSpPr>
            <p:nvPr/>
          </p:nvSpPr>
          <p:spPr bwMode="auto">
            <a:xfrm>
              <a:off x="5035" y="2727"/>
              <a:ext cx="623" cy="25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005024"/>
                  </a:solidFill>
                </a:rPr>
                <a:t>新栈顶</a:t>
              </a:r>
            </a:p>
          </p:txBody>
        </p:sp>
      </p:grpSp>
      <p:grpSp>
        <p:nvGrpSpPr>
          <p:cNvPr id="782359" name="Group 23"/>
          <p:cNvGrpSpPr>
            <a:grpSpLocks/>
          </p:cNvGrpSpPr>
          <p:nvPr/>
        </p:nvGrpSpPr>
        <p:grpSpPr bwMode="auto">
          <a:xfrm>
            <a:off x="206375" y="2349500"/>
            <a:ext cx="4456113" cy="3736975"/>
            <a:chOff x="130" y="1480"/>
            <a:chExt cx="2807" cy="2354"/>
          </a:xfrm>
        </p:grpSpPr>
        <p:grpSp>
          <p:nvGrpSpPr>
            <p:cNvPr id="782353" name="Group 17"/>
            <p:cNvGrpSpPr>
              <a:grpSpLocks/>
            </p:cNvGrpSpPr>
            <p:nvPr/>
          </p:nvGrpSpPr>
          <p:grpSpPr bwMode="auto">
            <a:xfrm>
              <a:off x="130" y="1480"/>
              <a:ext cx="2807" cy="2354"/>
              <a:chOff x="0" y="1565"/>
              <a:chExt cx="2807" cy="2354"/>
            </a:xfrm>
          </p:grpSpPr>
          <p:pic>
            <p:nvPicPr>
              <p:cNvPr id="782341" name="Picture 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1565"/>
                <a:ext cx="2637" cy="2354"/>
              </a:xfrm>
              <a:prstGeom prst="rect">
                <a:avLst/>
              </a:prstGeom>
              <a:noFill/>
            </p:spPr>
          </p:pic>
          <p:grpSp>
            <p:nvGrpSpPr>
              <p:cNvPr id="782345" name="Group 9"/>
              <p:cNvGrpSpPr>
                <a:grpSpLocks/>
              </p:cNvGrpSpPr>
              <p:nvPr/>
            </p:nvGrpSpPr>
            <p:grpSpPr bwMode="auto">
              <a:xfrm>
                <a:off x="2041" y="1791"/>
                <a:ext cx="766" cy="269"/>
                <a:chOff x="2115" y="1791"/>
                <a:chExt cx="766" cy="283"/>
              </a:xfrm>
            </p:grpSpPr>
            <p:sp>
              <p:nvSpPr>
                <p:cNvPr id="782346" name="Line 10"/>
                <p:cNvSpPr>
                  <a:spLocks noChangeShapeType="1"/>
                </p:cNvSpPr>
                <p:nvPr/>
              </p:nvSpPr>
              <p:spPr bwMode="auto">
                <a:xfrm>
                  <a:off x="2115" y="1905"/>
                  <a:ext cx="283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234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70" y="1791"/>
                  <a:ext cx="511" cy="2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200">
                      <a:solidFill>
                        <a:srgbClr val="FF3300"/>
                      </a:solidFill>
                      <a:latin typeface="Arial" charset="0"/>
                    </a:rPr>
                    <a:t>栈底</a:t>
                  </a:r>
                </a:p>
              </p:txBody>
            </p:sp>
          </p:grpSp>
        </p:grpSp>
        <p:sp>
          <p:nvSpPr>
            <p:cNvPr id="782358" name="Text Box 22"/>
            <p:cNvSpPr txBox="1">
              <a:spLocks noChangeArrowheads="1"/>
            </p:cNvSpPr>
            <p:nvPr/>
          </p:nvSpPr>
          <p:spPr bwMode="auto">
            <a:xfrm>
              <a:off x="2171" y="2302"/>
              <a:ext cx="567" cy="25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005024"/>
                  </a:solidFill>
                </a:rPr>
                <a:t>栈顶</a:t>
              </a:r>
            </a:p>
          </p:txBody>
        </p:sp>
      </p:grpSp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>
                <a:latin typeface="黑体"/>
              </a:rPr>
              <a:t>“</a:t>
            </a:r>
            <a:r>
              <a:rPr lang="zh-CN" altLang="en-US" sz="3600"/>
              <a:t>入栈</a:t>
            </a:r>
            <a:r>
              <a:rPr lang="zh-CN" altLang="en-US" sz="3600">
                <a:latin typeface="黑体"/>
              </a:rPr>
              <a:t>”</a:t>
            </a:r>
            <a:r>
              <a:rPr lang="zh-CN" altLang="en-US" sz="3600"/>
              <a:t>（</a:t>
            </a:r>
            <a:r>
              <a:rPr lang="en-US" altLang="zh-CN" sz="3600"/>
              <a:t>pushw %ax</a:t>
            </a:r>
            <a:r>
              <a:rPr lang="zh-CN" altLang="en-US" sz="3600"/>
              <a:t>）</a:t>
            </a:r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728663"/>
            <a:ext cx="8229600" cy="5218112"/>
          </a:xfrm>
        </p:spPr>
        <p:txBody>
          <a:bodyPr/>
          <a:lstStyle/>
          <a:p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栈（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Stack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）是一种采用</a:t>
            </a:r>
            <a:r>
              <a:rPr lang="zh-CN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“先进后出”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方式进行访问的一块存储区，用于</a:t>
            </a:r>
            <a:r>
              <a:rPr lang="zh-CN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嵌套过程调用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20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从高地址向低地址增长</a:t>
            </a:r>
            <a:endParaRPr lang="zh-CN" altLang="en-US" sz="22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“栈”不等于</a:t>
            </a:r>
            <a:r>
              <a:rPr lang="zh-CN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“堆栈”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（由“堆”和“栈”组成）</a:t>
            </a:r>
          </a:p>
        </p:txBody>
      </p:sp>
      <p:sp>
        <p:nvSpPr>
          <p:cNvPr id="782348" name="Rectangle 12"/>
          <p:cNvSpPr>
            <a:spLocks noChangeArrowheads="1"/>
          </p:cNvSpPr>
          <p:nvPr/>
        </p:nvSpPr>
        <p:spPr bwMode="auto">
          <a:xfrm>
            <a:off x="881063" y="6042025"/>
            <a:ext cx="28829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200">
                <a:solidFill>
                  <a:srgbClr val="FF3300"/>
                </a:solidFill>
              </a:rPr>
              <a:t>R[sp]←R[sp]-2</a:t>
            </a:r>
            <a:r>
              <a:rPr lang="zh-CN" altLang="en-US" sz="2200">
                <a:solidFill>
                  <a:srgbClr val="FF3300"/>
                </a:solidFill>
              </a:rPr>
              <a:t>、</a:t>
            </a:r>
            <a:r>
              <a:rPr lang="en-US" altLang="zh-CN" sz="2200">
                <a:solidFill>
                  <a:srgbClr val="FF3300"/>
                </a:solidFill>
              </a:rPr>
              <a:t>M[R[sp]]</a:t>
            </a:r>
            <a:r>
              <a:rPr lang="en-US" altLang="zh-CN" sz="2200">
                <a:solidFill>
                  <a:srgbClr val="FF3300"/>
                </a:solidFill>
                <a:cs typeface="Times New Roman" pitchFamily="18" charset="0"/>
              </a:rPr>
              <a:t>←R[ax]</a:t>
            </a:r>
          </a:p>
        </p:txBody>
      </p:sp>
      <p:sp>
        <p:nvSpPr>
          <p:cNvPr id="782350" name="Text Box 14"/>
          <p:cNvSpPr txBox="1">
            <a:spLocks noChangeArrowheads="1"/>
          </p:cNvSpPr>
          <p:nvPr/>
        </p:nvSpPr>
        <p:spPr bwMode="auto">
          <a:xfrm>
            <a:off x="4572000" y="6264275"/>
            <a:ext cx="2970213" cy="427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>
                <a:solidFill>
                  <a:srgbClr val="3333CC"/>
                </a:solidFill>
              </a:rPr>
              <a:t>为什么</a:t>
            </a:r>
            <a:r>
              <a:rPr lang="en-US" altLang="zh-CN" sz="2200">
                <a:solidFill>
                  <a:srgbClr val="3333CC"/>
                </a:solidFill>
              </a:rPr>
              <a:t>AL</a:t>
            </a:r>
            <a:r>
              <a:rPr lang="zh-CN" altLang="en-US" sz="2200">
                <a:solidFill>
                  <a:srgbClr val="3333CC"/>
                </a:solidFill>
              </a:rPr>
              <a:t>在栈顶？</a:t>
            </a:r>
            <a:endParaRPr lang="zh-CN" altLang="en-US" sz="2200">
              <a:solidFill>
                <a:srgbClr val="FF3300"/>
              </a:solidFill>
            </a:endParaRPr>
          </a:p>
        </p:txBody>
      </p:sp>
      <p:sp>
        <p:nvSpPr>
          <p:cNvPr id="782351" name="Rectangle 15"/>
          <p:cNvSpPr>
            <a:spLocks noChangeArrowheads="1"/>
          </p:cNvSpPr>
          <p:nvPr/>
        </p:nvSpPr>
        <p:spPr bwMode="auto">
          <a:xfrm>
            <a:off x="5921375" y="4014788"/>
            <a:ext cx="2025650" cy="719137"/>
          </a:xfrm>
          <a:prstGeom prst="rect">
            <a:avLst/>
          </a:prstGeom>
          <a:solidFill>
            <a:srgbClr val="FF0000">
              <a:alpha val="24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2352" name="Rectangle 16"/>
          <p:cNvSpPr>
            <a:spLocks noChangeArrowheads="1"/>
          </p:cNvSpPr>
          <p:nvPr/>
        </p:nvSpPr>
        <p:spPr bwMode="auto">
          <a:xfrm>
            <a:off x="7137400" y="6308725"/>
            <a:ext cx="16652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>
                <a:solidFill>
                  <a:srgbClr val="FF3300"/>
                </a:solidFill>
              </a:rPr>
              <a:t>小端方式！</a:t>
            </a:r>
          </a:p>
        </p:txBody>
      </p:sp>
      <p:sp>
        <p:nvSpPr>
          <p:cNvPr id="782354" name="Text Box 18"/>
          <p:cNvSpPr txBox="1">
            <a:spLocks noChangeArrowheads="1"/>
          </p:cNvSpPr>
          <p:nvPr/>
        </p:nvSpPr>
        <p:spPr bwMode="auto">
          <a:xfrm>
            <a:off x="1331913" y="2259013"/>
            <a:ext cx="2251075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5024"/>
                </a:solidFill>
              </a:rPr>
              <a:t>         执行前</a:t>
            </a:r>
          </a:p>
        </p:txBody>
      </p:sp>
      <p:sp>
        <p:nvSpPr>
          <p:cNvPr id="782355" name="Text Box 19"/>
          <p:cNvSpPr txBox="1">
            <a:spLocks noChangeArrowheads="1"/>
          </p:cNvSpPr>
          <p:nvPr/>
        </p:nvSpPr>
        <p:spPr bwMode="auto">
          <a:xfrm>
            <a:off x="5921375" y="2214563"/>
            <a:ext cx="2251075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5024"/>
                </a:solidFill>
              </a:rPr>
              <a:t>        执行后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82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8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48" grpId="0"/>
      <p:bldP spid="782351" grpId="0" animBg="1"/>
      <p:bldP spid="78235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605" name="Group 37"/>
          <p:cNvGrpSpPr>
            <a:grpSpLocks/>
          </p:cNvGrpSpPr>
          <p:nvPr/>
        </p:nvGrpSpPr>
        <p:grpSpPr bwMode="auto">
          <a:xfrm>
            <a:off x="4662488" y="1989138"/>
            <a:ext cx="4454525" cy="3736975"/>
            <a:chOff x="2937" y="1253"/>
            <a:chExt cx="2806" cy="2354"/>
          </a:xfrm>
        </p:grpSpPr>
        <p:pic>
          <p:nvPicPr>
            <p:cNvPr id="621573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37" y="1253"/>
              <a:ext cx="2637" cy="2354"/>
            </a:xfrm>
            <a:prstGeom prst="rect">
              <a:avLst/>
            </a:prstGeom>
            <a:noFill/>
          </p:spPr>
        </p:pic>
        <p:grpSp>
          <p:nvGrpSpPr>
            <p:cNvPr id="621577" name="Group 9"/>
            <p:cNvGrpSpPr>
              <a:grpSpLocks/>
            </p:cNvGrpSpPr>
            <p:nvPr/>
          </p:nvGrpSpPr>
          <p:grpSpPr bwMode="auto">
            <a:xfrm>
              <a:off x="4977" y="1480"/>
              <a:ext cx="766" cy="269"/>
              <a:chOff x="2115" y="1791"/>
              <a:chExt cx="766" cy="283"/>
            </a:xfrm>
          </p:grpSpPr>
          <p:sp>
            <p:nvSpPr>
              <p:cNvPr id="621578" name="Line 10"/>
              <p:cNvSpPr>
                <a:spLocks noChangeShapeType="1"/>
              </p:cNvSpPr>
              <p:nvPr/>
            </p:nvSpPr>
            <p:spPr bwMode="auto">
              <a:xfrm>
                <a:off x="2115" y="1905"/>
                <a:ext cx="283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579" name="Text Box 11"/>
              <p:cNvSpPr txBox="1">
                <a:spLocks noChangeArrowheads="1"/>
              </p:cNvSpPr>
              <p:nvPr/>
            </p:nvSpPr>
            <p:spPr bwMode="auto">
              <a:xfrm>
                <a:off x="2370" y="1791"/>
                <a:ext cx="511" cy="2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200">
                    <a:solidFill>
                      <a:srgbClr val="FF3300"/>
                    </a:solidFill>
                    <a:latin typeface="Arial" charset="0"/>
                  </a:rPr>
                  <a:t>栈底</a:t>
                </a:r>
              </a:p>
            </p:txBody>
          </p:sp>
        </p:grpSp>
        <p:sp>
          <p:nvSpPr>
            <p:cNvPr id="621601" name="Text Box 33"/>
            <p:cNvSpPr txBox="1">
              <a:spLocks noChangeArrowheads="1"/>
            </p:cNvSpPr>
            <p:nvPr/>
          </p:nvSpPr>
          <p:spPr bwMode="auto">
            <a:xfrm>
              <a:off x="4979" y="2052"/>
              <a:ext cx="623" cy="25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005024"/>
                  </a:solidFill>
                </a:rPr>
                <a:t>新栈顶</a:t>
              </a:r>
            </a:p>
          </p:txBody>
        </p:sp>
      </p:grpSp>
      <p:grpSp>
        <p:nvGrpSpPr>
          <p:cNvPr id="621604" name="Group 36"/>
          <p:cNvGrpSpPr>
            <a:grpSpLocks/>
          </p:cNvGrpSpPr>
          <p:nvPr/>
        </p:nvGrpSpPr>
        <p:grpSpPr bwMode="auto">
          <a:xfrm>
            <a:off x="206375" y="1943100"/>
            <a:ext cx="4257675" cy="3771900"/>
            <a:chOff x="130" y="1224"/>
            <a:chExt cx="2682" cy="2376"/>
          </a:xfrm>
        </p:grpSpPr>
        <p:grpSp>
          <p:nvGrpSpPr>
            <p:cNvPr id="621596" name="Group 28"/>
            <p:cNvGrpSpPr>
              <a:grpSpLocks/>
            </p:cNvGrpSpPr>
            <p:nvPr/>
          </p:nvGrpSpPr>
          <p:grpSpPr bwMode="auto">
            <a:xfrm>
              <a:off x="130" y="1224"/>
              <a:ext cx="2682" cy="2376"/>
              <a:chOff x="3078" y="1508"/>
              <a:chExt cx="2682" cy="2376"/>
            </a:xfrm>
          </p:grpSpPr>
          <p:pic>
            <p:nvPicPr>
              <p:cNvPr id="621597" name="Picture 29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78" y="1508"/>
                <a:ext cx="2551" cy="2376"/>
              </a:xfrm>
              <a:prstGeom prst="rect">
                <a:avLst/>
              </a:prstGeom>
              <a:noFill/>
            </p:spPr>
          </p:pic>
          <p:grpSp>
            <p:nvGrpSpPr>
              <p:cNvPr id="621598" name="Group 30"/>
              <p:cNvGrpSpPr>
                <a:grpSpLocks/>
              </p:cNvGrpSpPr>
              <p:nvPr/>
            </p:nvGrpSpPr>
            <p:grpSpPr bwMode="auto">
              <a:xfrm>
                <a:off x="4994" y="1735"/>
                <a:ext cx="766" cy="269"/>
                <a:chOff x="2115" y="1791"/>
                <a:chExt cx="766" cy="269"/>
              </a:xfrm>
            </p:grpSpPr>
            <p:sp>
              <p:nvSpPr>
                <p:cNvPr id="621599" name="Line 31"/>
                <p:cNvSpPr>
                  <a:spLocks noChangeShapeType="1"/>
                </p:cNvSpPr>
                <p:nvPr/>
              </p:nvSpPr>
              <p:spPr bwMode="auto">
                <a:xfrm>
                  <a:off x="2115" y="1905"/>
                  <a:ext cx="283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160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370" y="1791"/>
                  <a:ext cx="511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200">
                      <a:solidFill>
                        <a:srgbClr val="FF3300"/>
                      </a:solidFill>
                      <a:latin typeface="Arial" charset="0"/>
                    </a:rPr>
                    <a:t>栈底</a:t>
                  </a:r>
                </a:p>
              </p:txBody>
            </p:sp>
          </p:grpSp>
        </p:grpSp>
        <p:sp>
          <p:nvSpPr>
            <p:cNvPr id="621602" name="Rectangle 34"/>
            <p:cNvSpPr>
              <a:spLocks noChangeArrowheads="1"/>
            </p:cNvSpPr>
            <p:nvPr/>
          </p:nvSpPr>
          <p:spPr bwMode="auto">
            <a:xfrm>
              <a:off x="782" y="2302"/>
              <a:ext cx="1276" cy="453"/>
            </a:xfrm>
            <a:prstGeom prst="rect">
              <a:avLst/>
            </a:prstGeom>
            <a:solidFill>
              <a:srgbClr val="FF0000">
                <a:alpha val="24001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603" name="Text Box 35"/>
            <p:cNvSpPr txBox="1">
              <a:spLocks noChangeArrowheads="1"/>
            </p:cNvSpPr>
            <p:nvPr/>
          </p:nvSpPr>
          <p:spPr bwMode="auto">
            <a:xfrm>
              <a:off x="2057" y="2500"/>
              <a:ext cx="623" cy="25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005024"/>
                  </a:solidFill>
                </a:rPr>
                <a:t>栈顶</a:t>
              </a:r>
            </a:p>
          </p:txBody>
        </p:sp>
      </p:grpSp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>
                <a:latin typeface="黑体"/>
              </a:rPr>
              <a:t>“</a:t>
            </a:r>
            <a:r>
              <a:rPr lang="zh-CN" altLang="en-US" sz="3600"/>
              <a:t>出栈</a:t>
            </a:r>
            <a:r>
              <a:rPr lang="zh-CN" altLang="en-US" sz="3600">
                <a:latin typeface="黑体"/>
              </a:rPr>
              <a:t>”</a:t>
            </a:r>
            <a:r>
              <a:rPr lang="zh-CN" altLang="en-US" sz="3600"/>
              <a:t> （</a:t>
            </a:r>
            <a:r>
              <a:rPr lang="en-US" altLang="zh-CN" sz="3600"/>
              <a:t>popw %ax</a:t>
            </a:r>
            <a:r>
              <a:rPr lang="zh-CN" altLang="en-US" sz="3600"/>
              <a:t>）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栈（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Stack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）是一种采用</a:t>
            </a:r>
            <a:r>
              <a:rPr lang="zh-CN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“先进后出”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方式进行访问的一块存储区，用于</a:t>
            </a:r>
            <a:r>
              <a:rPr lang="zh-CN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嵌套过程调用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20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从高地址向低地址增长</a:t>
            </a:r>
            <a:endParaRPr lang="zh-CN" altLang="en-US" sz="2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1581" name="Rectangle 13"/>
          <p:cNvSpPr>
            <a:spLocks noChangeArrowheads="1"/>
          </p:cNvSpPr>
          <p:nvPr/>
        </p:nvSpPr>
        <p:spPr bwMode="auto">
          <a:xfrm>
            <a:off x="881063" y="5815013"/>
            <a:ext cx="29702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200">
                <a:solidFill>
                  <a:srgbClr val="FF3300"/>
                </a:solidFill>
                <a:cs typeface="Times New Roman" pitchFamily="18" charset="0"/>
              </a:rPr>
              <a:t>R[ax]←M[R[sp]]</a:t>
            </a:r>
            <a:r>
              <a:rPr lang="zh-CN" altLang="en-US" sz="2200">
                <a:solidFill>
                  <a:srgbClr val="FF3300"/>
                </a:solidFill>
                <a:cs typeface="Times New Roman" pitchFamily="18" charset="0"/>
              </a:rPr>
              <a:t>、</a:t>
            </a:r>
            <a:r>
              <a:rPr lang="en-US" altLang="zh-CN" sz="2200">
                <a:solidFill>
                  <a:srgbClr val="FF3300"/>
                </a:solidFill>
                <a:cs typeface="Times New Roman" pitchFamily="18" charset="0"/>
              </a:rPr>
              <a:t>[sp]←R[sp]+2</a:t>
            </a:r>
          </a:p>
        </p:txBody>
      </p:sp>
      <p:sp>
        <p:nvSpPr>
          <p:cNvPr id="621586" name="Text Box 18"/>
          <p:cNvSpPr txBox="1">
            <a:spLocks noChangeArrowheads="1"/>
          </p:cNvSpPr>
          <p:nvPr/>
        </p:nvSpPr>
        <p:spPr bwMode="auto">
          <a:xfrm>
            <a:off x="1289050" y="1854200"/>
            <a:ext cx="2251075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5024"/>
                </a:solidFill>
              </a:rPr>
              <a:t>         执行前</a:t>
            </a:r>
          </a:p>
        </p:txBody>
      </p:sp>
      <p:sp>
        <p:nvSpPr>
          <p:cNvPr id="621587" name="Text Box 19"/>
          <p:cNvSpPr txBox="1">
            <a:spLocks noChangeArrowheads="1"/>
          </p:cNvSpPr>
          <p:nvPr/>
        </p:nvSpPr>
        <p:spPr bwMode="auto">
          <a:xfrm>
            <a:off x="5741988" y="1898650"/>
            <a:ext cx="2251075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5024"/>
                </a:solidFill>
              </a:rPr>
              <a:t>        执行后</a:t>
            </a:r>
          </a:p>
        </p:txBody>
      </p:sp>
      <p:sp>
        <p:nvSpPr>
          <p:cNvPr id="621606" name="Text Box 38"/>
          <p:cNvSpPr txBox="1">
            <a:spLocks noChangeArrowheads="1"/>
          </p:cNvSpPr>
          <p:nvPr/>
        </p:nvSpPr>
        <p:spPr bwMode="auto">
          <a:xfrm>
            <a:off x="5427663" y="5949950"/>
            <a:ext cx="3014662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200"/>
              <a:t>原栈顶处的数据送</a:t>
            </a:r>
            <a:r>
              <a:rPr lang="en-US" altLang="zh-CN" sz="2200"/>
              <a:t>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81" grpId="0"/>
      <p:bldP spid="62160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3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" y="107950"/>
            <a:ext cx="3060700" cy="2720975"/>
          </a:xfrm>
          <a:prstGeom prst="rect">
            <a:avLst/>
          </a:prstGeom>
          <a:noFill/>
        </p:spPr>
      </p:pic>
      <p:sp>
        <p:nvSpPr>
          <p:cNvPr id="78336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/>
              <a:t>                        </a:t>
            </a:r>
            <a:r>
              <a:rPr lang="zh-CN" altLang="en-US" sz="3600"/>
              <a:t>程序由指令序列组成</a:t>
            </a:r>
          </a:p>
        </p:txBody>
      </p:sp>
      <p:sp>
        <p:nvSpPr>
          <p:cNvPr id="783364" name="Rectangle 4"/>
          <p:cNvSpPr>
            <a:spLocks noChangeArrowheads="1"/>
          </p:cNvSpPr>
          <p:nvPr/>
        </p:nvSpPr>
        <p:spPr bwMode="auto">
          <a:xfrm>
            <a:off x="223838" y="2979738"/>
            <a:ext cx="6192837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solidFill>
                  <a:srgbClr val="FF3300"/>
                </a:solidFill>
                <a:latin typeface="Arial" charset="0"/>
                <a:ea typeface="宋体" pitchFamily="2" charset="-122"/>
              </a:rPr>
              <a:t>080483d4</a:t>
            </a:r>
            <a:r>
              <a:rPr lang="zh-CN" altLang="en-US">
                <a:latin typeface="Arial" charset="0"/>
                <a:ea typeface="宋体" pitchFamily="2" charset="-122"/>
              </a:rPr>
              <a:t> </a:t>
            </a:r>
            <a:r>
              <a:rPr lang="en-US" altLang="zh-CN">
                <a:latin typeface="Arial" charset="0"/>
                <a:ea typeface="宋体" pitchFamily="2" charset="-122"/>
              </a:rPr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</a:t>
            </a:r>
            <a:r>
              <a:rPr lang="en-US" altLang="zh-CN">
                <a:solidFill>
                  <a:srgbClr val="3333CC"/>
                </a:solidFill>
                <a:latin typeface="Arial" charset="0"/>
                <a:ea typeface="宋体" pitchFamily="2" charset="-122"/>
              </a:rPr>
              <a:t>80483d4:    	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80483d5:   	89 e5	   mov   %esp,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80483d7:    	83 ec 10   sub    $0x10, %esp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</a:t>
            </a:r>
            <a:r>
              <a:rPr lang="en-US" altLang="zh-CN">
                <a:latin typeface="Arial" charset="0"/>
              </a:rPr>
              <a:t>80483da</a:t>
            </a:r>
            <a:r>
              <a:rPr lang="en-US" altLang="zh-CN">
                <a:latin typeface="Arial" charset="0"/>
                <a:ea typeface="宋体" pitchFamily="2" charset="-122"/>
              </a:rPr>
              <a:t>:    	8b 45 0c   mov   0xc(%ebp),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80483dd:    	8b 55 08   mov   0x8(%ebp), %edx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</a:t>
            </a:r>
            <a:r>
              <a:rPr lang="en-US" altLang="zh-CN">
                <a:solidFill>
                  <a:srgbClr val="3333CC"/>
                </a:solidFill>
                <a:latin typeface="Arial" charset="0"/>
                <a:ea typeface="宋体" pitchFamily="2" charset="-122"/>
              </a:rPr>
              <a:t>80483e0:    	8d 04 02   lea     (%edx,%eax,1),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80483e3:     	89 45 fc    mov   %eax, -0x4(%ebp)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80483e6:  	8b 45 fc    mov   -0x4(%ebp),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80483e9:  	c9             leave 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80483ea:  	c3             ret </a:t>
            </a:r>
          </a:p>
        </p:txBody>
      </p:sp>
      <p:sp>
        <p:nvSpPr>
          <p:cNvPr id="783365" name="Text Box 5"/>
          <p:cNvSpPr txBox="1">
            <a:spLocks noChangeArrowheads="1"/>
          </p:cNvSpPr>
          <p:nvPr/>
        </p:nvSpPr>
        <p:spPr bwMode="auto">
          <a:xfrm>
            <a:off x="296863" y="6362700"/>
            <a:ext cx="7380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Arial" charset="0"/>
              </a:rPr>
              <a:t>test</a:t>
            </a:r>
            <a:r>
              <a:rPr lang="zh-CN" altLang="en-US" sz="2000">
                <a:solidFill>
                  <a:srgbClr val="3333CC"/>
                </a:solidFill>
                <a:latin typeface="Arial" charset="0"/>
              </a:rPr>
              <a:t>代码从</a:t>
            </a:r>
            <a:r>
              <a:rPr lang="en-US" altLang="zh-CN" sz="2000">
                <a:solidFill>
                  <a:srgbClr val="3333CC"/>
                </a:solidFill>
                <a:latin typeface="Arial" charset="0"/>
              </a:rPr>
              <a:t>80483d4</a:t>
            </a:r>
            <a:r>
              <a:rPr lang="zh-CN" altLang="en-US" sz="2000">
                <a:solidFill>
                  <a:srgbClr val="3333CC"/>
                </a:solidFill>
                <a:latin typeface="Arial" charset="0"/>
              </a:rPr>
              <a:t>开始！</a:t>
            </a:r>
          </a:p>
        </p:txBody>
      </p:sp>
      <p:sp>
        <p:nvSpPr>
          <p:cNvPr id="7833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27100" y="2484438"/>
            <a:ext cx="3735388" cy="495300"/>
          </a:xfrm>
        </p:spPr>
        <p:txBody>
          <a:bodyPr/>
          <a:lstStyle/>
          <a:p>
            <a:pPr>
              <a:lnSpc>
                <a:spcPct val="105000"/>
              </a:lnSpc>
              <a:buFontTx/>
              <a:buNone/>
            </a:pPr>
            <a:r>
              <a:rPr lang="en-US" altLang="zh-CN" sz="220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“objdump -d test” </a:t>
            </a:r>
            <a:r>
              <a:rPr lang="zh-CN" altLang="en-US" sz="220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结果</a:t>
            </a:r>
          </a:p>
        </p:txBody>
      </p:sp>
      <p:sp>
        <p:nvSpPr>
          <p:cNvPr id="783367" name="Text Box 7"/>
          <p:cNvSpPr txBox="1">
            <a:spLocks noChangeArrowheads="1"/>
          </p:cNvSpPr>
          <p:nvPr/>
        </p:nvSpPr>
        <p:spPr bwMode="auto">
          <a:xfrm>
            <a:off x="3627438" y="6399213"/>
            <a:ext cx="32400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执行</a:t>
            </a:r>
            <a:r>
              <a:rPr lang="en-US" altLang="zh-CN" sz="2000">
                <a:solidFill>
                  <a:srgbClr val="3333CC"/>
                </a:solidFill>
              </a:rPr>
              <a:t>add</a:t>
            </a:r>
            <a:r>
              <a:rPr lang="zh-CN" altLang="en-US" sz="2000">
                <a:solidFill>
                  <a:srgbClr val="3333CC"/>
                </a:solidFill>
              </a:rPr>
              <a:t>时，起始</a:t>
            </a:r>
            <a:r>
              <a:rPr lang="en-US" altLang="zh-CN" sz="2000">
                <a:solidFill>
                  <a:srgbClr val="3333CC"/>
                </a:solidFill>
              </a:rPr>
              <a:t>EIP=?</a:t>
            </a:r>
            <a:endParaRPr lang="zh-CN" altLang="en-US" sz="2000">
              <a:solidFill>
                <a:srgbClr val="3333CC"/>
              </a:solidFill>
            </a:endParaRPr>
          </a:p>
        </p:txBody>
      </p:sp>
      <p:sp>
        <p:nvSpPr>
          <p:cNvPr id="783368" name="Text Box 8"/>
          <p:cNvSpPr txBox="1">
            <a:spLocks noChangeArrowheads="1"/>
          </p:cNvSpPr>
          <p:nvPr/>
        </p:nvSpPr>
        <p:spPr bwMode="auto">
          <a:xfrm>
            <a:off x="2771775" y="2979738"/>
            <a:ext cx="28352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EIP</a:t>
            </a:r>
            <a:r>
              <a:rPr lang="en-US" altLang="zh-CN" sz="2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 sz="2000">
                <a:solidFill>
                  <a:srgbClr val="FF3300"/>
                </a:solidFill>
              </a:rPr>
              <a:t>0x80483d4</a:t>
            </a:r>
          </a:p>
        </p:txBody>
      </p:sp>
      <p:sp>
        <p:nvSpPr>
          <p:cNvPr id="783369" name="Text Box 9"/>
          <p:cNvSpPr txBox="1">
            <a:spLocks noChangeArrowheads="1"/>
          </p:cNvSpPr>
          <p:nvPr/>
        </p:nvSpPr>
        <p:spPr bwMode="auto">
          <a:xfrm>
            <a:off x="3671888" y="908050"/>
            <a:ext cx="5086350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chemeClr val="accent2"/>
                </a:solidFill>
              </a:rPr>
              <a:t>若 </a:t>
            </a:r>
            <a:r>
              <a:rPr lang="en-US" altLang="zh-CN" sz="2000">
                <a:solidFill>
                  <a:schemeClr val="accent2"/>
                </a:solidFill>
              </a:rPr>
              <a:t>i= 2147483647</a:t>
            </a:r>
            <a:r>
              <a:rPr lang="zh-CN" altLang="en-US" sz="2000">
                <a:solidFill>
                  <a:schemeClr val="accent2"/>
                </a:solidFill>
              </a:rPr>
              <a:t>，</a:t>
            </a:r>
            <a:r>
              <a:rPr lang="en-US" altLang="zh-CN" sz="2000">
                <a:solidFill>
                  <a:schemeClr val="accent2"/>
                </a:solidFill>
              </a:rPr>
              <a:t>j=2</a:t>
            </a:r>
            <a:r>
              <a:rPr lang="zh-CN" altLang="en-US" sz="2000">
                <a:solidFill>
                  <a:schemeClr val="accent2"/>
                </a:solidFill>
              </a:rPr>
              <a:t>，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chemeClr val="accent2"/>
                </a:solidFill>
              </a:rPr>
              <a:t>则程序执行结果是什么？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chemeClr val="accent2"/>
                </a:solidFill>
              </a:rPr>
              <a:t>每一步如何执行？</a:t>
            </a:r>
          </a:p>
        </p:txBody>
      </p:sp>
      <p:sp>
        <p:nvSpPr>
          <p:cNvPr id="783370" name="Text Box 10"/>
          <p:cNvSpPr txBox="1">
            <a:spLocks noChangeArrowheads="1"/>
          </p:cNvSpPr>
          <p:nvPr/>
        </p:nvSpPr>
        <p:spPr bwMode="auto">
          <a:xfrm>
            <a:off x="6146800" y="1854200"/>
            <a:ext cx="27908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/>
              <a:t>想想妈妈怎么做菜的？</a:t>
            </a:r>
          </a:p>
        </p:txBody>
      </p:sp>
      <p:sp>
        <p:nvSpPr>
          <p:cNvPr id="783371" name="Rectangle 11"/>
          <p:cNvSpPr>
            <a:spLocks noChangeArrowheads="1"/>
          </p:cNvSpPr>
          <p:nvPr/>
        </p:nvSpPr>
        <p:spPr bwMode="auto">
          <a:xfrm>
            <a:off x="2051050" y="3294063"/>
            <a:ext cx="406400" cy="2925762"/>
          </a:xfrm>
          <a:prstGeom prst="rect">
            <a:avLst/>
          </a:prstGeom>
          <a:solidFill>
            <a:srgbClr val="800080">
              <a:alpha val="24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3372" name="Rectangle 12"/>
          <p:cNvSpPr>
            <a:spLocks noChangeArrowheads="1"/>
          </p:cNvSpPr>
          <p:nvPr/>
        </p:nvSpPr>
        <p:spPr bwMode="auto">
          <a:xfrm>
            <a:off x="2457450" y="3608388"/>
            <a:ext cx="314325" cy="2025650"/>
          </a:xfrm>
          <a:prstGeom prst="rect">
            <a:avLst/>
          </a:prstGeom>
          <a:solidFill>
            <a:srgbClr val="339966">
              <a:alpha val="24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83373" name="Group 13"/>
          <p:cNvGrpSpPr>
            <a:grpSpLocks/>
          </p:cNvGrpSpPr>
          <p:nvPr/>
        </p:nvGrpSpPr>
        <p:grpSpPr bwMode="auto">
          <a:xfrm>
            <a:off x="6057900" y="2528888"/>
            <a:ext cx="2790825" cy="1920875"/>
            <a:chOff x="3674" y="1451"/>
            <a:chExt cx="1758" cy="1210"/>
          </a:xfrm>
        </p:grpSpPr>
        <p:sp>
          <p:nvSpPr>
            <p:cNvPr id="783374" name="Rectangle 14"/>
            <p:cNvSpPr>
              <a:spLocks noChangeArrowheads="1"/>
            </p:cNvSpPr>
            <p:nvPr/>
          </p:nvSpPr>
          <p:spPr bwMode="auto">
            <a:xfrm>
              <a:off x="4184" y="1451"/>
              <a:ext cx="1248" cy="12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根据</a:t>
              </a:r>
              <a:r>
                <a:rPr lang="en-US" altLang="zh-CN" sz="2000">
                  <a:solidFill>
                    <a:srgbClr val="FF3300"/>
                  </a:solidFill>
                </a:rPr>
                <a:t>EIP</a:t>
              </a:r>
              <a:r>
                <a:rPr lang="zh-CN" altLang="en-US" sz="2000">
                  <a:solidFill>
                    <a:srgbClr val="FF3300"/>
                  </a:solidFill>
                </a:rPr>
                <a:t>取指令</a:t>
              </a:r>
              <a:endParaRPr lang="zh-CN" altLang="en-US" sz="2000">
                <a:solidFill>
                  <a:srgbClr val="3333CC"/>
                </a:solidFill>
              </a:endParaRPr>
            </a:p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指令译码</a:t>
              </a:r>
              <a:endParaRPr lang="zh-CN" altLang="en-US" sz="2000">
                <a:solidFill>
                  <a:srgbClr val="3333CC"/>
                </a:solidFill>
              </a:endParaRPr>
            </a:p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取操作数</a:t>
              </a:r>
              <a:endParaRPr lang="zh-CN" altLang="en-US" sz="2000">
                <a:solidFill>
                  <a:srgbClr val="3333CC"/>
                </a:solidFill>
              </a:endParaRPr>
            </a:p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指令执行</a:t>
              </a:r>
              <a:endParaRPr lang="zh-CN" altLang="en-US" sz="2000">
                <a:solidFill>
                  <a:srgbClr val="3333CC"/>
                </a:solidFill>
              </a:endParaRPr>
            </a:p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回写结果</a:t>
              </a:r>
              <a:endParaRPr lang="zh-CN" altLang="en-US" sz="2000">
                <a:solidFill>
                  <a:srgbClr val="3333CC"/>
                </a:solidFill>
              </a:endParaRPr>
            </a:p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修改</a:t>
              </a:r>
              <a:r>
                <a:rPr lang="en-US" altLang="zh-CN" sz="2000">
                  <a:solidFill>
                    <a:srgbClr val="FF3300"/>
                  </a:solidFill>
                </a:rPr>
                <a:t>EIP</a:t>
              </a:r>
              <a:r>
                <a:rPr lang="zh-CN" altLang="en-US" sz="2000">
                  <a:solidFill>
                    <a:srgbClr val="FF3300"/>
                  </a:solidFill>
                </a:rPr>
                <a:t>的值</a:t>
              </a:r>
              <a:endParaRPr lang="zh-CN" altLang="en-US" sz="2000">
                <a:solidFill>
                  <a:schemeClr val="tx2"/>
                </a:solidFill>
              </a:endParaRPr>
            </a:p>
          </p:txBody>
        </p:sp>
        <p:sp>
          <p:nvSpPr>
            <p:cNvPr id="783375" name="AutoShape 15"/>
            <p:cNvSpPr>
              <a:spLocks/>
            </p:cNvSpPr>
            <p:nvPr/>
          </p:nvSpPr>
          <p:spPr bwMode="auto">
            <a:xfrm>
              <a:off x="4099" y="1565"/>
              <a:ext cx="113" cy="992"/>
            </a:xfrm>
            <a:prstGeom prst="leftBrace">
              <a:avLst>
                <a:gd name="adj1" fmla="val 7315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3376" name="Text Box 16"/>
            <p:cNvSpPr txBox="1">
              <a:spLocks noChangeArrowheads="1"/>
            </p:cNvSpPr>
            <p:nvPr/>
          </p:nvSpPr>
          <p:spPr bwMode="auto">
            <a:xfrm>
              <a:off x="3674" y="1735"/>
              <a:ext cx="652" cy="6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/>
              <a:r>
                <a:rPr lang="zh-CN" altLang="en-US" sz="2000"/>
                <a:t>取并</a:t>
              </a:r>
            </a:p>
            <a:p>
              <a:pPr marL="342900" indent="-342900"/>
              <a:r>
                <a:rPr lang="zh-CN" altLang="en-US" sz="2000"/>
                <a:t>执行</a:t>
              </a:r>
            </a:p>
            <a:p>
              <a:pPr marL="342900" indent="-342900"/>
              <a:r>
                <a:rPr lang="zh-CN" altLang="en-US" sz="2000"/>
                <a:t>指令</a:t>
              </a:r>
            </a:p>
          </p:txBody>
        </p:sp>
      </p:grpSp>
      <p:sp>
        <p:nvSpPr>
          <p:cNvPr id="783377" name="Rectangle 17"/>
          <p:cNvSpPr>
            <a:spLocks noChangeArrowheads="1"/>
          </p:cNvSpPr>
          <p:nvPr/>
        </p:nvSpPr>
        <p:spPr bwMode="auto">
          <a:xfrm>
            <a:off x="2771775" y="3787775"/>
            <a:ext cx="314325" cy="2025650"/>
          </a:xfrm>
          <a:prstGeom prst="rect">
            <a:avLst/>
          </a:prstGeom>
          <a:solidFill>
            <a:srgbClr val="FF0000">
              <a:alpha val="24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83378" name="Group 18"/>
          <p:cNvGrpSpPr>
            <a:grpSpLocks/>
          </p:cNvGrpSpPr>
          <p:nvPr/>
        </p:nvGrpSpPr>
        <p:grpSpPr bwMode="auto">
          <a:xfrm>
            <a:off x="2457450" y="6084888"/>
            <a:ext cx="2295525" cy="455612"/>
            <a:chOff x="1548" y="3833"/>
            <a:chExt cx="1446" cy="287"/>
          </a:xfrm>
        </p:grpSpPr>
        <p:sp>
          <p:nvSpPr>
            <p:cNvPr id="783379" name="Line 19"/>
            <p:cNvSpPr>
              <a:spLocks noChangeShapeType="1"/>
            </p:cNvSpPr>
            <p:nvPr/>
          </p:nvSpPr>
          <p:spPr bwMode="auto">
            <a:xfrm>
              <a:off x="1548" y="3833"/>
              <a:ext cx="1077" cy="14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3380" name="Text Box 20"/>
            <p:cNvSpPr txBox="1">
              <a:spLocks noChangeArrowheads="1"/>
            </p:cNvSpPr>
            <p:nvPr/>
          </p:nvSpPr>
          <p:spPr bwMode="auto">
            <a:xfrm>
              <a:off x="2597" y="3889"/>
              <a:ext cx="39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OP</a:t>
              </a:r>
            </a:p>
          </p:txBody>
        </p:sp>
      </p:grpSp>
      <p:grpSp>
        <p:nvGrpSpPr>
          <p:cNvPr id="783387" name="Group 27"/>
          <p:cNvGrpSpPr>
            <a:grpSpLocks/>
          </p:cNvGrpSpPr>
          <p:nvPr/>
        </p:nvGrpSpPr>
        <p:grpSpPr bwMode="auto">
          <a:xfrm>
            <a:off x="5067300" y="3608388"/>
            <a:ext cx="3240088" cy="2033587"/>
            <a:chOff x="3192" y="2273"/>
            <a:chExt cx="2041" cy="1281"/>
          </a:xfrm>
        </p:grpSpPr>
        <p:sp>
          <p:nvSpPr>
            <p:cNvPr id="783382" name="Text Box 22"/>
            <p:cNvSpPr txBox="1">
              <a:spLocks noChangeArrowheads="1"/>
            </p:cNvSpPr>
            <p:nvPr/>
          </p:nvSpPr>
          <p:spPr bwMode="auto">
            <a:xfrm>
              <a:off x="4383" y="3266"/>
              <a:ext cx="85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400">
                  <a:solidFill>
                    <a:srgbClr val="005024"/>
                  </a:solidFill>
                </a:rPr>
                <a:t>举例</a:t>
              </a:r>
            </a:p>
          </p:txBody>
        </p:sp>
        <p:sp>
          <p:nvSpPr>
            <p:cNvPr id="783383" name="Line 23"/>
            <p:cNvSpPr>
              <a:spLocks noChangeShapeType="1"/>
            </p:cNvSpPr>
            <p:nvPr/>
          </p:nvSpPr>
          <p:spPr bwMode="auto">
            <a:xfrm flipH="1" flipV="1">
              <a:off x="3192" y="2273"/>
              <a:ext cx="1247" cy="1106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3384" name="Line 24"/>
            <p:cNvSpPr>
              <a:spLocks noChangeShapeType="1"/>
            </p:cNvSpPr>
            <p:nvPr/>
          </p:nvSpPr>
          <p:spPr bwMode="auto">
            <a:xfrm flipH="1" flipV="1">
              <a:off x="3929" y="3181"/>
              <a:ext cx="482" cy="226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3385" name="Line 25"/>
          <p:cNvSpPr>
            <a:spLocks noChangeShapeType="1"/>
          </p:cNvSpPr>
          <p:nvPr/>
        </p:nvSpPr>
        <p:spPr bwMode="auto">
          <a:xfrm>
            <a:off x="566738" y="3608388"/>
            <a:ext cx="4500562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3386" name="Line 26"/>
          <p:cNvSpPr>
            <a:spLocks noChangeShapeType="1"/>
          </p:cNvSpPr>
          <p:nvPr/>
        </p:nvSpPr>
        <p:spPr bwMode="auto">
          <a:xfrm>
            <a:off x="566738" y="5049838"/>
            <a:ext cx="5761037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3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8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83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83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83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83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8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8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8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8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8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78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8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8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64" grpId="0"/>
      <p:bldP spid="783365" grpId="0"/>
      <p:bldP spid="783366" grpId="0" build="p"/>
      <p:bldP spid="783367" grpId="0"/>
      <p:bldP spid="783368" grpId="0"/>
      <p:bldP spid="783371" grpId="0" animBg="1"/>
      <p:bldP spid="783372" grpId="0" animBg="1"/>
      <p:bldP spid="783377" grpId="0" animBg="1"/>
      <p:bldP spid="783385" grpId="0" animBg="1"/>
      <p:bldP spid="78338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/>
              <a:t>程序的机器级表示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728663"/>
            <a:ext cx="8229600" cy="59404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分以下五个部分介绍</a:t>
            </a:r>
          </a:p>
          <a:p>
            <a:pPr lvl="1">
              <a:lnSpc>
                <a:spcPct val="100000"/>
              </a:lnSpc>
            </a:pPr>
            <a:r>
              <a:rPr lang="zh-CN" altLang="en-US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第一讲：程序转换概述</a:t>
            </a:r>
          </a:p>
          <a:p>
            <a:pPr lvl="2">
              <a:lnSpc>
                <a:spcPct val="10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机器指令和汇编指令</a:t>
            </a:r>
          </a:p>
          <a:p>
            <a:pPr lvl="2">
              <a:lnSpc>
                <a:spcPct val="10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机器级程序员感觉到的属性和功能特性</a:t>
            </a:r>
          </a:p>
          <a:p>
            <a:pPr lvl="2">
              <a:lnSpc>
                <a:spcPct val="10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高级语言程序转换为机器代码的过程</a:t>
            </a:r>
          </a:p>
          <a:p>
            <a:pPr lvl="1">
              <a:lnSpc>
                <a:spcPct val="100000"/>
              </a:lnSpc>
            </a:pPr>
            <a:r>
              <a:rPr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第二讲：</a:t>
            </a:r>
            <a:r>
              <a:rPr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IA-32 /x86-64</a:t>
            </a:r>
            <a:r>
              <a:rPr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指令系统</a:t>
            </a:r>
            <a:endParaRPr lang="en-US" altLang="zh-CN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第三讲：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 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语言程序的机器级表示  </a:t>
            </a:r>
          </a:p>
          <a:p>
            <a:pPr lvl="2">
              <a:lnSpc>
                <a:spcPct val="10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过程调用的机器级表示</a:t>
            </a:r>
          </a:p>
          <a:p>
            <a:pPr lvl="2">
              <a:lnSpc>
                <a:spcPct val="10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选择语句的机器级表示</a:t>
            </a:r>
          </a:p>
          <a:p>
            <a:pPr lvl="2">
              <a:lnSpc>
                <a:spcPct val="10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循环结构的机器级表示 </a:t>
            </a:r>
          </a:p>
          <a:p>
            <a:pPr lvl="1">
              <a:lnSpc>
                <a:spcPct val="100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第四讲：复杂数据类型的分配和访问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数组的分配和访问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结构体数据的分配和访问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联合体数据的分配和访问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数据的对齐 </a:t>
            </a:r>
          </a:p>
          <a:p>
            <a:pPr lvl="1">
              <a:lnSpc>
                <a:spcPct val="100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第五讲：越界访问和缓冲区溢出 </a:t>
            </a:r>
          </a:p>
        </p:txBody>
      </p:sp>
      <p:sp>
        <p:nvSpPr>
          <p:cNvPr id="608261" name="AutoShape 5"/>
          <p:cNvSpPr>
            <a:spLocks/>
          </p:cNvSpPr>
          <p:nvPr/>
        </p:nvSpPr>
        <p:spPr bwMode="auto">
          <a:xfrm>
            <a:off x="5472113" y="3114675"/>
            <a:ext cx="630237" cy="3195638"/>
          </a:xfrm>
          <a:prstGeom prst="rightBrace">
            <a:avLst>
              <a:gd name="adj1" fmla="val 4225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8262" name="Text Box 6"/>
          <p:cNvSpPr txBox="1">
            <a:spLocks noChangeArrowheads="1"/>
          </p:cNvSpPr>
          <p:nvPr/>
        </p:nvSpPr>
        <p:spPr bwMode="auto">
          <a:xfrm>
            <a:off x="6146800" y="3878263"/>
            <a:ext cx="2386013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/>
              <a:t>围绕</a:t>
            </a:r>
            <a:r>
              <a:rPr lang="en-US" altLang="zh-CN" sz="2000"/>
              <a:t>C</a:t>
            </a:r>
            <a:r>
              <a:rPr lang="zh-CN" altLang="en-US" sz="2000"/>
              <a:t>语言中的语句和复杂数据类型，解释其在底层机器级的实现方法</a:t>
            </a:r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auto">
          <a:xfrm>
            <a:off x="3673475" y="819150"/>
            <a:ext cx="535463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>
                <a:solidFill>
                  <a:srgbClr val="FF3300"/>
                </a:solidFill>
              </a:rPr>
              <a:t>可参看</a:t>
            </a:r>
            <a:r>
              <a:rPr lang="en-US" altLang="zh-CN" sz="2000">
                <a:solidFill>
                  <a:srgbClr val="FF3300"/>
                </a:solidFill>
              </a:rPr>
              <a:t>MOOC</a:t>
            </a:r>
            <a:r>
              <a:rPr lang="zh-CN" altLang="en-US" sz="2000">
                <a:solidFill>
                  <a:srgbClr val="FF3300"/>
                </a:solidFill>
              </a:rPr>
              <a:t>（北大</a:t>
            </a:r>
            <a:r>
              <a:rPr lang="en-US" altLang="zh-CN" sz="2000">
                <a:solidFill>
                  <a:srgbClr val="FF3300"/>
                </a:solidFill>
              </a:rPr>
              <a:t>-</a:t>
            </a:r>
            <a:r>
              <a:rPr lang="zh-CN" altLang="en-US" sz="2000">
                <a:solidFill>
                  <a:srgbClr val="FF3300"/>
                </a:solidFill>
              </a:rPr>
              <a:t>计算机组成）：</a:t>
            </a:r>
            <a:r>
              <a:rPr lang="en-US" altLang="zh-CN" sz="2000">
                <a:solidFill>
                  <a:srgbClr val="FF3300"/>
                </a:solidFill>
              </a:rPr>
              <a:t>https://class.coursera.org/pkuco-001</a:t>
            </a:r>
            <a:endParaRPr lang="zh-CN" altLang="en-US" sz="2000">
              <a:solidFill>
                <a:srgbClr val="FF3300"/>
              </a:solidFill>
            </a:endParaRPr>
          </a:p>
        </p:txBody>
      </p:sp>
      <p:sp>
        <p:nvSpPr>
          <p:cNvPr id="608264" name="Line 8"/>
          <p:cNvSpPr>
            <a:spLocks noChangeShapeType="1"/>
          </p:cNvSpPr>
          <p:nvPr/>
        </p:nvSpPr>
        <p:spPr bwMode="auto">
          <a:xfrm flipH="1">
            <a:off x="5202238" y="1449388"/>
            <a:ext cx="1619250" cy="121443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/>
              <a:t>指令执行过程</a:t>
            </a:r>
          </a:p>
        </p:txBody>
      </p:sp>
      <p:sp>
        <p:nvSpPr>
          <p:cNvPr id="784387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84388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389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84390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84391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125538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84392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393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394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4395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84396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84397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4398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4399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4400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4401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4402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4403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4404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84405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784406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84407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4408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4409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84410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4411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84412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4413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4414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4415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84416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4417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4418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4419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84420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4421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4422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84423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4424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4425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4426" name="Text Box 42"/>
          <p:cNvSpPr txBox="1">
            <a:spLocks noChangeArrowheads="1"/>
          </p:cNvSpPr>
          <p:nvPr/>
        </p:nvSpPr>
        <p:spPr bwMode="auto">
          <a:xfrm>
            <a:off x="476250" y="6219825"/>
            <a:ext cx="1304925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84427" name="Line 43"/>
          <p:cNvSpPr>
            <a:spLocks noChangeShapeType="1"/>
          </p:cNvSpPr>
          <p:nvPr/>
        </p:nvSpPr>
        <p:spPr bwMode="auto">
          <a:xfrm flipH="1">
            <a:off x="1736725" y="6443663"/>
            <a:ext cx="229711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28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29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84430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31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84432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33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84434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35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4436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784437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784438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84439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84440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4441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4442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4443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84444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84445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84446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784447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784448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4449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50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51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52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53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54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55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56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57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4458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84459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84460" name="Text Box 76"/>
          <p:cNvSpPr txBox="1">
            <a:spLocks noChangeArrowheads="1"/>
          </p:cNvSpPr>
          <p:nvPr/>
        </p:nvSpPr>
        <p:spPr bwMode="auto">
          <a:xfrm>
            <a:off x="7642225" y="545465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84461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84462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784463" name="Rectangle 79"/>
          <p:cNvSpPr>
            <a:spLocks noChangeArrowheads="1"/>
          </p:cNvSpPr>
          <p:nvPr/>
        </p:nvSpPr>
        <p:spPr bwMode="auto">
          <a:xfrm>
            <a:off x="134938" y="684213"/>
            <a:ext cx="619283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89 e5	   mov   %esp, %ebp</a:t>
            </a:r>
          </a:p>
        </p:txBody>
      </p:sp>
      <p:sp>
        <p:nvSpPr>
          <p:cNvPr id="784464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65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66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84467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84468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84469" name="Line 85"/>
          <p:cNvSpPr>
            <a:spLocks noChangeShapeType="1"/>
          </p:cNvSpPr>
          <p:nvPr/>
        </p:nvSpPr>
        <p:spPr bwMode="auto">
          <a:xfrm>
            <a:off x="4481513" y="49577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70" name="Text Box 86"/>
          <p:cNvSpPr txBox="1">
            <a:spLocks noChangeArrowheads="1"/>
          </p:cNvSpPr>
          <p:nvPr/>
        </p:nvSpPr>
        <p:spPr bwMode="auto">
          <a:xfrm>
            <a:off x="3849688" y="20335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84471" name="Text Box 87"/>
          <p:cNvSpPr txBox="1">
            <a:spLocks noChangeArrowheads="1"/>
          </p:cNvSpPr>
          <p:nvPr/>
        </p:nvSpPr>
        <p:spPr bwMode="auto">
          <a:xfrm>
            <a:off x="3849688" y="25288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84472" name="Rectangle 88"/>
          <p:cNvSpPr>
            <a:spLocks noChangeArrowheads="1"/>
          </p:cNvSpPr>
          <p:nvPr/>
        </p:nvSpPr>
        <p:spPr bwMode="auto">
          <a:xfrm>
            <a:off x="3094038" y="2046288"/>
            <a:ext cx="6683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4473" name="Rectangle 89"/>
          <p:cNvSpPr>
            <a:spLocks noChangeArrowheads="1"/>
          </p:cNvSpPr>
          <p:nvPr/>
        </p:nvSpPr>
        <p:spPr bwMode="auto">
          <a:xfrm>
            <a:off x="3086100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4474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4475" name="Text Box 91"/>
          <p:cNvSpPr txBox="1">
            <a:spLocks noChangeArrowheads="1"/>
          </p:cNvSpPr>
          <p:nvPr/>
        </p:nvSpPr>
        <p:spPr bwMode="auto">
          <a:xfrm>
            <a:off x="3806825" y="2033588"/>
            <a:ext cx="1252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4476" name="Text Box 92"/>
          <p:cNvSpPr txBox="1">
            <a:spLocks noChangeArrowheads="1"/>
          </p:cNvSpPr>
          <p:nvPr/>
        </p:nvSpPr>
        <p:spPr bwMode="auto">
          <a:xfrm>
            <a:off x="3806825" y="2573338"/>
            <a:ext cx="1252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84477" name="Line 93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78" name="Line 94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79" name="Line 95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80" name="Text Box 96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84481" name="Line 97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82" name="Line 98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83" name="Line 99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84" name="Line 100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85" name="Line 101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86" name="Text Box 102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80483d4</a:t>
            </a:r>
          </a:p>
        </p:txBody>
      </p:sp>
      <p:sp>
        <p:nvSpPr>
          <p:cNvPr id="784487" name="Text Box 103"/>
          <p:cNvSpPr txBox="1">
            <a:spLocks noChangeArrowheads="1"/>
          </p:cNvSpPr>
          <p:nvPr/>
        </p:nvSpPr>
        <p:spPr bwMode="auto">
          <a:xfrm>
            <a:off x="5302250" y="26638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80483d4</a:t>
            </a:r>
          </a:p>
        </p:txBody>
      </p:sp>
      <p:sp>
        <p:nvSpPr>
          <p:cNvPr id="784488" name="Rectangle 104"/>
          <p:cNvSpPr>
            <a:spLocks noChangeArrowheads="1"/>
          </p:cNvSpPr>
          <p:nvPr/>
        </p:nvSpPr>
        <p:spPr bwMode="auto">
          <a:xfrm>
            <a:off x="5516563" y="6399213"/>
            <a:ext cx="14859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5589e583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84489" name="Text Box 105"/>
          <p:cNvSpPr txBox="1">
            <a:spLocks noChangeArrowheads="1"/>
          </p:cNvSpPr>
          <p:nvPr/>
        </p:nvSpPr>
        <p:spPr bwMode="auto">
          <a:xfrm>
            <a:off x="5921375" y="4959350"/>
            <a:ext cx="630238" cy="366713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Rd</a:t>
            </a:r>
          </a:p>
        </p:txBody>
      </p:sp>
      <p:sp>
        <p:nvSpPr>
          <p:cNvPr id="784490" name="Rectangle 106"/>
          <p:cNvSpPr>
            <a:spLocks noChangeArrowheads="1"/>
          </p:cNvSpPr>
          <p:nvPr/>
        </p:nvSpPr>
        <p:spPr bwMode="auto">
          <a:xfrm>
            <a:off x="1736725" y="6129338"/>
            <a:ext cx="1395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5589e583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84491" name="Rectangle 107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55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84492" name="Rectangle 108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84493" name="Rectangle 109"/>
          <p:cNvSpPr>
            <a:spLocks noChangeArrowheads="1"/>
          </p:cNvSpPr>
          <p:nvPr/>
        </p:nvSpPr>
        <p:spPr bwMode="auto">
          <a:xfrm>
            <a:off x="3941763" y="6173788"/>
            <a:ext cx="14398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5589e583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84494" name="Text Box 110"/>
          <p:cNvSpPr txBox="1">
            <a:spLocks noChangeArrowheads="1"/>
          </p:cNvSpPr>
          <p:nvPr/>
        </p:nvSpPr>
        <p:spPr bwMode="auto">
          <a:xfrm>
            <a:off x="3941763" y="31591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80483d4</a:t>
            </a:r>
          </a:p>
        </p:txBody>
      </p:sp>
      <p:sp>
        <p:nvSpPr>
          <p:cNvPr id="784495" name="Text Box 111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84496" name="Rectangle 112"/>
          <p:cNvSpPr>
            <a:spLocks noChangeArrowheads="1"/>
          </p:cNvSpPr>
          <p:nvPr/>
        </p:nvSpPr>
        <p:spPr bwMode="auto">
          <a:xfrm>
            <a:off x="1016000" y="589756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84497" name="Rectangle 113"/>
          <p:cNvSpPr>
            <a:spLocks noChangeArrowheads="1"/>
          </p:cNvSpPr>
          <p:nvPr/>
        </p:nvSpPr>
        <p:spPr bwMode="auto">
          <a:xfrm>
            <a:off x="476250" y="6264275"/>
            <a:ext cx="13493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5589e583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84498" name="Text Box 114"/>
          <p:cNvSpPr txBox="1">
            <a:spLocks noChangeArrowheads="1"/>
          </p:cNvSpPr>
          <p:nvPr/>
        </p:nvSpPr>
        <p:spPr bwMode="auto">
          <a:xfrm>
            <a:off x="1150938" y="5499100"/>
            <a:ext cx="630237" cy="366713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Rd</a:t>
            </a:r>
          </a:p>
        </p:txBody>
      </p:sp>
      <p:sp>
        <p:nvSpPr>
          <p:cNvPr id="784499" name="Text Box 115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84500" name="Text Box 116"/>
          <p:cNvSpPr txBox="1">
            <a:spLocks noChangeArrowheads="1"/>
          </p:cNvSpPr>
          <p:nvPr/>
        </p:nvSpPr>
        <p:spPr bwMode="auto">
          <a:xfrm>
            <a:off x="341313" y="2303463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</a:t>
            </a:r>
          </a:p>
        </p:txBody>
      </p:sp>
      <p:sp>
        <p:nvSpPr>
          <p:cNvPr id="784501" name="Rectangle 117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84502" name="Text Box 118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4503" name="Line 119"/>
          <p:cNvSpPr>
            <a:spLocks noChangeShapeType="1"/>
          </p:cNvSpPr>
          <p:nvPr/>
        </p:nvSpPr>
        <p:spPr bwMode="auto">
          <a:xfrm>
            <a:off x="250825" y="1223963"/>
            <a:ext cx="360363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504" name="Text Box 120"/>
          <p:cNvSpPr txBox="1">
            <a:spLocks noChangeArrowheads="1"/>
          </p:cNvSpPr>
          <p:nvPr/>
        </p:nvSpPr>
        <p:spPr bwMode="auto">
          <a:xfrm>
            <a:off x="6911975" y="5454650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84505" name="Text Box 121"/>
          <p:cNvSpPr txBox="1">
            <a:spLocks noChangeArrowheads="1"/>
          </p:cNvSpPr>
          <p:nvPr/>
        </p:nvSpPr>
        <p:spPr bwMode="auto">
          <a:xfrm>
            <a:off x="1150938" y="1889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R[esp]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R[esp]-4</a:t>
            </a:r>
            <a:r>
              <a:rPr lang="zh-CN" altLang="en-US" sz="2400">
                <a:solidFill>
                  <a:srgbClr val="FF3300"/>
                </a:solidFill>
              </a:rPr>
              <a:t>，</a:t>
            </a:r>
            <a:r>
              <a:rPr lang="en-US" altLang="zh-CN" sz="2400">
                <a:solidFill>
                  <a:srgbClr val="FF3300"/>
                </a:solidFill>
              </a:rPr>
              <a:t>M[R[esp]] ←R[ebp]</a:t>
            </a:r>
          </a:p>
        </p:txBody>
      </p:sp>
      <p:sp>
        <p:nvSpPr>
          <p:cNvPr id="784506" name="Text Box 122"/>
          <p:cNvSpPr txBox="1">
            <a:spLocks noChangeArrowheads="1"/>
          </p:cNvSpPr>
          <p:nvPr/>
        </p:nvSpPr>
        <p:spPr bwMode="auto">
          <a:xfrm>
            <a:off x="4932363" y="257333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784507" name="Text Box 123"/>
          <p:cNvSpPr txBox="1">
            <a:spLocks noChangeArrowheads="1"/>
          </p:cNvSpPr>
          <p:nvPr/>
        </p:nvSpPr>
        <p:spPr bwMode="auto">
          <a:xfrm>
            <a:off x="4932363" y="20335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784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4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784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784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78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78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1" dur="2000" fill="hold"/>
                                        <p:tgtEl>
                                          <p:spTgt spid="7844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7844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7844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7" dur="2000" fill="hold"/>
                                        <p:tgtEl>
                                          <p:spTgt spid="7845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7845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7845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2000"/>
                                        <p:tgtEl>
                                          <p:spTgt spid="78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2000"/>
                                        <p:tgtEl>
                                          <p:spTgt spid="78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2000"/>
                                        <p:tgtEl>
                                          <p:spTgt spid="78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2000"/>
                                        <p:tgtEl>
                                          <p:spTgt spid="78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1000"/>
                                        <p:tgtEl>
                                          <p:spTgt spid="78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8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8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8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460" grpId="0"/>
      <p:bldP spid="784488" grpId="0"/>
      <p:bldP spid="784489" grpId="0" animBg="1"/>
      <p:bldP spid="784490" grpId="0"/>
      <p:bldP spid="784491" grpId="0"/>
      <p:bldP spid="784493" grpId="0"/>
      <p:bldP spid="784495" grpId="0"/>
      <p:bldP spid="784497" grpId="0"/>
      <p:bldP spid="784498" grpId="0" animBg="1"/>
      <p:bldP spid="784499" grpId="0"/>
      <p:bldP spid="784500" grpId="0"/>
      <p:bldP spid="784503" grpId="0" animBg="1"/>
      <p:bldP spid="784504" grpId="0"/>
      <p:bldP spid="78450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/>
              <a:t>指令执行过程</a:t>
            </a:r>
          </a:p>
        </p:txBody>
      </p:sp>
      <p:sp>
        <p:nvSpPr>
          <p:cNvPr id="785411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85412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13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85414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85415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85416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17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18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5419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85420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85421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5422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5423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5424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5425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5426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5427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5428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85429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785430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85431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5432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5433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85434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5435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85436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5437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5438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5439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85440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5441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5442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5443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85444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5445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5446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85447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5448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5449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5450" name="Text Box 42"/>
          <p:cNvSpPr txBox="1">
            <a:spLocks noChangeArrowheads="1"/>
          </p:cNvSpPr>
          <p:nvPr/>
        </p:nvSpPr>
        <p:spPr bwMode="auto">
          <a:xfrm>
            <a:off x="657225" y="6219825"/>
            <a:ext cx="103505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85451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52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53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85454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55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85456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57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85458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59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5460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785461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785462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85463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85464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5465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5466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5467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85468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85469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85470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785471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785472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5473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74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75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76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77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78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79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80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81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5482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85483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85484" name="Text Box 76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85485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85486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785487" name="Rectangle 79"/>
          <p:cNvSpPr>
            <a:spLocks noChangeArrowheads="1"/>
          </p:cNvSpPr>
          <p:nvPr/>
        </p:nvSpPr>
        <p:spPr bwMode="auto">
          <a:xfrm>
            <a:off x="134938" y="684213"/>
            <a:ext cx="619283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89 e5	   mov   %esp, %ebp</a:t>
            </a:r>
          </a:p>
        </p:txBody>
      </p:sp>
      <p:sp>
        <p:nvSpPr>
          <p:cNvPr id="785488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89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90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85491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85492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85493" name="Line 85"/>
          <p:cNvSpPr>
            <a:spLocks noChangeShapeType="1"/>
          </p:cNvSpPr>
          <p:nvPr/>
        </p:nvSpPr>
        <p:spPr bwMode="auto">
          <a:xfrm>
            <a:off x="4392613" y="495935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94" name="Text Box 86"/>
          <p:cNvSpPr txBox="1">
            <a:spLocks noChangeArrowheads="1"/>
          </p:cNvSpPr>
          <p:nvPr/>
        </p:nvSpPr>
        <p:spPr bwMode="auto">
          <a:xfrm>
            <a:off x="3940175" y="20335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85495" name="Text Box 87"/>
          <p:cNvSpPr txBox="1">
            <a:spLocks noChangeArrowheads="1"/>
          </p:cNvSpPr>
          <p:nvPr/>
        </p:nvSpPr>
        <p:spPr bwMode="auto">
          <a:xfrm>
            <a:off x="3940175" y="25288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85496" name="Rectangle 88"/>
          <p:cNvSpPr>
            <a:spLocks noChangeArrowheads="1"/>
          </p:cNvSpPr>
          <p:nvPr/>
        </p:nvSpPr>
        <p:spPr bwMode="auto">
          <a:xfrm>
            <a:off x="3184525" y="2046288"/>
            <a:ext cx="6683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5497" name="Rectangle 89"/>
          <p:cNvSpPr>
            <a:spLocks noChangeArrowheads="1"/>
          </p:cNvSpPr>
          <p:nvPr/>
        </p:nvSpPr>
        <p:spPr bwMode="auto">
          <a:xfrm>
            <a:off x="3176588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5498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5499" name="Text Box 91"/>
          <p:cNvSpPr txBox="1">
            <a:spLocks noChangeArrowheads="1"/>
          </p:cNvSpPr>
          <p:nvPr/>
        </p:nvSpPr>
        <p:spPr bwMode="auto">
          <a:xfrm>
            <a:off x="3897313" y="207962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5500" name="Line 92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501" name="Line 93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502" name="Line 94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503" name="Text Box 95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85504" name="Line 96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505" name="Line 97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506" name="Line 98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507" name="Line 99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508" name="Line 100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509" name="Text Box 101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85510" name="Rectangle 102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55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85511" name="Rectangle 103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85512" name="Text Box 104"/>
          <p:cNvSpPr txBox="1">
            <a:spLocks noChangeArrowheads="1"/>
          </p:cNvSpPr>
          <p:nvPr/>
        </p:nvSpPr>
        <p:spPr bwMode="auto">
          <a:xfrm>
            <a:off x="3941763" y="31591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85513" name="Text Box 105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85514" name="Rectangle 106"/>
          <p:cNvSpPr>
            <a:spLocks noChangeArrowheads="1"/>
          </p:cNvSpPr>
          <p:nvPr/>
        </p:nvSpPr>
        <p:spPr bwMode="auto">
          <a:xfrm>
            <a:off x="1016000" y="589756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85515" name="Text Box 107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85516" name="Text Box 108"/>
          <p:cNvSpPr txBox="1">
            <a:spLocks noChangeArrowheads="1"/>
          </p:cNvSpPr>
          <p:nvPr/>
        </p:nvSpPr>
        <p:spPr bwMode="auto">
          <a:xfrm>
            <a:off x="341313" y="2303463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</a:t>
            </a:r>
          </a:p>
        </p:txBody>
      </p:sp>
      <p:sp>
        <p:nvSpPr>
          <p:cNvPr id="785517" name="Text Box 109"/>
          <p:cNvSpPr txBox="1">
            <a:spLocks noChangeArrowheads="1"/>
          </p:cNvSpPr>
          <p:nvPr/>
        </p:nvSpPr>
        <p:spPr bwMode="auto">
          <a:xfrm>
            <a:off x="3897313" y="252253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beeefffc</a:t>
            </a:r>
          </a:p>
        </p:txBody>
      </p:sp>
      <p:sp>
        <p:nvSpPr>
          <p:cNvPr id="785518" name="Rectangle 110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85519" name="Text Box 111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5520" name="Text Box 112"/>
          <p:cNvSpPr txBox="1">
            <a:spLocks noChangeArrowheads="1"/>
          </p:cNvSpPr>
          <p:nvPr/>
        </p:nvSpPr>
        <p:spPr bwMode="auto">
          <a:xfrm>
            <a:off x="1150938" y="1889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R[esp]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R[esp]-4</a:t>
            </a:r>
            <a:r>
              <a:rPr lang="zh-CN" altLang="en-US" sz="2400">
                <a:solidFill>
                  <a:srgbClr val="FF3300"/>
                </a:solidFill>
              </a:rPr>
              <a:t>，</a:t>
            </a:r>
            <a:r>
              <a:rPr lang="en-US" altLang="zh-CN" sz="2400">
                <a:solidFill>
                  <a:srgbClr val="FF3300"/>
                </a:solidFill>
              </a:rPr>
              <a:t>M[R[esp]] ←R[ebp]</a:t>
            </a:r>
          </a:p>
        </p:txBody>
      </p:sp>
      <p:sp>
        <p:nvSpPr>
          <p:cNvPr id="785521" name="Text Box 113"/>
          <p:cNvSpPr txBox="1">
            <a:spLocks noChangeArrowheads="1"/>
          </p:cNvSpPr>
          <p:nvPr/>
        </p:nvSpPr>
        <p:spPr bwMode="auto">
          <a:xfrm>
            <a:off x="5021263" y="252412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785522" name="Text Box 114"/>
          <p:cNvSpPr txBox="1">
            <a:spLocks noChangeArrowheads="1"/>
          </p:cNvSpPr>
          <p:nvPr/>
        </p:nvSpPr>
        <p:spPr bwMode="auto">
          <a:xfrm>
            <a:off x="5021263" y="20335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/>
              <a:t>指令执行过程</a:t>
            </a:r>
          </a:p>
        </p:txBody>
      </p:sp>
      <p:sp>
        <p:nvSpPr>
          <p:cNvPr id="786435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86436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6437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86438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86439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86440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6441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6442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6443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86444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86445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6446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6447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6448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6449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6450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6451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6452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86453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786454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86455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6456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6457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86458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6459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86460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6461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6462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6463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86464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6465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6466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6467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86468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6469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6470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86471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6472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6473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6474" name="Text Box 42"/>
          <p:cNvSpPr txBox="1">
            <a:spLocks noChangeArrowheads="1"/>
          </p:cNvSpPr>
          <p:nvPr/>
        </p:nvSpPr>
        <p:spPr bwMode="auto">
          <a:xfrm>
            <a:off x="657225" y="6219825"/>
            <a:ext cx="103505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86475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6476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6477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86478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6479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86480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6481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86482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6483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6484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786485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786486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86487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86488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6489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6490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6491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86492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86493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86494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786495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786496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6497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6498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6499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6500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6501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6502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6503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6504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6505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6506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86507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86508" name="Text Box 76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86509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86510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786511" name="Rectangle 79"/>
          <p:cNvSpPr>
            <a:spLocks noChangeArrowheads="1"/>
          </p:cNvSpPr>
          <p:nvPr/>
        </p:nvSpPr>
        <p:spPr bwMode="auto">
          <a:xfrm>
            <a:off x="134938" y="684213"/>
            <a:ext cx="619283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89 e5	   mov   %esp, %ebp</a:t>
            </a:r>
          </a:p>
        </p:txBody>
      </p:sp>
      <p:sp>
        <p:nvSpPr>
          <p:cNvPr id="786512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6513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6514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86515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86516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86517" name="Line 85"/>
          <p:cNvSpPr>
            <a:spLocks noChangeShapeType="1"/>
          </p:cNvSpPr>
          <p:nvPr/>
        </p:nvSpPr>
        <p:spPr bwMode="auto">
          <a:xfrm>
            <a:off x="4392613" y="495935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6518" name="Text Box 86"/>
          <p:cNvSpPr txBox="1">
            <a:spLocks noChangeArrowheads="1"/>
          </p:cNvSpPr>
          <p:nvPr/>
        </p:nvSpPr>
        <p:spPr bwMode="auto">
          <a:xfrm>
            <a:off x="3903663" y="20335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86519" name="Text Box 87"/>
          <p:cNvSpPr txBox="1">
            <a:spLocks noChangeArrowheads="1"/>
          </p:cNvSpPr>
          <p:nvPr/>
        </p:nvSpPr>
        <p:spPr bwMode="auto">
          <a:xfrm>
            <a:off x="3903663" y="25288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86520" name="Rectangle 88"/>
          <p:cNvSpPr>
            <a:spLocks noChangeArrowheads="1"/>
          </p:cNvSpPr>
          <p:nvPr/>
        </p:nvSpPr>
        <p:spPr bwMode="auto">
          <a:xfrm>
            <a:off x="3148013" y="2046288"/>
            <a:ext cx="6683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6521" name="Rectangle 89"/>
          <p:cNvSpPr>
            <a:spLocks noChangeArrowheads="1"/>
          </p:cNvSpPr>
          <p:nvPr/>
        </p:nvSpPr>
        <p:spPr bwMode="auto">
          <a:xfrm>
            <a:off x="3140075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6522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6523" name="Text Box 91"/>
          <p:cNvSpPr txBox="1">
            <a:spLocks noChangeArrowheads="1"/>
          </p:cNvSpPr>
          <p:nvPr/>
        </p:nvSpPr>
        <p:spPr bwMode="auto">
          <a:xfrm>
            <a:off x="3859213" y="20335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6524" name="Line 92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6525" name="Line 93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6526" name="Line 94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6527" name="Text Box 95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86528" name="Line 96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6529" name="Line 97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6530" name="Line 98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6531" name="Line 99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6532" name="Line 100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6533" name="Text Box 101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86534" name="Rectangle 102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55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86535" name="Rectangle 103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86536" name="Text Box 104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86537" name="Rectangle 105"/>
          <p:cNvSpPr>
            <a:spLocks noChangeArrowheads="1"/>
          </p:cNvSpPr>
          <p:nvPr/>
        </p:nvSpPr>
        <p:spPr bwMode="auto">
          <a:xfrm>
            <a:off x="1016000" y="589756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86538" name="Text Box 106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86539" name="Text Box 107"/>
          <p:cNvSpPr txBox="1">
            <a:spLocks noChangeArrowheads="1"/>
          </p:cNvSpPr>
          <p:nvPr/>
        </p:nvSpPr>
        <p:spPr bwMode="auto">
          <a:xfrm>
            <a:off x="341313" y="2303463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</a:t>
            </a:r>
          </a:p>
        </p:txBody>
      </p:sp>
      <p:sp>
        <p:nvSpPr>
          <p:cNvPr id="786540" name="Text Box 108"/>
          <p:cNvSpPr txBox="1">
            <a:spLocks noChangeArrowheads="1"/>
          </p:cNvSpPr>
          <p:nvPr/>
        </p:nvSpPr>
        <p:spPr bwMode="auto">
          <a:xfrm>
            <a:off x="3897313" y="2528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6541" name="Rectangle 109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86542" name="Text Box 110"/>
          <p:cNvSpPr txBox="1">
            <a:spLocks noChangeArrowheads="1"/>
          </p:cNvSpPr>
          <p:nvPr/>
        </p:nvSpPr>
        <p:spPr bwMode="auto">
          <a:xfrm>
            <a:off x="3986213" y="31527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beeefffc</a:t>
            </a:r>
          </a:p>
        </p:txBody>
      </p:sp>
      <p:sp>
        <p:nvSpPr>
          <p:cNvPr id="786543" name="Text Box 111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6544" name="Text Box 112"/>
          <p:cNvSpPr txBox="1">
            <a:spLocks noChangeArrowheads="1"/>
          </p:cNvSpPr>
          <p:nvPr/>
        </p:nvSpPr>
        <p:spPr bwMode="auto">
          <a:xfrm>
            <a:off x="1150938" y="1889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R[esp]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R[esp]-4</a:t>
            </a:r>
            <a:r>
              <a:rPr lang="zh-CN" altLang="en-US" sz="2400">
                <a:solidFill>
                  <a:srgbClr val="FF3300"/>
                </a:solidFill>
              </a:rPr>
              <a:t>，</a:t>
            </a:r>
            <a:r>
              <a:rPr lang="en-US" altLang="zh-CN" sz="2400">
                <a:solidFill>
                  <a:srgbClr val="FF3300"/>
                </a:solidFill>
              </a:rPr>
              <a:t>M[R[esp]] ←R[ebp]</a:t>
            </a:r>
          </a:p>
        </p:txBody>
      </p:sp>
      <p:sp>
        <p:nvSpPr>
          <p:cNvPr id="786545" name="Text Box 113"/>
          <p:cNvSpPr txBox="1">
            <a:spLocks noChangeArrowheads="1"/>
          </p:cNvSpPr>
          <p:nvPr/>
        </p:nvSpPr>
        <p:spPr bwMode="auto">
          <a:xfrm>
            <a:off x="5021263" y="20335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786546" name="Text Box 114"/>
          <p:cNvSpPr txBox="1">
            <a:spLocks noChangeArrowheads="1"/>
          </p:cNvSpPr>
          <p:nvPr/>
        </p:nvSpPr>
        <p:spPr bwMode="auto">
          <a:xfrm>
            <a:off x="5021263" y="256857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/>
              <a:t>指令执行过程</a:t>
            </a:r>
          </a:p>
        </p:txBody>
      </p:sp>
      <p:sp>
        <p:nvSpPr>
          <p:cNvPr id="787459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87460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61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87462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87463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87464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465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466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7467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87468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87469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7470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7471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7472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7473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7474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7475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7476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87477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787478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87479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7480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7481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87482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7483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87484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7485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7486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7487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87488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7489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7490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7491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87492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7493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7494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87495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7496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7497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7498" name="Text Box 42"/>
          <p:cNvSpPr txBox="1">
            <a:spLocks noChangeArrowheads="1"/>
          </p:cNvSpPr>
          <p:nvPr/>
        </p:nvSpPr>
        <p:spPr bwMode="auto">
          <a:xfrm>
            <a:off x="657225" y="6219825"/>
            <a:ext cx="103505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87499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500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501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87502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503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87504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505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87506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507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7508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787509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787510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87511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87512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7513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7514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7515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87516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87517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87518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787519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787520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7521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522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523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524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525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526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527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528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529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7530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87531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87532" name="Text Box 76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87533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87534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787535" name="Rectangle 79"/>
          <p:cNvSpPr>
            <a:spLocks noChangeArrowheads="1"/>
          </p:cNvSpPr>
          <p:nvPr/>
        </p:nvSpPr>
        <p:spPr bwMode="auto">
          <a:xfrm>
            <a:off x="134938" y="684213"/>
            <a:ext cx="619283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89 e5	   mov   %esp, %ebp</a:t>
            </a:r>
          </a:p>
        </p:txBody>
      </p:sp>
      <p:sp>
        <p:nvSpPr>
          <p:cNvPr id="787536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537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538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87539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87540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87541" name="Line 85"/>
          <p:cNvSpPr>
            <a:spLocks noChangeShapeType="1"/>
          </p:cNvSpPr>
          <p:nvPr/>
        </p:nvSpPr>
        <p:spPr bwMode="auto">
          <a:xfrm>
            <a:off x="4392613" y="495935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542" name="Text Box 86"/>
          <p:cNvSpPr txBox="1">
            <a:spLocks noChangeArrowheads="1"/>
          </p:cNvSpPr>
          <p:nvPr/>
        </p:nvSpPr>
        <p:spPr bwMode="auto">
          <a:xfrm>
            <a:off x="3940175" y="20335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87543" name="Text Box 87"/>
          <p:cNvSpPr txBox="1">
            <a:spLocks noChangeArrowheads="1"/>
          </p:cNvSpPr>
          <p:nvPr/>
        </p:nvSpPr>
        <p:spPr bwMode="auto">
          <a:xfrm>
            <a:off x="3940175" y="25288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87544" name="Rectangle 88"/>
          <p:cNvSpPr>
            <a:spLocks noChangeArrowheads="1"/>
          </p:cNvSpPr>
          <p:nvPr/>
        </p:nvSpPr>
        <p:spPr bwMode="auto">
          <a:xfrm>
            <a:off x="3184525" y="2046288"/>
            <a:ext cx="6683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7545" name="Rectangle 89"/>
          <p:cNvSpPr>
            <a:spLocks noChangeArrowheads="1"/>
          </p:cNvSpPr>
          <p:nvPr/>
        </p:nvSpPr>
        <p:spPr bwMode="auto">
          <a:xfrm>
            <a:off x="3176588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7546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7547" name="Text Box 91"/>
          <p:cNvSpPr txBox="1">
            <a:spLocks noChangeArrowheads="1"/>
          </p:cNvSpPr>
          <p:nvPr/>
        </p:nvSpPr>
        <p:spPr bwMode="auto">
          <a:xfrm>
            <a:off x="3905250" y="2071688"/>
            <a:ext cx="1252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7548" name="Line 92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549" name="Line 93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550" name="Line 94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551" name="Text Box 95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87552" name="Line 96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553" name="Line 97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554" name="Line 98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555" name="Line 99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556" name="Line 100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557" name="Text Box 101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87558" name="Text Box 102"/>
          <p:cNvSpPr txBox="1">
            <a:spLocks noChangeArrowheads="1"/>
          </p:cNvSpPr>
          <p:nvPr/>
        </p:nvSpPr>
        <p:spPr bwMode="auto">
          <a:xfrm>
            <a:off x="5921375" y="4959350"/>
            <a:ext cx="630238" cy="366713"/>
          </a:xfrm>
          <a:prstGeom prst="rect">
            <a:avLst/>
          </a:prstGeom>
          <a:solidFill>
            <a:schemeClr val="accent2">
              <a:alpha val="42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Wr</a:t>
            </a:r>
          </a:p>
        </p:txBody>
      </p:sp>
      <p:sp>
        <p:nvSpPr>
          <p:cNvPr id="787559" name="Rectangle 103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55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87560" name="Rectangle 104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87561" name="Text Box 105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87562" name="Rectangle 106"/>
          <p:cNvSpPr>
            <a:spLocks noChangeArrowheads="1"/>
          </p:cNvSpPr>
          <p:nvPr/>
        </p:nvSpPr>
        <p:spPr bwMode="auto">
          <a:xfrm>
            <a:off x="1016000" y="590391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87563" name="Text Box 107"/>
          <p:cNvSpPr txBox="1">
            <a:spLocks noChangeArrowheads="1"/>
          </p:cNvSpPr>
          <p:nvPr/>
        </p:nvSpPr>
        <p:spPr bwMode="auto">
          <a:xfrm>
            <a:off x="1196975" y="5448300"/>
            <a:ext cx="630238" cy="366713"/>
          </a:xfrm>
          <a:prstGeom prst="rect">
            <a:avLst/>
          </a:prstGeom>
          <a:solidFill>
            <a:schemeClr val="accent2">
              <a:alpha val="32001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Wr</a:t>
            </a:r>
          </a:p>
        </p:txBody>
      </p:sp>
      <p:sp>
        <p:nvSpPr>
          <p:cNvPr id="787564" name="Text Box 108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87565" name="Text Box 109"/>
          <p:cNvSpPr txBox="1">
            <a:spLocks noChangeArrowheads="1"/>
          </p:cNvSpPr>
          <p:nvPr/>
        </p:nvSpPr>
        <p:spPr bwMode="auto">
          <a:xfrm>
            <a:off x="341313" y="2303463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</a:t>
            </a:r>
          </a:p>
        </p:txBody>
      </p:sp>
      <p:sp>
        <p:nvSpPr>
          <p:cNvPr id="787566" name="Text Box 110"/>
          <p:cNvSpPr txBox="1">
            <a:spLocks noChangeArrowheads="1"/>
          </p:cNvSpPr>
          <p:nvPr/>
        </p:nvSpPr>
        <p:spPr bwMode="auto">
          <a:xfrm>
            <a:off x="3897313" y="2528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7567" name="Rectangle 111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87568" name="Text Box 112"/>
          <p:cNvSpPr txBox="1">
            <a:spLocks noChangeArrowheads="1"/>
          </p:cNvSpPr>
          <p:nvPr/>
        </p:nvSpPr>
        <p:spPr bwMode="auto">
          <a:xfrm>
            <a:off x="3986213" y="31527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7569" name="Text Box 113"/>
          <p:cNvSpPr txBox="1">
            <a:spLocks noChangeArrowheads="1"/>
          </p:cNvSpPr>
          <p:nvPr/>
        </p:nvSpPr>
        <p:spPr bwMode="auto">
          <a:xfrm>
            <a:off x="5254625" y="26193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beeefffc</a:t>
            </a:r>
          </a:p>
        </p:txBody>
      </p:sp>
      <p:sp>
        <p:nvSpPr>
          <p:cNvPr id="787570" name="Text Box 114"/>
          <p:cNvSpPr txBox="1">
            <a:spLocks noChangeArrowheads="1"/>
          </p:cNvSpPr>
          <p:nvPr/>
        </p:nvSpPr>
        <p:spPr bwMode="auto">
          <a:xfrm>
            <a:off x="3986213" y="6211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bfff0020</a:t>
            </a:r>
          </a:p>
        </p:txBody>
      </p:sp>
      <p:sp>
        <p:nvSpPr>
          <p:cNvPr id="787571" name="Text Box 115"/>
          <p:cNvSpPr txBox="1">
            <a:spLocks noChangeArrowheads="1"/>
          </p:cNvSpPr>
          <p:nvPr/>
        </p:nvSpPr>
        <p:spPr bwMode="auto">
          <a:xfrm>
            <a:off x="5292725" y="6483350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bfff0020</a:t>
            </a:r>
          </a:p>
        </p:txBody>
      </p:sp>
      <p:sp>
        <p:nvSpPr>
          <p:cNvPr id="787572" name="Text Box 116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7573" name="Text Box 117"/>
          <p:cNvSpPr txBox="1">
            <a:spLocks noChangeArrowheads="1"/>
          </p:cNvSpPr>
          <p:nvPr/>
        </p:nvSpPr>
        <p:spPr bwMode="auto">
          <a:xfrm>
            <a:off x="1150938" y="1889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R[esp]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R[esp]-4</a:t>
            </a:r>
            <a:r>
              <a:rPr lang="zh-CN" altLang="en-US" sz="2400">
                <a:solidFill>
                  <a:srgbClr val="FF3300"/>
                </a:solidFill>
              </a:rPr>
              <a:t>，</a:t>
            </a:r>
            <a:r>
              <a:rPr lang="en-US" altLang="zh-CN" sz="2400">
                <a:solidFill>
                  <a:srgbClr val="FF3300"/>
                </a:solidFill>
              </a:rPr>
              <a:t>M[R[esp]] ←R[ebp]</a:t>
            </a:r>
          </a:p>
        </p:txBody>
      </p:sp>
      <p:sp>
        <p:nvSpPr>
          <p:cNvPr id="787574" name="Text Box 118"/>
          <p:cNvSpPr txBox="1">
            <a:spLocks noChangeArrowheads="1"/>
          </p:cNvSpPr>
          <p:nvPr/>
        </p:nvSpPr>
        <p:spPr bwMode="auto">
          <a:xfrm>
            <a:off x="5021263" y="256857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787575" name="Text Box 119"/>
          <p:cNvSpPr txBox="1">
            <a:spLocks noChangeArrowheads="1"/>
          </p:cNvSpPr>
          <p:nvPr/>
        </p:nvSpPr>
        <p:spPr bwMode="auto">
          <a:xfrm>
            <a:off x="5021263" y="207962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7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8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558" grpId="0" animBg="1"/>
      <p:bldP spid="787563" grpId="0" animBg="1"/>
      <p:bldP spid="787569" grpId="0"/>
      <p:bldP spid="787570" grpId="0"/>
      <p:bldP spid="78757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/>
              <a:t>指令执行过程</a:t>
            </a:r>
          </a:p>
        </p:txBody>
      </p:sp>
      <p:sp>
        <p:nvSpPr>
          <p:cNvPr id="788483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88484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485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88486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88487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88488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489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490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8491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88492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88493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494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495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496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497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498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499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500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88501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788502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88503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04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8505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88506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8507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88508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09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8510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8511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88512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13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14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8515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88516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17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8518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88519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20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21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8522" name="Text Box 42"/>
          <p:cNvSpPr txBox="1">
            <a:spLocks noChangeArrowheads="1"/>
          </p:cNvSpPr>
          <p:nvPr/>
        </p:nvSpPr>
        <p:spPr bwMode="auto">
          <a:xfrm>
            <a:off x="657225" y="6219825"/>
            <a:ext cx="103505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88523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524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525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88526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27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88528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29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88530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31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8532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788533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788534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88535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88536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8537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538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539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88540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88541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88542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788543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788544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8545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46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547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548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549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550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551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552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553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8554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88555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88556" name="Text Box 76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88557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88558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788559" name="Rectangle 79"/>
          <p:cNvSpPr>
            <a:spLocks noChangeArrowheads="1"/>
          </p:cNvSpPr>
          <p:nvPr/>
        </p:nvSpPr>
        <p:spPr bwMode="auto">
          <a:xfrm>
            <a:off x="134938" y="684213"/>
            <a:ext cx="619283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89 e5	   mov   %esp, %ebp</a:t>
            </a:r>
          </a:p>
        </p:txBody>
      </p:sp>
      <p:sp>
        <p:nvSpPr>
          <p:cNvPr id="788560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561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562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88563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88564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88565" name="Line 85"/>
          <p:cNvSpPr>
            <a:spLocks noChangeShapeType="1"/>
          </p:cNvSpPr>
          <p:nvPr/>
        </p:nvSpPr>
        <p:spPr bwMode="auto">
          <a:xfrm>
            <a:off x="4392613" y="495935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566" name="Text Box 86"/>
          <p:cNvSpPr txBox="1">
            <a:spLocks noChangeArrowheads="1"/>
          </p:cNvSpPr>
          <p:nvPr/>
        </p:nvSpPr>
        <p:spPr bwMode="auto">
          <a:xfrm>
            <a:off x="3895725" y="20335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88567" name="Text Box 87"/>
          <p:cNvSpPr txBox="1">
            <a:spLocks noChangeArrowheads="1"/>
          </p:cNvSpPr>
          <p:nvPr/>
        </p:nvSpPr>
        <p:spPr bwMode="auto">
          <a:xfrm>
            <a:off x="3895725" y="25288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88568" name="Rectangle 88"/>
          <p:cNvSpPr>
            <a:spLocks noChangeArrowheads="1"/>
          </p:cNvSpPr>
          <p:nvPr/>
        </p:nvSpPr>
        <p:spPr bwMode="auto">
          <a:xfrm>
            <a:off x="3140075" y="2046288"/>
            <a:ext cx="6683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8569" name="Rectangle 89"/>
          <p:cNvSpPr>
            <a:spLocks noChangeArrowheads="1"/>
          </p:cNvSpPr>
          <p:nvPr/>
        </p:nvSpPr>
        <p:spPr bwMode="auto">
          <a:xfrm>
            <a:off x="3132138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8570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8571" name="Text Box 91"/>
          <p:cNvSpPr txBox="1">
            <a:spLocks noChangeArrowheads="1"/>
          </p:cNvSpPr>
          <p:nvPr/>
        </p:nvSpPr>
        <p:spPr bwMode="auto">
          <a:xfrm>
            <a:off x="3859213" y="20716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8572" name="Line 92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573" name="Line 93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574" name="Line 94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575" name="Text Box 95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88576" name="Line 96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577" name="Line 97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578" name="Line 98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579" name="Line 99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580" name="Line 100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581" name="Text Box 101"/>
          <p:cNvSpPr txBox="1">
            <a:spLocks noChangeArrowheads="1"/>
          </p:cNvSpPr>
          <p:nvPr/>
        </p:nvSpPr>
        <p:spPr bwMode="auto">
          <a:xfrm>
            <a:off x="5921375" y="4959350"/>
            <a:ext cx="630238" cy="366713"/>
          </a:xfrm>
          <a:prstGeom prst="rect">
            <a:avLst/>
          </a:prstGeom>
          <a:solidFill>
            <a:schemeClr val="accent2">
              <a:alpha val="33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Wr</a:t>
            </a:r>
          </a:p>
        </p:txBody>
      </p:sp>
      <p:sp>
        <p:nvSpPr>
          <p:cNvPr id="788582" name="Rectangle 102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55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88583" name="Rectangle 103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88584" name="Text Box 104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88585" name="Rectangle 105"/>
          <p:cNvSpPr>
            <a:spLocks noChangeArrowheads="1"/>
          </p:cNvSpPr>
          <p:nvPr/>
        </p:nvSpPr>
        <p:spPr bwMode="auto">
          <a:xfrm>
            <a:off x="1016000" y="590391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88586" name="Text Box 106"/>
          <p:cNvSpPr txBox="1">
            <a:spLocks noChangeArrowheads="1"/>
          </p:cNvSpPr>
          <p:nvPr/>
        </p:nvSpPr>
        <p:spPr bwMode="auto">
          <a:xfrm>
            <a:off x="1196975" y="5454650"/>
            <a:ext cx="630238" cy="366713"/>
          </a:xfrm>
          <a:prstGeom prst="rect">
            <a:avLst/>
          </a:prstGeom>
          <a:solidFill>
            <a:schemeClr val="accent2">
              <a:alpha val="35001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Wr</a:t>
            </a:r>
          </a:p>
        </p:txBody>
      </p:sp>
      <p:sp>
        <p:nvSpPr>
          <p:cNvPr id="788587" name="Text Box 107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88588" name="Text Box 108"/>
          <p:cNvSpPr txBox="1">
            <a:spLocks noChangeArrowheads="1"/>
          </p:cNvSpPr>
          <p:nvPr/>
        </p:nvSpPr>
        <p:spPr bwMode="auto">
          <a:xfrm>
            <a:off x="341313" y="2303463"/>
            <a:ext cx="28813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</a:t>
            </a:r>
          </a:p>
        </p:txBody>
      </p:sp>
      <p:sp>
        <p:nvSpPr>
          <p:cNvPr id="788589" name="Text Box 109"/>
          <p:cNvSpPr txBox="1">
            <a:spLocks noChangeArrowheads="1"/>
          </p:cNvSpPr>
          <p:nvPr/>
        </p:nvSpPr>
        <p:spPr bwMode="auto">
          <a:xfrm>
            <a:off x="3851275" y="2522538"/>
            <a:ext cx="1252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8590" name="Rectangle 110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88591" name="Text Box 111"/>
          <p:cNvSpPr txBox="1">
            <a:spLocks noChangeArrowheads="1"/>
          </p:cNvSpPr>
          <p:nvPr/>
        </p:nvSpPr>
        <p:spPr bwMode="auto">
          <a:xfrm>
            <a:off x="3986213" y="31527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8592" name="Text Box 112"/>
          <p:cNvSpPr txBox="1">
            <a:spLocks noChangeArrowheads="1"/>
          </p:cNvSpPr>
          <p:nvPr/>
        </p:nvSpPr>
        <p:spPr bwMode="auto">
          <a:xfrm>
            <a:off x="5254625" y="26193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8593" name="Text Box 113"/>
          <p:cNvSpPr txBox="1">
            <a:spLocks noChangeArrowheads="1"/>
          </p:cNvSpPr>
          <p:nvPr/>
        </p:nvSpPr>
        <p:spPr bwMode="auto">
          <a:xfrm>
            <a:off x="3986213" y="6211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8594" name="Text Box 114"/>
          <p:cNvSpPr txBox="1">
            <a:spLocks noChangeArrowheads="1"/>
          </p:cNvSpPr>
          <p:nvPr/>
        </p:nvSpPr>
        <p:spPr bwMode="auto">
          <a:xfrm>
            <a:off x="5292725" y="6483350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8595" name="Text Box 115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8596" name="Text Box 116"/>
          <p:cNvSpPr txBox="1">
            <a:spLocks noChangeArrowheads="1"/>
          </p:cNvSpPr>
          <p:nvPr/>
        </p:nvSpPr>
        <p:spPr bwMode="auto">
          <a:xfrm>
            <a:off x="6867525" y="3159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20</a:t>
            </a:r>
          </a:p>
        </p:txBody>
      </p:sp>
      <p:sp>
        <p:nvSpPr>
          <p:cNvPr id="788597" name="Text Box 117"/>
          <p:cNvSpPr txBox="1">
            <a:spLocks noChangeArrowheads="1"/>
          </p:cNvSpPr>
          <p:nvPr/>
        </p:nvSpPr>
        <p:spPr bwMode="auto">
          <a:xfrm>
            <a:off x="6867525" y="2849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00</a:t>
            </a:r>
          </a:p>
        </p:txBody>
      </p:sp>
      <p:sp>
        <p:nvSpPr>
          <p:cNvPr id="788598" name="Text Box 118"/>
          <p:cNvSpPr txBox="1">
            <a:spLocks noChangeArrowheads="1"/>
          </p:cNvSpPr>
          <p:nvPr/>
        </p:nvSpPr>
        <p:spPr bwMode="auto">
          <a:xfrm>
            <a:off x="6867525" y="2524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ff</a:t>
            </a:r>
          </a:p>
        </p:txBody>
      </p:sp>
      <p:sp>
        <p:nvSpPr>
          <p:cNvPr id="788599" name="Text Box 119"/>
          <p:cNvSpPr txBox="1">
            <a:spLocks noChangeArrowheads="1"/>
          </p:cNvSpPr>
          <p:nvPr/>
        </p:nvSpPr>
        <p:spPr bwMode="auto">
          <a:xfrm>
            <a:off x="6867525" y="2214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bf</a:t>
            </a:r>
          </a:p>
        </p:txBody>
      </p:sp>
      <p:sp>
        <p:nvSpPr>
          <p:cNvPr id="788600" name="Text Box 120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88601" name="Text Box 121"/>
          <p:cNvSpPr txBox="1">
            <a:spLocks noChangeArrowheads="1"/>
          </p:cNvSpPr>
          <p:nvPr/>
        </p:nvSpPr>
        <p:spPr bwMode="auto">
          <a:xfrm>
            <a:off x="1150938" y="1889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R[esp]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R[esp]-4</a:t>
            </a:r>
            <a:r>
              <a:rPr lang="zh-CN" altLang="en-US" sz="2400">
                <a:solidFill>
                  <a:srgbClr val="FF3300"/>
                </a:solidFill>
              </a:rPr>
              <a:t>，</a:t>
            </a:r>
            <a:r>
              <a:rPr lang="en-US" altLang="zh-CN" sz="2400">
                <a:solidFill>
                  <a:srgbClr val="FF3300"/>
                </a:solidFill>
              </a:rPr>
              <a:t>M[R[esp]] ←R[ebp]</a:t>
            </a:r>
          </a:p>
        </p:txBody>
      </p:sp>
      <p:sp>
        <p:nvSpPr>
          <p:cNvPr id="788602" name="Text Box 122"/>
          <p:cNvSpPr txBox="1">
            <a:spLocks noChangeArrowheads="1"/>
          </p:cNvSpPr>
          <p:nvPr/>
        </p:nvSpPr>
        <p:spPr bwMode="auto">
          <a:xfrm>
            <a:off x="4976813" y="25288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788603" name="Text Box 123"/>
          <p:cNvSpPr txBox="1">
            <a:spLocks noChangeArrowheads="1"/>
          </p:cNvSpPr>
          <p:nvPr/>
        </p:nvSpPr>
        <p:spPr bwMode="auto">
          <a:xfrm>
            <a:off x="4976813" y="20335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/>
              <a:t>指令执行过程</a:t>
            </a:r>
          </a:p>
        </p:txBody>
      </p:sp>
      <p:sp>
        <p:nvSpPr>
          <p:cNvPr id="789507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89508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9509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89510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89511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89512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9513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9514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9515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89516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89517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518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519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520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521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522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523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524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89525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789526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89527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528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9529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89530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9531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89532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533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9534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9535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89536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537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538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9539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89540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541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9542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89543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544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545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9546" name="Text Box 42"/>
          <p:cNvSpPr txBox="1">
            <a:spLocks noChangeArrowheads="1"/>
          </p:cNvSpPr>
          <p:nvPr/>
        </p:nvSpPr>
        <p:spPr bwMode="auto">
          <a:xfrm>
            <a:off x="657225" y="6219825"/>
            <a:ext cx="103505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89547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9548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9549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89550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9551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89552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9553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89554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9555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9556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789557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789558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89559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89560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561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562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563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89564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89565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89566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789567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789568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9569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9570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9571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9572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9573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9574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9575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9576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9577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9578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89579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89580" name="Text Box 76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89581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89582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789583" name="Rectangle 79"/>
          <p:cNvSpPr>
            <a:spLocks noChangeArrowheads="1"/>
          </p:cNvSpPr>
          <p:nvPr/>
        </p:nvSpPr>
        <p:spPr bwMode="auto">
          <a:xfrm>
            <a:off x="0" y="684213"/>
            <a:ext cx="6192838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</a:t>
            </a:r>
            <a:r>
              <a:rPr lang="en-US" altLang="zh-CN" sz="2000">
                <a:hlinkClick r:id="rId2" action="ppaction://hlinkfile"/>
              </a:rPr>
              <a:t>89 e5</a:t>
            </a:r>
            <a:r>
              <a:rPr lang="en-US" altLang="zh-CN" sz="2000"/>
              <a:t>	   mov   %esp, %ebp</a:t>
            </a:r>
          </a:p>
        </p:txBody>
      </p:sp>
      <p:sp>
        <p:nvSpPr>
          <p:cNvPr id="789584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9585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9586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89587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89588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89589" name="Line 85"/>
          <p:cNvSpPr>
            <a:spLocks noChangeShapeType="1"/>
          </p:cNvSpPr>
          <p:nvPr/>
        </p:nvSpPr>
        <p:spPr bwMode="auto">
          <a:xfrm>
            <a:off x="4392613" y="495935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9590" name="Text Box 86"/>
          <p:cNvSpPr txBox="1">
            <a:spLocks noChangeArrowheads="1"/>
          </p:cNvSpPr>
          <p:nvPr/>
        </p:nvSpPr>
        <p:spPr bwMode="auto">
          <a:xfrm>
            <a:off x="3895725" y="20335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89591" name="Text Box 87"/>
          <p:cNvSpPr txBox="1">
            <a:spLocks noChangeArrowheads="1"/>
          </p:cNvSpPr>
          <p:nvPr/>
        </p:nvSpPr>
        <p:spPr bwMode="auto">
          <a:xfrm>
            <a:off x="3895725" y="25288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89592" name="Rectangle 88"/>
          <p:cNvSpPr>
            <a:spLocks noChangeArrowheads="1"/>
          </p:cNvSpPr>
          <p:nvPr/>
        </p:nvSpPr>
        <p:spPr bwMode="auto">
          <a:xfrm>
            <a:off x="3140075" y="2046288"/>
            <a:ext cx="6683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9593" name="Rectangle 89"/>
          <p:cNvSpPr>
            <a:spLocks noChangeArrowheads="1"/>
          </p:cNvSpPr>
          <p:nvPr/>
        </p:nvSpPr>
        <p:spPr bwMode="auto">
          <a:xfrm>
            <a:off x="3132138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9594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9595" name="Text Box 91"/>
          <p:cNvSpPr txBox="1">
            <a:spLocks noChangeArrowheads="1"/>
          </p:cNvSpPr>
          <p:nvPr/>
        </p:nvSpPr>
        <p:spPr bwMode="auto">
          <a:xfrm>
            <a:off x="3851275" y="2033588"/>
            <a:ext cx="1252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9596" name="Line 92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9597" name="Line 93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9598" name="Line 94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9599" name="Text Box 95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89600" name="Line 96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9601" name="Line 97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9602" name="Line 98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9603" name="Line 99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9604" name="Line 100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9605" name="Text Box 101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80483d5</a:t>
            </a:r>
          </a:p>
        </p:txBody>
      </p:sp>
      <p:sp>
        <p:nvSpPr>
          <p:cNvPr id="789606" name="Rectangle 102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55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89607" name="Rectangle 103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89608" name="Text Box 104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89609" name="Rectangle 105"/>
          <p:cNvSpPr>
            <a:spLocks noChangeArrowheads="1"/>
          </p:cNvSpPr>
          <p:nvPr/>
        </p:nvSpPr>
        <p:spPr bwMode="auto">
          <a:xfrm>
            <a:off x="1016000" y="590391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89610" name="Text Box 106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89611" name="Text Box 107"/>
          <p:cNvSpPr txBox="1">
            <a:spLocks noChangeArrowheads="1"/>
          </p:cNvSpPr>
          <p:nvPr/>
        </p:nvSpPr>
        <p:spPr bwMode="auto">
          <a:xfrm>
            <a:off x="341313" y="2303463"/>
            <a:ext cx="28813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指令执行、</a:t>
            </a:r>
            <a:r>
              <a:rPr lang="en-US" altLang="zh-CN" sz="2000">
                <a:solidFill>
                  <a:srgbClr val="FF3300"/>
                </a:solidFill>
              </a:rPr>
              <a:t>EIP</a:t>
            </a:r>
            <a:r>
              <a:rPr lang="zh-CN" altLang="en-US" sz="2000">
                <a:solidFill>
                  <a:srgbClr val="FF3300"/>
                </a:solidFill>
              </a:rPr>
              <a:t>增量</a:t>
            </a:r>
          </a:p>
        </p:txBody>
      </p:sp>
      <p:sp>
        <p:nvSpPr>
          <p:cNvPr id="789612" name="Text Box 108"/>
          <p:cNvSpPr txBox="1">
            <a:spLocks noChangeArrowheads="1"/>
          </p:cNvSpPr>
          <p:nvPr/>
        </p:nvSpPr>
        <p:spPr bwMode="auto">
          <a:xfrm>
            <a:off x="3897313" y="2528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9613" name="Rectangle 109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89614" name="Text Box 110"/>
          <p:cNvSpPr txBox="1">
            <a:spLocks noChangeArrowheads="1"/>
          </p:cNvSpPr>
          <p:nvPr/>
        </p:nvSpPr>
        <p:spPr bwMode="auto">
          <a:xfrm>
            <a:off x="3986213" y="31527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9615" name="Text Box 111"/>
          <p:cNvSpPr txBox="1">
            <a:spLocks noChangeArrowheads="1"/>
          </p:cNvSpPr>
          <p:nvPr/>
        </p:nvSpPr>
        <p:spPr bwMode="auto">
          <a:xfrm>
            <a:off x="5254625" y="26193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9616" name="Text Box 112"/>
          <p:cNvSpPr txBox="1">
            <a:spLocks noChangeArrowheads="1"/>
          </p:cNvSpPr>
          <p:nvPr/>
        </p:nvSpPr>
        <p:spPr bwMode="auto">
          <a:xfrm>
            <a:off x="3986213" y="6211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9617" name="Text Box 113"/>
          <p:cNvSpPr txBox="1">
            <a:spLocks noChangeArrowheads="1"/>
          </p:cNvSpPr>
          <p:nvPr/>
        </p:nvSpPr>
        <p:spPr bwMode="auto">
          <a:xfrm>
            <a:off x="5292725" y="6483350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89618" name="Text Box 114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9619" name="Text Box 115"/>
          <p:cNvSpPr txBox="1">
            <a:spLocks noChangeArrowheads="1"/>
          </p:cNvSpPr>
          <p:nvPr/>
        </p:nvSpPr>
        <p:spPr bwMode="auto">
          <a:xfrm>
            <a:off x="6867525" y="3159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20</a:t>
            </a:r>
          </a:p>
        </p:txBody>
      </p:sp>
      <p:sp>
        <p:nvSpPr>
          <p:cNvPr id="789620" name="Text Box 116"/>
          <p:cNvSpPr txBox="1">
            <a:spLocks noChangeArrowheads="1"/>
          </p:cNvSpPr>
          <p:nvPr/>
        </p:nvSpPr>
        <p:spPr bwMode="auto">
          <a:xfrm>
            <a:off x="6867525" y="2849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00</a:t>
            </a:r>
          </a:p>
        </p:txBody>
      </p:sp>
      <p:sp>
        <p:nvSpPr>
          <p:cNvPr id="789621" name="Text Box 117"/>
          <p:cNvSpPr txBox="1">
            <a:spLocks noChangeArrowheads="1"/>
          </p:cNvSpPr>
          <p:nvPr/>
        </p:nvSpPr>
        <p:spPr bwMode="auto">
          <a:xfrm>
            <a:off x="6867525" y="2524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ff</a:t>
            </a:r>
          </a:p>
        </p:txBody>
      </p:sp>
      <p:sp>
        <p:nvSpPr>
          <p:cNvPr id="789622" name="Text Box 118"/>
          <p:cNvSpPr txBox="1">
            <a:spLocks noChangeArrowheads="1"/>
          </p:cNvSpPr>
          <p:nvPr/>
        </p:nvSpPr>
        <p:spPr bwMode="auto">
          <a:xfrm>
            <a:off x="6867525" y="2214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</a:t>
            </a:r>
          </a:p>
        </p:txBody>
      </p:sp>
      <p:sp>
        <p:nvSpPr>
          <p:cNvPr id="789623" name="Line 119"/>
          <p:cNvSpPr>
            <a:spLocks noChangeShapeType="1"/>
          </p:cNvSpPr>
          <p:nvPr/>
        </p:nvSpPr>
        <p:spPr bwMode="auto">
          <a:xfrm>
            <a:off x="206375" y="1538288"/>
            <a:ext cx="360363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9624" name="Text Box 120"/>
          <p:cNvSpPr txBox="1">
            <a:spLocks noChangeArrowheads="1"/>
          </p:cNvSpPr>
          <p:nvPr/>
        </p:nvSpPr>
        <p:spPr bwMode="auto">
          <a:xfrm>
            <a:off x="1150938" y="142875"/>
            <a:ext cx="7154862" cy="519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</a:rPr>
              <a:t>开始执行下一条指令</a:t>
            </a:r>
          </a:p>
        </p:txBody>
      </p:sp>
      <p:sp>
        <p:nvSpPr>
          <p:cNvPr id="789625" name="Text Box 121"/>
          <p:cNvSpPr txBox="1">
            <a:spLocks noChangeArrowheads="1"/>
          </p:cNvSpPr>
          <p:nvPr/>
        </p:nvSpPr>
        <p:spPr bwMode="auto">
          <a:xfrm>
            <a:off x="4976813" y="25288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789626" name="Text Box 122"/>
          <p:cNvSpPr txBox="1">
            <a:spLocks noChangeArrowheads="1"/>
          </p:cNvSpPr>
          <p:nvPr/>
        </p:nvSpPr>
        <p:spPr bwMode="auto">
          <a:xfrm>
            <a:off x="4976813" y="207962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789627" name="Text Box 123"/>
          <p:cNvSpPr txBox="1">
            <a:spLocks noChangeArrowheads="1"/>
          </p:cNvSpPr>
          <p:nvPr/>
        </p:nvSpPr>
        <p:spPr bwMode="auto">
          <a:xfrm>
            <a:off x="5921375" y="4959350"/>
            <a:ext cx="630238" cy="366713"/>
          </a:xfrm>
          <a:prstGeom prst="rect">
            <a:avLst/>
          </a:prstGeom>
          <a:solidFill>
            <a:schemeClr val="accent2">
              <a:alpha val="33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Wr</a:t>
            </a:r>
          </a:p>
        </p:txBody>
      </p:sp>
      <p:sp>
        <p:nvSpPr>
          <p:cNvPr id="789628" name="Text Box 124"/>
          <p:cNvSpPr txBox="1">
            <a:spLocks noChangeArrowheads="1"/>
          </p:cNvSpPr>
          <p:nvPr/>
        </p:nvSpPr>
        <p:spPr bwMode="auto">
          <a:xfrm>
            <a:off x="1196975" y="5454650"/>
            <a:ext cx="630238" cy="366713"/>
          </a:xfrm>
          <a:prstGeom prst="rect">
            <a:avLst/>
          </a:prstGeom>
          <a:solidFill>
            <a:schemeClr val="accent2">
              <a:alpha val="35001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Wr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/>
              <a:t>                        </a:t>
            </a:r>
            <a:r>
              <a:rPr lang="zh-CN" altLang="en-US" sz="3600"/>
              <a:t>程序由指令序列组成</a:t>
            </a:r>
          </a:p>
        </p:txBody>
      </p:sp>
      <p:sp>
        <p:nvSpPr>
          <p:cNvPr id="790531" name="Rectangle 3"/>
          <p:cNvSpPr>
            <a:spLocks noChangeArrowheads="1"/>
          </p:cNvSpPr>
          <p:nvPr/>
        </p:nvSpPr>
        <p:spPr bwMode="auto">
          <a:xfrm>
            <a:off x="26988" y="2979738"/>
            <a:ext cx="6192837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solidFill>
                  <a:srgbClr val="FF3300"/>
                </a:solidFill>
                <a:latin typeface="Arial" charset="0"/>
                <a:ea typeface="宋体" pitchFamily="2" charset="-122"/>
              </a:rPr>
              <a:t>080483d4</a:t>
            </a:r>
            <a:r>
              <a:rPr lang="zh-CN" altLang="en-US">
                <a:latin typeface="Arial" charset="0"/>
                <a:ea typeface="宋体" pitchFamily="2" charset="-122"/>
              </a:rPr>
              <a:t> </a:t>
            </a:r>
            <a:r>
              <a:rPr lang="en-US" altLang="zh-CN">
                <a:latin typeface="Arial" charset="0"/>
                <a:ea typeface="宋体" pitchFamily="2" charset="-122"/>
              </a:rPr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80483d4:    	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80483d5:   	89 e5	   mov   %esp,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80483d7:    	83 ec 10   sub    $0x10, %esp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</a:t>
            </a:r>
            <a:r>
              <a:rPr lang="en-US" altLang="zh-CN">
                <a:latin typeface="Arial" charset="0"/>
              </a:rPr>
              <a:t>80483da</a:t>
            </a:r>
            <a:r>
              <a:rPr lang="en-US" altLang="zh-CN">
                <a:latin typeface="Arial" charset="0"/>
                <a:ea typeface="宋体" pitchFamily="2" charset="-122"/>
              </a:rPr>
              <a:t>:    	8b 45 0c   mov   0xc(%ebp),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80483dd:    	8b 55 08   mov   0x8(%ebp), %edx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80483e0:    	8d 04 02   lea     (%edx,%eax,1),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80483e3:     	89 45 fc    mov   %eax, -0x4(%ebp)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80483e6:  	8b 45 fc    mov   -0x4(%ebp),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80483e9:  	c9             leave 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80483ea:  	c3             ret </a:t>
            </a:r>
          </a:p>
        </p:txBody>
      </p:sp>
      <p:sp>
        <p:nvSpPr>
          <p:cNvPr id="790532" name="Text Box 4"/>
          <p:cNvSpPr txBox="1">
            <a:spLocks noChangeArrowheads="1"/>
          </p:cNvSpPr>
          <p:nvPr/>
        </p:nvSpPr>
        <p:spPr bwMode="auto">
          <a:xfrm>
            <a:off x="296863" y="6362700"/>
            <a:ext cx="7380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Arial" charset="0"/>
              </a:rPr>
              <a:t>test</a:t>
            </a:r>
            <a:r>
              <a:rPr lang="zh-CN" altLang="en-US" sz="2000">
                <a:solidFill>
                  <a:srgbClr val="3333CC"/>
                </a:solidFill>
                <a:latin typeface="Arial" charset="0"/>
              </a:rPr>
              <a:t>代码从</a:t>
            </a:r>
            <a:r>
              <a:rPr lang="en-US" altLang="zh-CN" sz="2000">
                <a:solidFill>
                  <a:srgbClr val="3333CC"/>
                </a:solidFill>
                <a:latin typeface="Arial" charset="0"/>
              </a:rPr>
              <a:t>80483d4</a:t>
            </a:r>
            <a:r>
              <a:rPr lang="zh-CN" altLang="en-US" sz="2000">
                <a:solidFill>
                  <a:srgbClr val="3333CC"/>
                </a:solidFill>
                <a:latin typeface="Arial" charset="0"/>
              </a:rPr>
              <a:t>开始！</a:t>
            </a:r>
          </a:p>
        </p:txBody>
      </p:sp>
      <p:sp>
        <p:nvSpPr>
          <p:cNvPr id="790533" name="Text Box 5"/>
          <p:cNvSpPr txBox="1">
            <a:spLocks noChangeArrowheads="1"/>
          </p:cNvSpPr>
          <p:nvPr/>
        </p:nvSpPr>
        <p:spPr bwMode="auto">
          <a:xfrm>
            <a:off x="3627438" y="6399213"/>
            <a:ext cx="32400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/>
              <a:t>执行</a:t>
            </a:r>
            <a:r>
              <a:rPr lang="en-US" altLang="zh-CN" sz="2000"/>
              <a:t>add</a:t>
            </a:r>
            <a:r>
              <a:rPr lang="zh-CN" altLang="en-US" sz="2000"/>
              <a:t>时，起始</a:t>
            </a:r>
            <a:r>
              <a:rPr lang="en-US" altLang="zh-CN" sz="2000"/>
              <a:t>EIP=?</a:t>
            </a:r>
            <a:endParaRPr lang="zh-CN" altLang="en-US" sz="2000"/>
          </a:p>
        </p:txBody>
      </p:sp>
      <p:sp>
        <p:nvSpPr>
          <p:cNvPr id="790534" name="Text Box 6"/>
          <p:cNvSpPr txBox="1">
            <a:spLocks noChangeArrowheads="1"/>
          </p:cNvSpPr>
          <p:nvPr/>
        </p:nvSpPr>
        <p:spPr bwMode="auto">
          <a:xfrm>
            <a:off x="2457450" y="2979738"/>
            <a:ext cx="28352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EIP</a:t>
            </a:r>
            <a:r>
              <a:rPr lang="en-US" altLang="zh-CN" sz="2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 sz="2000">
                <a:solidFill>
                  <a:srgbClr val="FF3300"/>
                </a:solidFill>
              </a:rPr>
              <a:t>0x80483d4</a:t>
            </a:r>
          </a:p>
        </p:txBody>
      </p:sp>
      <p:sp>
        <p:nvSpPr>
          <p:cNvPr id="790535" name="Text Box 7"/>
          <p:cNvSpPr txBox="1">
            <a:spLocks noChangeArrowheads="1"/>
          </p:cNvSpPr>
          <p:nvPr/>
        </p:nvSpPr>
        <p:spPr bwMode="auto">
          <a:xfrm>
            <a:off x="3311525" y="728663"/>
            <a:ext cx="58324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chemeClr val="accent2"/>
                </a:solidFill>
              </a:rPr>
              <a:t>若 </a:t>
            </a:r>
            <a:r>
              <a:rPr lang="en-US" altLang="zh-CN" sz="2000">
                <a:solidFill>
                  <a:schemeClr val="accent2"/>
                </a:solidFill>
              </a:rPr>
              <a:t>i= 2147483647</a:t>
            </a:r>
            <a:r>
              <a:rPr lang="zh-CN" altLang="en-US" sz="2000">
                <a:solidFill>
                  <a:schemeClr val="accent2"/>
                </a:solidFill>
              </a:rPr>
              <a:t>，</a:t>
            </a:r>
            <a:r>
              <a:rPr lang="en-US" altLang="zh-CN" sz="2000">
                <a:solidFill>
                  <a:schemeClr val="accent2"/>
                </a:solidFill>
              </a:rPr>
              <a:t>j=2</a:t>
            </a:r>
            <a:r>
              <a:rPr lang="zh-CN" altLang="en-US" sz="2000">
                <a:solidFill>
                  <a:schemeClr val="accent2"/>
                </a:solidFill>
              </a:rPr>
              <a:t>，则执行结果是什么？</a:t>
            </a:r>
          </a:p>
        </p:txBody>
      </p:sp>
      <p:sp>
        <p:nvSpPr>
          <p:cNvPr id="790536" name="Text Box 8"/>
          <p:cNvSpPr txBox="1">
            <a:spLocks noChangeArrowheads="1"/>
          </p:cNvSpPr>
          <p:nvPr/>
        </p:nvSpPr>
        <p:spPr bwMode="auto">
          <a:xfrm>
            <a:off x="4975225" y="1133475"/>
            <a:ext cx="4006850" cy="1930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000"/>
              <a:t>int main ( ) {	</a:t>
            </a:r>
          </a:p>
          <a:p>
            <a:pPr marL="342900" indent="-342900"/>
            <a:r>
              <a:rPr lang="en-US" altLang="zh-CN" sz="2000"/>
              <a:t>	 int	t1 = 2147483647;</a:t>
            </a:r>
          </a:p>
          <a:p>
            <a:pPr marL="342900" indent="-342900"/>
            <a:r>
              <a:rPr lang="en-US" altLang="zh-CN" sz="2000"/>
              <a:t>      int t2 = 2;</a:t>
            </a:r>
          </a:p>
          <a:p>
            <a:pPr marL="342900" indent="-342900"/>
            <a:r>
              <a:rPr lang="en-US" altLang="zh-CN" sz="2000"/>
              <a:t>	 int	sum = </a:t>
            </a:r>
            <a:r>
              <a:rPr lang="en-US" altLang="zh-CN" sz="2000">
                <a:solidFill>
                  <a:srgbClr val="FF3300"/>
                </a:solidFill>
              </a:rPr>
              <a:t>add (t1, t2)</a:t>
            </a:r>
            <a:r>
              <a:rPr lang="en-US" altLang="zh-CN" sz="2000"/>
              <a:t>;</a:t>
            </a:r>
          </a:p>
          <a:p>
            <a:pPr marL="342900" indent="-342900"/>
            <a:r>
              <a:rPr lang="en-US" altLang="zh-CN" sz="2000"/>
              <a:t>	 printf(</a:t>
            </a:r>
            <a:r>
              <a:rPr lang="zh-CN" altLang="en-US" sz="2000"/>
              <a:t>“</a:t>
            </a:r>
            <a:r>
              <a:rPr lang="en-US" altLang="zh-CN" sz="2000"/>
              <a:t>sum=%d”;sum);</a:t>
            </a:r>
            <a:endParaRPr lang="zh-CN" altLang="en-US" sz="2000"/>
          </a:p>
          <a:p>
            <a:pPr marL="342900" indent="-342900"/>
            <a:r>
              <a:rPr lang="en-US" altLang="zh-CN" sz="2000"/>
              <a:t>}</a:t>
            </a:r>
            <a:endParaRPr lang="zh-CN" altLang="en-US" sz="2000"/>
          </a:p>
        </p:txBody>
      </p:sp>
      <p:sp>
        <p:nvSpPr>
          <p:cNvPr id="790537" name="Line 9"/>
          <p:cNvSpPr>
            <a:spLocks noChangeShapeType="1"/>
          </p:cNvSpPr>
          <p:nvPr/>
        </p:nvSpPr>
        <p:spPr bwMode="auto">
          <a:xfrm>
            <a:off x="476250" y="5049838"/>
            <a:ext cx="55816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90538" name="Group 10"/>
          <p:cNvGrpSpPr>
            <a:grpSpLocks/>
          </p:cNvGrpSpPr>
          <p:nvPr/>
        </p:nvGrpSpPr>
        <p:grpSpPr bwMode="auto">
          <a:xfrm>
            <a:off x="6192838" y="4772025"/>
            <a:ext cx="2654300" cy="366713"/>
            <a:chOff x="3901" y="3006"/>
            <a:chExt cx="1672" cy="231"/>
          </a:xfrm>
        </p:grpSpPr>
        <p:sp>
          <p:nvSpPr>
            <p:cNvPr id="790539" name="Text Box 11"/>
            <p:cNvSpPr txBox="1">
              <a:spLocks noChangeArrowheads="1"/>
            </p:cNvSpPr>
            <p:nvPr/>
          </p:nvSpPr>
          <p:spPr bwMode="auto">
            <a:xfrm>
              <a:off x="4127" y="3006"/>
              <a:ext cx="144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/>
                <a:t>add  %edx</a:t>
              </a:r>
              <a:r>
                <a:rPr lang="zh-CN" altLang="en-US"/>
                <a:t>，</a:t>
              </a:r>
              <a:r>
                <a:rPr lang="en-US" altLang="zh-CN"/>
                <a:t>%eax</a:t>
              </a:r>
            </a:p>
          </p:txBody>
        </p:sp>
        <p:grpSp>
          <p:nvGrpSpPr>
            <p:cNvPr id="790540" name="Group 12"/>
            <p:cNvGrpSpPr>
              <a:grpSpLocks/>
            </p:cNvGrpSpPr>
            <p:nvPr/>
          </p:nvGrpSpPr>
          <p:grpSpPr bwMode="auto">
            <a:xfrm>
              <a:off x="3901" y="3096"/>
              <a:ext cx="227" cy="57"/>
              <a:chOff x="3844" y="3067"/>
              <a:chExt cx="340" cy="57"/>
            </a:xfrm>
          </p:grpSpPr>
          <p:sp>
            <p:nvSpPr>
              <p:cNvPr id="790541" name="Line 13"/>
              <p:cNvSpPr>
                <a:spLocks noChangeShapeType="1"/>
              </p:cNvSpPr>
              <p:nvPr/>
            </p:nvSpPr>
            <p:spPr bwMode="auto">
              <a:xfrm>
                <a:off x="3844" y="3067"/>
                <a:ext cx="340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542" name="Line 14"/>
              <p:cNvSpPr>
                <a:spLocks noChangeShapeType="1"/>
              </p:cNvSpPr>
              <p:nvPr/>
            </p:nvSpPr>
            <p:spPr bwMode="auto">
              <a:xfrm>
                <a:off x="3844" y="3124"/>
                <a:ext cx="340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790543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" y="107950"/>
            <a:ext cx="2925763" cy="2600325"/>
          </a:xfrm>
          <a:prstGeom prst="rect">
            <a:avLst/>
          </a:prstGeom>
          <a:noFill/>
        </p:spPr>
      </p:pic>
      <p:sp>
        <p:nvSpPr>
          <p:cNvPr id="79054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927100" y="2484438"/>
            <a:ext cx="3735388" cy="495300"/>
          </a:xfrm>
        </p:spPr>
        <p:txBody>
          <a:bodyPr/>
          <a:lstStyle/>
          <a:p>
            <a:pPr>
              <a:lnSpc>
                <a:spcPct val="105000"/>
              </a:lnSpc>
              <a:buFontTx/>
              <a:buNone/>
            </a:pPr>
            <a:r>
              <a:rPr lang="en-US" altLang="zh-CN" sz="220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“objdump -d test” </a:t>
            </a:r>
            <a:r>
              <a:rPr lang="zh-CN" altLang="en-US" sz="220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0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36" grpId="0" animBg="1"/>
      <p:bldP spid="79053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/>
              <a:t>指令执行过程</a:t>
            </a:r>
          </a:p>
        </p:txBody>
      </p:sp>
      <p:sp>
        <p:nvSpPr>
          <p:cNvPr id="791555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91556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1557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91558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91559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91560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561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562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91563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91564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91565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566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567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568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569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570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571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1572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91573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791574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91575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1576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91577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91578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91579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91580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1581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91582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91583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91584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1585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1586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1587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91588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1589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1590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91591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1592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1593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91594" name="Text Box 42"/>
          <p:cNvSpPr txBox="1">
            <a:spLocks noChangeArrowheads="1"/>
          </p:cNvSpPr>
          <p:nvPr/>
        </p:nvSpPr>
        <p:spPr bwMode="auto">
          <a:xfrm>
            <a:off x="476250" y="6219825"/>
            <a:ext cx="1216025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91595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596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597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91598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1599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91600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1601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91602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1603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04" name="Text Box 52"/>
          <p:cNvSpPr txBox="1">
            <a:spLocks noChangeArrowheads="1"/>
          </p:cNvSpPr>
          <p:nvPr/>
        </p:nvSpPr>
        <p:spPr bwMode="auto">
          <a:xfrm>
            <a:off x="3492500" y="3608388"/>
            <a:ext cx="11699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GPRs</a:t>
            </a:r>
          </a:p>
        </p:txBody>
      </p:sp>
      <p:sp>
        <p:nvSpPr>
          <p:cNvPr id="791605" name="Rectangle 53"/>
          <p:cNvSpPr>
            <a:spLocks noChangeArrowheads="1"/>
          </p:cNvSpPr>
          <p:nvPr/>
        </p:nvSpPr>
        <p:spPr bwMode="auto">
          <a:xfrm>
            <a:off x="3897313" y="4103688"/>
            <a:ext cx="1035050" cy="157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1606" name="Line 54"/>
          <p:cNvSpPr>
            <a:spLocks noChangeShapeType="1"/>
          </p:cNvSpPr>
          <p:nvPr/>
        </p:nvSpPr>
        <p:spPr bwMode="auto">
          <a:xfrm>
            <a:off x="3897313" y="4419600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07" name="Line 55"/>
          <p:cNvSpPr>
            <a:spLocks noChangeShapeType="1"/>
          </p:cNvSpPr>
          <p:nvPr/>
        </p:nvSpPr>
        <p:spPr bwMode="auto">
          <a:xfrm>
            <a:off x="3897313" y="5049838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08" name="Line 56"/>
          <p:cNvSpPr>
            <a:spLocks noChangeShapeType="1"/>
          </p:cNvSpPr>
          <p:nvPr/>
        </p:nvSpPr>
        <p:spPr bwMode="auto">
          <a:xfrm>
            <a:off x="3897313" y="5408613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09" name="Text Box 57"/>
          <p:cNvSpPr txBox="1">
            <a:spLocks noChangeArrowheads="1"/>
          </p:cNvSpPr>
          <p:nvPr/>
        </p:nvSpPr>
        <p:spPr bwMode="auto">
          <a:xfrm>
            <a:off x="4930775" y="4059238"/>
            <a:ext cx="3159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791610" name="Text Box 58"/>
          <p:cNvSpPr txBox="1">
            <a:spLocks noChangeArrowheads="1"/>
          </p:cNvSpPr>
          <p:nvPr/>
        </p:nvSpPr>
        <p:spPr bwMode="auto">
          <a:xfrm>
            <a:off x="4932363" y="4373563"/>
            <a:ext cx="3159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791611" name="Text Box 59"/>
          <p:cNvSpPr txBox="1">
            <a:spLocks noChangeArrowheads="1"/>
          </p:cNvSpPr>
          <p:nvPr/>
        </p:nvSpPr>
        <p:spPr bwMode="auto">
          <a:xfrm>
            <a:off x="4932363" y="4919663"/>
            <a:ext cx="3159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/>
          </a:p>
        </p:txBody>
      </p:sp>
      <p:sp>
        <p:nvSpPr>
          <p:cNvPr id="791612" name="Text Box 60"/>
          <p:cNvSpPr txBox="1">
            <a:spLocks noChangeArrowheads="1"/>
          </p:cNvSpPr>
          <p:nvPr/>
        </p:nvSpPr>
        <p:spPr bwMode="auto">
          <a:xfrm>
            <a:off x="4930775" y="5368925"/>
            <a:ext cx="3159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sp>
        <p:nvSpPr>
          <p:cNvPr id="791613" name="Rectangle 61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1614" name="Line 62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15" name="Line 63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16" name="Line 64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17" name="Line 65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18" name="Line 66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19" name="Line 67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20" name="Line 68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21" name="Text Box 69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91622" name="Text Box 70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91623" name="Text Box 71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91624" name="Text Box 72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91625" name="Text Box 73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91626" name="Text Box 74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791627" name="Rectangle 75"/>
          <p:cNvSpPr>
            <a:spLocks noChangeArrowheads="1"/>
          </p:cNvSpPr>
          <p:nvPr/>
        </p:nvSpPr>
        <p:spPr bwMode="auto">
          <a:xfrm>
            <a:off x="134938" y="731838"/>
            <a:ext cx="64166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80483da:    8b 45 0c   mov   0xc(%ebp), %eax     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80483dd:    8b 55 08   mov   0x8(%ebp), %edx</a:t>
            </a:r>
            <a:endParaRPr lang="en-US" altLang="zh-CN" sz="2000"/>
          </a:p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80483e0:    </a:t>
            </a:r>
            <a:r>
              <a:rPr lang="en-US" altLang="zh-CN">
                <a:solidFill>
                  <a:srgbClr val="FF3300"/>
                </a:solidFill>
              </a:rPr>
              <a:t>8d 04 02</a:t>
            </a:r>
            <a:r>
              <a:rPr lang="en-US" altLang="zh-CN"/>
              <a:t>   lea     (%edx,%eax,1), %eax</a:t>
            </a:r>
          </a:p>
        </p:txBody>
      </p:sp>
      <p:sp>
        <p:nvSpPr>
          <p:cNvPr id="791628" name="Line 76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29" name="Line 77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30" name="Text Box 78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91631" name="Text Box 79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91632" name="Text Box 80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91633" name="Line 81"/>
          <p:cNvSpPr>
            <a:spLocks noChangeShapeType="1"/>
          </p:cNvSpPr>
          <p:nvPr/>
        </p:nvSpPr>
        <p:spPr bwMode="auto">
          <a:xfrm>
            <a:off x="4392613" y="50927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34" name="Text Box 82"/>
          <p:cNvSpPr txBox="1">
            <a:spLocks noChangeArrowheads="1"/>
          </p:cNvSpPr>
          <p:nvPr/>
        </p:nvSpPr>
        <p:spPr bwMode="auto">
          <a:xfrm>
            <a:off x="3986213" y="20335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91635" name="Text Box 83"/>
          <p:cNvSpPr txBox="1">
            <a:spLocks noChangeArrowheads="1"/>
          </p:cNvSpPr>
          <p:nvPr/>
        </p:nvSpPr>
        <p:spPr bwMode="auto">
          <a:xfrm>
            <a:off x="3986213" y="25288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91636" name="Rectangle 84"/>
          <p:cNvSpPr>
            <a:spLocks noChangeArrowheads="1"/>
          </p:cNvSpPr>
          <p:nvPr/>
        </p:nvSpPr>
        <p:spPr bwMode="auto">
          <a:xfrm>
            <a:off x="3230563" y="2046288"/>
            <a:ext cx="6683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91637" name="Rectangle 85"/>
          <p:cNvSpPr>
            <a:spLocks noChangeArrowheads="1"/>
          </p:cNvSpPr>
          <p:nvPr/>
        </p:nvSpPr>
        <p:spPr bwMode="auto">
          <a:xfrm>
            <a:off x="3222625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91638" name="Rectangle 86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91639" name="Line 87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40" name="Line 88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41" name="Line 89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42" name="Text Box 90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91643" name="Line 91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44" name="Line 92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45" name="Line 93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46" name="Line 94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47" name="Line 95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48" name="Text Box 96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80483e0</a:t>
            </a:r>
          </a:p>
        </p:txBody>
      </p:sp>
      <p:sp>
        <p:nvSpPr>
          <p:cNvPr id="791649" name="Rectangle 97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91650" name="Text Box 98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91651" name="Rectangle 99"/>
          <p:cNvSpPr>
            <a:spLocks noChangeArrowheads="1"/>
          </p:cNvSpPr>
          <p:nvPr/>
        </p:nvSpPr>
        <p:spPr bwMode="auto">
          <a:xfrm>
            <a:off x="1016000" y="590391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91652" name="Text Box 100"/>
          <p:cNvSpPr txBox="1">
            <a:spLocks noChangeArrowheads="1"/>
          </p:cNvSpPr>
          <p:nvPr/>
        </p:nvSpPr>
        <p:spPr bwMode="auto">
          <a:xfrm>
            <a:off x="971550" y="3743325"/>
            <a:ext cx="6302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Wr</a:t>
            </a:r>
          </a:p>
        </p:txBody>
      </p:sp>
      <p:sp>
        <p:nvSpPr>
          <p:cNvPr id="791653" name="Text Box 101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91654" name="Text Box 102"/>
          <p:cNvSpPr txBox="1">
            <a:spLocks noChangeArrowheads="1"/>
          </p:cNvSpPr>
          <p:nvPr/>
        </p:nvSpPr>
        <p:spPr bwMode="auto">
          <a:xfrm>
            <a:off x="341313" y="2303463"/>
            <a:ext cx="28813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指令执行、</a:t>
            </a:r>
            <a:r>
              <a:rPr lang="en-US" altLang="zh-CN" sz="2000">
                <a:solidFill>
                  <a:srgbClr val="CC3300"/>
                </a:solidFill>
              </a:rPr>
              <a:t>EIP</a:t>
            </a:r>
            <a:r>
              <a:rPr lang="zh-CN" altLang="en-US" sz="2000">
                <a:solidFill>
                  <a:srgbClr val="CC3300"/>
                </a:solidFill>
              </a:rPr>
              <a:t>增量</a:t>
            </a:r>
          </a:p>
        </p:txBody>
      </p:sp>
      <p:sp>
        <p:nvSpPr>
          <p:cNvPr id="791655" name="Rectangle 103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91656" name="Text Box 104"/>
          <p:cNvSpPr txBox="1">
            <a:spLocks noChangeArrowheads="1"/>
          </p:cNvSpPr>
          <p:nvPr/>
        </p:nvSpPr>
        <p:spPr bwMode="auto">
          <a:xfrm>
            <a:off x="3897313" y="4689475"/>
            <a:ext cx="1125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7fffffff</a:t>
            </a:r>
          </a:p>
        </p:txBody>
      </p:sp>
      <p:sp>
        <p:nvSpPr>
          <p:cNvPr id="791657" name="Text Box 105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91658" name="Text Box 106"/>
          <p:cNvSpPr txBox="1">
            <a:spLocks noChangeArrowheads="1"/>
          </p:cNvSpPr>
          <p:nvPr/>
        </p:nvSpPr>
        <p:spPr bwMode="auto">
          <a:xfrm>
            <a:off x="6867525" y="3159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20</a:t>
            </a:r>
          </a:p>
        </p:txBody>
      </p:sp>
      <p:sp>
        <p:nvSpPr>
          <p:cNvPr id="791659" name="Text Box 107"/>
          <p:cNvSpPr txBox="1">
            <a:spLocks noChangeArrowheads="1"/>
          </p:cNvSpPr>
          <p:nvPr/>
        </p:nvSpPr>
        <p:spPr bwMode="auto">
          <a:xfrm>
            <a:off x="6867525" y="2849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00</a:t>
            </a:r>
          </a:p>
        </p:txBody>
      </p:sp>
      <p:sp>
        <p:nvSpPr>
          <p:cNvPr id="791660" name="Text Box 108"/>
          <p:cNvSpPr txBox="1">
            <a:spLocks noChangeArrowheads="1"/>
          </p:cNvSpPr>
          <p:nvPr/>
        </p:nvSpPr>
        <p:spPr bwMode="auto">
          <a:xfrm>
            <a:off x="6867525" y="2524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ff</a:t>
            </a:r>
          </a:p>
        </p:txBody>
      </p:sp>
      <p:sp>
        <p:nvSpPr>
          <p:cNvPr id="791661" name="Text Box 109"/>
          <p:cNvSpPr txBox="1">
            <a:spLocks noChangeArrowheads="1"/>
          </p:cNvSpPr>
          <p:nvPr/>
        </p:nvSpPr>
        <p:spPr bwMode="auto">
          <a:xfrm>
            <a:off x="6867525" y="2214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</a:t>
            </a:r>
          </a:p>
        </p:txBody>
      </p:sp>
      <p:sp>
        <p:nvSpPr>
          <p:cNvPr id="791662" name="Line 110"/>
          <p:cNvSpPr>
            <a:spLocks noChangeShapeType="1"/>
          </p:cNvSpPr>
          <p:nvPr/>
        </p:nvSpPr>
        <p:spPr bwMode="auto">
          <a:xfrm>
            <a:off x="115888" y="1493838"/>
            <a:ext cx="360362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63" name="Line 111"/>
          <p:cNvSpPr>
            <a:spLocks noChangeShapeType="1"/>
          </p:cNvSpPr>
          <p:nvPr/>
        </p:nvSpPr>
        <p:spPr bwMode="auto">
          <a:xfrm>
            <a:off x="3897313" y="4689475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64" name="Text Box 112"/>
          <p:cNvSpPr txBox="1">
            <a:spLocks noChangeArrowheads="1"/>
          </p:cNvSpPr>
          <p:nvPr/>
        </p:nvSpPr>
        <p:spPr bwMode="auto">
          <a:xfrm>
            <a:off x="4932363" y="4729163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791665" name="Text Box 113"/>
          <p:cNvSpPr txBox="1">
            <a:spLocks noChangeArrowheads="1"/>
          </p:cNvSpPr>
          <p:nvPr/>
        </p:nvSpPr>
        <p:spPr bwMode="auto">
          <a:xfrm>
            <a:off x="3851275" y="4103688"/>
            <a:ext cx="1125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    </a:t>
            </a:r>
            <a:r>
              <a:rPr lang="en-US" altLang="zh-CN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791666" name="Rectangle 114"/>
          <p:cNvSpPr>
            <a:spLocks noChangeArrowheads="1"/>
          </p:cNvSpPr>
          <p:nvPr/>
        </p:nvSpPr>
        <p:spPr bwMode="auto">
          <a:xfrm>
            <a:off x="385763" y="6219825"/>
            <a:ext cx="13954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8d040289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91667" name="Text Box 115"/>
          <p:cNvSpPr txBox="1">
            <a:spLocks noChangeArrowheads="1"/>
          </p:cNvSpPr>
          <p:nvPr/>
        </p:nvSpPr>
        <p:spPr bwMode="auto">
          <a:xfrm>
            <a:off x="5067300" y="2528888"/>
            <a:ext cx="31591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791668" name="Text Box 116"/>
          <p:cNvSpPr txBox="1">
            <a:spLocks noChangeArrowheads="1"/>
          </p:cNvSpPr>
          <p:nvPr/>
        </p:nvSpPr>
        <p:spPr bwMode="auto">
          <a:xfrm>
            <a:off x="5067300" y="2033588"/>
            <a:ext cx="31591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791669" name="Rectangle 117"/>
          <p:cNvSpPr>
            <a:spLocks noChangeArrowheads="1"/>
          </p:cNvSpPr>
          <p:nvPr/>
        </p:nvSpPr>
        <p:spPr bwMode="auto">
          <a:xfrm>
            <a:off x="2592388" y="3833813"/>
            <a:ext cx="1035050" cy="1620837"/>
          </a:xfrm>
          <a:prstGeom prst="rect">
            <a:avLst/>
          </a:prstGeom>
          <a:solidFill>
            <a:schemeClr val="accent2">
              <a:alpha val="42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1670" name="Text Box 118"/>
          <p:cNvSpPr txBox="1">
            <a:spLocks noChangeArrowheads="1"/>
          </p:cNvSpPr>
          <p:nvPr/>
        </p:nvSpPr>
        <p:spPr bwMode="auto">
          <a:xfrm>
            <a:off x="1150938" y="2270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R[eax]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R[edx]+R[eax]*1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9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9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7916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648" grpId="0"/>
      <p:bldP spid="791656" grpId="0"/>
      <p:bldP spid="791662" grpId="0" animBg="1"/>
      <p:bldP spid="791665" grpId="0"/>
      <p:bldP spid="791666" grpId="0"/>
      <p:bldP spid="791669" grpId="0" animBg="1"/>
      <p:bldP spid="791669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ALU</a:t>
            </a:r>
            <a:r>
              <a:rPr lang="zh-CN" altLang="en-US" sz="3600"/>
              <a:t>长啥样呢？</a:t>
            </a:r>
          </a:p>
        </p:txBody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893175" cy="60213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5000"/>
              </a:spcBef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试想一下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ALU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中有哪些部件？（</a:t>
            </a:r>
            <a:r>
              <a:rPr lang="zh-CN" altLang="en-US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想想厨房做菜用什么工具？）</a:t>
            </a:r>
          </a:p>
          <a:p>
            <a:pPr lvl="1">
              <a:lnSpc>
                <a:spcPct val="100000"/>
              </a:lnSpc>
              <a:spcBef>
                <a:spcPct val="35000"/>
              </a:spcBef>
            </a:pPr>
            <a:r>
              <a:rPr lang="zh-CN" altLang="en-US" sz="24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补码加</a:t>
            </a:r>
            <a:r>
              <a:rPr lang="en-US" altLang="zh-CN" sz="24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减器（可以干什么？）</a:t>
            </a:r>
          </a:p>
          <a:p>
            <a:pPr lvl="2">
              <a:lnSpc>
                <a:spcPct val="100000"/>
              </a:lnSpc>
              <a:spcBef>
                <a:spcPct val="35000"/>
              </a:spcBef>
            </a:pPr>
            <a:r>
              <a:rPr lang="zh-CN" altLang="en-US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带符号加、带符号减</a:t>
            </a:r>
          </a:p>
          <a:p>
            <a:pPr lvl="2">
              <a:lnSpc>
                <a:spcPct val="100000"/>
              </a:lnSpc>
              <a:spcBef>
                <a:spcPct val="35000"/>
              </a:spcBef>
            </a:pPr>
            <a:r>
              <a:rPr lang="zh-CN" altLang="en-US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无符号加、无符号减</a:t>
            </a:r>
          </a:p>
          <a:p>
            <a:pPr lvl="1">
              <a:lnSpc>
                <a:spcPct val="100000"/>
              </a:lnSpc>
              <a:spcBef>
                <a:spcPct val="35000"/>
              </a:spcBef>
            </a:pPr>
            <a:r>
              <a:rPr lang="zh-CN" altLang="en-US" sz="24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乘法器？（为什么可以没有？）</a:t>
            </a:r>
          </a:p>
          <a:p>
            <a:pPr lvl="2">
              <a:lnSpc>
                <a:spcPct val="100000"/>
              </a:lnSpc>
              <a:spcBef>
                <a:spcPct val="35000"/>
              </a:spcBef>
            </a:pPr>
            <a:r>
              <a:rPr lang="zh-CN" altLang="en-US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可用加</a:t>
            </a:r>
            <a:r>
              <a:rPr lang="en-US" altLang="zh-CN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减</a:t>
            </a:r>
            <a:r>
              <a:rPr lang="en-US" altLang="zh-CN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移位实现，也可有独立乘法器</a:t>
            </a:r>
          </a:p>
          <a:p>
            <a:pPr lvl="2">
              <a:lnSpc>
                <a:spcPct val="100000"/>
              </a:lnSpc>
              <a:spcBef>
                <a:spcPct val="35000"/>
              </a:spcBef>
            </a:pPr>
            <a:r>
              <a:rPr lang="zh-CN" altLang="en-US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带符号乘和无符号乘是独立的部件</a:t>
            </a:r>
          </a:p>
          <a:p>
            <a:pPr lvl="1">
              <a:lnSpc>
                <a:spcPct val="100000"/>
              </a:lnSpc>
              <a:spcBef>
                <a:spcPct val="35000"/>
              </a:spcBef>
            </a:pPr>
            <a:r>
              <a:rPr lang="zh-CN" altLang="en-US" sz="24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除法器？（为什么可以没有？）</a:t>
            </a:r>
          </a:p>
          <a:p>
            <a:pPr lvl="2">
              <a:lnSpc>
                <a:spcPct val="100000"/>
              </a:lnSpc>
              <a:spcBef>
                <a:spcPct val="35000"/>
              </a:spcBef>
            </a:pPr>
            <a:r>
              <a:rPr lang="zh-CN" altLang="en-US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可用加</a:t>
            </a:r>
            <a:r>
              <a:rPr lang="en-US" altLang="zh-CN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减</a:t>
            </a:r>
            <a:r>
              <a:rPr lang="en-US" altLang="zh-CN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移位实现，也可有独立除法器</a:t>
            </a:r>
          </a:p>
          <a:p>
            <a:pPr lvl="2">
              <a:lnSpc>
                <a:spcPct val="100000"/>
              </a:lnSpc>
              <a:spcBef>
                <a:spcPct val="35000"/>
              </a:spcBef>
            </a:pPr>
            <a:r>
              <a:rPr lang="zh-CN" altLang="en-US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带符号除和无符号除是独立的部件</a:t>
            </a:r>
          </a:p>
          <a:p>
            <a:pPr lvl="1">
              <a:lnSpc>
                <a:spcPct val="100000"/>
              </a:lnSpc>
              <a:spcBef>
                <a:spcPct val="35000"/>
              </a:spcBef>
            </a:pPr>
            <a:r>
              <a:rPr lang="zh-CN" altLang="en-US" sz="24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各种逻辑运算部件（可以干什么？）</a:t>
            </a:r>
          </a:p>
          <a:p>
            <a:pPr lvl="2">
              <a:lnSpc>
                <a:spcPct val="100000"/>
              </a:lnSpc>
              <a:spcBef>
                <a:spcPct val="35000"/>
              </a:spcBef>
            </a:pPr>
            <a:r>
              <a:rPr lang="zh-CN" altLang="en-US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非、与、或、非、前置</a:t>
            </a:r>
            <a:r>
              <a:rPr lang="en-US" altLang="zh-CN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个数、前置</a:t>
            </a:r>
            <a:r>
              <a:rPr lang="en-US" altLang="zh-CN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个数</a:t>
            </a:r>
            <a:r>
              <a:rPr lang="en-US" altLang="zh-CN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…….</a:t>
            </a:r>
          </a:p>
        </p:txBody>
      </p:sp>
      <p:grpSp>
        <p:nvGrpSpPr>
          <p:cNvPr id="792580" name="Group 4"/>
          <p:cNvGrpSpPr>
            <a:grpSpLocks/>
          </p:cNvGrpSpPr>
          <p:nvPr/>
        </p:nvGrpSpPr>
        <p:grpSpPr bwMode="auto">
          <a:xfrm>
            <a:off x="1062038" y="2843213"/>
            <a:ext cx="900112" cy="360362"/>
            <a:chOff x="697" y="1791"/>
            <a:chExt cx="567" cy="227"/>
          </a:xfrm>
        </p:grpSpPr>
        <p:sp>
          <p:nvSpPr>
            <p:cNvPr id="792581" name="Line 5"/>
            <p:cNvSpPr>
              <a:spLocks noChangeShapeType="1"/>
            </p:cNvSpPr>
            <p:nvPr/>
          </p:nvSpPr>
          <p:spPr bwMode="auto">
            <a:xfrm flipV="1">
              <a:off x="697" y="1791"/>
              <a:ext cx="567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2582" name="Line 6"/>
            <p:cNvSpPr>
              <a:spLocks noChangeShapeType="1"/>
            </p:cNvSpPr>
            <p:nvPr/>
          </p:nvSpPr>
          <p:spPr bwMode="auto">
            <a:xfrm flipH="1" flipV="1">
              <a:off x="697" y="1791"/>
              <a:ext cx="567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2583" name="Group 7"/>
          <p:cNvGrpSpPr>
            <a:grpSpLocks/>
          </p:cNvGrpSpPr>
          <p:nvPr/>
        </p:nvGrpSpPr>
        <p:grpSpPr bwMode="auto">
          <a:xfrm>
            <a:off x="1062038" y="4373563"/>
            <a:ext cx="900112" cy="360362"/>
            <a:chOff x="697" y="1791"/>
            <a:chExt cx="567" cy="227"/>
          </a:xfrm>
        </p:grpSpPr>
        <p:sp>
          <p:nvSpPr>
            <p:cNvPr id="792584" name="Line 8"/>
            <p:cNvSpPr>
              <a:spLocks noChangeShapeType="1"/>
            </p:cNvSpPr>
            <p:nvPr/>
          </p:nvSpPr>
          <p:spPr bwMode="auto">
            <a:xfrm flipV="1">
              <a:off x="697" y="1791"/>
              <a:ext cx="567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2585" name="Line 9"/>
            <p:cNvSpPr>
              <a:spLocks noChangeShapeType="1"/>
            </p:cNvSpPr>
            <p:nvPr/>
          </p:nvSpPr>
          <p:spPr bwMode="auto">
            <a:xfrm flipH="1" flipV="1">
              <a:off x="697" y="1791"/>
              <a:ext cx="567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92586" name="Text Box 10"/>
          <p:cNvSpPr txBox="1">
            <a:spLocks noChangeArrowheads="1"/>
          </p:cNvSpPr>
          <p:nvPr/>
        </p:nvSpPr>
        <p:spPr bwMode="auto">
          <a:xfrm>
            <a:off x="5427663" y="1854200"/>
            <a:ext cx="3465512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200"/>
              <a:t>大家能否画出</a:t>
            </a:r>
            <a:r>
              <a:rPr lang="en-US" altLang="zh-CN" sz="2200"/>
              <a:t>ALU</a:t>
            </a:r>
            <a:r>
              <a:rPr lang="zh-CN" altLang="en-US" sz="2200"/>
              <a:t>框图？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9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9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9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9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9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92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92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92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92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9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8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98425"/>
            <a:ext cx="6611938" cy="528638"/>
          </a:xfrm>
        </p:spPr>
        <p:txBody>
          <a:bodyPr/>
          <a:lstStyle/>
          <a:p>
            <a:r>
              <a:rPr lang="zh-CN" altLang="en-US" sz="3600"/>
              <a:t>计算机中的算盘长啥样？</a:t>
            </a:r>
          </a:p>
        </p:txBody>
      </p:sp>
      <p:sp>
        <p:nvSpPr>
          <p:cNvPr id="793603" name="Rectangle 33"/>
          <p:cNvSpPr>
            <a:spLocks noChangeArrowheads="1"/>
          </p:cNvSpPr>
          <p:nvPr/>
        </p:nvSpPr>
        <p:spPr bwMode="auto">
          <a:xfrm>
            <a:off x="6989763" y="4294188"/>
            <a:ext cx="841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>
                <a:latin typeface="Arial" charset="0"/>
                <a:ea typeface="宋体" pitchFamily="2" charset="-122"/>
                <a:cs typeface="Arial" charset="0"/>
              </a:rPr>
              <a:t>Sum</a:t>
            </a:r>
          </a:p>
        </p:txBody>
      </p:sp>
      <p:sp>
        <p:nvSpPr>
          <p:cNvPr id="793604" name="Line 11"/>
          <p:cNvSpPr>
            <a:spLocks noChangeShapeType="1"/>
          </p:cNvSpPr>
          <p:nvPr/>
        </p:nvSpPr>
        <p:spPr bwMode="auto">
          <a:xfrm flipH="1">
            <a:off x="804863" y="3636963"/>
            <a:ext cx="4157662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05" name="Line 12"/>
          <p:cNvSpPr>
            <a:spLocks noChangeShapeType="1"/>
          </p:cNvSpPr>
          <p:nvPr/>
        </p:nvSpPr>
        <p:spPr bwMode="auto">
          <a:xfrm flipH="1">
            <a:off x="4938713" y="3341688"/>
            <a:ext cx="14287" cy="10969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06" name="Line 13"/>
          <p:cNvSpPr>
            <a:spLocks noChangeShapeType="1"/>
          </p:cNvSpPr>
          <p:nvPr/>
        </p:nvSpPr>
        <p:spPr bwMode="auto">
          <a:xfrm>
            <a:off x="4967288" y="3341688"/>
            <a:ext cx="895350" cy="487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07" name="Line 14"/>
          <p:cNvSpPr>
            <a:spLocks noChangeShapeType="1"/>
          </p:cNvSpPr>
          <p:nvPr/>
        </p:nvSpPr>
        <p:spPr bwMode="auto">
          <a:xfrm>
            <a:off x="4900613" y="4422775"/>
            <a:ext cx="338137" cy="174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08" name="Line 16"/>
          <p:cNvSpPr>
            <a:spLocks noChangeShapeType="1"/>
          </p:cNvSpPr>
          <p:nvPr/>
        </p:nvSpPr>
        <p:spPr bwMode="auto">
          <a:xfrm>
            <a:off x="5862638" y="3829050"/>
            <a:ext cx="15875" cy="725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09" name="Line 18"/>
          <p:cNvSpPr>
            <a:spLocks noChangeShapeType="1"/>
          </p:cNvSpPr>
          <p:nvPr/>
        </p:nvSpPr>
        <p:spPr bwMode="auto">
          <a:xfrm flipV="1">
            <a:off x="4953000" y="4800600"/>
            <a:ext cx="0" cy="1038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10" name="Line 19"/>
          <p:cNvSpPr>
            <a:spLocks noChangeShapeType="1"/>
          </p:cNvSpPr>
          <p:nvPr/>
        </p:nvSpPr>
        <p:spPr bwMode="auto">
          <a:xfrm flipV="1">
            <a:off x="4967288" y="5284788"/>
            <a:ext cx="895350" cy="5540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11" name="Line 20"/>
          <p:cNvSpPr>
            <a:spLocks noChangeShapeType="1"/>
          </p:cNvSpPr>
          <p:nvPr/>
        </p:nvSpPr>
        <p:spPr bwMode="auto">
          <a:xfrm flipV="1">
            <a:off x="4954588" y="4592638"/>
            <a:ext cx="271462" cy="196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12" name="Line 22"/>
          <p:cNvSpPr>
            <a:spLocks noChangeShapeType="1"/>
          </p:cNvSpPr>
          <p:nvPr/>
        </p:nvSpPr>
        <p:spPr bwMode="auto">
          <a:xfrm flipV="1">
            <a:off x="5878513" y="4554538"/>
            <a:ext cx="0" cy="763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13" name="Line 23"/>
          <p:cNvSpPr>
            <a:spLocks noChangeShapeType="1"/>
          </p:cNvSpPr>
          <p:nvPr/>
        </p:nvSpPr>
        <p:spPr bwMode="auto">
          <a:xfrm flipV="1">
            <a:off x="5884863" y="4573588"/>
            <a:ext cx="1189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14" name="Line 24"/>
          <p:cNvSpPr>
            <a:spLocks noChangeShapeType="1"/>
          </p:cNvSpPr>
          <p:nvPr/>
        </p:nvSpPr>
        <p:spPr bwMode="auto">
          <a:xfrm flipH="1">
            <a:off x="3835400" y="5507038"/>
            <a:ext cx="11255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15" name="Rectangle 25"/>
          <p:cNvSpPr>
            <a:spLocks noChangeArrowheads="1"/>
          </p:cNvSpPr>
          <p:nvPr/>
        </p:nvSpPr>
        <p:spPr bwMode="auto">
          <a:xfrm rot="5400000">
            <a:off x="4722019" y="4499769"/>
            <a:ext cx="1546225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zh-CN" altLang="en-US" sz="2400">
                <a:latin typeface="Arial" charset="0"/>
                <a:cs typeface="Arial" charset="0"/>
              </a:rPr>
              <a:t>加法器</a:t>
            </a:r>
          </a:p>
        </p:txBody>
      </p:sp>
      <p:sp>
        <p:nvSpPr>
          <p:cNvPr id="793616" name="Line 26"/>
          <p:cNvSpPr>
            <a:spLocks noChangeShapeType="1"/>
          </p:cNvSpPr>
          <p:nvPr/>
        </p:nvSpPr>
        <p:spPr bwMode="auto">
          <a:xfrm flipH="1">
            <a:off x="4203700" y="5413375"/>
            <a:ext cx="201613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17" name="Line 27"/>
          <p:cNvSpPr>
            <a:spLocks noChangeShapeType="1"/>
          </p:cNvSpPr>
          <p:nvPr/>
        </p:nvSpPr>
        <p:spPr bwMode="auto">
          <a:xfrm flipH="1">
            <a:off x="1231900" y="3544888"/>
            <a:ext cx="201613" cy="187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18" name="Line 28"/>
          <p:cNvSpPr>
            <a:spLocks noChangeShapeType="1"/>
          </p:cNvSpPr>
          <p:nvPr/>
        </p:nvSpPr>
        <p:spPr bwMode="auto">
          <a:xfrm flipH="1">
            <a:off x="6207125" y="4478338"/>
            <a:ext cx="201613" cy="187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19" name="Rectangle 29"/>
          <p:cNvSpPr>
            <a:spLocks noChangeArrowheads="1"/>
          </p:cNvSpPr>
          <p:nvPr/>
        </p:nvSpPr>
        <p:spPr bwMode="auto">
          <a:xfrm>
            <a:off x="1412875" y="3246438"/>
            <a:ext cx="3667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>
                <a:latin typeface="Arial" charset="0"/>
                <a:ea typeface="宋体" pitchFamily="2" charset="-122"/>
                <a:cs typeface="Arial" charset="0"/>
              </a:rPr>
              <a:t>n</a:t>
            </a:r>
          </a:p>
        </p:txBody>
      </p:sp>
      <p:sp>
        <p:nvSpPr>
          <p:cNvPr id="793620" name="Rectangle 30"/>
          <p:cNvSpPr>
            <a:spLocks noChangeArrowheads="1"/>
          </p:cNvSpPr>
          <p:nvPr/>
        </p:nvSpPr>
        <p:spPr bwMode="auto">
          <a:xfrm>
            <a:off x="3917950" y="5507038"/>
            <a:ext cx="3667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>
                <a:latin typeface="Arial" charset="0"/>
                <a:ea typeface="宋体" pitchFamily="2" charset="-122"/>
                <a:cs typeface="Arial" charset="0"/>
              </a:rPr>
              <a:t>n</a:t>
            </a:r>
          </a:p>
        </p:txBody>
      </p:sp>
      <p:sp>
        <p:nvSpPr>
          <p:cNvPr id="793621" name="Rectangle 31"/>
          <p:cNvSpPr>
            <a:spLocks noChangeArrowheads="1"/>
          </p:cNvSpPr>
          <p:nvPr/>
        </p:nvSpPr>
        <p:spPr bwMode="auto">
          <a:xfrm>
            <a:off x="5967413" y="4214813"/>
            <a:ext cx="3667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>
                <a:latin typeface="Arial" charset="0"/>
                <a:ea typeface="宋体" pitchFamily="2" charset="-122"/>
                <a:cs typeface="Arial" charset="0"/>
              </a:rPr>
              <a:t>n</a:t>
            </a:r>
          </a:p>
        </p:txBody>
      </p:sp>
      <p:sp>
        <p:nvSpPr>
          <p:cNvPr id="793622" name="Rectangle 32"/>
          <p:cNvSpPr>
            <a:spLocks noChangeArrowheads="1"/>
          </p:cNvSpPr>
          <p:nvPr/>
        </p:nvSpPr>
        <p:spPr bwMode="auto">
          <a:xfrm>
            <a:off x="406400" y="3389313"/>
            <a:ext cx="4016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>
                <a:latin typeface="Arial" charset="0"/>
                <a:ea typeface="宋体" pitchFamily="2" charset="-122"/>
                <a:cs typeface="Arial" charset="0"/>
              </a:rPr>
              <a:t>A</a:t>
            </a:r>
          </a:p>
        </p:txBody>
      </p:sp>
      <p:sp>
        <p:nvSpPr>
          <p:cNvPr id="793623" name="Rectangle 34"/>
          <p:cNvSpPr>
            <a:spLocks noChangeArrowheads="1"/>
          </p:cNvSpPr>
          <p:nvPr/>
        </p:nvSpPr>
        <p:spPr bwMode="auto">
          <a:xfrm>
            <a:off x="6786563" y="3652838"/>
            <a:ext cx="5524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>
                <a:latin typeface="Arial" charset="0"/>
                <a:ea typeface="宋体" pitchFamily="2" charset="-122"/>
                <a:cs typeface="Arial" charset="0"/>
              </a:rPr>
              <a:t>ZF</a:t>
            </a:r>
          </a:p>
        </p:txBody>
      </p:sp>
      <p:sp>
        <p:nvSpPr>
          <p:cNvPr id="793624" name="Line 35"/>
          <p:cNvSpPr>
            <a:spLocks noChangeShapeType="1"/>
          </p:cNvSpPr>
          <p:nvPr/>
        </p:nvSpPr>
        <p:spPr bwMode="auto">
          <a:xfrm>
            <a:off x="5508625" y="3108325"/>
            <a:ext cx="0" cy="520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25" name="Rectangle 36"/>
          <p:cNvSpPr>
            <a:spLocks noChangeArrowheads="1"/>
          </p:cNvSpPr>
          <p:nvPr/>
        </p:nvSpPr>
        <p:spPr bwMode="auto">
          <a:xfrm>
            <a:off x="5581650" y="3117850"/>
            <a:ext cx="6715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>
                <a:latin typeface="Arial" charset="0"/>
                <a:ea typeface="宋体" pitchFamily="2" charset="-122"/>
                <a:cs typeface="Arial" charset="0"/>
              </a:rPr>
              <a:t>Cin</a:t>
            </a:r>
          </a:p>
        </p:txBody>
      </p:sp>
      <p:sp>
        <p:nvSpPr>
          <p:cNvPr id="793626" name="Line 37"/>
          <p:cNvSpPr>
            <a:spLocks noChangeShapeType="1"/>
          </p:cNvSpPr>
          <p:nvPr/>
        </p:nvSpPr>
        <p:spPr bwMode="auto">
          <a:xfrm>
            <a:off x="5508625" y="5518150"/>
            <a:ext cx="0" cy="812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27" name="Rectangle 38"/>
          <p:cNvSpPr>
            <a:spLocks noChangeArrowheads="1"/>
          </p:cNvSpPr>
          <p:nvPr/>
        </p:nvSpPr>
        <p:spPr bwMode="auto">
          <a:xfrm>
            <a:off x="5581650" y="5929313"/>
            <a:ext cx="8747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>
                <a:latin typeface="Arial" charset="0"/>
                <a:ea typeface="宋体" pitchFamily="2" charset="-122"/>
                <a:cs typeface="Arial" charset="0"/>
              </a:rPr>
              <a:t>Cout</a:t>
            </a:r>
          </a:p>
        </p:txBody>
      </p:sp>
      <p:sp>
        <p:nvSpPr>
          <p:cNvPr id="793628" name="Line 39"/>
          <p:cNvSpPr>
            <a:spLocks noChangeShapeType="1"/>
          </p:cNvSpPr>
          <p:nvPr/>
        </p:nvSpPr>
        <p:spPr bwMode="auto">
          <a:xfrm flipH="1">
            <a:off x="782638" y="5283200"/>
            <a:ext cx="23288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29" name="Line 40"/>
          <p:cNvSpPr>
            <a:spLocks noChangeShapeType="1"/>
          </p:cNvSpPr>
          <p:nvPr/>
        </p:nvSpPr>
        <p:spPr bwMode="auto">
          <a:xfrm flipH="1">
            <a:off x="1154113" y="5187950"/>
            <a:ext cx="200025" cy="19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30" name="Rectangle 41"/>
          <p:cNvSpPr>
            <a:spLocks noChangeArrowheads="1"/>
          </p:cNvSpPr>
          <p:nvPr/>
        </p:nvSpPr>
        <p:spPr bwMode="auto">
          <a:xfrm>
            <a:off x="1358900" y="4906963"/>
            <a:ext cx="3667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>
                <a:latin typeface="Arial" charset="0"/>
                <a:ea typeface="宋体" pitchFamily="2" charset="-122"/>
                <a:cs typeface="Arial" charset="0"/>
              </a:rPr>
              <a:t>n</a:t>
            </a:r>
          </a:p>
        </p:txBody>
      </p:sp>
      <p:sp>
        <p:nvSpPr>
          <p:cNvPr id="793631" name="Rectangle 42"/>
          <p:cNvSpPr>
            <a:spLocks noChangeArrowheads="1"/>
          </p:cNvSpPr>
          <p:nvPr/>
        </p:nvSpPr>
        <p:spPr bwMode="auto">
          <a:xfrm>
            <a:off x="403225" y="5075238"/>
            <a:ext cx="4016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>
                <a:latin typeface="Arial" charset="0"/>
                <a:ea typeface="宋体" pitchFamily="2" charset="-122"/>
                <a:cs typeface="Arial" charset="0"/>
              </a:rPr>
              <a:t>B</a:t>
            </a:r>
          </a:p>
        </p:txBody>
      </p:sp>
      <p:grpSp>
        <p:nvGrpSpPr>
          <p:cNvPr id="793632" name="Group 43"/>
          <p:cNvGrpSpPr>
            <a:grpSpLocks/>
          </p:cNvGrpSpPr>
          <p:nvPr/>
        </p:nvGrpSpPr>
        <p:grpSpPr bwMode="auto">
          <a:xfrm>
            <a:off x="1698625" y="5578475"/>
            <a:ext cx="650875" cy="620713"/>
            <a:chOff x="1816" y="3448"/>
            <a:chExt cx="336" cy="288"/>
          </a:xfrm>
        </p:grpSpPr>
        <p:sp>
          <p:nvSpPr>
            <p:cNvPr id="793633" name="Oval 44"/>
            <p:cNvSpPr>
              <a:spLocks noChangeArrowheads="1"/>
            </p:cNvSpPr>
            <p:nvPr/>
          </p:nvSpPr>
          <p:spPr bwMode="auto">
            <a:xfrm>
              <a:off x="2072" y="3560"/>
              <a:ext cx="80" cy="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93634" name="Line 45"/>
            <p:cNvSpPr>
              <a:spLocks noChangeShapeType="1"/>
            </p:cNvSpPr>
            <p:nvPr/>
          </p:nvSpPr>
          <p:spPr bwMode="auto">
            <a:xfrm flipH="1" flipV="1">
              <a:off x="1816" y="3448"/>
              <a:ext cx="256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3635" name="Line 46"/>
            <p:cNvSpPr>
              <a:spLocks noChangeShapeType="1"/>
            </p:cNvSpPr>
            <p:nvPr/>
          </p:nvSpPr>
          <p:spPr bwMode="auto">
            <a:xfrm flipH="1">
              <a:off x="1816" y="3608"/>
              <a:ext cx="256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3636" name="Line 47"/>
            <p:cNvSpPr>
              <a:spLocks noChangeShapeType="1"/>
            </p:cNvSpPr>
            <p:nvPr/>
          </p:nvSpPr>
          <p:spPr bwMode="auto">
            <a:xfrm>
              <a:off x="1824" y="3464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3637" name="Line 48"/>
          <p:cNvSpPr>
            <a:spLocks noChangeShapeType="1"/>
          </p:cNvSpPr>
          <p:nvPr/>
        </p:nvSpPr>
        <p:spPr bwMode="auto">
          <a:xfrm>
            <a:off x="1438275" y="5291138"/>
            <a:ext cx="0" cy="608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38" name="Line 49"/>
          <p:cNvSpPr>
            <a:spLocks noChangeShapeType="1"/>
          </p:cNvSpPr>
          <p:nvPr/>
        </p:nvSpPr>
        <p:spPr bwMode="auto">
          <a:xfrm>
            <a:off x="1446213" y="5903913"/>
            <a:ext cx="2619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39" name="Line 50"/>
          <p:cNvSpPr>
            <a:spLocks noChangeShapeType="1"/>
          </p:cNvSpPr>
          <p:nvPr/>
        </p:nvSpPr>
        <p:spPr bwMode="auto">
          <a:xfrm flipH="1">
            <a:off x="2355850" y="5903913"/>
            <a:ext cx="755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40" name="Line 51"/>
          <p:cNvSpPr>
            <a:spLocks noChangeShapeType="1"/>
          </p:cNvSpPr>
          <p:nvPr/>
        </p:nvSpPr>
        <p:spPr bwMode="auto">
          <a:xfrm flipH="1">
            <a:off x="2540000" y="5811838"/>
            <a:ext cx="200025" cy="188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41" name="Rectangle 52"/>
          <p:cNvSpPr>
            <a:spLocks noChangeArrowheads="1"/>
          </p:cNvSpPr>
          <p:nvPr/>
        </p:nvSpPr>
        <p:spPr bwMode="auto">
          <a:xfrm>
            <a:off x="2571750" y="5830888"/>
            <a:ext cx="3667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>
                <a:latin typeface="Arial" charset="0"/>
                <a:ea typeface="宋体" pitchFamily="2" charset="-122"/>
                <a:cs typeface="Arial" charset="0"/>
              </a:rPr>
              <a:t>n</a:t>
            </a:r>
          </a:p>
        </p:txBody>
      </p:sp>
      <p:sp>
        <p:nvSpPr>
          <p:cNvPr id="793642" name="Rectangle 53"/>
          <p:cNvSpPr>
            <a:spLocks noChangeArrowheads="1"/>
          </p:cNvSpPr>
          <p:nvPr/>
        </p:nvSpPr>
        <p:spPr bwMode="auto">
          <a:xfrm>
            <a:off x="3117850" y="4694238"/>
            <a:ext cx="709613" cy="1731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6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3643" name="Rectangle 54"/>
          <p:cNvSpPr>
            <a:spLocks noChangeArrowheads="1"/>
          </p:cNvSpPr>
          <p:nvPr/>
        </p:nvSpPr>
        <p:spPr bwMode="auto">
          <a:xfrm>
            <a:off x="3055938" y="4995863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400">
                <a:latin typeface="Times New Roman" pitchFamily="18" charset="0"/>
                <a:ea typeface="宋体" pitchFamily="2" charset="-122"/>
              </a:rPr>
              <a:t>0</a:t>
            </a:r>
          </a:p>
        </p:txBody>
      </p:sp>
      <p:sp>
        <p:nvSpPr>
          <p:cNvPr id="793644" name="Rectangle 55"/>
          <p:cNvSpPr>
            <a:spLocks noChangeArrowheads="1"/>
          </p:cNvSpPr>
          <p:nvPr/>
        </p:nvSpPr>
        <p:spPr bwMode="auto">
          <a:xfrm>
            <a:off x="3040063" y="5734050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400"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793645" name="Rectangle 56"/>
          <p:cNvSpPr>
            <a:spLocks noChangeArrowheads="1"/>
          </p:cNvSpPr>
          <p:nvPr/>
        </p:nvSpPr>
        <p:spPr bwMode="auto">
          <a:xfrm rot="5400000">
            <a:off x="2686844" y="5444331"/>
            <a:ext cx="1666875" cy="423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zh-CN" altLang="en-US" sz="2200">
                <a:latin typeface="Arial" charset="0"/>
                <a:cs typeface="Arial" charset="0"/>
              </a:rPr>
              <a:t>多路选择器</a:t>
            </a:r>
          </a:p>
        </p:txBody>
      </p:sp>
      <p:sp>
        <p:nvSpPr>
          <p:cNvPr id="793646" name="Line 57"/>
          <p:cNvSpPr>
            <a:spLocks noChangeShapeType="1"/>
          </p:cNvSpPr>
          <p:nvPr/>
        </p:nvSpPr>
        <p:spPr bwMode="auto">
          <a:xfrm flipV="1">
            <a:off x="3471863" y="2589213"/>
            <a:ext cx="0" cy="2097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47" name="Line 59"/>
          <p:cNvSpPr>
            <a:spLocks noChangeShapeType="1"/>
          </p:cNvSpPr>
          <p:nvPr/>
        </p:nvSpPr>
        <p:spPr bwMode="auto">
          <a:xfrm flipH="1">
            <a:off x="3465513" y="3127375"/>
            <a:ext cx="2049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48" name="Rectangle 60"/>
          <p:cNvSpPr>
            <a:spLocks noChangeArrowheads="1"/>
          </p:cNvSpPr>
          <p:nvPr/>
        </p:nvSpPr>
        <p:spPr bwMode="auto">
          <a:xfrm>
            <a:off x="3446463" y="2214563"/>
            <a:ext cx="7556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>
                <a:latin typeface="Arial" charset="0"/>
                <a:ea typeface="宋体" pitchFamily="2" charset="-122"/>
                <a:cs typeface="Arial" charset="0"/>
              </a:rPr>
              <a:t>Sub</a:t>
            </a:r>
          </a:p>
        </p:txBody>
      </p:sp>
      <p:sp>
        <p:nvSpPr>
          <p:cNvPr id="793649" name="Rectangle 62"/>
          <p:cNvSpPr>
            <a:spLocks noChangeArrowheads="1"/>
          </p:cNvSpPr>
          <p:nvPr/>
        </p:nvSpPr>
        <p:spPr bwMode="auto">
          <a:xfrm>
            <a:off x="2386013" y="5478463"/>
            <a:ext cx="4016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>
                <a:latin typeface="Arial" charset="0"/>
                <a:ea typeface="宋体" pitchFamily="2" charset="-122"/>
                <a:cs typeface="Arial" charset="0"/>
              </a:rPr>
              <a:t>B</a:t>
            </a:r>
          </a:p>
        </p:txBody>
      </p:sp>
      <p:sp>
        <p:nvSpPr>
          <p:cNvPr id="793650" name="Line 63"/>
          <p:cNvSpPr>
            <a:spLocks noChangeShapeType="1"/>
          </p:cNvSpPr>
          <p:nvPr/>
        </p:nvSpPr>
        <p:spPr bwMode="auto">
          <a:xfrm>
            <a:off x="2471738" y="5513388"/>
            <a:ext cx="212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3651" name="Line 64"/>
          <p:cNvSpPr>
            <a:spLocks noChangeShapeType="1"/>
          </p:cNvSpPr>
          <p:nvPr/>
        </p:nvSpPr>
        <p:spPr bwMode="auto">
          <a:xfrm>
            <a:off x="5868988" y="3989388"/>
            <a:ext cx="9001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3652" name="Line 65"/>
          <p:cNvSpPr>
            <a:spLocks noChangeShapeType="1"/>
          </p:cNvSpPr>
          <p:nvPr/>
        </p:nvSpPr>
        <p:spPr bwMode="auto">
          <a:xfrm>
            <a:off x="5888038" y="5205413"/>
            <a:ext cx="9001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3653" name="Rectangle 66"/>
          <p:cNvSpPr>
            <a:spLocks noChangeArrowheads="1"/>
          </p:cNvSpPr>
          <p:nvPr/>
        </p:nvSpPr>
        <p:spPr bwMode="auto">
          <a:xfrm>
            <a:off x="6726238" y="4668838"/>
            <a:ext cx="6032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>
                <a:latin typeface="Arial" charset="0"/>
                <a:ea typeface="宋体" pitchFamily="2" charset="-122"/>
                <a:cs typeface="Arial" charset="0"/>
              </a:rPr>
              <a:t>OF</a:t>
            </a:r>
          </a:p>
        </p:txBody>
      </p:sp>
      <p:sp>
        <p:nvSpPr>
          <p:cNvPr id="793654" name="Text Box 68"/>
          <p:cNvSpPr txBox="1">
            <a:spLocks noChangeArrowheads="1"/>
          </p:cNvSpPr>
          <p:nvPr/>
        </p:nvSpPr>
        <p:spPr bwMode="auto">
          <a:xfrm>
            <a:off x="1019175" y="4014788"/>
            <a:ext cx="2652713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补码加</a:t>
            </a:r>
            <a:r>
              <a:rPr lang="en-US" altLang="zh-CN" sz="280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280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减器</a:t>
            </a:r>
          </a:p>
        </p:txBody>
      </p:sp>
      <p:sp>
        <p:nvSpPr>
          <p:cNvPr id="793655" name="Line 55"/>
          <p:cNvSpPr>
            <a:spLocks noChangeShapeType="1"/>
          </p:cNvSpPr>
          <p:nvPr/>
        </p:nvSpPr>
        <p:spPr bwMode="auto">
          <a:xfrm>
            <a:off x="5883275" y="4913313"/>
            <a:ext cx="8826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93656" name="Rectangle 66"/>
          <p:cNvSpPr>
            <a:spLocks noChangeArrowheads="1"/>
          </p:cNvSpPr>
          <p:nvPr/>
        </p:nvSpPr>
        <p:spPr bwMode="auto">
          <a:xfrm>
            <a:off x="6727825" y="5002213"/>
            <a:ext cx="20383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altLang="zh-CN" sz="2400">
                <a:latin typeface="Arial" charset="0"/>
                <a:ea typeface="宋体" pitchFamily="2" charset="-122"/>
                <a:cs typeface="Arial" charset="0"/>
              </a:rPr>
              <a:t>CF=Co</a:t>
            </a:r>
            <a:r>
              <a:rPr lang="en-US" altLang="zh-CN" sz="2400">
                <a:latin typeface="Arial" charset="0"/>
                <a:ea typeface="宋体" pitchFamily="2" charset="-122"/>
                <a:cs typeface="Arial" charset="0"/>
                <a:sym typeface="Symbol" pitchFamily="18" charset="2"/>
              </a:rPr>
              <a:t>Sub</a:t>
            </a:r>
          </a:p>
        </p:txBody>
      </p:sp>
      <p:sp>
        <p:nvSpPr>
          <p:cNvPr id="793657" name="Line 64"/>
          <p:cNvSpPr>
            <a:spLocks noChangeShapeType="1"/>
          </p:cNvSpPr>
          <p:nvPr/>
        </p:nvSpPr>
        <p:spPr bwMode="auto">
          <a:xfrm>
            <a:off x="5872163" y="4229100"/>
            <a:ext cx="898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3658" name="Rectangle 34"/>
          <p:cNvSpPr>
            <a:spLocks noChangeArrowheads="1"/>
          </p:cNvSpPr>
          <p:nvPr/>
        </p:nvSpPr>
        <p:spPr bwMode="auto">
          <a:xfrm>
            <a:off x="6769100" y="3986213"/>
            <a:ext cx="5699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400">
                <a:latin typeface="Arial" charset="0"/>
                <a:ea typeface="宋体" pitchFamily="2" charset="-122"/>
                <a:cs typeface="Arial" charset="0"/>
              </a:rPr>
              <a:t>SF</a:t>
            </a:r>
          </a:p>
        </p:txBody>
      </p:sp>
      <p:sp>
        <p:nvSpPr>
          <p:cNvPr id="419910" name="Rectangle 70"/>
          <p:cNvSpPr>
            <a:spLocks noChangeArrowheads="1"/>
          </p:cNvSpPr>
          <p:nvPr/>
        </p:nvSpPr>
        <p:spPr bwMode="auto">
          <a:xfrm>
            <a:off x="250825" y="1989138"/>
            <a:ext cx="28321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2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当</a:t>
            </a:r>
            <a:r>
              <a:rPr lang="en-US" altLang="zh-CN" sz="22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Sub</a:t>
            </a:r>
            <a:r>
              <a:rPr lang="zh-CN" altLang="en-US" sz="22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sz="22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2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时，做减法</a:t>
            </a:r>
          </a:p>
          <a:p>
            <a:r>
              <a:rPr lang="zh-CN" altLang="en-US" sz="22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当</a:t>
            </a:r>
            <a:r>
              <a:rPr lang="en-US" altLang="zh-CN" sz="22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Sub</a:t>
            </a:r>
            <a:r>
              <a:rPr lang="zh-CN" altLang="en-US" sz="22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sz="22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2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时，做加法</a:t>
            </a:r>
          </a:p>
        </p:txBody>
      </p:sp>
      <p:sp>
        <p:nvSpPr>
          <p:cNvPr id="793660" name="Text Box 60"/>
          <p:cNvSpPr txBox="1">
            <a:spLocks noChangeArrowheads="1"/>
          </p:cNvSpPr>
          <p:nvPr/>
        </p:nvSpPr>
        <p:spPr bwMode="auto">
          <a:xfrm>
            <a:off x="179388" y="773113"/>
            <a:ext cx="35544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  <a:latin typeface="Times New Roman" pitchFamily="18" charset="0"/>
              </a:rPr>
              <a:t>重要认识</a:t>
            </a:r>
            <a:r>
              <a:rPr lang="en-US" altLang="zh-CN" sz="2000">
                <a:solidFill>
                  <a:srgbClr val="FF3300"/>
                </a:solidFill>
                <a:latin typeface="Times New Roman" pitchFamily="18" charset="0"/>
              </a:rPr>
              <a:t>1</a:t>
            </a:r>
            <a:r>
              <a:rPr lang="zh-CN" altLang="en-US" sz="2000">
                <a:solidFill>
                  <a:srgbClr val="FF3300"/>
                </a:solidFill>
                <a:latin typeface="Times New Roman" pitchFamily="18" charset="0"/>
              </a:rPr>
              <a:t>：</a:t>
            </a:r>
            <a:r>
              <a:rPr lang="zh-CN" altLang="en-US" sz="2000">
                <a:solidFill>
                  <a:srgbClr val="008000"/>
                </a:solidFill>
                <a:latin typeface="Times New Roman" pitchFamily="18" charset="0"/>
              </a:rPr>
              <a:t>计算机中所有运算都基于加法器实现！</a:t>
            </a:r>
          </a:p>
        </p:txBody>
      </p:sp>
      <p:sp>
        <p:nvSpPr>
          <p:cNvPr id="282768" name="Rectangle 144"/>
          <p:cNvSpPr>
            <a:spLocks noChangeArrowheads="1"/>
          </p:cNvSpPr>
          <p:nvPr/>
        </p:nvSpPr>
        <p:spPr bwMode="auto">
          <a:xfrm>
            <a:off x="4302125" y="728663"/>
            <a:ext cx="4770438" cy="149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zh-CN" altLang="en-US" sz="2000">
                <a:solidFill>
                  <a:srgbClr val="FF3300"/>
                </a:solidFill>
              </a:rPr>
              <a:t>重要认识</a:t>
            </a:r>
            <a:r>
              <a:rPr kumimoji="1" lang="en-US" altLang="zh-CN" sz="2000">
                <a:solidFill>
                  <a:srgbClr val="FF3300"/>
                </a:solidFill>
              </a:rPr>
              <a:t>2</a:t>
            </a:r>
            <a:r>
              <a:rPr kumimoji="1" lang="zh-CN" altLang="en-US" sz="2000">
                <a:solidFill>
                  <a:srgbClr val="FF3300"/>
                </a:solidFill>
              </a:rPr>
              <a:t>：</a:t>
            </a:r>
            <a:r>
              <a:rPr kumimoji="1" lang="zh-CN" altLang="en-US" sz="2000">
                <a:solidFill>
                  <a:srgbClr val="008000"/>
                </a:solidFill>
              </a:rPr>
              <a:t>加法器不知道所运算的是带符号数还是无符号数。</a:t>
            </a:r>
          </a:p>
          <a:p>
            <a:pPr>
              <a:lnSpc>
                <a:spcPct val="115000"/>
              </a:lnSpc>
            </a:pPr>
            <a:r>
              <a:rPr kumimoji="1" lang="zh-CN" altLang="en-US" sz="2000">
                <a:solidFill>
                  <a:srgbClr val="FF3300"/>
                </a:solidFill>
              </a:rPr>
              <a:t>重要认识</a:t>
            </a:r>
            <a:r>
              <a:rPr kumimoji="1" lang="en-US" altLang="zh-CN" sz="2000">
                <a:solidFill>
                  <a:srgbClr val="FF3300"/>
                </a:solidFill>
              </a:rPr>
              <a:t>3</a:t>
            </a:r>
            <a:r>
              <a:rPr kumimoji="1" lang="zh-CN" altLang="en-US" sz="2000">
                <a:solidFill>
                  <a:srgbClr val="FF3300"/>
                </a:solidFill>
              </a:rPr>
              <a:t>：</a:t>
            </a:r>
            <a:r>
              <a:rPr kumimoji="1" lang="zh-CN" altLang="en-US" sz="2000">
                <a:solidFill>
                  <a:srgbClr val="008000"/>
                </a:solidFill>
              </a:rPr>
              <a:t>加法器不判定对错，总是取低</a:t>
            </a:r>
            <a:r>
              <a:rPr kumimoji="1" lang="en-US" altLang="zh-CN" sz="2000">
                <a:solidFill>
                  <a:srgbClr val="008000"/>
                </a:solidFill>
              </a:rPr>
              <a:t>n</a:t>
            </a:r>
            <a:r>
              <a:rPr kumimoji="1" lang="zh-CN" altLang="en-US" sz="2000">
                <a:solidFill>
                  <a:srgbClr val="008000"/>
                </a:solidFill>
              </a:rPr>
              <a:t>位作为结果，并生成标志信息。</a:t>
            </a:r>
          </a:p>
        </p:txBody>
      </p:sp>
      <p:sp>
        <p:nvSpPr>
          <p:cNvPr id="793662" name="Text Box 62"/>
          <p:cNvSpPr txBox="1">
            <a:spLocks noChangeArrowheads="1"/>
          </p:cNvSpPr>
          <p:nvPr/>
        </p:nvSpPr>
        <p:spPr bwMode="auto">
          <a:xfrm>
            <a:off x="7362825" y="4652963"/>
            <a:ext cx="132080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溢出标志</a:t>
            </a:r>
            <a:endParaRPr lang="en-US" altLang="zh-CN" sz="2000"/>
          </a:p>
        </p:txBody>
      </p:sp>
      <p:sp>
        <p:nvSpPr>
          <p:cNvPr id="793663" name="Text Box 63"/>
          <p:cNvSpPr txBox="1">
            <a:spLocks noChangeArrowheads="1"/>
          </p:cNvSpPr>
          <p:nvPr/>
        </p:nvSpPr>
        <p:spPr bwMode="auto">
          <a:xfrm>
            <a:off x="7407275" y="3527425"/>
            <a:ext cx="103187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零标志</a:t>
            </a:r>
            <a:endParaRPr lang="en-US" altLang="zh-CN" sz="2000"/>
          </a:p>
        </p:txBody>
      </p:sp>
      <p:sp>
        <p:nvSpPr>
          <p:cNvPr id="793664" name="Text Box 64"/>
          <p:cNvSpPr txBox="1">
            <a:spLocks noChangeArrowheads="1"/>
          </p:cNvSpPr>
          <p:nvPr/>
        </p:nvSpPr>
        <p:spPr bwMode="auto">
          <a:xfrm>
            <a:off x="7362825" y="3968750"/>
            <a:ext cx="126365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符号标志</a:t>
            </a:r>
            <a:endParaRPr lang="en-US" altLang="zh-CN" sz="2000"/>
          </a:p>
        </p:txBody>
      </p:sp>
      <p:sp>
        <p:nvSpPr>
          <p:cNvPr id="793665" name="Text Box 65"/>
          <p:cNvSpPr txBox="1">
            <a:spLocks noChangeArrowheads="1"/>
          </p:cNvSpPr>
          <p:nvPr/>
        </p:nvSpPr>
        <p:spPr bwMode="auto">
          <a:xfrm>
            <a:off x="7432675" y="5462588"/>
            <a:ext cx="1639888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进</a:t>
            </a:r>
            <a:r>
              <a:rPr lang="en-US" altLang="zh-CN" sz="2000">
                <a:solidFill>
                  <a:srgbClr val="FF3300"/>
                </a:solidFill>
              </a:rPr>
              <a:t>/</a:t>
            </a:r>
            <a:r>
              <a:rPr lang="zh-CN" altLang="en-US" sz="2000">
                <a:solidFill>
                  <a:srgbClr val="FF3300"/>
                </a:solidFill>
              </a:rPr>
              <a:t>借位标志</a:t>
            </a:r>
            <a:endParaRPr lang="en-US" altLang="zh-CN" sz="2000"/>
          </a:p>
        </p:txBody>
      </p:sp>
      <p:sp>
        <p:nvSpPr>
          <p:cNvPr id="793666" name="Text Box 66"/>
          <p:cNvSpPr txBox="1">
            <a:spLocks noChangeArrowheads="1"/>
          </p:cNvSpPr>
          <p:nvPr/>
        </p:nvSpPr>
        <p:spPr bwMode="auto">
          <a:xfrm>
            <a:off x="7339013" y="2349500"/>
            <a:ext cx="15986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各个标志如何生成呢？</a:t>
            </a:r>
          </a:p>
        </p:txBody>
      </p:sp>
      <p:sp>
        <p:nvSpPr>
          <p:cNvPr id="793667" name="Text Box 67"/>
          <p:cNvSpPr txBox="1">
            <a:spLocks noChangeArrowheads="1"/>
          </p:cNvSpPr>
          <p:nvPr/>
        </p:nvSpPr>
        <p:spPr bwMode="auto">
          <a:xfrm>
            <a:off x="161925" y="1538288"/>
            <a:ext cx="4005263" cy="442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300"/>
              <a:t>计算机中的算盘就是加法器！</a:t>
            </a:r>
          </a:p>
        </p:txBody>
      </p:sp>
      <p:sp>
        <p:nvSpPr>
          <p:cNvPr id="793668" name="Rectangle 68"/>
          <p:cNvSpPr>
            <a:spLocks noChangeArrowheads="1"/>
          </p:cNvSpPr>
          <p:nvPr/>
        </p:nvSpPr>
        <p:spPr bwMode="auto">
          <a:xfrm>
            <a:off x="927100" y="2889250"/>
            <a:ext cx="5670550" cy="3698875"/>
          </a:xfrm>
          <a:prstGeom prst="rect">
            <a:avLst/>
          </a:prstGeom>
          <a:solidFill>
            <a:schemeClr val="accent2">
              <a:alpha val="19000"/>
            </a:schemeClr>
          </a:solidFill>
          <a:ln w="2857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3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2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27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93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93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93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93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9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10" grpId="0"/>
      <p:bldP spid="793662" grpId="0" animBg="1"/>
      <p:bldP spid="793663" grpId="0" animBg="1"/>
      <p:bldP spid="793664" grpId="0" animBg="1"/>
      <p:bldP spid="793665" grpId="0" animBg="1"/>
      <p:bldP spid="793666" grpId="0"/>
      <p:bldP spid="7936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/>
              <a:t>IA-32/x64</a:t>
            </a:r>
            <a:r>
              <a:rPr lang="zh-CN" altLang="en-US" sz="3600"/>
              <a:t>指令系统概述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334375" cy="5562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Intel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开发的一类处理器体系结构的泛称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包括 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Intel 8086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80286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i386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i486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等，因此其架构被称为“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x86”</a:t>
            </a:r>
            <a:endParaRPr lang="zh-CN" altLang="en-US" sz="220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由于数字并不能作为注册商标，因此，后来使用了可注册的名称，如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Pentium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PentiumPro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Core 2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Core i7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现在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Intel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把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架构的名称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x86-32</a:t>
            </a:r>
            <a:r>
              <a:rPr lang="zh-CN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改称为</a:t>
            </a:r>
            <a:r>
              <a:rPr lang="en-US" altLang="zh-CN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IA-32</a:t>
            </a:r>
            <a:endParaRPr lang="zh-CN" altLang="en-US" sz="2200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首先提出了一个兼容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指令集的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位版本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扩充了指令及寄存器长度和个数等，更新了参数传送方式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称其为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AMD64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Intel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称其为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Intl64</a:t>
            </a:r>
            <a:r>
              <a:rPr lang="zh-CN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（不同于</a:t>
            </a:r>
            <a:r>
              <a:rPr lang="en-US" altLang="zh-CN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IA-64</a:t>
            </a:r>
            <a:r>
              <a:rPr lang="zh-CN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命名为“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x86-64” 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，有时也</a:t>
            </a:r>
            <a:r>
              <a:rPr lang="zh-CN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简称为</a:t>
            </a:r>
            <a:r>
              <a:rPr lang="en-US" altLang="zh-CN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x64</a:t>
            </a:r>
            <a:endParaRPr lang="zh-CN" altLang="en-US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6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6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98425"/>
            <a:ext cx="8229600" cy="561975"/>
          </a:xfrm>
        </p:spPr>
        <p:txBody>
          <a:bodyPr/>
          <a:lstStyle/>
          <a:p>
            <a:pPr algn="l"/>
            <a:r>
              <a:rPr lang="en-US" altLang="zh-CN" sz="3600"/>
              <a:t>ALU</a:t>
            </a:r>
            <a:r>
              <a:rPr lang="zh-CN" altLang="en-US" sz="3600"/>
              <a:t>结构原理</a:t>
            </a:r>
          </a:p>
        </p:txBody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88" y="1449388"/>
            <a:ext cx="2430462" cy="657225"/>
          </a:xfrm>
        </p:spPr>
        <p:txBody>
          <a:bodyPr/>
          <a:lstStyle/>
          <a:p>
            <a:pPr>
              <a:lnSpc>
                <a:spcPct val="95000"/>
              </a:lnSpc>
              <a:buFontTx/>
              <a:buNone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   ALU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的符号是什么样的？</a:t>
            </a:r>
          </a:p>
        </p:txBody>
      </p:sp>
      <p:grpSp>
        <p:nvGrpSpPr>
          <p:cNvPr id="794628" name="Group 4"/>
          <p:cNvGrpSpPr>
            <a:grpSpLocks/>
          </p:cNvGrpSpPr>
          <p:nvPr/>
        </p:nvGrpSpPr>
        <p:grpSpPr bwMode="auto">
          <a:xfrm>
            <a:off x="254000" y="3384550"/>
            <a:ext cx="3013075" cy="2120900"/>
            <a:chOff x="160" y="2132"/>
            <a:chExt cx="1898" cy="1336"/>
          </a:xfrm>
        </p:grpSpPr>
        <p:grpSp>
          <p:nvGrpSpPr>
            <p:cNvPr id="794629" name="Group 5"/>
            <p:cNvGrpSpPr>
              <a:grpSpLocks/>
            </p:cNvGrpSpPr>
            <p:nvPr/>
          </p:nvGrpSpPr>
          <p:grpSpPr bwMode="auto">
            <a:xfrm flipH="1">
              <a:off x="727" y="2193"/>
              <a:ext cx="482" cy="935"/>
              <a:chOff x="3135" y="2472"/>
              <a:chExt cx="454" cy="935"/>
            </a:xfrm>
          </p:grpSpPr>
          <p:grpSp>
            <p:nvGrpSpPr>
              <p:cNvPr id="794630" name="Group 6"/>
              <p:cNvGrpSpPr>
                <a:grpSpLocks/>
              </p:cNvGrpSpPr>
              <p:nvPr/>
            </p:nvGrpSpPr>
            <p:grpSpPr bwMode="auto">
              <a:xfrm flipH="1">
                <a:off x="3135" y="2472"/>
                <a:ext cx="454" cy="935"/>
                <a:chOff x="3078" y="2330"/>
                <a:chExt cx="625" cy="1580"/>
              </a:xfrm>
            </p:grpSpPr>
            <p:sp>
              <p:nvSpPr>
                <p:cNvPr id="794631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3078" y="2330"/>
                  <a:ext cx="9" cy="69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4632" name="Line 13"/>
                <p:cNvSpPr>
                  <a:spLocks noChangeShapeType="1"/>
                </p:cNvSpPr>
                <p:nvPr/>
              </p:nvSpPr>
              <p:spPr bwMode="auto">
                <a:xfrm>
                  <a:off x="3107" y="2330"/>
                  <a:ext cx="592" cy="30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4633" name="Line 14"/>
                <p:cNvSpPr>
                  <a:spLocks noChangeShapeType="1"/>
                </p:cNvSpPr>
                <p:nvPr/>
              </p:nvSpPr>
              <p:spPr bwMode="auto">
                <a:xfrm>
                  <a:off x="3087" y="3018"/>
                  <a:ext cx="213" cy="11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4634" name="Line 16"/>
                <p:cNvSpPr>
                  <a:spLocks noChangeShapeType="1"/>
                </p:cNvSpPr>
                <p:nvPr/>
              </p:nvSpPr>
              <p:spPr bwMode="auto">
                <a:xfrm>
                  <a:off x="3693" y="2644"/>
                  <a:ext cx="10" cy="45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4635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3120" y="3256"/>
                  <a:ext cx="0" cy="65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4636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135" y="3549"/>
                  <a:ext cx="564" cy="34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4637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121" y="3125"/>
                  <a:ext cx="171" cy="12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4638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702" y="3067"/>
                  <a:ext cx="0" cy="48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94639" name="Rectangle 25"/>
              <p:cNvSpPr>
                <a:spLocks noChangeArrowheads="1"/>
              </p:cNvSpPr>
              <p:nvPr/>
            </p:nvSpPr>
            <p:spPr bwMode="auto">
              <a:xfrm rot="16200000" flipH="1">
                <a:off x="3033" y="2830"/>
                <a:ext cx="510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400">
                    <a:latin typeface="Arial" charset="0"/>
                    <a:ea typeface="宋体" pitchFamily="2" charset="-122"/>
                    <a:cs typeface="Arial" charset="0"/>
                  </a:rPr>
                  <a:t>ALU</a:t>
                </a:r>
              </a:p>
            </p:txBody>
          </p:sp>
        </p:grpSp>
        <p:sp>
          <p:nvSpPr>
            <p:cNvPr id="794640" name="Line 16"/>
            <p:cNvSpPr>
              <a:spLocks noChangeShapeType="1"/>
            </p:cNvSpPr>
            <p:nvPr/>
          </p:nvSpPr>
          <p:spPr bwMode="auto">
            <a:xfrm>
              <a:off x="444" y="2363"/>
              <a:ext cx="28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4641" name="Line 17"/>
            <p:cNvSpPr>
              <a:spLocks noChangeShapeType="1"/>
            </p:cNvSpPr>
            <p:nvPr/>
          </p:nvSpPr>
          <p:spPr bwMode="auto">
            <a:xfrm>
              <a:off x="473" y="2930"/>
              <a:ext cx="28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4642" name="Line 18"/>
            <p:cNvSpPr>
              <a:spLocks noChangeShapeType="1"/>
            </p:cNvSpPr>
            <p:nvPr/>
          </p:nvSpPr>
          <p:spPr bwMode="auto">
            <a:xfrm>
              <a:off x="1210" y="2703"/>
              <a:ext cx="28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4643" name="Line 19"/>
            <p:cNvSpPr>
              <a:spLocks noChangeShapeType="1"/>
            </p:cNvSpPr>
            <p:nvPr/>
          </p:nvSpPr>
          <p:spPr bwMode="auto">
            <a:xfrm flipV="1">
              <a:off x="1209" y="2447"/>
              <a:ext cx="227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4644" name="Text Box 20"/>
            <p:cNvSpPr txBox="1">
              <a:spLocks noChangeArrowheads="1"/>
            </p:cNvSpPr>
            <p:nvPr/>
          </p:nvSpPr>
          <p:spPr bwMode="auto">
            <a:xfrm flipH="1">
              <a:off x="160" y="2221"/>
              <a:ext cx="28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A</a:t>
              </a:r>
            </a:p>
          </p:txBody>
        </p:sp>
        <p:sp>
          <p:nvSpPr>
            <p:cNvPr id="794645" name="Text Box 21"/>
            <p:cNvSpPr txBox="1">
              <a:spLocks noChangeArrowheads="1"/>
            </p:cNvSpPr>
            <p:nvPr/>
          </p:nvSpPr>
          <p:spPr bwMode="auto">
            <a:xfrm flipH="1">
              <a:off x="189" y="2788"/>
              <a:ext cx="28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B</a:t>
              </a:r>
            </a:p>
          </p:txBody>
        </p:sp>
        <p:sp>
          <p:nvSpPr>
            <p:cNvPr id="794646" name="Line 22"/>
            <p:cNvSpPr>
              <a:spLocks noChangeShapeType="1"/>
            </p:cNvSpPr>
            <p:nvPr/>
          </p:nvSpPr>
          <p:spPr bwMode="auto">
            <a:xfrm flipV="1">
              <a:off x="1009" y="3010"/>
              <a:ext cx="0" cy="34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4647" name="Text Box 23"/>
            <p:cNvSpPr txBox="1">
              <a:spLocks noChangeArrowheads="1"/>
            </p:cNvSpPr>
            <p:nvPr/>
          </p:nvSpPr>
          <p:spPr bwMode="auto">
            <a:xfrm flipH="1">
              <a:off x="1464" y="2586"/>
              <a:ext cx="28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R</a:t>
              </a:r>
            </a:p>
          </p:txBody>
        </p:sp>
        <p:sp>
          <p:nvSpPr>
            <p:cNvPr id="794648" name="Text Box 24"/>
            <p:cNvSpPr txBox="1">
              <a:spLocks noChangeArrowheads="1"/>
            </p:cNvSpPr>
            <p:nvPr/>
          </p:nvSpPr>
          <p:spPr bwMode="auto">
            <a:xfrm flipH="1">
              <a:off x="1407" y="2302"/>
              <a:ext cx="651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rgbClr val="3333CC"/>
                  </a:solidFill>
                </a:rPr>
                <a:t>Flags</a:t>
              </a:r>
            </a:p>
          </p:txBody>
        </p:sp>
        <p:sp>
          <p:nvSpPr>
            <p:cNvPr id="794649" name="Text Box 25"/>
            <p:cNvSpPr txBox="1">
              <a:spLocks noChangeArrowheads="1"/>
            </p:cNvSpPr>
            <p:nvPr/>
          </p:nvSpPr>
          <p:spPr bwMode="auto">
            <a:xfrm flipH="1">
              <a:off x="1039" y="3180"/>
              <a:ext cx="851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rgbClr val="FF3300"/>
                  </a:solidFill>
                </a:rPr>
                <a:t>ALUctr</a:t>
              </a:r>
            </a:p>
          </p:txBody>
        </p:sp>
        <p:grpSp>
          <p:nvGrpSpPr>
            <p:cNvPr id="794650" name="Group 26"/>
            <p:cNvGrpSpPr>
              <a:grpSpLocks/>
            </p:cNvGrpSpPr>
            <p:nvPr/>
          </p:nvGrpSpPr>
          <p:grpSpPr bwMode="auto">
            <a:xfrm>
              <a:off x="443" y="2132"/>
              <a:ext cx="255" cy="316"/>
              <a:chOff x="3419" y="629"/>
              <a:chExt cx="255" cy="316"/>
            </a:xfrm>
          </p:grpSpPr>
          <p:sp>
            <p:nvSpPr>
              <p:cNvPr id="794651" name="Line 27"/>
              <p:cNvSpPr>
                <a:spLocks noChangeShapeType="1"/>
              </p:cNvSpPr>
              <p:nvPr/>
            </p:nvSpPr>
            <p:spPr bwMode="auto">
              <a:xfrm>
                <a:off x="3447" y="803"/>
                <a:ext cx="113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4652" name="Text Box 28"/>
              <p:cNvSpPr txBox="1">
                <a:spLocks noChangeArrowheads="1"/>
              </p:cNvSpPr>
              <p:nvPr/>
            </p:nvSpPr>
            <p:spPr bwMode="auto">
              <a:xfrm>
                <a:off x="3419" y="629"/>
                <a:ext cx="255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 sz="2000"/>
                  <a:t>n</a:t>
                </a:r>
              </a:p>
            </p:txBody>
          </p:sp>
        </p:grpSp>
        <p:grpSp>
          <p:nvGrpSpPr>
            <p:cNvPr id="794653" name="Group 29"/>
            <p:cNvGrpSpPr>
              <a:grpSpLocks/>
            </p:cNvGrpSpPr>
            <p:nvPr/>
          </p:nvGrpSpPr>
          <p:grpSpPr bwMode="auto">
            <a:xfrm>
              <a:off x="471" y="2675"/>
              <a:ext cx="255" cy="316"/>
              <a:chOff x="3419" y="629"/>
              <a:chExt cx="255" cy="316"/>
            </a:xfrm>
          </p:grpSpPr>
          <p:sp>
            <p:nvSpPr>
              <p:cNvPr id="794654" name="Line 30"/>
              <p:cNvSpPr>
                <a:spLocks noChangeShapeType="1"/>
              </p:cNvSpPr>
              <p:nvPr/>
            </p:nvSpPr>
            <p:spPr bwMode="auto">
              <a:xfrm>
                <a:off x="3447" y="803"/>
                <a:ext cx="113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4655" name="Text Box 31"/>
              <p:cNvSpPr txBox="1">
                <a:spLocks noChangeArrowheads="1"/>
              </p:cNvSpPr>
              <p:nvPr/>
            </p:nvSpPr>
            <p:spPr bwMode="auto">
              <a:xfrm>
                <a:off x="3419" y="629"/>
                <a:ext cx="255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 sz="2000"/>
                  <a:t>n</a:t>
                </a:r>
              </a:p>
            </p:txBody>
          </p:sp>
        </p:grpSp>
        <p:grpSp>
          <p:nvGrpSpPr>
            <p:cNvPr id="794656" name="Group 32"/>
            <p:cNvGrpSpPr>
              <a:grpSpLocks/>
            </p:cNvGrpSpPr>
            <p:nvPr/>
          </p:nvGrpSpPr>
          <p:grpSpPr bwMode="auto">
            <a:xfrm>
              <a:off x="1237" y="2473"/>
              <a:ext cx="255" cy="316"/>
              <a:chOff x="3419" y="629"/>
              <a:chExt cx="255" cy="316"/>
            </a:xfrm>
          </p:grpSpPr>
          <p:sp>
            <p:nvSpPr>
              <p:cNvPr id="794657" name="Line 33"/>
              <p:cNvSpPr>
                <a:spLocks noChangeShapeType="1"/>
              </p:cNvSpPr>
              <p:nvPr/>
            </p:nvSpPr>
            <p:spPr bwMode="auto">
              <a:xfrm>
                <a:off x="3447" y="803"/>
                <a:ext cx="113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4658" name="Text Box 34"/>
              <p:cNvSpPr txBox="1">
                <a:spLocks noChangeArrowheads="1"/>
              </p:cNvSpPr>
              <p:nvPr/>
            </p:nvSpPr>
            <p:spPr bwMode="auto">
              <a:xfrm>
                <a:off x="3419" y="629"/>
                <a:ext cx="255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 sz="2000"/>
                  <a:t>n</a:t>
                </a:r>
              </a:p>
            </p:txBody>
          </p:sp>
        </p:grpSp>
        <p:grpSp>
          <p:nvGrpSpPr>
            <p:cNvPr id="794659" name="Group 35"/>
            <p:cNvGrpSpPr>
              <a:grpSpLocks/>
            </p:cNvGrpSpPr>
            <p:nvPr/>
          </p:nvGrpSpPr>
          <p:grpSpPr bwMode="auto">
            <a:xfrm>
              <a:off x="1238" y="2217"/>
              <a:ext cx="283" cy="284"/>
              <a:chOff x="4269" y="544"/>
              <a:chExt cx="283" cy="284"/>
            </a:xfrm>
          </p:grpSpPr>
          <p:sp>
            <p:nvSpPr>
              <p:cNvPr id="794660" name="Line 36"/>
              <p:cNvSpPr>
                <a:spLocks noChangeShapeType="1"/>
              </p:cNvSpPr>
              <p:nvPr/>
            </p:nvSpPr>
            <p:spPr bwMode="auto">
              <a:xfrm>
                <a:off x="4269" y="714"/>
                <a:ext cx="113" cy="114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4661" name="Text Box 37"/>
              <p:cNvSpPr txBox="1">
                <a:spLocks noChangeArrowheads="1"/>
              </p:cNvSpPr>
              <p:nvPr/>
            </p:nvSpPr>
            <p:spPr bwMode="auto">
              <a:xfrm>
                <a:off x="4297" y="544"/>
                <a:ext cx="255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3333CC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794662" name="Group 38"/>
          <p:cNvGrpSpPr>
            <a:grpSpLocks/>
          </p:cNvGrpSpPr>
          <p:nvPr/>
        </p:nvGrpSpPr>
        <p:grpSpPr bwMode="auto">
          <a:xfrm>
            <a:off x="701675" y="5138738"/>
            <a:ext cx="6119813" cy="1238250"/>
            <a:chOff x="442" y="3237"/>
            <a:chExt cx="3855" cy="780"/>
          </a:xfrm>
        </p:grpSpPr>
        <p:sp>
          <p:nvSpPr>
            <p:cNvPr id="794663" name="Text Box 39"/>
            <p:cNvSpPr txBox="1">
              <a:spLocks noChangeArrowheads="1"/>
            </p:cNvSpPr>
            <p:nvPr/>
          </p:nvSpPr>
          <p:spPr bwMode="auto">
            <a:xfrm>
              <a:off x="442" y="3748"/>
              <a:ext cx="1531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200">
                  <a:solidFill>
                    <a:srgbClr val="3333CC"/>
                  </a:solidFill>
                </a:rPr>
                <a:t>猜猜这是什么？</a:t>
              </a:r>
            </a:p>
          </p:txBody>
        </p:sp>
        <p:sp>
          <p:nvSpPr>
            <p:cNvPr id="794664" name="Line 40"/>
            <p:cNvSpPr>
              <a:spLocks noChangeShapeType="1"/>
            </p:cNvSpPr>
            <p:nvPr/>
          </p:nvSpPr>
          <p:spPr bwMode="auto">
            <a:xfrm flipV="1">
              <a:off x="1548" y="3237"/>
              <a:ext cx="2749" cy="539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4665" name="Group 41"/>
          <p:cNvGrpSpPr>
            <a:grpSpLocks/>
          </p:cNvGrpSpPr>
          <p:nvPr/>
        </p:nvGrpSpPr>
        <p:grpSpPr bwMode="auto">
          <a:xfrm>
            <a:off x="2771775" y="549275"/>
            <a:ext cx="6165850" cy="5849938"/>
            <a:chOff x="1746" y="346"/>
            <a:chExt cx="3884" cy="3685"/>
          </a:xfrm>
        </p:grpSpPr>
        <p:grpSp>
          <p:nvGrpSpPr>
            <p:cNvPr id="794666" name="Group 42"/>
            <p:cNvGrpSpPr>
              <a:grpSpLocks/>
            </p:cNvGrpSpPr>
            <p:nvPr/>
          </p:nvGrpSpPr>
          <p:grpSpPr bwMode="auto">
            <a:xfrm rot="5400000">
              <a:off x="2751" y="828"/>
              <a:ext cx="1276" cy="537"/>
              <a:chOff x="3419" y="1395"/>
              <a:chExt cx="1276" cy="510"/>
            </a:xfrm>
          </p:grpSpPr>
          <p:sp>
            <p:nvSpPr>
              <p:cNvPr id="794667" name="Rectangle 43"/>
              <p:cNvSpPr>
                <a:spLocks noChangeArrowheads="1"/>
              </p:cNvSpPr>
              <p:nvPr/>
            </p:nvSpPr>
            <p:spPr bwMode="auto">
              <a:xfrm>
                <a:off x="3419" y="1395"/>
                <a:ext cx="1162" cy="510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4668" name="Text Box 44"/>
              <p:cNvSpPr txBox="1">
                <a:spLocks noChangeArrowheads="1"/>
              </p:cNvSpPr>
              <p:nvPr/>
            </p:nvSpPr>
            <p:spPr bwMode="auto">
              <a:xfrm>
                <a:off x="3419" y="1537"/>
                <a:ext cx="1276" cy="27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zh-CN" altLang="en-US" sz="2400"/>
                  <a:t>补码加</a:t>
                </a:r>
                <a:r>
                  <a:rPr lang="en-US" altLang="zh-CN" sz="2400"/>
                  <a:t>/</a:t>
                </a:r>
                <a:r>
                  <a:rPr lang="zh-CN" altLang="en-US" sz="2400"/>
                  <a:t>减器</a:t>
                </a:r>
              </a:p>
            </p:txBody>
          </p:sp>
        </p:grpSp>
        <p:grpSp>
          <p:nvGrpSpPr>
            <p:cNvPr id="794669" name="Group 45"/>
            <p:cNvGrpSpPr>
              <a:grpSpLocks/>
            </p:cNvGrpSpPr>
            <p:nvPr/>
          </p:nvGrpSpPr>
          <p:grpSpPr bwMode="auto">
            <a:xfrm>
              <a:off x="2044" y="771"/>
              <a:ext cx="1076" cy="567"/>
              <a:chOff x="3220" y="1451"/>
              <a:chExt cx="454" cy="567"/>
            </a:xfrm>
          </p:grpSpPr>
          <p:sp>
            <p:nvSpPr>
              <p:cNvPr id="794670" name="Line 46"/>
              <p:cNvSpPr>
                <a:spLocks noChangeShapeType="1"/>
              </p:cNvSpPr>
              <p:nvPr/>
            </p:nvSpPr>
            <p:spPr bwMode="auto">
              <a:xfrm>
                <a:off x="3220" y="1451"/>
                <a:ext cx="45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4671" name="Line 47"/>
              <p:cNvSpPr>
                <a:spLocks noChangeShapeType="1"/>
              </p:cNvSpPr>
              <p:nvPr/>
            </p:nvSpPr>
            <p:spPr bwMode="auto">
              <a:xfrm>
                <a:off x="3220" y="2018"/>
                <a:ext cx="45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94672" name="Line 48"/>
            <p:cNvSpPr>
              <a:spLocks noChangeShapeType="1"/>
            </p:cNvSpPr>
            <p:nvPr/>
          </p:nvSpPr>
          <p:spPr bwMode="auto">
            <a:xfrm flipV="1">
              <a:off x="3657" y="1055"/>
              <a:ext cx="7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4673" name="Rectangle 49"/>
            <p:cNvSpPr>
              <a:spLocks noChangeArrowheads="1"/>
            </p:cNvSpPr>
            <p:nvPr/>
          </p:nvSpPr>
          <p:spPr bwMode="auto">
            <a:xfrm>
              <a:off x="3120" y="2217"/>
              <a:ext cx="537" cy="397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4674" name="Line 50"/>
            <p:cNvSpPr>
              <a:spLocks noChangeShapeType="1"/>
            </p:cNvSpPr>
            <p:nvPr/>
          </p:nvSpPr>
          <p:spPr bwMode="auto">
            <a:xfrm>
              <a:off x="3389" y="3266"/>
              <a:ext cx="0" cy="19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4675" name="Text Box 51"/>
            <p:cNvSpPr txBox="1">
              <a:spLocks noChangeArrowheads="1"/>
            </p:cNvSpPr>
            <p:nvPr/>
          </p:nvSpPr>
          <p:spPr bwMode="auto">
            <a:xfrm>
              <a:off x="3150" y="2302"/>
              <a:ext cx="47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/>
                <a:t>与门</a:t>
              </a:r>
            </a:p>
          </p:txBody>
        </p:sp>
        <p:grpSp>
          <p:nvGrpSpPr>
            <p:cNvPr id="794676" name="Group 52"/>
            <p:cNvGrpSpPr>
              <a:grpSpLocks/>
            </p:cNvGrpSpPr>
            <p:nvPr/>
          </p:nvGrpSpPr>
          <p:grpSpPr bwMode="auto">
            <a:xfrm>
              <a:off x="2851" y="516"/>
              <a:ext cx="269" cy="316"/>
              <a:chOff x="3419" y="629"/>
              <a:chExt cx="255" cy="316"/>
            </a:xfrm>
          </p:grpSpPr>
          <p:sp>
            <p:nvSpPr>
              <p:cNvPr id="794677" name="Line 53"/>
              <p:cNvSpPr>
                <a:spLocks noChangeShapeType="1"/>
              </p:cNvSpPr>
              <p:nvPr/>
            </p:nvSpPr>
            <p:spPr bwMode="auto">
              <a:xfrm>
                <a:off x="3447" y="803"/>
                <a:ext cx="113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4678" name="Text Box 54"/>
              <p:cNvSpPr txBox="1">
                <a:spLocks noChangeArrowheads="1"/>
              </p:cNvSpPr>
              <p:nvPr/>
            </p:nvSpPr>
            <p:spPr bwMode="auto">
              <a:xfrm>
                <a:off x="3419" y="629"/>
                <a:ext cx="255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 sz="2000"/>
                  <a:t>n</a:t>
                </a:r>
              </a:p>
            </p:txBody>
          </p:sp>
        </p:grpSp>
        <p:grpSp>
          <p:nvGrpSpPr>
            <p:cNvPr id="794679" name="Group 55"/>
            <p:cNvGrpSpPr>
              <a:grpSpLocks/>
            </p:cNvGrpSpPr>
            <p:nvPr/>
          </p:nvGrpSpPr>
          <p:grpSpPr bwMode="auto">
            <a:xfrm>
              <a:off x="2851" y="1107"/>
              <a:ext cx="269" cy="316"/>
              <a:chOff x="3419" y="629"/>
              <a:chExt cx="255" cy="316"/>
            </a:xfrm>
          </p:grpSpPr>
          <p:sp>
            <p:nvSpPr>
              <p:cNvPr id="794680" name="Line 56"/>
              <p:cNvSpPr>
                <a:spLocks noChangeShapeType="1"/>
              </p:cNvSpPr>
              <p:nvPr/>
            </p:nvSpPr>
            <p:spPr bwMode="auto">
              <a:xfrm>
                <a:off x="3447" y="803"/>
                <a:ext cx="113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4681" name="Text Box 57"/>
              <p:cNvSpPr txBox="1">
                <a:spLocks noChangeArrowheads="1"/>
              </p:cNvSpPr>
              <p:nvPr/>
            </p:nvSpPr>
            <p:spPr bwMode="auto">
              <a:xfrm>
                <a:off x="3419" y="629"/>
                <a:ext cx="255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 sz="2000"/>
                  <a:t>n</a:t>
                </a:r>
              </a:p>
            </p:txBody>
          </p:sp>
        </p:grpSp>
        <p:grpSp>
          <p:nvGrpSpPr>
            <p:cNvPr id="794682" name="Group 58"/>
            <p:cNvGrpSpPr>
              <a:grpSpLocks/>
            </p:cNvGrpSpPr>
            <p:nvPr/>
          </p:nvGrpSpPr>
          <p:grpSpPr bwMode="auto">
            <a:xfrm>
              <a:off x="3867" y="820"/>
              <a:ext cx="269" cy="316"/>
              <a:chOff x="3419" y="629"/>
              <a:chExt cx="255" cy="316"/>
            </a:xfrm>
          </p:grpSpPr>
          <p:sp>
            <p:nvSpPr>
              <p:cNvPr id="794683" name="Line 59"/>
              <p:cNvSpPr>
                <a:spLocks noChangeShapeType="1"/>
              </p:cNvSpPr>
              <p:nvPr/>
            </p:nvSpPr>
            <p:spPr bwMode="auto">
              <a:xfrm>
                <a:off x="3447" y="803"/>
                <a:ext cx="113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4684" name="Text Box 60"/>
              <p:cNvSpPr txBox="1">
                <a:spLocks noChangeArrowheads="1"/>
              </p:cNvSpPr>
              <p:nvPr/>
            </p:nvSpPr>
            <p:spPr bwMode="auto">
              <a:xfrm>
                <a:off x="3419" y="629"/>
                <a:ext cx="255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 sz="2000"/>
                  <a:t>n</a:t>
                </a:r>
              </a:p>
            </p:txBody>
          </p:sp>
        </p:grpSp>
        <p:sp>
          <p:nvSpPr>
            <p:cNvPr id="794685" name="Line 61"/>
            <p:cNvSpPr>
              <a:spLocks noChangeShapeType="1"/>
            </p:cNvSpPr>
            <p:nvPr/>
          </p:nvSpPr>
          <p:spPr bwMode="auto">
            <a:xfrm>
              <a:off x="2731" y="771"/>
              <a:ext cx="0" cy="28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4686" name="Line 62"/>
            <p:cNvSpPr>
              <a:spLocks noChangeShapeType="1"/>
            </p:cNvSpPr>
            <p:nvPr/>
          </p:nvSpPr>
          <p:spPr bwMode="auto">
            <a:xfrm>
              <a:off x="2492" y="1338"/>
              <a:ext cx="0" cy="25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4687" name="Line 63"/>
            <p:cNvSpPr>
              <a:spLocks noChangeShapeType="1"/>
            </p:cNvSpPr>
            <p:nvPr/>
          </p:nvSpPr>
          <p:spPr bwMode="auto">
            <a:xfrm>
              <a:off x="2731" y="2331"/>
              <a:ext cx="3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4688" name="Line 64"/>
            <p:cNvSpPr>
              <a:spLocks noChangeShapeType="1"/>
            </p:cNvSpPr>
            <p:nvPr/>
          </p:nvSpPr>
          <p:spPr bwMode="auto">
            <a:xfrm>
              <a:off x="2492" y="2501"/>
              <a:ext cx="6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4689" name="Line 65"/>
            <p:cNvSpPr>
              <a:spLocks noChangeShapeType="1"/>
            </p:cNvSpPr>
            <p:nvPr/>
          </p:nvSpPr>
          <p:spPr bwMode="auto">
            <a:xfrm flipV="1">
              <a:off x="3657" y="658"/>
              <a:ext cx="158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4690" name="Text Box 66"/>
            <p:cNvSpPr txBox="1">
              <a:spLocks noChangeArrowheads="1"/>
            </p:cNvSpPr>
            <p:nvPr/>
          </p:nvSpPr>
          <p:spPr bwMode="auto">
            <a:xfrm>
              <a:off x="5092" y="686"/>
              <a:ext cx="538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200">
                  <a:solidFill>
                    <a:srgbClr val="3333CC"/>
                  </a:solidFill>
                </a:rPr>
                <a:t>Flags</a:t>
              </a:r>
            </a:p>
          </p:txBody>
        </p:sp>
        <p:sp>
          <p:nvSpPr>
            <p:cNvPr id="794691" name="Text Box 67"/>
            <p:cNvSpPr txBox="1">
              <a:spLocks noChangeArrowheads="1"/>
            </p:cNvSpPr>
            <p:nvPr/>
          </p:nvSpPr>
          <p:spPr bwMode="auto">
            <a:xfrm>
              <a:off x="5211" y="2042"/>
              <a:ext cx="32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R</a:t>
              </a:r>
            </a:p>
          </p:txBody>
        </p:sp>
        <p:sp>
          <p:nvSpPr>
            <p:cNvPr id="794692" name="Rectangle 68"/>
            <p:cNvSpPr>
              <a:spLocks noChangeArrowheads="1"/>
            </p:cNvSpPr>
            <p:nvPr/>
          </p:nvSpPr>
          <p:spPr bwMode="auto">
            <a:xfrm>
              <a:off x="3120" y="2756"/>
              <a:ext cx="537" cy="397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4693" name="Text Box 69"/>
            <p:cNvSpPr txBox="1">
              <a:spLocks noChangeArrowheads="1"/>
            </p:cNvSpPr>
            <p:nvPr/>
          </p:nvSpPr>
          <p:spPr bwMode="auto">
            <a:xfrm>
              <a:off x="3150" y="2841"/>
              <a:ext cx="47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/>
                <a:t>或门</a:t>
              </a:r>
            </a:p>
          </p:txBody>
        </p:sp>
        <p:sp>
          <p:nvSpPr>
            <p:cNvPr id="794694" name="Line 70"/>
            <p:cNvSpPr>
              <a:spLocks noChangeShapeType="1"/>
            </p:cNvSpPr>
            <p:nvPr/>
          </p:nvSpPr>
          <p:spPr bwMode="auto">
            <a:xfrm>
              <a:off x="2731" y="2870"/>
              <a:ext cx="3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4695" name="Line 71"/>
            <p:cNvSpPr>
              <a:spLocks noChangeShapeType="1"/>
            </p:cNvSpPr>
            <p:nvPr/>
          </p:nvSpPr>
          <p:spPr bwMode="auto">
            <a:xfrm>
              <a:off x="2492" y="3040"/>
              <a:ext cx="6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4696" name="Rectangle 72"/>
            <p:cNvSpPr>
              <a:spLocks noChangeArrowheads="1"/>
            </p:cNvSpPr>
            <p:nvPr/>
          </p:nvSpPr>
          <p:spPr bwMode="auto">
            <a:xfrm>
              <a:off x="3120" y="3549"/>
              <a:ext cx="537" cy="397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4697" name="Text Box 73"/>
            <p:cNvSpPr txBox="1">
              <a:spLocks noChangeArrowheads="1"/>
            </p:cNvSpPr>
            <p:nvPr/>
          </p:nvSpPr>
          <p:spPr bwMode="auto">
            <a:xfrm>
              <a:off x="3150" y="3634"/>
              <a:ext cx="47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/>
                <a:t>右移</a:t>
              </a:r>
            </a:p>
          </p:txBody>
        </p:sp>
        <p:sp>
          <p:nvSpPr>
            <p:cNvPr id="794698" name="Line 74"/>
            <p:cNvSpPr>
              <a:spLocks noChangeShapeType="1"/>
            </p:cNvSpPr>
            <p:nvPr/>
          </p:nvSpPr>
          <p:spPr bwMode="auto">
            <a:xfrm>
              <a:off x="2731" y="3663"/>
              <a:ext cx="3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4699" name="Line 75"/>
            <p:cNvSpPr>
              <a:spLocks noChangeShapeType="1"/>
            </p:cNvSpPr>
            <p:nvPr/>
          </p:nvSpPr>
          <p:spPr bwMode="auto">
            <a:xfrm>
              <a:off x="2492" y="3833"/>
              <a:ext cx="6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4700" name="Rectangle 76"/>
            <p:cNvSpPr>
              <a:spLocks noChangeArrowheads="1"/>
            </p:cNvSpPr>
            <p:nvPr/>
          </p:nvSpPr>
          <p:spPr bwMode="auto">
            <a:xfrm>
              <a:off x="3120" y="1735"/>
              <a:ext cx="537" cy="397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4701" name="Text Box 77"/>
            <p:cNvSpPr txBox="1">
              <a:spLocks noChangeArrowheads="1"/>
            </p:cNvSpPr>
            <p:nvPr/>
          </p:nvSpPr>
          <p:spPr bwMode="auto">
            <a:xfrm>
              <a:off x="3150" y="1820"/>
              <a:ext cx="47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/>
                <a:t>非门</a:t>
              </a:r>
            </a:p>
          </p:txBody>
        </p:sp>
        <p:sp>
          <p:nvSpPr>
            <p:cNvPr id="794702" name="Line 78"/>
            <p:cNvSpPr>
              <a:spLocks noChangeShapeType="1"/>
            </p:cNvSpPr>
            <p:nvPr/>
          </p:nvSpPr>
          <p:spPr bwMode="auto">
            <a:xfrm>
              <a:off x="2731" y="1934"/>
              <a:ext cx="3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94703" name="Group 79"/>
            <p:cNvGrpSpPr>
              <a:grpSpLocks/>
            </p:cNvGrpSpPr>
            <p:nvPr/>
          </p:nvGrpSpPr>
          <p:grpSpPr bwMode="auto">
            <a:xfrm>
              <a:off x="3657" y="1934"/>
              <a:ext cx="687" cy="1814"/>
              <a:chOff x="4184" y="2047"/>
              <a:chExt cx="312" cy="1814"/>
            </a:xfrm>
          </p:grpSpPr>
          <p:sp>
            <p:nvSpPr>
              <p:cNvPr id="794704" name="Line 80"/>
              <p:cNvSpPr>
                <a:spLocks noChangeShapeType="1"/>
              </p:cNvSpPr>
              <p:nvPr/>
            </p:nvSpPr>
            <p:spPr bwMode="auto">
              <a:xfrm>
                <a:off x="4184" y="2529"/>
                <a:ext cx="3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4705" name="Line 81"/>
              <p:cNvSpPr>
                <a:spLocks noChangeShapeType="1"/>
              </p:cNvSpPr>
              <p:nvPr/>
            </p:nvSpPr>
            <p:spPr bwMode="auto">
              <a:xfrm>
                <a:off x="4184" y="3068"/>
                <a:ext cx="3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4706" name="Line 82"/>
              <p:cNvSpPr>
                <a:spLocks noChangeShapeType="1"/>
              </p:cNvSpPr>
              <p:nvPr/>
            </p:nvSpPr>
            <p:spPr bwMode="auto">
              <a:xfrm>
                <a:off x="4184" y="3861"/>
                <a:ext cx="3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4707" name="Line 83"/>
              <p:cNvSpPr>
                <a:spLocks noChangeShapeType="1"/>
              </p:cNvSpPr>
              <p:nvPr/>
            </p:nvSpPr>
            <p:spPr bwMode="auto">
              <a:xfrm>
                <a:off x="4184" y="2047"/>
                <a:ext cx="3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94708" name="Text Box 84"/>
            <p:cNvSpPr txBox="1">
              <a:spLocks noChangeArrowheads="1"/>
            </p:cNvSpPr>
            <p:nvPr/>
          </p:nvSpPr>
          <p:spPr bwMode="auto">
            <a:xfrm>
              <a:off x="1746" y="601"/>
              <a:ext cx="32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A</a:t>
              </a:r>
            </a:p>
          </p:txBody>
        </p:sp>
        <p:sp>
          <p:nvSpPr>
            <p:cNvPr id="794709" name="Text Box 85"/>
            <p:cNvSpPr txBox="1">
              <a:spLocks noChangeArrowheads="1"/>
            </p:cNvSpPr>
            <p:nvPr/>
          </p:nvSpPr>
          <p:spPr bwMode="auto">
            <a:xfrm>
              <a:off x="1746" y="1197"/>
              <a:ext cx="32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B</a:t>
              </a:r>
            </a:p>
          </p:txBody>
        </p:sp>
        <p:grpSp>
          <p:nvGrpSpPr>
            <p:cNvPr id="794710" name="Group 86"/>
            <p:cNvGrpSpPr>
              <a:grpSpLocks/>
            </p:cNvGrpSpPr>
            <p:nvPr/>
          </p:nvGrpSpPr>
          <p:grpSpPr bwMode="auto">
            <a:xfrm>
              <a:off x="3837" y="1678"/>
              <a:ext cx="328" cy="288"/>
              <a:chOff x="4354" y="1791"/>
              <a:chExt cx="312" cy="288"/>
            </a:xfrm>
          </p:grpSpPr>
          <p:sp>
            <p:nvSpPr>
              <p:cNvPr id="794711" name="Text Box 87"/>
              <p:cNvSpPr txBox="1">
                <a:spLocks noChangeArrowheads="1"/>
              </p:cNvSpPr>
              <p:nvPr/>
            </p:nvSpPr>
            <p:spPr bwMode="auto">
              <a:xfrm>
                <a:off x="4354" y="1791"/>
                <a:ext cx="312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 sz="2400"/>
                  <a:t>A</a:t>
                </a:r>
              </a:p>
            </p:txBody>
          </p:sp>
          <p:sp>
            <p:nvSpPr>
              <p:cNvPr id="794712" name="Line 88"/>
              <p:cNvSpPr>
                <a:spLocks noChangeShapeType="1"/>
              </p:cNvSpPr>
              <p:nvPr/>
            </p:nvSpPr>
            <p:spPr bwMode="auto">
              <a:xfrm>
                <a:off x="4383" y="1820"/>
                <a:ext cx="19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94713" name="Text Box 89"/>
            <p:cNvSpPr txBox="1">
              <a:spLocks noChangeArrowheads="1"/>
            </p:cNvSpPr>
            <p:nvPr/>
          </p:nvSpPr>
          <p:spPr bwMode="auto">
            <a:xfrm>
              <a:off x="3687" y="2132"/>
              <a:ext cx="62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A∧B</a:t>
              </a:r>
            </a:p>
          </p:txBody>
        </p:sp>
        <p:sp>
          <p:nvSpPr>
            <p:cNvPr id="794714" name="Text Box 90"/>
            <p:cNvSpPr txBox="1">
              <a:spLocks noChangeArrowheads="1"/>
            </p:cNvSpPr>
            <p:nvPr/>
          </p:nvSpPr>
          <p:spPr bwMode="auto">
            <a:xfrm>
              <a:off x="3682" y="3488"/>
              <a:ext cx="729" cy="2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300"/>
                <a:t>A</a:t>
              </a:r>
              <a:r>
                <a:rPr lang="en-US" altLang="zh-CN" sz="2300">
                  <a:sym typeface="Symbol" pitchFamily="18" charset="2"/>
                </a:rPr>
                <a:t>&gt;&gt;1</a:t>
              </a:r>
              <a:endParaRPr lang="en-US" altLang="zh-CN" sz="2300"/>
            </a:p>
          </p:txBody>
        </p:sp>
        <p:sp>
          <p:nvSpPr>
            <p:cNvPr id="794715" name="Text Box 91"/>
            <p:cNvSpPr txBox="1">
              <a:spLocks noChangeArrowheads="1"/>
            </p:cNvSpPr>
            <p:nvPr/>
          </p:nvSpPr>
          <p:spPr bwMode="auto">
            <a:xfrm>
              <a:off x="3687" y="2671"/>
              <a:ext cx="62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A∨B</a:t>
              </a:r>
            </a:p>
          </p:txBody>
        </p:sp>
        <p:sp>
          <p:nvSpPr>
            <p:cNvPr id="794716" name="Rectangle 92"/>
            <p:cNvSpPr>
              <a:spLocks noChangeArrowheads="1"/>
            </p:cNvSpPr>
            <p:nvPr/>
          </p:nvSpPr>
          <p:spPr bwMode="auto">
            <a:xfrm>
              <a:off x="2313" y="346"/>
              <a:ext cx="2751" cy="3685"/>
            </a:xfrm>
            <a:prstGeom prst="rect">
              <a:avLst/>
            </a:prstGeom>
            <a:solidFill>
              <a:schemeClr val="accent2">
                <a:alpha val="17999"/>
              </a:schemeClr>
            </a:solidFill>
            <a:ln w="3810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4717" name="AutoShape 93"/>
            <p:cNvSpPr>
              <a:spLocks noChangeArrowheads="1"/>
            </p:cNvSpPr>
            <p:nvPr/>
          </p:nvSpPr>
          <p:spPr bwMode="auto">
            <a:xfrm rot="5400000" flipH="1" flipV="1">
              <a:off x="3079" y="2178"/>
              <a:ext cx="2977" cy="448"/>
            </a:xfrm>
            <a:custGeom>
              <a:avLst/>
              <a:gdLst>
                <a:gd name="G0" fmla="+- 3134 0 0"/>
                <a:gd name="G1" fmla="+- 21600 0 3134"/>
                <a:gd name="G2" fmla="*/ 3134 1 2"/>
                <a:gd name="G3" fmla="+- 21600 0 G2"/>
                <a:gd name="G4" fmla="+/ 3134 21600 2"/>
                <a:gd name="G5" fmla="+/ G1 0 2"/>
                <a:gd name="G6" fmla="*/ 21600 21600 3134"/>
                <a:gd name="G7" fmla="*/ G6 1 2"/>
                <a:gd name="G8" fmla="+- 21600 0 G7"/>
                <a:gd name="G9" fmla="*/ 21600 1 2"/>
                <a:gd name="G10" fmla="+- 3134 0 G9"/>
                <a:gd name="G11" fmla="?: G10 G8 0"/>
                <a:gd name="G12" fmla="?: G10 G7 21600"/>
                <a:gd name="T0" fmla="*/ 20033 w 21600"/>
                <a:gd name="T1" fmla="*/ 10800 h 21600"/>
                <a:gd name="T2" fmla="*/ 10800 w 21600"/>
                <a:gd name="T3" fmla="*/ 21600 h 21600"/>
                <a:gd name="T4" fmla="*/ 1567 w 21600"/>
                <a:gd name="T5" fmla="*/ 10800 h 21600"/>
                <a:gd name="T6" fmla="*/ 10800 w 21600"/>
                <a:gd name="T7" fmla="*/ 0 h 21600"/>
                <a:gd name="T8" fmla="*/ 3367 w 21600"/>
                <a:gd name="T9" fmla="*/ 3367 h 21600"/>
                <a:gd name="T10" fmla="*/ 18233 w 21600"/>
                <a:gd name="T11" fmla="*/ 1823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134" y="21600"/>
                  </a:lnTo>
                  <a:lnTo>
                    <a:pt x="1846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4718" name="Line 94"/>
            <p:cNvSpPr>
              <a:spLocks noChangeShapeType="1"/>
            </p:cNvSpPr>
            <p:nvPr/>
          </p:nvSpPr>
          <p:spPr bwMode="auto">
            <a:xfrm>
              <a:off x="4792" y="2359"/>
              <a:ext cx="5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94719" name="Group 95"/>
            <p:cNvGrpSpPr>
              <a:grpSpLocks/>
            </p:cNvGrpSpPr>
            <p:nvPr/>
          </p:nvGrpSpPr>
          <p:grpSpPr bwMode="auto">
            <a:xfrm>
              <a:off x="4255" y="431"/>
              <a:ext cx="298" cy="284"/>
              <a:chOff x="4269" y="544"/>
              <a:chExt cx="283" cy="284"/>
            </a:xfrm>
          </p:grpSpPr>
          <p:sp>
            <p:nvSpPr>
              <p:cNvPr id="794720" name="Line 96"/>
              <p:cNvSpPr>
                <a:spLocks noChangeShapeType="1"/>
              </p:cNvSpPr>
              <p:nvPr/>
            </p:nvSpPr>
            <p:spPr bwMode="auto">
              <a:xfrm>
                <a:off x="4269" y="714"/>
                <a:ext cx="113" cy="114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4721" name="Text Box 97"/>
              <p:cNvSpPr txBox="1">
                <a:spLocks noChangeArrowheads="1"/>
              </p:cNvSpPr>
              <p:nvPr/>
            </p:nvSpPr>
            <p:spPr bwMode="auto">
              <a:xfrm>
                <a:off x="4297" y="544"/>
                <a:ext cx="255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3333CC"/>
                    </a:solidFill>
                  </a:rPr>
                  <a:t>4</a:t>
                </a:r>
              </a:p>
            </p:txBody>
          </p:sp>
        </p:grpSp>
        <p:sp>
          <p:nvSpPr>
            <p:cNvPr id="794722" name="Line 98"/>
            <p:cNvSpPr>
              <a:spLocks noChangeShapeType="1"/>
            </p:cNvSpPr>
            <p:nvPr/>
          </p:nvSpPr>
          <p:spPr bwMode="auto">
            <a:xfrm flipH="1">
              <a:off x="3447" y="4003"/>
              <a:ext cx="1134" cy="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4723" name="Group 99"/>
          <p:cNvGrpSpPr>
            <a:grpSpLocks/>
          </p:cNvGrpSpPr>
          <p:nvPr/>
        </p:nvGrpSpPr>
        <p:grpSpPr bwMode="auto">
          <a:xfrm>
            <a:off x="5472113" y="323850"/>
            <a:ext cx="3290887" cy="6489700"/>
            <a:chOff x="3447" y="261"/>
            <a:chExt cx="2073" cy="4059"/>
          </a:xfrm>
        </p:grpSpPr>
        <p:grpSp>
          <p:nvGrpSpPr>
            <p:cNvPr id="794724" name="Group 100"/>
            <p:cNvGrpSpPr>
              <a:grpSpLocks/>
            </p:cNvGrpSpPr>
            <p:nvPr/>
          </p:nvGrpSpPr>
          <p:grpSpPr bwMode="auto">
            <a:xfrm>
              <a:off x="4581" y="3697"/>
              <a:ext cx="939" cy="623"/>
              <a:chOff x="4581" y="3748"/>
              <a:chExt cx="939" cy="623"/>
            </a:xfrm>
          </p:grpSpPr>
          <p:sp>
            <p:nvSpPr>
              <p:cNvPr id="794725" name="Line 101"/>
              <p:cNvSpPr>
                <a:spLocks noChangeShapeType="1"/>
              </p:cNvSpPr>
              <p:nvPr/>
            </p:nvSpPr>
            <p:spPr bwMode="auto">
              <a:xfrm flipV="1">
                <a:off x="4581" y="3748"/>
                <a:ext cx="0" cy="453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4726" name="Text Box 102"/>
              <p:cNvSpPr txBox="1">
                <a:spLocks noChangeArrowheads="1"/>
              </p:cNvSpPr>
              <p:nvPr/>
            </p:nvSpPr>
            <p:spPr bwMode="auto">
              <a:xfrm flipH="1">
                <a:off x="4669" y="4084"/>
                <a:ext cx="851" cy="28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</a:rPr>
                  <a:t>ALUctr</a:t>
                </a:r>
              </a:p>
            </p:txBody>
          </p:sp>
        </p:grpSp>
        <p:sp>
          <p:nvSpPr>
            <p:cNvPr id="794727" name="Line 103"/>
            <p:cNvSpPr>
              <a:spLocks noChangeShapeType="1"/>
            </p:cNvSpPr>
            <p:nvPr/>
          </p:nvSpPr>
          <p:spPr bwMode="auto">
            <a:xfrm>
              <a:off x="3447" y="261"/>
              <a:ext cx="0" cy="25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4728" name="Line 104"/>
            <p:cNvSpPr>
              <a:spLocks noChangeShapeType="1"/>
            </p:cNvSpPr>
            <p:nvPr/>
          </p:nvSpPr>
          <p:spPr bwMode="auto">
            <a:xfrm>
              <a:off x="3447" y="261"/>
              <a:ext cx="144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4729" name="Line 105"/>
            <p:cNvSpPr>
              <a:spLocks noChangeShapeType="1"/>
            </p:cNvSpPr>
            <p:nvPr/>
          </p:nvSpPr>
          <p:spPr bwMode="auto">
            <a:xfrm>
              <a:off x="4581" y="3918"/>
              <a:ext cx="3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4730" name="Line 106"/>
            <p:cNvSpPr>
              <a:spLocks noChangeShapeType="1"/>
            </p:cNvSpPr>
            <p:nvPr/>
          </p:nvSpPr>
          <p:spPr bwMode="auto">
            <a:xfrm>
              <a:off x="4921" y="261"/>
              <a:ext cx="0" cy="362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94731" name="Text Box 107"/>
          <p:cNvSpPr txBox="1">
            <a:spLocks noChangeArrowheads="1"/>
          </p:cNvSpPr>
          <p:nvPr/>
        </p:nvSpPr>
        <p:spPr bwMode="auto">
          <a:xfrm>
            <a:off x="7048500" y="2528888"/>
            <a:ext cx="493713" cy="2439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200">
                <a:solidFill>
                  <a:srgbClr val="FF3300"/>
                </a:solidFill>
              </a:rPr>
              <a:t>多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200">
                <a:solidFill>
                  <a:srgbClr val="FF3300"/>
                </a:solidFill>
              </a:rPr>
              <a:t>路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200">
                <a:solidFill>
                  <a:srgbClr val="FF3300"/>
                </a:solidFill>
              </a:rPr>
              <a:t>选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200">
                <a:solidFill>
                  <a:srgbClr val="FF3300"/>
                </a:solidFill>
              </a:rPr>
              <a:t>择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200">
                <a:solidFill>
                  <a:srgbClr val="FF3300"/>
                </a:solidFill>
              </a:rPr>
              <a:t>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4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9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73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/>
              <a:t>指令执行过程</a:t>
            </a:r>
          </a:p>
        </p:txBody>
      </p:sp>
      <p:sp>
        <p:nvSpPr>
          <p:cNvPr id="795651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95652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5653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95654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95655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95656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657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658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95659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95660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95661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5662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5663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5664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5665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5666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5667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5668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95669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795670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95671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5672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95673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95674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95675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95676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5677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95678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95679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95680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5681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5682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5683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95684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5685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5686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95687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5688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5689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95690" name="Text Box 42"/>
          <p:cNvSpPr txBox="1">
            <a:spLocks noChangeArrowheads="1"/>
          </p:cNvSpPr>
          <p:nvPr/>
        </p:nvSpPr>
        <p:spPr bwMode="auto">
          <a:xfrm>
            <a:off x="476250" y="6219825"/>
            <a:ext cx="1216025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95691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692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693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95694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5695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95696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5697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95698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5699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00" name="Text Box 52"/>
          <p:cNvSpPr txBox="1">
            <a:spLocks noChangeArrowheads="1"/>
          </p:cNvSpPr>
          <p:nvPr/>
        </p:nvSpPr>
        <p:spPr bwMode="auto">
          <a:xfrm>
            <a:off x="3492500" y="3608388"/>
            <a:ext cx="11699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GPRs</a:t>
            </a:r>
          </a:p>
        </p:txBody>
      </p:sp>
      <p:sp>
        <p:nvSpPr>
          <p:cNvPr id="795701" name="Rectangle 53"/>
          <p:cNvSpPr>
            <a:spLocks noChangeArrowheads="1"/>
          </p:cNvSpPr>
          <p:nvPr/>
        </p:nvSpPr>
        <p:spPr bwMode="auto">
          <a:xfrm>
            <a:off x="3851275" y="4103688"/>
            <a:ext cx="1125538" cy="157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5702" name="Line 54"/>
          <p:cNvSpPr>
            <a:spLocks noChangeShapeType="1"/>
          </p:cNvSpPr>
          <p:nvPr/>
        </p:nvSpPr>
        <p:spPr bwMode="auto">
          <a:xfrm>
            <a:off x="3897313" y="4419600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03" name="Line 55"/>
          <p:cNvSpPr>
            <a:spLocks noChangeShapeType="1"/>
          </p:cNvSpPr>
          <p:nvPr/>
        </p:nvSpPr>
        <p:spPr bwMode="auto">
          <a:xfrm>
            <a:off x="3897313" y="5049838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04" name="Line 56"/>
          <p:cNvSpPr>
            <a:spLocks noChangeShapeType="1"/>
          </p:cNvSpPr>
          <p:nvPr/>
        </p:nvSpPr>
        <p:spPr bwMode="auto">
          <a:xfrm>
            <a:off x="3897313" y="5408613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05" name="Text Box 57"/>
          <p:cNvSpPr txBox="1">
            <a:spLocks noChangeArrowheads="1"/>
          </p:cNvSpPr>
          <p:nvPr/>
        </p:nvSpPr>
        <p:spPr bwMode="auto">
          <a:xfrm>
            <a:off x="4930775" y="4059238"/>
            <a:ext cx="3159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795706" name="Text Box 58"/>
          <p:cNvSpPr txBox="1">
            <a:spLocks noChangeArrowheads="1"/>
          </p:cNvSpPr>
          <p:nvPr/>
        </p:nvSpPr>
        <p:spPr bwMode="auto">
          <a:xfrm>
            <a:off x="4932363" y="4373563"/>
            <a:ext cx="3159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795707" name="Text Box 59"/>
          <p:cNvSpPr txBox="1">
            <a:spLocks noChangeArrowheads="1"/>
          </p:cNvSpPr>
          <p:nvPr/>
        </p:nvSpPr>
        <p:spPr bwMode="auto">
          <a:xfrm>
            <a:off x="4932363" y="4919663"/>
            <a:ext cx="3159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/>
          </a:p>
        </p:txBody>
      </p:sp>
      <p:sp>
        <p:nvSpPr>
          <p:cNvPr id="795708" name="Text Box 60"/>
          <p:cNvSpPr txBox="1">
            <a:spLocks noChangeArrowheads="1"/>
          </p:cNvSpPr>
          <p:nvPr/>
        </p:nvSpPr>
        <p:spPr bwMode="auto">
          <a:xfrm>
            <a:off x="4930775" y="5368925"/>
            <a:ext cx="3159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sp>
        <p:nvSpPr>
          <p:cNvPr id="795709" name="Rectangle 61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5710" name="Line 62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11" name="Line 63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12" name="Line 64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13" name="Line 65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14" name="Line 66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15" name="Line 67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16" name="Line 68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17" name="Text Box 69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95718" name="Text Box 70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95719" name="Text Box 71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95720" name="Text Box 72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95721" name="Text Box 73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95722" name="Text Box 74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795723" name="Rectangle 75"/>
          <p:cNvSpPr>
            <a:spLocks noChangeArrowheads="1"/>
          </p:cNvSpPr>
          <p:nvPr/>
        </p:nvSpPr>
        <p:spPr bwMode="auto">
          <a:xfrm>
            <a:off x="134938" y="731838"/>
            <a:ext cx="64166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80483da:    8b 45 0c   mov   0xc(%ebp), %eax     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80483dd:    8b 55 08   mov   0x8(%ebp), %edx</a:t>
            </a:r>
            <a:endParaRPr lang="en-US" altLang="zh-CN" sz="2000"/>
          </a:p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80483e0:    </a:t>
            </a:r>
            <a:r>
              <a:rPr lang="en-US" altLang="zh-CN">
                <a:solidFill>
                  <a:srgbClr val="FF3300"/>
                </a:solidFill>
              </a:rPr>
              <a:t>8d 04 02</a:t>
            </a:r>
            <a:r>
              <a:rPr lang="en-US" altLang="zh-CN"/>
              <a:t>   lea     (%edx,%eax,1), %eax</a:t>
            </a:r>
          </a:p>
        </p:txBody>
      </p:sp>
      <p:sp>
        <p:nvSpPr>
          <p:cNvPr id="795724" name="Line 76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25" name="Line 77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26" name="Text Box 78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95727" name="Text Box 79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95728" name="Text Box 80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95729" name="Line 81"/>
          <p:cNvSpPr>
            <a:spLocks noChangeShapeType="1"/>
          </p:cNvSpPr>
          <p:nvPr/>
        </p:nvSpPr>
        <p:spPr bwMode="auto">
          <a:xfrm>
            <a:off x="4392613" y="50927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30" name="Text Box 82"/>
          <p:cNvSpPr txBox="1">
            <a:spLocks noChangeArrowheads="1"/>
          </p:cNvSpPr>
          <p:nvPr/>
        </p:nvSpPr>
        <p:spPr bwMode="auto">
          <a:xfrm>
            <a:off x="3986213" y="20335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95731" name="Text Box 83"/>
          <p:cNvSpPr txBox="1">
            <a:spLocks noChangeArrowheads="1"/>
          </p:cNvSpPr>
          <p:nvPr/>
        </p:nvSpPr>
        <p:spPr bwMode="auto">
          <a:xfrm>
            <a:off x="3986213" y="25288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95732" name="Rectangle 84"/>
          <p:cNvSpPr>
            <a:spLocks noChangeArrowheads="1"/>
          </p:cNvSpPr>
          <p:nvPr/>
        </p:nvSpPr>
        <p:spPr bwMode="auto">
          <a:xfrm>
            <a:off x="3230563" y="2046288"/>
            <a:ext cx="6683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95733" name="Rectangle 85"/>
          <p:cNvSpPr>
            <a:spLocks noChangeArrowheads="1"/>
          </p:cNvSpPr>
          <p:nvPr/>
        </p:nvSpPr>
        <p:spPr bwMode="auto">
          <a:xfrm>
            <a:off x="3222625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95734" name="Rectangle 86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95735" name="Line 87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36" name="Line 88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37" name="Line 89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38" name="Text Box 90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95739" name="Line 91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40" name="Line 92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41" name="Line 93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42" name="Line 94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43" name="Line 95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44" name="Text Box 96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80483e0</a:t>
            </a:r>
          </a:p>
        </p:txBody>
      </p:sp>
      <p:sp>
        <p:nvSpPr>
          <p:cNvPr id="795745" name="Rectangle 97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95746" name="Text Box 98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95747" name="Rectangle 99"/>
          <p:cNvSpPr>
            <a:spLocks noChangeArrowheads="1"/>
          </p:cNvSpPr>
          <p:nvPr/>
        </p:nvSpPr>
        <p:spPr bwMode="auto">
          <a:xfrm>
            <a:off x="1016000" y="590391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95748" name="Text Box 100"/>
          <p:cNvSpPr txBox="1">
            <a:spLocks noChangeArrowheads="1"/>
          </p:cNvSpPr>
          <p:nvPr/>
        </p:nvSpPr>
        <p:spPr bwMode="auto">
          <a:xfrm>
            <a:off x="971550" y="3743325"/>
            <a:ext cx="6302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Wr</a:t>
            </a:r>
          </a:p>
        </p:txBody>
      </p:sp>
      <p:sp>
        <p:nvSpPr>
          <p:cNvPr id="795749" name="Text Box 101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95750" name="Text Box 102"/>
          <p:cNvSpPr txBox="1">
            <a:spLocks noChangeArrowheads="1"/>
          </p:cNvSpPr>
          <p:nvPr/>
        </p:nvSpPr>
        <p:spPr bwMode="auto">
          <a:xfrm>
            <a:off x="341313" y="2303463"/>
            <a:ext cx="28813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指令执行、</a:t>
            </a:r>
            <a:r>
              <a:rPr lang="en-US" altLang="zh-CN" sz="2000">
                <a:solidFill>
                  <a:srgbClr val="CC3300"/>
                </a:solidFill>
              </a:rPr>
              <a:t>EIP</a:t>
            </a:r>
            <a:r>
              <a:rPr lang="zh-CN" altLang="en-US" sz="2000">
                <a:solidFill>
                  <a:srgbClr val="CC3300"/>
                </a:solidFill>
              </a:rPr>
              <a:t>增量</a:t>
            </a:r>
          </a:p>
        </p:txBody>
      </p:sp>
      <p:sp>
        <p:nvSpPr>
          <p:cNvPr id="795751" name="Rectangle 103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95752" name="Text Box 104"/>
          <p:cNvSpPr txBox="1">
            <a:spLocks noChangeArrowheads="1"/>
          </p:cNvSpPr>
          <p:nvPr/>
        </p:nvSpPr>
        <p:spPr bwMode="auto">
          <a:xfrm>
            <a:off x="3897313" y="4689475"/>
            <a:ext cx="1125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7fffffff</a:t>
            </a:r>
          </a:p>
        </p:txBody>
      </p:sp>
      <p:sp>
        <p:nvSpPr>
          <p:cNvPr id="795753" name="Text Box 105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95754" name="Text Box 106"/>
          <p:cNvSpPr txBox="1">
            <a:spLocks noChangeArrowheads="1"/>
          </p:cNvSpPr>
          <p:nvPr/>
        </p:nvSpPr>
        <p:spPr bwMode="auto">
          <a:xfrm>
            <a:off x="6867525" y="3159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20</a:t>
            </a:r>
          </a:p>
        </p:txBody>
      </p:sp>
      <p:sp>
        <p:nvSpPr>
          <p:cNvPr id="795755" name="Text Box 107"/>
          <p:cNvSpPr txBox="1">
            <a:spLocks noChangeArrowheads="1"/>
          </p:cNvSpPr>
          <p:nvPr/>
        </p:nvSpPr>
        <p:spPr bwMode="auto">
          <a:xfrm>
            <a:off x="6867525" y="2849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00</a:t>
            </a:r>
          </a:p>
        </p:txBody>
      </p:sp>
      <p:sp>
        <p:nvSpPr>
          <p:cNvPr id="795756" name="Text Box 108"/>
          <p:cNvSpPr txBox="1">
            <a:spLocks noChangeArrowheads="1"/>
          </p:cNvSpPr>
          <p:nvPr/>
        </p:nvSpPr>
        <p:spPr bwMode="auto">
          <a:xfrm>
            <a:off x="6867525" y="2524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ff</a:t>
            </a:r>
          </a:p>
        </p:txBody>
      </p:sp>
      <p:sp>
        <p:nvSpPr>
          <p:cNvPr id="795757" name="Text Box 109"/>
          <p:cNvSpPr txBox="1">
            <a:spLocks noChangeArrowheads="1"/>
          </p:cNvSpPr>
          <p:nvPr/>
        </p:nvSpPr>
        <p:spPr bwMode="auto">
          <a:xfrm>
            <a:off x="6867525" y="2214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</a:t>
            </a:r>
          </a:p>
        </p:txBody>
      </p:sp>
      <p:sp>
        <p:nvSpPr>
          <p:cNvPr id="795758" name="Line 110"/>
          <p:cNvSpPr>
            <a:spLocks noChangeShapeType="1"/>
          </p:cNvSpPr>
          <p:nvPr/>
        </p:nvSpPr>
        <p:spPr bwMode="auto">
          <a:xfrm>
            <a:off x="115888" y="1493838"/>
            <a:ext cx="360362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59" name="Line 111"/>
          <p:cNvSpPr>
            <a:spLocks noChangeShapeType="1"/>
          </p:cNvSpPr>
          <p:nvPr/>
        </p:nvSpPr>
        <p:spPr bwMode="auto">
          <a:xfrm>
            <a:off x="3897313" y="4689475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5760" name="Text Box 112"/>
          <p:cNvSpPr txBox="1">
            <a:spLocks noChangeArrowheads="1"/>
          </p:cNvSpPr>
          <p:nvPr/>
        </p:nvSpPr>
        <p:spPr bwMode="auto">
          <a:xfrm>
            <a:off x="4932363" y="473392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795761" name="Rectangle 113"/>
          <p:cNvSpPr>
            <a:spLocks noChangeArrowheads="1"/>
          </p:cNvSpPr>
          <p:nvPr/>
        </p:nvSpPr>
        <p:spPr bwMode="auto">
          <a:xfrm>
            <a:off x="385763" y="6219825"/>
            <a:ext cx="1574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8d040289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95762" name="Text Box 114"/>
          <p:cNvSpPr txBox="1">
            <a:spLocks noChangeArrowheads="1"/>
          </p:cNvSpPr>
          <p:nvPr/>
        </p:nvSpPr>
        <p:spPr bwMode="auto">
          <a:xfrm>
            <a:off x="5067300" y="2528888"/>
            <a:ext cx="31591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795763" name="Text Box 115"/>
          <p:cNvSpPr txBox="1">
            <a:spLocks noChangeArrowheads="1"/>
          </p:cNvSpPr>
          <p:nvPr/>
        </p:nvSpPr>
        <p:spPr bwMode="auto">
          <a:xfrm>
            <a:off x="5067300" y="2033588"/>
            <a:ext cx="31591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795764" name="Text Box 116"/>
          <p:cNvSpPr txBox="1">
            <a:spLocks noChangeArrowheads="1"/>
          </p:cNvSpPr>
          <p:nvPr/>
        </p:nvSpPr>
        <p:spPr bwMode="auto">
          <a:xfrm>
            <a:off x="1150938" y="2270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R[eax]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R[edx]+R[eax]*1</a:t>
            </a:r>
            <a:r>
              <a:rPr lang="zh-CN" altLang="en-US" sz="2400">
                <a:solidFill>
                  <a:srgbClr val="3333CC"/>
                </a:solidFill>
              </a:rPr>
              <a:t>（执行前）</a:t>
            </a:r>
          </a:p>
        </p:txBody>
      </p:sp>
      <p:sp>
        <p:nvSpPr>
          <p:cNvPr id="795765" name="Text Box 117"/>
          <p:cNvSpPr txBox="1">
            <a:spLocks noChangeArrowheads="1"/>
          </p:cNvSpPr>
          <p:nvPr/>
        </p:nvSpPr>
        <p:spPr bwMode="auto">
          <a:xfrm>
            <a:off x="3851275" y="4103688"/>
            <a:ext cx="1125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    </a:t>
            </a:r>
            <a:r>
              <a:rPr lang="en-US" altLang="zh-CN">
                <a:solidFill>
                  <a:srgbClr val="FF3300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/>
              <a:t>指令执行过程</a:t>
            </a:r>
          </a:p>
        </p:txBody>
      </p:sp>
      <p:sp>
        <p:nvSpPr>
          <p:cNvPr id="796675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96676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96678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96679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96680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81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82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96683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96684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96685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6686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6687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6688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6689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6690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6691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6692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96693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796694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96695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6696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96697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96698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96699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96700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6701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96702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96703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96704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6705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6706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6707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96708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6709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6710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96711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6712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6713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96714" name="Text Box 42"/>
          <p:cNvSpPr txBox="1">
            <a:spLocks noChangeArrowheads="1"/>
          </p:cNvSpPr>
          <p:nvPr/>
        </p:nvSpPr>
        <p:spPr bwMode="auto">
          <a:xfrm>
            <a:off x="476250" y="6219825"/>
            <a:ext cx="1216025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96715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16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17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96718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6719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96720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6721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96722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6723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24" name="Text Box 52"/>
          <p:cNvSpPr txBox="1">
            <a:spLocks noChangeArrowheads="1"/>
          </p:cNvSpPr>
          <p:nvPr/>
        </p:nvSpPr>
        <p:spPr bwMode="auto">
          <a:xfrm>
            <a:off x="3492500" y="3608388"/>
            <a:ext cx="11699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GPRs</a:t>
            </a:r>
          </a:p>
        </p:txBody>
      </p:sp>
      <p:sp>
        <p:nvSpPr>
          <p:cNvPr id="796725" name="Rectangle 53"/>
          <p:cNvSpPr>
            <a:spLocks noChangeArrowheads="1"/>
          </p:cNvSpPr>
          <p:nvPr/>
        </p:nvSpPr>
        <p:spPr bwMode="auto">
          <a:xfrm>
            <a:off x="3851275" y="4103688"/>
            <a:ext cx="1125538" cy="157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6726" name="Line 54"/>
          <p:cNvSpPr>
            <a:spLocks noChangeShapeType="1"/>
          </p:cNvSpPr>
          <p:nvPr/>
        </p:nvSpPr>
        <p:spPr bwMode="auto">
          <a:xfrm>
            <a:off x="3897313" y="4419600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27" name="Line 55"/>
          <p:cNvSpPr>
            <a:spLocks noChangeShapeType="1"/>
          </p:cNvSpPr>
          <p:nvPr/>
        </p:nvSpPr>
        <p:spPr bwMode="auto">
          <a:xfrm>
            <a:off x="3897313" y="5049838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28" name="Line 56"/>
          <p:cNvSpPr>
            <a:spLocks noChangeShapeType="1"/>
          </p:cNvSpPr>
          <p:nvPr/>
        </p:nvSpPr>
        <p:spPr bwMode="auto">
          <a:xfrm>
            <a:off x="3897313" y="5408613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29" name="Text Box 57"/>
          <p:cNvSpPr txBox="1">
            <a:spLocks noChangeArrowheads="1"/>
          </p:cNvSpPr>
          <p:nvPr/>
        </p:nvSpPr>
        <p:spPr bwMode="auto">
          <a:xfrm>
            <a:off x="4930775" y="4059238"/>
            <a:ext cx="3159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796730" name="Text Box 58"/>
          <p:cNvSpPr txBox="1">
            <a:spLocks noChangeArrowheads="1"/>
          </p:cNvSpPr>
          <p:nvPr/>
        </p:nvSpPr>
        <p:spPr bwMode="auto">
          <a:xfrm>
            <a:off x="4932363" y="4373563"/>
            <a:ext cx="3159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796731" name="Text Box 59"/>
          <p:cNvSpPr txBox="1">
            <a:spLocks noChangeArrowheads="1"/>
          </p:cNvSpPr>
          <p:nvPr/>
        </p:nvSpPr>
        <p:spPr bwMode="auto">
          <a:xfrm>
            <a:off x="4932363" y="4919663"/>
            <a:ext cx="3159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/>
          </a:p>
        </p:txBody>
      </p:sp>
      <p:sp>
        <p:nvSpPr>
          <p:cNvPr id="796732" name="Text Box 60"/>
          <p:cNvSpPr txBox="1">
            <a:spLocks noChangeArrowheads="1"/>
          </p:cNvSpPr>
          <p:nvPr/>
        </p:nvSpPr>
        <p:spPr bwMode="auto">
          <a:xfrm>
            <a:off x="4930775" y="5368925"/>
            <a:ext cx="3159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sp>
        <p:nvSpPr>
          <p:cNvPr id="796733" name="Rectangle 61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6734" name="Line 62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35" name="Line 63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36" name="Line 64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37" name="Line 65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38" name="Line 66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39" name="Line 67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40" name="Line 68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41" name="Text Box 69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96742" name="Text Box 70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96743" name="Text Box 71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96744" name="Text Box 72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96745" name="Text Box 73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96746" name="Text Box 74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796747" name="Rectangle 75"/>
          <p:cNvSpPr>
            <a:spLocks noChangeArrowheads="1"/>
          </p:cNvSpPr>
          <p:nvPr/>
        </p:nvSpPr>
        <p:spPr bwMode="auto">
          <a:xfrm>
            <a:off x="134938" y="731838"/>
            <a:ext cx="64166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80483da:    8b 45 0c   mov   0xc(%ebp), %eax     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80483dd:    8b 55 08   mov   0x8(%ebp), %edx</a:t>
            </a:r>
            <a:endParaRPr lang="en-US" altLang="zh-CN" sz="2000"/>
          </a:p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80483e0:    </a:t>
            </a:r>
            <a:r>
              <a:rPr lang="en-US" altLang="zh-CN">
                <a:solidFill>
                  <a:srgbClr val="FF3300"/>
                </a:solidFill>
              </a:rPr>
              <a:t>8d 04 02</a:t>
            </a:r>
            <a:r>
              <a:rPr lang="en-US" altLang="zh-CN"/>
              <a:t>   lea     (%edx,%eax,1), %eax</a:t>
            </a:r>
          </a:p>
        </p:txBody>
      </p:sp>
      <p:sp>
        <p:nvSpPr>
          <p:cNvPr id="796748" name="Line 76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49" name="Line 77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50" name="Text Box 78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96751" name="Text Box 79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96752" name="Text Box 80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96753" name="Line 81"/>
          <p:cNvSpPr>
            <a:spLocks noChangeShapeType="1"/>
          </p:cNvSpPr>
          <p:nvPr/>
        </p:nvSpPr>
        <p:spPr bwMode="auto">
          <a:xfrm>
            <a:off x="4392613" y="50927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54" name="Text Box 82"/>
          <p:cNvSpPr txBox="1">
            <a:spLocks noChangeArrowheads="1"/>
          </p:cNvSpPr>
          <p:nvPr/>
        </p:nvSpPr>
        <p:spPr bwMode="auto">
          <a:xfrm>
            <a:off x="3986213" y="20335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96755" name="Text Box 83"/>
          <p:cNvSpPr txBox="1">
            <a:spLocks noChangeArrowheads="1"/>
          </p:cNvSpPr>
          <p:nvPr/>
        </p:nvSpPr>
        <p:spPr bwMode="auto">
          <a:xfrm>
            <a:off x="3986213" y="25288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96756" name="Rectangle 84"/>
          <p:cNvSpPr>
            <a:spLocks noChangeArrowheads="1"/>
          </p:cNvSpPr>
          <p:nvPr/>
        </p:nvSpPr>
        <p:spPr bwMode="auto">
          <a:xfrm>
            <a:off x="3230563" y="2046288"/>
            <a:ext cx="6683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96757" name="Rectangle 85"/>
          <p:cNvSpPr>
            <a:spLocks noChangeArrowheads="1"/>
          </p:cNvSpPr>
          <p:nvPr/>
        </p:nvSpPr>
        <p:spPr bwMode="auto">
          <a:xfrm>
            <a:off x="3222625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96758" name="Rectangle 86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96759" name="Line 87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60" name="Line 88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61" name="Line 89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62" name="Text Box 90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96763" name="Line 91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64" name="Line 92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65" name="Line 93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66" name="Line 94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67" name="Line 95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68" name="Text Box 96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80483e0</a:t>
            </a:r>
          </a:p>
        </p:txBody>
      </p:sp>
      <p:sp>
        <p:nvSpPr>
          <p:cNvPr id="796769" name="Rectangle 97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96770" name="Text Box 98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96771" name="Rectangle 99"/>
          <p:cNvSpPr>
            <a:spLocks noChangeArrowheads="1"/>
          </p:cNvSpPr>
          <p:nvPr/>
        </p:nvSpPr>
        <p:spPr bwMode="auto">
          <a:xfrm>
            <a:off x="1016000" y="590391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96772" name="Text Box 100"/>
          <p:cNvSpPr txBox="1">
            <a:spLocks noChangeArrowheads="1"/>
          </p:cNvSpPr>
          <p:nvPr/>
        </p:nvSpPr>
        <p:spPr bwMode="auto">
          <a:xfrm>
            <a:off x="971550" y="3743325"/>
            <a:ext cx="6302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Wr</a:t>
            </a:r>
          </a:p>
        </p:txBody>
      </p:sp>
      <p:sp>
        <p:nvSpPr>
          <p:cNvPr id="796773" name="Text Box 101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96774" name="Text Box 102"/>
          <p:cNvSpPr txBox="1">
            <a:spLocks noChangeArrowheads="1"/>
          </p:cNvSpPr>
          <p:nvPr/>
        </p:nvSpPr>
        <p:spPr bwMode="auto">
          <a:xfrm>
            <a:off x="341313" y="2303463"/>
            <a:ext cx="28813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指令执行、</a:t>
            </a:r>
            <a:r>
              <a:rPr lang="en-US" altLang="zh-CN" sz="2000">
                <a:solidFill>
                  <a:srgbClr val="CC3300"/>
                </a:solidFill>
              </a:rPr>
              <a:t>EIP</a:t>
            </a:r>
            <a:r>
              <a:rPr lang="zh-CN" altLang="en-US" sz="2000">
                <a:solidFill>
                  <a:srgbClr val="CC3300"/>
                </a:solidFill>
              </a:rPr>
              <a:t>增量</a:t>
            </a:r>
          </a:p>
        </p:txBody>
      </p:sp>
      <p:sp>
        <p:nvSpPr>
          <p:cNvPr id="796775" name="Rectangle 103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96776" name="Text Box 104"/>
          <p:cNvSpPr txBox="1">
            <a:spLocks noChangeArrowheads="1"/>
          </p:cNvSpPr>
          <p:nvPr/>
        </p:nvSpPr>
        <p:spPr bwMode="auto">
          <a:xfrm>
            <a:off x="3897313" y="4689475"/>
            <a:ext cx="1125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7fffffff</a:t>
            </a:r>
          </a:p>
        </p:txBody>
      </p:sp>
      <p:sp>
        <p:nvSpPr>
          <p:cNvPr id="796777" name="Text Box 105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96778" name="Text Box 106"/>
          <p:cNvSpPr txBox="1">
            <a:spLocks noChangeArrowheads="1"/>
          </p:cNvSpPr>
          <p:nvPr/>
        </p:nvSpPr>
        <p:spPr bwMode="auto">
          <a:xfrm>
            <a:off x="6867525" y="3159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20</a:t>
            </a:r>
          </a:p>
        </p:txBody>
      </p:sp>
      <p:sp>
        <p:nvSpPr>
          <p:cNvPr id="796779" name="Text Box 107"/>
          <p:cNvSpPr txBox="1">
            <a:spLocks noChangeArrowheads="1"/>
          </p:cNvSpPr>
          <p:nvPr/>
        </p:nvSpPr>
        <p:spPr bwMode="auto">
          <a:xfrm>
            <a:off x="6867525" y="2849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00</a:t>
            </a:r>
          </a:p>
        </p:txBody>
      </p:sp>
      <p:sp>
        <p:nvSpPr>
          <p:cNvPr id="796780" name="Text Box 108"/>
          <p:cNvSpPr txBox="1">
            <a:spLocks noChangeArrowheads="1"/>
          </p:cNvSpPr>
          <p:nvPr/>
        </p:nvSpPr>
        <p:spPr bwMode="auto">
          <a:xfrm>
            <a:off x="6867525" y="2524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ff</a:t>
            </a:r>
          </a:p>
        </p:txBody>
      </p:sp>
      <p:sp>
        <p:nvSpPr>
          <p:cNvPr id="796781" name="Text Box 109"/>
          <p:cNvSpPr txBox="1">
            <a:spLocks noChangeArrowheads="1"/>
          </p:cNvSpPr>
          <p:nvPr/>
        </p:nvSpPr>
        <p:spPr bwMode="auto">
          <a:xfrm>
            <a:off x="6867525" y="2214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</a:t>
            </a:r>
          </a:p>
        </p:txBody>
      </p:sp>
      <p:sp>
        <p:nvSpPr>
          <p:cNvPr id="796782" name="Line 110"/>
          <p:cNvSpPr>
            <a:spLocks noChangeShapeType="1"/>
          </p:cNvSpPr>
          <p:nvPr/>
        </p:nvSpPr>
        <p:spPr bwMode="auto">
          <a:xfrm>
            <a:off x="115888" y="1493838"/>
            <a:ext cx="360362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83" name="Line 111"/>
          <p:cNvSpPr>
            <a:spLocks noChangeShapeType="1"/>
          </p:cNvSpPr>
          <p:nvPr/>
        </p:nvSpPr>
        <p:spPr bwMode="auto">
          <a:xfrm>
            <a:off x="3897313" y="4689475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84" name="Text Box 112"/>
          <p:cNvSpPr txBox="1">
            <a:spLocks noChangeArrowheads="1"/>
          </p:cNvSpPr>
          <p:nvPr/>
        </p:nvSpPr>
        <p:spPr bwMode="auto">
          <a:xfrm>
            <a:off x="4932363" y="473392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796785" name="Text Box 113"/>
          <p:cNvSpPr txBox="1">
            <a:spLocks noChangeArrowheads="1"/>
          </p:cNvSpPr>
          <p:nvPr/>
        </p:nvSpPr>
        <p:spPr bwMode="auto">
          <a:xfrm>
            <a:off x="3402013" y="3789363"/>
            <a:ext cx="17097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    </a:t>
            </a:r>
            <a:r>
              <a:rPr lang="en-US" altLang="zh-CN">
                <a:solidFill>
                  <a:srgbClr val="FF3300"/>
                </a:solidFill>
              </a:rPr>
              <a:t>80000001</a:t>
            </a:r>
          </a:p>
        </p:txBody>
      </p:sp>
      <p:sp>
        <p:nvSpPr>
          <p:cNvPr id="796786" name="Rectangle 114"/>
          <p:cNvSpPr>
            <a:spLocks noChangeArrowheads="1"/>
          </p:cNvSpPr>
          <p:nvPr/>
        </p:nvSpPr>
        <p:spPr bwMode="auto">
          <a:xfrm>
            <a:off x="385763" y="6219825"/>
            <a:ext cx="1574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8d040289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96787" name="Text Box 115"/>
          <p:cNvSpPr txBox="1">
            <a:spLocks noChangeArrowheads="1"/>
          </p:cNvSpPr>
          <p:nvPr/>
        </p:nvSpPr>
        <p:spPr bwMode="auto">
          <a:xfrm>
            <a:off x="5067300" y="2528888"/>
            <a:ext cx="31591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796788" name="Text Box 116"/>
          <p:cNvSpPr txBox="1">
            <a:spLocks noChangeArrowheads="1"/>
          </p:cNvSpPr>
          <p:nvPr/>
        </p:nvSpPr>
        <p:spPr bwMode="auto">
          <a:xfrm>
            <a:off x="5067300" y="2033588"/>
            <a:ext cx="31591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796789" name="Text Box 117"/>
          <p:cNvSpPr txBox="1">
            <a:spLocks noChangeArrowheads="1"/>
          </p:cNvSpPr>
          <p:nvPr/>
        </p:nvSpPr>
        <p:spPr bwMode="auto">
          <a:xfrm>
            <a:off x="1150938" y="2270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R[eax]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R[edx]+R[eax]*1 </a:t>
            </a:r>
            <a:r>
              <a:rPr lang="zh-CN" altLang="en-US" sz="2200">
                <a:solidFill>
                  <a:srgbClr val="3333CC"/>
                </a:solidFill>
              </a:rPr>
              <a:t>（执行后）</a:t>
            </a:r>
            <a:endParaRPr lang="en-US" altLang="zh-CN" sz="220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79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78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/>
              <a:t>lea</a:t>
            </a:r>
            <a:r>
              <a:rPr lang="zh-CN" altLang="en-US" sz="3600"/>
              <a:t>指令执行的结果</a:t>
            </a:r>
          </a:p>
        </p:txBody>
      </p:sp>
      <p:sp>
        <p:nvSpPr>
          <p:cNvPr id="797699" name="Text Box 3"/>
          <p:cNvSpPr txBox="1">
            <a:spLocks noChangeArrowheads="1"/>
          </p:cNvSpPr>
          <p:nvPr/>
        </p:nvSpPr>
        <p:spPr bwMode="auto">
          <a:xfrm>
            <a:off x="296863" y="1133475"/>
            <a:ext cx="4635500" cy="34512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200"/>
              <a:t>int add ( int x, int y ) {</a:t>
            </a:r>
          </a:p>
          <a:p>
            <a:pPr marL="342900" indent="-342900"/>
            <a:r>
              <a:rPr lang="en-US" altLang="zh-CN" sz="2200"/>
              <a:t>	 return x+y;</a:t>
            </a:r>
          </a:p>
          <a:p>
            <a:pPr marL="342900" indent="-342900"/>
            <a:r>
              <a:rPr lang="en-US" altLang="zh-CN" sz="2200"/>
              <a:t>}</a:t>
            </a:r>
          </a:p>
          <a:p>
            <a:pPr marL="342900" indent="-342900"/>
            <a:endParaRPr lang="en-US" altLang="zh-CN" sz="2200"/>
          </a:p>
          <a:p>
            <a:pPr marL="342900" indent="-342900"/>
            <a:r>
              <a:rPr lang="en-US" altLang="zh-CN" sz="2200"/>
              <a:t>int main ( ) {	</a:t>
            </a:r>
          </a:p>
          <a:p>
            <a:pPr marL="342900" indent="-342900"/>
            <a:r>
              <a:rPr lang="en-US" altLang="zh-CN" sz="2200"/>
              <a:t>	 int	t1 = 2147483647;</a:t>
            </a:r>
          </a:p>
          <a:p>
            <a:pPr marL="342900" indent="-342900"/>
            <a:r>
              <a:rPr lang="en-US" altLang="zh-CN" sz="2200"/>
              <a:t>      int t2 = 2;</a:t>
            </a:r>
          </a:p>
          <a:p>
            <a:pPr marL="342900" indent="-342900"/>
            <a:r>
              <a:rPr lang="en-US" altLang="zh-CN" sz="2200"/>
              <a:t>	 int	sum = </a:t>
            </a:r>
            <a:r>
              <a:rPr lang="en-US" altLang="zh-CN" sz="2200">
                <a:solidFill>
                  <a:srgbClr val="FF3300"/>
                </a:solidFill>
              </a:rPr>
              <a:t>add (t1, t2)</a:t>
            </a:r>
            <a:r>
              <a:rPr lang="en-US" altLang="zh-CN" sz="2200"/>
              <a:t>;</a:t>
            </a:r>
          </a:p>
          <a:p>
            <a:pPr marL="342900" indent="-342900"/>
            <a:r>
              <a:rPr lang="en-US" altLang="zh-CN" sz="2200"/>
              <a:t>	 printf(”sum=%d”,</a:t>
            </a:r>
            <a:r>
              <a:rPr lang="zh-CN" altLang="en-US" sz="2200"/>
              <a:t> </a:t>
            </a:r>
            <a:r>
              <a:rPr lang="en-US" altLang="zh-CN" sz="2200"/>
              <a:t>sum);</a:t>
            </a:r>
            <a:endParaRPr lang="zh-CN" altLang="en-US" sz="2200"/>
          </a:p>
          <a:p>
            <a:pPr marL="342900" indent="-342900"/>
            <a:r>
              <a:rPr lang="en-US" altLang="zh-CN" sz="2200"/>
              <a:t>}</a:t>
            </a:r>
            <a:endParaRPr lang="zh-CN" altLang="en-US" sz="2200"/>
          </a:p>
        </p:txBody>
      </p:sp>
      <p:sp>
        <p:nvSpPr>
          <p:cNvPr id="797703" name="Text Box 7"/>
          <p:cNvSpPr txBox="1">
            <a:spLocks noChangeArrowheads="1"/>
          </p:cNvSpPr>
          <p:nvPr/>
        </p:nvSpPr>
        <p:spPr bwMode="auto">
          <a:xfrm>
            <a:off x="5653088" y="2025650"/>
            <a:ext cx="29686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400"/>
              <a:t>sum=-2147483647</a:t>
            </a:r>
          </a:p>
        </p:txBody>
      </p:sp>
      <p:sp>
        <p:nvSpPr>
          <p:cNvPr id="797704" name="Text Box 8"/>
          <p:cNvSpPr txBox="1">
            <a:spLocks noChangeArrowheads="1"/>
          </p:cNvSpPr>
          <p:nvPr/>
        </p:nvSpPr>
        <p:spPr bwMode="auto">
          <a:xfrm>
            <a:off x="5562600" y="1622425"/>
            <a:ext cx="29702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400"/>
              <a:t>sum=0x80000001</a:t>
            </a:r>
          </a:p>
        </p:txBody>
      </p:sp>
      <p:sp>
        <p:nvSpPr>
          <p:cNvPr id="797706" name="Text Box 10"/>
          <p:cNvSpPr txBox="1">
            <a:spLocks noChangeArrowheads="1"/>
          </p:cNvSpPr>
          <p:nvPr/>
        </p:nvSpPr>
        <p:spPr bwMode="auto">
          <a:xfrm>
            <a:off x="5562600" y="819150"/>
            <a:ext cx="2700338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200"/>
              <a:t>    sum</a:t>
            </a:r>
            <a:r>
              <a:rPr lang="zh-CN" altLang="en-US" sz="2200"/>
              <a:t>的机器数和值分别是什么？</a:t>
            </a:r>
          </a:p>
        </p:txBody>
      </p:sp>
      <p:sp>
        <p:nvSpPr>
          <p:cNvPr id="797707" name="Text Box 11"/>
          <p:cNvSpPr txBox="1">
            <a:spLocks noChangeArrowheads="1"/>
          </p:cNvSpPr>
          <p:nvPr/>
        </p:nvSpPr>
        <p:spPr bwMode="auto">
          <a:xfrm>
            <a:off x="5202238" y="2663825"/>
            <a:ext cx="3736975" cy="3371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3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r>
              <a:rPr lang="zh-CN" altLang="en-US" sz="2200">
                <a:solidFill>
                  <a:srgbClr val="3333CC"/>
                </a:solidFill>
              </a:rPr>
              <a:t>咦，怎么会两个正数相加结果为负数呢？</a:t>
            </a:r>
          </a:p>
          <a:p>
            <a:pPr marL="342900" indent="-342900">
              <a:spcBef>
                <a:spcPct val="30000"/>
              </a:spcBef>
            </a:pPr>
            <a:endParaRPr lang="zh-CN" altLang="en-US" sz="2200">
              <a:solidFill>
                <a:srgbClr val="3333CC"/>
              </a:solidFill>
            </a:endParaRPr>
          </a:p>
          <a:p>
            <a:pPr marL="342900" indent="-342900">
              <a:spcBef>
                <a:spcPct val="30000"/>
              </a:spcBef>
            </a:pPr>
            <a:r>
              <a:rPr lang="zh-CN" altLang="en-US" sz="2200">
                <a:solidFill>
                  <a:srgbClr val="FF3300"/>
                </a:solidFill>
              </a:rPr>
              <a:t>不信！我要试一下！</a:t>
            </a:r>
          </a:p>
          <a:p>
            <a:pPr marL="342900" indent="-342900">
              <a:spcBef>
                <a:spcPct val="30000"/>
              </a:spcBef>
            </a:pPr>
            <a:r>
              <a:rPr lang="zh-CN" altLang="en-US" sz="2200">
                <a:solidFill>
                  <a:srgbClr val="3333CC"/>
                </a:solidFill>
              </a:rPr>
              <a:t>（带机器的同学马上试试）</a:t>
            </a:r>
          </a:p>
          <a:p>
            <a:pPr marL="342900" indent="-342900">
              <a:spcBef>
                <a:spcPct val="30000"/>
              </a:spcBef>
            </a:pPr>
            <a:r>
              <a:rPr lang="zh-CN" altLang="en-US" sz="2200">
                <a:solidFill>
                  <a:srgbClr val="FF3300"/>
                </a:solidFill>
              </a:rPr>
              <a:t>真的耶！</a:t>
            </a:r>
          </a:p>
          <a:p>
            <a:pPr marL="342900" indent="-342900">
              <a:spcBef>
                <a:spcPct val="30000"/>
              </a:spcBef>
            </a:pPr>
            <a:endParaRPr lang="zh-CN" altLang="en-US" sz="2200">
              <a:solidFill>
                <a:srgbClr val="3333CC"/>
              </a:solidFill>
            </a:endParaRPr>
          </a:p>
          <a:p>
            <a:pPr marL="342900" indent="-342900">
              <a:spcBef>
                <a:spcPct val="30000"/>
              </a:spcBef>
            </a:pPr>
            <a:r>
              <a:rPr lang="zh-CN" altLang="en-US" sz="2200">
                <a:solidFill>
                  <a:srgbClr val="008000"/>
                </a:solidFill>
              </a:rPr>
              <a:t>   你能完全相信计算机吗？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97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97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97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97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97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699" grpId="0" animBg="1"/>
      <p:bldP spid="797703" grpId="0"/>
      <p:bldP spid="797704" grpId="0"/>
      <p:bldP spid="79770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495300"/>
          </a:xfrm>
        </p:spPr>
        <p:txBody>
          <a:bodyPr/>
          <a:lstStyle/>
          <a:p>
            <a:r>
              <a:rPr lang="zh-CN" altLang="en-US" sz="3600"/>
              <a:t>传送指令举例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将以下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Intel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格式</a:t>
            </a:r>
            <a:r>
              <a:rPr lang="zh-CN" altLang="en-US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指令转换为</a:t>
            </a:r>
            <a:r>
              <a:rPr lang="en-US" altLang="zh-CN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AT&amp;T</a:t>
            </a:r>
            <a:r>
              <a:rPr lang="zh-CN" altLang="en-US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格式</a:t>
            </a:r>
            <a:r>
              <a:rPr lang="zh-CN" altLang="en-US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指令，并说明功能。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000"/>
              <a:t>push	ebp 	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000"/>
              <a:t>mov  	ebp, esp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000"/>
              <a:t>mov	edx, </a:t>
            </a:r>
            <a:r>
              <a:rPr lang="en-US" altLang="zh-CN" sz="2000">
                <a:solidFill>
                  <a:srgbClr val="3333CC"/>
                </a:solidFill>
              </a:rPr>
              <a:t>DWORD PTR [ebp+8]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000"/>
              <a:t>mov   	bl, 255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000"/>
              <a:t>mov	ax, </a:t>
            </a:r>
            <a:r>
              <a:rPr lang="en-US" altLang="zh-CN" sz="2000">
                <a:solidFill>
                  <a:srgbClr val="3333CC"/>
                </a:solidFill>
              </a:rPr>
              <a:t>WORD PTR [ebp+edx*4+8]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000"/>
              <a:t>mov	</a:t>
            </a:r>
            <a:r>
              <a:rPr lang="en-US" altLang="zh-CN" sz="2000">
                <a:solidFill>
                  <a:srgbClr val="3333CC"/>
                </a:solidFill>
              </a:rPr>
              <a:t>WORD PTR [ebp+20],</a:t>
            </a:r>
            <a:r>
              <a:rPr lang="en-US" altLang="zh-CN" sz="2000"/>
              <a:t> dx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000"/>
              <a:t>lea 	eax, [ecx+edx*4+8]</a:t>
            </a:r>
            <a:endParaRPr lang="zh-CN" altLang="en-US" sz="2000"/>
          </a:p>
        </p:txBody>
      </p:sp>
      <p:sp>
        <p:nvSpPr>
          <p:cNvPr id="620548" name="Rectangle 4"/>
          <p:cNvSpPr>
            <a:spLocks noChangeArrowheads="1"/>
          </p:cNvSpPr>
          <p:nvPr/>
        </p:nvSpPr>
        <p:spPr bwMode="auto">
          <a:xfrm>
            <a:off x="115888" y="3906838"/>
            <a:ext cx="8905875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rgbClr val="FF3300"/>
                </a:solidFill>
              </a:rPr>
              <a:t>pushl	%ebp 		          //R[esp]←R[esp]-4</a:t>
            </a:r>
            <a:r>
              <a:rPr lang="zh-CN" altLang="en-US">
                <a:solidFill>
                  <a:srgbClr val="FF3300"/>
                </a:solidFill>
              </a:rPr>
              <a:t>，</a:t>
            </a:r>
            <a:r>
              <a:rPr lang="en-US" altLang="zh-CN">
                <a:solidFill>
                  <a:srgbClr val="FF3300"/>
                </a:solidFill>
              </a:rPr>
              <a:t>M[R[esp]] ←R[ebp]</a:t>
            </a:r>
            <a:r>
              <a:rPr lang="zh-CN" altLang="en-US">
                <a:solidFill>
                  <a:srgbClr val="FF3300"/>
                </a:solidFill>
              </a:rPr>
              <a:t>，双字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rgbClr val="FF3300"/>
                </a:solidFill>
              </a:rPr>
              <a:t>movl  	%esp, %ebp 	          //R[ebp] ←R[esp]</a:t>
            </a:r>
            <a:r>
              <a:rPr lang="zh-CN" altLang="en-US">
                <a:solidFill>
                  <a:srgbClr val="FF3300"/>
                </a:solidFill>
              </a:rPr>
              <a:t>，双字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rgbClr val="FF3300"/>
                </a:solidFill>
              </a:rPr>
              <a:t>movl	8(%ebp), %edx           //R[edx] ←M[R[ebp]+8]</a:t>
            </a:r>
            <a:r>
              <a:rPr lang="zh-CN" altLang="en-US">
                <a:solidFill>
                  <a:srgbClr val="FF3300"/>
                </a:solidFill>
              </a:rPr>
              <a:t>，双字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rgbClr val="FF3300"/>
                </a:solidFill>
              </a:rPr>
              <a:t>movb   	$255, %bl	          //R[bl]←255</a:t>
            </a:r>
            <a:r>
              <a:rPr lang="zh-CN" altLang="en-US">
                <a:solidFill>
                  <a:srgbClr val="FF3300"/>
                </a:solidFill>
              </a:rPr>
              <a:t>，字节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rgbClr val="FF3300"/>
                </a:solidFill>
              </a:rPr>
              <a:t>movw	8(%ebp,%edx,4), %ax   //R[ax]←M[R[ebp]+R[edx]</a:t>
            </a:r>
            <a:r>
              <a:rPr lang="pt-BR" altLang="zh-CN">
                <a:solidFill>
                  <a:srgbClr val="FF3300"/>
                </a:solidFill>
              </a:rPr>
              <a:t>×4+</a:t>
            </a:r>
            <a:r>
              <a:rPr lang="en-US" altLang="zh-CN">
                <a:solidFill>
                  <a:srgbClr val="FF3300"/>
                </a:solidFill>
              </a:rPr>
              <a:t>8]</a:t>
            </a:r>
            <a:r>
              <a:rPr lang="zh-CN" altLang="en-US">
                <a:solidFill>
                  <a:srgbClr val="FF3300"/>
                </a:solidFill>
              </a:rPr>
              <a:t>，字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rgbClr val="FF3300"/>
                </a:solidFill>
              </a:rPr>
              <a:t>movw	%dx, 20(%ebp)	             //M[R[ebp]</a:t>
            </a:r>
            <a:r>
              <a:rPr lang="pt-BR" altLang="zh-CN">
                <a:solidFill>
                  <a:srgbClr val="FF3300"/>
                </a:solidFill>
              </a:rPr>
              <a:t>+20</a:t>
            </a:r>
            <a:r>
              <a:rPr lang="en-US" altLang="zh-CN">
                <a:solidFill>
                  <a:srgbClr val="FF3300"/>
                </a:solidFill>
              </a:rPr>
              <a:t>]←R[dx]</a:t>
            </a:r>
            <a:r>
              <a:rPr lang="zh-CN" altLang="en-US">
                <a:solidFill>
                  <a:srgbClr val="FF3300"/>
                </a:solidFill>
              </a:rPr>
              <a:t>，字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rgbClr val="FF3300"/>
                </a:solidFill>
              </a:rPr>
              <a:t>leal	8(%ecx,%edx,4), %eax  //R[eax]←R[ecx]+R[edx]</a:t>
            </a:r>
            <a:r>
              <a:rPr lang="pt-BR" altLang="zh-CN">
                <a:solidFill>
                  <a:srgbClr val="FF3300"/>
                </a:solidFill>
              </a:rPr>
              <a:t>×4+</a:t>
            </a:r>
            <a:r>
              <a:rPr lang="en-US" altLang="zh-CN">
                <a:solidFill>
                  <a:srgbClr val="FF3300"/>
                </a:solidFill>
              </a:rPr>
              <a:t>8</a:t>
            </a:r>
            <a:r>
              <a:rPr lang="zh-CN" altLang="en-US">
                <a:solidFill>
                  <a:srgbClr val="FF3300"/>
                </a:solidFill>
              </a:rPr>
              <a:t>，双字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0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0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0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0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0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20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20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20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98425"/>
            <a:ext cx="8229600" cy="561975"/>
          </a:xfrm>
        </p:spPr>
        <p:txBody>
          <a:bodyPr/>
          <a:lstStyle/>
          <a:p>
            <a:r>
              <a:rPr lang="en-US" altLang="zh-CN" sz="3600"/>
              <a:t>IA-32</a:t>
            </a:r>
            <a:r>
              <a:rPr lang="zh-CN" altLang="en-US" sz="3600"/>
              <a:t>常用指令类型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836613"/>
            <a:ext cx="8596313" cy="5741987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）定点算术运算指令</a:t>
            </a:r>
          </a:p>
          <a:p>
            <a:pPr lvl="1">
              <a:lnSpc>
                <a:spcPct val="110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加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减运算（影响标志、不区分无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带符号）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ADD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：加，包括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addb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addw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addl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SUB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：减，包括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subb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subw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subl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1">
              <a:lnSpc>
                <a:spcPct val="110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增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 /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减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运算（影响除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CF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以外的标志、不区分无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带符号）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INC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：加，包括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incb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incw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incl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DEC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：减，包括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decb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decw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decl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1">
              <a:lnSpc>
                <a:spcPct val="110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取负运算（影响标志、若对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取负，则结果为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0/CF=0,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否则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CF=1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NEG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：取负，包括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negb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negw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negl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1">
              <a:lnSpc>
                <a:spcPct val="110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比较运算（做减法得到标志、不区分无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带符号）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CMP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：比较，包括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cmpb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cmpw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cmpl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1">
              <a:lnSpc>
                <a:spcPct val="110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乘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除运算（</a:t>
            </a:r>
            <a:r>
              <a:rPr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影响标志、区分无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带符号）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MUL / IMUL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：无符号乘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带符号乘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DIV/ IDIV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：带无符号除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带符号除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2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22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22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22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22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22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22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22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22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/>
              <a:t>整数乘除指令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88" y="773113"/>
            <a:ext cx="8893175" cy="6021387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乘法指令：可给出一个、两个或三个操作数</a:t>
            </a:r>
          </a:p>
          <a:p>
            <a:pPr lvl="1">
              <a:spcBef>
                <a:spcPct val="30000"/>
              </a:spcBef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若给出一个操作数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，则另一个源操作数隐含在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AL/AX/EAX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中，将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和累加器内容相乘，结果存放在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位）或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DX-AX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位）或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EDX-EAX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位）中。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DX-AX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位乘积的高、低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位分别在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DX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中。 </a:t>
            </a:r>
            <a:r>
              <a:rPr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pt-BR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× </a:t>
            </a:r>
            <a:r>
              <a:rPr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=2n</a:t>
            </a:r>
            <a:r>
              <a:rPr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ct val="30000"/>
              </a:spcBef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若指令中给出两个操作数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DST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，则将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DST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相乘，结果在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DST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中。</a:t>
            </a:r>
            <a:r>
              <a:rPr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pt-BR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× </a:t>
            </a:r>
            <a:r>
              <a:rPr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=n</a:t>
            </a:r>
            <a:r>
              <a:rPr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</a:p>
          <a:p>
            <a:pPr lvl="1">
              <a:spcBef>
                <a:spcPct val="30000"/>
              </a:spcBef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若指令中给出三个操作数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REG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IMM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，则将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和立即数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IMM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相乘，结果在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REG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中。</a:t>
            </a:r>
            <a:r>
              <a:rPr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pt-BR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× </a:t>
            </a:r>
            <a:r>
              <a:rPr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=n</a:t>
            </a:r>
            <a:r>
              <a:rPr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除法指令：只明显指出除数，用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EDX-EAX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中内容除以指定的除数</a:t>
            </a:r>
          </a:p>
          <a:p>
            <a:pPr lvl="1">
              <a:spcBef>
                <a:spcPct val="30000"/>
              </a:spcBef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若为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位，则</a:t>
            </a:r>
            <a:r>
              <a:rPr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位被除数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寄存器中，商送回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AL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，余数在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AH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ct val="30000"/>
              </a:spcBef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若为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位，则</a:t>
            </a:r>
            <a:r>
              <a:rPr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位被除数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DX-AX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寄存器中，商送回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，余数在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DX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ct val="30000"/>
              </a:spcBef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若为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位，则被除数在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EDX-EAX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寄存器中，商送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，余数在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EDX</a:t>
            </a:r>
            <a:r>
              <a:rPr lang="zh-CN" altLang="en-US"/>
              <a:t> </a:t>
            </a:r>
          </a:p>
        </p:txBody>
      </p:sp>
      <p:sp>
        <p:nvSpPr>
          <p:cNvPr id="623620" name="Text Box 4"/>
          <p:cNvSpPr txBox="1">
            <a:spLocks noChangeArrowheads="1"/>
          </p:cNvSpPr>
          <p:nvPr/>
        </p:nvSpPr>
        <p:spPr bwMode="auto">
          <a:xfrm>
            <a:off x="250825" y="6219825"/>
            <a:ext cx="7561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  <a:latin typeface="Arial" charset="0"/>
              </a:rPr>
              <a:t>以上内容不要死记硬背，遇到具体指令时能查阅到并理解即可。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3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3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23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23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561975"/>
          </a:xfrm>
        </p:spPr>
        <p:txBody>
          <a:bodyPr/>
          <a:lstStyle/>
          <a:p>
            <a:r>
              <a:rPr lang="zh-CN" altLang="en-US" sz="3600"/>
              <a:t>定点算术运算指令汇总 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246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819150"/>
            <a:ext cx="8642350" cy="5805488"/>
          </a:xfrm>
          <a:prstGeom prst="rect">
            <a:avLst/>
          </a:prstGeom>
          <a:noFill/>
        </p:spPr>
      </p:pic>
      <p:sp>
        <p:nvSpPr>
          <p:cNvPr id="624645" name="Rectangle 5"/>
          <p:cNvSpPr>
            <a:spLocks noChangeArrowheads="1"/>
          </p:cNvSpPr>
          <p:nvPr/>
        </p:nvSpPr>
        <p:spPr bwMode="auto">
          <a:xfrm>
            <a:off x="296863" y="3519488"/>
            <a:ext cx="8550275" cy="3014662"/>
          </a:xfrm>
          <a:prstGeom prst="rect">
            <a:avLst/>
          </a:prstGeom>
          <a:solidFill>
            <a:srgbClr val="000080">
              <a:alpha val="22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561975"/>
          </a:xfrm>
        </p:spPr>
        <p:txBody>
          <a:bodyPr/>
          <a:lstStyle/>
          <a:p>
            <a:r>
              <a:rPr lang="en-US" altLang="zh-CN" sz="3600"/>
              <a:t>IA-32</a:t>
            </a:r>
            <a:r>
              <a:rPr lang="zh-CN" altLang="en-US" sz="3600"/>
              <a:t>常用指令类型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684213"/>
            <a:ext cx="8356600" cy="560705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）按位运算指令</a:t>
            </a:r>
          </a:p>
          <a:p>
            <a:pPr lvl="1">
              <a:lnSpc>
                <a:spcPct val="110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逻辑运算（仅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NOT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不影响标志，其他指令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OF=CF=0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ZF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SF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根据结果设置：若全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ZF=1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；若最高位为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SF=1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NOT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：非，包括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notb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notw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notl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AND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：与，包括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andb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andw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andl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OR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：或，包括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orb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orw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orl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XOR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：异或，包括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xorb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xorw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xorl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TEST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：做“与”操作测试，仅影响标志</a:t>
            </a:r>
          </a:p>
          <a:p>
            <a:pPr lvl="1">
              <a:lnSpc>
                <a:spcPct val="110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移位运算（左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右移时，最高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最低位送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CF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SHL/SHR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：逻辑左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右移，包括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shlb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shrw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shrl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SAL/SAR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：算术左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右移，</a:t>
            </a:r>
            <a:r>
              <a:rPr lang="zh-CN" altLang="en-US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左移判溢出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，右移高位补符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zh-CN" altLang="en-US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（移位前、后符号位发生变化，则</a:t>
            </a:r>
            <a:r>
              <a:rPr lang="en-US" altLang="zh-CN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OF=1 </a:t>
            </a:r>
            <a:r>
              <a:rPr lang="zh-CN" altLang="en-US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ROL/ROR: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 循环左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右移，包括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rolb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rorw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roll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RCL/RCR: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 带循环左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右移，将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CF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作为操作数一部分循环移位</a:t>
            </a:r>
          </a:p>
        </p:txBody>
      </p:sp>
      <p:sp>
        <p:nvSpPr>
          <p:cNvPr id="803844" name="Text Box 4"/>
          <p:cNvSpPr txBox="1">
            <a:spLocks noChangeArrowheads="1"/>
          </p:cNvSpPr>
          <p:nvPr/>
        </p:nvSpPr>
        <p:spPr bwMode="auto">
          <a:xfrm>
            <a:off x="250825" y="6362700"/>
            <a:ext cx="7561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  <a:latin typeface="Arial" charset="0"/>
              </a:rPr>
              <a:t>以上内容不要死记硬背，遇到具体指令时能查阅到并理解即可。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0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0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0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0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0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0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0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03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03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03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80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/>
              <a:t>按位运算指令举例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836613"/>
            <a:ext cx="8596312" cy="55181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15000"/>
              </a:spcBef>
              <a:buFontTx/>
              <a:buNone/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    假设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short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型变量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被编译器分配在寄存器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中，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R[ax]=FF80H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，则以下汇编代码段执行后变量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的机器数和真值分别是多少？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movw %ax, %dx  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     salw   $2, %ax        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     addl   %dx, %ax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     sarw   $1, %ax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Tx/>
              <a:buNone/>
            </a:pPr>
            <a:r>
              <a:rPr lang="zh-CN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解：</a:t>
            </a:r>
            <a:r>
              <a:rPr lang="en-US" altLang="zh-CN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$2</a:t>
            </a:r>
            <a:r>
              <a:rPr lang="zh-CN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$1</a:t>
            </a:r>
            <a:r>
              <a:rPr lang="zh-CN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分别表示立即数</a:t>
            </a:r>
            <a:r>
              <a:rPr lang="en-US" altLang="zh-CN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short</a:t>
            </a:r>
            <a:r>
              <a:rPr lang="zh-CN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型变量，故都是算术移位指令，并进行带符号整数加。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  假设上述代码段执行前</a:t>
            </a:r>
            <a:r>
              <a:rPr lang="en-US" altLang="zh-CN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R[ax]=x</a:t>
            </a:r>
            <a:r>
              <a:rPr lang="zh-CN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，则执行</a:t>
            </a:r>
            <a:r>
              <a:rPr lang="en-US" altLang="zh-CN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((x&lt;&lt;2)+x)&gt;&gt;1</a:t>
            </a:r>
            <a:r>
              <a:rPr lang="zh-CN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后，</a:t>
            </a:r>
            <a:r>
              <a:rPr lang="en-US" altLang="zh-CN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R[ax]=5x/2</a:t>
            </a:r>
            <a:r>
              <a:rPr lang="zh-CN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20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算术左移时，</a:t>
            </a:r>
            <a:r>
              <a:rPr lang="en-US" altLang="zh-CN" sz="220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zh-CN" altLang="en-US" sz="220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中的内容在移位前、后符号未发生变化，故</a:t>
            </a:r>
            <a:r>
              <a:rPr lang="en-US" altLang="zh-CN" sz="220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OF=0</a:t>
            </a:r>
            <a:r>
              <a:rPr lang="zh-CN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，没有溢出。最终</a:t>
            </a:r>
            <a:r>
              <a:rPr lang="en-US" altLang="zh-CN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AX</a:t>
            </a:r>
            <a:r>
              <a:rPr lang="zh-CN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的内容为</a:t>
            </a:r>
            <a:r>
              <a:rPr lang="en-US" altLang="zh-CN" sz="22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FEC0H</a:t>
            </a:r>
            <a:r>
              <a:rPr lang="zh-CN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，解释为</a:t>
            </a:r>
            <a:r>
              <a:rPr lang="en-US" altLang="zh-CN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short</a:t>
            </a:r>
            <a:r>
              <a:rPr lang="zh-CN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型整数时，其值为</a:t>
            </a:r>
            <a:r>
              <a:rPr lang="en-US" altLang="zh-CN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-320</a:t>
            </a:r>
            <a:r>
              <a:rPr lang="zh-CN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。验证：</a:t>
            </a:r>
            <a:r>
              <a:rPr lang="en-US" altLang="zh-CN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x=-128</a:t>
            </a:r>
            <a:r>
              <a:rPr lang="zh-CN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5x/2=-320</a:t>
            </a:r>
            <a:r>
              <a:rPr lang="zh-CN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。经验证，结果正确。</a:t>
            </a:r>
          </a:p>
        </p:txBody>
      </p:sp>
      <p:sp>
        <p:nvSpPr>
          <p:cNvPr id="804868" name="Text Box 4"/>
          <p:cNvSpPr txBox="1">
            <a:spLocks noChangeArrowheads="1"/>
          </p:cNvSpPr>
          <p:nvPr/>
        </p:nvSpPr>
        <p:spPr bwMode="auto">
          <a:xfrm>
            <a:off x="3175000" y="2124075"/>
            <a:ext cx="3646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  <a:latin typeface="Arial" charset="0"/>
              </a:rPr>
              <a:t>1111 1111 1000 0000&lt;&lt;2</a:t>
            </a:r>
          </a:p>
        </p:txBody>
      </p:sp>
      <p:sp>
        <p:nvSpPr>
          <p:cNvPr id="804869" name="Text Box 5"/>
          <p:cNvSpPr txBox="1">
            <a:spLocks noChangeArrowheads="1"/>
          </p:cNvSpPr>
          <p:nvPr/>
        </p:nvSpPr>
        <p:spPr bwMode="auto">
          <a:xfrm>
            <a:off x="3176588" y="2484438"/>
            <a:ext cx="5535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  <a:latin typeface="Arial" charset="0"/>
              </a:rPr>
              <a:t>1111 1111 1000 0000+</a:t>
            </a:r>
            <a:r>
              <a:rPr lang="en-US" altLang="zh-CN" sz="2000">
                <a:solidFill>
                  <a:srgbClr val="CC3300"/>
                </a:solidFill>
                <a:latin typeface="Arial" charset="0"/>
                <a:ea typeface="宋体" pitchFamily="2" charset="-122"/>
              </a:rPr>
              <a:t>1111 1110 0000 0000</a:t>
            </a:r>
          </a:p>
        </p:txBody>
      </p:sp>
      <p:sp>
        <p:nvSpPr>
          <p:cNvPr id="804870" name="Text Box 6"/>
          <p:cNvSpPr txBox="1">
            <a:spLocks noChangeArrowheads="1"/>
          </p:cNvSpPr>
          <p:nvPr/>
        </p:nvSpPr>
        <p:spPr bwMode="auto">
          <a:xfrm>
            <a:off x="3176588" y="2897188"/>
            <a:ext cx="57610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  <a:latin typeface="Arial" charset="0"/>
              </a:rPr>
              <a:t>1111 1101 1000 0000&gt;&gt;</a:t>
            </a:r>
            <a:r>
              <a:rPr lang="en-US" altLang="zh-CN" sz="2000">
                <a:solidFill>
                  <a:srgbClr val="3333CC"/>
                </a:solidFill>
                <a:latin typeface="Arial" charset="0"/>
              </a:rPr>
              <a:t>1=1111 1110 1100 0000</a:t>
            </a:r>
          </a:p>
        </p:txBody>
      </p:sp>
      <p:sp>
        <p:nvSpPr>
          <p:cNvPr id="804871" name="Text Box 7"/>
          <p:cNvSpPr txBox="1">
            <a:spLocks noChangeArrowheads="1"/>
          </p:cNvSpPr>
          <p:nvPr/>
        </p:nvSpPr>
        <p:spPr bwMode="auto">
          <a:xfrm>
            <a:off x="746125" y="6219825"/>
            <a:ext cx="74263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66FF"/>
                </a:solidFill>
              </a:rPr>
              <a:t>逆向工程：从汇编指令退出高级语言程序代码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0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868" grpId="0"/>
      <p:bldP spid="804869" grpId="0"/>
      <p:bldP spid="804870" grpId="0"/>
      <p:bldP spid="8048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en-US" altLang="zh-CN" sz="3600"/>
              <a:t>IA-32</a:t>
            </a:r>
            <a:r>
              <a:rPr lang="zh-CN" altLang="en-US" sz="3600"/>
              <a:t>的体系结构是怎样的呢？</a:t>
            </a:r>
          </a:p>
        </p:txBody>
      </p:sp>
      <p:sp>
        <p:nvSpPr>
          <p:cNvPr id="749571" name="Text Box 3"/>
          <p:cNvSpPr txBox="1">
            <a:spLocks noChangeArrowheads="1"/>
          </p:cNvSpPr>
          <p:nvPr/>
        </p:nvSpPr>
        <p:spPr bwMode="auto">
          <a:xfrm>
            <a:off x="657225" y="2978150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grpSp>
        <p:nvGrpSpPr>
          <p:cNvPr id="749572" name="Group 4"/>
          <p:cNvGrpSpPr>
            <a:grpSpLocks/>
          </p:cNvGrpSpPr>
          <p:nvPr/>
        </p:nvGrpSpPr>
        <p:grpSpPr bwMode="auto">
          <a:xfrm>
            <a:off x="341313" y="2168525"/>
            <a:ext cx="4949825" cy="4591050"/>
            <a:chOff x="215" y="1338"/>
            <a:chExt cx="3118" cy="2892"/>
          </a:xfrm>
        </p:grpSpPr>
        <p:sp>
          <p:nvSpPr>
            <p:cNvPr id="749573" name="Rectangle 5"/>
            <p:cNvSpPr>
              <a:spLocks noChangeArrowheads="1"/>
            </p:cNvSpPr>
            <p:nvPr/>
          </p:nvSpPr>
          <p:spPr bwMode="auto">
            <a:xfrm>
              <a:off x="215" y="1650"/>
              <a:ext cx="3118" cy="2580"/>
            </a:xfrm>
            <a:prstGeom prst="rect">
              <a:avLst/>
            </a:prstGeom>
            <a:noFill/>
            <a:ln w="38100" cap="rnd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9574" name="Text Box 6"/>
            <p:cNvSpPr txBox="1">
              <a:spLocks noChangeArrowheads="1"/>
            </p:cNvSpPr>
            <p:nvPr/>
          </p:nvSpPr>
          <p:spPr bwMode="auto">
            <a:xfrm>
              <a:off x="385" y="1338"/>
              <a:ext cx="53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CPU</a:t>
              </a:r>
            </a:p>
          </p:txBody>
        </p:sp>
      </p:grpSp>
      <p:sp>
        <p:nvSpPr>
          <p:cNvPr id="749575" name="Text Box 7"/>
          <p:cNvSpPr txBox="1">
            <a:spLocks noChangeArrowheads="1"/>
          </p:cNvSpPr>
          <p:nvPr/>
        </p:nvSpPr>
        <p:spPr bwMode="auto">
          <a:xfrm>
            <a:off x="2681288" y="3068638"/>
            <a:ext cx="103505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  PC</a:t>
            </a:r>
          </a:p>
        </p:txBody>
      </p:sp>
      <p:grpSp>
        <p:nvGrpSpPr>
          <p:cNvPr id="749576" name="Group 8"/>
          <p:cNvGrpSpPr>
            <a:grpSpLocks/>
          </p:cNvGrpSpPr>
          <p:nvPr/>
        </p:nvGrpSpPr>
        <p:grpSpPr bwMode="auto">
          <a:xfrm>
            <a:off x="7767638" y="3429000"/>
            <a:ext cx="1125537" cy="831850"/>
            <a:chOff x="4893" y="2132"/>
            <a:chExt cx="709" cy="524"/>
          </a:xfrm>
        </p:grpSpPr>
        <p:sp>
          <p:nvSpPr>
            <p:cNvPr id="749577" name="Text Box 9"/>
            <p:cNvSpPr txBox="1">
              <a:spLocks noChangeArrowheads="1"/>
            </p:cNvSpPr>
            <p:nvPr/>
          </p:nvSpPr>
          <p:spPr bwMode="auto">
            <a:xfrm>
              <a:off x="5205" y="2132"/>
              <a:ext cx="397" cy="524"/>
            </a:xfrm>
            <a:prstGeom prst="rect">
              <a:avLst/>
            </a:prstGeom>
            <a:solidFill>
              <a:srgbClr val="0000FF">
                <a:alpha val="25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输入</a:t>
              </a:r>
            </a:p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设备</a:t>
              </a:r>
            </a:p>
          </p:txBody>
        </p:sp>
        <p:sp>
          <p:nvSpPr>
            <p:cNvPr id="749578" name="AutoShape 10"/>
            <p:cNvSpPr>
              <a:spLocks noChangeArrowheads="1"/>
            </p:cNvSpPr>
            <p:nvPr/>
          </p:nvSpPr>
          <p:spPr bwMode="auto">
            <a:xfrm>
              <a:off x="4893" y="2358"/>
              <a:ext cx="283" cy="141"/>
            </a:xfrm>
            <a:prstGeom prst="leftRightArrow">
              <a:avLst>
                <a:gd name="adj1" fmla="val 50000"/>
                <a:gd name="adj2" fmla="val 40142"/>
              </a:avLst>
            </a:prstGeom>
            <a:solidFill>
              <a:schemeClr val="bg1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/>
              <a:endParaRPr lang="zh-CN" altLang="en-US">
                <a:solidFill>
                  <a:srgbClr val="CC3300"/>
                </a:solidFill>
              </a:endParaRPr>
            </a:p>
          </p:txBody>
        </p:sp>
      </p:grpSp>
      <p:grpSp>
        <p:nvGrpSpPr>
          <p:cNvPr id="749579" name="Group 11"/>
          <p:cNvGrpSpPr>
            <a:grpSpLocks/>
          </p:cNvGrpSpPr>
          <p:nvPr/>
        </p:nvGrpSpPr>
        <p:grpSpPr bwMode="auto">
          <a:xfrm>
            <a:off x="7767638" y="4822825"/>
            <a:ext cx="1125537" cy="831850"/>
            <a:chOff x="4893" y="3010"/>
            <a:chExt cx="709" cy="524"/>
          </a:xfrm>
        </p:grpSpPr>
        <p:sp>
          <p:nvSpPr>
            <p:cNvPr id="749580" name="Text Box 12"/>
            <p:cNvSpPr txBox="1">
              <a:spLocks noChangeArrowheads="1"/>
            </p:cNvSpPr>
            <p:nvPr/>
          </p:nvSpPr>
          <p:spPr bwMode="auto">
            <a:xfrm>
              <a:off x="5205" y="3010"/>
              <a:ext cx="397" cy="524"/>
            </a:xfrm>
            <a:prstGeom prst="rect">
              <a:avLst/>
            </a:prstGeom>
            <a:solidFill>
              <a:srgbClr val="0000FF">
                <a:alpha val="25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输出</a:t>
              </a:r>
              <a:endParaRPr lang="en-US" altLang="zh-CN" sz="2400">
                <a:solidFill>
                  <a:srgbClr val="CC3300"/>
                </a:solidFill>
              </a:endParaRPr>
            </a:p>
            <a:p>
              <a:pPr marL="342900" indent="-342900"/>
              <a:r>
                <a:rPr lang="zh-CN" altLang="en-US" sz="2400">
                  <a:solidFill>
                    <a:srgbClr val="CC3300"/>
                  </a:solidFill>
                </a:rPr>
                <a:t>设备</a:t>
              </a:r>
            </a:p>
          </p:txBody>
        </p:sp>
        <p:sp>
          <p:nvSpPr>
            <p:cNvPr id="749581" name="AutoShape 13"/>
            <p:cNvSpPr>
              <a:spLocks noChangeArrowheads="1"/>
            </p:cNvSpPr>
            <p:nvPr/>
          </p:nvSpPr>
          <p:spPr bwMode="auto">
            <a:xfrm>
              <a:off x="4893" y="3180"/>
              <a:ext cx="283" cy="141"/>
            </a:xfrm>
            <a:prstGeom prst="leftRightArrow">
              <a:avLst>
                <a:gd name="adj1" fmla="val 50000"/>
                <a:gd name="adj2" fmla="val 40142"/>
              </a:avLst>
            </a:prstGeom>
            <a:solidFill>
              <a:schemeClr val="bg1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49582" name="Text Box 14"/>
          <p:cNvSpPr txBox="1">
            <a:spLocks noChangeArrowheads="1"/>
          </p:cNvSpPr>
          <p:nvPr/>
        </p:nvSpPr>
        <p:spPr bwMode="auto">
          <a:xfrm>
            <a:off x="3986213" y="306863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MAR</a:t>
            </a:r>
          </a:p>
        </p:txBody>
      </p:sp>
      <p:sp>
        <p:nvSpPr>
          <p:cNvPr id="749583" name="Text Box 15"/>
          <p:cNvSpPr txBox="1">
            <a:spLocks noChangeArrowheads="1"/>
          </p:cNvSpPr>
          <p:nvPr/>
        </p:nvSpPr>
        <p:spPr bwMode="auto">
          <a:xfrm>
            <a:off x="4032250" y="6083300"/>
            <a:ext cx="107950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MDR</a:t>
            </a:r>
          </a:p>
        </p:txBody>
      </p:sp>
      <p:sp>
        <p:nvSpPr>
          <p:cNvPr id="749584" name="Line 16"/>
          <p:cNvSpPr>
            <a:spLocks noChangeShapeType="1"/>
          </p:cNvSpPr>
          <p:nvPr/>
        </p:nvSpPr>
        <p:spPr bwMode="auto">
          <a:xfrm>
            <a:off x="2141538" y="3248025"/>
            <a:ext cx="5397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9585" name="Line 17"/>
          <p:cNvSpPr>
            <a:spLocks noChangeShapeType="1"/>
          </p:cNvSpPr>
          <p:nvPr/>
        </p:nvSpPr>
        <p:spPr bwMode="auto">
          <a:xfrm>
            <a:off x="3716338" y="3248025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9586" name="Line 18"/>
          <p:cNvSpPr>
            <a:spLocks noChangeShapeType="1"/>
          </p:cNvSpPr>
          <p:nvPr/>
        </p:nvSpPr>
        <p:spPr bwMode="auto">
          <a:xfrm>
            <a:off x="4392613" y="5588000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49587" name="Group 19"/>
          <p:cNvGrpSpPr>
            <a:grpSpLocks/>
          </p:cNvGrpSpPr>
          <p:nvPr/>
        </p:nvGrpSpPr>
        <p:grpSpPr bwMode="auto">
          <a:xfrm>
            <a:off x="2771775" y="3833813"/>
            <a:ext cx="765175" cy="1484312"/>
            <a:chOff x="3135" y="2472"/>
            <a:chExt cx="454" cy="935"/>
          </a:xfrm>
        </p:grpSpPr>
        <p:grpSp>
          <p:nvGrpSpPr>
            <p:cNvPr id="749588" name="Group 20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49589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9590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9591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9592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9593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9594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9595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9596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49597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749598" name="Group 30"/>
          <p:cNvGrpSpPr>
            <a:grpSpLocks/>
          </p:cNvGrpSpPr>
          <p:nvPr/>
        </p:nvGrpSpPr>
        <p:grpSpPr bwMode="auto">
          <a:xfrm>
            <a:off x="3492500" y="4238625"/>
            <a:ext cx="404813" cy="809625"/>
            <a:chOff x="2030" y="2415"/>
            <a:chExt cx="341" cy="510"/>
          </a:xfrm>
        </p:grpSpPr>
        <p:sp>
          <p:nvSpPr>
            <p:cNvPr id="749599" name="Line 31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9600" name="Line 32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9601" name="Text Box 33"/>
          <p:cNvSpPr txBox="1">
            <a:spLocks noChangeArrowheads="1"/>
          </p:cNvSpPr>
          <p:nvPr/>
        </p:nvSpPr>
        <p:spPr bwMode="auto">
          <a:xfrm>
            <a:off x="1781175" y="3743325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49602" name="Line 34"/>
          <p:cNvSpPr>
            <a:spLocks noChangeShapeType="1"/>
          </p:cNvSpPr>
          <p:nvPr/>
        </p:nvSpPr>
        <p:spPr bwMode="auto">
          <a:xfrm flipH="1">
            <a:off x="2232025" y="4329113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49603" name="Group 35"/>
          <p:cNvGrpSpPr>
            <a:grpSpLocks/>
          </p:cNvGrpSpPr>
          <p:nvPr/>
        </p:nvGrpSpPr>
        <p:grpSpPr bwMode="auto">
          <a:xfrm>
            <a:off x="1511300" y="3429000"/>
            <a:ext cx="227013" cy="855663"/>
            <a:chOff x="895" y="1905"/>
            <a:chExt cx="143" cy="539"/>
          </a:xfrm>
        </p:grpSpPr>
        <p:sp>
          <p:nvSpPr>
            <p:cNvPr id="749604" name="Line 36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9605" name="Line 37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9606" name="Line 38"/>
          <p:cNvSpPr>
            <a:spLocks noChangeShapeType="1"/>
          </p:cNvSpPr>
          <p:nvPr/>
        </p:nvSpPr>
        <p:spPr bwMode="auto">
          <a:xfrm flipV="1">
            <a:off x="4527550" y="3473450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49607" name="Group 39"/>
          <p:cNvGrpSpPr>
            <a:grpSpLocks/>
          </p:cNvGrpSpPr>
          <p:nvPr/>
        </p:nvGrpSpPr>
        <p:grpSpPr bwMode="auto">
          <a:xfrm>
            <a:off x="2501900" y="4686300"/>
            <a:ext cx="1530350" cy="1487488"/>
            <a:chOff x="1576" y="2924"/>
            <a:chExt cx="964" cy="937"/>
          </a:xfrm>
        </p:grpSpPr>
        <p:sp>
          <p:nvSpPr>
            <p:cNvPr id="749608" name="Line 40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9609" name="Line 41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9610" name="Line 42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9611" name="Group 43"/>
          <p:cNvGrpSpPr>
            <a:grpSpLocks/>
          </p:cNvGrpSpPr>
          <p:nvPr/>
        </p:nvGrpSpPr>
        <p:grpSpPr bwMode="auto">
          <a:xfrm>
            <a:off x="3357563" y="5453063"/>
            <a:ext cx="493712" cy="719137"/>
            <a:chOff x="2115" y="3405"/>
            <a:chExt cx="311" cy="453"/>
          </a:xfrm>
        </p:grpSpPr>
        <p:sp>
          <p:nvSpPr>
            <p:cNvPr id="749612" name="Line 44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9613" name="Line 45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9614" name="Group 46"/>
          <p:cNvGrpSpPr>
            <a:grpSpLocks/>
          </p:cNvGrpSpPr>
          <p:nvPr/>
        </p:nvGrpSpPr>
        <p:grpSpPr bwMode="auto">
          <a:xfrm>
            <a:off x="1150938" y="3470275"/>
            <a:ext cx="4725987" cy="2298700"/>
            <a:chOff x="725" y="2158"/>
            <a:chExt cx="2977" cy="1448"/>
          </a:xfrm>
        </p:grpSpPr>
        <p:sp>
          <p:nvSpPr>
            <p:cNvPr id="749615" name="Line 47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9616" name="Line 48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9617" name="Line 49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9618" name="Text Box 50"/>
          <p:cNvSpPr txBox="1">
            <a:spLocks noChangeArrowheads="1"/>
          </p:cNvSpPr>
          <p:nvPr/>
        </p:nvSpPr>
        <p:spPr bwMode="auto">
          <a:xfrm>
            <a:off x="657225" y="6129338"/>
            <a:ext cx="103505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r>
              <a:rPr lang="en-US" altLang="zh-CN">
                <a:solidFill>
                  <a:schemeClr val="hlink"/>
                </a:solidFill>
              </a:rPr>
              <a:t>IR</a:t>
            </a:r>
          </a:p>
        </p:txBody>
      </p:sp>
      <p:sp>
        <p:nvSpPr>
          <p:cNvPr id="749619" name="Line 51"/>
          <p:cNvSpPr>
            <a:spLocks noChangeShapeType="1"/>
          </p:cNvSpPr>
          <p:nvPr/>
        </p:nvSpPr>
        <p:spPr bwMode="auto">
          <a:xfrm flipH="1">
            <a:off x="1692275" y="6353175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9620" name="Line 52"/>
          <p:cNvSpPr>
            <a:spLocks noChangeShapeType="1"/>
          </p:cNvSpPr>
          <p:nvPr/>
        </p:nvSpPr>
        <p:spPr bwMode="auto">
          <a:xfrm flipV="1">
            <a:off x="836613" y="3429000"/>
            <a:ext cx="0" cy="2700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49621" name="Group 53"/>
          <p:cNvGrpSpPr>
            <a:grpSpLocks/>
          </p:cNvGrpSpPr>
          <p:nvPr/>
        </p:nvGrpSpPr>
        <p:grpSpPr bwMode="auto">
          <a:xfrm>
            <a:off x="5292725" y="2663825"/>
            <a:ext cx="1262063" cy="3870325"/>
            <a:chOff x="3333" y="1650"/>
            <a:chExt cx="795" cy="2438"/>
          </a:xfrm>
        </p:grpSpPr>
        <p:sp>
          <p:nvSpPr>
            <p:cNvPr id="749622" name="Text Box 54"/>
            <p:cNvSpPr txBox="1">
              <a:spLocks noChangeArrowheads="1"/>
            </p:cNvSpPr>
            <p:nvPr/>
          </p:nvSpPr>
          <p:spPr bwMode="auto">
            <a:xfrm>
              <a:off x="3447" y="1650"/>
              <a:ext cx="53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008000"/>
                  </a:solidFill>
                </a:rPr>
                <a:t>地址</a:t>
              </a:r>
            </a:p>
          </p:txBody>
        </p:sp>
        <p:sp>
          <p:nvSpPr>
            <p:cNvPr id="749623" name="AutoShape 55"/>
            <p:cNvSpPr>
              <a:spLocks noChangeArrowheads="1"/>
            </p:cNvSpPr>
            <p:nvPr/>
          </p:nvSpPr>
          <p:spPr bwMode="auto">
            <a:xfrm>
              <a:off x="3362" y="2756"/>
              <a:ext cx="765" cy="284"/>
            </a:xfrm>
            <a:prstGeom prst="leftRightArrow">
              <a:avLst>
                <a:gd name="adj1" fmla="val 50000"/>
                <a:gd name="adj2" fmla="val 53873"/>
              </a:avLst>
            </a:prstGeom>
            <a:solidFill>
              <a:schemeClr val="bg1"/>
            </a:solidFill>
            <a:ln w="28575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9624" name="Text Box 56"/>
            <p:cNvSpPr txBox="1">
              <a:spLocks noChangeArrowheads="1"/>
            </p:cNvSpPr>
            <p:nvPr/>
          </p:nvSpPr>
          <p:spPr bwMode="auto">
            <a:xfrm>
              <a:off x="3532" y="3634"/>
              <a:ext cx="48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3333CC"/>
                  </a:solidFill>
                </a:rPr>
                <a:t>数据</a:t>
              </a:r>
            </a:p>
          </p:txBody>
        </p:sp>
        <p:sp>
          <p:nvSpPr>
            <p:cNvPr id="749625" name="AutoShape 57"/>
            <p:cNvSpPr>
              <a:spLocks noChangeArrowheads="1"/>
            </p:cNvSpPr>
            <p:nvPr/>
          </p:nvSpPr>
          <p:spPr bwMode="auto">
            <a:xfrm>
              <a:off x="3334" y="3804"/>
              <a:ext cx="794" cy="284"/>
            </a:xfrm>
            <a:prstGeom prst="leftRightArrow">
              <a:avLst>
                <a:gd name="adj1" fmla="val 50000"/>
                <a:gd name="adj2" fmla="val 55915"/>
              </a:avLst>
            </a:prstGeom>
            <a:solidFill>
              <a:schemeClr val="bg1"/>
            </a:solidFill>
            <a:ln w="28575" algn="ctr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9626" name="Text Box 58"/>
            <p:cNvSpPr txBox="1">
              <a:spLocks noChangeArrowheads="1"/>
            </p:cNvSpPr>
            <p:nvPr/>
          </p:nvSpPr>
          <p:spPr bwMode="auto">
            <a:xfrm>
              <a:off x="3504" y="2534"/>
              <a:ext cx="53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FF3300"/>
                  </a:solidFill>
                </a:rPr>
                <a:t>控制</a:t>
              </a:r>
            </a:p>
          </p:txBody>
        </p:sp>
        <p:sp>
          <p:nvSpPr>
            <p:cNvPr id="749627" name="AutoShape 59"/>
            <p:cNvSpPr>
              <a:spLocks noChangeArrowheads="1"/>
            </p:cNvSpPr>
            <p:nvPr/>
          </p:nvSpPr>
          <p:spPr bwMode="auto">
            <a:xfrm>
              <a:off x="3333" y="1843"/>
              <a:ext cx="794" cy="341"/>
            </a:xfrm>
            <a:prstGeom prst="rightArrow">
              <a:avLst>
                <a:gd name="adj1" fmla="val 50000"/>
                <a:gd name="adj2" fmla="val 58211"/>
              </a:avLst>
            </a:prstGeom>
            <a:solidFill>
              <a:schemeClr val="bg1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9628" name="Line 60"/>
            <p:cNvSpPr>
              <a:spLocks noChangeShapeType="1"/>
            </p:cNvSpPr>
            <p:nvPr/>
          </p:nvSpPr>
          <p:spPr bwMode="auto">
            <a:xfrm flipV="1">
              <a:off x="3731" y="2982"/>
              <a:ext cx="0" cy="6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9629" name="Group 61"/>
          <p:cNvGrpSpPr>
            <a:grpSpLocks/>
          </p:cNvGrpSpPr>
          <p:nvPr/>
        </p:nvGrpSpPr>
        <p:grpSpPr bwMode="auto">
          <a:xfrm>
            <a:off x="3490913" y="3513138"/>
            <a:ext cx="1755775" cy="2127250"/>
            <a:chOff x="2199" y="2185"/>
            <a:chExt cx="1106" cy="1340"/>
          </a:xfrm>
        </p:grpSpPr>
        <p:sp>
          <p:nvSpPr>
            <p:cNvPr id="749630" name="Text Box 62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GPRs</a:t>
              </a:r>
            </a:p>
          </p:txBody>
        </p:sp>
        <p:grpSp>
          <p:nvGrpSpPr>
            <p:cNvPr id="749631" name="Group 63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49632" name="Group 64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49633" name="Rectangle 65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9634" name="Line 66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9635" name="Line 67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9636" name="Line 68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49637" name="Text Box 69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49638" name="Text Box 70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49639" name="Text Box 71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2</a:t>
                </a:r>
              </a:p>
            </p:txBody>
          </p:sp>
          <p:sp>
            <p:nvSpPr>
              <p:cNvPr id="749640" name="Text Box 72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3</a:t>
                </a:r>
              </a:p>
            </p:txBody>
          </p:sp>
        </p:grpSp>
        <p:sp>
          <p:nvSpPr>
            <p:cNvPr id="749641" name="Rectangle 73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49642" name="Group 74"/>
          <p:cNvGrpSpPr>
            <a:grpSpLocks/>
          </p:cNvGrpSpPr>
          <p:nvPr/>
        </p:nvGrpSpPr>
        <p:grpSpPr bwMode="auto">
          <a:xfrm>
            <a:off x="6551613" y="2528888"/>
            <a:ext cx="1397000" cy="4049712"/>
            <a:chOff x="4127" y="1565"/>
            <a:chExt cx="880" cy="2551"/>
          </a:xfrm>
        </p:grpSpPr>
        <p:grpSp>
          <p:nvGrpSpPr>
            <p:cNvPr id="749643" name="Group 75"/>
            <p:cNvGrpSpPr>
              <a:grpSpLocks/>
            </p:cNvGrpSpPr>
            <p:nvPr/>
          </p:nvGrpSpPr>
          <p:grpSpPr bwMode="auto">
            <a:xfrm>
              <a:off x="4127" y="1565"/>
              <a:ext cx="880" cy="2551"/>
              <a:chOff x="4156" y="1565"/>
              <a:chExt cx="908" cy="2551"/>
            </a:xfrm>
          </p:grpSpPr>
          <p:sp>
            <p:nvSpPr>
              <p:cNvPr id="749644" name="Text Box 76"/>
              <p:cNvSpPr txBox="1">
                <a:spLocks noChangeArrowheads="1"/>
              </p:cNvSpPr>
              <p:nvPr/>
            </p:nvSpPr>
            <p:spPr bwMode="auto">
              <a:xfrm>
                <a:off x="4156" y="1565"/>
                <a:ext cx="737" cy="288"/>
              </a:xfrm>
              <a:prstGeom prst="rect">
                <a:avLst/>
              </a:prstGeom>
              <a:solidFill>
                <a:srgbClr val="0000FF">
                  <a:alpha val="25999"/>
                </a:srgb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zh-CN" altLang="en-US" sz="2400"/>
                  <a:t>存储器</a:t>
                </a:r>
              </a:p>
            </p:txBody>
          </p:sp>
          <p:grpSp>
            <p:nvGrpSpPr>
              <p:cNvPr id="749645" name="Group 77"/>
              <p:cNvGrpSpPr>
                <a:grpSpLocks/>
              </p:cNvGrpSpPr>
              <p:nvPr/>
            </p:nvGrpSpPr>
            <p:grpSpPr bwMode="auto">
              <a:xfrm>
                <a:off x="4156" y="1877"/>
                <a:ext cx="737" cy="2211"/>
                <a:chOff x="3447" y="1423"/>
                <a:chExt cx="879" cy="2211"/>
              </a:xfrm>
            </p:grpSpPr>
            <p:sp>
              <p:nvSpPr>
                <p:cNvPr id="749646" name="Rectangle 78"/>
                <p:cNvSpPr>
                  <a:spLocks noChangeArrowheads="1"/>
                </p:cNvSpPr>
                <p:nvPr/>
              </p:nvSpPr>
              <p:spPr bwMode="auto">
                <a:xfrm>
                  <a:off x="3447" y="1423"/>
                  <a:ext cx="879" cy="2211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9647" name="Line 79"/>
                <p:cNvSpPr>
                  <a:spLocks noChangeShapeType="1"/>
                </p:cNvSpPr>
                <p:nvPr/>
              </p:nvSpPr>
              <p:spPr bwMode="auto">
                <a:xfrm>
                  <a:off x="3447" y="1678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9648" name="Line 80"/>
                <p:cNvSpPr>
                  <a:spLocks noChangeShapeType="1"/>
                </p:cNvSpPr>
                <p:nvPr/>
              </p:nvSpPr>
              <p:spPr bwMode="auto">
                <a:xfrm>
                  <a:off x="3447" y="1962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9649" name="Line 81"/>
                <p:cNvSpPr>
                  <a:spLocks noChangeShapeType="1"/>
                </p:cNvSpPr>
                <p:nvPr/>
              </p:nvSpPr>
              <p:spPr bwMode="auto">
                <a:xfrm>
                  <a:off x="3447" y="2245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9650" name="Line 82"/>
                <p:cNvSpPr>
                  <a:spLocks noChangeShapeType="1"/>
                </p:cNvSpPr>
                <p:nvPr/>
              </p:nvSpPr>
              <p:spPr bwMode="auto">
                <a:xfrm>
                  <a:off x="3447" y="2529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9651" name="Line 83"/>
                <p:cNvSpPr>
                  <a:spLocks noChangeShapeType="1"/>
                </p:cNvSpPr>
                <p:nvPr/>
              </p:nvSpPr>
              <p:spPr bwMode="auto">
                <a:xfrm>
                  <a:off x="3447" y="2812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9652" name="Line 84"/>
                <p:cNvSpPr>
                  <a:spLocks noChangeShapeType="1"/>
                </p:cNvSpPr>
                <p:nvPr/>
              </p:nvSpPr>
              <p:spPr bwMode="auto">
                <a:xfrm>
                  <a:off x="3447" y="3096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9653" name="Line 85"/>
                <p:cNvSpPr>
                  <a:spLocks noChangeShapeType="1"/>
                </p:cNvSpPr>
                <p:nvPr/>
              </p:nvSpPr>
              <p:spPr bwMode="auto">
                <a:xfrm>
                  <a:off x="3447" y="3379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49654" name="Text Box 86"/>
              <p:cNvSpPr txBox="1">
                <a:spLocks noChangeArrowheads="1"/>
              </p:cNvSpPr>
              <p:nvPr/>
            </p:nvSpPr>
            <p:spPr bwMode="auto">
              <a:xfrm>
                <a:off x="4864" y="1941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0</a:t>
                </a:r>
              </a:p>
            </p:txBody>
          </p:sp>
          <p:sp>
            <p:nvSpPr>
              <p:cNvPr id="749655" name="Text Box 87"/>
              <p:cNvSpPr txBox="1">
                <a:spLocks noChangeArrowheads="1"/>
              </p:cNvSpPr>
              <p:nvPr/>
            </p:nvSpPr>
            <p:spPr bwMode="auto">
              <a:xfrm>
                <a:off x="4865" y="2160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1</a:t>
                </a:r>
              </a:p>
            </p:txBody>
          </p:sp>
          <p:sp>
            <p:nvSpPr>
              <p:cNvPr id="749656" name="Text Box 88"/>
              <p:cNvSpPr txBox="1">
                <a:spLocks noChangeArrowheads="1"/>
              </p:cNvSpPr>
              <p:nvPr/>
            </p:nvSpPr>
            <p:spPr bwMode="auto">
              <a:xfrm>
                <a:off x="4865" y="247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2</a:t>
                </a:r>
              </a:p>
            </p:txBody>
          </p:sp>
          <p:sp>
            <p:nvSpPr>
              <p:cNvPr id="749657" name="Text Box 89"/>
              <p:cNvSpPr txBox="1">
                <a:spLocks noChangeArrowheads="1"/>
              </p:cNvSpPr>
              <p:nvPr/>
            </p:nvSpPr>
            <p:spPr bwMode="auto">
              <a:xfrm>
                <a:off x="4864" y="275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3</a:t>
                </a:r>
              </a:p>
            </p:txBody>
          </p:sp>
          <p:sp>
            <p:nvSpPr>
              <p:cNvPr id="749658" name="Text Box 90"/>
              <p:cNvSpPr txBox="1">
                <a:spLocks noChangeArrowheads="1"/>
              </p:cNvSpPr>
              <p:nvPr/>
            </p:nvSpPr>
            <p:spPr bwMode="auto">
              <a:xfrm>
                <a:off x="4865" y="29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4</a:t>
                </a:r>
              </a:p>
            </p:txBody>
          </p:sp>
          <p:sp>
            <p:nvSpPr>
              <p:cNvPr id="749659" name="Text Box 91"/>
              <p:cNvSpPr txBox="1">
                <a:spLocks noChangeArrowheads="1"/>
              </p:cNvSpPr>
              <p:nvPr/>
            </p:nvSpPr>
            <p:spPr bwMode="auto">
              <a:xfrm>
                <a:off x="4865" y="332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5</a:t>
                </a:r>
              </a:p>
            </p:txBody>
          </p:sp>
          <p:sp>
            <p:nvSpPr>
              <p:cNvPr id="749660" name="Text Box 92"/>
              <p:cNvSpPr txBox="1">
                <a:spLocks noChangeArrowheads="1"/>
              </p:cNvSpPr>
              <p:nvPr/>
            </p:nvSpPr>
            <p:spPr bwMode="auto">
              <a:xfrm>
                <a:off x="4864" y="3578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6</a:t>
                </a:r>
              </a:p>
            </p:txBody>
          </p:sp>
          <p:sp>
            <p:nvSpPr>
              <p:cNvPr id="749661" name="Text Box 93"/>
              <p:cNvSpPr txBox="1">
                <a:spLocks noChangeArrowheads="1"/>
              </p:cNvSpPr>
              <p:nvPr/>
            </p:nvSpPr>
            <p:spPr bwMode="auto">
              <a:xfrm>
                <a:off x="4864" y="388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8000"/>
                    </a:solidFill>
                  </a:rPr>
                  <a:t>7</a:t>
                </a:r>
              </a:p>
            </p:txBody>
          </p:sp>
        </p:grpSp>
        <p:sp>
          <p:nvSpPr>
            <p:cNvPr id="749662" name="Rectangle 94"/>
            <p:cNvSpPr>
              <a:spLocks noChangeArrowheads="1"/>
            </p:cNvSpPr>
            <p:nvPr/>
          </p:nvSpPr>
          <p:spPr bwMode="auto">
            <a:xfrm>
              <a:off x="4127" y="1877"/>
              <a:ext cx="708" cy="2211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49663" name="Text Box 95"/>
          <p:cNvSpPr txBox="1">
            <a:spLocks noChangeArrowheads="1"/>
          </p:cNvSpPr>
          <p:nvPr/>
        </p:nvSpPr>
        <p:spPr bwMode="auto">
          <a:xfrm>
            <a:off x="115888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749664" name="Text Box 96"/>
          <p:cNvSpPr txBox="1">
            <a:spLocks noChangeArrowheads="1"/>
          </p:cNvSpPr>
          <p:nvPr/>
        </p:nvSpPr>
        <p:spPr bwMode="auto">
          <a:xfrm>
            <a:off x="161925" y="863600"/>
            <a:ext cx="8893175" cy="1230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200"/>
              <a:t>你妈会做的菜和厨师会做的菜不一样，同一个菜谱的做法也可能不同</a:t>
            </a:r>
          </a:p>
          <a:p>
            <a:pPr marL="342900" indent="-342900" algn="ctr">
              <a:spcBef>
                <a:spcPct val="20000"/>
              </a:spcBef>
            </a:pPr>
            <a:r>
              <a:rPr lang="zh-CN" altLang="en-US" sz="2200">
                <a:solidFill>
                  <a:srgbClr val="0066FF"/>
                </a:solidFill>
              </a:rPr>
              <a:t>如同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200">
                <a:solidFill>
                  <a:srgbClr val="FF3300"/>
                </a:solidFill>
              </a:rPr>
              <a:t>不同架构支持的指令集不同，同一种指令的实现方式和功能也可能不同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9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9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9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标题 1"/>
          <p:cNvSpPr>
            <a:spLocks noGrp="1"/>
          </p:cNvSpPr>
          <p:nvPr>
            <p:ph type="title" idx="4294967295"/>
          </p:nvPr>
        </p:nvSpPr>
        <p:spPr>
          <a:xfrm>
            <a:off x="5427663" y="98425"/>
            <a:ext cx="3330575" cy="561975"/>
          </a:xfrm>
        </p:spPr>
        <p:txBody>
          <a:bodyPr/>
          <a:lstStyle/>
          <a:p>
            <a:r>
              <a:rPr lang="zh-CN" altLang="en-US" sz="3600"/>
              <a:t>移位指令举例</a:t>
            </a:r>
          </a:p>
        </p:txBody>
      </p:sp>
      <p:sp>
        <p:nvSpPr>
          <p:cNvPr id="734211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3421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3213" y="654050"/>
            <a:ext cx="7570787" cy="6149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3421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375" y="233363"/>
            <a:ext cx="3897313" cy="3014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34219" name="Line 11"/>
          <p:cNvSpPr>
            <a:spLocks noChangeShapeType="1"/>
          </p:cNvSpPr>
          <p:nvPr/>
        </p:nvSpPr>
        <p:spPr bwMode="auto">
          <a:xfrm>
            <a:off x="2862263" y="1449388"/>
            <a:ext cx="4995862" cy="71913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4220" name="Line 12"/>
          <p:cNvSpPr>
            <a:spLocks noChangeShapeType="1"/>
          </p:cNvSpPr>
          <p:nvPr/>
        </p:nvSpPr>
        <p:spPr bwMode="auto">
          <a:xfrm>
            <a:off x="3267075" y="2033588"/>
            <a:ext cx="4995863" cy="719137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34223" name="Group 15"/>
          <p:cNvGrpSpPr>
            <a:grpSpLocks/>
          </p:cNvGrpSpPr>
          <p:nvPr/>
        </p:nvGrpSpPr>
        <p:grpSpPr bwMode="auto">
          <a:xfrm>
            <a:off x="3941763" y="2393950"/>
            <a:ext cx="4456112" cy="2430463"/>
            <a:chOff x="2483" y="1508"/>
            <a:chExt cx="2807" cy="1531"/>
          </a:xfrm>
        </p:grpSpPr>
        <p:sp>
          <p:nvSpPr>
            <p:cNvPr id="734221" name="Rectangle 13"/>
            <p:cNvSpPr>
              <a:spLocks noChangeArrowheads="1"/>
            </p:cNvSpPr>
            <p:nvPr/>
          </p:nvSpPr>
          <p:spPr bwMode="auto">
            <a:xfrm>
              <a:off x="3419" y="2132"/>
              <a:ext cx="1871" cy="907"/>
            </a:xfrm>
            <a:prstGeom prst="rect">
              <a:avLst/>
            </a:prstGeom>
            <a:noFill/>
            <a:ln w="28575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4222" name="Line 14"/>
            <p:cNvSpPr>
              <a:spLocks noChangeShapeType="1"/>
            </p:cNvSpPr>
            <p:nvPr/>
          </p:nvSpPr>
          <p:spPr bwMode="auto">
            <a:xfrm>
              <a:off x="2483" y="1508"/>
              <a:ext cx="907" cy="5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34227" name="Group 19"/>
          <p:cNvGrpSpPr>
            <a:grpSpLocks/>
          </p:cNvGrpSpPr>
          <p:nvPr/>
        </p:nvGrpSpPr>
        <p:grpSpPr bwMode="auto">
          <a:xfrm>
            <a:off x="3851275" y="2798763"/>
            <a:ext cx="4546600" cy="3484562"/>
            <a:chOff x="2426" y="1791"/>
            <a:chExt cx="2864" cy="2195"/>
          </a:xfrm>
        </p:grpSpPr>
        <p:sp>
          <p:nvSpPr>
            <p:cNvPr id="734225" name="Rectangle 17"/>
            <p:cNvSpPr>
              <a:spLocks noChangeArrowheads="1"/>
            </p:cNvSpPr>
            <p:nvPr/>
          </p:nvSpPr>
          <p:spPr bwMode="auto">
            <a:xfrm>
              <a:off x="3419" y="3067"/>
              <a:ext cx="1871" cy="919"/>
            </a:xfrm>
            <a:prstGeom prst="rect">
              <a:avLst/>
            </a:prstGeom>
            <a:noFill/>
            <a:ln w="38100" algn="ctr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4226" name="Line 18"/>
            <p:cNvSpPr>
              <a:spLocks noChangeShapeType="1"/>
            </p:cNvSpPr>
            <p:nvPr/>
          </p:nvSpPr>
          <p:spPr bwMode="auto">
            <a:xfrm>
              <a:off x="2426" y="1791"/>
              <a:ext cx="964" cy="130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4228" name="Line 20"/>
          <p:cNvSpPr>
            <a:spLocks noChangeShapeType="1"/>
          </p:cNvSpPr>
          <p:nvPr/>
        </p:nvSpPr>
        <p:spPr bwMode="auto">
          <a:xfrm>
            <a:off x="5381625" y="3924300"/>
            <a:ext cx="3600450" cy="0"/>
          </a:xfrm>
          <a:prstGeom prst="line">
            <a:avLst/>
          </a:prstGeom>
          <a:noFill/>
          <a:ln w="57150">
            <a:solidFill>
              <a:srgbClr val="FF33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4229" name="Line 21"/>
          <p:cNvSpPr>
            <a:spLocks noChangeShapeType="1"/>
          </p:cNvSpPr>
          <p:nvPr/>
        </p:nvSpPr>
        <p:spPr bwMode="auto">
          <a:xfrm flipV="1">
            <a:off x="5291138" y="5364163"/>
            <a:ext cx="3781425" cy="44450"/>
          </a:xfrm>
          <a:prstGeom prst="line">
            <a:avLst/>
          </a:prstGeom>
          <a:noFill/>
          <a:ln w="57150">
            <a:solidFill>
              <a:srgbClr val="3333CC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4230" name="Text Box 22"/>
          <p:cNvSpPr txBox="1">
            <a:spLocks noChangeArrowheads="1"/>
          </p:cNvSpPr>
          <p:nvPr/>
        </p:nvSpPr>
        <p:spPr bwMode="auto">
          <a:xfrm>
            <a:off x="8442325" y="3563938"/>
            <a:ext cx="4683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算术</a:t>
            </a:r>
          </a:p>
        </p:txBody>
      </p:sp>
      <p:sp>
        <p:nvSpPr>
          <p:cNvPr id="734231" name="Text Box 23"/>
          <p:cNvSpPr txBox="1">
            <a:spLocks noChangeArrowheads="1"/>
          </p:cNvSpPr>
          <p:nvPr/>
        </p:nvSpPr>
        <p:spPr bwMode="auto">
          <a:xfrm>
            <a:off x="8486775" y="4959350"/>
            <a:ext cx="4683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逻辑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3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3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9" grpId="0" animBg="1"/>
      <p:bldP spid="734220" grpId="0" animBg="1"/>
      <p:bldP spid="734228" grpId="0" animBg="1"/>
      <p:bldP spid="734229" grpId="0" animBg="1"/>
      <p:bldP spid="734230" grpId="0"/>
      <p:bldP spid="73423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561975"/>
          </a:xfrm>
        </p:spPr>
        <p:txBody>
          <a:bodyPr/>
          <a:lstStyle/>
          <a:p>
            <a:r>
              <a:rPr lang="en-US" altLang="zh-CN" sz="3600"/>
              <a:t>IA-32</a:t>
            </a:r>
            <a:r>
              <a:rPr lang="zh-CN" altLang="en-US" sz="3600"/>
              <a:t>常用指令类型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36613"/>
            <a:ext cx="8596312" cy="52181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）控制转移指令</a:t>
            </a:r>
          </a:p>
          <a:p>
            <a:pPr>
              <a:buFontTx/>
              <a:buNone/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指令执行可</a:t>
            </a:r>
            <a:r>
              <a:rPr lang="zh-CN" altLang="en-US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按顺序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 或 </a:t>
            </a:r>
            <a:r>
              <a:rPr lang="zh-CN" altLang="en-US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跳转到转移目标指令处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执行</a:t>
            </a:r>
          </a:p>
          <a:p>
            <a:pPr lvl="1">
              <a:lnSpc>
                <a:spcPct val="110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无条件转移指令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JMP DST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：无条件转移到目标指令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DST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处执行</a:t>
            </a:r>
          </a:p>
          <a:p>
            <a:pPr lvl="1">
              <a:lnSpc>
                <a:spcPct val="110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  <a:hlinkClick r:id="" action="ppaction://hlinkshowjump?jump=nextslide"/>
              </a:rPr>
              <a:t>条件转移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Jcc DST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cc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为条件码，根据标志（条件码）判断是否满足条件，若满足，则转移到目标指令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DST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处执行，否则按顺序执行</a:t>
            </a:r>
          </a:p>
          <a:p>
            <a:pPr lvl="1">
              <a:lnSpc>
                <a:spcPct val="110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条件设置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SETcc DST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：将条件码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cc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保存到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DST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（通常是一个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位寄存器 ）</a:t>
            </a:r>
          </a:p>
          <a:p>
            <a:pPr lvl="1">
              <a:lnSpc>
                <a:spcPct val="110000"/>
              </a:lnSpc>
            </a:pPr>
            <a:r>
              <a:rPr lang="zh-CN" altLang="en-US">
                <a:ea typeface="微软雅黑" pitchFamily="34" charset="-122"/>
              </a:rPr>
              <a:t>调用和返回指令</a:t>
            </a:r>
            <a:r>
              <a:rPr lang="zh-CN" altLang="en-US"/>
              <a:t> </a:t>
            </a:r>
            <a:r>
              <a:rPr lang="zh-CN" altLang="en-US">
                <a:solidFill>
                  <a:srgbClr val="CC3300"/>
                </a:solidFill>
                <a:ea typeface="微软雅黑" pitchFamily="34" charset="-122"/>
              </a:rPr>
              <a:t>（用于过程调用）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CALL DST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返回地址</a:t>
            </a:r>
            <a:r>
              <a:rPr lang="en-US" altLang="zh-CN" sz="20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RA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入栈，转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DST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处执行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RET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：从栈中取出返回地址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RA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，转到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RA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处执行</a:t>
            </a:r>
          </a:p>
          <a:p>
            <a:pPr lvl="1">
              <a:lnSpc>
                <a:spcPct val="110000"/>
              </a:lnSpc>
            </a:pPr>
            <a:r>
              <a:rPr lang="zh-CN" altLang="en-US">
                <a:ea typeface="微软雅黑" pitchFamily="34" charset="-122"/>
              </a:rPr>
              <a:t>中断指令</a:t>
            </a:r>
            <a:r>
              <a:rPr lang="zh-CN" altLang="en-US"/>
              <a:t>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（详见第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章）</a:t>
            </a: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</a:pPr>
            <a:endParaRPr lang="zh-CN" altLang="en-US"/>
          </a:p>
        </p:txBody>
      </p:sp>
      <p:sp>
        <p:nvSpPr>
          <p:cNvPr id="632836" name="Text Box 4"/>
          <p:cNvSpPr txBox="1">
            <a:spLocks noChangeArrowheads="1"/>
          </p:cNvSpPr>
          <p:nvPr/>
        </p:nvSpPr>
        <p:spPr bwMode="auto">
          <a:xfrm>
            <a:off x="250825" y="6219825"/>
            <a:ext cx="7561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  <a:latin typeface="Arial" charset="0"/>
              </a:rPr>
              <a:t>以上内容不要死记硬背，遇到具体指令时能查阅到并理解即可。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3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3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3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3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3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/>
              <a:t>条件转移指令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88" y="911225"/>
            <a:ext cx="1709737" cy="521811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>
                <a:ea typeface="微软雅黑" pitchFamily="34" charset="-122"/>
              </a:rPr>
              <a:t>分三类：</a:t>
            </a:r>
          </a:p>
          <a:p>
            <a:pPr>
              <a:spcBef>
                <a:spcPct val="45000"/>
              </a:spcBef>
              <a:buFontTx/>
              <a:buNone/>
            </a:pPr>
            <a:r>
              <a:rPr lang="en-US" altLang="zh-CN" sz="22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sz="22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根据单个标志的值转移</a:t>
            </a:r>
          </a:p>
          <a:p>
            <a:pPr>
              <a:spcBef>
                <a:spcPct val="45000"/>
              </a:spcBef>
              <a:buFontTx/>
              <a:buNone/>
            </a:pPr>
            <a:r>
              <a:rPr lang="en-US" altLang="zh-CN" sz="22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r>
              <a:rPr lang="zh-CN" altLang="en-US" sz="22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按无符号整数比较转移</a:t>
            </a:r>
          </a:p>
          <a:p>
            <a:pPr>
              <a:spcBef>
                <a:spcPct val="45000"/>
              </a:spcBef>
              <a:buFontTx/>
              <a:buNone/>
            </a:pPr>
            <a:r>
              <a:rPr lang="en-US" altLang="zh-CN" sz="22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(3)</a:t>
            </a:r>
            <a:r>
              <a:rPr lang="zh-CN" altLang="en-US" sz="22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按带符号整数比较转移</a:t>
            </a:r>
          </a:p>
        </p:txBody>
      </p:sp>
      <p:grpSp>
        <p:nvGrpSpPr>
          <p:cNvPr id="633864" name="Group 8"/>
          <p:cNvGrpSpPr>
            <a:grpSpLocks/>
          </p:cNvGrpSpPr>
          <p:nvPr/>
        </p:nvGrpSpPr>
        <p:grpSpPr bwMode="auto">
          <a:xfrm>
            <a:off x="1916113" y="188913"/>
            <a:ext cx="7137400" cy="6480175"/>
            <a:chOff x="1207" y="516"/>
            <a:chExt cx="4496" cy="3685"/>
          </a:xfrm>
        </p:grpSpPr>
        <p:pic>
          <p:nvPicPr>
            <p:cNvPr id="633860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07" y="516"/>
              <a:ext cx="4496" cy="3685"/>
            </a:xfrm>
            <a:prstGeom prst="rect">
              <a:avLst/>
            </a:prstGeom>
            <a:noFill/>
          </p:spPr>
        </p:pic>
        <p:sp>
          <p:nvSpPr>
            <p:cNvPr id="633861" name="Rectangle 5"/>
            <p:cNvSpPr>
              <a:spLocks noChangeArrowheads="1"/>
            </p:cNvSpPr>
            <p:nvPr/>
          </p:nvSpPr>
          <p:spPr bwMode="auto">
            <a:xfrm>
              <a:off x="1633" y="743"/>
              <a:ext cx="4025" cy="1700"/>
            </a:xfrm>
            <a:prstGeom prst="rect">
              <a:avLst/>
            </a:prstGeom>
            <a:solidFill>
              <a:schemeClr val="accent1">
                <a:alpha val="1799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3862" name="Rectangle 6"/>
            <p:cNvSpPr>
              <a:spLocks noChangeArrowheads="1"/>
            </p:cNvSpPr>
            <p:nvPr/>
          </p:nvSpPr>
          <p:spPr bwMode="auto">
            <a:xfrm>
              <a:off x="1633" y="2443"/>
              <a:ext cx="4025" cy="851"/>
            </a:xfrm>
            <a:prstGeom prst="rect">
              <a:avLst/>
            </a:prstGeom>
            <a:solidFill>
              <a:srgbClr val="FF0000">
                <a:alpha val="17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3863" name="Rectangle 7"/>
            <p:cNvSpPr>
              <a:spLocks noChangeArrowheads="1"/>
            </p:cNvSpPr>
            <p:nvPr/>
          </p:nvSpPr>
          <p:spPr bwMode="auto">
            <a:xfrm>
              <a:off x="1633" y="3294"/>
              <a:ext cx="4025" cy="850"/>
            </a:xfrm>
            <a:prstGeom prst="rect">
              <a:avLst/>
            </a:prstGeom>
            <a:solidFill>
              <a:srgbClr val="FFFF00">
                <a:alpha val="17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2288" y="100013"/>
            <a:ext cx="8156575" cy="600075"/>
          </a:xfrm>
          <a:noFill/>
        </p:spPr>
        <p:txBody>
          <a:bodyPr lIns="63500" tIns="25400" rIns="63500" bIns="25400" anchor="t">
            <a:spAutoFit/>
          </a:bodyPr>
          <a:lstStyle/>
          <a:p>
            <a:r>
              <a:rPr lang="zh-CN" altLang="en-US" sz="3600"/>
              <a:t>标志信息是干什么的？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6863" y="1089025"/>
            <a:ext cx="8574087" cy="803275"/>
          </a:xfrm>
          <a:noFill/>
        </p:spPr>
        <p:txBody>
          <a:bodyPr lIns="63500" tIns="25400" rIns="63500" bIns="25400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500"/>
              <a:t>Ex1:  -7- 6 = -7 + (-6) = +3              6 - (-7) = 6 + 7 = -3</a:t>
            </a:r>
            <a:endParaRPr lang="zh-CN" altLang="en-US" sz="250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/>
              <a:t>          </a:t>
            </a:r>
            <a:r>
              <a:rPr lang="en-US" altLang="zh-CN" sz="2500"/>
              <a:t>9 - 6 = 3 </a:t>
            </a:r>
            <a:r>
              <a:rPr lang="en-US" altLang="zh-CN" sz="2500">
                <a:cs typeface="Arial" charset="0"/>
              </a:rPr>
              <a:t>	</a:t>
            </a:r>
            <a:r>
              <a:rPr lang="en-US" altLang="zh-CN" sz="2500"/>
              <a:t>	               6 - 9 = 13</a:t>
            </a:r>
            <a:endParaRPr lang="en-US" altLang="zh-CN" sz="2500">
              <a:cs typeface="Arial" charset="0"/>
            </a:endParaRPr>
          </a:p>
        </p:txBody>
      </p:sp>
      <p:sp>
        <p:nvSpPr>
          <p:cNvPr id="736260" name="Rectangle 4"/>
          <p:cNvSpPr>
            <a:spLocks noChangeArrowheads="1"/>
          </p:cNvSpPr>
          <p:nvPr/>
        </p:nvSpPr>
        <p:spPr bwMode="auto">
          <a:xfrm>
            <a:off x="1935163" y="246856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1</a:t>
            </a:r>
          </a:p>
        </p:txBody>
      </p:sp>
      <p:sp>
        <p:nvSpPr>
          <p:cNvPr id="736261" name="Rectangle 8"/>
          <p:cNvSpPr>
            <a:spLocks noChangeArrowheads="1"/>
          </p:cNvSpPr>
          <p:nvPr/>
        </p:nvSpPr>
        <p:spPr bwMode="auto">
          <a:xfrm>
            <a:off x="1935163" y="284956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Arial" charset="0"/>
                <a:ea typeface="宋体" pitchFamily="2" charset="-122"/>
                <a:cs typeface="Arial" charset="0"/>
              </a:rPr>
              <a:t>1</a:t>
            </a:r>
          </a:p>
        </p:txBody>
      </p:sp>
      <p:sp>
        <p:nvSpPr>
          <p:cNvPr id="736262" name="Rectangle 12"/>
          <p:cNvSpPr>
            <a:spLocks noChangeArrowheads="1"/>
          </p:cNvSpPr>
          <p:nvPr/>
        </p:nvSpPr>
        <p:spPr bwMode="auto">
          <a:xfrm>
            <a:off x="1173163" y="2849563"/>
            <a:ext cx="3286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000">
                <a:latin typeface="Arial" charset="0"/>
                <a:ea typeface="宋体" pitchFamily="2" charset="-122"/>
                <a:cs typeface="Arial" charset="0"/>
              </a:rPr>
              <a:t>+</a:t>
            </a:r>
          </a:p>
        </p:txBody>
      </p:sp>
      <p:sp>
        <p:nvSpPr>
          <p:cNvPr id="736263" name="Line 13"/>
          <p:cNvSpPr>
            <a:spLocks noChangeShapeType="1"/>
          </p:cNvSpPr>
          <p:nvPr/>
        </p:nvSpPr>
        <p:spPr bwMode="auto">
          <a:xfrm>
            <a:off x="1193800" y="3154363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6264" name="Rectangle 38"/>
          <p:cNvSpPr>
            <a:spLocks noChangeArrowheads="1"/>
          </p:cNvSpPr>
          <p:nvPr/>
        </p:nvSpPr>
        <p:spPr bwMode="auto">
          <a:xfrm>
            <a:off x="1935163" y="208756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0</a:t>
            </a:r>
          </a:p>
        </p:txBody>
      </p:sp>
      <p:sp>
        <p:nvSpPr>
          <p:cNvPr id="736265" name="Line 39"/>
          <p:cNvSpPr>
            <a:spLocks noChangeShapeType="1"/>
          </p:cNvSpPr>
          <p:nvPr/>
        </p:nvSpPr>
        <p:spPr bwMode="auto">
          <a:xfrm flipH="1" flipV="1">
            <a:off x="2171700" y="2309813"/>
            <a:ext cx="3937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6266" name="Line 41"/>
          <p:cNvSpPr>
            <a:spLocks noChangeShapeType="1"/>
          </p:cNvSpPr>
          <p:nvPr/>
        </p:nvSpPr>
        <p:spPr bwMode="auto">
          <a:xfrm flipH="1" flipV="1">
            <a:off x="1562100" y="2309813"/>
            <a:ext cx="3937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6267" name="Rectangle 87"/>
          <p:cNvSpPr>
            <a:spLocks noChangeArrowheads="1"/>
          </p:cNvSpPr>
          <p:nvPr/>
        </p:nvSpPr>
        <p:spPr bwMode="auto">
          <a:xfrm>
            <a:off x="2527300" y="2484438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0</a:t>
            </a:r>
          </a:p>
        </p:txBody>
      </p:sp>
      <p:sp>
        <p:nvSpPr>
          <p:cNvPr id="736268" name="Rectangle 88"/>
          <p:cNvSpPr>
            <a:spLocks noChangeArrowheads="1"/>
          </p:cNvSpPr>
          <p:nvPr/>
        </p:nvSpPr>
        <p:spPr bwMode="auto">
          <a:xfrm>
            <a:off x="3119438" y="2495550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0</a:t>
            </a:r>
          </a:p>
        </p:txBody>
      </p:sp>
      <p:sp>
        <p:nvSpPr>
          <p:cNvPr id="736269" name="Rectangle 89"/>
          <p:cNvSpPr>
            <a:spLocks noChangeArrowheads="1"/>
          </p:cNvSpPr>
          <p:nvPr/>
        </p:nvSpPr>
        <p:spPr bwMode="auto">
          <a:xfrm>
            <a:off x="3138488" y="281622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Arial" charset="0"/>
                <a:ea typeface="宋体" pitchFamily="2" charset="-122"/>
                <a:cs typeface="Arial" charset="0"/>
              </a:rPr>
              <a:t>1</a:t>
            </a:r>
          </a:p>
        </p:txBody>
      </p:sp>
      <p:sp>
        <p:nvSpPr>
          <p:cNvPr id="736270" name="Rectangle 90"/>
          <p:cNvSpPr>
            <a:spLocks noChangeArrowheads="1"/>
          </p:cNvSpPr>
          <p:nvPr/>
        </p:nvSpPr>
        <p:spPr bwMode="auto">
          <a:xfrm>
            <a:off x="3743325" y="248602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Arial" charset="0"/>
                <a:ea typeface="宋体" pitchFamily="2" charset="-122"/>
                <a:cs typeface="Arial" charset="0"/>
              </a:rPr>
              <a:t>1</a:t>
            </a:r>
          </a:p>
        </p:txBody>
      </p:sp>
      <p:sp>
        <p:nvSpPr>
          <p:cNvPr id="736271" name="Rectangle 91"/>
          <p:cNvSpPr>
            <a:spLocks noChangeArrowheads="1"/>
          </p:cNvSpPr>
          <p:nvPr/>
        </p:nvSpPr>
        <p:spPr bwMode="auto">
          <a:xfrm>
            <a:off x="3743325" y="324326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Arial" charset="0"/>
                <a:ea typeface="宋体" pitchFamily="2" charset="-122"/>
                <a:cs typeface="Arial" charset="0"/>
              </a:rPr>
              <a:t>1</a:t>
            </a:r>
          </a:p>
        </p:txBody>
      </p:sp>
      <p:sp>
        <p:nvSpPr>
          <p:cNvPr id="736272" name="Rectangle 103"/>
          <p:cNvSpPr>
            <a:spLocks noChangeArrowheads="1"/>
          </p:cNvSpPr>
          <p:nvPr/>
        </p:nvSpPr>
        <p:spPr bwMode="auto">
          <a:xfrm>
            <a:off x="1354138" y="208597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Arial" charset="0"/>
                <a:ea typeface="宋体" pitchFamily="2" charset="-122"/>
                <a:cs typeface="Arial" charset="0"/>
              </a:rPr>
              <a:t>1</a:t>
            </a:r>
          </a:p>
        </p:txBody>
      </p:sp>
      <p:sp>
        <p:nvSpPr>
          <p:cNvPr id="736273" name="Rectangle 104"/>
          <p:cNvSpPr>
            <a:spLocks noChangeArrowheads="1"/>
          </p:cNvSpPr>
          <p:nvPr/>
        </p:nvSpPr>
        <p:spPr bwMode="auto">
          <a:xfrm>
            <a:off x="1936750" y="3213100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0</a:t>
            </a:r>
          </a:p>
        </p:txBody>
      </p:sp>
      <p:sp>
        <p:nvSpPr>
          <p:cNvPr id="736274" name="Rectangle 105"/>
          <p:cNvSpPr>
            <a:spLocks noChangeArrowheads="1"/>
          </p:cNvSpPr>
          <p:nvPr/>
        </p:nvSpPr>
        <p:spPr bwMode="auto">
          <a:xfrm>
            <a:off x="2524125" y="322897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Arial" charset="0"/>
                <a:ea typeface="宋体" pitchFamily="2" charset="-122"/>
                <a:cs typeface="Arial" charset="0"/>
              </a:rPr>
              <a:t>0</a:t>
            </a:r>
          </a:p>
        </p:txBody>
      </p:sp>
      <p:sp>
        <p:nvSpPr>
          <p:cNvPr id="736275" name="Rectangle 106"/>
          <p:cNvSpPr>
            <a:spLocks noChangeArrowheads="1"/>
          </p:cNvSpPr>
          <p:nvPr/>
        </p:nvSpPr>
        <p:spPr bwMode="auto">
          <a:xfrm>
            <a:off x="2525713" y="2859088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Arial" charset="0"/>
                <a:ea typeface="宋体" pitchFamily="2" charset="-122"/>
                <a:cs typeface="Arial" charset="0"/>
              </a:rPr>
              <a:t>0</a:t>
            </a:r>
          </a:p>
        </p:txBody>
      </p:sp>
      <p:sp>
        <p:nvSpPr>
          <p:cNvPr id="736276" name="Rectangle 107"/>
          <p:cNvSpPr>
            <a:spLocks noChangeArrowheads="1"/>
          </p:cNvSpPr>
          <p:nvPr/>
        </p:nvSpPr>
        <p:spPr bwMode="auto">
          <a:xfrm>
            <a:off x="3125788" y="323056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1</a:t>
            </a:r>
          </a:p>
        </p:txBody>
      </p:sp>
      <p:sp>
        <p:nvSpPr>
          <p:cNvPr id="736277" name="Rectangle 108"/>
          <p:cNvSpPr>
            <a:spLocks noChangeArrowheads="1"/>
          </p:cNvSpPr>
          <p:nvPr/>
        </p:nvSpPr>
        <p:spPr bwMode="auto">
          <a:xfrm>
            <a:off x="3741738" y="2832100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Arial" charset="0"/>
                <a:ea typeface="宋体" pitchFamily="2" charset="-122"/>
                <a:cs typeface="Arial" charset="0"/>
              </a:rPr>
              <a:t>0</a:t>
            </a:r>
          </a:p>
        </p:txBody>
      </p:sp>
      <p:sp>
        <p:nvSpPr>
          <p:cNvPr id="282756" name="Text Box 132"/>
          <p:cNvSpPr txBox="1">
            <a:spLocks noChangeArrowheads="1"/>
          </p:cNvSpPr>
          <p:nvPr/>
        </p:nvSpPr>
        <p:spPr bwMode="auto">
          <a:xfrm>
            <a:off x="1349375" y="2098675"/>
            <a:ext cx="944563" cy="3651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16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2769" name="Rectangle 145"/>
          <p:cNvSpPr>
            <a:spLocks noChangeArrowheads="1"/>
          </p:cNvSpPr>
          <p:nvPr/>
        </p:nvSpPr>
        <p:spPr bwMode="auto">
          <a:xfrm>
            <a:off x="1930400" y="2447925"/>
            <a:ext cx="377825" cy="10890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6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6280" name="Text Box 24"/>
          <p:cNvSpPr txBox="1">
            <a:spLocks noChangeArrowheads="1"/>
          </p:cNvSpPr>
          <p:nvPr/>
        </p:nvSpPr>
        <p:spPr bwMode="auto">
          <a:xfrm>
            <a:off x="1150938" y="5003800"/>
            <a:ext cx="6165850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400">
                <a:solidFill>
                  <a:srgbClr val="3333CC"/>
                </a:solidFill>
              </a:rPr>
              <a:t>做减法以比较大小</a:t>
            </a:r>
            <a:r>
              <a:rPr lang="zh-CN" altLang="en-US" sz="2400">
                <a:solidFill>
                  <a:srgbClr val="008000"/>
                </a:solidFill>
              </a:rPr>
              <a:t>，规则：</a:t>
            </a:r>
          </a:p>
          <a:p>
            <a:pPr>
              <a:spcBef>
                <a:spcPct val="15000"/>
              </a:spcBef>
            </a:pPr>
            <a:r>
              <a:rPr lang="en-US" altLang="zh-CN" sz="2400">
                <a:solidFill>
                  <a:srgbClr val="008000"/>
                </a:solidFill>
              </a:rPr>
              <a:t>Unsigned: CF=0</a:t>
            </a:r>
            <a:r>
              <a:rPr lang="zh-CN" altLang="en-US" sz="2400">
                <a:solidFill>
                  <a:srgbClr val="008000"/>
                </a:solidFill>
              </a:rPr>
              <a:t>时，大于</a:t>
            </a:r>
          </a:p>
          <a:p>
            <a:pPr>
              <a:spcBef>
                <a:spcPct val="15000"/>
              </a:spcBef>
            </a:pPr>
            <a:r>
              <a:rPr lang="en-US" altLang="zh-CN" sz="2400">
                <a:solidFill>
                  <a:srgbClr val="008000"/>
                </a:solidFill>
              </a:rPr>
              <a:t>Signed</a:t>
            </a:r>
            <a:r>
              <a:rPr lang="zh-CN" altLang="en-US" sz="2400">
                <a:solidFill>
                  <a:srgbClr val="008000"/>
                </a:solidFill>
              </a:rPr>
              <a:t>：</a:t>
            </a:r>
            <a:r>
              <a:rPr lang="en-US" altLang="zh-CN" sz="2400">
                <a:solidFill>
                  <a:srgbClr val="008000"/>
                </a:solidFill>
              </a:rPr>
              <a:t>OF</a:t>
            </a:r>
            <a:r>
              <a:rPr lang="en-US" altLang="zh-CN" sz="2400">
                <a:solidFill>
                  <a:srgbClr val="008000"/>
                </a:solidFill>
                <a:sym typeface="Symbol" pitchFamily="18" charset="2"/>
              </a:rPr>
              <a:t>=</a:t>
            </a:r>
            <a:r>
              <a:rPr lang="en-US" altLang="zh-CN" sz="2400">
                <a:solidFill>
                  <a:srgbClr val="008000"/>
                </a:solidFill>
              </a:rPr>
              <a:t>SF</a:t>
            </a:r>
            <a:r>
              <a:rPr lang="zh-CN" altLang="en-US" sz="2400">
                <a:solidFill>
                  <a:srgbClr val="008000"/>
                </a:solidFill>
              </a:rPr>
              <a:t>时，大于</a:t>
            </a:r>
          </a:p>
        </p:txBody>
      </p:sp>
      <p:sp>
        <p:nvSpPr>
          <p:cNvPr id="736281" name="Text Box 25"/>
          <p:cNvSpPr txBox="1">
            <a:spLocks noChangeArrowheads="1"/>
          </p:cNvSpPr>
          <p:nvPr/>
        </p:nvSpPr>
        <p:spPr bwMode="auto">
          <a:xfrm>
            <a:off x="611188" y="3760788"/>
            <a:ext cx="4095750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OF=1</a:t>
            </a:r>
            <a:r>
              <a:rPr lang="zh-CN" altLang="en-US" sz="2000">
                <a:solidFill>
                  <a:srgbClr val="FF3300"/>
                </a:solidFill>
              </a:rPr>
              <a:t>、</a:t>
            </a:r>
            <a:r>
              <a:rPr lang="en-US" altLang="zh-CN" sz="2000">
                <a:solidFill>
                  <a:srgbClr val="FF3300"/>
                </a:solidFill>
              </a:rPr>
              <a:t>ZF=0</a:t>
            </a:r>
          </a:p>
          <a:p>
            <a:pPr>
              <a:spcBef>
                <a:spcPct val="15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SF=0</a:t>
            </a:r>
            <a:r>
              <a:rPr lang="zh-CN" altLang="en-US" sz="2000">
                <a:solidFill>
                  <a:srgbClr val="FF3300"/>
                </a:solidFill>
              </a:rPr>
              <a:t>、借位</a:t>
            </a:r>
            <a:r>
              <a:rPr lang="en-US" altLang="zh-CN" sz="2000">
                <a:solidFill>
                  <a:srgbClr val="FF3300"/>
                </a:solidFill>
              </a:rPr>
              <a:t>CF=0</a:t>
            </a:r>
          </a:p>
        </p:txBody>
      </p:sp>
      <p:sp>
        <p:nvSpPr>
          <p:cNvPr id="736282" name="Rectangle 28"/>
          <p:cNvSpPr>
            <a:spLocks noChangeArrowheads="1"/>
          </p:cNvSpPr>
          <p:nvPr/>
        </p:nvSpPr>
        <p:spPr bwMode="auto">
          <a:xfrm>
            <a:off x="5211763" y="2849563"/>
            <a:ext cx="3286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000">
                <a:latin typeface="Arial" charset="0"/>
                <a:ea typeface="宋体" pitchFamily="2" charset="-122"/>
                <a:cs typeface="Arial" charset="0"/>
              </a:rPr>
              <a:t>+</a:t>
            </a:r>
          </a:p>
        </p:txBody>
      </p:sp>
      <p:sp>
        <p:nvSpPr>
          <p:cNvPr id="736283" name="Line 29"/>
          <p:cNvSpPr>
            <a:spLocks noChangeShapeType="1"/>
          </p:cNvSpPr>
          <p:nvPr/>
        </p:nvSpPr>
        <p:spPr bwMode="auto">
          <a:xfrm>
            <a:off x="5232400" y="3154363"/>
            <a:ext cx="2730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6284" name="Rectangle 92"/>
          <p:cNvSpPr>
            <a:spLocks noChangeArrowheads="1"/>
          </p:cNvSpPr>
          <p:nvPr/>
        </p:nvSpPr>
        <p:spPr bwMode="auto">
          <a:xfrm>
            <a:off x="5929313" y="322897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Arial" charset="0"/>
                <a:ea typeface="宋体" pitchFamily="2" charset="-122"/>
                <a:cs typeface="Arial" charset="0"/>
              </a:rPr>
              <a:t>1</a:t>
            </a:r>
          </a:p>
        </p:txBody>
      </p:sp>
      <p:sp>
        <p:nvSpPr>
          <p:cNvPr id="736285" name="Rectangle 93"/>
          <p:cNvSpPr>
            <a:spLocks noChangeArrowheads="1"/>
          </p:cNvSpPr>
          <p:nvPr/>
        </p:nvSpPr>
        <p:spPr bwMode="auto">
          <a:xfrm>
            <a:off x="6516688" y="3244850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1</a:t>
            </a:r>
          </a:p>
        </p:txBody>
      </p:sp>
      <p:sp>
        <p:nvSpPr>
          <p:cNvPr id="736286" name="Rectangle 94"/>
          <p:cNvSpPr>
            <a:spLocks noChangeArrowheads="1"/>
          </p:cNvSpPr>
          <p:nvPr/>
        </p:nvSpPr>
        <p:spPr bwMode="auto">
          <a:xfrm>
            <a:off x="7089775" y="326072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0</a:t>
            </a:r>
          </a:p>
        </p:txBody>
      </p:sp>
      <p:sp>
        <p:nvSpPr>
          <p:cNvPr id="736287" name="Rectangle 95"/>
          <p:cNvSpPr>
            <a:spLocks noChangeArrowheads="1"/>
          </p:cNvSpPr>
          <p:nvPr/>
        </p:nvSpPr>
        <p:spPr bwMode="auto">
          <a:xfrm>
            <a:off x="7091363" y="280511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Arial" charset="0"/>
                <a:ea typeface="宋体" pitchFamily="2" charset="-122"/>
                <a:cs typeface="Arial" charset="0"/>
              </a:rPr>
              <a:t>1</a:t>
            </a:r>
          </a:p>
        </p:txBody>
      </p:sp>
      <p:sp>
        <p:nvSpPr>
          <p:cNvPr id="736288" name="Rectangle 96"/>
          <p:cNvSpPr>
            <a:spLocks noChangeArrowheads="1"/>
          </p:cNvSpPr>
          <p:nvPr/>
        </p:nvSpPr>
        <p:spPr bwMode="auto">
          <a:xfrm>
            <a:off x="7721600" y="283527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Arial" charset="0"/>
                <a:ea typeface="宋体" pitchFamily="2" charset="-122"/>
                <a:cs typeface="Arial" charset="0"/>
              </a:rPr>
              <a:t>1</a:t>
            </a:r>
          </a:p>
        </p:txBody>
      </p:sp>
      <p:sp>
        <p:nvSpPr>
          <p:cNvPr id="736289" name="Rectangle 97"/>
          <p:cNvSpPr>
            <a:spLocks noChangeArrowheads="1"/>
          </p:cNvSpPr>
          <p:nvPr/>
        </p:nvSpPr>
        <p:spPr bwMode="auto">
          <a:xfrm>
            <a:off x="7721600" y="2501900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0</a:t>
            </a:r>
          </a:p>
        </p:txBody>
      </p:sp>
      <p:sp>
        <p:nvSpPr>
          <p:cNvPr id="736290" name="Rectangle 98"/>
          <p:cNvSpPr>
            <a:spLocks noChangeArrowheads="1"/>
          </p:cNvSpPr>
          <p:nvPr/>
        </p:nvSpPr>
        <p:spPr bwMode="auto">
          <a:xfrm>
            <a:off x="7081838" y="2495550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1</a:t>
            </a:r>
          </a:p>
        </p:txBody>
      </p:sp>
      <p:sp>
        <p:nvSpPr>
          <p:cNvPr id="736291" name="Rectangle 99"/>
          <p:cNvSpPr>
            <a:spLocks noChangeArrowheads="1"/>
          </p:cNvSpPr>
          <p:nvPr/>
        </p:nvSpPr>
        <p:spPr bwMode="auto">
          <a:xfrm>
            <a:off x="5930900" y="280511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0</a:t>
            </a:r>
          </a:p>
        </p:txBody>
      </p:sp>
      <p:grpSp>
        <p:nvGrpSpPr>
          <p:cNvPr id="736292" name="Group 137"/>
          <p:cNvGrpSpPr>
            <a:grpSpLocks/>
          </p:cNvGrpSpPr>
          <p:nvPr/>
        </p:nvGrpSpPr>
        <p:grpSpPr bwMode="auto">
          <a:xfrm>
            <a:off x="6462713" y="2141538"/>
            <a:ext cx="1277937" cy="849312"/>
            <a:chOff x="4075" y="797"/>
            <a:chExt cx="805" cy="535"/>
          </a:xfrm>
        </p:grpSpPr>
        <p:sp>
          <p:nvSpPr>
            <p:cNvPr id="736293" name="Line 34"/>
            <p:cNvSpPr>
              <a:spLocks noChangeShapeType="1"/>
            </p:cNvSpPr>
            <p:nvPr/>
          </p:nvSpPr>
          <p:spPr bwMode="auto">
            <a:xfrm flipH="1" flipV="1">
              <a:off x="4248" y="892"/>
              <a:ext cx="248" cy="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6294" name="Line 37"/>
            <p:cNvSpPr>
              <a:spLocks noChangeShapeType="1"/>
            </p:cNvSpPr>
            <p:nvPr/>
          </p:nvSpPr>
          <p:spPr bwMode="auto">
            <a:xfrm flipH="1" flipV="1">
              <a:off x="4632" y="892"/>
              <a:ext cx="248" cy="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6295" name="Rectangle 100"/>
            <p:cNvSpPr>
              <a:spLocks noChangeArrowheads="1"/>
            </p:cNvSpPr>
            <p:nvPr/>
          </p:nvSpPr>
          <p:spPr bwMode="auto">
            <a:xfrm>
              <a:off x="4470" y="797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latin typeface="Arial" charset="0"/>
                  <a:ea typeface="宋体" pitchFamily="2" charset="-122"/>
                  <a:cs typeface="Arial" charset="0"/>
                </a:rPr>
                <a:t>0</a:t>
              </a:r>
            </a:p>
          </p:txBody>
        </p:sp>
        <p:sp>
          <p:nvSpPr>
            <p:cNvPr id="736296" name="Rectangle 101"/>
            <p:cNvSpPr>
              <a:spLocks noChangeArrowheads="1"/>
            </p:cNvSpPr>
            <p:nvPr/>
          </p:nvSpPr>
          <p:spPr bwMode="auto">
            <a:xfrm>
              <a:off x="4075" y="798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>
                  <a:latin typeface="Arial" charset="0"/>
                  <a:ea typeface="宋体" pitchFamily="2" charset="-122"/>
                  <a:cs typeface="Arial" charset="0"/>
                </a:rPr>
                <a:t>1</a:t>
              </a:r>
            </a:p>
          </p:txBody>
        </p:sp>
      </p:grpSp>
      <p:sp>
        <p:nvSpPr>
          <p:cNvPr id="736297" name="Rectangle 109"/>
          <p:cNvSpPr>
            <a:spLocks noChangeArrowheads="1"/>
          </p:cNvSpPr>
          <p:nvPr/>
        </p:nvSpPr>
        <p:spPr bwMode="auto">
          <a:xfrm>
            <a:off x="7716838" y="327342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1</a:t>
            </a:r>
          </a:p>
        </p:txBody>
      </p:sp>
      <p:sp>
        <p:nvSpPr>
          <p:cNvPr id="736298" name="Rectangle 110"/>
          <p:cNvSpPr>
            <a:spLocks noChangeArrowheads="1"/>
          </p:cNvSpPr>
          <p:nvPr/>
        </p:nvSpPr>
        <p:spPr bwMode="auto">
          <a:xfrm>
            <a:off x="6518275" y="280352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1</a:t>
            </a:r>
          </a:p>
        </p:txBody>
      </p:sp>
      <p:sp>
        <p:nvSpPr>
          <p:cNvPr id="736299" name="Rectangle 111"/>
          <p:cNvSpPr>
            <a:spLocks noChangeArrowheads="1"/>
          </p:cNvSpPr>
          <p:nvPr/>
        </p:nvSpPr>
        <p:spPr bwMode="auto">
          <a:xfrm>
            <a:off x="6519863" y="2490788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1</a:t>
            </a:r>
          </a:p>
        </p:txBody>
      </p:sp>
      <p:sp>
        <p:nvSpPr>
          <p:cNvPr id="736300" name="Rectangle 112"/>
          <p:cNvSpPr>
            <a:spLocks noChangeArrowheads="1"/>
          </p:cNvSpPr>
          <p:nvPr/>
        </p:nvSpPr>
        <p:spPr bwMode="auto">
          <a:xfrm>
            <a:off x="5949950" y="249237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Arial" charset="0"/>
              </a:rPr>
              <a:t>0</a:t>
            </a:r>
          </a:p>
        </p:txBody>
      </p:sp>
      <p:grpSp>
        <p:nvGrpSpPr>
          <p:cNvPr id="736301" name="Group 138"/>
          <p:cNvGrpSpPr>
            <a:grpSpLocks/>
          </p:cNvGrpSpPr>
          <p:nvPr/>
        </p:nvGrpSpPr>
        <p:grpSpPr bwMode="auto">
          <a:xfrm>
            <a:off x="5256213" y="2146300"/>
            <a:ext cx="1277937" cy="849313"/>
            <a:chOff x="4075" y="797"/>
            <a:chExt cx="805" cy="535"/>
          </a:xfrm>
        </p:grpSpPr>
        <p:sp>
          <p:nvSpPr>
            <p:cNvPr id="736302" name="Line 139"/>
            <p:cNvSpPr>
              <a:spLocks noChangeShapeType="1"/>
            </p:cNvSpPr>
            <p:nvPr/>
          </p:nvSpPr>
          <p:spPr bwMode="auto">
            <a:xfrm flipH="1" flipV="1">
              <a:off x="4248" y="892"/>
              <a:ext cx="248" cy="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6303" name="Line 140"/>
            <p:cNvSpPr>
              <a:spLocks noChangeShapeType="1"/>
            </p:cNvSpPr>
            <p:nvPr/>
          </p:nvSpPr>
          <p:spPr bwMode="auto">
            <a:xfrm flipH="1" flipV="1">
              <a:off x="4632" y="892"/>
              <a:ext cx="248" cy="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6304" name="Rectangle 141"/>
            <p:cNvSpPr>
              <a:spLocks noChangeArrowheads="1"/>
            </p:cNvSpPr>
            <p:nvPr/>
          </p:nvSpPr>
          <p:spPr bwMode="auto">
            <a:xfrm>
              <a:off x="4470" y="797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>
                  <a:latin typeface="Arial" charset="0"/>
                  <a:ea typeface="宋体" pitchFamily="2" charset="-122"/>
                  <a:cs typeface="Arial" charset="0"/>
                </a:rPr>
                <a:t>1</a:t>
              </a:r>
            </a:p>
          </p:txBody>
        </p:sp>
        <p:sp>
          <p:nvSpPr>
            <p:cNvPr id="736305" name="Rectangle 142"/>
            <p:cNvSpPr>
              <a:spLocks noChangeArrowheads="1"/>
            </p:cNvSpPr>
            <p:nvPr/>
          </p:nvSpPr>
          <p:spPr bwMode="auto">
            <a:xfrm>
              <a:off x="4075" y="798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latin typeface="Arial" charset="0"/>
                  <a:ea typeface="宋体" pitchFamily="2" charset="-122"/>
                  <a:cs typeface="Arial" charset="0"/>
                </a:rPr>
                <a:t>0</a:t>
              </a:r>
            </a:p>
          </p:txBody>
        </p:sp>
      </p:grpSp>
      <p:sp>
        <p:nvSpPr>
          <p:cNvPr id="736306" name="Text Box 50"/>
          <p:cNvSpPr txBox="1">
            <a:spLocks noChangeArrowheads="1"/>
          </p:cNvSpPr>
          <p:nvPr/>
        </p:nvSpPr>
        <p:spPr bwMode="auto">
          <a:xfrm>
            <a:off x="5472113" y="3806825"/>
            <a:ext cx="3367087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OF=1</a:t>
            </a:r>
            <a:r>
              <a:rPr lang="zh-CN" altLang="en-US" sz="2000">
                <a:solidFill>
                  <a:srgbClr val="FF3300"/>
                </a:solidFill>
              </a:rPr>
              <a:t>、</a:t>
            </a:r>
            <a:r>
              <a:rPr lang="en-US" altLang="zh-CN" sz="2000">
                <a:solidFill>
                  <a:srgbClr val="FF3300"/>
                </a:solidFill>
              </a:rPr>
              <a:t>ZF=0</a:t>
            </a:r>
          </a:p>
          <a:p>
            <a:pPr>
              <a:spcBef>
                <a:spcPct val="15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SF=1</a:t>
            </a:r>
            <a:r>
              <a:rPr lang="zh-CN" altLang="en-US" sz="2000">
                <a:solidFill>
                  <a:srgbClr val="FF3300"/>
                </a:solidFill>
              </a:rPr>
              <a:t>、借位</a:t>
            </a:r>
            <a:r>
              <a:rPr lang="en-US" altLang="zh-CN" sz="2000">
                <a:solidFill>
                  <a:srgbClr val="FF3300"/>
                </a:solidFill>
              </a:rPr>
              <a:t>CF=1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/>
              <a:t>例子：</a:t>
            </a:r>
            <a:r>
              <a:rPr lang="en-US" altLang="zh-CN" sz="3600"/>
              <a:t>C</a:t>
            </a:r>
            <a:r>
              <a:rPr lang="zh-CN" altLang="en-US" sz="3600"/>
              <a:t>表达式类型转换顺序</a:t>
            </a:r>
          </a:p>
        </p:txBody>
      </p:sp>
      <p:sp>
        <p:nvSpPr>
          <p:cNvPr id="717827" name="内容占位符 2"/>
          <p:cNvSpPr>
            <a:spLocks/>
          </p:cNvSpPr>
          <p:nvPr/>
        </p:nvSpPr>
        <p:spPr bwMode="auto">
          <a:xfrm>
            <a:off x="122238" y="819150"/>
            <a:ext cx="8320087" cy="603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latin typeface="Arial" charset="0"/>
                <a:ea typeface="宋体" pitchFamily="2" charset="-122"/>
              </a:rPr>
              <a:t>   unsigned long long</a:t>
            </a:r>
            <a:endParaRPr lang="zh-CN" altLang="en-US" sz="2400">
              <a:latin typeface="Arial" charset="0"/>
              <a:ea typeface="宋体" pitchFamily="2" charset="-122"/>
            </a:endParaRP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latin typeface="Arial" charset="0"/>
                <a:ea typeface="宋体" pitchFamily="2" charset="-122"/>
              </a:rPr>
              <a:t>    ↑             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latin typeface="Arial" charset="0"/>
                <a:ea typeface="宋体" pitchFamily="2" charset="-122"/>
              </a:rPr>
              <a:t>   long long     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latin typeface="Arial" charset="0"/>
                <a:ea typeface="宋体" pitchFamily="2" charset="-122"/>
              </a:rPr>
              <a:t>    ↑         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latin typeface="Arial" charset="0"/>
                <a:ea typeface="宋体" pitchFamily="2" charset="-122"/>
              </a:rPr>
              <a:t>   unsigned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latin typeface="Arial" charset="0"/>
                <a:ea typeface="宋体" pitchFamily="2" charset="-122"/>
              </a:rPr>
              <a:t>    ↑          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zh-CN" altLang="en-US" sz="2400">
                <a:latin typeface="Arial" charset="0"/>
                <a:ea typeface="宋体" pitchFamily="2" charset="-122"/>
              </a:rPr>
              <a:t>   </a:t>
            </a:r>
            <a:r>
              <a:rPr lang="en-US" altLang="zh-CN" sz="2400">
                <a:latin typeface="Arial" charset="0"/>
                <a:ea typeface="宋体" pitchFamily="2" charset="-122"/>
              </a:rPr>
              <a:t>int 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latin typeface="Arial" charset="0"/>
                <a:ea typeface="宋体" pitchFamily="2" charset="-122"/>
              </a:rPr>
              <a:t>   ↑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latin typeface="Arial" charset="0"/>
                <a:ea typeface="宋体" pitchFamily="2" charset="-122"/>
              </a:rPr>
              <a:t> (unsigned)char,short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endParaRPr lang="zh-CN" altLang="en-US" sz="2400" u="sng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7178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71888" y="998538"/>
            <a:ext cx="5175250" cy="414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17830" name="Rectangle 6"/>
          <p:cNvSpPr>
            <a:spLocks noChangeArrowheads="1"/>
          </p:cNvSpPr>
          <p:nvPr/>
        </p:nvSpPr>
        <p:spPr bwMode="auto">
          <a:xfrm>
            <a:off x="206375" y="5727700"/>
            <a:ext cx="8461375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rIns="18000">
            <a:spAutoFit/>
          </a:bodyPr>
          <a:lstStyle/>
          <a:p>
            <a:pPr lvl="1"/>
            <a:r>
              <a:rPr lang="zh-CN" altLang="en-US" sz="2200">
                <a:solidFill>
                  <a:srgbClr val="0000CC"/>
                </a:solidFill>
              </a:rPr>
              <a:t>条件设置指令：</a:t>
            </a:r>
          </a:p>
          <a:p>
            <a:pPr lvl="2"/>
            <a:r>
              <a:rPr lang="en-US" altLang="zh-CN" sz="2200">
                <a:solidFill>
                  <a:srgbClr val="006600"/>
                </a:solidFill>
              </a:rPr>
              <a:t>SETcc DST</a:t>
            </a:r>
            <a:r>
              <a:rPr lang="zh-CN" altLang="en-US" sz="2200">
                <a:solidFill>
                  <a:srgbClr val="006600"/>
                </a:solidFill>
              </a:rPr>
              <a:t>：将条件码</a:t>
            </a:r>
            <a:r>
              <a:rPr lang="en-US" altLang="zh-CN" sz="2200">
                <a:solidFill>
                  <a:srgbClr val="006600"/>
                </a:solidFill>
              </a:rPr>
              <a:t>cc</a:t>
            </a:r>
            <a:r>
              <a:rPr lang="zh-CN" altLang="en-US" sz="2200">
                <a:solidFill>
                  <a:srgbClr val="006600"/>
                </a:solidFill>
              </a:rPr>
              <a:t>保存到</a:t>
            </a:r>
            <a:r>
              <a:rPr lang="en-US" altLang="zh-CN" sz="2200">
                <a:solidFill>
                  <a:srgbClr val="006600"/>
                </a:solidFill>
              </a:rPr>
              <a:t>DST</a:t>
            </a:r>
            <a:r>
              <a:rPr lang="zh-CN" altLang="en-US" sz="2200">
                <a:solidFill>
                  <a:srgbClr val="006600"/>
                </a:solidFill>
              </a:rPr>
              <a:t>（通常是</a:t>
            </a:r>
            <a:r>
              <a:rPr lang="en-US" altLang="zh-CN" sz="2200">
                <a:solidFill>
                  <a:srgbClr val="006600"/>
                </a:solidFill>
              </a:rPr>
              <a:t>8</a:t>
            </a:r>
            <a:r>
              <a:rPr lang="zh-CN" altLang="en-US" sz="2200">
                <a:solidFill>
                  <a:srgbClr val="006600"/>
                </a:solidFill>
              </a:rPr>
              <a:t>位寄存器 ）</a:t>
            </a:r>
          </a:p>
        </p:txBody>
      </p:sp>
      <p:sp>
        <p:nvSpPr>
          <p:cNvPr id="717831" name="Text Box 7"/>
          <p:cNvSpPr txBox="1">
            <a:spLocks noChangeArrowheads="1"/>
          </p:cNvSpPr>
          <p:nvPr/>
        </p:nvSpPr>
        <p:spPr bwMode="auto">
          <a:xfrm>
            <a:off x="4076700" y="5408613"/>
            <a:ext cx="39608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猜测：各用哪种条件设置指令？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88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9400"/>
            <a:ext cx="8847138" cy="6389688"/>
          </a:xfrm>
          <a:prstGeom prst="rect">
            <a:avLst/>
          </a:prstGeom>
          <a:noFill/>
        </p:spPr>
      </p:pic>
      <p:grpSp>
        <p:nvGrpSpPr>
          <p:cNvPr id="718853" name="Group 5"/>
          <p:cNvGrpSpPr>
            <a:grpSpLocks/>
          </p:cNvGrpSpPr>
          <p:nvPr/>
        </p:nvGrpSpPr>
        <p:grpSpPr bwMode="auto">
          <a:xfrm>
            <a:off x="3402013" y="1989138"/>
            <a:ext cx="1755775" cy="366712"/>
            <a:chOff x="2143" y="1253"/>
            <a:chExt cx="1106" cy="231"/>
          </a:xfrm>
        </p:grpSpPr>
        <p:sp>
          <p:nvSpPr>
            <p:cNvPr id="718854" name="Text Box 6"/>
            <p:cNvSpPr txBox="1">
              <a:spLocks noChangeArrowheads="1"/>
            </p:cNvSpPr>
            <p:nvPr/>
          </p:nvSpPr>
          <p:spPr bwMode="auto">
            <a:xfrm>
              <a:off x="2143" y="1253"/>
              <a:ext cx="879" cy="23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</a:rPr>
                <a:t>char c=-1;</a:t>
              </a:r>
            </a:p>
          </p:txBody>
        </p:sp>
        <p:sp>
          <p:nvSpPr>
            <p:cNvPr id="718855" name="Line 7"/>
            <p:cNvSpPr>
              <a:spLocks noChangeShapeType="1"/>
            </p:cNvSpPr>
            <p:nvPr/>
          </p:nvSpPr>
          <p:spPr bwMode="auto">
            <a:xfrm>
              <a:off x="2993" y="1342"/>
              <a:ext cx="256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8856" name="Group 8"/>
          <p:cNvGrpSpPr>
            <a:grpSpLocks/>
          </p:cNvGrpSpPr>
          <p:nvPr/>
        </p:nvGrpSpPr>
        <p:grpSpPr bwMode="auto">
          <a:xfrm>
            <a:off x="3267075" y="2214563"/>
            <a:ext cx="4905375" cy="628650"/>
            <a:chOff x="2058" y="1395"/>
            <a:chExt cx="3090" cy="396"/>
          </a:xfrm>
        </p:grpSpPr>
        <p:sp>
          <p:nvSpPr>
            <p:cNvPr id="718857" name="Text Box 9"/>
            <p:cNvSpPr txBox="1">
              <a:spLocks noChangeArrowheads="1"/>
            </p:cNvSpPr>
            <p:nvPr/>
          </p:nvSpPr>
          <p:spPr bwMode="auto">
            <a:xfrm>
              <a:off x="2058" y="1480"/>
              <a:ext cx="992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d=(a&gt;c)?1:0</a:t>
              </a:r>
            </a:p>
          </p:txBody>
        </p:sp>
        <p:sp>
          <p:nvSpPr>
            <p:cNvPr id="718858" name="Rectangle 10"/>
            <p:cNvSpPr>
              <a:spLocks noChangeArrowheads="1"/>
            </p:cNvSpPr>
            <p:nvPr/>
          </p:nvSpPr>
          <p:spPr bwMode="auto">
            <a:xfrm>
              <a:off x="3249" y="1395"/>
              <a:ext cx="1899" cy="396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59" name="Line 11"/>
            <p:cNvSpPr>
              <a:spLocks noChangeShapeType="1"/>
            </p:cNvSpPr>
            <p:nvPr/>
          </p:nvSpPr>
          <p:spPr bwMode="auto">
            <a:xfrm>
              <a:off x="3022" y="1565"/>
              <a:ext cx="22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8860" name="Group 12"/>
          <p:cNvGrpSpPr>
            <a:grpSpLocks/>
          </p:cNvGrpSpPr>
          <p:nvPr/>
        </p:nvGrpSpPr>
        <p:grpSpPr bwMode="auto">
          <a:xfrm>
            <a:off x="2276475" y="1673225"/>
            <a:ext cx="2881313" cy="366713"/>
            <a:chOff x="1434" y="1054"/>
            <a:chExt cx="1815" cy="231"/>
          </a:xfrm>
        </p:grpSpPr>
        <p:sp>
          <p:nvSpPr>
            <p:cNvPr id="718861" name="Text Box 13"/>
            <p:cNvSpPr txBox="1">
              <a:spLocks noChangeArrowheads="1"/>
            </p:cNvSpPr>
            <p:nvPr/>
          </p:nvSpPr>
          <p:spPr bwMode="auto">
            <a:xfrm>
              <a:off x="1434" y="1054"/>
              <a:ext cx="1814" cy="23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</a:rPr>
                <a:t>unsigned short b=1;</a:t>
              </a:r>
            </a:p>
          </p:txBody>
        </p:sp>
        <p:sp>
          <p:nvSpPr>
            <p:cNvPr id="718862" name="Line 14"/>
            <p:cNvSpPr>
              <a:spLocks noChangeShapeType="1"/>
            </p:cNvSpPr>
            <p:nvPr/>
          </p:nvSpPr>
          <p:spPr bwMode="auto">
            <a:xfrm>
              <a:off x="2993" y="1196"/>
              <a:ext cx="256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8863" name="Group 15"/>
          <p:cNvGrpSpPr>
            <a:grpSpLocks/>
          </p:cNvGrpSpPr>
          <p:nvPr/>
        </p:nvGrpSpPr>
        <p:grpSpPr bwMode="auto">
          <a:xfrm>
            <a:off x="2546350" y="1268413"/>
            <a:ext cx="2611438" cy="366712"/>
            <a:chOff x="1604" y="799"/>
            <a:chExt cx="1645" cy="231"/>
          </a:xfrm>
        </p:grpSpPr>
        <p:sp>
          <p:nvSpPr>
            <p:cNvPr id="718864" name="Text Box 16"/>
            <p:cNvSpPr txBox="1">
              <a:spLocks noChangeArrowheads="1"/>
            </p:cNvSpPr>
            <p:nvPr/>
          </p:nvSpPr>
          <p:spPr bwMode="auto">
            <a:xfrm>
              <a:off x="1604" y="799"/>
              <a:ext cx="1474" cy="23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</a:rPr>
                <a:t>unsigned int a=1;</a:t>
              </a:r>
            </a:p>
          </p:txBody>
        </p:sp>
        <p:sp>
          <p:nvSpPr>
            <p:cNvPr id="718865" name="Line 17"/>
            <p:cNvSpPr>
              <a:spLocks noChangeShapeType="1"/>
            </p:cNvSpPr>
            <p:nvPr/>
          </p:nvSpPr>
          <p:spPr bwMode="auto">
            <a:xfrm>
              <a:off x="2993" y="913"/>
              <a:ext cx="256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8866" name="Group 18"/>
          <p:cNvGrpSpPr>
            <a:grpSpLocks/>
          </p:cNvGrpSpPr>
          <p:nvPr/>
        </p:nvGrpSpPr>
        <p:grpSpPr bwMode="auto">
          <a:xfrm>
            <a:off x="3132138" y="4103688"/>
            <a:ext cx="4995862" cy="900112"/>
            <a:chOff x="1944" y="2585"/>
            <a:chExt cx="3204" cy="539"/>
          </a:xfrm>
        </p:grpSpPr>
        <p:sp>
          <p:nvSpPr>
            <p:cNvPr id="718867" name="Text Box 19"/>
            <p:cNvSpPr txBox="1">
              <a:spLocks noChangeArrowheads="1"/>
            </p:cNvSpPr>
            <p:nvPr/>
          </p:nvSpPr>
          <p:spPr bwMode="auto">
            <a:xfrm>
              <a:off x="1944" y="2755"/>
              <a:ext cx="1049" cy="16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d=(b&gt;c)?1:0</a:t>
              </a:r>
            </a:p>
          </p:txBody>
        </p:sp>
        <p:sp>
          <p:nvSpPr>
            <p:cNvPr id="718868" name="Rectangle 20"/>
            <p:cNvSpPr>
              <a:spLocks noChangeArrowheads="1"/>
            </p:cNvSpPr>
            <p:nvPr/>
          </p:nvSpPr>
          <p:spPr bwMode="auto">
            <a:xfrm>
              <a:off x="3220" y="2585"/>
              <a:ext cx="1928" cy="539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69" name="Line 21"/>
            <p:cNvSpPr>
              <a:spLocks noChangeShapeType="1"/>
            </p:cNvSpPr>
            <p:nvPr/>
          </p:nvSpPr>
          <p:spPr bwMode="auto">
            <a:xfrm>
              <a:off x="2908" y="2840"/>
              <a:ext cx="3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8870" name="Text Box 22"/>
          <p:cNvSpPr txBox="1">
            <a:spLocks noChangeArrowheads="1"/>
          </p:cNvSpPr>
          <p:nvPr/>
        </p:nvSpPr>
        <p:spPr bwMode="auto">
          <a:xfrm>
            <a:off x="8262938" y="2349500"/>
            <a:ext cx="7651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无符号</a:t>
            </a:r>
          </a:p>
        </p:txBody>
      </p:sp>
      <p:sp>
        <p:nvSpPr>
          <p:cNvPr id="718871" name="Text Box 23"/>
          <p:cNvSpPr txBox="1">
            <a:spLocks noChangeArrowheads="1"/>
          </p:cNvSpPr>
          <p:nvPr/>
        </p:nvSpPr>
        <p:spPr bwMode="auto">
          <a:xfrm>
            <a:off x="8262938" y="4373563"/>
            <a:ext cx="7651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带符号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725" y="98425"/>
            <a:ext cx="8229600" cy="528638"/>
          </a:xfrm>
        </p:spPr>
        <p:txBody>
          <a:bodyPr/>
          <a:lstStyle/>
          <a:p>
            <a:r>
              <a:rPr lang="zh-CN" altLang="en-US" sz="3600"/>
              <a:t>例子：程序的机器级表示与执行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773113"/>
            <a:ext cx="4535488" cy="27305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200"/>
              <a:t>int sum(int a[ ], </a:t>
            </a:r>
            <a:r>
              <a:rPr lang="en-US" altLang="zh-CN" sz="2200">
                <a:solidFill>
                  <a:srgbClr val="FF3300"/>
                </a:solidFill>
              </a:rPr>
              <a:t>unsigned</a:t>
            </a:r>
            <a:r>
              <a:rPr lang="en-US" altLang="zh-CN" sz="2200"/>
              <a:t> len)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/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/>
              <a:t>   int  i</a:t>
            </a:r>
            <a:r>
              <a:rPr lang="zh-CN" altLang="en-US" sz="2200"/>
              <a:t>，</a:t>
            </a:r>
            <a:r>
              <a:rPr lang="en-US" altLang="zh-CN" sz="2200"/>
              <a:t>sum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/>
              <a:t>   for (i = 0; </a:t>
            </a:r>
            <a:r>
              <a:rPr lang="en-US" altLang="zh-CN" sz="2200">
                <a:solidFill>
                  <a:srgbClr val="FF3300"/>
                </a:solidFill>
              </a:rPr>
              <a:t>i &lt;= len–1</a:t>
            </a:r>
            <a:r>
              <a:rPr lang="en-US" altLang="zh-CN" sz="2200"/>
              <a:t>; i++)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/>
              <a:t>	    sum += a[i];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/>
              <a:t>   return sum;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/>
              <a:t>}</a:t>
            </a:r>
            <a:endParaRPr lang="zh-CN" altLang="en-US" sz="2200"/>
          </a:p>
        </p:txBody>
      </p:sp>
      <p:sp>
        <p:nvSpPr>
          <p:cNvPr id="634884" name="Rectangle 4"/>
          <p:cNvSpPr>
            <a:spLocks noChangeArrowheads="1"/>
          </p:cNvSpPr>
          <p:nvPr/>
        </p:nvSpPr>
        <p:spPr bwMode="auto">
          <a:xfrm>
            <a:off x="234950" y="3668713"/>
            <a:ext cx="4467225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200"/>
              <a:t>当参数</a:t>
            </a:r>
            <a:r>
              <a:rPr lang="en-US" altLang="zh-CN" sz="2200"/>
              <a:t>len</a:t>
            </a:r>
            <a:r>
              <a:rPr lang="zh-CN" altLang="en-US" sz="2200"/>
              <a:t>为</a:t>
            </a:r>
            <a:r>
              <a:rPr lang="en-US" altLang="zh-CN" sz="2200"/>
              <a:t>0</a:t>
            </a:r>
            <a:r>
              <a:rPr lang="zh-CN" altLang="en-US" sz="2200"/>
              <a:t>时，返回值应该是</a:t>
            </a:r>
            <a:r>
              <a:rPr lang="en-US" altLang="zh-CN" sz="2200"/>
              <a:t>0</a:t>
            </a:r>
            <a:r>
              <a:rPr lang="zh-CN" altLang="en-US" sz="2200"/>
              <a:t>，但是在机器上执行时，却发生了存储器访问异常。</a:t>
            </a:r>
            <a:r>
              <a:rPr lang="zh-CN" altLang="en-US" b="0">
                <a:latin typeface="Arial" charset="0"/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</a:rPr>
              <a:t>Why?</a:t>
            </a:r>
            <a:endParaRPr lang="en-US" altLang="zh-CN" sz="2200"/>
          </a:p>
        </p:txBody>
      </p:sp>
      <p:sp>
        <p:nvSpPr>
          <p:cNvPr id="634885" name="Rectangle 5"/>
          <p:cNvSpPr>
            <a:spLocks noChangeArrowheads="1"/>
          </p:cNvSpPr>
          <p:nvPr/>
        </p:nvSpPr>
        <p:spPr bwMode="auto">
          <a:xfrm>
            <a:off x="4986338" y="887413"/>
            <a:ext cx="3932237" cy="345122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200">
                <a:solidFill>
                  <a:srgbClr val="008000"/>
                </a:solidFill>
              </a:rPr>
              <a:t>sum: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 …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.L3: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 …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movl  -4(%ebp),  %eax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movl  12(%ebp),  %edx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subl    $1,  %edx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cmpl  %edx,  %eax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jbe	   .L3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 …</a:t>
            </a:r>
          </a:p>
        </p:txBody>
      </p:sp>
      <p:sp>
        <p:nvSpPr>
          <p:cNvPr id="634886" name="Text Box 6"/>
          <p:cNvSpPr txBox="1">
            <a:spLocks noChangeArrowheads="1"/>
          </p:cNvSpPr>
          <p:nvPr/>
        </p:nvSpPr>
        <p:spPr bwMode="auto">
          <a:xfrm>
            <a:off x="4833938" y="4606925"/>
            <a:ext cx="4078287" cy="1930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zh-CN" sz="2000">
                <a:solidFill>
                  <a:srgbClr val="B3110D"/>
                </a:solidFill>
              </a:rPr>
              <a:t>i </a:t>
            </a:r>
            <a:r>
              <a:rPr lang="zh-CN" altLang="en-US" sz="2000">
                <a:solidFill>
                  <a:srgbClr val="B3110D"/>
                </a:solidFill>
              </a:rPr>
              <a:t>在</a:t>
            </a:r>
            <a:r>
              <a:rPr lang="en-US" altLang="zh-CN" sz="2000">
                <a:solidFill>
                  <a:srgbClr val="B3110D"/>
                </a:solidFill>
              </a:rPr>
              <a:t>%eax</a:t>
            </a:r>
            <a:r>
              <a:rPr lang="zh-CN" altLang="en-US" sz="2000">
                <a:solidFill>
                  <a:srgbClr val="B3110D"/>
                </a:solidFill>
              </a:rPr>
              <a:t>中，</a:t>
            </a:r>
            <a:r>
              <a:rPr lang="en-US" altLang="zh-CN" sz="2000">
                <a:solidFill>
                  <a:srgbClr val="B3110D"/>
                </a:solidFill>
              </a:rPr>
              <a:t>len</a:t>
            </a:r>
            <a:r>
              <a:rPr lang="zh-CN" altLang="en-US" sz="2000">
                <a:solidFill>
                  <a:srgbClr val="B3110D"/>
                </a:solidFill>
              </a:rPr>
              <a:t>在</a:t>
            </a:r>
            <a:r>
              <a:rPr lang="en-US" altLang="zh-CN" sz="2000">
                <a:solidFill>
                  <a:srgbClr val="B3110D"/>
                </a:solidFill>
              </a:rPr>
              <a:t>%edx</a:t>
            </a:r>
            <a:r>
              <a:rPr lang="zh-CN" altLang="en-US" sz="2000">
                <a:solidFill>
                  <a:srgbClr val="B3110D"/>
                </a:solidFill>
              </a:rPr>
              <a:t>中</a:t>
            </a:r>
          </a:p>
          <a:p>
            <a:pPr>
              <a:spcBef>
                <a:spcPct val="25000"/>
              </a:spcBef>
            </a:pPr>
            <a:r>
              <a:rPr lang="en-US" altLang="zh-CN" sz="2000">
                <a:solidFill>
                  <a:srgbClr val="B3110D"/>
                </a:solidFill>
              </a:rPr>
              <a:t>%eax: 0000 …… 0000</a:t>
            </a:r>
          </a:p>
          <a:p>
            <a:pPr>
              <a:spcBef>
                <a:spcPct val="25000"/>
              </a:spcBef>
            </a:pPr>
            <a:r>
              <a:rPr lang="en-US" altLang="zh-CN" sz="2000">
                <a:solidFill>
                  <a:srgbClr val="B3110D"/>
                </a:solidFill>
              </a:rPr>
              <a:t>%edx: 0000 …… 0000</a:t>
            </a:r>
            <a:endParaRPr lang="zh-CN" altLang="en-US" sz="2000">
              <a:solidFill>
                <a:srgbClr val="B3110D"/>
              </a:solidFill>
            </a:endParaRPr>
          </a:p>
          <a:p>
            <a:pPr>
              <a:spcBef>
                <a:spcPct val="25000"/>
              </a:spcBef>
            </a:pPr>
            <a:r>
              <a:rPr lang="en-US" altLang="zh-CN" sz="2000"/>
              <a:t>subl </a:t>
            </a:r>
            <a:r>
              <a:rPr lang="zh-CN" altLang="en-US" sz="2000"/>
              <a:t>指令的执行结果是什么？</a:t>
            </a:r>
          </a:p>
          <a:p>
            <a:pPr>
              <a:spcBef>
                <a:spcPct val="25000"/>
              </a:spcBef>
            </a:pPr>
            <a:r>
              <a:rPr lang="en-US" altLang="zh-CN" sz="2000"/>
              <a:t>cmpl </a:t>
            </a:r>
            <a:r>
              <a:rPr lang="zh-CN" altLang="en-US" sz="2000"/>
              <a:t>指令的执行结果是什么？</a:t>
            </a:r>
          </a:p>
        </p:txBody>
      </p:sp>
      <p:sp>
        <p:nvSpPr>
          <p:cNvPr id="634887" name="Rectangle 7"/>
          <p:cNvSpPr>
            <a:spLocks noChangeArrowheads="1"/>
          </p:cNvSpPr>
          <p:nvPr/>
        </p:nvSpPr>
        <p:spPr bwMode="auto">
          <a:xfrm>
            <a:off x="288925" y="5205413"/>
            <a:ext cx="403066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zh-CN" sz="2200">
                <a:solidFill>
                  <a:srgbClr val="FF3300"/>
                </a:solidFill>
              </a:rPr>
              <a:t>i </a:t>
            </a:r>
            <a:r>
              <a:rPr lang="zh-CN" altLang="en-US" sz="2200">
                <a:solidFill>
                  <a:srgbClr val="FF3300"/>
                </a:solidFill>
              </a:rPr>
              <a:t>和 </a:t>
            </a:r>
            <a:r>
              <a:rPr lang="en-US" altLang="zh-CN" sz="2200">
                <a:solidFill>
                  <a:srgbClr val="FF3300"/>
                </a:solidFill>
              </a:rPr>
              <a:t>len </a:t>
            </a:r>
            <a:r>
              <a:rPr lang="zh-CN" altLang="en-US" sz="2200">
                <a:solidFill>
                  <a:srgbClr val="FF3300"/>
                </a:solidFill>
              </a:rPr>
              <a:t>分别存放在哪个寄存器中？ </a:t>
            </a:r>
            <a:r>
              <a:rPr lang="en-US" altLang="zh-CN" sz="2200">
                <a:solidFill>
                  <a:srgbClr val="FF3300"/>
                </a:solidFill>
              </a:rPr>
              <a:t>%eax</a:t>
            </a:r>
            <a:r>
              <a:rPr lang="zh-CN" altLang="en-US" sz="2200">
                <a:solidFill>
                  <a:srgbClr val="FF3300"/>
                </a:solidFill>
              </a:rPr>
              <a:t>？ </a:t>
            </a:r>
            <a:r>
              <a:rPr lang="en-US" altLang="zh-CN" sz="2200">
                <a:solidFill>
                  <a:srgbClr val="FF3300"/>
                </a:solidFill>
              </a:rPr>
              <a:t>%edx</a:t>
            </a:r>
            <a:r>
              <a:rPr lang="zh-CN" altLang="en-US" sz="2200">
                <a:solidFill>
                  <a:srgbClr val="FF3300"/>
                </a:solidFill>
              </a:rPr>
              <a:t>？</a:t>
            </a:r>
          </a:p>
        </p:txBody>
      </p:sp>
      <p:sp>
        <p:nvSpPr>
          <p:cNvPr id="634888" name="Rectangle 8"/>
          <p:cNvSpPr>
            <a:spLocks noChangeArrowheads="1"/>
          </p:cNvSpPr>
          <p:nvPr/>
        </p:nvSpPr>
        <p:spPr bwMode="auto">
          <a:xfrm>
            <a:off x="5114925" y="3608388"/>
            <a:ext cx="1843088" cy="409575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4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5" grpId="0" animBg="1"/>
      <p:bldP spid="634886" grpId="0" animBg="1"/>
      <p:bldP spid="634887" grpId="0"/>
      <p:bldP spid="63488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142875"/>
            <a:ext cx="6935788" cy="528638"/>
          </a:xfrm>
        </p:spPr>
        <p:txBody>
          <a:bodyPr/>
          <a:lstStyle/>
          <a:p>
            <a:r>
              <a:rPr lang="en-US" altLang="zh-CN" sz="3600"/>
              <a:t>subl $1, %edx</a:t>
            </a:r>
            <a:r>
              <a:rPr lang="zh-CN" altLang="en-US" sz="3600"/>
              <a:t>指令的执行结果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5576888"/>
            <a:ext cx="8712200" cy="1000125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altLang="zh-CN" sz="250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“subl $1, %edx”</a:t>
            </a:r>
            <a:r>
              <a:rPr lang="zh-CN" altLang="en-US" sz="250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执行时：</a:t>
            </a:r>
            <a:r>
              <a:rPr lang="en-US" altLang="zh-CN" sz="250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A=0000 0000H</a:t>
            </a:r>
            <a:r>
              <a:rPr lang="zh-CN" altLang="en-US" sz="250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50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50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50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0000 0001H</a:t>
            </a:r>
            <a:r>
              <a:rPr lang="zh-CN" altLang="en-US" sz="250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50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Sub=1</a:t>
            </a:r>
            <a:r>
              <a:rPr lang="zh-CN" altLang="en-US" sz="250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，因此</a:t>
            </a:r>
            <a:r>
              <a:rPr lang="en-US" altLang="zh-CN" sz="250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Result</a:t>
            </a:r>
            <a:r>
              <a:rPr lang="zh-CN" altLang="en-US" sz="250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50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50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50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50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635908" name="Group 4"/>
          <p:cNvGrpSpPr>
            <a:grpSpLocks/>
          </p:cNvGrpSpPr>
          <p:nvPr/>
        </p:nvGrpSpPr>
        <p:grpSpPr bwMode="auto">
          <a:xfrm>
            <a:off x="406400" y="939800"/>
            <a:ext cx="8737600" cy="4419600"/>
            <a:chOff x="0" y="1513"/>
            <a:chExt cx="5522" cy="2611"/>
          </a:xfrm>
        </p:grpSpPr>
        <p:sp>
          <p:nvSpPr>
            <p:cNvPr id="635909" name="Rectangle 33"/>
            <p:cNvSpPr>
              <a:spLocks noChangeArrowheads="1"/>
            </p:cNvSpPr>
            <p:nvPr/>
          </p:nvSpPr>
          <p:spPr bwMode="auto">
            <a:xfrm>
              <a:off x="4402" y="2741"/>
              <a:ext cx="704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Result</a:t>
              </a:r>
            </a:p>
          </p:txBody>
        </p:sp>
        <p:sp>
          <p:nvSpPr>
            <p:cNvPr id="635910" name="Line 11"/>
            <p:cNvSpPr>
              <a:spLocks noChangeShapeType="1"/>
            </p:cNvSpPr>
            <p:nvPr/>
          </p:nvSpPr>
          <p:spPr bwMode="auto">
            <a:xfrm flipH="1">
              <a:off x="507" y="2327"/>
              <a:ext cx="261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11" name="Line 12"/>
            <p:cNvSpPr>
              <a:spLocks noChangeShapeType="1"/>
            </p:cNvSpPr>
            <p:nvPr/>
          </p:nvSpPr>
          <p:spPr bwMode="auto">
            <a:xfrm flipH="1">
              <a:off x="3111" y="2141"/>
              <a:ext cx="9" cy="6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12" name="Line 13"/>
            <p:cNvSpPr>
              <a:spLocks noChangeShapeType="1"/>
            </p:cNvSpPr>
            <p:nvPr/>
          </p:nvSpPr>
          <p:spPr bwMode="auto">
            <a:xfrm>
              <a:off x="3129" y="2141"/>
              <a:ext cx="564" cy="3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13" name="Line 14"/>
            <p:cNvSpPr>
              <a:spLocks noChangeShapeType="1"/>
            </p:cNvSpPr>
            <p:nvPr/>
          </p:nvSpPr>
          <p:spPr bwMode="auto">
            <a:xfrm>
              <a:off x="3087" y="2822"/>
              <a:ext cx="213" cy="1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14" name="Line 16"/>
            <p:cNvSpPr>
              <a:spLocks noChangeShapeType="1"/>
            </p:cNvSpPr>
            <p:nvPr/>
          </p:nvSpPr>
          <p:spPr bwMode="auto">
            <a:xfrm>
              <a:off x="3693" y="2448"/>
              <a:ext cx="10" cy="4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15" name="Line 18"/>
            <p:cNvSpPr>
              <a:spLocks noChangeShapeType="1"/>
            </p:cNvSpPr>
            <p:nvPr/>
          </p:nvSpPr>
          <p:spPr bwMode="auto">
            <a:xfrm flipV="1">
              <a:off x="3120" y="3060"/>
              <a:ext cx="0" cy="6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16" name="Line 19"/>
            <p:cNvSpPr>
              <a:spLocks noChangeShapeType="1"/>
            </p:cNvSpPr>
            <p:nvPr/>
          </p:nvSpPr>
          <p:spPr bwMode="auto">
            <a:xfrm flipV="1">
              <a:off x="3129" y="3365"/>
              <a:ext cx="564" cy="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17" name="Line 20"/>
            <p:cNvSpPr>
              <a:spLocks noChangeShapeType="1"/>
            </p:cNvSpPr>
            <p:nvPr/>
          </p:nvSpPr>
          <p:spPr bwMode="auto">
            <a:xfrm flipV="1">
              <a:off x="3121" y="2929"/>
              <a:ext cx="171" cy="1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18" name="Line 22"/>
            <p:cNvSpPr>
              <a:spLocks noChangeShapeType="1"/>
            </p:cNvSpPr>
            <p:nvPr/>
          </p:nvSpPr>
          <p:spPr bwMode="auto">
            <a:xfrm flipV="1">
              <a:off x="3703" y="2905"/>
              <a:ext cx="0" cy="4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19" name="Line 23"/>
            <p:cNvSpPr>
              <a:spLocks noChangeShapeType="1"/>
            </p:cNvSpPr>
            <p:nvPr/>
          </p:nvSpPr>
          <p:spPr bwMode="auto">
            <a:xfrm flipV="1">
              <a:off x="3707" y="2917"/>
              <a:ext cx="74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20" name="Line 24"/>
            <p:cNvSpPr>
              <a:spLocks noChangeShapeType="1"/>
            </p:cNvSpPr>
            <p:nvPr/>
          </p:nvSpPr>
          <p:spPr bwMode="auto">
            <a:xfrm flipH="1">
              <a:off x="2416" y="3505"/>
              <a:ext cx="7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21" name="Rectangle 25"/>
            <p:cNvSpPr>
              <a:spLocks noChangeArrowheads="1"/>
            </p:cNvSpPr>
            <p:nvPr/>
          </p:nvSpPr>
          <p:spPr bwMode="auto">
            <a:xfrm rot="5400000">
              <a:off x="2974" y="2871"/>
              <a:ext cx="974" cy="2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zh-CN" altLang="en-US" sz="2400">
                  <a:latin typeface="Arial" charset="0"/>
                  <a:ea typeface="宋体" pitchFamily="2" charset="-122"/>
                  <a:cs typeface="Arial" charset="0"/>
                </a:rPr>
                <a:t>加法器</a:t>
              </a:r>
            </a:p>
          </p:txBody>
        </p:sp>
        <p:sp>
          <p:nvSpPr>
            <p:cNvPr id="635922" name="Line 26"/>
            <p:cNvSpPr>
              <a:spLocks noChangeShapeType="1"/>
            </p:cNvSpPr>
            <p:nvPr/>
          </p:nvSpPr>
          <p:spPr bwMode="auto">
            <a:xfrm flipH="1">
              <a:off x="2648" y="3446"/>
              <a:ext cx="127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23" name="Line 27"/>
            <p:cNvSpPr>
              <a:spLocks noChangeShapeType="1"/>
            </p:cNvSpPr>
            <p:nvPr/>
          </p:nvSpPr>
          <p:spPr bwMode="auto">
            <a:xfrm flipH="1">
              <a:off x="776" y="2269"/>
              <a:ext cx="127" cy="1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24" name="Line 28"/>
            <p:cNvSpPr>
              <a:spLocks noChangeShapeType="1"/>
            </p:cNvSpPr>
            <p:nvPr/>
          </p:nvSpPr>
          <p:spPr bwMode="auto">
            <a:xfrm flipH="1">
              <a:off x="4105" y="2857"/>
              <a:ext cx="127" cy="1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25" name="Rectangle 29"/>
            <p:cNvSpPr>
              <a:spLocks noChangeArrowheads="1"/>
            </p:cNvSpPr>
            <p:nvPr/>
          </p:nvSpPr>
          <p:spPr bwMode="auto">
            <a:xfrm>
              <a:off x="891" y="2081"/>
              <a:ext cx="232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n</a:t>
              </a:r>
            </a:p>
          </p:txBody>
        </p:sp>
        <p:sp>
          <p:nvSpPr>
            <p:cNvPr id="635926" name="Rectangle 30"/>
            <p:cNvSpPr>
              <a:spLocks noChangeArrowheads="1"/>
            </p:cNvSpPr>
            <p:nvPr/>
          </p:nvSpPr>
          <p:spPr bwMode="auto">
            <a:xfrm>
              <a:off x="2469" y="3505"/>
              <a:ext cx="232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n</a:t>
              </a:r>
            </a:p>
          </p:txBody>
        </p:sp>
        <p:sp>
          <p:nvSpPr>
            <p:cNvPr id="635927" name="Rectangle 31"/>
            <p:cNvSpPr>
              <a:spLocks noChangeArrowheads="1"/>
            </p:cNvSpPr>
            <p:nvPr/>
          </p:nvSpPr>
          <p:spPr bwMode="auto">
            <a:xfrm>
              <a:off x="3954" y="2691"/>
              <a:ext cx="232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n</a:t>
              </a:r>
            </a:p>
          </p:txBody>
        </p:sp>
        <p:sp>
          <p:nvSpPr>
            <p:cNvPr id="635928" name="Rectangle 32"/>
            <p:cNvSpPr>
              <a:spLocks noChangeArrowheads="1"/>
            </p:cNvSpPr>
            <p:nvPr/>
          </p:nvSpPr>
          <p:spPr bwMode="auto">
            <a:xfrm>
              <a:off x="255" y="2171"/>
              <a:ext cx="254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</a:t>
              </a:r>
            </a:p>
          </p:txBody>
        </p:sp>
        <p:sp>
          <p:nvSpPr>
            <p:cNvPr id="635929" name="Rectangle 34"/>
            <p:cNvSpPr>
              <a:spLocks noChangeArrowheads="1"/>
            </p:cNvSpPr>
            <p:nvPr/>
          </p:nvSpPr>
          <p:spPr bwMode="auto">
            <a:xfrm>
              <a:off x="4276" y="2337"/>
              <a:ext cx="349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ZF</a:t>
              </a:r>
            </a:p>
          </p:txBody>
        </p:sp>
        <p:sp>
          <p:nvSpPr>
            <p:cNvPr id="635930" name="Line 35"/>
            <p:cNvSpPr>
              <a:spLocks noChangeShapeType="1"/>
            </p:cNvSpPr>
            <p:nvPr/>
          </p:nvSpPr>
          <p:spPr bwMode="auto">
            <a:xfrm>
              <a:off x="3470" y="1994"/>
              <a:ext cx="0" cy="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31" name="Rectangle 36"/>
            <p:cNvSpPr>
              <a:spLocks noChangeArrowheads="1"/>
            </p:cNvSpPr>
            <p:nvPr/>
          </p:nvSpPr>
          <p:spPr bwMode="auto">
            <a:xfrm>
              <a:off x="3516" y="2000"/>
              <a:ext cx="307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Ci</a:t>
              </a:r>
            </a:p>
          </p:txBody>
        </p:sp>
        <p:sp>
          <p:nvSpPr>
            <p:cNvPr id="635932" name="Line 37"/>
            <p:cNvSpPr>
              <a:spLocks noChangeShapeType="1"/>
            </p:cNvSpPr>
            <p:nvPr/>
          </p:nvSpPr>
          <p:spPr bwMode="auto">
            <a:xfrm>
              <a:off x="3470" y="3512"/>
              <a:ext cx="0" cy="5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33" name="Rectangle 38"/>
            <p:cNvSpPr>
              <a:spLocks noChangeArrowheads="1"/>
            </p:cNvSpPr>
            <p:nvPr/>
          </p:nvSpPr>
          <p:spPr bwMode="auto">
            <a:xfrm>
              <a:off x="3516" y="3771"/>
              <a:ext cx="372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Co</a:t>
              </a:r>
            </a:p>
          </p:txBody>
        </p:sp>
        <p:sp>
          <p:nvSpPr>
            <p:cNvPr id="635934" name="Line 39"/>
            <p:cNvSpPr>
              <a:spLocks noChangeShapeType="1"/>
            </p:cNvSpPr>
            <p:nvPr/>
          </p:nvSpPr>
          <p:spPr bwMode="auto">
            <a:xfrm flipH="1">
              <a:off x="493" y="3364"/>
              <a:ext cx="1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35" name="Line 40"/>
            <p:cNvSpPr>
              <a:spLocks noChangeShapeType="1"/>
            </p:cNvSpPr>
            <p:nvPr/>
          </p:nvSpPr>
          <p:spPr bwMode="auto">
            <a:xfrm flipH="1">
              <a:off x="727" y="3304"/>
              <a:ext cx="126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36" name="Rectangle 41"/>
            <p:cNvSpPr>
              <a:spLocks noChangeArrowheads="1"/>
            </p:cNvSpPr>
            <p:nvPr/>
          </p:nvSpPr>
          <p:spPr bwMode="auto">
            <a:xfrm>
              <a:off x="856" y="3126"/>
              <a:ext cx="232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n</a:t>
              </a:r>
            </a:p>
          </p:txBody>
        </p:sp>
        <p:sp>
          <p:nvSpPr>
            <p:cNvPr id="635937" name="Rectangle 42"/>
            <p:cNvSpPr>
              <a:spLocks noChangeArrowheads="1"/>
            </p:cNvSpPr>
            <p:nvPr/>
          </p:nvSpPr>
          <p:spPr bwMode="auto">
            <a:xfrm>
              <a:off x="254" y="3233"/>
              <a:ext cx="254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B</a:t>
              </a:r>
            </a:p>
          </p:txBody>
        </p:sp>
        <p:grpSp>
          <p:nvGrpSpPr>
            <p:cNvPr id="635938" name="Group 43"/>
            <p:cNvGrpSpPr>
              <a:grpSpLocks/>
            </p:cNvGrpSpPr>
            <p:nvPr/>
          </p:nvGrpSpPr>
          <p:grpSpPr bwMode="auto">
            <a:xfrm>
              <a:off x="1070" y="3550"/>
              <a:ext cx="410" cy="391"/>
              <a:chOff x="1816" y="3448"/>
              <a:chExt cx="336" cy="288"/>
            </a:xfrm>
          </p:grpSpPr>
          <p:sp>
            <p:nvSpPr>
              <p:cNvPr id="635939" name="Oval 44"/>
              <p:cNvSpPr>
                <a:spLocks noChangeArrowheads="1"/>
              </p:cNvSpPr>
              <p:nvPr/>
            </p:nvSpPr>
            <p:spPr bwMode="auto">
              <a:xfrm>
                <a:off x="2072" y="3560"/>
                <a:ext cx="80" cy="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35940" name="Line 45"/>
              <p:cNvSpPr>
                <a:spLocks noChangeShapeType="1"/>
              </p:cNvSpPr>
              <p:nvPr/>
            </p:nvSpPr>
            <p:spPr bwMode="auto">
              <a:xfrm flipH="1" flipV="1">
                <a:off x="1816" y="3448"/>
                <a:ext cx="256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41" name="Line 46"/>
              <p:cNvSpPr>
                <a:spLocks noChangeShapeType="1"/>
              </p:cNvSpPr>
              <p:nvPr/>
            </p:nvSpPr>
            <p:spPr bwMode="auto">
              <a:xfrm flipH="1">
                <a:off x="1816" y="3608"/>
                <a:ext cx="256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42" name="Line 47"/>
              <p:cNvSpPr>
                <a:spLocks noChangeShapeType="1"/>
              </p:cNvSpPr>
              <p:nvPr/>
            </p:nvSpPr>
            <p:spPr bwMode="auto">
              <a:xfrm>
                <a:off x="1824" y="3464"/>
                <a:ext cx="0" cy="2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35943" name="Line 48"/>
            <p:cNvSpPr>
              <a:spLocks noChangeShapeType="1"/>
            </p:cNvSpPr>
            <p:nvPr/>
          </p:nvSpPr>
          <p:spPr bwMode="auto">
            <a:xfrm>
              <a:off x="906" y="3369"/>
              <a:ext cx="0" cy="3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44" name="Line 49"/>
            <p:cNvSpPr>
              <a:spLocks noChangeShapeType="1"/>
            </p:cNvSpPr>
            <p:nvPr/>
          </p:nvSpPr>
          <p:spPr bwMode="auto">
            <a:xfrm>
              <a:off x="911" y="3755"/>
              <a:ext cx="1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45" name="Line 50"/>
            <p:cNvSpPr>
              <a:spLocks noChangeShapeType="1"/>
            </p:cNvSpPr>
            <p:nvPr/>
          </p:nvSpPr>
          <p:spPr bwMode="auto">
            <a:xfrm flipH="1">
              <a:off x="1484" y="3755"/>
              <a:ext cx="4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46" name="Line 51"/>
            <p:cNvSpPr>
              <a:spLocks noChangeShapeType="1"/>
            </p:cNvSpPr>
            <p:nvPr/>
          </p:nvSpPr>
          <p:spPr bwMode="auto">
            <a:xfrm flipH="1">
              <a:off x="1600" y="3697"/>
              <a:ext cx="126" cy="1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47" name="Rectangle 52"/>
            <p:cNvSpPr>
              <a:spLocks noChangeArrowheads="1"/>
            </p:cNvSpPr>
            <p:nvPr/>
          </p:nvSpPr>
          <p:spPr bwMode="auto">
            <a:xfrm>
              <a:off x="1621" y="3709"/>
              <a:ext cx="232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n</a:t>
              </a:r>
            </a:p>
          </p:txBody>
        </p:sp>
        <p:sp>
          <p:nvSpPr>
            <p:cNvPr id="635948" name="Rectangle 53"/>
            <p:cNvSpPr>
              <a:spLocks noChangeArrowheads="1"/>
            </p:cNvSpPr>
            <p:nvPr/>
          </p:nvSpPr>
          <p:spPr bwMode="auto">
            <a:xfrm>
              <a:off x="1964" y="2993"/>
              <a:ext cx="447" cy="10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35949" name="Rectangle 54"/>
            <p:cNvSpPr>
              <a:spLocks noChangeArrowheads="1"/>
            </p:cNvSpPr>
            <p:nvPr/>
          </p:nvSpPr>
          <p:spPr bwMode="auto">
            <a:xfrm>
              <a:off x="1925" y="3184"/>
              <a:ext cx="211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35950" name="Rectangle 55"/>
            <p:cNvSpPr>
              <a:spLocks noChangeArrowheads="1"/>
            </p:cNvSpPr>
            <p:nvPr/>
          </p:nvSpPr>
          <p:spPr bwMode="auto">
            <a:xfrm>
              <a:off x="1916" y="3648"/>
              <a:ext cx="211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35951" name="Rectangle 56"/>
            <p:cNvSpPr>
              <a:spLocks noChangeArrowheads="1"/>
            </p:cNvSpPr>
            <p:nvPr/>
          </p:nvSpPr>
          <p:spPr bwMode="auto">
            <a:xfrm rot="5400000">
              <a:off x="1692" y="3465"/>
              <a:ext cx="1050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zh-CN" altLang="en-US" sz="2200">
                  <a:latin typeface="Arial" charset="0"/>
                  <a:ea typeface="宋体" pitchFamily="2" charset="-122"/>
                  <a:cs typeface="Arial" charset="0"/>
                </a:rPr>
                <a:t>多路选择器</a:t>
              </a:r>
            </a:p>
          </p:txBody>
        </p:sp>
        <p:sp>
          <p:nvSpPr>
            <p:cNvPr id="635952" name="Line 57"/>
            <p:cNvSpPr>
              <a:spLocks noChangeShapeType="1"/>
            </p:cNvSpPr>
            <p:nvPr/>
          </p:nvSpPr>
          <p:spPr bwMode="auto">
            <a:xfrm flipV="1">
              <a:off x="2187" y="1667"/>
              <a:ext cx="0" cy="13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53" name="Line 59"/>
            <p:cNvSpPr>
              <a:spLocks noChangeShapeType="1"/>
            </p:cNvSpPr>
            <p:nvPr/>
          </p:nvSpPr>
          <p:spPr bwMode="auto">
            <a:xfrm flipH="1">
              <a:off x="2183" y="2006"/>
              <a:ext cx="12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54" name="Rectangle 60"/>
            <p:cNvSpPr>
              <a:spLocks noChangeArrowheads="1"/>
            </p:cNvSpPr>
            <p:nvPr/>
          </p:nvSpPr>
          <p:spPr bwMode="auto">
            <a:xfrm>
              <a:off x="1647" y="1619"/>
              <a:ext cx="478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Sub</a:t>
              </a:r>
            </a:p>
          </p:txBody>
        </p:sp>
        <p:sp>
          <p:nvSpPr>
            <p:cNvPr id="635955" name="Rectangle 62"/>
            <p:cNvSpPr>
              <a:spLocks noChangeArrowheads="1"/>
            </p:cNvSpPr>
            <p:nvPr/>
          </p:nvSpPr>
          <p:spPr bwMode="auto">
            <a:xfrm>
              <a:off x="1503" y="3487"/>
              <a:ext cx="254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B</a:t>
              </a:r>
            </a:p>
          </p:txBody>
        </p:sp>
        <p:sp>
          <p:nvSpPr>
            <p:cNvPr id="635956" name="Line 63"/>
            <p:cNvSpPr>
              <a:spLocks noChangeShapeType="1"/>
            </p:cNvSpPr>
            <p:nvPr/>
          </p:nvSpPr>
          <p:spPr bwMode="auto">
            <a:xfrm>
              <a:off x="1557" y="3509"/>
              <a:ext cx="13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957" name="Line 64"/>
            <p:cNvSpPr>
              <a:spLocks noChangeShapeType="1"/>
            </p:cNvSpPr>
            <p:nvPr/>
          </p:nvSpPr>
          <p:spPr bwMode="auto">
            <a:xfrm>
              <a:off x="3697" y="2549"/>
              <a:ext cx="56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958" name="Line 65"/>
            <p:cNvSpPr>
              <a:spLocks noChangeShapeType="1"/>
            </p:cNvSpPr>
            <p:nvPr/>
          </p:nvSpPr>
          <p:spPr bwMode="auto">
            <a:xfrm>
              <a:off x="3709" y="3315"/>
              <a:ext cx="56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959" name="Rectangle 66"/>
            <p:cNvSpPr>
              <a:spLocks noChangeArrowheads="1"/>
            </p:cNvSpPr>
            <p:nvPr/>
          </p:nvSpPr>
          <p:spPr bwMode="auto">
            <a:xfrm>
              <a:off x="4237" y="2977"/>
              <a:ext cx="381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OF</a:t>
              </a:r>
            </a:p>
          </p:txBody>
        </p:sp>
        <p:sp>
          <p:nvSpPr>
            <p:cNvPr id="635960" name="Text Box 68"/>
            <p:cNvSpPr txBox="1">
              <a:spLocks noChangeArrowheads="1"/>
            </p:cNvSpPr>
            <p:nvPr/>
          </p:nvSpPr>
          <p:spPr bwMode="auto">
            <a:xfrm>
              <a:off x="241" y="2710"/>
              <a:ext cx="1671" cy="3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加</a:t>
              </a:r>
              <a:r>
                <a:rPr lang="en-US" altLang="zh-CN" sz="280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sz="280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减运算部件</a:t>
              </a:r>
            </a:p>
          </p:txBody>
        </p:sp>
        <p:sp>
          <p:nvSpPr>
            <p:cNvPr id="635961" name="Line 57"/>
            <p:cNvSpPr>
              <a:spLocks noChangeShapeType="1"/>
            </p:cNvSpPr>
            <p:nvPr/>
          </p:nvSpPr>
          <p:spPr bwMode="auto">
            <a:xfrm>
              <a:off x="3706" y="3131"/>
              <a:ext cx="5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962" name="Rectangle 66"/>
            <p:cNvSpPr>
              <a:spLocks noChangeArrowheads="1"/>
            </p:cNvSpPr>
            <p:nvPr/>
          </p:nvSpPr>
          <p:spPr bwMode="auto">
            <a:xfrm>
              <a:off x="4239" y="3187"/>
              <a:ext cx="128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CF=Co</a:t>
              </a: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  <a:sym typeface="Symbol" pitchFamily="18" charset="2"/>
                </a:rPr>
                <a:t>Sub</a:t>
              </a:r>
            </a:p>
          </p:txBody>
        </p:sp>
        <p:sp>
          <p:nvSpPr>
            <p:cNvPr id="635963" name="Line 64"/>
            <p:cNvSpPr>
              <a:spLocks noChangeShapeType="1"/>
            </p:cNvSpPr>
            <p:nvPr/>
          </p:nvSpPr>
          <p:spPr bwMode="auto">
            <a:xfrm>
              <a:off x="3699" y="2700"/>
              <a:ext cx="56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964" name="Rectangle 34"/>
            <p:cNvSpPr>
              <a:spLocks noChangeArrowheads="1"/>
            </p:cNvSpPr>
            <p:nvPr/>
          </p:nvSpPr>
          <p:spPr bwMode="auto">
            <a:xfrm>
              <a:off x="4264" y="2548"/>
              <a:ext cx="360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SF</a:t>
              </a:r>
            </a:p>
          </p:txBody>
        </p:sp>
        <p:sp>
          <p:nvSpPr>
            <p:cNvPr id="419910" name="Rectangle 70"/>
            <p:cNvSpPr>
              <a:spLocks noChangeArrowheads="1"/>
            </p:cNvSpPr>
            <p:nvPr/>
          </p:nvSpPr>
          <p:spPr bwMode="auto">
            <a:xfrm>
              <a:off x="0" y="1513"/>
              <a:ext cx="1784" cy="4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当</a:t>
              </a:r>
              <a:r>
                <a:rPr lang="en-US" altLang="zh-CN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Sub</a:t>
              </a:r>
              <a:r>
                <a:rPr lang="zh-CN" altLang="en-US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为</a:t>
              </a:r>
              <a:r>
                <a:rPr lang="en-US" altLang="zh-CN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时，做减法</a:t>
              </a:r>
            </a:p>
            <a:p>
              <a:r>
                <a:rPr lang="zh-CN" altLang="en-US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当</a:t>
              </a:r>
              <a:r>
                <a:rPr lang="en-US" altLang="zh-CN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Sub</a:t>
              </a:r>
              <a:r>
                <a:rPr lang="zh-CN" altLang="en-US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为</a:t>
              </a:r>
              <a:r>
                <a:rPr lang="en-US" altLang="zh-CN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时，做加法</a:t>
              </a:r>
            </a:p>
          </p:txBody>
        </p:sp>
      </p:grpSp>
      <p:sp>
        <p:nvSpPr>
          <p:cNvPr id="635966" name="Text Box 62"/>
          <p:cNvSpPr txBox="1">
            <a:spLocks noChangeArrowheads="1"/>
          </p:cNvSpPr>
          <p:nvPr/>
        </p:nvSpPr>
        <p:spPr bwMode="auto">
          <a:xfrm>
            <a:off x="4470400" y="1028700"/>
            <a:ext cx="4427538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zh-CN" altLang="en-US" sz="2000">
                <a:solidFill>
                  <a:srgbClr val="990000"/>
                </a:solidFill>
              </a:rPr>
              <a:t>已知</a:t>
            </a:r>
            <a:r>
              <a:rPr lang="en-US" altLang="zh-CN" sz="2000">
                <a:solidFill>
                  <a:srgbClr val="990000"/>
                </a:solidFill>
              </a:rPr>
              <a:t>EDX</a:t>
            </a:r>
            <a:r>
              <a:rPr lang="zh-CN" altLang="en-US" sz="2000">
                <a:solidFill>
                  <a:srgbClr val="990000"/>
                </a:solidFill>
              </a:rPr>
              <a:t>中为 </a:t>
            </a:r>
            <a:r>
              <a:rPr lang="en-US" altLang="zh-CN" sz="2000">
                <a:solidFill>
                  <a:srgbClr val="990000"/>
                </a:solidFill>
              </a:rPr>
              <a:t>len=0000 0000H</a:t>
            </a:r>
            <a:endParaRPr lang="zh-CN" altLang="en-US" sz="2000">
              <a:solidFill>
                <a:srgbClr val="99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07" grpId="0" build="p"/>
      <p:bldP spid="63596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128588"/>
            <a:ext cx="7502525" cy="528637"/>
          </a:xfrm>
        </p:spPr>
        <p:txBody>
          <a:bodyPr/>
          <a:lstStyle/>
          <a:p>
            <a:r>
              <a:rPr lang="en-US" altLang="zh-CN" sz="3600"/>
              <a:t>cpml %edx,%eax</a:t>
            </a:r>
            <a:r>
              <a:rPr lang="zh-CN" altLang="en-US" sz="3600"/>
              <a:t>指令的执行结果</a:t>
            </a:r>
          </a:p>
        </p:txBody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" y="5519738"/>
            <a:ext cx="8853488" cy="920750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altLang="zh-CN" sz="220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“cmpl %edx,%eax”</a:t>
            </a:r>
            <a:r>
              <a:rPr lang="zh-CN" altLang="en-US" sz="220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执行时：</a:t>
            </a:r>
            <a:r>
              <a:rPr lang="en-US" altLang="zh-CN" sz="220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A=0000 0000H</a:t>
            </a:r>
            <a:r>
              <a:rPr lang="zh-CN" altLang="en-US" sz="220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20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20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FFFF FFFFH</a:t>
            </a:r>
            <a:r>
              <a:rPr lang="zh-CN" altLang="en-US" sz="220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Sub=1</a:t>
            </a:r>
            <a:r>
              <a:rPr lang="zh-CN" altLang="en-US" sz="220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，因此</a:t>
            </a:r>
            <a:r>
              <a:rPr lang="en-US" altLang="zh-CN" sz="220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Result</a:t>
            </a:r>
            <a:r>
              <a:rPr lang="zh-CN" altLang="en-US" sz="220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20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0…01, CF=1, ZF=0, OF=0, SF=0</a:t>
            </a:r>
            <a:r>
              <a:rPr lang="en-US" altLang="zh-CN" sz="2200">
                <a:solidFill>
                  <a:srgbClr val="990000"/>
                </a:solidFill>
              </a:rPr>
              <a:t> </a:t>
            </a:r>
            <a:endParaRPr lang="zh-CN" altLang="en-US" sz="2200">
              <a:solidFill>
                <a:srgbClr val="990000"/>
              </a:solidFill>
            </a:endParaRPr>
          </a:p>
        </p:txBody>
      </p:sp>
      <p:grpSp>
        <p:nvGrpSpPr>
          <p:cNvPr id="636932" name="Group 4"/>
          <p:cNvGrpSpPr>
            <a:grpSpLocks/>
          </p:cNvGrpSpPr>
          <p:nvPr/>
        </p:nvGrpSpPr>
        <p:grpSpPr bwMode="auto">
          <a:xfrm>
            <a:off x="406400" y="939800"/>
            <a:ext cx="8737600" cy="4419600"/>
            <a:chOff x="0" y="1513"/>
            <a:chExt cx="5522" cy="2611"/>
          </a:xfrm>
        </p:grpSpPr>
        <p:sp>
          <p:nvSpPr>
            <p:cNvPr id="636933" name="Rectangle 33"/>
            <p:cNvSpPr>
              <a:spLocks noChangeArrowheads="1"/>
            </p:cNvSpPr>
            <p:nvPr/>
          </p:nvSpPr>
          <p:spPr bwMode="auto">
            <a:xfrm>
              <a:off x="4402" y="2741"/>
              <a:ext cx="704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Result</a:t>
              </a:r>
            </a:p>
          </p:txBody>
        </p:sp>
        <p:sp>
          <p:nvSpPr>
            <p:cNvPr id="636934" name="Line 11"/>
            <p:cNvSpPr>
              <a:spLocks noChangeShapeType="1"/>
            </p:cNvSpPr>
            <p:nvPr/>
          </p:nvSpPr>
          <p:spPr bwMode="auto">
            <a:xfrm flipH="1">
              <a:off x="507" y="2327"/>
              <a:ext cx="261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35" name="Line 12"/>
            <p:cNvSpPr>
              <a:spLocks noChangeShapeType="1"/>
            </p:cNvSpPr>
            <p:nvPr/>
          </p:nvSpPr>
          <p:spPr bwMode="auto">
            <a:xfrm flipH="1">
              <a:off x="3111" y="2141"/>
              <a:ext cx="9" cy="6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36" name="Line 13"/>
            <p:cNvSpPr>
              <a:spLocks noChangeShapeType="1"/>
            </p:cNvSpPr>
            <p:nvPr/>
          </p:nvSpPr>
          <p:spPr bwMode="auto">
            <a:xfrm>
              <a:off x="3129" y="2141"/>
              <a:ext cx="564" cy="3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37" name="Line 14"/>
            <p:cNvSpPr>
              <a:spLocks noChangeShapeType="1"/>
            </p:cNvSpPr>
            <p:nvPr/>
          </p:nvSpPr>
          <p:spPr bwMode="auto">
            <a:xfrm>
              <a:off x="3087" y="2822"/>
              <a:ext cx="213" cy="1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38" name="Line 16"/>
            <p:cNvSpPr>
              <a:spLocks noChangeShapeType="1"/>
            </p:cNvSpPr>
            <p:nvPr/>
          </p:nvSpPr>
          <p:spPr bwMode="auto">
            <a:xfrm>
              <a:off x="3693" y="2448"/>
              <a:ext cx="10" cy="4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39" name="Line 18"/>
            <p:cNvSpPr>
              <a:spLocks noChangeShapeType="1"/>
            </p:cNvSpPr>
            <p:nvPr/>
          </p:nvSpPr>
          <p:spPr bwMode="auto">
            <a:xfrm flipV="1">
              <a:off x="3120" y="3060"/>
              <a:ext cx="0" cy="6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40" name="Line 19"/>
            <p:cNvSpPr>
              <a:spLocks noChangeShapeType="1"/>
            </p:cNvSpPr>
            <p:nvPr/>
          </p:nvSpPr>
          <p:spPr bwMode="auto">
            <a:xfrm flipV="1">
              <a:off x="3129" y="3365"/>
              <a:ext cx="564" cy="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41" name="Line 20"/>
            <p:cNvSpPr>
              <a:spLocks noChangeShapeType="1"/>
            </p:cNvSpPr>
            <p:nvPr/>
          </p:nvSpPr>
          <p:spPr bwMode="auto">
            <a:xfrm flipV="1">
              <a:off x="3121" y="2929"/>
              <a:ext cx="171" cy="1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42" name="Line 22"/>
            <p:cNvSpPr>
              <a:spLocks noChangeShapeType="1"/>
            </p:cNvSpPr>
            <p:nvPr/>
          </p:nvSpPr>
          <p:spPr bwMode="auto">
            <a:xfrm flipV="1">
              <a:off x="3703" y="2905"/>
              <a:ext cx="0" cy="4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43" name="Line 23"/>
            <p:cNvSpPr>
              <a:spLocks noChangeShapeType="1"/>
            </p:cNvSpPr>
            <p:nvPr/>
          </p:nvSpPr>
          <p:spPr bwMode="auto">
            <a:xfrm flipV="1">
              <a:off x="3707" y="2917"/>
              <a:ext cx="74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44" name="Line 24"/>
            <p:cNvSpPr>
              <a:spLocks noChangeShapeType="1"/>
            </p:cNvSpPr>
            <p:nvPr/>
          </p:nvSpPr>
          <p:spPr bwMode="auto">
            <a:xfrm flipH="1">
              <a:off x="2416" y="3505"/>
              <a:ext cx="7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45" name="Rectangle 25"/>
            <p:cNvSpPr>
              <a:spLocks noChangeArrowheads="1"/>
            </p:cNvSpPr>
            <p:nvPr/>
          </p:nvSpPr>
          <p:spPr bwMode="auto">
            <a:xfrm rot="5400000">
              <a:off x="2974" y="2871"/>
              <a:ext cx="974" cy="2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zh-CN" altLang="en-US" sz="2400">
                  <a:latin typeface="Arial" charset="0"/>
                  <a:ea typeface="宋体" pitchFamily="2" charset="-122"/>
                  <a:cs typeface="Arial" charset="0"/>
                </a:rPr>
                <a:t>加法器</a:t>
              </a:r>
            </a:p>
          </p:txBody>
        </p:sp>
        <p:sp>
          <p:nvSpPr>
            <p:cNvPr id="636946" name="Line 26"/>
            <p:cNvSpPr>
              <a:spLocks noChangeShapeType="1"/>
            </p:cNvSpPr>
            <p:nvPr/>
          </p:nvSpPr>
          <p:spPr bwMode="auto">
            <a:xfrm flipH="1">
              <a:off x="2648" y="3446"/>
              <a:ext cx="127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47" name="Line 27"/>
            <p:cNvSpPr>
              <a:spLocks noChangeShapeType="1"/>
            </p:cNvSpPr>
            <p:nvPr/>
          </p:nvSpPr>
          <p:spPr bwMode="auto">
            <a:xfrm flipH="1">
              <a:off x="776" y="2269"/>
              <a:ext cx="127" cy="1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48" name="Line 28"/>
            <p:cNvSpPr>
              <a:spLocks noChangeShapeType="1"/>
            </p:cNvSpPr>
            <p:nvPr/>
          </p:nvSpPr>
          <p:spPr bwMode="auto">
            <a:xfrm flipH="1">
              <a:off x="4105" y="2857"/>
              <a:ext cx="127" cy="1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49" name="Rectangle 29"/>
            <p:cNvSpPr>
              <a:spLocks noChangeArrowheads="1"/>
            </p:cNvSpPr>
            <p:nvPr/>
          </p:nvSpPr>
          <p:spPr bwMode="auto">
            <a:xfrm>
              <a:off x="891" y="2081"/>
              <a:ext cx="232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n</a:t>
              </a:r>
            </a:p>
          </p:txBody>
        </p:sp>
        <p:sp>
          <p:nvSpPr>
            <p:cNvPr id="636950" name="Rectangle 30"/>
            <p:cNvSpPr>
              <a:spLocks noChangeArrowheads="1"/>
            </p:cNvSpPr>
            <p:nvPr/>
          </p:nvSpPr>
          <p:spPr bwMode="auto">
            <a:xfrm>
              <a:off x="2469" y="3505"/>
              <a:ext cx="232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n</a:t>
              </a:r>
            </a:p>
          </p:txBody>
        </p:sp>
        <p:sp>
          <p:nvSpPr>
            <p:cNvPr id="636951" name="Rectangle 31"/>
            <p:cNvSpPr>
              <a:spLocks noChangeArrowheads="1"/>
            </p:cNvSpPr>
            <p:nvPr/>
          </p:nvSpPr>
          <p:spPr bwMode="auto">
            <a:xfrm>
              <a:off x="3954" y="2691"/>
              <a:ext cx="232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n</a:t>
              </a:r>
            </a:p>
          </p:txBody>
        </p:sp>
        <p:sp>
          <p:nvSpPr>
            <p:cNvPr id="636952" name="Rectangle 32"/>
            <p:cNvSpPr>
              <a:spLocks noChangeArrowheads="1"/>
            </p:cNvSpPr>
            <p:nvPr/>
          </p:nvSpPr>
          <p:spPr bwMode="auto">
            <a:xfrm>
              <a:off x="255" y="2171"/>
              <a:ext cx="254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</a:t>
              </a:r>
            </a:p>
          </p:txBody>
        </p:sp>
        <p:sp>
          <p:nvSpPr>
            <p:cNvPr id="636953" name="Rectangle 34"/>
            <p:cNvSpPr>
              <a:spLocks noChangeArrowheads="1"/>
            </p:cNvSpPr>
            <p:nvPr/>
          </p:nvSpPr>
          <p:spPr bwMode="auto">
            <a:xfrm>
              <a:off x="4276" y="2337"/>
              <a:ext cx="349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ZF</a:t>
              </a:r>
            </a:p>
          </p:txBody>
        </p:sp>
        <p:sp>
          <p:nvSpPr>
            <p:cNvPr id="636954" name="Line 35"/>
            <p:cNvSpPr>
              <a:spLocks noChangeShapeType="1"/>
            </p:cNvSpPr>
            <p:nvPr/>
          </p:nvSpPr>
          <p:spPr bwMode="auto">
            <a:xfrm>
              <a:off x="3470" y="1994"/>
              <a:ext cx="0" cy="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55" name="Rectangle 36"/>
            <p:cNvSpPr>
              <a:spLocks noChangeArrowheads="1"/>
            </p:cNvSpPr>
            <p:nvPr/>
          </p:nvSpPr>
          <p:spPr bwMode="auto">
            <a:xfrm>
              <a:off x="3516" y="2000"/>
              <a:ext cx="307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Ci</a:t>
              </a:r>
            </a:p>
          </p:txBody>
        </p:sp>
        <p:sp>
          <p:nvSpPr>
            <p:cNvPr id="636956" name="Line 37"/>
            <p:cNvSpPr>
              <a:spLocks noChangeShapeType="1"/>
            </p:cNvSpPr>
            <p:nvPr/>
          </p:nvSpPr>
          <p:spPr bwMode="auto">
            <a:xfrm>
              <a:off x="3470" y="3512"/>
              <a:ext cx="0" cy="5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57" name="Rectangle 38"/>
            <p:cNvSpPr>
              <a:spLocks noChangeArrowheads="1"/>
            </p:cNvSpPr>
            <p:nvPr/>
          </p:nvSpPr>
          <p:spPr bwMode="auto">
            <a:xfrm>
              <a:off x="3516" y="3771"/>
              <a:ext cx="372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Co</a:t>
              </a:r>
            </a:p>
          </p:txBody>
        </p:sp>
        <p:sp>
          <p:nvSpPr>
            <p:cNvPr id="636958" name="Line 39"/>
            <p:cNvSpPr>
              <a:spLocks noChangeShapeType="1"/>
            </p:cNvSpPr>
            <p:nvPr/>
          </p:nvSpPr>
          <p:spPr bwMode="auto">
            <a:xfrm flipH="1">
              <a:off x="493" y="3364"/>
              <a:ext cx="1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59" name="Line 40"/>
            <p:cNvSpPr>
              <a:spLocks noChangeShapeType="1"/>
            </p:cNvSpPr>
            <p:nvPr/>
          </p:nvSpPr>
          <p:spPr bwMode="auto">
            <a:xfrm flipH="1">
              <a:off x="727" y="3304"/>
              <a:ext cx="126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60" name="Rectangle 41"/>
            <p:cNvSpPr>
              <a:spLocks noChangeArrowheads="1"/>
            </p:cNvSpPr>
            <p:nvPr/>
          </p:nvSpPr>
          <p:spPr bwMode="auto">
            <a:xfrm>
              <a:off x="856" y="3126"/>
              <a:ext cx="232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n</a:t>
              </a:r>
            </a:p>
          </p:txBody>
        </p:sp>
        <p:sp>
          <p:nvSpPr>
            <p:cNvPr id="636961" name="Rectangle 42"/>
            <p:cNvSpPr>
              <a:spLocks noChangeArrowheads="1"/>
            </p:cNvSpPr>
            <p:nvPr/>
          </p:nvSpPr>
          <p:spPr bwMode="auto">
            <a:xfrm>
              <a:off x="254" y="3233"/>
              <a:ext cx="254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B</a:t>
              </a:r>
            </a:p>
          </p:txBody>
        </p:sp>
        <p:grpSp>
          <p:nvGrpSpPr>
            <p:cNvPr id="636962" name="Group 43"/>
            <p:cNvGrpSpPr>
              <a:grpSpLocks/>
            </p:cNvGrpSpPr>
            <p:nvPr/>
          </p:nvGrpSpPr>
          <p:grpSpPr bwMode="auto">
            <a:xfrm>
              <a:off x="1070" y="3550"/>
              <a:ext cx="410" cy="391"/>
              <a:chOff x="1816" y="3448"/>
              <a:chExt cx="336" cy="288"/>
            </a:xfrm>
          </p:grpSpPr>
          <p:sp>
            <p:nvSpPr>
              <p:cNvPr id="636963" name="Oval 44"/>
              <p:cNvSpPr>
                <a:spLocks noChangeArrowheads="1"/>
              </p:cNvSpPr>
              <p:nvPr/>
            </p:nvSpPr>
            <p:spPr bwMode="auto">
              <a:xfrm>
                <a:off x="2072" y="3560"/>
                <a:ext cx="80" cy="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36964" name="Line 45"/>
              <p:cNvSpPr>
                <a:spLocks noChangeShapeType="1"/>
              </p:cNvSpPr>
              <p:nvPr/>
            </p:nvSpPr>
            <p:spPr bwMode="auto">
              <a:xfrm flipH="1" flipV="1">
                <a:off x="1816" y="3448"/>
                <a:ext cx="256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965" name="Line 46"/>
              <p:cNvSpPr>
                <a:spLocks noChangeShapeType="1"/>
              </p:cNvSpPr>
              <p:nvPr/>
            </p:nvSpPr>
            <p:spPr bwMode="auto">
              <a:xfrm flipH="1">
                <a:off x="1816" y="3608"/>
                <a:ext cx="256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966" name="Line 47"/>
              <p:cNvSpPr>
                <a:spLocks noChangeShapeType="1"/>
              </p:cNvSpPr>
              <p:nvPr/>
            </p:nvSpPr>
            <p:spPr bwMode="auto">
              <a:xfrm>
                <a:off x="1824" y="3464"/>
                <a:ext cx="0" cy="2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36967" name="Line 48"/>
            <p:cNvSpPr>
              <a:spLocks noChangeShapeType="1"/>
            </p:cNvSpPr>
            <p:nvPr/>
          </p:nvSpPr>
          <p:spPr bwMode="auto">
            <a:xfrm>
              <a:off x="906" y="3369"/>
              <a:ext cx="0" cy="3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68" name="Line 49"/>
            <p:cNvSpPr>
              <a:spLocks noChangeShapeType="1"/>
            </p:cNvSpPr>
            <p:nvPr/>
          </p:nvSpPr>
          <p:spPr bwMode="auto">
            <a:xfrm>
              <a:off x="911" y="3755"/>
              <a:ext cx="1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69" name="Line 50"/>
            <p:cNvSpPr>
              <a:spLocks noChangeShapeType="1"/>
            </p:cNvSpPr>
            <p:nvPr/>
          </p:nvSpPr>
          <p:spPr bwMode="auto">
            <a:xfrm flipH="1">
              <a:off x="1484" y="3755"/>
              <a:ext cx="4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70" name="Line 51"/>
            <p:cNvSpPr>
              <a:spLocks noChangeShapeType="1"/>
            </p:cNvSpPr>
            <p:nvPr/>
          </p:nvSpPr>
          <p:spPr bwMode="auto">
            <a:xfrm flipH="1">
              <a:off x="1600" y="3697"/>
              <a:ext cx="126" cy="1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71" name="Rectangle 52"/>
            <p:cNvSpPr>
              <a:spLocks noChangeArrowheads="1"/>
            </p:cNvSpPr>
            <p:nvPr/>
          </p:nvSpPr>
          <p:spPr bwMode="auto">
            <a:xfrm>
              <a:off x="1621" y="3709"/>
              <a:ext cx="232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n</a:t>
              </a:r>
            </a:p>
          </p:txBody>
        </p:sp>
        <p:sp>
          <p:nvSpPr>
            <p:cNvPr id="636972" name="Rectangle 53"/>
            <p:cNvSpPr>
              <a:spLocks noChangeArrowheads="1"/>
            </p:cNvSpPr>
            <p:nvPr/>
          </p:nvSpPr>
          <p:spPr bwMode="auto">
            <a:xfrm>
              <a:off x="1964" y="2993"/>
              <a:ext cx="447" cy="10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36973" name="Rectangle 54"/>
            <p:cNvSpPr>
              <a:spLocks noChangeArrowheads="1"/>
            </p:cNvSpPr>
            <p:nvPr/>
          </p:nvSpPr>
          <p:spPr bwMode="auto">
            <a:xfrm>
              <a:off x="1925" y="3184"/>
              <a:ext cx="211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36974" name="Rectangle 55"/>
            <p:cNvSpPr>
              <a:spLocks noChangeArrowheads="1"/>
            </p:cNvSpPr>
            <p:nvPr/>
          </p:nvSpPr>
          <p:spPr bwMode="auto">
            <a:xfrm>
              <a:off x="1916" y="3648"/>
              <a:ext cx="211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36975" name="Rectangle 56"/>
            <p:cNvSpPr>
              <a:spLocks noChangeArrowheads="1"/>
            </p:cNvSpPr>
            <p:nvPr/>
          </p:nvSpPr>
          <p:spPr bwMode="auto">
            <a:xfrm rot="5400000">
              <a:off x="1692" y="3465"/>
              <a:ext cx="1050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zh-CN" altLang="en-US" sz="2200">
                  <a:latin typeface="Arial" charset="0"/>
                  <a:ea typeface="宋体" pitchFamily="2" charset="-122"/>
                  <a:cs typeface="Arial" charset="0"/>
                </a:rPr>
                <a:t>多路选择器</a:t>
              </a:r>
            </a:p>
          </p:txBody>
        </p:sp>
        <p:sp>
          <p:nvSpPr>
            <p:cNvPr id="636976" name="Line 57"/>
            <p:cNvSpPr>
              <a:spLocks noChangeShapeType="1"/>
            </p:cNvSpPr>
            <p:nvPr/>
          </p:nvSpPr>
          <p:spPr bwMode="auto">
            <a:xfrm flipV="1">
              <a:off x="2187" y="1667"/>
              <a:ext cx="0" cy="13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77" name="Line 59"/>
            <p:cNvSpPr>
              <a:spLocks noChangeShapeType="1"/>
            </p:cNvSpPr>
            <p:nvPr/>
          </p:nvSpPr>
          <p:spPr bwMode="auto">
            <a:xfrm flipH="1">
              <a:off x="2183" y="2006"/>
              <a:ext cx="12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978" name="Rectangle 60"/>
            <p:cNvSpPr>
              <a:spLocks noChangeArrowheads="1"/>
            </p:cNvSpPr>
            <p:nvPr/>
          </p:nvSpPr>
          <p:spPr bwMode="auto">
            <a:xfrm>
              <a:off x="1647" y="1619"/>
              <a:ext cx="478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Sub</a:t>
              </a:r>
            </a:p>
          </p:txBody>
        </p:sp>
        <p:sp>
          <p:nvSpPr>
            <p:cNvPr id="636979" name="Rectangle 62"/>
            <p:cNvSpPr>
              <a:spLocks noChangeArrowheads="1"/>
            </p:cNvSpPr>
            <p:nvPr/>
          </p:nvSpPr>
          <p:spPr bwMode="auto">
            <a:xfrm>
              <a:off x="1503" y="3487"/>
              <a:ext cx="254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B</a:t>
              </a:r>
            </a:p>
          </p:txBody>
        </p:sp>
        <p:sp>
          <p:nvSpPr>
            <p:cNvPr id="636980" name="Line 63"/>
            <p:cNvSpPr>
              <a:spLocks noChangeShapeType="1"/>
            </p:cNvSpPr>
            <p:nvPr/>
          </p:nvSpPr>
          <p:spPr bwMode="auto">
            <a:xfrm>
              <a:off x="1557" y="3509"/>
              <a:ext cx="13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981" name="Line 64"/>
            <p:cNvSpPr>
              <a:spLocks noChangeShapeType="1"/>
            </p:cNvSpPr>
            <p:nvPr/>
          </p:nvSpPr>
          <p:spPr bwMode="auto">
            <a:xfrm>
              <a:off x="3697" y="2549"/>
              <a:ext cx="56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982" name="Line 65"/>
            <p:cNvSpPr>
              <a:spLocks noChangeShapeType="1"/>
            </p:cNvSpPr>
            <p:nvPr/>
          </p:nvSpPr>
          <p:spPr bwMode="auto">
            <a:xfrm>
              <a:off x="3709" y="3315"/>
              <a:ext cx="56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983" name="Rectangle 66"/>
            <p:cNvSpPr>
              <a:spLocks noChangeArrowheads="1"/>
            </p:cNvSpPr>
            <p:nvPr/>
          </p:nvSpPr>
          <p:spPr bwMode="auto">
            <a:xfrm>
              <a:off x="4237" y="2977"/>
              <a:ext cx="381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OF</a:t>
              </a:r>
            </a:p>
          </p:txBody>
        </p:sp>
        <p:sp>
          <p:nvSpPr>
            <p:cNvPr id="636984" name="Text Box 68"/>
            <p:cNvSpPr txBox="1">
              <a:spLocks noChangeArrowheads="1"/>
            </p:cNvSpPr>
            <p:nvPr/>
          </p:nvSpPr>
          <p:spPr bwMode="auto">
            <a:xfrm>
              <a:off x="241" y="2710"/>
              <a:ext cx="1671" cy="3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加</a:t>
              </a:r>
              <a:r>
                <a:rPr lang="en-US" altLang="zh-CN" sz="280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sz="280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减运算部件</a:t>
              </a:r>
            </a:p>
          </p:txBody>
        </p:sp>
        <p:sp>
          <p:nvSpPr>
            <p:cNvPr id="636985" name="Line 57"/>
            <p:cNvSpPr>
              <a:spLocks noChangeShapeType="1"/>
            </p:cNvSpPr>
            <p:nvPr/>
          </p:nvSpPr>
          <p:spPr bwMode="auto">
            <a:xfrm>
              <a:off x="3706" y="3131"/>
              <a:ext cx="5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6986" name="Rectangle 66"/>
            <p:cNvSpPr>
              <a:spLocks noChangeArrowheads="1"/>
            </p:cNvSpPr>
            <p:nvPr/>
          </p:nvSpPr>
          <p:spPr bwMode="auto">
            <a:xfrm>
              <a:off x="4239" y="3187"/>
              <a:ext cx="128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CF=Co</a:t>
              </a: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  <a:sym typeface="Symbol" pitchFamily="18" charset="2"/>
                </a:rPr>
                <a:t>Sub</a:t>
              </a:r>
            </a:p>
          </p:txBody>
        </p:sp>
        <p:sp>
          <p:nvSpPr>
            <p:cNvPr id="636987" name="Line 64"/>
            <p:cNvSpPr>
              <a:spLocks noChangeShapeType="1"/>
            </p:cNvSpPr>
            <p:nvPr/>
          </p:nvSpPr>
          <p:spPr bwMode="auto">
            <a:xfrm>
              <a:off x="3699" y="2700"/>
              <a:ext cx="56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988" name="Rectangle 34"/>
            <p:cNvSpPr>
              <a:spLocks noChangeArrowheads="1"/>
            </p:cNvSpPr>
            <p:nvPr/>
          </p:nvSpPr>
          <p:spPr bwMode="auto">
            <a:xfrm>
              <a:off x="4264" y="2548"/>
              <a:ext cx="360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SF</a:t>
              </a:r>
            </a:p>
          </p:txBody>
        </p:sp>
        <p:sp>
          <p:nvSpPr>
            <p:cNvPr id="419910" name="Rectangle 70"/>
            <p:cNvSpPr>
              <a:spLocks noChangeArrowheads="1"/>
            </p:cNvSpPr>
            <p:nvPr/>
          </p:nvSpPr>
          <p:spPr bwMode="auto">
            <a:xfrm>
              <a:off x="0" y="1513"/>
              <a:ext cx="1784" cy="4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当</a:t>
              </a:r>
              <a:r>
                <a:rPr lang="en-US" altLang="zh-CN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Sub</a:t>
              </a:r>
              <a:r>
                <a:rPr lang="zh-CN" altLang="en-US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为</a:t>
              </a:r>
              <a:r>
                <a:rPr lang="en-US" altLang="zh-CN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时，做减法</a:t>
              </a:r>
            </a:p>
            <a:p>
              <a:r>
                <a:rPr lang="zh-CN" altLang="en-US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当</a:t>
              </a:r>
              <a:r>
                <a:rPr lang="en-US" altLang="zh-CN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Sub</a:t>
              </a:r>
              <a:r>
                <a:rPr lang="zh-CN" altLang="en-US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为</a:t>
              </a:r>
              <a:r>
                <a:rPr lang="en-US" altLang="zh-CN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sz="220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时，做加法</a:t>
              </a:r>
            </a:p>
          </p:txBody>
        </p:sp>
      </p:grpSp>
      <p:sp>
        <p:nvSpPr>
          <p:cNvPr id="636990" name="Text Box 62"/>
          <p:cNvSpPr txBox="1">
            <a:spLocks noChangeArrowheads="1"/>
          </p:cNvSpPr>
          <p:nvPr/>
        </p:nvSpPr>
        <p:spPr bwMode="auto">
          <a:xfrm>
            <a:off x="4470400" y="882650"/>
            <a:ext cx="4278313" cy="77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zh-CN" altLang="en-US" sz="2000">
                <a:solidFill>
                  <a:srgbClr val="990000"/>
                </a:solidFill>
              </a:rPr>
              <a:t>已知</a:t>
            </a:r>
            <a:r>
              <a:rPr lang="en-US" altLang="zh-CN" sz="2000">
                <a:solidFill>
                  <a:srgbClr val="990000"/>
                </a:solidFill>
              </a:rPr>
              <a:t>EDX</a:t>
            </a:r>
            <a:r>
              <a:rPr lang="zh-CN" altLang="en-US" sz="2000">
                <a:solidFill>
                  <a:srgbClr val="990000"/>
                </a:solidFill>
              </a:rPr>
              <a:t>中为 </a:t>
            </a:r>
            <a:r>
              <a:rPr lang="en-US" altLang="zh-CN" sz="2000">
                <a:solidFill>
                  <a:srgbClr val="990000"/>
                </a:solidFill>
              </a:rPr>
              <a:t>len-1=FFFF FFFFH</a:t>
            </a:r>
          </a:p>
          <a:p>
            <a:pPr>
              <a:spcBef>
                <a:spcPct val="25000"/>
              </a:spcBef>
            </a:pPr>
            <a:r>
              <a:rPr lang="zh-CN" altLang="en-US" sz="2000">
                <a:solidFill>
                  <a:srgbClr val="990000"/>
                </a:solidFill>
              </a:rPr>
              <a:t>             </a:t>
            </a:r>
            <a:r>
              <a:rPr lang="en-US" altLang="zh-CN" sz="2000">
                <a:solidFill>
                  <a:srgbClr val="990000"/>
                </a:solidFill>
              </a:rPr>
              <a:t>EAX</a:t>
            </a:r>
            <a:r>
              <a:rPr lang="zh-CN" altLang="en-US" sz="2000">
                <a:solidFill>
                  <a:srgbClr val="990000"/>
                </a:solidFill>
              </a:rPr>
              <a:t>中为 </a:t>
            </a:r>
            <a:r>
              <a:rPr lang="en-US" altLang="zh-CN" sz="2000">
                <a:solidFill>
                  <a:srgbClr val="990000"/>
                </a:solidFill>
              </a:rPr>
              <a:t>i=0000 0000H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1" grpId="0" build="p"/>
      <p:bldP spid="63699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46238" y="142875"/>
            <a:ext cx="5629275" cy="528638"/>
          </a:xfrm>
        </p:spPr>
        <p:txBody>
          <a:bodyPr/>
          <a:lstStyle/>
          <a:p>
            <a:r>
              <a:rPr lang="en-US" altLang="zh-CN" sz="3600"/>
              <a:t>jbe .L3</a:t>
            </a:r>
            <a:r>
              <a:rPr lang="zh-CN" altLang="en-US" sz="3600"/>
              <a:t>指令的执行结果</a:t>
            </a:r>
          </a:p>
        </p:txBody>
      </p:sp>
      <p:graphicFrame>
        <p:nvGraphicFramePr>
          <p:cNvPr id="637955" name="Group 3"/>
          <p:cNvGraphicFramePr>
            <a:graphicFrameLocks noGrp="1"/>
          </p:cNvGraphicFramePr>
          <p:nvPr>
            <p:ph idx="1"/>
          </p:nvPr>
        </p:nvGraphicFramePr>
        <p:xfrm>
          <a:off x="495300" y="1095375"/>
          <a:ext cx="8191500" cy="3800478"/>
        </p:xfrm>
        <a:graphic>
          <a:graphicData uri="http://schemas.openxmlformats.org/drawingml/2006/table">
            <a:tbl>
              <a:tblPr/>
              <a:tblGrid>
                <a:gridCol w="2703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2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指令</a:t>
                      </a: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转移条件</a:t>
                      </a: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JA/JNBE  label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CF=0 AND ZF=0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无符号数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＞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JAE/JNB  label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CF=0 OR ZF=1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无符号数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≥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JB/JNAE  label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CF=1 AND ZF=0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无符号数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＜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JBE/JNA  label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CF=1 OR ZF=1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无符号数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≤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JG/JNLE  label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SF=OF AND ZF=0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有符号数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＞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JGE/JNL  label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SF=OF OR ZF=1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有符号数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≥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JL/JNGE  label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SF</a:t>
                      </a: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≠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OF AND ZF=0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有符号数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＜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JLE/JNG  label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SF</a:t>
                      </a: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≠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OF OR ZF=1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有符号数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≤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37997" name="Line 45"/>
          <p:cNvSpPr>
            <a:spLocks noChangeShapeType="1"/>
          </p:cNvSpPr>
          <p:nvPr/>
        </p:nvSpPr>
        <p:spPr bwMode="auto">
          <a:xfrm>
            <a:off x="320675" y="3127375"/>
            <a:ext cx="8607425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37998" name="Rectangle 46"/>
          <p:cNvSpPr>
            <a:spLocks noChangeArrowheads="1"/>
          </p:cNvSpPr>
          <p:nvPr/>
        </p:nvSpPr>
        <p:spPr bwMode="auto">
          <a:xfrm>
            <a:off x="347663" y="4927600"/>
            <a:ext cx="8447087" cy="17907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zh-CN" sz="2200">
                <a:solidFill>
                  <a:srgbClr val="990000"/>
                </a:solidFill>
              </a:rPr>
              <a:t>“cmpl %edx,%eax”</a:t>
            </a:r>
            <a:r>
              <a:rPr lang="zh-CN" altLang="en-US" sz="2200">
                <a:solidFill>
                  <a:srgbClr val="990000"/>
                </a:solidFill>
              </a:rPr>
              <a:t>执行结果是</a:t>
            </a:r>
            <a:r>
              <a:rPr lang="en-US" altLang="zh-CN" sz="2200">
                <a:solidFill>
                  <a:srgbClr val="990000"/>
                </a:solidFill>
              </a:rPr>
              <a:t> </a:t>
            </a:r>
            <a:r>
              <a:rPr lang="en-US" altLang="zh-CN" sz="2200">
                <a:solidFill>
                  <a:schemeClr val="accent2"/>
                </a:solidFill>
              </a:rPr>
              <a:t>CF=1, ZF=0, </a:t>
            </a:r>
            <a:r>
              <a:rPr lang="en-US" altLang="zh-CN" sz="2200">
                <a:solidFill>
                  <a:srgbClr val="990000"/>
                </a:solidFill>
              </a:rPr>
              <a:t>OF=0, SF=0</a:t>
            </a:r>
            <a:r>
              <a:rPr lang="zh-CN" altLang="en-US" sz="2200">
                <a:solidFill>
                  <a:srgbClr val="990000"/>
                </a:solidFill>
              </a:rPr>
              <a:t>，说明满足条件，应转移到</a:t>
            </a:r>
            <a:r>
              <a:rPr lang="en-US" altLang="zh-CN" sz="2200">
                <a:solidFill>
                  <a:srgbClr val="990000"/>
                </a:solidFill>
              </a:rPr>
              <a:t>.L3</a:t>
            </a:r>
            <a:r>
              <a:rPr lang="zh-CN" altLang="en-US" sz="2200">
                <a:solidFill>
                  <a:srgbClr val="990000"/>
                </a:solidFill>
              </a:rPr>
              <a:t>执行！   显然，对于每个 </a:t>
            </a:r>
            <a:r>
              <a:rPr lang="en-US" altLang="zh-CN" sz="2200">
                <a:solidFill>
                  <a:srgbClr val="990000"/>
                </a:solidFill>
              </a:rPr>
              <a:t>i </a:t>
            </a:r>
            <a:r>
              <a:rPr lang="zh-CN" altLang="en-US" sz="2200">
                <a:solidFill>
                  <a:srgbClr val="990000"/>
                </a:solidFill>
              </a:rPr>
              <a:t>都满足条件，因为任何无符号数都比</a:t>
            </a:r>
            <a:r>
              <a:rPr lang="en-US" altLang="zh-CN" sz="2200">
                <a:solidFill>
                  <a:srgbClr val="990000"/>
                </a:solidFill>
              </a:rPr>
              <a:t>32</a:t>
            </a:r>
            <a:r>
              <a:rPr lang="zh-CN" altLang="en-US" sz="2200">
                <a:solidFill>
                  <a:srgbClr val="990000"/>
                </a:solidFill>
              </a:rPr>
              <a:t>个</a:t>
            </a:r>
            <a:r>
              <a:rPr lang="en-US" altLang="zh-CN" sz="2200">
                <a:solidFill>
                  <a:srgbClr val="990000"/>
                </a:solidFill>
              </a:rPr>
              <a:t>1</a:t>
            </a:r>
            <a:r>
              <a:rPr lang="zh-CN" altLang="en-US" sz="2200">
                <a:solidFill>
                  <a:srgbClr val="990000"/>
                </a:solidFill>
              </a:rPr>
              <a:t>小，因此循环体被不断执行，最终导致数组访问越界而发生存储器访问异常。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7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9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5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81316" name="Rectangle 4"/>
          <p:cNvSpPr>
            <a:spLocks noChangeArrowheads="1"/>
          </p:cNvSpPr>
          <p:nvPr/>
        </p:nvSpPr>
        <p:spPr bwMode="auto">
          <a:xfrm>
            <a:off x="341313" y="2709863"/>
            <a:ext cx="4949825" cy="4005262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1317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81318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81319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81320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21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22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1323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81324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81325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1326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1327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1328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1329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1330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1331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1332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81333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781334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81335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36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1337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81338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1339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81340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41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1342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1343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81344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45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46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1347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81348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49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1350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81351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52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353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1354" name="Text Box 42"/>
          <p:cNvSpPr txBox="1">
            <a:spLocks noChangeArrowheads="1"/>
          </p:cNvSpPr>
          <p:nvPr/>
        </p:nvSpPr>
        <p:spPr bwMode="auto">
          <a:xfrm>
            <a:off x="657225" y="6219825"/>
            <a:ext cx="1035050" cy="376238"/>
          </a:xfrm>
          <a:prstGeom prst="rect">
            <a:avLst/>
          </a:prstGeom>
          <a:solidFill>
            <a:srgbClr val="FF0000">
              <a:alpha val="17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81355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56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57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81358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1359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81360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1361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81362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1363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81364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781365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781366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81367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81368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1369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1370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1371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81372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81373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81374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781375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781376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7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1377" name="Rectangle 65"/>
          <p:cNvSpPr>
            <a:spLocks noChangeArrowheads="1"/>
          </p:cNvSpPr>
          <p:nvPr/>
        </p:nvSpPr>
        <p:spPr bwMode="auto">
          <a:xfrm>
            <a:off x="6551613" y="1719263"/>
            <a:ext cx="1133475" cy="481488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1378" name="Line 66"/>
          <p:cNvSpPr>
            <a:spLocks noChangeShapeType="1"/>
          </p:cNvSpPr>
          <p:nvPr/>
        </p:nvSpPr>
        <p:spPr bwMode="auto">
          <a:xfrm>
            <a:off x="6551613" y="32416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79" name="Line 67"/>
          <p:cNvSpPr>
            <a:spLocks noChangeShapeType="1"/>
          </p:cNvSpPr>
          <p:nvPr/>
        </p:nvSpPr>
        <p:spPr bwMode="auto">
          <a:xfrm>
            <a:off x="6551613" y="35560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80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81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82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83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84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85" name="Text Box 73"/>
          <p:cNvSpPr txBox="1">
            <a:spLocks noChangeArrowheads="1"/>
          </p:cNvSpPr>
          <p:nvPr/>
        </p:nvSpPr>
        <p:spPr bwMode="auto">
          <a:xfrm>
            <a:off x="7677150" y="17637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ffffffff</a:t>
            </a:r>
          </a:p>
        </p:txBody>
      </p:sp>
      <p:sp>
        <p:nvSpPr>
          <p:cNvPr id="781386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81387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81388" name="Text Box 76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81389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81392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93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394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81395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81396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81397" name="Line 85"/>
          <p:cNvSpPr>
            <a:spLocks noChangeShapeType="1"/>
          </p:cNvSpPr>
          <p:nvPr/>
        </p:nvSpPr>
        <p:spPr bwMode="auto">
          <a:xfrm>
            <a:off x="4392613" y="495935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402" name="Rectangle 90"/>
          <p:cNvSpPr>
            <a:spLocks noChangeArrowheads="1"/>
          </p:cNvSpPr>
          <p:nvPr/>
        </p:nvSpPr>
        <p:spPr bwMode="auto">
          <a:xfrm>
            <a:off x="28654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81405" name="Line 93"/>
          <p:cNvSpPr>
            <a:spLocks noChangeShapeType="1"/>
          </p:cNvSpPr>
          <p:nvPr/>
        </p:nvSpPr>
        <p:spPr bwMode="auto">
          <a:xfrm>
            <a:off x="6551613" y="20780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407" name="Text Box 95"/>
          <p:cNvSpPr txBox="1">
            <a:spLocks noChangeArrowheads="1"/>
          </p:cNvSpPr>
          <p:nvPr/>
        </p:nvSpPr>
        <p:spPr bwMode="auto">
          <a:xfrm>
            <a:off x="7677150" y="2611438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81408" name="Line 96"/>
          <p:cNvSpPr>
            <a:spLocks noChangeShapeType="1"/>
          </p:cNvSpPr>
          <p:nvPr/>
        </p:nvSpPr>
        <p:spPr bwMode="auto">
          <a:xfrm>
            <a:off x="6551613" y="2655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409" name="Line 97"/>
          <p:cNvSpPr>
            <a:spLocks noChangeShapeType="1"/>
          </p:cNvSpPr>
          <p:nvPr/>
        </p:nvSpPr>
        <p:spPr bwMode="auto">
          <a:xfrm>
            <a:off x="6551613" y="29257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410" name="Line 98"/>
          <p:cNvSpPr>
            <a:spLocks noChangeShapeType="1"/>
          </p:cNvSpPr>
          <p:nvPr/>
        </p:nvSpPr>
        <p:spPr bwMode="auto">
          <a:xfrm>
            <a:off x="7137400" y="22145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411" name="Line 99"/>
          <p:cNvSpPr>
            <a:spLocks noChangeShapeType="1"/>
          </p:cNvSpPr>
          <p:nvPr/>
        </p:nvSpPr>
        <p:spPr bwMode="auto">
          <a:xfrm>
            <a:off x="6551613" y="38719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412" name="Line 100"/>
          <p:cNvSpPr>
            <a:spLocks noChangeShapeType="1"/>
          </p:cNvSpPr>
          <p:nvPr/>
        </p:nvSpPr>
        <p:spPr bwMode="auto">
          <a:xfrm>
            <a:off x="6551613" y="41862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1415" name="Rectangle 103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81418" name="Rectangle 106"/>
          <p:cNvSpPr>
            <a:spLocks noChangeArrowheads="1"/>
          </p:cNvSpPr>
          <p:nvPr/>
        </p:nvSpPr>
        <p:spPr bwMode="auto">
          <a:xfrm>
            <a:off x="1016000" y="589756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81422" name="Rectangle 110"/>
          <p:cNvSpPr>
            <a:spLocks noChangeArrowheads="1"/>
          </p:cNvSpPr>
          <p:nvPr/>
        </p:nvSpPr>
        <p:spPr bwMode="auto">
          <a:xfrm>
            <a:off x="4135438" y="2798763"/>
            <a:ext cx="7508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81423" name="Text Box 111"/>
          <p:cNvSpPr txBox="1">
            <a:spLocks noChangeArrowheads="1"/>
          </p:cNvSpPr>
          <p:nvPr/>
        </p:nvSpPr>
        <p:spPr bwMode="auto">
          <a:xfrm>
            <a:off x="7677150" y="3827463"/>
            <a:ext cx="1252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81428" name="Rectangle 116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561975"/>
          </a:xfrm>
          <a:noFill/>
          <a:ln/>
        </p:spPr>
        <p:txBody>
          <a:bodyPr/>
          <a:lstStyle/>
          <a:p>
            <a:r>
              <a:rPr lang="en-US" altLang="zh-CN"/>
              <a:t>IA-32</a:t>
            </a:r>
            <a:r>
              <a:rPr lang="zh-CN" altLang="en-US"/>
              <a:t>的体系结构是怎样的呢？</a:t>
            </a:r>
          </a:p>
        </p:txBody>
      </p:sp>
      <p:sp>
        <p:nvSpPr>
          <p:cNvPr id="781429" name="Text Box 117"/>
          <p:cNvSpPr txBox="1">
            <a:spLocks noChangeArrowheads="1"/>
          </p:cNvSpPr>
          <p:nvPr/>
        </p:nvSpPr>
        <p:spPr bwMode="auto">
          <a:xfrm>
            <a:off x="252413" y="852488"/>
            <a:ext cx="5849937" cy="1631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200">
                <a:solidFill>
                  <a:srgbClr val="FF3300"/>
                </a:solidFill>
              </a:rPr>
              <a:t>8</a:t>
            </a:r>
            <a:r>
              <a:rPr lang="zh-CN" altLang="en-US" sz="2200">
                <a:solidFill>
                  <a:srgbClr val="FF3300"/>
                </a:solidFill>
              </a:rPr>
              <a:t>个</a:t>
            </a:r>
            <a:r>
              <a:rPr lang="en-US" altLang="zh-CN" sz="2200">
                <a:solidFill>
                  <a:srgbClr val="FF3300"/>
                </a:solidFill>
              </a:rPr>
              <a:t>GPR</a:t>
            </a:r>
            <a:r>
              <a:rPr lang="zh-CN" altLang="en-US" sz="2200">
                <a:solidFill>
                  <a:srgbClr val="FF3300"/>
                </a:solidFill>
              </a:rPr>
              <a:t>（</a:t>
            </a:r>
            <a:r>
              <a:rPr lang="en-US" altLang="zh-CN" sz="2200">
                <a:solidFill>
                  <a:srgbClr val="FF3300"/>
                </a:solidFill>
              </a:rPr>
              <a:t>0</a:t>
            </a:r>
            <a:r>
              <a:rPr lang="en-US" altLang="zh-CN" sz="2200">
                <a:solidFill>
                  <a:srgbClr val="FF3300"/>
                </a:solidFill>
                <a:latin typeface="Arial" charset="0"/>
                <a:cs typeface="Arial" charset="0"/>
              </a:rPr>
              <a:t>~7</a:t>
            </a:r>
            <a:r>
              <a:rPr lang="zh-CN" altLang="en-US" sz="2200">
                <a:solidFill>
                  <a:srgbClr val="FF3300"/>
                </a:solidFill>
              </a:rPr>
              <a:t>），一个</a:t>
            </a:r>
            <a:r>
              <a:rPr lang="en-US" altLang="zh-CN" sz="2200">
                <a:solidFill>
                  <a:srgbClr val="FF3300"/>
                </a:solidFill>
              </a:rPr>
              <a:t>EFLAGs</a:t>
            </a:r>
            <a:r>
              <a:rPr lang="zh-CN" altLang="en-US" sz="2200">
                <a:solidFill>
                  <a:srgbClr val="FF3300"/>
                </a:solidFill>
              </a:rPr>
              <a:t>，</a:t>
            </a:r>
            <a:r>
              <a:rPr lang="en-US" altLang="zh-CN" sz="2200">
                <a:solidFill>
                  <a:srgbClr val="FF3300"/>
                </a:solidFill>
              </a:rPr>
              <a:t>PC</a:t>
            </a:r>
            <a:r>
              <a:rPr lang="zh-CN" altLang="en-US" sz="2200">
                <a:solidFill>
                  <a:srgbClr val="FF3300"/>
                </a:solidFill>
              </a:rPr>
              <a:t>为</a:t>
            </a:r>
            <a:r>
              <a:rPr lang="en-US" altLang="zh-CN" sz="2200">
                <a:solidFill>
                  <a:srgbClr val="FF3300"/>
                </a:solidFill>
              </a:rPr>
              <a:t>EIP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200">
                <a:solidFill>
                  <a:srgbClr val="FF3300"/>
                </a:solidFill>
              </a:rPr>
              <a:t>可寻址空间</a:t>
            </a:r>
            <a:r>
              <a:rPr lang="en-US" altLang="zh-CN" sz="2200">
                <a:solidFill>
                  <a:srgbClr val="FF3300"/>
                </a:solidFill>
              </a:rPr>
              <a:t>4GB</a:t>
            </a:r>
            <a:r>
              <a:rPr lang="zh-CN" altLang="en-US" sz="2200">
                <a:solidFill>
                  <a:srgbClr val="FF3300"/>
                </a:solidFill>
              </a:rPr>
              <a:t>（编号为</a:t>
            </a:r>
            <a:r>
              <a:rPr lang="en-US" altLang="zh-CN" sz="2200">
                <a:solidFill>
                  <a:srgbClr val="FF3300"/>
                </a:solidFill>
              </a:rPr>
              <a:t>0~0xFFFFFFFF</a:t>
            </a:r>
            <a:r>
              <a:rPr lang="zh-CN" altLang="en-US" sz="2200">
                <a:solidFill>
                  <a:srgbClr val="FF3300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200">
                <a:solidFill>
                  <a:srgbClr val="FF3300"/>
                </a:solidFill>
              </a:rPr>
              <a:t>指令格式变长，操作码变长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200">
                <a:solidFill>
                  <a:srgbClr val="FF3300"/>
                </a:solidFill>
              </a:rPr>
              <a:t>由若干字段（</a:t>
            </a:r>
            <a:r>
              <a:rPr lang="en-US" altLang="zh-CN" sz="2200">
                <a:solidFill>
                  <a:srgbClr val="FF3300"/>
                </a:solidFill>
              </a:rPr>
              <a:t>OP</a:t>
            </a:r>
            <a:r>
              <a:rPr lang="zh-CN" altLang="en-US" sz="2200">
                <a:solidFill>
                  <a:srgbClr val="FF3300"/>
                </a:solidFill>
              </a:rPr>
              <a:t>、</a:t>
            </a:r>
            <a:r>
              <a:rPr lang="en-US" altLang="zh-CN" sz="2200">
                <a:solidFill>
                  <a:srgbClr val="FF3300"/>
                </a:solidFill>
              </a:rPr>
              <a:t>Mod</a:t>
            </a:r>
            <a:r>
              <a:rPr lang="zh-CN" altLang="en-US" sz="2200">
                <a:solidFill>
                  <a:srgbClr val="FF3300"/>
                </a:solidFill>
              </a:rPr>
              <a:t>、</a:t>
            </a:r>
            <a:r>
              <a:rPr lang="en-US" altLang="zh-CN" sz="2200">
                <a:solidFill>
                  <a:srgbClr val="FF3300"/>
                </a:solidFill>
              </a:rPr>
              <a:t>SIB</a:t>
            </a:r>
            <a:r>
              <a:rPr lang="zh-CN" altLang="en-US" sz="2200">
                <a:solidFill>
                  <a:srgbClr val="FF3300"/>
                </a:solidFill>
              </a:rPr>
              <a:t>等）组成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1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1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1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1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13" y="98425"/>
            <a:ext cx="8229600" cy="528638"/>
          </a:xfrm>
        </p:spPr>
        <p:txBody>
          <a:bodyPr/>
          <a:lstStyle/>
          <a:p>
            <a:r>
              <a:rPr lang="zh-CN" altLang="en-US" sz="3600"/>
              <a:t>例子：程序的机器级表示与执行</a:t>
            </a:r>
          </a:p>
        </p:txBody>
      </p:sp>
      <p:sp>
        <p:nvSpPr>
          <p:cNvPr id="638979" name="Rectangle 3"/>
          <p:cNvSpPr>
            <a:spLocks noChangeArrowheads="1"/>
          </p:cNvSpPr>
          <p:nvPr/>
        </p:nvSpPr>
        <p:spPr bwMode="auto">
          <a:xfrm>
            <a:off x="234950" y="4257675"/>
            <a:ext cx="3784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200"/>
              <a:t>正确的做法是将参数</a:t>
            </a:r>
            <a:r>
              <a:rPr lang="en-US" altLang="zh-CN" sz="2200"/>
              <a:t>len</a:t>
            </a:r>
            <a:r>
              <a:rPr lang="zh-CN" altLang="en-US" sz="2200"/>
              <a:t>声明为</a:t>
            </a:r>
            <a:r>
              <a:rPr lang="en-US" altLang="zh-CN" sz="2200"/>
              <a:t>int</a:t>
            </a:r>
            <a:r>
              <a:rPr lang="zh-CN" altLang="en-US" sz="2200"/>
              <a:t>型。</a:t>
            </a:r>
            <a:r>
              <a:rPr lang="zh-CN" altLang="en-US" b="0">
                <a:latin typeface="Arial" charset="0"/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638980" name="Rectangle 4"/>
          <p:cNvSpPr>
            <a:spLocks noChangeArrowheads="1"/>
          </p:cNvSpPr>
          <p:nvPr/>
        </p:nvSpPr>
        <p:spPr bwMode="auto">
          <a:xfrm>
            <a:off x="222250" y="968375"/>
            <a:ext cx="4535488" cy="3136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</a:pPr>
            <a:r>
              <a:rPr lang="zh-CN" altLang="en-US" sz="2200"/>
              <a:t>例：</a:t>
            </a:r>
            <a:r>
              <a:rPr lang="zh-CN" altLang="en-US" sz="2200">
                <a:latin typeface="Arial" charset="0"/>
                <a:ea typeface="宋体" pitchFamily="2" charset="-122"/>
              </a:rPr>
              <a:t> 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zh-CN" sz="2200">
                <a:latin typeface="Arial" charset="0"/>
                <a:ea typeface="宋体" pitchFamily="2" charset="-122"/>
              </a:rPr>
              <a:t>int sum(int a[ ], </a:t>
            </a:r>
            <a:r>
              <a:rPr lang="en-US" altLang="zh-CN" sz="220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int</a:t>
            </a:r>
            <a:r>
              <a:rPr lang="en-US" altLang="zh-CN" sz="2200">
                <a:latin typeface="Arial" charset="0"/>
                <a:ea typeface="宋体" pitchFamily="2" charset="-122"/>
              </a:rPr>
              <a:t> len)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zh-CN" sz="2200">
                <a:latin typeface="Arial" charset="0"/>
                <a:ea typeface="宋体" pitchFamily="2" charset="-122"/>
              </a:rPr>
              <a:t>{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zh-CN" sz="2200">
                <a:latin typeface="Arial" charset="0"/>
                <a:ea typeface="宋体" pitchFamily="2" charset="-122"/>
              </a:rPr>
              <a:t>   int  i</a:t>
            </a:r>
            <a:r>
              <a:rPr lang="zh-CN" altLang="en-US" sz="2200">
                <a:latin typeface="Arial" charset="0"/>
                <a:ea typeface="宋体" pitchFamily="2" charset="-122"/>
              </a:rPr>
              <a:t>，</a:t>
            </a:r>
            <a:r>
              <a:rPr lang="en-US" altLang="zh-CN" sz="2200">
                <a:latin typeface="Arial" charset="0"/>
                <a:ea typeface="宋体" pitchFamily="2" charset="-122"/>
              </a:rPr>
              <a:t>sum = 0;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zh-CN" sz="2200">
                <a:latin typeface="Arial" charset="0"/>
                <a:ea typeface="宋体" pitchFamily="2" charset="-122"/>
              </a:rPr>
              <a:t>   for (i = 0; </a:t>
            </a:r>
            <a:r>
              <a:rPr lang="en-US" altLang="zh-CN" sz="220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i &lt;= len–1</a:t>
            </a:r>
            <a:r>
              <a:rPr lang="en-US" altLang="zh-CN" sz="2200">
                <a:latin typeface="Arial" charset="0"/>
                <a:ea typeface="宋体" pitchFamily="2" charset="-122"/>
              </a:rPr>
              <a:t>; i++)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zh-CN" sz="2200">
                <a:latin typeface="Arial" charset="0"/>
                <a:ea typeface="宋体" pitchFamily="2" charset="-122"/>
              </a:rPr>
              <a:t>	    sum += a[i];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zh-CN" sz="2200">
                <a:latin typeface="Arial" charset="0"/>
                <a:ea typeface="宋体" pitchFamily="2" charset="-122"/>
              </a:rPr>
              <a:t>   return sum;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zh-CN" sz="2200">
                <a:latin typeface="Arial" charset="0"/>
                <a:ea typeface="宋体" pitchFamily="2" charset="-122"/>
              </a:rPr>
              <a:t>}</a:t>
            </a:r>
            <a:endParaRPr lang="zh-CN" altLang="en-US" sz="2200">
              <a:latin typeface="Arial" charset="0"/>
              <a:ea typeface="宋体" pitchFamily="2" charset="-122"/>
            </a:endParaRPr>
          </a:p>
        </p:txBody>
      </p:sp>
      <p:sp>
        <p:nvSpPr>
          <p:cNvPr id="638981" name="Rectangle 5"/>
          <p:cNvSpPr>
            <a:spLocks noChangeArrowheads="1"/>
          </p:cNvSpPr>
          <p:nvPr/>
        </p:nvSpPr>
        <p:spPr bwMode="auto">
          <a:xfrm>
            <a:off x="4986338" y="887413"/>
            <a:ext cx="3932237" cy="345122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200">
                <a:solidFill>
                  <a:srgbClr val="008000"/>
                </a:solidFill>
              </a:rPr>
              <a:t>sum: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 …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.L3: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 …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movl  -4(%ebp),  %eax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movl  12(%ebp),  %edx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subl    $1,  %edx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cmpl  %edx,  %eax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jle	   .L3</a:t>
            </a:r>
          </a:p>
          <a:p>
            <a:r>
              <a:rPr lang="en-US" altLang="zh-CN" sz="2200">
                <a:solidFill>
                  <a:srgbClr val="008000"/>
                </a:solidFill>
              </a:rPr>
              <a:t>     …</a:t>
            </a:r>
          </a:p>
        </p:txBody>
      </p:sp>
      <p:sp>
        <p:nvSpPr>
          <p:cNvPr id="638982" name="Text Box 6"/>
          <p:cNvSpPr txBox="1">
            <a:spLocks noChangeArrowheads="1"/>
          </p:cNvSpPr>
          <p:nvPr/>
        </p:nvSpPr>
        <p:spPr bwMode="auto">
          <a:xfrm>
            <a:off x="4833938" y="4606925"/>
            <a:ext cx="4078287" cy="1930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zh-CN" sz="2000">
                <a:solidFill>
                  <a:srgbClr val="B3110D"/>
                </a:solidFill>
              </a:rPr>
              <a:t>i </a:t>
            </a:r>
            <a:r>
              <a:rPr lang="zh-CN" altLang="en-US" sz="2000">
                <a:solidFill>
                  <a:srgbClr val="B3110D"/>
                </a:solidFill>
              </a:rPr>
              <a:t>在</a:t>
            </a:r>
            <a:r>
              <a:rPr lang="en-US" altLang="zh-CN" sz="2000">
                <a:solidFill>
                  <a:srgbClr val="B3110D"/>
                </a:solidFill>
              </a:rPr>
              <a:t>%eax</a:t>
            </a:r>
            <a:r>
              <a:rPr lang="zh-CN" altLang="en-US" sz="2000">
                <a:solidFill>
                  <a:srgbClr val="B3110D"/>
                </a:solidFill>
              </a:rPr>
              <a:t>中，</a:t>
            </a:r>
            <a:r>
              <a:rPr lang="en-US" altLang="zh-CN" sz="2000">
                <a:solidFill>
                  <a:srgbClr val="B3110D"/>
                </a:solidFill>
              </a:rPr>
              <a:t>len</a:t>
            </a:r>
            <a:r>
              <a:rPr lang="zh-CN" altLang="en-US" sz="2000">
                <a:solidFill>
                  <a:srgbClr val="B3110D"/>
                </a:solidFill>
              </a:rPr>
              <a:t>在</a:t>
            </a:r>
            <a:r>
              <a:rPr lang="en-US" altLang="zh-CN" sz="2000">
                <a:solidFill>
                  <a:srgbClr val="B3110D"/>
                </a:solidFill>
              </a:rPr>
              <a:t>%edx</a:t>
            </a:r>
            <a:r>
              <a:rPr lang="zh-CN" altLang="en-US" sz="2000">
                <a:solidFill>
                  <a:srgbClr val="B3110D"/>
                </a:solidFill>
              </a:rPr>
              <a:t>中</a:t>
            </a:r>
          </a:p>
          <a:p>
            <a:pPr>
              <a:spcBef>
                <a:spcPct val="25000"/>
              </a:spcBef>
            </a:pPr>
            <a:r>
              <a:rPr lang="en-US" altLang="zh-CN" sz="2000">
                <a:solidFill>
                  <a:srgbClr val="B3110D"/>
                </a:solidFill>
              </a:rPr>
              <a:t>%eax: 0000 …… 0000</a:t>
            </a:r>
          </a:p>
          <a:p>
            <a:pPr>
              <a:spcBef>
                <a:spcPct val="25000"/>
              </a:spcBef>
            </a:pPr>
            <a:r>
              <a:rPr lang="en-US" altLang="zh-CN" sz="2000">
                <a:solidFill>
                  <a:srgbClr val="B3110D"/>
                </a:solidFill>
              </a:rPr>
              <a:t>%edx: 0000 …… 0000</a:t>
            </a:r>
            <a:endParaRPr lang="zh-CN" altLang="en-US" sz="2000">
              <a:solidFill>
                <a:srgbClr val="B3110D"/>
              </a:solidFill>
            </a:endParaRPr>
          </a:p>
          <a:p>
            <a:pPr>
              <a:spcBef>
                <a:spcPct val="25000"/>
              </a:spcBef>
            </a:pPr>
            <a:r>
              <a:rPr lang="en-US" altLang="zh-CN" sz="2000"/>
              <a:t>subl </a:t>
            </a:r>
            <a:r>
              <a:rPr lang="zh-CN" altLang="en-US" sz="2000"/>
              <a:t>指令的执行结果是什么？</a:t>
            </a:r>
          </a:p>
          <a:p>
            <a:pPr>
              <a:spcBef>
                <a:spcPct val="25000"/>
              </a:spcBef>
            </a:pPr>
            <a:r>
              <a:rPr lang="en-US" altLang="zh-CN" sz="2000"/>
              <a:t>cmpl </a:t>
            </a:r>
            <a:r>
              <a:rPr lang="zh-CN" altLang="en-US" sz="2000"/>
              <a:t>指令的执行结果是什么？</a:t>
            </a:r>
          </a:p>
        </p:txBody>
      </p:sp>
      <p:sp>
        <p:nvSpPr>
          <p:cNvPr id="638983" name="Rectangle 7"/>
          <p:cNvSpPr>
            <a:spLocks noChangeArrowheads="1"/>
          </p:cNvSpPr>
          <p:nvPr/>
        </p:nvSpPr>
        <p:spPr bwMode="auto">
          <a:xfrm>
            <a:off x="288925" y="5205413"/>
            <a:ext cx="403066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zh-CN" sz="2200">
                <a:solidFill>
                  <a:srgbClr val="FF3300"/>
                </a:solidFill>
              </a:rPr>
              <a:t>i </a:t>
            </a:r>
            <a:r>
              <a:rPr lang="zh-CN" altLang="en-US" sz="2200">
                <a:solidFill>
                  <a:srgbClr val="FF3300"/>
                </a:solidFill>
              </a:rPr>
              <a:t>和 </a:t>
            </a:r>
            <a:r>
              <a:rPr lang="en-US" altLang="zh-CN" sz="2200">
                <a:solidFill>
                  <a:srgbClr val="FF3300"/>
                </a:solidFill>
              </a:rPr>
              <a:t>len </a:t>
            </a:r>
            <a:r>
              <a:rPr lang="zh-CN" altLang="en-US" sz="2200">
                <a:solidFill>
                  <a:srgbClr val="FF3300"/>
                </a:solidFill>
              </a:rPr>
              <a:t>分别存放在哪个寄存器中？ </a:t>
            </a:r>
            <a:r>
              <a:rPr lang="en-US" altLang="zh-CN" sz="2200">
                <a:solidFill>
                  <a:srgbClr val="FF3300"/>
                </a:solidFill>
              </a:rPr>
              <a:t>%eax</a:t>
            </a:r>
            <a:r>
              <a:rPr lang="zh-CN" altLang="en-US" sz="2200">
                <a:solidFill>
                  <a:srgbClr val="FF3300"/>
                </a:solidFill>
              </a:rPr>
              <a:t>？ </a:t>
            </a:r>
            <a:r>
              <a:rPr lang="en-US" altLang="zh-CN" sz="2200">
                <a:solidFill>
                  <a:srgbClr val="FF3300"/>
                </a:solidFill>
              </a:rPr>
              <a:t>%edx</a:t>
            </a:r>
            <a:r>
              <a:rPr lang="zh-CN" altLang="en-US" sz="2200">
                <a:solidFill>
                  <a:srgbClr val="FF3300"/>
                </a:solidFill>
              </a:rPr>
              <a:t>？</a:t>
            </a:r>
          </a:p>
        </p:txBody>
      </p:sp>
      <p:sp>
        <p:nvSpPr>
          <p:cNvPr id="638984" name="Rectangle 8"/>
          <p:cNvSpPr>
            <a:spLocks noChangeArrowheads="1"/>
          </p:cNvSpPr>
          <p:nvPr/>
        </p:nvSpPr>
        <p:spPr bwMode="auto">
          <a:xfrm>
            <a:off x="5111750" y="3608388"/>
            <a:ext cx="1843088" cy="409575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81" grpId="0" animBg="1"/>
      <p:bldP spid="638982" grpId="0" animBg="1"/>
      <p:bldP spid="638983" grpId="0"/>
      <p:bldP spid="63898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1788" y="142875"/>
            <a:ext cx="5629275" cy="528638"/>
          </a:xfrm>
        </p:spPr>
        <p:txBody>
          <a:bodyPr/>
          <a:lstStyle/>
          <a:p>
            <a:r>
              <a:rPr lang="en-US" altLang="zh-CN" sz="3600"/>
              <a:t>jle .L3</a:t>
            </a:r>
            <a:r>
              <a:rPr lang="zh-CN" altLang="en-US" sz="3600"/>
              <a:t>指令的执行结果</a:t>
            </a:r>
          </a:p>
        </p:txBody>
      </p:sp>
      <p:graphicFrame>
        <p:nvGraphicFramePr>
          <p:cNvPr id="640003" name="Group 3"/>
          <p:cNvGraphicFramePr>
            <a:graphicFrameLocks noGrp="1"/>
          </p:cNvGraphicFramePr>
          <p:nvPr>
            <p:ph idx="1"/>
          </p:nvPr>
        </p:nvGraphicFramePr>
        <p:xfrm>
          <a:off x="495300" y="1209675"/>
          <a:ext cx="8191500" cy="3800478"/>
        </p:xfrm>
        <a:graphic>
          <a:graphicData uri="http://schemas.openxmlformats.org/drawingml/2006/table">
            <a:tbl>
              <a:tblPr/>
              <a:tblGrid>
                <a:gridCol w="2703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2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指令</a:t>
                      </a: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转移条件</a:t>
                      </a: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JA/JNBE  label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CF=0 AND ZF=0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无符号数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＞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JAE/JNB  label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CF=0 OR ZF=1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无符号数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≥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JB/JNAE  label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CF=1 AND ZF=0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无符号数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＜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JBE/JNA  label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CF=1 OR ZF=1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无符号数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≤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JG/JNLE  label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SF=OF AND ZF=0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有符号数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＞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JGE/JNL  label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SF=OF OR ZF=1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有符号数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≥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JL/JNGE  label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SF</a:t>
                      </a: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≠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OF AND ZF=0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有符号数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＜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JLE/JNG  label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SF</a:t>
                      </a: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≠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OF OR ZF=1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0" fontAlgn="base" latinLnBrk="0" hangingPunct="0">
                        <a:lnSpc>
                          <a:spcPts val="16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有符号数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≤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1200" marR="6120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40045" name="Line 45"/>
          <p:cNvSpPr>
            <a:spLocks noChangeShapeType="1"/>
          </p:cNvSpPr>
          <p:nvPr/>
        </p:nvSpPr>
        <p:spPr bwMode="auto">
          <a:xfrm>
            <a:off x="342900" y="4930775"/>
            <a:ext cx="8607425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40046" name="Rectangle 46"/>
          <p:cNvSpPr>
            <a:spLocks noChangeArrowheads="1"/>
          </p:cNvSpPr>
          <p:nvPr/>
        </p:nvSpPr>
        <p:spPr bwMode="auto">
          <a:xfrm>
            <a:off x="319088" y="5146675"/>
            <a:ext cx="8447087" cy="9207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zh-CN" sz="2200">
                <a:solidFill>
                  <a:srgbClr val="990000"/>
                </a:solidFill>
              </a:rPr>
              <a:t>“cmpl %edx,%eax”</a:t>
            </a:r>
            <a:r>
              <a:rPr lang="zh-CN" altLang="en-US" sz="2200">
                <a:solidFill>
                  <a:srgbClr val="990000"/>
                </a:solidFill>
              </a:rPr>
              <a:t>执行结果是</a:t>
            </a:r>
            <a:r>
              <a:rPr lang="en-US" altLang="zh-CN" sz="2200">
                <a:solidFill>
                  <a:srgbClr val="990000"/>
                </a:solidFill>
              </a:rPr>
              <a:t> CF=1,</a:t>
            </a:r>
            <a:r>
              <a:rPr lang="en-US" altLang="zh-CN" sz="2200">
                <a:solidFill>
                  <a:schemeClr val="accent2"/>
                </a:solidFill>
              </a:rPr>
              <a:t> ZF=0, OF=0, SF=0</a:t>
            </a:r>
            <a:r>
              <a:rPr lang="zh-CN" altLang="en-US" sz="2200">
                <a:solidFill>
                  <a:srgbClr val="990000"/>
                </a:solidFill>
              </a:rPr>
              <a:t>，</a:t>
            </a:r>
            <a:r>
              <a:rPr lang="en-US" altLang="zh-CN" sz="2200">
                <a:solidFill>
                  <a:srgbClr val="996633"/>
                </a:solidFill>
              </a:rPr>
              <a:t> </a:t>
            </a:r>
            <a:r>
              <a:rPr lang="zh-CN" altLang="en-US" sz="2200">
                <a:solidFill>
                  <a:srgbClr val="990000"/>
                </a:solidFill>
              </a:rPr>
              <a:t>说明不满足条件，应跳出循环执行，执行结果正常。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/>
              <a:t>选择结构的机器级表示</a:t>
            </a:r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819150"/>
            <a:ext cx="8229600" cy="5218113"/>
          </a:xfrm>
        </p:spPr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if ~ else</a:t>
            </a:r>
            <a:r>
              <a:rPr lang="zh-CN" altLang="en-US"/>
              <a:t>语句的机器级表示 </a:t>
            </a:r>
          </a:p>
          <a:p>
            <a:endParaRPr lang="zh-CN" altLang="en-US"/>
          </a:p>
        </p:txBody>
      </p:sp>
      <p:sp>
        <p:nvSpPr>
          <p:cNvPr id="799748" name="Rectangle 4"/>
          <p:cNvSpPr>
            <a:spLocks noChangeArrowheads="1"/>
          </p:cNvSpPr>
          <p:nvPr/>
        </p:nvSpPr>
        <p:spPr bwMode="auto">
          <a:xfrm>
            <a:off x="5202238" y="873125"/>
            <a:ext cx="3105150" cy="1441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2698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if (cond_expr)</a:t>
            </a:r>
          </a:p>
          <a:p>
            <a:pPr marL="0" marR="0" lvl="0" indent="2698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      then_statement</a:t>
            </a:r>
          </a:p>
          <a:p>
            <a:pPr marL="0" marR="0" lvl="0" indent="2698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else</a:t>
            </a:r>
          </a:p>
          <a:p>
            <a:pPr marL="0" marR="0" lvl="0" indent="2698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      else_statement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 </a:t>
            </a:r>
          </a:p>
        </p:txBody>
      </p:sp>
      <p:pic>
        <p:nvPicPr>
          <p:cNvPr id="7997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" y="1493838"/>
            <a:ext cx="4437063" cy="3973512"/>
          </a:xfrm>
          <a:prstGeom prst="rect">
            <a:avLst/>
          </a:prstGeom>
          <a:noFill/>
        </p:spPr>
      </p:pic>
      <p:pic>
        <p:nvPicPr>
          <p:cNvPr id="79975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81513" y="2708275"/>
            <a:ext cx="4456112" cy="4149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760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561975"/>
          </a:xfrm>
        </p:spPr>
        <p:txBody>
          <a:bodyPr/>
          <a:lstStyle/>
          <a:p>
            <a:r>
              <a:rPr lang="en-US" altLang="zh-CN"/>
              <a:t>If-else</a:t>
            </a:r>
            <a:r>
              <a:rPr lang="zh-CN" altLang="en-US"/>
              <a:t>语句举例</a:t>
            </a:r>
          </a:p>
        </p:txBody>
      </p:sp>
      <p:sp>
        <p:nvSpPr>
          <p:cNvPr id="800771" name="Rectangle 3"/>
          <p:cNvSpPr>
            <a:spLocks noChangeArrowheads="1"/>
          </p:cNvSpPr>
          <p:nvPr/>
        </p:nvSpPr>
        <p:spPr bwMode="auto">
          <a:xfrm>
            <a:off x="115888" y="828675"/>
            <a:ext cx="4006850" cy="183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26670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int  get_cont( int *p1, int *p2 ) </a:t>
            </a:r>
          </a:p>
          <a:p>
            <a:pPr marL="0" marR="0" lvl="0" indent="26670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{	   	</a:t>
            </a:r>
          </a:p>
          <a:p>
            <a:pPr marL="0" marR="0" lvl="0" indent="26670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	if  ( p1 &gt; p2 )  </a:t>
            </a:r>
          </a:p>
          <a:p>
            <a:pPr marL="0" marR="0" lvl="0" indent="26670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	        return *p2;</a:t>
            </a:r>
          </a:p>
          <a:p>
            <a:pPr marL="0" marR="0" lvl="0" indent="26670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	else</a:t>
            </a:r>
          </a:p>
          <a:p>
            <a:pPr marL="0" marR="0" lvl="0" indent="26670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	        return *p1;		  </a:t>
            </a:r>
          </a:p>
          <a:p>
            <a:pPr marL="0" marR="0" lvl="0" indent="26670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} </a:t>
            </a:r>
          </a:p>
        </p:txBody>
      </p:sp>
      <p:sp>
        <p:nvSpPr>
          <p:cNvPr id="800772" name="Text Box 4"/>
          <p:cNvSpPr txBox="1">
            <a:spLocks noChangeArrowheads="1"/>
          </p:cNvSpPr>
          <p:nvPr/>
        </p:nvSpPr>
        <p:spPr bwMode="auto">
          <a:xfrm>
            <a:off x="4302125" y="863600"/>
            <a:ext cx="4230688" cy="13255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p1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和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p2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对应实参的存储地址分别为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R[ebp]+8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、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R[ebp]+12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，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EBP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指向当前栈帧底部，结果存放在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EAX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。</a:t>
            </a:r>
          </a:p>
        </p:txBody>
      </p:sp>
      <p:pic>
        <p:nvPicPr>
          <p:cNvPr id="8007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313" y="2889250"/>
            <a:ext cx="8054975" cy="3735388"/>
          </a:xfrm>
          <a:prstGeom prst="rect">
            <a:avLst/>
          </a:prstGeom>
          <a:noFill/>
        </p:spPr>
      </p:pic>
      <p:sp>
        <p:nvSpPr>
          <p:cNvPr id="800774" name="Line 6"/>
          <p:cNvSpPr>
            <a:spLocks noChangeShapeType="1"/>
          </p:cNvSpPr>
          <p:nvPr/>
        </p:nvSpPr>
        <p:spPr bwMode="auto">
          <a:xfrm>
            <a:off x="3311525" y="4508500"/>
            <a:ext cx="360045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0775" name="Line 7"/>
          <p:cNvSpPr>
            <a:spLocks noChangeShapeType="1"/>
          </p:cNvSpPr>
          <p:nvPr/>
        </p:nvSpPr>
        <p:spPr bwMode="auto">
          <a:xfrm>
            <a:off x="3222625" y="5364163"/>
            <a:ext cx="360045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7252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72" grpId="0" animBg="1"/>
      <p:bldP spid="800774" grpId="0" animBg="1"/>
      <p:bldP spid="80077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/>
              <a:t>    switch-case</a:t>
            </a:r>
            <a:r>
              <a:rPr lang="zh-CN" altLang="en-US" sz="3600"/>
              <a:t>语句举例</a:t>
            </a:r>
          </a:p>
        </p:txBody>
      </p:sp>
      <p:sp>
        <p:nvSpPr>
          <p:cNvPr id="801795" name="Rectangle 3"/>
          <p:cNvSpPr>
            <a:spLocks noChangeArrowheads="1"/>
          </p:cNvSpPr>
          <p:nvPr/>
        </p:nvSpPr>
        <p:spPr bwMode="auto">
          <a:xfrm>
            <a:off x="0" y="819150"/>
            <a:ext cx="3395663" cy="585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2888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 sw_test(int a, int b, int c)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2888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2888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int result;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2888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switch(a)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2888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case 15: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2888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c=b&amp;0x0f;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2888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case 10: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2888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result=c+50;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2888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break;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2888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case 12: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2888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case 17: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2888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result=b+50;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2888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break;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2888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case 14: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2888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result=b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2888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break;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2888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default: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2888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result=a;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2888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2888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return result;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2888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}</a:t>
            </a:r>
          </a:p>
        </p:txBody>
      </p:sp>
      <p:pic>
        <p:nvPicPr>
          <p:cNvPr id="8017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6463" y="728663"/>
            <a:ext cx="2789237" cy="6030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017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35750" y="3968750"/>
            <a:ext cx="2257425" cy="2700338"/>
          </a:xfrm>
          <a:prstGeom prst="rect">
            <a:avLst/>
          </a:prstGeom>
          <a:noFill/>
          <a:ln w="28575">
            <a:solidFill>
              <a:srgbClr val="3333CC"/>
            </a:solidFill>
            <a:miter lim="800000"/>
            <a:headEnd/>
            <a:tailEnd/>
          </a:ln>
        </p:spPr>
      </p:pic>
      <p:sp>
        <p:nvSpPr>
          <p:cNvPr id="801798" name="Text Box 6"/>
          <p:cNvSpPr txBox="1">
            <a:spLocks noChangeArrowheads="1"/>
          </p:cNvSpPr>
          <p:nvPr/>
        </p:nvSpPr>
        <p:spPr bwMode="auto">
          <a:xfrm>
            <a:off x="6281738" y="2663825"/>
            <a:ext cx="2655887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</a:rPr>
              <a:t>     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</a:rPr>
              <a:t>跳转表在目标文件的只读节中，按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</a:rPr>
              <a:t>4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</a:rPr>
              <a:t>字节边界对齐。</a:t>
            </a:r>
          </a:p>
        </p:txBody>
      </p:sp>
      <p:sp>
        <p:nvSpPr>
          <p:cNvPr id="801799" name="Line 7"/>
          <p:cNvSpPr>
            <a:spLocks noChangeShapeType="1"/>
          </p:cNvSpPr>
          <p:nvPr/>
        </p:nvSpPr>
        <p:spPr bwMode="auto">
          <a:xfrm>
            <a:off x="1285875" y="2124075"/>
            <a:ext cx="2116138" cy="904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1800" name="Line 8"/>
          <p:cNvSpPr>
            <a:spLocks noChangeShapeType="1"/>
          </p:cNvSpPr>
          <p:nvPr/>
        </p:nvSpPr>
        <p:spPr bwMode="auto">
          <a:xfrm>
            <a:off x="1241425" y="2619375"/>
            <a:ext cx="2160588" cy="5397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1801" name="Line 9"/>
          <p:cNvSpPr>
            <a:spLocks noChangeShapeType="1"/>
          </p:cNvSpPr>
          <p:nvPr/>
        </p:nvSpPr>
        <p:spPr bwMode="auto">
          <a:xfrm>
            <a:off x="1196975" y="3473450"/>
            <a:ext cx="2249488" cy="7207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1802" name="Line 10"/>
          <p:cNvSpPr>
            <a:spLocks noChangeShapeType="1"/>
          </p:cNvSpPr>
          <p:nvPr/>
        </p:nvSpPr>
        <p:spPr bwMode="auto">
          <a:xfrm>
            <a:off x="1241425" y="5364163"/>
            <a:ext cx="2205038" cy="63023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1803" name="Line 11"/>
          <p:cNvSpPr>
            <a:spLocks noChangeShapeType="1"/>
          </p:cNvSpPr>
          <p:nvPr/>
        </p:nvSpPr>
        <p:spPr bwMode="auto">
          <a:xfrm>
            <a:off x="1241425" y="4598988"/>
            <a:ext cx="2160588" cy="6746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1804" name="Line 12"/>
          <p:cNvSpPr>
            <a:spLocks noChangeShapeType="1"/>
          </p:cNvSpPr>
          <p:nvPr/>
        </p:nvSpPr>
        <p:spPr bwMode="auto">
          <a:xfrm>
            <a:off x="1241425" y="3743325"/>
            <a:ext cx="2160588" cy="4953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1805" name="Line 13"/>
          <p:cNvSpPr>
            <a:spLocks noChangeShapeType="1"/>
          </p:cNvSpPr>
          <p:nvPr/>
        </p:nvSpPr>
        <p:spPr bwMode="auto">
          <a:xfrm>
            <a:off x="4302125" y="2033588"/>
            <a:ext cx="18002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01806" name="Group 14"/>
          <p:cNvGrpSpPr>
            <a:grpSpLocks/>
          </p:cNvGrpSpPr>
          <p:nvPr/>
        </p:nvGrpSpPr>
        <p:grpSpPr bwMode="auto">
          <a:xfrm>
            <a:off x="5516563" y="863600"/>
            <a:ext cx="3060700" cy="366713"/>
            <a:chOff x="3475" y="544"/>
            <a:chExt cx="1928" cy="231"/>
          </a:xfrm>
        </p:grpSpPr>
        <p:sp>
          <p:nvSpPr>
            <p:cNvPr id="801807" name="Text Box 15"/>
            <p:cNvSpPr txBox="1">
              <a:spLocks noChangeArrowheads="1"/>
            </p:cNvSpPr>
            <p:nvPr/>
          </p:nvSpPr>
          <p:spPr bwMode="auto">
            <a:xfrm>
              <a:off x="4071" y="544"/>
              <a:ext cx="133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</a:rPr>
                <a:t>R[eax]=a-10=i</a:t>
              </a:r>
            </a:p>
          </p:txBody>
        </p:sp>
        <p:sp>
          <p:nvSpPr>
            <p:cNvPr id="801808" name="Line 16"/>
            <p:cNvSpPr>
              <a:spLocks noChangeShapeType="1"/>
            </p:cNvSpPr>
            <p:nvPr/>
          </p:nvSpPr>
          <p:spPr bwMode="auto">
            <a:xfrm flipH="1">
              <a:off x="3475" y="686"/>
              <a:ext cx="5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01809" name="Group 17"/>
          <p:cNvGrpSpPr>
            <a:grpSpLocks/>
          </p:cNvGrpSpPr>
          <p:nvPr/>
        </p:nvGrpSpPr>
        <p:grpSpPr bwMode="auto">
          <a:xfrm>
            <a:off x="5607050" y="1314450"/>
            <a:ext cx="2970213" cy="404813"/>
            <a:chOff x="3532" y="828"/>
            <a:chExt cx="1871" cy="255"/>
          </a:xfrm>
        </p:grpSpPr>
        <p:sp>
          <p:nvSpPr>
            <p:cNvPr id="801810" name="Text Box 18"/>
            <p:cNvSpPr txBox="1">
              <a:spLocks noChangeArrowheads="1"/>
            </p:cNvSpPr>
            <p:nvPr/>
          </p:nvSpPr>
          <p:spPr bwMode="auto">
            <a:xfrm>
              <a:off x="4071" y="828"/>
              <a:ext cx="133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</a:rPr>
                <a:t>if (a-10)</a:t>
              </a: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sym typeface="Symbol" pitchFamily="18" charset="2"/>
                </a:rPr>
                <a:t>&gt;7 </a:t>
              </a: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sym typeface="Symbol" pitchFamily="18" charset="2"/>
                </a:rPr>
                <a:t>转 </a:t>
              </a: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sym typeface="Symbol" pitchFamily="18" charset="2"/>
                </a:rPr>
                <a:t>L5</a:t>
              </a:r>
            </a:p>
          </p:txBody>
        </p:sp>
        <p:sp>
          <p:nvSpPr>
            <p:cNvPr id="801811" name="AutoShape 19"/>
            <p:cNvSpPr>
              <a:spLocks/>
            </p:cNvSpPr>
            <p:nvPr/>
          </p:nvSpPr>
          <p:spPr bwMode="auto">
            <a:xfrm>
              <a:off x="3532" y="828"/>
              <a:ext cx="57" cy="255"/>
            </a:xfrm>
            <a:prstGeom prst="rightBracket">
              <a:avLst>
                <a:gd name="adj" fmla="val 37281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1812" name="Line 20"/>
            <p:cNvSpPr>
              <a:spLocks noChangeShapeType="1"/>
            </p:cNvSpPr>
            <p:nvPr/>
          </p:nvSpPr>
          <p:spPr bwMode="auto">
            <a:xfrm flipH="1">
              <a:off x="3589" y="941"/>
              <a:ext cx="425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01813" name="Group 21"/>
          <p:cNvGrpSpPr>
            <a:grpSpLocks/>
          </p:cNvGrpSpPr>
          <p:nvPr/>
        </p:nvGrpSpPr>
        <p:grpSpPr bwMode="auto">
          <a:xfrm>
            <a:off x="6102350" y="1763713"/>
            <a:ext cx="2700338" cy="366712"/>
            <a:chOff x="3844" y="1111"/>
            <a:chExt cx="1701" cy="231"/>
          </a:xfrm>
        </p:grpSpPr>
        <p:sp>
          <p:nvSpPr>
            <p:cNvPr id="801814" name="Line 22"/>
            <p:cNvSpPr>
              <a:spLocks noChangeShapeType="1"/>
            </p:cNvSpPr>
            <p:nvPr/>
          </p:nvSpPr>
          <p:spPr bwMode="auto">
            <a:xfrm flipH="1">
              <a:off x="3844" y="1196"/>
              <a:ext cx="19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1815" name="Text Box 23"/>
            <p:cNvSpPr txBox="1">
              <a:spLocks noChangeArrowheads="1"/>
            </p:cNvSpPr>
            <p:nvPr/>
          </p:nvSpPr>
          <p:spPr bwMode="auto">
            <a:xfrm>
              <a:off x="4071" y="1111"/>
              <a:ext cx="147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转</a:t>
              </a: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</a:rPr>
                <a:t>.L8+4*i</a:t>
              </a: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处的地址</a:t>
              </a:r>
            </a:p>
          </p:txBody>
        </p:sp>
      </p:grpSp>
      <p:grpSp>
        <p:nvGrpSpPr>
          <p:cNvPr id="801816" name="Group 24"/>
          <p:cNvGrpSpPr>
            <a:grpSpLocks/>
          </p:cNvGrpSpPr>
          <p:nvPr/>
        </p:nvGrpSpPr>
        <p:grpSpPr bwMode="auto">
          <a:xfrm>
            <a:off x="8216900" y="4306888"/>
            <a:ext cx="628650" cy="2362200"/>
            <a:chOff x="5177" y="2699"/>
            <a:chExt cx="396" cy="1488"/>
          </a:xfrm>
        </p:grpSpPr>
        <p:sp>
          <p:nvSpPr>
            <p:cNvPr id="801817" name="Text Box 25"/>
            <p:cNvSpPr txBox="1">
              <a:spLocks noChangeArrowheads="1"/>
            </p:cNvSpPr>
            <p:nvPr/>
          </p:nvSpPr>
          <p:spPr bwMode="auto">
            <a:xfrm>
              <a:off x="5204" y="2889"/>
              <a:ext cx="369" cy="12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700" b="0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</a:rPr>
                <a:t>10</a:t>
              </a:r>
            </a:p>
            <a:p>
              <a:pPr marL="342900" marR="0" lvl="0" indent="-342900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700" b="0" i="0" u="none" strike="noStrike" kern="0" cap="none" spc="0" normalizeH="0" baseline="0" noProof="0">
                  <a:ln>
                    <a:noFill/>
                  </a:ln>
                  <a:solidFill>
                    <a:srgbClr val="007635"/>
                  </a:solidFill>
                  <a:effectLst/>
                  <a:uLnTx/>
                  <a:uFillTx/>
                </a:rPr>
                <a:t>11</a:t>
              </a:r>
            </a:p>
            <a:p>
              <a:pPr marL="342900" marR="0" lvl="0" indent="-342900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700" b="0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</a:rPr>
                <a:t>12</a:t>
              </a:r>
            </a:p>
            <a:p>
              <a:pPr marL="342900" marR="0" lvl="0" indent="-342900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700" b="0" i="0" u="none" strike="noStrike" kern="0" cap="none" spc="0" normalizeH="0" baseline="0" noProof="0">
                  <a:ln>
                    <a:noFill/>
                  </a:ln>
                  <a:solidFill>
                    <a:srgbClr val="007635"/>
                  </a:solidFill>
                  <a:effectLst/>
                  <a:uLnTx/>
                  <a:uFillTx/>
                </a:rPr>
                <a:t>13</a:t>
              </a:r>
            </a:p>
            <a:p>
              <a:pPr marL="342900" marR="0" lvl="0" indent="-342900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700" b="0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</a:rPr>
                <a:t>14</a:t>
              </a:r>
            </a:p>
            <a:p>
              <a:pPr marL="342900" marR="0" lvl="0" indent="-342900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700" b="0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</a:rPr>
                <a:t>15</a:t>
              </a:r>
            </a:p>
            <a:p>
              <a:pPr marL="342900" marR="0" lvl="0" indent="-342900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700" b="0" i="0" u="none" strike="noStrike" kern="0" cap="none" spc="0" normalizeH="0" baseline="0" noProof="0">
                  <a:ln>
                    <a:noFill/>
                  </a:ln>
                  <a:solidFill>
                    <a:srgbClr val="007635"/>
                  </a:solidFill>
                  <a:effectLst/>
                  <a:uLnTx/>
                  <a:uFillTx/>
                </a:rPr>
                <a:t>16</a:t>
              </a:r>
            </a:p>
            <a:p>
              <a:pPr marL="342900" marR="0" lvl="0" indent="-342900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700" b="0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</a:rPr>
                <a:t>17</a:t>
              </a:r>
            </a:p>
          </p:txBody>
        </p:sp>
        <p:sp>
          <p:nvSpPr>
            <p:cNvPr id="801818" name="Text Box 26"/>
            <p:cNvSpPr txBox="1">
              <a:spLocks noChangeArrowheads="1"/>
            </p:cNvSpPr>
            <p:nvPr/>
          </p:nvSpPr>
          <p:spPr bwMode="auto">
            <a:xfrm>
              <a:off x="5177" y="2699"/>
              <a:ext cx="36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</a:rPr>
                <a:t>a=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283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0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0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0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799" grpId="0" animBg="1"/>
      <p:bldP spid="801800" grpId="0" animBg="1"/>
      <p:bldP spid="801801" grpId="0" animBg="1"/>
      <p:bldP spid="801802" grpId="0" animBg="1"/>
      <p:bldP spid="801803" grpId="0" animBg="1"/>
      <p:bldP spid="80180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/>
              <a:t>         循环结构的机器级表示 </a:t>
            </a:r>
          </a:p>
        </p:txBody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88" y="684213"/>
            <a:ext cx="3960812" cy="495300"/>
          </a:xfrm>
        </p:spPr>
        <p:txBody>
          <a:bodyPr/>
          <a:lstStyle/>
          <a:p>
            <a:r>
              <a:rPr lang="en-US" altLang="zh-CN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do~while</a:t>
            </a:r>
            <a:r>
              <a:rPr lang="zh-CN" altLang="en-US" sz="200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循环的机器级表示 </a:t>
            </a:r>
            <a:endParaRPr lang="zh-CN" altLang="en-US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2820" name="Rectangle 4"/>
          <p:cNvSpPr>
            <a:spLocks noChangeArrowheads="1"/>
          </p:cNvSpPr>
          <p:nvPr/>
        </p:nvSpPr>
        <p:spPr bwMode="auto">
          <a:xfrm>
            <a:off x="87313" y="1133475"/>
            <a:ext cx="3270250" cy="71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do  loop_body_statement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     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 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while (cond_expr);</a:t>
            </a:r>
          </a:p>
        </p:txBody>
      </p:sp>
      <p:sp>
        <p:nvSpPr>
          <p:cNvPr id="802821" name="Rectangle 5"/>
          <p:cNvSpPr>
            <a:spLocks noChangeArrowheads="1"/>
          </p:cNvSpPr>
          <p:nvPr/>
        </p:nvSpPr>
        <p:spPr bwMode="auto">
          <a:xfrm>
            <a:off x="74613" y="1898650"/>
            <a:ext cx="3327400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loop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：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loop_body_statement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c=cond_expr;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</a:rPr>
              <a:t>if (c) goto loop;</a:t>
            </a:r>
          </a:p>
        </p:txBody>
      </p:sp>
      <p:sp>
        <p:nvSpPr>
          <p:cNvPr id="802822" name="Rectangle 6"/>
          <p:cNvSpPr>
            <a:spLocks noChangeArrowheads="1"/>
          </p:cNvSpPr>
          <p:nvPr/>
        </p:nvSpPr>
        <p:spPr bwMode="auto">
          <a:xfrm>
            <a:off x="158750" y="3833813"/>
            <a:ext cx="33782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while (cond_expr)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        loop_body_statement</a:t>
            </a:r>
          </a:p>
        </p:txBody>
      </p:sp>
      <p:sp>
        <p:nvSpPr>
          <p:cNvPr id="802823" name="Rectangle 7"/>
          <p:cNvSpPr>
            <a:spLocks noChangeArrowheads="1"/>
          </p:cNvSpPr>
          <p:nvPr/>
        </p:nvSpPr>
        <p:spPr bwMode="auto">
          <a:xfrm>
            <a:off x="160338" y="4643438"/>
            <a:ext cx="3556000" cy="21431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c=cond_expr;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</a:rPr>
              <a:t>if (!c) goto done;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loop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：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loop_body_statement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c=cond_expr;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</a:rPr>
              <a:t>if (c) goto loop;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done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：</a:t>
            </a:r>
          </a:p>
        </p:txBody>
      </p:sp>
      <p:sp>
        <p:nvSpPr>
          <p:cNvPr id="802824" name="Rectangle 8"/>
          <p:cNvSpPr>
            <a:spLocks noChangeArrowheads="1"/>
          </p:cNvSpPr>
          <p:nvPr/>
        </p:nvSpPr>
        <p:spPr bwMode="auto">
          <a:xfrm>
            <a:off x="3627438" y="2698750"/>
            <a:ext cx="5230812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for (begin_expr; cond_expr; update_expr)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 	loop_body_statement</a:t>
            </a:r>
          </a:p>
        </p:txBody>
      </p:sp>
      <p:sp>
        <p:nvSpPr>
          <p:cNvPr id="802825" name="Rectangle 9"/>
          <p:cNvSpPr>
            <a:spLocks noChangeArrowheads="1"/>
          </p:cNvSpPr>
          <p:nvPr/>
        </p:nvSpPr>
        <p:spPr bwMode="auto">
          <a:xfrm>
            <a:off x="0" y="3338513"/>
            <a:ext cx="3960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3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while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循环的机器级表示</a:t>
            </a:r>
          </a:p>
          <a:p>
            <a:pPr marL="742950" marR="0" lvl="1" indent="-285750" defTabSz="91440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</a:rPr>
              <a:t> </a:t>
            </a:r>
          </a:p>
        </p:txBody>
      </p:sp>
      <p:sp>
        <p:nvSpPr>
          <p:cNvPr id="802826" name="Rectangle 10"/>
          <p:cNvSpPr>
            <a:spLocks noChangeArrowheads="1"/>
          </p:cNvSpPr>
          <p:nvPr/>
        </p:nvSpPr>
        <p:spPr bwMode="auto">
          <a:xfrm>
            <a:off x="4346575" y="2114550"/>
            <a:ext cx="3960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for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循环的机器级表示 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</a:endParaRPr>
          </a:p>
        </p:txBody>
      </p:sp>
      <p:sp>
        <p:nvSpPr>
          <p:cNvPr id="802827" name="Rectangle 11"/>
          <p:cNvSpPr>
            <a:spLocks noChangeArrowheads="1"/>
          </p:cNvSpPr>
          <p:nvPr/>
        </p:nvSpPr>
        <p:spPr bwMode="auto">
          <a:xfrm>
            <a:off x="4346575" y="3689350"/>
            <a:ext cx="4140200" cy="284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6000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    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begin_expr;</a:t>
            </a:r>
          </a:p>
          <a:p>
            <a:pPr marL="0" marR="0" lvl="0" indent="6000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c=cond_expr;</a:t>
            </a:r>
          </a:p>
          <a:p>
            <a:pPr marL="0" marR="0" lvl="0" indent="6000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</a:rPr>
              <a:t>if (!c) goto done;</a:t>
            </a:r>
          </a:p>
          <a:p>
            <a:pPr marL="0" marR="0" lvl="0" indent="6000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loop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：</a:t>
            </a:r>
          </a:p>
          <a:p>
            <a:pPr marL="0" marR="0" lvl="0" indent="6000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loop_body_statement</a:t>
            </a:r>
          </a:p>
          <a:p>
            <a:pPr marL="0" marR="0" lvl="0" indent="6000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update_expr;</a:t>
            </a:r>
          </a:p>
          <a:p>
            <a:pPr marL="0" marR="0" lvl="0" indent="6000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c=cond_expr;</a:t>
            </a:r>
          </a:p>
          <a:p>
            <a:pPr marL="0" marR="0" lvl="0" indent="6000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</a:rPr>
              <a:t>if (c) goto loop;</a:t>
            </a:r>
          </a:p>
          <a:p>
            <a:pPr marL="0" marR="0" lvl="0" indent="6000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done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：</a:t>
            </a:r>
          </a:p>
        </p:txBody>
      </p:sp>
      <p:sp>
        <p:nvSpPr>
          <p:cNvPr id="802828" name="Text Box 12"/>
          <p:cNvSpPr txBox="1">
            <a:spLocks noChangeArrowheads="1"/>
          </p:cNvSpPr>
          <p:nvPr/>
        </p:nvSpPr>
        <p:spPr bwMode="auto">
          <a:xfrm>
            <a:off x="4437063" y="1179513"/>
            <a:ext cx="39147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</a:rPr>
              <a:t>红色处为条件转移指令！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3033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820" grpId="0" animBg="1"/>
      <p:bldP spid="802821" grpId="0" animBg="1"/>
      <p:bldP spid="802822" grpId="0" animBg="1"/>
      <p:bldP spid="802823" grpId="0" animBg="1"/>
      <p:bldP spid="802824" grpId="0" animBg="1"/>
      <p:bldP spid="802827" grpId="0" animBg="1"/>
      <p:bldP spid="80282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561975"/>
          </a:xfrm>
        </p:spPr>
        <p:txBody>
          <a:bodyPr/>
          <a:lstStyle/>
          <a:p>
            <a:r>
              <a:rPr lang="zh-CN" altLang="en-US" sz="3600"/>
              <a:t>循环结构与递归的比较</a:t>
            </a:r>
            <a:endParaRPr lang="en-US" altLang="zh-CN" sz="3600"/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" y="641350"/>
            <a:ext cx="8596313" cy="521811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/>
              <a:t>   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递归函数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nn_sum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仅为说明原理，实际上可直接用公式，为说明循环的机器级表示，这里用循环实现。</a:t>
            </a:r>
            <a:r>
              <a:rPr lang="zh-CN" altLang="en-US"/>
              <a:t> </a:t>
            </a:r>
          </a:p>
        </p:txBody>
      </p:sp>
      <p:sp>
        <p:nvSpPr>
          <p:cNvPr id="803844" name="Rectangle 4"/>
          <p:cNvSpPr>
            <a:spLocks noChangeArrowheads="1"/>
          </p:cNvSpPr>
          <p:nvPr/>
        </p:nvSpPr>
        <p:spPr bwMode="auto">
          <a:xfrm>
            <a:off x="144463" y="1624013"/>
            <a:ext cx="3532187" cy="229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2667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  nn_sum ( int n) </a:t>
            </a:r>
          </a:p>
          <a:p>
            <a:pPr marL="0" marR="0" lvl="0" indent="2667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{</a:t>
            </a:r>
          </a:p>
          <a:p>
            <a:pPr marL="0" marR="0" lvl="0" indent="2667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	int i;</a:t>
            </a:r>
          </a:p>
          <a:p>
            <a:pPr marL="0" marR="0" lvl="0" indent="2667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  	int result=0;	</a:t>
            </a:r>
          </a:p>
          <a:p>
            <a:pPr marL="0" marR="0" lvl="0" indent="2667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for (i=1; i &lt;=n; i++)  </a:t>
            </a:r>
          </a:p>
          <a:p>
            <a:pPr marL="0" marR="0" lvl="0" indent="2667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      result+=i;   </a:t>
            </a:r>
          </a:p>
          <a:p>
            <a:pPr marL="0" marR="0" lvl="0" indent="2667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return result</a:t>
            </a: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；</a:t>
            </a:r>
          </a:p>
          <a:p>
            <a:pPr marL="0" marR="0" lvl="0" indent="2667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}</a:t>
            </a:r>
          </a:p>
        </p:txBody>
      </p:sp>
      <p:sp>
        <p:nvSpPr>
          <p:cNvPr id="803845" name="Rectangle 5"/>
          <p:cNvSpPr>
            <a:spLocks noChangeArrowheads="1"/>
          </p:cNvSpPr>
          <p:nvPr/>
        </p:nvSpPr>
        <p:spPr bwMode="auto">
          <a:xfrm>
            <a:off x="4167188" y="1358900"/>
            <a:ext cx="2700337" cy="3122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  movl  8(%ebp), %ecx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  movl  $0, %eax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  movl  $1, %edx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  cmpl  %ecx, %edx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  jg    .L2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.L1: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  addl  %edx, %eax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  addl  $1, %edx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  cmpl  %ecx, %edx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  jle   .L1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.L2   </a:t>
            </a:r>
          </a:p>
        </p:txBody>
      </p:sp>
      <p:sp>
        <p:nvSpPr>
          <p:cNvPr id="803846" name="Rectangle 6"/>
          <p:cNvSpPr>
            <a:spLocks noChangeArrowheads="1"/>
          </p:cNvSpPr>
          <p:nvPr/>
        </p:nvSpPr>
        <p:spPr bwMode="auto">
          <a:xfrm>
            <a:off x="385763" y="4722813"/>
            <a:ext cx="8235950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过程体中没用到</a:t>
            </a:r>
            <a:r>
              <a: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被调用过程保存寄存器</a:t>
            </a:r>
            <a:r>
              <a: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。因而，该过程栈帧中仅需保留</a:t>
            </a:r>
            <a:r>
              <a:rPr kumimoji="0" lang="en-US" altLang="zh-CN" sz="19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EBP</a:t>
            </a:r>
            <a:r>
              <a: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，即其栈帧仅占用</a:t>
            </a:r>
            <a:r>
              <a:rPr kumimoji="0" lang="en-US" altLang="zh-CN" sz="19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4</a:t>
            </a:r>
            <a:r>
              <a: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字节空间，而</a:t>
            </a:r>
            <a:r>
              <a: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hlinkClick r:id="" action="ppaction://hlinkshowjump?jump=nextslide"/>
              </a:rPr>
              <a:t>递归方式</a:t>
            </a:r>
            <a:r>
              <a: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则占用了</a:t>
            </a:r>
            <a:r>
              <a:rPr kumimoji="0" lang="en-US" altLang="zh-CN" sz="19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(16n+12)</a:t>
            </a:r>
            <a:r>
              <a: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字节栈空间，多用了</a:t>
            </a:r>
            <a:r>
              <a:rPr kumimoji="0" lang="en-US" altLang="zh-CN" sz="19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(16n+8)</a:t>
            </a:r>
            <a:r>
              <a: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字节，每次递归调用都要执行</a:t>
            </a:r>
            <a:r>
              <a:rPr kumimoji="0" lang="en-US" altLang="zh-CN" sz="19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16</a:t>
            </a:r>
            <a:r>
              <a: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条指令，一共多了</a:t>
            </a:r>
            <a:r>
              <a:rPr kumimoji="0" lang="en-US" altLang="zh-CN" sz="19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n</a:t>
            </a:r>
            <a:r>
              <a: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次过程调用，因而，递归方式比循环方式至少多执行了</a:t>
            </a:r>
            <a:r>
              <a:rPr kumimoji="0" lang="en-US" altLang="zh-CN" sz="19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16n</a:t>
            </a:r>
            <a:r>
              <a: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条指令。由此可以看出，</a:t>
            </a:r>
            <a:r>
              <a: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为了提高程序的性能，若能用非递归方式执行则最好用非递归方式。</a:t>
            </a: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 </a:t>
            </a:r>
          </a:p>
        </p:txBody>
      </p:sp>
      <p:sp>
        <p:nvSpPr>
          <p:cNvPr id="803847" name="Text Box 7"/>
          <p:cNvSpPr txBox="1">
            <a:spLocks noChangeArrowheads="1"/>
          </p:cNvSpPr>
          <p:nvPr/>
        </p:nvSpPr>
        <p:spPr bwMode="auto">
          <a:xfrm>
            <a:off x="6964363" y="1493838"/>
            <a:ext cx="2179637" cy="228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局部变量 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i </a:t>
            </a: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和 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result </a:t>
            </a: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被分别分配在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EDX</a:t>
            </a: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和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EAX</a:t>
            </a: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中。</a:t>
            </a:r>
          </a:p>
          <a:p>
            <a:pPr marL="0" marR="0" lvl="0" indent="0" defTabSz="914400" eaLnBrk="1" fontAlgn="auto" latinLnBrk="0" hangingPunct="1">
              <a:lnSpc>
                <a:spcPct val="12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通常复杂局部变量被分配在栈中，而这里都是简单变量</a:t>
            </a:r>
          </a:p>
        </p:txBody>
      </p:sp>
      <p:sp>
        <p:nvSpPr>
          <p:cNvPr id="803848" name="Line 8"/>
          <p:cNvSpPr>
            <a:spLocks noChangeShapeType="1"/>
          </p:cNvSpPr>
          <p:nvPr/>
        </p:nvSpPr>
        <p:spPr bwMode="auto">
          <a:xfrm flipV="1">
            <a:off x="2727325" y="1538288"/>
            <a:ext cx="1619250" cy="31591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3849" name="Line 9"/>
          <p:cNvSpPr>
            <a:spLocks noChangeShapeType="1"/>
          </p:cNvSpPr>
          <p:nvPr/>
        </p:nvSpPr>
        <p:spPr bwMode="auto">
          <a:xfrm flipV="1">
            <a:off x="2501900" y="1854200"/>
            <a:ext cx="1844675" cy="6746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3850" name="Line 10"/>
          <p:cNvSpPr>
            <a:spLocks noChangeShapeType="1"/>
          </p:cNvSpPr>
          <p:nvPr/>
        </p:nvSpPr>
        <p:spPr bwMode="auto">
          <a:xfrm flipV="1">
            <a:off x="2051050" y="2079625"/>
            <a:ext cx="2295525" cy="763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3851" name="Line 11"/>
          <p:cNvSpPr>
            <a:spLocks noChangeShapeType="1"/>
          </p:cNvSpPr>
          <p:nvPr/>
        </p:nvSpPr>
        <p:spPr bwMode="auto">
          <a:xfrm flipV="1">
            <a:off x="2681288" y="2438400"/>
            <a:ext cx="1711325" cy="360363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3852" name="Line 12"/>
          <p:cNvSpPr>
            <a:spLocks noChangeShapeType="1"/>
          </p:cNvSpPr>
          <p:nvPr/>
        </p:nvSpPr>
        <p:spPr bwMode="auto">
          <a:xfrm>
            <a:off x="2727325" y="3203575"/>
            <a:ext cx="16192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3853" name="Line 13"/>
          <p:cNvSpPr>
            <a:spLocks noChangeShapeType="1"/>
          </p:cNvSpPr>
          <p:nvPr/>
        </p:nvSpPr>
        <p:spPr bwMode="auto">
          <a:xfrm>
            <a:off x="3132138" y="2979738"/>
            <a:ext cx="1214437" cy="49371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3854" name="Line 14"/>
          <p:cNvSpPr>
            <a:spLocks noChangeShapeType="1"/>
          </p:cNvSpPr>
          <p:nvPr/>
        </p:nvSpPr>
        <p:spPr bwMode="auto">
          <a:xfrm>
            <a:off x="2681288" y="2979738"/>
            <a:ext cx="1620837" cy="85407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3855" name="Text Box 15"/>
          <p:cNvSpPr txBox="1">
            <a:spLocks noChangeArrowheads="1"/>
          </p:cNvSpPr>
          <p:nvPr/>
        </p:nvSpPr>
        <p:spPr bwMode="auto">
          <a:xfrm>
            <a:off x="7451725" y="4014788"/>
            <a:ext cx="8556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hlinkClick r:id="rId2" action="ppaction://hlinksldjump"/>
              </a:rPr>
              <a:t>SKIP</a:t>
            </a:r>
            <a:endParaRPr kumimoji="0" lang="en-US" altLang="zh-C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4405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0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0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0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0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0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4" grpId="0" animBg="1"/>
      <p:bldP spid="803845" grpId="0" animBg="1"/>
      <p:bldP spid="803846" grpId="0"/>
      <p:bldP spid="803847" grpId="0"/>
      <p:bldP spid="803848" grpId="0" animBg="1"/>
      <p:bldP spid="803849" grpId="0" animBg="1"/>
      <p:bldP spid="803850" grpId="0" animBg="1"/>
      <p:bldP spid="803851" grpId="0" animBg="1"/>
      <p:bldP spid="803852" grpId="0" animBg="1"/>
      <p:bldP spid="803853" grpId="0" animBg="1"/>
      <p:bldP spid="803854" grpId="0" animBg="1"/>
      <p:bldP spid="80385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561975"/>
          </a:xfrm>
        </p:spPr>
        <p:txBody>
          <a:bodyPr/>
          <a:lstStyle/>
          <a:p>
            <a:r>
              <a:rPr lang="zh-CN" altLang="en-US" sz="3600"/>
              <a:t>                                  递归过程调用举例</a:t>
            </a:r>
          </a:p>
        </p:txBody>
      </p:sp>
      <p:pic>
        <p:nvPicPr>
          <p:cNvPr id="8048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1263" y="684213"/>
            <a:ext cx="3330575" cy="4868862"/>
          </a:xfrm>
          <a:prstGeom prst="rect">
            <a:avLst/>
          </a:prstGeom>
          <a:noFill/>
        </p:spPr>
      </p:pic>
      <p:sp>
        <p:nvSpPr>
          <p:cNvPr id="804868" name="Rectangle 4"/>
          <p:cNvSpPr>
            <a:spLocks noChangeArrowheads="1"/>
          </p:cNvSpPr>
          <p:nvPr/>
        </p:nvSpPr>
        <p:spPr bwMode="auto">
          <a:xfrm>
            <a:off x="115888" y="157163"/>
            <a:ext cx="4140200" cy="21923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26670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  nn_sum ( int n) </a:t>
            </a:r>
          </a:p>
          <a:p>
            <a:pPr marL="0" marR="0" lvl="0" indent="26670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{</a:t>
            </a:r>
          </a:p>
          <a:p>
            <a:pPr marL="0" marR="0" lvl="0" indent="26670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int result;	</a:t>
            </a:r>
          </a:p>
          <a:p>
            <a:pPr marL="0" marR="0" lvl="0" indent="26670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if  (n&lt;=0 )  </a:t>
            </a:r>
          </a:p>
          <a:p>
            <a:pPr marL="0" marR="0" lvl="0" indent="26670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    result=0;   </a:t>
            </a:r>
          </a:p>
          <a:p>
            <a:pPr marL="0" marR="0" lvl="0" indent="26670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else	</a:t>
            </a:r>
          </a:p>
          <a:p>
            <a:pPr marL="0" marR="0" lvl="0" indent="26670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    result=n+nn_sum(n-1); </a:t>
            </a:r>
          </a:p>
          <a:p>
            <a:pPr marL="0" marR="0" lvl="0" indent="26670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return  result</a:t>
            </a: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；</a:t>
            </a:r>
          </a:p>
          <a:p>
            <a:pPr marL="0" marR="0" lvl="0" indent="26670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}</a:t>
            </a:r>
          </a:p>
        </p:txBody>
      </p:sp>
      <p:grpSp>
        <p:nvGrpSpPr>
          <p:cNvPr id="804869" name="Group 5"/>
          <p:cNvGrpSpPr>
            <a:grpSpLocks/>
          </p:cNvGrpSpPr>
          <p:nvPr/>
        </p:nvGrpSpPr>
        <p:grpSpPr bwMode="auto">
          <a:xfrm>
            <a:off x="8351838" y="962025"/>
            <a:ext cx="539750" cy="1125538"/>
            <a:chOff x="5290" y="374"/>
            <a:chExt cx="340" cy="680"/>
          </a:xfrm>
        </p:grpSpPr>
        <p:sp>
          <p:nvSpPr>
            <p:cNvPr id="804870" name="AutoShape 6"/>
            <p:cNvSpPr>
              <a:spLocks/>
            </p:cNvSpPr>
            <p:nvPr/>
          </p:nvSpPr>
          <p:spPr bwMode="auto">
            <a:xfrm>
              <a:off x="5290" y="374"/>
              <a:ext cx="113" cy="680"/>
            </a:xfrm>
            <a:prstGeom prst="rightBrace">
              <a:avLst>
                <a:gd name="adj1" fmla="val 50147"/>
                <a:gd name="adj2" fmla="val 50000"/>
              </a:avLst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4871" name="Text Box 7"/>
            <p:cNvSpPr txBox="1">
              <a:spLocks noChangeArrowheads="1"/>
            </p:cNvSpPr>
            <p:nvPr/>
          </p:nvSpPr>
          <p:spPr bwMode="auto">
            <a:xfrm>
              <a:off x="5403" y="601"/>
              <a:ext cx="227" cy="222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</a:rPr>
                <a:t>P</a:t>
              </a:r>
            </a:p>
          </p:txBody>
        </p:sp>
      </p:grpSp>
      <p:grpSp>
        <p:nvGrpSpPr>
          <p:cNvPr id="804872" name="Group 8"/>
          <p:cNvGrpSpPr>
            <a:grpSpLocks/>
          </p:cNvGrpSpPr>
          <p:nvPr/>
        </p:nvGrpSpPr>
        <p:grpSpPr bwMode="auto">
          <a:xfrm>
            <a:off x="8351838" y="2178050"/>
            <a:ext cx="539750" cy="1371600"/>
            <a:chOff x="5290" y="1139"/>
            <a:chExt cx="340" cy="864"/>
          </a:xfrm>
        </p:grpSpPr>
        <p:sp>
          <p:nvSpPr>
            <p:cNvPr id="804873" name="AutoShape 9"/>
            <p:cNvSpPr>
              <a:spLocks/>
            </p:cNvSpPr>
            <p:nvPr/>
          </p:nvSpPr>
          <p:spPr bwMode="auto">
            <a:xfrm>
              <a:off x="5290" y="1139"/>
              <a:ext cx="113" cy="794"/>
            </a:xfrm>
            <a:prstGeom prst="rightBrace">
              <a:avLst>
                <a:gd name="adj1" fmla="val 58555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4874" name="Text Box 10"/>
            <p:cNvSpPr txBox="1">
              <a:spLocks noChangeArrowheads="1"/>
            </p:cNvSpPr>
            <p:nvPr/>
          </p:nvSpPr>
          <p:spPr bwMode="auto">
            <a:xfrm>
              <a:off x="5341" y="1253"/>
              <a:ext cx="289" cy="7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</a:rPr>
                <a:t>Sum(n)</a:t>
              </a:r>
            </a:p>
          </p:txBody>
        </p:sp>
      </p:grpSp>
      <p:grpSp>
        <p:nvGrpSpPr>
          <p:cNvPr id="804875" name="Group 11"/>
          <p:cNvGrpSpPr>
            <a:grpSpLocks/>
          </p:cNvGrpSpPr>
          <p:nvPr/>
        </p:nvGrpSpPr>
        <p:grpSpPr bwMode="auto">
          <a:xfrm>
            <a:off x="8351838" y="3482975"/>
            <a:ext cx="539750" cy="1439863"/>
            <a:chOff x="5290" y="1139"/>
            <a:chExt cx="340" cy="864"/>
          </a:xfrm>
        </p:grpSpPr>
        <p:sp>
          <p:nvSpPr>
            <p:cNvPr id="804876" name="AutoShape 12"/>
            <p:cNvSpPr>
              <a:spLocks/>
            </p:cNvSpPr>
            <p:nvPr/>
          </p:nvSpPr>
          <p:spPr bwMode="auto">
            <a:xfrm>
              <a:off x="5290" y="1139"/>
              <a:ext cx="113" cy="794"/>
            </a:xfrm>
            <a:prstGeom prst="rightBrace">
              <a:avLst>
                <a:gd name="adj1" fmla="val 58555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4877" name="Text Box 13"/>
            <p:cNvSpPr txBox="1">
              <a:spLocks noChangeArrowheads="1"/>
            </p:cNvSpPr>
            <p:nvPr/>
          </p:nvSpPr>
          <p:spPr bwMode="auto">
            <a:xfrm>
              <a:off x="5341" y="1253"/>
              <a:ext cx="289" cy="7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</a:rPr>
                <a:t>Sum(n-1)</a:t>
              </a:r>
            </a:p>
          </p:txBody>
        </p:sp>
      </p:grpSp>
      <p:sp>
        <p:nvSpPr>
          <p:cNvPr id="804878" name="Text Box 14"/>
          <p:cNvSpPr txBox="1">
            <a:spLocks noChangeArrowheads="1"/>
          </p:cNvSpPr>
          <p:nvPr/>
        </p:nvSpPr>
        <p:spPr bwMode="auto">
          <a:xfrm>
            <a:off x="7991475" y="3797300"/>
            <a:ext cx="22542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</a:rPr>
              <a:t>n</a:t>
            </a:r>
          </a:p>
        </p:txBody>
      </p:sp>
      <p:pic>
        <p:nvPicPr>
          <p:cNvPr id="804879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375" y="2393950"/>
            <a:ext cx="3267075" cy="4464050"/>
          </a:xfrm>
          <a:prstGeom prst="rect">
            <a:avLst/>
          </a:prstGeom>
          <a:noFill/>
        </p:spPr>
      </p:pic>
      <p:sp>
        <p:nvSpPr>
          <p:cNvPr id="804880" name="Text Box 16"/>
          <p:cNvSpPr txBox="1">
            <a:spLocks noChangeArrowheads="1"/>
          </p:cNvSpPr>
          <p:nvPr/>
        </p:nvSpPr>
        <p:spPr bwMode="auto">
          <a:xfrm>
            <a:off x="2951163" y="5724525"/>
            <a:ext cx="5986462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时间开销：每次递归执行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16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条指令，共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16n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条指令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空间开销：一次调用增加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16B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栈帧，共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16n+12</a:t>
            </a:r>
          </a:p>
        </p:txBody>
      </p:sp>
      <p:sp>
        <p:nvSpPr>
          <p:cNvPr id="804881" name="Text Box 17"/>
          <p:cNvSpPr txBox="1">
            <a:spLocks noChangeArrowheads="1"/>
          </p:cNvSpPr>
          <p:nvPr/>
        </p:nvSpPr>
        <p:spPr bwMode="auto">
          <a:xfrm>
            <a:off x="3806825" y="4778375"/>
            <a:ext cx="8556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hlinkClick r:id="" action="ppaction://hlinkshowjump?jump=previousslide"/>
              </a:rPr>
              <a:t>BACK</a:t>
            </a:r>
            <a:endParaRPr kumimoji="0" lang="en-US" altLang="zh-C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4882" name="Text Box 18"/>
          <p:cNvSpPr txBox="1">
            <a:spLocks noChangeArrowheads="1"/>
          </p:cNvSpPr>
          <p:nvPr/>
        </p:nvSpPr>
        <p:spPr bwMode="auto">
          <a:xfrm>
            <a:off x="5562600" y="908050"/>
            <a:ext cx="2339975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P</a:t>
            </a:r>
            <a:r>
              <a: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的栈帧至少占</a:t>
            </a:r>
            <a:r>
              <a:rPr kumimoji="0" lang="en-US" altLang="zh-CN" sz="19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12B</a:t>
            </a:r>
          </a:p>
        </p:txBody>
      </p:sp>
    </p:spTree>
    <p:extLst>
      <p:ext uri="{BB962C8B-B14F-4D97-AF65-F5344CB8AC3E}">
        <p14:creationId xmlns:p14="http://schemas.microsoft.com/office/powerpoint/2010/main" val="23461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88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/>
              <a:t>X87</a:t>
            </a:r>
            <a:r>
              <a:rPr lang="zh-CN" altLang="en-US" sz="3600"/>
              <a:t>浮点指令、</a:t>
            </a:r>
            <a:r>
              <a:rPr lang="en-US" altLang="zh-CN" sz="3600"/>
              <a:t>MMX</a:t>
            </a:r>
            <a:r>
              <a:rPr lang="zh-CN" altLang="en-US" sz="3600"/>
              <a:t>和</a:t>
            </a:r>
            <a:r>
              <a:rPr lang="en-US" altLang="zh-CN" sz="3600"/>
              <a:t>SSE</a:t>
            </a:r>
            <a:r>
              <a:rPr lang="zh-CN" altLang="en-US" sz="3600"/>
              <a:t>指令 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" y="863600"/>
            <a:ext cx="8686800" cy="544512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的浮点处理架构有两种 ：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浮点协处理器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x87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架构（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x87 FPU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  <a:buFont typeface="Wingdings" pitchFamily="2" charset="2"/>
              <a:buChar char="ü"/>
            </a:pP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位寄存器</a:t>
            </a:r>
            <a:r>
              <a:rPr lang="en-US" altLang="zh-CN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ST(0) </a:t>
            </a:r>
            <a:r>
              <a:rPr lang="en-US" altLang="zh-CN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~ ST(7)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（采用栈结构），栈顶为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ST(0)</a:t>
            </a:r>
            <a:endParaRPr lang="en-US" altLang="en-US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  <a:spcBef>
                <a:spcPct val="25000"/>
              </a:spcBef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MMX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发展而来的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SSE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架构 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  <a:buFont typeface="Wingdings" pitchFamily="2" charset="2"/>
              <a:buChar char="ü"/>
            </a:pPr>
            <a:r>
              <a:rPr lang="en-US" altLang="zh-CN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MMX</a:t>
            </a:r>
            <a:r>
              <a:rPr lang="zh-CN" altLang="en-US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位寄存器</a:t>
            </a:r>
            <a:r>
              <a:rPr lang="en-US" altLang="zh-CN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MM0~MM7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，借用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位寄存器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ST(0)~ST(7)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位尾数所占的位，可同时处理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个字节，或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个字，或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个双字，或一个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位的数据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  <a:buFont typeface="Wingdings" pitchFamily="2" charset="2"/>
              <a:buChar char="ü"/>
            </a:pP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MMX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指令并没带来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游戏性能的显著提升，故相继推出</a:t>
            </a:r>
            <a:r>
              <a:rPr lang="en-US" altLang="zh-CN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SSE</a:t>
            </a:r>
            <a:r>
              <a:rPr lang="zh-CN" altLang="en-US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指令集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，它们都采用</a:t>
            </a:r>
            <a:r>
              <a:rPr lang="en-US" altLang="zh-CN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SIMD</a:t>
            </a:r>
            <a:r>
              <a:rPr lang="zh-CN" altLang="en-US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（单指令多数据，也称数据级并行）技术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  <a:buFont typeface="Wingdings" pitchFamily="2" charset="2"/>
              <a:buChar char="ü"/>
            </a:pP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SSE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指令集将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位浮点寄存器扩充到</a:t>
            </a:r>
            <a:r>
              <a:rPr lang="en-US" altLang="zh-CN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128</a:t>
            </a:r>
            <a:r>
              <a:rPr lang="zh-CN" altLang="en-US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位多媒体扩展通用寄存器</a:t>
            </a:r>
            <a:r>
              <a:rPr lang="en-US" altLang="zh-CN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XMM0~XMM7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，可同时处理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个字节，或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个字，或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个双字（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位整数或单精度浮点数），或两个四字的数据，而且从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SSE2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开始，还支持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128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位整数运算或同时并行处理两个</a:t>
            </a:r>
            <a:r>
              <a:rPr lang="en-US" altLang="zh-CN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位双精度浮点数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en-US" altLang="zh-CN"/>
              <a:t>SSE</a:t>
            </a:r>
            <a:r>
              <a:rPr lang="zh-CN" altLang="en-US"/>
              <a:t>指令（</a:t>
            </a:r>
            <a:r>
              <a:rPr lang="en-US" altLang="zh-CN"/>
              <a:t>SIMD</a:t>
            </a:r>
            <a:r>
              <a:rPr lang="zh-CN" altLang="en-US"/>
              <a:t>操作）</a:t>
            </a:r>
          </a:p>
        </p:txBody>
      </p:sp>
      <p:sp>
        <p:nvSpPr>
          <p:cNvPr id="702467" name="Rectangle 3"/>
          <p:cNvSpPr>
            <a:spLocks noChangeArrowheads="1"/>
          </p:cNvSpPr>
          <p:nvPr/>
        </p:nvSpPr>
        <p:spPr bwMode="auto">
          <a:xfrm>
            <a:off x="115888" y="2663825"/>
            <a:ext cx="7740650" cy="374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66675">
              <a:lnSpc>
                <a:spcPct val="120000"/>
              </a:lnSpc>
            </a:pPr>
            <a:r>
              <a:rPr lang="en-US" altLang="zh-CN" sz="2000"/>
              <a:t>080484f0 &lt;dummy_add&gt;:</a:t>
            </a:r>
          </a:p>
          <a:p>
            <a:pPr indent="66675">
              <a:lnSpc>
                <a:spcPct val="120000"/>
              </a:lnSpc>
            </a:pPr>
            <a:r>
              <a:rPr lang="en-US" altLang="zh-CN" sz="2000"/>
              <a:t> 80484f0:  55		  push  %ebp</a:t>
            </a:r>
          </a:p>
          <a:p>
            <a:pPr indent="66675">
              <a:lnSpc>
                <a:spcPct val="120000"/>
              </a:lnSpc>
            </a:pPr>
            <a:r>
              <a:rPr lang="en-US" altLang="zh-CN" sz="2000"/>
              <a:t> 80484f1:  89 e5	  mov  %esp, %ebp</a:t>
            </a:r>
          </a:p>
          <a:p>
            <a:pPr indent="66675">
              <a:lnSpc>
                <a:spcPct val="120000"/>
              </a:lnSpc>
            </a:pPr>
            <a:r>
              <a:rPr lang="en-US" altLang="zh-CN" sz="2000"/>
              <a:t> 80484f3:  b9 00 00 00 04  mov  $0x4000000, %ecx</a:t>
            </a:r>
          </a:p>
          <a:p>
            <a:pPr indent="66675">
              <a:lnSpc>
                <a:spcPct val="120000"/>
              </a:lnSpc>
            </a:pPr>
            <a:r>
              <a:rPr lang="en-US" altLang="zh-CN" sz="2000"/>
              <a:t> 80484f8:  b0 01	  mov  $0x1, %al</a:t>
            </a:r>
          </a:p>
          <a:p>
            <a:pPr indent="66675">
              <a:lnSpc>
                <a:spcPct val="120000"/>
              </a:lnSpc>
            </a:pPr>
            <a:r>
              <a:rPr lang="en-US" altLang="zh-CN" sz="2000"/>
              <a:t> 80484fa:   b3 00	  mov   $0x0, %bl</a:t>
            </a:r>
          </a:p>
          <a:p>
            <a:pPr indent="66675">
              <a:lnSpc>
                <a:spcPct val="120000"/>
              </a:lnSpc>
            </a:pPr>
            <a:r>
              <a:rPr lang="en-US" altLang="zh-CN" sz="2000"/>
              <a:t> </a:t>
            </a:r>
            <a:r>
              <a:rPr lang="en-US" altLang="zh-CN" sz="2000">
                <a:solidFill>
                  <a:srgbClr val="3333CC"/>
                </a:solidFill>
              </a:rPr>
              <a:t>80484fc: 00 c3	  add   %al, %bl</a:t>
            </a:r>
          </a:p>
          <a:p>
            <a:pPr indent="66675">
              <a:lnSpc>
                <a:spcPct val="120000"/>
              </a:lnSpc>
            </a:pPr>
            <a:r>
              <a:rPr lang="en-US" altLang="zh-CN" sz="2000">
                <a:solidFill>
                  <a:srgbClr val="3333CC"/>
                </a:solidFill>
              </a:rPr>
              <a:t> 80484fe: e2 fc	  loop  80484fc &lt;dummy_add+0xc&gt;</a:t>
            </a:r>
          </a:p>
          <a:p>
            <a:pPr indent="66675">
              <a:lnSpc>
                <a:spcPct val="120000"/>
              </a:lnSpc>
            </a:pPr>
            <a:r>
              <a:rPr lang="en-US" altLang="zh-CN" sz="2000"/>
              <a:t>8048500:  5d		  pop		%ebp</a:t>
            </a:r>
          </a:p>
          <a:p>
            <a:pPr indent="66675">
              <a:lnSpc>
                <a:spcPct val="120000"/>
              </a:lnSpc>
            </a:pPr>
            <a:r>
              <a:rPr lang="en-US" altLang="zh-CN" sz="2000"/>
              <a:t> 8048501: c3		  ret</a:t>
            </a:r>
          </a:p>
        </p:txBody>
      </p:sp>
      <p:sp>
        <p:nvSpPr>
          <p:cNvPr id="702470" name="Rectangle 6"/>
          <p:cNvSpPr>
            <a:spLocks noChangeArrowheads="1"/>
          </p:cNvSpPr>
          <p:nvPr/>
        </p:nvSpPr>
        <p:spPr bwMode="auto">
          <a:xfrm>
            <a:off x="250825" y="684213"/>
            <a:ext cx="8551863" cy="15890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200"/>
              <a:t>用简单的例子来比较普通指令与数据级并行指令的执行速度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2000">
                <a:solidFill>
                  <a:srgbClr val="3333CC"/>
                </a:solidFill>
              </a:rPr>
              <a:t>为使比较结果不受访存操作影响，下例中的运算操作数在寄存器中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2000">
                <a:solidFill>
                  <a:srgbClr val="3333CC"/>
                </a:solidFill>
              </a:rPr>
              <a:t>为使比较结果尽量准确，例中设置的循环次数较大</a:t>
            </a:r>
            <a:r>
              <a:rPr lang="en-US" altLang="zh-CN" sz="2000">
                <a:solidFill>
                  <a:srgbClr val="3333CC"/>
                </a:solidFill>
              </a:rPr>
              <a:t>: 0x4000000=2</a:t>
            </a:r>
            <a:r>
              <a:rPr lang="en-US" altLang="zh-CN" sz="2000" baseline="30000">
                <a:solidFill>
                  <a:srgbClr val="3333CC"/>
                </a:solidFill>
              </a:rPr>
              <a:t>26</a:t>
            </a:r>
            <a:endParaRPr lang="zh-CN" altLang="en-US" sz="2000">
              <a:solidFill>
                <a:srgbClr val="3333CC"/>
              </a:solidFill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2000">
                <a:solidFill>
                  <a:srgbClr val="3333CC"/>
                </a:solidFill>
              </a:rPr>
              <a:t>例子只是为了说明指令执行速度的快慢，并没有考虑结果是否溢出</a:t>
            </a:r>
            <a:r>
              <a:rPr lang="zh-CN" altLang="en-US" sz="2000"/>
              <a:t> </a:t>
            </a:r>
          </a:p>
        </p:txBody>
      </p:sp>
      <p:sp>
        <p:nvSpPr>
          <p:cNvPr id="702471" name="Text Box 7"/>
          <p:cNvSpPr txBox="1">
            <a:spLocks noChangeArrowheads="1"/>
          </p:cNvSpPr>
          <p:nvPr/>
        </p:nvSpPr>
        <p:spPr bwMode="auto">
          <a:xfrm>
            <a:off x="206375" y="2259013"/>
            <a:ext cx="45894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以下是普通指令写的程序</a:t>
            </a:r>
          </a:p>
        </p:txBody>
      </p:sp>
      <p:grpSp>
        <p:nvGrpSpPr>
          <p:cNvPr id="702475" name="Group 11"/>
          <p:cNvGrpSpPr>
            <a:grpSpLocks/>
          </p:cNvGrpSpPr>
          <p:nvPr/>
        </p:nvGrpSpPr>
        <p:grpSpPr bwMode="auto">
          <a:xfrm>
            <a:off x="2727325" y="5102225"/>
            <a:ext cx="358775" cy="358775"/>
            <a:chOff x="1718" y="3067"/>
            <a:chExt cx="226" cy="255"/>
          </a:xfrm>
        </p:grpSpPr>
        <p:sp>
          <p:nvSpPr>
            <p:cNvPr id="702472" name="Line 8"/>
            <p:cNvSpPr>
              <a:spLocks noChangeShapeType="1"/>
            </p:cNvSpPr>
            <p:nvPr/>
          </p:nvSpPr>
          <p:spPr bwMode="auto">
            <a:xfrm flipH="1">
              <a:off x="1718" y="3322"/>
              <a:ext cx="22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2473" name="Line 9"/>
            <p:cNvSpPr>
              <a:spLocks noChangeShapeType="1"/>
            </p:cNvSpPr>
            <p:nvPr/>
          </p:nvSpPr>
          <p:spPr bwMode="auto">
            <a:xfrm>
              <a:off x="1718" y="3067"/>
              <a:ext cx="0" cy="25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2474" name="Line 10"/>
            <p:cNvSpPr>
              <a:spLocks noChangeShapeType="1"/>
            </p:cNvSpPr>
            <p:nvPr/>
          </p:nvSpPr>
          <p:spPr bwMode="auto">
            <a:xfrm>
              <a:off x="1718" y="3067"/>
              <a:ext cx="19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2476" name="Text Box 12"/>
          <p:cNvSpPr txBox="1">
            <a:spLocks noChangeArrowheads="1"/>
          </p:cNvSpPr>
          <p:nvPr/>
        </p:nvSpPr>
        <p:spPr bwMode="auto">
          <a:xfrm>
            <a:off x="385763" y="6399213"/>
            <a:ext cx="74247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7635"/>
                </a:solidFill>
              </a:rPr>
              <a:t>循环</a:t>
            </a:r>
            <a:r>
              <a:rPr lang="en-US" altLang="zh-CN" sz="2000">
                <a:solidFill>
                  <a:srgbClr val="007635"/>
                </a:solidFill>
              </a:rPr>
              <a:t>400 0000H=2</a:t>
            </a:r>
            <a:r>
              <a:rPr lang="en-US" altLang="zh-CN" sz="2000" baseline="30000">
                <a:solidFill>
                  <a:srgbClr val="007635"/>
                </a:solidFill>
              </a:rPr>
              <a:t>26</a:t>
            </a:r>
            <a:r>
              <a:rPr lang="zh-CN" altLang="en-US" sz="2000">
                <a:solidFill>
                  <a:srgbClr val="007635"/>
                </a:solidFill>
              </a:rPr>
              <a:t>次，每次只有一个数（字节）相加</a:t>
            </a:r>
          </a:p>
        </p:txBody>
      </p:sp>
      <p:sp>
        <p:nvSpPr>
          <p:cNvPr id="702477" name="Rectangle 13"/>
          <p:cNvSpPr>
            <a:spLocks noChangeArrowheads="1"/>
          </p:cNvSpPr>
          <p:nvPr/>
        </p:nvSpPr>
        <p:spPr bwMode="auto">
          <a:xfrm>
            <a:off x="5337175" y="2798763"/>
            <a:ext cx="3232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rgbClr val="FF3300"/>
                </a:solidFill>
              </a:rPr>
              <a:t>所用时间约为</a:t>
            </a:r>
            <a:r>
              <a:rPr lang="en-US" altLang="zh-CN" sz="2000">
                <a:solidFill>
                  <a:srgbClr val="FF3300"/>
                </a:solidFill>
              </a:rPr>
              <a:t>22.643816s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2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2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2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76" grpId="0"/>
      <p:bldP spid="7024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561975"/>
          </a:xfrm>
        </p:spPr>
        <p:txBody>
          <a:bodyPr/>
          <a:lstStyle/>
          <a:p>
            <a:r>
              <a:rPr lang="en-US" altLang="zh-CN" sz="3600"/>
              <a:t>IA-32</a:t>
            </a:r>
            <a:r>
              <a:rPr lang="zh-CN" altLang="en-US" sz="3600"/>
              <a:t>的寄存器组织</a:t>
            </a: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516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819150"/>
            <a:ext cx="8731250" cy="567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1621" name="Rectangle 5"/>
          <p:cNvSpPr>
            <a:spLocks noChangeArrowheads="1"/>
          </p:cNvSpPr>
          <p:nvPr/>
        </p:nvSpPr>
        <p:spPr bwMode="auto">
          <a:xfrm>
            <a:off x="5246688" y="1179513"/>
            <a:ext cx="1350962" cy="1214437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22" name="Rectangle 6"/>
          <p:cNvSpPr>
            <a:spLocks noChangeArrowheads="1"/>
          </p:cNvSpPr>
          <p:nvPr/>
        </p:nvSpPr>
        <p:spPr bwMode="auto">
          <a:xfrm>
            <a:off x="3851275" y="1179513"/>
            <a:ext cx="1395413" cy="1214437"/>
          </a:xfrm>
          <a:prstGeom prst="rect">
            <a:avLst/>
          </a:prstGeom>
          <a:solidFill>
            <a:srgbClr val="FF0000">
              <a:alpha val="2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23" name="Rectangle 7"/>
          <p:cNvSpPr>
            <a:spLocks noChangeArrowheads="1"/>
          </p:cNvSpPr>
          <p:nvPr/>
        </p:nvSpPr>
        <p:spPr bwMode="auto">
          <a:xfrm>
            <a:off x="1016000" y="1179513"/>
            <a:ext cx="2835275" cy="2428875"/>
          </a:xfrm>
          <a:prstGeom prst="rect">
            <a:avLst/>
          </a:prstGeom>
          <a:solidFill>
            <a:srgbClr val="FFFF00">
              <a:alpha val="38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24" name="Rectangle 8"/>
          <p:cNvSpPr>
            <a:spLocks noChangeArrowheads="1"/>
          </p:cNvSpPr>
          <p:nvPr/>
        </p:nvSpPr>
        <p:spPr bwMode="auto">
          <a:xfrm>
            <a:off x="3851275" y="1179513"/>
            <a:ext cx="2746375" cy="2428875"/>
          </a:xfrm>
          <a:prstGeom prst="rect">
            <a:avLst/>
          </a:prstGeom>
          <a:solidFill>
            <a:srgbClr val="008000">
              <a:alpha val="39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25" name="Rectangle 9"/>
          <p:cNvSpPr>
            <a:spLocks noChangeArrowheads="1"/>
          </p:cNvSpPr>
          <p:nvPr/>
        </p:nvSpPr>
        <p:spPr bwMode="auto">
          <a:xfrm>
            <a:off x="1062038" y="3789363"/>
            <a:ext cx="5535612" cy="269875"/>
          </a:xfrm>
          <a:prstGeom prst="rect">
            <a:avLst/>
          </a:prstGeom>
          <a:solidFill>
            <a:srgbClr val="0000FF">
              <a:alpha val="53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26" name="Rectangle 10"/>
          <p:cNvSpPr>
            <a:spLocks noChangeArrowheads="1"/>
          </p:cNvSpPr>
          <p:nvPr/>
        </p:nvSpPr>
        <p:spPr bwMode="auto">
          <a:xfrm>
            <a:off x="1062038" y="4103688"/>
            <a:ext cx="5535612" cy="269875"/>
          </a:xfrm>
          <a:prstGeom prst="rect">
            <a:avLst/>
          </a:prstGeom>
          <a:solidFill>
            <a:srgbClr val="FF00FF">
              <a:alpha val="53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21" grpId="0" animBg="1"/>
      <p:bldP spid="751622" grpId="0" animBg="1"/>
      <p:bldP spid="751623" grpId="0" animBg="1"/>
      <p:bldP spid="751624" grpId="0" animBg="1"/>
      <p:bldP spid="751625" grpId="0" animBg="1"/>
      <p:bldP spid="75162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en-US" altLang="zh-CN"/>
              <a:t>SSE</a:t>
            </a:r>
            <a:r>
              <a:rPr lang="zh-CN" altLang="en-US"/>
              <a:t>指令（</a:t>
            </a:r>
            <a:r>
              <a:rPr lang="en-US" altLang="zh-CN"/>
              <a:t>SIMD</a:t>
            </a:r>
            <a:r>
              <a:rPr lang="zh-CN" altLang="en-US"/>
              <a:t>操作）</a:t>
            </a:r>
          </a:p>
        </p:txBody>
      </p:sp>
      <p:sp>
        <p:nvSpPr>
          <p:cNvPr id="703492" name="Rectangle 4"/>
          <p:cNvSpPr>
            <a:spLocks noChangeArrowheads="1"/>
          </p:cNvSpPr>
          <p:nvPr/>
        </p:nvSpPr>
        <p:spPr bwMode="auto">
          <a:xfrm>
            <a:off x="115888" y="1363663"/>
            <a:ext cx="8523287" cy="4737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66675">
              <a:lnSpc>
                <a:spcPct val="115000"/>
              </a:lnSpc>
            </a:pPr>
            <a:r>
              <a:rPr lang="en-US" altLang="zh-CN" sz="1900"/>
              <a:t>08048510 &lt;dummy_add_sse&gt;:</a:t>
            </a:r>
          </a:p>
          <a:p>
            <a:pPr indent="66675">
              <a:lnSpc>
                <a:spcPct val="115000"/>
              </a:lnSpc>
            </a:pPr>
            <a:r>
              <a:rPr lang="en-US" altLang="zh-CN" sz="1900"/>
              <a:t> 8048510:  55		        push  %ebp</a:t>
            </a:r>
          </a:p>
          <a:p>
            <a:pPr indent="66675">
              <a:lnSpc>
                <a:spcPct val="115000"/>
              </a:lnSpc>
            </a:pPr>
            <a:r>
              <a:rPr lang="en-US" altLang="zh-CN" sz="1900"/>
              <a:t> 8048511:  b8 00 9d 04 10   mov $0x10049d00, %eax</a:t>
            </a:r>
          </a:p>
          <a:p>
            <a:pPr indent="66675">
              <a:lnSpc>
                <a:spcPct val="115000"/>
              </a:lnSpc>
            </a:pPr>
            <a:r>
              <a:rPr lang="en-US" altLang="zh-CN" sz="1900"/>
              <a:t> 8048516:  89 e5	        mov   %esp, %ebp</a:t>
            </a:r>
          </a:p>
          <a:p>
            <a:pPr indent="66675">
              <a:lnSpc>
                <a:spcPct val="115000"/>
              </a:lnSpc>
            </a:pPr>
            <a:r>
              <a:rPr lang="en-US" altLang="zh-CN" sz="1900"/>
              <a:t> 8048518:  53		        push   %ebx</a:t>
            </a:r>
          </a:p>
          <a:p>
            <a:pPr indent="66675">
              <a:lnSpc>
                <a:spcPct val="115000"/>
              </a:lnSpc>
            </a:pPr>
            <a:r>
              <a:rPr lang="en-US" altLang="zh-CN" sz="1900"/>
              <a:t> 8048519:   bb 20 9d 04 14  mov   $0x14049d20, %ebx</a:t>
            </a:r>
          </a:p>
          <a:p>
            <a:pPr indent="66675">
              <a:lnSpc>
                <a:spcPct val="115000"/>
              </a:lnSpc>
            </a:pPr>
            <a:r>
              <a:rPr lang="en-US" altLang="zh-CN" sz="1900"/>
              <a:t> 804851e:  b9 00 00 40 00   mov   $0x400000, %ecx</a:t>
            </a:r>
          </a:p>
          <a:p>
            <a:pPr indent="66675">
              <a:lnSpc>
                <a:spcPct val="115000"/>
              </a:lnSpc>
            </a:pPr>
            <a:r>
              <a:rPr lang="en-US" altLang="zh-CN" sz="1900"/>
              <a:t> 8048523:  66 0f 6f 00	        </a:t>
            </a:r>
            <a:r>
              <a:rPr lang="en-US" altLang="zh-CN" sz="1900">
                <a:solidFill>
                  <a:srgbClr val="FF3300"/>
                </a:solidFill>
              </a:rPr>
              <a:t>movdqa</a:t>
            </a:r>
            <a:r>
              <a:rPr lang="en-US" altLang="zh-CN" sz="1900"/>
              <a:t>  (%eax), %xmm0</a:t>
            </a:r>
          </a:p>
          <a:p>
            <a:pPr indent="66675">
              <a:lnSpc>
                <a:spcPct val="115000"/>
              </a:lnSpc>
            </a:pPr>
            <a:r>
              <a:rPr lang="en-US" altLang="zh-CN" sz="1900"/>
              <a:t> 8048527:  66 0f 6f 0b	        </a:t>
            </a:r>
            <a:r>
              <a:rPr lang="en-US" altLang="zh-CN" sz="1900">
                <a:solidFill>
                  <a:srgbClr val="FF3300"/>
                </a:solidFill>
              </a:rPr>
              <a:t>movdqa</a:t>
            </a:r>
            <a:r>
              <a:rPr lang="en-US" altLang="zh-CN" sz="1900"/>
              <a:t>  (%ebx), %xmm1</a:t>
            </a:r>
          </a:p>
          <a:p>
            <a:pPr indent="66675">
              <a:lnSpc>
                <a:spcPct val="115000"/>
              </a:lnSpc>
            </a:pPr>
            <a:r>
              <a:rPr lang="en-US" altLang="zh-CN" sz="1900">
                <a:solidFill>
                  <a:srgbClr val="3333CC"/>
                </a:solidFill>
              </a:rPr>
              <a:t> 804852b: 66 0f fc c8	       </a:t>
            </a:r>
            <a:r>
              <a:rPr lang="en-US" altLang="zh-CN" sz="1900">
                <a:solidFill>
                  <a:srgbClr val="FF3300"/>
                </a:solidFill>
              </a:rPr>
              <a:t> paddb</a:t>
            </a:r>
            <a:r>
              <a:rPr lang="en-US" altLang="zh-CN" sz="1900">
                <a:solidFill>
                  <a:srgbClr val="3333CC"/>
                </a:solidFill>
              </a:rPr>
              <a:t>    %xmm0, %xmm1</a:t>
            </a:r>
          </a:p>
          <a:p>
            <a:pPr indent="66675">
              <a:lnSpc>
                <a:spcPct val="115000"/>
              </a:lnSpc>
            </a:pPr>
            <a:r>
              <a:rPr lang="en-US" altLang="zh-CN" sz="1900">
                <a:solidFill>
                  <a:srgbClr val="3333CC"/>
                </a:solidFill>
              </a:rPr>
              <a:t> 804852f: e2 fa	        loop   804852b &lt;dummy_add_sse+0x1b&gt;</a:t>
            </a:r>
          </a:p>
          <a:p>
            <a:pPr indent="66675">
              <a:lnSpc>
                <a:spcPct val="115000"/>
              </a:lnSpc>
            </a:pPr>
            <a:r>
              <a:rPr lang="en-US" altLang="zh-CN" sz="1900"/>
              <a:t> 8048531:  5b		        pop    %ebx</a:t>
            </a:r>
          </a:p>
          <a:p>
            <a:pPr indent="66675">
              <a:lnSpc>
                <a:spcPct val="115000"/>
              </a:lnSpc>
            </a:pPr>
            <a:r>
              <a:rPr lang="en-US" altLang="zh-CN" sz="1900"/>
              <a:t> 8048532:  5d		        pop    %ebp</a:t>
            </a:r>
          </a:p>
          <a:p>
            <a:pPr indent="66675">
              <a:lnSpc>
                <a:spcPct val="115000"/>
              </a:lnSpc>
            </a:pPr>
            <a:r>
              <a:rPr lang="en-US" altLang="zh-CN" sz="1900"/>
              <a:t> 8048533:  c3	                     ret</a:t>
            </a:r>
          </a:p>
        </p:txBody>
      </p:sp>
      <p:sp>
        <p:nvSpPr>
          <p:cNvPr id="703493" name="Text Box 5"/>
          <p:cNvSpPr txBox="1">
            <a:spLocks noChangeArrowheads="1"/>
          </p:cNvSpPr>
          <p:nvPr/>
        </p:nvSpPr>
        <p:spPr bwMode="auto">
          <a:xfrm>
            <a:off x="250825" y="998538"/>
            <a:ext cx="45894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以下是</a:t>
            </a:r>
            <a:r>
              <a:rPr lang="en-US" altLang="zh-CN" sz="2000">
                <a:solidFill>
                  <a:srgbClr val="FF3300"/>
                </a:solidFill>
              </a:rPr>
              <a:t>SIMD</a:t>
            </a:r>
            <a:r>
              <a:rPr lang="zh-CN" altLang="en-US" sz="2000">
                <a:solidFill>
                  <a:srgbClr val="FF3300"/>
                </a:solidFill>
              </a:rPr>
              <a:t>指令写的程序</a:t>
            </a:r>
          </a:p>
        </p:txBody>
      </p:sp>
      <p:grpSp>
        <p:nvGrpSpPr>
          <p:cNvPr id="703494" name="Group 6"/>
          <p:cNvGrpSpPr>
            <a:grpSpLocks/>
          </p:cNvGrpSpPr>
          <p:nvPr/>
        </p:nvGrpSpPr>
        <p:grpSpPr bwMode="auto">
          <a:xfrm>
            <a:off x="3176588" y="4598988"/>
            <a:ext cx="403225" cy="314325"/>
            <a:chOff x="1718" y="3067"/>
            <a:chExt cx="226" cy="255"/>
          </a:xfrm>
        </p:grpSpPr>
        <p:sp>
          <p:nvSpPr>
            <p:cNvPr id="703495" name="Line 7"/>
            <p:cNvSpPr>
              <a:spLocks noChangeShapeType="1"/>
            </p:cNvSpPr>
            <p:nvPr/>
          </p:nvSpPr>
          <p:spPr bwMode="auto">
            <a:xfrm flipH="1">
              <a:off x="1718" y="3322"/>
              <a:ext cx="22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3496" name="Line 8"/>
            <p:cNvSpPr>
              <a:spLocks noChangeShapeType="1"/>
            </p:cNvSpPr>
            <p:nvPr/>
          </p:nvSpPr>
          <p:spPr bwMode="auto">
            <a:xfrm>
              <a:off x="1718" y="3067"/>
              <a:ext cx="0" cy="25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3497" name="Line 9"/>
            <p:cNvSpPr>
              <a:spLocks noChangeShapeType="1"/>
            </p:cNvSpPr>
            <p:nvPr/>
          </p:nvSpPr>
          <p:spPr bwMode="auto">
            <a:xfrm>
              <a:off x="1718" y="3067"/>
              <a:ext cx="19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3498" name="Text Box 10"/>
          <p:cNvSpPr txBox="1">
            <a:spLocks noChangeArrowheads="1"/>
          </p:cNvSpPr>
          <p:nvPr/>
        </p:nvSpPr>
        <p:spPr bwMode="auto">
          <a:xfrm>
            <a:off x="385763" y="6264275"/>
            <a:ext cx="7877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7635"/>
                </a:solidFill>
              </a:rPr>
              <a:t>循环</a:t>
            </a:r>
            <a:r>
              <a:rPr lang="en-US" altLang="zh-CN" sz="2000">
                <a:solidFill>
                  <a:srgbClr val="007635"/>
                </a:solidFill>
              </a:rPr>
              <a:t>400000H=2</a:t>
            </a:r>
            <a:r>
              <a:rPr lang="en-US" altLang="zh-CN" sz="2000" baseline="30000">
                <a:solidFill>
                  <a:srgbClr val="007635"/>
                </a:solidFill>
              </a:rPr>
              <a:t>22</a:t>
            </a:r>
            <a:r>
              <a:rPr lang="zh-CN" altLang="en-US" sz="2000">
                <a:solidFill>
                  <a:srgbClr val="007635"/>
                </a:solidFill>
              </a:rPr>
              <a:t>次，每次同时有</a:t>
            </a:r>
            <a:r>
              <a:rPr lang="en-US" altLang="zh-CN" sz="2000">
                <a:solidFill>
                  <a:srgbClr val="007635"/>
                </a:solidFill>
              </a:rPr>
              <a:t>128/8=16</a:t>
            </a:r>
            <a:r>
              <a:rPr lang="zh-CN" altLang="en-US" sz="2000">
                <a:solidFill>
                  <a:srgbClr val="007635"/>
                </a:solidFill>
              </a:rPr>
              <a:t>个数（字节）相加</a:t>
            </a:r>
          </a:p>
        </p:txBody>
      </p:sp>
      <p:sp>
        <p:nvSpPr>
          <p:cNvPr id="703499" name="Rectangle 11"/>
          <p:cNvSpPr>
            <a:spLocks noChangeArrowheads="1"/>
          </p:cNvSpPr>
          <p:nvPr/>
        </p:nvSpPr>
        <p:spPr bwMode="auto">
          <a:xfrm>
            <a:off x="5427663" y="1089025"/>
            <a:ext cx="30749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rgbClr val="FF3300"/>
                </a:solidFill>
              </a:rPr>
              <a:t>所用时间约为</a:t>
            </a:r>
            <a:r>
              <a:rPr lang="en-US" altLang="zh-CN" sz="2000">
                <a:solidFill>
                  <a:srgbClr val="FF3300"/>
                </a:solidFill>
              </a:rPr>
              <a:t>1.411588s</a:t>
            </a:r>
            <a:r>
              <a:rPr lang="en-US" altLang="zh-CN"/>
              <a:t> </a:t>
            </a:r>
          </a:p>
        </p:txBody>
      </p:sp>
      <p:sp>
        <p:nvSpPr>
          <p:cNvPr id="703500" name="Rectangle 12"/>
          <p:cNvSpPr>
            <a:spLocks noChangeArrowheads="1"/>
          </p:cNvSpPr>
          <p:nvPr/>
        </p:nvSpPr>
        <p:spPr bwMode="auto">
          <a:xfrm>
            <a:off x="6732588" y="1628775"/>
            <a:ext cx="2249487" cy="2114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    </a:t>
            </a:r>
            <a:r>
              <a:rPr lang="en-US" altLang="zh-CN" sz="1900">
                <a:solidFill>
                  <a:srgbClr val="FF3300"/>
                </a:solidFill>
              </a:rPr>
              <a:t>22.643816s/ 1.411588s</a:t>
            </a:r>
            <a:r>
              <a:rPr lang="en-US" altLang="zh-CN" sz="1900"/>
              <a:t> </a:t>
            </a:r>
            <a:r>
              <a:rPr lang="en-US" altLang="zh-CN" sz="1900">
                <a:solidFill>
                  <a:srgbClr val="FF3300"/>
                </a:solidFill>
                <a:sym typeface="Symbol" pitchFamily="18" charset="2"/>
              </a:rPr>
              <a:t>16.041378,</a:t>
            </a:r>
            <a:r>
              <a:rPr lang="zh-CN" altLang="en-US" sz="1900">
                <a:solidFill>
                  <a:srgbClr val="007635"/>
                </a:solidFill>
                <a:sym typeface="Symbol" pitchFamily="18" charset="2"/>
              </a:rPr>
              <a:t>与预期结果一致</a:t>
            </a:r>
            <a:r>
              <a:rPr lang="en-US" altLang="zh-CN" sz="1900">
                <a:solidFill>
                  <a:srgbClr val="007635"/>
                </a:solidFill>
                <a:sym typeface="Symbol" pitchFamily="18" charset="2"/>
              </a:rPr>
              <a:t>!</a:t>
            </a:r>
          </a:p>
          <a:p>
            <a:pPr marL="342900" indent="-342900"/>
            <a:r>
              <a:rPr lang="en-US" altLang="zh-CN" sz="1900">
                <a:solidFill>
                  <a:srgbClr val="FF3300"/>
                </a:solidFill>
                <a:sym typeface="Symbol" pitchFamily="18" charset="2"/>
              </a:rPr>
              <a:t>     </a:t>
            </a:r>
            <a:r>
              <a:rPr lang="en-US" altLang="zh-CN" sz="1900">
                <a:solidFill>
                  <a:srgbClr val="3333CC"/>
                </a:solidFill>
                <a:sym typeface="Symbol" pitchFamily="18" charset="2"/>
              </a:rPr>
              <a:t>SIMD</a:t>
            </a:r>
            <a:r>
              <a:rPr lang="zh-CN" altLang="en-US" sz="1900">
                <a:solidFill>
                  <a:srgbClr val="3333CC"/>
                </a:solidFill>
                <a:sym typeface="Symbol" pitchFamily="18" charset="2"/>
              </a:rPr>
              <a:t>指令并行执行效率高</a:t>
            </a:r>
            <a:r>
              <a:rPr lang="en-US" altLang="zh-CN" sz="1900">
                <a:solidFill>
                  <a:srgbClr val="3333CC"/>
                </a:solidFill>
                <a:sym typeface="Symbol" pitchFamily="18" charset="2"/>
              </a:rPr>
              <a:t>!</a:t>
            </a:r>
          </a:p>
          <a:p>
            <a:pPr marL="342900" indent="-342900"/>
            <a:endParaRPr lang="zh-CN" altLang="en-US" sz="1900">
              <a:solidFill>
                <a:srgbClr val="3333CC"/>
              </a:solidFill>
            </a:endParaRPr>
          </a:p>
        </p:txBody>
      </p:sp>
      <p:grpSp>
        <p:nvGrpSpPr>
          <p:cNvPr id="703503" name="Group 15"/>
          <p:cNvGrpSpPr>
            <a:grpSpLocks/>
          </p:cNvGrpSpPr>
          <p:nvPr/>
        </p:nvGrpSpPr>
        <p:grpSpPr bwMode="auto">
          <a:xfrm>
            <a:off x="6777038" y="3789363"/>
            <a:ext cx="1755775" cy="900112"/>
            <a:chOff x="4269" y="2387"/>
            <a:chExt cx="1106" cy="567"/>
          </a:xfrm>
        </p:grpSpPr>
        <p:sp>
          <p:nvSpPr>
            <p:cNvPr id="703501" name="AutoShape 13"/>
            <p:cNvSpPr>
              <a:spLocks/>
            </p:cNvSpPr>
            <p:nvPr/>
          </p:nvSpPr>
          <p:spPr bwMode="auto">
            <a:xfrm>
              <a:off x="4269" y="2387"/>
              <a:ext cx="170" cy="567"/>
            </a:xfrm>
            <a:prstGeom prst="rightBrace">
              <a:avLst>
                <a:gd name="adj1" fmla="val 27794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3502" name="Text Box 14"/>
            <p:cNvSpPr txBox="1">
              <a:spLocks noChangeArrowheads="1"/>
            </p:cNvSpPr>
            <p:nvPr/>
          </p:nvSpPr>
          <p:spPr bwMode="auto">
            <a:xfrm>
              <a:off x="4411" y="2529"/>
              <a:ext cx="964" cy="2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1900">
                  <a:solidFill>
                    <a:srgbClr val="FF3300"/>
                  </a:solidFill>
                </a:rPr>
                <a:t>SIDM</a:t>
              </a:r>
              <a:r>
                <a:rPr lang="zh-CN" altLang="en-US" sz="1900">
                  <a:solidFill>
                    <a:srgbClr val="FF3300"/>
                  </a:solidFill>
                </a:rPr>
                <a:t>指令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8" grpId="0"/>
      <p:bldP spid="703499" grpId="0"/>
      <p:bldP spid="70350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/>
              <a:t>总结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773113"/>
            <a:ext cx="8596312" cy="58054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高级语言程序总是转换为机器代码才能在机器上执行</a:t>
            </a:r>
          </a:p>
          <a:p>
            <a:pPr>
              <a:lnSpc>
                <a:spcPct val="110000"/>
              </a:lnSpc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转换过程：预处理、编译、汇编、链接</a:t>
            </a:r>
          </a:p>
          <a:p>
            <a:pPr>
              <a:lnSpc>
                <a:spcPct val="110000"/>
              </a:lnSpc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机器代码是二进制代码，可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DUMP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为汇编代码表示</a:t>
            </a:r>
          </a:p>
          <a:p>
            <a:pPr>
              <a:lnSpc>
                <a:spcPct val="110000"/>
              </a:lnSpc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ISA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规定了一台机器的指令系统涉及到的所有方面，例如：</a:t>
            </a:r>
            <a:endParaRPr lang="en-US" altLang="zh-CN" sz="220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所有指令的指令格式、功能</a:t>
            </a:r>
          </a:p>
          <a:p>
            <a:pPr lvl="1">
              <a:lnSpc>
                <a:spcPct val="110000"/>
              </a:lnSpc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通用寄存器的个数、位数、编号和功能</a:t>
            </a:r>
          </a:p>
          <a:p>
            <a:pPr lvl="1">
              <a:lnSpc>
                <a:spcPct val="110000"/>
              </a:lnSpc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存储地址空间大小、编址方式、大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小端</a:t>
            </a:r>
          </a:p>
          <a:p>
            <a:pPr lvl="1">
              <a:lnSpc>
                <a:spcPct val="110000"/>
              </a:lnSpc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指令寻址方式</a:t>
            </a:r>
          </a:p>
          <a:p>
            <a:pPr>
              <a:lnSpc>
                <a:spcPct val="110000"/>
              </a:lnSpc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是典型的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CISC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复杂指令集计算机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）风格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ISA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Intel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格式汇编、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AT&amp;T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格式汇编（本课程使用）</a:t>
            </a:r>
          </a:p>
          <a:p>
            <a:pPr lvl="1">
              <a:lnSpc>
                <a:spcPct val="110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指令类型（传送、算术、位操作、控制、浮点、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10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寻址方式</a:t>
            </a:r>
          </a:p>
          <a:p>
            <a:pPr lvl="2">
              <a:lnSpc>
                <a:spcPct val="110000"/>
              </a:lnSpc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立即、寄存器、存储器（</a:t>
            </a:r>
            <a:r>
              <a:rPr lang="en-US" altLang="zh-CN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SR</a:t>
            </a:r>
            <a:r>
              <a:rPr lang="en-US" altLang="zh-CN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200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[B]+[I]*s+A</a:t>
            </a:r>
            <a:r>
              <a:rPr lang="zh-CN" altLang="en-US" sz="22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200">
              <a:solidFill>
                <a:schemeClr val="hlink"/>
              </a:solidFill>
            </a:endParaRPr>
          </a:p>
        </p:txBody>
      </p:sp>
      <p:sp>
        <p:nvSpPr>
          <p:cNvPr id="733188" name="Text Box 4"/>
          <p:cNvSpPr txBox="1">
            <a:spLocks noChangeArrowheads="1"/>
          </p:cNvSpPr>
          <p:nvPr/>
        </p:nvSpPr>
        <p:spPr bwMode="auto">
          <a:xfrm>
            <a:off x="4302125" y="5543550"/>
            <a:ext cx="36004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段基址</a:t>
            </a:r>
            <a:r>
              <a:rPr lang="en-US" altLang="zh-CN" sz="2000"/>
              <a:t>+</a:t>
            </a:r>
            <a:r>
              <a:rPr lang="zh-CN" altLang="en-US" sz="2000">
                <a:solidFill>
                  <a:srgbClr val="0066FF"/>
                </a:solidFill>
              </a:rPr>
              <a:t>有效地址（偏移量）</a:t>
            </a:r>
          </a:p>
        </p:txBody>
      </p:sp>
      <p:sp>
        <p:nvSpPr>
          <p:cNvPr id="733189" name="Rectangle 5"/>
          <p:cNvSpPr>
            <a:spLocks noChangeArrowheads="1"/>
          </p:cNvSpPr>
          <p:nvPr/>
        </p:nvSpPr>
        <p:spPr bwMode="auto">
          <a:xfrm>
            <a:off x="4886325" y="6461125"/>
            <a:ext cx="22225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66FF"/>
                </a:solidFill>
              </a:rPr>
              <a:t>8(%edx,%eax,4)</a:t>
            </a:r>
            <a:endParaRPr lang="zh-CN" altLang="en-US" sz="2000">
              <a:solidFill>
                <a:srgbClr val="0066FF"/>
              </a:solidFill>
            </a:endParaRPr>
          </a:p>
        </p:txBody>
      </p:sp>
      <p:grpSp>
        <p:nvGrpSpPr>
          <p:cNvPr id="733194" name="Group 10"/>
          <p:cNvGrpSpPr>
            <a:grpSpLocks/>
          </p:cNvGrpSpPr>
          <p:nvPr/>
        </p:nvGrpSpPr>
        <p:grpSpPr bwMode="auto">
          <a:xfrm>
            <a:off x="5111750" y="6219825"/>
            <a:ext cx="1620838" cy="358775"/>
            <a:chOff x="3220" y="3918"/>
            <a:chExt cx="1021" cy="226"/>
          </a:xfrm>
        </p:grpSpPr>
        <p:sp>
          <p:nvSpPr>
            <p:cNvPr id="733190" name="Line 6"/>
            <p:cNvSpPr>
              <a:spLocks noChangeShapeType="1"/>
            </p:cNvSpPr>
            <p:nvPr/>
          </p:nvSpPr>
          <p:spPr bwMode="auto">
            <a:xfrm>
              <a:off x="3305" y="3918"/>
              <a:ext cx="227" cy="19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191" name="Line 7"/>
            <p:cNvSpPr>
              <a:spLocks noChangeShapeType="1"/>
            </p:cNvSpPr>
            <p:nvPr/>
          </p:nvSpPr>
          <p:spPr bwMode="auto">
            <a:xfrm>
              <a:off x="3645" y="3946"/>
              <a:ext cx="284" cy="19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192" name="Line 8"/>
            <p:cNvSpPr>
              <a:spLocks noChangeShapeType="1"/>
            </p:cNvSpPr>
            <p:nvPr/>
          </p:nvSpPr>
          <p:spPr bwMode="auto">
            <a:xfrm>
              <a:off x="3872" y="3918"/>
              <a:ext cx="369" cy="22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193" name="Line 9"/>
            <p:cNvSpPr>
              <a:spLocks noChangeShapeType="1"/>
            </p:cNvSpPr>
            <p:nvPr/>
          </p:nvSpPr>
          <p:spPr bwMode="auto">
            <a:xfrm flipH="1">
              <a:off x="3220" y="3918"/>
              <a:ext cx="851" cy="17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3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3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33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33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33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3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3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3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8" grpId="0"/>
      <p:bldP spid="73318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/>
              <a:t>IA-32</a:t>
            </a:r>
            <a:r>
              <a:rPr lang="zh-CN" altLang="en-US" sz="3600"/>
              <a:t>的寄存器组织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5589588"/>
            <a:ext cx="8505825" cy="9001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200">
                <a:solidFill>
                  <a:srgbClr val="FF3300"/>
                </a:solidFill>
                <a:ea typeface="微软雅黑" pitchFamily="34" charset="-122"/>
              </a:rPr>
              <a:t>反映了体系结构发展的轨迹，字长不断扩充，指令保持兼容</a:t>
            </a:r>
          </a:p>
          <a:p>
            <a:pPr>
              <a:buFontTx/>
              <a:buNone/>
            </a:pPr>
            <a:r>
              <a:rPr lang="en-US" altLang="zh-CN" sz="2200">
                <a:solidFill>
                  <a:srgbClr val="FF3300"/>
                </a:solidFill>
                <a:ea typeface="微软雅黑" pitchFamily="34" charset="-122"/>
              </a:rPr>
              <a:t>ST</a:t>
            </a:r>
            <a:r>
              <a:rPr lang="zh-CN" altLang="en-US" sz="2200">
                <a:solidFill>
                  <a:srgbClr val="FF3300"/>
                </a:solidFill>
                <a:ea typeface="微软雅黑" pitchFamily="34" charset="-122"/>
              </a:rPr>
              <a:t>（</a:t>
            </a:r>
            <a:r>
              <a:rPr lang="en-US" altLang="zh-CN" sz="2200">
                <a:solidFill>
                  <a:srgbClr val="FF3300"/>
                </a:solidFill>
                <a:ea typeface="微软雅黑" pitchFamily="34" charset="-122"/>
              </a:rPr>
              <a:t>0</a:t>
            </a:r>
            <a:r>
              <a:rPr lang="zh-CN" altLang="en-US" sz="2200">
                <a:solidFill>
                  <a:srgbClr val="FF3300"/>
                </a:solidFill>
                <a:ea typeface="微软雅黑" pitchFamily="34" charset="-122"/>
              </a:rPr>
              <a:t>）</a:t>
            </a:r>
            <a:r>
              <a:rPr lang="en-US" altLang="zh-CN" sz="2200">
                <a:solidFill>
                  <a:srgbClr val="FF3300"/>
                </a:solidFill>
                <a:ea typeface="微软雅黑" pitchFamily="34" charset="-122"/>
                <a:cs typeface="Arial" charset="0"/>
              </a:rPr>
              <a:t>~ ST</a:t>
            </a:r>
            <a:r>
              <a:rPr lang="zh-CN" altLang="en-US" sz="2200">
                <a:solidFill>
                  <a:srgbClr val="FF3300"/>
                </a:solidFill>
                <a:ea typeface="微软雅黑" pitchFamily="34" charset="-122"/>
                <a:cs typeface="Arial" charset="0"/>
              </a:rPr>
              <a:t>（</a:t>
            </a:r>
            <a:r>
              <a:rPr lang="en-US" altLang="zh-CN" sz="2200">
                <a:solidFill>
                  <a:srgbClr val="FF3300"/>
                </a:solidFill>
                <a:ea typeface="微软雅黑" pitchFamily="34" charset="-122"/>
                <a:cs typeface="Arial" charset="0"/>
              </a:rPr>
              <a:t>7</a:t>
            </a:r>
            <a:r>
              <a:rPr lang="zh-CN" altLang="en-US" sz="2200">
                <a:solidFill>
                  <a:srgbClr val="FF3300"/>
                </a:solidFill>
                <a:ea typeface="微软雅黑" pitchFamily="34" charset="-122"/>
                <a:cs typeface="Arial" charset="0"/>
              </a:rPr>
              <a:t>）是</a:t>
            </a:r>
            <a:r>
              <a:rPr lang="en-US" altLang="zh-CN" sz="2200">
                <a:solidFill>
                  <a:srgbClr val="FF3300"/>
                </a:solidFill>
                <a:ea typeface="微软雅黑" pitchFamily="34" charset="-122"/>
                <a:cs typeface="Arial" charset="0"/>
              </a:rPr>
              <a:t>80</a:t>
            </a:r>
            <a:r>
              <a:rPr lang="zh-CN" altLang="en-US" sz="2200">
                <a:solidFill>
                  <a:srgbClr val="FF3300"/>
                </a:solidFill>
                <a:ea typeface="微软雅黑" pitchFamily="34" charset="-122"/>
                <a:cs typeface="Arial" charset="0"/>
              </a:rPr>
              <a:t>位，</a:t>
            </a:r>
            <a:r>
              <a:rPr lang="en-US" altLang="zh-CN" sz="2200">
                <a:solidFill>
                  <a:srgbClr val="FF3300"/>
                </a:solidFill>
                <a:ea typeface="微软雅黑" pitchFamily="34" charset="-122"/>
                <a:cs typeface="Arial" charset="0"/>
              </a:rPr>
              <a:t>MM0 ~MM7</a:t>
            </a:r>
            <a:r>
              <a:rPr lang="zh-CN" altLang="en-US" sz="2200">
                <a:solidFill>
                  <a:srgbClr val="FF3300"/>
                </a:solidFill>
                <a:ea typeface="微软雅黑" pitchFamily="34" charset="-122"/>
                <a:cs typeface="Arial" charset="0"/>
              </a:rPr>
              <a:t>使用其低</a:t>
            </a:r>
            <a:r>
              <a:rPr lang="en-US" altLang="zh-CN" sz="2200">
                <a:solidFill>
                  <a:srgbClr val="FF3300"/>
                </a:solidFill>
                <a:ea typeface="微软雅黑" pitchFamily="34" charset="-122"/>
                <a:cs typeface="Arial" charset="0"/>
              </a:rPr>
              <a:t>64</a:t>
            </a:r>
            <a:r>
              <a:rPr lang="zh-CN" altLang="en-US" sz="2200">
                <a:solidFill>
                  <a:srgbClr val="FF3300"/>
                </a:solidFill>
                <a:ea typeface="微软雅黑" pitchFamily="34" charset="-122"/>
                <a:cs typeface="Arial" charset="0"/>
              </a:rPr>
              <a:t>位</a:t>
            </a:r>
          </a:p>
        </p:txBody>
      </p:sp>
      <p:pic>
        <p:nvPicPr>
          <p:cNvPr id="7526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5" y="863600"/>
            <a:ext cx="8596313" cy="4725988"/>
          </a:xfrm>
          <a:prstGeom prst="rect">
            <a:avLst/>
          </a:prstGeom>
          <a:noFill/>
        </p:spPr>
      </p:pic>
      <p:sp>
        <p:nvSpPr>
          <p:cNvPr id="752645" name="Rectangle 5"/>
          <p:cNvSpPr>
            <a:spLocks noChangeArrowheads="1"/>
          </p:cNvSpPr>
          <p:nvPr/>
        </p:nvSpPr>
        <p:spPr bwMode="auto">
          <a:xfrm>
            <a:off x="250825" y="954088"/>
            <a:ext cx="5086350" cy="4454525"/>
          </a:xfrm>
          <a:prstGeom prst="rect">
            <a:avLst/>
          </a:prstGeom>
          <a:solidFill>
            <a:srgbClr val="3366FF">
              <a:alpha val="25999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561975"/>
          </a:xfrm>
        </p:spPr>
        <p:txBody>
          <a:bodyPr/>
          <a:lstStyle/>
          <a:p>
            <a:r>
              <a:rPr lang="en-US" altLang="zh-CN" sz="3600"/>
              <a:t>IA-32</a:t>
            </a:r>
            <a:r>
              <a:rPr lang="zh-CN" altLang="en-US" sz="3600"/>
              <a:t>的标志寄存器</a:t>
            </a: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" y="2520950"/>
            <a:ext cx="8686800" cy="4329113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40000"/>
              </a:spcBef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个条件标志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OF</a:t>
            </a:r>
            <a:r>
              <a:rPr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SF</a:t>
            </a:r>
            <a:r>
              <a:rPr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ZF</a:t>
            </a:r>
            <a:r>
              <a:rPr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CF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各是什么标志（条件码）？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AF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：辅助进位标志（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BCD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码运算时才有意义）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PF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：奇偶标志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5000"/>
              </a:lnSpc>
              <a:spcBef>
                <a:spcPct val="40000"/>
              </a:spcBef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个控制标志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DF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Direction Flag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）：方向标志（自动变址方向是增还是减）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Interrupt Flag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）：中断允许标志 （仅对外部可屏蔽中断有用）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TF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Trap Flag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）：陷阱标志（是否是单步跟踪状态）</a:t>
            </a:r>
          </a:p>
          <a:p>
            <a:pPr>
              <a:lnSpc>
                <a:spcPct val="105000"/>
              </a:lnSpc>
              <a:spcBef>
                <a:spcPct val="40000"/>
              </a:spcBef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pic>
        <p:nvPicPr>
          <p:cNvPr id="7546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63600"/>
            <a:ext cx="9144000" cy="1349375"/>
          </a:xfrm>
          <a:prstGeom prst="rect">
            <a:avLst/>
          </a:prstGeom>
          <a:noFill/>
        </p:spPr>
      </p:pic>
      <p:grpSp>
        <p:nvGrpSpPr>
          <p:cNvPr id="754693" name="Group 5"/>
          <p:cNvGrpSpPr>
            <a:grpSpLocks/>
          </p:cNvGrpSpPr>
          <p:nvPr/>
        </p:nvGrpSpPr>
        <p:grpSpPr bwMode="auto">
          <a:xfrm>
            <a:off x="5400675" y="2168525"/>
            <a:ext cx="3671888" cy="274638"/>
            <a:chOff x="3419" y="1363"/>
            <a:chExt cx="2313" cy="173"/>
          </a:xfrm>
        </p:grpSpPr>
        <p:sp>
          <p:nvSpPr>
            <p:cNvPr id="754694" name="Line 6"/>
            <p:cNvSpPr>
              <a:spLocks noChangeShapeType="1"/>
            </p:cNvSpPr>
            <p:nvPr/>
          </p:nvSpPr>
          <p:spPr bwMode="auto">
            <a:xfrm flipH="1">
              <a:off x="3419" y="1423"/>
              <a:ext cx="2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4695" name="Text Box 7"/>
            <p:cNvSpPr txBox="1">
              <a:spLocks noChangeArrowheads="1"/>
            </p:cNvSpPr>
            <p:nvPr/>
          </p:nvSpPr>
          <p:spPr bwMode="auto">
            <a:xfrm>
              <a:off x="4496" y="1363"/>
              <a:ext cx="341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charset="0"/>
                  <a:ea typeface="宋体" pitchFamily="2" charset="-122"/>
                </a:rPr>
                <a:t>8086</a:t>
              </a:r>
            </a:p>
          </p:txBody>
        </p:sp>
      </p:grpSp>
      <p:grpSp>
        <p:nvGrpSpPr>
          <p:cNvPr id="754696" name="Group 8"/>
          <p:cNvGrpSpPr>
            <a:grpSpLocks/>
          </p:cNvGrpSpPr>
          <p:nvPr/>
        </p:nvGrpSpPr>
        <p:grpSpPr bwMode="auto">
          <a:xfrm>
            <a:off x="1665288" y="2349500"/>
            <a:ext cx="7407275" cy="274638"/>
            <a:chOff x="3419" y="1363"/>
            <a:chExt cx="2313" cy="211"/>
          </a:xfrm>
        </p:grpSpPr>
        <p:sp>
          <p:nvSpPr>
            <p:cNvPr id="754697" name="Line 9"/>
            <p:cNvSpPr>
              <a:spLocks noChangeShapeType="1"/>
            </p:cNvSpPr>
            <p:nvPr/>
          </p:nvSpPr>
          <p:spPr bwMode="auto">
            <a:xfrm flipH="1">
              <a:off x="3419" y="1423"/>
              <a:ext cx="2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4698" name="Text Box 10"/>
            <p:cNvSpPr txBox="1">
              <a:spLocks noChangeArrowheads="1"/>
            </p:cNvSpPr>
            <p:nvPr/>
          </p:nvSpPr>
          <p:spPr bwMode="auto">
            <a:xfrm>
              <a:off x="4496" y="1363"/>
              <a:ext cx="341" cy="2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charset="0"/>
                  <a:ea typeface="宋体" pitchFamily="2" charset="-122"/>
                </a:rPr>
                <a:t>80286/386</a:t>
              </a:r>
            </a:p>
          </p:txBody>
        </p:sp>
      </p:grpSp>
      <p:sp>
        <p:nvSpPr>
          <p:cNvPr id="754699" name="Rectangle 11"/>
          <p:cNvSpPr>
            <a:spLocks noChangeArrowheads="1"/>
          </p:cNvSpPr>
          <p:nvPr/>
        </p:nvSpPr>
        <p:spPr bwMode="auto">
          <a:xfrm>
            <a:off x="8802688" y="863600"/>
            <a:ext cx="341312" cy="1260475"/>
          </a:xfrm>
          <a:prstGeom prst="rect">
            <a:avLst/>
          </a:prstGeom>
          <a:solidFill>
            <a:srgbClr val="FF0000">
              <a:alpha val="28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4700" name="Rectangle 12"/>
          <p:cNvSpPr>
            <a:spLocks noChangeArrowheads="1"/>
          </p:cNvSpPr>
          <p:nvPr/>
        </p:nvSpPr>
        <p:spPr bwMode="auto">
          <a:xfrm>
            <a:off x="5472113" y="863600"/>
            <a:ext cx="341312" cy="1260475"/>
          </a:xfrm>
          <a:prstGeom prst="rect">
            <a:avLst/>
          </a:prstGeom>
          <a:solidFill>
            <a:srgbClr val="FF0000">
              <a:alpha val="28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4701" name="Rectangle 13"/>
          <p:cNvSpPr>
            <a:spLocks noChangeArrowheads="1"/>
          </p:cNvSpPr>
          <p:nvPr/>
        </p:nvSpPr>
        <p:spPr bwMode="auto">
          <a:xfrm>
            <a:off x="7002463" y="863600"/>
            <a:ext cx="341312" cy="1260475"/>
          </a:xfrm>
          <a:prstGeom prst="rect">
            <a:avLst/>
          </a:prstGeom>
          <a:solidFill>
            <a:srgbClr val="FF0000">
              <a:alpha val="28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4702" name="Rectangle 14"/>
          <p:cNvSpPr>
            <a:spLocks noChangeArrowheads="1"/>
          </p:cNvSpPr>
          <p:nvPr/>
        </p:nvSpPr>
        <p:spPr bwMode="auto">
          <a:xfrm>
            <a:off x="6705600" y="863600"/>
            <a:ext cx="341313" cy="1260475"/>
          </a:xfrm>
          <a:prstGeom prst="rect">
            <a:avLst/>
          </a:prstGeom>
          <a:solidFill>
            <a:srgbClr val="FF0000">
              <a:alpha val="28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4703" name="Rectangle 15"/>
          <p:cNvSpPr>
            <a:spLocks noChangeArrowheads="1"/>
          </p:cNvSpPr>
          <p:nvPr/>
        </p:nvSpPr>
        <p:spPr bwMode="auto">
          <a:xfrm>
            <a:off x="5786438" y="863600"/>
            <a:ext cx="341312" cy="1260475"/>
          </a:xfrm>
          <a:prstGeom prst="rect">
            <a:avLst/>
          </a:prstGeom>
          <a:solidFill>
            <a:srgbClr val="000080">
              <a:alpha val="53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4704" name="Rectangle 16"/>
          <p:cNvSpPr>
            <a:spLocks noChangeArrowheads="1"/>
          </p:cNvSpPr>
          <p:nvPr/>
        </p:nvSpPr>
        <p:spPr bwMode="auto">
          <a:xfrm>
            <a:off x="6121400" y="863600"/>
            <a:ext cx="341313" cy="1260475"/>
          </a:xfrm>
          <a:prstGeom prst="rect">
            <a:avLst/>
          </a:prstGeom>
          <a:solidFill>
            <a:srgbClr val="000080">
              <a:alpha val="53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4705" name="Rectangle 17"/>
          <p:cNvSpPr>
            <a:spLocks noChangeArrowheads="1"/>
          </p:cNvSpPr>
          <p:nvPr/>
        </p:nvSpPr>
        <p:spPr bwMode="auto">
          <a:xfrm>
            <a:off x="6416675" y="863600"/>
            <a:ext cx="341313" cy="1260475"/>
          </a:xfrm>
          <a:prstGeom prst="rect">
            <a:avLst/>
          </a:prstGeom>
          <a:solidFill>
            <a:srgbClr val="000080">
              <a:alpha val="53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699" grpId="0" animBg="1"/>
      <p:bldP spid="754700" grpId="0" animBg="1"/>
      <p:bldP spid="754701" grpId="0" animBg="1"/>
      <p:bldP spid="754702" grpId="0" animBg="1"/>
      <p:bldP spid="754703" grpId="0" animBg="1"/>
      <p:bldP spid="754704" grpId="0" animBg="1"/>
      <p:bldP spid="754705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27833</TotalTime>
  <Words>7276</Words>
  <Application>Microsoft Office PowerPoint</Application>
  <PresentationFormat>全屏显示(4:3)</PresentationFormat>
  <Paragraphs>1898</Paragraphs>
  <Slides>71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79" baseType="lpstr">
      <vt:lpstr>黑体</vt:lpstr>
      <vt:lpstr>宋体</vt:lpstr>
      <vt:lpstr>微软雅黑</vt:lpstr>
      <vt:lpstr>Arial</vt:lpstr>
      <vt:lpstr>Symbol</vt:lpstr>
      <vt:lpstr>Times New Roman</vt:lpstr>
      <vt:lpstr>Wingdings</vt:lpstr>
      <vt:lpstr>默认设计模板</vt:lpstr>
      <vt:lpstr>  第三章 程序机器级表示 （3.4,3.5,3.6）  </vt:lpstr>
      <vt:lpstr>程序的转换与机器级表示</vt:lpstr>
      <vt:lpstr>程序的机器级表示</vt:lpstr>
      <vt:lpstr>IA-32/x64指令系统概述</vt:lpstr>
      <vt:lpstr>IA-32的体系结构是怎样的呢？</vt:lpstr>
      <vt:lpstr>IA-32的体系结构是怎样的呢？</vt:lpstr>
      <vt:lpstr>IA-32的寄存器组织</vt:lpstr>
      <vt:lpstr>IA-32的寄存器组织</vt:lpstr>
      <vt:lpstr>IA-32的标志寄存器</vt:lpstr>
      <vt:lpstr>IA-32的寻址方式</vt:lpstr>
      <vt:lpstr>保护模式下的寻址方式</vt:lpstr>
      <vt:lpstr>存储器操作数的寻址方式</vt:lpstr>
      <vt:lpstr>存储器操作数的寻址方式</vt:lpstr>
      <vt:lpstr>PowerPoint 演示文稿</vt:lpstr>
      <vt:lpstr>                        程序由指令序列组成</vt:lpstr>
      <vt:lpstr>指令执行过程</vt:lpstr>
      <vt:lpstr>指令执行过程</vt:lpstr>
      <vt:lpstr>指令执行过程</vt:lpstr>
      <vt:lpstr>指令执行过程</vt:lpstr>
      <vt:lpstr>指令执行过程</vt:lpstr>
      <vt:lpstr>指令执行过程</vt:lpstr>
      <vt:lpstr>                        程序由指令序列组成</vt:lpstr>
      <vt:lpstr>指令执行过程</vt:lpstr>
      <vt:lpstr>浮点寄存器栈和多媒体扩展寄存器组 </vt:lpstr>
      <vt:lpstr>IA-32中通用寄存器中的编号</vt:lpstr>
      <vt:lpstr>IA-32常用指令类型</vt:lpstr>
      <vt:lpstr>“入栈”（pushw %ax）</vt:lpstr>
      <vt:lpstr>“出栈” （popw %ax）</vt:lpstr>
      <vt:lpstr>                        程序由指令序列组成</vt:lpstr>
      <vt:lpstr>指令执行过程</vt:lpstr>
      <vt:lpstr>指令执行过程</vt:lpstr>
      <vt:lpstr>指令执行过程</vt:lpstr>
      <vt:lpstr>指令执行过程</vt:lpstr>
      <vt:lpstr>指令执行过程</vt:lpstr>
      <vt:lpstr>指令执行过程</vt:lpstr>
      <vt:lpstr>                        程序由指令序列组成</vt:lpstr>
      <vt:lpstr>指令执行过程</vt:lpstr>
      <vt:lpstr>ALU长啥样呢？</vt:lpstr>
      <vt:lpstr>计算机中的算盘长啥样？</vt:lpstr>
      <vt:lpstr>ALU结构原理</vt:lpstr>
      <vt:lpstr>指令执行过程</vt:lpstr>
      <vt:lpstr>指令执行过程</vt:lpstr>
      <vt:lpstr>lea指令执行的结果</vt:lpstr>
      <vt:lpstr>传送指令举例</vt:lpstr>
      <vt:lpstr>IA-32常用指令类型</vt:lpstr>
      <vt:lpstr>整数乘除指令</vt:lpstr>
      <vt:lpstr>定点算术运算指令汇总 </vt:lpstr>
      <vt:lpstr>IA-32常用指令类型</vt:lpstr>
      <vt:lpstr>按位运算指令举例</vt:lpstr>
      <vt:lpstr>移位指令举例</vt:lpstr>
      <vt:lpstr>IA-32常用指令类型</vt:lpstr>
      <vt:lpstr>条件转移指令</vt:lpstr>
      <vt:lpstr>标志信息是干什么的？</vt:lpstr>
      <vt:lpstr>例子：C表达式类型转换顺序</vt:lpstr>
      <vt:lpstr>PowerPoint 演示文稿</vt:lpstr>
      <vt:lpstr>例子：程序的机器级表示与执行</vt:lpstr>
      <vt:lpstr>subl $1, %edx指令的执行结果</vt:lpstr>
      <vt:lpstr>cpml %edx,%eax指令的执行结果</vt:lpstr>
      <vt:lpstr>jbe .L3指令的执行结果</vt:lpstr>
      <vt:lpstr>例子：程序的机器级表示与执行</vt:lpstr>
      <vt:lpstr>jle .L3指令的执行结果</vt:lpstr>
      <vt:lpstr>选择结构的机器级表示</vt:lpstr>
      <vt:lpstr>If-else语句举例</vt:lpstr>
      <vt:lpstr>    switch-case语句举例</vt:lpstr>
      <vt:lpstr>         循环结构的机器级表示 </vt:lpstr>
      <vt:lpstr>循环结构与递归的比较</vt:lpstr>
      <vt:lpstr>                                  递归过程调用举例</vt:lpstr>
      <vt:lpstr>X87浮点指令、MMX和SSE指令 </vt:lpstr>
      <vt:lpstr>SSE指令（SIMD操作）</vt:lpstr>
      <vt:lpstr>SSE指令（SIMD操作）</vt:lpstr>
      <vt:lpstr>总结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james</cp:lastModifiedBy>
  <cp:revision>2982</cp:revision>
  <dcterms:created xsi:type="dcterms:W3CDTF">2008-04-26T09:05:28Z</dcterms:created>
  <dcterms:modified xsi:type="dcterms:W3CDTF">2016-04-05T14:00:12Z</dcterms:modified>
</cp:coreProperties>
</file>