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124" r:id="rId2"/>
    <p:sldId id="1125" r:id="rId3"/>
    <p:sldId id="1065" r:id="rId4"/>
    <p:sldId id="1066" r:id="rId5"/>
    <p:sldId id="1067" r:id="rId6"/>
    <p:sldId id="1069" r:id="rId7"/>
    <p:sldId id="1068" r:id="rId8"/>
    <p:sldId id="1070" r:id="rId9"/>
    <p:sldId id="1115" r:id="rId10"/>
    <p:sldId id="1071" r:id="rId11"/>
    <p:sldId id="1072" r:id="rId12"/>
    <p:sldId id="1073" r:id="rId13"/>
    <p:sldId id="1074" r:id="rId14"/>
    <p:sldId id="1075" r:id="rId15"/>
    <p:sldId id="1076" r:id="rId16"/>
    <p:sldId id="1077" r:id="rId17"/>
    <p:sldId id="1078" r:id="rId18"/>
    <p:sldId id="1079" r:id="rId19"/>
    <p:sldId id="1123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2119" autoAdjust="0"/>
  </p:normalViewPr>
  <p:slideViewPr>
    <p:cSldViewPr>
      <p:cViewPr varScale="1">
        <p:scale>
          <a:sx n="93" d="100"/>
          <a:sy n="93" d="100"/>
        </p:scale>
        <p:origin x="24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2EEC3B-296F-4ADF-A8E1-FC502537F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/>
            <a:endParaRPr lang="en-US" altLang="zh-CN" sz="23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9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437-FF33-4E9B-AFD0-28AF4A5C3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C0B9-3DE2-4DD2-AF3E-6E9A51502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7CC7-CF4C-4AD3-B888-A30D043DD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61B8-47F4-4078-B7AD-9C42003EE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158B-80B0-4402-940C-F28443BB8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1661-E084-4AD1-986F-6A9662A5D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FA29-6050-473A-AD17-010E6501B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B09C-6254-4D5A-97BD-7AC28E153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7ED1-9758-4D6F-AC7B-8BB6AD0C6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03FD9-4109-4563-B41E-5B145BA9B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FDABD-2B43-46CB-9D6C-EFC356BAB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E4121F-076D-4DB0-9426-EE93C5A66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第三章 程序的机器级表示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600" dirty="0">
                <a:solidFill>
                  <a:srgbClr val="FF0000"/>
                </a:solidFill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</a:rPr>
              <a:t>3.7 </a:t>
            </a:r>
            <a:r>
              <a:rPr lang="zh-CN" altLang="en-US" sz="3600" dirty="0">
                <a:solidFill>
                  <a:srgbClr val="FF0000"/>
                </a:solidFill>
              </a:rPr>
              <a:t>过程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）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>
                <a:solidFill>
                  <a:srgbClr val="FF0000"/>
                </a:solidFill>
              </a:rPr>
            </a:br>
            <a:endParaRPr lang="en-US" altLang="zh-CN" sz="28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/>
      <p:bldP spid="742415" grpId="0"/>
      <p:bldP spid="742419" grpId="0"/>
      <p:bldP spid="742420" grpId="0" animBg="1"/>
      <p:bldP spid="742421" grpId="0"/>
      <p:bldP spid="742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grpSp>
        <p:nvGrpSpPr>
          <p:cNvPr id="743454" name="Group 30"/>
          <p:cNvGrpSpPr>
            <a:grpSpLocks/>
          </p:cNvGrpSpPr>
          <p:nvPr/>
        </p:nvGrpSpPr>
        <p:grpSpPr bwMode="auto">
          <a:xfrm>
            <a:off x="2501900" y="3114675"/>
            <a:ext cx="4679950" cy="2428875"/>
            <a:chOff x="1718" y="1962"/>
            <a:chExt cx="2806" cy="1530"/>
          </a:xfrm>
        </p:grpSpPr>
        <p:sp>
          <p:nvSpPr>
            <p:cNvPr id="743452" name="Text Box 28"/>
            <p:cNvSpPr txBox="1">
              <a:spLocks noChangeArrowheads="1"/>
            </p:cNvSpPr>
            <p:nvPr/>
          </p:nvSpPr>
          <p:spPr bwMode="auto">
            <a:xfrm>
              <a:off x="1718" y="1962"/>
              <a:ext cx="11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3333CC"/>
                  </a:solidFill>
                </a:rPr>
                <a:t>若</a:t>
              </a:r>
              <a:r>
                <a:rPr lang="en-US" altLang="zh-CN">
                  <a:solidFill>
                    <a:srgbClr val="3333CC"/>
                  </a:solidFill>
                </a:rPr>
                <a:t>return x+y</a:t>
              </a:r>
              <a:r>
                <a:rPr lang="zh-CN" altLang="en-US">
                  <a:solidFill>
                    <a:srgbClr val="3333CC"/>
                  </a:solidFill>
                </a:rPr>
                <a:t>；</a:t>
              </a:r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 flipH="1" flipV="1">
              <a:off x="2228" y="2160"/>
              <a:ext cx="2296" cy="13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4122738" y="2889250"/>
            <a:ext cx="175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</a:rPr>
              <a:t>则函数返回</a:t>
            </a:r>
            <a:r>
              <a:rPr lang="en-US" altLang="zh-CN">
                <a:solidFill>
                  <a:srgbClr val="3333CC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  <p:bldP spid="7434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int  nn_sum ( int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int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result=n+nn_sum(n-1);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return  result</a:t>
            </a:r>
            <a:r>
              <a:rPr lang="zh-CN" altLang="en-US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/>
              <a:t>递归函数</a:t>
            </a:r>
            <a:r>
              <a:rPr lang="en-US" altLang="zh-CN"/>
              <a:t>nn_sum</a:t>
            </a:r>
            <a:r>
              <a:rPr lang="zh-CN" altLang="en-US"/>
              <a:t>的执行流程</a:t>
            </a:r>
            <a:endParaRPr lang="en-US" altLang="zh-CN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例：应始终返回</a:t>
            </a:r>
            <a:r>
              <a:rPr lang="en-US" altLang="zh-CN"/>
              <a:t>d[0]</a:t>
            </a:r>
            <a:r>
              <a:rPr lang="zh-CN" altLang="en-US"/>
              <a:t>中的</a:t>
            </a:r>
            <a:r>
              <a:rPr lang="en-US" altLang="zh-CN"/>
              <a:t>3.14</a:t>
            </a:r>
            <a:r>
              <a:rPr lang="zh-CN" altLang="en-US"/>
              <a:t>，但并非如此。</a:t>
            </a:r>
            <a:r>
              <a:rPr lang="en-US" altLang="zh-CN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337175" y="4103688"/>
            <a:ext cx="3421063" cy="109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26" name="Rectangle 4"/>
          <p:cNvSpPr>
            <a:spLocks/>
          </p:cNvSpPr>
          <p:nvPr/>
        </p:nvSpPr>
        <p:spPr bwMode="auto">
          <a:xfrm>
            <a:off x="161925" y="188913"/>
            <a:ext cx="5086350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84438"/>
            <a:ext cx="5491163" cy="4141787"/>
          </a:xfrm>
          <a:prstGeom prst="rect">
            <a:avLst/>
          </a:prstGeom>
          <a:noFill/>
        </p:spPr>
      </p:pic>
      <p:pic>
        <p:nvPicPr>
          <p:cNvPr id="7475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943100"/>
            <a:ext cx="3419475" cy="2206625"/>
          </a:xfrm>
          <a:prstGeom prst="rect">
            <a:avLst/>
          </a:prstGeom>
          <a:noFill/>
        </p:spPr>
      </p:pic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792163" y="3924300"/>
            <a:ext cx="2339975" cy="719138"/>
          </a:xfrm>
          <a:prstGeom prst="rect">
            <a:avLst/>
          </a:prstGeom>
          <a:solidFill>
            <a:srgbClr val="FF0000">
              <a:alpha val="28999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>
            <a:off x="3132138" y="3743325"/>
            <a:ext cx="2114550" cy="225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792163" y="4689475"/>
            <a:ext cx="4905375" cy="719138"/>
          </a:xfrm>
          <a:prstGeom prst="rect">
            <a:avLst/>
          </a:prstGeom>
          <a:solidFill>
            <a:srgbClr val="000080">
              <a:alpha val="22000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545" name="Group 25"/>
          <p:cNvGrpSpPr>
            <a:grpSpLocks/>
          </p:cNvGrpSpPr>
          <p:nvPr/>
        </p:nvGrpSpPr>
        <p:grpSpPr bwMode="auto">
          <a:xfrm>
            <a:off x="3086100" y="2438400"/>
            <a:ext cx="2700338" cy="1801813"/>
            <a:chOff x="1944" y="1536"/>
            <a:chExt cx="1701" cy="1135"/>
          </a:xfrm>
        </p:grpSpPr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flipV="1">
              <a:off x="1944" y="1820"/>
              <a:ext cx="1503" cy="85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37" name="AutoShape 17"/>
            <p:cNvSpPr>
              <a:spLocks/>
            </p:cNvSpPr>
            <p:nvPr/>
          </p:nvSpPr>
          <p:spPr bwMode="auto">
            <a:xfrm>
              <a:off x="3475" y="1536"/>
              <a:ext cx="170" cy="539"/>
            </a:xfrm>
            <a:prstGeom prst="leftBrace">
              <a:avLst>
                <a:gd name="adj1" fmla="val 26422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538" name="Text Box 18"/>
          <p:cNvSpPr txBox="1">
            <a:spLocks noChangeArrowheads="1"/>
          </p:cNvSpPr>
          <p:nvPr/>
        </p:nvSpPr>
        <p:spPr bwMode="auto">
          <a:xfrm>
            <a:off x="5967413" y="2079625"/>
            <a:ext cx="2520950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        EBP</a:t>
            </a:r>
            <a:r>
              <a:rPr lang="zh-CN" altLang="en-US"/>
              <a:t>的旧值</a:t>
            </a:r>
          </a:p>
        </p:txBody>
      </p: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5246688" y="2033588"/>
            <a:ext cx="900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EBP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5202238" y="3789363"/>
            <a:ext cx="900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ESP</a:t>
            </a:r>
          </a:p>
        </p:txBody>
      </p:sp>
      <p:sp>
        <p:nvSpPr>
          <p:cNvPr id="747541" name="Line 21"/>
          <p:cNvSpPr>
            <a:spLocks noChangeShapeType="1"/>
          </p:cNvSpPr>
          <p:nvPr/>
        </p:nvSpPr>
        <p:spPr bwMode="auto">
          <a:xfrm flipV="1">
            <a:off x="2951163" y="2303463"/>
            <a:ext cx="2386012" cy="112553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544" name="Group 24"/>
          <p:cNvGrpSpPr>
            <a:grpSpLocks/>
          </p:cNvGrpSpPr>
          <p:nvPr/>
        </p:nvGrpSpPr>
        <p:grpSpPr bwMode="auto">
          <a:xfrm>
            <a:off x="5741988" y="4733925"/>
            <a:ext cx="2879725" cy="630238"/>
            <a:chOff x="3617" y="2982"/>
            <a:chExt cx="1814" cy="397"/>
          </a:xfrm>
        </p:grpSpPr>
        <p:sp>
          <p:nvSpPr>
            <p:cNvPr id="747542" name="AutoShape 22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43" name="Text Box 23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a[i]=1073741824;</a:t>
              </a:r>
            </a:p>
          </p:txBody>
        </p:sp>
      </p:grpSp>
      <p:grpSp>
        <p:nvGrpSpPr>
          <p:cNvPr id="747546" name="Group 26"/>
          <p:cNvGrpSpPr>
            <a:grpSpLocks/>
          </p:cNvGrpSpPr>
          <p:nvPr/>
        </p:nvGrpSpPr>
        <p:grpSpPr bwMode="auto">
          <a:xfrm>
            <a:off x="3086100" y="5454650"/>
            <a:ext cx="2879725" cy="495300"/>
            <a:chOff x="3617" y="2982"/>
            <a:chExt cx="1814" cy="397"/>
          </a:xfrm>
        </p:grpSpPr>
        <p:sp>
          <p:nvSpPr>
            <p:cNvPr id="747547" name="AutoShape 27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48" name="Text Box 28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return d[0];</a:t>
              </a:r>
            </a:p>
          </p:txBody>
        </p:sp>
      </p:grp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6192838" y="5273675"/>
            <a:ext cx="2519362" cy="1157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0x40000000</a:t>
            </a:r>
          </a:p>
          <a:p>
            <a:pPr marL="342900" indent="-342900"/>
            <a:r>
              <a:rPr lang="en-US" altLang="zh-CN" sz="2400"/>
              <a:t>=2</a:t>
            </a:r>
            <a:r>
              <a:rPr lang="en-US" altLang="zh-CN" sz="2400" baseline="30000"/>
              <a:t>30</a:t>
            </a:r>
          </a:p>
          <a:p>
            <a:pPr marL="342900" indent="-342900"/>
            <a:r>
              <a:rPr lang="en-US" altLang="zh-CN" sz="2400"/>
              <a:t>=</a:t>
            </a:r>
            <a:r>
              <a:rPr lang="en-US" altLang="zh-CN" sz="2200"/>
              <a:t>1073741824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0" grpId="0" animBg="1"/>
      <p:bldP spid="747532" grpId="0" animBg="1"/>
      <p:bldP spid="747534" grpId="0" animBg="1"/>
      <p:bldP spid="747541" grpId="0" animBg="1"/>
      <p:bldP spid="7475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/>
              <a:t>逆向工程举例</a:t>
            </a:r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5472113" y="684213"/>
            <a:ext cx="35083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zh-CN" altLang="en-US" b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/>
              <a:t>movl  	8(%ebp), %ebx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.L12: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leal   	(%eax,%eax),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movl  	%ebx,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andl  	$1,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orl       %edx,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shrl     %ebx</a:t>
            </a:r>
            <a:r>
              <a:rPr lang="en-US" altLang="zh-CN"/>
              <a:t>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addl   	$1, %ecx 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cmpl  	$32,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jne    	.L12</a:t>
            </a: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134938" y="4284663"/>
            <a:ext cx="88471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000"/>
              <a:t>① 处为</a:t>
            </a:r>
            <a:r>
              <a:rPr lang="en-US" altLang="zh-CN" sz="2000"/>
              <a:t>i=0</a:t>
            </a:r>
            <a:r>
              <a:rPr lang="zh-CN" altLang="en-US" sz="2000"/>
              <a:t>，② 处为</a:t>
            </a:r>
            <a:r>
              <a:rPr lang="en-US" altLang="zh-CN" sz="2000"/>
              <a:t>i≠32</a:t>
            </a:r>
            <a:r>
              <a:rPr lang="zh-CN" altLang="en-US" sz="2000"/>
              <a:t>，③ 处为</a:t>
            </a:r>
            <a:r>
              <a:rPr lang="en-US" altLang="zh-CN" sz="2000"/>
              <a:t>i++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入口参数 </a:t>
            </a:r>
            <a:r>
              <a:rPr lang="en-US" altLang="zh-CN" sz="2000"/>
              <a:t>x </a:t>
            </a:r>
            <a:r>
              <a:rPr lang="zh-CN" altLang="en-US" sz="2000"/>
              <a:t>在</a:t>
            </a:r>
            <a:r>
              <a:rPr lang="en-US" altLang="zh-CN" sz="2000"/>
              <a:t>EBX</a:t>
            </a:r>
            <a:r>
              <a:rPr lang="zh-CN" altLang="en-US" sz="2000"/>
              <a:t>中，返回参数 </a:t>
            </a:r>
            <a:r>
              <a:rPr lang="en-US" altLang="zh-CN" sz="2000"/>
              <a:t>result </a:t>
            </a:r>
            <a:r>
              <a:rPr lang="zh-CN" altLang="en-US" sz="2000"/>
              <a:t>在</a:t>
            </a:r>
            <a:r>
              <a:rPr lang="en-US" altLang="zh-CN" sz="2000"/>
              <a:t>EAX</a:t>
            </a:r>
            <a:r>
              <a:rPr lang="zh-CN" altLang="en-US" sz="2000"/>
              <a:t>中。</a:t>
            </a:r>
            <a:r>
              <a:rPr lang="en-US" altLang="zh-CN" sz="2000"/>
              <a:t>LEA</a:t>
            </a:r>
            <a:r>
              <a:rPr lang="zh-CN" altLang="en-US" sz="2000"/>
              <a:t>实现“</a:t>
            </a:r>
            <a:r>
              <a:rPr lang="en-US" altLang="zh-CN" sz="2000"/>
              <a:t>2*result”</a:t>
            </a:r>
            <a:r>
              <a:rPr lang="zh-CN" altLang="en-US" sz="2000"/>
              <a:t>，即：将</a:t>
            </a:r>
            <a:r>
              <a:rPr lang="en-US" altLang="zh-CN" sz="2000"/>
              <a:t>result</a:t>
            </a:r>
            <a:r>
              <a:rPr lang="zh-CN" altLang="en-US" sz="2000"/>
              <a:t>左移一位；第</a:t>
            </a:r>
            <a:r>
              <a:rPr lang="en-US" altLang="zh-CN" sz="2000"/>
              <a:t>6</a:t>
            </a:r>
            <a:r>
              <a:rPr lang="zh-CN" altLang="en-US" sz="2000"/>
              <a:t>和第</a:t>
            </a:r>
            <a:r>
              <a:rPr lang="en-US" altLang="zh-CN" sz="2000"/>
              <a:t>7</a:t>
            </a:r>
            <a:r>
              <a:rPr lang="zh-CN" altLang="en-US" sz="2000"/>
              <a:t>条指令则实现“</a:t>
            </a:r>
            <a:r>
              <a:rPr lang="en-US" altLang="zh-CN" sz="2000"/>
              <a:t>x&amp;0x01”</a:t>
            </a:r>
            <a:r>
              <a:rPr lang="zh-CN" altLang="en-US" sz="2000"/>
              <a:t>；第</a:t>
            </a:r>
            <a:r>
              <a:rPr lang="en-US" altLang="zh-CN" sz="2000"/>
              <a:t>8</a:t>
            </a:r>
            <a:r>
              <a:rPr lang="zh-CN" altLang="en-US" sz="2000"/>
              <a:t>条指令实现“</a:t>
            </a:r>
            <a:r>
              <a:rPr lang="en-US" altLang="zh-CN" sz="2000"/>
              <a:t>result=(result&lt;&lt;1) | (x &amp; 0x01)”</a:t>
            </a:r>
            <a:r>
              <a:rPr lang="zh-CN" altLang="en-US" sz="2000"/>
              <a:t>，第</a:t>
            </a:r>
            <a:r>
              <a:rPr lang="en-US" altLang="zh-CN" sz="2000"/>
              <a:t>9</a:t>
            </a:r>
            <a:r>
              <a:rPr lang="zh-CN" altLang="en-US" sz="2000"/>
              <a:t>条指令实现“</a:t>
            </a:r>
            <a:r>
              <a:rPr lang="en-US" altLang="zh-CN" sz="2000"/>
              <a:t>x&gt;&gt;=1”</a:t>
            </a:r>
            <a:r>
              <a:rPr lang="zh-CN" altLang="en-US" sz="2000"/>
              <a:t>。综上所述，④ 处的</a:t>
            </a:r>
            <a:r>
              <a:rPr lang="en-US" altLang="zh-CN" sz="2000"/>
              <a:t>C</a:t>
            </a:r>
            <a:r>
              <a:rPr lang="zh-CN" altLang="en-US" sz="2000"/>
              <a:t>语言语句是</a:t>
            </a: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result=(result&lt;&lt;1) | (x &amp; 0x01); x&gt;&gt;=1;”</a:t>
            </a:r>
            <a:r>
              <a:rPr lang="zh-CN" altLang="en-US" sz="2000"/>
              <a:t>。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71438" y="819150"/>
            <a:ext cx="4456112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function_test( unsigned x) </a:t>
            </a:r>
          </a:p>
          <a:p>
            <a:pPr marL="342900" indent="-342900"/>
            <a:r>
              <a:rPr lang="en-US" altLang="zh-CN"/>
              <a:t>{</a:t>
            </a:r>
          </a:p>
          <a:p>
            <a:pPr marL="342900" indent="-342900"/>
            <a:r>
              <a:rPr lang="en-US" altLang="zh-CN"/>
              <a:t>    int result=0;</a:t>
            </a:r>
          </a:p>
          <a:p>
            <a:pPr marL="342900" indent="-342900"/>
            <a:r>
              <a:rPr lang="en-US" altLang="zh-CN"/>
              <a:t>    int i</a:t>
            </a:r>
            <a:r>
              <a:rPr lang="zh-CN" altLang="en-US"/>
              <a:t>；</a:t>
            </a:r>
          </a:p>
          <a:p>
            <a:pPr marL="342900" indent="-342900"/>
            <a:r>
              <a:rPr lang="en-US" altLang="zh-CN"/>
              <a:t>    for ( </a:t>
            </a:r>
            <a:r>
              <a:rPr lang="en-US" altLang="zh-CN" u="sng"/>
              <a:t>     ①     </a:t>
            </a:r>
            <a:r>
              <a:rPr lang="en-US" altLang="zh-CN"/>
              <a:t> ; </a:t>
            </a:r>
            <a:r>
              <a:rPr lang="en-US" altLang="zh-CN" u="sng"/>
              <a:t>    ②     </a:t>
            </a:r>
            <a:r>
              <a:rPr lang="en-US" altLang="zh-CN"/>
              <a:t> ; </a:t>
            </a:r>
            <a:r>
              <a:rPr lang="en-US" altLang="zh-CN" u="sng"/>
              <a:t>     ③     </a:t>
            </a:r>
            <a:r>
              <a:rPr lang="en-US" altLang="zh-CN"/>
              <a:t> ) {</a:t>
            </a:r>
          </a:p>
          <a:p>
            <a:pPr marL="342900" indent="-342900"/>
            <a:r>
              <a:rPr lang="en-US" altLang="zh-CN"/>
              <a:t>            </a:t>
            </a:r>
            <a:r>
              <a:rPr lang="en-US" altLang="zh-CN" u="sng"/>
              <a:t>               ④                </a:t>
            </a:r>
            <a:r>
              <a:rPr lang="zh-CN" altLang="en-US"/>
              <a:t>；</a:t>
            </a:r>
            <a:r>
              <a:rPr lang="zh-CN" altLang="en-US" u="sng"/>
              <a:t>            </a:t>
            </a:r>
          </a:p>
          <a:p>
            <a:pPr marL="342900" indent="-342900"/>
            <a:r>
              <a:rPr lang="en-US" altLang="zh-CN"/>
              <a:t>     }</a:t>
            </a:r>
          </a:p>
          <a:p>
            <a:pPr marL="342900" indent="-342900"/>
            <a:r>
              <a:rPr lang="en-US" altLang="zh-CN"/>
              <a:t>     return result;</a:t>
            </a:r>
          </a:p>
          <a:p>
            <a:pPr marL="342900" indent="-342900"/>
            <a:r>
              <a:rPr lang="en-US" altLang="zh-CN"/>
              <a:t>} 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3627438" y="863600"/>
            <a:ext cx="2024062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5" name="Line 7"/>
          <p:cNvSpPr>
            <a:spLocks noChangeShapeType="1"/>
          </p:cNvSpPr>
          <p:nvPr/>
        </p:nvSpPr>
        <p:spPr bwMode="auto">
          <a:xfrm flipV="1">
            <a:off x="1871663" y="1133475"/>
            <a:ext cx="3779837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6" name="Line 8"/>
          <p:cNvSpPr>
            <a:spLocks noChangeShapeType="1"/>
          </p:cNvSpPr>
          <p:nvPr/>
        </p:nvSpPr>
        <p:spPr bwMode="auto">
          <a:xfrm flipV="1">
            <a:off x="1646238" y="1449388"/>
            <a:ext cx="3960812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897" name="Group 9"/>
          <p:cNvGrpSpPr>
            <a:grpSpLocks/>
          </p:cNvGrpSpPr>
          <p:nvPr/>
        </p:nvGrpSpPr>
        <p:grpSpPr bwMode="auto">
          <a:xfrm flipH="1">
            <a:off x="8442325" y="1628775"/>
            <a:ext cx="360363" cy="2251075"/>
            <a:chOff x="130" y="1565"/>
            <a:chExt cx="170" cy="1701"/>
          </a:xfrm>
        </p:grpSpPr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5901" name="Group 13"/>
          <p:cNvGrpSpPr>
            <a:grpSpLocks/>
          </p:cNvGrpSpPr>
          <p:nvPr/>
        </p:nvGrpSpPr>
        <p:grpSpPr bwMode="auto">
          <a:xfrm>
            <a:off x="2592388" y="2214563"/>
            <a:ext cx="3016250" cy="1844675"/>
            <a:chOff x="1604" y="1395"/>
            <a:chExt cx="1900" cy="1162"/>
          </a:xfrm>
        </p:grpSpPr>
        <p:sp>
          <p:nvSpPr>
            <p:cNvPr id="805902" name="AutoShape 14"/>
            <p:cNvSpPr>
              <a:spLocks/>
            </p:cNvSpPr>
            <p:nvPr/>
          </p:nvSpPr>
          <p:spPr bwMode="auto">
            <a:xfrm>
              <a:off x="3419" y="2245"/>
              <a:ext cx="85" cy="312"/>
            </a:xfrm>
            <a:prstGeom prst="leftBracket">
              <a:avLst>
                <a:gd name="adj" fmla="val 30588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 flipH="1" flipV="1">
              <a:off x="1604" y="1395"/>
              <a:ext cx="1786" cy="10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3762375" y="2214563"/>
            <a:ext cx="1889125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905" name="Group 17"/>
          <p:cNvGrpSpPr>
            <a:grpSpLocks/>
          </p:cNvGrpSpPr>
          <p:nvPr/>
        </p:nvGrpSpPr>
        <p:grpSpPr bwMode="auto">
          <a:xfrm>
            <a:off x="3535363" y="1898650"/>
            <a:ext cx="2160587" cy="1169988"/>
            <a:chOff x="2227" y="1196"/>
            <a:chExt cx="1361" cy="737"/>
          </a:xfrm>
        </p:grpSpPr>
        <p:sp>
          <p:nvSpPr>
            <p:cNvPr id="805906" name="AutoShape 18"/>
            <p:cNvSpPr>
              <a:spLocks/>
            </p:cNvSpPr>
            <p:nvPr/>
          </p:nvSpPr>
          <p:spPr bwMode="auto">
            <a:xfrm>
              <a:off x="3475" y="1196"/>
              <a:ext cx="113" cy="737"/>
            </a:xfrm>
            <a:prstGeom prst="leftBracket">
              <a:avLst>
                <a:gd name="adj" fmla="val 54351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2227" y="1536"/>
              <a:ext cx="124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4" grpId="0" animBg="1"/>
      <p:bldP spid="805895" grpId="0" animBg="1"/>
      <p:bldP spid="8058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程序的转换与机器级表示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06375" y="2843213"/>
            <a:ext cx="3825875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main ( ) {	</a:t>
            </a:r>
          </a:p>
          <a:p>
            <a:pPr marL="342900" indent="-342900"/>
            <a:r>
              <a:rPr lang="en-US" altLang="zh-CN" sz="2200"/>
              <a:t>	 int	t1 = 125;</a:t>
            </a:r>
          </a:p>
          <a:p>
            <a:pPr marL="342900" indent="-342900"/>
            <a:r>
              <a:rPr lang="en-US" altLang="zh-CN" sz="2200"/>
              <a:t>      int t2 = 80;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>
                <a:ea typeface="微软雅黑" pitchFamily="34" charset="-122"/>
              </a:rPr>
              <a:t>如何将</a:t>
            </a:r>
            <a:r>
              <a:rPr lang="en-US" altLang="zh-CN">
                <a:ea typeface="微软雅黑" pitchFamily="34" charset="-122"/>
              </a:rPr>
              <a:t>t1(125)</a:t>
            </a:r>
            <a:r>
              <a:rPr lang="zh-CN" altLang="en-US">
                <a:ea typeface="微软雅黑" pitchFamily="34" charset="-122"/>
              </a:rPr>
              <a:t>、</a:t>
            </a:r>
            <a:r>
              <a:rPr lang="en-US" altLang="zh-CN">
                <a:ea typeface="微软雅黑" pitchFamily="34" charset="-122"/>
              </a:rPr>
              <a:t>t2(80)</a:t>
            </a:r>
            <a:r>
              <a:rPr lang="zh-CN" altLang="en-US">
                <a:ea typeface="微软雅黑" pitchFamily="34" charset="-122"/>
              </a:rPr>
              <a:t>分别传递给</a:t>
            </a:r>
            <a:r>
              <a:rPr lang="en-US" altLang="zh-CN">
                <a:ea typeface="微软雅黑" pitchFamily="34" charset="-122"/>
              </a:rPr>
              <a:t>add</a:t>
            </a:r>
            <a:r>
              <a:rPr lang="zh-CN" altLang="en-US">
                <a:ea typeface="微软雅黑" pitchFamily="34" charset="-122"/>
              </a:rPr>
              <a:t>中的形式参数</a:t>
            </a:r>
            <a:r>
              <a:rPr lang="en-US" altLang="zh-CN">
                <a:ea typeface="微软雅黑" pitchFamily="34" charset="-122"/>
              </a:rPr>
              <a:t>x</a:t>
            </a:r>
            <a:r>
              <a:rPr lang="zh-CN" altLang="en-US">
                <a:ea typeface="微软雅黑" pitchFamily="34" charset="-122"/>
              </a:rPr>
              <a:t>、</a:t>
            </a:r>
            <a:r>
              <a:rPr lang="en-US" altLang="zh-CN">
                <a:ea typeface="微软雅黑" pitchFamily="34" charset="-122"/>
              </a:rPr>
              <a:t>y</a:t>
            </a:r>
          </a:p>
          <a:p>
            <a:r>
              <a:rPr lang="en-US" altLang="zh-CN">
                <a:ea typeface="微软雅黑" pitchFamily="34" charset="-122"/>
              </a:rPr>
              <a:t>add</a:t>
            </a:r>
            <a:r>
              <a:rPr lang="zh-CN" altLang="en-US">
                <a:ea typeface="微软雅黑" pitchFamily="34" charset="-122"/>
              </a:rPr>
              <a:t>函数执行的结果如何返回给</a:t>
            </a:r>
            <a:r>
              <a:rPr lang="en-US" altLang="zh-CN">
                <a:ea typeface="微软雅黑" pitchFamily="34" charset="-122"/>
              </a:rPr>
              <a:t>caller?</a:t>
            </a:r>
          </a:p>
        </p:txBody>
      </p:sp>
      <p:grpSp>
        <p:nvGrpSpPr>
          <p:cNvPr id="734221" name="Group 13"/>
          <p:cNvGrpSpPr>
            <a:grpSpLocks/>
          </p:cNvGrpSpPr>
          <p:nvPr/>
        </p:nvGrpSpPr>
        <p:grpSpPr bwMode="auto">
          <a:xfrm>
            <a:off x="2862263" y="3608388"/>
            <a:ext cx="1081087" cy="1371600"/>
            <a:chOff x="3050" y="1820"/>
            <a:chExt cx="681" cy="864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86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main</a:t>
              </a:r>
              <a:endParaRPr lang="en-US" altLang="zh-CN" sz="2400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390" y="210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30" name="Group 22"/>
          <p:cNvGrpSpPr>
            <a:grpSpLocks/>
          </p:cNvGrpSpPr>
          <p:nvPr/>
        </p:nvGrpSpPr>
        <p:grpSpPr bwMode="auto">
          <a:xfrm>
            <a:off x="4481513" y="2798763"/>
            <a:ext cx="3960812" cy="3386137"/>
            <a:chOff x="2823" y="1763"/>
            <a:chExt cx="2495" cy="2133"/>
          </a:xfrm>
        </p:grpSpPr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4224" name="Line 16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5" name="Line 17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8" name="Line 20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9" name="Line 21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algn="l" eaLnBrk="1" hangingPunct="1"/>
            <a:r>
              <a:rPr lang="zh-CN" altLang="en-US" sz="360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3654425"/>
            <a:ext cx="8686800" cy="3014663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200">
                <a:solidFill>
                  <a:srgbClr val="CC3300"/>
                </a:solidFill>
              </a:rPr>
              <a:t> 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为调用者，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为被调用者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，并为自己的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，释放局部变量空间；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5861050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632700" y="4960938"/>
            <a:ext cx="1214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5140325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41052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541020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45545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6176963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grpSp>
        <p:nvGrpSpPr>
          <p:cNvPr id="735257" name="Group 25"/>
          <p:cNvGrpSpPr>
            <a:grpSpLocks/>
          </p:cNvGrpSpPr>
          <p:nvPr/>
        </p:nvGrpSpPr>
        <p:grpSpPr bwMode="auto">
          <a:xfrm>
            <a:off x="341313" y="684213"/>
            <a:ext cx="3960812" cy="3386137"/>
            <a:chOff x="2823" y="1763"/>
            <a:chExt cx="2495" cy="2133"/>
          </a:xfrm>
        </p:grpSpPr>
        <p:sp>
          <p:nvSpPr>
            <p:cNvPr id="735258" name="Text Box 26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5259" name="Line 27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0" name="Line 28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1" name="Line 29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2" name="Line 30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4" name="Line 32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4797425" y="998538"/>
            <a:ext cx="4095750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6600"/>
                </a:solidFill>
              </a:rPr>
              <a:t>何为现场？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通用寄存器的内容！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6600"/>
                </a:solidFill>
              </a:rPr>
              <a:t>为何要保存现场？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因为所有过程共享一套通用寄存器</a:t>
            </a:r>
          </a:p>
        </p:txBody>
      </p:sp>
      <p:sp>
        <p:nvSpPr>
          <p:cNvPr id="735267" name="Text Box 35"/>
          <p:cNvSpPr txBox="1">
            <a:spLocks noChangeArrowheads="1"/>
          </p:cNvSpPr>
          <p:nvPr/>
        </p:nvSpPr>
        <p:spPr bwMode="auto">
          <a:xfrm>
            <a:off x="4662488" y="2862263"/>
            <a:ext cx="42306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想象：妈妈和你做菜时共用一套盘 子的情况。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3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  <p:bldP spid="735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/>
              <a:t>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941763" y="3833813"/>
            <a:ext cx="1260475" cy="103505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941763" y="4824413"/>
            <a:ext cx="1260475" cy="944562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49" name="Group 45"/>
          <p:cNvGrpSpPr>
            <a:grpSpLocks/>
          </p:cNvGrpSpPr>
          <p:nvPr/>
        </p:nvGrpSpPr>
        <p:grpSpPr bwMode="auto">
          <a:xfrm>
            <a:off x="3446463" y="188913"/>
            <a:ext cx="1081087" cy="1465262"/>
            <a:chOff x="2171" y="119"/>
            <a:chExt cx="681" cy="923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92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90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可执行文件的存储器映像</a:t>
            </a:r>
          </a:p>
        </p:txBody>
      </p:sp>
      <p:sp>
        <p:nvSpPr>
          <p:cNvPr id="796675" name="Text Box 12"/>
          <p:cNvSpPr txBox="1">
            <a:spLocks noChangeArrowheads="1"/>
          </p:cNvSpPr>
          <p:nvPr/>
        </p:nvSpPr>
        <p:spPr bwMode="auto">
          <a:xfrm>
            <a:off x="3184525" y="1444625"/>
            <a:ext cx="3222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0</a:t>
            </a:r>
          </a:p>
        </p:txBody>
      </p:sp>
      <p:sp>
        <p:nvSpPr>
          <p:cNvPr id="796676" name="Text Box 25"/>
          <p:cNvSpPr txBox="1">
            <a:spLocks noChangeArrowheads="1"/>
          </p:cNvSpPr>
          <p:nvPr/>
        </p:nvSpPr>
        <p:spPr bwMode="auto">
          <a:xfrm>
            <a:off x="7921625" y="1849438"/>
            <a:ext cx="939800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%esp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(</a:t>
            </a:r>
            <a:r>
              <a:rPr lang="zh-CN" altLang="en-GB">
                <a:cs typeface="msgothic"/>
              </a:rPr>
              <a:t>栈顶</a:t>
            </a:r>
            <a:r>
              <a:rPr lang="en-GB" altLang="zh-CN">
                <a:cs typeface="msgothic"/>
              </a:rPr>
              <a:t>)</a:t>
            </a:r>
          </a:p>
        </p:txBody>
      </p:sp>
      <p:sp>
        <p:nvSpPr>
          <p:cNvPr id="796677" name="Line 26"/>
          <p:cNvSpPr>
            <a:spLocks noChangeShapeType="1"/>
          </p:cNvSpPr>
          <p:nvPr/>
        </p:nvSpPr>
        <p:spPr bwMode="auto">
          <a:xfrm flipH="1">
            <a:off x="7542213" y="20177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78" name="Line 28"/>
          <p:cNvSpPr>
            <a:spLocks noChangeShapeType="1"/>
          </p:cNvSpPr>
          <p:nvPr/>
        </p:nvSpPr>
        <p:spPr bwMode="auto">
          <a:xfrm flipV="1">
            <a:off x="7615238" y="914400"/>
            <a:ext cx="158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79" name="Text Box 29"/>
          <p:cNvSpPr txBox="1">
            <a:spLocks noChangeArrowheads="1"/>
          </p:cNvSpPr>
          <p:nvPr/>
        </p:nvSpPr>
        <p:spPr bwMode="auto">
          <a:xfrm>
            <a:off x="7945438" y="4073525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>
                <a:cs typeface="msgothic"/>
              </a:rPr>
              <a:t>brk</a:t>
            </a:r>
          </a:p>
        </p:txBody>
      </p:sp>
      <p:sp>
        <p:nvSpPr>
          <p:cNvPr id="796680" name="Line 30"/>
          <p:cNvSpPr>
            <a:spLocks noChangeShapeType="1"/>
          </p:cNvSpPr>
          <p:nvPr/>
        </p:nvSpPr>
        <p:spPr bwMode="auto">
          <a:xfrm flipH="1">
            <a:off x="7561263" y="42402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81" name="Text Box 31"/>
          <p:cNvSpPr txBox="1">
            <a:spLocks noChangeArrowheads="1"/>
          </p:cNvSpPr>
          <p:nvPr/>
        </p:nvSpPr>
        <p:spPr bwMode="auto">
          <a:xfrm>
            <a:off x="3187700" y="119062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0xC00000000</a:t>
            </a:r>
          </a:p>
        </p:txBody>
      </p:sp>
      <p:sp>
        <p:nvSpPr>
          <p:cNvPr id="796682" name="Text Box 32"/>
          <p:cNvSpPr txBox="1">
            <a:spLocks noChangeArrowheads="1"/>
          </p:cNvSpPr>
          <p:nvPr/>
        </p:nvSpPr>
        <p:spPr bwMode="auto">
          <a:xfrm>
            <a:off x="3306763" y="6030913"/>
            <a:ext cx="1428750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0x08048000</a:t>
            </a:r>
          </a:p>
        </p:txBody>
      </p:sp>
      <p:grpSp>
        <p:nvGrpSpPr>
          <p:cNvPr id="796683" name="Group 11"/>
          <p:cNvGrpSpPr>
            <a:grpSpLocks/>
          </p:cNvGrpSpPr>
          <p:nvPr/>
        </p:nvGrpSpPr>
        <p:grpSpPr bwMode="auto">
          <a:xfrm>
            <a:off x="4392613" y="928688"/>
            <a:ext cx="3098800" cy="5929312"/>
            <a:chOff x="2785" y="795"/>
            <a:chExt cx="1924" cy="3516"/>
          </a:xfrm>
        </p:grpSpPr>
        <p:sp>
          <p:nvSpPr>
            <p:cNvPr id="796684" name="Rectangle 14"/>
            <p:cNvSpPr>
              <a:spLocks noChangeArrowheads="1"/>
            </p:cNvSpPr>
            <p:nvPr/>
          </p:nvSpPr>
          <p:spPr bwMode="auto">
            <a:xfrm>
              <a:off x="2952" y="795"/>
              <a:ext cx="1757" cy="307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Kernel virtual memory</a:t>
              </a:r>
            </a:p>
          </p:txBody>
        </p:sp>
        <p:sp>
          <p:nvSpPr>
            <p:cNvPr id="796685" name="Rectangle 15"/>
            <p:cNvSpPr>
              <a:spLocks noChangeArrowheads="1"/>
            </p:cNvSpPr>
            <p:nvPr/>
          </p:nvSpPr>
          <p:spPr bwMode="auto">
            <a:xfrm>
              <a:off x="2952" y="1867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Memory-mapped region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 for shared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libraries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952" y="2286"/>
              <a:ext cx="1757" cy="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96687" name="Rectangle 17"/>
            <p:cNvSpPr>
              <a:spLocks noChangeArrowheads="1"/>
            </p:cNvSpPr>
            <p:nvPr/>
          </p:nvSpPr>
          <p:spPr bwMode="auto">
            <a:xfrm>
              <a:off x="2952" y="2741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(created by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malloc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952" y="1294"/>
              <a:ext cx="1757" cy="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96689" name="Line 19"/>
            <p:cNvSpPr>
              <a:spLocks noChangeShapeType="1"/>
            </p:cNvSpPr>
            <p:nvPr/>
          </p:nvSpPr>
          <p:spPr bwMode="auto">
            <a:xfrm flipV="1">
              <a:off x="3828" y="2493"/>
              <a:ext cx="1" cy="24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0" name="Rectangle 20"/>
            <p:cNvSpPr>
              <a:spLocks noChangeArrowheads="1"/>
            </p:cNvSpPr>
            <p:nvPr/>
          </p:nvSpPr>
          <p:spPr bwMode="auto">
            <a:xfrm>
              <a:off x="2952" y="1083"/>
              <a:ext cx="1757" cy="35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Use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r </a:t>
              </a:r>
              <a:r>
                <a:rPr lang="en-GB" altLang="zh-CN">
                  <a:cs typeface="msgothic"/>
                </a:rPr>
                <a:t>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Calibri" pitchFamily="34" charset="0"/>
                  <a:cs typeface="msgothic"/>
                </a:rPr>
                <a:t>(</a:t>
              </a:r>
              <a:r>
                <a:rPr lang="en-GB" altLang="zh-CN">
                  <a:cs typeface="msgothic"/>
                </a:rPr>
                <a:t>created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at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runtime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796691" name="Line 21"/>
            <p:cNvSpPr>
              <a:spLocks noChangeShapeType="1"/>
            </p:cNvSpPr>
            <p:nvPr/>
          </p:nvSpPr>
          <p:spPr bwMode="auto">
            <a:xfrm flipV="1">
              <a:off x="3828" y="1725"/>
              <a:ext cx="1" cy="146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2" name="Line 22"/>
            <p:cNvSpPr>
              <a:spLocks noChangeShapeType="1"/>
            </p:cNvSpPr>
            <p:nvPr/>
          </p:nvSpPr>
          <p:spPr bwMode="auto">
            <a:xfrm>
              <a:off x="3828" y="1438"/>
              <a:ext cx="1" cy="144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2952" y="3977"/>
              <a:ext cx="1757" cy="2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Unused</a:t>
              </a:r>
            </a:p>
          </p:txBody>
        </p:sp>
        <p:sp>
          <p:nvSpPr>
            <p:cNvPr id="796694" name="Text Box 24"/>
            <p:cNvSpPr txBox="1">
              <a:spLocks noChangeArrowheads="1"/>
            </p:cNvSpPr>
            <p:nvPr/>
          </p:nvSpPr>
          <p:spPr bwMode="auto">
            <a:xfrm>
              <a:off x="2785" y="4114"/>
              <a:ext cx="19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Arial Black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2952" y="3161"/>
              <a:ext cx="1757" cy="4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Read/write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(.data, .bss)</a:t>
              </a:r>
            </a:p>
          </p:txBody>
        </p:sp>
        <p:sp>
          <p:nvSpPr>
            <p:cNvPr id="796696" name="Rectangle 35"/>
            <p:cNvSpPr>
              <a:spLocks noChangeArrowheads="1"/>
            </p:cNvSpPr>
            <p:nvPr/>
          </p:nvSpPr>
          <p:spPr bwMode="auto">
            <a:xfrm>
              <a:off x="2952" y="3555"/>
              <a:ext cx="1757" cy="422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(.init, .text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, </a:t>
              </a:r>
              <a:r>
                <a:rPr lang="en-GB" altLang="zh-CN">
                  <a:cs typeface="msgothic"/>
                </a:rPr>
                <a:t>.rodata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</p:grpSp>
      <p:sp>
        <p:nvSpPr>
          <p:cNvPr id="796697" name="AutoShape 36"/>
          <p:cNvSpPr>
            <a:spLocks/>
          </p:cNvSpPr>
          <p:nvPr/>
        </p:nvSpPr>
        <p:spPr bwMode="auto">
          <a:xfrm>
            <a:off x="7524750" y="5026025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96698" name="Text Box 37"/>
          <p:cNvSpPr txBox="1">
            <a:spLocks noChangeArrowheads="1"/>
          </p:cNvSpPr>
          <p:nvPr/>
        </p:nvSpPr>
        <p:spPr bwMode="auto">
          <a:xfrm>
            <a:off x="7764463" y="4994275"/>
            <a:ext cx="746125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>
                <a:solidFill>
                  <a:srgbClr val="FF0000"/>
                </a:solidFill>
                <a:latin typeface="Calibri" pitchFamily="34" charset="0"/>
                <a:cs typeface="msgothic"/>
              </a:rPr>
              <a:t>从可执行文件装入</a:t>
            </a:r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3240088" y="3333750"/>
            <a:ext cx="1422400" cy="2601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Line 28"/>
          <p:cNvSpPr>
            <a:spLocks noChangeShapeType="1"/>
          </p:cNvSpPr>
          <p:nvPr/>
        </p:nvSpPr>
        <p:spPr bwMode="auto">
          <a:xfrm>
            <a:off x="3241675" y="4349750"/>
            <a:ext cx="1420813" cy="969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Text Box 29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FF0000"/>
                </a:solidFill>
              </a:rPr>
              <a:t>程序</a:t>
            </a:r>
            <a:r>
              <a:rPr lang="en-US" altLang="zh-CN" sz="1900">
                <a:solidFill>
                  <a:srgbClr val="FF0000"/>
                </a:solidFill>
              </a:rPr>
              <a:t>(</a:t>
            </a:r>
            <a:r>
              <a:rPr lang="zh-CN" altLang="en-US" sz="1900">
                <a:solidFill>
                  <a:srgbClr val="FF0000"/>
                </a:solidFill>
              </a:rPr>
              <a:t>段</a:t>
            </a:r>
            <a:r>
              <a:rPr lang="en-US" altLang="zh-CN" sz="1900">
                <a:solidFill>
                  <a:srgbClr val="FF0000"/>
                </a:solidFill>
              </a:rPr>
              <a:t>)</a:t>
            </a:r>
            <a:r>
              <a:rPr lang="zh-CN" altLang="en-US" sz="1900">
                <a:solidFill>
                  <a:srgbClr val="FF0000"/>
                </a:solidFill>
              </a:rPr>
              <a:t>头表描述如何映射</a:t>
            </a:r>
          </a:p>
        </p:txBody>
      </p:sp>
      <p:grpSp>
        <p:nvGrpSpPr>
          <p:cNvPr id="796702" name="Group 30"/>
          <p:cNvGrpSpPr>
            <a:grpSpLocks/>
          </p:cNvGrpSpPr>
          <p:nvPr/>
        </p:nvGrpSpPr>
        <p:grpSpPr bwMode="auto">
          <a:xfrm>
            <a:off x="219075" y="1554163"/>
            <a:ext cx="2971800" cy="5043487"/>
            <a:chOff x="201" y="943"/>
            <a:chExt cx="1872" cy="3177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201" y="943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ELF header</a:t>
              </a:r>
            </a:p>
          </p:txBody>
        </p:sp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201" y="1217"/>
              <a:ext cx="1872" cy="438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Segment header table</a:t>
              </a:r>
            </a:p>
          </p:txBody>
        </p:sp>
        <p:sp>
          <p:nvSpPr>
            <p:cNvPr id="796705" name="Rectangle 4"/>
            <p:cNvSpPr>
              <a:spLocks noChangeArrowheads="1"/>
            </p:cNvSpPr>
            <p:nvPr/>
          </p:nvSpPr>
          <p:spPr bwMode="auto">
            <a:xfrm>
              <a:off x="201" y="1929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.text section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01" y="2477"/>
              <a:ext cx="1872" cy="2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.data section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201" y="2751"/>
              <a:ext cx="1872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.bss section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01" y="3024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.symtab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01" y="3298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.debug</a:t>
              </a:r>
            </a:p>
          </p:txBody>
        </p:sp>
        <p:sp>
          <p:nvSpPr>
            <p:cNvPr id="796710" name="Rectangle 5"/>
            <p:cNvSpPr>
              <a:spLocks noChangeArrowheads="1"/>
            </p:cNvSpPr>
            <p:nvPr/>
          </p:nvSpPr>
          <p:spPr bwMode="auto">
            <a:xfrm>
              <a:off x="201" y="2203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.rodata section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1" y="3572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.line</a:t>
              </a:r>
            </a:p>
          </p:txBody>
        </p:sp>
        <p:sp>
          <p:nvSpPr>
            <p:cNvPr id="796712" name="Rectangle 4"/>
            <p:cNvSpPr>
              <a:spLocks noChangeArrowheads="1"/>
            </p:cNvSpPr>
            <p:nvPr/>
          </p:nvSpPr>
          <p:spPr bwMode="auto">
            <a:xfrm>
              <a:off x="201" y="1655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.init section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01" y="3846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.strtab</a:t>
              </a:r>
            </a:p>
          </p:txBody>
        </p:sp>
      </p:grpSp>
      <p:sp>
        <p:nvSpPr>
          <p:cNvPr id="796714" name="Text Box 42"/>
          <p:cNvSpPr txBox="1">
            <a:spLocks noChangeArrowheads="1"/>
          </p:cNvSpPr>
          <p:nvPr/>
        </p:nvSpPr>
        <p:spPr bwMode="auto">
          <a:xfrm>
            <a:off x="7493000" y="15081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栈区</a:t>
            </a:r>
          </a:p>
        </p:txBody>
      </p:sp>
      <p:sp>
        <p:nvSpPr>
          <p:cNvPr id="796715" name="Text Box 43"/>
          <p:cNvSpPr txBox="1">
            <a:spLocks noChangeArrowheads="1"/>
          </p:cNvSpPr>
          <p:nvPr/>
        </p:nvSpPr>
        <p:spPr bwMode="auto">
          <a:xfrm>
            <a:off x="7510463" y="44164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堆区</a:t>
            </a:r>
          </a:p>
        </p:txBody>
      </p:sp>
      <p:sp>
        <p:nvSpPr>
          <p:cNvPr id="796716" name="Text Box 44"/>
          <p:cNvSpPr txBox="1">
            <a:spLocks noChangeArrowheads="1"/>
          </p:cNvSpPr>
          <p:nvPr/>
        </p:nvSpPr>
        <p:spPr bwMode="auto">
          <a:xfrm>
            <a:off x="7561263" y="2789238"/>
            <a:ext cx="111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共享库的代码</a:t>
            </a:r>
          </a:p>
        </p:txBody>
      </p:sp>
      <p:sp>
        <p:nvSpPr>
          <p:cNvPr id="796717" name="Text Box 45"/>
          <p:cNvSpPr txBox="1">
            <a:spLocks noChangeArrowheads="1"/>
          </p:cNvSpPr>
          <p:nvPr/>
        </p:nvSpPr>
        <p:spPr bwMode="auto">
          <a:xfrm>
            <a:off x="7658100" y="9763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内核区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97" grpId="0" animBg="1"/>
      <p:bldP spid="796698" grpId="0"/>
      <p:bldP spid="796699" grpId="0" animBg="1"/>
      <p:bldP spid="796700" grpId="0" animBg="1"/>
      <p:bldP spid="796714" grpId="0"/>
      <p:bldP spid="796715" grpId="0"/>
      <p:bldP spid="796716" grpId="0"/>
      <p:bldP spid="7967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28744</TotalTime>
  <Words>1841</Words>
  <Application>Microsoft Office PowerPoint</Application>
  <PresentationFormat>全屏显示(4:3)</PresentationFormat>
  <Paragraphs>387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Lucida Grande</vt:lpstr>
      <vt:lpstr>Monaco</vt:lpstr>
      <vt:lpstr>msgothic</vt:lpstr>
      <vt:lpstr>Zapf Dingbats</vt:lpstr>
      <vt:lpstr>ヒラギノ角ゴ ProN W3</vt:lpstr>
      <vt:lpstr>黑体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默认设计模板</vt:lpstr>
      <vt:lpstr>  第三章 程序的机器级表示 （3.7 过程 ）  </vt:lpstr>
      <vt:lpstr>程序的转换与机器级表示</vt:lpstr>
      <vt:lpstr>程序的机器级表示</vt:lpstr>
      <vt:lpstr>过程调用的机器级表示</vt:lpstr>
      <vt:lpstr>过程调用的机器级表示</vt:lpstr>
      <vt:lpstr>过程调用的机器级表示</vt:lpstr>
      <vt:lpstr>过程调用的机器级表示</vt:lpstr>
      <vt:lpstr>一个简单的过程调用例子</vt:lpstr>
      <vt:lpstr>可执行文件的存储器映像</vt:lpstr>
      <vt:lpstr>过程调用参数传递举例</vt:lpstr>
      <vt:lpstr>过程调用参数传递举例</vt:lpstr>
      <vt:lpstr>过程调用参数传递举例</vt:lpstr>
      <vt:lpstr>入口参数的位置</vt:lpstr>
      <vt:lpstr>过程调用举例</vt:lpstr>
      <vt:lpstr>递归过程调用举例</vt:lpstr>
      <vt:lpstr>过程调用的机器级表示</vt:lpstr>
      <vt:lpstr>过程调用举例</vt:lpstr>
      <vt:lpstr>PowerPoint 演示文稿</vt:lpstr>
      <vt:lpstr>逆向工程举例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james</cp:lastModifiedBy>
  <cp:revision>3265</cp:revision>
  <dcterms:created xsi:type="dcterms:W3CDTF">2008-04-26T09:05:28Z</dcterms:created>
  <dcterms:modified xsi:type="dcterms:W3CDTF">2016-04-05T14:01:37Z</dcterms:modified>
</cp:coreProperties>
</file>