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605" r:id="rId3"/>
    <p:sldId id="1005" r:id="rId4"/>
    <p:sldId id="1091" r:id="rId5"/>
    <p:sldId id="950" r:id="rId6"/>
    <p:sldId id="951" r:id="rId7"/>
    <p:sldId id="952" r:id="rId8"/>
    <p:sldId id="954" r:id="rId9"/>
    <p:sldId id="1093" r:id="rId10"/>
    <p:sldId id="1100" r:id="rId11"/>
    <p:sldId id="1101" r:id="rId12"/>
    <p:sldId id="1006" r:id="rId13"/>
    <p:sldId id="1007" r:id="rId14"/>
    <p:sldId id="1008" r:id="rId15"/>
    <p:sldId id="1009" r:id="rId16"/>
    <p:sldId id="1052" r:id="rId17"/>
  </p:sldIdLst>
  <p:sldSz cx="9144000" cy="6858000" type="screen4x3"/>
  <p:notesSz cx="6858000" cy="9144000"/>
  <p:defaultTextStyle>
    <a:defPPr>
      <a:defRPr lang="zh-CN"/>
    </a:defPPr>
    <a:lvl1pPr algn="l" rtl="0" eaLnBrk="0" fontAlgn="base" hangingPunct="0">
      <a:spcBef>
        <a:spcPct val="0"/>
      </a:spcBef>
      <a:spcAft>
        <a:spcPct val="0"/>
      </a:spcAft>
      <a:defRPr b="1" kern="1200">
        <a:solidFill>
          <a:schemeClr val="tx1"/>
        </a:solidFill>
        <a:latin typeface="微软雅黑" pitchFamily="34" charset="-122"/>
        <a:ea typeface="微软雅黑" pitchFamily="34" charset="-122"/>
        <a:cs typeface="+mn-cs"/>
      </a:defRPr>
    </a:lvl1pPr>
    <a:lvl2pPr marL="457200" algn="l" rtl="0" eaLnBrk="0" fontAlgn="base" hangingPunct="0">
      <a:spcBef>
        <a:spcPct val="0"/>
      </a:spcBef>
      <a:spcAft>
        <a:spcPct val="0"/>
      </a:spcAft>
      <a:defRPr b="1" kern="1200">
        <a:solidFill>
          <a:schemeClr val="tx1"/>
        </a:solidFill>
        <a:latin typeface="微软雅黑" pitchFamily="34" charset="-122"/>
        <a:ea typeface="微软雅黑" pitchFamily="34" charset="-122"/>
        <a:cs typeface="+mn-cs"/>
      </a:defRPr>
    </a:lvl2pPr>
    <a:lvl3pPr marL="914400" algn="l" rtl="0" eaLnBrk="0" fontAlgn="base" hangingPunct="0">
      <a:spcBef>
        <a:spcPct val="0"/>
      </a:spcBef>
      <a:spcAft>
        <a:spcPct val="0"/>
      </a:spcAft>
      <a:defRPr b="1" kern="1200">
        <a:solidFill>
          <a:schemeClr val="tx1"/>
        </a:solidFill>
        <a:latin typeface="微软雅黑" pitchFamily="34" charset="-122"/>
        <a:ea typeface="微软雅黑" pitchFamily="34" charset="-122"/>
        <a:cs typeface="+mn-cs"/>
      </a:defRPr>
    </a:lvl3pPr>
    <a:lvl4pPr marL="1371600" algn="l" rtl="0" eaLnBrk="0" fontAlgn="base" hangingPunct="0">
      <a:spcBef>
        <a:spcPct val="0"/>
      </a:spcBef>
      <a:spcAft>
        <a:spcPct val="0"/>
      </a:spcAft>
      <a:defRPr b="1" kern="1200">
        <a:solidFill>
          <a:schemeClr val="tx1"/>
        </a:solidFill>
        <a:latin typeface="微软雅黑" pitchFamily="34" charset="-122"/>
        <a:ea typeface="微软雅黑" pitchFamily="34" charset="-122"/>
        <a:cs typeface="+mn-cs"/>
      </a:defRPr>
    </a:lvl4pPr>
    <a:lvl5pPr marL="1828800" algn="l" rtl="0" eaLnBrk="0" fontAlgn="base" hangingPunct="0">
      <a:spcBef>
        <a:spcPct val="0"/>
      </a:spcBef>
      <a:spcAft>
        <a:spcPct val="0"/>
      </a:spcAft>
      <a:defRPr b="1" kern="1200">
        <a:solidFill>
          <a:schemeClr val="tx1"/>
        </a:solidFill>
        <a:latin typeface="微软雅黑" pitchFamily="34" charset="-122"/>
        <a:ea typeface="微软雅黑" pitchFamily="34" charset="-122"/>
        <a:cs typeface="+mn-cs"/>
      </a:defRPr>
    </a:lvl5pPr>
    <a:lvl6pPr marL="2286000" algn="l" defTabSz="914400" rtl="0" eaLnBrk="1" latinLnBrk="0" hangingPunct="1">
      <a:defRPr b="1" kern="1200">
        <a:solidFill>
          <a:schemeClr val="tx1"/>
        </a:solidFill>
        <a:latin typeface="微软雅黑" pitchFamily="34" charset="-122"/>
        <a:ea typeface="微软雅黑" pitchFamily="34" charset="-122"/>
        <a:cs typeface="+mn-cs"/>
      </a:defRPr>
    </a:lvl6pPr>
    <a:lvl7pPr marL="2743200" algn="l" defTabSz="914400" rtl="0" eaLnBrk="1" latinLnBrk="0" hangingPunct="1">
      <a:defRPr b="1" kern="1200">
        <a:solidFill>
          <a:schemeClr val="tx1"/>
        </a:solidFill>
        <a:latin typeface="微软雅黑" pitchFamily="34" charset="-122"/>
        <a:ea typeface="微软雅黑" pitchFamily="34" charset="-122"/>
        <a:cs typeface="+mn-cs"/>
      </a:defRPr>
    </a:lvl7pPr>
    <a:lvl8pPr marL="3200400" algn="l" defTabSz="914400" rtl="0" eaLnBrk="1" latinLnBrk="0" hangingPunct="1">
      <a:defRPr b="1" kern="1200">
        <a:solidFill>
          <a:schemeClr val="tx1"/>
        </a:solidFill>
        <a:latin typeface="微软雅黑" pitchFamily="34" charset="-122"/>
        <a:ea typeface="微软雅黑" pitchFamily="34" charset="-122"/>
        <a:cs typeface="+mn-cs"/>
      </a:defRPr>
    </a:lvl8pPr>
    <a:lvl9pPr marL="3657600" algn="l" defTabSz="914400" rtl="0" eaLnBrk="1" latinLnBrk="0" hangingPunct="1">
      <a:defRPr b="1" kern="1200">
        <a:solidFill>
          <a:schemeClr val="tx1"/>
        </a:solidFill>
        <a:latin typeface="微软雅黑" pitchFamily="34" charset="-122"/>
        <a:ea typeface="微软雅黑"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0066CC"/>
    <a:srgbClr val="0066FF"/>
    <a:srgbClr val="FF3300"/>
    <a:srgbClr val="008000"/>
    <a:srgbClr val="3333CC"/>
    <a:srgbClr val="005024"/>
    <a:srgbClr val="0076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46" autoAdjust="0"/>
    <p:restoredTop sz="81933" autoAdjust="0"/>
  </p:normalViewPr>
  <p:slideViewPr>
    <p:cSldViewPr>
      <p:cViewPr varScale="1">
        <p:scale>
          <a:sx n="93" d="100"/>
          <a:sy n="93" d="100"/>
        </p:scale>
        <p:origin x="2418"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8" d="100"/>
          <a:sy n="68" d="100"/>
        </p:scale>
        <p:origin x="-3288" y="-108"/>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Arial" charset="0"/>
                <a:ea typeface="宋体" pitchFamily="2" charset="-122"/>
              </a:defRPr>
            </a:lvl1pPr>
          </a:lstStyle>
          <a:p>
            <a:pPr>
              <a:defRPr/>
            </a:pPr>
            <a:endParaRPr lang="en-US" altLang="zh-CN"/>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charset="0"/>
                <a:ea typeface="宋体" pitchFamily="2" charset="-122"/>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Arial" charset="0"/>
                <a:ea typeface="宋体" pitchFamily="2" charset="-122"/>
              </a:defRPr>
            </a:lvl1pPr>
          </a:lstStyle>
          <a:p>
            <a:pPr>
              <a:defRPr/>
            </a:pPr>
            <a:endParaRPr lang="en-US" altLang="zh-CN"/>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ea typeface="宋体" pitchFamily="2" charset="-122"/>
              </a:defRPr>
            </a:lvl1pPr>
          </a:lstStyle>
          <a:p>
            <a:pPr>
              <a:defRPr/>
            </a:pPr>
            <a:fld id="{64135521-AF08-4A0E-A61C-D42B38D3D01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AA6CDB8-7E6F-42E8-9C83-9EEF985D1B9A}"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FC8AE40-EFA8-4013-B8DB-F0EB96623FB1}"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C570718-8965-45C1-94B1-5D37433BD630}"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B624044-5109-49A2-8760-CD60DEF9C78E}"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282C0BA-CA67-4713-A08F-E8A29810DA8B}"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43EF3F2-07D8-4A8B-AA8C-B8EBDA22BD90}"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D2E2971-EDAE-4D54-AA6E-656DE1B283C6}"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01933561-B40E-4012-AF4E-27D2F790E0E7}"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A4AC1A1D-F072-4714-BF27-377E37C3B657}"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BA79B19-F826-499A-AD7E-709CCE0E5F28}"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8C32AAE-E0DD-4BE8-B889-D2465EF088BF}"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atin typeface="Arial" charset="0"/>
                <a:ea typeface="宋体" pitchFamily="2" charset="-122"/>
              </a:defRPr>
            </a:lvl1pPr>
          </a:lstStyle>
          <a:p>
            <a:pPr>
              <a:defRPr/>
            </a:pPr>
            <a:fld id="{E9C3503C-EDFB-4C77-9BD3-09AAC7B9ACC0}" type="slidenum">
              <a:rPr lang="en-US" altLang="zh-CN"/>
              <a:pPr>
                <a:defRPr/>
              </a:pPr>
              <a:t>‹#›</a:t>
            </a:fld>
            <a:endParaRPr lang="en-US" altLang="zh-CN"/>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eaLnBrk="1" hangingPunct="1">
              <a:defRPr/>
            </a:pPr>
            <a:endParaRPr lang="zh-CN" altLang="en-US" b="0">
              <a:latin typeface="Arial" charset="0"/>
              <a:ea typeface="宋体" pitchFamily="2" charset="-122"/>
            </a:endParaRP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6250" y="204788"/>
            <a:ext cx="8145463" cy="5969000"/>
          </a:xfrm>
        </p:spPr>
        <p:txBody>
          <a:bodyPr/>
          <a:lstStyle/>
          <a:p>
            <a:pPr eaLnBrk="1" hangingPunct="1">
              <a:lnSpc>
                <a:spcPct val="135000"/>
              </a:lnSpc>
            </a:pPr>
            <a:br>
              <a:rPr lang="en-US" altLang="zh-CN" dirty="0"/>
            </a:br>
            <a:br>
              <a:rPr lang="zh-CN" altLang="en-US" dirty="0">
                <a:solidFill>
                  <a:srgbClr val="FF0000"/>
                </a:solidFill>
              </a:rPr>
            </a:br>
            <a:r>
              <a:rPr lang="zh-CN" altLang="en-US" dirty="0">
                <a:solidFill>
                  <a:srgbClr val="FF0000"/>
                </a:solidFill>
              </a:rPr>
              <a:t>第三章 程序的机器级表示</a:t>
            </a:r>
            <a:br>
              <a:rPr lang="zh-CN" altLang="en-US" dirty="0">
                <a:solidFill>
                  <a:srgbClr val="FF0000"/>
                </a:solidFill>
              </a:rPr>
            </a:br>
            <a:r>
              <a:rPr lang="zh-CN" altLang="en-US" sz="1800" dirty="0">
                <a:solidFill>
                  <a:srgbClr val="FF0000"/>
                </a:solidFill>
              </a:rPr>
              <a:t>（</a:t>
            </a:r>
            <a:r>
              <a:rPr lang="en-US" altLang="zh-CN" sz="1800" dirty="0">
                <a:solidFill>
                  <a:srgbClr val="FF0000"/>
                </a:solidFill>
              </a:rPr>
              <a:t>3.12 </a:t>
            </a:r>
            <a:r>
              <a:rPr lang="zh-CN" altLang="en-US" sz="1800" dirty="0">
                <a:solidFill>
                  <a:srgbClr val="FF0000"/>
                </a:solidFill>
              </a:rPr>
              <a:t>存储器的越界引用和缓冲区溢出）</a:t>
            </a:r>
            <a:br>
              <a:rPr lang="zh-CN" altLang="en-US" dirty="0">
                <a:solidFill>
                  <a:srgbClr val="FF0000"/>
                </a:solidFill>
              </a:rPr>
            </a:br>
            <a:endParaRPr lang="en-US" altLang="zh-CN" sz="2800" dirty="0">
              <a:solidFill>
                <a:srgbClr val="3333C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3906" name="Picture 2"/>
          <p:cNvPicPr>
            <a:picLocks noChangeAspect="1" noChangeArrowheads="1"/>
          </p:cNvPicPr>
          <p:nvPr/>
        </p:nvPicPr>
        <p:blipFill>
          <a:blip r:embed="rId2"/>
          <a:srcRect/>
          <a:stretch>
            <a:fillRect/>
          </a:stretch>
        </p:blipFill>
        <p:spPr bwMode="auto">
          <a:xfrm>
            <a:off x="4346575" y="1493838"/>
            <a:ext cx="4425950" cy="3259137"/>
          </a:xfrm>
          <a:prstGeom prst="rect">
            <a:avLst/>
          </a:prstGeom>
          <a:noFill/>
        </p:spPr>
      </p:pic>
      <p:sp>
        <p:nvSpPr>
          <p:cNvPr id="763907" name="Rectangle 3"/>
          <p:cNvSpPr>
            <a:spLocks noGrp="1" noChangeArrowheads="1"/>
          </p:cNvSpPr>
          <p:nvPr>
            <p:ph type="title"/>
          </p:nvPr>
        </p:nvSpPr>
        <p:spPr>
          <a:xfrm>
            <a:off x="457200" y="31750"/>
            <a:ext cx="8229600" cy="561975"/>
          </a:xfrm>
        </p:spPr>
        <p:txBody>
          <a:bodyPr/>
          <a:lstStyle/>
          <a:p>
            <a:r>
              <a:rPr lang="zh-CN" altLang="en-US"/>
              <a:t>程序的加载和运行</a:t>
            </a:r>
          </a:p>
        </p:txBody>
      </p:sp>
      <p:sp>
        <p:nvSpPr>
          <p:cNvPr id="763908" name="Rectangle 4"/>
          <p:cNvSpPr>
            <a:spLocks noGrp="1" noChangeArrowheads="1"/>
          </p:cNvSpPr>
          <p:nvPr>
            <p:ph type="body" idx="1"/>
          </p:nvPr>
        </p:nvSpPr>
        <p:spPr>
          <a:xfrm>
            <a:off x="134938" y="1285875"/>
            <a:ext cx="4746625" cy="515938"/>
          </a:xfrm>
        </p:spPr>
        <p:txBody>
          <a:bodyPr/>
          <a:lstStyle/>
          <a:p>
            <a:pPr>
              <a:buFontTx/>
              <a:buNone/>
            </a:pPr>
            <a:r>
              <a:rPr lang="en-US" altLang="zh-CN"/>
              <a:t>Unix&gt;</a:t>
            </a:r>
            <a:r>
              <a:rPr lang="en-US" altLang="zh-CN" sz="2200">
                <a:solidFill>
                  <a:srgbClr val="996600"/>
                </a:solidFill>
                <a:latin typeface="微软雅黑" pitchFamily="34" charset="-122"/>
                <a:ea typeface="微软雅黑" pitchFamily="34" charset="-122"/>
              </a:rPr>
              <a:t>ld</a:t>
            </a:r>
            <a:r>
              <a:rPr lang="en-US" altLang="zh-CN" sz="2200">
                <a:latin typeface="微软雅黑" pitchFamily="34" charset="-122"/>
                <a:ea typeface="微软雅黑" pitchFamily="34" charset="-122"/>
              </a:rPr>
              <a:t> </a:t>
            </a:r>
            <a:r>
              <a:rPr lang="en-US" altLang="zh-CN" sz="2200">
                <a:solidFill>
                  <a:srgbClr val="996600"/>
                </a:solidFill>
                <a:latin typeface="微软雅黑" pitchFamily="34" charset="-122"/>
                <a:ea typeface="微软雅黑" pitchFamily="34" charset="-122"/>
              </a:rPr>
              <a:t>-o test main.o test.o</a:t>
            </a:r>
          </a:p>
        </p:txBody>
      </p:sp>
      <p:sp>
        <p:nvSpPr>
          <p:cNvPr id="763909" name="Rectangle 5"/>
          <p:cNvSpPr>
            <a:spLocks noChangeArrowheads="1"/>
          </p:cNvSpPr>
          <p:nvPr/>
        </p:nvSpPr>
        <p:spPr bwMode="auto">
          <a:xfrm>
            <a:off x="100013" y="863600"/>
            <a:ext cx="5300662" cy="427038"/>
          </a:xfrm>
          <a:prstGeom prst="rect">
            <a:avLst/>
          </a:prstGeom>
          <a:noFill/>
          <a:ln w="9525">
            <a:noFill/>
            <a:miter lim="800000"/>
            <a:headEnd/>
            <a:tailEnd/>
          </a:ln>
          <a:effectLst/>
        </p:spPr>
        <p:txBody>
          <a:bodyPr wrap="none">
            <a:spAutoFit/>
          </a:bodyPr>
          <a:lstStyle/>
          <a:p>
            <a:pPr eaLnBrk="1" hangingPunct="1"/>
            <a:r>
              <a:rPr lang="zh-CN" altLang="en-US" sz="2200"/>
              <a:t>若在</a:t>
            </a:r>
            <a:r>
              <a:rPr lang="en-US" altLang="zh-CN" sz="2200"/>
              <a:t>shell</a:t>
            </a:r>
            <a:r>
              <a:rPr lang="zh-CN" altLang="en-US" sz="2200"/>
              <a:t>命令行提示符下输入以下命令行</a:t>
            </a:r>
          </a:p>
        </p:txBody>
      </p:sp>
      <p:sp>
        <p:nvSpPr>
          <p:cNvPr id="763910" name="Text Box 6"/>
          <p:cNvSpPr txBox="1">
            <a:spLocks noChangeArrowheads="1"/>
          </p:cNvSpPr>
          <p:nvPr/>
        </p:nvSpPr>
        <p:spPr bwMode="auto">
          <a:xfrm>
            <a:off x="330200" y="2538413"/>
            <a:ext cx="3759200" cy="1831975"/>
          </a:xfrm>
          <a:prstGeom prst="rect">
            <a:avLst/>
          </a:prstGeom>
          <a:noFill/>
          <a:ln w="9525">
            <a:noFill/>
            <a:miter lim="800000"/>
            <a:headEnd/>
            <a:tailEnd/>
          </a:ln>
          <a:effectLst/>
        </p:spPr>
        <p:txBody>
          <a:bodyPr>
            <a:spAutoFit/>
          </a:bodyPr>
          <a:lstStyle/>
          <a:p>
            <a:pPr eaLnBrk="1" hangingPunct="1">
              <a:lnSpc>
                <a:spcPct val="130000"/>
              </a:lnSpc>
              <a:spcBef>
                <a:spcPct val="50000"/>
              </a:spcBef>
            </a:pPr>
            <a:r>
              <a:rPr lang="en-US" altLang="zh-CN" sz="2200">
                <a:solidFill>
                  <a:srgbClr val="3366FF"/>
                </a:solidFill>
              </a:rPr>
              <a:t>ld</a:t>
            </a:r>
            <a:r>
              <a:rPr lang="zh-CN" altLang="en-US" sz="2200">
                <a:solidFill>
                  <a:srgbClr val="3366FF"/>
                </a:solidFill>
              </a:rPr>
              <a:t>是可执行文件名（即命令名），随后是命令的若干参数，</a:t>
            </a:r>
            <a:r>
              <a:rPr lang="en-US" altLang="zh-CN" sz="2200">
                <a:solidFill>
                  <a:srgbClr val="3366FF"/>
                </a:solidFill>
              </a:rPr>
              <a:t>argv</a:t>
            </a:r>
            <a:r>
              <a:rPr lang="zh-CN" altLang="en-US" sz="2200">
                <a:solidFill>
                  <a:srgbClr val="3366FF"/>
                </a:solidFill>
              </a:rPr>
              <a:t>是一个以</a:t>
            </a:r>
            <a:r>
              <a:rPr lang="en-US" altLang="zh-CN" sz="2200">
                <a:solidFill>
                  <a:srgbClr val="3366FF"/>
                </a:solidFill>
              </a:rPr>
              <a:t>null</a:t>
            </a:r>
            <a:r>
              <a:rPr lang="zh-CN" altLang="en-US" sz="2200">
                <a:solidFill>
                  <a:srgbClr val="3366FF"/>
                </a:solidFill>
              </a:rPr>
              <a:t>结尾的指针数组，</a:t>
            </a:r>
            <a:r>
              <a:rPr lang="en-US" altLang="zh-CN" sz="2200">
                <a:solidFill>
                  <a:srgbClr val="3366FF"/>
                </a:solidFill>
              </a:rPr>
              <a:t>argc=5</a:t>
            </a:r>
          </a:p>
        </p:txBody>
      </p:sp>
      <p:sp>
        <p:nvSpPr>
          <p:cNvPr id="763911" name="Text Box 7"/>
          <p:cNvSpPr txBox="1">
            <a:spLocks noChangeArrowheads="1"/>
          </p:cNvSpPr>
          <p:nvPr/>
        </p:nvSpPr>
        <p:spPr bwMode="auto">
          <a:xfrm>
            <a:off x="119063" y="5110163"/>
            <a:ext cx="8882062" cy="762000"/>
          </a:xfrm>
          <a:prstGeom prst="rect">
            <a:avLst/>
          </a:prstGeom>
          <a:noFill/>
          <a:ln w="9525">
            <a:noFill/>
            <a:miter lim="800000"/>
            <a:headEnd/>
            <a:tailEnd/>
          </a:ln>
          <a:effectLst/>
        </p:spPr>
        <p:txBody>
          <a:bodyPr>
            <a:spAutoFit/>
          </a:bodyPr>
          <a:lstStyle/>
          <a:p>
            <a:pPr eaLnBrk="1" hangingPunct="1">
              <a:spcBef>
                <a:spcPct val="50000"/>
              </a:spcBef>
            </a:pPr>
            <a:r>
              <a:rPr lang="zh-CN" altLang="en-US" sz="2200"/>
              <a:t>在</a:t>
            </a:r>
            <a:r>
              <a:rPr lang="en-US" altLang="zh-CN" sz="2200"/>
              <a:t>shell</a:t>
            </a:r>
            <a:r>
              <a:rPr lang="zh-CN" altLang="en-US" sz="2200"/>
              <a:t>命令行提示符后键入命令并按“</a:t>
            </a:r>
            <a:r>
              <a:rPr lang="en-US" altLang="zh-CN" sz="2200"/>
              <a:t>enter”</a:t>
            </a:r>
            <a:r>
              <a:rPr lang="zh-CN" altLang="en-US" sz="2200"/>
              <a:t>键后，便构造</a:t>
            </a:r>
            <a:r>
              <a:rPr lang="en-US" altLang="zh-CN" sz="2200"/>
              <a:t>argv</a:t>
            </a:r>
            <a:r>
              <a:rPr lang="zh-CN" altLang="en-US" sz="2200"/>
              <a:t>和</a:t>
            </a:r>
            <a:r>
              <a:rPr lang="en-US" altLang="zh-CN" sz="2200"/>
              <a:t>envp</a:t>
            </a:r>
            <a:r>
              <a:rPr lang="zh-CN" altLang="en-US" sz="2200"/>
              <a:t>，然后</a:t>
            </a:r>
            <a:r>
              <a:rPr lang="zh-CN" altLang="en-US" sz="2200">
                <a:solidFill>
                  <a:srgbClr val="FF0000"/>
                </a:solidFill>
              </a:rPr>
              <a:t>调用</a:t>
            </a:r>
            <a:r>
              <a:rPr lang="en-US" altLang="zh-CN" sz="2200">
                <a:solidFill>
                  <a:srgbClr val="FF0000"/>
                </a:solidFill>
              </a:rPr>
              <a:t>execve()</a:t>
            </a:r>
            <a:r>
              <a:rPr lang="zh-CN" altLang="en-US" sz="2200">
                <a:solidFill>
                  <a:srgbClr val="FF0000"/>
                </a:solidFill>
              </a:rPr>
              <a:t>函数</a:t>
            </a:r>
            <a:r>
              <a:rPr lang="zh-CN" altLang="en-US" sz="2200"/>
              <a:t>来启动加载器，最终转</a:t>
            </a:r>
            <a:r>
              <a:rPr lang="en-US" altLang="zh-CN" sz="2200">
                <a:solidFill>
                  <a:srgbClr val="FF0000"/>
                </a:solidFill>
              </a:rPr>
              <a:t>main()</a:t>
            </a:r>
            <a:r>
              <a:rPr lang="zh-CN" altLang="en-US" sz="2200">
                <a:solidFill>
                  <a:srgbClr val="FF0000"/>
                </a:solidFill>
              </a:rPr>
              <a:t>函数</a:t>
            </a:r>
            <a:r>
              <a:rPr lang="zh-CN" altLang="en-US" sz="2200"/>
              <a:t>执行</a:t>
            </a:r>
          </a:p>
        </p:txBody>
      </p:sp>
      <p:sp>
        <p:nvSpPr>
          <p:cNvPr id="763912" name="Rectangle 8"/>
          <p:cNvSpPr>
            <a:spLocks noChangeArrowheads="1"/>
          </p:cNvSpPr>
          <p:nvPr/>
        </p:nvSpPr>
        <p:spPr bwMode="auto">
          <a:xfrm>
            <a:off x="358775" y="5915025"/>
            <a:ext cx="7221538" cy="395288"/>
          </a:xfrm>
          <a:prstGeom prst="rect">
            <a:avLst/>
          </a:prstGeom>
          <a:noFill/>
          <a:ln w="9525">
            <a:noFill/>
            <a:miter lim="800000"/>
            <a:headEnd/>
            <a:tailEnd/>
          </a:ln>
          <a:effectLst/>
        </p:spPr>
        <p:txBody>
          <a:bodyPr>
            <a:spAutoFit/>
          </a:bodyPr>
          <a:lstStyle/>
          <a:p>
            <a:pPr>
              <a:lnSpc>
                <a:spcPct val="105000"/>
              </a:lnSpc>
              <a:spcBef>
                <a:spcPct val="20000"/>
              </a:spcBef>
            </a:pPr>
            <a:r>
              <a:rPr lang="en-US" altLang="zh-CN" sz="1900">
                <a:solidFill>
                  <a:srgbClr val="0066CC"/>
                </a:solidFill>
                <a:latin typeface="Arial Black" pitchFamily="34" charset="0"/>
              </a:rPr>
              <a:t>int execve(char *filename, char *argv[], *envp[]);</a:t>
            </a:r>
          </a:p>
        </p:txBody>
      </p:sp>
      <p:sp>
        <p:nvSpPr>
          <p:cNvPr id="763913" name="Rectangle 9"/>
          <p:cNvSpPr>
            <a:spLocks noChangeArrowheads="1"/>
          </p:cNvSpPr>
          <p:nvPr/>
        </p:nvSpPr>
        <p:spPr bwMode="auto">
          <a:xfrm>
            <a:off x="352425" y="6307138"/>
            <a:ext cx="6048375" cy="381000"/>
          </a:xfrm>
          <a:prstGeom prst="rect">
            <a:avLst/>
          </a:prstGeom>
          <a:noFill/>
          <a:ln w="9525">
            <a:noFill/>
            <a:miter lim="800000"/>
            <a:headEnd/>
            <a:tailEnd/>
          </a:ln>
          <a:effectLst/>
        </p:spPr>
        <p:txBody>
          <a:bodyPr wrap="none">
            <a:spAutoFit/>
          </a:bodyPr>
          <a:lstStyle/>
          <a:p>
            <a:pPr eaLnBrk="1" hangingPunct="1"/>
            <a:r>
              <a:rPr lang="en-US" altLang="zh-CN" sz="1900">
                <a:solidFill>
                  <a:srgbClr val="0066CC"/>
                </a:solidFill>
                <a:latin typeface="Arial Black" pitchFamily="34" charset="0"/>
                <a:ea typeface="宋体" pitchFamily="2" charset="-122"/>
              </a:rPr>
              <a:t>int main(int argc, char *argv[], char *envp[]);</a:t>
            </a:r>
            <a:endParaRPr lang="zh-CN" altLang="en-US" sz="1900">
              <a:solidFill>
                <a:srgbClr val="0066CC"/>
              </a:solidFill>
              <a:latin typeface="Arial Black" pitchFamily="34" charset="0"/>
              <a:ea typeface="宋体" pitchFamily="2" charset="-122"/>
            </a:endParaRPr>
          </a:p>
        </p:txBody>
      </p:sp>
      <p:sp>
        <p:nvSpPr>
          <p:cNvPr id="763914" name="Line 10"/>
          <p:cNvSpPr>
            <a:spLocks noChangeShapeType="1"/>
          </p:cNvSpPr>
          <p:nvPr/>
        </p:nvSpPr>
        <p:spPr bwMode="auto">
          <a:xfrm>
            <a:off x="4338638" y="1566863"/>
            <a:ext cx="1162050" cy="217487"/>
          </a:xfrm>
          <a:prstGeom prst="line">
            <a:avLst/>
          </a:prstGeom>
          <a:noFill/>
          <a:ln w="38100">
            <a:solidFill>
              <a:srgbClr val="FF0000"/>
            </a:solidFill>
            <a:round/>
            <a:headEnd/>
            <a:tailEnd type="triangle" w="med" len="med"/>
          </a:ln>
          <a:effectLst/>
        </p:spPr>
        <p:txBody>
          <a:bodyPr/>
          <a:lstStyle/>
          <a:p>
            <a:endParaRPr lang="zh-CN" altLang="en-US"/>
          </a:p>
        </p:txBody>
      </p:sp>
      <p:sp>
        <p:nvSpPr>
          <p:cNvPr id="763915" name="Line 11"/>
          <p:cNvSpPr>
            <a:spLocks noChangeShapeType="1"/>
          </p:cNvSpPr>
          <p:nvPr/>
        </p:nvSpPr>
        <p:spPr bwMode="auto">
          <a:xfrm flipH="1">
            <a:off x="3440113" y="2278063"/>
            <a:ext cx="4078287" cy="3775075"/>
          </a:xfrm>
          <a:prstGeom prst="line">
            <a:avLst/>
          </a:prstGeom>
          <a:noFill/>
          <a:ln w="28575">
            <a:solidFill>
              <a:srgbClr val="FF0000"/>
            </a:solidFill>
            <a:round/>
            <a:headEnd/>
            <a:tailEnd type="triangle" w="med" len="med"/>
          </a:ln>
          <a:effectLst/>
        </p:spPr>
        <p:txBody>
          <a:bodyPr/>
          <a:lstStyle/>
          <a:p>
            <a:endParaRPr lang="zh-CN" altLang="en-US"/>
          </a:p>
        </p:txBody>
      </p:sp>
      <p:sp>
        <p:nvSpPr>
          <p:cNvPr id="763916" name="Line 12"/>
          <p:cNvSpPr>
            <a:spLocks noChangeShapeType="1"/>
          </p:cNvSpPr>
          <p:nvPr/>
        </p:nvSpPr>
        <p:spPr bwMode="auto">
          <a:xfrm flipH="1">
            <a:off x="5153025" y="1828800"/>
            <a:ext cx="725488" cy="4165600"/>
          </a:xfrm>
          <a:prstGeom prst="line">
            <a:avLst/>
          </a:prstGeom>
          <a:noFill/>
          <a:ln w="28575">
            <a:solidFill>
              <a:srgbClr val="FF000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3909"/>
                                        </p:tgtEl>
                                        <p:attrNameLst>
                                          <p:attrName>style.visibility</p:attrName>
                                        </p:attrNameLst>
                                      </p:cBhvr>
                                      <p:to>
                                        <p:strVal val="visible"/>
                                      </p:to>
                                    </p:set>
                                    <p:animEffect transition="in" filter="blinds(horizontal)">
                                      <p:cBhvr>
                                        <p:cTn id="7" dur="500"/>
                                        <p:tgtEl>
                                          <p:spTgt spid="76390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63908">
                                            <p:txEl>
                                              <p:pRg st="0" end="0"/>
                                            </p:txEl>
                                          </p:spTgt>
                                        </p:tgtEl>
                                        <p:attrNameLst>
                                          <p:attrName>style.visibility</p:attrName>
                                        </p:attrNameLst>
                                      </p:cBhvr>
                                      <p:to>
                                        <p:strVal val="visible"/>
                                      </p:to>
                                    </p:set>
                                    <p:animEffect transition="in" filter="blinds(horizontal)">
                                      <p:cBhvr>
                                        <p:cTn id="12" dur="500"/>
                                        <p:tgtEl>
                                          <p:spTgt spid="76390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63910"/>
                                        </p:tgtEl>
                                        <p:attrNameLst>
                                          <p:attrName>style.visibility</p:attrName>
                                        </p:attrNameLst>
                                      </p:cBhvr>
                                      <p:to>
                                        <p:strVal val="visible"/>
                                      </p:to>
                                    </p:set>
                                    <p:animEffect transition="in" filter="blinds(horizontal)">
                                      <p:cBhvr>
                                        <p:cTn id="17" dur="500"/>
                                        <p:tgtEl>
                                          <p:spTgt spid="7639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63906"/>
                                        </p:tgtEl>
                                        <p:attrNameLst>
                                          <p:attrName>style.visibility</p:attrName>
                                        </p:attrNameLst>
                                      </p:cBhvr>
                                      <p:to>
                                        <p:strVal val="visible"/>
                                      </p:to>
                                    </p:set>
                                    <p:animEffect transition="in" filter="blinds(horizontal)">
                                      <p:cBhvr>
                                        <p:cTn id="22" dur="500"/>
                                        <p:tgtEl>
                                          <p:spTgt spid="76390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63911"/>
                                        </p:tgtEl>
                                        <p:attrNameLst>
                                          <p:attrName>style.visibility</p:attrName>
                                        </p:attrNameLst>
                                      </p:cBhvr>
                                      <p:to>
                                        <p:strVal val="visible"/>
                                      </p:to>
                                    </p:set>
                                    <p:animEffect transition="in" filter="blinds(horizontal)">
                                      <p:cBhvr>
                                        <p:cTn id="27" dur="500"/>
                                        <p:tgtEl>
                                          <p:spTgt spid="7639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63912"/>
                                        </p:tgtEl>
                                        <p:attrNameLst>
                                          <p:attrName>style.visibility</p:attrName>
                                        </p:attrNameLst>
                                      </p:cBhvr>
                                      <p:to>
                                        <p:strVal val="visible"/>
                                      </p:to>
                                    </p:set>
                                    <p:animEffect transition="in" filter="blinds(horizontal)">
                                      <p:cBhvr>
                                        <p:cTn id="32" dur="500"/>
                                        <p:tgtEl>
                                          <p:spTgt spid="7639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63913"/>
                                        </p:tgtEl>
                                        <p:attrNameLst>
                                          <p:attrName>style.visibility</p:attrName>
                                        </p:attrNameLst>
                                      </p:cBhvr>
                                      <p:to>
                                        <p:strVal val="visible"/>
                                      </p:to>
                                    </p:set>
                                    <p:animEffect transition="in" filter="blinds(horizontal)">
                                      <p:cBhvr>
                                        <p:cTn id="37" dur="500"/>
                                        <p:tgtEl>
                                          <p:spTgt spid="76391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63914"/>
                                        </p:tgtEl>
                                        <p:attrNameLst>
                                          <p:attrName>style.visibility</p:attrName>
                                        </p:attrNameLst>
                                      </p:cBhvr>
                                      <p:to>
                                        <p:strVal val="visible"/>
                                      </p:to>
                                    </p:set>
                                    <p:animEffect transition="in" filter="blinds(horizontal)">
                                      <p:cBhvr>
                                        <p:cTn id="42" dur="500"/>
                                        <p:tgtEl>
                                          <p:spTgt spid="76391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63915"/>
                                        </p:tgtEl>
                                        <p:attrNameLst>
                                          <p:attrName>style.visibility</p:attrName>
                                        </p:attrNameLst>
                                      </p:cBhvr>
                                      <p:to>
                                        <p:strVal val="visible"/>
                                      </p:to>
                                    </p:set>
                                    <p:animEffect transition="in" filter="blinds(horizontal)">
                                      <p:cBhvr>
                                        <p:cTn id="47" dur="500"/>
                                        <p:tgtEl>
                                          <p:spTgt spid="76391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63916"/>
                                        </p:tgtEl>
                                        <p:attrNameLst>
                                          <p:attrName>style.visibility</p:attrName>
                                        </p:attrNameLst>
                                      </p:cBhvr>
                                      <p:to>
                                        <p:strVal val="visible"/>
                                      </p:to>
                                    </p:set>
                                    <p:animEffect transition="in" filter="blinds(horizontal)">
                                      <p:cBhvr>
                                        <p:cTn id="52" dur="500"/>
                                        <p:tgtEl>
                                          <p:spTgt spid="763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8" grpId="0" build="p"/>
      <p:bldP spid="763909" grpId="0"/>
      <p:bldP spid="763910" grpId="0"/>
      <p:bldP spid="763911" grpId="0"/>
      <p:bldP spid="763912" grpId="0"/>
      <p:bldP spid="763913" grpId="0"/>
      <p:bldP spid="763914" grpId="0" animBg="1"/>
      <p:bldP spid="763915" grpId="0" animBg="1"/>
      <p:bldP spid="7639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ChangeArrowheads="1"/>
          </p:cNvSpPr>
          <p:nvPr>
            <p:ph type="title"/>
          </p:nvPr>
        </p:nvSpPr>
        <p:spPr>
          <a:xfrm>
            <a:off x="457200" y="98425"/>
            <a:ext cx="8229600" cy="561975"/>
          </a:xfrm>
        </p:spPr>
        <p:txBody>
          <a:bodyPr/>
          <a:lstStyle/>
          <a:p>
            <a:pPr algn="l"/>
            <a:r>
              <a:rPr lang="zh-CN" altLang="en-US"/>
              <a:t>缓冲区溢出攻击</a:t>
            </a:r>
          </a:p>
        </p:txBody>
      </p:sp>
      <p:sp>
        <p:nvSpPr>
          <p:cNvPr id="764934" name="Text Box 6"/>
          <p:cNvSpPr txBox="1">
            <a:spLocks noChangeArrowheads="1"/>
          </p:cNvSpPr>
          <p:nvPr/>
        </p:nvSpPr>
        <p:spPr bwMode="auto">
          <a:xfrm>
            <a:off x="701675" y="5445125"/>
            <a:ext cx="769938" cy="301625"/>
          </a:xfrm>
          <a:prstGeom prst="rect">
            <a:avLst/>
          </a:prstGeom>
          <a:solidFill>
            <a:srgbClr val="FFFFFF"/>
          </a:solidFill>
          <a:ln w="9525">
            <a:solidFill>
              <a:srgbClr val="000000"/>
            </a:solidFill>
            <a:miter lim="800000"/>
            <a:headEnd/>
            <a:tailEnd/>
          </a:ln>
        </p:spPr>
        <p:txBody>
          <a:bodyPr tIns="0" bIns="0"/>
          <a:lstStyle/>
          <a:p>
            <a:pPr algn="just" eaLnBrk="1" hangingPunct="1"/>
            <a:r>
              <a:rPr lang="en-US" altLang="zh-CN" sz="2000"/>
              <a:t>argv</a:t>
            </a:r>
          </a:p>
        </p:txBody>
      </p:sp>
      <p:sp>
        <p:nvSpPr>
          <p:cNvPr id="764935" name="Line 7"/>
          <p:cNvSpPr>
            <a:spLocks noChangeShapeType="1"/>
          </p:cNvSpPr>
          <p:nvPr/>
        </p:nvSpPr>
        <p:spPr bwMode="auto">
          <a:xfrm flipV="1">
            <a:off x="1485900" y="5568950"/>
            <a:ext cx="306388" cy="1588"/>
          </a:xfrm>
          <a:prstGeom prst="line">
            <a:avLst/>
          </a:prstGeom>
          <a:noFill/>
          <a:ln w="9525">
            <a:solidFill>
              <a:srgbClr val="000000"/>
            </a:solidFill>
            <a:round/>
            <a:headEnd/>
            <a:tailEnd type="triangle" w="med" len="med"/>
          </a:ln>
        </p:spPr>
        <p:txBody>
          <a:bodyPr/>
          <a:lstStyle/>
          <a:p>
            <a:endParaRPr lang="zh-CN" altLang="en-US"/>
          </a:p>
        </p:txBody>
      </p:sp>
      <p:sp>
        <p:nvSpPr>
          <p:cNvPr id="764936" name="Rectangle 8"/>
          <p:cNvSpPr>
            <a:spLocks noChangeArrowheads="1"/>
          </p:cNvSpPr>
          <p:nvPr/>
        </p:nvSpPr>
        <p:spPr bwMode="auto">
          <a:xfrm>
            <a:off x="1781175" y="5364163"/>
            <a:ext cx="1601788" cy="1035050"/>
          </a:xfrm>
          <a:prstGeom prst="rect">
            <a:avLst/>
          </a:prstGeom>
          <a:solidFill>
            <a:srgbClr val="FFFFFF"/>
          </a:solidFill>
          <a:ln w="9525">
            <a:solidFill>
              <a:srgbClr val="000000"/>
            </a:solidFill>
            <a:miter lim="800000"/>
            <a:headEnd/>
            <a:tailEnd/>
          </a:ln>
        </p:spPr>
        <p:txBody>
          <a:bodyPr/>
          <a:lstStyle/>
          <a:p>
            <a:endParaRPr lang="zh-CN" altLang="en-US"/>
          </a:p>
        </p:txBody>
      </p:sp>
      <p:sp>
        <p:nvSpPr>
          <p:cNvPr id="764937" name="Line 9"/>
          <p:cNvSpPr>
            <a:spLocks noChangeShapeType="1"/>
          </p:cNvSpPr>
          <p:nvPr/>
        </p:nvSpPr>
        <p:spPr bwMode="auto">
          <a:xfrm>
            <a:off x="1781175" y="5724525"/>
            <a:ext cx="1601788" cy="0"/>
          </a:xfrm>
          <a:prstGeom prst="line">
            <a:avLst/>
          </a:prstGeom>
          <a:noFill/>
          <a:ln w="9525">
            <a:solidFill>
              <a:srgbClr val="000000"/>
            </a:solidFill>
            <a:round/>
            <a:headEnd/>
            <a:tailEnd/>
          </a:ln>
        </p:spPr>
        <p:txBody>
          <a:bodyPr/>
          <a:lstStyle/>
          <a:p>
            <a:endParaRPr lang="zh-CN" altLang="en-US"/>
          </a:p>
        </p:txBody>
      </p:sp>
      <p:sp>
        <p:nvSpPr>
          <p:cNvPr id="764938" name="Text Box 10"/>
          <p:cNvSpPr txBox="1">
            <a:spLocks noChangeArrowheads="1"/>
          </p:cNvSpPr>
          <p:nvPr/>
        </p:nvSpPr>
        <p:spPr bwMode="auto">
          <a:xfrm>
            <a:off x="2022475" y="5395913"/>
            <a:ext cx="1023938" cy="288925"/>
          </a:xfrm>
          <a:prstGeom prst="rect">
            <a:avLst/>
          </a:prstGeom>
          <a:solidFill>
            <a:srgbClr val="FFFFFF"/>
          </a:solidFill>
          <a:ln w="9525">
            <a:noFill/>
            <a:miter lim="800000"/>
            <a:headEnd/>
            <a:tailEnd/>
          </a:ln>
        </p:spPr>
        <p:txBody>
          <a:bodyPr lIns="0" tIns="0" rIns="0" bIns="0"/>
          <a:lstStyle/>
          <a:p>
            <a:pPr algn="just" eaLnBrk="1" hangingPunct="1"/>
            <a:r>
              <a:rPr lang="en-US" altLang="zh-CN" sz="2000"/>
              <a:t> argv[0]</a:t>
            </a:r>
          </a:p>
        </p:txBody>
      </p:sp>
      <p:sp>
        <p:nvSpPr>
          <p:cNvPr id="764939" name="Text Box 11"/>
          <p:cNvSpPr txBox="1">
            <a:spLocks noChangeArrowheads="1"/>
          </p:cNvSpPr>
          <p:nvPr/>
        </p:nvSpPr>
        <p:spPr bwMode="auto">
          <a:xfrm>
            <a:off x="2141538" y="6084888"/>
            <a:ext cx="660400" cy="227012"/>
          </a:xfrm>
          <a:prstGeom prst="rect">
            <a:avLst/>
          </a:prstGeom>
          <a:solidFill>
            <a:srgbClr val="FFFFFF"/>
          </a:solidFill>
          <a:ln w="9525">
            <a:noFill/>
            <a:miter lim="800000"/>
            <a:headEnd/>
            <a:tailEnd/>
          </a:ln>
        </p:spPr>
        <p:txBody>
          <a:bodyPr lIns="0" tIns="0" rIns="0" bIns="0"/>
          <a:lstStyle/>
          <a:p>
            <a:pPr algn="just" eaLnBrk="1" hangingPunct="1"/>
            <a:r>
              <a:rPr lang="en-US" altLang="zh-CN" sz="2000"/>
              <a:t>  null</a:t>
            </a:r>
          </a:p>
        </p:txBody>
      </p:sp>
      <p:sp>
        <p:nvSpPr>
          <p:cNvPr id="764940" name="Text Box 12"/>
          <p:cNvSpPr txBox="1">
            <a:spLocks noChangeArrowheads="1"/>
          </p:cNvSpPr>
          <p:nvPr/>
        </p:nvSpPr>
        <p:spPr bwMode="auto">
          <a:xfrm>
            <a:off x="2201863" y="5003800"/>
            <a:ext cx="892175" cy="301625"/>
          </a:xfrm>
          <a:prstGeom prst="rect">
            <a:avLst/>
          </a:prstGeom>
          <a:solidFill>
            <a:srgbClr val="FFFFFF"/>
          </a:solidFill>
          <a:ln w="9525">
            <a:noFill/>
            <a:miter lim="800000"/>
            <a:headEnd/>
            <a:tailEnd/>
          </a:ln>
        </p:spPr>
        <p:txBody>
          <a:bodyPr lIns="0" tIns="0" rIns="0" bIns="0"/>
          <a:lstStyle/>
          <a:p>
            <a:pPr algn="just" eaLnBrk="1" hangingPunct="1"/>
            <a:r>
              <a:rPr lang="en-US" altLang="zh-CN" sz="2000"/>
              <a:t>argv[]</a:t>
            </a:r>
          </a:p>
        </p:txBody>
      </p:sp>
      <p:sp>
        <p:nvSpPr>
          <p:cNvPr id="764941" name="Line 13"/>
          <p:cNvSpPr>
            <a:spLocks noChangeShapeType="1"/>
          </p:cNvSpPr>
          <p:nvPr/>
        </p:nvSpPr>
        <p:spPr bwMode="auto">
          <a:xfrm>
            <a:off x="3402013" y="5543550"/>
            <a:ext cx="439737" cy="1588"/>
          </a:xfrm>
          <a:prstGeom prst="line">
            <a:avLst/>
          </a:prstGeom>
          <a:noFill/>
          <a:ln w="9525">
            <a:solidFill>
              <a:srgbClr val="000000"/>
            </a:solidFill>
            <a:round/>
            <a:headEnd/>
            <a:tailEnd type="triangle" w="med" len="med"/>
          </a:ln>
        </p:spPr>
        <p:txBody>
          <a:bodyPr/>
          <a:lstStyle/>
          <a:p>
            <a:endParaRPr lang="zh-CN" altLang="en-US"/>
          </a:p>
        </p:txBody>
      </p:sp>
      <p:sp>
        <p:nvSpPr>
          <p:cNvPr id="764942" name="Text Box 14"/>
          <p:cNvSpPr txBox="1">
            <a:spLocks noChangeArrowheads="1"/>
          </p:cNvSpPr>
          <p:nvPr/>
        </p:nvSpPr>
        <p:spPr bwMode="auto">
          <a:xfrm>
            <a:off x="3806825" y="5364163"/>
            <a:ext cx="1538288" cy="314325"/>
          </a:xfrm>
          <a:prstGeom prst="rect">
            <a:avLst/>
          </a:prstGeom>
          <a:solidFill>
            <a:srgbClr val="FFFFFF"/>
          </a:solidFill>
          <a:ln w="9525">
            <a:solidFill>
              <a:srgbClr val="000000"/>
            </a:solidFill>
            <a:miter lim="800000"/>
            <a:headEnd/>
            <a:tailEnd/>
          </a:ln>
        </p:spPr>
        <p:txBody>
          <a:bodyPr tIns="0" bIns="0"/>
          <a:lstStyle/>
          <a:p>
            <a:pPr algn="just" eaLnBrk="1" hangingPunct="1"/>
            <a:r>
              <a:rPr lang="zh-CN" altLang="en-US" sz="2000"/>
              <a:t>“</a:t>
            </a:r>
            <a:r>
              <a:rPr lang="en-US" altLang="zh-CN" sz="2000"/>
              <a:t>./test</a:t>
            </a:r>
            <a:r>
              <a:rPr lang="zh-CN" altLang="en-US" sz="2000"/>
              <a:t>＂</a:t>
            </a:r>
          </a:p>
        </p:txBody>
      </p:sp>
      <p:sp>
        <p:nvSpPr>
          <p:cNvPr id="764946" name="Rectangle 18"/>
          <p:cNvSpPr>
            <a:spLocks noChangeArrowheads="1"/>
          </p:cNvSpPr>
          <p:nvPr/>
        </p:nvSpPr>
        <p:spPr bwMode="auto">
          <a:xfrm>
            <a:off x="296863" y="1112838"/>
            <a:ext cx="4000500" cy="3937000"/>
          </a:xfrm>
          <a:prstGeom prst="rect">
            <a:avLst/>
          </a:prstGeom>
          <a:noFill/>
          <a:ln w="9525">
            <a:noFill/>
            <a:miter lim="800000"/>
            <a:headEnd/>
            <a:tailEnd/>
          </a:ln>
          <a:effectLst/>
        </p:spPr>
        <p:txBody>
          <a:bodyPr wrap="none" anchor="ctr">
            <a:spAutoFit/>
          </a:bodyPr>
          <a:lstStyle/>
          <a:p>
            <a:pPr eaLnBrk="1" hangingPunct="1">
              <a:lnSpc>
                <a:spcPct val="95000"/>
              </a:lnSpc>
            </a:pPr>
            <a:r>
              <a:rPr lang="en-US" altLang="zh-CN" sz="1900">
                <a:solidFill>
                  <a:srgbClr val="0000FF"/>
                </a:solidFill>
              </a:rPr>
              <a:t>#include "stdio.h"</a:t>
            </a:r>
          </a:p>
          <a:p>
            <a:pPr eaLnBrk="1" hangingPunct="1">
              <a:lnSpc>
                <a:spcPct val="95000"/>
              </a:lnSpc>
            </a:pPr>
            <a:r>
              <a:rPr lang="en-US" altLang="zh-CN" sz="1900">
                <a:solidFill>
                  <a:srgbClr val="0000FF"/>
                </a:solidFill>
              </a:rPr>
              <a:t>char code[]=</a:t>
            </a:r>
          </a:p>
          <a:p>
            <a:pPr eaLnBrk="1" hangingPunct="1">
              <a:lnSpc>
                <a:spcPct val="95000"/>
              </a:lnSpc>
            </a:pPr>
            <a:r>
              <a:rPr lang="en-US" altLang="zh-CN" sz="1900">
                <a:solidFill>
                  <a:srgbClr val="0000FF"/>
                </a:solidFill>
              </a:rPr>
              <a:t>      "0123456789ABCDEFXXXX"</a:t>
            </a:r>
          </a:p>
          <a:p>
            <a:pPr eaLnBrk="1" hangingPunct="1">
              <a:lnSpc>
                <a:spcPct val="95000"/>
              </a:lnSpc>
            </a:pPr>
            <a:r>
              <a:rPr lang="en-US" altLang="zh-CN" sz="1900">
                <a:solidFill>
                  <a:srgbClr val="0000FF"/>
                </a:solidFill>
              </a:rPr>
              <a:t>      "\x11\x84\x04\x08"</a:t>
            </a:r>
          </a:p>
          <a:p>
            <a:pPr eaLnBrk="1" hangingPunct="1">
              <a:lnSpc>
                <a:spcPct val="95000"/>
              </a:lnSpc>
            </a:pPr>
            <a:r>
              <a:rPr lang="en-US" altLang="zh-CN" sz="1900">
                <a:solidFill>
                  <a:srgbClr val="0000FF"/>
                </a:solidFill>
              </a:rPr>
              <a:t>      "\x00"; </a:t>
            </a:r>
          </a:p>
          <a:p>
            <a:pPr eaLnBrk="1" hangingPunct="1">
              <a:lnSpc>
                <a:spcPct val="95000"/>
              </a:lnSpc>
            </a:pPr>
            <a:r>
              <a:rPr lang="en-US" altLang="zh-CN" sz="1900">
                <a:solidFill>
                  <a:srgbClr val="0000FF"/>
                </a:solidFill>
              </a:rPr>
              <a:t>int main(void)</a:t>
            </a:r>
          </a:p>
          <a:p>
            <a:pPr eaLnBrk="1" hangingPunct="1">
              <a:lnSpc>
                <a:spcPct val="95000"/>
              </a:lnSpc>
            </a:pPr>
            <a:r>
              <a:rPr lang="en-US" altLang="zh-CN" sz="1900">
                <a:solidFill>
                  <a:srgbClr val="0000FF"/>
                </a:solidFill>
              </a:rPr>
              <a:t>{</a:t>
            </a:r>
          </a:p>
          <a:p>
            <a:pPr eaLnBrk="1" hangingPunct="1">
              <a:lnSpc>
                <a:spcPct val="95000"/>
              </a:lnSpc>
            </a:pPr>
            <a:r>
              <a:rPr lang="en-US" altLang="zh-CN" sz="1900">
                <a:solidFill>
                  <a:srgbClr val="0000FF"/>
                </a:solidFill>
              </a:rPr>
              <a:t>      char *argv[3];</a:t>
            </a:r>
          </a:p>
          <a:p>
            <a:pPr eaLnBrk="1" hangingPunct="1">
              <a:lnSpc>
                <a:spcPct val="95000"/>
              </a:lnSpc>
            </a:pPr>
            <a:r>
              <a:rPr lang="en-US" altLang="zh-CN" sz="1900">
                <a:solidFill>
                  <a:srgbClr val="0000FF"/>
                </a:solidFill>
              </a:rPr>
              <a:t>      argv[0]="./test";</a:t>
            </a:r>
          </a:p>
          <a:p>
            <a:pPr eaLnBrk="1" hangingPunct="1">
              <a:lnSpc>
                <a:spcPct val="95000"/>
              </a:lnSpc>
            </a:pPr>
            <a:r>
              <a:rPr lang="en-US" altLang="zh-CN" sz="1900">
                <a:solidFill>
                  <a:srgbClr val="0000FF"/>
                </a:solidFill>
              </a:rPr>
              <a:t>      argv[1]=code;</a:t>
            </a:r>
          </a:p>
          <a:p>
            <a:pPr eaLnBrk="1" hangingPunct="1">
              <a:lnSpc>
                <a:spcPct val="95000"/>
              </a:lnSpc>
            </a:pPr>
            <a:r>
              <a:rPr lang="en-US" altLang="zh-CN" sz="1900">
                <a:solidFill>
                  <a:srgbClr val="0000FF"/>
                </a:solidFill>
              </a:rPr>
              <a:t>      argv[2]=NULL;</a:t>
            </a:r>
          </a:p>
          <a:p>
            <a:pPr eaLnBrk="1" hangingPunct="1">
              <a:lnSpc>
                <a:spcPct val="95000"/>
              </a:lnSpc>
            </a:pPr>
            <a:r>
              <a:rPr lang="en-US" altLang="zh-CN" sz="1900">
                <a:solidFill>
                  <a:srgbClr val="0000FF"/>
                </a:solidFill>
              </a:rPr>
              <a:t>      </a:t>
            </a:r>
            <a:r>
              <a:rPr lang="en-US" altLang="zh-CN" sz="1900">
                <a:solidFill>
                  <a:srgbClr val="FF3300"/>
                </a:solidFill>
              </a:rPr>
              <a:t>execve(argv[0],argv,NULL);</a:t>
            </a:r>
          </a:p>
          <a:p>
            <a:pPr eaLnBrk="1" hangingPunct="1">
              <a:lnSpc>
                <a:spcPct val="95000"/>
              </a:lnSpc>
            </a:pPr>
            <a:r>
              <a:rPr lang="en-US" altLang="zh-CN" sz="1900">
                <a:solidFill>
                  <a:srgbClr val="0000FF"/>
                </a:solidFill>
              </a:rPr>
              <a:t>      return 0;</a:t>
            </a:r>
          </a:p>
          <a:p>
            <a:pPr eaLnBrk="1" hangingPunct="1">
              <a:lnSpc>
                <a:spcPct val="95000"/>
              </a:lnSpc>
            </a:pPr>
            <a:r>
              <a:rPr lang="en-US" altLang="zh-CN" sz="1900">
                <a:solidFill>
                  <a:srgbClr val="0000FF"/>
                </a:solidFill>
              </a:rPr>
              <a:t>}</a:t>
            </a:r>
          </a:p>
        </p:txBody>
      </p:sp>
      <p:sp>
        <p:nvSpPr>
          <p:cNvPr id="764947" name="Rectangle 19"/>
          <p:cNvSpPr>
            <a:spLocks noChangeArrowheads="1"/>
          </p:cNvSpPr>
          <p:nvPr/>
        </p:nvSpPr>
        <p:spPr bwMode="auto">
          <a:xfrm>
            <a:off x="4840288" y="134938"/>
            <a:ext cx="4141787" cy="5003800"/>
          </a:xfrm>
          <a:prstGeom prst="rect">
            <a:avLst/>
          </a:prstGeom>
          <a:solidFill>
            <a:schemeClr val="bg1"/>
          </a:solidFill>
          <a:ln w="9525">
            <a:noFill/>
            <a:miter lim="800000"/>
            <a:headEnd/>
            <a:tailEnd/>
          </a:ln>
          <a:effectLst/>
        </p:spPr>
        <p:txBody>
          <a:bodyPr anchor="ctr">
            <a:spAutoFit/>
          </a:bodyPr>
          <a:lstStyle/>
          <a:p>
            <a:pPr eaLnBrk="1" hangingPunct="1">
              <a:tabLst>
                <a:tab pos="542925" algn="l"/>
              </a:tabLst>
            </a:pPr>
            <a:r>
              <a:rPr lang="en-US" altLang="zh-CN" sz="1900">
                <a:solidFill>
                  <a:srgbClr val="0000FF"/>
                </a:solidFill>
              </a:rPr>
              <a:t>#include "stdio.h"</a:t>
            </a:r>
          </a:p>
          <a:p>
            <a:pPr eaLnBrk="1" hangingPunct="1">
              <a:tabLst>
                <a:tab pos="542925" algn="l"/>
              </a:tabLst>
            </a:pPr>
            <a:r>
              <a:rPr lang="en-US" altLang="zh-CN" sz="1900">
                <a:solidFill>
                  <a:srgbClr val="0000FF"/>
                </a:solidFill>
              </a:rPr>
              <a:t>#include "string.h"</a:t>
            </a:r>
          </a:p>
          <a:p>
            <a:pPr eaLnBrk="1" hangingPunct="1">
              <a:tabLst>
                <a:tab pos="542925" algn="l"/>
              </a:tabLst>
            </a:pPr>
            <a:r>
              <a:rPr lang="en-US" altLang="zh-CN" sz="1900">
                <a:solidFill>
                  <a:srgbClr val="FF3300"/>
                </a:solidFill>
              </a:rPr>
              <a:t>void outputs(char *str) </a:t>
            </a:r>
          </a:p>
          <a:p>
            <a:pPr eaLnBrk="1" hangingPunct="1">
              <a:tabLst>
                <a:tab pos="542925" algn="l"/>
              </a:tabLst>
            </a:pPr>
            <a:r>
              <a:rPr lang="en-US" altLang="zh-CN" sz="1900">
                <a:solidFill>
                  <a:srgbClr val="FF3300"/>
                </a:solidFill>
              </a:rPr>
              <a:t>{ </a:t>
            </a:r>
          </a:p>
          <a:p>
            <a:pPr eaLnBrk="1" hangingPunct="1">
              <a:tabLst>
                <a:tab pos="542925" algn="l"/>
              </a:tabLst>
            </a:pPr>
            <a:r>
              <a:rPr lang="en-US" altLang="zh-CN" sz="1900">
                <a:solidFill>
                  <a:srgbClr val="FF3300"/>
                </a:solidFill>
              </a:rPr>
              <a:t>    char buffer[16]; </a:t>
            </a:r>
          </a:p>
          <a:p>
            <a:pPr eaLnBrk="1" hangingPunct="1">
              <a:tabLst>
                <a:tab pos="542925" algn="l"/>
              </a:tabLst>
            </a:pPr>
            <a:r>
              <a:rPr lang="en-US" altLang="zh-CN" sz="1900">
                <a:solidFill>
                  <a:srgbClr val="FF3300"/>
                </a:solidFill>
              </a:rPr>
              <a:t>    strcpy(buffer,str); </a:t>
            </a:r>
          </a:p>
          <a:p>
            <a:pPr eaLnBrk="1" hangingPunct="1">
              <a:tabLst>
                <a:tab pos="542925" algn="l"/>
              </a:tabLst>
            </a:pPr>
            <a:r>
              <a:rPr lang="en-US" altLang="zh-CN" sz="1900">
                <a:solidFill>
                  <a:srgbClr val="FF3300"/>
                </a:solidFill>
              </a:rPr>
              <a:t>    printf("%s \n", buffer);</a:t>
            </a:r>
          </a:p>
          <a:p>
            <a:pPr eaLnBrk="1" hangingPunct="1">
              <a:tabLst>
                <a:tab pos="542925" algn="l"/>
              </a:tabLst>
            </a:pPr>
            <a:r>
              <a:rPr lang="en-US" altLang="zh-CN" sz="1900">
                <a:solidFill>
                  <a:srgbClr val="FF3300"/>
                </a:solidFill>
              </a:rPr>
              <a:t>}</a:t>
            </a:r>
          </a:p>
          <a:p>
            <a:pPr eaLnBrk="1" hangingPunct="1">
              <a:tabLst>
                <a:tab pos="542925" algn="l"/>
              </a:tabLst>
            </a:pPr>
            <a:r>
              <a:rPr lang="en-US" altLang="zh-CN" sz="1900">
                <a:solidFill>
                  <a:srgbClr val="007635"/>
                </a:solidFill>
              </a:rPr>
              <a:t>void hacker(void)</a:t>
            </a:r>
          </a:p>
          <a:p>
            <a:pPr eaLnBrk="1" hangingPunct="1">
              <a:tabLst>
                <a:tab pos="542925" algn="l"/>
              </a:tabLst>
            </a:pPr>
            <a:r>
              <a:rPr lang="en-US" altLang="zh-CN" sz="1900">
                <a:solidFill>
                  <a:srgbClr val="007635"/>
                </a:solidFill>
              </a:rPr>
              <a:t>{</a:t>
            </a:r>
          </a:p>
          <a:p>
            <a:pPr eaLnBrk="1" hangingPunct="1">
              <a:tabLst>
                <a:tab pos="542925" algn="l"/>
              </a:tabLst>
            </a:pPr>
            <a:r>
              <a:rPr lang="en-US" altLang="zh-CN" sz="1900">
                <a:solidFill>
                  <a:srgbClr val="007635"/>
                </a:solidFill>
              </a:rPr>
              <a:t>    printf("being hacked\n");</a:t>
            </a:r>
          </a:p>
          <a:p>
            <a:pPr eaLnBrk="1" hangingPunct="1">
              <a:tabLst>
                <a:tab pos="542925" algn="l"/>
              </a:tabLst>
            </a:pPr>
            <a:r>
              <a:rPr lang="en-US" altLang="zh-CN" sz="1900">
                <a:solidFill>
                  <a:srgbClr val="007635"/>
                </a:solidFill>
              </a:rPr>
              <a:t>}</a:t>
            </a:r>
          </a:p>
          <a:p>
            <a:pPr eaLnBrk="1" hangingPunct="1">
              <a:tabLst>
                <a:tab pos="542925" algn="l"/>
              </a:tabLst>
            </a:pPr>
            <a:r>
              <a:rPr lang="en-US" altLang="zh-CN" sz="1900">
                <a:solidFill>
                  <a:srgbClr val="0000FF"/>
                </a:solidFill>
              </a:rPr>
              <a:t>int main(int argc, char *argv[])</a:t>
            </a:r>
          </a:p>
          <a:p>
            <a:pPr eaLnBrk="1" hangingPunct="1">
              <a:tabLst>
                <a:tab pos="542925" algn="l"/>
              </a:tabLst>
            </a:pPr>
            <a:r>
              <a:rPr lang="en-US" altLang="zh-CN" sz="1900">
                <a:solidFill>
                  <a:srgbClr val="0000FF"/>
                </a:solidFill>
              </a:rPr>
              <a:t>{</a:t>
            </a:r>
          </a:p>
          <a:p>
            <a:pPr eaLnBrk="1" hangingPunct="1">
              <a:tabLst>
                <a:tab pos="542925" algn="l"/>
              </a:tabLst>
            </a:pPr>
            <a:r>
              <a:rPr lang="en-US" altLang="zh-CN" sz="1900">
                <a:solidFill>
                  <a:srgbClr val="0000FF"/>
                </a:solidFill>
              </a:rPr>
              <a:t>    </a:t>
            </a:r>
            <a:r>
              <a:rPr lang="en-US" altLang="zh-CN" sz="1900">
                <a:solidFill>
                  <a:srgbClr val="CC3300"/>
                </a:solidFill>
              </a:rPr>
              <a:t>outputs(argv[1]);</a:t>
            </a:r>
          </a:p>
          <a:p>
            <a:pPr eaLnBrk="1" hangingPunct="1">
              <a:tabLst>
                <a:tab pos="542925" algn="l"/>
              </a:tabLst>
            </a:pPr>
            <a:r>
              <a:rPr lang="en-US" altLang="zh-CN" sz="1900">
                <a:solidFill>
                  <a:srgbClr val="0000FF"/>
                </a:solidFill>
              </a:rPr>
              <a:t>    return 0;</a:t>
            </a:r>
          </a:p>
          <a:p>
            <a:pPr eaLnBrk="1" hangingPunct="1">
              <a:tabLst>
                <a:tab pos="542925" algn="l"/>
              </a:tabLst>
            </a:pPr>
            <a:r>
              <a:rPr lang="en-US" altLang="zh-CN" sz="1900">
                <a:solidFill>
                  <a:srgbClr val="0000FF"/>
                </a:solidFill>
              </a:rPr>
              <a:t>}</a:t>
            </a:r>
          </a:p>
        </p:txBody>
      </p:sp>
      <p:sp>
        <p:nvSpPr>
          <p:cNvPr id="764948" name="Rectangle 20"/>
          <p:cNvSpPr>
            <a:spLocks noChangeArrowheads="1"/>
          </p:cNvSpPr>
          <p:nvPr/>
        </p:nvSpPr>
        <p:spPr bwMode="auto">
          <a:xfrm>
            <a:off x="3806825" y="5815013"/>
            <a:ext cx="4591050" cy="314325"/>
          </a:xfrm>
          <a:prstGeom prst="rect">
            <a:avLst/>
          </a:prstGeom>
          <a:noFill/>
          <a:ln w="9525" algn="ctr">
            <a:solidFill>
              <a:schemeClr val="tx1"/>
            </a:solidFill>
            <a:miter lim="800000"/>
            <a:headEnd/>
            <a:tailEnd/>
          </a:ln>
          <a:effectLst/>
        </p:spPr>
        <p:txBody>
          <a:bodyPr wrap="none" tIns="0" bIns="0">
            <a:spAutoFit/>
          </a:bodyPr>
          <a:lstStyle/>
          <a:p>
            <a:pPr marL="342900" indent="-342900"/>
            <a:r>
              <a:rPr lang="en-US" altLang="zh-CN" sz="2000"/>
              <a:t>“0123456789ABCDEFXXXX</a:t>
            </a:r>
            <a:r>
              <a:rPr lang="zh-CN" altLang="en-US" sz="2000"/>
              <a:t>▥ ▧▥▧</a:t>
            </a:r>
            <a:r>
              <a:rPr lang="en-US" altLang="zh-CN" sz="2000"/>
              <a:t>”</a:t>
            </a:r>
            <a:endParaRPr lang="zh-CN" altLang="en-US" sz="2000"/>
          </a:p>
        </p:txBody>
      </p:sp>
      <p:sp>
        <p:nvSpPr>
          <p:cNvPr id="764949" name="Line 21"/>
          <p:cNvSpPr>
            <a:spLocks noChangeShapeType="1"/>
          </p:cNvSpPr>
          <p:nvPr/>
        </p:nvSpPr>
        <p:spPr bwMode="auto">
          <a:xfrm>
            <a:off x="1781175" y="6038850"/>
            <a:ext cx="1601788" cy="0"/>
          </a:xfrm>
          <a:prstGeom prst="line">
            <a:avLst/>
          </a:prstGeom>
          <a:noFill/>
          <a:ln w="9525">
            <a:solidFill>
              <a:srgbClr val="000000"/>
            </a:solidFill>
            <a:round/>
            <a:headEnd/>
            <a:tailEnd/>
          </a:ln>
        </p:spPr>
        <p:txBody>
          <a:bodyPr/>
          <a:lstStyle/>
          <a:p>
            <a:endParaRPr lang="zh-CN" altLang="en-US"/>
          </a:p>
        </p:txBody>
      </p:sp>
      <p:sp>
        <p:nvSpPr>
          <p:cNvPr id="764950" name="Text Box 22"/>
          <p:cNvSpPr txBox="1">
            <a:spLocks noChangeArrowheads="1"/>
          </p:cNvSpPr>
          <p:nvPr/>
        </p:nvSpPr>
        <p:spPr bwMode="auto">
          <a:xfrm>
            <a:off x="2006600" y="5749925"/>
            <a:ext cx="1023938" cy="288925"/>
          </a:xfrm>
          <a:prstGeom prst="rect">
            <a:avLst/>
          </a:prstGeom>
          <a:solidFill>
            <a:srgbClr val="FFFFFF"/>
          </a:solidFill>
          <a:ln w="9525">
            <a:noFill/>
            <a:miter lim="800000"/>
            <a:headEnd/>
            <a:tailEnd/>
          </a:ln>
        </p:spPr>
        <p:txBody>
          <a:bodyPr lIns="0" tIns="0" rIns="0" bIns="0"/>
          <a:lstStyle/>
          <a:p>
            <a:pPr algn="just" eaLnBrk="1" hangingPunct="1"/>
            <a:r>
              <a:rPr lang="en-US" altLang="zh-CN" sz="2000"/>
              <a:t> argv[1]</a:t>
            </a:r>
          </a:p>
        </p:txBody>
      </p:sp>
      <p:sp>
        <p:nvSpPr>
          <p:cNvPr id="764951" name="Line 23"/>
          <p:cNvSpPr>
            <a:spLocks noChangeShapeType="1"/>
          </p:cNvSpPr>
          <p:nvPr/>
        </p:nvSpPr>
        <p:spPr bwMode="auto">
          <a:xfrm>
            <a:off x="3402013" y="5948363"/>
            <a:ext cx="439737" cy="1587"/>
          </a:xfrm>
          <a:prstGeom prst="line">
            <a:avLst/>
          </a:prstGeom>
          <a:noFill/>
          <a:ln w="9525">
            <a:solidFill>
              <a:srgbClr val="000000"/>
            </a:solidFill>
            <a:round/>
            <a:headEnd/>
            <a:tailEnd type="triangl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4946"/>
                                        </p:tgtEl>
                                        <p:attrNameLst>
                                          <p:attrName>style.visibility</p:attrName>
                                        </p:attrNameLst>
                                      </p:cBhvr>
                                      <p:to>
                                        <p:strVal val="visible"/>
                                      </p:to>
                                    </p:set>
                                    <p:animEffect transition="in" filter="blinds(horizontal)">
                                      <p:cBhvr>
                                        <p:cTn id="7" dur="500"/>
                                        <p:tgtEl>
                                          <p:spTgt spid="7649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64947"/>
                                        </p:tgtEl>
                                        <p:attrNameLst>
                                          <p:attrName>style.visibility</p:attrName>
                                        </p:attrNameLst>
                                      </p:cBhvr>
                                      <p:to>
                                        <p:strVal val="visible"/>
                                      </p:to>
                                    </p:set>
                                    <p:animEffect transition="in" filter="blinds(horizontal)">
                                      <p:cBhvr>
                                        <p:cTn id="12" dur="500"/>
                                        <p:tgtEl>
                                          <p:spTgt spid="764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4946" grpId="0"/>
      <p:bldP spid="76494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a:xfrm>
            <a:off x="457200" y="98425"/>
            <a:ext cx="8229600" cy="561975"/>
          </a:xfrm>
        </p:spPr>
        <p:txBody>
          <a:bodyPr/>
          <a:lstStyle/>
          <a:p>
            <a:r>
              <a:rPr lang="zh-CN" altLang="en-US" sz="3600"/>
              <a:t>缓冲区溢出攻击的防范</a:t>
            </a:r>
          </a:p>
        </p:txBody>
      </p:sp>
      <p:sp>
        <p:nvSpPr>
          <p:cNvPr id="654339" name="Rectangle 3"/>
          <p:cNvSpPr>
            <a:spLocks noGrp="1" noChangeArrowheads="1"/>
          </p:cNvSpPr>
          <p:nvPr>
            <p:ph type="body" idx="1"/>
          </p:nvPr>
        </p:nvSpPr>
        <p:spPr>
          <a:xfrm>
            <a:off x="468313" y="836613"/>
            <a:ext cx="8229600" cy="5832475"/>
          </a:xfrm>
        </p:spPr>
        <p:txBody>
          <a:bodyPr/>
          <a:lstStyle/>
          <a:p>
            <a:pPr>
              <a:lnSpc>
                <a:spcPct val="105000"/>
              </a:lnSpc>
            </a:pPr>
            <a:r>
              <a:rPr lang="zh-CN" altLang="en-US" sz="2200" dirty="0">
                <a:ea typeface="微软雅黑" pitchFamily="34" charset="-122"/>
              </a:rPr>
              <a:t>两个方面的防范</a:t>
            </a:r>
          </a:p>
          <a:p>
            <a:pPr lvl="1">
              <a:lnSpc>
                <a:spcPct val="105000"/>
              </a:lnSpc>
            </a:pPr>
            <a:r>
              <a:rPr lang="zh-CN" altLang="en-US" sz="2200" dirty="0">
                <a:ea typeface="微软雅黑" pitchFamily="34" charset="-122"/>
              </a:rPr>
              <a:t>从程序员角度去防范</a:t>
            </a:r>
          </a:p>
          <a:p>
            <a:pPr lvl="2">
              <a:lnSpc>
                <a:spcPct val="105000"/>
              </a:lnSpc>
            </a:pPr>
            <a:r>
              <a:rPr lang="zh-CN" altLang="en-US" sz="2200" dirty="0">
                <a:solidFill>
                  <a:srgbClr val="CC3300"/>
                </a:solidFill>
                <a:ea typeface="微软雅黑" pitchFamily="34" charset="-122"/>
              </a:rPr>
              <a:t>用辅助工具帮助程序员查漏，例如，用</a:t>
            </a:r>
            <a:r>
              <a:rPr lang="en-US" altLang="zh-CN" sz="2200" dirty="0">
                <a:solidFill>
                  <a:srgbClr val="CC3300"/>
                </a:solidFill>
                <a:ea typeface="微软雅黑" pitchFamily="34" charset="-122"/>
              </a:rPr>
              <a:t>grep</a:t>
            </a:r>
            <a:r>
              <a:rPr lang="zh-CN" altLang="en-US" sz="2200" dirty="0">
                <a:solidFill>
                  <a:srgbClr val="CC3300"/>
                </a:solidFill>
                <a:ea typeface="微软雅黑" pitchFamily="34" charset="-122"/>
              </a:rPr>
              <a:t>来搜索源代码中容易产生漏洞的库函数（如</a:t>
            </a:r>
            <a:r>
              <a:rPr lang="en-US" altLang="zh-CN" sz="2200" dirty="0" err="1">
                <a:solidFill>
                  <a:srgbClr val="CC3300"/>
                </a:solidFill>
                <a:ea typeface="微软雅黑" pitchFamily="34" charset="-122"/>
              </a:rPr>
              <a:t>strcpy</a:t>
            </a:r>
            <a:r>
              <a:rPr lang="zh-CN" altLang="en-US" sz="2200" dirty="0">
                <a:solidFill>
                  <a:srgbClr val="CC3300"/>
                </a:solidFill>
                <a:ea typeface="微软雅黑" pitchFamily="34" charset="-122"/>
              </a:rPr>
              <a:t>和</a:t>
            </a:r>
            <a:r>
              <a:rPr lang="en-US" altLang="zh-CN" sz="2200" dirty="0" err="1">
                <a:solidFill>
                  <a:srgbClr val="CC3300"/>
                </a:solidFill>
                <a:ea typeface="微软雅黑" pitchFamily="34" charset="-122"/>
              </a:rPr>
              <a:t>sprintf</a:t>
            </a:r>
            <a:r>
              <a:rPr lang="zh-CN" altLang="en-US" sz="2200" dirty="0">
                <a:solidFill>
                  <a:srgbClr val="CC3300"/>
                </a:solidFill>
                <a:ea typeface="微软雅黑" pitchFamily="34" charset="-122"/>
              </a:rPr>
              <a:t>等）的调用；用</a:t>
            </a:r>
            <a:r>
              <a:rPr lang="en-US" altLang="zh-CN" sz="2200" dirty="0">
                <a:solidFill>
                  <a:srgbClr val="CC3300"/>
                </a:solidFill>
                <a:ea typeface="微软雅黑" pitchFamily="34" charset="-122"/>
              </a:rPr>
              <a:t>fault injection</a:t>
            </a:r>
            <a:r>
              <a:rPr lang="zh-CN" altLang="en-US" sz="2200" dirty="0">
                <a:solidFill>
                  <a:srgbClr val="CC3300"/>
                </a:solidFill>
                <a:ea typeface="微软雅黑" pitchFamily="34" charset="-122"/>
              </a:rPr>
              <a:t>查错</a:t>
            </a:r>
          </a:p>
          <a:p>
            <a:pPr lvl="1">
              <a:lnSpc>
                <a:spcPct val="105000"/>
              </a:lnSpc>
            </a:pPr>
            <a:r>
              <a:rPr lang="zh-CN" altLang="en-US" sz="2200" dirty="0">
                <a:ea typeface="微软雅黑" pitchFamily="34" charset="-122"/>
              </a:rPr>
              <a:t>从编译器和操作系统方面去防范</a:t>
            </a:r>
          </a:p>
          <a:p>
            <a:pPr lvl="2">
              <a:lnSpc>
                <a:spcPct val="105000"/>
              </a:lnSpc>
            </a:pPr>
            <a:r>
              <a:rPr lang="zh-CN" altLang="en-US" sz="2200" dirty="0">
                <a:solidFill>
                  <a:srgbClr val="CC3300"/>
                </a:solidFill>
                <a:ea typeface="微软雅黑" pitchFamily="34" charset="-122"/>
              </a:rPr>
              <a:t>地址空间随机化</a:t>
            </a:r>
            <a:r>
              <a:rPr lang="en-US" altLang="zh-CN" sz="2200" dirty="0">
                <a:solidFill>
                  <a:srgbClr val="CC3300"/>
                </a:solidFill>
                <a:ea typeface="微软雅黑" pitchFamily="34" charset="-122"/>
              </a:rPr>
              <a:t>ASLR</a:t>
            </a:r>
            <a:r>
              <a:rPr lang="zh-CN" altLang="en-US" sz="2200" dirty="0">
                <a:solidFill>
                  <a:srgbClr val="CC3300"/>
                </a:solidFill>
                <a:ea typeface="微软雅黑" pitchFamily="34" charset="-122"/>
              </a:rPr>
              <a:t> </a:t>
            </a:r>
          </a:p>
          <a:p>
            <a:pPr lvl="3">
              <a:lnSpc>
                <a:spcPct val="105000"/>
              </a:lnSpc>
              <a:buFontTx/>
              <a:buNone/>
            </a:pPr>
            <a:r>
              <a:rPr lang="zh-CN" altLang="en-US" sz="2000" dirty="0">
                <a:solidFill>
                  <a:srgbClr val="007635"/>
                </a:solidFill>
                <a:latin typeface="微软雅黑" pitchFamily="34" charset="-122"/>
                <a:ea typeface="微软雅黑" pitchFamily="34" charset="-122"/>
              </a:rPr>
              <a:t>是一种比较有效的防御缓冲区溢出攻击的技术</a:t>
            </a:r>
          </a:p>
          <a:p>
            <a:pPr lvl="3">
              <a:lnSpc>
                <a:spcPct val="105000"/>
              </a:lnSpc>
              <a:buFontTx/>
              <a:buNone/>
            </a:pPr>
            <a:r>
              <a:rPr lang="zh-CN" altLang="en-US" sz="2000" dirty="0">
                <a:solidFill>
                  <a:srgbClr val="007635"/>
                </a:solidFill>
                <a:latin typeface="微软雅黑" pitchFamily="34" charset="-122"/>
                <a:ea typeface="微软雅黑" pitchFamily="34" charset="-122"/>
              </a:rPr>
              <a:t>目前在</a:t>
            </a:r>
            <a:r>
              <a:rPr lang="en-US" altLang="zh-CN" sz="2000" dirty="0">
                <a:solidFill>
                  <a:srgbClr val="007635"/>
                </a:solidFill>
                <a:latin typeface="微软雅黑" pitchFamily="34" charset="-122"/>
                <a:ea typeface="微软雅黑" pitchFamily="34" charset="-122"/>
              </a:rPr>
              <a:t>Linux</a:t>
            </a:r>
            <a:r>
              <a:rPr lang="zh-CN" altLang="en-US" sz="2000" dirty="0">
                <a:solidFill>
                  <a:srgbClr val="007635"/>
                </a:solidFill>
                <a:latin typeface="微软雅黑" pitchFamily="34" charset="-122"/>
                <a:ea typeface="微软雅黑" pitchFamily="34" charset="-122"/>
              </a:rPr>
              <a:t>、</a:t>
            </a:r>
            <a:r>
              <a:rPr lang="en-US" altLang="zh-CN" sz="2000" dirty="0">
                <a:solidFill>
                  <a:srgbClr val="007635"/>
                </a:solidFill>
                <a:latin typeface="微软雅黑" pitchFamily="34" charset="-122"/>
                <a:ea typeface="微软雅黑" pitchFamily="34" charset="-122"/>
              </a:rPr>
              <a:t>FreeBSD</a:t>
            </a:r>
            <a:r>
              <a:rPr lang="zh-CN" altLang="en-US" sz="2000" dirty="0">
                <a:solidFill>
                  <a:srgbClr val="007635"/>
                </a:solidFill>
                <a:latin typeface="微软雅黑" pitchFamily="34" charset="-122"/>
                <a:ea typeface="微软雅黑" pitchFamily="34" charset="-122"/>
              </a:rPr>
              <a:t>和</a:t>
            </a:r>
            <a:r>
              <a:rPr lang="en-US" altLang="zh-CN" sz="2000" dirty="0">
                <a:solidFill>
                  <a:srgbClr val="007635"/>
                </a:solidFill>
                <a:latin typeface="微软雅黑" pitchFamily="34" charset="-122"/>
                <a:ea typeface="微软雅黑" pitchFamily="34" charset="-122"/>
              </a:rPr>
              <a:t>Windows Vista</a:t>
            </a:r>
            <a:r>
              <a:rPr lang="zh-CN" altLang="en-US" sz="2000" dirty="0">
                <a:solidFill>
                  <a:srgbClr val="007635"/>
                </a:solidFill>
                <a:latin typeface="微软雅黑" pitchFamily="34" charset="-122"/>
                <a:ea typeface="微软雅黑" pitchFamily="34" charset="-122"/>
              </a:rPr>
              <a:t>等</a:t>
            </a:r>
            <a:r>
              <a:rPr lang="en-US" altLang="zh-CN" sz="2000" dirty="0">
                <a:solidFill>
                  <a:srgbClr val="007635"/>
                </a:solidFill>
                <a:latin typeface="微软雅黑" pitchFamily="34" charset="-122"/>
                <a:ea typeface="微软雅黑" pitchFamily="34" charset="-122"/>
              </a:rPr>
              <a:t>OS</a:t>
            </a:r>
            <a:r>
              <a:rPr lang="zh-CN" altLang="en-US" sz="2000" dirty="0">
                <a:solidFill>
                  <a:srgbClr val="007635"/>
                </a:solidFill>
                <a:latin typeface="微软雅黑" pitchFamily="34" charset="-122"/>
                <a:ea typeface="微软雅黑" pitchFamily="34" charset="-122"/>
              </a:rPr>
              <a:t>使用</a:t>
            </a:r>
          </a:p>
          <a:p>
            <a:pPr lvl="2">
              <a:lnSpc>
                <a:spcPct val="105000"/>
              </a:lnSpc>
            </a:pPr>
            <a:r>
              <a:rPr lang="zh-CN" altLang="en-US" sz="2200" dirty="0">
                <a:solidFill>
                  <a:srgbClr val="CC3300"/>
                </a:solidFill>
                <a:ea typeface="微软雅黑" pitchFamily="34" charset="-122"/>
              </a:rPr>
              <a:t>栈破坏检测</a:t>
            </a:r>
          </a:p>
          <a:p>
            <a:pPr lvl="2">
              <a:lnSpc>
                <a:spcPct val="105000"/>
              </a:lnSpc>
            </a:pPr>
            <a:r>
              <a:rPr lang="zh-CN" altLang="en-US" sz="2200" dirty="0">
                <a:solidFill>
                  <a:srgbClr val="CC3300"/>
                </a:solidFill>
                <a:ea typeface="微软雅黑" pitchFamily="34" charset="-122"/>
              </a:rPr>
              <a:t>可执行代码区域限制</a:t>
            </a:r>
          </a:p>
          <a:p>
            <a:pPr lvl="2">
              <a:lnSpc>
                <a:spcPct val="105000"/>
              </a:lnSpc>
            </a:pPr>
            <a:r>
              <a:rPr lang="zh-CN" altLang="en-US" sz="2200" dirty="0">
                <a:solidFill>
                  <a:srgbClr val="CC3300"/>
                </a:solidFill>
                <a:ea typeface="微软雅黑" pitchFamily="34" charset="-122"/>
              </a:rPr>
              <a:t>等等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4339">
                                            <p:txEl>
                                              <p:pRg st="2" end="2"/>
                                            </p:txEl>
                                          </p:spTgt>
                                        </p:tgtEl>
                                        <p:attrNameLst>
                                          <p:attrName>style.visibility</p:attrName>
                                        </p:attrNameLst>
                                      </p:cBhvr>
                                      <p:to>
                                        <p:strVal val="visible"/>
                                      </p:to>
                                    </p:set>
                                    <p:animEffect transition="in" filter="blinds(horizontal)">
                                      <p:cBhvr>
                                        <p:cTn id="7" dur="500"/>
                                        <p:tgtEl>
                                          <p:spTgt spid="65433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4339">
                                            <p:txEl>
                                              <p:pRg st="4" end="4"/>
                                            </p:txEl>
                                          </p:spTgt>
                                        </p:tgtEl>
                                        <p:attrNameLst>
                                          <p:attrName>style.visibility</p:attrName>
                                        </p:attrNameLst>
                                      </p:cBhvr>
                                      <p:to>
                                        <p:strVal val="visible"/>
                                      </p:to>
                                    </p:set>
                                    <p:animEffect transition="in" filter="blinds(horizontal)">
                                      <p:cBhvr>
                                        <p:cTn id="12" dur="500"/>
                                        <p:tgtEl>
                                          <p:spTgt spid="65433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54339">
                                            <p:txEl>
                                              <p:pRg st="5" end="5"/>
                                            </p:txEl>
                                          </p:spTgt>
                                        </p:tgtEl>
                                        <p:attrNameLst>
                                          <p:attrName>style.visibility</p:attrName>
                                        </p:attrNameLst>
                                      </p:cBhvr>
                                      <p:to>
                                        <p:strVal val="visible"/>
                                      </p:to>
                                    </p:set>
                                    <p:animEffect transition="in" filter="blinds(horizontal)">
                                      <p:cBhvr>
                                        <p:cTn id="17" dur="500"/>
                                        <p:tgtEl>
                                          <p:spTgt spid="654339">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54339">
                                            <p:txEl>
                                              <p:pRg st="6" end="6"/>
                                            </p:txEl>
                                          </p:spTgt>
                                        </p:tgtEl>
                                        <p:attrNameLst>
                                          <p:attrName>style.visibility</p:attrName>
                                        </p:attrNameLst>
                                      </p:cBhvr>
                                      <p:to>
                                        <p:strVal val="visible"/>
                                      </p:to>
                                    </p:set>
                                    <p:animEffect transition="in" filter="blinds(horizontal)">
                                      <p:cBhvr>
                                        <p:cTn id="22" dur="500"/>
                                        <p:tgtEl>
                                          <p:spTgt spid="65433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54339">
                                            <p:txEl>
                                              <p:pRg st="7" end="7"/>
                                            </p:txEl>
                                          </p:spTgt>
                                        </p:tgtEl>
                                        <p:attrNameLst>
                                          <p:attrName>style.visibility</p:attrName>
                                        </p:attrNameLst>
                                      </p:cBhvr>
                                      <p:to>
                                        <p:strVal val="visible"/>
                                      </p:to>
                                    </p:set>
                                    <p:animEffect transition="in" filter="blinds(horizontal)">
                                      <p:cBhvr>
                                        <p:cTn id="27" dur="500"/>
                                        <p:tgtEl>
                                          <p:spTgt spid="654339">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54339">
                                            <p:txEl>
                                              <p:pRg st="8" end="8"/>
                                            </p:txEl>
                                          </p:spTgt>
                                        </p:tgtEl>
                                        <p:attrNameLst>
                                          <p:attrName>style.visibility</p:attrName>
                                        </p:attrNameLst>
                                      </p:cBhvr>
                                      <p:to>
                                        <p:strVal val="visible"/>
                                      </p:to>
                                    </p:set>
                                    <p:animEffect transition="in" filter="blinds(horizontal)">
                                      <p:cBhvr>
                                        <p:cTn id="32" dur="500"/>
                                        <p:tgtEl>
                                          <p:spTgt spid="654339">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54339">
                                            <p:txEl>
                                              <p:pRg st="9" end="9"/>
                                            </p:txEl>
                                          </p:spTgt>
                                        </p:tgtEl>
                                        <p:attrNameLst>
                                          <p:attrName>style.visibility</p:attrName>
                                        </p:attrNameLst>
                                      </p:cBhvr>
                                      <p:to>
                                        <p:strVal val="visible"/>
                                      </p:to>
                                    </p:set>
                                    <p:animEffect transition="in" filter="blinds(horizontal)">
                                      <p:cBhvr>
                                        <p:cTn id="37" dur="500"/>
                                        <p:tgtEl>
                                          <p:spTgt spid="65433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364" name="Group 4"/>
          <p:cNvGrpSpPr>
            <a:grpSpLocks/>
          </p:cNvGrpSpPr>
          <p:nvPr/>
        </p:nvGrpSpPr>
        <p:grpSpPr bwMode="auto">
          <a:xfrm>
            <a:off x="4013200" y="0"/>
            <a:ext cx="5130800" cy="6858000"/>
            <a:chOff x="6184" y="1566"/>
            <a:chExt cx="4494" cy="5121"/>
          </a:xfrm>
        </p:grpSpPr>
        <p:pic>
          <p:nvPicPr>
            <p:cNvPr id="655365" name="Picture 5"/>
            <p:cNvPicPr>
              <a:picLocks noChangeAspect="1" noChangeArrowheads="1"/>
            </p:cNvPicPr>
            <p:nvPr/>
          </p:nvPicPr>
          <p:blipFill>
            <a:blip r:embed="rId2"/>
            <a:srcRect/>
            <a:stretch>
              <a:fillRect/>
            </a:stretch>
          </p:blipFill>
          <p:spPr bwMode="auto">
            <a:xfrm>
              <a:off x="6184" y="1566"/>
              <a:ext cx="4494" cy="4769"/>
            </a:xfrm>
            <a:prstGeom prst="rect">
              <a:avLst/>
            </a:prstGeom>
            <a:noFill/>
            <a:ln w="9525">
              <a:noFill/>
              <a:miter lim="800000"/>
              <a:headEnd/>
              <a:tailEnd/>
            </a:ln>
          </p:spPr>
        </p:pic>
        <p:sp>
          <p:nvSpPr>
            <p:cNvPr id="655366" name="Text Box 6"/>
            <p:cNvSpPr txBox="1">
              <a:spLocks noChangeArrowheads="1"/>
            </p:cNvSpPr>
            <p:nvPr/>
          </p:nvSpPr>
          <p:spPr bwMode="auto">
            <a:xfrm>
              <a:off x="6842" y="6279"/>
              <a:ext cx="2450" cy="408"/>
            </a:xfrm>
            <a:prstGeom prst="rect">
              <a:avLst/>
            </a:prstGeom>
            <a:solidFill>
              <a:srgbClr val="FFFFFF"/>
            </a:solidFill>
            <a:ln w="9525">
              <a:noFill/>
              <a:miter lim="800000"/>
              <a:headEnd/>
              <a:tailEnd/>
            </a:ln>
          </p:spPr>
          <p:txBody>
            <a:bodyPr/>
            <a:lstStyle/>
            <a:p>
              <a:pPr algn="just" eaLnBrk="1" hangingPunct="1">
                <a:spcBef>
                  <a:spcPct val="50000"/>
                </a:spcBef>
              </a:pPr>
              <a:r>
                <a:rPr kumimoji="1" lang="zh-CN" altLang="en-US" sz="900" b="0">
                  <a:solidFill>
                    <a:srgbClr val="666699"/>
                  </a:solidFill>
                  <a:latin typeface="Times New Roman" pitchFamily="18" charset="0"/>
                  <a:ea typeface="宋体" pitchFamily="2" charset="-122"/>
                </a:rPr>
                <a:t>图</a:t>
              </a:r>
              <a:r>
                <a:rPr kumimoji="1" lang="en-US" altLang="zh-CN" sz="900" b="0">
                  <a:solidFill>
                    <a:srgbClr val="666699"/>
                  </a:solidFill>
                  <a:latin typeface="Times New Roman" pitchFamily="18" charset="0"/>
                  <a:ea typeface="宋体" pitchFamily="2" charset="-122"/>
                </a:rPr>
                <a:t>6.30 Linux</a:t>
              </a:r>
              <a:r>
                <a:rPr kumimoji="1" lang="zh-CN" altLang="en-US" sz="900" b="0">
                  <a:solidFill>
                    <a:srgbClr val="666699"/>
                  </a:solidFill>
                  <a:latin typeface="Times New Roman" pitchFamily="18" charset="0"/>
                  <a:ea typeface="宋体" pitchFamily="2" charset="-122"/>
                </a:rPr>
                <a:t>虚拟地址空间映像</a:t>
              </a:r>
              <a:endParaRPr kumimoji="1" lang="zh-CN" altLang="en-US" i="1">
                <a:solidFill>
                  <a:srgbClr val="666699"/>
                </a:solidFill>
                <a:latin typeface="Arial" pitchFamily="34" charset="0"/>
                <a:ea typeface="华文新魏" pitchFamily="2" charset="-122"/>
              </a:endParaRPr>
            </a:p>
          </p:txBody>
        </p:sp>
      </p:grpSp>
      <p:sp>
        <p:nvSpPr>
          <p:cNvPr id="655362" name="Rectangle 2"/>
          <p:cNvSpPr>
            <a:spLocks noGrp="1" noChangeArrowheads="1"/>
          </p:cNvSpPr>
          <p:nvPr>
            <p:ph type="title"/>
          </p:nvPr>
        </p:nvSpPr>
        <p:spPr>
          <a:xfrm>
            <a:off x="71438" y="98425"/>
            <a:ext cx="8229600" cy="561975"/>
          </a:xfrm>
        </p:spPr>
        <p:txBody>
          <a:bodyPr/>
          <a:lstStyle/>
          <a:p>
            <a:pPr algn="l"/>
            <a:r>
              <a:rPr lang="zh-CN" altLang="en-US" sz="3600"/>
              <a:t>缓冲溢出攻击防范</a:t>
            </a:r>
          </a:p>
        </p:txBody>
      </p:sp>
      <p:sp>
        <p:nvSpPr>
          <p:cNvPr id="655363" name="Rectangle 3"/>
          <p:cNvSpPr>
            <a:spLocks noGrp="1" noChangeArrowheads="1"/>
          </p:cNvSpPr>
          <p:nvPr>
            <p:ph type="body" idx="1"/>
          </p:nvPr>
        </p:nvSpPr>
        <p:spPr>
          <a:xfrm>
            <a:off x="134938" y="819150"/>
            <a:ext cx="4302125" cy="5832475"/>
          </a:xfrm>
        </p:spPr>
        <p:txBody>
          <a:bodyPr/>
          <a:lstStyle/>
          <a:p>
            <a:pPr>
              <a:lnSpc>
                <a:spcPct val="105000"/>
              </a:lnSpc>
              <a:spcBef>
                <a:spcPct val="40000"/>
              </a:spcBef>
            </a:pPr>
            <a:r>
              <a:rPr lang="zh-CN" altLang="en-US">
                <a:ea typeface="微软雅黑" pitchFamily="34" charset="-122"/>
              </a:rPr>
              <a:t>地址空间随机化</a:t>
            </a:r>
          </a:p>
          <a:p>
            <a:pPr lvl="1">
              <a:lnSpc>
                <a:spcPct val="105000"/>
              </a:lnSpc>
              <a:spcBef>
                <a:spcPct val="40000"/>
              </a:spcBef>
            </a:pPr>
            <a:r>
              <a:rPr lang="zh-CN" altLang="en-US">
                <a:ea typeface="微软雅黑" pitchFamily="34" charset="-122"/>
              </a:rPr>
              <a:t>只要操作系统相同，则栈位置就一样，若攻击者知道漏洞程序使用的栈地址空间，就可设计一个针对性攻击，在使用该程序机器上实施攻击</a:t>
            </a:r>
          </a:p>
          <a:p>
            <a:pPr lvl="1">
              <a:lnSpc>
                <a:spcPct val="105000"/>
              </a:lnSpc>
              <a:spcBef>
                <a:spcPct val="40000"/>
              </a:spcBef>
            </a:pPr>
            <a:r>
              <a:rPr lang="zh-CN" altLang="en-US">
                <a:ea typeface="微软雅黑" pitchFamily="34" charset="-122"/>
              </a:rPr>
              <a:t>地址空间随机化（</a:t>
            </a:r>
            <a:r>
              <a:rPr lang="zh-CN" altLang="en-US">
                <a:solidFill>
                  <a:srgbClr val="FF3300"/>
                </a:solidFill>
                <a:ea typeface="微软雅黑" pitchFamily="34" charset="-122"/>
              </a:rPr>
              <a:t>栈随机化</a:t>
            </a:r>
            <a:r>
              <a:rPr lang="zh-CN" altLang="en-US">
                <a:ea typeface="微软雅黑" pitchFamily="34" charset="-122"/>
              </a:rPr>
              <a:t>）的基本思路是，</a:t>
            </a:r>
            <a:r>
              <a:rPr lang="zh-CN" altLang="en-US">
                <a:solidFill>
                  <a:srgbClr val="CC3300"/>
                </a:solidFill>
                <a:ea typeface="微软雅黑" pitchFamily="34" charset="-122"/>
              </a:rPr>
              <a:t>将加载程序时生成的代码段、静态数据段、堆区、动态库和栈区各部分的首地址进行随机化处理，使每次启动时，程序各段被加载到不同地址起始处</a:t>
            </a:r>
          </a:p>
          <a:p>
            <a:pPr lvl="1">
              <a:lnSpc>
                <a:spcPct val="105000"/>
              </a:lnSpc>
              <a:spcBef>
                <a:spcPct val="40000"/>
              </a:spcBef>
            </a:pPr>
            <a:r>
              <a:rPr lang="zh-CN" altLang="en-US">
                <a:ea typeface="微软雅黑" pitchFamily="34" charset="-122"/>
              </a:rPr>
              <a:t>对于随机生成的栈起始地址，攻击者不太容易确定栈的起始位置</a:t>
            </a:r>
          </a:p>
        </p:txBody>
      </p:sp>
      <p:sp>
        <p:nvSpPr>
          <p:cNvPr id="655367" name="Rectangle 7"/>
          <p:cNvSpPr>
            <a:spLocks noChangeArrowheads="1"/>
          </p:cNvSpPr>
          <p:nvPr/>
        </p:nvSpPr>
        <p:spPr bwMode="auto">
          <a:xfrm>
            <a:off x="4932363" y="5094288"/>
            <a:ext cx="2384425" cy="720725"/>
          </a:xfrm>
          <a:prstGeom prst="rect">
            <a:avLst/>
          </a:prstGeom>
          <a:solidFill>
            <a:srgbClr val="FF0000">
              <a:alpha val="31000"/>
            </a:srgbClr>
          </a:solidFill>
          <a:ln w="9525" algn="ctr">
            <a:noFill/>
            <a:miter lim="800000"/>
            <a:headEnd/>
            <a:tailEnd/>
          </a:ln>
          <a:effectLst/>
        </p:spPr>
        <p:txBody>
          <a:bodyPr wrap="none" anchor="ctr"/>
          <a:lstStyle/>
          <a:p>
            <a:endParaRPr lang="zh-CN" altLang="en-US"/>
          </a:p>
        </p:txBody>
      </p:sp>
      <p:sp>
        <p:nvSpPr>
          <p:cNvPr id="655368" name="Rectangle 8"/>
          <p:cNvSpPr>
            <a:spLocks noChangeArrowheads="1"/>
          </p:cNvSpPr>
          <p:nvPr/>
        </p:nvSpPr>
        <p:spPr bwMode="auto">
          <a:xfrm>
            <a:off x="4932363" y="4373563"/>
            <a:ext cx="2384425" cy="720725"/>
          </a:xfrm>
          <a:prstGeom prst="rect">
            <a:avLst/>
          </a:prstGeom>
          <a:solidFill>
            <a:srgbClr val="0000FF">
              <a:alpha val="31000"/>
            </a:srgbClr>
          </a:solidFill>
          <a:ln w="9525" algn="ctr">
            <a:noFill/>
            <a:miter lim="800000"/>
            <a:headEnd/>
            <a:tailEnd/>
          </a:ln>
          <a:effectLst/>
        </p:spPr>
        <p:txBody>
          <a:bodyPr wrap="none" anchor="ctr"/>
          <a:lstStyle/>
          <a:p>
            <a:endParaRPr lang="zh-CN" altLang="en-US"/>
          </a:p>
        </p:txBody>
      </p:sp>
      <p:sp>
        <p:nvSpPr>
          <p:cNvPr id="655369" name="Rectangle 9"/>
          <p:cNvSpPr>
            <a:spLocks noChangeArrowheads="1"/>
          </p:cNvSpPr>
          <p:nvPr/>
        </p:nvSpPr>
        <p:spPr bwMode="auto">
          <a:xfrm>
            <a:off x="4886325" y="3654425"/>
            <a:ext cx="2384425" cy="720725"/>
          </a:xfrm>
          <a:prstGeom prst="rect">
            <a:avLst/>
          </a:prstGeom>
          <a:solidFill>
            <a:srgbClr val="800080">
              <a:alpha val="31000"/>
            </a:srgbClr>
          </a:solidFill>
          <a:ln w="9525" algn="ctr">
            <a:noFill/>
            <a:miter lim="800000"/>
            <a:headEnd/>
            <a:tailEnd/>
          </a:ln>
          <a:effectLst/>
        </p:spPr>
        <p:txBody>
          <a:bodyPr wrap="none" anchor="ctr"/>
          <a:lstStyle/>
          <a:p>
            <a:endParaRPr lang="zh-CN" altLang="en-US"/>
          </a:p>
        </p:txBody>
      </p:sp>
      <p:sp>
        <p:nvSpPr>
          <p:cNvPr id="655370" name="Rectangle 10"/>
          <p:cNvSpPr>
            <a:spLocks noChangeArrowheads="1"/>
          </p:cNvSpPr>
          <p:nvPr/>
        </p:nvSpPr>
        <p:spPr bwMode="auto">
          <a:xfrm>
            <a:off x="4886325" y="728663"/>
            <a:ext cx="2384425" cy="630237"/>
          </a:xfrm>
          <a:prstGeom prst="rect">
            <a:avLst/>
          </a:prstGeom>
          <a:solidFill>
            <a:srgbClr val="008000">
              <a:alpha val="31000"/>
            </a:srgbClr>
          </a:solidFill>
          <a:ln w="9525" algn="ctr">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5363">
                                            <p:txEl>
                                              <p:pRg st="1" end="1"/>
                                            </p:txEl>
                                          </p:spTgt>
                                        </p:tgtEl>
                                        <p:attrNameLst>
                                          <p:attrName>style.visibility</p:attrName>
                                        </p:attrNameLst>
                                      </p:cBhvr>
                                      <p:to>
                                        <p:strVal val="visible"/>
                                      </p:to>
                                    </p:set>
                                    <p:animEffect transition="in" filter="blinds(horizontal)">
                                      <p:cBhvr>
                                        <p:cTn id="7" dur="500"/>
                                        <p:tgtEl>
                                          <p:spTgt spid="6553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5363">
                                            <p:txEl>
                                              <p:pRg st="2" end="2"/>
                                            </p:txEl>
                                          </p:spTgt>
                                        </p:tgtEl>
                                        <p:attrNameLst>
                                          <p:attrName>style.visibility</p:attrName>
                                        </p:attrNameLst>
                                      </p:cBhvr>
                                      <p:to>
                                        <p:strVal val="visible"/>
                                      </p:to>
                                    </p:set>
                                    <p:animEffect transition="in" filter="blinds(horizontal)">
                                      <p:cBhvr>
                                        <p:cTn id="12" dur="500"/>
                                        <p:tgtEl>
                                          <p:spTgt spid="65536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55363">
                                            <p:txEl>
                                              <p:pRg st="3" end="3"/>
                                            </p:txEl>
                                          </p:spTgt>
                                        </p:tgtEl>
                                        <p:attrNameLst>
                                          <p:attrName>style.visibility</p:attrName>
                                        </p:attrNameLst>
                                      </p:cBhvr>
                                      <p:to>
                                        <p:strVal val="visible"/>
                                      </p:to>
                                    </p:set>
                                    <p:animEffect transition="in" filter="blinds(horizontal)">
                                      <p:cBhvr>
                                        <p:cTn id="17" dur="500"/>
                                        <p:tgtEl>
                                          <p:spTgt spid="65536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55367"/>
                                        </p:tgtEl>
                                        <p:attrNameLst>
                                          <p:attrName>style.visibility</p:attrName>
                                        </p:attrNameLst>
                                      </p:cBhvr>
                                      <p:to>
                                        <p:strVal val="visible"/>
                                      </p:to>
                                    </p:set>
                                    <p:animEffect transition="in" filter="blinds(horizontal)">
                                      <p:cBhvr>
                                        <p:cTn id="22" dur="500"/>
                                        <p:tgtEl>
                                          <p:spTgt spid="65536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55368"/>
                                        </p:tgtEl>
                                        <p:attrNameLst>
                                          <p:attrName>style.visibility</p:attrName>
                                        </p:attrNameLst>
                                      </p:cBhvr>
                                      <p:to>
                                        <p:strVal val="visible"/>
                                      </p:to>
                                    </p:set>
                                    <p:animEffect transition="in" filter="blinds(horizontal)">
                                      <p:cBhvr>
                                        <p:cTn id="27" dur="500"/>
                                        <p:tgtEl>
                                          <p:spTgt spid="65536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55369"/>
                                        </p:tgtEl>
                                        <p:attrNameLst>
                                          <p:attrName>style.visibility</p:attrName>
                                        </p:attrNameLst>
                                      </p:cBhvr>
                                      <p:to>
                                        <p:strVal val="visible"/>
                                      </p:to>
                                    </p:set>
                                    <p:animEffect transition="in" filter="blinds(horizontal)">
                                      <p:cBhvr>
                                        <p:cTn id="32" dur="500"/>
                                        <p:tgtEl>
                                          <p:spTgt spid="65536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55370"/>
                                        </p:tgtEl>
                                        <p:attrNameLst>
                                          <p:attrName>style.visibility</p:attrName>
                                        </p:attrNameLst>
                                      </p:cBhvr>
                                      <p:to>
                                        <p:strVal val="visible"/>
                                      </p:to>
                                    </p:set>
                                    <p:animEffect transition="in" filter="blinds(horizontal)">
                                      <p:cBhvr>
                                        <p:cTn id="37" dur="500"/>
                                        <p:tgtEl>
                                          <p:spTgt spid="655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67" grpId="0" animBg="1"/>
      <p:bldP spid="655368" grpId="0" animBg="1"/>
      <p:bldP spid="655369" grpId="0" animBg="1"/>
      <p:bldP spid="65537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6388" name="Picture 4"/>
          <p:cNvPicPr>
            <a:picLocks noChangeAspect="1" noChangeArrowheads="1"/>
          </p:cNvPicPr>
          <p:nvPr/>
        </p:nvPicPr>
        <p:blipFill>
          <a:blip r:embed="rId2"/>
          <a:srcRect/>
          <a:stretch>
            <a:fillRect/>
          </a:stretch>
        </p:blipFill>
        <p:spPr bwMode="auto">
          <a:xfrm>
            <a:off x="4841875" y="1089025"/>
            <a:ext cx="4302125" cy="5175250"/>
          </a:xfrm>
          <a:prstGeom prst="rect">
            <a:avLst/>
          </a:prstGeom>
          <a:noFill/>
        </p:spPr>
      </p:pic>
      <p:sp>
        <p:nvSpPr>
          <p:cNvPr id="656386" name="Rectangle 2"/>
          <p:cNvSpPr>
            <a:spLocks noGrp="1" noChangeArrowheads="1"/>
          </p:cNvSpPr>
          <p:nvPr>
            <p:ph type="title"/>
          </p:nvPr>
        </p:nvSpPr>
        <p:spPr>
          <a:xfrm>
            <a:off x="457200" y="98425"/>
            <a:ext cx="8229600" cy="561975"/>
          </a:xfrm>
        </p:spPr>
        <p:txBody>
          <a:bodyPr/>
          <a:lstStyle/>
          <a:p>
            <a:r>
              <a:rPr lang="zh-CN" altLang="en-US" sz="3600"/>
              <a:t>缓冲区溢出攻击的防范</a:t>
            </a:r>
          </a:p>
        </p:txBody>
      </p:sp>
      <p:sp>
        <p:nvSpPr>
          <p:cNvPr id="656387" name="Rectangle 3"/>
          <p:cNvSpPr>
            <a:spLocks noGrp="1" noChangeArrowheads="1"/>
          </p:cNvSpPr>
          <p:nvPr>
            <p:ph type="body" idx="1"/>
          </p:nvPr>
        </p:nvSpPr>
        <p:spPr>
          <a:xfrm>
            <a:off x="0" y="836613"/>
            <a:ext cx="5246688" cy="5832475"/>
          </a:xfrm>
        </p:spPr>
        <p:txBody>
          <a:bodyPr/>
          <a:lstStyle/>
          <a:p>
            <a:pPr>
              <a:lnSpc>
                <a:spcPct val="95000"/>
              </a:lnSpc>
            </a:pPr>
            <a:r>
              <a:rPr lang="zh-CN" altLang="en-US" sz="2200">
                <a:latin typeface="微软雅黑" pitchFamily="34" charset="-122"/>
                <a:ea typeface="微软雅黑" pitchFamily="34" charset="-122"/>
              </a:rPr>
              <a:t>栈破坏检测 </a:t>
            </a:r>
          </a:p>
          <a:p>
            <a:pPr lvl="1">
              <a:lnSpc>
                <a:spcPct val="125000"/>
              </a:lnSpc>
              <a:spcBef>
                <a:spcPct val="40000"/>
              </a:spcBef>
            </a:pPr>
            <a:r>
              <a:rPr lang="zh-CN" altLang="en-US" sz="1900">
                <a:latin typeface="微软雅黑" pitchFamily="34" charset="-122"/>
                <a:ea typeface="微软雅黑" pitchFamily="34" charset="-122"/>
              </a:rPr>
              <a:t>若</a:t>
            </a:r>
            <a:r>
              <a:rPr lang="zh-CN" altLang="en-US" sz="1900">
                <a:solidFill>
                  <a:srgbClr val="007635"/>
                </a:solidFill>
                <a:latin typeface="微软雅黑" pitchFamily="34" charset="-122"/>
                <a:ea typeface="微软雅黑" pitchFamily="34" charset="-122"/>
              </a:rPr>
              <a:t>在程序跳转到攻击代码前</a:t>
            </a:r>
            <a:r>
              <a:rPr lang="zh-CN" altLang="en-US" sz="1900">
                <a:latin typeface="微软雅黑" pitchFamily="34" charset="-122"/>
                <a:ea typeface="微软雅黑" pitchFamily="34" charset="-122"/>
              </a:rPr>
              <a:t>能检测出程序栈已被破坏，就可避免受到严重攻击</a:t>
            </a:r>
          </a:p>
          <a:p>
            <a:pPr lvl="1">
              <a:lnSpc>
                <a:spcPct val="125000"/>
              </a:lnSpc>
              <a:spcBef>
                <a:spcPct val="40000"/>
              </a:spcBef>
            </a:pPr>
            <a:r>
              <a:rPr lang="zh-CN" altLang="en-US" sz="1900">
                <a:latin typeface="微软雅黑" pitchFamily="34" charset="-122"/>
                <a:ea typeface="微软雅黑" pitchFamily="34" charset="-122"/>
              </a:rPr>
              <a:t>新</a:t>
            </a:r>
            <a:r>
              <a:rPr lang="en-US" altLang="zh-CN" sz="1900">
                <a:latin typeface="微软雅黑" pitchFamily="34" charset="-122"/>
                <a:ea typeface="微软雅黑" pitchFamily="34" charset="-122"/>
              </a:rPr>
              <a:t>GCC</a:t>
            </a:r>
            <a:r>
              <a:rPr lang="zh-CN" altLang="en-US" sz="1900">
                <a:latin typeface="微软雅黑" pitchFamily="34" charset="-122"/>
                <a:ea typeface="微软雅黑" pitchFamily="34" charset="-122"/>
              </a:rPr>
              <a:t>版本在代码中加入了一种栈保护者（</a:t>
            </a:r>
            <a:r>
              <a:rPr lang="en-US" altLang="zh-CN" sz="1900">
                <a:latin typeface="微软雅黑" pitchFamily="34" charset="-122"/>
                <a:ea typeface="微软雅黑" pitchFamily="34" charset="-122"/>
              </a:rPr>
              <a:t>stack protector</a:t>
            </a:r>
            <a:r>
              <a:rPr lang="zh-CN" altLang="en-US" sz="1900">
                <a:latin typeface="微软雅黑" pitchFamily="34" charset="-122"/>
                <a:ea typeface="微软雅黑" pitchFamily="34" charset="-122"/>
              </a:rPr>
              <a:t>）机制，用于检测缓冲区是否越界</a:t>
            </a:r>
          </a:p>
          <a:p>
            <a:pPr lvl="1">
              <a:lnSpc>
                <a:spcPct val="125000"/>
              </a:lnSpc>
              <a:spcBef>
                <a:spcPct val="40000"/>
              </a:spcBef>
            </a:pPr>
            <a:r>
              <a:rPr lang="zh-CN" altLang="en-US" sz="1900">
                <a:latin typeface="微软雅黑" pitchFamily="34" charset="-122"/>
                <a:ea typeface="微软雅黑" pitchFamily="34" charset="-122"/>
              </a:rPr>
              <a:t>主要思想：</a:t>
            </a:r>
            <a:r>
              <a:rPr lang="zh-CN" altLang="en-US" sz="1900">
                <a:solidFill>
                  <a:srgbClr val="007635"/>
                </a:solidFill>
                <a:latin typeface="微软雅黑" pitchFamily="34" charset="-122"/>
                <a:ea typeface="微软雅黑" pitchFamily="34" charset="-122"/>
              </a:rPr>
              <a:t>在函数准备阶段</a:t>
            </a:r>
            <a:r>
              <a:rPr lang="zh-CN" altLang="en-US" sz="1900">
                <a:solidFill>
                  <a:srgbClr val="CC3300"/>
                </a:solidFill>
                <a:latin typeface="微软雅黑" pitchFamily="34" charset="-122"/>
                <a:ea typeface="微软雅黑" pitchFamily="34" charset="-122"/>
              </a:rPr>
              <a:t>，在其栈帧中缓冲区底部与保存寄存器之间（如</a:t>
            </a:r>
            <a:r>
              <a:rPr lang="en-US" altLang="zh-CN" sz="1900">
                <a:solidFill>
                  <a:srgbClr val="CC3300"/>
                </a:solidFill>
                <a:latin typeface="微软雅黑" pitchFamily="34" charset="-122"/>
                <a:ea typeface="微软雅黑" pitchFamily="34" charset="-122"/>
              </a:rPr>
              <a:t>buffer[15]</a:t>
            </a:r>
            <a:r>
              <a:rPr lang="zh-CN" altLang="en-US" sz="1900">
                <a:solidFill>
                  <a:srgbClr val="CC3300"/>
                </a:solidFill>
                <a:latin typeface="微软雅黑" pitchFamily="34" charset="-122"/>
                <a:ea typeface="微软雅黑" pitchFamily="34" charset="-122"/>
              </a:rPr>
              <a:t>与保留的</a:t>
            </a:r>
            <a:r>
              <a:rPr lang="en-US" altLang="zh-CN" sz="1900">
                <a:solidFill>
                  <a:srgbClr val="CC3300"/>
                </a:solidFill>
                <a:latin typeface="微软雅黑" pitchFamily="34" charset="-122"/>
                <a:ea typeface="微软雅黑" pitchFamily="34" charset="-122"/>
              </a:rPr>
              <a:t>EBP</a:t>
            </a:r>
            <a:r>
              <a:rPr lang="zh-CN" altLang="en-US" sz="1900">
                <a:solidFill>
                  <a:srgbClr val="CC3300"/>
                </a:solidFill>
                <a:latin typeface="微软雅黑" pitchFamily="34" charset="-122"/>
                <a:ea typeface="微软雅黑" pitchFamily="34" charset="-122"/>
              </a:rPr>
              <a:t>之间）加入一个随机生成的特定值；</a:t>
            </a:r>
            <a:r>
              <a:rPr lang="zh-CN" altLang="en-US" sz="1900">
                <a:solidFill>
                  <a:srgbClr val="007635"/>
                </a:solidFill>
                <a:latin typeface="微软雅黑" pitchFamily="34" charset="-122"/>
                <a:ea typeface="微软雅黑" pitchFamily="34" charset="-122"/>
              </a:rPr>
              <a:t>在函数恢复阶段</a:t>
            </a:r>
            <a:r>
              <a:rPr lang="zh-CN" altLang="en-US" sz="1900">
                <a:solidFill>
                  <a:srgbClr val="CC3300"/>
                </a:solidFill>
                <a:latin typeface="微软雅黑" pitchFamily="34" charset="-122"/>
                <a:ea typeface="微软雅黑" pitchFamily="34" charset="-122"/>
              </a:rPr>
              <a:t>，在恢复寄存器并返回到调用函数前，先检查该值是否被改变。若改变则程序异常中止。</a:t>
            </a:r>
            <a:r>
              <a:rPr lang="zh-CN" altLang="en-US" sz="1900">
                <a:latin typeface="微软雅黑" pitchFamily="34" charset="-122"/>
                <a:ea typeface="微软雅黑" pitchFamily="34" charset="-122"/>
              </a:rPr>
              <a:t>因为插入在栈帧中的特定值是随机生成的，所以攻击者很难猜测出它是什么</a:t>
            </a:r>
          </a:p>
        </p:txBody>
      </p:sp>
      <p:sp>
        <p:nvSpPr>
          <p:cNvPr id="656389" name="Line 5"/>
          <p:cNvSpPr>
            <a:spLocks noChangeShapeType="1"/>
          </p:cNvSpPr>
          <p:nvPr/>
        </p:nvSpPr>
        <p:spPr bwMode="auto">
          <a:xfrm flipV="1">
            <a:off x="3897313" y="3114675"/>
            <a:ext cx="1800225" cy="1123950"/>
          </a:xfrm>
          <a:prstGeom prst="line">
            <a:avLst/>
          </a:prstGeom>
          <a:noFill/>
          <a:ln w="57150">
            <a:solidFill>
              <a:srgbClr val="3333CC"/>
            </a:solidFill>
            <a:round/>
            <a:headEnd/>
            <a:tailEnd type="triangle" w="med" len="med"/>
          </a:ln>
          <a:effectLst/>
        </p:spPr>
        <p:txBody>
          <a:bodyPr/>
          <a:lstStyle/>
          <a:p>
            <a:endParaRPr lang="zh-CN" altLang="en-US"/>
          </a:p>
        </p:txBody>
      </p:sp>
      <p:sp>
        <p:nvSpPr>
          <p:cNvPr id="656390" name="Line 6"/>
          <p:cNvSpPr>
            <a:spLocks noChangeShapeType="1"/>
          </p:cNvSpPr>
          <p:nvPr/>
        </p:nvSpPr>
        <p:spPr bwMode="auto">
          <a:xfrm>
            <a:off x="5607050" y="3114675"/>
            <a:ext cx="2070100" cy="0"/>
          </a:xfrm>
          <a:prstGeom prst="line">
            <a:avLst/>
          </a:prstGeom>
          <a:noFill/>
          <a:ln w="57150">
            <a:solidFill>
              <a:srgbClr val="FF3300"/>
            </a:solidFill>
            <a:round/>
            <a:headEnd/>
            <a:tailEn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6387">
                                            <p:txEl>
                                              <p:pRg st="1" end="1"/>
                                            </p:txEl>
                                          </p:spTgt>
                                        </p:tgtEl>
                                        <p:attrNameLst>
                                          <p:attrName>style.visibility</p:attrName>
                                        </p:attrNameLst>
                                      </p:cBhvr>
                                      <p:to>
                                        <p:strVal val="visible"/>
                                      </p:to>
                                    </p:set>
                                    <p:animEffect transition="in" filter="blinds(horizontal)">
                                      <p:cBhvr>
                                        <p:cTn id="7" dur="500"/>
                                        <p:tgtEl>
                                          <p:spTgt spid="65638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6387">
                                            <p:txEl>
                                              <p:pRg st="2" end="2"/>
                                            </p:txEl>
                                          </p:spTgt>
                                        </p:tgtEl>
                                        <p:attrNameLst>
                                          <p:attrName>style.visibility</p:attrName>
                                        </p:attrNameLst>
                                      </p:cBhvr>
                                      <p:to>
                                        <p:strVal val="visible"/>
                                      </p:to>
                                    </p:set>
                                    <p:animEffect transition="in" filter="blinds(horizontal)">
                                      <p:cBhvr>
                                        <p:cTn id="12" dur="500"/>
                                        <p:tgtEl>
                                          <p:spTgt spid="65638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56387">
                                            <p:txEl>
                                              <p:pRg st="3" end="3"/>
                                            </p:txEl>
                                          </p:spTgt>
                                        </p:tgtEl>
                                        <p:attrNameLst>
                                          <p:attrName>style.visibility</p:attrName>
                                        </p:attrNameLst>
                                      </p:cBhvr>
                                      <p:to>
                                        <p:strVal val="visible"/>
                                      </p:to>
                                    </p:set>
                                    <p:animEffect transition="in" filter="blinds(horizontal)">
                                      <p:cBhvr>
                                        <p:cTn id="17" dur="500"/>
                                        <p:tgtEl>
                                          <p:spTgt spid="65638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56388"/>
                                        </p:tgtEl>
                                        <p:attrNameLst>
                                          <p:attrName>style.visibility</p:attrName>
                                        </p:attrNameLst>
                                      </p:cBhvr>
                                      <p:to>
                                        <p:strVal val="visible"/>
                                      </p:to>
                                    </p:set>
                                    <p:animEffect transition="in" filter="blinds(horizontal)">
                                      <p:cBhvr>
                                        <p:cTn id="22" dur="500"/>
                                        <p:tgtEl>
                                          <p:spTgt spid="65638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56389"/>
                                        </p:tgtEl>
                                        <p:attrNameLst>
                                          <p:attrName>style.visibility</p:attrName>
                                        </p:attrNameLst>
                                      </p:cBhvr>
                                      <p:to>
                                        <p:strVal val="visible"/>
                                      </p:to>
                                    </p:set>
                                    <p:animEffect transition="in" filter="blinds(horizontal)">
                                      <p:cBhvr>
                                        <p:cTn id="27" dur="500"/>
                                        <p:tgtEl>
                                          <p:spTgt spid="65638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56390"/>
                                        </p:tgtEl>
                                        <p:attrNameLst>
                                          <p:attrName>style.visibility</p:attrName>
                                        </p:attrNameLst>
                                      </p:cBhvr>
                                      <p:to>
                                        <p:strVal val="visible"/>
                                      </p:to>
                                    </p:set>
                                    <p:animEffect transition="in" filter="blinds(horizontal)">
                                      <p:cBhvr>
                                        <p:cTn id="32" dur="500"/>
                                        <p:tgtEl>
                                          <p:spTgt spid="65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389" grpId="0" animBg="1"/>
      <p:bldP spid="65639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a:xfrm>
            <a:off x="457200" y="53975"/>
            <a:ext cx="8229600" cy="561975"/>
          </a:xfrm>
        </p:spPr>
        <p:txBody>
          <a:bodyPr/>
          <a:lstStyle/>
          <a:p>
            <a:r>
              <a:rPr lang="zh-CN" altLang="en-US" sz="3600"/>
              <a:t>缓冲区溢出攻击的防范</a:t>
            </a:r>
          </a:p>
        </p:txBody>
      </p:sp>
      <p:sp>
        <p:nvSpPr>
          <p:cNvPr id="657411" name="Rectangle 3"/>
          <p:cNvSpPr>
            <a:spLocks noGrp="1" noChangeArrowheads="1"/>
          </p:cNvSpPr>
          <p:nvPr>
            <p:ph type="body" idx="1"/>
          </p:nvPr>
        </p:nvSpPr>
        <p:spPr/>
        <p:txBody>
          <a:bodyPr/>
          <a:lstStyle/>
          <a:p>
            <a:r>
              <a:rPr lang="zh-CN" altLang="en-US">
                <a:latin typeface="微软雅黑" pitchFamily="34" charset="-122"/>
                <a:ea typeface="微软雅黑" pitchFamily="34" charset="-122"/>
              </a:rPr>
              <a:t>可执行代码区域限制</a:t>
            </a:r>
          </a:p>
          <a:p>
            <a:pPr lvl="1"/>
            <a:r>
              <a:rPr lang="zh-CN" altLang="en-US">
                <a:latin typeface="微软雅黑" pitchFamily="34" charset="-122"/>
                <a:ea typeface="微软雅黑" pitchFamily="34" charset="-122"/>
              </a:rPr>
              <a:t>通过</a:t>
            </a:r>
            <a:r>
              <a:rPr lang="zh-CN" altLang="en-US">
                <a:solidFill>
                  <a:srgbClr val="FF3300"/>
                </a:solidFill>
                <a:latin typeface="微软雅黑" pitchFamily="34" charset="-122"/>
                <a:ea typeface="微软雅黑" pitchFamily="34" charset="-122"/>
              </a:rPr>
              <a:t>将程序栈区和堆区设置为不可执行</a:t>
            </a:r>
            <a:r>
              <a:rPr lang="zh-CN" altLang="en-US">
                <a:latin typeface="微软雅黑" pitchFamily="34" charset="-122"/>
                <a:ea typeface="微软雅黑" pitchFamily="34" charset="-122"/>
              </a:rPr>
              <a:t>，从而使得攻击者不可能执行被植入在输入缓冲区的代码，这种技术也被称为</a:t>
            </a:r>
            <a:r>
              <a:rPr lang="zh-CN" altLang="en-US">
                <a:solidFill>
                  <a:srgbClr val="CC3300"/>
                </a:solidFill>
                <a:latin typeface="微软雅黑" pitchFamily="34" charset="-122"/>
                <a:ea typeface="微软雅黑" pitchFamily="34" charset="-122"/>
              </a:rPr>
              <a:t>非执行的缓冲区技术</a:t>
            </a:r>
            <a:r>
              <a:rPr lang="zh-CN" altLang="en-US">
                <a:latin typeface="微软雅黑" pitchFamily="34" charset="-122"/>
                <a:ea typeface="微软雅黑" pitchFamily="34" charset="-122"/>
              </a:rPr>
              <a:t>。</a:t>
            </a:r>
          </a:p>
          <a:p>
            <a:pPr lvl="1"/>
            <a:r>
              <a:rPr lang="zh-CN" altLang="en-US">
                <a:latin typeface="微软雅黑" pitchFamily="34" charset="-122"/>
                <a:ea typeface="微软雅黑" pitchFamily="34" charset="-122"/>
              </a:rPr>
              <a:t>早期</a:t>
            </a:r>
            <a:r>
              <a:rPr lang="en-US" altLang="zh-CN">
                <a:latin typeface="微软雅黑" pitchFamily="34" charset="-122"/>
                <a:ea typeface="微软雅黑" pitchFamily="34" charset="-122"/>
              </a:rPr>
              <a:t>Unix</a:t>
            </a:r>
            <a:r>
              <a:rPr lang="zh-CN" altLang="en-US">
                <a:latin typeface="微软雅黑" pitchFamily="34" charset="-122"/>
                <a:ea typeface="微软雅黑" pitchFamily="34" charset="-122"/>
              </a:rPr>
              <a:t>系统只有代码段的访问属性是可执行，其他区域的访问属性是可读或可读可写。但是，近来</a:t>
            </a:r>
            <a:r>
              <a:rPr lang="en-US" altLang="zh-CN">
                <a:latin typeface="微软雅黑" pitchFamily="34" charset="-122"/>
                <a:ea typeface="微软雅黑" pitchFamily="34" charset="-122"/>
              </a:rPr>
              <a:t>Unix</a:t>
            </a:r>
            <a:r>
              <a:rPr lang="zh-CN" altLang="en-US">
                <a:latin typeface="微软雅黑" pitchFamily="34" charset="-122"/>
                <a:ea typeface="微软雅黑" pitchFamily="34" charset="-122"/>
              </a:rPr>
              <a:t>和</a:t>
            </a:r>
            <a:r>
              <a:rPr lang="en-US" altLang="zh-CN">
                <a:latin typeface="微软雅黑" pitchFamily="34" charset="-122"/>
                <a:ea typeface="微软雅黑" pitchFamily="34" charset="-122"/>
              </a:rPr>
              <a:t>Windows</a:t>
            </a:r>
            <a:r>
              <a:rPr lang="zh-CN" altLang="en-US">
                <a:latin typeface="微软雅黑" pitchFamily="34" charset="-122"/>
                <a:ea typeface="微软雅黑" pitchFamily="34" charset="-122"/>
              </a:rPr>
              <a:t>系统由于要实现更好的性能和功能，允许在栈段中动态地加入可执行代码，这是</a:t>
            </a:r>
            <a:r>
              <a:rPr lang="zh-CN" altLang="en-US">
                <a:solidFill>
                  <a:srgbClr val="CC3300"/>
                </a:solidFill>
                <a:latin typeface="微软雅黑" pitchFamily="34" charset="-122"/>
                <a:ea typeface="微软雅黑" pitchFamily="34" charset="-122"/>
              </a:rPr>
              <a:t>缓冲区溢出的根源</a:t>
            </a:r>
            <a:r>
              <a:rPr lang="zh-CN" altLang="en-US">
                <a:latin typeface="微软雅黑" pitchFamily="34" charset="-122"/>
                <a:ea typeface="微软雅黑" pitchFamily="34" charset="-122"/>
              </a:rPr>
              <a:t>。</a:t>
            </a:r>
          </a:p>
          <a:p>
            <a:pPr lvl="1"/>
            <a:r>
              <a:rPr lang="zh-CN" altLang="en-US">
                <a:latin typeface="微软雅黑" pitchFamily="34" charset="-122"/>
                <a:ea typeface="微软雅黑" pitchFamily="34" charset="-122"/>
              </a:rPr>
              <a:t>为保持程序兼容性，不可能使所有数据段都设置成不可执行。不过，</a:t>
            </a:r>
            <a:r>
              <a:rPr lang="zh-CN" altLang="en-US">
                <a:solidFill>
                  <a:srgbClr val="FF3300"/>
                </a:solidFill>
                <a:latin typeface="微软雅黑" pitchFamily="34" charset="-122"/>
                <a:ea typeface="微软雅黑" pitchFamily="34" charset="-122"/>
              </a:rPr>
              <a:t>可以将动态的栈段设置为不可执行</a:t>
            </a:r>
            <a:r>
              <a:rPr lang="zh-CN" altLang="en-US">
                <a:latin typeface="微软雅黑" pitchFamily="34" charset="-122"/>
                <a:ea typeface="微软雅黑" pitchFamily="34" charset="-122"/>
              </a:rPr>
              <a:t>，这样，既保证程序的兼容性，又可以有效防止把代码植入栈（自动变量缓冲区）的溢出攻击。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7411">
                                            <p:txEl>
                                              <p:pRg st="1" end="1"/>
                                            </p:txEl>
                                          </p:spTgt>
                                        </p:tgtEl>
                                        <p:attrNameLst>
                                          <p:attrName>style.visibility</p:attrName>
                                        </p:attrNameLst>
                                      </p:cBhvr>
                                      <p:to>
                                        <p:strVal val="visible"/>
                                      </p:to>
                                    </p:set>
                                    <p:animEffect transition="in" filter="blinds(horizontal)">
                                      <p:cBhvr>
                                        <p:cTn id="7" dur="500"/>
                                        <p:tgtEl>
                                          <p:spTgt spid="6574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7411">
                                            <p:txEl>
                                              <p:pRg st="2" end="2"/>
                                            </p:txEl>
                                          </p:spTgt>
                                        </p:tgtEl>
                                        <p:attrNameLst>
                                          <p:attrName>style.visibility</p:attrName>
                                        </p:attrNameLst>
                                      </p:cBhvr>
                                      <p:to>
                                        <p:strVal val="visible"/>
                                      </p:to>
                                    </p:set>
                                    <p:animEffect transition="in" filter="blinds(horizontal)">
                                      <p:cBhvr>
                                        <p:cTn id="12" dur="500"/>
                                        <p:tgtEl>
                                          <p:spTgt spid="6574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57411">
                                            <p:txEl>
                                              <p:pRg st="3" end="3"/>
                                            </p:txEl>
                                          </p:spTgt>
                                        </p:tgtEl>
                                        <p:attrNameLst>
                                          <p:attrName>style.visibility</p:attrName>
                                        </p:attrNameLst>
                                      </p:cBhvr>
                                      <p:to>
                                        <p:strVal val="visible"/>
                                      </p:to>
                                    </p:set>
                                    <p:animEffect transition="in" filter="blinds(horizontal)">
                                      <p:cBhvr>
                                        <p:cTn id="17" dur="500"/>
                                        <p:tgtEl>
                                          <p:spTgt spid="6574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a:xfrm>
            <a:off x="457200" y="98425"/>
            <a:ext cx="8229600" cy="561975"/>
          </a:xfrm>
        </p:spPr>
        <p:txBody>
          <a:bodyPr/>
          <a:lstStyle/>
          <a:p>
            <a:r>
              <a:rPr lang="zh-CN" altLang="en-US" sz="3200"/>
              <a:t>本章总结</a:t>
            </a:r>
          </a:p>
        </p:txBody>
      </p:sp>
      <p:sp>
        <p:nvSpPr>
          <p:cNvPr id="705539" name="Rectangle 3"/>
          <p:cNvSpPr>
            <a:spLocks noGrp="1" noChangeArrowheads="1"/>
          </p:cNvSpPr>
          <p:nvPr>
            <p:ph type="body" idx="1"/>
          </p:nvPr>
        </p:nvSpPr>
        <p:spPr>
          <a:xfrm>
            <a:off x="476250" y="728663"/>
            <a:ext cx="8229600" cy="5940425"/>
          </a:xfrm>
        </p:spPr>
        <p:txBody>
          <a:bodyPr/>
          <a:lstStyle/>
          <a:p>
            <a:pPr>
              <a:lnSpc>
                <a:spcPct val="100000"/>
              </a:lnSpc>
            </a:pPr>
            <a:r>
              <a:rPr lang="zh-CN" altLang="en-US" sz="2000">
                <a:latin typeface="微软雅黑" pitchFamily="34" charset="-122"/>
                <a:ea typeface="微软雅黑" pitchFamily="34" charset="-122"/>
              </a:rPr>
              <a:t>分以下五个部分介绍</a:t>
            </a:r>
          </a:p>
          <a:p>
            <a:pPr lvl="1">
              <a:lnSpc>
                <a:spcPct val="100000"/>
              </a:lnSpc>
            </a:pPr>
            <a:r>
              <a:rPr lang="zh-CN" altLang="en-US">
                <a:solidFill>
                  <a:srgbClr val="3333CC"/>
                </a:solidFill>
                <a:latin typeface="微软雅黑" pitchFamily="34" charset="-122"/>
                <a:ea typeface="微软雅黑" pitchFamily="34" charset="-122"/>
              </a:rPr>
              <a:t>第一讲：程序转换概述</a:t>
            </a:r>
          </a:p>
          <a:p>
            <a:pPr lvl="2">
              <a:lnSpc>
                <a:spcPct val="100000"/>
              </a:lnSpc>
            </a:pPr>
            <a:r>
              <a:rPr lang="zh-CN" altLang="en-US" sz="2000">
                <a:latin typeface="微软雅黑" pitchFamily="34" charset="-122"/>
                <a:ea typeface="微软雅黑" pitchFamily="34" charset="-122"/>
              </a:rPr>
              <a:t>机器指令和汇编指令</a:t>
            </a:r>
          </a:p>
          <a:p>
            <a:pPr lvl="2">
              <a:lnSpc>
                <a:spcPct val="100000"/>
              </a:lnSpc>
            </a:pPr>
            <a:r>
              <a:rPr lang="zh-CN" altLang="en-US" sz="2000">
                <a:latin typeface="微软雅黑" pitchFamily="34" charset="-122"/>
                <a:ea typeface="微软雅黑" pitchFamily="34" charset="-122"/>
              </a:rPr>
              <a:t>机器级程序员感觉到的属性和功能特性</a:t>
            </a:r>
          </a:p>
          <a:p>
            <a:pPr lvl="2">
              <a:lnSpc>
                <a:spcPct val="100000"/>
              </a:lnSpc>
            </a:pPr>
            <a:r>
              <a:rPr lang="zh-CN" altLang="en-US" sz="2000">
                <a:latin typeface="微软雅黑" pitchFamily="34" charset="-122"/>
                <a:ea typeface="微软雅黑" pitchFamily="34" charset="-122"/>
              </a:rPr>
              <a:t>高级语言程序转换为机器代码的过程</a:t>
            </a:r>
          </a:p>
          <a:p>
            <a:pPr lvl="1">
              <a:lnSpc>
                <a:spcPct val="100000"/>
              </a:lnSpc>
            </a:pPr>
            <a:r>
              <a:rPr lang="zh-CN" altLang="en-US">
                <a:latin typeface="微软雅黑" pitchFamily="34" charset="-122"/>
                <a:ea typeface="微软雅黑" pitchFamily="34" charset="-122"/>
              </a:rPr>
              <a:t>第二讲：</a:t>
            </a:r>
            <a:r>
              <a:rPr lang="en-US" altLang="zh-CN">
                <a:latin typeface="微软雅黑" pitchFamily="34" charset="-122"/>
                <a:ea typeface="微软雅黑" pitchFamily="34" charset="-122"/>
              </a:rPr>
              <a:t>IA-32 /x86-64</a:t>
            </a:r>
            <a:r>
              <a:rPr lang="zh-CN" altLang="en-US">
                <a:latin typeface="微软雅黑" pitchFamily="34" charset="-122"/>
                <a:ea typeface="微软雅黑" pitchFamily="34" charset="-122"/>
              </a:rPr>
              <a:t>指令系统</a:t>
            </a:r>
            <a:endParaRPr lang="en-US" altLang="zh-CN">
              <a:latin typeface="微软雅黑" pitchFamily="34" charset="-122"/>
              <a:ea typeface="微软雅黑" pitchFamily="34" charset="-122"/>
            </a:endParaRPr>
          </a:p>
          <a:p>
            <a:pPr lvl="1">
              <a:lnSpc>
                <a:spcPct val="100000"/>
              </a:lnSpc>
            </a:pPr>
            <a:r>
              <a:rPr lang="zh-CN" altLang="en-US">
                <a:solidFill>
                  <a:srgbClr val="3333CC"/>
                </a:solidFill>
                <a:latin typeface="微软雅黑" pitchFamily="34" charset="-122"/>
                <a:ea typeface="微软雅黑" pitchFamily="34" charset="-122"/>
              </a:rPr>
              <a:t>第三讲：</a:t>
            </a:r>
            <a:r>
              <a:rPr lang="en-US" altLang="zh-CN">
                <a:solidFill>
                  <a:srgbClr val="3333CC"/>
                </a:solidFill>
                <a:latin typeface="微软雅黑" pitchFamily="34" charset="-122"/>
                <a:ea typeface="微软雅黑" pitchFamily="34" charset="-122"/>
              </a:rPr>
              <a:t> C</a:t>
            </a:r>
            <a:r>
              <a:rPr lang="zh-CN" altLang="en-US">
                <a:solidFill>
                  <a:srgbClr val="3333CC"/>
                </a:solidFill>
                <a:latin typeface="微软雅黑" pitchFamily="34" charset="-122"/>
                <a:ea typeface="微软雅黑" pitchFamily="34" charset="-122"/>
              </a:rPr>
              <a:t>语言程序的机器级表示</a:t>
            </a:r>
            <a:r>
              <a:rPr lang="zh-CN" altLang="en-US">
                <a:latin typeface="微软雅黑" pitchFamily="34" charset="-122"/>
                <a:ea typeface="微软雅黑" pitchFamily="34" charset="-122"/>
              </a:rPr>
              <a:t>  </a:t>
            </a:r>
          </a:p>
          <a:p>
            <a:pPr lvl="2">
              <a:lnSpc>
                <a:spcPct val="100000"/>
              </a:lnSpc>
            </a:pPr>
            <a:r>
              <a:rPr lang="zh-CN" altLang="en-US" sz="2000">
                <a:latin typeface="微软雅黑" pitchFamily="34" charset="-122"/>
                <a:ea typeface="微软雅黑" pitchFamily="34" charset="-122"/>
              </a:rPr>
              <a:t>过程调用的机器级表示</a:t>
            </a:r>
          </a:p>
          <a:p>
            <a:pPr lvl="2">
              <a:lnSpc>
                <a:spcPct val="100000"/>
              </a:lnSpc>
            </a:pPr>
            <a:r>
              <a:rPr lang="zh-CN" altLang="en-US" sz="2000">
                <a:latin typeface="微软雅黑" pitchFamily="34" charset="-122"/>
                <a:ea typeface="微软雅黑" pitchFamily="34" charset="-122"/>
              </a:rPr>
              <a:t>选择语句的机器级表示</a:t>
            </a:r>
          </a:p>
          <a:p>
            <a:pPr lvl="2">
              <a:lnSpc>
                <a:spcPct val="100000"/>
              </a:lnSpc>
            </a:pPr>
            <a:r>
              <a:rPr lang="zh-CN" altLang="en-US" sz="2000">
                <a:latin typeface="微软雅黑" pitchFamily="34" charset="-122"/>
                <a:ea typeface="微软雅黑" pitchFamily="34" charset="-122"/>
              </a:rPr>
              <a:t>循环结构的机器级表示 </a:t>
            </a:r>
          </a:p>
          <a:p>
            <a:pPr lvl="1">
              <a:lnSpc>
                <a:spcPct val="100000"/>
              </a:lnSpc>
            </a:pPr>
            <a:r>
              <a:rPr lang="zh-CN" altLang="en-US">
                <a:solidFill>
                  <a:srgbClr val="3333CC"/>
                </a:solidFill>
                <a:latin typeface="微软雅黑" pitchFamily="34" charset="-122"/>
                <a:ea typeface="微软雅黑" pitchFamily="34" charset="-122"/>
              </a:rPr>
              <a:t>第四讲：复杂数据类型的分配和访问</a:t>
            </a:r>
            <a:r>
              <a:rPr lang="zh-CN" altLang="en-US">
                <a:latin typeface="微软雅黑" pitchFamily="34" charset="-122"/>
                <a:ea typeface="微软雅黑" pitchFamily="34" charset="-122"/>
              </a:rPr>
              <a:t> </a:t>
            </a:r>
          </a:p>
          <a:p>
            <a:pPr lvl="2">
              <a:lnSpc>
                <a:spcPct val="100000"/>
              </a:lnSpc>
            </a:pPr>
            <a:r>
              <a:rPr lang="zh-CN" altLang="en-US" sz="2000">
                <a:latin typeface="微软雅黑" pitchFamily="34" charset="-122"/>
                <a:ea typeface="微软雅黑" pitchFamily="34" charset="-122"/>
              </a:rPr>
              <a:t>数组的分配和访问 </a:t>
            </a:r>
          </a:p>
          <a:p>
            <a:pPr lvl="2">
              <a:lnSpc>
                <a:spcPct val="100000"/>
              </a:lnSpc>
            </a:pPr>
            <a:r>
              <a:rPr lang="zh-CN" altLang="en-US" sz="2000">
                <a:latin typeface="微软雅黑" pitchFamily="34" charset="-122"/>
                <a:ea typeface="微软雅黑" pitchFamily="34" charset="-122"/>
              </a:rPr>
              <a:t>结构体数据的分配和访问 </a:t>
            </a:r>
          </a:p>
          <a:p>
            <a:pPr lvl="2">
              <a:lnSpc>
                <a:spcPct val="100000"/>
              </a:lnSpc>
            </a:pPr>
            <a:r>
              <a:rPr lang="zh-CN" altLang="en-US" sz="2000">
                <a:latin typeface="微软雅黑" pitchFamily="34" charset="-122"/>
                <a:ea typeface="微软雅黑" pitchFamily="34" charset="-122"/>
              </a:rPr>
              <a:t>联合体数据的分配和访问 </a:t>
            </a:r>
          </a:p>
          <a:p>
            <a:pPr lvl="2">
              <a:lnSpc>
                <a:spcPct val="100000"/>
              </a:lnSpc>
            </a:pPr>
            <a:r>
              <a:rPr lang="zh-CN" altLang="en-US" sz="2000">
                <a:latin typeface="微软雅黑" pitchFamily="34" charset="-122"/>
                <a:ea typeface="微软雅黑" pitchFamily="34" charset="-122"/>
              </a:rPr>
              <a:t>数据的对齐 </a:t>
            </a:r>
          </a:p>
          <a:p>
            <a:pPr lvl="1">
              <a:lnSpc>
                <a:spcPct val="100000"/>
              </a:lnSpc>
            </a:pPr>
            <a:r>
              <a:rPr lang="zh-CN" altLang="en-US">
                <a:solidFill>
                  <a:srgbClr val="3333CC"/>
                </a:solidFill>
                <a:latin typeface="微软雅黑" pitchFamily="34" charset="-122"/>
                <a:ea typeface="微软雅黑" pitchFamily="34" charset="-122"/>
              </a:rPr>
              <a:t>第五讲：越界访问和缓冲区溢出 、</a:t>
            </a:r>
            <a:r>
              <a:rPr lang="en-US" altLang="zh-CN">
                <a:solidFill>
                  <a:srgbClr val="3333CC"/>
                </a:solidFill>
                <a:latin typeface="微软雅黑" pitchFamily="34" charset="-122"/>
                <a:ea typeface="微软雅黑" pitchFamily="34" charset="-122"/>
              </a:rPr>
              <a:t>x86-64</a:t>
            </a:r>
            <a:r>
              <a:rPr lang="zh-CN" altLang="en-US">
                <a:solidFill>
                  <a:srgbClr val="3333CC"/>
                </a:solidFill>
                <a:latin typeface="微软雅黑" pitchFamily="34" charset="-122"/>
                <a:ea typeface="微软雅黑" pitchFamily="34" charset="-122"/>
              </a:rPr>
              <a:t>架构</a:t>
            </a:r>
          </a:p>
        </p:txBody>
      </p:sp>
      <p:sp>
        <p:nvSpPr>
          <p:cNvPr id="705540" name="Text Box 4"/>
          <p:cNvSpPr txBox="1">
            <a:spLocks noChangeArrowheads="1"/>
          </p:cNvSpPr>
          <p:nvPr/>
        </p:nvSpPr>
        <p:spPr bwMode="auto">
          <a:xfrm>
            <a:off x="6416675" y="1042988"/>
            <a:ext cx="2339975" cy="1917700"/>
          </a:xfrm>
          <a:prstGeom prst="rect">
            <a:avLst/>
          </a:prstGeom>
          <a:noFill/>
          <a:ln w="9525">
            <a:noFill/>
            <a:miter lim="800000"/>
            <a:headEnd/>
            <a:tailEnd/>
          </a:ln>
          <a:effectLst/>
        </p:spPr>
        <p:txBody>
          <a:bodyPr>
            <a:spAutoFit/>
          </a:bodyPr>
          <a:lstStyle/>
          <a:p>
            <a:pPr eaLnBrk="1" hangingPunct="1">
              <a:lnSpc>
                <a:spcPct val="120000"/>
              </a:lnSpc>
              <a:spcBef>
                <a:spcPct val="50000"/>
              </a:spcBef>
            </a:pPr>
            <a:r>
              <a:rPr lang="zh-CN" altLang="en-US" sz="2000">
                <a:solidFill>
                  <a:srgbClr val="FF0000"/>
                </a:solidFill>
                <a:latin typeface="Arial" pitchFamily="34" charset="0"/>
              </a:rPr>
              <a:t>从高级语言程序出发，用其对应的机器级代码以及内存（栈）中信息的变化来说明底层实现</a:t>
            </a:r>
            <a:endParaRPr lang="en-US" altLang="zh-CN" sz="2000">
              <a:solidFill>
                <a:srgbClr val="FF0000"/>
              </a:solidFill>
              <a:latin typeface="Arial" pitchFamily="34" charset="0"/>
            </a:endParaRPr>
          </a:p>
        </p:txBody>
      </p:sp>
      <p:sp>
        <p:nvSpPr>
          <p:cNvPr id="705541" name="AutoShape 5"/>
          <p:cNvSpPr>
            <a:spLocks/>
          </p:cNvSpPr>
          <p:nvPr/>
        </p:nvSpPr>
        <p:spPr bwMode="auto">
          <a:xfrm>
            <a:off x="5472113" y="3114675"/>
            <a:ext cx="630237" cy="3105150"/>
          </a:xfrm>
          <a:prstGeom prst="rightBrace">
            <a:avLst>
              <a:gd name="adj1" fmla="val 41058"/>
              <a:gd name="adj2" fmla="val 50000"/>
            </a:avLst>
          </a:prstGeom>
          <a:noFill/>
          <a:ln w="28575">
            <a:solidFill>
              <a:schemeClr val="tx1"/>
            </a:solidFill>
            <a:round/>
            <a:headEnd/>
            <a:tailEnd/>
          </a:ln>
          <a:effectLst/>
        </p:spPr>
        <p:txBody>
          <a:bodyPr wrap="none" anchor="ctr"/>
          <a:lstStyle/>
          <a:p>
            <a:endParaRPr lang="zh-CN" altLang="en-US"/>
          </a:p>
        </p:txBody>
      </p:sp>
      <p:sp>
        <p:nvSpPr>
          <p:cNvPr id="705542" name="Text Box 6"/>
          <p:cNvSpPr txBox="1">
            <a:spLocks noChangeArrowheads="1"/>
          </p:cNvSpPr>
          <p:nvPr/>
        </p:nvSpPr>
        <p:spPr bwMode="auto">
          <a:xfrm>
            <a:off x="6146800" y="3878263"/>
            <a:ext cx="2386013" cy="1679575"/>
          </a:xfrm>
          <a:prstGeom prst="rect">
            <a:avLst/>
          </a:prstGeom>
          <a:noFill/>
          <a:ln w="9525">
            <a:noFill/>
            <a:miter lim="800000"/>
            <a:headEnd/>
            <a:tailEnd/>
          </a:ln>
          <a:effectLst/>
        </p:spPr>
        <p:txBody>
          <a:bodyPr>
            <a:spAutoFit/>
          </a:bodyPr>
          <a:lstStyle/>
          <a:p>
            <a:pPr eaLnBrk="1" hangingPunct="1">
              <a:lnSpc>
                <a:spcPct val="130000"/>
              </a:lnSpc>
              <a:spcBef>
                <a:spcPct val="50000"/>
              </a:spcBef>
            </a:pPr>
            <a:r>
              <a:rPr lang="zh-CN" altLang="en-US" sz="2000"/>
              <a:t>围绕</a:t>
            </a:r>
            <a:r>
              <a:rPr lang="en-US" altLang="zh-CN" sz="2000"/>
              <a:t>C</a:t>
            </a:r>
            <a:r>
              <a:rPr lang="zh-CN" altLang="en-US" sz="2000"/>
              <a:t>语言中的语句和复杂数据类型，解释其在底层机器级的实现方法</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idx="4294967295"/>
          </p:nvPr>
        </p:nvSpPr>
        <p:spPr>
          <a:xfrm>
            <a:off x="457200" y="98425"/>
            <a:ext cx="8229600" cy="561975"/>
          </a:xfrm>
        </p:spPr>
        <p:txBody>
          <a:bodyPr/>
          <a:lstStyle/>
          <a:p>
            <a:r>
              <a:rPr lang="zh-CN" altLang="en-US" sz="3200"/>
              <a:t>程序的转换与机器级表示</a:t>
            </a:r>
          </a:p>
        </p:txBody>
      </p:sp>
      <p:sp>
        <p:nvSpPr>
          <p:cNvPr id="136195" name="Rectangle 3"/>
          <p:cNvSpPr>
            <a:spLocks noGrp="1" noChangeArrowheads="1"/>
          </p:cNvSpPr>
          <p:nvPr>
            <p:ph type="body" idx="4294967295"/>
          </p:nvPr>
        </p:nvSpPr>
        <p:spPr>
          <a:xfrm>
            <a:off x="161925" y="819150"/>
            <a:ext cx="8640763" cy="5670550"/>
          </a:xfrm>
        </p:spPr>
        <p:txBody>
          <a:bodyPr/>
          <a:lstStyle/>
          <a:p>
            <a:pPr marL="457200" indent="-457200">
              <a:lnSpc>
                <a:spcPct val="100000"/>
              </a:lnSpc>
              <a:spcBef>
                <a:spcPts val="1300"/>
              </a:spcBef>
            </a:pPr>
            <a:r>
              <a:rPr lang="zh-CN" altLang="en-US" sz="2200">
                <a:latin typeface="微软雅黑" pitchFamily="34" charset="-122"/>
                <a:ea typeface="微软雅黑" pitchFamily="34" charset="-122"/>
              </a:rPr>
              <a:t>主要教学目标</a:t>
            </a:r>
          </a:p>
          <a:p>
            <a:pPr marL="838200" lvl="1" indent="-381000">
              <a:lnSpc>
                <a:spcPct val="135000"/>
              </a:lnSpc>
              <a:spcBef>
                <a:spcPct val="0"/>
              </a:spcBef>
            </a:pPr>
            <a:r>
              <a:rPr lang="zh-CN" altLang="en-US" sz="2200">
                <a:latin typeface="微软雅黑" pitchFamily="34" charset="-122"/>
                <a:ea typeface="微软雅黑" pitchFamily="34" charset="-122"/>
              </a:rPr>
              <a:t>了解高级语言与汇编语言、汇编语言与机器语言之间的关系</a:t>
            </a:r>
          </a:p>
          <a:p>
            <a:pPr marL="838200" lvl="1" indent="-381000">
              <a:lnSpc>
                <a:spcPct val="135000"/>
              </a:lnSpc>
              <a:spcBef>
                <a:spcPct val="0"/>
              </a:spcBef>
            </a:pPr>
            <a:r>
              <a:rPr lang="zh-CN" altLang="en-US" sz="2200">
                <a:latin typeface="微软雅黑" pitchFamily="34" charset="-122"/>
                <a:ea typeface="微软雅黑" pitchFamily="34" charset="-122"/>
              </a:rPr>
              <a:t>掌握有关指令格式、操作数类型、寻址方式、操作类型等内容</a:t>
            </a:r>
          </a:p>
          <a:p>
            <a:pPr marL="838200" lvl="1" indent="-381000">
              <a:lnSpc>
                <a:spcPct val="135000"/>
              </a:lnSpc>
              <a:spcBef>
                <a:spcPct val="0"/>
              </a:spcBef>
            </a:pPr>
            <a:r>
              <a:rPr lang="zh-CN" altLang="en-US" sz="2200">
                <a:latin typeface="微软雅黑" pitchFamily="34" charset="-122"/>
                <a:ea typeface="微软雅黑" pitchFamily="34" charset="-122"/>
              </a:rPr>
              <a:t>了解高级语言源程序中的语句与机器级代码之间的对应关系</a:t>
            </a:r>
          </a:p>
          <a:p>
            <a:pPr marL="838200" lvl="1" indent="-381000">
              <a:lnSpc>
                <a:spcPct val="100000"/>
              </a:lnSpc>
              <a:spcBef>
                <a:spcPts val="1300"/>
              </a:spcBef>
            </a:pPr>
            <a:r>
              <a:rPr lang="zh-CN" altLang="en-US" sz="2200">
                <a:latin typeface="微软雅黑" pitchFamily="34" charset="-122"/>
                <a:ea typeface="微软雅黑" pitchFamily="34" charset="-122"/>
              </a:rPr>
              <a:t>了解复杂数据类型（数组、结构等）的机器级实现</a:t>
            </a:r>
          </a:p>
          <a:p>
            <a:pPr marL="457200" indent="-457200">
              <a:lnSpc>
                <a:spcPct val="100000"/>
              </a:lnSpc>
              <a:spcBef>
                <a:spcPts val="1300"/>
              </a:spcBef>
            </a:pPr>
            <a:r>
              <a:rPr lang="zh-CN" altLang="en-US" sz="2200">
                <a:latin typeface="微软雅黑" pitchFamily="34" charset="-122"/>
                <a:ea typeface="微软雅黑" pitchFamily="34" charset="-122"/>
              </a:rPr>
              <a:t>主要教学内容</a:t>
            </a:r>
          </a:p>
          <a:p>
            <a:pPr marL="838200" lvl="1" indent="-381000">
              <a:lnSpc>
                <a:spcPct val="100000"/>
              </a:lnSpc>
              <a:spcBef>
                <a:spcPts val="1300"/>
              </a:spcBef>
            </a:pPr>
            <a:r>
              <a:rPr lang="zh-CN" altLang="en-US" sz="2200">
                <a:latin typeface="微软雅黑" pitchFamily="34" charset="-122"/>
                <a:ea typeface="微软雅黑" pitchFamily="34" charset="-122"/>
              </a:rPr>
              <a:t>介绍</a:t>
            </a:r>
            <a:r>
              <a:rPr lang="en-US" altLang="zh-CN" sz="2200">
                <a:latin typeface="微软雅黑" pitchFamily="34" charset="-122"/>
                <a:ea typeface="微软雅黑" pitchFamily="34" charset="-122"/>
              </a:rPr>
              <a:t>C</a:t>
            </a:r>
            <a:r>
              <a:rPr lang="zh-CN" altLang="en-US" sz="2200">
                <a:latin typeface="微软雅黑" pitchFamily="34" charset="-122"/>
                <a:ea typeface="微软雅黑" pitchFamily="34" charset="-122"/>
              </a:rPr>
              <a:t>语言程序与</a:t>
            </a:r>
            <a:r>
              <a:rPr lang="en-US" altLang="zh-CN" sz="2200">
                <a:latin typeface="微软雅黑" pitchFamily="34" charset="-122"/>
                <a:ea typeface="微软雅黑" pitchFamily="34" charset="-122"/>
              </a:rPr>
              <a:t>IA-32</a:t>
            </a:r>
            <a:r>
              <a:rPr lang="zh-CN" altLang="en-US" sz="2200">
                <a:latin typeface="微软雅黑" pitchFamily="34" charset="-122"/>
                <a:ea typeface="微软雅黑" pitchFamily="34" charset="-122"/>
              </a:rPr>
              <a:t>机器级指令之间的对应关系。</a:t>
            </a:r>
          </a:p>
          <a:p>
            <a:pPr marL="838200" lvl="1" indent="-381000">
              <a:lnSpc>
                <a:spcPct val="100000"/>
              </a:lnSpc>
              <a:spcBef>
                <a:spcPts val="1300"/>
              </a:spcBef>
            </a:pPr>
            <a:r>
              <a:rPr lang="zh-CN" altLang="en-US" sz="2200">
                <a:latin typeface="微软雅黑" pitchFamily="34" charset="-122"/>
                <a:ea typeface="微软雅黑" pitchFamily="34" charset="-122"/>
              </a:rPr>
              <a:t>主要包括：程序转换概述、</a:t>
            </a:r>
            <a:r>
              <a:rPr lang="en-US" altLang="zh-CN" sz="2200">
                <a:latin typeface="微软雅黑" pitchFamily="34" charset="-122"/>
                <a:ea typeface="微软雅黑" pitchFamily="34" charset="-122"/>
              </a:rPr>
              <a:t>IA-32</a:t>
            </a:r>
            <a:r>
              <a:rPr lang="zh-CN" altLang="en-US" sz="2200">
                <a:latin typeface="微软雅黑" pitchFamily="34" charset="-122"/>
                <a:ea typeface="微软雅黑" pitchFamily="34" charset="-122"/>
              </a:rPr>
              <a:t>指令系统、</a:t>
            </a:r>
            <a:r>
              <a:rPr lang="en-US" altLang="zh-CN" sz="2200">
                <a:latin typeface="微软雅黑" pitchFamily="34" charset="-122"/>
                <a:ea typeface="微软雅黑" pitchFamily="34" charset="-122"/>
              </a:rPr>
              <a:t>C</a:t>
            </a:r>
            <a:r>
              <a:rPr lang="zh-CN" altLang="en-US" sz="2200">
                <a:latin typeface="微软雅黑" pitchFamily="34" charset="-122"/>
                <a:ea typeface="微软雅黑" pitchFamily="34" charset="-122"/>
              </a:rPr>
              <a:t>语言中控制语句和过程调用等机器级实现、复杂数据类型（数组、结构等）的机器级实现等。</a:t>
            </a:r>
          </a:p>
          <a:p>
            <a:pPr marL="838200" lvl="1" indent="-381000">
              <a:lnSpc>
                <a:spcPct val="100000"/>
              </a:lnSpc>
              <a:spcBef>
                <a:spcPts val="1300"/>
              </a:spcBef>
            </a:pPr>
            <a:r>
              <a:rPr lang="zh-CN" altLang="en-US" sz="2200">
                <a:latin typeface="微软雅黑" pitchFamily="34" charset="-122"/>
                <a:ea typeface="微软雅黑" pitchFamily="34" charset="-122"/>
              </a:rPr>
              <a:t>本章所用的机器级表示主要以汇编语言形式表示为主。</a:t>
            </a:r>
          </a:p>
        </p:txBody>
      </p:sp>
      <p:sp>
        <p:nvSpPr>
          <p:cNvPr id="136196" name="Text Box 4"/>
          <p:cNvSpPr txBox="1">
            <a:spLocks noChangeArrowheads="1"/>
          </p:cNvSpPr>
          <p:nvPr/>
        </p:nvSpPr>
        <p:spPr bwMode="auto">
          <a:xfrm>
            <a:off x="4437063" y="6084888"/>
            <a:ext cx="3465512" cy="457200"/>
          </a:xfrm>
          <a:prstGeom prst="rect">
            <a:avLst/>
          </a:prstGeom>
          <a:noFill/>
          <a:ln w="9525">
            <a:noFill/>
            <a:miter lim="800000"/>
            <a:headEnd/>
            <a:tailEnd/>
          </a:ln>
          <a:effectLst/>
        </p:spPr>
        <p:txBody>
          <a:bodyPr>
            <a:spAutoFit/>
          </a:bodyPr>
          <a:lstStyle/>
          <a:p>
            <a:pPr eaLnBrk="1" hangingPunct="1">
              <a:spcBef>
                <a:spcPct val="50000"/>
              </a:spcBef>
            </a:pPr>
            <a:r>
              <a:rPr lang="zh-CN" altLang="en-US" sz="2400">
                <a:solidFill>
                  <a:srgbClr val="FF0000"/>
                </a:solidFill>
                <a:latin typeface="Arial" pitchFamily="34" charset="0"/>
              </a:rPr>
              <a:t>采用逆向工程方法！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6195">
                                            <p:txEl>
                                              <p:pRg st="1" end="1"/>
                                            </p:txEl>
                                          </p:spTgt>
                                        </p:tgtEl>
                                        <p:attrNameLst>
                                          <p:attrName>style.visibility</p:attrName>
                                        </p:attrNameLst>
                                      </p:cBhvr>
                                      <p:to>
                                        <p:strVal val="visible"/>
                                      </p:to>
                                    </p:set>
                                    <p:animEffect transition="in" filter="blinds(horizontal)">
                                      <p:cBhvr>
                                        <p:cTn id="7" dur="500"/>
                                        <p:tgtEl>
                                          <p:spTgt spid="1361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6195">
                                            <p:txEl>
                                              <p:pRg st="2" end="2"/>
                                            </p:txEl>
                                          </p:spTgt>
                                        </p:tgtEl>
                                        <p:attrNameLst>
                                          <p:attrName>style.visibility</p:attrName>
                                        </p:attrNameLst>
                                      </p:cBhvr>
                                      <p:to>
                                        <p:strVal val="visible"/>
                                      </p:to>
                                    </p:set>
                                    <p:animEffect transition="in" filter="blinds(horizontal)">
                                      <p:cBhvr>
                                        <p:cTn id="12" dur="500"/>
                                        <p:tgtEl>
                                          <p:spTgt spid="1361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6195">
                                            <p:txEl>
                                              <p:pRg st="3" end="3"/>
                                            </p:txEl>
                                          </p:spTgt>
                                        </p:tgtEl>
                                        <p:attrNameLst>
                                          <p:attrName>style.visibility</p:attrName>
                                        </p:attrNameLst>
                                      </p:cBhvr>
                                      <p:to>
                                        <p:strVal val="visible"/>
                                      </p:to>
                                    </p:set>
                                    <p:animEffect transition="in" filter="blinds(horizontal)">
                                      <p:cBhvr>
                                        <p:cTn id="17" dur="500"/>
                                        <p:tgtEl>
                                          <p:spTgt spid="13619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6195">
                                            <p:txEl>
                                              <p:pRg st="4" end="4"/>
                                            </p:txEl>
                                          </p:spTgt>
                                        </p:tgtEl>
                                        <p:attrNameLst>
                                          <p:attrName>style.visibility</p:attrName>
                                        </p:attrNameLst>
                                      </p:cBhvr>
                                      <p:to>
                                        <p:strVal val="visible"/>
                                      </p:to>
                                    </p:set>
                                    <p:animEffect transition="in" filter="blinds(horizontal)">
                                      <p:cBhvr>
                                        <p:cTn id="22" dur="500"/>
                                        <p:tgtEl>
                                          <p:spTgt spid="13619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6195">
                                            <p:txEl>
                                              <p:pRg st="6" end="6"/>
                                            </p:txEl>
                                          </p:spTgt>
                                        </p:tgtEl>
                                        <p:attrNameLst>
                                          <p:attrName>style.visibility</p:attrName>
                                        </p:attrNameLst>
                                      </p:cBhvr>
                                      <p:to>
                                        <p:strVal val="visible"/>
                                      </p:to>
                                    </p:set>
                                    <p:animEffect transition="in" filter="blinds(horizontal)">
                                      <p:cBhvr>
                                        <p:cTn id="27" dur="500"/>
                                        <p:tgtEl>
                                          <p:spTgt spid="13619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36195">
                                            <p:txEl>
                                              <p:pRg st="7" end="7"/>
                                            </p:txEl>
                                          </p:spTgt>
                                        </p:tgtEl>
                                        <p:attrNameLst>
                                          <p:attrName>style.visibility</p:attrName>
                                        </p:attrNameLst>
                                      </p:cBhvr>
                                      <p:to>
                                        <p:strVal val="visible"/>
                                      </p:to>
                                    </p:set>
                                    <p:animEffect transition="in" filter="blinds(horizontal)">
                                      <p:cBhvr>
                                        <p:cTn id="32" dur="500"/>
                                        <p:tgtEl>
                                          <p:spTgt spid="13619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36195">
                                            <p:txEl>
                                              <p:pRg st="8" end="8"/>
                                            </p:txEl>
                                          </p:spTgt>
                                        </p:tgtEl>
                                        <p:attrNameLst>
                                          <p:attrName>style.visibility</p:attrName>
                                        </p:attrNameLst>
                                      </p:cBhvr>
                                      <p:to>
                                        <p:strVal val="visible"/>
                                      </p:to>
                                    </p:set>
                                    <p:animEffect transition="in" filter="blinds(horizontal)">
                                      <p:cBhvr>
                                        <p:cTn id="37" dur="500"/>
                                        <p:tgtEl>
                                          <p:spTgt spid="136195">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6196"/>
                                        </p:tgtEl>
                                        <p:attrNameLst>
                                          <p:attrName>style.visibility</p:attrName>
                                        </p:attrNameLst>
                                      </p:cBhvr>
                                      <p:to>
                                        <p:strVal val="visible"/>
                                      </p:to>
                                    </p:set>
                                    <p:animEffect transition="in" filter="blinds(horizontal)">
                                      <p:cBhvr>
                                        <p:cTn id="42" dur="500"/>
                                        <p:tgtEl>
                                          <p:spTgt spid="136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a:xfrm>
            <a:off x="457200" y="98425"/>
            <a:ext cx="8229600" cy="561975"/>
          </a:xfrm>
        </p:spPr>
        <p:txBody>
          <a:bodyPr/>
          <a:lstStyle/>
          <a:p>
            <a:r>
              <a:rPr lang="zh-CN" altLang="en-US" sz="3200"/>
              <a:t>程序的机器级表示</a:t>
            </a:r>
          </a:p>
        </p:txBody>
      </p:sp>
      <p:sp>
        <p:nvSpPr>
          <p:cNvPr id="653315" name="Rectangle 3"/>
          <p:cNvSpPr>
            <a:spLocks noGrp="1" noChangeArrowheads="1"/>
          </p:cNvSpPr>
          <p:nvPr>
            <p:ph type="body" idx="1"/>
          </p:nvPr>
        </p:nvSpPr>
        <p:spPr>
          <a:xfrm>
            <a:off x="476250" y="728663"/>
            <a:ext cx="8229600" cy="5940425"/>
          </a:xfrm>
        </p:spPr>
        <p:txBody>
          <a:bodyPr/>
          <a:lstStyle/>
          <a:p>
            <a:pPr>
              <a:lnSpc>
                <a:spcPct val="100000"/>
              </a:lnSpc>
            </a:pPr>
            <a:r>
              <a:rPr lang="zh-CN" altLang="en-US" sz="2000">
                <a:latin typeface="微软雅黑" pitchFamily="34" charset="-122"/>
                <a:ea typeface="微软雅黑" pitchFamily="34" charset="-122"/>
              </a:rPr>
              <a:t>分以下五个部分介绍</a:t>
            </a:r>
          </a:p>
          <a:p>
            <a:pPr lvl="1">
              <a:lnSpc>
                <a:spcPct val="100000"/>
              </a:lnSpc>
            </a:pPr>
            <a:r>
              <a:rPr lang="zh-CN" altLang="en-US">
                <a:solidFill>
                  <a:srgbClr val="3333CC"/>
                </a:solidFill>
                <a:latin typeface="微软雅黑" pitchFamily="34" charset="-122"/>
                <a:ea typeface="微软雅黑" pitchFamily="34" charset="-122"/>
              </a:rPr>
              <a:t>第一讲：程序转换概述</a:t>
            </a:r>
          </a:p>
          <a:p>
            <a:pPr lvl="2">
              <a:lnSpc>
                <a:spcPct val="100000"/>
              </a:lnSpc>
            </a:pPr>
            <a:r>
              <a:rPr lang="zh-CN" altLang="en-US" sz="2000">
                <a:latin typeface="微软雅黑" pitchFamily="34" charset="-122"/>
                <a:ea typeface="微软雅黑" pitchFamily="34" charset="-122"/>
              </a:rPr>
              <a:t>机器指令和汇编指令</a:t>
            </a:r>
          </a:p>
          <a:p>
            <a:pPr lvl="2">
              <a:lnSpc>
                <a:spcPct val="100000"/>
              </a:lnSpc>
            </a:pPr>
            <a:r>
              <a:rPr lang="zh-CN" altLang="en-US" sz="2000">
                <a:latin typeface="微软雅黑" pitchFamily="34" charset="-122"/>
                <a:ea typeface="微软雅黑" pitchFamily="34" charset="-122"/>
              </a:rPr>
              <a:t>机器级程序员感觉到的属性和功能特性</a:t>
            </a:r>
          </a:p>
          <a:p>
            <a:pPr lvl="2">
              <a:lnSpc>
                <a:spcPct val="100000"/>
              </a:lnSpc>
            </a:pPr>
            <a:r>
              <a:rPr lang="zh-CN" altLang="en-US" sz="2000">
                <a:latin typeface="微软雅黑" pitchFamily="34" charset="-122"/>
                <a:ea typeface="微软雅黑" pitchFamily="34" charset="-122"/>
              </a:rPr>
              <a:t>高级语言程序转换为机器代码的过程</a:t>
            </a:r>
          </a:p>
          <a:p>
            <a:pPr lvl="1">
              <a:lnSpc>
                <a:spcPct val="100000"/>
              </a:lnSpc>
            </a:pPr>
            <a:r>
              <a:rPr lang="zh-CN" altLang="en-US">
                <a:latin typeface="微软雅黑" pitchFamily="34" charset="-122"/>
                <a:ea typeface="微软雅黑" pitchFamily="34" charset="-122"/>
              </a:rPr>
              <a:t>第二讲：</a:t>
            </a:r>
            <a:r>
              <a:rPr lang="en-US" altLang="zh-CN">
                <a:latin typeface="微软雅黑" pitchFamily="34" charset="-122"/>
                <a:ea typeface="微软雅黑" pitchFamily="34" charset="-122"/>
              </a:rPr>
              <a:t>IA-32 /x86-64</a:t>
            </a:r>
            <a:r>
              <a:rPr lang="zh-CN" altLang="en-US">
                <a:latin typeface="微软雅黑" pitchFamily="34" charset="-122"/>
                <a:ea typeface="微软雅黑" pitchFamily="34" charset="-122"/>
              </a:rPr>
              <a:t>指令系统</a:t>
            </a:r>
            <a:endParaRPr lang="en-US" altLang="zh-CN">
              <a:latin typeface="微软雅黑" pitchFamily="34" charset="-122"/>
              <a:ea typeface="微软雅黑" pitchFamily="34" charset="-122"/>
            </a:endParaRPr>
          </a:p>
          <a:p>
            <a:pPr lvl="1">
              <a:lnSpc>
                <a:spcPct val="100000"/>
              </a:lnSpc>
            </a:pPr>
            <a:r>
              <a:rPr lang="zh-CN" altLang="en-US">
                <a:solidFill>
                  <a:srgbClr val="3333CC"/>
                </a:solidFill>
                <a:latin typeface="微软雅黑" pitchFamily="34" charset="-122"/>
                <a:ea typeface="微软雅黑" pitchFamily="34" charset="-122"/>
              </a:rPr>
              <a:t>第三讲：</a:t>
            </a:r>
            <a:r>
              <a:rPr lang="en-US" altLang="zh-CN">
                <a:solidFill>
                  <a:srgbClr val="3333CC"/>
                </a:solidFill>
                <a:latin typeface="微软雅黑" pitchFamily="34" charset="-122"/>
                <a:ea typeface="微软雅黑" pitchFamily="34" charset="-122"/>
              </a:rPr>
              <a:t> C</a:t>
            </a:r>
            <a:r>
              <a:rPr lang="zh-CN" altLang="en-US">
                <a:solidFill>
                  <a:srgbClr val="3333CC"/>
                </a:solidFill>
                <a:latin typeface="微软雅黑" pitchFamily="34" charset="-122"/>
                <a:ea typeface="微软雅黑" pitchFamily="34" charset="-122"/>
              </a:rPr>
              <a:t>语言程序的机器级表示</a:t>
            </a:r>
            <a:r>
              <a:rPr lang="zh-CN" altLang="en-US">
                <a:latin typeface="微软雅黑" pitchFamily="34" charset="-122"/>
                <a:ea typeface="微软雅黑" pitchFamily="34" charset="-122"/>
              </a:rPr>
              <a:t>  </a:t>
            </a:r>
          </a:p>
          <a:p>
            <a:pPr lvl="2">
              <a:lnSpc>
                <a:spcPct val="100000"/>
              </a:lnSpc>
            </a:pPr>
            <a:r>
              <a:rPr lang="zh-CN" altLang="en-US" sz="2000">
                <a:latin typeface="微软雅黑" pitchFamily="34" charset="-122"/>
                <a:ea typeface="微软雅黑" pitchFamily="34" charset="-122"/>
              </a:rPr>
              <a:t>过程调用的机器级表示</a:t>
            </a:r>
          </a:p>
          <a:p>
            <a:pPr lvl="2">
              <a:lnSpc>
                <a:spcPct val="100000"/>
              </a:lnSpc>
            </a:pPr>
            <a:r>
              <a:rPr lang="zh-CN" altLang="en-US" sz="2000">
                <a:latin typeface="微软雅黑" pitchFamily="34" charset="-122"/>
                <a:ea typeface="微软雅黑" pitchFamily="34" charset="-122"/>
              </a:rPr>
              <a:t>选择语句的机器级表示</a:t>
            </a:r>
          </a:p>
          <a:p>
            <a:pPr lvl="2">
              <a:lnSpc>
                <a:spcPct val="100000"/>
              </a:lnSpc>
            </a:pPr>
            <a:r>
              <a:rPr lang="zh-CN" altLang="en-US" sz="2000">
                <a:latin typeface="微软雅黑" pitchFamily="34" charset="-122"/>
                <a:ea typeface="微软雅黑" pitchFamily="34" charset="-122"/>
              </a:rPr>
              <a:t>循环结构的机器级表示 </a:t>
            </a:r>
          </a:p>
          <a:p>
            <a:pPr lvl="1">
              <a:lnSpc>
                <a:spcPct val="100000"/>
              </a:lnSpc>
            </a:pPr>
            <a:r>
              <a:rPr lang="zh-CN" altLang="en-US">
                <a:solidFill>
                  <a:srgbClr val="3333CC"/>
                </a:solidFill>
                <a:latin typeface="微软雅黑" pitchFamily="34" charset="-122"/>
                <a:ea typeface="微软雅黑" pitchFamily="34" charset="-122"/>
              </a:rPr>
              <a:t>第四讲：复杂数据类型的分配和访问</a:t>
            </a:r>
            <a:r>
              <a:rPr lang="zh-CN" altLang="en-US">
                <a:latin typeface="微软雅黑" pitchFamily="34" charset="-122"/>
                <a:ea typeface="微软雅黑" pitchFamily="34" charset="-122"/>
              </a:rPr>
              <a:t> </a:t>
            </a:r>
          </a:p>
          <a:p>
            <a:pPr lvl="2">
              <a:lnSpc>
                <a:spcPct val="100000"/>
              </a:lnSpc>
            </a:pPr>
            <a:r>
              <a:rPr lang="zh-CN" altLang="en-US" sz="2000">
                <a:latin typeface="微软雅黑" pitchFamily="34" charset="-122"/>
                <a:ea typeface="微软雅黑" pitchFamily="34" charset="-122"/>
              </a:rPr>
              <a:t>数组的分配和访问 </a:t>
            </a:r>
          </a:p>
          <a:p>
            <a:pPr lvl="2">
              <a:lnSpc>
                <a:spcPct val="100000"/>
              </a:lnSpc>
            </a:pPr>
            <a:r>
              <a:rPr lang="zh-CN" altLang="en-US" sz="2000">
                <a:latin typeface="微软雅黑" pitchFamily="34" charset="-122"/>
                <a:ea typeface="微软雅黑" pitchFamily="34" charset="-122"/>
              </a:rPr>
              <a:t>结构体数据的分配和访问 </a:t>
            </a:r>
          </a:p>
          <a:p>
            <a:pPr lvl="2">
              <a:lnSpc>
                <a:spcPct val="100000"/>
              </a:lnSpc>
            </a:pPr>
            <a:r>
              <a:rPr lang="zh-CN" altLang="en-US" sz="2000">
                <a:latin typeface="微软雅黑" pitchFamily="34" charset="-122"/>
                <a:ea typeface="微软雅黑" pitchFamily="34" charset="-122"/>
              </a:rPr>
              <a:t>联合体数据的分配和访问 </a:t>
            </a:r>
          </a:p>
          <a:p>
            <a:pPr lvl="2">
              <a:lnSpc>
                <a:spcPct val="100000"/>
              </a:lnSpc>
            </a:pPr>
            <a:r>
              <a:rPr lang="zh-CN" altLang="en-US" sz="2000">
                <a:latin typeface="微软雅黑" pitchFamily="34" charset="-122"/>
                <a:ea typeface="微软雅黑" pitchFamily="34" charset="-122"/>
              </a:rPr>
              <a:t>数据的对齐 </a:t>
            </a:r>
          </a:p>
          <a:p>
            <a:pPr lvl="1">
              <a:lnSpc>
                <a:spcPct val="100000"/>
              </a:lnSpc>
            </a:pPr>
            <a:r>
              <a:rPr lang="zh-CN" altLang="en-US">
                <a:solidFill>
                  <a:srgbClr val="FF3300"/>
                </a:solidFill>
                <a:latin typeface="微软雅黑" pitchFamily="34" charset="-122"/>
                <a:ea typeface="微软雅黑" pitchFamily="34" charset="-122"/>
              </a:rPr>
              <a:t>第五讲：越界访问和缓冲区溢出 、</a:t>
            </a:r>
            <a:r>
              <a:rPr lang="en-US" altLang="zh-CN">
                <a:solidFill>
                  <a:srgbClr val="FF3300"/>
                </a:solidFill>
                <a:latin typeface="微软雅黑" pitchFamily="34" charset="-122"/>
                <a:ea typeface="微软雅黑" pitchFamily="34" charset="-122"/>
              </a:rPr>
              <a:t>x86-64</a:t>
            </a:r>
            <a:r>
              <a:rPr lang="zh-CN" altLang="en-US">
                <a:solidFill>
                  <a:srgbClr val="FF3300"/>
                </a:solidFill>
                <a:latin typeface="微软雅黑" pitchFamily="34" charset="-122"/>
                <a:ea typeface="微软雅黑" pitchFamily="34" charset="-122"/>
              </a:rPr>
              <a:t>架构</a:t>
            </a:r>
          </a:p>
        </p:txBody>
      </p:sp>
      <p:sp>
        <p:nvSpPr>
          <p:cNvPr id="653316" name="Text Box 4"/>
          <p:cNvSpPr txBox="1">
            <a:spLocks noChangeArrowheads="1"/>
          </p:cNvSpPr>
          <p:nvPr/>
        </p:nvSpPr>
        <p:spPr bwMode="auto">
          <a:xfrm>
            <a:off x="6416675" y="1042988"/>
            <a:ext cx="2339975" cy="1917700"/>
          </a:xfrm>
          <a:prstGeom prst="rect">
            <a:avLst/>
          </a:prstGeom>
          <a:noFill/>
          <a:ln w="9525">
            <a:noFill/>
            <a:miter lim="800000"/>
            <a:headEnd/>
            <a:tailEnd/>
          </a:ln>
          <a:effectLst/>
        </p:spPr>
        <p:txBody>
          <a:bodyPr>
            <a:spAutoFit/>
          </a:bodyPr>
          <a:lstStyle/>
          <a:p>
            <a:pPr eaLnBrk="1" hangingPunct="1">
              <a:lnSpc>
                <a:spcPct val="120000"/>
              </a:lnSpc>
              <a:spcBef>
                <a:spcPct val="50000"/>
              </a:spcBef>
            </a:pPr>
            <a:r>
              <a:rPr lang="zh-CN" altLang="en-US" sz="2000">
                <a:solidFill>
                  <a:srgbClr val="FF0000"/>
                </a:solidFill>
                <a:latin typeface="Arial" pitchFamily="34" charset="0"/>
              </a:rPr>
              <a:t>从高级语言程序出发，用其对应的机器级代码以及内存（栈）中信息的变化来说明底层实现</a:t>
            </a:r>
            <a:endParaRPr lang="en-US" altLang="zh-CN" sz="2000">
              <a:solidFill>
                <a:srgbClr val="FF0000"/>
              </a:solidFill>
              <a:latin typeface="Arial" pitchFamily="34" charset="0"/>
            </a:endParaRPr>
          </a:p>
        </p:txBody>
      </p:sp>
      <p:sp>
        <p:nvSpPr>
          <p:cNvPr id="653317" name="AutoShape 5"/>
          <p:cNvSpPr>
            <a:spLocks/>
          </p:cNvSpPr>
          <p:nvPr/>
        </p:nvSpPr>
        <p:spPr bwMode="auto">
          <a:xfrm>
            <a:off x="5472113" y="3114675"/>
            <a:ext cx="630237" cy="3105150"/>
          </a:xfrm>
          <a:prstGeom prst="rightBrace">
            <a:avLst>
              <a:gd name="adj1" fmla="val 41058"/>
              <a:gd name="adj2" fmla="val 50000"/>
            </a:avLst>
          </a:prstGeom>
          <a:noFill/>
          <a:ln w="28575">
            <a:solidFill>
              <a:schemeClr val="tx1"/>
            </a:solidFill>
            <a:round/>
            <a:headEnd/>
            <a:tailEnd/>
          </a:ln>
          <a:effectLst/>
        </p:spPr>
        <p:txBody>
          <a:bodyPr wrap="none" anchor="ctr"/>
          <a:lstStyle/>
          <a:p>
            <a:endParaRPr lang="zh-CN" altLang="en-US"/>
          </a:p>
        </p:txBody>
      </p:sp>
      <p:sp>
        <p:nvSpPr>
          <p:cNvPr id="653318" name="Text Box 6"/>
          <p:cNvSpPr txBox="1">
            <a:spLocks noChangeArrowheads="1"/>
          </p:cNvSpPr>
          <p:nvPr/>
        </p:nvSpPr>
        <p:spPr bwMode="auto">
          <a:xfrm>
            <a:off x="6146800" y="3878263"/>
            <a:ext cx="2386013" cy="1679575"/>
          </a:xfrm>
          <a:prstGeom prst="rect">
            <a:avLst/>
          </a:prstGeom>
          <a:noFill/>
          <a:ln w="9525">
            <a:noFill/>
            <a:miter lim="800000"/>
            <a:headEnd/>
            <a:tailEnd/>
          </a:ln>
          <a:effectLst/>
        </p:spPr>
        <p:txBody>
          <a:bodyPr>
            <a:spAutoFit/>
          </a:bodyPr>
          <a:lstStyle/>
          <a:p>
            <a:pPr eaLnBrk="1" hangingPunct="1">
              <a:lnSpc>
                <a:spcPct val="130000"/>
              </a:lnSpc>
              <a:spcBef>
                <a:spcPct val="50000"/>
              </a:spcBef>
            </a:pPr>
            <a:r>
              <a:rPr lang="zh-CN" altLang="en-US" sz="2000"/>
              <a:t>围绕</a:t>
            </a:r>
            <a:r>
              <a:rPr lang="en-US" altLang="zh-CN" sz="2000"/>
              <a:t>C</a:t>
            </a:r>
            <a:r>
              <a:rPr lang="zh-CN" altLang="en-US" sz="2000"/>
              <a:t>语言中的语句和复杂数据类型，解释其在底层机器级的实现方法</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Grp="1" noChangeArrowheads="1"/>
          </p:cNvSpPr>
          <p:nvPr>
            <p:ph type="title"/>
          </p:nvPr>
        </p:nvSpPr>
        <p:spPr>
          <a:xfrm>
            <a:off x="457200" y="98425"/>
            <a:ext cx="8229600" cy="561975"/>
          </a:xfrm>
        </p:spPr>
        <p:txBody>
          <a:bodyPr/>
          <a:lstStyle/>
          <a:p>
            <a:r>
              <a:rPr lang="zh-CN" altLang="en-US" sz="3600"/>
              <a:t>越界访问和缓冲区溢出</a:t>
            </a:r>
          </a:p>
        </p:txBody>
      </p:sp>
      <p:sp>
        <p:nvSpPr>
          <p:cNvPr id="749572" name="Rectangle 4"/>
          <p:cNvSpPr>
            <a:spLocks/>
          </p:cNvSpPr>
          <p:nvPr/>
        </p:nvSpPr>
        <p:spPr bwMode="auto">
          <a:xfrm>
            <a:off x="431800" y="1584325"/>
            <a:ext cx="7650163" cy="2114550"/>
          </a:xfrm>
          <a:prstGeom prst="rect">
            <a:avLst/>
          </a:prstGeom>
          <a:solidFill>
            <a:srgbClr val="F8F6D9"/>
          </a:solidFill>
          <a:ln w="6350">
            <a:solidFill>
              <a:schemeClr val="tx1"/>
            </a:solidFill>
            <a:miter lim="800000"/>
            <a:headEnd/>
            <a:tailEnd/>
          </a:ln>
        </p:spPr>
        <p:txBody>
          <a:bodyPr lIns="63500" tIns="63500" rIns="63500" bIns="63500"/>
          <a:lstStyle/>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double fun(int i)</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  volatile double d[1] = {3.14};</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  volatile long int a[2];</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  a[i] = 1073741824; /* Possibly out of bounds */</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  return d[0];</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a:t>
            </a:r>
          </a:p>
        </p:txBody>
      </p:sp>
      <p:sp>
        <p:nvSpPr>
          <p:cNvPr id="18437" name="Rectangle 5"/>
          <p:cNvSpPr>
            <a:spLocks/>
          </p:cNvSpPr>
          <p:nvPr/>
        </p:nvSpPr>
        <p:spPr bwMode="auto">
          <a:xfrm>
            <a:off x="341313" y="4014788"/>
            <a:ext cx="7327900" cy="1371600"/>
          </a:xfrm>
          <a:prstGeom prst="rect">
            <a:avLst/>
          </a:prstGeom>
          <a:solidFill>
            <a:srgbClr val="FFFFFF"/>
          </a:solidFill>
          <a:ln w="12700">
            <a:noFill/>
            <a:miter lim="800000"/>
            <a:headEnd/>
            <a:tailEnd/>
          </a:ln>
        </p:spPr>
        <p:txBody>
          <a:bodyPr lIns="38100" tIns="38100" rIns="38100" bIns="38100"/>
          <a:lstStyle/>
          <a:p>
            <a:pPr eaLnBrk="1" hangingPunct="1"/>
            <a:r>
              <a:rPr lang="en-US" altLang="zh-CN" sz="2000">
                <a:latin typeface="Courier New" pitchFamily="49" charset="0"/>
                <a:ea typeface="Zapf Dingbats"/>
                <a:cs typeface="Zapf Dingbats"/>
                <a:sym typeface="Courier New" pitchFamily="49" charset="0"/>
              </a:rPr>
              <a:t>fun(0)  </a:t>
            </a:r>
            <a:r>
              <a:rPr lang="en-US" altLang="zh-CN" sz="2000">
                <a:latin typeface="Courier New" pitchFamily="49" charset="0"/>
                <a:ea typeface="Zapf Dingbats"/>
                <a:cs typeface="Zapf Dingbats"/>
                <a:sym typeface="Wingdings" pitchFamily="2" charset="2"/>
              </a:rPr>
              <a:t></a:t>
            </a:r>
            <a:r>
              <a:rPr lang="en-US" altLang="zh-CN" sz="2000">
                <a:latin typeface="Courier New" pitchFamily="49" charset="0"/>
                <a:ea typeface="Zapf Dingbats"/>
                <a:cs typeface="Zapf Dingbats"/>
                <a:sym typeface="Courier New" pitchFamily="49" charset="0"/>
              </a:rPr>
              <a:t>	3.14</a:t>
            </a:r>
            <a:endParaRPr lang="en-US" altLang="zh-CN" sz="2000">
              <a:latin typeface="Arial Narrow" pitchFamily="34" charset="0"/>
              <a:ea typeface="Lucida Grande"/>
              <a:cs typeface="Lucida Grande"/>
              <a:sym typeface="Arial Narrow" pitchFamily="34" charset="0"/>
            </a:endParaRPr>
          </a:p>
          <a:p>
            <a:pPr eaLnBrk="1" hangingPunct="1"/>
            <a:r>
              <a:rPr lang="en-US" altLang="zh-CN" sz="2000">
                <a:latin typeface="Courier New" pitchFamily="49" charset="0"/>
                <a:ea typeface="ヒラギノ角ゴ ProN W3"/>
                <a:cs typeface="Courier New" pitchFamily="49" charset="0"/>
                <a:sym typeface="Courier New" pitchFamily="49" charset="0"/>
              </a:rPr>
              <a:t>fun(1)  </a:t>
            </a:r>
            <a:r>
              <a:rPr lang="en-US" altLang="zh-CN" sz="2000">
                <a:latin typeface="Courier New" pitchFamily="49" charset="0"/>
                <a:ea typeface="ヒラギノ角ゴ ProN W3"/>
                <a:cs typeface="Courier New" pitchFamily="49" charset="0"/>
                <a:sym typeface="Wingdings" pitchFamily="2" charset="2"/>
              </a:rPr>
              <a:t></a:t>
            </a:r>
            <a:r>
              <a:rPr lang="en-US" altLang="zh-CN" sz="2000">
                <a:latin typeface="Courier New" pitchFamily="49" charset="0"/>
                <a:ea typeface="Monaco"/>
                <a:cs typeface="Monaco"/>
                <a:sym typeface="Courier New" pitchFamily="49" charset="0"/>
              </a:rPr>
              <a:t>	3.14</a:t>
            </a:r>
            <a:endParaRPr lang="en-US" altLang="zh-CN" sz="2000">
              <a:latin typeface="Arial Narrow" pitchFamily="34" charset="0"/>
              <a:ea typeface="Lucida Grande"/>
              <a:cs typeface="Lucida Grande"/>
              <a:sym typeface="Arial Narrow" pitchFamily="34" charset="0"/>
            </a:endParaRPr>
          </a:p>
          <a:p>
            <a:pPr eaLnBrk="1" hangingPunct="1"/>
            <a:r>
              <a:rPr lang="en-US" altLang="zh-CN" sz="2000">
                <a:latin typeface="Courier New" pitchFamily="49" charset="0"/>
                <a:ea typeface="ヒラギノ角ゴ ProN W3"/>
                <a:cs typeface="ヒラギノ角ゴ ProN W3"/>
                <a:sym typeface="Courier New" pitchFamily="49" charset="0"/>
              </a:rPr>
              <a:t>fun(2)  </a:t>
            </a:r>
            <a:r>
              <a:rPr lang="en-US" altLang="zh-CN" sz="2000">
                <a:latin typeface="Courier New" pitchFamily="49" charset="0"/>
                <a:ea typeface="ヒラギノ角ゴ ProN W3"/>
                <a:cs typeface="ヒラギノ角ゴ ProN W3"/>
                <a:sym typeface="Wingdings" pitchFamily="2" charset="2"/>
              </a:rPr>
              <a:t></a:t>
            </a:r>
            <a:r>
              <a:rPr lang="en-US" altLang="zh-CN" sz="2000">
                <a:latin typeface="Courier New" pitchFamily="49" charset="0"/>
                <a:ea typeface="Monaco"/>
                <a:cs typeface="Monaco"/>
                <a:sym typeface="Courier New" pitchFamily="49" charset="0"/>
              </a:rPr>
              <a:t>	3.1399998664856</a:t>
            </a:r>
            <a:endParaRPr lang="en-US" altLang="zh-CN" sz="2000">
              <a:latin typeface="Arial Narrow" pitchFamily="34" charset="0"/>
              <a:ea typeface="Lucida Grande"/>
              <a:cs typeface="Lucida Grande"/>
              <a:sym typeface="Arial Narrow" pitchFamily="34" charset="0"/>
            </a:endParaRPr>
          </a:p>
          <a:p>
            <a:pPr eaLnBrk="1" hangingPunct="1"/>
            <a:r>
              <a:rPr lang="en-US" altLang="zh-CN" sz="2000">
                <a:latin typeface="Courier New" pitchFamily="49" charset="0"/>
                <a:ea typeface="ヒラギノ角ゴ ProN W3"/>
                <a:cs typeface="ヒラギノ角ゴ ProN W3"/>
                <a:sym typeface="Courier New" pitchFamily="49" charset="0"/>
              </a:rPr>
              <a:t>fun(3)  </a:t>
            </a:r>
            <a:r>
              <a:rPr lang="en-US" altLang="zh-CN" sz="2000">
                <a:latin typeface="Courier New" pitchFamily="49" charset="0"/>
                <a:ea typeface="ヒラギノ角ゴ ProN W3"/>
                <a:cs typeface="ヒラギノ角ゴ ProN W3"/>
                <a:sym typeface="Wingdings" pitchFamily="2" charset="2"/>
              </a:rPr>
              <a:t></a:t>
            </a:r>
            <a:r>
              <a:rPr lang="en-US" altLang="zh-CN" sz="2000">
                <a:latin typeface="Courier New" pitchFamily="49" charset="0"/>
                <a:ea typeface="Monaco"/>
                <a:cs typeface="Monaco"/>
                <a:sym typeface="Courier New" pitchFamily="49" charset="0"/>
              </a:rPr>
              <a:t>	2.00000061035156</a:t>
            </a:r>
            <a:endParaRPr lang="en-US" altLang="zh-CN" sz="2000">
              <a:latin typeface="Arial Narrow" pitchFamily="34" charset="0"/>
              <a:ea typeface="Lucida Grande"/>
              <a:cs typeface="Lucida Grande"/>
              <a:sym typeface="Arial Narrow" pitchFamily="34" charset="0"/>
            </a:endParaRPr>
          </a:p>
          <a:p>
            <a:pPr eaLnBrk="1" hangingPunct="1"/>
            <a:r>
              <a:rPr lang="en-US" altLang="zh-CN" sz="2000">
                <a:latin typeface="Courier New" pitchFamily="49" charset="0"/>
                <a:ea typeface="ヒラギノ角ゴ ProN W3"/>
                <a:cs typeface="ヒラギノ角ゴ ProN W3"/>
                <a:sym typeface="Courier New" pitchFamily="49" charset="0"/>
              </a:rPr>
              <a:t>fun(4)  </a:t>
            </a:r>
            <a:r>
              <a:rPr lang="en-US" altLang="zh-CN" sz="2000">
                <a:latin typeface="Courier New" pitchFamily="49" charset="0"/>
                <a:ea typeface="ヒラギノ角ゴ ProN W3"/>
                <a:cs typeface="ヒラギノ角ゴ ProN W3"/>
                <a:sym typeface="Wingdings" pitchFamily="2" charset="2"/>
              </a:rPr>
              <a:t></a:t>
            </a:r>
            <a:r>
              <a:rPr lang="en-US" altLang="zh-CN" sz="2000">
                <a:latin typeface="Courier New" pitchFamily="49" charset="0"/>
                <a:ea typeface="Monaco"/>
                <a:cs typeface="Monaco"/>
                <a:sym typeface="Courier New" pitchFamily="49" charset="0"/>
              </a:rPr>
              <a:t>	3.14, </a:t>
            </a:r>
            <a:r>
              <a:rPr lang="zh-CN" altLang="en-US" sz="2000">
                <a:latin typeface="Courier New" pitchFamily="49" charset="0"/>
                <a:ea typeface="Monaco"/>
                <a:cs typeface="Monaco"/>
                <a:sym typeface="Courier New" pitchFamily="49" charset="0"/>
              </a:rPr>
              <a:t>然后存储保护错</a:t>
            </a:r>
          </a:p>
        </p:txBody>
      </p:sp>
      <p:sp>
        <p:nvSpPr>
          <p:cNvPr id="749574" name="Rectangle 6"/>
          <p:cNvSpPr>
            <a:spLocks noChangeArrowheads="1"/>
          </p:cNvSpPr>
          <p:nvPr/>
        </p:nvSpPr>
        <p:spPr bwMode="auto">
          <a:xfrm>
            <a:off x="296863" y="908050"/>
            <a:ext cx="4905375" cy="500063"/>
          </a:xfrm>
          <a:prstGeom prst="rect">
            <a:avLst/>
          </a:prstGeom>
          <a:noFill/>
          <a:ln w="9525">
            <a:noFill/>
            <a:miter lim="800000"/>
            <a:headEnd/>
            <a:tailEnd/>
          </a:ln>
        </p:spPr>
        <p:txBody>
          <a:bodyPr lIns="38100" tIns="38100" rIns="38100" bIns="38100"/>
          <a:lstStyle/>
          <a:p>
            <a:pPr marL="165100" indent="-165100" eaLnBrk="1" hangingPunct="1">
              <a:lnSpc>
                <a:spcPct val="115000"/>
              </a:lnSpc>
              <a:spcBef>
                <a:spcPct val="20000"/>
              </a:spcBef>
            </a:pPr>
            <a:r>
              <a:rPr lang="en-US" altLang="zh-CN" sz="2400">
                <a:solidFill>
                  <a:srgbClr val="3333CC"/>
                </a:solidFill>
                <a:latin typeface="Arial" pitchFamily="34" charset="0"/>
                <a:ea typeface="宋体" pitchFamily="2" charset="-122"/>
              </a:rPr>
              <a:t>  </a:t>
            </a:r>
            <a:r>
              <a:rPr lang="zh-CN" altLang="en-US" sz="2200">
                <a:solidFill>
                  <a:srgbClr val="3333CC"/>
                </a:solidFill>
                <a:latin typeface="Arial" pitchFamily="34" charset="0"/>
              </a:rPr>
              <a:t>大家还记得以下的例子吗？</a:t>
            </a:r>
          </a:p>
        </p:txBody>
      </p:sp>
      <p:pic>
        <p:nvPicPr>
          <p:cNvPr id="749576" name="Picture 8"/>
          <p:cNvPicPr>
            <a:picLocks noChangeAspect="1" noChangeArrowheads="1"/>
          </p:cNvPicPr>
          <p:nvPr/>
        </p:nvPicPr>
        <p:blipFill>
          <a:blip r:embed="rId2"/>
          <a:srcRect/>
          <a:stretch>
            <a:fillRect/>
          </a:stretch>
        </p:blipFill>
        <p:spPr bwMode="auto">
          <a:xfrm>
            <a:off x="5607050" y="4149725"/>
            <a:ext cx="3105150" cy="2206625"/>
          </a:xfrm>
          <a:prstGeom prst="rect">
            <a:avLst/>
          </a:prstGeom>
          <a:noFill/>
        </p:spPr>
      </p:pic>
      <p:sp>
        <p:nvSpPr>
          <p:cNvPr id="749578" name="Text Box 10"/>
          <p:cNvSpPr txBox="1">
            <a:spLocks noChangeArrowheads="1"/>
          </p:cNvSpPr>
          <p:nvPr/>
        </p:nvSpPr>
        <p:spPr bwMode="auto">
          <a:xfrm>
            <a:off x="341313" y="5768975"/>
            <a:ext cx="4095750" cy="9302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200">
                <a:solidFill>
                  <a:srgbClr val="008000"/>
                </a:solidFill>
              </a:rPr>
              <a:t>为什么当 </a:t>
            </a:r>
            <a:r>
              <a:rPr lang="en-US" altLang="zh-CN" sz="2200">
                <a:solidFill>
                  <a:srgbClr val="008000"/>
                </a:solidFill>
              </a:rPr>
              <a:t>i&gt;1 </a:t>
            </a:r>
            <a:r>
              <a:rPr lang="zh-CN" altLang="en-US" sz="2200">
                <a:solidFill>
                  <a:srgbClr val="008000"/>
                </a:solidFill>
              </a:rPr>
              <a:t>就有问题？</a:t>
            </a:r>
          </a:p>
          <a:p>
            <a:pPr marL="342900" indent="-342900">
              <a:spcBef>
                <a:spcPct val="50000"/>
              </a:spcBef>
            </a:pPr>
            <a:r>
              <a:rPr lang="zh-CN" altLang="en-US" sz="2200">
                <a:solidFill>
                  <a:srgbClr val="FF3300"/>
                </a:solidFill>
              </a:rPr>
              <a:t>因为数组访问越界！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9576"/>
                                        </p:tgtEl>
                                        <p:attrNameLst>
                                          <p:attrName>style.visibility</p:attrName>
                                        </p:attrNameLst>
                                      </p:cBhvr>
                                      <p:to>
                                        <p:strVal val="visible"/>
                                      </p:to>
                                    </p:set>
                                    <p:animEffect transition="in" filter="blinds(horizontal)">
                                      <p:cBhvr>
                                        <p:cTn id="7" dur="500"/>
                                        <p:tgtEl>
                                          <p:spTgt spid="7495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9572"/>
                                        </p:tgtEl>
                                        <p:attrNameLst>
                                          <p:attrName>style.visibility</p:attrName>
                                        </p:attrNameLst>
                                      </p:cBhvr>
                                      <p:to>
                                        <p:strVal val="visible"/>
                                      </p:to>
                                    </p:set>
                                    <p:animEffect transition="in" filter="blinds(horizontal)">
                                      <p:cBhvr>
                                        <p:cTn id="12" dur="500"/>
                                        <p:tgtEl>
                                          <p:spTgt spid="74957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437"/>
                                        </p:tgtEl>
                                        <p:attrNameLst>
                                          <p:attrName>style.visibility</p:attrName>
                                        </p:attrNameLst>
                                      </p:cBhvr>
                                      <p:to>
                                        <p:strVal val="visible"/>
                                      </p:to>
                                    </p:set>
                                    <p:animEffect transition="in" filter="blinds(horizontal)">
                                      <p:cBhvr>
                                        <p:cTn id="17" dur="500"/>
                                        <p:tgtEl>
                                          <p:spTgt spid="1843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9578">
                                            <p:txEl>
                                              <p:pRg st="0" end="0"/>
                                            </p:txEl>
                                          </p:spTgt>
                                        </p:tgtEl>
                                        <p:attrNameLst>
                                          <p:attrName>style.visibility</p:attrName>
                                        </p:attrNameLst>
                                      </p:cBhvr>
                                      <p:to>
                                        <p:strVal val="visible"/>
                                      </p:to>
                                    </p:set>
                                    <p:animEffect transition="in" filter="blinds(horizontal)">
                                      <p:cBhvr>
                                        <p:cTn id="22" dur="500"/>
                                        <p:tgtEl>
                                          <p:spTgt spid="74957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49578">
                                            <p:txEl>
                                              <p:pRg st="1" end="1"/>
                                            </p:txEl>
                                          </p:spTgt>
                                        </p:tgtEl>
                                        <p:attrNameLst>
                                          <p:attrName>style.visibility</p:attrName>
                                        </p:attrNameLst>
                                      </p:cBhvr>
                                      <p:to>
                                        <p:strVal val="visible"/>
                                      </p:to>
                                    </p:set>
                                    <p:animEffect transition="in" filter="blinds(horizontal)">
                                      <p:cBhvr>
                                        <p:cTn id="27" dur="500"/>
                                        <p:tgtEl>
                                          <p:spTgt spid="74957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49576"/>
                                        </p:tgtEl>
                                        <p:attrNameLst>
                                          <p:attrName>style.visibility</p:attrName>
                                        </p:attrNameLst>
                                      </p:cBhvr>
                                      <p:to>
                                        <p:strVal val="visible"/>
                                      </p:to>
                                    </p:set>
                                    <p:animEffect transition="in" filter="blinds(horizontal)">
                                      <p:cBhvr>
                                        <p:cTn id="32" dur="500"/>
                                        <p:tgtEl>
                                          <p:spTgt spid="749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572" grpId="0" animBg="1"/>
      <p:bldP spid="1843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a:xfrm>
            <a:off x="457200" y="98425"/>
            <a:ext cx="8229600" cy="561975"/>
          </a:xfrm>
        </p:spPr>
        <p:txBody>
          <a:bodyPr/>
          <a:lstStyle/>
          <a:p>
            <a:r>
              <a:rPr lang="zh-CN" altLang="en-US" sz="3600"/>
              <a:t>越界访问和缓冲区溢出 </a:t>
            </a:r>
          </a:p>
        </p:txBody>
      </p:sp>
      <p:sp>
        <p:nvSpPr>
          <p:cNvPr id="589827" name="Rectangle 3"/>
          <p:cNvSpPr>
            <a:spLocks noGrp="1" noChangeArrowheads="1"/>
          </p:cNvSpPr>
          <p:nvPr>
            <p:ph type="body" idx="1"/>
          </p:nvPr>
        </p:nvSpPr>
        <p:spPr>
          <a:xfrm>
            <a:off x="468313" y="836613"/>
            <a:ext cx="8229600" cy="5472112"/>
          </a:xfrm>
        </p:spPr>
        <p:txBody>
          <a:bodyPr/>
          <a:lstStyle/>
          <a:p>
            <a:pPr>
              <a:lnSpc>
                <a:spcPct val="120000"/>
              </a:lnSpc>
              <a:spcBef>
                <a:spcPct val="30000"/>
              </a:spcBef>
            </a:pPr>
            <a:r>
              <a:rPr lang="en-US" altLang="zh-CN" sz="2000">
                <a:latin typeface="微软雅黑" pitchFamily="34" charset="-122"/>
                <a:ea typeface="微软雅黑" pitchFamily="34" charset="-122"/>
              </a:rPr>
              <a:t>C</a:t>
            </a:r>
            <a:r>
              <a:rPr lang="zh-CN" altLang="en-US" sz="2000">
                <a:latin typeface="微软雅黑" pitchFamily="34" charset="-122"/>
                <a:ea typeface="微软雅黑" pitchFamily="34" charset="-122"/>
              </a:rPr>
              <a:t>语言中的</a:t>
            </a:r>
            <a:r>
              <a:rPr lang="zh-CN" altLang="en-US" sz="2000">
                <a:solidFill>
                  <a:srgbClr val="0000FF"/>
                </a:solidFill>
                <a:latin typeface="微软雅黑" pitchFamily="34" charset="-122"/>
                <a:ea typeface="微软雅黑" pitchFamily="34" charset="-122"/>
              </a:rPr>
              <a:t>数组元素可使用指针来访问，因而对数组的引用没有边界约束，</a:t>
            </a:r>
            <a:r>
              <a:rPr lang="zh-CN" altLang="en-US" sz="2000">
                <a:latin typeface="微软雅黑" pitchFamily="34" charset="-122"/>
                <a:ea typeface="微软雅黑" pitchFamily="34" charset="-122"/>
              </a:rPr>
              <a:t>也即程序中对数组的访问可能会有意或无意地超越数组存储区范围而无法发现。</a:t>
            </a:r>
          </a:p>
          <a:p>
            <a:pPr>
              <a:lnSpc>
                <a:spcPct val="120000"/>
              </a:lnSpc>
              <a:spcBef>
                <a:spcPct val="30000"/>
              </a:spcBef>
            </a:pPr>
            <a:r>
              <a:rPr lang="zh-CN" altLang="en-US" sz="2000">
                <a:latin typeface="微软雅黑" pitchFamily="34" charset="-122"/>
                <a:ea typeface="微软雅黑" pitchFamily="34" charset="-122"/>
              </a:rPr>
              <a:t>数组存储区可看成是一个缓冲区，</a:t>
            </a:r>
            <a:r>
              <a:rPr lang="zh-CN" altLang="en-US" sz="2000">
                <a:solidFill>
                  <a:srgbClr val="0000FF"/>
                </a:solidFill>
                <a:latin typeface="微软雅黑" pitchFamily="34" charset="-122"/>
                <a:ea typeface="微软雅黑" pitchFamily="34" charset="-122"/>
              </a:rPr>
              <a:t>超越数组存储区范围的写入操作称为</a:t>
            </a:r>
            <a:r>
              <a:rPr lang="zh-CN" altLang="en-US" sz="2000">
                <a:solidFill>
                  <a:srgbClr val="CC3300"/>
                </a:solidFill>
                <a:latin typeface="微软雅黑" pitchFamily="34" charset="-122"/>
                <a:ea typeface="微软雅黑" pitchFamily="34" charset="-122"/>
              </a:rPr>
              <a:t>缓冲区溢出</a:t>
            </a:r>
            <a:r>
              <a:rPr lang="zh-CN" altLang="en-US" sz="2000">
                <a:latin typeface="微软雅黑" pitchFamily="34" charset="-122"/>
                <a:ea typeface="微软雅黑" pitchFamily="34" charset="-122"/>
              </a:rPr>
              <a:t>。</a:t>
            </a:r>
          </a:p>
          <a:p>
            <a:pPr>
              <a:lnSpc>
                <a:spcPct val="120000"/>
              </a:lnSpc>
              <a:spcBef>
                <a:spcPct val="30000"/>
              </a:spcBef>
            </a:pPr>
            <a:r>
              <a:rPr lang="zh-CN" altLang="en-US" sz="2000">
                <a:latin typeface="微软雅黑" pitchFamily="34" charset="-122"/>
                <a:ea typeface="微软雅黑" pitchFamily="34" charset="-122"/>
              </a:rPr>
              <a:t>例如，对于一个有</a:t>
            </a:r>
            <a:r>
              <a:rPr lang="en-US" altLang="zh-CN" sz="2000">
                <a:latin typeface="微软雅黑" pitchFamily="34" charset="-122"/>
                <a:ea typeface="微软雅黑" pitchFamily="34" charset="-122"/>
              </a:rPr>
              <a:t>10</a:t>
            </a:r>
            <a:r>
              <a:rPr lang="zh-CN" altLang="en-US" sz="2000">
                <a:latin typeface="微软雅黑" pitchFamily="34" charset="-122"/>
                <a:ea typeface="微软雅黑" pitchFamily="34" charset="-122"/>
              </a:rPr>
              <a:t>个元素的</a:t>
            </a:r>
            <a:r>
              <a:rPr lang="en-US" altLang="zh-CN" sz="2000">
                <a:latin typeface="微软雅黑" pitchFamily="34" charset="-122"/>
                <a:ea typeface="微软雅黑" pitchFamily="34" charset="-122"/>
              </a:rPr>
              <a:t>char</a:t>
            </a:r>
            <a:r>
              <a:rPr lang="zh-CN" altLang="en-US" sz="2000">
                <a:latin typeface="微软雅黑" pitchFamily="34" charset="-122"/>
                <a:ea typeface="微软雅黑" pitchFamily="34" charset="-122"/>
              </a:rPr>
              <a:t>型数组，其定义的缓冲区有</a:t>
            </a:r>
            <a:r>
              <a:rPr lang="en-US" altLang="zh-CN" sz="2000">
                <a:latin typeface="微软雅黑" pitchFamily="34" charset="-122"/>
                <a:ea typeface="微软雅黑" pitchFamily="34" charset="-122"/>
              </a:rPr>
              <a:t>10</a:t>
            </a:r>
            <a:r>
              <a:rPr lang="zh-CN" altLang="en-US" sz="2000">
                <a:latin typeface="微软雅黑" pitchFamily="34" charset="-122"/>
                <a:ea typeface="微软雅黑" pitchFamily="34" charset="-122"/>
              </a:rPr>
              <a:t>个字节。若写一个字符串到这个缓冲区，那么只要写入的字符串多于</a:t>
            </a:r>
            <a:r>
              <a:rPr lang="en-US" altLang="zh-CN" sz="2000">
                <a:latin typeface="微软雅黑" pitchFamily="34" charset="-122"/>
                <a:ea typeface="微软雅黑" pitchFamily="34" charset="-122"/>
              </a:rPr>
              <a:t>9</a:t>
            </a:r>
            <a:r>
              <a:rPr lang="zh-CN" altLang="en-US" sz="2000">
                <a:latin typeface="微软雅黑" pitchFamily="34" charset="-122"/>
                <a:ea typeface="微软雅黑" pitchFamily="34" charset="-122"/>
              </a:rPr>
              <a:t>个字符（结束符‘</a:t>
            </a:r>
            <a:r>
              <a:rPr lang="en-US" altLang="zh-CN" sz="2000">
                <a:latin typeface="微软雅黑" pitchFamily="34" charset="-122"/>
                <a:ea typeface="微软雅黑" pitchFamily="34" charset="-122"/>
              </a:rPr>
              <a:t>\0’</a:t>
            </a:r>
            <a:r>
              <a:rPr lang="zh-CN" altLang="en-US" sz="2000">
                <a:latin typeface="微软雅黑" pitchFamily="34" charset="-122"/>
                <a:ea typeface="微软雅黑" pitchFamily="34" charset="-122"/>
              </a:rPr>
              <a:t>占一个字节），就会发生</a:t>
            </a:r>
            <a:r>
              <a:rPr lang="zh-CN" altLang="en-US" sz="2000">
                <a:solidFill>
                  <a:srgbClr val="CC3300"/>
                </a:solidFill>
                <a:latin typeface="微软雅黑" pitchFamily="34" charset="-122"/>
                <a:ea typeface="微软雅黑" pitchFamily="34" charset="-122"/>
              </a:rPr>
              <a:t>“写溢出”。</a:t>
            </a:r>
          </a:p>
          <a:p>
            <a:pPr>
              <a:lnSpc>
                <a:spcPct val="120000"/>
              </a:lnSpc>
              <a:spcBef>
                <a:spcPct val="30000"/>
              </a:spcBef>
            </a:pPr>
            <a:r>
              <a:rPr lang="zh-CN" altLang="en-US" sz="2000">
                <a:latin typeface="微软雅黑" pitchFamily="34" charset="-122"/>
                <a:ea typeface="微软雅黑" pitchFamily="34" charset="-122"/>
              </a:rPr>
              <a:t>缓冲区溢出是一种</a:t>
            </a:r>
            <a:r>
              <a:rPr lang="zh-CN" altLang="en-US" sz="2000">
                <a:solidFill>
                  <a:srgbClr val="FF0000"/>
                </a:solidFill>
                <a:latin typeface="微软雅黑" pitchFamily="34" charset="-122"/>
                <a:ea typeface="微软雅黑" pitchFamily="34" charset="-122"/>
              </a:rPr>
              <a:t>非常普遍、非常危险的漏洞</a:t>
            </a:r>
            <a:r>
              <a:rPr lang="zh-CN" altLang="en-US" sz="2000">
                <a:latin typeface="微软雅黑" pitchFamily="34" charset="-122"/>
                <a:ea typeface="微软雅黑" pitchFamily="34" charset="-122"/>
              </a:rPr>
              <a:t>，在各种操作系统、应用软件中广泛存在。</a:t>
            </a:r>
          </a:p>
          <a:p>
            <a:pPr>
              <a:lnSpc>
                <a:spcPct val="120000"/>
              </a:lnSpc>
              <a:spcBef>
                <a:spcPct val="30000"/>
              </a:spcBef>
            </a:pPr>
            <a:r>
              <a:rPr lang="zh-CN" altLang="en-US" sz="2000">
                <a:solidFill>
                  <a:srgbClr val="CC3300"/>
                </a:solidFill>
                <a:latin typeface="微软雅黑" pitchFamily="34" charset="-122"/>
                <a:ea typeface="微软雅黑" pitchFamily="34" charset="-122"/>
              </a:rPr>
              <a:t>缓冲区溢出攻击</a:t>
            </a:r>
            <a:r>
              <a:rPr lang="zh-CN" altLang="en-US" sz="2000">
                <a:latin typeface="微软雅黑" pitchFamily="34" charset="-122"/>
                <a:ea typeface="微软雅黑" pitchFamily="34" charset="-122"/>
              </a:rPr>
              <a:t>是利用缓冲区溢出漏洞所进行的攻击行动。利用缓冲区溢出攻击，可导致程序运行失败、系统关机、重新启动等后果。</a:t>
            </a:r>
            <a:r>
              <a:rPr lang="zh-CN" altLang="en-US" sz="20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9827">
                                            <p:txEl>
                                              <p:pRg st="0" end="0"/>
                                            </p:txEl>
                                          </p:spTgt>
                                        </p:tgtEl>
                                        <p:attrNameLst>
                                          <p:attrName>style.visibility</p:attrName>
                                        </p:attrNameLst>
                                      </p:cBhvr>
                                      <p:to>
                                        <p:strVal val="visible"/>
                                      </p:to>
                                    </p:set>
                                    <p:animEffect transition="in" filter="blinds(horizontal)">
                                      <p:cBhvr>
                                        <p:cTn id="7" dur="500"/>
                                        <p:tgtEl>
                                          <p:spTgt spid="5898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9827">
                                            <p:txEl>
                                              <p:pRg st="1" end="1"/>
                                            </p:txEl>
                                          </p:spTgt>
                                        </p:tgtEl>
                                        <p:attrNameLst>
                                          <p:attrName>style.visibility</p:attrName>
                                        </p:attrNameLst>
                                      </p:cBhvr>
                                      <p:to>
                                        <p:strVal val="visible"/>
                                      </p:to>
                                    </p:set>
                                    <p:animEffect transition="in" filter="blinds(horizontal)">
                                      <p:cBhvr>
                                        <p:cTn id="12" dur="500"/>
                                        <p:tgtEl>
                                          <p:spTgt spid="5898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9827">
                                            <p:txEl>
                                              <p:pRg st="2" end="2"/>
                                            </p:txEl>
                                          </p:spTgt>
                                        </p:tgtEl>
                                        <p:attrNameLst>
                                          <p:attrName>style.visibility</p:attrName>
                                        </p:attrNameLst>
                                      </p:cBhvr>
                                      <p:to>
                                        <p:strVal val="visible"/>
                                      </p:to>
                                    </p:set>
                                    <p:animEffect transition="in" filter="blinds(horizontal)">
                                      <p:cBhvr>
                                        <p:cTn id="17" dur="500"/>
                                        <p:tgtEl>
                                          <p:spTgt spid="589827">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89827">
                                            <p:txEl>
                                              <p:pRg st="3" end="3"/>
                                            </p:txEl>
                                          </p:spTgt>
                                        </p:tgtEl>
                                        <p:attrNameLst>
                                          <p:attrName>style.visibility</p:attrName>
                                        </p:attrNameLst>
                                      </p:cBhvr>
                                      <p:to>
                                        <p:strVal val="visible"/>
                                      </p:to>
                                    </p:set>
                                    <p:animEffect transition="in" filter="blinds(horizontal)">
                                      <p:cBhvr>
                                        <p:cTn id="20" dur="500"/>
                                        <p:tgtEl>
                                          <p:spTgt spid="58982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89827">
                                            <p:txEl>
                                              <p:pRg st="4" end="4"/>
                                            </p:txEl>
                                          </p:spTgt>
                                        </p:tgtEl>
                                        <p:attrNameLst>
                                          <p:attrName>style.visibility</p:attrName>
                                        </p:attrNameLst>
                                      </p:cBhvr>
                                      <p:to>
                                        <p:strVal val="visible"/>
                                      </p:to>
                                    </p:set>
                                    <p:animEffect transition="in" filter="blinds(horizontal)">
                                      <p:cBhvr>
                                        <p:cTn id="25" dur="500"/>
                                        <p:tgtEl>
                                          <p:spTgt spid="5898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0871" name="Picture 23"/>
          <p:cNvPicPr>
            <a:picLocks noChangeAspect="1" noChangeArrowheads="1"/>
          </p:cNvPicPr>
          <p:nvPr/>
        </p:nvPicPr>
        <p:blipFill>
          <a:blip r:embed="rId2"/>
          <a:srcRect/>
          <a:stretch>
            <a:fillRect/>
          </a:stretch>
        </p:blipFill>
        <p:spPr bwMode="auto">
          <a:xfrm>
            <a:off x="3492500" y="2205038"/>
            <a:ext cx="5651500" cy="4689475"/>
          </a:xfrm>
          <a:prstGeom prst="rect">
            <a:avLst/>
          </a:prstGeom>
          <a:noFill/>
        </p:spPr>
      </p:pic>
      <p:sp>
        <p:nvSpPr>
          <p:cNvPr id="590850" name="Rectangle 2"/>
          <p:cNvSpPr>
            <a:spLocks noGrp="1" noChangeArrowheads="1"/>
          </p:cNvSpPr>
          <p:nvPr>
            <p:ph type="title"/>
          </p:nvPr>
        </p:nvSpPr>
        <p:spPr>
          <a:xfrm>
            <a:off x="457200" y="142875"/>
            <a:ext cx="8229600" cy="449263"/>
          </a:xfrm>
        </p:spPr>
        <p:txBody>
          <a:bodyPr/>
          <a:lstStyle/>
          <a:p>
            <a:r>
              <a:rPr lang="zh-CN" altLang="en-US"/>
              <a:t>越界访问和缓冲区溢出</a:t>
            </a:r>
          </a:p>
        </p:txBody>
      </p:sp>
      <p:sp>
        <p:nvSpPr>
          <p:cNvPr id="590851" name="Rectangle 3"/>
          <p:cNvSpPr>
            <a:spLocks noGrp="1" noChangeArrowheads="1"/>
          </p:cNvSpPr>
          <p:nvPr>
            <p:ph type="body" idx="1"/>
          </p:nvPr>
        </p:nvSpPr>
        <p:spPr>
          <a:xfrm>
            <a:off x="122238" y="728663"/>
            <a:ext cx="8229600" cy="5218112"/>
          </a:xfrm>
        </p:spPr>
        <p:txBody>
          <a:bodyPr/>
          <a:lstStyle/>
          <a:p>
            <a:r>
              <a:rPr lang="zh-CN" altLang="en-US" sz="2200">
                <a:ea typeface="微软雅黑" pitchFamily="34" charset="-122"/>
              </a:rPr>
              <a:t>造成缓冲区溢出的原因是</a:t>
            </a:r>
            <a:r>
              <a:rPr lang="zh-CN" altLang="en-US" sz="2200">
                <a:solidFill>
                  <a:srgbClr val="CC3300"/>
                </a:solidFill>
                <a:ea typeface="微软雅黑" pitchFamily="34" charset="-122"/>
              </a:rPr>
              <a:t>程序没有对栈中作为缓冲区的数组进行越界检查</a:t>
            </a:r>
            <a:r>
              <a:rPr lang="zh-CN" altLang="en-US" sz="2200">
                <a:ea typeface="微软雅黑" pitchFamily="34" charset="-122"/>
              </a:rPr>
              <a:t>。</a:t>
            </a:r>
            <a:endParaRPr lang="zh-CN" altLang="en-US">
              <a:ea typeface="微软雅黑" pitchFamily="34" charset="-122"/>
            </a:endParaRPr>
          </a:p>
        </p:txBody>
      </p:sp>
      <p:sp>
        <p:nvSpPr>
          <p:cNvPr id="590852" name="Rectangle 4"/>
          <p:cNvSpPr>
            <a:spLocks noChangeArrowheads="1"/>
          </p:cNvSpPr>
          <p:nvPr/>
        </p:nvSpPr>
        <p:spPr bwMode="auto">
          <a:xfrm>
            <a:off x="115888" y="1998663"/>
            <a:ext cx="3687762" cy="4760912"/>
          </a:xfrm>
          <a:prstGeom prst="rect">
            <a:avLst/>
          </a:prstGeom>
          <a:noFill/>
          <a:ln w="9525">
            <a:noFill/>
            <a:miter lim="800000"/>
            <a:headEnd/>
            <a:tailEnd/>
          </a:ln>
          <a:effectLst/>
        </p:spPr>
        <p:txBody>
          <a:bodyPr wrap="none" anchor="ctr">
            <a:spAutoFit/>
          </a:bodyPr>
          <a:lstStyle/>
          <a:p>
            <a:pPr eaLnBrk="1" hangingPunct="1">
              <a:tabLst>
                <a:tab pos="542925" algn="l"/>
              </a:tabLst>
            </a:pPr>
            <a:r>
              <a:rPr lang="en-US" altLang="zh-CN">
                <a:solidFill>
                  <a:srgbClr val="0000FF"/>
                </a:solidFill>
              </a:rPr>
              <a:t>#include "stdio.h"</a:t>
            </a:r>
          </a:p>
          <a:p>
            <a:pPr eaLnBrk="1" hangingPunct="1">
              <a:tabLst>
                <a:tab pos="542925" algn="l"/>
              </a:tabLst>
            </a:pPr>
            <a:r>
              <a:rPr lang="en-US" altLang="zh-CN">
                <a:solidFill>
                  <a:srgbClr val="0000FF"/>
                </a:solidFill>
              </a:rPr>
              <a:t>#include "string.h"</a:t>
            </a:r>
          </a:p>
          <a:p>
            <a:pPr eaLnBrk="1" hangingPunct="1">
              <a:tabLst>
                <a:tab pos="542925" algn="l"/>
              </a:tabLst>
            </a:pPr>
            <a:r>
              <a:rPr lang="en-US" altLang="zh-CN">
                <a:solidFill>
                  <a:srgbClr val="FF3300"/>
                </a:solidFill>
              </a:rPr>
              <a:t>void outputs(char *str) </a:t>
            </a:r>
          </a:p>
          <a:p>
            <a:pPr eaLnBrk="1" hangingPunct="1">
              <a:tabLst>
                <a:tab pos="542925" algn="l"/>
              </a:tabLst>
            </a:pPr>
            <a:r>
              <a:rPr lang="en-US" altLang="zh-CN">
                <a:solidFill>
                  <a:srgbClr val="FF3300"/>
                </a:solidFill>
              </a:rPr>
              <a:t>{ </a:t>
            </a:r>
          </a:p>
          <a:p>
            <a:pPr eaLnBrk="1" hangingPunct="1">
              <a:tabLst>
                <a:tab pos="542925" algn="l"/>
              </a:tabLst>
            </a:pPr>
            <a:r>
              <a:rPr lang="en-US" altLang="zh-CN">
                <a:solidFill>
                  <a:srgbClr val="FF3300"/>
                </a:solidFill>
              </a:rPr>
              <a:t>    char buffer[16]; </a:t>
            </a:r>
          </a:p>
          <a:p>
            <a:pPr eaLnBrk="1" hangingPunct="1">
              <a:tabLst>
                <a:tab pos="542925" algn="l"/>
              </a:tabLst>
            </a:pPr>
            <a:r>
              <a:rPr lang="en-US" altLang="zh-CN">
                <a:solidFill>
                  <a:srgbClr val="FF3300"/>
                </a:solidFill>
              </a:rPr>
              <a:t>    strcpy(buffer,str); </a:t>
            </a:r>
          </a:p>
          <a:p>
            <a:pPr eaLnBrk="1" hangingPunct="1">
              <a:tabLst>
                <a:tab pos="542925" algn="l"/>
              </a:tabLst>
            </a:pPr>
            <a:r>
              <a:rPr lang="en-US" altLang="zh-CN">
                <a:solidFill>
                  <a:srgbClr val="FF3300"/>
                </a:solidFill>
              </a:rPr>
              <a:t>    printf("%s \n", buffer);</a:t>
            </a:r>
          </a:p>
          <a:p>
            <a:pPr eaLnBrk="1" hangingPunct="1">
              <a:tabLst>
                <a:tab pos="542925" algn="l"/>
              </a:tabLst>
            </a:pPr>
            <a:r>
              <a:rPr lang="en-US" altLang="zh-CN">
                <a:solidFill>
                  <a:srgbClr val="FF3300"/>
                </a:solidFill>
              </a:rPr>
              <a:t>}</a:t>
            </a:r>
          </a:p>
          <a:p>
            <a:pPr eaLnBrk="1" hangingPunct="1">
              <a:tabLst>
                <a:tab pos="542925" algn="l"/>
              </a:tabLst>
            </a:pPr>
            <a:r>
              <a:rPr lang="en-US" altLang="zh-CN">
                <a:solidFill>
                  <a:srgbClr val="007635"/>
                </a:solidFill>
              </a:rPr>
              <a:t>void hacker(void)</a:t>
            </a:r>
          </a:p>
          <a:p>
            <a:pPr eaLnBrk="1" hangingPunct="1">
              <a:tabLst>
                <a:tab pos="542925" algn="l"/>
              </a:tabLst>
            </a:pPr>
            <a:r>
              <a:rPr lang="en-US" altLang="zh-CN">
                <a:solidFill>
                  <a:srgbClr val="007635"/>
                </a:solidFill>
              </a:rPr>
              <a:t>{</a:t>
            </a:r>
          </a:p>
          <a:p>
            <a:pPr eaLnBrk="1" hangingPunct="1">
              <a:tabLst>
                <a:tab pos="542925" algn="l"/>
              </a:tabLst>
            </a:pPr>
            <a:r>
              <a:rPr lang="en-US" altLang="zh-CN">
                <a:solidFill>
                  <a:srgbClr val="007635"/>
                </a:solidFill>
              </a:rPr>
              <a:t>    printf("being hacked\n");</a:t>
            </a:r>
          </a:p>
          <a:p>
            <a:pPr eaLnBrk="1" hangingPunct="1">
              <a:tabLst>
                <a:tab pos="542925" algn="l"/>
              </a:tabLst>
            </a:pPr>
            <a:r>
              <a:rPr lang="en-US" altLang="zh-CN">
                <a:solidFill>
                  <a:srgbClr val="007635"/>
                </a:solidFill>
              </a:rPr>
              <a:t>}</a:t>
            </a:r>
          </a:p>
          <a:p>
            <a:pPr eaLnBrk="1" hangingPunct="1">
              <a:tabLst>
                <a:tab pos="542925" algn="l"/>
              </a:tabLst>
            </a:pPr>
            <a:r>
              <a:rPr lang="en-US" altLang="zh-CN">
                <a:solidFill>
                  <a:srgbClr val="0000FF"/>
                </a:solidFill>
              </a:rPr>
              <a:t>int main(int argc, char *argv[])</a:t>
            </a:r>
          </a:p>
          <a:p>
            <a:pPr eaLnBrk="1" hangingPunct="1">
              <a:tabLst>
                <a:tab pos="542925" algn="l"/>
              </a:tabLst>
            </a:pPr>
            <a:r>
              <a:rPr lang="en-US" altLang="zh-CN">
                <a:solidFill>
                  <a:srgbClr val="0000FF"/>
                </a:solidFill>
              </a:rPr>
              <a:t>{</a:t>
            </a:r>
          </a:p>
          <a:p>
            <a:pPr eaLnBrk="1" hangingPunct="1">
              <a:tabLst>
                <a:tab pos="542925" algn="l"/>
              </a:tabLst>
            </a:pPr>
            <a:r>
              <a:rPr lang="en-US" altLang="zh-CN">
                <a:solidFill>
                  <a:srgbClr val="0000FF"/>
                </a:solidFill>
              </a:rPr>
              <a:t>    outputs(argv[1]);</a:t>
            </a:r>
          </a:p>
          <a:p>
            <a:pPr eaLnBrk="1" hangingPunct="1">
              <a:tabLst>
                <a:tab pos="542925" algn="l"/>
              </a:tabLst>
            </a:pPr>
            <a:r>
              <a:rPr lang="en-US" altLang="zh-CN">
                <a:solidFill>
                  <a:srgbClr val="0000FF"/>
                </a:solidFill>
              </a:rPr>
              <a:t>    return 0;</a:t>
            </a:r>
          </a:p>
          <a:p>
            <a:pPr eaLnBrk="1" hangingPunct="1">
              <a:tabLst>
                <a:tab pos="542925" algn="l"/>
              </a:tabLst>
            </a:pPr>
            <a:r>
              <a:rPr lang="en-US" altLang="zh-CN">
                <a:solidFill>
                  <a:srgbClr val="0000FF"/>
                </a:solidFill>
              </a:rPr>
              <a:t>}</a:t>
            </a:r>
          </a:p>
        </p:txBody>
      </p:sp>
      <p:sp>
        <p:nvSpPr>
          <p:cNvPr id="590854" name="Text Box 6"/>
          <p:cNvSpPr txBox="1">
            <a:spLocks noChangeArrowheads="1"/>
          </p:cNvSpPr>
          <p:nvPr/>
        </p:nvSpPr>
        <p:spPr bwMode="auto">
          <a:xfrm>
            <a:off x="2457450" y="1133475"/>
            <a:ext cx="6389688" cy="423863"/>
          </a:xfrm>
          <a:prstGeom prst="rect">
            <a:avLst/>
          </a:prstGeom>
          <a:noFill/>
          <a:ln w="9525">
            <a:noFill/>
            <a:miter lim="800000"/>
            <a:headEnd/>
            <a:tailEnd/>
          </a:ln>
          <a:effectLst/>
        </p:spPr>
        <p:txBody>
          <a:bodyPr>
            <a:spAutoFit/>
          </a:bodyPr>
          <a:lstStyle/>
          <a:p>
            <a:pPr eaLnBrk="1" hangingPunct="1">
              <a:lnSpc>
                <a:spcPct val="115000"/>
              </a:lnSpc>
            </a:pPr>
            <a:r>
              <a:rPr lang="zh-CN" altLang="en-US" sz="1900">
                <a:solidFill>
                  <a:srgbClr val="996600"/>
                </a:solidFill>
              </a:rPr>
              <a:t>举例：利用缓冲区溢出转到自设的程序</a:t>
            </a:r>
            <a:r>
              <a:rPr lang="en-US" altLang="zh-CN" sz="1900">
                <a:solidFill>
                  <a:srgbClr val="996600"/>
                </a:solidFill>
              </a:rPr>
              <a:t>hacker</a:t>
            </a:r>
            <a:r>
              <a:rPr lang="zh-CN" altLang="en-US" sz="1900">
                <a:solidFill>
                  <a:srgbClr val="996600"/>
                </a:solidFill>
              </a:rPr>
              <a:t>去执行</a:t>
            </a:r>
          </a:p>
        </p:txBody>
      </p:sp>
      <p:sp>
        <p:nvSpPr>
          <p:cNvPr id="590855" name="Rectangle 7"/>
          <p:cNvSpPr>
            <a:spLocks noChangeArrowheads="1"/>
          </p:cNvSpPr>
          <p:nvPr/>
        </p:nvSpPr>
        <p:spPr bwMode="auto">
          <a:xfrm>
            <a:off x="2546350" y="1508125"/>
            <a:ext cx="6346825" cy="701675"/>
          </a:xfrm>
          <a:prstGeom prst="rect">
            <a:avLst/>
          </a:prstGeom>
          <a:noFill/>
          <a:ln w="9525">
            <a:noFill/>
            <a:miter lim="800000"/>
            <a:headEnd/>
            <a:tailEnd/>
          </a:ln>
          <a:effectLst/>
        </p:spPr>
        <p:txBody>
          <a:bodyPr anchor="ctr">
            <a:spAutoFit/>
          </a:bodyPr>
          <a:lstStyle/>
          <a:p>
            <a:r>
              <a:rPr lang="en-US" altLang="zh-CN" sz="2000">
                <a:solidFill>
                  <a:srgbClr val="007635"/>
                </a:solidFill>
              </a:rPr>
              <a:t>outputs</a:t>
            </a:r>
            <a:r>
              <a:rPr lang="zh-CN" altLang="en-US" sz="2000">
                <a:solidFill>
                  <a:srgbClr val="007635"/>
                </a:solidFill>
              </a:rPr>
              <a:t>漏洞：</a:t>
            </a:r>
            <a:r>
              <a:rPr lang="zh-CN" altLang="en-US" sz="2000"/>
              <a:t>当命令行中字符串超</a:t>
            </a:r>
            <a:r>
              <a:rPr lang="en-US" altLang="zh-CN" sz="2000">
                <a:solidFill>
                  <a:srgbClr val="FF0000"/>
                </a:solidFill>
              </a:rPr>
              <a:t>25</a:t>
            </a:r>
            <a:r>
              <a:rPr lang="zh-CN" altLang="en-US" sz="2000">
                <a:solidFill>
                  <a:srgbClr val="FF0000"/>
                </a:solidFill>
              </a:rPr>
              <a:t>个字符</a:t>
            </a:r>
            <a:r>
              <a:rPr lang="zh-CN" altLang="en-US" sz="2000"/>
              <a:t>时，使用</a:t>
            </a:r>
            <a:r>
              <a:rPr lang="en-US" altLang="zh-CN" sz="2000"/>
              <a:t>strcpy</a:t>
            </a:r>
            <a:r>
              <a:rPr lang="zh-CN" altLang="en-US" sz="2000"/>
              <a:t>函数就会使缓冲</a:t>
            </a:r>
            <a:r>
              <a:rPr lang="en-US" altLang="zh-CN" sz="2000"/>
              <a:t>buffer</a:t>
            </a:r>
            <a:r>
              <a:rPr lang="zh-CN" altLang="en-US" sz="2000"/>
              <a:t>造成写溢出并破坏返址</a:t>
            </a:r>
            <a:r>
              <a:rPr lang="zh-CN" altLang="en-US" sz="2000" b="0">
                <a:latin typeface="Arial" pitchFamily="34" charset="0"/>
                <a:ea typeface="宋体" pitchFamily="2" charset="-122"/>
              </a:rPr>
              <a:t> </a:t>
            </a:r>
          </a:p>
        </p:txBody>
      </p:sp>
      <p:grpSp>
        <p:nvGrpSpPr>
          <p:cNvPr id="590864" name="Group 16"/>
          <p:cNvGrpSpPr>
            <a:grpSpLocks/>
          </p:cNvGrpSpPr>
          <p:nvPr/>
        </p:nvGrpSpPr>
        <p:grpSpPr bwMode="auto">
          <a:xfrm>
            <a:off x="4302125" y="3151188"/>
            <a:ext cx="314325" cy="2293937"/>
            <a:chOff x="2256" y="1933"/>
            <a:chExt cx="199" cy="1701"/>
          </a:xfrm>
        </p:grpSpPr>
        <p:sp>
          <p:nvSpPr>
            <p:cNvPr id="590859" name="Line 11"/>
            <p:cNvSpPr>
              <a:spLocks noChangeShapeType="1"/>
            </p:cNvSpPr>
            <p:nvPr/>
          </p:nvSpPr>
          <p:spPr bwMode="auto">
            <a:xfrm>
              <a:off x="2256" y="1933"/>
              <a:ext cx="199" cy="0"/>
            </a:xfrm>
            <a:prstGeom prst="line">
              <a:avLst/>
            </a:prstGeom>
            <a:noFill/>
            <a:ln w="28575">
              <a:solidFill>
                <a:srgbClr val="FF0000"/>
              </a:solidFill>
              <a:round/>
              <a:headEnd/>
              <a:tailEnd/>
            </a:ln>
            <a:effectLst/>
          </p:spPr>
          <p:txBody>
            <a:bodyPr/>
            <a:lstStyle/>
            <a:p>
              <a:endParaRPr lang="zh-CN" altLang="en-US"/>
            </a:p>
          </p:txBody>
        </p:sp>
        <p:sp>
          <p:nvSpPr>
            <p:cNvPr id="590860" name="Line 12"/>
            <p:cNvSpPr>
              <a:spLocks noChangeShapeType="1"/>
            </p:cNvSpPr>
            <p:nvPr/>
          </p:nvSpPr>
          <p:spPr bwMode="auto">
            <a:xfrm>
              <a:off x="2256" y="1933"/>
              <a:ext cx="0" cy="1701"/>
            </a:xfrm>
            <a:prstGeom prst="line">
              <a:avLst/>
            </a:prstGeom>
            <a:noFill/>
            <a:ln w="28575">
              <a:solidFill>
                <a:srgbClr val="FF0000"/>
              </a:solidFill>
              <a:round/>
              <a:headEnd/>
              <a:tailEnd/>
            </a:ln>
            <a:effectLst/>
          </p:spPr>
          <p:txBody>
            <a:bodyPr/>
            <a:lstStyle/>
            <a:p>
              <a:endParaRPr lang="zh-CN" altLang="en-US"/>
            </a:p>
          </p:txBody>
        </p:sp>
        <p:sp>
          <p:nvSpPr>
            <p:cNvPr id="590862" name="Line 14"/>
            <p:cNvSpPr>
              <a:spLocks noChangeShapeType="1"/>
            </p:cNvSpPr>
            <p:nvPr/>
          </p:nvSpPr>
          <p:spPr bwMode="auto">
            <a:xfrm>
              <a:off x="2256" y="3634"/>
              <a:ext cx="170" cy="0"/>
            </a:xfrm>
            <a:prstGeom prst="line">
              <a:avLst/>
            </a:prstGeom>
            <a:noFill/>
            <a:ln w="28575">
              <a:solidFill>
                <a:srgbClr val="FF0000"/>
              </a:solidFill>
              <a:round/>
              <a:headEnd/>
              <a:tailEnd type="triangle" w="med" len="med"/>
            </a:ln>
            <a:effectLst/>
          </p:spPr>
          <p:txBody>
            <a:bodyPr/>
            <a:lstStyle/>
            <a:p>
              <a:endParaRPr lang="zh-CN" altLang="en-US"/>
            </a:p>
          </p:txBody>
        </p:sp>
      </p:grpSp>
      <p:sp>
        <p:nvSpPr>
          <p:cNvPr id="590874" name="Rectangle 26"/>
          <p:cNvSpPr>
            <a:spLocks noChangeArrowheads="1"/>
          </p:cNvSpPr>
          <p:nvPr/>
        </p:nvSpPr>
        <p:spPr bwMode="auto">
          <a:xfrm>
            <a:off x="7537450" y="2205038"/>
            <a:ext cx="1606550" cy="366712"/>
          </a:xfrm>
          <a:prstGeom prst="rect">
            <a:avLst/>
          </a:prstGeom>
          <a:noFill/>
          <a:ln w="9525">
            <a:noFill/>
            <a:miter lim="800000"/>
            <a:headEnd/>
            <a:tailEnd/>
          </a:ln>
          <a:effectLst/>
        </p:spPr>
        <p:txBody>
          <a:bodyPr wrap="none">
            <a:spAutoFit/>
          </a:bodyPr>
          <a:lstStyle/>
          <a:p>
            <a:pPr eaLnBrk="1" hangingPunct="1"/>
            <a:r>
              <a:rPr lang="en-US" altLang="zh-CN">
                <a:solidFill>
                  <a:srgbClr val="FF0000"/>
                </a:solidFill>
                <a:latin typeface="Arial" pitchFamily="34" charset="0"/>
                <a:ea typeface="宋体" pitchFamily="2" charset="-122"/>
              </a:rPr>
              <a:t>16+4+4+1=25</a:t>
            </a:r>
            <a:endParaRPr lang="zh-CN" altLang="en-US">
              <a:solidFill>
                <a:srgbClr val="FF0000"/>
              </a:solidFill>
              <a:latin typeface="Arial" pitchFamily="34" charset="0"/>
              <a:ea typeface="宋体" pitchFamily="2" charset="-122"/>
            </a:endParaRPr>
          </a:p>
        </p:txBody>
      </p:sp>
      <p:sp>
        <p:nvSpPr>
          <p:cNvPr id="590876" name="Rectangle 28"/>
          <p:cNvSpPr>
            <a:spLocks noChangeArrowheads="1"/>
          </p:cNvSpPr>
          <p:nvPr/>
        </p:nvSpPr>
        <p:spPr bwMode="auto">
          <a:xfrm>
            <a:off x="4616450" y="3286125"/>
            <a:ext cx="2655888" cy="2024063"/>
          </a:xfrm>
          <a:prstGeom prst="rect">
            <a:avLst/>
          </a:prstGeom>
          <a:solidFill>
            <a:srgbClr val="FF0000">
              <a:alpha val="11000"/>
            </a:srgbClr>
          </a:solidFill>
          <a:ln w="9525" algn="ctr">
            <a:noFill/>
            <a:miter lim="800000"/>
            <a:headEnd/>
            <a:tailEnd/>
          </a:ln>
          <a:effectLst/>
        </p:spPr>
        <p:txBody>
          <a:bodyPr wrap="none" anchor="ctr"/>
          <a:lstStyle/>
          <a:p>
            <a:endParaRPr lang="zh-CN" altLang="en-US"/>
          </a:p>
        </p:txBody>
      </p:sp>
      <p:grpSp>
        <p:nvGrpSpPr>
          <p:cNvPr id="590878" name="Group 30"/>
          <p:cNvGrpSpPr>
            <a:grpSpLocks/>
          </p:cNvGrpSpPr>
          <p:nvPr/>
        </p:nvGrpSpPr>
        <p:grpSpPr bwMode="auto">
          <a:xfrm>
            <a:off x="7272338" y="5130800"/>
            <a:ext cx="225425" cy="630238"/>
            <a:chOff x="4581" y="3181"/>
            <a:chExt cx="198" cy="655"/>
          </a:xfrm>
        </p:grpSpPr>
        <p:sp>
          <p:nvSpPr>
            <p:cNvPr id="590867" name="Line 19"/>
            <p:cNvSpPr>
              <a:spLocks noChangeShapeType="1"/>
            </p:cNvSpPr>
            <p:nvPr/>
          </p:nvSpPr>
          <p:spPr bwMode="auto">
            <a:xfrm>
              <a:off x="4779" y="3181"/>
              <a:ext cx="0" cy="655"/>
            </a:xfrm>
            <a:prstGeom prst="line">
              <a:avLst/>
            </a:prstGeom>
            <a:noFill/>
            <a:ln w="28575">
              <a:solidFill>
                <a:srgbClr val="FF0000"/>
              </a:solidFill>
              <a:round/>
              <a:headEnd/>
              <a:tailEnd/>
            </a:ln>
            <a:effectLst/>
          </p:spPr>
          <p:txBody>
            <a:bodyPr/>
            <a:lstStyle/>
            <a:p>
              <a:endParaRPr lang="zh-CN" altLang="en-US"/>
            </a:p>
          </p:txBody>
        </p:sp>
        <p:sp>
          <p:nvSpPr>
            <p:cNvPr id="590868" name="Line 20"/>
            <p:cNvSpPr>
              <a:spLocks noChangeShapeType="1"/>
            </p:cNvSpPr>
            <p:nvPr/>
          </p:nvSpPr>
          <p:spPr bwMode="auto">
            <a:xfrm flipH="1">
              <a:off x="4581" y="3833"/>
              <a:ext cx="198" cy="0"/>
            </a:xfrm>
            <a:prstGeom prst="line">
              <a:avLst/>
            </a:prstGeom>
            <a:noFill/>
            <a:ln w="28575">
              <a:solidFill>
                <a:srgbClr val="FF0000"/>
              </a:solidFill>
              <a:round/>
              <a:headEnd/>
              <a:tailEnd type="triangle" w="med" len="med"/>
            </a:ln>
            <a:effectLst/>
          </p:spPr>
          <p:txBody>
            <a:bodyPr/>
            <a:lstStyle/>
            <a:p>
              <a:endParaRPr lang="zh-CN" altLang="en-US"/>
            </a:p>
          </p:txBody>
        </p:sp>
        <p:sp>
          <p:nvSpPr>
            <p:cNvPr id="590877" name="Line 29"/>
            <p:cNvSpPr>
              <a:spLocks noChangeShapeType="1"/>
            </p:cNvSpPr>
            <p:nvPr/>
          </p:nvSpPr>
          <p:spPr bwMode="auto">
            <a:xfrm>
              <a:off x="4609" y="3181"/>
              <a:ext cx="170" cy="0"/>
            </a:xfrm>
            <a:prstGeom prst="line">
              <a:avLst/>
            </a:prstGeom>
            <a:noFill/>
            <a:ln w="28575">
              <a:solidFill>
                <a:srgbClr val="FF3300"/>
              </a:solidFill>
              <a:round/>
              <a:headEnd/>
              <a:tailEn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0854"/>
                                        </p:tgtEl>
                                        <p:attrNameLst>
                                          <p:attrName>style.visibility</p:attrName>
                                        </p:attrNameLst>
                                      </p:cBhvr>
                                      <p:to>
                                        <p:strVal val="visible"/>
                                      </p:to>
                                    </p:set>
                                    <p:animEffect transition="in" filter="blinds(horizontal)">
                                      <p:cBhvr>
                                        <p:cTn id="7" dur="500"/>
                                        <p:tgtEl>
                                          <p:spTgt spid="5908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0852"/>
                                        </p:tgtEl>
                                        <p:attrNameLst>
                                          <p:attrName>style.visibility</p:attrName>
                                        </p:attrNameLst>
                                      </p:cBhvr>
                                      <p:to>
                                        <p:strVal val="visible"/>
                                      </p:to>
                                    </p:set>
                                    <p:animEffect transition="in" filter="blinds(horizontal)">
                                      <p:cBhvr>
                                        <p:cTn id="12" dur="500"/>
                                        <p:tgtEl>
                                          <p:spTgt spid="59085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0855"/>
                                        </p:tgtEl>
                                        <p:attrNameLst>
                                          <p:attrName>style.visibility</p:attrName>
                                        </p:attrNameLst>
                                      </p:cBhvr>
                                      <p:to>
                                        <p:strVal val="visible"/>
                                      </p:to>
                                    </p:set>
                                    <p:animEffect transition="in" filter="blinds(horizontal)">
                                      <p:cBhvr>
                                        <p:cTn id="17" dur="500"/>
                                        <p:tgtEl>
                                          <p:spTgt spid="59085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90871"/>
                                        </p:tgtEl>
                                        <p:attrNameLst>
                                          <p:attrName>style.visibility</p:attrName>
                                        </p:attrNameLst>
                                      </p:cBhvr>
                                      <p:to>
                                        <p:strVal val="visible"/>
                                      </p:to>
                                    </p:set>
                                    <p:animEffect transition="in" filter="blinds(horizontal)">
                                      <p:cBhvr>
                                        <p:cTn id="22" dur="500"/>
                                        <p:tgtEl>
                                          <p:spTgt spid="59087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90864"/>
                                        </p:tgtEl>
                                        <p:attrNameLst>
                                          <p:attrName>style.visibility</p:attrName>
                                        </p:attrNameLst>
                                      </p:cBhvr>
                                      <p:to>
                                        <p:strVal val="visible"/>
                                      </p:to>
                                    </p:set>
                                    <p:animEffect transition="in" filter="blinds(horizontal)">
                                      <p:cBhvr>
                                        <p:cTn id="27" dur="500"/>
                                        <p:tgtEl>
                                          <p:spTgt spid="59086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90874"/>
                                        </p:tgtEl>
                                        <p:attrNameLst>
                                          <p:attrName>style.visibility</p:attrName>
                                        </p:attrNameLst>
                                      </p:cBhvr>
                                      <p:to>
                                        <p:strVal val="visible"/>
                                      </p:to>
                                    </p:set>
                                    <p:animEffect transition="in" filter="blinds(horizontal)">
                                      <p:cBhvr>
                                        <p:cTn id="32" dur="500"/>
                                        <p:tgtEl>
                                          <p:spTgt spid="59087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90876"/>
                                        </p:tgtEl>
                                        <p:attrNameLst>
                                          <p:attrName>style.visibility</p:attrName>
                                        </p:attrNameLst>
                                      </p:cBhvr>
                                      <p:to>
                                        <p:strVal val="visible"/>
                                      </p:to>
                                    </p:set>
                                    <p:animEffect transition="in" filter="blinds(horizontal)">
                                      <p:cBhvr>
                                        <p:cTn id="37" dur="500"/>
                                        <p:tgtEl>
                                          <p:spTgt spid="59087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90878"/>
                                        </p:tgtEl>
                                        <p:attrNameLst>
                                          <p:attrName>style.visibility</p:attrName>
                                        </p:attrNameLst>
                                      </p:cBhvr>
                                      <p:to>
                                        <p:strVal val="visible"/>
                                      </p:to>
                                    </p:set>
                                    <p:animEffect transition="in" filter="blinds(horizontal)">
                                      <p:cBhvr>
                                        <p:cTn id="42" dur="500"/>
                                        <p:tgtEl>
                                          <p:spTgt spid="590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2" grpId="0"/>
      <p:bldP spid="590854" grpId="0"/>
      <p:bldP spid="590855" grpId="0"/>
      <p:bldP spid="590874" grpId="0"/>
      <p:bldP spid="59087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a:xfrm>
            <a:off x="457200" y="98425"/>
            <a:ext cx="8229600" cy="561975"/>
          </a:xfrm>
        </p:spPr>
        <p:txBody>
          <a:bodyPr/>
          <a:lstStyle/>
          <a:p>
            <a:r>
              <a:rPr lang="zh-CN" altLang="en-US"/>
              <a:t>越界访问和缓冲区溢出</a:t>
            </a:r>
          </a:p>
        </p:txBody>
      </p:sp>
      <p:sp>
        <p:nvSpPr>
          <p:cNvPr id="591875" name="Rectangle 3"/>
          <p:cNvSpPr>
            <a:spLocks noGrp="1" noChangeArrowheads="1"/>
          </p:cNvSpPr>
          <p:nvPr>
            <p:ph type="body" idx="1"/>
          </p:nvPr>
        </p:nvSpPr>
        <p:spPr>
          <a:xfrm>
            <a:off x="71438" y="684213"/>
            <a:ext cx="8229600" cy="5218112"/>
          </a:xfrm>
        </p:spPr>
        <p:txBody>
          <a:bodyPr/>
          <a:lstStyle/>
          <a:p>
            <a:pPr>
              <a:buFontTx/>
              <a:buNone/>
            </a:pPr>
            <a:r>
              <a:rPr lang="zh-CN" altLang="en-US" sz="2000">
                <a:latin typeface="微软雅黑" pitchFamily="34" charset="-122"/>
                <a:ea typeface="微软雅黑" pitchFamily="34" charset="-122"/>
              </a:rPr>
              <a:t>反汇编得到的</a:t>
            </a:r>
            <a:r>
              <a:rPr lang="en-US" altLang="zh-CN" sz="2000">
                <a:latin typeface="微软雅黑" pitchFamily="34" charset="-122"/>
                <a:ea typeface="微软雅黑" pitchFamily="34" charset="-122"/>
              </a:rPr>
              <a:t>outputs</a:t>
            </a:r>
            <a:r>
              <a:rPr lang="zh-CN" altLang="en-US" sz="2000">
                <a:latin typeface="微软雅黑" pitchFamily="34" charset="-122"/>
                <a:ea typeface="微软雅黑" pitchFamily="34" charset="-122"/>
              </a:rPr>
              <a:t>汇编代码</a:t>
            </a:r>
            <a:r>
              <a:rPr lang="zh-CN" altLang="en-US"/>
              <a:t> </a:t>
            </a:r>
            <a:endParaRPr lang="en-US" altLang="zh-CN"/>
          </a:p>
        </p:txBody>
      </p:sp>
      <p:sp>
        <p:nvSpPr>
          <p:cNvPr id="591876" name="Rectangle 4"/>
          <p:cNvSpPr>
            <a:spLocks noChangeArrowheads="1"/>
          </p:cNvSpPr>
          <p:nvPr/>
        </p:nvSpPr>
        <p:spPr bwMode="auto">
          <a:xfrm>
            <a:off x="96838" y="1042988"/>
            <a:ext cx="8432800" cy="4714875"/>
          </a:xfrm>
          <a:prstGeom prst="rect">
            <a:avLst/>
          </a:prstGeom>
          <a:noFill/>
          <a:ln w="9525">
            <a:noFill/>
            <a:miter lim="800000"/>
            <a:headEnd/>
            <a:tailEnd/>
          </a:ln>
          <a:effectLst/>
        </p:spPr>
        <p:txBody>
          <a:bodyPr wrap="none" anchor="ctr">
            <a:spAutoFit/>
          </a:bodyPr>
          <a:lstStyle/>
          <a:p>
            <a:pPr indent="266700" eaLnBrk="1" hangingPunct="1">
              <a:lnSpc>
                <a:spcPct val="120000"/>
              </a:lnSpc>
            </a:pPr>
            <a:r>
              <a:rPr lang="en-US" altLang="zh-CN">
                <a:solidFill>
                  <a:srgbClr val="0000FF"/>
                </a:solidFill>
                <a:latin typeface="Arial" pitchFamily="34" charset="0"/>
                <a:ea typeface="宋体" pitchFamily="2" charset="-122"/>
              </a:rPr>
              <a:t>1    0x080483e4 &lt;outputs+0&gt;: push   %ebp</a:t>
            </a:r>
          </a:p>
          <a:p>
            <a:pPr indent="266700" eaLnBrk="1" hangingPunct="1">
              <a:lnSpc>
                <a:spcPct val="120000"/>
              </a:lnSpc>
            </a:pPr>
            <a:r>
              <a:rPr lang="en-US" altLang="zh-CN">
                <a:solidFill>
                  <a:srgbClr val="0000FF"/>
                </a:solidFill>
                <a:latin typeface="Arial" pitchFamily="34" charset="0"/>
                <a:ea typeface="宋体" pitchFamily="2" charset="-122"/>
              </a:rPr>
              <a:t>2    0x080483e5 &lt;outputs+1&gt;: mov    %esp,%ebp</a:t>
            </a:r>
          </a:p>
          <a:p>
            <a:pPr indent="266700" eaLnBrk="1" hangingPunct="1">
              <a:lnSpc>
                <a:spcPct val="120000"/>
              </a:lnSpc>
            </a:pPr>
            <a:r>
              <a:rPr lang="en-US" altLang="zh-CN">
                <a:solidFill>
                  <a:srgbClr val="FF0000"/>
                </a:solidFill>
                <a:latin typeface="Arial" pitchFamily="34" charset="0"/>
                <a:ea typeface="宋体" pitchFamily="2" charset="-122"/>
              </a:rPr>
              <a:t>3    0x080483e7 &lt;outputs+3&gt;: sub    $0x18,%esp</a:t>
            </a:r>
          </a:p>
          <a:p>
            <a:pPr indent="266700" eaLnBrk="1" hangingPunct="1">
              <a:lnSpc>
                <a:spcPct val="120000"/>
              </a:lnSpc>
            </a:pPr>
            <a:r>
              <a:rPr lang="en-US" altLang="zh-CN">
                <a:solidFill>
                  <a:srgbClr val="0000FF"/>
                </a:solidFill>
                <a:latin typeface="Arial" pitchFamily="34" charset="0"/>
                <a:ea typeface="宋体" pitchFamily="2" charset="-122"/>
              </a:rPr>
              <a:t>4    0x080483ea &lt;outputs+6&gt;: mov    0x8(%ebp),%eax</a:t>
            </a:r>
          </a:p>
          <a:p>
            <a:pPr indent="266700" eaLnBrk="1" hangingPunct="1">
              <a:lnSpc>
                <a:spcPct val="120000"/>
              </a:lnSpc>
            </a:pPr>
            <a:r>
              <a:rPr lang="en-US" altLang="zh-CN">
                <a:solidFill>
                  <a:srgbClr val="0000FF"/>
                </a:solidFill>
                <a:latin typeface="Arial" pitchFamily="34" charset="0"/>
                <a:ea typeface="宋体" pitchFamily="2" charset="-122"/>
              </a:rPr>
              <a:t>5    0x080483ed &lt;outputs+9&gt;: mov    %eax,0x4(%esp)</a:t>
            </a:r>
          </a:p>
          <a:p>
            <a:pPr indent="266700" eaLnBrk="1" hangingPunct="1">
              <a:lnSpc>
                <a:spcPct val="120000"/>
              </a:lnSpc>
            </a:pPr>
            <a:r>
              <a:rPr lang="en-US" altLang="zh-CN">
                <a:solidFill>
                  <a:srgbClr val="0000FF"/>
                </a:solidFill>
                <a:latin typeface="Arial" pitchFamily="34" charset="0"/>
                <a:ea typeface="宋体" pitchFamily="2" charset="-122"/>
              </a:rPr>
              <a:t>6    0x080483f1 &lt;outputs+13&gt;: lea    0xfffffff0(%ebp),%eax</a:t>
            </a:r>
          </a:p>
          <a:p>
            <a:pPr indent="266700" eaLnBrk="1" hangingPunct="1">
              <a:lnSpc>
                <a:spcPct val="120000"/>
              </a:lnSpc>
            </a:pPr>
            <a:r>
              <a:rPr lang="en-US" altLang="zh-CN">
                <a:solidFill>
                  <a:srgbClr val="0000FF"/>
                </a:solidFill>
                <a:latin typeface="Arial" pitchFamily="34" charset="0"/>
                <a:ea typeface="宋体" pitchFamily="2" charset="-122"/>
              </a:rPr>
              <a:t>7    0x080483f4 &lt;outputs+16&gt;: mov    %eax,(%esp)</a:t>
            </a:r>
          </a:p>
          <a:p>
            <a:pPr indent="266700" eaLnBrk="1" hangingPunct="1">
              <a:lnSpc>
                <a:spcPct val="120000"/>
              </a:lnSpc>
            </a:pPr>
            <a:r>
              <a:rPr lang="en-US" altLang="zh-CN">
                <a:solidFill>
                  <a:srgbClr val="996600"/>
                </a:solidFill>
                <a:latin typeface="Arial" pitchFamily="34" charset="0"/>
                <a:ea typeface="宋体" pitchFamily="2" charset="-122"/>
              </a:rPr>
              <a:t>8    0x080483f7 &lt;outputs+19&gt;: call   0x8048330 &lt;__gmon_start__@plt+16&gt;</a:t>
            </a:r>
          </a:p>
          <a:p>
            <a:pPr indent="266700" eaLnBrk="1" hangingPunct="1">
              <a:lnSpc>
                <a:spcPct val="120000"/>
              </a:lnSpc>
            </a:pPr>
            <a:r>
              <a:rPr lang="en-US" altLang="zh-CN">
                <a:solidFill>
                  <a:srgbClr val="0000FF"/>
                </a:solidFill>
                <a:latin typeface="Arial" pitchFamily="34" charset="0"/>
                <a:ea typeface="宋体" pitchFamily="2" charset="-122"/>
              </a:rPr>
              <a:t>9    0x080483fc &lt;outputs+24&gt;: lea    0xfffffff0(%ebp),%eax</a:t>
            </a:r>
          </a:p>
          <a:p>
            <a:pPr indent="266700" eaLnBrk="1" hangingPunct="1">
              <a:lnSpc>
                <a:spcPct val="120000"/>
              </a:lnSpc>
            </a:pPr>
            <a:r>
              <a:rPr lang="en-US" altLang="zh-CN">
                <a:solidFill>
                  <a:srgbClr val="0000FF"/>
                </a:solidFill>
                <a:latin typeface="Arial" pitchFamily="34" charset="0"/>
                <a:ea typeface="宋体" pitchFamily="2" charset="-122"/>
              </a:rPr>
              <a:t>10  0x080483ff &lt;outputs+27&gt;: mov    %eax,0x4(%esp)</a:t>
            </a:r>
          </a:p>
          <a:p>
            <a:pPr indent="266700" eaLnBrk="1" hangingPunct="1">
              <a:lnSpc>
                <a:spcPct val="120000"/>
              </a:lnSpc>
            </a:pPr>
            <a:r>
              <a:rPr lang="en-US" altLang="zh-CN">
                <a:solidFill>
                  <a:srgbClr val="0000FF"/>
                </a:solidFill>
                <a:latin typeface="Arial" pitchFamily="34" charset="0"/>
                <a:ea typeface="宋体" pitchFamily="2" charset="-122"/>
              </a:rPr>
              <a:t>11  0x08048403 &lt;outputs+31&gt;: movl   $0x8048500,(%esp)</a:t>
            </a:r>
          </a:p>
          <a:p>
            <a:pPr indent="266700" eaLnBrk="1" hangingPunct="1">
              <a:lnSpc>
                <a:spcPct val="120000"/>
              </a:lnSpc>
            </a:pPr>
            <a:r>
              <a:rPr lang="en-US" altLang="zh-CN">
                <a:solidFill>
                  <a:srgbClr val="996600"/>
                </a:solidFill>
                <a:latin typeface="Arial" pitchFamily="34" charset="0"/>
                <a:ea typeface="宋体" pitchFamily="2" charset="-122"/>
              </a:rPr>
              <a:t>12  0x0804840a &lt;outputs+38&gt;: call   0x8048310</a:t>
            </a:r>
          </a:p>
          <a:p>
            <a:pPr indent="266700" eaLnBrk="1" hangingPunct="1">
              <a:lnSpc>
                <a:spcPct val="120000"/>
              </a:lnSpc>
            </a:pPr>
            <a:r>
              <a:rPr lang="en-US" altLang="zh-CN">
                <a:solidFill>
                  <a:srgbClr val="0000FF"/>
                </a:solidFill>
                <a:latin typeface="Arial" pitchFamily="34" charset="0"/>
                <a:ea typeface="宋体" pitchFamily="2" charset="-122"/>
              </a:rPr>
              <a:t>13  0x0804840f &lt;outputs+43&gt;: leave</a:t>
            </a:r>
          </a:p>
          <a:p>
            <a:pPr indent="266700" eaLnBrk="1" hangingPunct="1">
              <a:lnSpc>
                <a:spcPct val="120000"/>
              </a:lnSpc>
            </a:pPr>
            <a:r>
              <a:rPr lang="en-US" altLang="zh-CN">
                <a:solidFill>
                  <a:srgbClr val="0000FF"/>
                </a:solidFill>
                <a:latin typeface="Arial" pitchFamily="34" charset="0"/>
                <a:ea typeface="宋体" pitchFamily="2" charset="-122"/>
              </a:rPr>
              <a:t>14  0x08048410 &lt;outputs+44&gt;: ret</a:t>
            </a:r>
          </a:p>
        </p:txBody>
      </p:sp>
      <p:sp>
        <p:nvSpPr>
          <p:cNvPr id="591877" name="Text Box 5"/>
          <p:cNvSpPr txBox="1">
            <a:spLocks noChangeArrowheads="1"/>
          </p:cNvSpPr>
          <p:nvPr/>
        </p:nvSpPr>
        <p:spPr bwMode="auto">
          <a:xfrm>
            <a:off x="5876925" y="1719263"/>
            <a:ext cx="2790825" cy="396875"/>
          </a:xfrm>
          <a:prstGeom prst="rect">
            <a:avLst/>
          </a:prstGeom>
          <a:noFill/>
          <a:ln w="9525">
            <a:noFill/>
            <a:miter lim="800000"/>
            <a:headEnd/>
            <a:tailEnd/>
          </a:ln>
          <a:effectLst/>
        </p:spPr>
        <p:txBody>
          <a:bodyPr>
            <a:spAutoFit/>
          </a:bodyPr>
          <a:lstStyle/>
          <a:p>
            <a:pPr eaLnBrk="1" hangingPunct="1">
              <a:spcBef>
                <a:spcPct val="50000"/>
              </a:spcBef>
            </a:pPr>
            <a:r>
              <a:rPr lang="zh-CN" altLang="en-US" sz="2000"/>
              <a:t>栈中分配了</a:t>
            </a:r>
            <a:r>
              <a:rPr lang="en-US" altLang="zh-CN" sz="2000"/>
              <a:t>24B</a:t>
            </a:r>
            <a:r>
              <a:rPr lang="zh-CN" altLang="en-US" sz="2000"/>
              <a:t>的空间</a:t>
            </a:r>
          </a:p>
        </p:txBody>
      </p:sp>
      <p:grpSp>
        <p:nvGrpSpPr>
          <p:cNvPr id="591885" name="Group 13"/>
          <p:cNvGrpSpPr>
            <a:grpSpLocks/>
          </p:cNvGrpSpPr>
          <p:nvPr/>
        </p:nvGrpSpPr>
        <p:grpSpPr bwMode="auto">
          <a:xfrm>
            <a:off x="6597650" y="2259013"/>
            <a:ext cx="2114550" cy="1079500"/>
            <a:chOff x="4156" y="1423"/>
            <a:chExt cx="1332" cy="680"/>
          </a:xfrm>
        </p:grpSpPr>
        <p:sp>
          <p:nvSpPr>
            <p:cNvPr id="591878" name="Text Box 6"/>
            <p:cNvSpPr txBox="1">
              <a:spLocks noChangeArrowheads="1"/>
            </p:cNvSpPr>
            <p:nvPr/>
          </p:nvSpPr>
          <p:spPr bwMode="auto">
            <a:xfrm>
              <a:off x="4382" y="1536"/>
              <a:ext cx="1106" cy="442"/>
            </a:xfrm>
            <a:prstGeom prst="rect">
              <a:avLst/>
            </a:prstGeom>
            <a:noFill/>
            <a:ln w="9525">
              <a:noFill/>
              <a:miter lim="800000"/>
              <a:headEnd/>
              <a:tailEnd/>
            </a:ln>
            <a:effectLst/>
          </p:spPr>
          <p:txBody>
            <a:bodyPr>
              <a:spAutoFit/>
            </a:bodyPr>
            <a:lstStyle/>
            <a:p>
              <a:pPr eaLnBrk="1" hangingPunct="1">
                <a:spcBef>
                  <a:spcPct val="50000"/>
                </a:spcBef>
              </a:pPr>
              <a:r>
                <a:rPr lang="zh-CN" altLang="en-US" sz="2000"/>
                <a:t>将</a:t>
              </a:r>
              <a:r>
                <a:rPr lang="en-US" altLang="zh-CN" sz="2000"/>
                <a:t>strcpy</a:t>
              </a:r>
              <a:r>
                <a:rPr lang="zh-CN" altLang="en-US" sz="2000"/>
                <a:t>的两个实参入栈</a:t>
              </a:r>
            </a:p>
          </p:txBody>
        </p:sp>
        <p:sp>
          <p:nvSpPr>
            <p:cNvPr id="591879" name="AutoShape 7"/>
            <p:cNvSpPr>
              <a:spLocks/>
            </p:cNvSpPr>
            <p:nvPr/>
          </p:nvSpPr>
          <p:spPr bwMode="auto">
            <a:xfrm>
              <a:off x="4156" y="1423"/>
              <a:ext cx="198" cy="680"/>
            </a:xfrm>
            <a:prstGeom prst="rightBrace">
              <a:avLst>
                <a:gd name="adj1" fmla="val 28620"/>
                <a:gd name="adj2" fmla="val 50000"/>
              </a:avLst>
            </a:prstGeom>
            <a:noFill/>
            <a:ln w="28575">
              <a:solidFill>
                <a:srgbClr val="FF0000"/>
              </a:solidFill>
              <a:round/>
              <a:headEnd/>
              <a:tailEnd/>
            </a:ln>
            <a:effectLst/>
          </p:spPr>
          <p:txBody>
            <a:bodyPr wrap="none" anchor="ctr"/>
            <a:lstStyle/>
            <a:p>
              <a:endParaRPr lang="zh-CN" altLang="en-US"/>
            </a:p>
          </p:txBody>
        </p:sp>
      </p:grpSp>
      <p:grpSp>
        <p:nvGrpSpPr>
          <p:cNvPr id="591886" name="Group 14"/>
          <p:cNvGrpSpPr>
            <a:grpSpLocks/>
          </p:cNvGrpSpPr>
          <p:nvPr/>
        </p:nvGrpSpPr>
        <p:grpSpPr bwMode="auto">
          <a:xfrm>
            <a:off x="6732588" y="3922713"/>
            <a:ext cx="2025650" cy="765175"/>
            <a:chOff x="4241" y="2471"/>
            <a:chExt cx="1276" cy="482"/>
          </a:xfrm>
        </p:grpSpPr>
        <p:sp>
          <p:nvSpPr>
            <p:cNvPr id="591880" name="AutoShape 8"/>
            <p:cNvSpPr>
              <a:spLocks/>
            </p:cNvSpPr>
            <p:nvPr/>
          </p:nvSpPr>
          <p:spPr bwMode="auto">
            <a:xfrm>
              <a:off x="4241" y="2471"/>
              <a:ext cx="198" cy="482"/>
            </a:xfrm>
            <a:prstGeom prst="rightBrace">
              <a:avLst>
                <a:gd name="adj1" fmla="val 20286"/>
                <a:gd name="adj2" fmla="val 50000"/>
              </a:avLst>
            </a:prstGeom>
            <a:noFill/>
            <a:ln w="28575">
              <a:solidFill>
                <a:srgbClr val="FF0000"/>
              </a:solidFill>
              <a:round/>
              <a:headEnd/>
              <a:tailEnd/>
            </a:ln>
            <a:effectLst/>
          </p:spPr>
          <p:txBody>
            <a:bodyPr wrap="none" anchor="ctr"/>
            <a:lstStyle/>
            <a:p>
              <a:endParaRPr lang="zh-CN" altLang="en-US"/>
            </a:p>
          </p:txBody>
        </p:sp>
        <p:sp>
          <p:nvSpPr>
            <p:cNvPr id="591881" name="Text Box 9"/>
            <p:cNvSpPr txBox="1">
              <a:spLocks noChangeArrowheads="1"/>
            </p:cNvSpPr>
            <p:nvPr/>
          </p:nvSpPr>
          <p:spPr bwMode="auto">
            <a:xfrm>
              <a:off x="4439" y="2500"/>
              <a:ext cx="1078" cy="442"/>
            </a:xfrm>
            <a:prstGeom prst="rect">
              <a:avLst/>
            </a:prstGeom>
            <a:noFill/>
            <a:ln w="9525">
              <a:noFill/>
              <a:miter lim="800000"/>
              <a:headEnd/>
              <a:tailEnd/>
            </a:ln>
            <a:effectLst/>
          </p:spPr>
          <p:txBody>
            <a:bodyPr>
              <a:spAutoFit/>
            </a:bodyPr>
            <a:lstStyle/>
            <a:p>
              <a:pPr eaLnBrk="1" hangingPunct="1">
                <a:spcBef>
                  <a:spcPct val="50000"/>
                </a:spcBef>
              </a:pPr>
              <a:r>
                <a:rPr lang="zh-CN" altLang="en-US" sz="2000"/>
                <a:t>将</a:t>
              </a:r>
              <a:r>
                <a:rPr lang="en-US" altLang="zh-CN" sz="2000"/>
                <a:t>printf</a:t>
              </a:r>
              <a:r>
                <a:rPr lang="zh-CN" altLang="en-US" sz="2000"/>
                <a:t>的两个实参入栈</a:t>
              </a:r>
            </a:p>
          </p:txBody>
        </p:sp>
      </p:grpSp>
      <p:sp>
        <p:nvSpPr>
          <p:cNvPr id="591884" name="Rectangle 12"/>
          <p:cNvSpPr>
            <a:spLocks noChangeArrowheads="1"/>
          </p:cNvSpPr>
          <p:nvPr/>
        </p:nvSpPr>
        <p:spPr bwMode="auto">
          <a:xfrm>
            <a:off x="315913" y="5753100"/>
            <a:ext cx="8486775" cy="1006475"/>
          </a:xfrm>
          <a:prstGeom prst="rect">
            <a:avLst/>
          </a:prstGeom>
          <a:noFill/>
          <a:ln w="9525">
            <a:noFill/>
            <a:miter lim="800000"/>
            <a:headEnd/>
            <a:tailEnd/>
          </a:ln>
          <a:effectLst/>
        </p:spPr>
        <p:txBody>
          <a:bodyPr>
            <a:spAutoFit/>
          </a:bodyPr>
          <a:lstStyle/>
          <a:p>
            <a:pPr eaLnBrk="1" hangingPunct="1"/>
            <a:r>
              <a:rPr lang="zh-CN" altLang="en-US" sz="2000"/>
              <a:t>若</a:t>
            </a:r>
            <a:r>
              <a:rPr lang="en-US" altLang="zh-CN" sz="2000"/>
              <a:t>strcpy</a:t>
            </a:r>
            <a:r>
              <a:rPr lang="zh-CN" altLang="en-US" sz="2000"/>
              <a:t>复制了</a:t>
            </a:r>
            <a:r>
              <a:rPr lang="en-US" altLang="zh-CN" sz="2000"/>
              <a:t>25</a:t>
            </a:r>
            <a:r>
              <a:rPr lang="zh-CN" altLang="en-US" sz="2000"/>
              <a:t>个字符到</a:t>
            </a:r>
            <a:r>
              <a:rPr lang="en-US" altLang="zh-CN" sz="2000"/>
              <a:t>buffer</a:t>
            </a:r>
            <a:r>
              <a:rPr lang="zh-CN" altLang="en-US" sz="2000"/>
              <a:t>中，并将</a:t>
            </a:r>
            <a:r>
              <a:rPr lang="en-US" altLang="zh-CN" sz="2000"/>
              <a:t>hacker</a:t>
            </a:r>
            <a:r>
              <a:rPr lang="zh-CN" altLang="en-US" sz="2000"/>
              <a:t>首址置于结束符‘</a:t>
            </a:r>
            <a:r>
              <a:rPr lang="en-US" altLang="zh-CN" sz="2000"/>
              <a:t>\0’</a:t>
            </a:r>
            <a:r>
              <a:rPr lang="zh-CN" altLang="en-US" sz="2000"/>
              <a:t>前</a:t>
            </a:r>
            <a:r>
              <a:rPr lang="en-US" altLang="zh-CN" sz="2000"/>
              <a:t>4</a:t>
            </a:r>
            <a:r>
              <a:rPr lang="zh-CN" altLang="en-US" sz="2000"/>
              <a:t>个字节，则在执行</a:t>
            </a:r>
            <a:r>
              <a:rPr lang="en-US" altLang="zh-CN" sz="2000"/>
              <a:t>strcpy</a:t>
            </a:r>
            <a:r>
              <a:rPr lang="zh-CN" altLang="en-US" sz="2000"/>
              <a:t>后，</a:t>
            </a:r>
            <a:r>
              <a:rPr lang="en-US" altLang="zh-CN" sz="2000"/>
              <a:t>hacker</a:t>
            </a:r>
            <a:r>
              <a:rPr lang="zh-CN" altLang="en-US" sz="2000"/>
              <a:t>代码首址被置于</a:t>
            </a:r>
            <a:r>
              <a:rPr lang="en-US" altLang="zh-CN" sz="2000"/>
              <a:t>main</a:t>
            </a:r>
            <a:r>
              <a:rPr lang="zh-CN" altLang="en-US" sz="2000"/>
              <a:t>栈帧返回地址处，当执行</a:t>
            </a:r>
            <a:r>
              <a:rPr lang="en-US" altLang="zh-CN" sz="2000"/>
              <a:t>outputs</a:t>
            </a:r>
            <a:r>
              <a:rPr lang="zh-CN" altLang="en-US" sz="2000"/>
              <a:t>代码的</a:t>
            </a:r>
            <a:r>
              <a:rPr lang="en-US" altLang="zh-CN" sz="2000"/>
              <a:t>ret</a:t>
            </a:r>
            <a:r>
              <a:rPr lang="zh-CN" altLang="en-US" sz="2000"/>
              <a:t>指令时，便会转到</a:t>
            </a:r>
            <a:r>
              <a:rPr lang="en-US" altLang="zh-CN" sz="2000"/>
              <a:t>hacker</a:t>
            </a:r>
            <a:r>
              <a:rPr lang="zh-CN" altLang="en-US" sz="2000"/>
              <a:t>函数实施攻击。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1877"/>
                                        </p:tgtEl>
                                        <p:attrNameLst>
                                          <p:attrName>style.visibility</p:attrName>
                                        </p:attrNameLst>
                                      </p:cBhvr>
                                      <p:to>
                                        <p:strVal val="visible"/>
                                      </p:to>
                                    </p:set>
                                    <p:animEffect transition="in" filter="blinds(horizontal)">
                                      <p:cBhvr>
                                        <p:cTn id="7" dur="500"/>
                                        <p:tgtEl>
                                          <p:spTgt spid="59187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91885"/>
                                        </p:tgtEl>
                                        <p:attrNameLst>
                                          <p:attrName>style.visibility</p:attrName>
                                        </p:attrNameLst>
                                      </p:cBhvr>
                                      <p:to>
                                        <p:strVal val="visible"/>
                                      </p:to>
                                    </p:set>
                                    <p:animEffect transition="in" filter="blinds(horizontal)">
                                      <p:cBhvr>
                                        <p:cTn id="12" dur="500"/>
                                        <p:tgtEl>
                                          <p:spTgt spid="59188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91886"/>
                                        </p:tgtEl>
                                        <p:attrNameLst>
                                          <p:attrName>style.visibility</p:attrName>
                                        </p:attrNameLst>
                                      </p:cBhvr>
                                      <p:to>
                                        <p:strVal val="visible"/>
                                      </p:to>
                                    </p:set>
                                    <p:animEffect transition="in" filter="blinds(horizontal)">
                                      <p:cBhvr>
                                        <p:cTn id="17" dur="500"/>
                                        <p:tgtEl>
                                          <p:spTgt spid="59188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91884"/>
                                        </p:tgtEl>
                                        <p:attrNameLst>
                                          <p:attrName>style.visibility</p:attrName>
                                        </p:attrNameLst>
                                      </p:cBhvr>
                                      <p:to>
                                        <p:strVal val="visible"/>
                                      </p:to>
                                    </p:set>
                                    <p:animEffect transition="in" filter="blinds(horizontal)">
                                      <p:cBhvr>
                                        <p:cTn id="22" dur="500"/>
                                        <p:tgtEl>
                                          <p:spTgt spid="591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77" grpId="0"/>
      <p:bldP spid="59188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a:xfrm>
            <a:off x="457200" y="53975"/>
            <a:ext cx="8229600" cy="561975"/>
          </a:xfrm>
        </p:spPr>
        <p:txBody>
          <a:bodyPr/>
          <a:lstStyle/>
          <a:p>
            <a:r>
              <a:rPr lang="zh-CN" altLang="en-US"/>
              <a:t>越界访问和缓冲区溢出</a:t>
            </a:r>
          </a:p>
        </p:txBody>
      </p:sp>
      <p:sp>
        <p:nvSpPr>
          <p:cNvPr id="593928" name="Rectangle 8"/>
          <p:cNvSpPr>
            <a:spLocks noChangeArrowheads="1"/>
          </p:cNvSpPr>
          <p:nvPr/>
        </p:nvSpPr>
        <p:spPr bwMode="auto">
          <a:xfrm>
            <a:off x="161925" y="2822575"/>
            <a:ext cx="4000500" cy="3937000"/>
          </a:xfrm>
          <a:prstGeom prst="rect">
            <a:avLst/>
          </a:prstGeom>
          <a:noFill/>
          <a:ln w="9525">
            <a:noFill/>
            <a:miter lim="800000"/>
            <a:headEnd/>
            <a:tailEnd/>
          </a:ln>
          <a:effectLst/>
        </p:spPr>
        <p:txBody>
          <a:bodyPr wrap="none" anchor="ctr">
            <a:spAutoFit/>
          </a:bodyPr>
          <a:lstStyle/>
          <a:p>
            <a:pPr eaLnBrk="1" hangingPunct="1">
              <a:lnSpc>
                <a:spcPct val="95000"/>
              </a:lnSpc>
            </a:pPr>
            <a:r>
              <a:rPr lang="en-US" altLang="zh-CN" sz="1900">
                <a:solidFill>
                  <a:srgbClr val="0000FF"/>
                </a:solidFill>
              </a:rPr>
              <a:t>#include "stdio.h"</a:t>
            </a:r>
          </a:p>
          <a:p>
            <a:pPr eaLnBrk="1" hangingPunct="1">
              <a:lnSpc>
                <a:spcPct val="95000"/>
              </a:lnSpc>
            </a:pPr>
            <a:r>
              <a:rPr lang="en-US" altLang="zh-CN" sz="1900">
                <a:solidFill>
                  <a:srgbClr val="0000FF"/>
                </a:solidFill>
              </a:rPr>
              <a:t>char code[]=</a:t>
            </a:r>
          </a:p>
          <a:p>
            <a:pPr eaLnBrk="1" hangingPunct="1">
              <a:lnSpc>
                <a:spcPct val="95000"/>
              </a:lnSpc>
            </a:pPr>
            <a:r>
              <a:rPr lang="en-US" altLang="zh-CN" sz="1900">
                <a:solidFill>
                  <a:srgbClr val="0000FF"/>
                </a:solidFill>
              </a:rPr>
              <a:t>      "0123456789ABCDEFXXXX"</a:t>
            </a:r>
          </a:p>
          <a:p>
            <a:pPr eaLnBrk="1" hangingPunct="1">
              <a:lnSpc>
                <a:spcPct val="95000"/>
              </a:lnSpc>
            </a:pPr>
            <a:r>
              <a:rPr lang="en-US" altLang="zh-CN" sz="1900">
                <a:solidFill>
                  <a:srgbClr val="0000FF"/>
                </a:solidFill>
              </a:rPr>
              <a:t>      "\x11\x84\x04\x08"</a:t>
            </a:r>
          </a:p>
          <a:p>
            <a:pPr eaLnBrk="1" hangingPunct="1">
              <a:lnSpc>
                <a:spcPct val="95000"/>
              </a:lnSpc>
            </a:pPr>
            <a:r>
              <a:rPr lang="en-US" altLang="zh-CN" sz="1900">
                <a:solidFill>
                  <a:srgbClr val="0000FF"/>
                </a:solidFill>
              </a:rPr>
              <a:t>      "\x00"; </a:t>
            </a:r>
          </a:p>
          <a:p>
            <a:pPr eaLnBrk="1" hangingPunct="1">
              <a:lnSpc>
                <a:spcPct val="95000"/>
              </a:lnSpc>
            </a:pPr>
            <a:r>
              <a:rPr lang="en-US" altLang="zh-CN" sz="1900">
                <a:solidFill>
                  <a:srgbClr val="0000FF"/>
                </a:solidFill>
              </a:rPr>
              <a:t>int main(void)</a:t>
            </a:r>
          </a:p>
          <a:p>
            <a:pPr eaLnBrk="1" hangingPunct="1">
              <a:lnSpc>
                <a:spcPct val="95000"/>
              </a:lnSpc>
            </a:pPr>
            <a:r>
              <a:rPr lang="en-US" altLang="zh-CN" sz="1900">
                <a:solidFill>
                  <a:srgbClr val="0000FF"/>
                </a:solidFill>
              </a:rPr>
              <a:t>{</a:t>
            </a:r>
          </a:p>
          <a:p>
            <a:pPr eaLnBrk="1" hangingPunct="1">
              <a:lnSpc>
                <a:spcPct val="95000"/>
              </a:lnSpc>
            </a:pPr>
            <a:r>
              <a:rPr lang="en-US" altLang="zh-CN" sz="1900">
                <a:solidFill>
                  <a:srgbClr val="0000FF"/>
                </a:solidFill>
              </a:rPr>
              <a:t>      char *argv[3];</a:t>
            </a:r>
          </a:p>
          <a:p>
            <a:pPr eaLnBrk="1" hangingPunct="1">
              <a:lnSpc>
                <a:spcPct val="95000"/>
              </a:lnSpc>
            </a:pPr>
            <a:r>
              <a:rPr lang="en-US" altLang="zh-CN" sz="1900">
                <a:solidFill>
                  <a:srgbClr val="0000FF"/>
                </a:solidFill>
              </a:rPr>
              <a:t>      argv[0]="./test";</a:t>
            </a:r>
          </a:p>
          <a:p>
            <a:pPr eaLnBrk="1" hangingPunct="1">
              <a:lnSpc>
                <a:spcPct val="95000"/>
              </a:lnSpc>
            </a:pPr>
            <a:r>
              <a:rPr lang="en-US" altLang="zh-CN" sz="1900">
                <a:solidFill>
                  <a:srgbClr val="0000FF"/>
                </a:solidFill>
              </a:rPr>
              <a:t>      argv[1]=code;</a:t>
            </a:r>
          </a:p>
          <a:p>
            <a:pPr eaLnBrk="1" hangingPunct="1">
              <a:lnSpc>
                <a:spcPct val="95000"/>
              </a:lnSpc>
            </a:pPr>
            <a:r>
              <a:rPr lang="en-US" altLang="zh-CN" sz="1900">
                <a:solidFill>
                  <a:srgbClr val="0000FF"/>
                </a:solidFill>
              </a:rPr>
              <a:t>      argv[2]=NULL;</a:t>
            </a:r>
          </a:p>
          <a:p>
            <a:pPr eaLnBrk="1" hangingPunct="1">
              <a:lnSpc>
                <a:spcPct val="95000"/>
              </a:lnSpc>
            </a:pPr>
            <a:r>
              <a:rPr lang="en-US" altLang="zh-CN" sz="1900">
                <a:solidFill>
                  <a:srgbClr val="0000FF"/>
                </a:solidFill>
              </a:rPr>
              <a:t>      </a:t>
            </a:r>
            <a:r>
              <a:rPr lang="en-US" altLang="zh-CN" sz="1900">
                <a:solidFill>
                  <a:srgbClr val="FF3300"/>
                </a:solidFill>
              </a:rPr>
              <a:t>execve(argv[0],argv,NULL);</a:t>
            </a:r>
          </a:p>
          <a:p>
            <a:pPr eaLnBrk="1" hangingPunct="1">
              <a:lnSpc>
                <a:spcPct val="95000"/>
              </a:lnSpc>
            </a:pPr>
            <a:r>
              <a:rPr lang="en-US" altLang="zh-CN" sz="1900">
                <a:solidFill>
                  <a:srgbClr val="0000FF"/>
                </a:solidFill>
              </a:rPr>
              <a:t>      return 0;</a:t>
            </a:r>
          </a:p>
          <a:p>
            <a:pPr eaLnBrk="1" hangingPunct="1">
              <a:lnSpc>
                <a:spcPct val="95000"/>
              </a:lnSpc>
            </a:pPr>
            <a:r>
              <a:rPr lang="en-US" altLang="zh-CN" sz="1900">
                <a:solidFill>
                  <a:srgbClr val="0000FF"/>
                </a:solidFill>
              </a:rPr>
              <a:t>}</a:t>
            </a:r>
          </a:p>
        </p:txBody>
      </p:sp>
      <p:sp>
        <p:nvSpPr>
          <p:cNvPr id="593930" name="Text Box 10"/>
          <p:cNvSpPr txBox="1">
            <a:spLocks noChangeArrowheads="1"/>
          </p:cNvSpPr>
          <p:nvPr/>
        </p:nvSpPr>
        <p:spPr bwMode="auto">
          <a:xfrm>
            <a:off x="2457450" y="819150"/>
            <a:ext cx="6524625" cy="1846263"/>
          </a:xfrm>
          <a:prstGeom prst="rect">
            <a:avLst/>
          </a:prstGeom>
          <a:noFill/>
          <a:ln w="9525">
            <a:noFill/>
            <a:miter lim="800000"/>
            <a:headEnd/>
            <a:tailEnd/>
          </a:ln>
          <a:effectLst/>
        </p:spPr>
        <p:txBody>
          <a:bodyPr>
            <a:spAutoFit/>
          </a:bodyPr>
          <a:lstStyle/>
          <a:p>
            <a:pPr>
              <a:lnSpc>
                <a:spcPct val="115000"/>
              </a:lnSpc>
            </a:pPr>
            <a:r>
              <a:rPr lang="zh-CN" altLang="en-US" sz="2000"/>
              <a:t>通过</a:t>
            </a:r>
            <a:r>
              <a:rPr lang="en-US" altLang="zh-CN" sz="2000"/>
              <a:t>execve()</a:t>
            </a:r>
            <a:r>
              <a:rPr lang="zh-CN" altLang="en-US" sz="2000"/>
              <a:t>装入</a:t>
            </a:r>
            <a:r>
              <a:rPr lang="en-US" altLang="zh-CN" sz="2000"/>
              <a:t>test</a:t>
            </a:r>
            <a:r>
              <a:rPr lang="zh-CN" altLang="en-US" sz="2000"/>
              <a:t>可执行文件，并将</a:t>
            </a:r>
            <a:r>
              <a:rPr lang="en-US" altLang="zh-CN" sz="2000"/>
              <a:t>code</a:t>
            </a:r>
            <a:r>
              <a:rPr lang="zh-CN" altLang="en-US" sz="2000"/>
              <a:t>中的字符串作为命令行参数来启动执行</a:t>
            </a:r>
            <a:r>
              <a:rPr lang="en-US" altLang="zh-CN" sz="2000"/>
              <a:t>test</a:t>
            </a:r>
            <a:r>
              <a:rPr lang="zh-CN" altLang="en-US" sz="2000"/>
              <a:t>。字符串中前</a:t>
            </a:r>
            <a:r>
              <a:rPr lang="en-US" altLang="zh-CN" sz="2000"/>
              <a:t>16</a:t>
            </a:r>
            <a:r>
              <a:rPr lang="zh-CN" altLang="en-US" sz="2000"/>
              <a:t>个字符”</a:t>
            </a:r>
            <a:r>
              <a:rPr lang="en-US" altLang="zh-CN" sz="2000"/>
              <a:t>0123456789ABCDEF“ </a:t>
            </a:r>
            <a:r>
              <a:rPr lang="zh-CN" altLang="en-US" sz="2000"/>
              <a:t>被复制到</a:t>
            </a:r>
            <a:r>
              <a:rPr lang="en-US" altLang="zh-CN" sz="2000"/>
              <a:t>buffer</a:t>
            </a:r>
            <a:r>
              <a:rPr lang="zh-CN" altLang="en-US" sz="2000"/>
              <a:t>缓冲区，</a:t>
            </a:r>
            <a:r>
              <a:rPr lang="en-US" altLang="zh-CN" sz="2000"/>
              <a:t>4</a:t>
            </a:r>
            <a:r>
              <a:rPr lang="zh-CN" altLang="en-US" sz="2000"/>
              <a:t>个字符”</a:t>
            </a:r>
            <a:r>
              <a:rPr lang="en-US" altLang="zh-CN" sz="2000"/>
              <a:t>XXXX“</a:t>
            </a:r>
            <a:r>
              <a:rPr lang="zh-CN" altLang="en-US" sz="2000"/>
              <a:t>覆盖掉</a:t>
            </a:r>
            <a:r>
              <a:rPr lang="en-US" altLang="zh-CN" sz="2000"/>
              <a:t>EBP</a:t>
            </a:r>
            <a:r>
              <a:rPr lang="zh-CN" altLang="en-US" sz="2000"/>
              <a:t>，地址</a:t>
            </a:r>
            <a:r>
              <a:rPr lang="en-US" altLang="zh-CN" sz="2000"/>
              <a:t>0x08048411</a:t>
            </a:r>
            <a:r>
              <a:rPr lang="zh-CN" altLang="en-US" sz="2000"/>
              <a:t>覆盖掉返回地址。</a:t>
            </a:r>
          </a:p>
        </p:txBody>
      </p:sp>
      <p:sp>
        <p:nvSpPr>
          <p:cNvPr id="593931" name="Rectangle 11"/>
          <p:cNvSpPr>
            <a:spLocks noChangeArrowheads="1"/>
          </p:cNvSpPr>
          <p:nvPr/>
        </p:nvSpPr>
        <p:spPr bwMode="auto">
          <a:xfrm>
            <a:off x="4302125" y="2259013"/>
            <a:ext cx="4743450" cy="1616075"/>
          </a:xfrm>
          <a:prstGeom prst="rect">
            <a:avLst/>
          </a:prstGeom>
          <a:noFill/>
          <a:ln w="9525">
            <a:noFill/>
            <a:miter lim="800000"/>
            <a:headEnd/>
            <a:tailEnd/>
          </a:ln>
          <a:effectLst/>
        </p:spPr>
        <p:txBody>
          <a:bodyPr anchor="ctr">
            <a:spAutoFit/>
          </a:bodyPr>
          <a:lstStyle/>
          <a:p>
            <a:pPr eaLnBrk="1" hangingPunct="1">
              <a:lnSpc>
                <a:spcPct val="125000"/>
              </a:lnSpc>
            </a:pPr>
            <a:r>
              <a:rPr lang="zh-CN" altLang="en-US" sz="2000">
                <a:solidFill>
                  <a:srgbClr val="FF0000"/>
                </a:solidFill>
              </a:rPr>
              <a:t>执行上述攻击程序后的输出结果为：</a:t>
            </a:r>
          </a:p>
          <a:p>
            <a:pPr eaLnBrk="1" hangingPunct="1">
              <a:lnSpc>
                <a:spcPct val="125000"/>
              </a:lnSpc>
            </a:pPr>
            <a:r>
              <a:rPr lang="en-US" altLang="zh-CN" sz="2000"/>
              <a:t>"0123456789ABCDEFXXXX</a:t>
            </a:r>
            <a:r>
              <a:rPr lang="zh-CN" altLang="en-US"/>
              <a:t>▥ ▧▥▧</a:t>
            </a:r>
            <a:endParaRPr lang="zh-CN" altLang="en-US" sz="2000"/>
          </a:p>
          <a:p>
            <a:pPr eaLnBrk="1" hangingPunct="1">
              <a:lnSpc>
                <a:spcPct val="125000"/>
              </a:lnSpc>
            </a:pPr>
            <a:r>
              <a:rPr lang="en-US" altLang="zh-CN" sz="2000">
                <a:solidFill>
                  <a:srgbClr val="CC3300"/>
                </a:solidFill>
              </a:rPr>
              <a:t>being hacked</a:t>
            </a:r>
          </a:p>
          <a:p>
            <a:pPr eaLnBrk="1" hangingPunct="1">
              <a:lnSpc>
                <a:spcPct val="125000"/>
              </a:lnSpc>
            </a:pPr>
            <a:r>
              <a:rPr lang="en-US" altLang="zh-CN" sz="2000"/>
              <a:t>Segmentation fault</a:t>
            </a:r>
            <a:r>
              <a:rPr lang="en-US" altLang="zh-CN" sz="2000" b="0"/>
              <a:t> </a:t>
            </a:r>
          </a:p>
        </p:txBody>
      </p:sp>
      <p:sp>
        <p:nvSpPr>
          <p:cNvPr id="593932" name="Text Box 12"/>
          <p:cNvSpPr txBox="1">
            <a:spLocks noChangeArrowheads="1"/>
          </p:cNvSpPr>
          <p:nvPr/>
        </p:nvSpPr>
        <p:spPr bwMode="auto">
          <a:xfrm>
            <a:off x="206375" y="728663"/>
            <a:ext cx="2070100" cy="1917700"/>
          </a:xfrm>
          <a:prstGeom prst="rect">
            <a:avLst/>
          </a:prstGeom>
          <a:noFill/>
          <a:ln w="9525">
            <a:noFill/>
            <a:miter lim="800000"/>
            <a:headEnd/>
            <a:tailEnd/>
          </a:ln>
          <a:effectLst/>
        </p:spPr>
        <p:txBody>
          <a:bodyPr>
            <a:spAutoFit/>
          </a:bodyPr>
          <a:lstStyle/>
          <a:p>
            <a:pPr eaLnBrk="1" hangingPunct="1">
              <a:lnSpc>
                <a:spcPct val="120000"/>
              </a:lnSpc>
              <a:spcBef>
                <a:spcPct val="50000"/>
              </a:spcBef>
            </a:pPr>
            <a:r>
              <a:rPr lang="zh-CN" altLang="en-US" sz="2000">
                <a:solidFill>
                  <a:srgbClr val="009242"/>
                </a:solidFill>
              </a:rPr>
              <a:t>假定</a:t>
            </a:r>
            <a:r>
              <a:rPr lang="en-US" altLang="zh-CN" sz="2000">
                <a:solidFill>
                  <a:srgbClr val="009242"/>
                </a:solidFill>
              </a:rPr>
              <a:t>hacker</a:t>
            </a:r>
            <a:r>
              <a:rPr lang="zh-CN" altLang="en-US" sz="2000">
                <a:solidFill>
                  <a:srgbClr val="009242"/>
                </a:solidFill>
              </a:rPr>
              <a:t>函数对应代码首址为</a:t>
            </a:r>
            <a:r>
              <a:rPr lang="en-US" altLang="zh-CN" sz="2000">
                <a:solidFill>
                  <a:srgbClr val="009242"/>
                </a:solidFill>
              </a:rPr>
              <a:t>0x08048411</a:t>
            </a:r>
            <a:r>
              <a:rPr lang="zh-CN" altLang="en-US" sz="2000">
                <a:solidFill>
                  <a:srgbClr val="009242"/>
                </a:solidFill>
              </a:rPr>
              <a:t>，则如下代码可实施攻击</a:t>
            </a:r>
            <a:endParaRPr lang="en-US" altLang="zh-CN" sz="2000">
              <a:solidFill>
                <a:srgbClr val="009242"/>
              </a:solidFill>
            </a:endParaRPr>
          </a:p>
        </p:txBody>
      </p:sp>
      <p:sp>
        <p:nvSpPr>
          <p:cNvPr id="593933" name="Rectangle 13"/>
          <p:cNvSpPr>
            <a:spLocks noChangeArrowheads="1"/>
          </p:cNvSpPr>
          <p:nvPr/>
        </p:nvSpPr>
        <p:spPr bwMode="auto">
          <a:xfrm>
            <a:off x="4078288" y="3976688"/>
            <a:ext cx="4859337" cy="2647950"/>
          </a:xfrm>
          <a:prstGeom prst="rect">
            <a:avLst/>
          </a:prstGeom>
          <a:noFill/>
          <a:ln w="9525">
            <a:noFill/>
            <a:miter lim="800000"/>
            <a:headEnd/>
            <a:tailEnd/>
          </a:ln>
          <a:effectLst/>
        </p:spPr>
        <p:txBody>
          <a:bodyPr anchor="ctr">
            <a:spAutoFit/>
          </a:bodyPr>
          <a:lstStyle/>
          <a:p>
            <a:pPr>
              <a:lnSpc>
                <a:spcPct val="120000"/>
              </a:lnSpc>
            </a:pPr>
            <a:r>
              <a:rPr lang="zh-CN" altLang="en-US" sz="2000">
                <a:solidFill>
                  <a:srgbClr val="996600"/>
                </a:solidFill>
              </a:rPr>
              <a:t>最后显示“</a:t>
            </a:r>
            <a:r>
              <a:rPr lang="en-US" altLang="zh-CN" sz="2000">
                <a:solidFill>
                  <a:srgbClr val="996600"/>
                </a:solidFill>
              </a:rPr>
              <a:t>Segmentation fault</a:t>
            </a:r>
            <a:r>
              <a:rPr lang="zh-CN" altLang="en-US" sz="2000">
                <a:solidFill>
                  <a:srgbClr val="996600"/>
                </a:solidFill>
              </a:rPr>
              <a:t>”，原因是在转到</a:t>
            </a:r>
            <a:r>
              <a:rPr lang="en-US" altLang="zh-CN" sz="2000">
                <a:solidFill>
                  <a:srgbClr val="996600"/>
                </a:solidFill>
              </a:rPr>
              <a:t>hacker</a:t>
            </a:r>
            <a:r>
              <a:rPr lang="zh-CN" altLang="en-US" sz="2000">
                <a:solidFill>
                  <a:srgbClr val="996600"/>
                </a:solidFill>
              </a:rPr>
              <a:t>函数执行时是不正常的调用，并没有保存其调用函数的返回地址，故在执行到</a:t>
            </a:r>
            <a:r>
              <a:rPr lang="en-US" altLang="zh-CN" sz="2000">
                <a:solidFill>
                  <a:srgbClr val="996600"/>
                </a:solidFill>
              </a:rPr>
              <a:t>hacker</a:t>
            </a:r>
            <a:r>
              <a:rPr lang="zh-CN" altLang="en-US" sz="2000">
                <a:solidFill>
                  <a:srgbClr val="996600"/>
                </a:solidFill>
              </a:rPr>
              <a:t>过程的</a:t>
            </a:r>
            <a:r>
              <a:rPr lang="en-US" altLang="zh-CN" sz="2000">
                <a:solidFill>
                  <a:srgbClr val="996600"/>
                </a:solidFill>
              </a:rPr>
              <a:t>ret</a:t>
            </a:r>
            <a:r>
              <a:rPr lang="zh-CN" altLang="en-US" sz="2000">
                <a:solidFill>
                  <a:srgbClr val="996600"/>
                </a:solidFill>
              </a:rPr>
              <a:t>指令时取到的“返回地址”是一个不确定的值，因而可能跳转到数据区或系统区或其他非法访问的存储区去执行，因而造成</a:t>
            </a:r>
            <a:r>
              <a:rPr lang="zh-CN" altLang="en-US" sz="2000">
                <a:solidFill>
                  <a:srgbClr val="FF3300"/>
                </a:solidFill>
              </a:rPr>
              <a:t>段错误</a:t>
            </a:r>
            <a:r>
              <a:rPr lang="zh-CN" altLang="en-US" sz="2000">
                <a:solidFill>
                  <a:srgbClr val="996600"/>
                </a:solidFill>
              </a:rPr>
              <a:t>。</a:t>
            </a:r>
            <a:endParaRPr lang="zh-CN" altLang="en-US" sz="2000" b="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3932"/>
                                        </p:tgtEl>
                                        <p:attrNameLst>
                                          <p:attrName>style.visibility</p:attrName>
                                        </p:attrNameLst>
                                      </p:cBhvr>
                                      <p:to>
                                        <p:strVal val="visible"/>
                                      </p:to>
                                    </p:set>
                                    <p:animEffect transition="in" filter="blinds(horizontal)">
                                      <p:cBhvr>
                                        <p:cTn id="7" dur="500"/>
                                        <p:tgtEl>
                                          <p:spTgt spid="5939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3928"/>
                                        </p:tgtEl>
                                        <p:attrNameLst>
                                          <p:attrName>style.visibility</p:attrName>
                                        </p:attrNameLst>
                                      </p:cBhvr>
                                      <p:to>
                                        <p:strVal val="visible"/>
                                      </p:to>
                                    </p:set>
                                    <p:animEffect transition="in" filter="blinds(horizontal)">
                                      <p:cBhvr>
                                        <p:cTn id="12" dur="500"/>
                                        <p:tgtEl>
                                          <p:spTgt spid="59392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3930"/>
                                        </p:tgtEl>
                                        <p:attrNameLst>
                                          <p:attrName>style.visibility</p:attrName>
                                        </p:attrNameLst>
                                      </p:cBhvr>
                                      <p:to>
                                        <p:strVal val="visible"/>
                                      </p:to>
                                    </p:set>
                                    <p:animEffect transition="in" filter="blinds(horizontal)">
                                      <p:cBhvr>
                                        <p:cTn id="17" dur="500"/>
                                        <p:tgtEl>
                                          <p:spTgt spid="59393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93931"/>
                                        </p:tgtEl>
                                        <p:attrNameLst>
                                          <p:attrName>style.visibility</p:attrName>
                                        </p:attrNameLst>
                                      </p:cBhvr>
                                      <p:to>
                                        <p:strVal val="visible"/>
                                      </p:to>
                                    </p:set>
                                    <p:animEffect transition="in" filter="blinds(horizontal)">
                                      <p:cBhvr>
                                        <p:cTn id="22" dur="500"/>
                                        <p:tgtEl>
                                          <p:spTgt spid="59393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93933"/>
                                        </p:tgtEl>
                                        <p:attrNameLst>
                                          <p:attrName>style.visibility</p:attrName>
                                        </p:attrNameLst>
                                      </p:cBhvr>
                                      <p:to>
                                        <p:strVal val="visible"/>
                                      </p:to>
                                    </p:set>
                                    <p:animEffect transition="in" filter="blinds(horizontal)">
                                      <p:cBhvr>
                                        <p:cTn id="27" dur="500"/>
                                        <p:tgtEl>
                                          <p:spTgt spid="593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8" grpId="0"/>
      <p:bldP spid="593930" grpId="0"/>
      <p:bldP spid="593931" grpId="0"/>
      <p:bldP spid="593932" grpId="0"/>
      <p:bldP spid="5939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ChangeArrowheads="1"/>
          </p:cNvSpPr>
          <p:nvPr>
            <p:ph type="title"/>
          </p:nvPr>
        </p:nvSpPr>
        <p:spPr>
          <a:xfrm>
            <a:off x="476250" y="98425"/>
            <a:ext cx="8229600" cy="561975"/>
          </a:xfrm>
        </p:spPr>
        <p:txBody>
          <a:bodyPr/>
          <a:lstStyle/>
          <a:p>
            <a:r>
              <a:rPr lang="zh-CN" altLang="en-US"/>
              <a:t>程序的加载和运行</a:t>
            </a:r>
          </a:p>
        </p:txBody>
      </p:sp>
      <p:sp>
        <p:nvSpPr>
          <p:cNvPr id="751619" name="Rectangle 3"/>
          <p:cNvSpPr>
            <a:spLocks noGrp="1" noChangeArrowheads="1"/>
          </p:cNvSpPr>
          <p:nvPr>
            <p:ph type="body" idx="1"/>
          </p:nvPr>
        </p:nvSpPr>
        <p:spPr>
          <a:xfrm>
            <a:off x="265113" y="465138"/>
            <a:ext cx="8680450" cy="6392862"/>
          </a:xfrm>
        </p:spPr>
        <p:txBody>
          <a:bodyPr/>
          <a:lstStyle/>
          <a:p>
            <a:pPr>
              <a:buFontTx/>
              <a:buNone/>
            </a:pPr>
            <a:endParaRPr lang="zh-CN" altLang="en-US" sz="2100">
              <a:latin typeface="微软雅黑" pitchFamily="34" charset="-122"/>
              <a:ea typeface="微软雅黑" pitchFamily="34" charset="-122"/>
            </a:endParaRPr>
          </a:p>
          <a:p>
            <a:r>
              <a:rPr lang="en-US" altLang="zh-CN" sz="2100">
                <a:latin typeface="微软雅黑" pitchFamily="34" charset="-122"/>
                <a:ea typeface="微软雅黑" pitchFamily="34" charset="-122"/>
              </a:rPr>
              <a:t>UNIX/Linux</a:t>
            </a:r>
            <a:r>
              <a:rPr lang="zh-CN" altLang="en-US" sz="2100">
                <a:latin typeface="微软雅黑" pitchFamily="34" charset="-122"/>
                <a:ea typeface="微软雅黑" pitchFamily="34" charset="-122"/>
              </a:rPr>
              <a:t>系统中，可通过</a:t>
            </a:r>
            <a:r>
              <a:rPr lang="zh-CN" altLang="en-US" sz="2100">
                <a:solidFill>
                  <a:srgbClr val="FF0000"/>
                </a:solidFill>
                <a:latin typeface="微软雅黑" pitchFamily="34" charset="-122"/>
                <a:ea typeface="微软雅黑" pitchFamily="34" charset="-122"/>
              </a:rPr>
              <a:t>调用</a:t>
            </a:r>
            <a:r>
              <a:rPr lang="en-US" altLang="zh-CN" sz="2100">
                <a:solidFill>
                  <a:srgbClr val="FF0000"/>
                </a:solidFill>
                <a:latin typeface="微软雅黑" pitchFamily="34" charset="-122"/>
                <a:ea typeface="微软雅黑" pitchFamily="34" charset="-122"/>
              </a:rPr>
              <a:t>execve()</a:t>
            </a:r>
            <a:r>
              <a:rPr lang="zh-CN" altLang="en-US" sz="2100">
                <a:solidFill>
                  <a:srgbClr val="FF0000"/>
                </a:solidFill>
                <a:latin typeface="微软雅黑" pitchFamily="34" charset="-122"/>
                <a:ea typeface="微软雅黑" pitchFamily="34" charset="-122"/>
              </a:rPr>
              <a:t>函数</a:t>
            </a:r>
            <a:r>
              <a:rPr lang="zh-CN" altLang="en-US" sz="2100">
                <a:latin typeface="微软雅黑" pitchFamily="34" charset="-122"/>
                <a:ea typeface="微软雅黑" pitchFamily="34" charset="-122"/>
              </a:rPr>
              <a:t>来启动加载器。 </a:t>
            </a:r>
          </a:p>
          <a:p>
            <a:r>
              <a:rPr lang="en-US" altLang="zh-CN" sz="2100">
                <a:latin typeface="微软雅黑" pitchFamily="34" charset="-122"/>
                <a:ea typeface="微软雅黑" pitchFamily="34" charset="-122"/>
              </a:rPr>
              <a:t>execve()</a:t>
            </a:r>
            <a:r>
              <a:rPr lang="zh-CN" altLang="en-US" sz="2100">
                <a:latin typeface="微软雅黑" pitchFamily="34" charset="-122"/>
                <a:ea typeface="微软雅黑" pitchFamily="34" charset="-122"/>
              </a:rPr>
              <a:t>函数的功能是在当前进程上下文中加载并运行一个新程序。</a:t>
            </a:r>
            <a:r>
              <a:rPr lang="en-US" altLang="zh-CN" sz="2100">
                <a:latin typeface="微软雅黑" pitchFamily="34" charset="-122"/>
                <a:ea typeface="微软雅黑" pitchFamily="34" charset="-122"/>
              </a:rPr>
              <a:t>execve()</a:t>
            </a:r>
            <a:r>
              <a:rPr lang="zh-CN" altLang="en-US" sz="2100">
                <a:latin typeface="微软雅黑" pitchFamily="34" charset="-122"/>
                <a:ea typeface="微软雅黑" pitchFamily="34" charset="-122"/>
              </a:rPr>
              <a:t>函数的用法如下：</a:t>
            </a:r>
          </a:p>
          <a:p>
            <a:pPr>
              <a:buFontTx/>
              <a:buNone/>
            </a:pPr>
            <a:r>
              <a:rPr lang="en-US" altLang="zh-CN" sz="2100">
                <a:latin typeface="微软雅黑" pitchFamily="34" charset="-122"/>
                <a:ea typeface="微软雅黑" pitchFamily="34" charset="-122"/>
              </a:rPr>
              <a:t>     </a:t>
            </a:r>
            <a:r>
              <a:rPr lang="en-US" altLang="zh-CN" sz="2100">
                <a:solidFill>
                  <a:srgbClr val="0066CC"/>
                </a:solidFill>
                <a:latin typeface="微软雅黑" pitchFamily="34" charset="-122"/>
                <a:ea typeface="微软雅黑" pitchFamily="34" charset="-122"/>
              </a:rPr>
              <a:t>int execve(char *filename, char *argv[], *envp[]);</a:t>
            </a:r>
          </a:p>
          <a:p>
            <a:pPr>
              <a:buFontTx/>
              <a:buNone/>
            </a:pPr>
            <a:r>
              <a:rPr lang="zh-CN" altLang="en-US" sz="2100">
                <a:latin typeface="微软雅黑" pitchFamily="34" charset="-122"/>
                <a:ea typeface="微软雅黑" pitchFamily="34" charset="-122"/>
              </a:rPr>
              <a:t>    </a:t>
            </a:r>
            <a:r>
              <a:rPr lang="en-US" altLang="zh-CN" sz="2100">
                <a:solidFill>
                  <a:srgbClr val="008000"/>
                </a:solidFill>
                <a:latin typeface="微软雅黑" pitchFamily="34" charset="-122"/>
                <a:ea typeface="微软雅黑" pitchFamily="34" charset="-122"/>
              </a:rPr>
              <a:t>filename</a:t>
            </a:r>
            <a:r>
              <a:rPr lang="zh-CN" altLang="en-US" sz="2100">
                <a:solidFill>
                  <a:srgbClr val="008000"/>
                </a:solidFill>
                <a:latin typeface="微软雅黑" pitchFamily="34" charset="-122"/>
                <a:ea typeface="微软雅黑" pitchFamily="34" charset="-122"/>
              </a:rPr>
              <a:t>是</a:t>
            </a:r>
            <a:r>
              <a:rPr lang="zh-CN" altLang="en-US" sz="2100">
                <a:solidFill>
                  <a:srgbClr val="FF0000"/>
                </a:solidFill>
                <a:latin typeface="微软雅黑" pitchFamily="34" charset="-122"/>
                <a:ea typeface="微软雅黑" pitchFamily="34" charset="-122"/>
              </a:rPr>
              <a:t>加载并运行的可执行文件名</a:t>
            </a:r>
            <a:r>
              <a:rPr lang="en-US" altLang="zh-CN" sz="2100">
                <a:solidFill>
                  <a:srgbClr val="FF0000"/>
                </a:solidFill>
                <a:latin typeface="微软雅黑" pitchFamily="34" charset="-122"/>
                <a:ea typeface="微软雅黑" pitchFamily="34" charset="-122"/>
              </a:rPr>
              <a:t>(</a:t>
            </a:r>
            <a:r>
              <a:rPr lang="zh-CN" altLang="en-US" sz="2100">
                <a:solidFill>
                  <a:srgbClr val="FF0000"/>
                </a:solidFill>
                <a:latin typeface="微软雅黑" pitchFamily="34" charset="-122"/>
                <a:ea typeface="微软雅黑" pitchFamily="34" charset="-122"/>
              </a:rPr>
              <a:t>如</a:t>
            </a:r>
            <a:r>
              <a:rPr lang="en-US" altLang="zh-CN" sz="2100">
                <a:solidFill>
                  <a:srgbClr val="0066CC"/>
                </a:solidFill>
                <a:latin typeface="微软雅黑" pitchFamily="34" charset="-122"/>
                <a:ea typeface="微软雅黑" pitchFamily="34" charset="-122"/>
              </a:rPr>
              <a:t>./hello</a:t>
            </a:r>
            <a:r>
              <a:rPr lang="en-US" altLang="zh-CN" sz="2100">
                <a:solidFill>
                  <a:srgbClr val="FF0000"/>
                </a:solidFill>
                <a:latin typeface="微软雅黑" pitchFamily="34" charset="-122"/>
                <a:ea typeface="微软雅黑" pitchFamily="34" charset="-122"/>
              </a:rPr>
              <a:t>)</a:t>
            </a:r>
            <a:r>
              <a:rPr lang="zh-CN" altLang="en-US" sz="2100">
                <a:solidFill>
                  <a:srgbClr val="008000"/>
                </a:solidFill>
                <a:latin typeface="微软雅黑" pitchFamily="34" charset="-122"/>
                <a:ea typeface="微软雅黑" pitchFamily="34" charset="-122"/>
              </a:rPr>
              <a:t>，可带参数列表</a:t>
            </a:r>
            <a:r>
              <a:rPr lang="en-US" altLang="zh-CN" sz="2100">
                <a:solidFill>
                  <a:srgbClr val="008000"/>
                </a:solidFill>
                <a:latin typeface="微软雅黑" pitchFamily="34" charset="-122"/>
                <a:ea typeface="微软雅黑" pitchFamily="34" charset="-122"/>
              </a:rPr>
              <a:t>argv</a:t>
            </a:r>
            <a:r>
              <a:rPr lang="zh-CN" altLang="en-US" sz="2100">
                <a:solidFill>
                  <a:srgbClr val="008000"/>
                </a:solidFill>
                <a:latin typeface="微软雅黑" pitchFamily="34" charset="-122"/>
                <a:ea typeface="微软雅黑" pitchFamily="34" charset="-122"/>
              </a:rPr>
              <a:t>和环境变量列表</a:t>
            </a:r>
            <a:r>
              <a:rPr lang="en-US" altLang="zh-CN" sz="2100">
                <a:solidFill>
                  <a:srgbClr val="008000"/>
                </a:solidFill>
                <a:latin typeface="微软雅黑" pitchFamily="34" charset="-122"/>
                <a:ea typeface="微软雅黑" pitchFamily="34" charset="-122"/>
              </a:rPr>
              <a:t>envp</a:t>
            </a:r>
            <a:r>
              <a:rPr lang="zh-CN" altLang="en-US" sz="2100">
                <a:solidFill>
                  <a:srgbClr val="008000"/>
                </a:solidFill>
                <a:latin typeface="微软雅黑" pitchFamily="34" charset="-122"/>
                <a:ea typeface="微软雅黑" pitchFamily="34" charset="-122"/>
              </a:rPr>
              <a:t>。若错误（如找不到指定文件</a:t>
            </a:r>
            <a:r>
              <a:rPr lang="en-US" altLang="zh-CN" sz="2100">
                <a:solidFill>
                  <a:srgbClr val="008000"/>
                </a:solidFill>
                <a:latin typeface="微软雅黑" pitchFamily="34" charset="-122"/>
                <a:ea typeface="微软雅黑" pitchFamily="34" charset="-122"/>
              </a:rPr>
              <a:t>filename</a:t>
            </a:r>
            <a:r>
              <a:rPr lang="zh-CN" altLang="en-US" sz="2100">
                <a:solidFill>
                  <a:srgbClr val="008000"/>
                </a:solidFill>
                <a:latin typeface="微软雅黑" pitchFamily="34" charset="-122"/>
                <a:ea typeface="微软雅黑" pitchFamily="34" charset="-122"/>
              </a:rPr>
              <a:t>），则返回</a:t>
            </a:r>
            <a:r>
              <a:rPr lang="en-US" altLang="zh-CN" sz="2100">
                <a:solidFill>
                  <a:srgbClr val="008000"/>
                </a:solidFill>
                <a:latin typeface="微软雅黑" pitchFamily="34" charset="-122"/>
                <a:ea typeface="微软雅黑" pitchFamily="34" charset="-122"/>
              </a:rPr>
              <a:t>-1</a:t>
            </a:r>
            <a:r>
              <a:rPr lang="zh-CN" altLang="en-US" sz="2100">
                <a:solidFill>
                  <a:srgbClr val="008000"/>
                </a:solidFill>
                <a:latin typeface="微软雅黑" pitchFamily="34" charset="-122"/>
                <a:ea typeface="微软雅黑" pitchFamily="34" charset="-122"/>
              </a:rPr>
              <a:t>，并将控制权交给调用程序； 若函数执行成功，则不返回，最终将控制权传递到可执行目标中的主函数</a:t>
            </a:r>
            <a:r>
              <a:rPr lang="en-US" altLang="zh-CN" sz="2100">
                <a:solidFill>
                  <a:srgbClr val="008000"/>
                </a:solidFill>
                <a:latin typeface="微软雅黑" pitchFamily="34" charset="-122"/>
                <a:ea typeface="微软雅黑" pitchFamily="34" charset="-122"/>
              </a:rPr>
              <a:t>main</a:t>
            </a:r>
            <a:r>
              <a:rPr lang="zh-CN" altLang="en-US" sz="2100">
                <a:solidFill>
                  <a:srgbClr val="008000"/>
                </a:solidFill>
                <a:latin typeface="微软雅黑" pitchFamily="34" charset="-122"/>
                <a:ea typeface="微软雅黑" pitchFamily="34" charset="-122"/>
              </a:rPr>
              <a:t>。</a:t>
            </a:r>
          </a:p>
          <a:p>
            <a:r>
              <a:rPr lang="zh-CN" altLang="en-US" sz="2100">
                <a:latin typeface="微软雅黑" pitchFamily="34" charset="-122"/>
                <a:ea typeface="微软雅黑" pitchFamily="34" charset="-122"/>
              </a:rPr>
              <a:t>主函数</a:t>
            </a:r>
            <a:r>
              <a:rPr lang="en-US" altLang="zh-CN" sz="2100">
                <a:latin typeface="微软雅黑" pitchFamily="34" charset="-122"/>
                <a:ea typeface="微软雅黑" pitchFamily="34" charset="-122"/>
              </a:rPr>
              <a:t>main()</a:t>
            </a:r>
            <a:r>
              <a:rPr lang="zh-CN" altLang="en-US" sz="2100">
                <a:latin typeface="微软雅黑" pitchFamily="34" charset="-122"/>
                <a:ea typeface="微软雅黑" pitchFamily="34" charset="-122"/>
              </a:rPr>
              <a:t>的原型形式如下：</a:t>
            </a:r>
          </a:p>
          <a:p>
            <a:pPr>
              <a:buFontTx/>
              <a:buNone/>
            </a:pPr>
            <a:r>
              <a:rPr lang="en-US" altLang="zh-CN" sz="2100">
                <a:latin typeface="微软雅黑" pitchFamily="34" charset="-122"/>
                <a:ea typeface="微软雅黑" pitchFamily="34" charset="-122"/>
              </a:rPr>
              <a:t>     </a:t>
            </a:r>
            <a:r>
              <a:rPr lang="en-US" altLang="zh-CN" sz="2100">
                <a:solidFill>
                  <a:srgbClr val="0066CC"/>
                </a:solidFill>
                <a:latin typeface="微软雅黑" pitchFamily="34" charset="-122"/>
                <a:ea typeface="微软雅黑" pitchFamily="34" charset="-122"/>
              </a:rPr>
              <a:t>int main(int argc, char **argv, char **envp);</a:t>
            </a:r>
            <a:r>
              <a:rPr lang="en-US" altLang="zh-CN" sz="2100">
                <a:latin typeface="微软雅黑" pitchFamily="34" charset="-122"/>
                <a:ea typeface="微软雅黑" pitchFamily="34" charset="-122"/>
              </a:rPr>
              <a:t>   </a:t>
            </a:r>
            <a:r>
              <a:rPr lang="zh-CN" altLang="en-US" sz="2100">
                <a:latin typeface="微软雅黑" pitchFamily="34" charset="-122"/>
                <a:ea typeface="微软雅黑" pitchFamily="34" charset="-122"/>
              </a:rPr>
              <a:t>或者：</a:t>
            </a:r>
          </a:p>
          <a:p>
            <a:pPr>
              <a:buFontTx/>
              <a:buNone/>
            </a:pPr>
            <a:r>
              <a:rPr lang="en-US" altLang="zh-CN" sz="2100">
                <a:latin typeface="微软雅黑" pitchFamily="34" charset="-122"/>
                <a:ea typeface="微软雅黑" pitchFamily="34" charset="-122"/>
              </a:rPr>
              <a:t>     </a:t>
            </a:r>
            <a:r>
              <a:rPr lang="en-US" altLang="zh-CN" sz="2100">
                <a:solidFill>
                  <a:srgbClr val="0066CC"/>
                </a:solidFill>
                <a:latin typeface="微软雅黑" pitchFamily="34" charset="-122"/>
                <a:ea typeface="微软雅黑" pitchFamily="34" charset="-122"/>
              </a:rPr>
              <a:t>int main(int argc, char *argv[], char *envp[]);</a:t>
            </a:r>
            <a:r>
              <a:rPr lang="en-US" altLang="zh-CN" sz="2100">
                <a:latin typeface="微软雅黑" pitchFamily="34" charset="-122"/>
                <a:ea typeface="微软雅黑" pitchFamily="34" charset="-122"/>
              </a:rPr>
              <a:t> </a:t>
            </a:r>
            <a:r>
              <a:rPr lang="zh-CN" altLang="en-US" sz="2100">
                <a:latin typeface="微软雅黑" pitchFamily="34" charset="-122"/>
                <a:ea typeface="微软雅黑" pitchFamily="34" charset="-122"/>
              </a:rPr>
              <a:t> </a:t>
            </a:r>
          </a:p>
          <a:p>
            <a:pPr>
              <a:buFontTx/>
              <a:buNone/>
            </a:pPr>
            <a:r>
              <a:rPr lang="en-US" altLang="zh-CN" sz="2100">
                <a:latin typeface="微软雅黑" pitchFamily="34" charset="-122"/>
                <a:ea typeface="微软雅黑" pitchFamily="34" charset="-122"/>
              </a:rPr>
              <a:t>     </a:t>
            </a:r>
            <a:r>
              <a:rPr lang="en-US" altLang="zh-CN" sz="2100">
                <a:solidFill>
                  <a:srgbClr val="008000"/>
                </a:solidFill>
                <a:latin typeface="微软雅黑" pitchFamily="34" charset="-122"/>
                <a:ea typeface="微软雅黑" pitchFamily="34" charset="-122"/>
              </a:rPr>
              <a:t>argc</a:t>
            </a:r>
            <a:r>
              <a:rPr lang="zh-CN" altLang="en-US" sz="2100">
                <a:solidFill>
                  <a:srgbClr val="008000"/>
                </a:solidFill>
                <a:latin typeface="微软雅黑" pitchFamily="34" charset="-122"/>
                <a:ea typeface="微软雅黑" pitchFamily="34" charset="-122"/>
              </a:rPr>
              <a:t>指定参数个数，</a:t>
            </a:r>
            <a:r>
              <a:rPr lang="zh-CN" altLang="en-US" sz="2100">
                <a:solidFill>
                  <a:srgbClr val="FF0000"/>
                </a:solidFill>
                <a:latin typeface="微软雅黑" pitchFamily="34" charset="-122"/>
                <a:ea typeface="微软雅黑" pitchFamily="34" charset="-122"/>
              </a:rPr>
              <a:t>参数列表中第一个总是命令名（可执行文件名）</a:t>
            </a:r>
            <a:endParaRPr lang="zh-CN" altLang="en-US" sz="2100">
              <a:solidFill>
                <a:srgbClr val="008000"/>
              </a:solidFill>
              <a:latin typeface="微软雅黑" pitchFamily="34" charset="-122"/>
              <a:ea typeface="微软雅黑" pitchFamily="34" charset="-122"/>
            </a:endParaRPr>
          </a:p>
          <a:p>
            <a:pPr>
              <a:buFontTx/>
              <a:buNone/>
            </a:pPr>
            <a:r>
              <a:rPr lang="en-US" altLang="zh-CN" sz="2100">
                <a:solidFill>
                  <a:srgbClr val="008000"/>
                </a:solidFill>
                <a:latin typeface="微软雅黑" pitchFamily="34" charset="-122"/>
                <a:ea typeface="微软雅黑" pitchFamily="34" charset="-122"/>
              </a:rPr>
              <a:t>     </a:t>
            </a:r>
            <a:r>
              <a:rPr lang="zh-CN" altLang="en-US" sz="2000">
                <a:solidFill>
                  <a:srgbClr val="996600"/>
                </a:solidFill>
                <a:latin typeface="微软雅黑" pitchFamily="34" charset="-122"/>
                <a:ea typeface="微软雅黑" pitchFamily="34" charset="-122"/>
              </a:rPr>
              <a:t>例如：命令行为“</a:t>
            </a:r>
            <a:r>
              <a:rPr lang="en-US" altLang="zh-CN" sz="2000">
                <a:solidFill>
                  <a:srgbClr val="996600"/>
                </a:solidFill>
                <a:latin typeface="微软雅黑" pitchFamily="34" charset="-122"/>
                <a:ea typeface="微软雅黑" pitchFamily="34" charset="-122"/>
              </a:rPr>
              <a:t>ld -o test main.o test.o” </a:t>
            </a:r>
            <a:r>
              <a:rPr lang="zh-CN" altLang="en-US" sz="2000">
                <a:solidFill>
                  <a:srgbClr val="996600"/>
                </a:solidFill>
                <a:latin typeface="微软雅黑" pitchFamily="34" charset="-122"/>
                <a:ea typeface="微软雅黑" pitchFamily="34" charset="-122"/>
              </a:rPr>
              <a:t>时，</a:t>
            </a:r>
            <a:r>
              <a:rPr lang="en-US" altLang="zh-CN" sz="2000">
                <a:solidFill>
                  <a:srgbClr val="996600"/>
                </a:solidFill>
                <a:latin typeface="微软雅黑" pitchFamily="34" charset="-122"/>
                <a:ea typeface="微软雅黑" pitchFamily="34" charset="-122"/>
              </a:rPr>
              <a:t>argc=5</a:t>
            </a:r>
          </a:p>
          <a:p>
            <a:pPr>
              <a:buFontTx/>
              <a:buNone/>
            </a:pPr>
            <a:r>
              <a:rPr lang="zh-CN" altLang="en-US" sz="2000">
                <a:solidFill>
                  <a:srgbClr val="996600"/>
                </a:solidFill>
                <a:latin typeface="微软雅黑" pitchFamily="34" charset="-122"/>
                <a:ea typeface="微软雅黑" pitchFamily="34" charset="-122"/>
              </a:rPr>
              <a:t>         例中相当于“</a:t>
            </a:r>
            <a:r>
              <a:rPr lang="en-US" altLang="zh-CN" sz="2000">
                <a:solidFill>
                  <a:srgbClr val="996600"/>
                </a:solidFill>
                <a:latin typeface="微软雅黑" pitchFamily="34" charset="-122"/>
                <a:ea typeface="微软雅黑" pitchFamily="34" charset="-122"/>
              </a:rPr>
              <a:t>.\test </a:t>
            </a:r>
            <a:r>
              <a:rPr lang="en-US" altLang="zh-CN" sz="2000"/>
              <a:t>0123456789ABCDEFXXXX</a:t>
            </a:r>
            <a:r>
              <a:rPr lang="zh-CN" altLang="en-US" sz="2000"/>
              <a:t>▥ ▧▥▧</a:t>
            </a:r>
            <a:r>
              <a:rPr lang="en-US" altLang="zh-CN" sz="2000">
                <a:solidFill>
                  <a:srgbClr val="996600"/>
                </a:solidFill>
                <a:latin typeface="微软雅黑" pitchFamily="34" charset="-122"/>
                <a:ea typeface="微软雅黑" pitchFamily="34" charset="-122"/>
              </a:rPr>
              <a:t>” ,argc=2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1619">
                                            <p:txEl>
                                              <p:pRg st="1" end="1"/>
                                            </p:txEl>
                                          </p:spTgt>
                                        </p:tgtEl>
                                        <p:attrNameLst>
                                          <p:attrName>style.visibility</p:attrName>
                                        </p:attrNameLst>
                                      </p:cBhvr>
                                      <p:to>
                                        <p:strVal val="visible"/>
                                      </p:to>
                                    </p:set>
                                    <p:animEffect transition="in" filter="blinds(horizontal)">
                                      <p:cBhvr>
                                        <p:cTn id="7" dur="500"/>
                                        <p:tgtEl>
                                          <p:spTgt spid="7516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1619">
                                            <p:txEl>
                                              <p:pRg st="2" end="2"/>
                                            </p:txEl>
                                          </p:spTgt>
                                        </p:tgtEl>
                                        <p:attrNameLst>
                                          <p:attrName>style.visibility</p:attrName>
                                        </p:attrNameLst>
                                      </p:cBhvr>
                                      <p:to>
                                        <p:strVal val="visible"/>
                                      </p:to>
                                    </p:set>
                                    <p:animEffect transition="in" filter="blinds(horizontal)">
                                      <p:cBhvr>
                                        <p:cTn id="12" dur="500"/>
                                        <p:tgtEl>
                                          <p:spTgt spid="7516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1619">
                                            <p:txEl>
                                              <p:pRg st="3" end="3"/>
                                            </p:txEl>
                                          </p:spTgt>
                                        </p:tgtEl>
                                        <p:attrNameLst>
                                          <p:attrName>style.visibility</p:attrName>
                                        </p:attrNameLst>
                                      </p:cBhvr>
                                      <p:to>
                                        <p:strVal val="visible"/>
                                      </p:to>
                                    </p:set>
                                    <p:animEffect transition="in" filter="blinds(horizontal)">
                                      <p:cBhvr>
                                        <p:cTn id="17" dur="500"/>
                                        <p:tgtEl>
                                          <p:spTgt spid="75161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51619">
                                            <p:txEl>
                                              <p:pRg st="4" end="4"/>
                                            </p:txEl>
                                          </p:spTgt>
                                        </p:tgtEl>
                                        <p:attrNameLst>
                                          <p:attrName>style.visibility</p:attrName>
                                        </p:attrNameLst>
                                      </p:cBhvr>
                                      <p:to>
                                        <p:strVal val="visible"/>
                                      </p:to>
                                    </p:set>
                                    <p:animEffect transition="in" filter="blinds(horizontal)">
                                      <p:cBhvr>
                                        <p:cTn id="22" dur="500"/>
                                        <p:tgtEl>
                                          <p:spTgt spid="75161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51619">
                                            <p:txEl>
                                              <p:pRg st="5" end="5"/>
                                            </p:txEl>
                                          </p:spTgt>
                                        </p:tgtEl>
                                        <p:attrNameLst>
                                          <p:attrName>style.visibility</p:attrName>
                                        </p:attrNameLst>
                                      </p:cBhvr>
                                      <p:to>
                                        <p:strVal val="visible"/>
                                      </p:to>
                                    </p:set>
                                    <p:animEffect transition="in" filter="blinds(horizontal)">
                                      <p:cBhvr>
                                        <p:cTn id="27" dur="500"/>
                                        <p:tgtEl>
                                          <p:spTgt spid="75161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51619">
                                            <p:txEl>
                                              <p:pRg st="6" end="6"/>
                                            </p:txEl>
                                          </p:spTgt>
                                        </p:tgtEl>
                                        <p:attrNameLst>
                                          <p:attrName>style.visibility</p:attrName>
                                        </p:attrNameLst>
                                      </p:cBhvr>
                                      <p:to>
                                        <p:strVal val="visible"/>
                                      </p:to>
                                    </p:set>
                                    <p:animEffect transition="in" filter="blinds(horizontal)">
                                      <p:cBhvr>
                                        <p:cTn id="32" dur="500"/>
                                        <p:tgtEl>
                                          <p:spTgt spid="751619">
                                            <p:txEl>
                                              <p:pRg st="6" end="6"/>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751619">
                                            <p:txEl>
                                              <p:pRg st="7" end="7"/>
                                            </p:txEl>
                                          </p:spTgt>
                                        </p:tgtEl>
                                        <p:attrNameLst>
                                          <p:attrName>style.visibility</p:attrName>
                                        </p:attrNameLst>
                                      </p:cBhvr>
                                      <p:to>
                                        <p:strVal val="visible"/>
                                      </p:to>
                                    </p:set>
                                    <p:animEffect transition="in" filter="blinds(horizontal)">
                                      <p:cBhvr>
                                        <p:cTn id="35" dur="500"/>
                                        <p:tgtEl>
                                          <p:spTgt spid="751619">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751619">
                                            <p:txEl>
                                              <p:pRg st="8" end="8"/>
                                            </p:txEl>
                                          </p:spTgt>
                                        </p:tgtEl>
                                        <p:attrNameLst>
                                          <p:attrName>style.visibility</p:attrName>
                                        </p:attrNameLst>
                                      </p:cBhvr>
                                      <p:to>
                                        <p:strVal val="visible"/>
                                      </p:to>
                                    </p:set>
                                    <p:animEffect transition="in" filter="blinds(horizontal)">
                                      <p:cBhvr>
                                        <p:cTn id="40" dur="500"/>
                                        <p:tgtEl>
                                          <p:spTgt spid="751619">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751619">
                                            <p:txEl>
                                              <p:pRg st="9" end="9"/>
                                            </p:txEl>
                                          </p:spTgt>
                                        </p:tgtEl>
                                        <p:attrNameLst>
                                          <p:attrName>style.visibility</p:attrName>
                                        </p:attrNameLst>
                                      </p:cBhvr>
                                      <p:to>
                                        <p:strVal val="visible"/>
                                      </p:to>
                                    </p:set>
                                    <p:animEffect transition="in" filter="blinds(horizontal)">
                                      <p:cBhvr>
                                        <p:cTn id="45" dur="500"/>
                                        <p:tgtEl>
                                          <p:spTgt spid="751619">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751619">
                                            <p:txEl>
                                              <p:pRg st="10" end="10"/>
                                            </p:txEl>
                                          </p:spTgt>
                                        </p:tgtEl>
                                        <p:attrNameLst>
                                          <p:attrName>style.visibility</p:attrName>
                                        </p:attrNameLst>
                                      </p:cBhvr>
                                      <p:to>
                                        <p:strVal val="visible"/>
                                      </p:to>
                                    </p:set>
                                    <p:animEffect transition="in" filter="blinds(horizontal)">
                                      <p:cBhvr>
                                        <p:cTn id="50" dur="500"/>
                                        <p:tgtEl>
                                          <p:spTgt spid="75161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28132</TotalTime>
  <Words>2246</Words>
  <Application>Microsoft Office PowerPoint</Application>
  <PresentationFormat>全屏显示(4:3)</PresentationFormat>
  <Paragraphs>221</Paragraphs>
  <Slides>16</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16</vt:i4>
      </vt:variant>
    </vt:vector>
  </HeadingPairs>
  <TitlesOfParts>
    <vt:vector size="31" baseType="lpstr">
      <vt:lpstr>Lucida Grande</vt:lpstr>
      <vt:lpstr>Monaco</vt:lpstr>
      <vt:lpstr>Zapf Dingbats</vt:lpstr>
      <vt:lpstr>ヒラギノ角ゴ ProN W3</vt:lpstr>
      <vt:lpstr>黑体</vt:lpstr>
      <vt:lpstr>华文新魏</vt:lpstr>
      <vt:lpstr>宋体</vt:lpstr>
      <vt:lpstr>微软雅黑</vt:lpstr>
      <vt:lpstr>Arial</vt:lpstr>
      <vt:lpstr>Arial Black</vt:lpstr>
      <vt:lpstr>Arial Narrow</vt:lpstr>
      <vt:lpstr>Courier New</vt:lpstr>
      <vt:lpstr>Times New Roman</vt:lpstr>
      <vt:lpstr>Wingdings</vt:lpstr>
      <vt:lpstr>默认设计模板</vt:lpstr>
      <vt:lpstr>  第三章 程序的机器级表示 （3.12 存储器的越界引用和缓冲区溢出） </vt:lpstr>
      <vt:lpstr>程序的转换与机器级表示</vt:lpstr>
      <vt:lpstr>程序的机器级表示</vt:lpstr>
      <vt:lpstr>越界访问和缓冲区溢出</vt:lpstr>
      <vt:lpstr>越界访问和缓冲区溢出 </vt:lpstr>
      <vt:lpstr>越界访问和缓冲区溢出</vt:lpstr>
      <vt:lpstr>越界访问和缓冲区溢出</vt:lpstr>
      <vt:lpstr>越界访问和缓冲区溢出</vt:lpstr>
      <vt:lpstr>程序的加载和运行</vt:lpstr>
      <vt:lpstr>程序的加载和运行</vt:lpstr>
      <vt:lpstr>缓冲区溢出攻击</vt:lpstr>
      <vt:lpstr>缓冲区溢出攻击的防范</vt:lpstr>
      <vt:lpstr>缓冲溢出攻击防范</vt:lpstr>
      <vt:lpstr>缓冲区溢出攻击的防范</vt:lpstr>
      <vt:lpstr>缓冲区溢出攻击的防范</vt:lpstr>
      <vt:lpstr>本章总结</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james</cp:lastModifiedBy>
  <cp:revision>2992</cp:revision>
  <dcterms:created xsi:type="dcterms:W3CDTF">2008-04-26T09:05:28Z</dcterms:created>
  <dcterms:modified xsi:type="dcterms:W3CDTF">2016-04-05T14:02:37Z</dcterms:modified>
</cp:coreProperties>
</file>