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1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6CDB8-7E6F-42E8-9C83-9EEF985D1B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01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24044-5109-49A2-8760-CD60DEF9C7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31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2C0BA-CA67-4713-A08F-E8A29810D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248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836613"/>
            <a:ext cx="53848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836613"/>
            <a:ext cx="53848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EF3F2-07D8-4A8B-AA8C-B8EBDA22B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05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E2971-EDAE-4D54-AA6E-656DE1B283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04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33561-B40E-4012-AF4E-27D2F790E0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566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C1A1D-F072-4714-BF27-377E37C3B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946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79B19-F826-499A-AD7E-709CCE0E5F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8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73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32AAE-E0DD-4BE8-B889-D2465EF08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807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AE40-EFA8-4013-B8DB-F0EB96623F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910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188913"/>
            <a:ext cx="2745317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88913"/>
            <a:ext cx="8039100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70718-8965-45C1-94B1-5D37433BD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0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0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6228-2871-45C8-9B6D-64ACBC9A7BCA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7EF5-3570-4CC2-8FD4-E4B650A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4"/>
            <a:ext cx="10972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836613"/>
            <a:ext cx="109728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9C3503C-EDFB-4C77-9BD3-09AAC7B9A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31800" y="692150"/>
            <a:ext cx="1132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1800" b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37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239075" cy="346641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  <a:ea typeface="黑体" pitchFamily="49" charset="-122"/>
              </a:rPr>
              <a:t>第三章 程序的机器级表示</a:t>
            </a:r>
            <a:br>
              <a:rPr lang="en-US" altLang="zh-CN" sz="4200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3.13 X86-64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架构）</a:t>
            </a:r>
            <a:endParaRPr lang="zh-CN" altLang="en-US" sz="40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1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725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6" y="728663"/>
            <a:ext cx="3960813" cy="5994400"/>
          </a:xfrm>
          <a:prstGeom prst="rect">
            <a:avLst/>
          </a:prstGeom>
          <a:noFill/>
        </p:spPr>
      </p:pic>
      <p:grpSp>
        <p:nvGrpSpPr>
          <p:cNvPr id="669721" name="Group 25"/>
          <p:cNvGrpSpPr>
            <a:grpSpLocks/>
          </p:cNvGrpSpPr>
          <p:nvPr/>
        </p:nvGrpSpPr>
        <p:grpSpPr bwMode="auto">
          <a:xfrm>
            <a:off x="2540000" y="4329113"/>
            <a:ext cx="1081088" cy="2070100"/>
            <a:chOff x="640" y="2755"/>
            <a:chExt cx="681" cy="1248"/>
          </a:xfrm>
        </p:grpSpPr>
        <p:sp>
          <p:nvSpPr>
            <p:cNvPr id="669715" name="Line 19"/>
            <p:cNvSpPr>
              <a:spLocks noChangeShapeType="1"/>
            </p:cNvSpPr>
            <p:nvPr/>
          </p:nvSpPr>
          <p:spPr bwMode="auto">
            <a:xfrm>
              <a:off x="1009" y="2755"/>
              <a:ext cx="2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716" name="Line 20"/>
            <p:cNvSpPr>
              <a:spLocks noChangeShapeType="1"/>
            </p:cNvSpPr>
            <p:nvPr/>
          </p:nvSpPr>
          <p:spPr bwMode="auto">
            <a:xfrm>
              <a:off x="697" y="3010"/>
              <a:ext cx="2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717" name="Line 21"/>
            <p:cNvSpPr>
              <a:spLocks noChangeShapeType="1"/>
            </p:cNvSpPr>
            <p:nvPr/>
          </p:nvSpPr>
          <p:spPr bwMode="auto">
            <a:xfrm>
              <a:off x="1038" y="3266"/>
              <a:ext cx="2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718" name="Line 22"/>
            <p:cNvSpPr>
              <a:spLocks noChangeShapeType="1"/>
            </p:cNvSpPr>
            <p:nvPr/>
          </p:nvSpPr>
          <p:spPr bwMode="auto">
            <a:xfrm>
              <a:off x="640" y="3492"/>
              <a:ext cx="2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719" name="Line 23"/>
            <p:cNvSpPr>
              <a:spLocks noChangeShapeType="1"/>
            </p:cNvSpPr>
            <p:nvPr/>
          </p:nvSpPr>
          <p:spPr bwMode="auto">
            <a:xfrm>
              <a:off x="1038" y="3748"/>
              <a:ext cx="2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720" name="Line 24"/>
            <p:cNvSpPr>
              <a:spLocks noChangeShapeType="1"/>
            </p:cNvSpPr>
            <p:nvPr/>
          </p:nvSpPr>
          <p:spPr bwMode="auto">
            <a:xfrm>
              <a:off x="640" y="4003"/>
              <a:ext cx="2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架构过程调用举例</a:t>
            </a:r>
          </a:p>
        </p:txBody>
      </p:sp>
      <p:pic>
        <p:nvPicPr>
          <p:cNvPr id="66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0939" y="1268414"/>
            <a:ext cx="4346575" cy="2160587"/>
          </a:xfrm>
          <a:prstGeom prst="rect">
            <a:avLst/>
          </a:prstGeom>
          <a:noFill/>
        </p:spPr>
      </p:pic>
      <p:pic>
        <p:nvPicPr>
          <p:cNvPr id="6697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5514" y="908051"/>
            <a:ext cx="3914775" cy="346075"/>
          </a:xfrm>
          <a:prstGeom prst="rect">
            <a:avLst/>
          </a:prstGeom>
          <a:noFill/>
        </p:spPr>
      </p:pic>
      <p:sp>
        <p:nvSpPr>
          <p:cNvPr id="669703" name="Line 7"/>
          <p:cNvSpPr>
            <a:spLocks noChangeShapeType="1"/>
          </p:cNvSpPr>
          <p:nvPr/>
        </p:nvSpPr>
        <p:spPr bwMode="auto">
          <a:xfrm flipH="1" flipV="1">
            <a:off x="8526464" y="2754313"/>
            <a:ext cx="1349375" cy="30146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9705" name="Rectangle 9"/>
          <p:cNvSpPr>
            <a:spLocks noChangeArrowheads="1"/>
          </p:cNvSpPr>
          <p:nvPr/>
        </p:nvSpPr>
        <p:spPr bwMode="auto">
          <a:xfrm>
            <a:off x="6275388" y="4060826"/>
            <a:ext cx="4049712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long caller ( ) 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{ 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char a=1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short b=2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zh-CN" altLang="en-US" kern="0">
                <a:solidFill>
                  <a:sysClr val="windowText" lastClr="000000"/>
                </a:solidFill>
              </a:rPr>
              <a:t>    </a:t>
            </a:r>
            <a:r>
              <a:rPr lang="en-US" altLang="zh-CN" kern="0">
                <a:solidFill>
                  <a:sysClr val="windowText" lastClr="000000"/>
                </a:solidFill>
              </a:rPr>
              <a:t>int c=3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long d=4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</a:t>
            </a:r>
            <a:r>
              <a:rPr lang="en-US" altLang="zh-CN" kern="0">
                <a:solidFill>
                  <a:srgbClr val="FF3300"/>
                </a:solidFill>
              </a:rPr>
              <a:t>test(a, &amp;a, b, &amp;b, c, &amp;c, </a:t>
            </a:r>
            <a:r>
              <a:rPr lang="en-US" altLang="zh-CN" kern="0">
                <a:solidFill>
                  <a:srgbClr val="007635"/>
                </a:solidFill>
              </a:rPr>
              <a:t>d, &amp;d</a:t>
            </a:r>
            <a:r>
              <a:rPr lang="en-US" altLang="zh-CN" kern="0">
                <a:solidFill>
                  <a:srgbClr val="FF3300"/>
                </a:solidFill>
              </a:rPr>
              <a:t>);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return  a*b+c*d;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669706" name="Line 10"/>
          <p:cNvSpPr>
            <a:spLocks noChangeShapeType="1"/>
          </p:cNvSpPr>
          <p:nvPr/>
        </p:nvSpPr>
        <p:spPr bwMode="auto">
          <a:xfrm flipH="1" flipV="1">
            <a:off x="8301039" y="3203575"/>
            <a:ext cx="1169987" cy="256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9707" name="Rectangle 11"/>
          <p:cNvSpPr>
            <a:spLocks noChangeArrowheads="1"/>
          </p:cNvSpPr>
          <p:nvPr/>
        </p:nvSpPr>
        <p:spPr bwMode="auto">
          <a:xfrm>
            <a:off x="1730376" y="1133475"/>
            <a:ext cx="3825875" cy="1574800"/>
          </a:xfrm>
          <a:prstGeom prst="rect">
            <a:avLst/>
          </a:prstGeom>
          <a:solidFill>
            <a:srgbClr val="0000FF">
              <a:alpha val="17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9708" name="Rectangle 12"/>
          <p:cNvSpPr>
            <a:spLocks noChangeArrowheads="1"/>
          </p:cNvSpPr>
          <p:nvPr/>
        </p:nvSpPr>
        <p:spPr bwMode="auto">
          <a:xfrm>
            <a:off x="1730376" y="684213"/>
            <a:ext cx="3851275" cy="450850"/>
          </a:xfrm>
          <a:prstGeom prst="rect">
            <a:avLst/>
          </a:prstGeom>
          <a:solidFill>
            <a:srgbClr val="FF0000">
              <a:alpha val="17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69713" name="Group 17"/>
          <p:cNvGrpSpPr>
            <a:grpSpLocks/>
          </p:cNvGrpSpPr>
          <p:nvPr/>
        </p:nvGrpSpPr>
        <p:grpSpPr bwMode="auto">
          <a:xfrm>
            <a:off x="1730376" y="2528888"/>
            <a:ext cx="5535613" cy="990600"/>
            <a:chOff x="130" y="1678"/>
            <a:chExt cx="3487" cy="624"/>
          </a:xfrm>
        </p:grpSpPr>
        <p:sp>
          <p:nvSpPr>
            <p:cNvPr id="669709" name="Rectangle 13"/>
            <p:cNvSpPr>
              <a:spLocks noChangeArrowheads="1"/>
            </p:cNvSpPr>
            <p:nvPr/>
          </p:nvSpPr>
          <p:spPr bwMode="auto">
            <a:xfrm>
              <a:off x="130" y="1820"/>
              <a:ext cx="2495" cy="482"/>
            </a:xfrm>
            <a:prstGeom prst="rect">
              <a:avLst/>
            </a:prstGeom>
            <a:solidFill>
              <a:schemeClr val="hlink">
                <a:alpha val="22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710" name="Line 14"/>
            <p:cNvSpPr>
              <a:spLocks noChangeShapeType="1"/>
            </p:cNvSpPr>
            <p:nvPr/>
          </p:nvSpPr>
          <p:spPr bwMode="auto">
            <a:xfrm flipV="1">
              <a:off x="2568" y="1678"/>
              <a:ext cx="1049" cy="3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69714" name="Group 18"/>
          <p:cNvGrpSpPr>
            <a:grpSpLocks/>
          </p:cNvGrpSpPr>
          <p:nvPr/>
        </p:nvGrpSpPr>
        <p:grpSpPr bwMode="auto">
          <a:xfrm>
            <a:off x="1730376" y="3159126"/>
            <a:ext cx="5535613" cy="765175"/>
            <a:chOff x="130" y="2047"/>
            <a:chExt cx="3487" cy="482"/>
          </a:xfrm>
        </p:grpSpPr>
        <p:sp>
          <p:nvSpPr>
            <p:cNvPr id="669711" name="Rectangle 15"/>
            <p:cNvSpPr>
              <a:spLocks noChangeArrowheads="1"/>
            </p:cNvSpPr>
            <p:nvPr/>
          </p:nvSpPr>
          <p:spPr bwMode="auto">
            <a:xfrm>
              <a:off x="130" y="2302"/>
              <a:ext cx="2240" cy="227"/>
            </a:xfrm>
            <a:prstGeom prst="rect">
              <a:avLst/>
            </a:prstGeom>
            <a:solidFill>
              <a:schemeClr val="folHlink">
                <a:alpha val="24001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712" name="Line 16"/>
            <p:cNvSpPr>
              <a:spLocks noChangeShapeType="1"/>
            </p:cNvSpPr>
            <p:nvPr/>
          </p:nvSpPr>
          <p:spPr bwMode="auto">
            <a:xfrm flipV="1">
              <a:off x="2398" y="2047"/>
              <a:ext cx="1219" cy="3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9723" name="Rectangle 27"/>
          <p:cNvSpPr>
            <a:spLocks noChangeArrowheads="1"/>
          </p:cNvSpPr>
          <p:nvPr/>
        </p:nvSpPr>
        <p:spPr bwMode="auto">
          <a:xfrm>
            <a:off x="6275388" y="1358900"/>
            <a:ext cx="3376612" cy="960438"/>
          </a:xfrm>
          <a:prstGeom prst="rect">
            <a:avLst/>
          </a:prstGeom>
          <a:solidFill>
            <a:srgbClr val="0000FF">
              <a:alpha val="1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 flipV="1">
            <a:off x="5510214" y="1898650"/>
            <a:ext cx="765175" cy="904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9726" name="Text Box 30"/>
          <p:cNvSpPr txBox="1">
            <a:spLocks noChangeArrowheads="1"/>
          </p:cNvSpPr>
          <p:nvPr/>
        </p:nvSpPr>
        <p:spPr bwMode="auto">
          <a:xfrm>
            <a:off x="2765425" y="6399213"/>
            <a:ext cx="22050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kern="0">
                <a:solidFill>
                  <a:srgbClr val="FF3300"/>
                </a:solidFill>
              </a:rPr>
              <a:t>第</a:t>
            </a:r>
            <a:r>
              <a:rPr lang="en-US" altLang="zh-CN" kern="0">
                <a:solidFill>
                  <a:srgbClr val="FF3300"/>
                </a:solidFill>
              </a:rPr>
              <a:t>15</a:t>
            </a:r>
            <a:r>
              <a:rPr lang="zh-CN" altLang="en-US" kern="0">
                <a:solidFill>
                  <a:srgbClr val="FF3300"/>
                </a:solidFill>
              </a:rPr>
              <a:t>条指令</a:t>
            </a:r>
          </a:p>
        </p:txBody>
      </p:sp>
    </p:spTree>
    <p:extLst>
      <p:ext uri="{BB962C8B-B14F-4D97-AF65-F5344CB8AC3E}">
        <p14:creationId xmlns:p14="http://schemas.microsoft.com/office/powerpoint/2010/main" val="33974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3" grpId="0" animBg="1"/>
      <p:bldP spid="669706" grpId="0" animBg="1"/>
      <p:bldP spid="669707" grpId="0" animBg="1"/>
      <p:bldP spid="669708" grpId="0" animBg="1"/>
      <p:bldP spid="669723" grpId="0" animBg="1"/>
      <p:bldP spid="669724" grpId="0" animBg="1"/>
      <p:bldP spid="6697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架构过程调用举例</a:t>
            </a:r>
          </a:p>
        </p:txBody>
      </p:sp>
      <p:pic>
        <p:nvPicPr>
          <p:cNvPr id="670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6" y="863601"/>
            <a:ext cx="6435725" cy="2925763"/>
          </a:xfrm>
          <a:prstGeom prst="rect">
            <a:avLst/>
          </a:prstGeom>
          <a:noFill/>
        </p:spPr>
      </p:pic>
      <p:sp>
        <p:nvSpPr>
          <p:cNvPr id="670727" name="Text Box 7"/>
          <p:cNvSpPr txBox="1">
            <a:spLocks noChangeArrowheads="1"/>
          </p:cNvSpPr>
          <p:nvPr/>
        </p:nvSpPr>
        <p:spPr bwMode="auto">
          <a:xfrm>
            <a:off x="2225675" y="3563939"/>
            <a:ext cx="4186238" cy="731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 kern="0">
                <a:solidFill>
                  <a:srgbClr val="FF3300"/>
                </a:solidFill>
              </a:rPr>
              <a:t>    </a:t>
            </a:r>
            <a:r>
              <a:rPr lang="zh-CN" altLang="en-US" sz="2000" kern="0">
                <a:solidFill>
                  <a:srgbClr val="3333CC"/>
                </a:solidFill>
              </a:rPr>
              <a:t>执行到</a:t>
            </a:r>
            <a:r>
              <a:rPr lang="en-US" altLang="zh-CN" sz="2000" kern="0">
                <a:solidFill>
                  <a:srgbClr val="3333CC"/>
                </a:solidFill>
              </a:rPr>
              <a:t>test</a:t>
            </a:r>
            <a:r>
              <a:rPr lang="zh-CN" altLang="en-US" sz="2000" kern="0">
                <a:solidFill>
                  <a:srgbClr val="3333CC"/>
                </a:solidFill>
              </a:rPr>
              <a:t>的</a:t>
            </a:r>
            <a:r>
              <a:rPr lang="en-US" altLang="zh-CN" sz="2000" kern="0">
                <a:solidFill>
                  <a:srgbClr val="FF3300"/>
                </a:solidFill>
              </a:rPr>
              <a:t>ret</a:t>
            </a:r>
            <a:r>
              <a:rPr lang="zh-CN" altLang="en-US" sz="2000" kern="0">
                <a:solidFill>
                  <a:srgbClr val="FF3300"/>
                </a:solidFill>
              </a:rPr>
              <a:t>指令前</a:t>
            </a:r>
            <a:r>
              <a:rPr lang="zh-CN" altLang="en-US" sz="2000" kern="0">
                <a:solidFill>
                  <a:srgbClr val="3333CC"/>
                </a:solidFill>
              </a:rPr>
              <a:t>，栈中的状态如何？</a:t>
            </a:r>
            <a:r>
              <a:rPr lang="en-US" altLang="zh-CN" sz="2000" kern="0">
                <a:solidFill>
                  <a:srgbClr val="3333CC"/>
                </a:solidFill>
              </a:rPr>
              <a:t>ret</a:t>
            </a:r>
            <a:r>
              <a:rPr lang="zh-CN" altLang="en-US" sz="2000" kern="0">
                <a:solidFill>
                  <a:srgbClr val="3333CC"/>
                </a:solidFill>
              </a:rPr>
              <a:t>执行后怎样？</a:t>
            </a:r>
          </a:p>
        </p:txBody>
      </p:sp>
      <p:grpSp>
        <p:nvGrpSpPr>
          <p:cNvPr id="670735" name="Group 15"/>
          <p:cNvGrpSpPr>
            <a:grpSpLocks/>
          </p:cNvGrpSpPr>
          <p:nvPr/>
        </p:nvGrpSpPr>
        <p:grpSpPr bwMode="auto">
          <a:xfrm>
            <a:off x="6680201" y="3429000"/>
            <a:ext cx="3960813" cy="3333750"/>
            <a:chOff x="3163" y="2160"/>
            <a:chExt cx="2495" cy="2100"/>
          </a:xfrm>
        </p:grpSpPr>
        <p:sp>
          <p:nvSpPr>
            <p:cNvPr id="670724" name="Rectangle 4"/>
            <p:cNvSpPr>
              <a:spLocks noChangeArrowheads="1"/>
            </p:cNvSpPr>
            <p:nvPr/>
          </p:nvSpPr>
          <p:spPr bwMode="auto">
            <a:xfrm>
              <a:off x="3447" y="2472"/>
              <a:ext cx="2211" cy="17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void test(char a, char *ap, 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               short b, short *bp, 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               int c, int *cp, 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               </a:t>
              </a:r>
              <a:r>
                <a:rPr lang="en-US" altLang="zh-CN" kern="0">
                  <a:solidFill>
                    <a:srgbClr val="3333CC"/>
                  </a:solidFill>
                </a:rPr>
                <a:t>long d, long *dp</a:t>
              </a:r>
              <a:r>
                <a:rPr lang="en-US" altLang="zh-CN" kern="0">
                  <a:solidFill>
                    <a:sysClr val="windowText" lastClr="000000"/>
                  </a:solidFill>
                </a:rPr>
                <a:t>)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{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	*ap+=a;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	*bp+=b;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	*cp+=c;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	*dp+=d;</a:t>
              </a:r>
            </a:p>
            <a:p>
              <a:pPr marL="342900" indent="-342900"/>
              <a:r>
                <a:rPr lang="en-US" altLang="zh-CN" kern="0">
                  <a:solidFill>
                    <a:sysClr val="windowText" lastClr="000000"/>
                  </a:solidFill>
                </a:rPr>
                <a:t>}</a:t>
              </a:r>
            </a:p>
          </p:txBody>
        </p:sp>
        <p:sp>
          <p:nvSpPr>
            <p:cNvPr id="670728" name="Text Box 8"/>
            <p:cNvSpPr txBox="1">
              <a:spLocks noChangeArrowheads="1"/>
            </p:cNvSpPr>
            <p:nvPr/>
          </p:nvSpPr>
          <p:spPr bwMode="auto">
            <a:xfrm>
              <a:off x="3163" y="2160"/>
              <a:ext cx="23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kern="0">
                  <a:solidFill>
                    <a:srgbClr val="FF3300"/>
                  </a:solidFill>
                </a:rPr>
                <a:t>DIL</a:t>
              </a:r>
              <a:r>
                <a:rPr lang="zh-CN" altLang="en-US" kern="0">
                  <a:solidFill>
                    <a:srgbClr val="FF3300"/>
                  </a:solidFill>
                </a:rPr>
                <a:t>、</a:t>
              </a:r>
              <a:r>
                <a:rPr lang="en-US" altLang="zh-CN" kern="0">
                  <a:solidFill>
                    <a:srgbClr val="FF3300"/>
                  </a:solidFill>
                </a:rPr>
                <a:t>RSI</a:t>
              </a:r>
              <a:r>
                <a:rPr lang="zh-CN" altLang="en-US" kern="0">
                  <a:solidFill>
                    <a:srgbClr val="FF3300"/>
                  </a:solidFill>
                </a:rPr>
                <a:t>、</a:t>
              </a:r>
              <a:r>
                <a:rPr lang="en-US" altLang="zh-CN" kern="0">
                  <a:solidFill>
                    <a:srgbClr val="FF3300"/>
                  </a:solidFill>
                </a:rPr>
                <a:t>DX</a:t>
              </a:r>
              <a:r>
                <a:rPr lang="zh-CN" altLang="en-US" kern="0">
                  <a:solidFill>
                    <a:srgbClr val="FF3300"/>
                  </a:solidFill>
                </a:rPr>
                <a:t>、</a:t>
              </a:r>
              <a:r>
                <a:rPr lang="en-US" altLang="zh-CN" kern="0">
                  <a:solidFill>
                    <a:srgbClr val="FF3300"/>
                  </a:solidFill>
                </a:rPr>
                <a:t>RCX</a:t>
              </a:r>
              <a:r>
                <a:rPr lang="zh-CN" altLang="en-US" kern="0">
                  <a:solidFill>
                    <a:srgbClr val="FF3300"/>
                  </a:solidFill>
                </a:rPr>
                <a:t>、</a:t>
              </a:r>
              <a:r>
                <a:rPr lang="en-US" altLang="zh-CN" kern="0">
                  <a:solidFill>
                    <a:srgbClr val="FF3300"/>
                  </a:solidFill>
                </a:rPr>
                <a:t>R8D</a:t>
              </a:r>
              <a:r>
                <a:rPr lang="zh-CN" altLang="en-US" kern="0">
                  <a:solidFill>
                    <a:srgbClr val="FF3300"/>
                  </a:solidFill>
                </a:rPr>
                <a:t>、</a:t>
              </a:r>
              <a:r>
                <a:rPr lang="en-US" altLang="zh-CN" kern="0">
                  <a:solidFill>
                    <a:srgbClr val="FF3300"/>
                  </a:solidFill>
                </a:rPr>
                <a:t>R9</a:t>
              </a:r>
            </a:p>
          </p:txBody>
        </p:sp>
        <p:sp>
          <p:nvSpPr>
            <p:cNvPr id="670729" name="Line 9"/>
            <p:cNvSpPr>
              <a:spLocks noChangeShapeType="1"/>
            </p:cNvSpPr>
            <p:nvPr/>
          </p:nvSpPr>
          <p:spPr bwMode="auto">
            <a:xfrm flipH="1" flipV="1">
              <a:off x="3475" y="2358"/>
              <a:ext cx="1078" cy="17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0730" name="Line 10"/>
            <p:cNvSpPr>
              <a:spLocks noChangeShapeType="1"/>
            </p:cNvSpPr>
            <p:nvPr/>
          </p:nvSpPr>
          <p:spPr bwMode="auto">
            <a:xfrm flipH="1" flipV="1">
              <a:off x="3844" y="2330"/>
              <a:ext cx="1389" cy="19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0731" name="Line 11"/>
            <p:cNvSpPr>
              <a:spLocks noChangeShapeType="1"/>
            </p:cNvSpPr>
            <p:nvPr/>
          </p:nvSpPr>
          <p:spPr bwMode="auto">
            <a:xfrm flipH="1" flipV="1">
              <a:off x="4241" y="2302"/>
              <a:ext cx="397" cy="39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0732" name="Line 12"/>
            <p:cNvSpPr>
              <a:spLocks noChangeShapeType="1"/>
            </p:cNvSpPr>
            <p:nvPr/>
          </p:nvSpPr>
          <p:spPr bwMode="auto">
            <a:xfrm flipH="1" flipV="1">
              <a:off x="4581" y="2330"/>
              <a:ext cx="567" cy="39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0733" name="Line 13"/>
            <p:cNvSpPr>
              <a:spLocks noChangeShapeType="1"/>
            </p:cNvSpPr>
            <p:nvPr/>
          </p:nvSpPr>
          <p:spPr bwMode="auto">
            <a:xfrm flipV="1">
              <a:off x="4524" y="2302"/>
              <a:ext cx="454" cy="59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0734" name="Line 14"/>
            <p:cNvSpPr>
              <a:spLocks noChangeShapeType="1"/>
            </p:cNvSpPr>
            <p:nvPr/>
          </p:nvSpPr>
          <p:spPr bwMode="auto">
            <a:xfrm flipV="1">
              <a:off x="5006" y="2302"/>
              <a:ext cx="312" cy="56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0736" name="Text Box 16"/>
          <p:cNvSpPr txBox="1">
            <a:spLocks noChangeArrowheads="1"/>
          </p:cNvSpPr>
          <p:nvPr/>
        </p:nvSpPr>
        <p:spPr bwMode="auto">
          <a:xfrm>
            <a:off x="7626350" y="863601"/>
            <a:ext cx="202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kern="0">
                <a:solidFill>
                  <a:srgbClr val="FF3300"/>
                </a:solidFill>
              </a:rPr>
              <a:t>R[r10]</a:t>
            </a:r>
            <a:r>
              <a:rPr lang="en-US" altLang="zh-CN" ker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kern="0">
                <a:solidFill>
                  <a:srgbClr val="FF3300"/>
                </a:solidFill>
              </a:rPr>
              <a:t>&amp;d</a:t>
            </a:r>
          </a:p>
        </p:txBody>
      </p:sp>
      <p:sp>
        <p:nvSpPr>
          <p:cNvPr id="670737" name="Rectangle 17"/>
          <p:cNvSpPr>
            <a:spLocks noChangeArrowheads="1"/>
          </p:cNvSpPr>
          <p:nvPr/>
        </p:nvSpPr>
        <p:spPr bwMode="auto">
          <a:xfrm>
            <a:off x="8301039" y="1314450"/>
            <a:ext cx="9925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kern="0">
                <a:solidFill>
                  <a:srgbClr val="FF3300"/>
                </a:solidFill>
              </a:rPr>
              <a:t>*ap+=a;</a:t>
            </a:r>
            <a:endParaRPr lang="zh-CN" altLang="en-US" kern="0">
              <a:solidFill>
                <a:srgbClr val="FF3300"/>
              </a:solidFill>
            </a:endParaRPr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8301039" y="1719263"/>
            <a:ext cx="9925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kern="0">
                <a:solidFill>
                  <a:srgbClr val="FF3300"/>
                </a:solidFill>
              </a:rPr>
              <a:t>*bp+=b;</a:t>
            </a:r>
            <a:endParaRPr lang="zh-CN" altLang="en-US" kern="0">
              <a:solidFill>
                <a:srgbClr val="FF3300"/>
              </a:solidFill>
            </a:endParaRP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8301039" y="2168525"/>
            <a:ext cx="9669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kern="0">
                <a:solidFill>
                  <a:srgbClr val="FF3300"/>
                </a:solidFill>
              </a:rPr>
              <a:t>*cp+=c;</a:t>
            </a:r>
            <a:endParaRPr lang="zh-CN" altLang="en-US" kern="0">
              <a:solidFill>
                <a:srgbClr val="FF3300"/>
              </a:solidFill>
            </a:endParaRPr>
          </a:p>
        </p:txBody>
      </p:sp>
      <p:grpSp>
        <p:nvGrpSpPr>
          <p:cNvPr id="670744" name="Group 24"/>
          <p:cNvGrpSpPr>
            <a:grpSpLocks/>
          </p:cNvGrpSpPr>
          <p:nvPr/>
        </p:nvGrpSpPr>
        <p:grpSpPr bwMode="auto">
          <a:xfrm>
            <a:off x="1524001" y="4329114"/>
            <a:ext cx="5472113" cy="2339975"/>
            <a:chOff x="0" y="2727"/>
            <a:chExt cx="3033" cy="1474"/>
          </a:xfrm>
        </p:grpSpPr>
        <p:pic>
          <p:nvPicPr>
            <p:cNvPr id="67072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727"/>
              <a:ext cx="3033" cy="1474"/>
            </a:xfrm>
            <a:prstGeom prst="rect">
              <a:avLst/>
            </a:prstGeom>
            <a:noFill/>
          </p:spPr>
        </p:pic>
        <p:sp>
          <p:nvSpPr>
            <p:cNvPr id="670743" name="Text Box 23"/>
            <p:cNvSpPr txBox="1">
              <a:spLocks noChangeArrowheads="1"/>
            </p:cNvSpPr>
            <p:nvPr/>
          </p:nvSpPr>
          <p:spPr bwMode="auto">
            <a:xfrm>
              <a:off x="1009" y="3943"/>
              <a:ext cx="170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kern="0">
                  <a:solidFill>
                    <a:sysClr val="windowText" lastClr="000000"/>
                  </a:solidFill>
                  <a:latin typeface="Times New Roman" pitchFamily="18" charset="0"/>
                </a:rPr>
                <a:t>16</a:t>
              </a:r>
            </a:p>
          </p:txBody>
        </p:sp>
      </p:grpSp>
      <p:sp>
        <p:nvSpPr>
          <p:cNvPr id="670741" name="Rectangle 21"/>
          <p:cNvSpPr>
            <a:spLocks noChangeArrowheads="1"/>
          </p:cNvSpPr>
          <p:nvPr/>
        </p:nvSpPr>
        <p:spPr bwMode="auto">
          <a:xfrm>
            <a:off x="1614489" y="6129338"/>
            <a:ext cx="4211637" cy="449262"/>
          </a:xfrm>
          <a:prstGeom prst="rect">
            <a:avLst/>
          </a:prstGeom>
          <a:solidFill>
            <a:srgbClr val="FF0000">
              <a:alpha val="2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70746" name="Group 26"/>
          <p:cNvGrpSpPr>
            <a:grpSpLocks/>
          </p:cNvGrpSpPr>
          <p:nvPr/>
        </p:nvGrpSpPr>
        <p:grpSpPr bwMode="auto">
          <a:xfrm>
            <a:off x="8075614" y="2663825"/>
            <a:ext cx="1266825" cy="585788"/>
            <a:chOff x="4127" y="1678"/>
            <a:chExt cx="798" cy="369"/>
          </a:xfrm>
        </p:grpSpPr>
        <p:sp>
          <p:nvSpPr>
            <p:cNvPr id="670740" name="Rectangle 20"/>
            <p:cNvSpPr>
              <a:spLocks noChangeArrowheads="1"/>
            </p:cNvSpPr>
            <p:nvPr/>
          </p:nvSpPr>
          <p:spPr bwMode="auto">
            <a:xfrm>
              <a:off x="4300" y="1706"/>
              <a:ext cx="62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kern="0">
                  <a:solidFill>
                    <a:srgbClr val="FF3300"/>
                  </a:solidFill>
                </a:rPr>
                <a:t>*dp+=d;</a:t>
              </a:r>
              <a:endParaRPr lang="zh-CN" altLang="en-US" kern="0">
                <a:solidFill>
                  <a:srgbClr val="FF3300"/>
                </a:solidFill>
              </a:endParaRPr>
            </a:p>
          </p:txBody>
        </p:sp>
        <p:sp>
          <p:nvSpPr>
            <p:cNvPr id="670745" name="AutoShape 25"/>
            <p:cNvSpPr>
              <a:spLocks/>
            </p:cNvSpPr>
            <p:nvPr/>
          </p:nvSpPr>
          <p:spPr bwMode="auto">
            <a:xfrm>
              <a:off x="4127" y="1678"/>
              <a:ext cx="170" cy="369"/>
            </a:xfrm>
            <a:prstGeom prst="rightBrace">
              <a:avLst>
                <a:gd name="adj1" fmla="val 1808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1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7" grpId="0"/>
      <p:bldP spid="670736" grpId="0"/>
      <p:bldP spid="670737" grpId="0"/>
      <p:bldP spid="670738" grpId="0"/>
      <p:bldP spid="670739" grpId="0"/>
      <p:bldP spid="6707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/>
              <a:t>X86-64</a:t>
            </a:r>
            <a:r>
              <a:rPr lang="zh-CN" altLang="en-US"/>
              <a:t>架构过程调用举例</a:t>
            </a:r>
          </a:p>
        </p:txBody>
      </p:sp>
      <p:sp>
        <p:nvSpPr>
          <p:cNvPr id="667664" name="Rectangle 16"/>
          <p:cNvSpPr>
            <a:spLocks noChangeArrowheads="1"/>
          </p:cNvSpPr>
          <p:nvPr/>
        </p:nvSpPr>
        <p:spPr bwMode="auto">
          <a:xfrm>
            <a:off x="6365875" y="3878263"/>
            <a:ext cx="4140200" cy="256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long caller ( ) 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{ 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char a=1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short b=2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zh-CN" altLang="en-US" kern="0">
                <a:solidFill>
                  <a:sysClr val="windowText" lastClr="000000"/>
                </a:solidFill>
              </a:rPr>
              <a:t>    </a:t>
            </a:r>
            <a:r>
              <a:rPr lang="en-US" altLang="zh-CN" kern="0">
                <a:solidFill>
                  <a:sysClr val="windowText" lastClr="000000"/>
                </a:solidFill>
              </a:rPr>
              <a:t>int c=3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long d=4</a:t>
            </a:r>
            <a:r>
              <a:rPr lang="zh-CN" altLang="en-US" kern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test(a, &amp;a, b, &amp;b, c, &amp;c, d, &amp;d);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    </a:t>
            </a:r>
            <a:r>
              <a:rPr lang="en-US" altLang="zh-CN" kern="0">
                <a:solidFill>
                  <a:srgbClr val="FF3300"/>
                </a:solidFill>
              </a:rPr>
              <a:t>return  a*b+c*d;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}</a:t>
            </a:r>
          </a:p>
        </p:txBody>
      </p:sp>
      <p:pic>
        <p:nvPicPr>
          <p:cNvPr id="66766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064" y="1628776"/>
            <a:ext cx="4706937" cy="1935163"/>
          </a:xfrm>
          <a:prstGeom prst="rect">
            <a:avLst/>
          </a:prstGeom>
          <a:noFill/>
        </p:spPr>
      </p:pic>
      <p:sp>
        <p:nvSpPr>
          <p:cNvPr id="667666" name="Text Box 18"/>
          <p:cNvSpPr txBox="1">
            <a:spLocks noChangeArrowheads="1"/>
          </p:cNvSpPr>
          <p:nvPr/>
        </p:nvSpPr>
        <p:spPr bwMode="auto">
          <a:xfrm>
            <a:off x="5916614" y="819150"/>
            <a:ext cx="4186237" cy="731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 kern="0">
                <a:solidFill>
                  <a:srgbClr val="FF3300"/>
                </a:solidFill>
              </a:rPr>
              <a:t>    </a:t>
            </a:r>
            <a:r>
              <a:rPr lang="zh-CN" altLang="en-US" sz="2000" kern="0">
                <a:solidFill>
                  <a:srgbClr val="3333CC"/>
                </a:solidFill>
              </a:rPr>
              <a:t>执行</a:t>
            </a:r>
            <a:r>
              <a:rPr lang="en-US" altLang="zh-CN" sz="2000" kern="0">
                <a:solidFill>
                  <a:srgbClr val="3333CC"/>
                </a:solidFill>
              </a:rPr>
              <a:t>test</a:t>
            </a:r>
            <a:r>
              <a:rPr lang="zh-CN" altLang="en-US" sz="2000" kern="0">
                <a:solidFill>
                  <a:srgbClr val="3333CC"/>
                </a:solidFill>
              </a:rPr>
              <a:t>的</a:t>
            </a:r>
            <a:r>
              <a:rPr lang="en-US" altLang="zh-CN" sz="2000" kern="0">
                <a:solidFill>
                  <a:srgbClr val="FF3300"/>
                </a:solidFill>
              </a:rPr>
              <a:t>ret</a:t>
            </a:r>
            <a:r>
              <a:rPr lang="zh-CN" altLang="en-US" sz="2000" kern="0">
                <a:solidFill>
                  <a:srgbClr val="FF3300"/>
                </a:solidFill>
              </a:rPr>
              <a:t>指令后</a:t>
            </a:r>
            <a:r>
              <a:rPr lang="zh-CN" altLang="en-US" sz="2000" kern="0">
                <a:solidFill>
                  <a:srgbClr val="3333CC"/>
                </a:solidFill>
              </a:rPr>
              <a:t>，栈中的状态如何？</a:t>
            </a:r>
          </a:p>
        </p:txBody>
      </p:sp>
      <p:pic>
        <p:nvPicPr>
          <p:cNvPr id="667670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75" y="1268414"/>
            <a:ext cx="4095750" cy="3151187"/>
          </a:xfrm>
          <a:prstGeom prst="rect">
            <a:avLst/>
          </a:prstGeom>
          <a:noFill/>
        </p:spPr>
      </p:pic>
      <p:sp>
        <p:nvSpPr>
          <p:cNvPr id="667671" name="Rectangle 23"/>
          <p:cNvSpPr>
            <a:spLocks noChangeArrowheads="1"/>
          </p:cNvSpPr>
          <p:nvPr/>
        </p:nvSpPr>
        <p:spPr bwMode="auto">
          <a:xfrm>
            <a:off x="1730376" y="1223963"/>
            <a:ext cx="3421063" cy="990600"/>
          </a:xfrm>
          <a:prstGeom prst="rect">
            <a:avLst/>
          </a:prstGeom>
          <a:solidFill>
            <a:srgbClr val="0000FF">
              <a:alpha val="14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7672" name="Rectangle 24"/>
          <p:cNvSpPr>
            <a:spLocks noChangeArrowheads="1"/>
          </p:cNvSpPr>
          <p:nvPr/>
        </p:nvSpPr>
        <p:spPr bwMode="auto">
          <a:xfrm>
            <a:off x="1730376" y="2214563"/>
            <a:ext cx="3421063" cy="990600"/>
          </a:xfrm>
          <a:prstGeom prst="rect">
            <a:avLst/>
          </a:prstGeom>
          <a:solidFill>
            <a:srgbClr val="FF0000">
              <a:alpha val="14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7673" name="Line 25"/>
          <p:cNvSpPr>
            <a:spLocks noChangeShapeType="1"/>
          </p:cNvSpPr>
          <p:nvPr/>
        </p:nvSpPr>
        <p:spPr bwMode="auto">
          <a:xfrm>
            <a:off x="5105400" y="1898651"/>
            <a:ext cx="3195638" cy="39608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7675" name="Line 27"/>
          <p:cNvSpPr>
            <a:spLocks noChangeShapeType="1"/>
          </p:cNvSpPr>
          <p:nvPr/>
        </p:nvSpPr>
        <p:spPr bwMode="auto">
          <a:xfrm>
            <a:off x="5151438" y="2663825"/>
            <a:ext cx="2609850" cy="31956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7676" name="Rectangle 28"/>
          <p:cNvSpPr>
            <a:spLocks noChangeArrowheads="1"/>
          </p:cNvSpPr>
          <p:nvPr/>
        </p:nvSpPr>
        <p:spPr bwMode="auto">
          <a:xfrm>
            <a:off x="1730375" y="3203575"/>
            <a:ext cx="3779838" cy="630238"/>
          </a:xfrm>
          <a:prstGeom prst="rect">
            <a:avLst/>
          </a:prstGeom>
          <a:solidFill>
            <a:srgbClr val="00FF00">
              <a:alpha val="14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7677" name="Line 29"/>
          <p:cNvSpPr>
            <a:spLocks noChangeShapeType="1"/>
          </p:cNvSpPr>
          <p:nvPr/>
        </p:nvSpPr>
        <p:spPr bwMode="auto">
          <a:xfrm>
            <a:off x="5510213" y="3654425"/>
            <a:ext cx="2565400" cy="22494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7678" name="Rectangle 30"/>
          <p:cNvSpPr>
            <a:spLocks noChangeArrowheads="1"/>
          </p:cNvSpPr>
          <p:nvPr/>
        </p:nvSpPr>
        <p:spPr bwMode="auto">
          <a:xfrm>
            <a:off x="1774825" y="3833814"/>
            <a:ext cx="2789238" cy="314325"/>
          </a:xfrm>
          <a:prstGeom prst="rect">
            <a:avLst/>
          </a:prstGeom>
          <a:solidFill>
            <a:srgbClr val="FFFF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3665539" y="4103689"/>
            <a:ext cx="2205037" cy="712787"/>
            <a:chOff x="1349" y="2585"/>
            <a:chExt cx="1389" cy="449"/>
          </a:xfrm>
        </p:grpSpPr>
        <p:sp>
          <p:nvSpPr>
            <p:cNvPr id="667679" name="Text Box 31"/>
            <p:cNvSpPr txBox="1">
              <a:spLocks noChangeArrowheads="1"/>
            </p:cNvSpPr>
            <p:nvPr/>
          </p:nvSpPr>
          <p:spPr bwMode="auto">
            <a:xfrm>
              <a:off x="1349" y="2784"/>
              <a:ext cx="138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 kern="0">
                  <a:solidFill>
                    <a:srgbClr val="FF3300"/>
                  </a:solidFill>
                </a:rPr>
                <a:t>释放</a:t>
              </a:r>
              <a:r>
                <a:rPr lang="en-US" altLang="zh-CN" sz="2000" kern="0">
                  <a:solidFill>
                    <a:srgbClr val="FF3300"/>
                  </a:solidFill>
                </a:rPr>
                <a:t>caller</a:t>
              </a:r>
              <a:r>
                <a:rPr lang="zh-CN" altLang="en-US" sz="2000" kern="0">
                  <a:solidFill>
                    <a:srgbClr val="FF3300"/>
                  </a:solidFill>
                </a:rPr>
                <a:t>的栈帧</a:t>
              </a:r>
            </a:p>
          </p:txBody>
        </p:sp>
        <p:sp>
          <p:nvSpPr>
            <p:cNvPr id="667680" name="Line 32"/>
            <p:cNvSpPr>
              <a:spLocks noChangeShapeType="1"/>
            </p:cNvSpPr>
            <p:nvPr/>
          </p:nvSpPr>
          <p:spPr bwMode="auto">
            <a:xfrm>
              <a:off x="1859" y="2585"/>
              <a:ext cx="312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67684" name="Group 36"/>
          <p:cNvGrpSpPr>
            <a:grpSpLocks/>
          </p:cNvGrpSpPr>
          <p:nvPr/>
        </p:nvGrpSpPr>
        <p:grpSpPr bwMode="auto">
          <a:xfrm>
            <a:off x="2046288" y="4373563"/>
            <a:ext cx="3149600" cy="1873249"/>
            <a:chOff x="329" y="2755"/>
            <a:chExt cx="1984" cy="1180"/>
          </a:xfrm>
        </p:grpSpPr>
        <p:sp>
          <p:nvSpPr>
            <p:cNvPr id="667682" name="Text Box 34"/>
            <p:cNvSpPr txBox="1">
              <a:spLocks noChangeArrowheads="1"/>
            </p:cNvSpPr>
            <p:nvPr/>
          </p:nvSpPr>
          <p:spPr bwMode="auto">
            <a:xfrm>
              <a:off x="329" y="3237"/>
              <a:ext cx="1984" cy="6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kern="0">
                  <a:solidFill>
                    <a:sysClr val="windowText" lastClr="000000"/>
                  </a:solidFill>
                </a:rPr>
                <a:t>     </a:t>
              </a:r>
              <a:r>
                <a:rPr lang="zh-CN" altLang="en-US" sz="2200" kern="0">
                  <a:solidFill>
                    <a:srgbClr val="FF3300"/>
                  </a:solidFill>
                </a:rPr>
                <a:t>执行到</a:t>
              </a:r>
              <a:r>
                <a:rPr lang="en-US" altLang="zh-CN" sz="2200" kern="0">
                  <a:solidFill>
                    <a:srgbClr val="FF3300"/>
                  </a:solidFill>
                </a:rPr>
                <a:t>ret</a:t>
              </a:r>
              <a:r>
                <a:rPr lang="zh-CN" altLang="en-US" sz="2200" kern="0">
                  <a:solidFill>
                    <a:srgbClr val="FF3300"/>
                  </a:solidFill>
                </a:rPr>
                <a:t>指令时，</a:t>
              </a:r>
              <a:r>
                <a:rPr lang="en-US" altLang="zh-CN" sz="2200" kern="0">
                  <a:solidFill>
                    <a:srgbClr val="FF3300"/>
                  </a:solidFill>
                </a:rPr>
                <a:t>RSP</a:t>
              </a:r>
              <a:r>
                <a:rPr lang="zh-CN" altLang="en-US" sz="2200" kern="0">
                  <a:solidFill>
                    <a:srgbClr val="FF3300"/>
                  </a:solidFill>
                </a:rPr>
                <a:t>指向调用</a:t>
              </a:r>
              <a:r>
                <a:rPr lang="en-US" altLang="zh-CN" sz="2200" kern="0">
                  <a:solidFill>
                    <a:srgbClr val="FF3300"/>
                  </a:solidFill>
                </a:rPr>
                <a:t>caller</a:t>
              </a:r>
              <a:r>
                <a:rPr lang="zh-CN" altLang="en-US" sz="2200" kern="0">
                  <a:solidFill>
                    <a:srgbClr val="FF3300"/>
                  </a:solidFill>
                </a:rPr>
                <a:t>函数时保存的返回值</a:t>
              </a:r>
            </a:p>
          </p:txBody>
        </p:sp>
        <p:sp>
          <p:nvSpPr>
            <p:cNvPr id="667683" name="Line 35"/>
            <p:cNvSpPr>
              <a:spLocks noChangeShapeType="1"/>
            </p:cNvSpPr>
            <p:nvPr/>
          </p:nvSpPr>
          <p:spPr bwMode="auto">
            <a:xfrm>
              <a:off x="385" y="2755"/>
              <a:ext cx="596" cy="48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7685" name="Text Box 37"/>
          <p:cNvSpPr txBox="1">
            <a:spLocks noChangeArrowheads="1"/>
          </p:cNvSpPr>
          <p:nvPr/>
        </p:nvSpPr>
        <p:spPr bwMode="auto">
          <a:xfrm>
            <a:off x="1820864" y="819151"/>
            <a:ext cx="22050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kern="0">
                <a:solidFill>
                  <a:srgbClr val="FF3300"/>
                </a:solidFill>
              </a:rPr>
              <a:t>从第</a:t>
            </a:r>
            <a:r>
              <a:rPr lang="en-US" altLang="zh-CN" kern="0">
                <a:solidFill>
                  <a:srgbClr val="FF3300"/>
                </a:solidFill>
              </a:rPr>
              <a:t>16</a:t>
            </a:r>
            <a:r>
              <a:rPr lang="zh-CN" altLang="en-US" kern="0">
                <a:solidFill>
                  <a:srgbClr val="FF3300"/>
                </a:solidFill>
              </a:rPr>
              <a:t>条指令开始</a:t>
            </a:r>
          </a:p>
        </p:txBody>
      </p:sp>
    </p:spTree>
    <p:extLst>
      <p:ext uri="{BB962C8B-B14F-4D97-AF65-F5344CB8AC3E}">
        <p14:creationId xmlns:p14="http://schemas.microsoft.com/office/powerpoint/2010/main" val="21741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66" grpId="0"/>
      <p:bldP spid="667671" grpId="0" animBg="1"/>
      <p:bldP spid="667672" grpId="0" animBg="1"/>
      <p:bldP spid="667673" grpId="0" animBg="1"/>
      <p:bldP spid="667675" grpId="0" animBg="1"/>
      <p:bldP spid="667676" grpId="0" animBg="1"/>
      <p:bldP spid="667677" grpId="0" animBg="1"/>
      <p:bldP spid="667678" grpId="0" animBg="1"/>
      <p:bldP spid="6676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773114"/>
            <a:ext cx="8686800" cy="6084887"/>
          </a:xfrm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浮点操作与</a:t>
            </a:r>
            <a:r>
              <a:rPr lang="en-US" altLang="zh-CN">
                <a:ea typeface="微软雅黑" pitchFamily="34" charset="-122"/>
              </a:rPr>
              <a:t>SIMD</a:t>
            </a:r>
            <a:r>
              <a:rPr lang="zh-CN" altLang="en-US">
                <a:ea typeface="微软雅黑" pitchFamily="34" charset="-122"/>
              </a:rPr>
              <a:t>指令 </a:t>
            </a: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的浮点处理架构有两种</a:t>
            </a:r>
          </a:p>
          <a:p>
            <a:pPr lvl="1">
              <a:buFontTx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配套的浮点协处理器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x87FPU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架构，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位浮点寄存器栈</a:t>
            </a:r>
          </a:p>
          <a:p>
            <a:pPr lvl="1">
              <a:buFontTx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架构，采用的是单指令多数据（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Single Instruction Multi Data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）技术</a:t>
            </a:r>
          </a:p>
          <a:p>
            <a:pPr lvl="1"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架构， 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默认生成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x87 FPU 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指令集代码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，如果想要生成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SEE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指令集代码，则需要设置适当的编译选项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中，浮点运算采用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</a:t>
            </a:r>
          </a:p>
          <a:p>
            <a:pPr lvl="1"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浮点数存放在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XMM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寄存器中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位双精度扩展格式</a:t>
            </a:r>
            <a:endParaRPr lang="zh-CN" altLang="en-US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1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位符号位</a:t>
            </a:r>
            <a:r>
              <a:rPr lang="pt-BR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位阶码</a:t>
            </a:r>
            <a:r>
              <a:rPr lang="pt-BR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（偏置常数为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16 383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位显式首位有效位（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explicit leading significant bit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pt-BR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63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位尾数</a:t>
            </a:r>
            <a:r>
              <a:rPr lang="pt-BR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。它与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IEEE 754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单精度和双精度浮点格式的一个重要的区别是，它没有隐藏位，有效位数共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位。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9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zh-CN" altLang="en-US" sz="3600"/>
              <a:t>浮点寄存器栈和多媒体扩展寄存器组 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728664"/>
            <a:ext cx="8686800" cy="6021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 ST(7)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游戏性能的显著提升，故推出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，并陆续推出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SSE3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SSSE3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等采用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的指令集，这些统称为</a:t>
            </a: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  <p:extLst>
      <p:ext uri="{BB962C8B-B14F-4D97-AF65-F5344CB8AC3E}">
        <p14:creationId xmlns:p14="http://schemas.microsoft.com/office/powerpoint/2010/main" val="40503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X87 FPU</a:t>
            </a:r>
            <a:r>
              <a:rPr lang="zh-CN" altLang="en-US" sz="3600"/>
              <a:t>指令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1" y="819151"/>
            <a:ext cx="8416925" cy="5580063"/>
          </a:xfrm>
        </p:spPr>
        <p:txBody>
          <a:bodyPr/>
          <a:lstStyle/>
          <a:p>
            <a:r>
              <a:rPr lang="en-US" altLang="en-US">
                <a:ea typeface="微软雅黑" pitchFamily="34" charset="-122"/>
              </a:rPr>
              <a:t>数据传送类</a:t>
            </a:r>
          </a:p>
          <a:p>
            <a:pPr>
              <a:buFontTx/>
              <a:buNone/>
            </a:pPr>
            <a:r>
              <a:rPr lang="en-US" altLang="zh-CN" sz="2000"/>
              <a:t>     </a:t>
            </a:r>
            <a:r>
              <a:rPr lang="en-US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从内存装入栈顶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ST(0）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结尾指令表示操作数会</a:t>
            </a:r>
            <a:r>
              <a:rPr lang="en-US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r>
              <a:rPr lang="en-US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ST(1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)将变</a:t>
            </a:r>
            <a:r>
              <a:rPr lang="en-US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成ST(0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en-US" sz="2200"/>
              <a:t> 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 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将数据装入浮点寄存器栈顶</a:t>
            </a:r>
            <a:endParaRPr lang="en-US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FILD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将数据从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型转换为浮点格式后，装入浮点寄存器栈顶</a:t>
            </a:r>
            <a:endParaRPr lang="en-US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FST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x：x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s/l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时，将栈顶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双精度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格式，然后存入存储单元</a:t>
            </a:r>
            <a:endParaRPr lang="en-US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FSTP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：弹出栈顶元素，并完成与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FSTx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相同的功能</a:t>
            </a:r>
            <a:endParaRPr lang="en-US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FIST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x：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将栈顶数据从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型转换为浮点格式后，存入存储单元</a:t>
            </a:r>
            <a:endParaRPr lang="en-US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FISTP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弹出栈顶元素，并完成与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FISTx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相同的功能</a:t>
            </a:r>
            <a:endParaRPr lang="en-US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3575050" y="6219826"/>
            <a:ext cx="4681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kern="0">
                <a:solidFill>
                  <a:sysClr val="windowText" lastClr="000000"/>
                </a:solidFill>
              </a:rPr>
              <a:t>不作要求，大概了解一下</a:t>
            </a:r>
          </a:p>
        </p:txBody>
      </p:sp>
    </p:spTree>
    <p:extLst>
      <p:ext uri="{BB962C8B-B14F-4D97-AF65-F5344CB8AC3E}">
        <p14:creationId xmlns:p14="http://schemas.microsoft.com/office/powerpoint/2010/main" val="2012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X87 FPU</a:t>
            </a:r>
            <a:r>
              <a:rPr lang="zh-CN" altLang="en-US" sz="3600"/>
              <a:t>指令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微软雅黑" pitchFamily="34" charset="-122"/>
              </a:rPr>
              <a:t>数据传送类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FXCH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交换栈顶和次栈顶两元素</a:t>
            </a:r>
            <a:endParaRPr lang="en-US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常数装载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栈顶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FLD1 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装入常数1.0 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FLDZ 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装入常数0.0 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FLDPI 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装入常数pi (=3.1415926...） 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FLDL2E 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装入常数log(2)e 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FLDL2T 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装入常数log(2)10 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FLDLG2 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装入常数log(10)2 </a:t>
            </a:r>
            <a:endParaRPr lang="en-US" altLang="zh-CN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FLDLN2 </a:t>
            </a:r>
            <a:r>
              <a:rPr lang="en-US" altLang="zh-CN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装入常数Log(e)2 </a:t>
            </a:r>
            <a:endParaRPr lang="zh-CN" altLang="en-US" sz="22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89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600"/>
              <a:t>X87 FPU</a:t>
            </a:r>
            <a:r>
              <a:rPr lang="zh-CN" altLang="en-US" sz="3600"/>
              <a:t>指令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819151"/>
            <a:ext cx="8229600" cy="5218113"/>
          </a:xfrm>
        </p:spPr>
        <p:txBody>
          <a:bodyPr/>
          <a:lstStyle/>
          <a:p>
            <a:r>
              <a:rPr lang="en-US" altLang="en-US">
                <a:ea typeface="微软雅黑" pitchFamily="34" charset="-122"/>
              </a:rPr>
              <a:t>算术运算类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(1) 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加法</a:t>
            </a:r>
            <a:endParaRPr lang="en-US" altLang="en-US"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    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FADD/FADDP</a:t>
            </a: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：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相加／相加后弹出</a:t>
            </a:r>
            <a:endParaRPr lang="en-US" altLang="en-US">
              <a:solidFill>
                <a:srgbClr val="008000"/>
              </a:solidFill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    FIADD：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按</a:t>
            </a: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int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型转换后相加</a:t>
            </a:r>
            <a:endParaRPr lang="en-US" altLang="en-US">
              <a:solidFill>
                <a:srgbClr val="008000"/>
              </a:solidFill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(2) 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减法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    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FSUB/FSUBP </a:t>
            </a: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：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相减／相减后弹出</a:t>
            </a:r>
            <a:endParaRPr lang="en-US" altLang="en-US">
              <a:solidFill>
                <a:srgbClr val="008000"/>
              </a:solidFill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    FSUBR/FSUBRP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：调换次序相减／相减后弹出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    FISUB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：按</a:t>
            </a: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int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型相减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    </a:t>
            </a:r>
            <a:r>
              <a:rPr lang="en-US" altLang="en-US">
                <a:solidFill>
                  <a:srgbClr val="008000"/>
                </a:solidFill>
                <a:ea typeface="微软雅黑" pitchFamily="34" charset="-122"/>
              </a:rPr>
              <a:t>FISUBR</a:t>
            </a: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：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按</a:t>
            </a:r>
            <a:r>
              <a:rPr lang="en-US" altLang="zh-CN">
                <a:solidFill>
                  <a:srgbClr val="008000"/>
                </a:solidFill>
                <a:ea typeface="微软雅黑" pitchFamily="34" charset="-122"/>
              </a:rPr>
              <a:t>int</a:t>
            </a:r>
            <a:r>
              <a:rPr lang="zh-CN" altLang="en-US">
                <a:solidFill>
                  <a:srgbClr val="008000"/>
                </a:solidFill>
                <a:ea typeface="微软雅黑" pitchFamily="34" charset="-122"/>
              </a:rPr>
              <a:t>型相减，调换相减次序</a:t>
            </a:r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1909763" y="5364164"/>
            <a:ext cx="8240712" cy="131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en-US" altLang="zh-CN" kern="0">
                <a:solidFill>
                  <a:sysClr val="windowText" lastClr="000000"/>
                </a:solidFill>
              </a:rPr>
              <a:t>     </a:t>
            </a:r>
            <a:r>
              <a:rPr lang="zh-CN" altLang="en-US" sz="2200" kern="0">
                <a:solidFill>
                  <a:srgbClr val="FF3300"/>
                </a:solidFill>
              </a:rPr>
              <a:t>若</a:t>
            </a:r>
            <a:r>
              <a:rPr lang="en-US" altLang="en-US" sz="2200" kern="0">
                <a:solidFill>
                  <a:srgbClr val="FF3300"/>
                </a:solidFill>
              </a:rPr>
              <a:t>指令未带操作数，</a:t>
            </a:r>
            <a:r>
              <a:rPr lang="en-US" altLang="zh-CN" sz="2200" kern="0">
                <a:solidFill>
                  <a:srgbClr val="FF3300"/>
                </a:solidFill>
              </a:rPr>
              <a:t>则</a:t>
            </a:r>
            <a:r>
              <a:rPr lang="en-US" altLang="en-US" sz="2200" kern="0">
                <a:solidFill>
                  <a:srgbClr val="FF3300"/>
                </a:solidFill>
              </a:rPr>
              <a:t>默认操作数为</a:t>
            </a:r>
            <a:r>
              <a:rPr lang="en-US" altLang="zh-CN" sz="2200" kern="0">
                <a:solidFill>
                  <a:srgbClr val="FF3300"/>
                </a:solidFill>
              </a:rPr>
              <a:t>ST(0）</a:t>
            </a:r>
            <a:r>
              <a:rPr lang="zh-CN" altLang="en-US" sz="2200" kern="0">
                <a:solidFill>
                  <a:srgbClr val="FF3300"/>
                </a:solidFill>
              </a:rPr>
              <a:t>、</a:t>
            </a:r>
            <a:r>
              <a:rPr lang="en-US" altLang="zh-CN" sz="2200" kern="0">
                <a:solidFill>
                  <a:srgbClr val="FF3300"/>
                </a:solidFill>
              </a:rPr>
              <a:t>ST(1</a:t>
            </a:r>
            <a:r>
              <a:rPr lang="en-US" altLang="en-US" sz="2200" kern="0">
                <a:solidFill>
                  <a:srgbClr val="FF3300"/>
                </a:solidFill>
              </a:rPr>
              <a:t>）</a:t>
            </a:r>
            <a:endParaRPr lang="en-US" altLang="zh-CN" sz="2200" kern="0">
              <a:solidFill>
                <a:srgbClr val="FF3300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en-US" altLang="zh-CN" sz="2200" kern="0">
                <a:solidFill>
                  <a:srgbClr val="FF3300"/>
                </a:solidFill>
              </a:rPr>
              <a:t>     </a:t>
            </a:r>
            <a:r>
              <a:rPr lang="en-US" altLang="en-US" sz="2200" kern="0">
                <a:solidFill>
                  <a:srgbClr val="FF3300"/>
                </a:solidFill>
              </a:rPr>
              <a:t>带R</a:t>
            </a:r>
            <a:r>
              <a:rPr lang="en-US" altLang="zh-CN" sz="2200" kern="0">
                <a:solidFill>
                  <a:srgbClr val="FF3300"/>
                </a:solidFill>
              </a:rPr>
              <a:t>后缀指令是</a:t>
            </a:r>
            <a:r>
              <a:rPr lang="zh-CN" altLang="en-US" sz="2200" kern="0">
                <a:solidFill>
                  <a:srgbClr val="FF3300"/>
                </a:solidFill>
              </a:rPr>
              <a:t>指操作数顺序变反</a:t>
            </a:r>
            <a:r>
              <a:rPr lang="en-US" altLang="en-US" sz="2200" kern="0">
                <a:solidFill>
                  <a:srgbClr val="FF3300"/>
                </a:solidFill>
              </a:rPr>
              <a:t>，</a:t>
            </a:r>
            <a:r>
              <a:rPr lang="en-US" altLang="zh-CN" sz="2200" kern="0">
                <a:solidFill>
                  <a:srgbClr val="FF3300"/>
                </a:solidFill>
              </a:rPr>
              <a:t>例</a:t>
            </a:r>
            <a:r>
              <a:rPr lang="en-US" altLang="en-US" sz="2200" kern="0">
                <a:solidFill>
                  <a:srgbClr val="FF3300"/>
                </a:solidFill>
              </a:rPr>
              <a:t>如</a:t>
            </a:r>
            <a:r>
              <a:rPr lang="en-US" altLang="zh-CN" sz="2200" kern="0">
                <a:solidFill>
                  <a:srgbClr val="FF3300"/>
                </a:solidFill>
              </a:rPr>
              <a:t>：</a:t>
            </a:r>
          </a:p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en-US" altLang="zh-CN" sz="2200" kern="0">
                <a:solidFill>
                  <a:srgbClr val="FF3300"/>
                </a:solidFill>
              </a:rPr>
              <a:t>      </a:t>
            </a:r>
            <a:r>
              <a:rPr lang="en-US" altLang="en-US" sz="2200" kern="0">
                <a:solidFill>
                  <a:srgbClr val="FF3300"/>
                </a:solidFill>
              </a:rPr>
              <a:t>fsub执行的是</a:t>
            </a:r>
            <a:r>
              <a:rPr lang="en-US" altLang="zh-CN" sz="2200" kern="0">
                <a:solidFill>
                  <a:srgbClr val="FF3300"/>
                </a:solidFill>
              </a:rPr>
              <a:t>x-y</a:t>
            </a:r>
            <a:r>
              <a:rPr lang="zh-CN" altLang="en-US" sz="2200" kern="0">
                <a:solidFill>
                  <a:srgbClr val="FF3300"/>
                </a:solidFill>
              </a:rPr>
              <a:t>，</a:t>
            </a:r>
            <a:r>
              <a:rPr lang="en-US" altLang="zh-CN" sz="2200" kern="0">
                <a:solidFill>
                  <a:srgbClr val="FF3300"/>
                </a:solidFill>
              </a:rPr>
              <a:t>fsubr</a:t>
            </a:r>
            <a:r>
              <a:rPr lang="en-US" altLang="en-US" sz="2200" kern="0">
                <a:solidFill>
                  <a:srgbClr val="FF3300"/>
                </a:solidFill>
              </a:rPr>
              <a:t>执行的就是y-x</a:t>
            </a:r>
            <a:endParaRPr lang="zh-CN" altLang="en-US" sz="2200" ker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/>
              <a:t>X87 FPU</a:t>
            </a:r>
            <a:r>
              <a:rPr lang="zh-CN" altLang="en-US"/>
              <a:t>指令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微软雅黑" pitchFamily="34" charset="-122"/>
              </a:rPr>
              <a:t>算术运算类 </a:t>
            </a:r>
            <a:endParaRPr lang="en-US" altLang="zh-CN"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乘法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FMUL/FMULP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相乘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相乘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后出栈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FIMUL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型相乘</a:t>
            </a:r>
            <a:endParaRPr lang="en-US" altLang="en-US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除法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FDIV/FDIVP 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除后出栈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FIDIV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型相除</a:t>
            </a:r>
            <a:endParaRPr lang="en-US" altLang="en-US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FDIVR/FDIVRP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FIDIVR</a:t>
            </a:r>
          </a:p>
        </p:txBody>
      </p:sp>
    </p:spTree>
    <p:extLst>
      <p:ext uri="{BB962C8B-B14F-4D97-AF65-F5344CB8AC3E}">
        <p14:creationId xmlns:p14="http://schemas.microsoft.com/office/powerpoint/2010/main" val="9402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76" y="819150"/>
            <a:ext cx="8416925" cy="9271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zh-CN" altLang="en-US" sz="2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问题：使用老版本</a:t>
            </a:r>
            <a:r>
              <a:rPr lang="en-US" altLang="zh-CN" sz="2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gcc –O2</a:t>
            </a:r>
            <a:r>
              <a:rPr lang="zh-CN" altLang="en-US" sz="2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编译时，程序一输出</a:t>
            </a:r>
            <a:r>
              <a:rPr lang="en-US" altLang="zh-CN" sz="2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，程序二输出却是</a:t>
            </a:r>
            <a:r>
              <a:rPr lang="en-US" altLang="zh-CN" sz="2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，是什么原因造成的？</a:t>
            </a:r>
            <a:endParaRPr lang="zh-CN" altLang="en-US" sz="2300"/>
          </a:p>
        </p:txBody>
      </p:sp>
      <p:grpSp>
        <p:nvGrpSpPr>
          <p:cNvPr id="674825" name="Group 9"/>
          <p:cNvGrpSpPr>
            <a:grpSpLocks/>
          </p:cNvGrpSpPr>
          <p:nvPr/>
        </p:nvGrpSpPr>
        <p:grpSpPr bwMode="auto">
          <a:xfrm>
            <a:off x="5330825" y="1719264"/>
            <a:ext cx="3556000" cy="5094287"/>
            <a:chOff x="2568" y="1111"/>
            <a:chExt cx="2410" cy="3209"/>
          </a:xfrm>
        </p:grpSpPr>
        <p:pic>
          <p:nvPicPr>
            <p:cNvPr id="674823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8" y="1111"/>
              <a:ext cx="2410" cy="3209"/>
            </a:xfrm>
            <a:prstGeom prst="rect">
              <a:avLst/>
            </a:prstGeom>
            <a:noFill/>
          </p:spPr>
        </p:pic>
        <p:sp>
          <p:nvSpPr>
            <p:cNvPr id="674821" name="Rectangle 5"/>
            <p:cNvSpPr>
              <a:spLocks noChangeArrowheads="1"/>
            </p:cNvSpPr>
            <p:nvPr/>
          </p:nvSpPr>
          <p:spPr bwMode="auto">
            <a:xfrm>
              <a:off x="3305" y="3295"/>
              <a:ext cx="822" cy="226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748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4489" y="1763714"/>
            <a:ext cx="3716337" cy="5094287"/>
          </a:xfrm>
          <a:prstGeom prst="rect">
            <a:avLst/>
          </a:prstGeom>
          <a:noFill/>
        </p:spPr>
      </p:pic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6051551" y="1314451"/>
            <a:ext cx="4410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kern="0">
                <a:solidFill>
                  <a:srgbClr val="FF3300"/>
                </a:solidFill>
              </a:rPr>
              <a:t>f(10)</a:t>
            </a:r>
            <a:r>
              <a:rPr lang="zh-CN" altLang="en-US" sz="2000" kern="0">
                <a:solidFill>
                  <a:srgbClr val="FF3300"/>
                </a:solidFill>
              </a:rPr>
              <a:t>的值是多少？机器数是多少？</a:t>
            </a:r>
          </a:p>
        </p:txBody>
      </p:sp>
      <p:sp>
        <p:nvSpPr>
          <p:cNvPr id="674828" name="Text Box 12"/>
          <p:cNvSpPr txBox="1">
            <a:spLocks noChangeArrowheads="1"/>
          </p:cNvSpPr>
          <p:nvPr/>
        </p:nvSpPr>
        <p:spPr bwMode="auto">
          <a:xfrm>
            <a:off x="8256589" y="2033588"/>
            <a:ext cx="22066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kern="0">
                <a:solidFill>
                  <a:srgbClr val="3333CC"/>
                </a:solidFill>
              </a:rPr>
              <a:t>习题课讨论题</a:t>
            </a:r>
          </a:p>
        </p:txBody>
      </p:sp>
    </p:spTree>
    <p:extLst>
      <p:ext uri="{BB962C8B-B14F-4D97-AF65-F5344CB8AC3E}">
        <p14:creationId xmlns:p14="http://schemas.microsoft.com/office/powerpoint/2010/main" val="313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98426"/>
            <a:ext cx="8229600" cy="561975"/>
          </a:xfrm>
        </p:spPr>
        <p:txBody>
          <a:bodyPr/>
          <a:lstStyle/>
          <a:p>
            <a:r>
              <a:rPr lang="en-US" altLang="zh-CN" sz="3600" dirty="0"/>
              <a:t>X86-64</a:t>
            </a:r>
            <a:r>
              <a:rPr lang="zh-CN" altLang="en-US" sz="3600" dirty="0"/>
              <a:t>架构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0863" y="836614"/>
            <a:ext cx="8324850" cy="5788025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背景</a:t>
            </a:r>
          </a:p>
          <a:p>
            <a:pPr lvl="1">
              <a:spcBef>
                <a:spcPct val="40000"/>
              </a:spcBef>
            </a:pP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最早推出的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位架构是基于超长指令字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VLIW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技术的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IA-64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称其为显式并行指令计算机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EPIC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Explicitly Parallel Instruction Computer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）。安腾和安腾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分别在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年和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2002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年问世，它们是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体系结构的最早的具体实现。 </a:t>
            </a:r>
          </a:p>
          <a:p>
            <a:pPr lvl="1">
              <a:spcBef>
                <a:spcPct val="40000"/>
              </a:spcBef>
            </a:pP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架构上的失败，抢先在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年推出兼容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位版本指令集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获得了以前属于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的一些高端市场。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后来将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更名为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AMD64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ct val="4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2004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年推出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IA32-EM64T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，它支持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指令集。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为了表示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EM64T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位模式特点，又使其与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有所区别，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2006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年开始把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EM64T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改名为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Intel 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7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5105401" y="989610"/>
            <a:ext cx="4760919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000" kern="0">
                <a:solidFill>
                  <a:sysClr val="windowText" lastClr="000000"/>
                </a:solidFill>
              </a:rPr>
              <a:t>8048328:    55              push   %ebp</a:t>
            </a:r>
          </a:p>
          <a:p>
            <a:r>
              <a:rPr lang="en-US" altLang="zh-CN" sz="2000" kern="0">
                <a:solidFill>
                  <a:sysClr val="windowText" lastClr="000000"/>
                </a:solidFill>
              </a:rPr>
              <a:t>8048329:    89 e5         mov    %esp,%ebp</a:t>
            </a:r>
          </a:p>
          <a:p>
            <a:r>
              <a:rPr lang="en-US" altLang="zh-CN" sz="2000" kern="0">
                <a:solidFill>
                  <a:sysClr val="windowText" lastClr="000000"/>
                </a:solidFill>
              </a:rPr>
              <a:t>804832b:    d9 e8         </a:t>
            </a:r>
            <a:r>
              <a:rPr lang="en-US" altLang="zh-CN" sz="2000" kern="0">
                <a:solidFill>
                  <a:srgbClr val="FF3300"/>
                </a:solidFill>
              </a:rPr>
              <a:t>fld1 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  </a:t>
            </a:r>
          </a:p>
          <a:p>
            <a:r>
              <a:rPr lang="en-US" altLang="zh-CN" sz="2000" kern="0">
                <a:solidFill>
                  <a:sysClr val="windowText" lastClr="000000"/>
                </a:solidFill>
              </a:rPr>
              <a:t>804832d:    da 75 08    </a:t>
            </a:r>
            <a:r>
              <a:rPr lang="en-US" altLang="zh-CN" sz="2000" kern="0">
                <a:solidFill>
                  <a:srgbClr val="FF3300"/>
                </a:solidFill>
              </a:rPr>
              <a:t>fidivl 0x8(%ebp)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altLang="zh-CN" sz="2000" kern="0">
                <a:solidFill>
                  <a:sysClr val="windowText" lastClr="000000"/>
                </a:solidFill>
              </a:rPr>
              <a:t>8048330:    c9               leave  </a:t>
            </a:r>
          </a:p>
          <a:p>
            <a:r>
              <a:rPr lang="en-US" altLang="zh-CN" sz="2000" kern="0">
                <a:solidFill>
                  <a:sysClr val="windowText" lastClr="000000"/>
                </a:solidFill>
              </a:rPr>
              <a:t>8048331:    c3               ret</a:t>
            </a:r>
            <a:r>
              <a:rPr lang="en-US" altLang="zh-CN" kern="0">
                <a:solidFill>
                  <a:sysClr val="windowText" lastClr="000000"/>
                </a:solidFill>
              </a:rPr>
              <a:t>    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1955801" y="1112006"/>
            <a:ext cx="2430463" cy="13542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 sz="2200" kern="0">
                <a:solidFill>
                  <a:sysClr val="windowText" lastClr="000000"/>
                </a:solidFill>
              </a:rPr>
              <a:t>double f(int x)</a:t>
            </a:r>
          </a:p>
          <a:p>
            <a:r>
              <a:rPr lang="en-US" altLang="zh-CN" sz="2200" ker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altLang="zh-CN" sz="2200" kern="0">
                <a:solidFill>
                  <a:sysClr val="windowText" lastClr="000000"/>
                </a:solidFill>
              </a:rPr>
              <a:t>     return 1.0 / x ;</a:t>
            </a:r>
          </a:p>
          <a:p>
            <a:r>
              <a:rPr lang="en-US" altLang="zh-CN" sz="2200" kern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1692275" y="3114675"/>
            <a:ext cx="8271816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</a:pPr>
            <a:r>
              <a:rPr lang="zh-CN" altLang="en-US" sz="2000" kern="0">
                <a:solidFill>
                  <a:srgbClr val="0066FF"/>
                </a:solidFill>
              </a:rPr>
              <a:t>两条重要指令的功能如下。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zh-CN" sz="2000" kern="0">
                <a:solidFill>
                  <a:srgbClr val="FF3300"/>
                </a:solidFill>
              </a:rPr>
              <a:t>fld1</a:t>
            </a:r>
            <a:r>
              <a:rPr lang="zh-CN" altLang="en-US" sz="2000" kern="0">
                <a:solidFill>
                  <a:srgbClr val="FF3300"/>
                </a:solidFill>
              </a:rPr>
              <a:t>：将常数</a:t>
            </a:r>
            <a:r>
              <a:rPr lang="en-US" altLang="zh-CN" sz="2000" kern="0">
                <a:solidFill>
                  <a:srgbClr val="FF3300"/>
                </a:solidFill>
              </a:rPr>
              <a:t>1</a:t>
            </a:r>
            <a:r>
              <a:rPr lang="zh-CN" altLang="en-US" sz="2000" kern="0">
                <a:solidFill>
                  <a:srgbClr val="FF3300"/>
                </a:solidFill>
              </a:rPr>
              <a:t>压入栈顶</a:t>
            </a:r>
            <a:r>
              <a:rPr lang="en-US" altLang="zh-CN" sz="2000" kern="0">
                <a:solidFill>
                  <a:srgbClr val="FF3300"/>
                </a:solidFill>
              </a:rPr>
              <a:t>ST(0)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zh-CN" sz="2000" kern="0">
                <a:solidFill>
                  <a:srgbClr val="FF3300"/>
                </a:solidFill>
              </a:rPr>
              <a:t>fidivl</a:t>
            </a:r>
            <a:r>
              <a:rPr lang="zh-CN" altLang="en-US" sz="2000" kern="0">
                <a:solidFill>
                  <a:srgbClr val="FF3300"/>
                </a:solidFill>
              </a:rPr>
              <a:t>：将指定存储单元操作数</a:t>
            </a:r>
            <a:r>
              <a:rPr lang="en-US" altLang="zh-CN" sz="2000" kern="0">
                <a:solidFill>
                  <a:srgbClr val="FF3300"/>
                </a:solidFill>
              </a:rPr>
              <a:t>M[R[ebp]+8]</a:t>
            </a:r>
            <a:r>
              <a:rPr lang="zh-CN" altLang="en-US" sz="2000" kern="0">
                <a:solidFill>
                  <a:srgbClr val="FF3300"/>
                </a:solidFill>
              </a:rPr>
              <a:t>中的</a:t>
            </a:r>
            <a:r>
              <a:rPr lang="en-US" altLang="zh-CN" sz="2000" kern="0">
                <a:solidFill>
                  <a:srgbClr val="FF3300"/>
                </a:solidFill>
              </a:rPr>
              <a:t>int</a:t>
            </a:r>
            <a:r>
              <a:rPr lang="zh-CN" altLang="en-US" sz="2000" kern="0">
                <a:solidFill>
                  <a:srgbClr val="FF3300"/>
                </a:solidFill>
              </a:rPr>
              <a:t>型数转换为</a:t>
            </a:r>
            <a:r>
              <a:rPr lang="en-US" altLang="zh-CN" sz="2000" kern="0">
                <a:solidFill>
                  <a:srgbClr val="FF3300"/>
                </a:solidFill>
              </a:rPr>
              <a:t>double</a:t>
            </a:r>
            <a:r>
              <a:rPr lang="zh-CN" altLang="en-US" sz="2000" kern="0">
                <a:solidFill>
                  <a:srgbClr val="FF3300"/>
                </a:solidFill>
              </a:rPr>
              <a:t>型，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2000" kern="0">
                <a:solidFill>
                  <a:srgbClr val="FF3300"/>
                </a:solidFill>
              </a:rPr>
              <a:t>            再将</a:t>
            </a:r>
            <a:r>
              <a:rPr lang="en-US" altLang="zh-CN" sz="2000" kern="0">
                <a:solidFill>
                  <a:srgbClr val="FF3300"/>
                </a:solidFill>
              </a:rPr>
              <a:t>ST(0)</a:t>
            </a:r>
            <a:r>
              <a:rPr lang="zh-CN" altLang="en-US" sz="2000" kern="0">
                <a:solidFill>
                  <a:srgbClr val="FF3300"/>
                </a:solidFill>
              </a:rPr>
              <a:t>除以该数，并将结果存入</a:t>
            </a:r>
            <a:r>
              <a:rPr lang="en-US" altLang="zh-CN" sz="2000" kern="0">
                <a:solidFill>
                  <a:srgbClr val="FF3300"/>
                </a:solidFill>
              </a:rPr>
              <a:t>ST(0)</a:t>
            </a:r>
            <a:r>
              <a:rPr lang="zh-CN" altLang="en-US" sz="2000" kern="0">
                <a:solidFill>
                  <a:srgbClr val="FF3300"/>
                </a:solidFill>
              </a:rPr>
              <a:t>中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1658939" y="5597526"/>
            <a:ext cx="8982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 kern="0">
                <a:solidFill>
                  <a:sysClr val="windowText" lastClr="000000"/>
                </a:solidFill>
              </a:rPr>
              <a:t>0.1=0.00011[0011]B= 0.00011 0011 0011 0011 0011 0011 0011</a:t>
            </a:r>
            <a:r>
              <a:rPr lang="en-US" altLang="en-US" sz="2000" kern="0">
                <a:solidFill>
                  <a:sysClr val="windowText" lastClr="000000"/>
                </a:solidFill>
              </a:rPr>
              <a:t>…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B</a:t>
            </a:r>
            <a:endParaRPr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688136" name="Text Box 8"/>
          <p:cNvSpPr txBox="1">
            <a:spLocks noChangeArrowheads="1"/>
          </p:cNvSpPr>
          <p:nvPr/>
        </p:nvSpPr>
        <p:spPr bwMode="auto">
          <a:xfrm>
            <a:off x="1685926" y="5146676"/>
            <a:ext cx="2295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kern="0">
                <a:solidFill>
                  <a:sysClr val="windowText" lastClr="000000"/>
                </a:solidFill>
              </a:rPr>
              <a:t>f(10)=0.1</a:t>
            </a:r>
          </a:p>
        </p:txBody>
      </p:sp>
    </p:spTree>
    <p:extLst>
      <p:ext uri="{BB962C8B-B14F-4D97-AF65-F5344CB8AC3E}">
        <p14:creationId xmlns:p14="http://schemas.microsoft.com/office/powerpoint/2010/main" val="400453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22239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730375" y="607172"/>
            <a:ext cx="6686126" cy="622785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08048334 &lt;main&gt;: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8048334:       55                       push   %ebp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8048335:       89 e5                  mov    %esp,%ebp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8048337:       83 ec 08             sub    $0x8,%esp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804833a:       83 e4 f0             and    $0xfffffff0,%esp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804833d:       83 ec 0c             sub    $0xc,%esp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8048340:       6a 0a                  push   $0xa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8048342:       e8 e1 ff ff ff       call   8048328 &lt;f&gt;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计算</a:t>
            </a:r>
            <a:r>
              <a:rPr lang="en-US" altLang="zh-CN" sz="1700" kern="0">
                <a:solidFill>
                  <a:srgbClr val="3333CC"/>
                </a:solidFill>
              </a:rPr>
              <a:t>a=f(10)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8048347:       dd 5d f8             </a:t>
            </a:r>
            <a:r>
              <a:rPr lang="en-US" altLang="zh-CN" sz="1700" kern="0">
                <a:solidFill>
                  <a:srgbClr val="FF3300"/>
                </a:solidFill>
              </a:rPr>
              <a:t>fstpl  0xfffffff8(%ebp) </a:t>
            </a:r>
            <a:r>
              <a:rPr lang="en-US" altLang="zh-CN" sz="1700" kern="0">
                <a:solidFill>
                  <a:srgbClr val="3333CC"/>
                </a:solidFill>
              </a:rPr>
              <a:t>//a</a:t>
            </a:r>
            <a:r>
              <a:rPr lang="zh-CN" altLang="en-US" sz="1700" kern="0">
                <a:solidFill>
                  <a:srgbClr val="3333CC"/>
                </a:solidFill>
              </a:rPr>
              <a:t>存入内存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804834a:       c7 04 24 0a 00 00 00    movl   $0xa,(%esp,1)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8048351:       e8 d2 ff ff ff       call   8048328 &lt;f&gt; </a:t>
            </a:r>
            <a:r>
              <a:rPr lang="en-US" altLang="zh-CN" kern="0">
                <a:solidFill>
                  <a:srgbClr val="3333CC"/>
                </a:solidFill>
              </a:rPr>
              <a:t>//</a:t>
            </a:r>
            <a:r>
              <a:rPr lang="zh-CN" altLang="en-US" kern="0">
                <a:solidFill>
                  <a:srgbClr val="3333CC"/>
                </a:solidFill>
              </a:rPr>
              <a:t>计算</a:t>
            </a:r>
            <a:r>
              <a:rPr lang="en-US" altLang="zh-CN" kern="0">
                <a:solidFill>
                  <a:srgbClr val="3333CC"/>
                </a:solidFill>
              </a:rPr>
              <a:t>b=f(10)</a:t>
            </a:r>
            <a:endParaRPr lang="en-US" altLang="zh-CN" sz="1700" kern="0">
              <a:solidFill>
                <a:sysClr val="windowText" lastClr="000000"/>
              </a:solidFill>
            </a:endParaRP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8048356:       dd 45 f8             </a:t>
            </a:r>
            <a:r>
              <a:rPr lang="en-US" altLang="zh-CN" sz="1700" kern="0">
                <a:solidFill>
                  <a:srgbClr val="FF3300"/>
                </a:solidFill>
              </a:rPr>
              <a:t>fldl   0xfffffff8(%ebp)</a:t>
            </a:r>
            <a:r>
              <a:rPr lang="en-US" altLang="zh-CN" sz="1700" kern="0">
                <a:solidFill>
                  <a:sysClr val="windowText" lastClr="000000"/>
                </a:solidFill>
              </a:rPr>
              <a:t> </a:t>
            </a:r>
            <a:r>
              <a:rPr lang="en-US" altLang="zh-CN" sz="1700" kern="0">
                <a:solidFill>
                  <a:srgbClr val="3333CC"/>
                </a:solidFill>
              </a:rPr>
              <a:t>//a</a:t>
            </a:r>
            <a:r>
              <a:rPr lang="zh-CN" altLang="en-US" sz="1700" kern="0">
                <a:solidFill>
                  <a:srgbClr val="3333CC"/>
                </a:solidFill>
              </a:rPr>
              <a:t>入栈顶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8048359:       58                       pop    %eax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804835a:       da e9                  fucompp     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比较</a:t>
            </a:r>
            <a:r>
              <a:rPr lang="en-US" altLang="zh-CN" sz="1700" kern="0">
                <a:solidFill>
                  <a:srgbClr val="3333CC"/>
                </a:solidFill>
              </a:rPr>
              <a:t>ST(0)</a:t>
            </a:r>
            <a:r>
              <a:rPr lang="en-US" altLang="zh-CN" sz="1700" kern="0">
                <a:solidFill>
                  <a:srgbClr val="FF3300"/>
                </a:solidFill>
              </a:rPr>
              <a:t>a</a:t>
            </a:r>
            <a:r>
              <a:rPr lang="zh-CN" altLang="en-US" sz="1700" kern="0">
                <a:solidFill>
                  <a:srgbClr val="3333CC"/>
                </a:solidFill>
              </a:rPr>
              <a:t>和</a:t>
            </a:r>
            <a:r>
              <a:rPr lang="en-US" altLang="zh-CN" sz="1700" kern="0">
                <a:solidFill>
                  <a:srgbClr val="3333CC"/>
                </a:solidFill>
              </a:rPr>
              <a:t>ST(1)</a:t>
            </a:r>
            <a:r>
              <a:rPr lang="en-US" altLang="zh-CN" sz="1700" kern="0">
                <a:solidFill>
                  <a:srgbClr val="FF3300"/>
                </a:solidFill>
              </a:rPr>
              <a:t>b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804835c:       df e0                   fnstsw %ax 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把</a:t>
            </a:r>
            <a:r>
              <a:rPr lang="en-US" altLang="zh-CN" sz="1700" kern="0">
                <a:solidFill>
                  <a:srgbClr val="3333CC"/>
                </a:solidFill>
              </a:rPr>
              <a:t>FPU</a:t>
            </a:r>
            <a:r>
              <a:rPr lang="zh-CN" altLang="en-US" sz="1700" kern="0">
                <a:solidFill>
                  <a:srgbClr val="3333CC"/>
                </a:solidFill>
              </a:rPr>
              <a:t>状态字送到</a:t>
            </a:r>
            <a:r>
              <a:rPr lang="en-US" altLang="zh-CN" sz="1700" kern="0">
                <a:solidFill>
                  <a:srgbClr val="3333CC"/>
                </a:solidFill>
              </a:rPr>
              <a:t>AX</a:t>
            </a:r>
            <a:endParaRPr lang="zh-CN" altLang="en-US" sz="1700" kern="0">
              <a:solidFill>
                <a:srgbClr val="3333CC"/>
              </a:solidFill>
            </a:endParaRP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804835e:       80 e4 45             and    $0x45,%ah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8048361:       80 fc 40              cmp    $0x40,%ah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8048364:       0f 94 c0              sete   %al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8048367:       5a                       pop    %edx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8048368:       0f b6 c0             movzbl %al,%eax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804836b:       50                      push   %eax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804836c:       68 d8 83 04 08  push   $0x80483d8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8048371:       e8 f2 fe ff ff      call   8048268 &lt;_init+0x38&gt;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8048376:       c9                      leave  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8048377:       c3                      ret 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8975726" y="279401"/>
            <a:ext cx="1350963" cy="13827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 kern="0">
                <a:solidFill>
                  <a:sysClr val="windowText" lastClr="000000"/>
                </a:solidFill>
              </a:rPr>
              <a:t> …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a = f(10) ;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b = f(10) ;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i = a == b;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… </a:t>
            </a:r>
          </a:p>
        </p:txBody>
      </p:sp>
      <p:sp>
        <p:nvSpPr>
          <p:cNvPr id="694281" name="Rectangle 9"/>
          <p:cNvSpPr>
            <a:spLocks noChangeArrowheads="1"/>
          </p:cNvSpPr>
          <p:nvPr/>
        </p:nvSpPr>
        <p:spPr bwMode="auto">
          <a:xfrm>
            <a:off x="7626350" y="4464050"/>
            <a:ext cx="2744788" cy="152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kern="0">
                <a:solidFill>
                  <a:srgbClr val="CC3300"/>
                </a:solidFill>
              </a:rPr>
              <a:t>0.1</a:t>
            </a:r>
            <a:r>
              <a:rPr lang="zh-CN" altLang="en-US" kern="0">
                <a:solidFill>
                  <a:srgbClr val="CC3300"/>
                </a:solidFill>
              </a:rPr>
              <a:t>是无限循环小数，无法精确表示，因而，</a:t>
            </a:r>
            <a:r>
              <a:rPr lang="zh-CN" altLang="en-US" kern="0">
                <a:solidFill>
                  <a:srgbClr val="FF3300"/>
                </a:solidFill>
              </a:rPr>
              <a:t>比较时，</a:t>
            </a:r>
            <a:r>
              <a:rPr lang="en-US" altLang="zh-CN" kern="0">
                <a:solidFill>
                  <a:srgbClr val="FF3300"/>
                </a:solidFill>
              </a:rPr>
              <a:t>a</a:t>
            </a:r>
            <a:r>
              <a:rPr lang="zh-CN" altLang="en-US" kern="0">
                <a:solidFill>
                  <a:srgbClr val="FF3300"/>
                </a:solidFill>
              </a:rPr>
              <a:t>舍入过而</a:t>
            </a:r>
            <a:r>
              <a:rPr lang="en-US" altLang="zh-CN" kern="0">
                <a:solidFill>
                  <a:srgbClr val="FF3300"/>
                </a:solidFill>
              </a:rPr>
              <a:t>b</a:t>
            </a:r>
            <a:r>
              <a:rPr lang="zh-CN" altLang="en-US" kern="0">
                <a:solidFill>
                  <a:srgbClr val="FF3300"/>
                </a:solidFill>
              </a:rPr>
              <a:t>没有舍入过，故 </a:t>
            </a:r>
            <a:r>
              <a:rPr lang="en-US" altLang="zh-CN" kern="0">
                <a:solidFill>
                  <a:srgbClr val="FF3300"/>
                </a:solidFill>
              </a:rPr>
              <a:t>a</a:t>
            </a:r>
            <a:r>
              <a:rPr lang="en-US" altLang="zh-CN" ker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≠b</a:t>
            </a:r>
            <a:endParaRPr lang="en-US" altLang="en-US" ker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9110664" y="2581276"/>
            <a:ext cx="155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kern="0">
                <a:solidFill>
                  <a:sysClr val="windowText" lastClr="000000"/>
                </a:solidFill>
              </a:rPr>
              <a:t>80</a:t>
            </a:r>
            <a:r>
              <a:rPr lang="zh-CN" altLang="en-US" kern="0">
                <a:solidFill>
                  <a:sysClr val="windowText" lastClr="000000"/>
                </a:solidFill>
              </a:rPr>
              <a:t>位</a:t>
            </a:r>
            <a:r>
              <a:rPr lang="zh-CN" alt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lang="en-US" altLang="zh-CN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64</a:t>
            </a:r>
            <a:r>
              <a:rPr lang="zh-CN" alt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位</a:t>
            </a:r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8948739" y="3302001"/>
            <a:ext cx="155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kern="0">
                <a:solidFill>
                  <a:sysClr val="windowText" lastClr="000000"/>
                </a:solidFill>
              </a:rPr>
              <a:t>64</a:t>
            </a:r>
            <a:r>
              <a:rPr lang="zh-CN" altLang="en-US" kern="0">
                <a:solidFill>
                  <a:sysClr val="windowText" lastClr="000000"/>
                </a:solidFill>
              </a:rPr>
              <a:t>位</a:t>
            </a:r>
            <a:r>
              <a:rPr lang="zh-CN" alt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lang="en-US" altLang="zh-CN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zh-CN" alt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4853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/>
      <p:bldP spid="694282" grpId="0"/>
      <p:bldP spid="6942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1633538" y="1217321"/>
            <a:ext cx="6750246" cy="4604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8048342:       e8 e1 ff ff ff      call   8048328 &lt;f&gt;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计算</a:t>
            </a:r>
            <a:r>
              <a:rPr lang="en-US" altLang="zh-CN" sz="1700" kern="0">
                <a:solidFill>
                  <a:srgbClr val="3333CC"/>
                </a:solidFill>
              </a:rPr>
              <a:t>a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8048347:       dd 5d f8           </a:t>
            </a:r>
            <a:r>
              <a:rPr lang="en-US" altLang="zh-CN" sz="1700" kern="0">
                <a:solidFill>
                  <a:srgbClr val="FF3300"/>
                </a:solidFill>
              </a:rPr>
              <a:t>fstpl  0xfffffff8(%ebp)</a:t>
            </a:r>
            <a:r>
              <a:rPr lang="en-US" altLang="zh-CN" sz="1700" kern="0">
                <a:solidFill>
                  <a:sysClr val="windowText" lastClr="000000"/>
                </a:solidFill>
              </a:rPr>
              <a:t>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把</a:t>
            </a:r>
            <a:r>
              <a:rPr lang="en-US" altLang="zh-CN" sz="1700" kern="0">
                <a:solidFill>
                  <a:srgbClr val="3333CC"/>
                </a:solidFill>
              </a:rPr>
              <a:t>a</a:t>
            </a:r>
            <a:r>
              <a:rPr lang="zh-CN" altLang="en-US" sz="1700" kern="0">
                <a:solidFill>
                  <a:srgbClr val="3333CC"/>
                </a:solidFill>
              </a:rPr>
              <a:t>存回内存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 kern="0">
                <a:solidFill>
                  <a:sysClr val="windowText" lastClr="000000"/>
                </a:solidFill>
              </a:rPr>
              <a:t>                                                          </a:t>
            </a:r>
            <a:r>
              <a:rPr lang="en-US" altLang="zh-CN" sz="1700" kern="0">
                <a:solidFill>
                  <a:srgbClr val="3333CC"/>
                </a:solidFill>
              </a:rPr>
              <a:t>//a</a:t>
            </a:r>
            <a:r>
              <a:rPr lang="zh-CN" altLang="en-US" sz="1700" kern="0">
                <a:solidFill>
                  <a:srgbClr val="3333CC"/>
                </a:solidFill>
              </a:rPr>
              <a:t>产生精度损失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 kern="0">
                <a:solidFill>
                  <a:sysClr val="windowText" lastClr="000000"/>
                </a:solidFill>
              </a:rPr>
              <a:t> </a:t>
            </a:r>
            <a:r>
              <a:rPr lang="en-US" altLang="zh-CN" sz="1700" kern="0">
                <a:solidFill>
                  <a:sysClr val="windowText" lastClr="000000"/>
                </a:solidFill>
              </a:rPr>
              <a:t>804834a:       c7 04 24 0a 00 00 00    movl   $0xa,(%esp,1)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8048351:       e8 d2 ff ff ff     call   8048328 &lt;f&gt;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计算</a:t>
            </a:r>
            <a:r>
              <a:rPr lang="en-US" altLang="zh-CN" sz="1700" kern="0">
                <a:solidFill>
                  <a:srgbClr val="3333CC"/>
                </a:solidFill>
              </a:rPr>
              <a:t>b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8048356:       dd 5d f0           </a:t>
            </a:r>
            <a:r>
              <a:rPr lang="en-US" altLang="zh-CN" sz="1700" kern="0">
                <a:solidFill>
                  <a:srgbClr val="FF3300"/>
                </a:solidFill>
              </a:rPr>
              <a:t>fstpl  0xfffffff0(%ebp)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把</a:t>
            </a:r>
            <a:r>
              <a:rPr lang="en-US" altLang="zh-CN" sz="1700" kern="0">
                <a:solidFill>
                  <a:srgbClr val="3333CC"/>
                </a:solidFill>
              </a:rPr>
              <a:t>b</a:t>
            </a:r>
            <a:r>
              <a:rPr lang="zh-CN" altLang="en-US" sz="1700" kern="0">
                <a:solidFill>
                  <a:srgbClr val="3333CC"/>
                </a:solidFill>
              </a:rPr>
              <a:t>存回内存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 kern="0">
                <a:solidFill>
                  <a:sysClr val="windowText" lastClr="000000"/>
                </a:solidFill>
              </a:rPr>
              <a:t>                                                         </a:t>
            </a:r>
            <a:r>
              <a:rPr lang="en-US" altLang="zh-CN" sz="1700" kern="0">
                <a:solidFill>
                  <a:srgbClr val="3333CC"/>
                </a:solidFill>
              </a:rPr>
              <a:t>//b</a:t>
            </a:r>
            <a:r>
              <a:rPr lang="zh-CN" altLang="en-US" sz="1700" kern="0">
                <a:solidFill>
                  <a:srgbClr val="3333CC"/>
                </a:solidFill>
              </a:rPr>
              <a:t>产生精度损失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 kern="0">
                <a:solidFill>
                  <a:sysClr val="windowText" lastClr="000000"/>
                </a:solidFill>
              </a:rPr>
              <a:t> </a:t>
            </a:r>
            <a:r>
              <a:rPr lang="en-US" altLang="zh-CN" sz="1700" kern="0">
                <a:solidFill>
                  <a:sysClr val="windowText" lastClr="000000"/>
                </a:solidFill>
              </a:rPr>
              <a:t>8048359:       c7 04 24 0a 00 00 00    </a:t>
            </a:r>
            <a:r>
              <a:rPr lang="en-US" altLang="zh-CN" sz="1700" kern="0">
                <a:solidFill>
                  <a:srgbClr val="CC3300"/>
                </a:solidFill>
              </a:rPr>
              <a:t>movl   $0xa,(%esp,1)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8048360:       e8 c3 ff ff ff      </a:t>
            </a:r>
            <a:r>
              <a:rPr lang="en-US" altLang="zh-CN" sz="1700" kern="0">
                <a:solidFill>
                  <a:srgbClr val="CC3300"/>
                </a:solidFill>
              </a:rPr>
              <a:t>call   8048328 &lt;f&gt;</a:t>
            </a:r>
            <a:r>
              <a:rPr lang="en-US" altLang="zh-CN" sz="1700" kern="0">
                <a:solidFill>
                  <a:sysClr val="windowText" lastClr="000000"/>
                </a:solidFill>
              </a:rPr>
              <a:t>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计算</a:t>
            </a:r>
            <a:r>
              <a:rPr lang="en-US" altLang="zh-CN" sz="1700" kern="0">
                <a:solidFill>
                  <a:srgbClr val="3333CC"/>
                </a:solidFill>
              </a:rPr>
              <a:t>c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8048365:       dd d8                </a:t>
            </a:r>
            <a:r>
              <a:rPr lang="en-US" altLang="zh-CN" sz="1700" kern="0">
                <a:solidFill>
                  <a:srgbClr val="CC3300"/>
                </a:solidFill>
              </a:rPr>
              <a:t>fstp   %st(0)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8048367:       dd 45 f8            fldl   0xfffffff8(%ebp)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从内存中载入</a:t>
            </a:r>
            <a:r>
              <a:rPr lang="en-US" altLang="zh-CN" sz="1700" kern="0">
                <a:solidFill>
                  <a:srgbClr val="3333CC"/>
                </a:solidFill>
              </a:rPr>
              <a:t>a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804836a:       dd 45 f0            fldl   0xfffffff0(%ebp)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从内存中载入</a:t>
            </a:r>
            <a:r>
              <a:rPr lang="en-US" altLang="zh-CN" sz="1700" kern="0">
                <a:solidFill>
                  <a:srgbClr val="3333CC"/>
                </a:solidFill>
              </a:rPr>
              <a:t>b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804836d:       d9 c9                 fxch   %st(1) 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804836f:       58                       pop    %eax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8048370:       da e9                 fucompp </a:t>
            </a:r>
            <a:r>
              <a:rPr lang="en-US" altLang="zh-CN" sz="1700" kern="0">
                <a:solidFill>
                  <a:srgbClr val="3333CC"/>
                </a:solidFill>
              </a:rPr>
              <a:t>//</a:t>
            </a:r>
            <a:r>
              <a:rPr lang="zh-CN" altLang="en-US" sz="1700" kern="0">
                <a:solidFill>
                  <a:srgbClr val="3333CC"/>
                </a:solidFill>
              </a:rPr>
              <a:t>比较</a:t>
            </a:r>
            <a:r>
              <a:rPr lang="en-US" altLang="zh-CN" sz="1700" kern="0">
                <a:solidFill>
                  <a:srgbClr val="3333CC"/>
                </a:solidFill>
              </a:rPr>
              <a:t>a , b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 kern="0">
                <a:solidFill>
                  <a:sysClr val="windowText" lastClr="000000"/>
                </a:solidFill>
              </a:rPr>
              <a:t> 8048372:       df e0                  fnstsw %ax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8975726" y="236538"/>
            <a:ext cx="1350963" cy="1657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 kern="0">
                <a:solidFill>
                  <a:sysClr val="windowText" lastClr="000000"/>
                </a:solidFill>
              </a:rPr>
              <a:t> …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a = f(10) ;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b = f(10) ;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</a:t>
            </a:r>
            <a:r>
              <a:rPr lang="en-US" altLang="zh-CN" kern="0">
                <a:solidFill>
                  <a:srgbClr val="CC3300"/>
                </a:solidFill>
              </a:rPr>
              <a:t>c = f(10) ;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i = a == b;</a:t>
            </a:r>
          </a:p>
          <a:p>
            <a:r>
              <a:rPr lang="en-US" altLang="zh-CN" kern="0">
                <a:solidFill>
                  <a:sysClr val="windowText" lastClr="000000"/>
                </a:solidFill>
              </a:rPr>
              <a:t> … 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7535864" y="5164138"/>
            <a:ext cx="2384425" cy="1238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r>
              <a:rPr lang="en-US" altLang="zh-CN" sz="1900" kern="0">
                <a:solidFill>
                  <a:srgbClr val="CC3300"/>
                </a:solidFill>
              </a:rPr>
              <a:t>0.1</a:t>
            </a:r>
            <a:r>
              <a:rPr lang="zh-CN" altLang="en-US" sz="1900" kern="0">
                <a:solidFill>
                  <a:srgbClr val="CC3300"/>
                </a:solidFill>
              </a:rPr>
              <a:t>是无限循环小数，无法精确表示，因而，</a:t>
            </a:r>
            <a:r>
              <a:rPr lang="zh-CN" altLang="en-US" sz="1900" kern="0">
                <a:solidFill>
                  <a:srgbClr val="FF3300"/>
                </a:solidFill>
              </a:rPr>
              <a:t>比较时，</a:t>
            </a:r>
            <a:r>
              <a:rPr lang="en-US" altLang="zh-CN" sz="1900" kern="0">
                <a:solidFill>
                  <a:srgbClr val="FF3300"/>
                </a:solidFill>
              </a:rPr>
              <a:t>a</a:t>
            </a:r>
            <a:r>
              <a:rPr lang="zh-CN" altLang="en-US" sz="1900" kern="0">
                <a:solidFill>
                  <a:srgbClr val="FF3300"/>
                </a:solidFill>
              </a:rPr>
              <a:t>和</a:t>
            </a:r>
            <a:r>
              <a:rPr lang="en-US" altLang="zh-CN" sz="1900" kern="0">
                <a:solidFill>
                  <a:srgbClr val="FF3300"/>
                </a:solidFill>
              </a:rPr>
              <a:t>b</a:t>
            </a:r>
            <a:r>
              <a:rPr lang="zh-CN" altLang="en-US" sz="1900" kern="0">
                <a:solidFill>
                  <a:srgbClr val="FF3300"/>
                </a:solidFill>
              </a:rPr>
              <a:t>都是舍入过的，故 </a:t>
            </a:r>
            <a:r>
              <a:rPr lang="en-US" altLang="zh-CN" sz="1900" kern="0">
                <a:solidFill>
                  <a:srgbClr val="FF3300"/>
                </a:solidFill>
              </a:rPr>
              <a:t>a</a:t>
            </a:r>
            <a:r>
              <a:rPr lang="en-US" altLang="zh-CN" sz="1900" kern="0">
                <a:solidFill>
                  <a:srgbClr val="FF3300"/>
                </a:solidFill>
                <a:cs typeface="Arial" pitchFamily="34" charset="0"/>
              </a:rPr>
              <a:t>=b</a:t>
            </a:r>
            <a:r>
              <a:rPr lang="zh-CN" altLang="en-US" sz="1900" kern="0">
                <a:solidFill>
                  <a:srgbClr val="FF3300"/>
                </a:solidFill>
                <a:cs typeface="Arial" pitchFamily="34" charset="0"/>
              </a:rPr>
              <a:t>！</a:t>
            </a:r>
            <a:endParaRPr lang="en-US" altLang="en-US" sz="1900" kern="0">
              <a:solidFill>
                <a:srgbClr val="FF33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866776"/>
            <a:ext cx="8675688" cy="52181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从这个例子可以看出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编译器的设计和硬件结构紧密相关。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3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编译器设计者</a:t>
            </a:r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来说，只有真正了解底层硬件结构和真正理解指令集体系结构，才能够翻译出没有错误的目标代码，并为程序员完全屏蔽掉硬件实现的细节，方便应用程序员开发出可靠的程序。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3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应用程序开发者</a:t>
            </a:r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来说，也只有真正了解底层硬件的结构，才有能力编制出高效的程序，能够快速定位出错的地方，并对程序的行为作出正确的判断。</a:t>
            </a:r>
          </a:p>
        </p:txBody>
      </p:sp>
    </p:spTree>
    <p:extLst>
      <p:ext uri="{BB962C8B-B14F-4D97-AF65-F5344CB8AC3E}">
        <p14:creationId xmlns:p14="http://schemas.microsoft.com/office/powerpoint/2010/main" val="40809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97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9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6" y="863600"/>
            <a:ext cx="8505825" cy="5626100"/>
          </a:xfrm>
          <a:prstGeom prst="rect">
            <a:avLst/>
          </a:prstGeom>
          <a:noFill/>
        </p:spPr>
      </p:pic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6861176" y="5499101"/>
            <a:ext cx="3421063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kern="0">
                <a:solidFill>
                  <a:sysClr val="windowText" lastClr="000000"/>
                </a:solidFill>
              </a:rPr>
              <a:t>关键差别在于一条指令：</a:t>
            </a:r>
          </a:p>
          <a:p>
            <a:pPr>
              <a:spcBef>
                <a:spcPct val="50000"/>
              </a:spcBef>
            </a:pPr>
            <a:r>
              <a:rPr lang="en-US" altLang="zh-CN" sz="2400" kern="0">
                <a:solidFill>
                  <a:srgbClr val="FF0000"/>
                </a:solidFill>
              </a:rPr>
              <a:t>fldl</a:t>
            </a:r>
            <a:r>
              <a:rPr lang="en-US" altLang="zh-CN" sz="2400" kern="0">
                <a:solidFill>
                  <a:sysClr val="windowText" lastClr="000000"/>
                </a:solidFill>
              </a:rPr>
              <a:t> </a:t>
            </a:r>
            <a:r>
              <a:rPr lang="zh-CN" altLang="en-US" sz="2400" kern="0">
                <a:solidFill>
                  <a:sysClr val="windowText" lastClr="000000"/>
                </a:solidFill>
              </a:rPr>
              <a:t>和 </a:t>
            </a:r>
            <a:r>
              <a:rPr lang="en-US" altLang="zh-CN" sz="2400" kern="0">
                <a:solidFill>
                  <a:srgbClr val="FF0000"/>
                </a:solidFill>
              </a:rPr>
              <a:t>fildl</a:t>
            </a:r>
            <a:r>
              <a:rPr lang="en-US" altLang="zh-CN" sz="2400" kern="0">
                <a:solidFill>
                  <a:sysClr val="windowText" lastClr="000000"/>
                </a:solidFill>
              </a:rPr>
              <a:t> </a:t>
            </a: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697350" name="Line 6"/>
          <p:cNvSpPr>
            <a:spLocks noChangeShapeType="1"/>
          </p:cNvSpPr>
          <p:nvPr/>
        </p:nvSpPr>
        <p:spPr bwMode="auto">
          <a:xfrm>
            <a:off x="4475163" y="3068638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4926013" y="3698875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9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7726" y="908050"/>
            <a:ext cx="8550275" cy="5626100"/>
          </a:xfrm>
          <a:prstGeom prst="rect">
            <a:avLst/>
          </a:prstGeom>
          <a:noFill/>
        </p:spPr>
      </p:pic>
      <p:sp>
        <p:nvSpPr>
          <p:cNvPr id="698373" name="Line 5"/>
          <p:cNvSpPr>
            <a:spLocks noChangeShapeType="1"/>
          </p:cNvSpPr>
          <p:nvPr/>
        </p:nvSpPr>
        <p:spPr bwMode="auto">
          <a:xfrm>
            <a:off x="2090739" y="1133475"/>
            <a:ext cx="11699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8374" name="Line 6"/>
          <p:cNvSpPr>
            <a:spLocks noChangeShapeType="1"/>
          </p:cNvSpPr>
          <p:nvPr/>
        </p:nvSpPr>
        <p:spPr bwMode="auto">
          <a:xfrm>
            <a:off x="2225675" y="1717675"/>
            <a:ext cx="2654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8375" name="Line 7"/>
          <p:cNvSpPr>
            <a:spLocks noChangeShapeType="1"/>
          </p:cNvSpPr>
          <p:nvPr/>
        </p:nvSpPr>
        <p:spPr bwMode="auto">
          <a:xfrm flipV="1">
            <a:off x="2090738" y="2843213"/>
            <a:ext cx="2025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8376" name="Line 8"/>
          <p:cNvSpPr>
            <a:spLocks noChangeShapeType="1"/>
          </p:cNvSpPr>
          <p:nvPr/>
        </p:nvSpPr>
        <p:spPr bwMode="auto">
          <a:xfrm>
            <a:off x="2090738" y="5094288"/>
            <a:ext cx="26543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69837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51" y="2889250"/>
            <a:ext cx="4841875" cy="3924300"/>
          </a:xfrm>
          <a:prstGeom prst="rect">
            <a:avLst/>
          </a:prstGeom>
          <a:noFill/>
        </p:spPr>
      </p:pic>
      <p:sp>
        <p:nvSpPr>
          <p:cNvPr id="698378" name="Text Box 10"/>
          <p:cNvSpPr txBox="1">
            <a:spLocks noChangeArrowheads="1"/>
          </p:cNvSpPr>
          <p:nvPr/>
        </p:nvSpPr>
        <p:spPr bwMode="auto">
          <a:xfrm>
            <a:off x="8661400" y="3424239"/>
            <a:ext cx="134938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kern="0">
                <a:solidFill>
                  <a:srgbClr val="FF33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730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773113"/>
            <a:ext cx="8229600" cy="521811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ea typeface="微软雅黑" pitchFamily="34" charset="-122"/>
              </a:rPr>
              <a:t>有一个回帖如是说，其实也是一知半解！</a:t>
            </a:r>
          </a:p>
        </p:txBody>
      </p:sp>
      <p:pic>
        <p:nvPicPr>
          <p:cNvPr id="69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6" y="1358901"/>
            <a:ext cx="8551863" cy="5084763"/>
          </a:xfrm>
          <a:prstGeom prst="rect">
            <a:avLst/>
          </a:prstGeom>
          <a:noFill/>
        </p:spPr>
      </p:pic>
      <p:sp>
        <p:nvSpPr>
          <p:cNvPr id="699397" name="Line 5"/>
          <p:cNvSpPr>
            <a:spLocks noChangeShapeType="1"/>
          </p:cNvSpPr>
          <p:nvPr/>
        </p:nvSpPr>
        <p:spPr bwMode="auto">
          <a:xfrm>
            <a:off x="1774826" y="3159125"/>
            <a:ext cx="4365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9398" name="Line 6"/>
          <p:cNvSpPr>
            <a:spLocks noChangeShapeType="1"/>
          </p:cNvSpPr>
          <p:nvPr/>
        </p:nvSpPr>
        <p:spPr bwMode="auto">
          <a:xfrm>
            <a:off x="1820864" y="4959350"/>
            <a:ext cx="83264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7040564" y="1403351"/>
            <a:ext cx="3286125" cy="1717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sz="2200" kern="0">
                <a:solidFill>
                  <a:srgbClr val="FF3300"/>
                </a:solidFill>
              </a:rPr>
              <a:t>     请问：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2200" kern="0">
                <a:solidFill>
                  <a:srgbClr val="FF3300"/>
                </a:solidFill>
              </a:rPr>
              <a:t>     这个帖子的回答中，哪些是正确的？哪些是错误的？</a:t>
            </a:r>
          </a:p>
        </p:txBody>
      </p:sp>
    </p:spTree>
    <p:extLst>
      <p:ext uri="{BB962C8B-B14F-4D97-AF65-F5344CB8AC3E}">
        <p14:creationId xmlns:p14="http://schemas.microsoft.com/office/powerpoint/2010/main" val="3749326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浮点操作举例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819151"/>
            <a:ext cx="8229600" cy="5218113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ea typeface="微软雅黑" pitchFamily="34" charset="-122"/>
              </a:rPr>
              <a:t>有一个回帖如是说</a:t>
            </a:r>
          </a:p>
        </p:txBody>
      </p:sp>
      <p:pic>
        <p:nvPicPr>
          <p:cNvPr id="70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825" y="1358900"/>
            <a:ext cx="8686800" cy="4275138"/>
          </a:xfrm>
          <a:prstGeom prst="rect">
            <a:avLst/>
          </a:prstGeom>
          <a:noFill/>
        </p:spPr>
      </p:pic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1955801" y="5903913"/>
            <a:ext cx="846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kern="0">
                <a:solidFill>
                  <a:srgbClr val="FF0000"/>
                </a:solidFill>
                <a:latin typeface="Arial" pitchFamily="34" charset="0"/>
              </a:rPr>
              <a:t>计算机专业人员应该是</a:t>
            </a:r>
            <a:r>
              <a:rPr lang="zh-CN" altLang="en-US" sz="2400" kern="0">
                <a:solidFill>
                  <a:srgbClr val="FF0000"/>
                </a:solidFill>
                <a:latin typeface="微软雅黑"/>
              </a:rPr>
              <a:t>“</a:t>
            </a:r>
            <a:r>
              <a:rPr lang="zh-CN" altLang="en-US" sz="2400" kern="0">
                <a:solidFill>
                  <a:srgbClr val="FF0000"/>
                </a:solidFill>
                <a:latin typeface="Arial" pitchFamily="34" charset="0"/>
              </a:rPr>
              <a:t>上帝</a:t>
            </a:r>
            <a:r>
              <a:rPr lang="zh-CN" altLang="en-US" sz="2400" kern="0">
                <a:solidFill>
                  <a:srgbClr val="FF0000"/>
                </a:solidFill>
                <a:latin typeface="微软雅黑"/>
              </a:rPr>
              <a:t>”</a:t>
            </a:r>
            <a:r>
              <a:rPr lang="zh-CN" altLang="en-US" sz="2400" kern="0">
                <a:solidFill>
                  <a:srgbClr val="FF0000"/>
                </a:solidFill>
                <a:latin typeface="Arial" pitchFamily="34" charset="0"/>
              </a:rPr>
              <a:t>，怎么能自己不明白自己呢！</a:t>
            </a:r>
          </a:p>
        </p:txBody>
      </p:sp>
    </p:spTree>
    <p:extLst>
      <p:ext uri="{BB962C8B-B14F-4D97-AF65-F5344CB8AC3E}">
        <p14:creationId xmlns:p14="http://schemas.microsoft.com/office/powerpoint/2010/main" val="39505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200">
                <a:ea typeface="微软雅黑" pitchFamily="34" charset="-122"/>
              </a:rPr>
              <a:t>IA-32</a:t>
            </a:r>
            <a:r>
              <a:rPr lang="zh-CN" altLang="en-US" sz="3200">
                <a:ea typeface="微软雅黑" pitchFamily="34" charset="-122"/>
              </a:rPr>
              <a:t>和</a:t>
            </a:r>
            <a:r>
              <a:rPr lang="en-US" altLang="zh-CN" sz="3200">
                <a:ea typeface="微软雅黑" pitchFamily="34" charset="-122"/>
              </a:rPr>
              <a:t>x86-64</a:t>
            </a:r>
            <a:r>
              <a:rPr lang="zh-CN" altLang="en-US" sz="3200">
                <a:ea typeface="微软雅黑" pitchFamily="34" charset="-122"/>
              </a:rPr>
              <a:t>的比较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25" y="819151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例：以下是一段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语言代码：</a:t>
            </a:r>
          </a:p>
          <a:p>
            <a:pPr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#include &lt;stdio.h&gt;</a:t>
            </a:r>
          </a:p>
          <a:p>
            <a:pPr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main() </a:t>
            </a:r>
          </a:p>
          <a:p>
            <a:pPr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	double a = 10;</a:t>
            </a:r>
          </a:p>
          <a:p>
            <a:pPr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	printf("a = %d\n", a);</a:t>
            </a:r>
          </a:p>
          <a:p>
            <a:pPr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上运行时，打印结果为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a=0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上运行时，打印一个不确定值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为什么？</a:t>
            </a:r>
          </a:p>
        </p:txBody>
      </p:sp>
      <p:sp>
        <p:nvSpPr>
          <p:cNvPr id="678917" name="Text Box 5"/>
          <p:cNvSpPr txBox="1">
            <a:spLocks noChangeArrowheads="1"/>
          </p:cNvSpPr>
          <p:nvPr/>
        </p:nvSpPr>
        <p:spPr bwMode="auto">
          <a:xfrm>
            <a:off x="1820863" y="5138739"/>
            <a:ext cx="866775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200" kern="0">
                <a:solidFill>
                  <a:srgbClr val="0000FF"/>
                </a:solidFill>
              </a:rPr>
              <a:t>在</a:t>
            </a:r>
            <a:r>
              <a:rPr lang="en-US" altLang="zh-CN" sz="2200" kern="0">
                <a:solidFill>
                  <a:srgbClr val="0000FF"/>
                </a:solidFill>
              </a:rPr>
              <a:t>IA-32</a:t>
            </a:r>
            <a:r>
              <a:rPr lang="zh-CN" altLang="en-US" sz="2200" kern="0">
                <a:solidFill>
                  <a:srgbClr val="0000FF"/>
                </a:solidFill>
              </a:rPr>
              <a:t>中</a:t>
            </a:r>
            <a:r>
              <a:rPr lang="en-US" altLang="zh-CN" sz="2200" kern="0">
                <a:solidFill>
                  <a:srgbClr val="0000FF"/>
                </a:solidFill>
              </a:rPr>
              <a:t>a</a:t>
            </a:r>
            <a:r>
              <a:rPr lang="zh-CN" altLang="en-US" sz="2200" kern="0">
                <a:solidFill>
                  <a:srgbClr val="0000FF"/>
                </a:solidFill>
              </a:rPr>
              <a:t>为</a:t>
            </a:r>
            <a:r>
              <a:rPr lang="en-US" altLang="zh-CN" sz="2200" kern="0">
                <a:solidFill>
                  <a:srgbClr val="0000FF"/>
                </a:solidFill>
              </a:rPr>
              <a:t>float</a:t>
            </a:r>
            <a:r>
              <a:rPr lang="zh-CN" altLang="en-US" sz="2200" kern="0">
                <a:solidFill>
                  <a:srgbClr val="0000FF"/>
                </a:solidFill>
              </a:rPr>
              <a:t>型又怎样呢？先执行</a:t>
            </a:r>
            <a:r>
              <a:rPr lang="en-US" altLang="zh-CN" sz="2200" kern="0">
                <a:solidFill>
                  <a:srgbClr val="FF0000"/>
                </a:solidFill>
              </a:rPr>
              <a:t>flds</a:t>
            </a:r>
            <a:r>
              <a:rPr lang="zh-CN" altLang="en-US" sz="2200" kern="0">
                <a:solidFill>
                  <a:srgbClr val="0000FF"/>
                </a:solidFill>
              </a:rPr>
              <a:t>，再执行</a:t>
            </a:r>
            <a:r>
              <a:rPr lang="en-US" altLang="zh-CN" sz="2200" kern="0">
                <a:solidFill>
                  <a:srgbClr val="FF0000"/>
                </a:solidFill>
              </a:rPr>
              <a:t>fstpl</a:t>
            </a:r>
          </a:p>
          <a:p>
            <a:pPr>
              <a:spcBef>
                <a:spcPct val="10000"/>
              </a:spcBef>
            </a:pPr>
            <a:r>
              <a:rPr lang="zh-CN" altLang="en-US" sz="2200" kern="0">
                <a:solidFill>
                  <a:srgbClr val="008000"/>
                </a:solidFill>
              </a:rPr>
              <a:t>即：</a:t>
            </a:r>
            <a:r>
              <a:rPr lang="en-US" altLang="zh-CN" sz="2200" kern="0">
                <a:solidFill>
                  <a:srgbClr val="CC3300"/>
                </a:solidFill>
              </a:rPr>
              <a:t>flds</a:t>
            </a:r>
            <a:r>
              <a:rPr lang="zh-CN" altLang="en-US" sz="2200" kern="0">
                <a:solidFill>
                  <a:srgbClr val="008000"/>
                </a:solidFill>
              </a:rPr>
              <a:t>将</a:t>
            </a:r>
            <a:r>
              <a:rPr lang="en-US" altLang="zh-CN" sz="2200" kern="0">
                <a:solidFill>
                  <a:srgbClr val="008000"/>
                </a:solidFill>
              </a:rPr>
              <a:t>32</a:t>
            </a:r>
            <a:r>
              <a:rPr lang="zh-CN" altLang="en-US" sz="2200" kern="0">
                <a:solidFill>
                  <a:srgbClr val="008000"/>
                </a:solidFill>
              </a:rPr>
              <a:t>位单精度转换为</a:t>
            </a:r>
            <a:r>
              <a:rPr lang="en-US" altLang="zh-CN" sz="2200" kern="0">
                <a:solidFill>
                  <a:srgbClr val="008000"/>
                </a:solidFill>
              </a:rPr>
              <a:t>80</a:t>
            </a:r>
            <a:r>
              <a:rPr lang="zh-CN" altLang="en-US" sz="2200" kern="0">
                <a:solidFill>
                  <a:srgbClr val="008000"/>
                </a:solidFill>
              </a:rPr>
              <a:t>位格式入浮点寄存器栈，</a:t>
            </a:r>
            <a:r>
              <a:rPr lang="en-US" altLang="zh-CN" sz="2200" kern="0">
                <a:solidFill>
                  <a:srgbClr val="CC3300"/>
                </a:solidFill>
              </a:rPr>
              <a:t>fstpl</a:t>
            </a:r>
            <a:r>
              <a:rPr lang="zh-CN" altLang="en-US" sz="2200" kern="0">
                <a:solidFill>
                  <a:srgbClr val="008000"/>
                </a:solidFill>
              </a:rPr>
              <a:t>再将</a:t>
            </a:r>
            <a:r>
              <a:rPr lang="en-US" altLang="zh-CN" sz="2200" kern="0">
                <a:solidFill>
                  <a:srgbClr val="008000"/>
                </a:solidFill>
              </a:rPr>
              <a:t>80</a:t>
            </a:r>
            <a:r>
              <a:rPr lang="zh-CN" altLang="en-US" sz="2200" kern="0">
                <a:solidFill>
                  <a:srgbClr val="008000"/>
                </a:solidFill>
              </a:rPr>
              <a:t>位转换为</a:t>
            </a:r>
            <a:r>
              <a:rPr lang="en-US" altLang="zh-CN" sz="2200" kern="0">
                <a:solidFill>
                  <a:srgbClr val="008000"/>
                </a:solidFill>
              </a:rPr>
              <a:t>64</a:t>
            </a:r>
            <a:r>
              <a:rPr lang="zh-CN" altLang="en-US" sz="2200" kern="0">
                <a:solidFill>
                  <a:srgbClr val="008000"/>
                </a:solidFill>
              </a:rPr>
              <a:t>位送存储器栈中，故实际上与</a:t>
            </a:r>
            <a:r>
              <a:rPr lang="en-US" altLang="zh-CN" sz="2200" kern="0">
                <a:solidFill>
                  <a:srgbClr val="008000"/>
                </a:solidFill>
              </a:rPr>
              <a:t>a</a:t>
            </a:r>
            <a:r>
              <a:rPr lang="zh-CN" altLang="en-US" sz="2200" kern="0">
                <a:solidFill>
                  <a:srgbClr val="008000"/>
                </a:solidFill>
              </a:rPr>
              <a:t>是</a:t>
            </a:r>
            <a:r>
              <a:rPr lang="en-US" altLang="zh-CN" sz="2200" kern="0">
                <a:solidFill>
                  <a:srgbClr val="008000"/>
                </a:solidFill>
              </a:rPr>
              <a:t>double</a:t>
            </a:r>
            <a:r>
              <a:rPr lang="zh-CN" altLang="en-US" sz="2200" kern="0">
                <a:solidFill>
                  <a:srgbClr val="008000"/>
                </a:solidFill>
              </a:rPr>
              <a:t>效果一样！</a:t>
            </a:r>
            <a:endParaRPr lang="en-US" altLang="zh-CN" sz="2200" kern="0">
              <a:solidFill>
                <a:srgbClr val="FF0000"/>
              </a:solidFill>
            </a:endParaRP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5510213" y="998539"/>
            <a:ext cx="4591050" cy="1970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altLang="zh-CN" sz="2200" kern="0">
                <a:solidFill>
                  <a:srgbClr val="CC3300"/>
                </a:solidFill>
              </a:rPr>
              <a:t>10=1010B=1.01×2</a:t>
            </a:r>
            <a:r>
              <a:rPr lang="en-US" altLang="zh-CN" sz="2200" kern="0" baseline="30000">
                <a:solidFill>
                  <a:srgbClr val="CC3300"/>
                </a:solidFill>
              </a:rPr>
              <a:t>3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sz="2200" kern="0">
                <a:solidFill>
                  <a:srgbClr val="CC3300"/>
                </a:solidFill>
              </a:rPr>
              <a:t>阶码</a:t>
            </a:r>
            <a:r>
              <a:rPr lang="en-US" altLang="zh-CN" sz="2200" kern="0">
                <a:solidFill>
                  <a:srgbClr val="CC3300"/>
                </a:solidFill>
              </a:rPr>
              <a:t>e=1023+3=10000000010B</a:t>
            </a:r>
          </a:p>
          <a:p>
            <a:pPr marL="342900" indent="-342900">
              <a:spcBef>
                <a:spcPct val="15000"/>
              </a:spcBef>
            </a:pPr>
            <a:r>
              <a:rPr lang="en-US" altLang="zh-CN" sz="2200" kern="0">
                <a:solidFill>
                  <a:srgbClr val="CC3300"/>
                </a:solidFill>
              </a:rPr>
              <a:t>10</a:t>
            </a:r>
            <a:r>
              <a:rPr lang="zh-CN" altLang="en-US" sz="2200" kern="0">
                <a:solidFill>
                  <a:srgbClr val="CC3300"/>
                </a:solidFill>
              </a:rPr>
              <a:t>的</a:t>
            </a:r>
            <a:r>
              <a:rPr lang="en-US" altLang="zh-CN" sz="2200" kern="0">
                <a:solidFill>
                  <a:srgbClr val="CC3300"/>
                </a:solidFill>
              </a:rPr>
              <a:t>double</a:t>
            </a:r>
            <a:r>
              <a:rPr lang="zh-CN" altLang="en-US" sz="2200" kern="0">
                <a:solidFill>
                  <a:srgbClr val="CC3300"/>
                </a:solidFill>
              </a:rPr>
              <a:t>型表示为：</a:t>
            </a:r>
          </a:p>
          <a:p>
            <a:pPr marL="342900" indent="-342900">
              <a:spcBef>
                <a:spcPct val="15000"/>
              </a:spcBef>
            </a:pPr>
            <a:r>
              <a:rPr lang="en-US" altLang="zh-CN" sz="2200" kern="0">
                <a:solidFill>
                  <a:srgbClr val="CC3300"/>
                </a:solidFill>
              </a:rPr>
              <a:t>0 100</a:t>
            </a:r>
            <a:r>
              <a:rPr lang="en-US" altLang="zh-CN" sz="2200" kern="0">
                <a:solidFill>
                  <a:srgbClr val="0066CC"/>
                </a:solidFill>
              </a:rPr>
              <a:t>0000</a:t>
            </a:r>
            <a:r>
              <a:rPr lang="en-US" altLang="zh-CN" sz="2200" kern="0">
                <a:solidFill>
                  <a:srgbClr val="CC3300"/>
                </a:solidFill>
              </a:rPr>
              <a:t>0010 </a:t>
            </a:r>
            <a:r>
              <a:rPr lang="en-US" altLang="zh-CN" sz="2200" kern="0">
                <a:solidFill>
                  <a:srgbClr val="0066CC"/>
                </a:solidFill>
              </a:rPr>
              <a:t>0100</a:t>
            </a:r>
            <a:r>
              <a:rPr lang="en-US" altLang="zh-CN" sz="2200" kern="0">
                <a:solidFill>
                  <a:srgbClr val="CC3300"/>
                </a:solidFill>
              </a:rPr>
              <a:t>…0B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sz="2200" kern="0">
                <a:solidFill>
                  <a:srgbClr val="CC3300"/>
                </a:solidFill>
              </a:rPr>
              <a:t>即</a:t>
            </a:r>
            <a:r>
              <a:rPr lang="en-US" altLang="zh-CN" sz="2200" kern="0">
                <a:solidFill>
                  <a:srgbClr val="CC3300"/>
                </a:solidFill>
              </a:rPr>
              <a:t>4024 0000 0000 0000H</a:t>
            </a:r>
            <a:endParaRPr lang="en-US" altLang="zh-CN" kern="0">
              <a:solidFill>
                <a:sysClr val="windowText" lastClr="000000"/>
              </a:solidFill>
            </a:endParaRPr>
          </a:p>
        </p:txBody>
      </p:sp>
      <p:grpSp>
        <p:nvGrpSpPr>
          <p:cNvPr id="678921" name="Group 9"/>
          <p:cNvGrpSpPr>
            <a:grpSpLocks/>
          </p:cNvGrpSpPr>
          <p:nvPr/>
        </p:nvGrpSpPr>
        <p:grpSpPr bwMode="auto">
          <a:xfrm>
            <a:off x="4835526" y="3024188"/>
            <a:ext cx="4029075" cy="430212"/>
            <a:chOff x="2171" y="1933"/>
            <a:chExt cx="2538" cy="271"/>
          </a:xfrm>
        </p:grpSpPr>
        <p:sp>
          <p:nvSpPr>
            <p:cNvPr id="678919" name="Rectangle 7"/>
            <p:cNvSpPr>
              <a:spLocks noChangeArrowheads="1"/>
            </p:cNvSpPr>
            <p:nvPr/>
          </p:nvSpPr>
          <p:spPr bwMode="auto">
            <a:xfrm>
              <a:off x="2795" y="1933"/>
              <a:ext cx="1914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10000"/>
                </a:spcBef>
              </a:pPr>
              <a:r>
                <a:rPr lang="zh-CN" altLang="en-US" sz="2200" kern="0">
                  <a:solidFill>
                    <a:srgbClr val="0000FF"/>
                  </a:solidFill>
                </a:rPr>
                <a:t>先执行</a:t>
              </a:r>
              <a:r>
                <a:rPr lang="en-US" altLang="zh-CN" sz="2200" kern="0">
                  <a:solidFill>
                    <a:srgbClr val="FF0000"/>
                  </a:solidFill>
                </a:rPr>
                <a:t>fldl</a:t>
              </a:r>
              <a:r>
                <a:rPr lang="zh-CN" altLang="en-US" sz="2200" kern="0">
                  <a:solidFill>
                    <a:srgbClr val="0000FF"/>
                  </a:solidFill>
                </a:rPr>
                <a:t>，再执行</a:t>
              </a:r>
              <a:r>
                <a:rPr lang="en-US" altLang="zh-CN" sz="2200" kern="0">
                  <a:solidFill>
                    <a:srgbClr val="FF0000"/>
                  </a:solidFill>
                </a:rPr>
                <a:t>fstpl</a:t>
              </a:r>
            </a:p>
          </p:txBody>
        </p:sp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 flipV="1">
              <a:off x="2171" y="1962"/>
              <a:ext cx="652" cy="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681789" y="3429001"/>
            <a:ext cx="3286125" cy="747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altLang="zh-CN" sz="2000" kern="0">
                <a:solidFill>
                  <a:srgbClr val="FF3300"/>
                </a:solidFill>
              </a:rPr>
              <a:t>fldl</a:t>
            </a:r>
            <a:r>
              <a:rPr lang="zh-CN" altLang="en-US" sz="2000" kern="0">
                <a:solidFill>
                  <a:srgbClr val="FF3300"/>
                </a:solidFill>
              </a:rPr>
              <a:t>：</a:t>
            </a:r>
            <a:r>
              <a:rPr lang="zh-CN" altLang="en-US" sz="2000" kern="0">
                <a:solidFill>
                  <a:srgbClr val="CC3300"/>
                </a:solidFill>
              </a:rPr>
              <a:t>局部变量区</a:t>
            </a:r>
            <a:r>
              <a:rPr lang="zh-CN" altLang="en-US" sz="2000" kern="0">
                <a:solidFill>
                  <a:srgbClr val="CC3300"/>
                </a:solidFill>
                <a:cs typeface="Arial" pitchFamily="34" charset="0"/>
              </a:rPr>
              <a:t>→</a:t>
            </a:r>
            <a:r>
              <a:rPr lang="en-US" altLang="zh-CN" sz="2000" kern="0">
                <a:solidFill>
                  <a:srgbClr val="CC3300"/>
                </a:solidFill>
                <a:cs typeface="Arial" pitchFamily="34" charset="0"/>
              </a:rPr>
              <a:t>ST(0)</a:t>
            </a:r>
          </a:p>
          <a:p>
            <a:pPr marL="342900" indent="-342900">
              <a:spcBef>
                <a:spcPct val="15000"/>
              </a:spcBef>
            </a:pPr>
            <a:r>
              <a:rPr lang="en-US" altLang="zh-CN" sz="2000" kern="0">
                <a:solidFill>
                  <a:srgbClr val="FF3300"/>
                </a:solidFill>
                <a:cs typeface="Arial" pitchFamily="34" charset="0"/>
              </a:rPr>
              <a:t>fstpl</a:t>
            </a:r>
            <a:r>
              <a:rPr lang="zh-CN" altLang="en-US" sz="2000" kern="0">
                <a:solidFill>
                  <a:srgbClr val="FF3300"/>
                </a:solidFill>
                <a:cs typeface="Arial" pitchFamily="34" charset="0"/>
              </a:rPr>
              <a:t>：</a:t>
            </a:r>
            <a:r>
              <a:rPr lang="en-US" altLang="zh-CN" sz="2000" kern="0">
                <a:solidFill>
                  <a:srgbClr val="CC3300"/>
                </a:solidFill>
                <a:cs typeface="Arial" pitchFamily="34" charset="0"/>
              </a:rPr>
              <a:t>ST(0) </a:t>
            </a:r>
            <a:r>
              <a:rPr lang="zh-CN" altLang="en-US" sz="2000" kern="0">
                <a:solidFill>
                  <a:srgbClr val="CC3300"/>
                </a:solidFill>
              </a:rPr>
              <a:t>→参数区</a:t>
            </a:r>
            <a:endParaRPr lang="en-US" altLang="zh-CN" sz="2000" ker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7" grpId="0"/>
      <p:bldP spid="678918" grpId="0"/>
      <p:bldP spid="6789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76201"/>
            <a:ext cx="8229600" cy="561975"/>
          </a:xfrm>
        </p:spPr>
        <p:txBody>
          <a:bodyPr/>
          <a:lstStyle/>
          <a:p>
            <a:r>
              <a:rPr lang="en-US" altLang="zh-CN" sz="3200"/>
              <a:t>IA-32</a:t>
            </a:r>
            <a:r>
              <a:rPr lang="zh-CN" altLang="en-US" sz="3200"/>
              <a:t>过程调用参数传递</a:t>
            </a:r>
          </a:p>
        </p:txBody>
      </p:sp>
      <p:pic>
        <p:nvPicPr>
          <p:cNvPr id="67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0364" y="728664"/>
            <a:ext cx="7291387" cy="6129337"/>
          </a:xfrm>
          <a:prstGeom prst="rect">
            <a:avLst/>
          </a:prstGeom>
          <a:noFill/>
        </p:spPr>
      </p:pic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2135189" y="6359525"/>
            <a:ext cx="7470775" cy="355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r>
              <a:rPr lang="en-US" altLang="zh-CN" sz="2000" kern="0">
                <a:solidFill>
                  <a:sysClr val="windowText" lastClr="000000"/>
                </a:solidFill>
              </a:rPr>
              <a:t>a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的机器数对应十六进制为：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40 24 00 00 00 00 00 00H</a:t>
            </a:r>
            <a:endParaRPr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2090739" y="3159126"/>
            <a:ext cx="7905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kern="0">
                <a:solidFill>
                  <a:srgbClr val="FF3300"/>
                </a:solidFill>
              </a:rPr>
              <a:t>参数</a:t>
            </a:r>
            <a:r>
              <a:rPr lang="en-US" altLang="zh-CN" kern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679944" name="Group 8"/>
          <p:cNvGrpSpPr>
            <a:grpSpLocks/>
          </p:cNvGrpSpPr>
          <p:nvPr/>
        </p:nvGrpSpPr>
        <p:grpSpPr bwMode="auto">
          <a:xfrm>
            <a:off x="1955800" y="1989138"/>
            <a:ext cx="1035050" cy="990600"/>
            <a:chOff x="130" y="1224"/>
            <a:chExt cx="595" cy="624"/>
          </a:xfrm>
        </p:grpSpPr>
        <p:sp>
          <p:nvSpPr>
            <p:cNvPr id="679941" name="Text Box 5"/>
            <p:cNvSpPr txBox="1">
              <a:spLocks noChangeArrowheads="1"/>
            </p:cNvSpPr>
            <p:nvPr/>
          </p:nvSpPr>
          <p:spPr bwMode="auto">
            <a:xfrm>
              <a:off x="130" y="1423"/>
              <a:ext cx="51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kern="0">
                  <a:solidFill>
                    <a:srgbClr val="FF3300"/>
                  </a:solidFill>
                </a:rPr>
                <a:t>参数</a:t>
              </a:r>
              <a:r>
                <a:rPr lang="en-US" altLang="zh-CN" kern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679943" name="AutoShape 7"/>
            <p:cNvSpPr>
              <a:spLocks/>
            </p:cNvSpPr>
            <p:nvPr/>
          </p:nvSpPr>
          <p:spPr bwMode="auto">
            <a:xfrm>
              <a:off x="584" y="1224"/>
              <a:ext cx="141" cy="624"/>
            </a:xfrm>
            <a:prstGeom prst="leftBrace">
              <a:avLst>
                <a:gd name="adj1" fmla="val 36879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9947" name="Group 11"/>
          <p:cNvGrpSpPr>
            <a:grpSpLocks/>
          </p:cNvGrpSpPr>
          <p:nvPr/>
        </p:nvGrpSpPr>
        <p:grpSpPr bwMode="auto">
          <a:xfrm>
            <a:off x="3081338" y="2438400"/>
            <a:ext cx="4005262" cy="1169988"/>
            <a:chOff x="981" y="1536"/>
            <a:chExt cx="2523" cy="737"/>
          </a:xfrm>
        </p:grpSpPr>
        <p:sp>
          <p:nvSpPr>
            <p:cNvPr id="679945" name="Rectangle 9"/>
            <p:cNvSpPr>
              <a:spLocks noChangeArrowheads="1"/>
            </p:cNvSpPr>
            <p:nvPr/>
          </p:nvSpPr>
          <p:spPr bwMode="auto">
            <a:xfrm>
              <a:off x="981" y="1536"/>
              <a:ext cx="2523" cy="341"/>
            </a:xfrm>
            <a:prstGeom prst="rect">
              <a:avLst/>
            </a:prstGeom>
            <a:solidFill>
              <a:srgbClr val="0000FF">
                <a:alpha val="25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9946" name="Rectangle 10"/>
            <p:cNvSpPr>
              <a:spLocks noChangeArrowheads="1"/>
            </p:cNvSpPr>
            <p:nvPr/>
          </p:nvSpPr>
          <p:spPr bwMode="auto">
            <a:xfrm>
              <a:off x="2341" y="1962"/>
              <a:ext cx="256" cy="311"/>
            </a:xfrm>
            <a:prstGeom prst="rect">
              <a:avLst/>
            </a:prstGeom>
            <a:solidFill>
              <a:srgbClr val="0000FF">
                <a:alpha val="22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9950" name="Group 14"/>
          <p:cNvGrpSpPr>
            <a:grpSpLocks/>
          </p:cNvGrpSpPr>
          <p:nvPr/>
        </p:nvGrpSpPr>
        <p:grpSpPr bwMode="auto">
          <a:xfrm>
            <a:off x="6816726" y="1042988"/>
            <a:ext cx="3465513" cy="1441450"/>
            <a:chOff x="3334" y="657"/>
            <a:chExt cx="2183" cy="908"/>
          </a:xfrm>
        </p:grpSpPr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4042" y="657"/>
              <a:ext cx="147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 kern="0">
                  <a:solidFill>
                    <a:srgbClr val="FF3300"/>
                  </a:solidFill>
                </a:rPr>
                <a:t>打印结果总是全</a:t>
              </a:r>
              <a:r>
                <a:rPr lang="en-US" altLang="zh-CN" sz="2000" kern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 flipH="1">
              <a:off x="3334" y="828"/>
              <a:ext cx="765" cy="7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25" y="773114"/>
            <a:ext cx="8775700" cy="6084887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相比，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架构的主要特点</a:t>
            </a:r>
          </a:p>
          <a:p>
            <a:pPr lvl="1">
              <a:lnSpc>
                <a:spcPct val="120000"/>
              </a:lnSpc>
            </a:pP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通用寄存器：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R9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R10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R11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R12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R13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R14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R15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。可作为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位（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R8B~R15B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位（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R8W~R15W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）或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位寄存器（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R8D~R15D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）使用</a:t>
            </a:r>
          </a:p>
          <a:p>
            <a:pPr lvl="1">
              <a:lnSpc>
                <a:spcPct val="120000"/>
              </a:lnSpc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GPRs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位扩充到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位通用寄存器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对应扩展寄存器分别为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RAX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RBX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RCX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RDX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RBP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RSP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RSI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RDI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位寄存器分别是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BPL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SPL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SIL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DIL</a:t>
            </a:r>
          </a:p>
          <a:p>
            <a:pPr lvl="1">
              <a:lnSpc>
                <a:spcPct val="120000"/>
              </a:lnSpc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字长从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位变为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位，故逻辑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地址从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位变为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lnSpc>
                <a:spcPct val="120000"/>
              </a:lnSpc>
            </a:pP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long double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数据虽还采用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位扩展精度格式，但所分配存储空间从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12B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扩展为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16B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，即改为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16B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对齐，但不管是分配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12B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16B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，都只用到低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10B</a:t>
            </a:r>
            <a:endParaRPr lang="zh-CN" altLang="en-US" sz="19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过程调用时，通常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用通用寄存器而不是栈来传递参数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，因此，很多过程不用访问栈，这使得大多数情况下执行时间比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代码更短</a:t>
            </a:r>
          </a:p>
          <a:p>
            <a:pPr lvl="1">
              <a:lnSpc>
                <a:spcPct val="120000"/>
              </a:lnSpc>
            </a:pP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寄存器从原来的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个增加到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浮点操作采用基于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的面向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XMM</a:t>
            </a:r>
            <a:r>
              <a:rPr lang="zh-CN" altLang="en-US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寄存器的指令集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，而不采用基于浮点寄存器栈的指令集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9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5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9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1439" y="593726"/>
            <a:ext cx="5265737" cy="2049463"/>
          </a:xfrm>
          <a:prstGeom prst="rect">
            <a:avLst/>
          </a:prstGeom>
          <a:noFill/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561975"/>
          </a:xfrm>
        </p:spPr>
        <p:txBody>
          <a:bodyPr/>
          <a:lstStyle/>
          <a:p>
            <a:r>
              <a:rPr lang="en-US" altLang="zh-CN" sz="3600">
                <a:ea typeface="宋体" pitchFamily="2" charset="-122"/>
              </a:rPr>
              <a:t>X86-64</a:t>
            </a:r>
            <a:r>
              <a:rPr lang="zh-CN" altLang="en-US" sz="3600"/>
              <a:t>过程调用参数传递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6725" y="2798763"/>
            <a:ext cx="3644900" cy="3465512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，故将从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中取打印参数进行处理；但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9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19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型数据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的值被送到</a:t>
            </a:r>
            <a:r>
              <a:rPr lang="en-US" altLang="zh-CN" sz="19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XMM</a:t>
            </a:r>
            <a:r>
              <a:rPr lang="zh-CN" altLang="en-US" sz="19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中而不会送到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中。故在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执行时，从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中读取的并不是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位，而是一个不确定的值。</a:t>
            </a: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639889" y="684214"/>
            <a:ext cx="3330575" cy="15954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 kern="0">
                <a:solidFill>
                  <a:sysClr val="windowText" lastClr="000000"/>
                </a:solidFill>
              </a:rPr>
              <a:t>main() </a:t>
            </a:r>
          </a:p>
          <a:p>
            <a:pPr marL="342900" indent="-342900"/>
            <a:r>
              <a:rPr lang="en-US" altLang="zh-CN" sz="2000" kern="0">
                <a:solidFill>
                  <a:sysClr val="windowText" lastClr="000000"/>
                </a:solidFill>
              </a:rPr>
              <a:t>{</a:t>
            </a:r>
          </a:p>
          <a:p>
            <a:pPr marL="342900" indent="-342900"/>
            <a:r>
              <a:rPr lang="en-US" altLang="zh-CN" sz="2000" kern="0">
                <a:solidFill>
                  <a:sysClr val="windowText" lastClr="000000"/>
                </a:solidFill>
              </a:rPr>
              <a:t>	double a = 10;</a:t>
            </a:r>
          </a:p>
          <a:p>
            <a:pPr marL="342900" indent="-342900"/>
            <a:r>
              <a:rPr lang="en-US" altLang="zh-CN" sz="2000" kern="0">
                <a:solidFill>
                  <a:sysClr val="windowText" lastClr="000000"/>
                </a:solidFill>
              </a:rPr>
              <a:t>	printf("a = </a:t>
            </a:r>
            <a:r>
              <a:rPr lang="en-US" altLang="zh-CN" sz="2000" kern="0">
                <a:solidFill>
                  <a:srgbClr val="FF3300"/>
                </a:solidFill>
              </a:rPr>
              <a:t>%d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\n", a);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 flipV="1">
            <a:off x="4656139" y="1808164"/>
            <a:ext cx="2160587" cy="460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 flipV="1">
            <a:off x="4295776" y="1493839"/>
            <a:ext cx="1979613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1639888" y="2438400"/>
            <a:ext cx="5130800" cy="3893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1900" kern="0">
                <a:solidFill>
                  <a:srgbClr val="FF3300"/>
                </a:solidFill>
              </a:rPr>
              <a:t>.LC1:</a:t>
            </a:r>
            <a:br>
              <a:rPr lang="en-US" altLang="zh-CN" sz="1900" kern="0">
                <a:solidFill>
                  <a:srgbClr val="FF3300"/>
                </a:solidFill>
              </a:rPr>
            </a:br>
            <a:r>
              <a:rPr lang="en-US" altLang="zh-CN" sz="1900" kern="0">
                <a:solidFill>
                  <a:sysClr val="windowText" lastClr="000000"/>
                </a:solidFill>
              </a:rPr>
              <a:t>    </a:t>
            </a:r>
            <a:r>
              <a:rPr lang="en-US" altLang="zh-CN" sz="1900" kern="0">
                <a:solidFill>
                  <a:srgbClr val="007635"/>
                </a:solidFill>
              </a:rPr>
              <a:t>.string "a = %d\n“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……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movsd   </a:t>
            </a:r>
            <a:r>
              <a:rPr lang="en-US" altLang="zh-CN" sz="1900" kern="0">
                <a:solidFill>
                  <a:srgbClr val="FF3300"/>
                </a:solidFill>
              </a:rPr>
              <a:t>.LC0(%rip)</a:t>
            </a:r>
            <a:r>
              <a:rPr lang="en-US" altLang="zh-CN" sz="1900" kern="0">
                <a:solidFill>
                  <a:sysClr val="windowText" lastClr="000000"/>
                </a:solidFill>
              </a:rPr>
              <a:t>, %xmm0 </a:t>
            </a:r>
            <a:r>
              <a:rPr lang="en-US" altLang="zh-CN" sz="1900" kern="0">
                <a:solidFill>
                  <a:srgbClr val="3333CC"/>
                </a:solidFill>
              </a:rPr>
              <a:t>//a</a:t>
            </a:r>
            <a:r>
              <a:rPr lang="zh-CN" altLang="en-US" sz="1900" kern="0">
                <a:solidFill>
                  <a:srgbClr val="3333CC"/>
                </a:solidFill>
              </a:rPr>
              <a:t>送</a:t>
            </a:r>
            <a:r>
              <a:rPr lang="en-US" altLang="zh-CN" sz="1900" kern="0">
                <a:solidFill>
                  <a:srgbClr val="3333CC"/>
                </a:solidFill>
              </a:rPr>
              <a:t>xmm0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movl    </a:t>
            </a:r>
            <a:r>
              <a:rPr lang="en-US" altLang="zh-CN" sz="1900" kern="0">
                <a:solidFill>
                  <a:srgbClr val="FF3300"/>
                </a:solidFill>
              </a:rPr>
              <a:t>$.LC1</a:t>
            </a:r>
            <a:r>
              <a:rPr lang="en-US" altLang="zh-CN" sz="1900" kern="0">
                <a:solidFill>
                  <a:sysClr val="windowText" lastClr="000000"/>
                </a:solidFill>
              </a:rPr>
              <a:t>, %edi </a:t>
            </a:r>
            <a:r>
              <a:rPr lang="en-US" altLang="zh-CN" sz="1900" kern="0">
                <a:solidFill>
                  <a:srgbClr val="3333CC"/>
                </a:solidFill>
              </a:rPr>
              <a:t>//RDI </a:t>
            </a:r>
            <a:r>
              <a:rPr lang="zh-CN" altLang="en-US" sz="1900" kern="0">
                <a:solidFill>
                  <a:srgbClr val="3333CC"/>
                </a:solidFill>
              </a:rPr>
              <a:t>高</a:t>
            </a:r>
            <a:r>
              <a:rPr lang="en-US" altLang="zh-CN" sz="1900" kern="0">
                <a:solidFill>
                  <a:srgbClr val="3333CC"/>
                </a:solidFill>
              </a:rPr>
              <a:t>32</a:t>
            </a:r>
            <a:r>
              <a:rPr lang="zh-CN" altLang="en-US" sz="1900" kern="0">
                <a:solidFill>
                  <a:srgbClr val="3333CC"/>
                </a:solidFill>
              </a:rPr>
              <a:t>位为</a:t>
            </a:r>
            <a:r>
              <a:rPr lang="en-US" altLang="zh-CN" sz="1900" kern="0">
                <a:solidFill>
                  <a:srgbClr val="3333CC"/>
                </a:solidFill>
              </a:rPr>
              <a:t>0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movl    $1, %eax    </a:t>
            </a:r>
            <a:r>
              <a:rPr lang="en-US" altLang="zh-CN" sz="1900" kern="0">
                <a:solidFill>
                  <a:srgbClr val="3333CC"/>
                </a:solidFill>
              </a:rPr>
              <a:t>//</a:t>
            </a:r>
            <a:r>
              <a:rPr lang="zh-CN" altLang="en-US" sz="1900" kern="0">
                <a:solidFill>
                  <a:srgbClr val="3333CC"/>
                </a:solidFill>
              </a:rPr>
              <a:t>向量寄存器个数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call    	 printf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addq    $8, %rsp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ret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……</a:t>
            </a:r>
          </a:p>
          <a:p>
            <a:pPr marL="342900" indent="-342900"/>
            <a:r>
              <a:rPr lang="en-US" altLang="zh-CN" sz="1900" kern="0">
                <a:solidFill>
                  <a:srgbClr val="FF3300"/>
                </a:solidFill>
              </a:rPr>
              <a:t>.LC0:</a:t>
            </a:r>
          </a:p>
          <a:p>
            <a:pPr marL="342900" indent="-342900"/>
            <a:r>
              <a:rPr lang="en-US" altLang="zh-CN" sz="1900" kern="0">
                <a:solidFill>
                  <a:sysClr val="windowText" lastClr="000000"/>
                </a:solidFill>
              </a:rPr>
              <a:t>     </a:t>
            </a:r>
            <a:r>
              <a:rPr lang="en-US" altLang="zh-CN" sz="1900" kern="0">
                <a:solidFill>
                  <a:srgbClr val="007635"/>
                </a:solidFill>
              </a:rPr>
              <a:t>.long   0  </a:t>
            </a:r>
          </a:p>
          <a:p>
            <a:pPr marL="342900" indent="-342900"/>
            <a:r>
              <a:rPr lang="en-US" altLang="zh-CN" sz="1900" kern="0">
                <a:solidFill>
                  <a:srgbClr val="007635"/>
                </a:solidFill>
              </a:rPr>
              <a:t>     .long   1076101120</a:t>
            </a:r>
          </a:p>
        </p:txBody>
      </p:sp>
      <p:grpSp>
        <p:nvGrpSpPr>
          <p:cNvPr id="680972" name="Group 12"/>
          <p:cNvGrpSpPr>
            <a:grpSpLocks/>
          </p:cNvGrpSpPr>
          <p:nvPr/>
        </p:nvGrpSpPr>
        <p:grpSpPr bwMode="auto">
          <a:xfrm>
            <a:off x="2360614" y="4059239"/>
            <a:ext cx="4814887" cy="1482725"/>
            <a:chOff x="584" y="2784"/>
            <a:chExt cx="3033" cy="1776"/>
          </a:xfrm>
        </p:grpSpPr>
        <p:sp>
          <p:nvSpPr>
            <p:cNvPr id="680970" name="Text Box 10"/>
            <p:cNvSpPr txBox="1">
              <a:spLocks noChangeArrowheads="1"/>
            </p:cNvSpPr>
            <p:nvPr/>
          </p:nvSpPr>
          <p:spPr bwMode="auto">
            <a:xfrm>
              <a:off x="584" y="3720"/>
              <a:ext cx="3033" cy="8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 kern="0">
                  <a:solidFill>
                    <a:sysClr val="windowText" lastClr="000000"/>
                  </a:solidFill>
                </a:rPr>
                <a:t>     </a:t>
              </a:r>
              <a:r>
                <a:rPr lang="zh-CN" altLang="en-US" sz="2000" kern="0">
                  <a:solidFill>
                    <a:srgbClr val="FF3300"/>
                  </a:solidFill>
                </a:rPr>
                <a:t>因为</a:t>
              </a:r>
              <a:r>
                <a:rPr lang="en-US" altLang="zh-CN" sz="2000" kern="0">
                  <a:solidFill>
                    <a:srgbClr val="FF3300"/>
                  </a:solidFill>
                </a:rPr>
                <a:t>printf</a:t>
              </a:r>
              <a:r>
                <a:rPr lang="zh-CN" altLang="en-US" sz="2000" kern="0">
                  <a:solidFill>
                    <a:srgbClr val="FF3300"/>
                  </a:solidFill>
                </a:rPr>
                <a:t>第</a:t>
              </a:r>
              <a:r>
                <a:rPr lang="en-US" altLang="zh-CN" sz="2000" kern="0">
                  <a:solidFill>
                    <a:srgbClr val="FF3300"/>
                  </a:solidFill>
                </a:rPr>
                <a:t>2</a:t>
              </a:r>
              <a:r>
                <a:rPr lang="zh-CN" altLang="en-US" sz="2000" kern="0">
                  <a:solidFill>
                    <a:srgbClr val="FF3300"/>
                  </a:solidFill>
                </a:rPr>
                <a:t>个参数为</a:t>
              </a:r>
              <a:r>
                <a:rPr lang="en-US" altLang="zh-CN" sz="2000" kern="0">
                  <a:solidFill>
                    <a:srgbClr val="FF3300"/>
                  </a:solidFill>
                </a:rPr>
                <a:t>double</a:t>
              </a:r>
              <a:r>
                <a:rPr lang="zh-CN" altLang="en-US" sz="2000" kern="0">
                  <a:solidFill>
                    <a:srgbClr val="FF3300"/>
                  </a:solidFill>
                </a:rPr>
                <a:t>型，故向量寄存器个数为</a:t>
              </a:r>
              <a:r>
                <a:rPr lang="en-US" altLang="zh-CN" sz="2000" kern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 flipH="1" flipV="1">
              <a:off x="924" y="2784"/>
              <a:ext cx="1814" cy="9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0977" name="Group 17"/>
          <p:cNvGrpSpPr>
            <a:grpSpLocks/>
          </p:cNvGrpSpPr>
          <p:nvPr/>
        </p:nvGrpSpPr>
        <p:grpSpPr bwMode="auto">
          <a:xfrm>
            <a:off x="3305175" y="5588005"/>
            <a:ext cx="3284538" cy="677863"/>
            <a:chOff x="1236" y="3634"/>
            <a:chExt cx="2069" cy="427"/>
          </a:xfrm>
        </p:grpSpPr>
        <p:sp>
          <p:nvSpPr>
            <p:cNvPr id="680974" name="Text Box 14"/>
            <p:cNvSpPr txBox="1">
              <a:spLocks noChangeArrowheads="1"/>
            </p:cNvSpPr>
            <p:nvPr/>
          </p:nvSpPr>
          <p:spPr bwMode="auto">
            <a:xfrm>
              <a:off x="2285" y="3634"/>
              <a:ext cx="1020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1900" kern="0">
                  <a:solidFill>
                    <a:sysClr val="windowText" lastClr="000000"/>
                  </a:solidFill>
                </a:rPr>
                <a:t>00000000H</a:t>
              </a:r>
            </a:p>
            <a:p>
              <a:pPr marL="342900" indent="-342900"/>
              <a:r>
                <a:rPr lang="en-US" altLang="zh-CN" sz="1900" kern="0">
                  <a:solidFill>
                    <a:sysClr val="windowText" lastClr="000000"/>
                  </a:solidFill>
                </a:rPr>
                <a:t>40240000H</a:t>
              </a:r>
            </a:p>
          </p:txBody>
        </p: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 flipH="1">
              <a:off x="1236" y="3748"/>
              <a:ext cx="104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0976" name="Line 16"/>
            <p:cNvSpPr>
              <a:spLocks noChangeShapeType="1"/>
            </p:cNvSpPr>
            <p:nvPr/>
          </p:nvSpPr>
          <p:spPr bwMode="auto">
            <a:xfrm flipH="1">
              <a:off x="1916" y="3946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0979" name="Text Box 19"/>
          <p:cNvSpPr txBox="1">
            <a:spLocks noChangeArrowheads="1"/>
          </p:cNvSpPr>
          <p:nvPr/>
        </p:nvSpPr>
        <p:spPr bwMode="auto">
          <a:xfrm>
            <a:off x="2090738" y="6308725"/>
            <a:ext cx="319405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1900" kern="0">
                <a:solidFill>
                  <a:srgbClr val="CC3300"/>
                </a:solidFill>
              </a:rPr>
              <a:t>小端方式！</a:t>
            </a:r>
            <a:r>
              <a:rPr lang="en-US" altLang="zh-CN" sz="1900" kern="0">
                <a:solidFill>
                  <a:srgbClr val="CC3300"/>
                </a:solidFill>
              </a:rPr>
              <a:t>0</a:t>
            </a:r>
            <a:r>
              <a:rPr lang="zh-CN" altLang="en-US" sz="1900" kern="0">
                <a:solidFill>
                  <a:srgbClr val="CC3300"/>
                </a:solidFill>
              </a:rPr>
              <a:t>存在低地址上</a:t>
            </a:r>
          </a:p>
        </p:txBody>
      </p:sp>
      <p:sp>
        <p:nvSpPr>
          <p:cNvPr id="680980" name="Line 20"/>
          <p:cNvSpPr>
            <a:spLocks noChangeShapeType="1"/>
          </p:cNvSpPr>
          <p:nvPr/>
        </p:nvSpPr>
        <p:spPr bwMode="auto">
          <a:xfrm>
            <a:off x="4521201" y="1943100"/>
            <a:ext cx="314325" cy="144145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0981" name="Line 21"/>
          <p:cNvSpPr>
            <a:spLocks noChangeShapeType="1"/>
          </p:cNvSpPr>
          <p:nvPr/>
        </p:nvSpPr>
        <p:spPr bwMode="auto">
          <a:xfrm>
            <a:off x="3035301" y="1854201"/>
            <a:ext cx="360363" cy="18446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  <p:bldP spid="680965" grpId="0" animBg="1"/>
      <p:bldP spid="680967" grpId="0" animBg="1"/>
      <p:bldP spid="680979" grpId="0"/>
      <p:bldP spid="680980" grpId="0" animBg="1"/>
      <p:bldP spid="6809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836613"/>
            <a:ext cx="8447088" cy="5218112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数据的对齐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中各类型数据遵循一定的对齐规则，而且更严格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中存储器访问接口被设计成按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字节或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字节为单位进行存取，其对齐规则是，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字节宽的基本数据类型和指针类型数据的起始地址一定是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的倍数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2">
              <a:lnSpc>
                <a:spcPct val="125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型数据必须按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字节边界对齐</a:t>
            </a:r>
          </a:p>
          <a:p>
            <a:pPr lvl="2">
              <a:lnSpc>
                <a:spcPct val="125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等类型数据必须按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字节边界对齐</a:t>
            </a:r>
          </a:p>
          <a:p>
            <a:pPr lvl="2">
              <a:lnSpc>
                <a:spcPct val="125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型、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型、指针型变量必须按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字节边界对齐</a:t>
            </a:r>
          </a:p>
          <a:p>
            <a:pPr lvl="2">
              <a:lnSpc>
                <a:spcPct val="125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long double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型数据必须按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字节边界对齐</a:t>
            </a:r>
          </a:p>
          <a:p>
            <a:pPr lvl="2"/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35463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836613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的基本指令和对齐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数据传送指令（汇编指令中助记符“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q”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表示操作数长度为四字（即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位））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movabsq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指令用于将一个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位立即数送到一个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位通用寄存器中；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指令用于传送一个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位的四字；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movsbq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movswq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movslq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用于将源操作数进行符号扩展并传送到一个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位寄存器或存储单元中；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movzbq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movzwq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用于将源操作数进行零扩展后传送到一个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位寄存器或存储单元中；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pushq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popq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分别是四字压栈和四字出栈指令；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指令的功能相当于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movzlq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57441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684214"/>
            <a:ext cx="8229600" cy="477837"/>
          </a:xfrm>
        </p:spPr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数据传送指令举例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730375" y="1649413"/>
            <a:ext cx="4572000" cy="1465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endParaRPr lang="zh-CN" altLang="en-US" ker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dest_type  convert(source_type x) {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		</a:t>
            </a:r>
            <a:r>
              <a:rPr lang="en-US" altLang="zh-CN" kern="0">
                <a:solidFill>
                  <a:srgbClr val="FF3300"/>
                </a:solidFill>
              </a:rPr>
              <a:t>dest_type y = (dest_type) x;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		return y;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}</a:t>
            </a: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1509" name="Rectangle 5"/>
          <p:cNvSpPr>
            <a:spLocks noChangeArrowheads="1"/>
          </p:cNvSpPr>
          <p:nvPr/>
        </p:nvSpPr>
        <p:spPr bwMode="auto">
          <a:xfrm>
            <a:off x="1685926" y="1133476"/>
            <a:ext cx="4545013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kern="0">
                <a:solidFill>
                  <a:sysClr val="windowText" lastClr="000000"/>
                </a:solidFill>
              </a:rPr>
              <a:t>     </a:t>
            </a:r>
            <a:r>
              <a:rPr lang="zh-CN" altLang="en-US" kern="0">
                <a:solidFill>
                  <a:srgbClr val="3333CC"/>
                </a:solidFill>
              </a:rPr>
              <a:t>以下函数功能是将类型为</a:t>
            </a:r>
            <a:r>
              <a:rPr lang="en-US" altLang="zh-CN" kern="0">
                <a:solidFill>
                  <a:srgbClr val="3333CC"/>
                </a:solidFill>
              </a:rPr>
              <a:t>source_type</a:t>
            </a:r>
            <a:r>
              <a:rPr lang="zh-CN" altLang="en-US" kern="0">
                <a:solidFill>
                  <a:srgbClr val="3333CC"/>
                </a:solidFill>
              </a:rPr>
              <a:t>的参数转换为</a:t>
            </a:r>
            <a:r>
              <a:rPr lang="en-US" altLang="zh-CN" kern="0">
                <a:solidFill>
                  <a:srgbClr val="3333CC"/>
                </a:solidFill>
              </a:rPr>
              <a:t>dest_type</a:t>
            </a:r>
            <a:r>
              <a:rPr lang="zh-CN" altLang="en-US" kern="0">
                <a:solidFill>
                  <a:srgbClr val="3333CC"/>
                </a:solidFill>
              </a:rPr>
              <a:t>型数据并返回</a:t>
            </a:r>
          </a:p>
        </p:txBody>
      </p:sp>
      <p:sp>
        <p:nvSpPr>
          <p:cNvPr id="661512" name="Rectangle 8"/>
          <p:cNvSpPr>
            <a:spLocks noChangeArrowheads="1"/>
          </p:cNvSpPr>
          <p:nvPr/>
        </p:nvSpPr>
        <p:spPr bwMode="auto">
          <a:xfrm>
            <a:off x="6591300" y="796925"/>
            <a:ext cx="3867150" cy="223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>
                <a:solidFill>
                  <a:sysClr val="windowText" lastClr="000000"/>
                </a:solidFill>
              </a:rPr>
              <a:t>根据参数传递约定知，</a:t>
            </a:r>
            <a:r>
              <a:rPr lang="en-US" altLang="zh-CN" kern="0">
                <a:solidFill>
                  <a:sysClr val="windowText" lastClr="000000"/>
                </a:solidFill>
              </a:rPr>
              <a:t>x</a:t>
            </a:r>
            <a:r>
              <a:rPr lang="zh-CN" altLang="en-US" kern="0">
                <a:solidFill>
                  <a:sysClr val="windowText" lastClr="000000"/>
                </a:solidFill>
              </a:rPr>
              <a:t>在</a:t>
            </a:r>
            <a:r>
              <a:rPr lang="en-US" altLang="zh-CN" kern="0">
                <a:solidFill>
                  <a:sysClr val="windowText" lastClr="000000"/>
                </a:solidFill>
              </a:rPr>
              <a:t>RDI</a:t>
            </a:r>
            <a:r>
              <a:rPr lang="zh-CN" altLang="en-US" kern="0">
                <a:solidFill>
                  <a:sysClr val="windowText" lastClr="000000"/>
                </a:solidFill>
              </a:rPr>
              <a:t>对应的适合宽度的寄存器（</a:t>
            </a:r>
            <a:r>
              <a:rPr lang="en-US" altLang="zh-CN" kern="0">
                <a:solidFill>
                  <a:sysClr val="windowText" lastClr="000000"/>
                </a:solidFill>
              </a:rPr>
              <a:t>RDI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EDI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DI</a:t>
            </a:r>
            <a:r>
              <a:rPr lang="zh-CN" altLang="en-US" kern="0">
                <a:solidFill>
                  <a:sysClr val="windowText" lastClr="000000"/>
                </a:solidFill>
              </a:rPr>
              <a:t>和</a:t>
            </a:r>
            <a:r>
              <a:rPr lang="en-US" altLang="zh-CN" kern="0">
                <a:solidFill>
                  <a:sysClr val="windowText" lastClr="000000"/>
                </a:solidFill>
              </a:rPr>
              <a:t>DIL</a:t>
            </a:r>
            <a:r>
              <a:rPr lang="zh-CN" altLang="en-US" kern="0">
                <a:solidFill>
                  <a:sysClr val="windowText" lastClr="000000"/>
                </a:solidFill>
              </a:rPr>
              <a:t>）中，</a:t>
            </a:r>
            <a:r>
              <a:rPr lang="en-US" altLang="zh-CN" kern="0">
                <a:solidFill>
                  <a:sysClr val="windowText" lastClr="000000"/>
                </a:solidFill>
              </a:rPr>
              <a:t>y</a:t>
            </a:r>
            <a:r>
              <a:rPr lang="zh-CN" altLang="en-US" kern="0">
                <a:solidFill>
                  <a:sysClr val="windowText" lastClr="000000"/>
                </a:solidFill>
              </a:rPr>
              <a:t>存放在</a:t>
            </a:r>
            <a:r>
              <a:rPr lang="en-US" altLang="zh-CN" kern="0">
                <a:solidFill>
                  <a:sysClr val="windowText" lastClr="000000"/>
                </a:solidFill>
              </a:rPr>
              <a:t>RAX</a:t>
            </a:r>
            <a:r>
              <a:rPr lang="zh-CN" altLang="en-US" kern="0">
                <a:solidFill>
                  <a:sysClr val="windowText" lastClr="000000"/>
                </a:solidFill>
              </a:rPr>
              <a:t>对应的寄存器（</a:t>
            </a:r>
            <a:r>
              <a:rPr lang="en-US" altLang="zh-CN" kern="0">
                <a:solidFill>
                  <a:sysClr val="windowText" lastClr="000000"/>
                </a:solidFill>
              </a:rPr>
              <a:t>RAX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EAX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AX</a:t>
            </a:r>
            <a:r>
              <a:rPr lang="zh-CN" altLang="en-US" kern="0">
                <a:solidFill>
                  <a:sysClr val="windowText" lastClr="000000"/>
                </a:solidFill>
              </a:rPr>
              <a:t>或</a:t>
            </a:r>
            <a:r>
              <a:rPr lang="en-US" altLang="zh-CN" kern="0">
                <a:solidFill>
                  <a:sysClr val="windowText" lastClr="000000"/>
                </a:solidFill>
              </a:rPr>
              <a:t>AL</a:t>
            </a:r>
            <a:r>
              <a:rPr lang="zh-CN" altLang="en-US" kern="0">
                <a:solidFill>
                  <a:sysClr val="windowText" lastClr="000000"/>
                </a:solidFill>
              </a:rPr>
              <a:t>）中，填写下表中的汇编指令以实现</a:t>
            </a:r>
            <a:r>
              <a:rPr lang="en-US" altLang="zh-CN" kern="0">
                <a:solidFill>
                  <a:sysClr val="windowText" lastClr="000000"/>
                </a:solidFill>
              </a:rPr>
              <a:t>convert</a:t>
            </a:r>
            <a:r>
              <a:rPr lang="zh-CN" altLang="en-US" kern="0">
                <a:solidFill>
                  <a:sysClr val="windowText" lastClr="000000"/>
                </a:solidFill>
              </a:rPr>
              <a:t>函数中的赋值语句</a:t>
            </a:r>
          </a:p>
        </p:txBody>
      </p:sp>
      <p:pic>
        <p:nvPicPr>
          <p:cNvPr id="66151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39" y="3060701"/>
            <a:ext cx="8893175" cy="3789363"/>
          </a:xfrm>
          <a:prstGeom prst="rect">
            <a:avLst/>
          </a:prstGeom>
          <a:noFill/>
        </p:spPr>
      </p:pic>
      <p:sp>
        <p:nvSpPr>
          <p:cNvPr id="661514" name="Rectangle 10"/>
          <p:cNvSpPr>
            <a:spLocks noChangeArrowheads="1"/>
          </p:cNvSpPr>
          <p:nvPr/>
        </p:nvSpPr>
        <p:spPr bwMode="auto">
          <a:xfrm>
            <a:off x="5465764" y="3563938"/>
            <a:ext cx="4905375" cy="30146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1515" name="Text Box 11"/>
          <p:cNvSpPr txBox="1">
            <a:spLocks noChangeArrowheads="1"/>
          </p:cNvSpPr>
          <p:nvPr/>
        </p:nvSpPr>
        <p:spPr bwMode="auto">
          <a:xfrm>
            <a:off x="6456363" y="4419600"/>
            <a:ext cx="3105150" cy="99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5000"/>
              </a:lnSpc>
              <a:spcBef>
                <a:spcPct val="50000"/>
              </a:spcBef>
            </a:pPr>
            <a:r>
              <a:rPr lang="zh-CN" altLang="en-US" sz="2200" kern="0">
                <a:solidFill>
                  <a:srgbClr val="FF3300"/>
                </a:solidFill>
              </a:rPr>
              <a:t>问题：每种情况对应的汇编指令各是什么？</a:t>
            </a:r>
          </a:p>
        </p:txBody>
      </p:sp>
    </p:spTree>
    <p:extLst>
      <p:ext uri="{BB962C8B-B14F-4D97-AF65-F5344CB8AC3E}">
        <p14:creationId xmlns:p14="http://schemas.microsoft.com/office/powerpoint/2010/main" val="27380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684214"/>
            <a:ext cx="8229600" cy="477837"/>
          </a:xfrm>
        </p:spPr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数据传送指令举例</a:t>
            </a: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1774825" y="1693863"/>
            <a:ext cx="4572000" cy="1465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endParaRPr lang="zh-CN" altLang="en-US" ker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dest_type  convert(source_type x) {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		</a:t>
            </a:r>
            <a:r>
              <a:rPr lang="en-US" altLang="zh-CN" kern="0">
                <a:solidFill>
                  <a:srgbClr val="FF3300"/>
                </a:solidFill>
              </a:rPr>
              <a:t>dest_type y = (dest_type) x;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		return y;</a:t>
            </a:r>
          </a:p>
          <a:p>
            <a:pPr marL="342900" indent="-342900"/>
            <a:r>
              <a:rPr lang="en-US" altLang="zh-CN" kern="0">
                <a:solidFill>
                  <a:sysClr val="windowText" lastClr="000000"/>
                </a:solidFill>
              </a:rPr>
              <a:t>}</a:t>
            </a: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1685926" y="1133476"/>
            <a:ext cx="4545013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kern="0">
                <a:solidFill>
                  <a:sysClr val="windowText" lastClr="000000"/>
                </a:solidFill>
              </a:rPr>
              <a:t>     </a:t>
            </a:r>
            <a:r>
              <a:rPr lang="zh-CN" altLang="en-US" kern="0">
                <a:solidFill>
                  <a:srgbClr val="3333CC"/>
                </a:solidFill>
              </a:rPr>
              <a:t>以下函数功能是将类型为</a:t>
            </a:r>
            <a:r>
              <a:rPr lang="en-US" altLang="zh-CN" kern="0">
                <a:solidFill>
                  <a:srgbClr val="3333CC"/>
                </a:solidFill>
              </a:rPr>
              <a:t>source_type</a:t>
            </a:r>
            <a:r>
              <a:rPr lang="zh-CN" altLang="en-US" kern="0">
                <a:solidFill>
                  <a:srgbClr val="3333CC"/>
                </a:solidFill>
              </a:rPr>
              <a:t>的参数转换为</a:t>
            </a:r>
            <a:r>
              <a:rPr lang="en-US" altLang="zh-CN" kern="0">
                <a:solidFill>
                  <a:srgbClr val="3333CC"/>
                </a:solidFill>
              </a:rPr>
              <a:t>dest_type</a:t>
            </a:r>
            <a:r>
              <a:rPr lang="zh-CN" altLang="en-US" kern="0">
                <a:solidFill>
                  <a:srgbClr val="3333CC"/>
                </a:solidFill>
              </a:rPr>
              <a:t>型数据并返回</a:t>
            </a:r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6591300" y="796925"/>
            <a:ext cx="3867150" cy="223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>
                <a:solidFill>
                  <a:sysClr val="windowText" lastClr="000000"/>
                </a:solidFill>
              </a:rPr>
              <a:t>根据参数传递约定知，</a:t>
            </a:r>
            <a:r>
              <a:rPr lang="en-US" altLang="zh-CN" kern="0">
                <a:solidFill>
                  <a:sysClr val="windowText" lastClr="000000"/>
                </a:solidFill>
              </a:rPr>
              <a:t>x</a:t>
            </a:r>
            <a:r>
              <a:rPr lang="zh-CN" altLang="en-US" kern="0">
                <a:solidFill>
                  <a:sysClr val="windowText" lastClr="000000"/>
                </a:solidFill>
              </a:rPr>
              <a:t>在</a:t>
            </a:r>
            <a:r>
              <a:rPr lang="en-US" altLang="zh-CN" kern="0">
                <a:solidFill>
                  <a:sysClr val="windowText" lastClr="000000"/>
                </a:solidFill>
              </a:rPr>
              <a:t>RDI</a:t>
            </a:r>
            <a:r>
              <a:rPr lang="zh-CN" altLang="en-US" kern="0">
                <a:solidFill>
                  <a:sysClr val="windowText" lastClr="000000"/>
                </a:solidFill>
              </a:rPr>
              <a:t>对应的适合宽度的寄存器（</a:t>
            </a:r>
            <a:r>
              <a:rPr lang="en-US" altLang="zh-CN" kern="0">
                <a:solidFill>
                  <a:sysClr val="windowText" lastClr="000000"/>
                </a:solidFill>
              </a:rPr>
              <a:t>RDI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EDI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DI</a:t>
            </a:r>
            <a:r>
              <a:rPr lang="zh-CN" altLang="en-US" kern="0">
                <a:solidFill>
                  <a:sysClr val="windowText" lastClr="000000"/>
                </a:solidFill>
              </a:rPr>
              <a:t>和</a:t>
            </a:r>
            <a:r>
              <a:rPr lang="en-US" altLang="zh-CN" kern="0">
                <a:solidFill>
                  <a:sysClr val="windowText" lastClr="000000"/>
                </a:solidFill>
              </a:rPr>
              <a:t>DIL</a:t>
            </a:r>
            <a:r>
              <a:rPr lang="zh-CN" altLang="en-US" kern="0">
                <a:solidFill>
                  <a:sysClr val="windowText" lastClr="000000"/>
                </a:solidFill>
              </a:rPr>
              <a:t>）中，</a:t>
            </a:r>
            <a:r>
              <a:rPr lang="en-US" altLang="zh-CN" kern="0">
                <a:solidFill>
                  <a:sysClr val="windowText" lastClr="000000"/>
                </a:solidFill>
              </a:rPr>
              <a:t>y</a:t>
            </a:r>
            <a:r>
              <a:rPr lang="zh-CN" altLang="en-US" kern="0">
                <a:solidFill>
                  <a:sysClr val="windowText" lastClr="000000"/>
                </a:solidFill>
              </a:rPr>
              <a:t>存放在</a:t>
            </a:r>
            <a:r>
              <a:rPr lang="en-US" altLang="zh-CN" kern="0">
                <a:solidFill>
                  <a:sysClr val="windowText" lastClr="000000"/>
                </a:solidFill>
              </a:rPr>
              <a:t>RAX</a:t>
            </a:r>
            <a:r>
              <a:rPr lang="zh-CN" altLang="en-US" kern="0">
                <a:solidFill>
                  <a:sysClr val="windowText" lastClr="000000"/>
                </a:solidFill>
              </a:rPr>
              <a:t>对应的寄存器（</a:t>
            </a:r>
            <a:r>
              <a:rPr lang="en-US" altLang="zh-CN" kern="0">
                <a:solidFill>
                  <a:sysClr val="windowText" lastClr="000000"/>
                </a:solidFill>
              </a:rPr>
              <a:t>RAX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EAX</a:t>
            </a:r>
            <a:r>
              <a:rPr lang="zh-CN" altLang="en-US" kern="0">
                <a:solidFill>
                  <a:sysClr val="windowText" lastClr="000000"/>
                </a:solidFill>
              </a:rPr>
              <a:t>、</a:t>
            </a:r>
            <a:r>
              <a:rPr lang="en-US" altLang="zh-CN" kern="0">
                <a:solidFill>
                  <a:sysClr val="windowText" lastClr="000000"/>
                </a:solidFill>
              </a:rPr>
              <a:t>AX</a:t>
            </a:r>
            <a:r>
              <a:rPr lang="zh-CN" altLang="en-US" kern="0">
                <a:solidFill>
                  <a:sysClr val="windowText" lastClr="000000"/>
                </a:solidFill>
              </a:rPr>
              <a:t>或</a:t>
            </a:r>
            <a:r>
              <a:rPr lang="en-US" altLang="zh-CN" kern="0">
                <a:solidFill>
                  <a:sysClr val="windowText" lastClr="000000"/>
                </a:solidFill>
              </a:rPr>
              <a:t>AL</a:t>
            </a:r>
            <a:r>
              <a:rPr lang="zh-CN" altLang="en-US" kern="0">
                <a:solidFill>
                  <a:sysClr val="windowText" lastClr="000000"/>
                </a:solidFill>
              </a:rPr>
              <a:t>）中，填写下表中的汇编指令以实现</a:t>
            </a:r>
            <a:r>
              <a:rPr lang="en-US" altLang="zh-CN" kern="0">
                <a:solidFill>
                  <a:sysClr val="windowText" lastClr="000000"/>
                </a:solidFill>
              </a:rPr>
              <a:t>convert</a:t>
            </a:r>
            <a:r>
              <a:rPr lang="zh-CN" altLang="en-US" kern="0">
                <a:solidFill>
                  <a:sysClr val="windowText" lastClr="000000"/>
                </a:solidFill>
              </a:rPr>
              <a:t>函数中的赋值语句</a:t>
            </a:r>
          </a:p>
        </p:txBody>
      </p:sp>
      <p:pic>
        <p:nvPicPr>
          <p:cNvPr id="66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39" y="3060701"/>
            <a:ext cx="8893175" cy="3789363"/>
          </a:xfrm>
          <a:prstGeom prst="rect">
            <a:avLst/>
          </a:prstGeom>
          <a:noFill/>
        </p:spPr>
      </p:pic>
      <p:sp>
        <p:nvSpPr>
          <p:cNvPr id="662538" name="Text Box 10"/>
          <p:cNvSpPr txBox="1">
            <a:spLocks noChangeArrowheads="1"/>
          </p:cNvSpPr>
          <p:nvPr/>
        </p:nvSpPr>
        <p:spPr bwMode="auto">
          <a:xfrm>
            <a:off x="7940675" y="5049839"/>
            <a:ext cx="20701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kern="0">
                <a:solidFill>
                  <a:srgbClr val="FF3300"/>
                </a:solidFill>
              </a:rPr>
              <a:t>只需</a:t>
            </a:r>
            <a:r>
              <a:rPr lang="en-US" altLang="zh-CN" sz="2000" kern="0">
                <a:solidFill>
                  <a:srgbClr val="FF3300"/>
                </a:solidFill>
              </a:rPr>
              <a:t>x</a:t>
            </a:r>
            <a:r>
              <a:rPr lang="zh-CN" altLang="en-US" sz="2000" kern="0">
                <a:solidFill>
                  <a:srgbClr val="FF3300"/>
                </a:solidFill>
              </a:rPr>
              <a:t>的低</a:t>
            </a:r>
            <a:r>
              <a:rPr lang="en-US" altLang="zh-CN" sz="2000" kern="0">
                <a:solidFill>
                  <a:srgbClr val="FF3300"/>
                </a:solidFill>
              </a:rPr>
              <a:t>32</a:t>
            </a:r>
            <a:r>
              <a:rPr lang="zh-CN" altLang="en-US" sz="2000" kern="0">
                <a:solidFill>
                  <a:srgbClr val="FF33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5366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75" y="819150"/>
            <a:ext cx="8229600" cy="25019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>
                <a:ea typeface="微软雅黑" pitchFamily="34" charset="-122"/>
              </a:rPr>
              <a:t>算术逻辑运算指令</a:t>
            </a:r>
            <a:r>
              <a:rPr lang="zh-CN" altLang="en-US"/>
              <a:t> </a:t>
            </a:r>
          </a:p>
          <a:p>
            <a:pPr lvl="1">
              <a:lnSpc>
                <a:spcPct val="10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addq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（四字相加）</a:t>
            </a:r>
          </a:p>
          <a:p>
            <a:pPr lvl="1">
              <a:lnSpc>
                <a:spcPct val="10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subq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（四字相减）</a:t>
            </a:r>
          </a:p>
          <a:p>
            <a:pPr lvl="1">
              <a:lnSpc>
                <a:spcPct val="10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imulq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（带符号整数四字相乘）</a:t>
            </a:r>
          </a:p>
          <a:p>
            <a:pPr lvl="1">
              <a:lnSpc>
                <a:spcPct val="10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orq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位相或）</a:t>
            </a:r>
          </a:p>
          <a:p>
            <a:pPr lvl="1">
              <a:lnSpc>
                <a:spcPct val="10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leaq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（有效地址加载到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位寄存器）</a:t>
            </a:r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681789" y="906011"/>
            <a:ext cx="3806825" cy="27853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kern="0">
                <a:solidFill>
                  <a:sysClr val="windowText" lastClr="000000"/>
                </a:solidFill>
              </a:rPr>
              <a:t>以下是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C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赋值语句“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x=a*b+c*d;”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对应的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x86-64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汇编代码，已知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x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a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b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c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和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d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分别在寄存器</a:t>
            </a:r>
            <a:r>
              <a:rPr lang="en-US" altLang="zh-CN" sz="2000" kern="0">
                <a:solidFill>
                  <a:srgbClr val="3333CC"/>
                </a:solidFill>
              </a:rPr>
              <a:t>RAX(x)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rgbClr val="3333CC"/>
                </a:solidFill>
              </a:rPr>
              <a:t>RDI(a)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rgbClr val="3333CC"/>
                </a:solidFill>
              </a:rPr>
              <a:t>RSI(b)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rgbClr val="3333CC"/>
                </a:solidFill>
              </a:rPr>
              <a:t>RDX(c)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和</a:t>
            </a:r>
            <a:r>
              <a:rPr lang="en-US" altLang="zh-CN" sz="2000" kern="0">
                <a:solidFill>
                  <a:srgbClr val="3333CC"/>
                </a:solidFill>
              </a:rPr>
              <a:t>RCX(d)</a:t>
            </a:r>
            <a:r>
              <a:rPr lang="zh-CN" altLang="en-US" sz="2000" kern="0">
                <a:solidFill>
                  <a:srgbClr val="FF3300"/>
                </a:solidFill>
              </a:rPr>
              <a:t>对应宽度的寄存器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中。根据以下汇编代码，推测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x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a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b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、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c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和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d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的数据类型 </a:t>
            </a:r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2000250" y="4139576"/>
            <a:ext cx="3249608" cy="23221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2100" kern="0">
                <a:solidFill>
                  <a:sysClr val="windowText" lastClr="000000"/>
                </a:solidFill>
              </a:rPr>
              <a:t>movslq %ecx, %rcx</a:t>
            </a:r>
          </a:p>
          <a:p>
            <a:pPr indent="266700">
              <a:lnSpc>
                <a:spcPct val="115000"/>
              </a:lnSpc>
            </a:pPr>
            <a:r>
              <a:rPr lang="en-US" altLang="zh-CN" sz="2100" kern="0">
                <a:solidFill>
                  <a:sysClr val="windowText" lastClr="000000"/>
                </a:solidFill>
              </a:rPr>
              <a:t>imulq  %rdx, %rcx</a:t>
            </a:r>
          </a:p>
          <a:p>
            <a:pPr indent="266700">
              <a:lnSpc>
                <a:spcPct val="115000"/>
              </a:lnSpc>
            </a:pPr>
            <a:r>
              <a:rPr lang="en-US" altLang="zh-CN" sz="2100" kern="0">
                <a:solidFill>
                  <a:sysClr val="windowText" lastClr="000000"/>
                </a:solidFill>
              </a:rPr>
              <a:t>movsbl %sil, %esi</a:t>
            </a:r>
          </a:p>
          <a:p>
            <a:pPr indent="266700">
              <a:lnSpc>
                <a:spcPct val="115000"/>
              </a:lnSpc>
            </a:pPr>
            <a:r>
              <a:rPr lang="en-US" altLang="zh-CN" sz="2100" kern="0">
                <a:solidFill>
                  <a:sysClr val="windowText" lastClr="000000"/>
                </a:solidFill>
              </a:rPr>
              <a:t>imull %edi, %esi</a:t>
            </a:r>
          </a:p>
          <a:p>
            <a:pPr indent="266700">
              <a:lnSpc>
                <a:spcPct val="115000"/>
              </a:lnSpc>
            </a:pPr>
            <a:r>
              <a:rPr lang="en-US" altLang="zh-CN" sz="2100" kern="0">
                <a:solidFill>
                  <a:sysClr val="windowText" lastClr="000000"/>
                </a:solidFill>
              </a:rPr>
              <a:t>movslq %esi, %rsi</a:t>
            </a:r>
          </a:p>
          <a:p>
            <a:pPr indent="266700">
              <a:lnSpc>
                <a:spcPct val="115000"/>
              </a:lnSpc>
            </a:pPr>
            <a:r>
              <a:rPr lang="en-US" altLang="zh-CN" sz="2100" kern="0">
                <a:solidFill>
                  <a:sysClr val="windowText" lastClr="000000"/>
                </a:solidFill>
              </a:rPr>
              <a:t>leaq (%rcx, %rsi), %rax</a:t>
            </a:r>
          </a:p>
        </p:txBody>
      </p:sp>
      <p:sp>
        <p:nvSpPr>
          <p:cNvPr id="663558" name="Rectangle 6"/>
          <p:cNvSpPr>
            <a:spLocks noChangeArrowheads="1"/>
          </p:cNvSpPr>
          <p:nvPr/>
        </p:nvSpPr>
        <p:spPr bwMode="auto">
          <a:xfrm>
            <a:off x="5330825" y="4103689"/>
            <a:ext cx="4591050" cy="1997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kern="0">
                <a:solidFill>
                  <a:srgbClr val="CC3300"/>
                </a:solidFill>
              </a:rPr>
              <a:t>d</a:t>
            </a:r>
            <a:r>
              <a:rPr lang="zh-CN" altLang="en-US" sz="2000" kern="0">
                <a:solidFill>
                  <a:srgbClr val="CC3300"/>
                </a:solidFill>
              </a:rPr>
              <a:t>从</a:t>
            </a:r>
            <a:r>
              <a:rPr lang="en-US" altLang="zh-CN" sz="2000" kern="0">
                <a:solidFill>
                  <a:srgbClr val="CC3300"/>
                </a:solidFill>
              </a:rPr>
              <a:t>32</a:t>
            </a:r>
            <a:r>
              <a:rPr lang="zh-CN" altLang="en-US" sz="2000" kern="0">
                <a:solidFill>
                  <a:srgbClr val="CC3300"/>
                </a:solidFill>
              </a:rPr>
              <a:t>位符号扩展为</a:t>
            </a:r>
            <a:r>
              <a:rPr lang="en-US" altLang="zh-CN" sz="2000" kern="0">
                <a:solidFill>
                  <a:srgbClr val="CC3300"/>
                </a:solidFill>
              </a:rPr>
              <a:t>64</a:t>
            </a:r>
            <a:r>
              <a:rPr lang="zh-CN" altLang="en-US" sz="2000" kern="0">
                <a:solidFill>
                  <a:srgbClr val="CC3300"/>
                </a:solidFill>
              </a:rPr>
              <a:t>位，故</a:t>
            </a:r>
            <a:r>
              <a:rPr lang="en-US" altLang="zh-CN" sz="2000" kern="0">
                <a:solidFill>
                  <a:srgbClr val="CC3300"/>
                </a:solidFill>
              </a:rPr>
              <a:t>d</a:t>
            </a:r>
            <a:r>
              <a:rPr lang="zh-CN" altLang="en-US" sz="2000" kern="0">
                <a:solidFill>
                  <a:srgbClr val="CC3300"/>
                </a:solidFill>
              </a:rPr>
              <a:t>为</a:t>
            </a:r>
            <a:r>
              <a:rPr lang="en-US" altLang="zh-CN" sz="2000" kern="0">
                <a:solidFill>
                  <a:srgbClr val="CC3300"/>
                </a:solidFill>
              </a:rPr>
              <a:t>int</a:t>
            </a:r>
            <a:r>
              <a:rPr lang="zh-CN" altLang="en-US" sz="2000" kern="0">
                <a:solidFill>
                  <a:srgbClr val="CC3300"/>
                </a:solidFill>
              </a:rPr>
              <a:t>型</a:t>
            </a:r>
          </a:p>
          <a:p>
            <a:pPr>
              <a:lnSpc>
                <a:spcPct val="125000"/>
              </a:lnSpc>
            </a:pPr>
            <a:r>
              <a:rPr lang="zh-CN" altLang="en-US" sz="2000" kern="0">
                <a:solidFill>
                  <a:srgbClr val="CC3300"/>
                </a:solidFill>
              </a:rPr>
              <a:t>在</a:t>
            </a:r>
            <a:r>
              <a:rPr lang="en-US" altLang="zh-CN" sz="2000" kern="0">
                <a:solidFill>
                  <a:srgbClr val="CC3300"/>
                </a:solidFill>
              </a:rPr>
              <a:t>RDX</a:t>
            </a:r>
            <a:r>
              <a:rPr lang="zh-CN" altLang="en-US" sz="2000" kern="0">
                <a:solidFill>
                  <a:srgbClr val="CC3300"/>
                </a:solidFill>
              </a:rPr>
              <a:t>中的</a:t>
            </a:r>
            <a:r>
              <a:rPr lang="en-US" altLang="zh-CN" sz="2000" kern="0">
                <a:solidFill>
                  <a:srgbClr val="CC3300"/>
                </a:solidFill>
              </a:rPr>
              <a:t>c</a:t>
            </a:r>
            <a:r>
              <a:rPr lang="zh-CN" altLang="en-US" sz="2000" kern="0">
                <a:solidFill>
                  <a:srgbClr val="CC3300"/>
                </a:solidFill>
              </a:rPr>
              <a:t>为</a:t>
            </a:r>
            <a:r>
              <a:rPr lang="en-US" altLang="zh-CN" sz="2000" kern="0">
                <a:solidFill>
                  <a:srgbClr val="CC3300"/>
                </a:solidFill>
              </a:rPr>
              <a:t>64</a:t>
            </a:r>
            <a:r>
              <a:rPr lang="zh-CN" altLang="en-US" sz="2000" kern="0">
                <a:solidFill>
                  <a:srgbClr val="CC3300"/>
                </a:solidFill>
              </a:rPr>
              <a:t>位</a:t>
            </a:r>
            <a:r>
              <a:rPr lang="en-US" altLang="zh-CN" sz="2000" kern="0">
                <a:solidFill>
                  <a:srgbClr val="CC3300"/>
                </a:solidFill>
              </a:rPr>
              <a:t>long</a:t>
            </a:r>
            <a:r>
              <a:rPr lang="zh-CN" altLang="en-US" sz="2000" kern="0">
                <a:solidFill>
                  <a:srgbClr val="CC3300"/>
                </a:solidFill>
              </a:rPr>
              <a:t>型</a:t>
            </a:r>
          </a:p>
          <a:p>
            <a:pPr>
              <a:lnSpc>
                <a:spcPct val="125000"/>
              </a:lnSpc>
            </a:pPr>
            <a:r>
              <a:rPr lang="zh-CN" altLang="en-US" sz="2000" kern="0">
                <a:solidFill>
                  <a:srgbClr val="CC3300"/>
                </a:solidFill>
              </a:rPr>
              <a:t>在</a:t>
            </a:r>
            <a:r>
              <a:rPr lang="en-US" altLang="zh-CN" sz="2000" kern="0">
                <a:solidFill>
                  <a:srgbClr val="CC3300"/>
                </a:solidFill>
              </a:rPr>
              <a:t>SIL</a:t>
            </a:r>
            <a:r>
              <a:rPr lang="zh-CN" altLang="en-US" sz="2000" kern="0">
                <a:solidFill>
                  <a:srgbClr val="CC3300"/>
                </a:solidFill>
              </a:rPr>
              <a:t>中的</a:t>
            </a:r>
            <a:r>
              <a:rPr lang="en-US" altLang="zh-CN" sz="2000" kern="0">
                <a:solidFill>
                  <a:srgbClr val="CC3300"/>
                </a:solidFill>
              </a:rPr>
              <a:t>b</a:t>
            </a:r>
            <a:r>
              <a:rPr lang="zh-CN" altLang="en-US" sz="2000" kern="0">
                <a:solidFill>
                  <a:srgbClr val="CC3300"/>
                </a:solidFill>
              </a:rPr>
              <a:t>为</a:t>
            </a:r>
            <a:r>
              <a:rPr lang="en-US" altLang="zh-CN" sz="2000" kern="0">
                <a:solidFill>
                  <a:srgbClr val="CC3300"/>
                </a:solidFill>
              </a:rPr>
              <a:t>char</a:t>
            </a:r>
            <a:r>
              <a:rPr lang="zh-CN" altLang="en-US" sz="2000" kern="0">
                <a:solidFill>
                  <a:srgbClr val="CC3300"/>
                </a:solidFill>
              </a:rPr>
              <a:t>型</a:t>
            </a:r>
          </a:p>
          <a:p>
            <a:pPr>
              <a:lnSpc>
                <a:spcPct val="125000"/>
              </a:lnSpc>
            </a:pPr>
            <a:r>
              <a:rPr lang="zh-CN" altLang="en-US" sz="2000" kern="0">
                <a:solidFill>
                  <a:srgbClr val="CC3300"/>
                </a:solidFill>
              </a:rPr>
              <a:t>在</a:t>
            </a:r>
            <a:r>
              <a:rPr lang="en-US" altLang="zh-CN" sz="2000" kern="0">
                <a:solidFill>
                  <a:srgbClr val="CC3300"/>
                </a:solidFill>
              </a:rPr>
              <a:t>EDI</a:t>
            </a:r>
            <a:r>
              <a:rPr lang="zh-CN" altLang="en-US" sz="2000" kern="0">
                <a:solidFill>
                  <a:srgbClr val="CC3300"/>
                </a:solidFill>
              </a:rPr>
              <a:t>中的</a:t>
            </a:r>
            <a:r>
              <a:rPr lang="en-US" altLang="zh-CN" sz="2000" kern="0">
                <a:solidFill>
                  <a:srgbClr val="CC3300"/>
                </a:solidFill>
              </a:rPr>
              <a:t>a</a:t>
            </a:r>
            <a:r>
              <a:rPr lang="zh-CN" altLang="en-US" sz="2000" kern="0">
                <a:solidFill>
                  <a:srgbClr val="CC3300"/>
                </a:solidFill>
              </a:rPr>
              <a:t>是</a:t>
            </a:r>
            <a:r>
              <a:rPr lang="en-US" altLang="zh-CN" sz="2000" kern="0">
                <a:solidFill>
                  <a:srgbClr val="CC3300"/>
                </a:solidFill>
              </a:rPr>
              <a:t>int</a:t>
            </a:r>
            <a:r>
              <a:rPr lang="zh-CN" altLang="en-US" sz="2000" kern="0">
                <a:solidFill>
                  <a:srgbClr val="CC3300"/>
                </a:solidFill>
              </a:rPr>
              <a:t>型</a:t>
            </a:r>
          </a:p>
          <a:p>
            <a:pPr>
              <a:lnSpc>
                <a:spcPct val="125000"/>
              </a:lnSpc>
            </a:pPr>
            <a:r>
              <a:rPr lang="zh-CN" altLang="en-US" sz="2000" kern="0">
                <a:solidFill>
                  <a:srgbClr val="CC3300"/>
                </a:solidFill>
              </a:rPr>
              <a:t>在</a:t>
            </a:r>
            <a:r>
              <a:rPr lang="en-US" altLang="zh-CN" sz="2000" kern="0">
                <a:solidFill>
                  <a:srgbClr val="CC3300"/>
                </a:solidFill>
              </a:rPr>
              <a:t>RAX</a:t>
            </a:r>
            <a:r>
              <a:rPr lang="zh-CN" altLang="en-US" sz="2000" kern="0">
                <a:solidFill>
                  <a:srgbClr val="CC3300"/>
                </a:solidFill>
              </a:rPr>
              <a:t>中的</a:t>
            </a:r>
            <a:r>
              <a:rPr lang="en-US" altLang="zh-CN" sz="2000" kern="0">
                <a:solidFill>
                  <a:srgbClr val="CC3300"/>
                </a:solidFill>
              </a:rPr>
              <a:t>x</a:t>
            </a:r>
            <a:r>
              <a:rPr lang="zh-CN" altLang="en-US" sz="2000" kern="0">
                <a:solidFill>
                  <a:srgbClr val="CC3300"/>
                </a:solidFill>
              </a:rPr>
              <a:t>是</a:t>
            </a:r>
            <a:r>
              <a:rPr lang="en-US" altLang="zh-CN" sz="2000" kern="0">
                <a:solidFill>
                  <a:srgbClr val="CC3300"/>
                </a:solidFill>
              </a:rPr>
              <a:t>long</a:t>
            </a:r>
            <a:r>
              <a:rPr lang="zh-CN" altLang="en-US" sz="2000" kern="0">
                <a:solidFill>
                  <a:srgbClr val="CC3300"/>
                </a:solidFill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414585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6" grpId="0"/>
      <p:bldP spid="6635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X86-64</a:t>
            </a:r>
            <a:r>
              <a:rPr lang="zh-CN" altLang="en-US" sz="3600"/>
              <a:t>架构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75" y="836613"/>
            <a:ext cx="8686800" cy="3448050"/>
          </a:xfrm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过程调用的参数传递</a:t>
            </a:r>
          </a:p>
          <a:p>
            <a:pPr lvl="1"/>
            <a:r>
              <a:rPr lang="zh-CN" altLang="en-US" sz="2200">
                <a:ea typeface="微软雅黑" pitchFamily="34" charset="-122"/>
              </a:rPr>
              <a:t>通过寄存器传送参数</a:t>
            </a:r>
          </a:p>
          <a:p>
            <a:pPr lvl="1"/>
            <a:r>
              <a:rPr lang="zh-CN" altLang="en-US" sz="2200">
                <a:ea typeface="微软雅黑" pitchFamily="34" charset="-122"/>
              </a:rPr>
              <a:t>最多可有</a:t>
            </a:r>
            <a:r>
              <a:rPr lang="en-US" altLang="zh-CN" sz="2200">
                <a:ea typeface="微软雅黑" pitchFamily="34" charset="-122"/>
              </a:rPr>
              <a:t>6</a:t>
            </a:r>
            <a:r>
              <a:rPr lang="zh-CN" altLang="en-US" sz="2200">
                <a:ea typeface="微软雅黑" pitchFamily="34" charset="-122"/>
              </a:rPr>
              <a:t>个整型或指针型参数通过寄存器传递</a:t>
            </a:r>
          </a:p>
          <a:p>
            <a:pPr lvl="1"/>
            <a:r>
              <a:rPr lang="zh-CN" altLang="en-US" sz="2200">
                <a:ea typeface="微软雅黑" pitchFamily="34" charset="-122"/>
              </a:rPr>
              <a:t>超过</a:t>
            </a:r>
            <a:r>
              <a:rPr lang="en-US" altLang="zh-CN" sz="2200">
                <a:ea typeface="微软雅黑" pitchFamily="34" charset="-122"/>
              </a:rPr>
              <a:t>6</a:t>
            </a:r>
            <a:r>
              <a:rPr lang="zh-CN" altLang="en-US" sz="2200">
                <a:ea typeface="微软雅黑" pitchFamily="34" charset="-122"/>
              </a:rPr>
              <a:t>个入口参数时，后面的通过栈来传递</a:t>
            </a:r>
          </a:p>
          <a:p>
            <a:pPr lvl="1"/>
            <a:r>
              <a:rPr lang="zh-CN" altLang="en-US" sz="2200">
                <a:ea typeface="微软雅黑" pitchFamily="34" charset="-122"/>
              </a:rPr>
              <a:t>在栈中传递的参数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若是基本类型，则都被分配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8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个字节</a:t>
            </a: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callq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位返址保存在栈中之前，执行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R[rsp]←R[rsp]-8</a:t>
            </a: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从栈中取出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位返回地址后，执行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R[rsp]←R[rsp]+8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676" y="4014789"/>
            <a:ext cx="8056563" cy="2708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4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647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5900" y="4679951"/>
            <a:ext cx="6642100" cy="2124075"/>
          </a:xfrm>
          <a:prstGeom prst="rect">
            <a:avLst/>
          </a:prstGeom>
          <a:noFill/>
        </p:spPr>
      </p:pic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/>
              <a:t>X86-64</a:t>
            </a:r>
            <a:r>
              <a:rPr lang="zh-CN" altLang="en-US"/>
              <a:t>架构过程调用举例</a:t>
            </a:r>
          </a:p>
        </p:txBody>
      </p:sp>
      <p:sp>
        <p:nvSpPr>
          <p:cNvPr id="666628" name="Rectangle 4"/>
          <p:cNvSpPr>
            <a:spLocks noChangeArrowheads="1"/>
          </p:cNvSpPr>
          <p:nvPr/>
        </p:nvSpPr>
        <p:spPr bwMode="auto">
          <a:xfrm>
            <a:off x="1638301" y="695105"/>
            <a:ext cx="4772025" cy="5764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long caller ( ) 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{ 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char a=1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；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short b=2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；</a:t>
            </a:r>
          </a:p>
          <a:p>
            <a:pPr indent="266700">
              <a:lnSpc>
                <a:spcPct val="95000"/>
              </a:lnSpc>
            </a:pPr>
            <a:r>
              <a:rPr lang="zh-CN" altLang="en-US" sz="2000" kern="0">
                <a:solidFill>
                  <a:sysClr val="windowText" lastClr="000000"/>
                </a:solidFill>
              </a:rPr>
              <a:t>    </a:t>
            </a:r>
            <a:r>
              <a:rPr lang="en-US" altLang="zh-CN" sz="2000" kern="0">
                <a:solidFill>
                  <a:sysClr val="windowText" lastClr="000000"/>
                </a:solidFill>
              </a:rPr>
              <a:t>int c=3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；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long d=4</a:t>
            </a:r>
            <a:r>
              <a:rPr lang="zh-CN" altLang="en-US" sz="2000" kern="0">
                <a:solidFill>
                  <a:sysClr val="windowText" lastClr="000000"/>
                </a:solidFill>
              </a:rPr>
              <a:t>；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</a:t>
            </a:r>
            <a:r>
              <a:rPr lang="en-US" altLang="zh-CN" sz="2000" kern="0">
                <a:solidFill>
                  <a:srgbClr val="FF3300"/>
                </a:solidFill>
              </a:rPr>
              <a:t>test(a, &amp;a, b, &amp;b, c, &amp;c, </a:t>
            </a:r>
            <a:r>
              <a:rPr lang="en-US" altLang="zh-CN" sz="2000" kern="0">
                <a:solidFill>
                  <a:srgbClr val="007635"/>
                </a:solidFill>
              </a:rPr>
              <a:t>d, &amp;d</a:t>
            </a:r>
            <a:r>
              <a:rPr lang="en-US" altLang="zh-CN" sz="2000" kern="0">
                <a:solidFill>
                  <a:srgbClr val="FF3300"/>
                </a:solidFill>
              </a:rPr>
              <a:t>);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return  a*b+c*d;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}</a:t>
            </a:r>
          </a:p>
          <a:p>
            <a:pPr indent="266700">
              <a:lnSpc>
                <a:spcPct val="95000"/>
              </a:lnSpc>
            </a:pPr>
            <a:endParaRPr lang="en-US" altLang="zh-CN" sz="800" kern="0">
              <a:solidFill>
                <a:sysClr val="windowText" lastClr="000000"/>
              </a:solidFill>
            </a:endParaRP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void test(char a, char *ap, 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           short b, short *bp, 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           int c, int *cp, 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               long d, long *dp)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{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	*ap+=a;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	*bp+=b;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	*cp+=c;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	*dp+=d;</a:t>
            </a:r>
          </a:p>
          <a:p>
            <a:pPr indent="266700">
              <a:lnSpc>
                <a:spcPct val="95000"/>
              </a:lnSpc>
            </a:pPr>
            <a:r>
              <a:rPr lang="en-US" altLang="zh-CN" sz="2000" kern="0">
                <a:solidFill>
                  <a:sysClr val="windowText" lastClr="000000"/>
                </a:solidFill>
              </a:rPr>
              <a:t>}</a:t>
            </a:r>
          </a:p>
        </p:txBody>
      </p:sp>
      <p:pic>
        <p:nvPicPr>
          <p:cNvPr id="66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0939" y="1312864"/>
            <a:ext cx="4346575" cy="2160587"/>
          </a:xfrm>
          <a:prstGeom prst="rect">
            <a:avLst/>
          </a:prstGeom>
          <a:noFill/>
        </p:spPr>
      </p:pic>
      <p:pic>
        <p:nvPicPr>
          <p:cNvPr id="6666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5514" y="908051"/>
            <a:ext cx="3914775" cy="346075"/>
          </a:xfrm>
          <a:prstGeom prst="rect">
            <a:avLst/>
          </a:prstGeom>
          <a:noFill/>
        </p:spPr>
      </p:pic>
      <p:sp>
        <p:nvSpPr>
          <p:cNvPr id="666632" name="Line 8"/>
          <p:cNvSpPr>
            <a:spLocks noChangeShapeType="1"/>
          </p:cNvSpPr>
          <p:nvPr/>
        </p:nvSpPr>
        <p:spPr bwMode="auto">
          <a:xfrm flipV="1">
            <a:off x="3575050" y="1628776"/>
            <a:ext cx="409575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33" name="Line 9"/>
          <p:cNvSpPr>
            <a:spLocks noChangeShapeType="1"/>
          </p:cNvSpPr>
          <p:nvPr/>
        </p:nvSpPr>
        <p:spPr bwMode="auto">
          <a:xfrm>
            <a:off x="3305175" y="2124075"/>
            <a:ext cx="3646488" cy="44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3665538" y="1808163"/>
            <a:ext cx="4545012" cy="2714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>
            <a:off x="3530600" y="1493838"/>
            <a:ext cx="5805488" cy="495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36" name="Line 12"/>
          <p:cNvSpPr>
            <a:spLocks noChangeShapeType="1"/>
          </p:cNvSpPr>
          <p:nvPr/>
        </p:nvSpPr>
        <p:spPr bwMode="auto">
          <a:xfrm flipV="1">
            <a:off x="5961064" y="2573339"/>
            <a:ext cx="1260475" cy="904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37" name="Line 13"/>
          <p:cNvSpPr>
            <a:spLocks noChangeShapeType="1"/>
          </p:cNvSpPr>
          <p:nvPr/>
        </p:nvSpPr>
        <p:spPr bwMode="auto">
          <a:xfrm>
            <a:off x="5510214" y="2754313"/>
            <a:ext cx="1665287" cy="4048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38" name="Text Box 14"/>
          <p:cNvSpPr txBox="1">
            <a:spLocks noChangeArrowheads="1"/>
          </p:cNvSpPr>
          <p:nvPr/>
        </p:nvSpPr>
        <p:spPr bwMode="auto">
          <a:xfrm>
            <a:off x="2855913" y="3114676"/>
            <a:ext cx="2971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kern="0">
                <a:solidFill>
                  <a:srgbClr val="FF3300"/>
                </a:solidFill>
              </a:rPr>
              <a:t>其他</a:t>
            </a:r>
            <a:r>
              <a:rPr lang="en-US" altLang="zh-CN" sz="2000" kern="0">
                <a:solidFill>
                  <a:srgbClr val="FF3300"/>
                </a:solidFill>
              </a:rPr>
              <a:t>6</a:t>
            </a:r>
            <a:r>
              <a:rPr lang="zh-CN" altLang="en-US" sz="2000" kern="0">
                <a:solidFill>
                  <a:srgbClr val="FF3300"/>
                </a:solidFill>
              </a:rPr>
              <a:t>个参数在哪里？</a:t>
            </a:r>
          </a:p>
        </p:txBody>
      </p:sp>
      <p:sp>
        <p:nvSpPr>
          <p:cNvPr id="666641" name="Line 17"/>
          <p:cNvSpPr>
            <a:spLocks noChangeShapeType="1"/>
          </p:cNvSpPr>
          <p:nvPr/>
        </p:nvSpPr>
        <p:spPr bwMode="auto">
          <a:xfrm>
            <a:off x="5151439" y="3698876"/>
            <a:ext cx="1258887" cy="175577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42" name="Line 18"/>
          <p:cNvSpPr>
            <a:spLocks noChangeShapeType="1"/>
          </p:cNvSpPr>
          <p:nvPr/>
        </p:nvSpPr>
        <p:spPr bwMode="auto">
          <a:xfrm>
            <a:off x="5510214" y="3968750"/>
            <a:ext cx="2251075" cy="14859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43" name="Line 19"/>
          <p:cNvSpPr>
            <a:spLocks noChangeShapeType="1"/>
          </p:cNvSpPr>
          <p:nvPr/>
        </p:nvSpPr>
        <p:spPr bwMode="auto">
          <a:xfrm>
            <a:off x="4746626" y="4329113"/>
            <a:ext cx="4454525" cy="10795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44" name="Text Box 20"/>
          <p:cNvSpPr txBox="1">
            <a:spLocks noChangeArrowheads="1"/>
          </p:cNvSpPr>
          <p:nvPr/>
        </p:nvSpPr>
        <p:spPr bwMode="auto">
          <a:xfrm>
            <a:off x="7381875" y="3597275"/>
            <a:ext cx="3170238" cy="731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 kern="0">
                <a:solidFill>
                  <a:srgbClr val="FF3300"/>
                </a:solidFill>
              </a:rPr>
              <a:t>    </a:t>
            </a:r>
            <a:r>
              <a:rPr lang="zh-CN" altLang="en-US" sz="2000" kern="0">
                <a:solidFill>
                  <a:srgbClr val="3333CC"/>
                </a:solidFill>
              </a:rPr>
              <a:t>执行到</a:t>
            </a:r>
            <a:r>
              <a:rPr lang="en-US" altLang="zh-CN" sz="2000" kern="0">
                <a:solidFill>
                  <a:srgbClr val="3333CC"/>
                </a:solidFill>
              </a:rPr>
              <a:t>caller</a:t>
            </a:r>
            <a:r>
              <a:rPr lang="zh-CN" altLang="en-US" sz="2000" kern="0">
                <a:solidFill>
                  <a:srgbClr val="3333CC"/>
                </a:solidFill>
              </a:rPr>
              <a:t>的</a:t>
            </a:r>
            <a:r>
              <a:rPr lang="en-US" altLang="zh-CN" sz="2000" kern="0">
                <a:solidFill>
                  <a:srgbClr val="3333CC"/>
                </a:solidFill>
              </a:rPr>
              <a:t>call</a:t>
            </a:r>
            <a:r>
              <a:rPr lang="zh-CN" altLang="en-US" sz="2000" kern="0">
                <a:solidFill>
                  <a:srgbClr val="3333CC"/>
                </a:solidFill>
              </a:rPr>
              <a:t>指令前，栈中的状态如何？</a:t>
            </a:r>
          </a:p>
        </p:txBody>
      </p:sp>
      <p:sp>
        <p:nvSpPr>
          <p:cNvPr id="666648" name="Line 24"/>
          <p:cNvSpPr>
            <a:spLocks noChangeShapeType="1"/>
          </p:cNvSpPr>
          <p:nvPr/>
        </p:nvSpPr>
        <p:spPr bwMode="auto">
          <a:xfrm>
            <a:off x="3709988" y="3743326"/>
            <a:ext cx="2025650" cy="28813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49" name="Line 25"/>
          <p:cNvSpPr>
            <a:spLocks noChangeShapeType="1"/>
          </p:cNvSpPr>
          <p:nvPr/>
        </p:nvSpPr>
        <p:spPr bwMode="auto">
          <a:xfrm>
            <a:off x="4070351" y="3968751"/>
            <a:ext cx="2790825" cy="22510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6650" name="Line 26"/>
          <p:cNvSpPr>
            <a:spLocks noChangeShapeType="1"/>
          </p:cNvSpPr>
          <p:nvPr/>
        </p:nvSpPr>
        <p:spPr bwMode="auto">
          <a:xfrm>
            <a:off x="3575051" y="4329113"/>
            <a:ext cx="4995863" cy="1530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0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32" grpId="0" animBg="1"/>
      <p:bldP spid="666633" grpId="0" animBg="1"/>
      <p:bldP spid="666634" grpId="0" animBg="1"/>
      <p:bldP spid="666635" grpId="0" animBg="1"/>
      <p:bldP spid="666636" grpId="0" animBg="1"/>
      <p:bldP spid="666637" grpId="0" animBg="1"/>
      <p:bldP spid="666641" grpId="0" animBg="1"/>
      <p:bldP spid="666642" grpId="0" animBg="1"/>
      <p:bldP spid="666643" grpId="0" animBg="1"/>
      <p:bldP spid="666644" grpId="0"/>
      <p:bldP spid="666648" grpId="0" animBg="1"/>
      <p:bldP spid="666649" grpId="0" animBg="1"/>
      <p:bldP spid="66665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3405</Words>
  <Application>Microsoft Office PowerPoint</Application>
  <PresentationFormat>宽屏</PresentationFormat>
  <Paragraphs>355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等线 Light</vt:lpstr>
      <vt:lpstr>黑体</vt:lpstr>
      <vt:lpstr>宋体</vt:lpstr>
      <vt:lpstr>微软雅黑</vt:lpstr>
      <vt:lpstr>Arial</vt:lpstr>
      <vt:lpstr>Times New Roman</vt:lpstr>
      <vt:lpstr>Wingdings</vt:lpstr>
      <vt:lpstr>Office 主题​​</vt:lpstr>
      <vt:lpstr>默认设计模板</vt:lpstr>
      <vt:lpstr>第三章 程序的机器级表示 （3.13 X86-64架构）</vt:lpstr>
      <vt:lpstr>X86-64架构</vt:lpstr>
      <vt:lpstr>X86-64架构</vt:lpstr>
      <vt:lpstr>X86-64架构</vt:lpstr>
      <vt:lpstr>X86-64架构</vt:lpstr>
      <vt:lpstr>X86-64架构</vt:lpstr>
      <vt:lpstr>X86-64架构</vt:lpstr>
      <vt:lpstr>X86-64架构</vt:lpstr>
      <vt:lpstr>X86-64架构过程调用举例</vt:lpstr>
      <vt:lpstr>X86-64架构过程调用举例</vt:lpstr>
      <vt:lpstr>X86-64架构过程调用举例</vt:lpstr>
      <vt:lpstr>X86-64架构过程调用举例</vt:lpstr>
      <vt:lpstr>X86-64架构</vt:lpstr>
      <vt:lpstr>浮点寄存器栈和多媒体扩展寄存器组 </vt:lpstr>
      <vt:lpstr>X87 FPU指令</vt:lpstr>
      <vt:lpstr>X87 FPU指令</vt:lpstr>
      <vt:lpstr>X87 FPU指令</vt:lpstr>
      <vt:lpstr>X87 FPU指令</vt:lpstr>
      <vt:lpstr>IA-32浮点操作举例</vt:lpstr>
      <vt:lpstr>IA-32浮点操作举例</vt:lpstr>
      <vt:lpstr>IA-32浮点操作举例</vt:lpstr>
      <vt:lpstr>IA-32浮点操作举例</vt:lpstr>
      <vt:lpstr>IA-32浮点操作举例</vt:lpstr>
      <vt:lpstr>IA-32浮点操作举例</vt:lpstr>
      <vt:lpstr>IA-32浮点操作举例</vt:lpstr>
      <vt:lpstr>IA-32浮点操作举例</vt:lpstr>
      <vt:lpstr>IA-32浮点操作举例</vt:lpstr>
      <vt:lpstr>IA-32和x86-64的比较</vt:lpstr>
      <vt:lpstr>IA-32过程调用参数传递</vt:lpstr>
      <vt:lpstr>X86-64过程调用参数传递</vt:lpstr>
      <vt:lpstr>X86-64架构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X86-64架构</dc:title>
  <dc:creator>james</dc:creator>
  <cp:lastModifiedBy>james</cp:lastModifiedBy>
  <cp:revision>2</cp:revision>
  <dcterms:created xsi:type="dcterms:W3CDTF">2016-04-05T13:57:03Z</dcterms:created>
  <dcterms:modified xsi:type="dcterms:W3CDTF">2016-04-05T14:04:18Z</dcterms:modified>
</cp:coreProperties>
</file>