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875" r:id="rId3"/>
    <p:sldId id="978" r:id="rId4"/>
    <p:sldId id="967" r:id="rId5"/>
    <p:sldId id="1024" r:id="rId6"/>
    <p:sldId id="1025" r:id="rId7"/>
    <p:sldId id="920" r:id="rId8"/>
    <p:sldId id="918" r:id="rId9"/>
    <p:sldId id="919" r:id="rId10"/>
    <p:sldId id="1049" r:id="rId11"/>
    <p:sldId id="1031" r:id="rId12"/>
    <p:sldId id="1050" r:id="rId13"/>
    <p:sldId id="1029" r:id="rId14"/>
    <p:sldId id="922" r:id="rId15"/>
    <p:sldId id="924" r:id="rId16"/>
    <p:sldId id="925" r:id="rId17"/>
    <p:sldId id="1051" r:id="rId18"/>
    <p:sldId id="1044" r:id="rId19"/>
    <p:sldId id="1052" r:id="rId20"/>
    <p:sldId id="1028" r:id="rId21"/>
    <p:sldId id="979" r:id="rId22"/>
    <p:sldId id="1027" r:id="rId23"/>
    <p:sldId id="1053" r:id="rId24"/>
    <p:sldId id="1046" r:id="rId25"/>
    <p:sldId id="983" r:id="rId26"/>
    <p:sldId id="984" r:id="rId27"/>
    <p:sldId id="1047" r:id="rId28"/>
    <p:sldId id="1054" r:id="rId29"/>
    <p:sldId id="1045" r:id="rId30"/>
  </p:sldIdLst>
  <p:sldSz cx="9144000" cy="6858000" type="screen4x3"/>
  <p:notesSz cx="9928225" cy="679767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A6A0A"/>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413" autoAdjust="0"/>
    <p:restoredTop sz="69204" autoAdjust="0"/>
  </p:normalViewPr>
  <p:slideViewPr>
    <p:cSldViewPr snapToGrid="0">
      <p:cViewPr varScale="1">
        <p:scale>
          <a:sx n="80" d="100"/>
          <a:sy n="80" d="100"/>
        </p:scale>
        <p:origin x="2526" y="90"/>
      </p:cViewPr>
      <p:guideLst>
        <p:guide orient="horz" pos="2160"/>
        <p:guide pos="2880"/>
      </p:guideLst>
    </p:cSldViewPr>
  </p:slideViewPr>
  <p:outlineViewPr>
    <p:cViewPr>
      <p:scale>
        <a:sx n="33" d="100"/>
        <a:sy n="33" d="100"/>
      </p:scale>
      <p:origin x="0" y="-19074"/>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118" d="100"/>
          <a:sy n="118" d="100"/>
        </p:scale>
        <p:origin x="2028" y="78"/>
      </p:cViewPr>
      <p:guideLst>
        <p:guide orient="horz" pos="2160"/>
        <p:guide pos="312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2925" y="0"/>
            <a:ext cx="4303713" cy="341313"/>
          </a:xfrm>
          <a:prstGeom prst="rect">
            <a:avLst/>
          </a:prstGeom>
        </p:spPr>
        <p:txBody>
          <a:bodyPr vert="horz" lIns="91440" tIns="45720" rIns="91440" bIns="45720" rtlCol="0"/>
          <a:lstStyle>
            <a:lvl1pPr algn="r">
              <a:defRPr sz="1200"/>
            </a:lvl1pPr>
          </a:lstStyle>
          <a:p>
            <a:fld id="{71AB5305-1554-4FC1-AE02-59913E9F7309}" type="datetimeFigureOut">
              <a:rPr lang="en-US" smtClean="0"/>
              <a:t>4/28/2016</a:t>
            </a:fld>
            <a:endParaRPr lang="en-US"/>
          </a:p>
        </p:txBody>
      </p:sp>
      <p:sp>
        <p:nvSpPr>
          <p:cNvPr id="4" name="页脚占位符 3"/>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2925" y="6456363"/>
            <a:ext cx="4303713" cy="341312"/>
          </a:xfrm>
          <a:prstGeom prst="rect">
            <a:avLst/>
          </a:prstGeom>
        </p:spPr>
        <p:txBody>
          <a:bodyPr vert="horz" lIns="91440" tIns="45720" rIns="91440" bIns="45720" rtlCol="0" anchor="b"/>
          <a:lstStyle>
            <a:lvl1pPr algn="r">
              <a:defRPr sz="1200"/>
            </a:lvl1pPr>
          </a:lstStyle>
          <a:p>
            <a:fld id="{2714C19A-530E-4B71-9CD9-C48DF89161E6}" type="slidenum">
              <a:rPr lang="en-US" smtClean="0"/>
              <a:t>‹#›</a:t>
            </a:fld>
            <a:endParaRPr lang="en-US"/>
          </a:p>
        </p:txBody>
      </p:sp>
    </p:spTree>
    <p:extLst>
      <p:ext uri="{BB962C8B-B14F-4D97-AF65-F5344CB8AC3E}">
        <p14:creationId xmlns:p14="http://schemas.microsoft.com/office/powerpoint/2010/main" val="2477738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0"/>
            <a:ext cx="4302231"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5623698" y="0"/>
            <a:ext cx="4302231"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801023" y="508646"/>
            <a:ext cx="6315289" cy="4734993"/>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1851325" y="5412401"/>
            <a:ext cx="6214684" cy="7363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
        <p:nvSpPr>
          <p:cNvPr id="37894" name="Rectangle 6"/>
          <p:cNvSpPr>
            <a:spLocks noGrp="1" noChangeArrowheads="1"/>
          </p:cNvSpPr>
          <p:nvPr>
            <p:ph type="ftr" sz="quarter" idx="4"/>
          </p:nvPr>
        </p:nvSpPr>
        <p:spPr bwMode="auto">
          <a:xfrm>
            <a:off x="1" y="6456612"/>
            <a:ext cx="4302231"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5623698" y="6456612"/>
            <a:ext cx="4302231"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8489734-2952-475A-8074-C1C0FBF459B3}" type="slidenum">
              <a:rPr lang="en-US" altLang="zh-CN"/>
              <a:pPr>
                <a:defRPr/>
              </a:pPr>
              <a:t>‹#›</a:t>
            </a:fld>
            <a:endParaRPr lang="en-US" altLang="zh-CN"/>
          </a:p>
        </p:txBody>
      </p:sp>
    </p:spTree>
    <p:extLst>
      <p:ext uri="{BB962C8B-B14F-4D97-AF65-F5344CB8AC3E}">
        <p14:creationId xmlns:p14="http://schemas.microsoft.com/office/powerpoint/2010/main" val="696657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8489734-2952-475A-8074-C1C0FBF459B3}" type="slidenum">
              <a:rPr lang="en-US" altLang="zh-CN" smtClean="0"/>
              <a:pPr/>
              <a:t>1</a:t>
            </a:fld>
            <a:endParaRPr lang="en-US" altLang="zh-CN"/>
          </a:p>
        </p:txBody>
      </p:sp>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en-US"/>
          </a:p>
        </p:txBody>
      </p:sp>
    </p:spTree>
    <p:extLst>
      <p:ext uri="{BB962C8B-B14F-4D97-AF65-F5344CB8AC3E}">
        <p14:creationId xmlns:p14="http://schemas.microsoft.com/office/powerpoint/2010/main" val="278106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pitchFamily="34" charset="0"/>
              </a:rPr>
              <a:t>链接过程： 各个目标模块，需要在进程空间中进行“组装布局”，从而确定其地址，然后才能确定各个符号引用所对应的地址。</a:t>
            </a:r>
            <a:endParaRPr lang="en-US" altLang="zh-CN" dirty="0" smtClean="0">
              <a:latin typeface="Arial" pitchFamily="34" charset="0"/>
            </a:endParaRPr>
          </a:p>
          <a:p>
            <a:endParaRPr 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10</a:t>
            </a:fld>
            <a:endParaRPr lang="en-US" altLang="zh-CN"/>
          </a:p>
        </p:txBody>
      </p:sp>
    </p:spTree>
    <p:extLst>
      <p:ext uri="{BB962C8B-B14F-4D97-AF65-F5344CB8AC3E}">
        <p14:creationId xmlns:p14="http://schemas.microsoft.com/office/powerpoint/2010/main" val="2220339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7822" y="5285400"/>
            <a:ext cx="8448085" cy="1171211"/>
          </a:xfrm>
        </p:spPr>
        <p:txBody>
          <a:bodyPr/>
          <a:lstStyle/>
          <a:p>
            <a:r>
              <a:rPr lang="en-US" altLang="zh-CN" dirty="0" err="1" smtClean="0"/>
              <a:t>Objdump</a:t>
            </a:r>
            <a:r>
              <a:rPr lang="en-US" altLang="zh-CN" dirty="0" smtClean="0"/>
              <a:t> -d</a:t>
            </a:r>
            <a:r>
              <a:rPr lang="zh-CN" altLang="en-US" dirty="0" smtClean="0"/>
              <a:t>可以查看很多个“节”，此处只截取了</a:t>
            </a:r>
            <a:r>
              <a:rPr lang="en-US" altLang="zh-CN" dirty="0" smtClean="0"/>
              <a:t>&lt;add&gt;</a:t>
            </a:r>
            <a:r>
              <a:rPr lang="zh-CN" altLang="en-US" dirty="0" smtClean="0"/>
              <a:t>对应的部分来举例</a:t>
            </a:r>
            <a:r>
              <a:rPr lang="zh-CN" altLang="en-US" dirty="0" smtClean="0"/>
              <a:t>。    上部</a:t>
            </a:r>
            <a:r>
              <a:rPr lang="zh-CN" altLang="en-US" dirty="0" smtClean="0"/>
              <a:t>为未链接的目标文件，下部为链接后的可执行文件</a:t>
            </a:r>
            <a:r>
              <a:rPr lang="en-US" altLang="zh-CN" dirty="0" smtClean="0"/>
              <a:t>——</a:t>
            </a:r>
            <a:r>
              <a:rPr lang="zh-CN" altLang="en-US" dirty="0" smtClean="0"/>
              <a:t>已完成各个节在进程虚地址空间上的布局定位，所以具有明确地址</a:t>
            </a:r>
            <a:r>
              <a:rPr lang="zh-CN" altLang="en-US" dirty="0" smtClean="0"/>
              <a:t>。 </a:t>
            </a:r>
            <a:r>
              <a:rPr lang="en-US" altLang="zh-CN" dirty="0" err="1" smtClean="0"/>
              <a:t>test.o</a:t>
            </a:r>
            <a:r>
              <a:rPr lang="zh-CN" altLang="en-US" dirty="0" smtClean="0"/>
              <a:t>为目标模块，起始地址为</a:t>
            </a:r>
            <a:r>
              <a:rPr lang="en-US" altLang="zh-CN" dirty="0" smtClean="0"/>
              <a:t>0</a:t>
            </a:r>
            <a:r>
              <a:rPr lang="zh-CN" altLang="en-US" dirty="0" smtClean="0"/>
              <a:t>，而</a:t>
            </a:r>
            <a:r>
              <a:rPr lang="en-US" altLang="zh-CN" dirty="0" smtClean="0"/>
              <a:t>test</a:t>
            </a:r>
            <a:r>
              <a:rPr lang="zh-CN" altLang="en-US" dirty="0" smtClean="0"/>
              <a:t>为可执行文件，起始地址为布局后的</a:t>
            </a:r>
            <a:r>
              <a:rPr lang="en-US" altLang="zh-CN" dirty="0" smtClean="0"/>
              <a:t>0x080483d4   </a:t>
            </a:r>
            <a:r>
              <a:rPr lang="zh-CN" altLang="en-US" dirty="0" smtClean="0"/>
              <a:t>此</a:t>
            </a:r>
            <a:r>
              <a:rPr lang="zh-CN" altLang="en-US" dirty="0" smtClean="0"/>
              <a:t>例子中，</a:t>
            </a:r>
            <a:r>
              <a:rPr lang="en-US" altLang="zh-CN" dirty="0" smtClean="0"/>
              <a:t>add</a:t>
            </a:r>
            <a:r>
              <a:rPr lang="zh-CN" altLang="en-US" dirty="0" smtClean="0"/>
              <a:t>没有引用其他符号（变量），而</a:t>
            </a:r>
            <a:r>
              <a:rPr lang="en-US" altLang="zh-CN" dirty="0" smtClean="0"/>
              <a:t>x</a:t>
            </a:r>
            <a:r>
              <a:rPr lang="zh-CN" altLang="en-US" dirty="0" smtClean="0"/>
              <a:t>为自己栈帧中的变量，而</a:t>
            </a:r>
            <a:r>
              <a:rPr lang="en-US" altLang="zh-CN" baseline="0" dirty="0" smtClean="0"/>
              <a:t> </a:t>
            </a:r>
            <a:r>
              <a:rPr lang="en-US" altLang="zh-CN" baseline="0" dirty="0" err="1" smtClean="0"/>
              <a:t>i</a:t>
            </a:r>
            <a:r>
              <a:rPr lang="en-US" altLang="zh-CN" baseline="0" dirty="0" smtClean="0"/>
              <a:t>/j</a:t>
            </a:r>
            <a:r>
              <a:rPr lang="zh-CN" altLang="en-US" baseline="0" dirty="0" smtClean="0"/>
              <a:t>是</a:t>
            </a:r>
            <a:r>
              <a:rPr lang="en-US" altLang="zh-CN" baseline="0" dirty="0" smtClean="0"/>
              <a:t>main</a:t>
            </a:r>
            <a:r>
              <a:rPr lang="zh-CN" altLang="en-US" baseline="0" dirty="0" smtClean="0"/>
              <a:t>栈帧中的变量，因此都可以依据</a:t>
            </a:r>
            <a:r>
              <a:rPr lang="en-US" altLang="zh-CN" baseline="0" dirty="0" err="1" smtClean="0"/>
              <a:t>ebp</a:t>
            </a:r>
            <a:r>
              <a:rPr lang="zh-CN" altLang="en-US" baseline="0" dirty="0" smtClean="0"/>
              <a:t>而访问到（参见第三章栈帧结构）。</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11</a:t>
            </a:fld>
            <a:endParaRPr lang="en-US" altLang="zh-CN"/>
          </a:p>
        </p:txBody>
      </p:sp>
    </p:spTree>
    <p:extLst>
      <p:ext uri="{BB962C8B-B14F-4D97-AF65-F5344CB8AC3E}">
        <p14:creationId xmlns:p14="http://schemas.microsoft.com/office/powerpoint/2010/main" val="44565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302818" y="5412400"/>
            <a:ext cx="7379936" cy="1044211"/>
          </a:xfrm>
        </p:spPr>
        <p:txBody>
          <a:bodyPr/>
          <a:lstStyle/>
          <a:p>
            <a:r>
              <a:rPr lang="zh-CN" altLang="en-US" dirty="0" smtClean="0">
                <a:latin typeface="Arial" pitchFamily="34" charset="0"/>
              </a:rPr>
              <a:t>注意区分可执行文件的“磁盘映象”，和该可执行文件将来装入内存后的“进程影像”</a:t>
            </a:r>
            <a:endParaRPr lang="en-US" altLang="zh-CN" dirty="0" smtClean="0">
              <a:latin typeface="Arial" pitchFamily="34" charset="0"/>
            </a:endParaRPr>
          </a:p>
          <a:p>
            <a:r>
              <a:rPr lang="zh-CN" altLang="en-US" dirty="0" smtClean="0">
                <a:latin typeface="Arial" pitchFamily="34" charset="0"/>
              </a:rPr>
              <a:t>左边是“磁盘映象”，右边是“进程影像”。</a:t>
            </a:r>
            <a:endParaRPr lang="en-US" altLang="zh-CN" dirty="0" smtClean="0">
              <a:latin typeface="Arial" pitchFamily="34" charset="0"/>
            </a:endParaRPr>
          </a:p>
          <a:p>
            <a:r>
              <a:rPr lang="zh-CN" altLang="en-US" dirty="0" smtClean="0">
                <a:latin typeface="Arial" pitchFamily="34" charset="0"/>
              </a:rPr>
              <a:t>提示学生，系统中有多个进程，每个进程都会有这样的进程影响，同一个可执行文件执行多遍会生成各自独立的进程映像。</a:t>
            </a:r>
            <a:endParaRPr lang="en-US" altLang="zh-CN" dirty="0" smtClean="0">
              <a:latin typeface="Arial" pitchFamily="34" charset="0"/>
            </a:endParaRPr>
          </a:p>
          <a:p>
            <a:endParaRPr 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12</a:t>
            </a:fld>
            <a:endParaRPr lang="en-US" altLang="zh-CN"/>
          </a:p>
        </p:txBody>
      </p:sp>
    </p:spTree>
    <p:extLst>
      <p:ext uri="{BB962C8B-B14F-4D97-AF65-F5344CB8AC3E}">
        <p14:creationId xmlns:p14="http://schemas.microsoft.com/office/powerpoint/2010/main" val="2160094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93018" y="5285400"/>
            <a:ext cx="8399533" cy="1333885"/>
          </a:xfrm>
        </p:spPr>
        <p:txBody>
          <a:bodyPr/>
          <a:lstStyle/>
          <a:p>
            <a:r>
              <a:rPr lang="zh-CN" altLang="en-US" sz="1100" dirty="0" smtClean="0"/>
              <a:t>左边两个图代表位定位（起点是</a:t>
            </a:r>
            <a:r>
              <a:rPr lang="en-US" altLang="zh-CN" sz="1100" dirty="0" smtClean="0"/>
              <a:t>0</a:t>
            </a:r>
            <a:r>
              <a:rPr lang="zh-CN" altLang="en-US" sz="1100" dirty="0" smtClean="0"/>
              <a:t>地址）的目标文件，右边是布局到进程空间后的进程影像（</a:t>
            </a:r>
            <a:r>
              <a:rPr lang="en-US" altLang="zh-CN" sz="1100" dirty="0" smtClean="0"/>
              <a:t>P0/P1</a:t>
            </a:r>
            <a:r>
              <a:rPr lang="zh-CN" altLang="en-US" sz="1100" dirty="0" smtClean="0"/>
              <a:t>的地址都不为</a:t>
            </a:r>
            <a:r>
              <a:rPr lang="en-US" altLang="zh-CN" sz="1100" dirty="0" smtClean="0"/>
              <a:t>0</a:t>
            </a:r>
            <a:r>
              <a:rPr lang="zh-CN" altLang="en-US" sz="1100" dirty="0" smtClean="0"/>
              <a:t>）   链接</a:t>
            </a:r>
            <a:r>
              <a:rPr lang="zh-CN" altLang="en-US" sz="1100" dirty="0" smtClean="0"/>
              <a:t>步骤的解释（后面还有</a:t>
            </a:r>
            <a:r>
              <a:rPr lang="en-US" altLang="zh-CN" sz="1100" dirty="0" err="1" smtClean="0"/>
              <a:t>ppt</a:t>
            </a:r>
            <a:r>
              <a:rPr lang="zh-CN" altLang="en-US" sz="1100" dirty="0" smtClean="0"/>
              <a:t>做各步骤的细节分析）：</a:t>
            </a:r>
            <a:endParaRPr lang="en-US" altLang="zh-CN" sz="1100" dirty="0" smtClean="0"/>
          </a:p>
          <a:p>
            <a:r>
              <a:rPr lang="en-US" altLang="zh-CN" sz="1100" dirty="0" smtClean="0"/>
              <a:t>1</a:t>
            </a:r>
            <a:r>
              <a:rPr lang="zh-CN" altLang="en-US" sz="1100" dirty="0" smtClean="0"/>
              <a:t>）符号的解析在编译中完成了，因此链接时已有符号表机器引用关系（记录在目标文件的重定位表中）。注意区分符号的定义和引用，其中符号定义处对应地址</a:t>
            </a:r>
            <a:r>
              <a:rPr lang="en-US" altLang="zh-CN" sz="1100" dirty="0" smtClean="0"/>
              <a:t>——</a:t>
            </a:r>
            <a:r>
              <a:rPr lang="zh-CN" altLang="en-US" sz="1100" dirty="0" smtClean="0"/>
              <a:t>一旦在</a:t>
            </a:r>
            <a:r>
              <a:rPr lang="en-US" altLang="zh-CN" sz="1100" dirty="0" smtClean="0"/>
              <a:t>2</a:t>
            </a:r>
            <a:r>
              <a:rPr lang="zh-CN" altLang="en-US" sz="1100" dirty="0" smtClean="0"/>
              <a:t>）中完成进程空间中的布局，其位置也就</a:t>
            </a:r>
            <a:r>
              <a:rPr lang="zh-CN" altLang="en-US" sz="1100" dirty="0" smtClean="0"/>
              <a:t>确定  </a:t>
            </a:r>
            <a:r>
              <a:rPr lang="en-US" altLang="zh-CN" sz="1100" dirty="0" smtClean="0"/>
              <a:t>2</a:t>
            </a:r>
            <a:r>
              <a:rPr lang="zh-CN" altLang="en-US" sz="1100" dirty="0" smtClean="0"/>
              <a:t>）将多个</a:t>
            </a:r>
            <a:r>
              <a:rPr lang="en-US" altLang="zh-CN" sz="1100" dirty="0" smtClean="0"/>
              <a:t>.o</a:t>
            </a:r>
            <a:r>
              <a:rPr lang="zh-CN" altLang="en-US" sz="1100" dirty="0" smtClean="0"/>
              <a:t>文件的内容，按某种次序布局到进程的虚存空间，因此符号的地址就确定下来</a:t>
            </a:r>
            <a:r>
              <a:rPr lang="zh-CN" altLang="en-US" sz="1100" dirty="0" smtClean="0"/>
              <a:t>了   </a:t>
            </a:r>
            <a:r>
              <a:rPr lang="en-US" altLang="zh-CN" sz="1100" dirty="0" smtClean="0"/>
              <a:t>3</a:t>
            </a:r>
            <a:r>
              <a:rPr lang="zh-CN" altLang="en-US" sz="1100" dirty="0" smtClean="0"/>
              <a:t>）其实在</a:t>
            </a:r>
            <a:r>
              <a:rPr lang="en-US" altLang="zh-CN" sz="1100" dirty="0" smtClean="0"/>
              <a:t>2</a:t>
            </a:r>
            <a:r>
              <a:rPr lang="zh-CN" altLang="en-US" sz="1100" dirty="0" smtClean="0"/>
              <a:t>）时就确定</a:t>
            </a:r>
            <a:r>
              <a:rPr lang="zh-CN" altLang="en-US" sz="1100" dirty="0" smtClean="0"/>
              <a:t>了   </a:t>
            </a:r>
            <a:r>
              <a:rPr lang="en-US" altLang="zh-CN" sz="1100" dirty="0" smtClean="0"/>
              <a:t>4</a:t>
            </a:r>
            <a:r>
              <a:rPr lang="zh-CN" altLang="en-US" sz="1100" dirty="0" smtClean="0"/>
              <a:t>）指的是在引用符号的指令中填入</a:t>
            </a:r>
            <a:r>
              <a:rPr lang="en-US" altLang="zh-CN" sz="1100" dirty="0" smtClean="0"/>
              <a:t>2</a:t>
            </a:r>
            <a:r>
              <a:rPr lang="zh-CN" altLang="en-US" sz="1100" dirty="0" smtClean="0"/>
              <a:t>）</a:t>
            </a:r>
            <a:r>
              <a:rPr lang="en-US" altLang="zh-CN" sz="1100" dirty="0" smtClean="0"/>
              <a:t>3</a:t>
            </a:r>
            <a:r>
              <a:rPr lang="zh-CN" altLang="en-US" sz="1100" dirty="0" smtClean="0"/>
              <a:t>）步骤确定好的地址。这里指的是对所生成的磁盘上的“可执行文件”</a:t>
            </a:r>
            <a:r>
              <a:rPr lang="en-US" altLang="zh-CN" sz="1100" dirty="0" smtClean="0"/>
              <a:t>——</a:t>
            </a:r>
            <a:r>
              <a:rPr lang="zh-CN" altLang="en-US" sz="1100" dirty="0" smtClean="0"/>
              <a:t>将它调入进程空间后对应的引用也自然是确定了</a:t>
            </a:r>
            <a:r>
              <a:rPr lang="zh-CN" altLang="en-US" sz="1100" dirty="0" smtClean="0"/>
              <a:t>地址   以上</a:t>
            </a:r>
            <a:r>
              <a:rPr lang="zh-CN" altLang="en-US" sz="1100" dirty="0" smtClean="0"/>
              <a:t>是“静态”链接过程，动态在后面讨论</a:t>
            </a:r>
            <a:endParaRPr lang="zh-CN" altLang="en-US" sz="1100"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13</a:t>
            </a:fld>
            <a:endParaRPr lang="en-US" altLang="zh-CN"/>
          </a:p>
        </p:txBody>
      </p:sp>
    </p:spTree>
    <p:extLst>
      <p:ext uri="{BB962C8B-B14F-4D97-AF65-F5344CB8AC3E}">
        <p14:creationId xmlns:p14="http://schemas.microsoft.com/office/powerpoint/2010/main" val="3733170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Rectangle 3"/>
          <p:cNvSpPr>
            <a:spLocks noGrp="1" noChangeArrowheads="1"/>
          </p:cNvSpPr>
          <p:nvPr>
            <p:ph type="body" idx="1"/>
          </p:nvPr>
        </p:nvSpPr>
        <p:spPr>
          <a:xfrm>
            <a:off x="1181438" y="5412401"/>
            <a:ext cx="7533684" cy="736376"/>
          </a:xfrm>
        </p:spPr>
        <p:txBody>
          <a:bodyPr/>
          <a:lstStyle/>
          <a:p>
            <a:r>
              <a:rPr lang="zh-CN" altLang="en-US" dirty="0" smtClean="0"/>
              <a:t>符号表在目标文件中，可以用</a:t>
            </a:r>
            <a:r>
              <a:rPr lang="en-US" altLang="zh-CN" dirty="0" err="1" smtClean="0"/>
              <a:t>objdump</a:t>
            </a:r>
            <a:r>
              <a:rPr lang="en-US" altLang="zh-CN" dirty="0" smtClean="0"/>
              <a:t> –r </a:t>
            </a:r>
            <a:r>
              <a:rPr lang="en-US" altLang="zh-CN" dirty="0" err="1" smtClean="0"/>
              <a:t>xxxx.o</a:t>
            </a:r>
            <a:r>
              <a:rPr lang="zh-CN" altLang="en-US" dirty="0" smtClean="0"/>
              <a:t>查看到                 重定位</a:t>
            </a:r>
            <a:r>
              <a:rPr lang="en-US" altLang="zh-CN" dirty="0" smtClean="0"/>
              <a:t>——</a:t>
            </a:r>
            <a:r>
              <a:rPr lang="zh-CN" altLang="en-US" dirty="0" smtClean="0"/>
              <a:t>原来的外部符号引用暂时用</a:t>
            </a:r>
            <a:r>
              <a:rPr lang="en-US" altLang="zh-CN" dirty="0" smtClean="0"/>
              <a:t>00000</a:t>
            </a:r>
            <a:r>
              <a:rPr lang="zh-CN" altLang="en-US" dirty="0" smtClean="0"/>
              <a:t>代替，现在外部符号位置确定了，需要用确定的地址替代原来的引用时临时填入的</a:t>
            </a:r>
            <a:r>
              <a:rPr lang="en-US" altLang="zh-CN" dirty="0" smtClean="0"/>
              <a:t>0000.    </a:t>
            </a:r>
            <a:r>
              <a:rPr lang="zh-CN" altLang="en-US" dirty="0" smtClean="0"/>
              <a:t>这里说的“合并”，首先是各个段在进程空间上的布局合并，完成布局后才能将这些段合并写入到磁盘可执行文件中。</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40434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9" name="Rectangle 3"/>
          <p:cNvSpPr>
            <a:spLocks noGrp="1" noChangeArrowheads="1"/>
          </p:cNvSpPr>
          <p:nvPr>
            <p:ph type="body" idx="1"/>
          </p:nvPr>
        </p:nvSpPr>
        <p:spPr/>
        <p:txBody>
          <a:bodyPr/>
          <a:lstStyle/>
          <a:p>
            <a:r>
              <a:rPr lang="zh-CN" altLang="en-US" smtClean="0"/>
              <a:t>三类目标文件在</a:t>
            </a:r>
            <a:r>
              <a:rPr lang="en-US" altLang="zh-CN" smtClean="0"/>
              <a:t>linux</a:t>
            </a:r>
            <a:r>
              <a:rPr lang="zh-CN" altLang="en-US" smtClean="0"/>
              <a:t>中都以</a:t>
            </a:r>
            <a:r>
              <a:rPr lang="en-US" altLang="zh-CN" smtClean="0"/>
              <a:t>ELF</a:t>
            </a:r>
            <a:r>
              <a:rPr lang="zh-CN" altLang="en-US" smtClean="0"/>
              <a:t>格式存放，就是</a:t>
            </a:r>
            <a:r>
              <a:rPr lang="en-US" altLang="zh-CN" smtClean="0"/>
              <a:t>P12</a:t>
            </a:r>
            <a:r>
              <a:rPr lang="zh-CN" altLang="en-US" smtClean="0"/>
              <a:t>左边那个图所示的结构</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493148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Grp="1" noChangeArrowheads="1"/>
          </p:cNvSpPr>
          <p:nvPr>
            <p:ph type="body" idx="1"/>
          </p:nvPr>
        </p:nvSpPr>
        <p:spPr>
          <a:xfrm>
            <a:off x="1157161" y="5412401"/>
            <a:ext cx="7719802" cy="1045043"/>
          </a:xfrm>
        </p:spPr>
        <p:txBody>
          <a:bodyPr/>
          <a:lstStyle/>
          <a:p>
            <a:r>
              <a:rPr lang="en-US" altLang="zh-CN" dirty="0" smtClean="0"/>
              <a:t>ELF</a:t>
            </a:r>
            <a:r>
              <a:rPr lang="zh-CN" altLang="en-US" dirty="0" smtClean="0"/>
              <a:t>格式可以同时表示前面提到的三类文件     结构上主要有</a:t>
            </a:r>
            <a:r>
              <a:rPr lang="en-US" altLang="zh-CN" dirty="0" smtClean="0"/>
              <a:t>ELF</a:t>
            </a:r>
            <a:r>
              <a:rPr lang="zh-CN" altLang="en-US" dirty="0" smtClean="0"/>
              <a:t>文件头、节头表、程序（段）头表       其中的节用于表示目标代码中不同属性的内容（代码、数据），所以</a:t>
            </a:r>
            <a:r>
              <a:rPr lang="en-US" altLang="zh-CN" dirty="0" err="1" smtClean="0"/>
              <a:t>main.o</a:t>
            </a:r>
            <a:r>
              <a:rPr lang="zh-CN" altLang="en-US" dirty="0" smtClean="0"/>
              <a:t>目标文件有代码、数据等节；  而段则用于可执行文件的装入到进程空间中，例如“</a:t>
            </a:r>
            <a:r>
              <a:rPr lang="en-US" altLang="zh-CN" dirty="0" smtClean="0"/>
              <a:t>main</a:t>
            </a:r>
            <a:r>
              <a:rPr lang="zh-CN" altLang="en-US" dirty="0" smtClean="0"/>
              <a:t>的代码节”和“</a:t>
            </a:r>
            <a:r>
              <a:rPr lang="en-US" altLang="zh-CN" dirty="0" smtClean="0"/>
              <a:t>add</a:t>
            </a:r>
            <a:r>
              <a:rPr lang="zh-CN" altLang="en-US" dirty="0" smtClean="0"/>
              <a:t>的代码节”和合并为一个“</a:t>
            </a:r>
            <a:r>
              <a:rPr lang="en-US" altLang="zh-CN" dirty="0" smtClean="0"/>
              <a:t>.text</a:t>
            </a:r>
            <a:r>
              <a:rPr lang="zh-CN" altLang="en-US" dirty="0" smtClean="0"/>
              <a:t>段”形成可执行文件的代码段                        </a:t>
            </a:r>
            <a:r>
              <a:rPr lang="en-US" altLang="zh-CN" dirty="0" smtClean="0"/>
              <a:t>ELF</a:t>
            </a:r>
            <a:r>
              <a:rPr lang="zh-CN" altLang="en-US" dirty="0" smtClean="0"/>
              <a:t>的程序（段）头表记录了这些节到段的映射关系      也就是说，对目标文件查看节的情况实际上就是看的节头表提供的信息，对可执行文件则可以看节和段两种角度的信息</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72936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Arial" pitchFamily="34" charset="0"/>
              </a:rPr>
              <a:t>由于目标文件从</a:t>
            </a:r>
            <a:r>
              <a:rPr lang="en-US" altLang="zh-CN" dirty="0" smtClean="0">
                <a:latin typeface="Arial" pitchFamily="34" charset="0"/>
              </a:rPr>
              <a:t>0</a:t>
            </a:r>
            <a:r>
              <a:rPr lang="zh-CN" altLang="en-US" dirty="0" smtClean="0">
                <a:latin typeface="Arial" pitchFamily="34" charset="0"/>
              </a:rPr>
              <a:t>地址看是，没有在进程空间布局，因此内部符号引用都暂时用</a:t>
            </a:r>
            <a:r>
              <a:rPr lang="en-US" altLang="zh-CN" dirty="0" smtClean="0">
                <a:latin typeface="Arial" pitchFamily="34" charset="0"/>
              </a:rPr>
              <a:t>0</a:t>
            </a:r>
            <a:r>
              <a:rPr lang="zh-CN" altLang="en-US" dirty="0" smtClean="0">
                <a:latin typeface="Arial" pitchFamily="34" charset="0"/>
              </a:rPr>
              <a:t>表示。</a:t>
            </a:r>
            <a:endParaRPr lang="en-US" altLang="zh-CN" dirty="0" smtClean="0">
              <a:latin typeface="Arial" pitchFamily="34" charset="0"/>
            </a:endParaRPr>
          </a:p>
          <a:p>
            <a:r>
              <a:rPr lang="zh-CN" altLang="en-US" dirty="0" smtClean="0">
                <a:latin typeface="Arial" pitchFamily="34" charset="0"/>
              </a:rPr>
              <a:t>但是为了便于后面链接时找到它们的位置，因此在</a:t>
            </a:r>
            <a:r>
              <a:rPr lang="en-US" altLang="zh-CN" dirty="0" smtClean="0">
                <a:latin typeface="Arial" pitchFamily="34" charset="0"/>
              </a:rPr>
              <a:t>.rel.txt</a:t>
            </a:r>
            <a:r>
              <a:rPr lang="zh-CN" altLang="en-US" dirty="0" smtClean="0">
                <a:latin typeface="Arial" pitchFamily="34" charset="0"/>
              </a:rPr>
              <a:t>和</a:t>
            </a:r>
            <a:r>
              <a:rPr lang="en-US" altLang="zh-CN" dirty="0" err="1" smtClean="0">
                <a:latin typeface="Arial" pitchFamily="34" charset="0"/>
              </a:rPr>
              <a:t>rel.data</a:t>
            </a:r>
            <a:r>
              <a:rPr lang="zh-CN" altLang="en-US" dirty="0" smtClean="0">
                <a:latin typeface="Arial" pitchFamily="34" charset="0"/>
              </a:rPr>
              <a:t>节中记录了这些被临时填充为</a:t>
            </a:r>
            <a:r>
              <a:rPr lang="en-US" altLang="zh-CN" dirty="0" smtClean="0">
                <a:latin typeface="Arial" pitchFamily="34" charset="0"/>
              </a:rPr>
              <a:t>0</a:t>
            </a:r>
            <a:r>
              <a:rPr lang="zh-CN" altLang="en-US" dirty="0" smtClean="0">
                <a:latin typeface="Arial" pitchFamily="34" charset="0"/>
              </a:rPr>
              <a:t>的外部引用位置</a:t>
            </a:r>
            <a:r>
              <a:rPr lang="en-US" altLang="zh-CN" dirty="0" smtClean="0">
                <a:latin typeface="Arial" pitchFamily="34" charset="0"/>
              </a:rPr>
              <a:t>——</a:t>
            </a:r>
            <a:r>
              <a:rPr lang="zh-CN" altLang="en-US" dirty="0" smtClean="0">
                <a:latin typeface="Arial" pitchFamily="34" charset="0"/>
              </a:rPr>
              <a:t>将来重定位时再修改</a:t>
            </a:r>
            <a:endParaRPr lang="en-US" altLang="zh-CN" dirty="0" smtClean="0">
              <a:latin typeface="Arial" pitchFamily="34" charset="0"/>
            </a:endParaRPr>
          </a:p>
          <a:p>
            <a:endParaRPr 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17</a:t>
            </a:fld>
            <a:endParaRPr lang="en-US" altLang="zh-CN"/>
          </a:p>
        </p:txBody>
      </p:sp>
    </p:spTree>
    <p:extLst>
      <p:ext uri="{BB962C8B-B14F-4D97-AF65-F5344CB8AC3E}">
        <p14:creationId xmlns:p14="http://schemas.microsoft.com/office/powerpoint/2010/main" val="3186606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该例子是说目标文件的</a:t>
            </a:r>
            <a:r>
              <a:rPr lang="en-US" altLang="zh-CN" dirty="0" smtClean="0"/>
              <a:t>.</a:t>
            </a:r>
            <a:r>
              <a:rPr lang="en-US" altLang="zh-CN" dirty="0" err="1" smtClean="0"/>
              <a:t>rodata</a:t>
            </a:r>
            <a:r>
              <a:rPr lang="zh-CN" altLang="en-US" dirty="0" smtClean="0"/>
              <a:t>中有</a:t>
            </a:r>
            <a:r>
              <a:rPr lang="en-US" altLang="zh-CN" dirty="0" smtClean="0"/>
              <a:t>L1~L5</a:t>
            </a:r>
            <a:r>
              <a:rPr lang="zh-CN" altLang="en-US" dirty="0" smtClean="0"/>
              <a:t>的引用，但是无法确定地址，</a:t>
            </a:r>
            <a:endParaRPr lang="en-US" altLang="zh-CN" dirty="0" smtClean="0"/>
          </a:p>
          <a:p>
            <a:r>
              <a:rPr lang="zh-CN" altLang="en-US" dirty="0" smtClean="0"/>
              <a:t>因此需要将这些位置都记录到</a:t>
            </a:r>
            <a:r>
              <a:rPr lang="en-US" altLang="zh-CN" dirty="0" err="1" smtClean="0"/>
              <a:t>rel.data</a:t>
            </a:r>
            <a:r>
              <a:rPr lang="zh-CN" altLang="en-US" dirty="0" smtClean="0"/>
              <a:t>中，以后链接时再来对它们重定位</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18</a:t>
            </a:fld>
            <a:endParaRPr lang="en-US" altLang="zh-CN"/>
          </a:p>
        </p:txBody>
      </p:sp>
    </p:spTree>
    <p:extLst>
      <p:ext uri="{BB962C8B-B14F-4D97-AF65-F5344CB8AC3E}">
        <p14:creationId xmlns:p14="http://schemas.microsoft.com/office/powerpoint/2010/main" val="6664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19</a:t>
            </a:fld>
            <a:endParaRPr lang="en-US" altLang="zh-CN"/>
          </a:p>
        </p:txBody>
      </p:sp>
    </p:spTree>
    <p:extLst>
      <p:ext uri="{BB962C8B-B14F-4D97-AF65-F5344CB8AC3E}">
        <p14:creationId xmlns:p14="http://schemas.microsoft.com/office/powerpoint/2010/main" val="189578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a:t>
            </a:fld>
            <a:endParaRPr lang="en-US" altLang="zh-CN"/>
          </a:p>
        </p:txBody>
      </p:sp>
    </p:spTree>
    <p:extLst>
      <p:ext uri="{BB962C8B-B14F-4D97-AF65-F5344CB8AC3E}">
        <p14:creationId xmlns:p14="http://schemas.microsoft.com/office/powerpoint/2010/main" val="3764385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左边是</a:t>
            </a:r>
            <a:r>
              <a:rPr lang="en-US" altLang="zh-CN" dirty="0" smtClean="0"/>
              <a:t>ELF</a:t>
            </a:r>
            <a:r>
              <a:rPr lang="zh-CN" altLang="en-US" dirty="0" smtClean="0"/>
              <a:t>文件头的内容，是对整个文件的</a:t>
            </a:r>
            <a:r>
              <a:rPr lang="zh-CN" altLang="en-US" dirty="0" smtClean="0"/>
              <a:t>描述                由于</a:t>
            </a:r>
            <a:r>
              <a:rPr lang="zh-CN" altLang="en-US" dirty="0" smtClean="0"/>
              <a:t>是目标文件，还不存在“段”的概念</a:t>
            </a:r>
            <a:r>
              <a:rPr lang="zh-CN" altLang="en-US" dirty="0" smtClean="0"/>
              <a:t>，        因此</a:t>
            </a:r>
            <a:r>
              <a:rPr lang="zh-CN" altLang="en-US" dirty="0" smtClean="0"/>
              <a:t>这里说没有程序头表，是因为</a:t>
            </a:r>
            <a:r>
              <a:rPr lang="en-US" altLang="zh-CN" dirty="0" smtClean="0"/>
              <a:t>size</a:t>
            </a:r>
            <a:r>
              <a:rPr lang="zh-CN" altLang="en-US" dirty="0" smtClean="0"/>
              <a:t> </a:t>
            </a:r>
            <a:r>
              <a:rPr lang="en-US" altLang="zh-CN" dirty="0" smtClean="0"/>
              <a:t>of</a:t>
            </a:r>
            <a:r>
              <a:rPr lang="zh-CN" altLang="en-US" dirty="0" smtClean="0"/>
              <a:t> </a:t>
            </a:r>
            <a:r>
              <a:rPr lang="en-US" altLang="zh-CN" dirty="0" smtClean="0"/>
              <a:t>program</a:t>
            </a:r>
            <a:r>
              <a:rPr lang="zh-CN" altLang="en-US" dirty="0" smtClean="0"/>
              <a:t> </a:t>
            </a:r>
            <a:r>
              <a:rPr lang="en-US" altLang="zh-CN" dirty="0" smtClean="0"/>
              <a:t>headers=0</a:t>
            </a:r>
            <a:r>
              <a:rPr lang="zh-CN" altLang="en-US" dirty="0" smtClean="0"/>
              <a:t>以及</a:t>
            </a:r>
            <a:r>
              <a:rPr lang="en-US" altLang="zh-CN" dirty="0" smtClean="0"/>
              <a:t>number</a:t>
            </a:r>
            <a:r>
              <a:rPr lang="zh-CN" altLang="en-US" dirty="0" smtClean="0"/>
              <a:t> </a:t>
            </a:r>
            <a:r>
              <a:rPr lang="en-US" altLang="zh-CN" dirty="0" smtClean="0"/>
              <a:t>of</a:t>
            </a:r>
            <a:r>
              <a:rPr lang="zh-CN" altLang="en-US" dirty="0" smtClean="0"/>
              <a:t> </a:t>
            </a:r>
            <a:r>
              <a:rPr lang="en-US" altLang="zh-CN" dirty="0" smtClean="0"/>
              <a:t>program</a:t>
            </a:r>
            <a:r>
              <a:rPr lang="zh-CN" altLang="en-US" dirty="0" smtClean="0"/>
              <a:t> </a:t>
            </a:r>
            <a:r>
              <a:rPr lang="en-US" altLang="zh-CN" dirty="0" smtClean="0"/>
              <a:t>headers=0</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20</a:t>
            </a:fld>
            <a:endParaRPr lang="en-US" altLang="zh-CN"/>
          </a:p>
        </p:txBody>
      </p:sp>
    </p:spTree>
    <p:extLst>
      <p:ext uri="{BB962C8B-B14F-4D97-AF65-F5344CB8AC3E}">
        <p14:creationId xmlns:p14="http://schemas.microsoft.com/office/powerpoint/2010/main" val="928800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在执行</a:t>
            </a:r>
            <a:r>
              <a:rPr lang="en-US" altLang="zh-CN" dirty="0" smtClean="0"/>
              <a:t>main</a:t>
            </a:r>
            <a:r>
              <a:rPr lang="zh-CN" altLang="en-US" dirty="0" smtClean="0"/>
              <a:t>之前，现需要</a:t>
            </a:r>
            <a:r>
              <a:rPr lang="en-US" altLang="zh-CN" dirty="0" err="1" smtClean="0"/>
              <a:t>init</a:t>
            </a:r>
            <a:r>
              <a:rPr lang="zh-CN" altLang="en-US" dirty="0" smtClean="0"/>
              <a:t>代码做些准备工作，然后再调用</a:t>
            </a:r>
            <a:r>
              <a:rPr lang="en-US" altLang="zh-CN" dirty="0" smtClean="0"/>
              <a:t>main</a:t>
            </a:r>
            <a:r>
              <a:rPr lang="zh-CN" altLang="en-US" dirty="0" smtClean="0"/>
              <a:t>，因此</a:t>
            </a:r>
            <a:r>
              <a:rPr lang="en-US" altLang="zh-CN" dirty="0" err="1" smtClean="0"/>
              <a:t>e_entry</a:t>
            </a:r>
            <a:r>
              <a:rPr lang="zh-CN" altLang="en-US" dirty="0" smtClean="0"/>
              <a:t>地址并不等于</a:t>
            </a:r>
            <a:r>
              <a:rPr lang="en-US" altLang="zh-CN" dirty="0" smtClean="0"/>
              <a:t>main</a:t>
            </a:r>
            <a:r>
              <a:rPr lang="zh-CN" altLang="en-US" dirty="0" smtClean="0"/>
              <a:t>的</a:t>
            </a:r>
            <a:r>
              <a:rPr lang="zh-CN" altLang="en-US" dirty="0" smtClean="0"/>
              <a:t>地址                程序</a:t>
            </a:r>
            <a:r>
              <a:rPr lang="zh-CN" altLang="en-US" dirty="0" smtClean="0"/>
              <a:t>头表用于记录有多少个段（前面</a:t>
            </a:r>
            <a:r>
              <a:rPr lang="en-US" altLang="zh-CN" dirty="0" smtClean="0"/>
              <a:t>P17</a:t>
            </a:r>
            <a:r>
              <a:rPr lang="zh-CN" altLang="en-US" dirty="0" smtClean="0"/>
              <a:t>的备注中给了段</a:t>
            </a:r>
            <a:r>
              <a:rPr lang="en-US" altLang="zh-CN" dirty="0" smtClean="0"/>
              <a:t>-</a:t>
            </a:r>
            <a:r>
              <a:rPr lang="zh-CN" altLang="en-US" dirty="0" smtClean="0"/>
              <a:t>节影射例子），那些段要装入内存（不是所有段都需要装入内存）</a:t>
            </a:r>
            <a:endParaRPr lang="en-US" altLang="zh-CN" dirty="0" smtClean="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21</a:t>
            </a:fld>
            <a:endParaRPr lang="en-US" altLang="zh-CN"/>
          </a:p>
        </p:txBody>
      </p:sp>
    </p:spTree>
    <p:extLst>
      <p:ext uri="{BB962C8B-B14F-4D97-AF65-F5344CB8AC3E}">
        <p14:creationId xmlns:p14="http://schemas.microsoft.com/office/powerpoint/2010/main" val="3454383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指出可执行文件中有程序头表</a:t>
            </a:r>
            <a:r>
              <a:rPr lang="en-US" altLang="zh-CN" dirty="0" smtClean="0"/>
              <a:t>——</a:t>
            </a:r>
            <a:r>
              <a:rPr lang="zh-CN" altLang="en-US" dirty="0" smtClean="0"/>
              <a:t>用于记录段的信息，结构表</a:t>
            </a:r>
            <a:r>
              <a:rPr lang="en-US" altLang="zh-CN" dirty="0" smtClean="0"/>
              <a:t>——</a:t>
            </a:r>
            <a:r>
              <a:rPr lang="zh-CN" altLang="en-US" dirty="0" smtClean="0"/>
              <a:t>用于记录节的信息</a:t>
            </a:r>
            <a:endParaRPr lang="en-US" altLang="zh-CN" dirty="0" smtClean="0"/>
          </a:p>
          <a:p>
            <a:r>
              <a:rPr lang="zh-CN" altLang="en-US" dirty="0" smtClean="0"/>
              <a:t>根据不同需要可以看到不同视图</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22</a:t>
            </a:fld>
            <a:endParaRPr lang="en-US" altLang="zh-CN"/>
          </a:p>
        </p:txBody>
      </p:sp>
    </p:spTree>
    <p:extLst>
      <p:ext uri="{BB962C8B-B14F-4D97-AF65-F5344CB8AC3E}">
        <p14:creationId xmlns:p14="http://schemas.microsoft.com/office/powerpoint/2010/main" val="4217402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Arial" pitchFamily="34" charset="0"/>
              </a:rPr>
              <a:t>此为从磁盘可执行文件转入内存的关系，前面已经出现过多次</a:t>
            </a:r>
            <a:endParaRPr lang="en-US" altLang="zh-CN" dirty="0" smtClean="0">
              <a:latin typeface="Arial" pitchFamily="34" charset="0"/>
            </a:endParaRPr>
          </a:p>
          <a:p>
            <a:r>
              <a:rPr lang="zh-CN" altLang="en-US" dirty="0" smtClean="0">
                <a:latin typeface="Arial" pitchFamily="34" charset="0"/>
              </a:rPr>
              <a:t>准确说，不是存储器影像，而是“进程影像”，如果将虚存当作存储器看，这说法也合理</a:t>
            </a:r>
            <a:endParaRPr lang="en-US" altLang="zh-CN" dirty="0" smtClean="0">
              <a:latin typeface="Arial" pitchFamily="34" charset="0"/>
            </a:endParaRPr>
          </a:p>
          <a:p>
            <a:endParaRPr 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23</a:t>
            </a:fld>
            <a:endParaRPr lang="en-US" altLang="zh-CN"/>
          </a:p>
        </p:txBody>
      </p:sp>
    </p:spTree>
    <p:extLst>
      <p:ext uri="{BB962C8B-B14F-4D97-AF65-F5344CB8AC3E}">
        <p14:creationId xmlns:p14="http://schemas.microsoft.com/office/powerpoint/2010/main" val="2881510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24</a:t>
            </a:fld>
            <a:endParaRPr lang="en-US" altLang="zh-CN"/>
          </a:p>
        </p:txBody>
      </p:sp>
    </p:spTree>
    <p:extLst>
      <p:ext uri="{BB962C8B-B14F-4D97-AF65-F5344CB8AC3E}">
        <p14:creationId xmlns:p14="http://schemas.microsoft.com/office/powerpoint/2010/main" val="2689841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a:t>
            </a:r>
            <a:r>
              <a:rPr lang="en-US" altLang="zh-CN" dirty="0" err="1" smtClean="0"/>
              <a:t>readelf</a:t>
            </a:r>
            <a:r>
              <a:rPr lang="en-US" altLang="zh-CN" dirty="0" smtClean="0"/>
              <a:t>  -l </a:t>
            </a:r>
            <a:r>
              <a:rPr lang="zh-CN" altLang="en-US" dirty="0" smtClean="0"/>
              <a:t>列出的程序头表内容，以及其数据结构（</a:t>
            </a:r>
            <a:r>
              <a:rPr lang="en-US" altLang="zh-CN" dirty="0" smtClean="0"/>
              <a:t>Linux OS</a:t>
            </a:r>
            <a:r>
              <a:rPr lang="zh-CN" altLang="en-US" dirty="0" smtClean="0"/>
              <a:t>中，</a:t>
            </a:r>
            <a:r>
              <a:rPr lang="en-US" altLang="zh-CN" dirty="0" smtClean="0"/>
              <a:t>Shell</a:t>
            </a:r>
            <a:r>
              <a:rPr lang="zh-CN" altLang="en-US" dirty="0" smtClean="0"/>
              <a:t>执行可执行文件时，必须先解释可执行文件的这个信息，内核代码确实使用这样一个结构体）</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25</a:t>
            </a:fld>
            <a:endParaRPr lang="en-US" altLang="zh-CN"/>
          </a:p>
        </p:txBody>
      </p:sp>
    </p:spTree>
    <p:extLst>
      <p:ext uri="{BB962C8B-B14F-4D97-AF65-F5344CB8AC3E}">
        <p14:creationId xmlns:p14="http://schemas.microsoft.com/office/powerpoint/2010/main" val="1828254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zh-CN" altLang="en-US" dirty="0" smtClean="0"/>
              <a:t>个段只有两个需要装入（对应编号为</a:t>
            </a:r>
            <a:r>
              <a:rPr lang="en-US" altLang="zh-CN" dirty="0" smtClean="0"/>
              <a:t>2/3</a:t>
            </a:r>
            <a:r>
              <a:rPr lang="zh-CN" altLang="en-US" dirty="0" smtClean="0"/>
              <a:t>，从</a:t>
            </a:r>
            <a:r>
              <a:rPr lang="en-US" altLang="zh-CN" dirty="0" smtClean="0"/>
              <a:t>0</a:t>
            </a:r>
            <a:r>
              <a:rPr lang="zh-CN" altLang="en-US" dirty="0" smtClean="0"/>
              <a:t>编号）</a:t>
            </a:r>
            <a:endParaRPr lang="en-US" altLang="zh-CN" dirty="0" smtClean="0"/>
          </a:p>
          <a:p>
            <a:r>
              <a:rPr lang="zh-CN" altLang="en-US" dirty="0" smtClean="0"/>
              <a:t>关于装入地址等信息的示意图，可以建下一张</a:t>
            </a:r>
            <a:r>
              <a:rPr lang="en-US" altLang="zh-CN" dirty="0" err="1" smtClean="0"/>
              <a:t>ppt</a:t>
            </a:r>
            <a:r>
              <a:rPr lang="zh-CN" altLang="en-US" dirty="0" smtClean="0"/>
              <a:t>所给的图</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26</a:t>
            </a:fld>
            <a:endParaRPr lang="en-US" altLang="zh-CN"/>
          </a:p>
        </p:txBody>
      </p:sp>
    </p:spTree>
    <p:extLst>
      <p:ext uri="{BB962C8B-B14F-4D97-AF65-F5344CB8AC3E}">
        <p14:creationId xmlns:p14="http://schemas.microsoft.com/office/powerpoint/2010/main" val="454366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看图时，将</a:t>
            </a:r>
            <a:r>
              <a:rPr lang="en-US" altLang="zh-CN" dirty="0" smtClean="0"/>
              <a:t>”p_”</a:t>
            </a:r>
            <a:r>
              <a:rPr lang="zh-CN" altLang="en-US" dirty="0" smtClean="0"/>
              <a:t>前缀去掉，和上一页</a:t>
            </a:r>
            <a:r>
              <a:rPr lang="en-US" altLang="zh-CN" dirty="0" err="1" smtClean="0"/>
              <a:t>ppt</a:t>
            </a:r>
            <a:r>
              <a:rPr lang="zh-CN" altLang="en-US" dirty="0" smtClean="0"/>
              <a:t>的红框中的字符串对应起来就可以了</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27</a:t>
            </a:fld>
            <a:endParaRPr lang="en-US" altLang="zh-CN"/>
          </a:p>
        </p:txBody>
      </p:sp>
    </p:spTree>
    <p:extLst>
      <p:ext uri="{BB962C8B-B14F-4D97-AF65-F5344CB8AC3E}">
        <p14:creationId xmlns:p14="http://schemas.microsoft.com/office/powerpoint/2010/main" val="1130611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28</a:t>
            </a:fld>
            <a:endParaRPr lang="en-US" altLang="zh-CN"/>
          </a:p>
        </p:txBody>
      </p:sp>
    </p:spTree>
    <p:extLst>
      <p:ext uri="{BB962C8B-B14F-4D97-AF65-F5344CB8AC3E}">
        <p14:creationId xmlns:p14="http://schemas.microsoft.com/office/powerpoint/2010/main" val="2986017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该图用于大家理解，根据需要自行处理</a:t>
            </a:r>
            <a:endParaRPr lang="zh-CN" altLang="en-US"/>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29</a:t>
            </a:fld>
            <a:endParaRPr lang="en-US" altLang="zh-CN"/>
          </a:p>
        </p:txBody>
      </p:sp>
    </p:spTree>
    <p:extLst>
      <p:ext uri="{BB962C8B-B14F-4D97-AF65-F5344CB8AC3E}">
        <p14:creationId xmlns:p14="http://schemas.microsoft.com/office/powerpoint/2010/main" val="66455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3</a:t>
            </a:fld>
            <a:endParaRPr lang="en-US" altLang="zh-CN"/>
          </a:p>
        </p:txBody>
      </p:sp>
    </p:spTree>
    <p:extLst>
      <p:ext uri="{BB962C8B-B14F-4D97-AF65-F5344CB8AC3E}">
        <p14:creationId xmlns:p14="http://schemas.microsoft.com/office/powerpoint/2010/main" val="407362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4</a:t>
            </a:fld>
            <a:endParaRPr lang="en-US" altLang="zh-CN"/>
          </a:p>
        </p:txBody>
      </p:sp>
    </p:spTree>
    <p:extLst>
      <p:ext uri="{BB962C8B-B14F-4D97-AF65-F5344CB8AC3E}">
        <p14:creationId xmlns:p14="http://schemas.microsoft.com/office/powerpoint/2010/main" val="151503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5</a:t>
            </a:fld>
            <a:endParaRPr lang="en-US" altLang="zh-CN"/>
          </a:p>
        </p:txBody>
      </p:sp>
    </p:spTree>
    <p:extLst>
      <p:ext uri="{BB962C8B-B14F-4D97-AF65-F5344CB8AC3E}">
        <p14:creationId xmlns:p14="http://schemas.microsoft.com/office/powerpoint/2010/main" val="206301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地址（变量、行号、函数）都不需要直接记录数字，而是用人可读的形式</a:t>
            </a:r>
            <a:r>
              <a:rPr lang="en-US" altLang="zh-CN" dirty="0" smtClean="0"/>
              <a:t>——</a:t>
            </a:r>
            <a:r>
              <a:rPr lang="zh-CN" altLang="en-US" dirty="0" smtClean="0"/>
              <a:t>符号来表示 </a:t>
            </a:r>
            <a:endParaRPr lang="zh-CN" altLang="en-US" dirty="0"/>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6</a:t>
            </a:fld>
            <a:endParaRPr lang="en-US" altLang="zh-CN"/>
          </a:p>
        </p:txBody>
      </p:sp>
    </p:spTree>
    <p:extLst>
      <p:ext uri="{BB962C8B-B14F-4D97-AF65-F5344CB8AC3E}">
        <p14:creationId xmlns:p14="http://schemas.microsoft.com/office/powerpoint/2010/main" val="230182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764950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body" idx="1"/>
          </p:nvPr>
        </p:nvSpPr>
        <p:spPr/>
        <p:txBody>
          <a:bodyPr/>
          <a:lstStyle/>
          <a:p>
            <a:r>
              <a:rPr lang="zh-CN" altLang="en-US" smtClean="0"/>
              <a:t>注意区分编译符号和链接符号，这里说的</a:t>
            </a:r>
            <a:r>
              <a:rPr lang="en-US" altLang="zh-CN" smtClean="0"/>
              <a:t>temp</a:t>
            </a:r>
            <a:r>
              <a:rPr lang="zh-CN" altLang="en-US" smtClean="0"/>
              <a:t>不是符号定义指的是“不是链接符号”</a:t>
            </a:r>
            <a:endParaRPr lang="en-US" altLang="zh-CN" smtClean="0"/>
          </a:p>
          <a:p>
            <a:r>
              <a:rPr lang="zh-CN" altLang="en-US" smtClean="0"/>
              <a:t>这里所说的</a:t>
            </a:r>
            <a:r>
              <a:rPr lang="en-US" altLang="zh-CN" smtClean="0"/>
              <a:t>temp</a:t>
            </a:r>
            <a:r>
              <a:rPr lang="zh-CN" altLang="en-US" smtClean="0"/>
              <a:t>不是符号定义，指的是“不是编译符号”</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4090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p:txBody>
          <a:bodyPr/>
          <a:lstStyle/>
          <a:p>
            <a:r>
              <a:rPr lang="zh-CN" altLang="en-US" smtClean="0"/>
              <a:t>静态链接时，所引用的非本</a:t>
            </a:r>
            <a:r>
              <a:rPr lang="en-US" altLang="zh-CN" smtClean="0"/>
              <a:t>C</a:t>
            </a:r>
            <a:r>
              <a:rPr lang="zh-CN" altLang="en-US" smtClean="0"/>
              <a:t>文件定义的符号将在创建可执行文件是确定其地址。</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55128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459D03-5454-4E7E-9D96-E2A2C5DE10B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710CB8-B9AA-4364-8B5D-D911A933664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A48D0F-0EE7-4B18-AFAD-6B702BC0D26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636988-D1BA-41B6-B5C4-9299E09C65A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CDEBDB-CCB1-4DC5-9A48-C1D831183E8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D64837-600B-4DE0-A823-6C9BE90AB4F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AD0AEA3-A55C-4F0C-B678-AF4E4540DBD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26C803-5FB9-485D-BA5E-BC726180CCF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9DF47A6-6E15-4DBC-9B17-2D40478758F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BA69DF-BFC6-480D-AE2E-196B65C5560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E2FFCBA-067D-46C5-978B-148EE8D727D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2867800A-A912-4436-8CCA-AD2E52523CBA}"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pPr>
            <a:r>
              <a:rPr lang="en-US" altLang="zh-CN" sz="4000" dirty="0" smtClean="0"/>
              <a:t/>
            </a:r>
            <a:br>
              <a:rPr lang="en-US" altLang="zh-CN" sz="4000" dirty="0" smtClean="0"/>
            </a:br>
            <a:r>
              <a:rPr lang="zh-CN" altLang="en-US" sz="4000" dirty="0" smtClean="0">
                <a:solidFill>
                  <a:srgbClr val="FF0000"/>
                </a:solidFill>
              </a:rPr>
              <a:t/>
            </a:r>
            <a:br>
              <a:rPr lang="zh-CN" altLang="en-US" sz="4000" dirty="0" smtClean="0">
                <a:solidFill>
                  <a:srgbClr val="FF0000"/>
                </a:solidFill>
              </a:rPr>
            </a:br>
            <a:r>
              <a:rPr lang="zh-CN" altLang="en-US" sz="4000" dirty="0" smtClean="0">
                <a:solidFill>
                  <a:srgbClr val="FF0000"/>
                </a:solidFill>
              </a:rPr>
              <a:t>第四章 程序的链接</a:t>
            </a:r>
            <a:br>
              <a:rPr lang="zh-CN" altLang="en-US" sz="4000" dirty="0" smtClean="0">
                <a:solidFill>
                  <a:srgbClr val="FF0000"/>
                </a:solidFill>
              </a:rPr>
            </a:br>
            <a:r>
              <a:rPr lang="zh-CN" altLang="en-US" sz="1600" dirty="0" smtClean="0">
                <a:solidFill>
                  <a:srgbClr val="FF0000"/>
                </a:solidFill>
              </a:rPr>
              <a:t/>
            </a:r>
            <a:br>
              <a:rPr lang="zh-CN" altLang="en-US" sz="1600" dirty="0" smtClean="0">
                <a:solidFill>
                  <a:srgbClr val="FF0000"/>
                </a:solidFill>
              </a:rPr>
            </a:br>
            <a:r>
              <a:rPr lang="zh-CN" altLang="en-US" sz="2800" dirty="0" smtClean="0">
                <a:solidFill>
                  <a:srgbClr val="3333CC"/>
                </a:solidFill>
                <a:latin typeface="微软雅黑" pitchFamily="34" charset="-122"/>
                <a:ea typeface="微软雅黑" pitchFamily="34" charset="-122"/>
              </a:rPr>
              <a:t>目标文件格式</a:t>
            </a:r>
            <a:br>
              <a:rPr lang="zh-CN" altLang="en-US" sz="2800" dirty="0" smtClean="0">
                <a:solidFill>
                  <a:srgbClr val="3333CC"/>
                </a:solidFill>
                <a:latin typeface="微软雅黑" pitchFamily="34" charset="-122"/>
                <a:ea typeface="微软雅黑" pitchFamily="34" charset="-122"/>
              </a:rPr>
            </a:br>
            <a:r>
              <a:rPr lang="zh-CN" altLang="en-US" sz="2800" dirty="0" smtClean="0">
                <a:solidFill>
                  <a:srgbClr val="3333CC"/>
                </a:solidFill>
                <a:latin typeface="微软雅黑" pitchFamily="34" charset="-122"/>
                <a:ea typeface="微软雅黑" pitchFamily="34" charset="-122"/>
              </a:rPr>
              <a:t>符号解析与重定位</a:t>
            </a:r>
            <a:br>
              <a:rPr lang="zh-CN" altLang="en-US" sz="2800" dirty="0" smtClean="0">
                <a:solidFill>
                  <a:srgbClr val="3333CC"/>
                </a:solidFill>
                <a:latin typeface="微软雅黑" pitchFamily="34" charset="-122"/>
                <a:ea typeface="微软雅黑" pitchFamily="34" charset="-122"/>
              </a:rPr>
            </a:br>
            <a:r>
              <a:rPr lang="zh-CN" altLang="en-US" sz="2800" dirty="0" smtClean="0">
                <a:solidFill>
                  <a:srgbClr val="3333CC"/>
                </a:solidFill>
                <a:latin typeface="微软雅黑" pitchFamily="34" charset="-122"/>
                <a:ea typeface="微软雅黑" pitchFamily="34" charset="-122"/>
              </a:rPr>
              <a:t>共享库与动态链接</a:t>
            </a:r>
            <a:endParaRPr lang="en-US" altLang="zh-CN" sz="2800" dirty="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455613" y="123825"/>
            <a:ext cx="8232775" cy="422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indent="-1190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kern="0" smtClean="0"/>
              <a:t>链接过程的本质</a:t>
            </a:r>
            <a:endParaRPr lang="zh-CN" altLang="en-GB" kern="0" dirty="0" smtClean="0"/>
          </a:p>
        </p:txBody>
      </p:sp>
      <p:sp>
        <p:nvSpPr>
          <p:cNvPr id="3" name="Rectangle 2"/>
          <p:cNvSpPr>
            <a:spLocks noChangeArrowheads="1"/>
          </p:cNvSpPr>
          <p:nvPr/>
        </p:nvSpPr>
        <p:spPr bwMode="auto">
          <a:xfrm>
            <a:off x="508000" y="3702050"/>
            <a:ext cx="2278063" cy="533400"/>
          </a:xfrm>
          <a:prstGeom prst="rect">
            <a:avLst/>
          </a:prstGeom>
          <a:solidFill>
            <a:srgbClr val="FF000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4" name="Text Box 3"/>
          <p:cNvSpPr txBox="1">
            <a:spLocks noChangeArrowheads="1"/>
          </p:cNvSpPr>
          <p:nvPr/>
        </p:nvSpPr>
        <p:spPr bwMode="auto">
          <a:xfrm>
            <a:off x="434975" y="3338513"/>
            <a:ext cx="968375"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main.o</a:t>
            </a:r>
          </a:p>
        </p:txBody>
      </p:sp>
      <p:sp>
        <p:nvSpPr>
          <p:cNvPr id="5" name="Rectangle 4"/>
          <p:cNvSpPr>
            <a:spLocks noChangeArrowheads="1"/>
          </p:cNvSpPr>
          <p:nvPr/>
        </p:nvSpPr>
        <p:spPr bwMode="auto">
          <a:xfrm>
            <a:off x="508000" y="5565775"/>
            <a:ext cx="2278063" cy="358775"/>
          </a:xfrm>
          <a:prstGeom prst="rect">
            <a:avLst/>
          </a:prstGeom>
          <a:solidFill>
            <a:srgbClr val="00808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*bufp0=&amp;buf[0]</a:t>
            </a:r>
          </a:p>
        </p:txBody>
      </p:sp>
      <p:sp>
        <p:nvSpPr>
          <p:cNvPr id="6" name="Rectangle 5"/>
          <p:cNvSpPr>
            <a:spLocks noChangeArrowheads="1"/>
          </p:cNvSpPr>
          <p:nvPr/>
        </p:nvSpPr>
        <p:spPr bwMode="auto">
          <a:xfrm>
            <a:off x="508000" y="5032375"/>
            <a:ext cx="2278063" cy="533400"/>
          </a:xfrm>
          <a:prstGeom prst="rect">
            <a:avLst/>
          </a:prstGeom>
          <a:solidFill>
            <a:srgbClr val="FF0000">
              <a:alpha val="35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7" name="Text Box 6"/>
          <p:cNvSpPr txBox="1">
            <a:spLocks noChangeArrowheads="1"/>
          </p:cNvSpPr>
          <p:nvPr/>
        </p:nvSpPr>
        <p:spPr bwMode="auto">
          <a:xfrm>
            <a:off x="406400" y="4667250"/>
            <a:ext cx="989013"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swap.o</a:t>
            </a:r>
          </a:p>
        </p:txBody>
      </p:sp>
      <p:sp>
        <p:nvSpPr>
          <p:cNvPr id="8" name="Rectangle 12"/>
          <p:cNvSpPr>
            <a:spLocks noChangeArrowheads="1"/>
          </p:cNvSpPr>
          <p:nvPr/>
        </p:nvSpPr>
        <p:spPr bwMode="auto">
          <a:xfrm>
            <a:off x="508000" y="2057400"/>
            <a:ext cx="2278063" cy="533400"/>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9" name="Rectangle 14"/>
          <p:cNvSpPr>
            <a:spLocks noChangeArrowheads="1"/>
          </p:cNvSpPr>
          <p:nvPr/>
        </p:nvSpPr>
        <p:spPr bwMode="auto">
          <a:xfrm>
            <a:off x="508000" y="4235450"/>
            <a:ext cx="2278063" cy="346075"/>
          </a:xfrm>
          <a:prstGeom prst="rect">
            <a:avLst/>
          </a:prstGeom>
          <a:solidFill>
            <a:srgbClr val="008080">
              <a:alpha val="3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buf[2]={1,2}</a:t>
            </a:r>
          </a:p>
        </p:txBody>
      </p:sp>
      <p:sp>
        <p:nvSpPr>
          <p:cNvPr id="10" name="Rectangle 15"/>
          <p:cNvSpPr>
            <a:spLocks noChangeArrowheads="1"/>
          </p:cNvSpPr>
          <p:nvPr/>
        </p:nvSpPr>
        <p:spPr bwMode="auto">
          <a:xfrm>
            <a:off x="508000" y="2590800"/>
            <a:ext cx="2278063" cy="373063"/>
          </a:xfrm>
          <a:prstGeom prst="rect">
            <a:avLst/>
          </a:prstGeom>
          <a:solidFill>
            <a:srgbClr val="008080">
              <a:alpha val="28999"/>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1" name="Text Box 19"/>
          <p:cNvSpPr txBox="1">
            <a:spLocks noChangeArrowheads="1"/>
          </p:cNvSpPr>
          <p:nvPr/>
        </p:nvSpPr>
        <p:spPr bwMode="auto">
          <a:xfrm>
            <a:off x="419100" y="1452563"/>
            <a:ext cx="26193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可重定位目标文件</a:t>
            </a:r>
          </a:p>
        </p:txBody>
      </p:sp>
      <p:sp>
        <p:nvSpPr>
          <p:cNvPr id="12" name="Text Box 20"/>
          <p:cNvSpPr txBox="1">
            <a:spLocks noChangeArrowheads="1"/>
          </p:cNvSpPr>
          <p:nvPr/>
        </p:nvSpPr>
        <p:spPr bwMode="auto">
          <a:xfrm>
            <a:off x="5149850" y="912813"/>
            <a:ext cx="23145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13" name="Text Box 23"/>
          <p:cNvSpPr txBox="1">
            <a:spLocks noChangeArrowheads="1"/>
          </p:cNvSpPr>
          <p:nvPr/>
        </p:nvSpPr>
        <p:spPr bwMode="auto">
          <a:xfrm>
            <a:off x="2778125" y="2112963"/>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4" name="Text Box 24"/>
          <p:cNvSpPr txBox="1">
            <a:spLocks noChangeArrowheads="1"/>
          </p:cNvSpPr>
          <p:nvPr/>
        </p:nvSpPr>
        <p:spPr bwMode="auto">
          <a:xfrm>
            <a:off x="2778125" y="2520950"/>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5" name="Text Box 25"/>
          <p:cNvSpPr txBox="1">
            <a:spLocks noChangeArrowheads="1"/>
          </p:cNvSpPr>
          <p:nvPr/>
        </p:nvSpPr>
        <p:spPr bwMode="auto">
          <a:xfrm>
            <a:off x="2778125" y="3741738"/>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6" name="Text Box 26"/>
          <p:cNvSpPr txBox="1">
            <a:spLocks noChangeArrowheads="1"/>
          </p:cNvSpPr>
          <p:nvPr/>
        </p:nvSpPr>
        <p:spPr bwMode="auto">
          <a:xfrm>
            <a:off x="2771775" y="4198938"/>
            <a:ext cx="757238"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7" name="Text Box 27"/>
          <p:cNvSpPr txBox="1">
            <a:spLocks noChangeArrowheads="1"/>
          </p:cNvSpPr>
          <p:nvPr/>
        </p:nvSpPr>
        <p:spPr bwMode="auto">
          <a:xfrm>
            <a:off x="2800350" y="5103813"/>
            <a:ext cx="703263"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 name="Text Box 28"/>
          <p:cNvSpPr txBox="1">
            <a:spLocks noChangeArrowheads="1"/>
          </p:cNvSpPr>
          <p:nvPr/>
        </p:nvSpPr>
        <p:spPr bwMode="auto">
          <a:xfrm>
            <a:off x="2801938" y="5565775"/>
            <a:ext cx="757237"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9" name="Rectangle 7"/>
          <p:cNvSpPr>
            <a:spLocks noChangeArrowheads="1"/>
          </p:cNvSpPr>
          <p:nvPr/>
        </p:nvSpPr>
        <p:spPr bwMode="auto">
          <a:xfrm>
            <a:off x="4946650" y="4578350"/>
            <a:ext cx="2606675" cy="331788"/>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20" name="Rectangle 8"/>
          <p:cNvSpPr>
            <a:spLocks noChangeArrowheads="1"/>
          </p:cNvSpPr>
          <p:nvPr/>
        </p:nvSpPr>
        <p:spPr bwMode="auto">
          <a:xfrm>
            <a:off x="4946650" y="1517650"/>
            <a:ext cx="2606675" cy="382588"/>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21" name="Rectangle 9"/>
          <p:cNvSpPr>
            <a:spLocks noChangeArrowheads="1"/>
          </p:cNvSpPr>
          <p:nvPr/>
        </p:nvSpPr>
        <p:spPr bwMode="auto">
          <a:xfrm>
            <a:off x="4946650" y="2295525"/>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22" name="Rectangle 10"/>
          <p:cNvSpPr>
            <a:spLocks noChangeArrowheads="1"/>
          </p:cNvSpPr>
          <p:nvPr/>
        </p:nvSpPr>
        <p:spPr bwMode="auto">
          <a:xfrm>
            <a:off x="4946650" y="2936875"/>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23" name="Text Box 11"/>
          <p:cNvSpPr txBox="1">
            <a:spLocks noChangeArrowheads="1"/>
          </p:cNvSpPr>
          <p:nvPr/>
        </p:nvSpPr>
        <p:spPr bwMode="auto">
          <a:xfrm>
            <a:off x="4641850" y="1309688"/>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24" name="Rectangle 13"/>
          <p:cNvSpPr>
            <a:spLocks noChangeArrowheads="1"/>
          </p:cNvSpPr>
          <p:nvPr/>
        </p:nvSpPr>
        <p:spPr bwMode="auto">
          <a:xfrm>
            <a:off x="4946650" y="4911725"/>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25" name="Rectangle 16"/>
          <p:cNvSpPr>
            <a:spLocks noChangeArrowheads="1"/>
          </p:cNvSpPr>
          <p:nvPr/>
        </p:nvSpPr>
        <p:spPr bwMode="auto">
          <a:xfrm>
            <a:off x="4946650" y="3578225"/>
            <a:ext cx="2606675" cy="639763"/>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26" name="Rectangle 18"/>
          <p:cNvSpPr>
            <a:spLocks noChangeArrowheads="1"/>
          </p:cNvSpPr>
          <p:nvPr/>
        </p:nvSpPr>
        <p:spPr bwMode="auto">
          <a:xfrm>
            <a:off x="4946650" y="4217988"/>
            <a:ext cx="2606675" cy="360362"/>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27" name="AutoShape 21"/>
          <p:cNvSpPr>
            <a:spLocks/>
          </p:cNvSpPr>
          <p:nvPr/>
        </p:nvSpPr>
        <p:spPr bwMode="auto">
          <a:xfrm>
            <a:off x="7635875" y="1517650"/>
            <a:ext cx="328613" cy="2700338"/>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28" name="Text Box 22"/>
          <p:cNvSpPr txBox="1">
            <a:spLocks noChangeArrowheads="1"/>
          </p:cNvSpPr>
          <p:nvPr/>
        </p:nvSpPr>
        <p:spPr bwMode="auto">
          <a:xfrm>
            <a:off x="7999413" y="2701925"/>
            <a:ext cx="703262"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29" name="Rectangle 30"/>
          <p:cNvSpPr>
            <a:spLocks noChangeArrowheads="1"/>
          </p:cNvSpPr>
          <p:nvPr/>
        </p:nvSpPr>
        <p:spPr bwMode="auto">
          <a:xfrm>
            <a:off x="4946650" y="5592763"/>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30" name="AutoShape 31"/>
          <p:cNvSpPr>
            <a:spLocks/>
          </p:cNvSpPr>
          <p:nvPr/>
        </p:nvSpPr>
        <p:spPr bwMode="auto">
          <a:xfrm>
            <a:off x="7620000" y="4217988"/>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31" name="Text Box 32"/>
          <p:cNvSpPr txBox="1">
            <a:spLocks noChangeArrowheads="1"/>
          </p:cNvSpPr>
          <p:nvPr/>
        </p:nvSpPr>
        <p:spPr bwMode="auto">
          <a:xfrm>
            <a:off x="7927975" y="4630738"/>
            <a:ext cx="75723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32" name="Rectangle 33"/>
          <p:cNvSpPr>
            <a:spLocks noChangeArrowheads="1"/>
          </p:cNvSpPr>
          <p:nvPr/>
        </p:nvSpPr>
        <p:spPr bwMode="auto">
          <a:xfrm>
            <a:off x="4946650" y="5245100"/>
            <a:ext cx="2606675" cy="347663"/>
          </a:xfrm>
          <a:prstGeom prst="rect">
            <a:avLst/>
          </a:prstGeom>
          <a:solidFill>
            <a:srgbClr val="993366">
              <a:alpha val="41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33" name="Text Box 34"/>
          <p:cNvSpPr txBox="1">
            <a:spLocks noChangeArrowheads="1"/>
          </p:cNvSpPr>
          <p:nvPr/>
        </p:nvSpPr>
        <p:spPr bwMode="auto">
          <a:xfrm>
            <a:off x="7956550" y="5249863"/>
            <a:ext cx="62388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34" name="Rectangle 38"/>
          <p:cNvSpPr>
            <a:spLocks noChangeArrowheads="1"/>
          </p:cNvSpPr>
          <p:nvPr/>
        </p:nvSpPr>
        <p:spPr bwMode="auto">
          <a:xfrm>
            <a:off x="4946650" y="1906588"/>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35" name="AutoShape 39"/>
          <p:cNvSpPr>
            <a:spLocks/>
          </p:cNvSpPr>
          <p:nvPr/>
        </p:nvSpPr>
        <p:spPr bwMode="auto">
          <a:xfrm>
            <a:off x="7602538" y="5278438"/>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36" name="Rectangle 33"/>
          <p:cNvSpPr>
            <a:spLocks noChangeArrowheads="1"/>
          </p:cNvSpPr>
          <p:nvPr/>
        </p:nvSpPr>
        <p:spPr bwMode="auto">
          <a:xfrm>
            <a:off x="508000" y="5919788"/>
            <a:ext cx="2270125" cy="401637"/>
          </a:xfrm>
          <a:prstGeom prst="rect">
            <a:avLst/>
          </a:prstGeom>
          <a:solidFill>
            <a:srgbClr val="993366">
              <a:alpha val="37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static int *bufp1</a:t>
            </a:r>
          </a:p>
        </p:txBody>
      </p:sp>
      <p:sp>
        <p:nvSpPr>
          <p:cNvPr id="37" name="Text Box 34"/>
          <p:cNvSpPr txBox="1">
            <a:spLocks noChangeArrowheads="1"/>
          </p:cNvSpPr>
          <p:nvPr/>
        </p:nvSpPr>
        <p:spPr bwMode="auto">
          <a:xfrm>
            <a:off x="2827338" y="6024563"/>
            <a:ext cx="623887"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38" name="Line 44"/>
          <p:cNvSpPr>
            <a:spLocks noChangeShapeType="1"/>
          </p:cNvSpPr>
          <p:nvPr/>
        </p:nvSpPr>
        <p:spPr bwMode="auto">
          <a:xfrm flipV="1">
            <a:off x="3482975" y="2060575"/>
            <a:ext cx="1436688" cy="247650"/>
          </a:xfrm>
          <a:prstGeom prst="line">
            <a:avLst/>
          </a:prstGeom>
          <a:noFill/>
          <a:ln w="57150">
            <a:solidFill>
              <a:srgbClr val="CC3300"/>
            </a:solidFill>
            <a:round/>
            <a:headEnd/>
            <a:tailEnd type="triangle" w="med" len="med"/>
          </a:ln>
          <a:effectLst/>
        </p:spPr>
        <p:txBody>
          <a:bodyPr/>
          <a:lstStyle/>
          <a:p>
            <a:endParaRPr lang="zh-CN" altLang="en-US"/>
          </a:p>
        </p:txBody>
      </p:sp>
      <p:sp>
        <p:nvSpPr>
          <p:cNvPr id="39" name="Line 45"/>
          <p:cNvSpPr>
            <a:spLocks noChangeShapeType="1"/>
          </p:cNvSpPr>
          <p:nvPr/>
        </p:nvSpPr>
        <p:spPr bwMode="auto">
          <a:xfrm flipV="1">
            <a:off x="3489325" y="2705100"/>
            <a:ext cx="1436688" cy="1219200"/>
          </a:xfrm>
          <a:prstGeom prst="line">
            <a:avLst/>
          </a:prstGeom>
          <a:noFill/>
          <a:ln w="57150">
            <a:solidFill>
              <a:srgbClr val="CC3300"/>
            </a:solidFill>
            <a:round/>
            <a:headEnd/>
            <a:tailEnd type="triangle" w="med" len="med"/>
          </a:ln>
          <a:effectLst/>
        </p:spPr>
        <p:txBody>
          <a:bodyPr/>
          <a:lstStyle/>
          <a:p>
            <a:endParaRPr lang="zh-CN" altLang="en-US"/>
          </a:p>
        </p:txBody>
      </p:sp>
      <p:sp>
        <p:nvSpPr>
          <p:cNvPr id="40" name="Line 46"/>
          <p:cNvSpPr>
            <a:spLocks noChangeShapeType="1"/>
          </p:cNvSpPr>
          <p:nvPr/>
        </p:nvSpPr>
        <p:spPr bwMode="auto">
          <a:xfrm flipV="1">
            <a:off x="3508375" y="3346450"/>
            <a:ext cx="1363663" cy="1905000"/>
          </a:xfrm>
          <a:prstGeom prst="line">
            <a:avLst/>
          </a:prstGeom>
          <a:noFill/>
          <a:ln w="57150">
            <a:solidFill>
              <a:srgbClr val="CC3300"/>
            </a:solidFill>
            <a:round/>
            <a:headEnd/>
            <a:tailEnd type="triangle" w="med" len="med"/>
          </a:ln>
          <a:effectLst/>
        </p:spPr>
        <p:txBody>
          <a:bodyPr/>
          <a:lstStyle/>
          <a:p>
            <a:endParaRPr lang="zh-CN" altLang="en-US"/>
          </a:p>
        </p:txBody>
      </p:sp>
      <p:sp>
        <p:nvSpPr>
          <p:cNvPr id="41" name="Line 47"/>
          <p:cNvSpPr>
            <a:spLocks noChangeShapeType="1"/>
          </p:cNvSpPr>
          <p:nvPr/>
        </p:nvSpPr>
        <p:spPr bwMode="auto">
          <a:xfrm>
            <a:off x="3530600" y="2705100"/>
            <a:ext cx="1349375" cy="1697038"/>
          </a:xfrm>
          <a:prstGeom prst="line">
            <a:avLst/>
          </a:prstGeom>
          <a:noFill/>
          <a:ln w="57150">
            <a:solidFill>
              <a:srgbClr val="0066CC"/>
            </a:solidFill>
            <a:round/>
            <a:headEnd/>
            <a:tailEnd type="triangle" w="med" len="med"/>
          </a:ln>
          <a:effectLst/>
        </p:spPr>
        <p:txBody>
          <a:bodyPr/>
          <a:lstStyle/>
          <a:p>
            <a:endParaRPr lang="zh-CN" altLang="en-US"/>
          </a:p>
        </p:txBody>
      </p:sp>
      <p:sp>
        <p:nvSpPr>
          <p:cNvPr id="42" name="Line 48"/>
          <p:cNvSpPr>
            <a:spLocks noChangeShapeType="1"/>
          </p:cNvSpPr>
          <p:nvPr/>
        </p:nvSpPr>
        <p:spPr bwMode="auto">
          <a:xfrm>
            <a:off x="3490913" y="4373563"/>
            <a:ext cx="1395412" cy="404812"/>
          </a:xfrm>
          <a:prstGeom prst="line">
            <a:avLst/>
          </a:prstGeom>
          <a:noFill/>
          <a:ln w="57150">
            <a:solidFill>
              <a:srgbClr val="0066CC"/>
            </a:solidFill>
            <a:round/>
            <a:headEnd/>
            <a:tailEnd type="triangle" w="med" len="med"/>
          </a:ln>
          <a:effectLst/>
        </p:spPr>
        <p:txBody>
          <a:bodyPr/>
          <a:lstStyle/>
          <a:p>
            <a:endParaRPr lang="zh-CN" altLang="en-US"/>
          </a:p>
        </p:txBody>
      </p:sp>
      <p:sp>
        <p:nvSpPr>
          <p:cNvPr id="43" name="Line 49"/>
          <p:cNvSpPr>
            <a:spLocks noChangeShapeType="1"/>
          </p:cNvSpPr>
          <p:nvPr/>
        </p:nvSpPr>
        <p:spPr bwMode="auto">
          <a:xfrm flipV="1">
            <a:off x="3492500" y="5089525"/>
            <a:ext cx="1363663" cy="684213"/>
          </a:xfrm>
          <a:prstGeom prst="line">
            <a:avLst/>
          </a:prstGeom>
          <a:noFill/>
          <a:ln w="57150">
            <a:solidFill>
              <a:srgbClr val="0066CC"/>
            </a:solidFill>
            <a:round/>
            <a:headEnd/>
            <a:tailEnd type="triangle" w="med" len="med"/>
          </a:ln>
          <a:effectLst/>
        </p:spPr>
        <p:txBody>
          <a:bodyPr/>
          <a:lstStyle/>
          <a:p>
            <a:endParaRPr lang="zh-CN" altLang="en-US"/>
          </a:p>
        </p:txBody>
      </p:sp>
      <p:sp>
        <p:nvSpPr>
          <p:cNvPr id="44" name="Line 50"/>
          <p:cNvSpPr>
            <a:spLocks noChangeShapeType="1"/>
          </p:cNvSpPr>
          <p:nvPr/>
        </p:nvSpPr>
        <p:spPr bwMode="auto">
          <a:xfrm flipV="1">
            <a:off x="3440113" y="5472113"/>
            <a:ext cx="1436687" cy="768350"/>
          </a:xfrm>
          <a:prstGeom prst="line">
            <a:avLst/>
          </a:prstGeom>
          <a:noFill/>
          <a:ln w="57150">
            <a:solidFill>
              <a:srgbClr val="CC0066"/>
            </a:solidFill>
            <a:round/>
            <a:headEnd/>
            <a:tailEnd type="triangle" w="med" len="med"/>
          </a:ln>
          <a:effectLst/>
        </p:spPr>
        <p:txBody>
          <a:bodyPr/>
          <a:lstStyle/>
          <a:p>
            <a:endParaRPr lang="zh-CN" altLang="en-US"/>
          </a:p>
        </p:txBody>
      </p:sp>
      <p:sp>
        <p:nvSpPr>
          <p:cNvPr id="45" name="Text Box 52"/>
          <p:cNvSpPr txBox="1">
            <a:spLocks noChangeArrowheads="1"/>
          </p:cNvSpPr>
          <p:nvPr/>
        </p:nvSpPr>
        <p:spPr bwMode="auto">
          <a:xfrm>
            <a:off x="436563" y="842963"/>
            <a:ext cx="4037012"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链接本质：合并相同的</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节</a:t>
            </a:r>
            <a:r>
              <a:rPr lang="zh-CN" altLang="en-US" sz="2400" b="1">
                <a:solidFill>
                  <a:srgbClr val="FF0000"/>
                </a:solidFill>
                <a:latin typeface="微软雅黑"/>
                <a:ea typeface="微软雅黑" pitchFamily="34" charset="-122"/>
              </a:rPr>
              <a:t>”</a:t>
            </a:r>
            <a:endParaRPr lang="zh-CN" altLang="en-US" sz="2400" b="1">
              <a:solidFill>
                <a:srgbClr val="FF0000"/>
              </a:solidFill>
              <a:ea typeface="微软雅黑" pitchFamily="34" charset="-122"/>
            </a:endParaRPr>
          </a:p>
        </p:txBody>
      </p:sp>
    </p:spTree>
    <p:extLst>
      <p:ext uri="{BB962C8B-B14F-4D97-AF65-F5344CB8AC3E}">
        <p14:creationId xmlns:p14="http://schemas.microsoft.com/office/powerpoint/2010/main" val="163034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l"/>
            <a:r>
              <a:rPr lang="zh-CN" altLang="en-US" dirty="0" smtClean="0"/>
              <a:t>目标文件</a:t>
            </a:r>
          </a:p>
        </p:txBody>
      </p:sp>
      <p:sp>
        <p:nvSpPr>
          <p:cNvPr id="772099" name="Rectangle 3"/>
          <p:cNvSpPr>
            <a:spLocks noChangeArrowheads="1"/>
          </p:cNvSpPr>
          <p:nvPr/>
        </p:nvSpPr>
        <p:spPr bwMode="auto">
          <a:xfrm>
            <a:off x="2952750" y="179388"/>
            <a:ext cx="6070600" cy="3113087"/>
          </a:xfrm>
          <a:prstGeom prst="rect">
            <a:avLst/>
          </a:prstGeom>
          <a:solidFill>
            <a:schemeClr val="bg1"/>
          </a:solid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00000000 &lt;add&gt;: </a:t>
            </a:r>
          </a:p>
          <a:p>
            <a:pPr indent="288925"/>
            <a:r>
              <a:rPr lang="en-US" altLang="zh-CN" b="1">
                <a:latin typeface="微软雅黑" pitchFamily="34" charset="-122"/>
                <a:ea typeface="微软雅黑" pitchFamily="34" charset="-122"/>
              </a:rPr>
              <a:t>   	0:      55	             push  %ebp</a:t>
            </a:r>
          </a:p>
          <a:p>
            <a:pPr indent="288925"/>
            <a:r>
              <a:rPr lang="en-US" altLang="zh-CN" b="1">
                <a:latin typeface="微软雅黑" pitchFamily="34" charset="-122"/>
                <a:ea typeface="微软雅黑" pitchFamily="34" charset="-122"/>
              </a:rPr>
              <a:t>   	1:      89 e5        mov   %esp, %ebp</a:t>
            </a:r>
          </a:p>
          <a:p>
            <a:pPr indent="288925"/>
            <a:r>
              <a:rPr lang="en-US" altLang="zh-CN" b="1">
                <a:latin typeface="微软雅黑" pitchFamily="34" charset="-122"/>
                <a:ea typeface="微软雅黑" pitchFamily="34" charset="-122"/>
              </a:rPr>
              <a:t>  	3:      83 ec 10   sub    $0x10, %esp</a:t>
            </a:r>
          </a:p>
          <a:p>
            <a:pPr indent="288925"/>
            <a:r>
              <a:rPr lang="en-US" altLang="zh-CN" b="1">
                <a:latin typeface="微软雅黑" pitchFamily="34" charset="-122"/>
                <a:ea typeface="微软雅黑" pitchFamily="34" charset="-122"/>
              </a:rPr>
              <a:t>	6:      8b 45 0c   mov    0xc(%ebp), %eax</a:t>
            </a:r>
          </a:p>
          <a:p>
            <a:pPr indent="288925"/>
            <a:r>
              <a:rPr lang="en-US" altLang="zh-CN" b="1">
                <a:latin typeface="微软雅黑" pitchFamily="34" charset="-122"/>
                <a:ea typeface="微软雅黑" pitchFamily="34" charset="-122"/>
              </a:rPr>
              <a:t>   	9:      8b 55 08   mov    0x8(%ebp), %edx</a:t>
            </a:r>
          </a:p>
          <a:p>
            <a:pPr indent="288925"/>
            <a:r>
              <a:rPr lang="en-US" altLang="zh-CN" b="1">
                <a:latin typeface="微软雅黑" pitchFamily="34" charset="-122"/>
                <a:ea typeface="微软雅黑" pitchFamily="34" charset="-122"/>
              </a:rPr>
              <a:t>   	c:      8d 04 02   lea      (%edx,%eax,1), %eax</a:t>
            </a:r>
          </a:p>
          <a:p>
            <a:pPr indent="288925"/>
            <a:r>
              <a:rPr lang="en-US" altLang="zh-CN" b="1">
                <a:latin typeface="微软雅黑" pitchFamily="34" charset="-122"/>
                <a:ea typeface="微软雅黑" pitchFamily="34" charset="-122"/>
              </a:rPr>
              <a:t>  	 f:      89 45 fc    mov    %eax, -0x4(%ebp)</a:t>
            </a:r>
          </a:p>
          <a:p>
            <a:pPr indent="288925"/>
            <a:r>
              <a:rPr lang="en-US" altLang="zh-CN" b="1">
                <a:latin typeface="微软雅黑" pitchFamily="34" charset="-122"/>
                <a:ea typeface="微软雅黑" pitchFamily="34" charset="-122"/>
              </a:rPr>
              <a:t> 	12:    8b 45 fc    mov    -0x4(%ebp), %eax</a:t>
            </a:r>
          </a:p>
          <a:p>
            <a:pPr indent="288925"/>
            <a:r>
              <a:rPr lang="en-US" altLang="zh-CN" b="1">
                <a:latin typeface="微软雅黑" pitchFamily="34" charset="-122"/>
                <a:ea typeface="微软雅黑" pitchFamily="34" charset="-122"/>
              </a:rPr>
              <a:t> 	15:    c9              leave  </a:t>
            </a:r>
          </a:p>
          <a:p>
            <a:pPr indent="288925"/>
            <a:r>
              <a:rPr lang="en-US" altLang="zh-CN" b="1">
                <a:latin typeface="微软雅黑" pitchFamily="34" charset="-122"/>
                <a:ea typeface="微软雅黑" pitchFamily="34" charset="-122"/>
              </a:rPr>
              <a:t> 	16:    c3              ret </a:t>
            </a:r>
          </a:p>
        </p:txBody>
      </p:sp>
      <p:sp>
        <p:nvSpPr>
          <p:cNvPr id="772100" name="Rectangle 4"/>
          <p:cNvSpPr>
            <a:spLocks noChangeArrowheads="1"/>
          </p:cNvSpPr>
          <p:nvPr/>
        </p:nvSpPr>
        <p:spPr bwMode="auto">
          <a:xfrm>
            <a:off x="2874963" y="3509963"/>
            <a:ext cx="6172200" cy="3113087"/>
          </a:xfrm>
          <a:prstGeom prst="rect">
            <a:avLst/>
          </a:prstGeom>
          <a:noFill/>
          <a:ln w="9525">
            <a:noFill/>
            <a:miter lim="800000"/>
            <a:headEnd/>
            <a:tailEnd/>
          </a:ln>
          <a:effectLst/>
        </p:spPr>
        <p:txBody>
          <a:bodyPr wrap="none" anchor="ctr">
            <a:spAutoFit/>
          </a:bodyPr>
          <a:lstStyle/>
          <a:p>
            <a:pPr indent="288925"/>
            <a:r>
              <a:rPr lang="en-US" altLang="zh-CN" b="1" dirty="0">
                <a:latin typeface="微软雅黑" pitchFamily="34" charset="-122"/>
                <a:ea typeface="微软雅黑" pitchFamily="34" charset="-122"/>
              </a:rPr>
              <a:t>080483d4 &lt;add&gt;:</a:t>
            </a:r>
          </a:p>
          <a:p>
            <a:pPr indent="288925"/>
            <a:r>
              <a:rPr lang="en-US" altLang="zh-CN" b="1" dirty="0">
                <a:latin typeface="微软雅黑" pitchFamily="34" charset="-122"/>
                <a:ea typeface="微软雅黑" pitchFamily="34" charset="-122"/>
              </a:rPr>
              <a:t> 80483d4:    55             push  %</a:t>
            </a:r>
            <a:r>
              <a:rPr lang="en-US" altLang="zh-CN" b="1" dirty="0" err="1">
                <a:latin typeface="微软雅黑" pitchFamily="34" charset="-122"/>
                <a:ea typeface="微软雅黑" pitchFamily="34" charset="-122"/>
              </a:rPr>
              <a:t>ebp</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80483d5:    89 e5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esp</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ebp</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80483d7:    83 </a:t>
            </a:r>
            <a:r>
              <a:rPr lang="en-US" altLang="zh-CN" b="1" dirty="0" err="1">
                <a:latin typeface="微软雅黑" pitchFamily="34" charset="-122"/>
                <a:ea typeface="微软雅黑" pitchFamily="34" charset="-122"/>
              </a:rPr>
              <a:t>ec</a:t>
            </a:r>
            <a:r>
              <a:rPr lang="en-US" altLang="zh-CN" b="1" dirty="0">
                <a:latin typeface="微软雅黑" pitchFamily="34" charset="-122"/>
                <a:ea typeface="微软雅黑" pitchFamily="34" charset="-122"/>
              </a:rPr>
              <a:t> 10   sub    $0x10, %</a:t>
            </a:r>
            <a:r>
              <a:rPr lang="en-US" altLang="zh-CN" b="1" dirty="0" err="1">
                <a:latin typeface="微软雅黑" pitchFamily="34" charset="-122"/>
                <a:ea typeface="微软雅黑" pitchFamily="34" charset="-122"/>
              </a:rPr>
              <a:t>esp</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80483da:    8b 45 0c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0xc(%</a:t>
            </a:r>
            <a:r>
              <a:rPr lang="en-US" altLang="zh-CN" b="1" dirty="0" err="1">
                <a:latin typeface="微软雅黑" pitchFamily="34" charset="-122"/>
                <a:ea typeface="微软雅黑" pitchFamily="34" charset="-122"/>
              </a:rPr>
              <a:t>ebp</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eax</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80483dd:    8b 55 08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0x8(%</a:t>
            </a:r>
            <a:r>
              <a:rPr lang="en-US" altLang="zh-CN" b="1" dirty="0" err="1">
                <a:latin typeface="微软雅黑" pitchFamily="34" charset="-122"/>
                <a:ea typeface="微软雅黑" pitchFamily="34" charset="-122"/>
              </a:rPr>
              <a:t>ebp</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edx</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80483e0:    8d 04 02   lea     (%edx,%eax,1), %</a:t>
            </a:r>
            <a:r>
              <a:rPr lang="en-US" altLang="zh-CN" b="1" dirty="0" err="1">
                <a:latin typeface="微软雅黑" pitchFamily="34" charset="-122"/>
                <a:ea typeface="微软雅黑" pitchFamily="34" charset="-122"/>
              </a:rPr>
              <a:t>eax</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80483e3:    89 45 fc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eax</a:t>
            </a:r>
            <a:r>
              <a:rPr lang="en-US" altLang="zh-CN" b="1" dirty="0">
                <a:latin typeface="微软雅黑" pitchFamily="34" charset="-122"/>
                <a:ea typeface="微软雅黑" pitchFamily="34" charset="-122"/>
              </a:rPr>
              <a:t>, -0x4(%</a:t>
            </a:r>
            <a:r>
              <a:rPr lang="en-US" altLang="zh-CN" b="1" dirty="0" err="1">
                <a:latin typeface="微软雅黑" pitchFamily="34" charset="-122"/>
                <a:ea typeface="微软雅黑" pitchFamily="34" charset="-122"/>
              </a:rPr>
              <a:t>ebp</a:t>
            </a:r>
            <a:r>
              <a:rPr lang="en-US" altLang="zh-CN" b="1" dirty="0">
                <a:latin typeface="微软雅黑" pitchFamily="34" charset="-122"/>
                <a:ea typeface="微软雅黑" pitchFamily="34" charset="-122"/>
              </a:rPr>
              <a:t>)</a:t>
            </a:r>
          </a:p>
          <a:p>
            <a:pPr indent="288925"/>
            <a:r>
              <a:rPr lang="en-US" altLang="zh-CN" b="1" dirty="0">
                <a:latin typeface="微软雅黑" pitchFamily="34" charset="-122"/>
                <a:ea typeface="微软雅黑" pitchFamily="34" charset="-122"/>
              </a:rPr>
              <a:t> 80483e6:    8b 45 fc    </a:t>
            </a:r>
            <a:r>
              <a:rPr lang="en-US" altLang="zh-CN" b="1" dirty="0" err="1">
                <a:latin typeface="微软雅黑" pitchFamily="34" charset="-122"/>
                <a:ea typeface="微软雅黑" pitchFamily="34" charset="-122"/>
              </a:rPr>
              <a:t>mov</a:t>
            </a:r>
            <a:r>
              <a:rPr lang="en-US" altLang="zh-CN" b="1" dirty="0">
                <a:latin typeface="微软雅黑" pitchFamily="34" charset="-122"/>
                <a:ea typeface="微软雅黑" pitchFamily="34" charset="-122"/>
              </a:rPr>
              <a:t>    -0x4(%</a:t>
            </a:r>
            <a:r>
              <a:rPr lang="en-US" altLang="zh-CN" b="1" dirty="0" err="1">
                <a:latin typeface="微软雅黑" pitchFamily="34" charset="-122"/>
                <a:ea typeface="微软雅黑" pitchFamily="34" charset="-122"/>
              </a:rPr>
              <a:t>ebp</a:t>
            </a:r>
            <a:r>
              <a:rPr lang="en-US" altLang="zh-CN"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eax</a:t>
            </a:r>
            <a:endParaRPr lang="en-US" altLang="zh-CN" b="1" dirty="0">
              <a:latin typeface="微软雅黑" pitchFamily="34" charset="-122"/>
              <a:ea typeface="微软雅黑" pitchFamily="34" charset="-122"/>
            </a:endParaRPr>
          </a:p>
          <a:p>
            <a:pPr indent="288925"/>
            <a:r>
              <a:rPr lang="en-US" altLang="zh-CN" b="1" dirty="0">
                <a:latin typeface="微软雅黑" pitchFamily="34" charset="-122"/>
                <a:ea typeface="微软雅黑" pitchFamily="34" charset="-122"/>
              </a:rPr>
              <a:t> 80483e9:    c9              leave  </a:t>
            </a:r>
          </a:p>
          <a:p>
            <a:pPr indent="288925"/>
            <a:r>
              <a:rPr lang="en-US" altLang="zh-CN" b="1" dirty="0">
                <a:latin typeface="微软雅黑" pitchFamily="34" charset="-122"/>
                <a:ea typeface="微软雅黑" pitchFamily="34" charset="-122"/>
              </a:rPr>
              <a:t> 80483ea:    c3              ret   </a:t>
            </a:r>
          </a:p>
        </p:txBody>
      </p:sp>
      <p:sp>
        <p:nvSpPr>
          <p:cNvPr id="772101" name="Rectangle 5"/>
          <p:cNvSpPr>
            <a:spLocks noChangeArrowheads="1"/>
          </p:cNvSpPr>
          <p:nvPr/>
        </p:nvSpPr>
        <p:spPr bwMode="auto">
          <a:xfrm>
            <a:off x="3148013" y="231775"/>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772102" name="Rectangle 6"/>
          <p:cNvSpPr>
            <a:spLocks noChangeArrowheads="1"/>
          </p:cNvSpPr>
          <p:nvPr/>
        </p:nvSpPr>
        <p:spPr bwMode="auto">
          <a:xfrm>
            <a:off x="3125788" y="3503613"/>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772103" name="Text Box 7"/>
          <p:cNvSpPr txBox="1">
            <a:spLocks noChangeArrowheads="1"/>
          </p:cNvSpPr>
          <p:nvPr/>
        </p:nvSpPr>
        <p:spPr bwMode="auto">
          <a:xfrm>
            <a:off x="5675313" y="71438"/>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test.o</a:t>
            </a:r>
            <a:r>
              <a:rPr lang="en-US" altLang="zh-CN"/>
              <a:t> </a:t>
            </a:r>
            <a:endParaRPr lang="zh-CN" altLang="en-US"/>
          </a:p>
        </p:txBody>
      </p:sp>
      <p:sp>
        <p:nvSpPr>
          <p:cNvPr id="772104" name="Text Box 8"/>
          <p:cNvSpPr txBox="1">
            <a:spLocks noChangeArrowheads="1"/>
          </p:cNvSpPr>
          <p:nvPr/>
        </p:nvSpPr>
        <p:spPr bwMode="auto">
          <a:xfrm>
            <a:off x="5681663" y="3387725"/>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a:t>
            </a:r>
            <a:r>
              <a:rPr lang="en-US" altLang="zh-CN"/>
              <a:t> </a:t>
            </a:r>
            <a:endParaRPr lang="zh-CN" altLang="en-US"/>
          </a:p>
        </p:txBody>
      </p:sp>
      <p:sp>
        <p:nvSpPr>
          <p:cNvPr id="772105" name="Rectangle 9"/>
          <p:cNvSpPr>
            <a:spLocks noChangeArrowheads="1"/>
          </p:cNvSpPr>
          <p:nvPr/>
        </p:nvSpPr>
        <p:spPr bwMode="auto">
          <a:xfrm>
            <a:off x="198438" y="1179513"/>
            <a:ext cx="2960687"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main.c */</a:t>
            </a:r>
            <a:endParaRPr lang="zh-CN" altLang="en-US" sz="2000" b="1">
              <a:latin typeface="微软雅黑" pitchFamily="34" charset="-122"/>
              <a:ea typeface="微软雅黑" pitchFamily="34" charset="-122"/>
            </a:endParaRPr>
          </a:p>
          <a:p>
            <a:pPr>
              <a:lnSpc>
                <a:spcPct val="120000"/>
              </a:lnSpc>
            </a:pPr>
            <a:r>
              <a:rPr lang="en-US" altLang="zh-CN" sz="2000" b="1">
                <a:latin typeface="微软雅黑" pitchFamily="34" charset="-122"/>
                <a:ea typeface="微软雅黑" pitchFamily="34" charset="-122"/>
              </a:rPr>
              <a:t>int add(int, int);</a:t>
            </a:r>
          </a:p>
          <a:p>
            <a:pPr>
              <a:lnSpc>
                <a:spcPct val="120000"/>
              </a:lnSpc>
            </a:pPr>
            <a:r>
              <a:rPr lang="en-US" altLang="zh-CN" sz="2000" b="1">
                <a:latin typeface="微软雅黑" pitchFamily="34" charset="-122"/>
                <a:ea typeface="微软雅黑" pitchFamily="34" charset="-122"/>
              </a:rPr>
              <a:t>int main( )</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return add(20, 13);</a:t>
            </a:r>
          </a:p>
          <a:p>
            <a:pPr>
              <a:lnSpc>
                <a:spcPct val="120000"/>
              </a:lnSpc>
            </a:pPr>
            <a:r>
              <a:rPr lang="en-US" altLang="zh-CN" sz="2000" b="1">
                <a:latin typeface="微软雅黑" pitchFamily="34" charset="-122"/>
                <a:ea typeface="微软雅黑" pitchFamily="34" charset="-122"/>
              </a:rPr>
              <a:t>}</a:t>
            </a:r>
          </a:p>
        </p:txBody>
      </p:sp>
      <p:sp>
        <p:nvSpPr>
          <p:cNvPr id="772106" name="Rectangle 10"/>
          <p:cNvSpPr>
            <a:spLocks noChangeArrowheads="1"/>
          </p:cNvSpPr>
          <p:nvPr/>
        </p:nvSpPr>
        <p:spPr bwMode="auto">
          <a:xfrm>
            <a:off x="211138" y="4183063"/>
            <a:ext cx="2714625"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test.c */</a:t>
            </a:r>
          </a:p>
          <a:p>
            <a:pPr>
              <a:lnSpc>
                <a:spcPct val="120000"/>
              </a:lnSpc>
            </a:pPr>
            <a:r>
              <a:rPr lang="en-US" altLang="zh-CN" sz="2000" b="1">
                <a:latin typeface="微软雅黑" pitchFamily="34" charset="-122"/>
                <a:ea typeface="微软雅黑" pitchFamily="34" charset="-122"/>
              </a:rPr>
              <a:t>int add(int i, int j)</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int x = i + j;</a:t>
            </a:r>
          </a:p>
          <a:p>
            <a:pPr>
              <a:lnSpc>
                <a:spcPct val="120000"/>
              </a:lnSpc>
            </a:pPr>
            <a:r>
              <a:rPr lang="en-US" altLang="zh-CN" sz="2000" b="1">
                <a:latin typeface="微软雅黑" pitchFamily="34" charset="-122"/>
                <a:ea typeface="微软雅黑" pitchFamily="34" charset="-122"/>
              </a:rPr>
              <a:t>     return x;</a:t>
            </a:r>
          </a:p>
          <a:p>
            <a:pPr>
              <a:lnSpc>
                <a:spcPct val="120000"/>
              </a:lnSpc>
            </a:pPr>
            <a:r>
              <a:rPr lang="en-US" altLang="zh-CN" sz="2000" b="1">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2101"/>
                                        </p:tgtEl>
                                        <p:attrNameLst>
                                          <p:attrName>style.visibility</p:attrName>
                                        </p:attrNameLst>
                                      </p:cBhvr>
                                      <p:to>
                                        <p:strVal val="visible"/>
                                      </p:to>
                                    </p:set>
                                    <p:animEffect transition="in" filter="blinds(horizontal)">
                                      <p:cBhvr>
                                        <p:cTn id="7" dur="500"/>
                                        <p:tgtEl>
                                          <p:spTgt spid="772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2102"/>
                                        </p:tgtEl>
                                        <p:attrNameLst>
                                          <p:attrName>style.visibility</p:attrName>
                                        </p:attrNameLst>
                                      </p:cBhvr>
                                      <p:to>
                                        <p:strVal val="visible"/>
                                      </p:to>
                                    </p:set>
                                    <p:animEffect transition="in" filter="blinds(horizontal)">
                                      <p:cBhvr>
                                        <p:cTn id="12" dur="500"/>
                                        <p:tgtEl>
                                          <p:spTgt spid="772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1" grpId="0" animBg="1"/>
      <p:bldP spid="77210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sp>
        <p:nvSpPr>
          <p:cNvPr id="4" name="Rectangle 2"/>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 name="Rectangle 1"/>
          <p:cNvSpPr txBox="1">
            <a:spLocks noChangeArrowheads="1"/>
          </p:cNvSpPr>
          <p:nvPr/>
        </p:nvSpPr>
        <p:spPr bwMode="auto">
          <a:xfrm>
            <a:off x="427038" y="0"/>
            <a:ext cx="8716962" cy="617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kern="0" smtClean="0"/>
              <a:t>可执行文件的存储器映像</a:t>
            </a:r>
            <a:endParaRPr lang="zh-CN" altLang="en-GB" kern="0" dirty="0" smtClean="0"/>
          </a:p>
        </p:txBody>
      </p:sp>
      <p:sp>
        <p:nvSpPr>
          <p:cNvPr id="6"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7"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8"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9" name="Line 28"/>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10"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11"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12"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13"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14"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15"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16"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17"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18"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19"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20"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21"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22"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23"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24"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25"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grpSp>
        <p:nvGrpSpPr>
          <p:cNvPr id="26" name="Group 24"/>
          <p:cNvGrpSpPr>
            <a:grpSpLocks/>
          </p:cNvGrpSpPr>
          <p:nvPr/>
        </p:nvGrpSpPr>
        <p:grpSpPr bwMode="auto">
          <a:xfrm>
            <a:off x="7867650" y="4879975"/>
            <a:ext cx="1071563" cy="1327150"/>
            <a:chOff x="4956" y="3074"/>
            <a:chExt cx="675" cy="836"/>
          </a:xfrm>
        </p:grpSpPr>
        <p:sp>
          <p:nvSpPr>
            <p:cNvPr id="27" name="AutoShape 36"/>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28" name="Text Box 37"/>
            <p:cNvSpPr txBox="1">
              <a:spLocks noChangeArrowheads="1"/>
            </p:cNvSpPr>
            <p:nvPr/>
          </p:nvSpPr>
          <p:spPr bwMode="auto">
            <a:xfrm>
              <a:off x="5161" y="3074"/>
              <a:ext cx="470" cy="77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grpSp>
      <p:sp>
        <p:nvSpPr>
          <p:cNvPr id="29" name="Text Box 27"/>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30"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31"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32"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3"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4"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5"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6"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37"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38"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39"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40"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grpSp>
        <p:nvGrpSpPr>
          <p:cNvPr id="41" name="Group 39"/>
          <p:cNvGrpSpPr>
            <a:grpSpLocks/>
          </p:cNvGrpSpPr>
          <p:nvPr/>
        </p:nvGrpSpPr>
        <p:grpSpPr bwMode="auto">
          <a:xfrm>
            <a:off x="3322638" y="3990975"/>
            <a:ext cx="1652587" cy="1214438"/>
            <a:chOff x="2039" y="2533"/>
            <a:chExt cx="1114" cy="746"/>
          </a:xfrm>
        </p:grpSpPr>
        <p:sp>
          <p:nvSpPr>
            <p:cNvPr id="42" name="Line 40"/>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p:spPr>
          <p:txBody>
            <a:bodyPr/>
            <a:lstStyle/>
            <a:p>
              <a:endParaRPr lang="zh-CN" altLang="en-US"/>
            </a:p>
          </p:txBody>
        </p:sp>
        <p:sp>
          <p:nvSpPr>
            <p:cNvPr id="43" name="AutoShape 41"/>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p:spPr>
          <p:txBody>
            <a:bodyPr wrap="none" anchor="ctr"/>
            <a:lstStyle/>
            <a:p>
              <a:endParaRPr lang="zh-CN" altLang="en-US"/>
            </a:p>
          </p:txBody>
        </p:sp>
      </p:grpSp>
      <p:grpSp>
        <p:nvGrpSpPr>
          <p:cNvPr id="44" name="Group 42"/>
          <p:cNvGrpSpPr>
            <a:grpSpLocks/>
          </p:cNvGrpSpPr>
          <p:nvPr/>
        </p:nvGrpSpPr>
        <p:grpSpPr bwMode="auto">
          <a:xfrm>
            <a:off x="3424238" y="1698625"/>
            <a:ext cx="1581150" cy="4122738"/>
            <a:chOff x="2157" y="1070"/>
            <a:chExt cx="996" cy="2597"/>
          </a:xfrm>
        </p:grpSpPr>
        <p:sp>
          <p:nvSpPr>
            <p:cNvPr id="45" name="Line 43"/>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p:spPr>
          <p:txBody>
            <a:bodyPr/>
            <a:lstStyle/>
            <a:p>
              <a:endParaRPr lang="zh-CN" altLang="en-US"/>
            </a:p>
          </p:txBody>
        </p:sp>
        <p:sp>
          <p:nvSpPr>
            <p:cNvPr id="46" name="AutoShape 44"/>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p:spPr>
          <p:txBody>
            <a:bodyPr wrap="none" anchor="ctr"/>
            <a:lstStyle/>
            <a:p>
              <a:endParaRPr lang="zh-CN" altLang="en-US"/>
            </a:p>
          </p:txBody>
        </p:sp>
      </p:grpSp>
      <p:sp>
        <p:nvSpPr>
          <p:cNvPr id="47" name="Text Box 46"/>
          <p:cNvSpPr txBox="1">
            <a:spLocks noChangeArrowheads="1"/>
          </p:cNvSpPr>
          <p:nvPr/>
        </p:nvSpPr>
        <p:spPr bwMode="auto">
          <a:xfrm>
            <a:off x="8026400" y="898525"/>
            <a:ext cx="841375"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1GB</a:t>
            </a:r>
          </a:p>
        </p:txBody>
      </p:sp>
    </p:spTree>
    <p:extLst>
      <p:ext uri="{BB962C8B-B14F-4D97-AF65-F5344CB8AC3E}">
        <p14:creationId xmlns:p14="http://schemas.microsoft.com/office/powerpoint/2010/main" val="250012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zh-CN" altLang="en-US" dirty="0" smtClean="0"/>
              <a:t>链接操作的步骤</a:t>
            </a:r>
          </a:p>
        </p:txBody>
      </p:sp>
      <p:sp>
        <p:nvSpPr>
          <p:cNvPr id="769027" name="Rectangle 3"/>
          <p:cNvSpPr>
            <a:spLocks noGrp="1" noChangeArrowheads="1"/>
          </p:cNvSpPr>
          <p:nvPr>
            <p:ph type="body" idx="1"/>
          </p:nvPr>
        </p:nvSpPr>
        <p:spPr>
          <a:xfrm>
            <a:off x="279400" y="822325"/>
            <a:ext cx="4819650" cy="1720850"/>
          </a:xfrm>
        </p:spPr>
        <p:txBody>
          <a:bodyPr/>
          <a:lstStyle/>
          <a:p>
            <a:pPr>
              <a:lnSpc>
                <a:spcPct val="105000"/>
              </a:lnSpc>
              <a:buFontTx/>
              <a:buNone/>
            </a:pPr>
            <a:r>
              <a:rPr lang="en-US" altLang="zh-CN" sz="2200" smtClean="0">
                <a:latin typeface="微软雅黑" pitchFamily="34" charset="-122"/>
                <a:ea typeface="微软雅黑" pitchFamily="34" charset="-122"/>
              </a:rPr>
              <a:t>1</a:t>
            </a:r>
            <a:r>
              <a:rPr lang="zh-CN" altLang="en-US" sz="2200" smtClean="0">
                <a:latin typeface="微软雅黑" pitchFamily="34" charset="-122"/>
                <a:ea typeface="微软雅黑" pitchFamily="34" charset="-122"/>
              </a:rPr>
              <a:t>）确定标号引用关系（符号解析）</a:t>
            </a:r>
          </a:p>
          <a:p>
            <a:pPr>
              <a:lnSpc>
                <a:spcPct val="105000"/>
              </a:lnSpc>
              <a:buFontTx/>
              <a:buNone/>
            </a:pP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）合并相关</a:t>
            </a:r>
            <a:r>
              <a:rPr lang="en-US" altLang="zh-CN" sz="2200" smtClean="0">
                <a:latin typeface="微软雅黑" pitchFamily="34" charset="-122"/>
                <a:ea typeface="微软雅黑" pitchFamily="34" charset="-122"/>
              </a:rPr>
              <a:t>.o</a:t>
            </a:r>
            <a:r>
              <a:rPr lang="zh-CN" altLang="en-US" sz="2200" smtClean="0">
                <a:latin typeface="微软雅黑" pitchFamily="34" charset="-122"/>
                <a:ea typeface="微软雅黑" pitchFamily="34" charset="-122"/>
              </a:rPr>
              <a:t>文件</a:t>
            </a:r>
          </a:p>
          <a:p>
            <a:pPr>
              <a:lnSpc>
                <a:spcPct val="105000"/>
              </a:lnSpc>
              <a:buFontTx/>
              <a:buNone/>
            </a:pPr>
            <a:r>
              <a:rPr lang="en-US" altLang="zh-CN" sz="2200" smtClean="0">
                <a:latin typeface="微软雅黑" pitchFamily="34" charset="-122"/>
                <a:ea typeface="微软雅黑" pitchFamily="34" charset="-122"/>
              </a:rPr>
              <a:t>3</a:t>
            </a:r>
            <a:r>
              <a:rPr lang="zh-CN" altLang="en-US" sz="2200" smtClean="0">
                <a:latin typeface="微软雅黑" pitchFamily="34" charset="-122"/>
                <a:ea typeface="微软雅黑" pitchFamily="34" charset="-122"/>
              </a:rPr>
              <a:t>）确定每个标号的地址</a:t>
            </a:r>
          </a:p>
          <a:p>
            <a:pPr>
              <a:lnSpc>
                <a:spcPct val="105000"/>
              </a:lnSpc>
              <a:buFontTx/>
              <a:buNone/>
            </a:pP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）在指令中填入新地址</a:t>
            </a:r>
          </a:p>
        </p:txBody>
      </p:sp>
      <p:grpSp>
        <p:nvGrpSpPr>
          <p:cNvPr id="769060" name="Group 36"/>
          <p:cNvGrpSpPr>
            <a:grpSpLocks/>
          </p:cNvGrpSpPr>
          <p:nvPr/>
        </p:nvGrpSpPr>
        <p:grpSpPr bwMode="auto">
          <a:xfrm>
            <a:off x="2322513" y="3897313"/>
            <a:ext cx="638175" cy="638175"/>
            <a:chOff x="1463" y="2455"/>
            <a:chExt cx="402" cy="402"/>
          </a:xfrm>
        </p:grpSpPr>
        <p:sp>
          <p:nvSpPr>
            <p:cNvPr id="769031" name="Line 7"/>
            <p:cNvSpPr>
              <a:spLocks noChangeShapeType="1"/>
            </p:cNvSpPr>
            <p:nvPr/>
          </p:nvSpPr>
          <p:spPr bwMode="auto">
            <a:xfrm>
              <a:off x="1463" y="2655"/>
              <a:ext cx="402" cy="0"/>
            </a:xfrm>
            <a:prstGeom prst="line">
              <a:avLst/>
            </a:prstGeom>
            <a:noFill/>
            <a:ln w="57150">
              <a:solidFill>
                <a:srgbClr val="009242"/>
              </a:solidFill>
              <a:round/>
              <a:headEnd/>
              <a:tailEnd/>
            </a:ln>
            <a:effectLst/>
          </p:spPr>
          <p:txBody>
            <a:bodyPr/>
            <a:lstStyle/>
            <a:p>
              <a:endParaRPr lang="zh-CN" altLang="en-US"/>
            </a:p>
          </p:txBody>
        </p:sp>
        <p:sp>
          <p:nvSpPr>
            <p:cNvPr id="769032" name="Line 8"/>
            <p:cNvSpPr>
              <a:spLocks noChangeShapeType="1"/>
            </p:cNvSpPr>
            <p:nvPr/>
          </p:nvSpPr>
          <p:spPr bwMode="auto">
            <a:xfrm>
              <a:off x="1664" y="2455"/>
              <a:ext cx="0" cy="402"/>
            </a:xfrm>
            <a:prstGeom prst="line">
              <a:avLst/>
            </a:prstGeom>
            <a:noFill/>
            <a:ln w="57150">
              <a:solidFill>
                <a:srgbClr val="009242"/>
              </a:solidFill>
              <a:round/>
              <a:headEnd/>
              <a:tailEnd/>
            </a:ln>
            <a:effectLst/>
          </p:spPr>
          <p:txBody>
            <a:bodyPr/>
            <a:lstStyle/>
            <a:p>
              <a:endParaRPr lang="zh-CN" altLang="en-US"/>
            </a:p>
          </p:txBody>
        </p:sp>
      </p:grpSp>
      <p:sp>
        <p:nvSpPr>
          <p:cNvPr id="769044" name="AutoShape 20"/>
          <p:cNvSpPr>
            <a:spLocks noChangeArrowheads="1"/>
          </p:cNvSpPr>
          <p:nvPr/>
        </p:nvSpPr>
        <p:spPr bwMode="auto">
          <a:xfrm>
            <a:off x="4962525" y="3911600"/>
            <a:ext cx="639763" cy="550863"/>
          </a:xfrm>
          <a:prstGeom prst="rightArrow">
            <a:avLst>
              <a:gd name="adj1" fmla="val 50000"/>
              <a:gd name="adj2" fmla="val 29035"/>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769062" name="Group 38"/>
          <p:cNvGrpSpPr>
            <a:grpSpLocks/>
          </p:cNvGrpSpPr>
          <p:nvPr/>
        </p:nvGrpSpPr>
        <p:grpSpPr bwMode="auto">
          <a:xfrm>
            <a:off x="7648575" y="1155700"/>
            <a:ext cx="1131888" cy="4310063"/>
            <a:chOff x="4818" y="847"/>
            <a:chExt cx="713" cy="2715"/>
          </a:xfrm>
        </p:grpSpPr>
        <p:sp>
          <p:nvSpPr>
            <p:cNvPr id="769045" name="AutoShape 21"/>
            <p:cNvSpPr>
              <a:spLocks/>
            </p:cNvSpPr>
            <p:nvPr/>
          </p:nvSpPr>
          <p:spPr bwMode="auto">
            <a:xfrm>
              <a:off x="4818" y="847"/>
              <a:ext cx="275" cy="2715"/>
            </a:xfrm>
            <a:prstGeom prst="rightBrace">
              <a:avLst>
                <a:gd name="adj1" fmla="val 82273"/>
                <a:gd name="adj2" fmla="val 50000"/>
              </a:avLst>
            </a:prstGeom>
            <a:noFill/>
            <a:ln w="57150">
              <a:solidFill>
                <a:srgbClr val="009242"/>
              </a:solidFill>
              <a:round/>
              <a:headEnd/>
              <a:tailEnd/>
            </a:ln>
            <a:effectLst/>
          </p:spPr>
          <p:txBody>
            <a:bodyPr wrap="none" anchor="ctr"/>
            <a:lstStyle/>
            <a:p>
              <a:endParaRPr lang="zh-CN" altLang="en-US"/>
            </a:p>
          </p:txBody>
        </p:sp>
        <p:sp>
          <p:nvSpPr>
            <p:cNvPr id="769046" name="Text Box 22"/>
            <p:cNvSpPr txBox="1">
              <a:spLocks noChangeArrowheads="1"/>
            </p:cNvSpPr>
            <p:nvPr/>
          </p:nvSpPr>
          <p:spPr bwMode="auto">
            <a:xfrm>
              <a:off x="5129" y="1981"/>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代码</a:t>
              </a:r>
            </a:p>
          </p:txBody>
        </p:sp>
      </p:grpSp>
      <p:grpSp>
        <p:nvGrpSpPr>
          <p:cNvPr id="769063" name="Group 39"/>
          <p:cNvGrpSpPr>
            <a:grpSpLocks/>
          </p:cNvGrpSpPr>
          <p:nvPr/>
        </p:nvGrpSpPr>
        <p:grpSpPr bwMode="auto">
          <a:xfrm>
            <a:off x="7634288" y="5583238"/>
            <a:ext cx="1035050" cy="900112"/>
            <a:chOff x="4800" y="3635"/>
            <a:chExt cx="652" cy="567"/>
          </a:xfrm>
        </p:grpSpPr>
        <p:sp>
          <p:nvSpPr>
            <p:cNvPr id="769047" name="AutoShape 23"/>
            <p:cNvSpPr>
              <a:spLocks/>
            </p:cNvSpPr>
            <p:nvPr/>
          </p:nvSpPr>
          <p:spPr bwMode="auto">
            <a:xfrm>
              <a:off x="4800" y="3635"/>
              <a:ext cx="192" cy="567"/>
            </a:xfrm>
            <a:prstGeom prst="rightBrace">
              <a:avLst>
                <a:gd name="adj1" fmla="val 24609"/>
                <a:gd name="adj2" fmla="val 50000"/>
              </a:avLst>
            </a:prstGeom>
            <a:noFill/>
            <a:ln w="57150">
              <a:solidFill>
                <a:srgbClr val="009242"/>
              </a:solidFill>
              <a:round/>
              <a:headEnd/>
              <a:tailEnd/>
            </a:ln>
            <a:effectLst/>
          </p:spPr>
          <p:txBody>
            <a:bodyPr wrap="none" anchor="ctr"/>
            <a:lstStyle/>
            <a:p>
              <a:endParaRPr lang="zh-CN" altLang="en-US"/>
            </a:p>
          </p:txBody>
        </p:sp>
        <p:sp>
          <p:nvSpPr>
            <p:cNvPr id="769048" name="Text Box 24"/>
            <p:cNvSpPr txBox="1">
              <a:spLocks noChangeArrowheads="1"/>
            </p:cNvSpPr>
            <p:nvPr/>
          </p:nvSpPr>
          <p:spPr bwMode="auto">
            <a:xfrm>
              <a:off x="5050" y="3666"/>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数据</a:t>
              </a:r>
            </a:p>
          </p:txBody>
        </p:sp>
      </p:grpSp>
      <p:grpSp>
        <p:nvGrpSpPr>
          <p:cNvPr id="769068" name="Group 44"/>
          <p:cNvGrpSpPr>
            <a:grpSpLocks/>
          </p:cNvGrpSpPr>
          <p:nvPr/>
        </p:nvGrpSpPr>
        <p:grpSpPr bwMode="auto">
          <a:xfrm>
            <a:off x="5891213" y="1084263"/>
            <a:ext cx="1873250" cy="5451475"/>
            <a:chOff x="3703" y="710"/>
            <a:chExt cx="1180" cy="3434"/>
          </a:xfrm>
        </p:grpSpPr>
        <p:sp>
          <p:nvSpPr>
            <p:cNvPr id="769033" name="Text Box 9"/>
            <p:cNvSpPr txBox="1">
              <a:spLocks noChangeArrowheads="1"/>
            </p:cNvSpPr>
            <p:nvPr/>
          </p:nvSpPr>
          <p:spPr bwMode="auto">
            <a:xfrm>
              <a:off x="3703" y="710"/>
              <a:ext cx="1180" cy="3434"/>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endParaRPr lang="en-US" altLang="zh-CN" sz="2200" b="1">
                <a:solidFill>
                  <a:srgbClr val="CC3300"/>
                </a:solidFill>
                <a:latin typeface="微软雅黑" pitchFamily="34" charset="-122"/>
                <a:ea typeface="微软雅黑" pitchFamily="34" charset="-122"/>
              </a:endParaRP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grpSp>
          <p:nvGrpSpPr>
            <p:cNvPr id="769061" name="Group 37"/>
            <p:cNvGrpSpPr>
              <a:grpSpLocks/>
            </p:cNvGrpSpPr>
            <p:nvPr/>
          </p:nvGrpSpPr>
          <p:grpSpPr bwMode="auto">
            <a:xfrm>
              <a:off x="3723" y="726"/>
              <a:ext cx="1024" cy="3403"/>
              <a:chOff x="3705" y="841"/>
              <a:chExt cx="1024" cy="3403"/>
            </a:xfrm>
          </p:grpSpPr>
          <p:sp>
            <p:nvSpPr>
              <p:cNvPr id="769039" name="Rectangle 15"/>
              <p:cNvSpPr>
                <a:spLocks noChangeArrowheads="1"/>
              </p:cNvSpPr>
              <p:nvPr/>
            </p:nvSpPr>
            <p:spPr bwMode="auto">
              <a:xfrm>
                <a:off x="3715" y="841"/>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40" name="Rectangle 16"/>
              <p:cNvSpPr>
                <a:spLocks noChangeArrowheads="1"/>
              </p:cNvSpPr>
              <p:nvPr/>
            </p:nvSpPr>
            <p:spPr bwMode="auto">
              <a:xfrm>
                <a:off x="3709" y="2316"/>
                <a:ext cx="1014" cy="1271"/>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41" name="Rectangle 17"/>
              <p:cNvSpPr>
                <a:spLocks noChangeArrowheads="1"/>
              </p:cNvSpPr>
              <p:nvPr/>
            </p:nvSpPr>
            <p:spPr bwMode="auto">
              <a:xfrm>
                <a:off x="3707" y="3586"/>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49" name="Rectangle 25"/>
              <p:cNvSpPr>
                <a:spLocks noChangeArrowheads="1"/>
              </p:cNvSpPr>
              <p:nvPr/>
            </p:nvSpPr>
            <p:spPr bwMode="auto">
              <a:xfrm>
                <a:off x="3705" y="3997"/>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grpSp>
      </p:grpSp>
      <p:grpSp>
        <p:nvGrpSpPr>
          <p:cNvPr id="769064" name="Group 40"/>
          <p:cNvGrpSpPr>
            <a:grpSpLocks/>
          </p:cNvGrpSpPr>
          <p:nvPr/>
        </p:nvGrpSpPr>
        <p:grpSpPr bwMode="auto">
          <a:xfrm>
            <a:off x="6037263" y="1335088"/>
            <a:ext cx="1204912" cy="4862512"/>
            <a:chOff x="2787" y="987"/>
            <a:chExt cx="759" cy="3063"/>
          </a:xfrm>
        </p:grpSpPr>
        <p:sp>
          <p:nvSpPr>
            <p:cNvPr id="769050" name="Line 26"/>
            <p:cNvSpPr>
              <a:spLocks noChangeShapeType="1"/>
            </p:cNvSpPr>
            <p:nvPr/>
          </p:nvSpPr>
          <p:spPr bwMode="auto">
            <a:xfrm flipH="1">
              <a:off x="2787" y="987"/>
              <a:ext cx="658" cy="2606"/>
            </a:xfrm>
            <a:prstGeom prst="line">
              <a:avLst/>
            </a:prstGeom>
            <a:noFill/>
            <a:ln w="9525">
              <a:solidFill>
                <a:schemeClr val="tx1"/>
              </a:solidFill>
              <a:round/>
              <a:headEnd/>
              <a:tailEnd type="triangle" w="med" len="med"/>
            </a:ln>
            <a:effectLst/>
          </p:spPr>
          <p:txBody>
            <a:bodyPr/>
            <a:lstStyle/>
            <a:p>
              <a:endParaRPr lang="zh-CN" altLang="en-US"/>
            </a:p>
          </p:txBody>
        </p:sp>
        <p:sp>
          <p:nvSpPr>
            <p:cNvPr id="769051" name="Line 27"/>
            <p:cNvSpPr>
              <a:spLocks noChangeShapeType="1"/>
            </p:cNvSpPr>
            <p:nvPr/>
          </p:nvSpPr>
          <p:spPr bwMode="auto">
            <a:xfrm flipH="1">
              <a:off x="2842" y="3346"/>
              <a:ext cx="631" cy="247"/>
            </a:xfrm>
            <a:prstGeom prst="line">
              <a:avLst/>
            </a:prstGeom>
            <a:noFill/>
            <a:ln w="9525">
              <a:solidFill>
                <a:schemeClr val="tx1"/>
              </a:solidFill>
              <a:round/>
              <a:headEnd/>
              <a:tailEnd type="triangle" w="med" len="med"/>
            </a:ln>
            <a:effectLst/>
          </p:spPr>
          <p:txBody>
            <a:bodyPr/>
            <a:lstStyle/>
            <a:p>
              <a:endParaRPr lang="zh-CN" altLang="en-US"/>
            </a:p>
          </p:txBody>
        </p:sp>
        <p:sp>
          <p:nvSpPr>
            <p:cNvPr id="769052" name="Line 28"/>
            <p:cNvSpPr>
              <a:spLocks noChangeShapeType="1"/>
            </p:cNvSpPr>
            <p:nvPr/>
          </p:nvSpPr>
          <p:spPr bwMode="auto">
            <a:xfrm flipH="1">
              <a:off x="2897" y="2496"/>
              <a:ext cx="649" cy="1554"/>
            </a:xfrm>
            <a:prstGeom prst="line">
              <a:avLst/>
            </a:prstGeom>
            <a:noFill/>
            <a:ln w="9525">
              <a:solidFill>
                <a:schemeClr val="tx1"/>
              </a:solidFill>
              <a:round/>
              <a:headEnd/>
              <a:tailEnd type="triangle" w="med" len="med"/>
            </a:ln>
            <a:effectLst/>
          </p:spPr>
          <p:txBody>
            <a:bodyPr/>
            <a:lstStyle/>
            <a:p>
              <a:endParaRPr lang="zh-CN" altLang="en-US"/>
            </a:p>
          </p:txBody>
        </p:sp>
        <p:sp>
          <p:nvSpPr>
            <p:cNvPr id="769053" name="Line 29"/>
            <p:cNvSpPr>
              <a:spLocks noChangeShapeType="1"/>
            </p:cNvSpPr>
            <p:nvPr/>
          </p:nvSpPr>
          <p:spPr bwMode="auto">
            <a:xfrm flipH="1">
              <a:off x="2887" y="2094"/>
              <a:ext cx="631" cy="1737"/>
            </a:xfrm>
            <a:prstGeom prst="line">
              <a:avLst/>
            </a:prstGeom>
            <a:noFill/>
            <a:ln w="9525">
              <a:solidFill>
                <a:schemeClr val="tx1"/>
              </a:solidFill>
              <a:round/>
              <a:headEnd/>
              <a:tailEnd type="triangle" w="med" len="med"/>
            </a:ln>
            <a:effectLst/>
          </p:spPr>
          <p:txBody>
            <a:bodyPr/>
            <a:lstStyle/>
            <a:p>
              <a:endParaRPr lang="zh-CN" altLang="en-US"/>
            </a:p>
          </p:txBody>
        </p:sp>
        <p:sp>
          <p:nvSpPr>
            <p:cNvPr id="769054" name="Line 30"/>
            <p:cNvSpPr>
              <a:spLocks noChangeShapeType="1"/>
            </p:cNvSpPr>
            <p:nvPr/>
          </p:nvSpPr>
          <p:spPr bwMode="auto">
            <a:xfrm flipH="1">
              <a:off x="2869" y="1253"/>
              <a:ext cx="658" cy="630"/>
            </a:xfrm>
            <a:prstGeom prst="line">
              <a:avLst/>
            </a:prstGeom>
            <a:noFill/>
            <a:ln w="9525">
              <a:solidFill>
                <a:schemeClr val="tx1"/>
              </a:solidFill>
              <a:round/>
              <a:headEnd/>
              <a:tailEnd type="triangle" w="med" len="med"/>
            </a:ln>
            <a:effectLst/>
          </p:spPr>
          <p:txBody>
            <a:bodyPr/>
            <a:lstStyle/>
            <a:p>
              <a:endParaRPr lang="zh-CN" altLang="en-US"/>
            </a:p>
          </p:txBody>
        </p:sp>
        <p:sp>
          <p:nvSpPr>
            <p:cNvPr id="769055" name="Line 31"/>
            <p:cNvSpPr>
              <a:spLocks noChangeShapeType="1"/>
            </p:cNvSpPr>
            <p:nvPr/>
          </p:nvSpPr>
          <p:spPr bwMode="auto">
            <a:xfrm flipH="1">
              <a:off x="2833" y="1691"/>
              <a:ext cx="649" cy="64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769059" name="Group 35"/>
          <p:cNvGrpSpPr>
            <a:grpSpLocks/>
          </p:cNvGrpSpPr>
          <p:nvPr/>
        </p:nvGrpSpPr>
        <p:grpSpPr bwMode="auto">
          <a:xfrm>
            <a:off x="3105150" y="3016250"/>
            <a:ext cx="1741488" cy="3041650"/>
            <a:chOff x="1956" y="1900"/>
            <a:chExt cx="1097" cy="1916"/>
          </a:xfrm>
        </p:grpSpPr>
        <p:sp>
          <p:nvSpPr>
            <p:cNvPr id="769030" name="Text Box 6"/>
            <p:cNvSpPr txBox="1">
              <a:spLocks noChangeArrowheads="1"/>
            </p:cNvSpPr>
            <p:nvPr/>
          </p:nvSpPr>
          <p:spPr bwMode="auto">
            <a:xfrm>
              <a:off x="1956" y="1908"/>
              <a:ext cx="1097" cy="1535"/>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sp>
          <p:nvSpPr>
            <p:cNvPr id="769036" name="Rectangle 12"/>
            <p:cNvSpPr>
              <a:spLocks noChangeArrowheads="1"/>
            </p:cNvSpPr>
            <p:nvPr/>
          </p:nvSpPr>
          <p:spPr bwMode="auto">
            <a:xfrm>
              <a:off x="1979" y="1900"/>
              <a:ext cx="1014" cy="1280"/>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38" name="Rectangle 14"/>
            <p:cNvSpPr>
              <a:spLocks noChangeArrowheads="1"/>
            </p:cNvSpPr>
            <p:nvPr/>
          </p:nvSpPr>
          <p:spPr bwMode="auto">
            <a:xfrm>
              <a:off x="1974" y="3179"/>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sp>
          <p:nvSpPr>
            <p:cNvPr id="769056" name="Text Box 32"/>
            <p:cNvSpPr txBox="1">
              <a:spLocks noChangeArrowheads="1"/>
            </p:cNvSpPr>
            <p:nvPr/>
          </p:nvSpPr>
          <p:spPr bwMode="auto">
            <a:xfrm>
              <a:off x="2093" y="3547"/>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P1.o</a:t>
              </a:r>
              <a:endParaRPr lang="zh-CN" altLang="en-US" sz="2200" b="1">
                <a:solidFill>
                  <a:schemeClr val="accent2"/>
                </a:solidFill>
                <a:latin typeface="微软雅黑" pitchFamily="34" charset="-122"/>
                <a:ea typeface="微软雅黑" pitchFamily="34" charset="-122"/>
              </a:endParaRPr>
            </a:p>
          </p:txBody>
        </p:sp>
      </p:grpSp>
      <p:grpSp>
        <p:nvGrpSpPr>
          <p:cNvPr id="769058" name="Group 34"/>
          <p:cNvGrpSpPr>
            <a:grpSpLocks/>
          </p:cNvGrpSpPr>
          <p:nvPr/>
        </p:nvGrpSpPr>
        <p:grpSpPr bwMode="auto">
          <a:xfrm>
            <a:off x="355600" y="2747963"/>
            <a:ext cx="1920875" cy="3692525"/>
            <a:chOff x="224" y="1731"/>
            <a:chExt cx="1210" cy="2326"/>
          </a:xfrm>
        </p:grpSpPr>
        <p:sp>
          <p:nvSpPr>
            <p:cNvPr id="769028" name="Text Box 4"/>
            <p:cNvSpPr txBox="1">
              <a:spLocks noChangeArrowheads="1"/>
            </p:cNvSpPr>
            <p:nvPr/>
          </p:nvSpPr>
          <p:spPr bwMode="auto">
            <a:xfrm>
              <a:off x="254" y="1731"/>
              <a:ext cx="1180" cy="1957"/>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p:txBody>
        </p:sp>
        <p:sp>
          <p:nvSpPr>
            <p:cNvPr id="769035" name="Rectangle 11"/>
            <p:cNvSpPr>
              <a:spLocks noChangeArrowheads="1"/>
            </p:cNvSpPr>
            <p:nvPr/>
          </p:nvSpPr>
          <p:spPr bwMode="auto">
            <a:xfrm>
              <a:off x="229" y="1750"/>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37" name="Rectangle 13"/>
            <p:cNvSpPr>
              <a:spLocks noChangeArrowheads="1"/>
            </p:cNvSpPr>
            <p:nvPr/>
          </p:nvSpPr>
          <p:spPr bwMode="auto">
            <a:xfrm>
              <a:off x="224" y="3225"/>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57" name="Text Box 33"/>
            <p:cNvSpPr txBox="1">
              <a:spLocks noChangeArrowheads="1"/>
            </p:cNvSpPr>
            <p:nvPr/>
          </p:nvSpPr>
          <p:spPr bwMode="auto">
            <a:xfrm>
              <a:off x="442" y="3788"/>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P0.o</a:t>
              </a:r>
              <a:endParaRPr lang="zh-CN" altLang="en-US" sz="2200" b="1">
                <a:solidFill>
                  <a:schemeClr val="accent2"/>
                </a:solidFill>
                <a:latin typeface="微软雅黑" pitchFamily="34" charset="-122"/>
                <a:ea typeface="微软雅黑" pitchFamily="34" charset="-122"/>
              </a:endParaRPr>
            </a:p>
          </p:txBody>
        </p:sp>
      </p:grpSp>
      <p:grpSp>
        <p:nvGrpSpPr>
          <p:cNvPr id="769067" name="Group 43"/>
          <p:cNvGrpSpPr>
            <a:grpSpLocks/>
          </p:cNvGrpSpPr>
          <p:nvPr/>
        </p:nvGrpSpPr>
        <p:grpSpPr bwMode="auto">
          <a:xfrm>
            <a:off x="3452813" y="1363663"/>
            <a:ext cx="887412" cy="1096962"/>
            <a:chOff x="2175" y="859"/>
            <a:chExt cx="559" cy="691"/>
          </a:xfrm>
        </p:grpSpPr>
        <p:sp>
          <p:nvSpPr>
            <p:cNvPr id="769065" name="AutoShape 41"/>
            <p:cNvSpPr>
              <a:spLocks/>
            </p:cNvSpPr>
            <p:nvPr/>
          </p:nvSpPr>
          <p:spPr bwMode="auto">
            <a:xfrm>
              <a:off x="2175" y="887"/>
              <a:ext cx="184" cy="613"/>
            </a:xfrm>
            <a:prstGeom prst="rightBrace">
              <a:avLst>
                <a:gd name="adj1" fmla="val 27763"/>
                <a:gd name="adj2" fmla="val 50000"/>
              </a:avLst>
            </a:prstGeom>
            <a:noFill/>
            <a:ln w="38100">
              <a:solidFill>
                <a:schemeClr val="tx1"/>
              </a:solidFill>
              <a:round/>
              <a:headEnd/>
              <a:tailEnd/>
            </a:ln>
            <a:effectLst/>
          </p:spPr>
          <p:txBody>
            <a:bodyPr wrap="none" anchor="ctr"/>
            <a:lstStyle/>
            <a:p>
              <a:endParaRPr lang="zh-CN" altLang="en-US"/>
            </a:p>
          </p:txBody>
        </p:sp>
        <p:sp>
          <p:nvSpPr>
            <p:cNvPr id="769066" name="Text Box 42"/>
            <p:cNvSpPr txBox="1">
              <a:spLocks noChangeArrowheads="1"/>
            </p:cNvSpPr>
            <p:nvPr/>
          </p:nvSpPr>
          <p:spPr bwMode="auto">
            <a:xfrm>
              <a:off x="2396" y="859"/>
              <a:ext cx="338" cy="691"/>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重定位</a:t>
              </a:r>
            </a:p>
          </p:txBody>
        </p:sp>
      </p:grpSp>
      <p:sp>
        <p:nvSpPr>
          <p:cNvPr id="769069" name="Line 45"/>
          <p:cNvSpPr>
            <a:spLocks noChangeShapeType="1"/>
          </p:cNvSpPr>
          <p:nvPr/>
        </p:nvSpPr>
        <p:spPr bwMode="auto">
          <a:xfrm flipV="1">
            <a:off x="1887538" y="3294063"/>
            <a:ext cx="1247775" cy="523875"/>
          </a:xfrm>
          <a:prstGeom prst="line">
            <a:avLst/>
          </a:prstGeom>
          <a:noFill/>
          <a:ln w="9525">
            <a:solidFill>
              <a:schemeClr val="tx1"/>
            </a:solidFill>
            <a:round/>
            <a:headEnd/>
            <a:tailEnd type="triangle" w="med" len="med"/>
          </a:ln>
          <a:effectLst/>
        </p:spPr>
        <p:txBody>
          <a:bodyPr/>
          <a:lstStyle/>
          <a:p>
            <a:endParaRPr lang="zh-CN" altLang="en-US"/>
          </a:p>
        </p:txBody>
      </p:sp>
      <p:sp>
        <p:nvSpPr>
          <p:cNvPr id="769070" name="Line 46"/>
          <p:cNvSpPr>
            <a:spLocks noChangeShapeType="1"/>
          </p:cNvSpPr>
          <p:nvPr/>
        </p:nvSpPr>
        <p:spPr bwMode="auto">
          <a:xfrm flipH="1">
            <a:off x="652463" y="3425825"/>
            <a:ext cx="973137" cy="1030288"/>
          </a:xfrm>
          <a:prstGeom prst="line">
            <a:avLst/>
          </a:prstGeom>
          <a:noFill/>
          <a:ln w="9525">
            <a:solidFill>
              <a:schemeClr val="tx1"/>
            </a:solidFill>
            <a:round/>
            <a:headEnd/>
            <a:tailEnd type="triangle" w="med" len="med"/>
          </a:ln>
          <a:effectLst/>
        </p:spPr>
        <p:txBody>
          <a:bodyPr/>
          <a:lstStyle/>
          <a:p>
            <a:endParaRPr lang="zh-CN" altLang="en-US"/>
          </a:p>
        </p:txBody>
      </p:sp>
      <p:sp>
        <p:nvSpPr>
          <p:cNvPr id="769071" name="Line 47"/>
          <p:cNvSpPr>
            <a:spLocks noChangeShapeType="1"/>
          </p:cNvSpPr>
          <p:nvPr/>
        </p:nvSpPr>
        <p:spPr bwMode="auto">
          <a:xfrm flipH="1">
            <a:off x="711200" y="3076575"/>
            <a:ext cx="900113" cy="2133600"/>
          </a:xfrm>
          <a:prstGeom prst="line">
            <a:avLst/>
          </a:prstGeom>
          <a:noFill/>
          <a:ln w="9525">
            <a:solidFill>
              <a:schemeClr val="tx1"/>
            </a:solidFill>
            <a:round/>
            <a:headEnd/>
            <a:tailEnd type="triangle" w="med" len="med"/>
          </a:ln>
          <a:effectLst/>
        </p:spPr>
        <p:txBody>
          <a:bodyPr/>
          <a:lstStyle/>
          <a:p>
            <a:endParaRPr lang="zh-CN" altLang="en-US"/>
          </a:p>
        </p:txBody>
      </p:sp>
      <p:sp>
        <p:nvSpPr>
          <p:cNvPr id="769072" name="Line 48"/>
          <p:cNvSpPr>
            <a:spLocks noChangeShapeType="1"/>
          </p:cNvSpPr>
          <p:nvPr/>
        </p:nvSpPr>
        <p:spPr bwMode="auto">
          <a:xfrm flipH="1">
            <a:off x="668338" y="4746625"/>
            <a:ext cx="1000125" cy="827088"/>
          </a:xfrm>
          <a:prstGeom prst="line">
            <a:avLst/>
          </a:prstGeom>
          <a:noFill/>
          <a:ln w="9525">
            <a:solidFill>
              <a:schemeClr val="tx1"/>
            </a:solidFill>
            <a:round/>
            <a:headEnd/>
            <a:tailEnd type="triangle" w="med" len="med"/>
          </a:ln>
          <a:effectLst/>
        </p:spPr>
        <p:txBody>
          <a:bodyPr/>
          <a:lstStyle/>
          <a:p>
            <a:endParaRPr lang="zh-CN" altLang="en-US"/>
          </a:p>
        </p:txBody>
      </p:sp>
      <p:sp>
        <p:nvSpPr>
          <p:cNvPr id="769073" name="Line 49"/>
          <p:cNvSpPr>
            <a:spLocks noChangeShapeType="1"/>
          </p:cNvSpPr>
          <p:nvPr/>
        </p:nvSpPr>
        <p:spPr bwMode="auto">
          <a:xfrm flipH="1">
            <a:off x="3279775" y="3381375"/>
            <a:ext cx="1131888" cy="1727200"/>
          </a:xfrm>
          <a:prstGeom prst="line">
            <a:avLst/>
          </a:prstGeom>
          <a:noFill/>
          <a:ln w="9525">
            <a:solidFill>
              <a:schemeClr val="tx1"/>
            </a:solidFill>
            <a:round/>
            <a:headEnd/>
            <a:tailEnd type="triangle" w="med" len="med"/>
          </a:ln>
          <a:effectLst/>
        </p:spPr>
        <p:txBody>
          <a:bodyPr/>
          <a:lstStyle/>
          <a:p>
            <a:endParaRPr lang="zh-CN" altLang="en-US"/>
          </a:p>
        </p:txBody>
      </p:sp>
      <p:sp>
        <p:nvSpPr>
          <p:cNvPr id="769074" name="Line 50"/>
          <p:cNvSpPr>
            <a:spLocks noChangeShapeType="1"/>
          </p:cNvSpPr>
          <p:nvPr/>
        </p:nvSpPr>
        <p:spPr bwMode="auto">
          <a:xfrm flipH="1">
            <a:off x="711200" y="4645025"/>
            <a:ext cx="3629025" cy="66675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58"/>
                                        </p:tgtEl>
                                        <p:attrNameLst>
                                          <p:attrName>style.visibility</p:attrName>
                                        </p:attrNameLst>
                                      </p:cBhvr>
                                      <p:to>
                                        <p:strVal val="visible"/>
                                      </p:to>
                                    </p:set>
                                    <p:animEffect transition="in" filter="blinds(horizontal)">
                                      <p:cBhvr>
                                        <p:cTn id="7" dur="500"/>
                                        <p:tgtEl>
                                          <p:spTgt spid="76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59"/>
                                        </p:tgtEl>
                                        <p:attrNameLst>
                                          <p:attrName>style.visibility</p:attrName>
                                        </p:attrNameLst>
                                      </p:cBhvr>
                                      <p:to>
                                        <p:strVal val="visible"/>
                                      </p:to>
                                    </p:set>
                                    <p:animEffect transition="in" filter="blinds(horizontal)">
                                      <p:cBhvr>
                                        <p:cTn id="12" dur="500"/>
                                        <p:tgtEl>
                                          <p:spTgt spid="769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9027">
                                            <p:txEl>
                                              <p:pRg st="0" end="0"/>
                                            </p:txEl>
                                          </p:spTgt>
                                        </p:tgtEl>
                                        <p:attrNameLst>
                                          <p:attrName>style.visibility</p:attrName>
                                        </p:attrNameLst>
                                      </p:cBhvr>
                                      <p:to>
                                        <p:strVal val="visible"/>
                                      </p:to>
                                    </p:set>
                                    <p:animEffect transition="in" filter="blinds(horizontal)">
                                      <p:cBhvr>
                                        <p:cTn id="17" dur="500"/>
                                        <p:tgtEl>
                                          <p:spTgt spid="7690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9071"/>
                                        </p:tgtEl>
                                        <p:attrNameLst>
                                          <p:attrName>style.visibility</p:attrName>
                                        </p:attrNameLst>
                                      </p:cBhvr>
                                      <p:to>
                                        <p:strVal val="visible"/>
                                      </p:to>
                                    </p:set>
                                    <p:animEffect transition="in" filter="blinds(horizontal)">
                                      <p:cBhvr>
                                        <p:cTn id="22" dur="500"/>
                                        <p:tgtEl>
                                          <p:spTgt spid="7690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9070"/>
                                        </p:tgtEl>
                                        <p:attrNameLst>
                                          <p:attrName>style.visibility</p:attrName>
                                        </p:attrNameLst>
                                      </p:cBhvr>
                                      <p:to>
                                        <p:strVal val="visible"/>
                                      </p:to>
                                    </p:set>
                                    <p:animEffect transition="in" filter="blinds(horizontal)">
                                      <p:cBhvr>
                                        <p:cTn id="27" dur="500"/>
                                        <p:tgtEl>
                                          <p:spTgt spid="7690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9069"/>
                                        </p:tgtEl>
                                        <p:attrNameLst>
                                          <p:attrName>style.visibility</p:attrName>
                                        </p:attrNameLst>
                                      </p:cBhvr>
                                      <p:to>
                                        <p:strVal val="visible"/>
                                      </p:to>
                                    </p:set>
                                    <p:animEffect transition="in" filter="blinds(horizontal)">
                                      <p:cBhvr>
                                        <p:cTn id="32" dur="500"/>
                                        <p:tgtEl>
                                          <p:spTgt spid="7690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9072"/>
                                        </p:tgtEl>
                                        <p:attrNameLst>
                                          <p:attrName>style.visibility</p:attrName>
                                        </p:attrNameLst>
                                      </p:cBhvr>
                                      <p:to>
                                        <p:strVal val="visible"/>
                                      </p:to>
                                    </p:set>
                                    <p:animEffect transition="in" filter="blinds(horizontal)">
                                      <p:cBhvr>
                                        <p:cTn id="37" dur="500"/>
                                        <p:tgtEl>
                                          <p:spTgt spid="769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9073"/>
                                        </p:tgtEl>
                                        <p:attrNameLst>
                                          <p:attrName>style.visibility</p:attrName>
                                        </p:attrNameLst>
                                      </p:cBhvr>
                                      <p:to>
                                        <p:strVal val="visible"/>
                                      </p:to>
                                    </p:set>
                                    <p:animEffect transition="in" filter="blinds(horizontal)">
                                      <p:cBhvr>
                                        <p:cTn id="42" dur="500"/>
                                        <p:tgtEl>
                                          <p:spTgt spid="7690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9074"/>
                                        </p:tgtEl>
                                        <p:attrNameLst>
                                          <p:attrName>style.visibility</p:attrName>
                                        </p:attrNameLst>
                                      </p:cBhvr>
                                      <p:to>
                                        <p:strVal val="visible"/>
                                      </p:to>
                                    </p:set>
                                    <p:animEffect transition="in" filter="blinds(horizontal)">
                                      <p:cBhvr>
                                        <p:cTn id="47" dur="500"/>
                                        <p:tgtEl>
                                          <p:spTgt spid="7690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9027">
                                            <p:txEl>
                                              <p:pRg st="1" end="1"/>
                                            </p:txEl>
                                          </p:spTgt>
                                        </p:tgtEl>
                                        <p:attrNameLst>
                                          <p:attrName>style.visibility</p:attrName>
                                        </p:attrNameLst>
                                      </p:cBhvr>
                                      <p:to>
                                        <p:strVal val="visible"/>
                                      </p:to>
                                    </p:set>
                                    <p:animEffect transition="in" filter="blinds(horizontal)">
                                      <p:cBhvr>
                                        <p:cTn id="52" dur="500"/>
                                        <p:tgtEl>
                                          <p:spTgt spid="76902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9060"/>
                                        </p:tgtEl>
                                        <p:attrNameLst>
                                          <p:attrName>style.visibility</p:attrName>
                                        </p:attrNameLst>
                                      </p:cBhvr>
                                      <p:to>
                                        <p:strVal val="visible"/>
                                      </p:to>
                                    </p:set>
                                    <p:animEffect transition="in" filter="blinds(horizontal)">
                                      <p:cBhvr>
                                        <p:cTn id="57" dur="500"/>
                                        <p:tgtEl>
                                          <p:spTgt spid="7690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69044"/>
                                        </p:tgtEl>
                                        <p:attrNameLst>
                                          <p:attrName>style.visibility</p:attrName>
                                        </p:attrNameLst>
                                      </p:cBhvr>
                                      <p:to>
                                        <p:strVal val="visible"/>
                                      </p:to>
                                    </p:set>
                                    <p:animEffect transition="in" filter="blinds(horizontal)">
                                      <p:cBhvr>
                                        <p:cTn id="62" dur="500"/>
                                        <p:tgtEl>
                                          <p:spTgt spid="76904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69068"/>
                                        </p:tgtEl>
                                        <p:attrNameLst>
                                          <p:attrName>style.visibility</p:attrName>
                                        </p:attrNameLst>
                                      </p:cBhvr>
                                      <p:to>
                                        <p:strVal val="visible"/>
                                      </p:to>
                                    </p:set>
                                    <p:animEffect transition="in" filter="blinds(horizontal)">
                                      <p:cBhvr>
                                        <p:cTn id="67" dur="500"/>
                                        <p:tgtEl>
                                          <p:spTgt spid="7690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9062"/>
                                        </p:tgtEl>
                                        <p:attrNameLst>
                                          <p:attrName>style.visibility</p:attrName>
                                        </p:attrNameLst>
                                      </p:cBhvr>
                                      <p:to>
                                        <p:strVal val="visible"/>
                                      </p:to>
                                    </p:set>
                                    <p:animEffect transition="in" filter="blinds(horizontal)">
                                      <p:cBhvr>
                                        <p:cTn id="72" dur="500"/>
                                        <p:tgtEl>
                                          <p:spTgt spid="76906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9063"/>
                                        </p:tgtEl>
                                        <p:attrNameLst>
                                          <p:attrName>style.visibility</p:attrName>
                                        </p:attrNameLst>
                                      </p:cBhvr>
                                      <p:to>
                                        <p:strVal val="visible"/>
                                      </p:to>
                                    </p:set>
                                    <p:animEffect transition="in" filter="blinds(horizontal)">
                                      <p:cBhvr>
                                        <p:cTn id="77" dur="500"/>
                                        <p:tgtEl>
                                          <p:spTgt spid="76906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9027">
                                            <p:txEl>
                                              <p:pRg st="2" end="2"/>
                                            </p:txEl>
                                          </p:spTgt>
                                        </p:tgtEl>
                                        <p:attrNameLst>
                                          <p:attrName>style.visibility</p:attrName>
                                        </p:attrNameLst>
                                      </p:cBhvr>
                                      <p:to>
                                        <p:strVal val="visible"/>
                                      </p:to>
                                    </p:set>
                                    <p:animEffect transition="in" filter="blinds(horizontal)">
                                      <p:cBhvr>
                                        <p:cTn id="82" dur="500"/>
                                        <p:tgtEl>
                                          <p:spTgt spid="769027">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69027">
                                            <p:txEl>
                                              <p:pRg st="3" end="3"/>
                                            </p:txEl>
                                          </p:spTgt>
                                        </p:tgtEl>
                                        <p:attrNameLst>
                                          <p:attrName>style.visibility</p:attrName>
                                        </p:attrNameLst>
                                      </p:cBhvr>
                                      <p:to>
                                        <p:strVal val="visible"/>
                                      </p:to>
                                    </p:set>
                                    <p:animEffect transition="in" filter="blinds(horizontal)">
                                      <p:cBhvr>
                                        <p:cTn id="87" dur="500"/>
                                        <p:tgtEl>
                                          <p:spTgt spid="769027">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69064"/>
                                        </p:tgtEl>
                                        <p:attrNameLst>
                                          <p:attrName>style.visibility</p:attrName>
                                        </p:attrNameLst>
                                      </p:cBhvr>
                                      <p:to>
                                        <p:strVal val="visible"/>
                                      </p:to>
                                    </p:set>
                                    <p:animEffect transition="in" filter="blinds(horizontal)">
                                      <p:cBhvr>
                                        <p:cTn id="92" dur="500"/>
                                        <p:tgtEl>
                                          <p:spTgt spid="7690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69067"/>
                                        </p:tgtEl>
                                        <p:attrNameLst>
                                          <p:attrName>style.visibility</p:attrName>
                                        </p:attrNameLst>
                                      </p:cBhvr>
                                      <p:to>
                                        <p:strVal val="visible"/>
                                      </p:to>
                                    </p:set>
                                    <p:animEffect transition="in" filter="blinds(horizontal)">
                                      <p:cBhvr>
                                        <p:cTn id="97" dur="500"/>
                                        <p:tgtEl>
                                          <p:spTgt spid="76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44" grpId="0" animBg="1"/>
      <p:bldP spid="769069" grpId="0" animBg="1"/>
      <p:bldP spid="769070" grpId="0" animBg="1"/>
      <p:bldP spid="769071" grpId="0" animBg="1"/>
      <p:bldP spid="769072" grpId="0" animBg="1"/>
      <p:bldP spid="769073" grpId="0" animBg="1"/>
      <p:bldP spid="76907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4"/>
          <p:cNvSpPr>
            <a:spLocks noGrp="1" noChangeArrowheads="1"/>
          </p:cNvSpPr>
          <p:nvPr>
            <p:ph type="title" idx="4294967295"/>
          </p:nvPr>
        </p:nvSpPr>
        <p:spPr>
          <a:xfrm>
            <a:off x="1106488" y="0"/>
            <a:ext cx="6986587" cy="781050"/>
          </a:xfrm>
        </p:spPr>
        <p:txBody>
          <a:bodyPr/>
          <a:lstStyle/>
          <a:p>
            <a:r>
              <a:rPr lang="zh-CN" altLang="en-US" dirty="0" smtClean="0"/>
              <a:t>链接操作的步骤</a:t>
            </a:r>
          </a:p>
        </p:txBody>
      </p:sp>
      <p:sp>
        <p:nvSpPr>
          <p:cNvPr id="603139" name="Rectangle 5"/>
          <p:cNvSpPr>
            <a:spLocks noGrp="1" noChangeArrowheads="1"/>
          </p:cNvSpPr>
          <p:nvPr>
            <p:ph type="body" idx="4294967295"/>
          </p:nvPr>
        </p:nvSpPr>
        <p:spPr>
          <a:xfrm>
            <a:off x="57150" y="915988"/>
            <a:ext cx="8920163" cy="5614987"/>
          </a:xfrm>
        </p:spPr>
        <p:txBody>
          <a:bodyPr/>
          <a:lstStyle/>
          <a:p>
            <a:pPr>
              <a:lnSpc>
                <a:spcPct val="100000"/>
              </a:lnSpc>
            </a:pPr>
            <a:r>
              <a:rPr lang="en-US" altLang="zh-CN" smtClean="0">
                <a:latin typeface="微软雅黑" pitchFamily="34" charset="-122"/>
                <a:ea typeface="微软雅黑" pitchFamily="34" charset="-122"/>
              </a:rPr>
              <a:t>Step 1. </a:t>
            </a:r>
            <a:r>
              <a:rPr lang="zh-CN" altLang="en-US" smtClean="0">
                <a:latin typeface="微软雅黑" pitchFamily="34" charset="-122"/>
                <a:ea typeface="微软雅黑" pitchFamily="34" charset="-122"/>
              </a:rPr>
              <a:t>符号解析（</a:t>
            </a:r>
            <a:r>
              <a:rPr lang="en-US" altLang="zh-CN" smtClean="0">
                <a:latin typeface="微软雅黑" pitchFamily="34" charset="-122"/>
                <a:ea typeface="微软雅黑" pitchFamily="34" charset="-122"/>
              </a:rPr>
              <a:t>Symbol resolution</a:t>
            </a:r>
            <a:r>
              <a:rPr lang="zh-CN" altLang="en-US" smtClean="0">
                <a:latin typeface="微软雅黑" pitchFamily="34" charset="-122"/>
                <a:ea typeface="微软雅黑" pitchFamily="34" charset="-122"/>
              </a:rPr>
              <a:t>）</a:t>
            </a:r>
          </a:p>
          <a:p>
            <a:pPr lvl="1">
              <a:lnSpc>
                <a:spcPct val="100000"/>
              </a:lnSpc>
            </a:pPr>
            <a:r>
              <a:rPr lang="zh-CN" altLang="en-US" sz="2200" smtClean="0">
                <a:latin typeface="微软雅黑" pitchFamily="34" charset="-122"/>
                <a:ea typeface="微软雅黑" pitchFamily="34" charset="-122"/>
              </a:rPr>
              <a:t>程序中有定义和引用的符号</a:t>
            </a: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包括变量和函数等</a:t>
            </a:r>
            <a:r>
              <a:rPr lang="en-US" altLang="zh-CN" sz="2200" smtClean="0">
                <a:latin typeface="微软雅黑" pitchFamily="34" charset="-122"/>
                <a:ea typeface="微软雅黑" pitchFamily="34" charset="-122"/>
              </a:rPr>
              <a:t>)</a:t>
            </a:r>
            <a:endParaRPr lang="zh-CN" altLang="en-US" sz="2200" smtClean="0">
              <a:latin typeface="微软雅黑" pitchFamily="34" charset="-122"/>
              <a:ea typeface="微软雅黑" pitchFamily="34" charset="-122"/>
            </a:endParaRPr>
          </a:p>
          <a:p>
            <a:pPr lvl="2">
              <a:lnSpc>
                <a:spcPct val="100000"/>
              </a:lnSpc>
            </a:pPr>
            <a:r>
              <a:rPr lang="en-US" altLang="zh-CN" sz="2000" smtClean="0">
                <a:latin typeface="微软雅黑" pitchFamily="34" charset="-122"/>
                <a:ea typeface="微软雅黑" pitchFamily="34" charset="-122"/>
              </a:rPr>
              <a:t>void swap() {…}  /* </a:t>
            </a:r>
            <a:r>
              <a:rPr lang="zh-CN" altLang="en-US" sz="2000" smtClean="0">
                <a:latin typeface="微软雅黑" pitchFamily="34" charset="-122"/>
                <a:ea typeface="微软雅黑" pitchFamily="34" charset="-122"/>
              </a:rPr>
              <a:t>定义符号</a:t>
            </a:r>
            <a:r>
              <a:rPr lang="en-US" altLang="zh-CN" sz="2000" smtClean="0">
                <a:latin typeface="微软雅黑" pitchFamily="34" charset="-122"/>
                <a:ea typeface="微软雅黑" pitchFamily="34" charset="-122"/>
              </a:rPr>
              <a:t>swap */</a:t>
            </a:r>
          </a:p>
          <a:p>
            <a:pPr lvl="2">
              <a:lnSpc>
                <a:spcPct val="100000"/>
              </a:lnSpc>
            </a:pPr>
            <a:r>
              <a:rPr lang="en-US" altLang="zh-CN" sz="2000" smtClean="0">
                <a:latin typeface="微软雅黑" pitchFamily="34" charset="-122"/>
                <a:ea typeface="微软雅黑" pitchFamily="34" charset="-122"/>
              </a:rPr>
              <a:t>swap();          /* </a:t>
            </a:r>
            <a:r>
              <a:rPr lang="zh-CN" altLang="en-US" sz="2000" smtClean="0">
                <a:latin typeface="微软雅黑" pitchFamily="34" charset="-122"/>
                <a:ea typeface="微软雅黑" pitchFamily="34" charset="-122"/>
              </a:rPr>
              <a:t>引用符号</a:t>
            </a:r>
            <a:r>
              <a:rPr lang="en-US" altLang="zh-CN" sz="2000" smtClean="0">
                <a:latin typeface="微软雅黑" pitchFamily="34" charset="-122"/>
                <a:ea typeface="微软雅黑" pitchFamily="34" charset="-122"/>
              </a:rPr>
              <a:t>swap */</a:t>
            </a:r>
          </a:p>
          <a:p>
            <a:pPr lvl="2">
              <a:lnSpc>
                <a:spcPct val="100000"/>
              </a:lnSpc>
            </a:pPr>
            <a:r>
              <a:rPr lang="en-US" altLang="zh-CN" sz="2000" smtClean="0">
                <a:latin typeface="微软雅黑" pitchFamily="34" charset="-122"/>
                <a:ea typeface="微软雅黑" pitchFamily="34" charset="-122"/>
              </a:rPr>
              <a:t>int *xp = &amp;x;    /* </a:t>
            </a:r>
            <a:r>
              <a:rPr lang="zh-CN" altLang="en-US" sz="2000" smtClean="0">
                <a:latin typeface="微软雅黑" pitchFamily="34" charset="-122"/>
                <a:ea typeface="微软雅黑" pitchFamily="34" charset="-122"/>
              </a:rPr>
              <a:t>定义符号 </a:t>
            </a:r>
            <a:r>
              <a:rPr lang="en-US" altLang="zh-CN" sz="2000" smtClean="0">
                <a:latin typeface="微软雅黑" pitchFamily="34" charset="-122"/>
                <a:ea typeface="微软雅黑" pitchFamily="34" charset="-122"/>
              </a:rPr>
              <a:t>xp, </a:t>
            </a:r>
            <a:r>
              <a:rPr lang="zh-CN" altLang="en-US" sz="2000" smtClean="0">
                <a:latin typeface="微软雅黑" pitchFamily="34" charset="-122"/>
                <a:ea typeface="微软雅黑" pitchFamily="34" charset="-122"/>
              </a:rPr>
              <a:t>引用符号 </a:t>
            </a:r>
            <a:r>
              <a:rPr lang="en-US" altLang="zh-CN" sz="2000" smtClean="0">
                <a:latin typeface="微软雅黑" pitchFamily="34" charset="-122"/>
                <a:ea typeface="微软雅黑" pitchFamily="34" charset="-122"/>
              </a:rPr>
              <a:t>x */</a:t>
            </a:r>
            <a:endParaRPr lang="en-US" altLang="zh-CN" smtClean="0">
              <a:latin typeface="微软雅黑" pitchFamily="34" charset="-122"/>
              <a:ea typeface="微软雅黑" pitchFamily="34" charset="-122"/>
            </a:endParaRPr>
          </a:p>
          <a:p>
            <a:pPr lvl="1">
              <a:lnSpc>
                <a:spcPct val="100000"/>
              </a:lnSpc>
            </a:pPr>
            <a:r>
              <a:rPr lang="zh-CN" altLang="en-US" sz="2200" smtClean="0">
                <a:latin typeface="微软雅黑" pitchFamily="34" charset="-122"/>
                <a:ea typeface="微软雅黑" pitchFamily="34" charset="-122"/>
              </a:rPr>
              <a:t>编译器将</a:t>
            </a:r>
            <a:r>
              <a:rPr lang="zh-CN" altLang="en-US" sz="2200" smtClean="0">
                <a:solidFill>
                  <a:srgbClr val="FF3300"/>
                </a:solidFill>
                <a:latin typeface="微软雅黑" pitchFamily="34" charset="-122"/>
                <a:ea typeface="微软雅黑" pitchFamily="34" charset="-122"/>
              </a:rPr>
              <a:t>定义的符号</a:t>
            </a:r>
            <a:r>
              <a:rPr lang="zh-CN" altLang="en-US" sz="2200" smtClean="0">
                <a:latin typeface="微软雅黑" pitchFamily="34" charset="-122"/>
                <a:ea typeface="微软雅黑" pitchFamily="34" charset="-122"/>
              </a:rPr>
              <a:t>存放在一个</a:t>
            </a:r>
            <a:r>
              <a:rPr lang="zh-CN" altLang="en-US" sz="2200" smtClean="0">
                <a:solidFill>
                  <a:srgbClr val="FF3300"/>
                </a:solidFill>
                <a:latin typeface="微软雅黑" pitchFamily="34" charset="-122"/>
                <a:ea typeface="微软雅黑" pitchFamily="34" charset="-122"/>
              </a:rPr>
              <a:t>符号表</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symbol table</a:t>
            </a:r>
            <a:r>
              <a:rPr lang="zh-CN" altLang="en-US" sz="2200" smtClean="0">
                <a:latin typeface="微软雅黑" pitchFamily="34" charset="-122"/>
                <a:ea typeface="微软雅黑" pitchFamily="34" charset="-122"/>
              </a:rPr>
              <a:t>）中</a:t>
            </a:r>
            <a:r>
              <a:rPr lang="en-US" altLang="zh-CN" sz="2200" smtClean="0">
                <a:latin typeface="微软雅黑" pitchFamily="34" charset="-122"/>
                <a:ea typeface="微软雅黑" pitchFamily="34" charset="-122"/>
              </a:rPr>
              <a:t>.</a:t>
            </a:r>
          </a:p>
          <a:p>
            <a:pPr lvl="2">
              <a:lnSpc>
                <a:spcPct val="100000"/>
              </a:lnSpc>
              <a:buFontTx/>
              <a:buChar char="–"/>
            </a:pPr>
            <a:r>
              <a:rPr lang="zh-CN" altLang="en-US" sz="2200" smtClean="0">
                <a:latin typeface="微软雅黑" pitchFamily="34" charset="-122"/>
                <a:ea typeface="微软雅黑" pitchFamily="34" charset="-122"/>
              </a:rPr>
              <a:t>符号表是一个结构数组</a:t>
            </a:r>
          </a:p>
          <a:p>
            <a:pPr lvl="2">
              <a:lnSpc>
                <a:spcPct val="100000"/>
              </a:lnSpc>
              <a:buFontTx/>
              <a:buChar char="–"/>
            </a:pPr>
            <a:r>
              <a:rPr lang="zh-CN" altLang="en-US" sz="2200" smtClean="0">
                <a:latin typeface="微软雅黑" pitchFamily="34" charset="-122"/>
                <a:ea typeface="微软雅黑" pitchFamily="34" charset="-122"/>
              </a:rPr>
              <a:t>每个表项包含符号名、</a:t>
            </a:r>
            <a:r>
              <a:rPr lang="zh-CN" altLang="en-US" sz="2200" smtClean="0">
                <a:solidFill>
                  <a:srgbClr val="CC3300"/>
                </a:solidFill>
                <a:latin typeface="微软雅黑" pitchFamily="34" charset="-122"/>
                <a:ea typeface="微软雅黑" pitchFamily="34" charset="-122"/>
              </a:rPr>
              <a:t>长度和位置</a:t>
            </a:r>
            <a:r>
              <a:rPr lang="zh-CN" altLang="en-US" sz="2200" smtClean="0">
                <a:latin typeface="微软雅黑" pitchFamily="34" charset="-122"/>
                <a:ea typeface="微软雅黑" pitchFamily="34" charset="-122"/>
              </a:rPr>
              <a:t>等信息</a:t>
            </a:r>
            <a:endParaRPr lang="en-US" altLang="zh-CN" sz="2200" smtClean="0">
              <a:latin typeface="微软雅黑" pitchFamily="34" charset="-122"/>
              <a:ea typeface="微软雅黑" pitchFamily="34" charset="-122"/>
            </a:endParaRPr>
          </a:p>
          <a:p>
            <a:pPr lvl="1">
              <a:lnSpc>
                <a:spcPct val="100000"/>
              </a:lnSpc>
            </a:pPr>
            <a:r>
              <a:rPr lang="zh-CN" altLang="en-US" sz="2200" smtClean="0">
                <a:latin typeface="微软雅黑" pitchFamily="34" charset="-122"/>
                <a:ea typeface="微软雅黑" pitchFamily="34" charset="-122"/>
              </a:rPr>
              <a:t>链接器将每个</a:t>
            </a:r>
            <a:r>
              <a:rPr lang="zh-CN" altLang="en-US" sz="2200" smtClean="0">
                <a:solidFill>
                  <a:srgbClr val="FF3300"/>
                </a:solidFill>
                <a:latin typeface="微软雅黑" pitchFamily="34" charset="-122"/>
                <a:ea typeface="微软雅黑" pitchFamily="34" charset="-122"/>
              </a:rPr>
              <a:t>符号的引用</a:t>
            </a:r>
            <a:r>
              <a:rPr lang="zh-CN" altLang="en-US" sz="2200" smtClean="0">
                <a:latin typeface="微软雅黑" pitchFamily="34" charset="-122"/>
                <a:ea typeface="微软雅黑" pitchFamily="34" charset="-122"/>
              </a:rPr>
              <a:t>都与一个确定的</a:t>
            </a:r>
            <a:r>
              <a:rPr lang="zh-CN" altLang="en-US" sz="2200" smtClean="0">
                <a:solidFill>
                  <a:srgbClr val="FF3300"/>
                </a:solidFill>
                <a:latin typeface="微软雅黑" pitchFamily="34" charset="-122"/>
                <a:ea typeface="微软雅黑" pitchFamily="34" charset="-122"/>
              </a:rPr>
              <a:t>符号定义</a:t>
            </a:r>
            <a:r>
              <a:rPr lang="zh-CN" altLang="en-US" sz="2200" smtClean="0">
                <a:latin typeface="微软雅黑" pitchFamily="34" charset="-122"/>
                <a:ea typeface="微软雅黑" pitchFamily="34" charset="-122"/>
              </a:rPr>
              <a:t>建立关联</a:t>
            </a:r>
          </a:p>
          <a:p>
            <a:r>
              <a:rPr lang="en-US" altLang="zh-CN" smtClean="0">
                <a:latin typeface="微软雅黑" pitchFamily="34" charset="-122"/>
                <a:ea typeface="微软雅黑" pitchFamily="34" charset="-122"/>
              </a:rPr>
              <a:t>Step 2. </a:t>
            </a:r>
            <a:r>
              <a:rPr lang="zh-CN" altLang="en-US" smtClean="0">
                <a:latin typeface="微软雅黑" pitchFamily="34" charset="-122"/>
                <a:ea typeface="微软雅黑" pitchFamily="34" charset="-122"/>
              </a:rPr>
              <a:t>重定位</a:t>
            </a:r>
            <a:endParaRPr lang="en-US" altLang="zh-CN"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将多个代码段与数据段分别</a:t>
            </a:r>
            <a:r>
              <a:rPr lang="zh-CN" altLang="en-US" sz="2200" smtClean="0">
                <a:solidFill>
                  <a:srgbClr val="FF0000"/>
                </a:solidFill>
                <a:latin typeface="微软雅黑" pitchFamily="34" charset="-122"/>
                <a:ea typeface="微软雅黑" pitchFamily="34" charset="-122"/>
              </a:rPr>
              <a:t>合并为</a:t>
            </a:r>
            <a:r>
              <a:rPr lang="zh-CN" altLang="en-US" sz="2200" smtClean="0">
                <a:latin typeface="微软雅黑" pitchFamily="34" charset="-122"/>
                <a:ea typeface="微软雅黑" pitchFamily="34" charset="-122"/>
              </a:rPr>
              <a:t>一个单独的代码段和数据段</a:t>
            </a:r>
            <a:endParaRPr lang="en-US" altLang="zh-CN"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计算每个定义的符号在虚拟地址空间中的</a:t>
            </a:r>
            <a:r>
              <a:rPr lang="zh-CN" altLang="en-US" sz="2200" smtClean="0">
                <a:solidFill>
                  <a:srgbClr val="FF3300"/>
                </a:solidFill>
                <a:latin typeface="微软雅黑" pitchFamily="34" charset="-122"/>
                <a:ea typeface="微软雅黑" pitchFamily="34" charset="-122"/>
              </a:rPr>
              <a:t>绝对地址</a:t>
            </a:r>
          </a:p>
          <a:p>
            <a:pPr lvl="1"/>
            <a:r>
              <a:rPr lang="zh-CN" altLang="en-US" sz="2200" smtClean="0">
                <a:latin typeface="微软雅黑" pitchFamily="34" charset="-122"/>
                <a:ea typeface="微软雅黑" pitchFamily="34" charset="-122"/>
              </a:rPr>
              <a:t>将可执行文件中符号引用处的地址</a:t>
            </a:r>
            <a:r>
              <a:rPr lang="zh-CN" altLang="en-US" sz="2200" smtClean="0">
                <a:solidFill>
                  <a:srgbClr val="FF0000"/>
                </a:solidFill>
                <a:latin typeface="微软雅黑" pitchFamily="34" charset="-122"/>
                <a:ea typeface="微软雅黑" pitchFamily="34" charset="-122"/>
              </a:rPr>
              <a:t>修改为重定位后的地址信息</a:t>
            </a:r>
            <a:endParaRPr lang="en-US" altLang="zh-CN" sz="2200" smtClean="0">
              <a:solidFill>
                <a:srgbClr val="FF0000"/>
              </a:solidFill>
              <a:latin typeface="微软雅黑" pitchFamily="34" charset="-122"/>
              <a:ea typeface="微软雅黑" pitchFamily="34" charset="-122"/>
            </a:endParaRPr>
          </a:p>
        </p:txBody>
      </p:sp>
      <p:sp>
        <p:nvSpPr>
          <p:cNvPr id="603140" name="Text Box 4"/>
          <p:cNvSpPr txBox="1">
            <a:spLocks noChangeArrowheads="1"/>
          </p:cNvSpPr>
          <p:nvPr/>
        </p:nvSpPr>
        <p:spPr bwMode="auto">
          <a:xfrm>
            <a:off x="7092950" y="57150"/>
            <a:ext cx="1873250" cy="2436813"/>
          </a:xfrm>
          <a:prstGeom prst="rect">
            <a:avLst/>
          </a:prstGeom>
          <a:solidFill>
            <a:schemeClr val="bg1"/>
          </a:solid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a:t>
            </a:r>
            <a:r>
              <a:rPr lang="en-US" altLang="zh-CN" sz="2200" b="1">
                <a:solidFill>
                  <a:srgbClr val="FF00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p:txBody>
      </p:sp>
      <p:sp>
        <p:nvSpPr>
          <p:cNvPr id="603141" name="Line 5"/>
          <p:cNvSpPr>
            <a:spLocks noChangeShapeType="1"/>
          </p:cNvSpPr>
          <p:nvPr/>
        </p:nvSpPr>
        <p:spPr bwMode="auto">
          <a:xfrm flipH="1">
            <a:off x="3730625" y="811213"/>
            <a:ext cx="4557713" cy="3279775"/>
          </a:xfrm>
          <a:prstGeom prst="line">
            <a:avLst/>
          </a:prstGeom>
          <a:noFill/>
          <a:ln w="38100">
            <a:solidFill>
              <a:srgbClr val="CC0066"/>
            </a:solidFill>
            <a:round/>
            <a:headEnd/>
            <a:tailEnd type="triangle" w="med" len="med"/>
          </a:ln>
          <a:effectLst/>
        </p:spPr>
        <p:txBody>
          <a:bodyPr/>
          <a:lstStyle/>
          <a:p>
            <a:endParaRPr lang="zh-CN" altLang="en-US"/>
          </a:p>
        </p:txBody>
      </p:sp>
      <p:sp>
        <p:nvSpPr>
          <p:cNvPr id="603142" name="Line 6"/>
          <p:cNvSpPr>
            <a:spLocks noChangeShapeType="1"/>
          </p:cNvSpPr>
          <p:nvPr/>
        </p:nvSpPr>
        <p:spPr bwMode="auto">
          <a:xfrm flipH="1">
            <a:off x="6430963" y="2116138"/>
            <a:ext cx="898525" cy="1974850"/>
          </a:xfrm>
          <a:prstGeom prst="line">
            <a:avLst/>
          </a:prstGeom>
          <a:noFill/>
          <a:ln w="38100">
            <a:solidFill>
              <a:srgbClr val="CC0066"/>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7" dur="500"/>
                                        <p:tgtEl>
                                          <p:spTgt spid="603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2" dur="500"/>
                                        <p:tgtEl>
                                          <p:spTgt spid="603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17" dur="500"/>
                                        <p:tgtEl>
                                          <p:spTgt spid="603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linds(horizontal)">
                                      <p:cBhvr>
                                        <p:cTn id="22" dur="500"/>
                                        <p:tgtEl>
                                          <p:spTgt spid="603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7" dur="500"/>
                                        <p:tgtEl>
                                          <p:spTgt spid="6031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32" dur="500"/>
                                        <p:tgtEl>
                                          <p:spTgt spid="6031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7" dur="500"/>
                                        <p:tgtEl>
                                          <p:spTgt spid="6031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42" dur="500"/>
                                        <p:tgtEl>
                                          <p:spTgt spid="60313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3140"/>
                                        </p:tgtEl>
                                        <p:attrNameLst>
                                          <p:attrName>style.visibility</p:attrName>
                                        </p:attrNameLst>
                                      </p:cBhvr>
                                      <p:to>
                                        <p:strVal val="visible"/>
                                      </p:to>
                                    </p:set>
                                    <p:animEffect transition="in" filter="blinds(horizontal)">
                                      <p:cBhvr>
                                        <p:cTn id="47" dur="500"/>
                                        <p:tgtEl>
                                          <p:spTgt spid="6031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03141"/>
                                        </p:tgtEl>
                                        <p:attrNameLst>
                                          <p:attrName>style.visibility</p:attrName>
                                        </p:attrNameLst>
                                      </p:cBhvr>
                                      <p:to>
                                        <p:strVal val="visible"/>
                                      </p:to>
                                    </p:set>
                                    <p:animEffect transition="in" filter="blinds(horizontal)">
                                      <p:cBhvr>
                                        <p:cTn id="52" dur="500"/>
                                        <p:tgtEl>
                                          <p:spTgt spid="6031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3142"/>
                                        </p:tgtEl>
                                        <p:attrNameLst>
                                          <p:attrName>style.visibility</p:attrName>
                                        </p:attrNameLst>
                                      </p:cBhvr>
                                      <p:to>
                                        <p:strVal val="visible"/>
                                      </p:to>
                                    </p:set>
                                    <p:animEffect transition="in" filter="blinds(horizontal)">
                                      <p:cBhvr>
                                        <p:cTn id="57" dur="500"/>
                                        <p:tgtEl>
                                          <p:spTgt spid="6031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3139">
                                            <p:txEl>
                                              <p:pRg st="10" end="10"/>
                                            </p:txEl>
                                          </p:spTgt>
                                        </p:tgtEl>
                                        <p:attrNameLst>
                                          <p:attrName>style.visibility</p:attrName>
                                        </p:attrNameLst>
                                      </p:cBhvr>
                                      <p:to>
                                        <p:strVal val="visible"/>
                                      </p:to>
                                    </p:set>
                                    <p:animEffect transition="in" filter="blinds(horizontal)">
                                      <p:cBhvr>
                                        <p:cTn id="62" dur="500"/>
                                        <p:tgtEl>
                                          <p:spTgt spid="60313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3139">
                                            <p:txEl>
                                              <p:pRg st="11" end="11"/>
                                            </p:txEl>
                                          </p:spTgt>
                                        </p:tgtEl>
                                        <p:attrNameLst>
                                          <p:attrName>style.visibility</p:attrName>
                                        </p:attrNameLst>
                                      </p:cBhvr>
                                      <p:to>
                                        <p:strVal val="visible"/>
                                      </p:to>
                                    </p:set>
                                    <p:animEffect transition="in" filter="blinds(horizontal)">
                                      <p:cBhvr>
                                        <p:cTn id="67" dur="500"/>
                                        <p:tgtEl>
                                          <p:spTgt spid="60313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03139">
                                            <p:txEl>
                                              <p:pRg st="12" end="12"/>
                                            </p:txEl>
                                          </p:spTgt>
                                        </p:tgtEl>
                                        <p:attrNameLst>
                                          <p:attrName>style.visibility</p:attrName>
                                        </p:attrNameLst>
                                      </p:cBhvr>
                                      <p:to>
                                        <p:strVal val="visible"/>
                                      </p:to>
                                    </p:set>
                                    <p:animEffect transition="in" filter="blinds(horizontal)">
                                      <p:cBhvr>
                                        <p:cTn id="72" dur="5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nimBg="1"/>
      <p:bldP spid="603141" grpId="0" animBg="1"/>
      <p:bldP spid="6031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idx="4294967295"/>
          </p:nvPr>
        </p:nvSpPr>
        <p:spPr>
          <a:xfrm>
            <a:off x="385763" y="7938"/>
            <a:ext cx="7591425" cy="762000"/>
          </a:xfrm>
        </p:spPr>
        <p:txBody>
          <a:bodyPr/>
          <a:lstStyle/>
          <a:p>
            <a:r>
              <a:rPr lang="zh-CN" altLang="en-US" dirty="0" smtClean="0"/>
              <a:t>三类目标文件</a:t>
            </a:r>
            <a:r>
              <a:rPr lang="en-US" altLang="zh-CN" dirty="0" smtClean="0">
                <a:ea typeface="宋体" pitchFamily="2" charset="-122"/>
              </a:rPr>
              <a:t> </a:t>
            </a:r>
          </a:p>
        </p:txBody>
      </p:sp>
      <p:sp>
        <p:nvSpPr>
          <p:cNvPr id="607235" name="Rectangle 3"/>
          <p:cNvSpPr>
            <a:spLocks noGrp="1" noChangeArrowheads="1"/>
          </p:cNvSpPr>
          <p:nvPr>
            <p:ph type="body" idx="4294967295"/>
          </p:nvPr>
        </p:nvSpPr>
        <p:spPr>
          <a:xfrm>
            <a:off x="468313" y="836613"/>
            <a:ext cx="8359775" cy="5781675"/>
          </a:xfrm>
        </p:spPr>
        <p:txBody>
          <a:bodyPr/>
          <a:lstStyle/>
          <a:p>
            <a:pPr>
              <a:lnSpc>
                <a:spcPct val="125000"/>
              </a:lnSpc>
            </a:pPr>
            <a:r>
              <a:rPr lang="zh-CN" altLang="en-US" sz="2300" smtClean="0">
                <a:latin typeface="微软雅黑" pitchFamily="34" charset="-122"/>
                <a:ea typeface="微软雅黑" pitchFamily="34" charset="-122"/>
              </a:rPr>
              <a:t>可重定位目标文件 </a:t>
            </a:r>
            <a:r>
              <a:rPr lang="en-US" altLang="zh-CN"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cs typeface="Courier New" pitchFamily="49" charset="0"/>
              </a:rPr>
              <a:t>.o</a:t>
            </a:r>
            <a:r>
              <a:rPr lang="en-US" altLang="zh-CN" sz="2300" smtClean="0">
                <a:latin typeface="微软雅黑" pitchFamily="34" charset="-122"/>
                <a:ea typeface="微软雅黑" pitchFamily="34" charset="-122"/>
              </a:rPr>
              <a:t>)</a:t>
            </a:r>
          </a:p>
          <a:p>
            <a:pPr lvl="1">
              <a:lnSpc>
                <a:spcPct val="125000"/>
              </a:lnSpc>
            </a:pPr>
            <a:r>
              <a:rPr lang="zh-CN" altLang="en-US" sz="2300" smtClean="0">
                <a:latin typeface="微软雅黑" pitchFamily="34" charset="-122"/>
                <a:ea typeface="微软雅黑" pitchFamily="34" charset="-122"/>
              </a:rPr>
              <a:t>其代码和数据可和其他可重定位文件合并为可执行文件</a:t>
            </a:r>
          </a:p>
          <a:p>
            <a:pPr lvl="2">
              <a:lnSpc>
                <a:spcPct val="125000"/>
              </a:lnSpc>
            </a:pPr>
            <a:r>
              <a:rPr lang="zh-CN" altLang="en-US" sz="2300" smtClean="0">
                <a:latin typeface="微软雅黑" pitchFamily="34" charset="-122"/>
                <a:ea typeface="微软雅黑" pitchFamily="34" charset="-122"/>
              </a:rPr>
              <a:t>每个</a:t>
            </a:r>
            <a:r>
              <a:rPr lang="en-US" altLang="zh-CN" sz="2300" smtClean="0">
                <a:latin typeface="微软雅黑" pitchFamily="34" charset="-122"/>
                <a:ea typeface="微软雅黑" pitchFamily="34" charset="-122"/>
              </a:rPr>
              <a:t>.o </a:t>
            </a:r>
            <a:r>
              <a:rPr lang="zh-CN" altLang="en-US" sz="2300" smtClean="0">
                <a:latin typeface="微软雅黑" pitchFamily="34" charset="-122"/>
                <a:ea typeface="微软雅黑" pitchFamily="34" charset="-122"/>
              </a:rPr>
              <a:t>文件由对应的</a:t>
            </a:r>
            <a:r>
              <a:rPr lang="en-US" altLang="zh-CN" sz="2300" smtClean="0">
                <a:latin typeface="微软雅黑" pitchFamily="34" charset="-122"/>
                <a:ea typeface="微软雅黑" pitchFamily="34" charset="-122"/>
              </a:rPr>
              <a:t>.c</a:t>
            </a:r>
            <a:r>
              <a:rPr lang="zh-CN" altLang="en-US" sz="2300" smtClean="0">
                <a:latin typeface="微软雅黑" pitchFamily="34" charset="-122"/>
                <a:ea typeface="微软雅黑" pitchFamily="34" charset="-122"/>
              </a:rPr>
              <a:t>文件生成</a:t>
            </a:r>
          </a:p>
          <a:p>
            <a:pPr lvl="2">
              <a:lnSpc>
                <a:spcPct val="125000"/>
              </a:lnSpc>
            </a:pPr>
            <a:r>
              <a:rPr lang="zh-CN" altLang="en-US" sz="2300" smtClean="0">
                <a:latin typeface="微软雅黑" pitchFamily="34" charset="-122"/>
                <a:ea typeface="微软雅黑" pitchFamily="34" charset="-122"/>
              </a:rPr>
              <a:t>每个</a:t>
            </a:r>
            <a:r>
              <a:rPr lang="en-US" altLang="zh-CN" sz="2300" smtClean="0">
                <a:latin typeface="微软雅黑" pitchFamily="34" charset="-122"/>
                <a:ea typeface="微软雅黑" pitchFamily="34" charset="-122"/>
              </a:rPr>
              <a:t>.o</a:t>
            </a:r>
            <a:r>
              <a:rPr lang="zh-CN" altLang="en-US" sz="2300" smtClean="0">
                <a:latin typeface="微软雅黑" pitchFamily="34" charset="-122"/>
                <a:ea typeface="微软雅黑" pitchFamily="34" charset="-122"/>
              </a:rPr>
              <a:t>文件代码和数据</a:t>
            </a:r>
            <a:r>
              <a:rPr lang="zh-CN" altLang="en-US" sz="2300" smtClean="0">
                <a:solidFill>
                  <a:srgbClr val="FF3300"/>
                </a:solidFill>
                <a:latin typeface="微软雅黑" pitchFamily="34" charset="-122"/>
                <a:ea typeface="微软雅黑" pitchFamily="34" charset="-122"/>
              </a:rPr>
              <a:t>地址都从</a:t>
            </a:r>
            <a:r>
              <a:rPr lang="en-US" altLang="zh-CN" sz="2300" smtClean="0">
                <a:solidFill>
                  <a:srgbClr val="FF3300"/>
                </a:solidFill>
                <a:latin typeface="微软雅黑" pitchFamily="34" charset="-122"/>
                <a:ea typeface="微软雅黑" pitchFamily="34" charset="-122"/>
              </a:rPr>
              <a:t>0</a:t>
            </a:r>
            <a:r>
              <a:rPr lang="zh-CN" altLang="en-US" sz="2300" smtClean="0">
                <a:solidFill>
                  <a:srgbClr val="FF3300"/>
                </a:solidFill>
                <a:latin typeface="微软雅黑" pitchFamily="34" charset="-122"/>
                <a:ea typeface="微软雅黑" pitchFamily="34" charset="-122"/>
              </a:rPr>
              <a:t>开始</a:t>
            </a:r>
          </a:p>
          <a:p>
            <a:pPr>
              <a:lnSpc>
                <a:spcPct val="125000"/>
              </a:lnSpc>
            </a:pPr>
            <a:r>
              <a:rPr lang="zh-CN" altLang="en-US" sz="2300" smtClean="0">
                <a:latin typeface="微软雅黑" pitchFamily="34" charset="-122"/>
                <a:ea typeface="微软雅黑" pitchFamily="34" charset="-122"/>
              </a:rPr>
              <a:t>可执行目标文件</a:t>
            </a:r>
            <a:r>
              <a:rPr lang="en-US" altLang="zh-CN" sz="2300" smtClean="0">
                <a:latin typeface="微软雅黑" pitchFamily="34" charset="-122"/>
                <a:ea typeface="微软雅黑" pitchFamily="34" charset="-122"/>
              </a:rPr>
              <a:t> (</a:t>
            </a:r>
            <a:r>
              <a:rPr lang="zh-CN" altLang="en-US" sz="2300" smtClean="0">
                <a:latin typeface="微软雅黑" pitchFamily="34" charset="-122"/>
                <a:ea typeface="微软雅黑" pitchFamily="34" charset="-122"/>
              </a:rPr>
              <a:t>默认为</a:t>
            </a:r>
            <a:r>
              <a:rPr lang="en-US" altLang="zh-CN" sz="2300" smtClean="0">
                <a:latin typeface="微软雅黑" pitchFamily="34" charset="-122"/>
                <a:ea typeface="微软雅黑" pitchFamily="34" charset="-122"/>
              </a:rPr>
              <a:t>a.out)</a:t>
            </a:r>
          </a:p>
          <a:p>
            <a:pPr lvl="1">
              <a:lnSpc>
                <a:spcPct val="125000"/>
              </a:lnSpc>
            </a:pPr>
            <a:r>
              <a:rPr lang="zh-CN" altLang="en-US" sz="2300" smtClean="0">
                <a:latin typeface="微软雅黑" pitchFamily="34" charset="-122"/>
                <a:ea typeface="微软雅黑" pitchFamily="34" charset="-122"/>
              </a:rPr>
              <a:t>包含的代码和数据可以被直接复制到内存并被执行</a:t>
            </a:r>
          </a:p>
          <a:p>
            <a:pPr lvl="1">
              <a:lnSpc>
                <a:spcPct val="125000"/>
              </a:lnSpc>
            </a:pPr>
            <a:r>
              <a:rPr lang="zh-CN" altLang="en-US" sz="2300" smtClean="0">
                <a:latin typeface="微软雅黑" pitchFamily="34" charset="-122"/>
                <a:ea typeface="微软雅黑" pitchFamily="34" charset="-122"/>
              </a:rPr>
              <a:t>代码和数据</a:t>
            </a:r>
            <a:r>
              <a:rPr lang="zh-CN" altLang="en-US" sz="2300" smtClean="0">
                <a:solidFill>
                  <a:srgbClr val="FF3300"/>
                </a:solidFill>
                <a:latin typeface="微软雅黑" pitchFamily="34" charset="-122"/>
                <a:ea typeface="微软雅黑" pitchFamily="34" charset="-122"/>
              </a:rPr>
              <a:t>地址为虚拟地址</a:t>
            </a:r>
            <a:r>
              <a:rPr lang="zh-CN" altLang="en-US" sz="2300" smtClean="0">
                <a:latin typeface="微软雅黑" pitchFamily="34" charset="-122"/>
                <a:ea typeface="微软雅黑" pitchFamily="34" charset="-122"/>
              </a:rPr>
              <a:t>空间中的地址</a:t>
            </a:r>
          </a:p>
          <a:p>
            <a:pPr>
              <a:lnSpc>
                <a:spcPct val="125000"/>
              </a:lnSpc>
            </a:pPr>
            <a:r>
              <a:rPr lang="zh-CN" altLang="en-US" sz="2300" smtClean="0">
                <a:latin typeface="微软雅黑" pitchFamily="34" charset="-122"/>
                <a:ea typeface="微软雅黑" pitchFamily="34" charset="-122"/>
              </a:rPr>
              <a:t>共享的目标文件 </a:t>
            </a:r>
            <a:r>
              <a:rPr lang="en-US" altLang="zh-CN" sz="2300" smtClean="0">
                <a:latin typeface="微软雅黑" pitchFamily="34" charset="-122"/>
                <a:ea typeface="微软雅黑" pitchFamily="34" charset="-122"/>
              </a:rPr>
              <a:t>(.so)</a:t>
            </a:r>
          </a:p>
          <a:p>
            <a:pPr lvl="1">
              <a:lnSpc>
                <a:spcPct val="125000"/>
              </a:lnSpc>
            </a:pPr>
            <a:r>
              <a:rPr lang="zh-CN" altLang="en-US" sz="2300" smtClean="0">
                <a:latin typeface="微软雅黑" pitchFamily="34" charset="-122"/>
                <a:ea typeface="微软雅黑" pitchFamily="34" charset="-122"/>
              </a:rPr>
              <a:t>特殊的可重定位目标文件，能在装入或运行时被装入到内存并自动被链接，称为</a:t>
            </a:r>
            <a:r>
              <a:rPr lang="zh-CN" altLang="en-US" sz="2300" smtClean="0">
                <a:solidFill>
                  <a:srgbClr val="FF0000"/>
                </a:solidFill>
                <a:latin typeface="微软雅黑" pitchFamily="34" charset="-122"/>
                <a:ea typeface="微软雅黑" pitchFamily="34" charset="-122"/>
              </a:rPr>
              <a:t>共享库文件</a:t>
            </a:r>
            <a:endParaRPr lang="en-US" altLang="zh-CN" sz="2300" smtClean="0">
              <a:solidFill>
                <a:srgbClr val="FF0000"/>
              </a:solidFill>
              <a:latin typeface="微软雅黑" pitchFamily="34" charset="-122"/>
              <a:ea typeface="微软雅黑" pitchFamily="34" charset="-122"/>
            </a:endParaRPr>
          </a:p>
          <a:p>
            <a:pPr lvl="1">
              <a:lnSpc>
                <a:spcPct val="125000"/>
              </a:lnSpc>
            </a:pPr>
            <a:r>
              <a:rPr lang="en-US" altLang="zh-CN" sz="2300" smtClean="0">
                <a:latin typeface="微软雅黑" pitchFamily="34" charset="-122"/>
                <a:ea typeface="微软雅黑" pitchFamily="34" charset="-122"/>
              </a:rPr>
              <a:t>Windows </a:t>
            </a:r>
            <a:r>
              <a:rPr lang="zh-CN" altLang="en-US" sz="2300" smtClean="0">
                <a:latin typeface="微软雅黑" pitchFamily="34" charset="-122"/>
                <a:ea typeface="微软雅黑" pitchFamily="34" charset="-122"/>
              </a:rPr>
              <a:t>中称其为 </a:t>
            </a:r>
            <a:r>
              <a:rPr lang="en-US" altLang="zh-CN" sz="2300" i="1" smtClean="0">
                <a:latin typeface="微软雅黑" pitchFamily="34" charset="-122"/>
                <a:ea typeface="微软雅黑" pitchFamily="34" charset="-122"/>
              </a:rPr>
              <a:t>Dynamic Link Libraries</a:t>
            </a:r>
            <a:r>
              <a:rPr lang="en-US" altLang="zh-CN" sz="2300" smtClean="0">
                <a:latin typeface="微软雅黑" pitchFamily="34" charset="-122"/>
                <a:ea typeface="微软雅黑" pitchFamily="34" charset="-122"/>
              </a:rPr>
              <a:t> (DLLs)</a:t>
            </a:r>
            <a:r>
              <a:rPr lang="en-US" altLang="zh-CN" sz="240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7" dur="500"/>
                                        <p:tgtEl>
                                          <p:spTgt spid="6072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2" dur="500"/>
                                        <p:tgtEl>
                                          <p:spTgt spid="6072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7235">
                                            <p:txEl>
                                              <p:pRg st="3" end="3"/>
                                            </p:txEl>
                                          </p:spTgt>
                                        </p:tgtEl>
                                        <p:attrNameLst>
                                          <p:attrName>style.visibility</p:attrName>
                                        </p:attrNameLst>
                                      </p:cBhvr>
                                      <p:to>
                                        <p:strVal val="visible"/>
                                      </p:to>
                                    </p:set>
                                    <p:animEffect transition="in" filter="blinds(horizontal)">
                                      <p:cBhvr>
                                        <p:cTn id="15" dur="500"/>
                                        <p:tgtEl>
                                          <p:spTgt spid="60723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5">
                                            <p:txEl>
                                              <p:pRg st="5" end="5"/>
                                            </p:txEl>
                                          </p:spTgt>
                                        </p:tgtEl>
                                        <p:attrNameLst>
                                          <p:attrName>style.visibility</p:attrName>
                                        </p:attrNameLst>
                                      </p:cBhvr>
                                      <p:to>
                                        <p:strVal val="visible"/>
                                      </p:to>
                                    </p:set>
                                    <p:animEffect transition="in" filter="blinds(horizontal)">
                                      <p:cBhvr>
                                        <p:cTn id="20" dur="500"/>
                                        <p:tgtEl>
                                          <p:spTgt spid="60723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07235">
                                            <p:txEl>
                                              <p:pRg st="6" end="6"/>
                                            </p:txEl>
                                          </p:spTgt>
                                        </p:tgtEl>
                                        <p:attrNameLst>
                                          <p:attrName>style.visibility</p:attrName>
                                        </p:attrNameLst>
                                      </p:cBhvr>
                                      <p:to>
                                        <p:strVal val="visible"/>
                                      </p:to>
                                    </p:set>
                                    <p:animEffect transition="in" filter="blinds(horizontal)">
                                      <p:cBhvr>
                                        <p:cTn id="25" dur="500"/>
                                        <p:tgtEl>
                                          <p:spTgt spid="60723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07235">
                                            <p:txEl>
                                              <p:pRg st="8" end="8"/>
                                            </p:txEl>
                                          </p:spTgt>
                                        </p:tgtEl>
                                        <p:attrNameLst>
                                          <p:attrName>style.visibility</p:attrName>
                                        </p:attrNameLst>
                                      </p:cBhvr>
                                      <p:to>
                                        <p:strVal val="visible"/>
                                      </p:to>
                                    </p:set>
                                    <p:animEffect transition="in" filter="blinds(horizontal)">
                                      <p:cBhvr>
                                        <p:cTn id="30" dur="500"/>
                                        <p:tgtEl>
                                          <p:spTgt spid="60723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07235">
                                            <p:txEl>
                                              <p:pRg st="9" end="9"/>
                                            </p:txEl>
                                          </p:spTgt>
                                        </p:tgtEl>
                                        <p:attrNameLst>
                                          <p:attrName>style.visibility</p:attrName>
                                        </p:attrNameLst>
                                      </p:cBhvr>
                                      <p:to>
                                        <p:strVal val="visible"/>
                                      </p:to>
                                    </p:set>
                                    <p:animEffect transition="in" filter="blinds(horizontal)">
                                      <p:cBhvr>
                                        <p:cTn id="35" dur="500"/>
                                        <p:tgtEl>
                                          <p:spTgt spid="607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idx="4294967295"/>
          </p:nvPr>
        </p:nvSpPr>
        <p:spPr>
          <a:xfrm>
            <a:off x="522288" y="57150"/>
            <a:ext cx="7591425" cy="762000"/>
          </a:xfrm>
        </p:spPr>
        <p:txBody>
          <a:bodyPr/>
          <a:lstStyle/>
          <a:p>
            <a:r>
              <a:rPr lang="en-US" altLang="zh-CN" sz="3200" dirty="0" smtClean="0">
                <a:ea typeface="宋体" pitchFamily="2" charset="-122"/>
              </a:rPr>
              <a:t>Executable and Linkable Format (ELF)</a:t>
            </a:r>
          </a:p>
        </p:txBody>
      </p:sp>
      <p:sp>
        <p:nvSpPr>
          <p:cNvPr id="609283" name="Rectangle 3"/>
          <p:cNvSpPr>
            <a:spLocks noGrp="1" noChangeArrowheads="1"/>
          </p:cNvSpPr>
          <p:nvPr>
            <p:ph type="body" idx="4294967295"/>
          </p:nvPr>
        </p:nvSpPr>
        <p:spPr>
          <a:xfrm>
            <a:off x="468313" y="822325"/>
            <a:ext cx="8229600" cy="1662113"/>
          </a:xfrm>
        </p:spPr>
        <p:txBody>
          <a:bodyPr/>
          <a:lstStyle/>
          <a:p>
            <a:r>
              <a:rPr lang="zh-CN" altLang="en-US" smtClean="0">
                <a:latin typeface="微软雅黑" pitchFamily="34" charset="-122"/>
                <a:ea typeface="微软雅黑" pitchFamily="34" charset="-122"/>
              </a:rPr>
              <a:t>两种视图 </a:t>
            </a:r>
          </a:p>
          <a:p>
            <a:pPr lvl="1"/>
            <a:r>
              <a:rPr lang="zh-CN" altLang="en-US" sz="2400" smtClean="0">
                <a:solidFill>
                  <a:srgbClr val="3366FF"/>
                </a:solidFill>
                <a:latin typeface="微软雅黑" pitchFamily="34" charset="-122"/>
                <a:ea typeface="微软雅黑" pitchFamily="34" charset="-122"/>
              </a:rPr>
              <a:t>链接视图（被链接）：</a:t>
            </a:r>
            <a:r>
              <a:rPr lang="en-US" altLang="zh-CN" sz="2400" smtClean="0">
                <a:solidFill>
                  <a:srgbClr val="3366FF"/>
                </a:solidFill>
                <a:latin typeface="微软雅黑" pitchFamily="34" charset="-122"/>
                <a:ea typeface="微软雅黑" pitchFamily="34" charset="-122"/>
              </a:rPr>
              <a:t>Relocatable object files</a:t>
            </a:r>
          </a:p>
          <a:p>
            <a:pPr lvl="1"/>
            <a:r>
              <a:rPr lang="zh-CN" altLang="en-US" sz="2400" smtClean="0">
                <a:solidFill>
                  <a:srgbClr val="3366FF"/>
                </a:solidFill>
                <a:latin typeface="微软雅黑" pitchFamily="34" charset="-122"/>
                <a:ea typeface="微软雅黑" pitchFamily="34" charset="-122"/>
              </a:rPr>
              <a:t>执行视图（被执行）：</a:t>
            </a:r>
            <a:r>
              <a:rPr lang="en-US" altLang="zh-CN" sz="2400" smtClean="0">
                <a:solidFill>
                  <a:srgbClr val="3366FF"/>
                </a:solidFill>
                <a:latin typeface="微软雅黑" pitchFamily="34" charset="-122"/>
                <a:ea typeface="微软雅黑" pitchFamily="34" charset="-122"/>
              </a:rPr>
              <a:t>Executable object files </a:t>
            </a:r>
            <a:endParaRPr lang="en-US" altLang="zh-CN" smtClean="0">
              <a:solidFill>
                <a:srgbClr val="3366FF"/>
              </a:solidFill>
              <a:latin typeface="微软雅黑" pitchFamily="34" charset="-122"/>
              <a:ea typeface="微软雅黑" pitchFamily="34" charset="-122"/>
            </a:endParaRPr>
          </a:p>
        </p:txBody>
      </p:sp>
      <p:sp>
        <p:nvSpPr>
          <p:cNvPr id="609288" name="Rectangle 8"/>
          <p:cNvSpPr>
            <a:spLocks noChangeArrowheads="1"/>
          </p:cNvSpPr>
          <p:nvPr/>
        </p:nvSpPr>
        <p:spPr bwMode="auto">
          <a:xfrm>
            <a:off x="2430463" y="2822575"/>
            <a:ext cx="2241550" cy="336867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2000" b="1">
                <a:solidFill>
                  <a:srgbClr val="3366FF"/>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section</a:t>
            </a:r>
            <a:r>
              <a:rPr lang="zh-CN" altLang="en-US" sz="2000" b="1">
                <a:solidFill>
                  <a:srgbClr val="3366FF"/>
                </a:solidFill>
                <a:latin typeface="微软雅黑" pitchFamily="34" charset="-122"/>
                <a:ea typeface="微软雅黑" pitchFamily="34" charset="-122"/>
              </a:rPr>
              <a:t>）是 </a:t>
            </a:r>
            <a:r>
              <a:rPr lang="en-US" altLang="zh-CN" sz="2000" b="1">
                <a:solidFill>
                  <a:srgbClr val="3366FF"/>
                </a:solidFill>
                <a:latin typeface="微软雅黑" pitchFamily="34" charset="-122"/>
                <a:ea typeface="微软雅黑" pitchFamily="34" charset="-122"/>
              </a:rPr>
              <a:t>ELF </a:t>
            </a:r>
            <a:r>
              <a:rPr lang="zh-CN" altLang="en-US" sz="2000" b="1">
                <a:solidFill>
                  <a:srgbClr val="3366FF"/>
                </a:solidFill>
                <a:latin typeface="微软雅黑" pitchFamily="34" charset="-122"/>
                <a:ea typeface="微软雅黑" pitchFamily="34" charset="-122"/>
              </a:rPr>
              <a:t>文件中具有相同特征的最小可处理单位</a:t>
            </a:r>
            <a:r>
              <a:rPr lang="zh-CN" altLang="en-US" sz="2000">
                <a:solidFill>
                  <a:srgbClr val="3366FF"/>
                </a:solidFill>
                <a:latin typeface="微软雅黑" pitchFamily="34" charset="-122"/>
                <a:ea typeface="微软雅黑" pitchFamily="34" charset="-122"/>
              </a:rPr>
              <a:t> </a:t>
            </a:r>
          </a:p>
          <a:p>
            <a:pPr eaLnBrk="0" hangingPunct="0">
              <a:lnSpc>
                <a:spcPct val="125000"/>
              </a:lnSpc>
            </a:pPr>
            <a:r>
              <a:rPr lang="en-US" altLang="zh-CN" sz="1900" b="1">
                <a:solidFill>
                  <a:srgbClr val="FF0000"/>
                </a:solidFill>
                <a:latin typeface="微软雅黑" pitchFamily="34" charset="-122"/>
                <a:ea typeface="微软雅黑" pitchFamily="34" charset="-122"/>
              </a:rPr>
              <a:t>.text</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代码</a:t>
            </a:r>
          </a:p>
          <a:p>
            <a:pPr eaLnBrk="0" hangingPunct="0">
              <a:lnSpc>
                <a:spcPct val="125000"/>
              </a:lnSpc>
            </a:pPr>
            <a:r>
              <a:rPr lang="en-US" altLang="zh-CN" sz="1900" b="1">
                <a:solidFill>
                  <a:srgbClr val="FF0000"/>
                </a:solidFill>
                <a:latin typeface="微软雅黑" pitchFamily="34" charset="-122"/>
                <a:ea typeface="微软雅黑" pitchFamily="34" charset="-122"/>
              </a:rPr>
              <a:t>.data</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数据</a:t>
            </a:r>
          </a:p>
          <a:p>
            <a:pPr eaLnBrk="0" hangingPunct="0">
              <a:lnSpc>
                <a:spcPct val="125000"/>
              </a:lnSpc>
            </a:pPr>
            <a:r>
              <a:rPr lang="en-US" altLang="zh-CN" sz="1900" b="1">
                <a:solidFill>
                  <a:srgbClr val="FF0000"/>
                </a:solidFill>
                <a:latin typeface="微软雅黑" pitchFamily="34" charset="-122"/>
                <a:ea typeface="微软雅黑" pitchFamily="34" charset="-122"/>
              </a:rPr>
              <a:t>.rodata: </a:t>
            </a:r>
            <a:r>
              <a:rPr lang="zh-CN" altLang="en-US" sz="1900" b="1">
                <a:solidFill>
                  <a:srgbClr val="FF0000"/>
                </a:solidFill>
                <a:latin typeface="微软雅黑" pitchFamily="34" charset="-122"/>
                <a:ea typeface="微软雅黑" pitchFamily="34" charset="-122"/>
              </a:rPr>
              <a:t>只读数据</a:t>
            </a:r>
          </a:p>
          <a:p>
            <a:pPr eaLnBrk="0" hangingPunct="0">
              <a:lnSpc>
                <a:spcPct val="125000"/>
              </a:lnSpc>
            </a:pPr>
            <a:r>
              <a:rPr lang="en-US" altLang="zh-CN" sz="1900" b="1">
                <a:solidFill>
                  <a:srgbClr val="FF0000"/>
                </a:solidFill>
                <a:latin typeface="微软雅黑" pitchFamily="34" charset="-122"/>
                <a:ea typeface="微软雅黑" pitchFamily="34" charset="-122"/>
              </a:rPr>
              <a:t>.bss: </a:t>
            </a:r>
            <a:r>
              <a:rPr lang="zh-CN" altLang="en-US" sz="1900" b="1">
                <a:solidFill>
                  <a:srgbClr val="FF0000"/>
                </a:solidFill>
                <a:latin typeface="微软雅黑" pitchFamily="34" charset="-122"/>
                <a:ea typeface="微软雅黑" pitchFamily="34" charset="-122"/>
              </a:rPr>
              <a:t>未初始化数据</a:t>
            </a:r>
          </a:p>
          <a:p>
            <a:pPr eaLnBrk="0" hangingPunct="0"/>
            <a:endParaRPr lang="zh-CN" altLang="en-US" sz="2000" b="1">
              <a:latin typeface="微软雅黑" pitchFamily="34" charset="-122"/>
              <a:ea typeface="微软雅黑" pitchFamily="34" charset="-122"/>
            </a:endParaRPr>
          </a:p>
        </p:txBody>
      </p:sp>
      <p:sp>
        <p:nvSpPr>
          <p:cNvPr id="609289" name="Rectangle 9"/>
          <p:cNvSpPr>
            <a:spLocks noChangeArrowheads="1"/>
          </p:cNvSpPr>
          <p:nvPr/>
        </p:nvSpPr>
        <p:spPr bwMode="auto">
          <a:xfrm>
            <a:off x="7134225" y="2287588"/>
            <a:ext cx="1835150" cy="407352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1900" b="1">
                <a:solidFill>
                  <a:srgbClr val="3366FF"/>
                </a:solidFill>
                <a:latin typeface="微软雅黑" pitchFamily="34" charset="-122"/>
                <a:ea typeface="微软雅黑" pitchFamily="34" charset="-122"/>
              </a:rPr>
              <a:t>由不同的段（</a:t>
            </a:r>
            <a:r>
              <a:rPr lang="en-US" altLang="zh-CN" sz="1900" b="1">
                <a:solidFill>
                  <a:srgbClr val="FF0000"/>
                </a:solidFill>
                <a:latin typeface="微软雅黑" pitchFamily="34" charset="-122"/>
                <a:ea typeface="微软雅黑" pitchFamily="34" charset="-122"/>
              </a:rPr>
              <a:t>segment</a:t>
            </a:r>
            <a:r>
              <a:rPr lang="zh-CN" altLang="en-US" sz="1900" b="1">
                <a:solidFill>
                  <a:srgbClr val="3366FF"/>
                </a:solidFill>
                <a:latin typeface="微软雅黑" pitchFamily="34" charset="-122"/>
                <a:ea typeface="微软雅黑" pitchFamily="34" charset="-122"/>
              </a:rPr>
              <a:t>）组成，描述节如何映射到</a:t>
            </a:r>
            <a:r>
              <a:rPr lang="zh-CN" altLang="en-US" sz="1900" b="1">
                <a:solidFill>
                  <a:srgbClr val="CC0066"/>
                </a:solidFill>
                <a:latin typeface="微软雅黑" pitchFamily="34" charset="-122"/>
                <a:ea typeface="微软雅黑" pitchFamily="34" charset="-122"/>
              </a:rPr>
              <a:t>存储段</a:t>
            </a:r>
            <a:r>
              <a:rPr lang="zh-CN" altLang="en-US" sz="1900" b="1">
                <a:solidFill>
                  <a:srgbClr val="3366FF"/>
                </a:solidFill>
                <a:latin typeface="微软雅黑" pitchFamily="34" charset="-122"/>
                <a:ea typeface="微软雅黑" pitchFamily="34" charset="-122"/>
              </a:rPr>
              <a:t>中，可多个节映射到同一段，如：可合并</a:t>
            </a:r>
            <a:r>
              <a:rPr lang="en-US" altLang="zh-CN" sz="1900" b="1">
                <a:solidFill>
                  <a:srgbClr val="3366FF"/>
                </a:solidFill>
                <a:latin typeface="微软雅黑" pitchFamily="34" charset="-122"/>
                <a:ea typeface="微软雅黑" pitchFamily="34" charset="-122"/>
              </a:rPr>
              <a:t>.data</a:t>
            </a:r>
            <a:r>
              <a:rPr lang="zh-CN" altLang="en-US" sz="1900" b="1">
                <a:solidFill>
                  <a:srgbClr val="3366FF"/>
                </a:solidFill>
                <a:latin typeface="微软雅黑" pitchFamily="34" charset="-122"/>
                <a:ea typeface="微软雅黑" pitchFamily="34" charset="-122"/>
              </a:rPr>
              <a:t>节和</a:t>
            </a:r>
            <a:r>
              <a:rPr lang="en-US" altLang="zh-CN" sz="1900" b="1">
                <a:solidFill>
                  <a:srgbClr val="3366FF"/>
                </a:solidFill>
                <a:latin typeface="微软雅黑" pitchFamily="34" charset="-122"/>
                <a:ea typeface="微软雅黑" pitchFamily="34" charset="-122"/>
              </a:rPr>
              <a:t>.bss</a:t>
            </a:r>
            <a:r>
              <a:rPr lang="zh-CN" altLang="en-US" sz="1900" b="1">
                <a:solidFill>
                  <a:srgbClr val="3366FF"/>
                </a:solidFill>
                <a:latin typeface="微软雅黑" pitchFamily="34" charset="-122"/>
                <a:ea typeface="微软雅黑" pitchFamily="34" charset="-122"/>
              </a:rPr>
              <a:t>节</a:t>
            </a:r>
            <a:r>
              <a:rPr lang="en-US" altLang="zh-CN" sz="1900" b="1">
                <a:solidFill>
                  <a:srgbClr val="3366FF"/>
                </a:solidFill>
                <a:latin typeface="微软雅黑" pitchFamily="34" charset="-122"/>
                <a:ea typeface="微软雅黑" pitchFamily="34" charset="-122"/>
              </a:rPr>
              <a:t>,</a:t>
            </a:r>
            <a:r>
              <a:rPr lang="zh-CN" altLang="en-US" sz="1900" b="1">
                <a:solidFill>
                  <a:srgbClr val="3366FF"/>
                </a:solidFill>
                <a:latin typeface="微软雅黑" pitchFamily="34" charset="-122"/>
                <a:ea typeface="微软雅黑" pitchFamily="34" charset="-122"/>
              </a:rPr>
              <a:t>并映射到一个可读可写数据段中</a:t>
            </a:r>
            <a:r>
              <a:rPr lang="zh-CN" altLang="en-US">
                <a:solidFill>
                  <a:srgbClr val="3366FF"/>
                </a:solidFill>
              </a:rPr>
              <a:t> </a:t>
            </a:r>
          </a:p>
        </p:txBody>
      </p:sp>
      <p:grpSp>
        <p:nvGrpSpPr>
          <p:cNvPr id="609292" name="Group 12"/>
          <p:cNvGrpSpPr>
            <a:grpSpLocks/>
          </p:cNvGrpSpPr>
          <p:nvPr/>
        </p:nvGrpSpPr>
        <p:grpSpPr bwMode="auto">
          <a:xfrm>
            <a:off x="0" y="2428875"/>
            <a:ext cx="2465388" cy="4229100"/>
            <a:chOff x="0" y="1530"/>
            <a:chExt cx="1553" cy="2664"/>
          </a:xfrm>
        </p:grpSpPr>
        <p:pic>
          <p:nvPicPr>
            <p:cNvPr id="609284" name="Picture 4"/>
            <p:cNvPicPr>
              <a:picLocks noChangeAspect="1" noChangeArrowheads="1"/>
            </p:cNvPicPr>
            <p:nvPr/>
          </p:nvPicPr>
          <p:blipFill>
            <a:blip r:embed="rId3"/>
            <a:srcRect/>
            <a:stretch>
              <a:fillRect/>
            </a:stretch>
          </p:blipFill>
          <p:spPr bwMode="auto">
            <a:xfrm>
              <a:off x="0" y="1530"/>
              <a:ext cx="1553" cy="2412"/>
            </a:xfrm>
            <a:prstGeom prst="rect">
              <a:avLst/>
            </a:prstGeom>
            <a:noFill/>
          </p:spPr>
        </p:pic>
        <p:sp>
          <p:nvSpPr>
            <p:cNvPr id="609286" name="Text Box 6"/>
            <p:cNvSpPr txBox="1">
              <a:spLocks noChangeArrowheads="1"/>
            </p:cNvSpPr>
            <p:nvPr/>
          </p:nvSpPr>
          <p:spPr bwMode="auto">
            <a:xfrm>
              <a:off x="391" y="3944"/>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链接视图</a:t>
              </a:r>
            </a:p>
          </p:txBody>
        </p:sp>
        <p:sp>
          <p:nvSpPr>
            <p:cNvPr id="609290" name="Rectangle 10"/>
            <p:cNvSpPr>
              <a:spLocks noChangeArrowheads="1"/>
            </p:cNvSpPr>
            <p:nvPr/>
          </p:nvSpPr>
          <p:spPr bwMode="auto">
            <a:xfrm>
              <a:off x="72" y="3493"/>
              <a:ext cx="1417"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grpSp>
        <p:nvGrpSpPr>
          <p:cNvPr id="609293" name="Group 13"/>
          <p:cNvGrpSpPr>
            <a:grpSpLocks/>
          </p:cNvGrpSpPr>
          <p:nvPr/>
        </p:nvGrpSpPr>
        <p:grpSpPr bwMode="auto">
          <a:xfrm>
            <a:off x="4786313" y="2386013"/>
            <a:ext cx="2257425" cy="4278312"/>
            <a:chOff x="3015" y="1503"/>
            <a:chExt cx="1422" cy="2695"/>
          </a:xfrm>
        </p:grpSpPr>
        <p:pic>
          <p:nvPicPr>
            <p:cNvPr id="609285" name="Picture 5"/>
            <p:cNvPicPr>
              <a:picLocks noChangeAspect="1" noChangeArrowheads="1"/>
            </p:cNvPicPr>
            <p:nvPr/>
          </p:nvPicPr>
          <p:blipFill>
            <a:blip r:embed="rId4"/>
            <a:srcRect/>
            <a:stretch>
              <a:fillRect/>
            </a:stretch>
          </p:blipFill>
          <p:spPr bwMode="auto">
            <a:xfrm>
              <a:off x="3015" y="1503"/>
              <a:ext cx="1422" cy="2449"/>
            </a:xfrm>
            <a:prstGeom prst="rect">
              <a:avLst/>
            </a:prstGeom>
            <a:noFill/>
          </p:spPr>
        </p:pic>
        <p:sp>
          <p:nvSpPr>
            <p:cNvPr id="609287" name="Text Box 7"/>
            <p:cNvSpPr txBox="1">
              <a:spLocks noChangeArrowheads="1"/>
            </p:cNvSpPr>
            <p:nvPr/>
          </p:nvSpPr>
          <p:spPr bwMode="auto">
            <a:xfrm>
              <a:off x="3387" y="3948"/>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执行视图</a:t>
              </a:r>
            </a:p>
          </p:txBody>
        </p:sp>
        <p:sp>
          <p:nvSpPr>
            <p:cNvPr id="609291" name="Rectangle 11"/>
            <p:cNvSpPr>
              <a:spLocks noChangeArrowheads="1"/>
            </p:cNvSpPr>
            <p:nvPr/>
          </p:nvSpPr>
          <p:spPr bwMode="auto">
            <a:xfrm>
              <a:off x="3037" y="1796"/>
              <a:ext cx="1344"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9292"/>
                                        </p:tgtEl>
                                        <p:attrNameLst>
                                          <p:attrName>style.visibility</p:attrName>
                                        </p:attrNameLst>
                                      </p:cBhvr>
                                      <p:to>
                                        <p:strVal val="visible"/>
                                      </p:to>
                                    </p:set>
                                    <p:animEffect transition="in" filter="blinds(horizontal)">
                                      <p:cBhvr>
                                        <p:cTn id="7" dur="500"/>
                                        <p:tgtEl>
                                          <p:spTgt spid="609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9293"/>
                                        </p:tgtEl>
                                        <p:attrNameLst>
                                          <p:attrName>style.visibility</p:attrName>
                                        </p:attrNameLst>
                                      </p:cBhvr>
                                      <p:to>
                                        <p:strVal val="visible"/>
                                      </p:to>
                                    </p:set>
                                    <p:animEffect transition="in" filter="blinds(horizontal)">
                                      <p:cBhvr>
                                        <p:cTn id="12" dur="500"/>
                                        <p:tgtEl>
                                          <p:spTgt spid="609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8"/>
                                        </p:tgtEl>
                                        <p:attrNameLst>
                                          <p:attrName>style.visibility</p:attrName>
                                        </p:attrNameLst>
                                      </p:cBhvr>
                                      <p:to>
                                        <p:strVal val="visible"/>
                                      </p:to>
                                    </p:set>
                                    <p:animEffect transition="in" filter="blinds(horizontal)">
                                      <p:cBhvr>
                                        <p:cTn id="17" dur="500"/>
                                        <p:tgtEl>
                                          <p:spTgt spid="6092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89"/>
                                        </p:tgtEl>
                                        <p:attrNameLst>
                                          <p:attrName>style.visibility</p:attrName>
                                        </p:attrNameLst>
                                      </p:cBhvr>
                                      <p:to>
                                        <p:strVal val="visible"/>
                                      </p:to>
                                    </p:set>
                                    <p:animEffect transition="in" filter="blinds(horizontal)">
                                      <p:cBhvr>
                                        <p:cTn id="22" dur="500"/>
                                        <p:tgtEl>
                                          <p:spTgt spid="60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8" grpId="0"/>
      <p:bldP spid="6092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427038" y="0"/>
            <a:ext cx="8716962" cy="782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kern="0" smtClean="0"/>
              <a:t>可重定位目标文件格式</a:t>
            </a:r>
            <a:endParaRPr lang="zh-CN" altLang="en-GB" kern="0" dirty="0" smtClean="0"/>
          </a:p>
        </p:txBody>
      </p:sp>
      <p:sp>
        <p:nvSpPr>
          <p:cNvPr id="3" name="Rectangle 2"/>
          <p:cNvSpPr txBox="1">
            <a:spLocks noChangeArrowheads="1"/>
          </p:cNvSpPr>
          <p:nvPr/>
        </p:nvSpPr>
        <p:spPr bwMode="auto">
          <a:xfrm>
            <a:off x="236538" y="892175"/>
            <a:ext cx="5346700" cy="5743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smtClean="0">
                <a:latin typeface="微软雅黑" pitchFamily="34" charset="-122"/>
                <a:ea typeface="微软雅黑" pitchFamily="34" charset="-122"/>
              </a:rPr>
              <a:t>ELF </a:t>
            </a:r>
            <a:r>
              <a:rPr lang="zh-CN" altLang="en-GB" sz="2000" kern="0" smtClean="0">
                <a:latin typeface="微软雅黑" pitchFamily="34" charset="-122"/>
                <a:ea typeface="微软雅黑" pitchFamily="34" charset="-122"/>
              </a:rPr>
              <a:t>头</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smtClean="0">
                <a:latin typeface="微软雅黑" pitchFamily="34" charset="-122"/>
                <a:ea typeface="微软雅黑" pitchFamily="34" charset="-122"/>
              </a:rPr>
              <a:t>占</a:t>
            </a:r>
            <a:r>
              <a:rPr lang="en-GB" altLang="zh-CN" kern="0" smtClean="0">
                <a:latin typeface="微软雅黑" pitchFamily="34" charset="-122"/>
                <a:ea typeface="微软雅黑" pitchFamily="34" charset="-122"/>
              </a:rPr>
              <a:t>16</a:t>
            </a:r>
            <a:r>
              <a:rPr lang="zh-CN" altLang="en-GB" kern="0" smtClean="0">
                <a:latin typeface="微软雅黑" pitchFamily="34" charset="-122"/>
                <a:ea typeface="微软雅黑" pitchFamily="34" charset="-122"/>
              </a:rPr>
              <a:t>字节，包括字长、字节序（大端</a:t>
            </a:r>
            <a:r>
              <a:rPr lang="en-GB" altLang="zh-CN" kern="0" smtClean="0">
                <a:latin typeface="微软雅黑" pitchFamily="34" charset="-122"/>
                <a:ea typeface="微软雅黑" pitchFamily="34" charset="-122"/>
              </a:rPr>
              <a:t>/</a:t>
            </a:r>
            <a:r>
              <a:rPr lang="zh-CN" altLang="en-GB" kern="0" smtClean="0">
                <a:latin typeface="微软雅黑" pitchFamily="34" charset="-122"/>
                <a:ea typeface="微软雅黑" pitchFamily="34" charset="-122"/>
              </a:rPr>
              <a:t>小端）、文件类型</a:t>
            </a:r>
            <a:r>
              <a:rPr lang="en-GB" altLang="zh-CN" kern="0" smtClean="0">
                <a:latin typeface="微软雅黑" pitchFamily="34" charset="-122"/>
                <a:ea typeface="微软雅黑" pitchFamily="34" charset="-122"/>
              </a:rPr>
              <a:t> (.o, exec, .so)</a:t>
            </a:r>
            <a:r>
              <a:rPr lang="zh-CN" altLang="en-GB" kern="0" smtClean="0">
                <a:latin typeface="微软雅黑" pitchFamily="34" charset="-122"/>
                <a:ea typeface="微软雅黑" pitchFamily="34" charset="-122"/>
              </a:rPr>
              <a:t>、机器类型（如 </a:t>
            </a:r>
            <a:r>
              <a:rPr lang="en-GB" altLang="zh-CN" kern="0" smtClean="0">
                <a:latin typeface="微软雅黑" pitchFamily="34" charset="-122"/>
                <a:ea typeface="微软雅黑" pitchFamily="34" charset="-122"/>
              </a:rPr>
              <a:t>IA-32</a:t>
            </a:r>
            <a:r>
              <a:rPr lang="zh-CN" altLang="en-GB" kern="0" smtClean="0">
                <a:latin typeface="微软雅黑" pitchFamily="34" charset="-122"/>
                <a:ea typeface="微软雅黑" pitchFamily="34" charset="-122"/>
              </a:rPr>
              <a:t>）、节头表的偏移、节头表的表项大小及表项个数</a:t>
            </a:r>
            <a:endParaRPr lang="en-GB" altLang="zh-CN" kern="0" smtClean="0">
              <a:latin typeface="微软雅黑" pitchFamily="34" charset="-122"/>
              <a:ea typeface="微软雅黑" pitchFamily="34" charset="-122"/>
            </a:endParaRP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smtClean="0">
                <a:latin typeface="微软雅黑" pitchFamily="34" charset="-122"/>
                <a:ea typeface="微软雅黑" pitchFamily="34" charset="-122"/>
              </a:rPr>
              <a:t>.text </a:t>
            </a:r>
            <a:r>
              <a:rPr lang="zh-CN" altLang="en-GB" sz="2000" kern="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smtClean="0">
                <a:latin typeface="微软雅黑" pitchFamily="34" charset="-122"/>
                <a:ea typeface="微软雅黑" pitchFamily="34" charset="-122"/>
              </a:rPr>
              <a:t>编译后的代码部分</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smtClean="0">
                <a:latin typeface="微软雅黑" pitchFamily="34" charset="-122"/>
                <a:ea typeface="微软雅黑" pitchFamily="34" charset="-122"/>
              </a:rPr>
              <a:t>.rodata </a:t>
            </a:r>
            <a:r>
              <a:rPr lang="zh-CN" altLang="en-GB" sz="2000" kern="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smtClean="0">
                <a:latin typeface="微软雅黑" pitchFamily="34" charset="-122"/>
                <a:ea typeface="微软雅黑" pitchFamily="34" charset="-122"/>
              </a:rPr>
              <a:t>只读数据，如 </a:t>
            </a:r>
            <a:r>
              <a:rPr lang="en-GB" altLang="zh-CN" kern="0" smtClean="0">
                <a:latin typeface="微软雅黑" pitchFamily="34" charset="-122"/>
                <a:ea typeface="微软雅黑" pitchFamily="34" charset="-122"/>
              </a:rPr>
              <a:t>printf </a:t>
            </a:r>
            <a:r>
              <a:rPr lang="zh-CN" altLang="en-GB" kern="0" smtClean="0">
                <a:latin typeface="微软雅黑" pitchFamily="34" charset="-122"/>
                <a:ea typeface="微软雅黑" pitchFamily="34" charset="-122"/>
              </a:rPr>
              <a:t>格式串、</a:t>
            </a:r>
            <a:r>
              <a:rPr lang="en-GB" altLang="zh-CN" kern="0" smtClean="0">
                <a:latin typeface="微软雅黑" pitchFamily="34" charset="-122"/>
                <a:ea typeface="微软雅黑" pitchFamily="34" charset="-122"/>
                <a:hlinkClick r:id="" action="ppaction://hlinkshowjump?jump=nextslide"/>
              </a:rPr>
              <a:t>switch </a:t>
            </a:r>
            <a:r>
              <a:rPr lang="zh-CN" altLang="en-GB" kern="0" smtClean="0">
                <a:latin typeface="微软雅黑" pitchFamily="34" charset="-122"/>
                <a:ea typeface="微软雅黑" pitchFamily="34" charset="-122"/>
                <a:hlinkClick r:id="" action="ppaction://hlinkshowjump?jump=nextslide"/>
              </a:rPr>
              <a:t>跳转表</a:t>
            </a:r>
            <a:r>
              <a:rPr lang="zh-CN" altLang="en-GB" kern="0" smtClean="0">
                <a:latin typeface="微软雅黑" pitchFamily="34" charset="-122"/>
                <a:ea typeface="微软雅黑" pitchFamily="34" charset="-122"/>
              </a:rPr>
              <a:t>等</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smtClean="0">
                <a:latin typeface="微软雅黑" pitchFamily="34" charset="-122"/>
                <a:ea typeface="微软雅黑" pitchFamily="34" charset="-122"/>
              </a:rPr>
              <a:t>.data </a:t>
            </a:r>
            <a:r>
              <a:rPr lang="zh-CN" altLang="en-GB" sz="2000" kern="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smtClean="0">
                <a:latin typeface="微软雅黑" pitchFamily="34" charset="-122"/>
                <a:ea typeface="微软雅黑" pitchFamily="34" charset="-122"/>
              </a:rPr>
              <a:t>已初始化的全局变量</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smtClean="0">
                <a:latin typeface="微软雅黑" pitchFamily="34" charset="-122"/>
                <a:ea typeface="微软雅黑" pitchFamily="34" charset="-122"/>
              </a:rPr>
              <a:t>.bss </a:t>
            </a:r>
            <a:r>
              <a:rPr lang="zh-CN" altLang="en-GB" sz="2000" kern="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smtClean="0">
                <a:latin typeface="微软雅黑" pitchFamily="34" charset="-122"/>
                <a:ea typeface="微软雅黑" pitchFamily="34" charset="-122"/>
              </a:rPr>
              <a:t>未初始化全局变量，仅是占位符，不占据任何实际磁盘空间。区分初始化和非初始化是为了空间效率</a:t>
            </a:r>
            <a:endParaRPr lang="en-GB" altLang="zh-CN" kern="0" smtClean="0">
              <a:latin typeface="微软雅黑" pitchFamily="34" charset="-122"/>
              <a:ea typeface="微软雅黑" pitchFamily="34" charset="-122"/>
            </a:endParaRPr>
          </a:p>
        </p:txBody>
      </p:sp>
      <p:grpSp>
        <p:nvGrpSpPr>
          <p:cNvPr id="4" name="Group 19"/>
          <p:cNvGrpSpPr>
            <a:grpSpLocks/>
          </p:cNvGrpSpPr>
          <p:nvPr/>
        </p:nvGrpSpPr>
        <p:grpSpPr bwMode="auto">
          <a:xfrm>
            <a:off x="5883275" y="493713"/>
            <a:ext cx="3260725" cy="6149975"/>
            <a:chOff x="3693" y="912"/>
            <a:chExt cx="2054" cy="3104"/>
          </a:xfrm>
        </p:grpSpPr>
        <p:sp>
          <p:nvSpPr>
            <p:cNvPr id="5"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ELF </a:t>
              </a:r>
              <a:r>
                <a:rPr lang="zh-CN" altLang="en-GB" sz="2000" b="1">
                  <a:latin typeface="微软雅黑" pitchFamily="34" charset="-122"/>
                  <a:ea typeface="微软雅黑" pitchFamily="34" charset="-122"/>
                  <a:cs typeface="msgothic"/>
                </a:rPr>
                <a:t>头</a:t>
              </a:r>
            </a:p>
          </p:txBody>
        </p:sp>
        <p:sp>
          <p:nvSpPr>
            <p:cNvPr id="6"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7"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8"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9"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0"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1"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12"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13"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latin typeface="微软雅黑" pitchFamily="34" charset="-122"/>
                  <a:ea typeface="微软雅黑" pitchFamily="34" charset="-122"/>
                  <a:cs typeface="msgothic"/>
                </a:rPr>
                <a:t>）</a:t>
              </a:r>
            </a:p>
          </p:txBody>
        </p:sp>
        <p:sp>
          <p:nvSpPr>
            <p:cNvPr id="14" name="Text Box 13"/>
            <p:cNvSpPr txBox="1">
              <a:spLocks noChangeArrowheads="1"/>
            </p:cNvSpPr>
            <p:nvPr/>
          </p:nvSpPr>
          <p:spPr bwMode="auto">
            <a:xfrm>
              <a:off x="5568" y="912"/>
              <a:ext cx="179"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.data </a:t>
              </a:r>
              <a:r>
                <a:rPr lang="zh-CN" altLang="en-GB" sz="2000" b="1">
                  <a:latin typeface="微软雅黑" pitchFamily="34" charset="-122"/>
                  <a:ea typeface="微软雅黑" pitchFamily="34" charset="-122"/>
                  <a:cs typeface="msgothic"/>
                </a:rPr>
                <a:t>节</a:t>
              </a:r>
            </a:p>
          </p:txBody>
        </p:sp>
        <p:sp>
          <p:nvSpPr>
            <p:cNvPr id="16"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17"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sp>
        <p:nvSpPr>
          <p:cNvPr id="18" name="Line 20"/>
          <p:cNvSpPr>
            <a:spLocks noChangeShapeType="1"/>
          </p:cNvSpPr>
          <p:nvPr/>
        </p:nvSpPr>
        <p:spPr bwMode="auto">
          <a:xfrm flipV="1">
            <a:off x="1247775" y="942975"/>
            <a:ext cx="4687888" cy="73025"/>
          </a:xfrm>
          <a:prstGeom prst="line">
            <a:avLst/>
          </a:prstGeom>
          <a:noFill/>
          <a:ln w="28575">
            <a:solidFill>
              <a:srgbClr val="FF0000"/>
            </a:solidFill>
            <a:round/>
            <a:headEnd/>
            <a:tailEnd type="triangle" w="med" len="med"/>
          </a:ln>
          <a:effectLst/>
        </p:spPr>
        <p:txBody>
          <a:bodyPr/>
          <a:lstStyle/>
          <a:p>
            <a:endParaRPr lang="zh-CN" altLang="en-US"/>
          </a:p>
        </p:txBody>
      </p:sp>
      <p:sp>
        <p:nvSpPr>
          <p:cNvPr id="19" name="Line 21"/>
          <p:cNvSpPr>
            <a:spLocks noChangeShapeType="1"/>
          </p:cNvSpPr>
          <p:nvPr/>
        </p:nvSpPr>
        <p:spPr bwMode="auto">
          <a:xfrm flipV="1">
            <a:off x="1292225" y="1597025"/>
            <a:ext cx="4730750" cy="1160463"/>
          </a:xfrm>
          <a:prstGeom prst="line">
            <a:avLst/>
          </a:prstGeom>
          <a:noFill/>
          <a:ln w="28575">
            <a:solidFill>
              <a:srgbClr val="FF0000"/>
            </a:solidFill>
            <a:round/>
            <a:headEnd/>
            <a:tailEnd type="triangle" w="med" len="med"/>
          </a:ln>
          <a:effectLst/>
        </p:spPr>
        <p:txBody>
          <a:bodyPr/>
          <a:lstStyle/>
          <a:p>
            <a:endParaRPr lang="zh-CN" altLang="en-US"/>
          </a:p>
        </p:txBody>
      </p:sp>
      <p:sp>
        <p:nvSpPr>
          <p:cNvPr id="20" name="Line 22"/>
          <p:cNvSpPr>
            <a:spLocks noChangeShapeType="1"/>
          </p:cNvSpPr>
          <p:nvPr/>
        </p:nvSpPr>
        <p:spPr bwMode="auto">
          <a:xfrm flipV="1">
            <a:off x="1582738" y="2003425"/>
            <a:ext cx="4470400" cy="1538288"/>
          </a:xfrm>
          <a:prstGeom prst="line">
            <a:avLst/>
          </a:prstGeom>
          <a:noFill/>
          <a:ln w="28575">
            <a:solidFill>
              <a:srgbClr val="FF0000"/>
            </a:solidFill>
            <a:round/>
            <a:headEnd/>
            <a:tailEnd type="triangle" w="med" len="med"/>
          </a:ln>
          <a:effectLst/>
        </p:spPr>
        <p:txBody>
          <a:bodyPr/>
          <a:lstStyle/>
          <a:p>
            <a:endParaRPr lang="zh-CN" altLang="en-US"/>
          </a:p>
        </p:txBody>
      </p:sp>
      <p:sp>
        <p:nvSpPr>
          <p:cNvPr id="21" name="Line 23"/>
          <p:cNvSpPr>
            <a:spLocks noChangeShapeType="1"/>
          </p:cNvSpPr>
          <p:nvPr/>
        </p:nvSpPr>
        <p:spPr bwMode="auto">
          <a:xfrm flipV="1">
            <a:off x="1363663" y="2554288"/>
            <a:ext cx="4602162" cy="2046287"/>
          </a:xfrm>
          <a:prstGeom prst="line">
            <a:avLst/>
          </a:prstGeom>
          <a:noFill/>
          <a:ln w="28575">
            <a:solidFill>
              <a:srgbClr val="FF0000"/>
            </a:solidFill>
            <a:round/>
            <a:headEnd/>
            <a:tailEnd type="triangle" w="med" len="med"/>
          </a:ln>
          <a:effectLst/>
        </p:spPr>
        <p:txBody>
          <a:bodyPr/>
          <a:lstStyle/>
          <a:p>
            <a:endParaRPr lang="zh-CN" altLang="en-US"/>
          </a:p>
        </p:txBody>
      </p:sp>
      <p:sp>
        <p:nvSpPr>
          <p:cNvPr id="22" name="Line 24"/>
          <p:cNvSpPr>
            <a:spLocks noChangeShapeType="1"/>
          </p:cNvSpPr>
          <p:nvPr/>
        </p:nvSpPr>
        <p:spPr bwMode="auto">
          <a:xfrm flipV="1">
            <a:off x="1176338" y="3019425"/>
            <a:ext cx="4745037" cy="2292350"/>
          </a:xfrm>
          <a:prstGeom prst="line">
            <a:avLst/>
          </a:prstGeom>
          <a:noFill/>
          <a:ln w="28575">
            <a:solidFill>
              <a:srgbClr val="FF0000"/>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46240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a:xfrm>
            <a:off x="457200" y="98425"/>
            <a:ext cx="8229600" cy="561975"/>
          </a:xfrm>
        </p:spPr>
        <p:txBody>
          <a:bodyPr/>
          <a:lstStyle/>
          <a:p>
            <a:r>
              <a:rPr lang="en-US" altLang="zh-CN" sz="3200" dirty="0" smtClean="0"/>
              <a:t>    switch-case</a:t>
            </a:r>
            <a:r>
              <a:rPr lang="zh-CN" altLang="en-US" sz="3200" dirty="0" smtClean="0"/>
              <a:t>语句举例</a:t>
            </a:r>
          </a:p>
        </p:txBody>
      </p:sp>
      <p:sp>
        <p:nvSpPr>
          <p:cNvPr id="793603" name="Rectangle 3"/>
          <p:cNvSpPr>
            <a:spLocks noChangeArrowheads="1"/>
          </p:cNvSpPr>
          <p:nvPr/>
        </p:nvSpPr>
        <p:spPr bwMode="auto">
          <a:xfrm>
            <a:off x="0" y="819150"/>
            <a:ext cx="3395663" cy="5859463"/>
          </a:xfrm>
          <a:prstGeom prst="rect">
            <a:avLst/>
          </a:prstGeom>
          <a:noFill/>
          <a:ln w="9525" algn="ctr">
            <a:noFill/>
            <a:miter lim="800000"/>
            <a:headEnd/>
            <a:tailEnd/>
          </a:ln>
          <a:effectLst/>
        </p:spPr>
        <p:txBody>
          <a:bodyPr wrap="none" anchor="ctr">
            <a:spAutoFit/>
          </a:bodyPr>
          <a:lstStyle/>
          <a:p>
            <a:pPr eaLnBrk="0" hangingPunct="0">
              <a:tabLst>
                <a:tab pos="242888" algn="l"/>
              </a:tabLst>
            </a:pPr>
            <a:r>
              <a:rPr lang="en-US" altLang="zh-CN" b="1">
                <a:latin typeface="微软雅黑" pitchFamily="34" charset="-122"/>
                <a:ea typeface="微软雅黑" pitchFamily="34" charset="-122"/>
              </a:rPr>
              <a:t>int sw_test(int a, int b, int c)</a:t>
            </a:r>
          </a:p>
          <a:p>
            <a:pPr eaLnBrk="0" hangingPunct="0">
              <a:tabLst>
                <a:tab pos="242888" algn="l"/>
              </a:tabLst>
            </a:pPr>
            <a:r>
              <a:rPr lang="en-US" altLang="zh-CN" b="1">
                <a:latin typeface="微软雅黑" pitchFamily="34" charset="-122"/>
                <a:ea typeface="微软雅黑" pitchFamily="34" charset="-122"/>
              </a:rPr>
              <a:t>{</a:t>
            </a:r>
          </a:p>
          <a:p>
            <a:pPr eaLnBrk="0" hangingPunct="0">
              <a:tabLst>
                <a:tab pos="242888" algn="l"/>
              </a:tabLst>
            </a:pPr>
            <a:r>
              <a:rPr lang="en-US" altLang="zh-CN" b="1">
                <a:latin typeface="微软雅黑" pitchFamily="34" charset="-122"/>
                <a:ea typeface="微软雅黑" pitchFamily="34" charset="-122"/>
              </a:rPr>
              <a:t>   int result;</a:t>
            </a:r>
          </a:p>
          <a:p>
            <a:pPr eaLnBrk="0" hangingPunct="0">
              <a:tabLst>
                <a:tab pos="242888" algn="l"/>
              </a:tabLst>
            </a:pPr>
            <a:r>
              <a:rPr lang="en-US" altLang="zh-CN" b="1">
                <a:latin typeface="微软雅黑" pitchFamily="34" charset="-122"/>
                <a:ea typeface="微软雅黑" pitchFamily="34" charset="-122"/>
              </a:rPr>
              <a:t>   switch(a) {</a:t>
            </a:r>
          </a:p>
          <a:p>
            <a:pPr eaLnBrk="0" hangingPunct="0">
              <a:tabLst>
                <a:tab pos="242888" algn="l"/>
              </a:tabLst>
            </a:pPr>
            <a:r>
              <a:rPr lang="en-US" altLang="zh-CN" b="1">
                <a:latin typeface="微软雅黑" pitchFamily="34" charset="-122"/>
                <a:ea typeface="微软雅黑" pitchFamily="34" charset="-122"/>
              </a:rPr>
              <a:t>   case 15:</a:t>
            </a:r>
          </a:p>
          <a:p>
            <a:pPr eaLnBrk="0" hangingPunct="0">
              <a:tabLst>
                <a:tab pos="242888" algn="l"/>
              </a:tabLst>
            </a:pPr>
            <a:r>
              <a:rPr lang="en-US" altLang="zh-CN" b="1">
                <a:latin typeface="微软雅黑" pitchFamily="34" charset="-122"/>
                <a:ea typeface="微软雅黑" pitchFamily="34" charset="-122"/>
              </a:rPr>
              <a:t>       c=b&amp;0x0f;</a:t>
            </a:r>
          </a:p>
          <a:p>
            <a:pPr eaLnBrk="0" hangingPunct="0">
              <a:tabLst>
                <a:tab pos="242888" algn="l"/>
              </a:tabLst>
            </a:pPr>
            <a:r>
              <a:rPr lang="en-US" altLang="zh-CN" b="1">
                <a:latin typeface="微软雅黑" pitchFamily="34" charset="-122"/>
                <a:ea typeface="微软雅黑" pitchFamily="34" charset="-122"/>
              </a:rPr>
              <a:t>   case 10: </a:t>
            </a:r>
          </a:p>
          <a:p>
            <a:pPr eaLnBrk="0" hangingPunct="0">
              <a:tabLst>
                <a:tab pos="242888" algn="l"/>
              </a:tabLst>
            </a:pPr>
            <a:r>
              <a:rPr lang="en-US" altLang="zh-CN" b="1">
                <a:latin typeface="微软雅黑" pitchFamily="34" charset="-122"/>
                <a:ea typeface="微软雅黑" pitchFamily="34" charset="-122"/>
              </a:rPr>
              <a:t>       result=c+50;</a:t>
            </a:r>
          </a:p>
          <a:p>
            <a:pPr eaLnBrk="0" hangingPunct="0">
              <a:tabLst>
                <a:tab pos="242888" algn="l"/>
              </a:tabLst>
            </a:pPr>
            <a:r>
              <a:rPr lang="en-US" altLang="zh-CN" b="1">
                <a:latin typeface="微软雅黑" pitchFamily="34" charset="-122"/>
                <a:ea typeface="微软雅黑" pitchFamily="34" charset="-122"/>
              </a:rPr>
              <a:t>       break;</a:t>
            </a:r>
          </a:p>
          <a:p>
            <a:pPr eaLnBrk="0" hangingPunct="0">
              <a:tabLst>
                <a:tab pos="242888" algn="l"/>
              </a:tabLst>
            </a:pPr>
            <a:r>
              <a:rPr lang="en-US" altLang="zh-CN" b="1">
                <a:latin typeface="微软雅黑" pitchFamily="34" charset="-122"/>
                <a:ea typeface="微软雅黑" pitchFamily="34" charset="-122"/>
              </a:rPr>
              <a:t>   case 12:</a:t>
            </a:r>
          </a:p>
          <a:p>
            <a:pPr eaLnBrk="0" hangingPunct="0">
              <a:tabLst>
                <a:tab pos="242888" algn="l"/>
              </a:tabLst>
            </a:pPr>
            <a:r>
              <a:rPr lang="en-US" altLang="zh-CN" b="1">
                <a:latin typeface="微软雅黑" pitchFamily="34" charset="-122"/>
                <a:ea typeface="微软雅黑" pitchFamily="34" charset="-122"/>
              </a:rPr>
              <a:t>   case 17:</a:t>
            </a:r>
          </a:p>
          <a:p>
            <a:pPr eaLnBrk="0" hangingPunct="0">
              <a:tabLst>
                <a:tab pos="242888" algn="l"/>
              </a:tabLst>
            </a:pPr>
            <a:r>
              <a:rPr lang="en-US" altLang="zh-CN" b="1">
                <a:latin typeface="微软雅黑" pitchFamily="34" charset="-122"/>
                <a:ea typeface="微软雅黑" pitchFamily="34" charset="-122"/>
              </a:rPr>
              <a:t>       result=b+50;</a:t>
            </a:r>
          </a:p>
          <a:p>
            <a:pPr eaLnBrk="0" hangingPunct="0">
              <a:tabLst>
                <a:tab pos="242888" algn="l"/>
              </a:tabLst>
            </a:pPr>
            <a:r>
              <a:rPr lang="en-US" altLang="zh-CN" b="1">
                <a:latin typeface="微软雅黑" pitchFamily="34" charset="-122"/>
                <a:ea typeface="微软雅黑" pitchFamily="34" charset="-122"/>
              </a:rPr>
              <a:t>       break;</a:t>
            </a:r>
          </a:p>
          <a:p>
            <a:pPr eaLnBrk="0" hangingPunct="0">
              <a:tabLst>
                <a:tab pos="242888" algn="l"/>
              </a:tabLst>
            </a:pPr>
            <a:r>
              <a:rPr lang="en-US" altLang="zh-CN" b="1">
                <a:latin typeface="微软雅黑" pitchFamily="34" charset="-122"/>
                <a:ea typeface="微软雅黑" pitchFamily="34" charset="-122"/>
              </a:rPr>
              <a:t>   case 14:</a:t>
            </a:r>
          </a:p>
          <a:p>
            <a:pPr eaLnBrk="0" hangingPunct="0">
              <a:tabLst>
                <a:tab pos="242888" algn="l"/>
              </a:tabLst>
            </a:pPr>
            <a:r>
              <a:rPr lang="en-US" altLang="zh-CN" b="1">
                <a:latin typeface="微软雅黑" pitchFamily="34" charset="-122"/>
                <a:ea typeface="微软雅黑" pitchFamily="34" charset="-122"/>
              </a:rPr>
              <a:t>       result=b</a:t>
            </a:r>
          </a:p>
          <a:p>
            <a:pPr eaLnBrk="0" hangingPunct="0">
              <a:tabLst>
                <a:tab pos="242888" algn="l"/>
              </a:tabLst>
            </a:pPr>
            <a:r>
              <a:rPr lang="en-US" altLang="zh-CN" b="1">
                <a:latin typeface="微软雅黑" pitchFamily="34" charset="-122"/>
                <a:ea typeface="微软雅黑" pitchFamily="34" charset="-122"/>
              </a:rPr>
              <a:t>       break;</a:t>
            </a:r>
          </a:p>
          <a:p>
            <a:pPr eaLnBrk="0" hangingPunct="0">
              <a:tabLst>
                <a:tab pos="242888" algn="l"/>
              </a:tabLst>
            </a:pPr>
            <a:r>
              <a:rPr lang="en-US" altLang="zh-CN" b="1">
                <a:latin typeface="微软雅黑" pitchFamily="34" charset="-122"/>
                <a:ea typeface="微软雅黑" pitchFamily="34" charset="-122"/>
              </a:rPr>
              <a:t>   default:</a:t>
            </a:r>
          </a:p>
          <a:p>
            <a:pPr eaLnBrk="0" hangingPunct="0">
              <a:tabLst>
                <a:tab pos="242888" algn="l"/>
              </a:tabLst>
            </a:pPr>
            <a:r>
              <a:rPr lang="en-US" altLang="zh-CN" b="1">
                <a:latin typeface="微软雅黑" pitchFamily="34" charset="-122"/>
                <a:ea typeface="微软雅黑" pitchFamily="34" charset="-122"/>
              </a:rPr>
              <a:t>       result=a;</a:t>
            </a:r>
          </a:p>
          <a:p>
            <a:pPr eaLnBrk="0" hangingPunct="0">
              <a:tabLst>
                <a:tab pos="242888" algn="l"/>
              </a:tabLst>
            </a:pPr>
            <a:r>
              <a:rPr lang="en-US" altLang="zh-CN" b="1">
                <a:latin typeface="微软雅黑" pitchFamily="34" charset="-122"/>
                <a:ea typeface="微软雅黑" pitchFamily="34" charset="-122"/>
              </a:rPr>
              <a:t>   }</a:t>
            </a:r>
          </a:p>
          <a:p>
            <a:pPr eaLnBrk="0" hangingPunct="0">
              <a:tabLst>
                <a:tab pos="242888" algn="l"/>
              </a:tabLst>
            </a:pPr>
            <a:r>
              <a:rPr lang="en-US" altLang="zh-CN" b="1">
                <a:latin typeface="微软雅黑" pitchFamily="34" charset="-122"/>
                <a:ea typeface="微软雅黑" pitchFamily="34" charset="-122"/>
              </a:rPr>
              <a:t>   return result;</a:t>
            </a:r>
          </a:p>
          <a:p>
            <a:pPr eaLnBrk="0" hangingPunct="0">
              <a:tabLst>
                <a:tab pos="242888" algn="l"/>
              </a:tabLst>
            </a:pPr>
            <a:r>
              <a:rPr lang="en-US" altLang="zh-CN" b="1">
                <a:latin typeface="微软雅黑" pitchFamily="34" charset="-122"/>
                <a:ea typeface="微软雅黑" pitchFamily="34" charset="-122"/>
              </a:rPr>
              <a:t>}</a:t>
            </a:r>
          </a:p>
        </p:txBody>
      </p:sp>
      <p:pic>
        <p:nvPicPr>
          <p:cNvPr id="793604" name="Picture 4"/>
          <p:cNvPicPr>
            <a:picLocks noChangeAspect="1" noChangeArrowheads="1"/>
          </p:cNvPicPr>
          <p:nvPr/>
        </p:nvPicPr>
        <p:blipFill>
          <a:blip r:embed="rId3"/>
          <a:srcRect/>
          <a:stretch>
            <a:fillRect/>
          </a:stretch>
        </p:blipFill>
        <p:spPr bwMode="auto">
          <a:xfrm>
            <a:off x="3446463" y="728663"/>
            <a:ext cx="2789237" cy="6030912"/>
          </a:xfrm>
          <a:prstGeom prst="rect">
            <a:avLst/>
          </a:prstGeom>
          <a:noFill/>
          <a:ln w="9525">
            <a:solidFill>
              <a:schemeClr val="tx1"/>
            </a:solidFill>
            <a:miter lim="800000"/>
            <a:headEnd/>
            <a:tailEnd/>
          </a:ln>
        </p:spPr>
      </p:pic>
      <p:pic>
        <p:nvPicPr>
          <p:cNvPr id="793605" name="Picture 5"/>
          <p:cNvPicPr>
            <a:picLocks noChangeAspect="1" noChangeArrowheads="1"/>
          </p:cNvPicPr>
          <p:nvPr/>
        </p:nvPicPr>
        <p:blipFill>
          <a:blip r:embed="rId4"/>
          <a:srcRect/>
          <a:stretch>
            <a:fillRect/>
          </a:stretch>
        </p:blipFill>
        <p:spPr bwMode="auto">
          <a:xfrm>
            <a:off x="6635750" y="3968750"/>
            <a:ext cx="2257425" cy="2700338"/>
          </a:xfrm>
          <a:prstGeom prst="rect">
            <a:avLst/>
          </a:prstGeom>
          <a:noFill/>
          <a:ln w="28575">
            <a:solidFill>
              <a:srgbClr val="3333CC"/>
            </a:solidFill>
            <a:miter lim="800000"/>
            <a:headEnd/>
            <a:tailEnd/>
          </a:ln>
        </p:spPr>
      </p:pic>
      <p:sp>
        <p:nvSpPr>
          <p:cNvPr id="793606" name="Text Box 6"/>
          <p:cNvSpPr txBox="1">
            <a:spLocks noChangeArrowheads="1"/>
          </p:cNvSpPr>
          <p:nvPr/>
        </p:nvSpPr>
        <p:spPr bwMode="auto">
          <a:xfrm>
            <a:off x="6281738" y="2663825"/>
            <a:ext cx="2655887" cy="1006475"/>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zh-CN" altLang="en-US" b="1">
                <a:solidFill>
                  <a:srgbClr val="FF3300"/>
                </a:solidFill>
                <a:latin typeface="微软雅黑" pitchFamily="34" charset="-122"/>
                <a:ea typeface="微软雅黑" pitchFamily="34" charset="-122"/>
              </a:rPr>
              <a:t>     </a:t>
            </a:r>
            <a:r>
              <a:rPr lang="zh-CN" altLang="en-US" sz="2000" b="1">
                <a:solidFill>
                  <a:srgbClr val="FF3300"/>
                </a:solidFill>
                <a:latin typeface="微软雅黑" pitchFamily="34" charset="-122"/>
                <a:ea typeface="微软雅黑" pitchFamily="34" charset="-122"/>
              </a:rPr>
              <a:t>跳转表在目标文件的只读节中，按</a:t>
            </a:r>
            <a:r>
              <a:rPr lang="en-US" altLang="zh-CN" sz="2000" b="1">
                <a:solidFill>
                  <a:srgbClr val="FF3300"/>
                </a:solidFill>
                <a:latin typeface="微软雅黑" pitchFamily="34" charset="-122"/>
                <a:ea typeface="微软雅黑" pitchFamily="34" charset="-122"/>
              </a:rPr>
              <a:t>4</a:t>
            </a:r>
            <a:r>
              <a:rPr lang="zh-CN" altLang="en-US" sz="2000" b="1">
                <a:solidFill>
                  <a:srgbClr val="FF3300"/>
                </a:solidFill>
                <a:latin typeface="微软雅黑" pitchFamily="34" charset="-122"/>
                <a:ea typeface="微软雅黑" pitchFamily="34" charset="-122"/>
              </a:rPr>
              <a:t>字节边界对齐。</a:t>
            </a:r>
          </a:p>
        </p:txBody>
      </p:sp>
      <p:sp>
        <p:nvSpPr>
          <p:cNvPr id="793607" name="Line 7"/>
          <p:cNvSpPr>
            <a:spLocks noChangeShapeType="1"/>
          </p:cNvSpPr>
          <p:nvPr/>
        </p:nvSpPr>
        <p:spPr bwMode="auto">
          <a:xfrm>
            <a:off x="1285875" y="2124075"/>
            <a:ext cx="2116138" cy="90488"/>
          </a:xfrm>
          <a:prstGeom prst="line">
            <a:avLst/>
          </a:prstGeom>
          <a:noFill/>
          <a:ln w="38100">
            <a:solidFill>
              <a:srgbClr val="FF3300"/>
            </a:solidFill>
            <a:round/>
            <a:headEnd/>
            <a:tailEnd type="triangle" w="med" len="med"/>
          </a:ln>
          <a:effectLst/>
        </p:spPr>
        <p:txBody>
          <a:bodyPr/>
          <a:lstStyle/>
          <a:p>
            <a:endParaRPr lang="zh-CN" altLang="en-US"/>
          </a:p>
        </p:txBody>
      </p:sp>
      <p:sp>
        <p:nvSpPr>
          <p:cNvPr id="793608" name="Line 8"/>
          <p:cNvSpPr>
            <a:spLocks noChangeShapeType="1"/>
          </p:cNvSpPr>
          <p:nvPr/>
        </p:nvSpPr>
        <p:spPr bwMode="auto">
          <a:xfrm>
            <a:off x="1241425" y="2619375"/>
            <a:ext cx="2160588" cy="539750"/>
          </a:xfrm>
          <a:prstGeom prst="line">
            <a:avLst/>
          </a:prstGeom>
          <a:noFill/>
          <a:ln w="38100">
            <a:solidFill>
              <a:srgbClr val="FF3300"/>
            </a:solidFill>
            <a:round/>
            <a:headEnd/>
            <a:tailEnd type="triangle" w="med" len="med"/>
          </a:ln>
          <a:effectLst/>
        </p:spPr>
        <p:txBody>
          <a:bodyPr/>
          <a:lstStyle/>
          <a:p>
            <a:endParaRPr lang="zh-CN" altLang="en-US"/>
          </a:p>
        </p:txBody>
      </p:sp>
      <p:sp>
        <p:nvSpPr>
          <p:cNvPr id="793609" name="Line 9"/>
          <p:cNvSpPr>
            <a:spLocks noChangeShapeType="1"/>
          </p:cNvSpPr>
          <p:nvPr/>
        </p:nvSpPr>
        <p:spPr bwMode="auto">
          <a:xfrm>
            <a:off x="1196975" y="3473450"/>
            <a:ext cx="2249488" cy="720725"/>
          </a:xfrm>
          <a:prstGeom prst="line">
            <a:avLst/>
          </a:prstGeom>
          <a:noFill/>
          <a:ln w="38100">
            <a:solidFill>
              <a:srgbClr val="FF3300"/>
            </a:solidFill>
            <a:round/>
            <a:headEnd/>
            <a:tailEnd type="triangle" w="med" len="med"/>
          </a:ln>
          <a:effectLst/>
        </p:spPr>
        <p:txBody>
          <a:bodyPr/>
          <a:lstStyle/>
          <a:p>
            <a:endParaRPr lang="zh-CN" altLang="en-US"/>
          </a:p>
        </p:txBody>
      </p:sp>
      <p:sp>
        <p:nvSpPr>
          <p:cNvPr id="793610" name="Line 10"/>
          <p:cNvSpPr>
            <a:spLocks noChangeShapeType="1"/>
          </p:cNvSpPr>
          <p:nvPr/>
        </p:nvSpPr>
        <p:spPr bwMode="auto">
          <a:xfrm>
            <a:off x="1241425" y="5364163"/>
            <a:ext cx="2205038" cy="630237"/>
          </a:xfrm>
          <a:prstGeom prst="line">
            <a:avLst/>
          </a:prstGeom>
          <a:noFill/>
          <a:ln w="38100">
            <a:solidFill>
              <a:srgbClr val="FF3300"/>
            </a:solidFill>
            <a:round/>
            <a:headEnd/>
            <a:tailEnd type="triangle" w="med" len="med"/>
          </a:ln>
          <a:effectLst/>
        </p:spPr>
        <p:txBody>
          <a:bodyPr/>
          <a:lstStyle/>
          <a:p>
            <a:endParaRPr lang="zh-CN" altLang="en-US"/>
          </a:p>
        </p:txBody>
      </p:sp>
      <p:sp>
        <p:nvSpPr>
          <p:cNvPr id="793611" name="Line 11"/>
          <p:cNvSpPr>
            <a:spLocks noChangeShapeType="1"/>
          </p:cNvSpPr>
          <p:nvPr/>
        </p:nvSpPr>
        <p:spPr bwMode="auto">
          <a:xfrm>
            <a:off x="1241425" y="4598988"/>
            <a:ext cx="2160588" cy="674687"/>
          </a:xfrm>
          <a:prstGeom prst="line">
            <a:avLst/>
          </a:prstGeom>
          <a:noFill/>
          <a:ln w="38100">
            <a:solidFill>
              <a:srgbClr val="FF3300"/>
            </a:solidFill>
            <a:round/>
            <a:headEnd/>
            <a:tailEnd type="triangle" w="med" len="med"/>
          </a:ln>
          <a:effectLst/>
        </p:spPr>
        <p:txBody>
          <a:bodyPr/>
          <a:lstStyle/>
          <a:p>
            <a:endParaRPr lang="zh-CN" altLang="en-US"/>
          </a:p>
        </p:txBody>
      </p:sp>
      <p:sp>
        <p:nvSpPr>
          <p:cNvPr id="793612" name="Line 12"/>
          <p:cNvSpPr>
            <a:spLocks noChangeShapeType="1"/>
          </p:cNvSpPr>
          <p:nvPr/>
        </p:nvSpPr>
        <p:spPr bwMode="auto">
          <a:xfrm>
            <a:off x="1241425" y="3743325"/>
            <a:ext cx="2160588" cy="495300"/>
          </a:xfrm>
          <a:prstGeom prst="line">
            <a:avLst/>
          </a:prstGeom>
          <a:noFill/>
          <a:ln w="38100">
            <a:solidFill>
              <a:srgbClr val="FF3300"/>
            </a:solidFill>
            <a:round/>
            <a:headEnd/>
            <a:tailEnd type="triangle" w="med" len="med"/>
          </a:ln>
          <a:effectLst/>
        </p:spPr>
        <p:txBody>
          <a:bodyPr/>
          <a:lstStyle/>
          <a:p>
            <a:endParaRPr lang="zh-CN" altLang="en-US"/>
          </a:p>
        </p:txBody>
      </p:sp>
      <p:sp>
        <p:nvSpPr>
          <p:cNvPr id="793613" name="Line 13"/>
          <p:cNvSpPr>
            <a:spLocks noChangeShapeType="1"/>
          </p:cNvSpPr>
          <p:nvPr/>
        </p:nvSpPr>
        <p:spPr bwMode="auto">
          <a:xfrm>
            <a:off x="4302125" y="2033588"/>
            <a:ext cx="1800225" cy="0"/>
          </a:xfrm>
          <a:prstGeom prst="line">
            <a:avLst/>
          </a:prstGeom>
          <a:noFill/>
          <a:ln w="38100">
            <a:solidFill>
              <a:srgbClr val="FF3300"/>
            </a:solidFill>
            <a:round/>
            <a:headEnd/>
            <a:tailEnd/>
          </a:ln>
          <a:effectLst/>
        </p:spPr>
        <p:txBody>
          <a:bodyPr/>
          <a:lstStyle/>
          <a:p>
            <a:endParaRPr lang="zh-CN" altLang="en-US"/>
          </a:p>
        </p:txBody>
      </p:sp>
      <p:grpSp>
        <p:nvGrpSpPr>
          <p:cNvPr id="793614" name="Group 14"/>
          <p:cNvGrpSpPr>
            <a:grpSpLocks/>
          </p:cNvGrpSpPr>
          <p:nvPr/>
        </p:nvGrpSpPr>
        <p:grpSpPr bwMode="auto">
          <a:xfrm>
            <a:off x="5516563" y="863600"/>
            <a:ext cx="3060700" cy="366713"/>
            <a:chOff x="3475" y="544"/>
            <a:chExt cx="1928" cy="231"/>
          </a:xfrm>
        </p:grpSpPr>
        <p:sp>
          <p:nvSpPr>
            <p:cNvPr id="793615" name="Text Box 15"/>
            <p:cNvSpPr txBox="1">
              <a:spLocks noChangeArrowheads="1"/>
            </p:cNvSpPr>
            <p:nvPr/>
          </p:nvSpPr>
          <p:spPr bwMode="auto">
            <a:xfrm>
              <a:off x="4071" y="544"/>
              <a:ext cx="1332"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en-US" altLang="zh-CN" b="1">
                  <a:solidFill>
                    <a:srgbClr val="FF3300"/>
                  </a:solidFill>
                  <a:latin typeface="微软雅黑" pitchFamily="34" charset="-122"/>
                  <a:ea typeface="微软雅黑" pitchFamily="34" charset="-122"/>
                </a:rPr>
                <a:t>R[eax]=a-10=i</a:t>
              </a:r>
            </a:p>
          </p:txBody>
        </p:sp>
        <p:sp>
          <p:nvSpPr>
            <p:cNvPr id="793616" name="Line 16"/>
            <p:cNvSpPr>
              <a:spLocks noChangeShapeType="1"/>
            </p:cNvSpPr>
            <p:nvPr/>
          </p:nvSpPr>
          <p:spPr bwMode="auto">
            <a:xfrm flipH="1">
              <a:off x="3475" y="686"/>
              <a:ext cx="596"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793617" name="Group 17"/>
          <p:cNvGrpSpPr>
            <a:grpSpLocks/>
          </p:cNvGrpSpPr>
          <p:nvPr/>
        </p:nvGrpSpPr>
        <p:grpSpPr bwMode="auto">
          <a:xfrm>
            <a:off x="5607050" y="1314450"/>
            <a:ext cx="2970213" cy="404813"/>
            <a:chOff x="3532" y="828"/>
            <a:chExt cx="1871" cy="255"/>
          </a:xfrm>
        </p:grpSpPr>
        <p:sp>
          <p:nvSpPr>
            <p:cNvPr id="793618" name="Text Box 18"/>
            <p:cNvSpPr txBox="1">
              <a:spLocks noChangeArrowheads="1"/>
            </p:cNvSpPr>
            <p:nvPr/>
          </p:nvSpPr>
          <p:spPr bwMode="auto">
            <a:xfrm>
              <a:off x="4071" y="828"/>
              <a:ext cx="1332"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en-US" altLang="zh-CN" b="1">
                  <a:solidFill>
                    <a:srgbClr val="FF3300"/>
                  </a:solidFill>
                  <a:latin typeface="微软雅黑" pitchFamily="34" charset="-122"/>
                  <a:ea typeface="微软雅黑" pitchFamily="34" charset="-122"/>
                </a:rPr>
                <a:t>if (a-10)</a:t>
              </a:r>
              <a:r>
                <a:rPr lang="en-US" altLang="zh-CN" b="1">
                  <a:solidFill>
                    <a:srgbClr val="FF3300"/>
                  </a:solidFill>
                  <a:latin typeface="微软雅黑" pitchFamily="34" charset="-122"/>
                  <a:ea typeface="微软雅黑" pitchFamily="34" charset="-122"/>
                  <a:sym typeface="Symbol" pitchFamily="18" charset="2"/>
                </a:rPr>
                <a:t>&gt;7 </a:t>
              </a:r>
              <a:r>
                <a:rPr lang="zh-CN" altLang="en-US" b="1">
                  <a:solidFill>
                    <a:srgbClr val="FF3300"/>
                  </a:solidFill>
                  <a:latin typeface="微软雅黑" pitchFamily="34" charset="-122"/>
                  <a:ea typeface="微软雅黑" pitchFamily="34" charset="-122"/>
                  <a:sym typeface="Symbol" pitchFamily="18" charset="2"/>
                </a:rPr>
                <a:t>转 </a:t>
              </a:r>
              <a:r>
                <a:rPr lang="en-US" altLang="zh-CN" b="1">
                  <a:solidFill>
                    <a:srgbClr val="FF3300"/>
                  </a:solidFill>
                  <a:latin typeface="微软雅黑" pitchFamily="34" charset="-122"/>
                  <a:ea typeface="微软雅黑" pitchFamily="34" charset="-122"/>
                  <a:sym typeface="Symbol" pitchFamily="18" charset="2"/>
                </a:rPr>
                <a:t>L5</a:t>
              </a:r>
            </a:p>
          </p:txBody>
        </p:sp>
        <p:sp>
          <p:nvSpPr>
            <p:cNvPr id="793619" name="AutoShape 19"/>
            <p:cNvSpPr>
              <a:spLocks/>
            </p:cNvSpPr>
            <p:nvPr/>
          </p:nvSpPr>
          <p:spPr bwMode="auto">
            <a:xfrm>
              <a:off x="3532" y="828"/>
              <a:ext cx="57" cy="255"/>
            </a:xfrm>
            <a:prstGeom prst="rightBracket">
              <a:avLst>
                <a:gd name="adj" fmla="val 37281"/>
              </a:avLst>
            </a:prstGeom>
            <a:noFill/>
            <a:ln w="9525">
              <a:solidFill>
                <a:srgbClr val="FF3300"/>
              </a:solidFill>
              <a:round/>
              <a:headEnd/>
              <a:tailEnd/>
            </a:ln>
            <a:effectLst/>
          </p:spPr>
          <p:txBody>
            <a:bodyPr wrap="none" anchor="ctr"/>
            <a:lstStyle/>
            <a:p>
              <a:endParaRPr lang="zh-CN" altLang="en-US"/>
            </a:p>
          </p:txBody>
        </p:sp>
        <p:sp>
          <p:nvSpPr>
            <p:cNvPr id="793620" name="Line 20"/>
            <p:cNvSpPr>
              <a:spLocks noChangeShapeType="1"/>
            </p:cNvSpPr>
            <p:nvPr/>
          </p:nvSpPr>
          <p:spPr bwMode="auto">
            <a:xfrm flipH="1">
              <a:off x="3589" y="941"/>
              <a:ext cx="425"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793621" name="Group 21"/>
          <p:cNvGrpSpPr>
            <a:grpSpLocks/>
          </p:cNvGrpSpPr>
          <p:nvPr/>
        </p:nvGrpSpPr>
        <p:grpSpPr bwMode="auto">
          <a:xfrm>
            <a:off x="6102350" y="1763713"/>
            <a:ext cx="2700338" cy="366712"/>
            <a:chOff x="3844" y="1111"/>
            <a:chExt cx="1701" cy="231"/>
          </a:xfrm>
        </p:grpSpPr>
        <p:sp>
          <p:nvSpPr>
            <p:cNvPr id="793622" name="Line 22"/>
            <p:cNvSpPr>
              <a:spLocks noChangeShapeType="1"/>
            </p:cNvSpPr>
            <p:nvPr/>
          </p:nvSpPr>
          <p:spPr bwMode="auto">
            <a:xfrm flipH="1">
              <a:off x="3844" y="1196"/>
              <a:ext cx="198" cy="0"/>
            </a:xfrm>
            <a:prstGeom prst="line">
              <a:avLst/>
            </a:prstGeom>
            <a:noFill/>
            <a:ln w="9525">
              <a:solidFill>
                <a:srgbClr val="FF3300"/>
              </a:solidFill>
              <a:round/>
              <a:headEnd/>
              <a:tailEnd type="triangle" w="med" len="med"/>
            </a:ln>
            <a:effectLst/>
          </p:spPr>
          <p:txBody>
            <a:bodyPr/>
            <a:lstStyle/>
            <a:p>
              <a:endParaRPr lang="zh-CN" altLang="en-US"/>
            </a:p>
          </p:txBody>
        </p:sp>
        <p:sp>
          <p:nvSpPr>
            <p:cNvPr id="793623" name="Text Box 23"/>
            <p:cNvSpPr txBox="1">
              <a:spLocks noChangeArrowheads="1"/>
            </p:cNvSpPr>
            <p:nvPr/>
          </p:nvSpPr>
          <p:spPr bwMode="auto">
            <a:xfrm>
              <a:off x="4071" y="1111"/>
              <a:ext cx="1474"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zh-CN" altLang="en-US" b="1">
                  <a:latin typeface="微软雅黑" pitchFamily="34" charset="-122"/>
                  <a:ea typeface="微软雅黑" pitchFamily="34" charset="-122"/>
                </a:rPr>
                <a:t>转</a:t>
              </a:r>
              <a:r>
                <a:rPr lang="en-US" altLang="zh-CN" b="1">
                  <a:solidFill>
                    <a:srgbClr val="3333CC"/>
                  </a:solidFill>
                  <a:latin typeface="微软雅黑" pitchFamily="34" charset="-122"/>
                  <a:ea typeface="微软雅黑" pitchFamily="34" charset="-122"/>
                </a:rPr>
                <a:t>.L8+4*i</a:t>
              </a:r>
              <a:r>
                <a:rPr lang="en-US" altLang="zh-CN" b="1">
                  <a:latin typeface="微软雅黑" pitchFamily="34" charset="-122"/>
                  <a:ea typeface="微软雅黑" pitchFamily="34" charset="-122"/>
                </a:rPr>
                <a:t> </a:t>
              </a:r>
              <a:r>
                <a:rPr lang="zh-CN" altLang="en-US" b="1">
                  <a:latin typeface="微软雅黑" pitchFamily="34" charset="-122"/>
                  <a:ea typeface="微软雅黑" pitchFamily="34" charset="-122"/>
                </a:rPr>
                <a:t>处的地址</a:t>
              </a:r>
            </a:p>
          </p:txBody>
        </p:sp>
      </p:grpSp>
      <p:grpSp>
        <p:nvGrpSpPr>
          <p:cNvPr id="793624" name="Group 24"/>
          <p:cNvGrpSpPr>
            <a:grpSpLocks/>
          </p:cNvGrpSpPr>
          <p:nvPr/>
        </p:nvGrpSpPr>
        <p:grpSpPr bwMode="auto">
          <a:xfrm>
            <a:off x="8216900" y="4306888"/>
            <a:ext cx="628650" cy="2362200"/>
            <a:chOff x="5177" y="2699"/>
            <a:chExt cx="396" cy="1488"/>
          </a:xfrm>
        </p:grpSpPr>
        <p:sp>
          <p:nvSpPr>
            <p:cNvPr id="793625" name="Text Box 25"/>
            <p:cNvSpPr txBox="1">
              <a:spLocks noChangeArrowheads="1"/>
            </p:cNvSpPr>
            <p:nvPr/>
          </p:nvSpPr>
          <p:spPr bwMode="auto">
            <a:xfrm>
              <a:off x="5204" y="2889"/>
              <a:ext cx="369" cy="1298"/>
            </a:xfrm>
            <a:prstGeom prst="rect">
              <a:avLst/>
            </a:prstGeom>
            <a:noFill/>
            <a:ln w="9525" algn="ctr">
              <a:noFill/>
              <a:miter lim="800000"/>
              <a:headEnd/>
              <a:tailEnd/>
            </a:ln>
            <a:effectLst/>
          </p:spPr>
          <p:txBody>
            <a:bodyPr>
              <a:spAutoFit/>
            </a:bodyPr>
            <a:lstStyle/>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10</a:t>
              </a:r>
            </a:p>
            <a:p>
              <a:pPr marL="342900" indent="-342900" eaLnBrk="0" hangingPunct="0">
                <a:lnSpc>
                  <a:spcPct val="95000"/>
                </a:lnSpc>
              </a:pPr>
              <a:r>
                <a:rPr lang="en-US" altLang="zh-CN" sz="1700" b="1">
                  <a:solidFill>
                    <a:srgbClr val="007635"/>
                  </a:solidFill>
                  <a:latin typeface="微软雅黑" pitchFamily="34" charset="-122"/>
                  <a:ea typeface="微软雅黑" pitchFamily="34" charset="-122"/>
                </a:rPr>
                <a:t>11</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12</a:t>
              </a:r>
            </a:p>
            <a:p>
              <a:pPr marL="342900" indent="-342900" eaLnBrk="0" hangingPunct="0">
                <a:lnSpc>
                  <a:spcPct val="95000"/>
                </a:lnSpc>
              </a:pPr>
              <a:r>
                <a:rPr lang="en-US" altLang="zh-CN" sz="1700" b="1">
                  <a:solidFill>
                    <a:srgbClr val="007635"/>
                  </a:solidFill>
                  <a:latin typeface="微软雅黑" pitchFamily="34" charset="-122"/>
                  <a:ea typeface="微软雅黑" pitchFamily="34" charset="-122"/>
                </a:rPr>
                <a:t>13</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14</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15</a:t>
              </a:r>
            </a:p>
            <a:p>
              <a:pPr marL="342900" indent="-342900" eaLnBrk="0" hangingPunct="0">
                <a:lnSpc>
                  <a:spcPct val="95000"/>
                </a:lnSpc>
              </a:pPr>
              <a:r>
                <a:rPr lang="en-US" altLang="zh-CN" sz="1700" b="1">
                  <a:solidFill>
                    <a:srgbClr val="007635"/>
                  </a:solidFill>
                  <a:latin typeface="微软雅黑" pitchFamily="34" charset="-122"/>
                  <a:ea typeface="微软雅黑" pitchFamily="34" charset="-122"/>
                </a:rPr>
                <a:t>16</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17</a:t>
              </a:r>
            </a:p>
          </p:txBody>
        </p:sp>
        <p:sp>
          <p:nvSpPr>
            <p:cNvPr id="793626" name="Text Box 26"/>
            <p:cNvSpPr txBox="1">
              <a:spLocks noChangeArrowheads="1"/>
            </p:cNvSpPr>
            <p:nvPr/>
          </p:nvSpPr>
          <p:spPr bwMode="auto">
            <a:xfrm>
              <a:off x="5177" y="2699"/>
              <a:ext cx="368"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en-US" altLang="zh-CN" b="1">
                  <a:solidFill>
                    <a:srgbClr val="FF3300"/>
                  </a:solidFill>
                  <a:latin typeface="微软雅黑" pitchFamily="34" charset="-122"/>
                  <a:ea typeface="微软雅黑" pitchFamily="34" charset="-122"/>
                </a:rPr>
                <a:t>a=</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sp>
        <p:nvSpPr>
          <p:cNvPr id="4" name="Rectangle 1"/>
          <p:cNvSpPr txBox="1">
            <a:spLocks noChangeArrowheads="1"/>
          </p:cNvSpPr>
          <p:nvPr/>
        </p:nvSpPr>
        <p:spPr bwMode="auto">
          <a:xfrm>
            <a:off x="427038" y="0"/>
            <a:ext cx="8716962" cy="782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kern="0" smtClean="0"/>
              <a:t>可重定位目标文件格式</a:t>
            </a:r>
            <a:endParaRPr lang="zh-CN" altLang="en-GB" kern="0" dirty="0" smtClean="0"/>
          </a:p>
        </p:txBody>
      </p:sp>
      <p:sp>
        <p:nvSpPr>
          <p:cNvPr id="5" name="Rectangle 2"/>
          <p:cNvSpPr txBox="1">
            <a:spLocks noChangeArrowheads="1"/>
          </p:cNvSpPr>
          <p:nvPr/>
        </p:nvSpPr>
        <p:spPr bwMode="auto">
          <a:xfrm>
            <a:off x="236538" y="774700"/>
            <a:ext cx="5535612" cy="5786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kern="0" smtClean="0">
                <a:latin typeface="微软雅黑" pitchFamily="34" charset="-122"/>
                <a:ea typeface="微软雅黑" pitchFamily="34" charset="-122"/>
              </a:rPr>
              <a:t>.symtab </a:t>
            </a:r>
            <a:r>
              <a:rPr lang="en-GB" altLang="zh-CN" sz="2000" kern="0" smtClean="0">
                <a:latin typeface="微软雅黑" pitchFamily="34" charset="-122"/>
                <a:ea typeface="微软雅黑" pitchFamily="34" charset="-122"/>
              </a:rPr>
              <a:t>节</a:t>
            </a:r>
            <a:endParaRPr lang="en-GB" altLang="en-GB" sz="2000" kern="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kern="0" smtClean="0">
                <a:latin typeface="微软雅黑" pitchFamily="34" charset="-122"/>
                <a:ea typeface="微软雅黑" pitchFamily="34" charset="-122"/>
              </a:rPr>
              <a:t>存放函数和全局变量 </a:t>
            </a:r>
            <a:r>
              <a:rPr lang="en-GB" altLang="zh-CN" kern="0" smtClean="0">
                <a:latin typeface="微软雅黑" pitchFamily="34" charset="-122"/>
                <a:ea typeface="微软雅黑" pitchFamily="34" charset="-122"/>
              </a:rPr>
              <a:t>（</a:t>
            </a:r>
            <a:r>
              <a:rPr lang="zh-CN" altLang="en-GB" kern="0" smtClean="0">
                <a:latin typeface="微软雅黑" pitchFamily="34" charset="-122"/>
                <a:ea typeface="微软雅黑" pitchFamily="34" charset="-122"/>
              </a:rPr>
              <a:t>符号表）</a:t>
            </a:r>
            <a:r>
              <a:rPr lang="en-GB" altLang="en-GB" kern="0" smtClean="0">
                <a:latin typeface="微软雅黑" pitchFamily="34" charset="-122"/>
                <a:ea typeface="微软雅黑" pitchFamily="34" charset="-122"/>
              </a:rPr>
              <a:t>信息 ，它不包括局部变量</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kern="0" smtClean="0">
                <a:latin typeface="微软雅黑" pitchFamily="34" charset="-122"/>
                <a:ea typeface="微软雅黑" pitchFamily="34" charset="-122"/>
              </a:rPr>
              <a:t>.rel.text </a:t>
            </a:r>
            <a:r>
              <a:rPr lang="en-GB" altLang="zh-CN" sz="2000" kern="0" smtClean="0">
                <a:latin typeface="微软雅黑" pitchFamily="34" charset="-122"/>
                <a:ea typeface="微软雅黑" pitchFamily="34" charset="-122"/>
              </a:rPr>
              <a:t>节</a:t>
            </a:r>
            <a:endParaRPr lang="en-GB" altLang="en-GB" sz="2000" kern="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kern="0" smtClean="0">
                <a:latin typeface="微软雅黑" pitchFamily="34" charset="-122"/>
                <a:ea typeface="微软雅黑" pitchFamily="34" charset="-122"/>
              </a:rPr>
              <a:t>.text节的重定位信息，用于重新修改代码段的指令中的地址信息</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kern="0" smtClean="0">
                <a:latin typeface="微软雅黑" pitchFamily="34" charset="-122"/>
                <a:ea typeface="微软雅黑" pitchFamily="34" charset="-122"/>
              </a:rPr>
              <a:t>.rel.data </a:t>
            </a:r>
            <a:r>
              <a:rPr lang="en-GB" altLang="zh-CN" sz="2000" kern="0" smtClean="0">
                <a:latin typeface="微软雅黑" pitchFamily="34" charset="-122"/>
                <a:ea typeface="微软雅黑" pitchFamily="34" charset="-122"/>
              </a:rPr>
              <a:t>节</a:t>
            </a:r>
            <a:endParaRPr lang="en-GB" altLang="en-GB" sz="2000" kern="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kern="0" smtClean="0">
                <a:latin typeface="微软雅黑" pitchFamily="34" charset="-122"/>
                <a:ea typeface="微软雅黑" pitchFamily="34" charset="-122"/>
              </a:rPr>
              <a:t>.data节的重定位信息，用于对被模块使用或定义的全局变量进行重定位的信息</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kern="0" smtClean="0">
                <a:latin typeface="微软雅黑" pitchFamily="34" charset="-122"/>
                <a:ea typeface="微软雅黑" pitchFamily="34" charset="-122"/>
              </a:rPr>
              <a:t>.debug </a:t>
            </a:r>
            <a:r>
              <a:rPr lang="en-GB" altLang="zh-CN" sz="2000" kern="0" smtClean="0">
                <a:latin typeface="微软雅黑" pitchFamily="34" charset="-122"/>
                <a:ea typeface="微软雅黑" pitchFamily="34" charset="-122"/>
              </a:rPr>
              <a:t>节</a:t>
            </a:r>
            <a:endParaRPr lang="en-GB" altLang="en-GB" sz="2000" kern="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kern="0" smtClean="0">
                <a:latin typeface="微软雅黑" pitchFamily="34" charset="-122"/>
                <a:ea typeface="微软雅黑" pitchFamily="34" charset="-122"/>
              </a:rPr>
              <a:t>调试用符号表 (gcc -g)</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smtClean="0">
                <a:latin typeface="微软雅黑" pitchFamily="34" charset="-122"/>
                <a:ea typeface="微软雅黑" pitchFamily="34" charset="-122"/>
              </a:rPr>
              <a:t>s</a:t>
            </a:r>
            <a:r>
              <a:rPr lang="en-GB" altLang="en-GB" sz="2000" kern="0" smtClean="0">
                <a:latin typeface="微软雅黑" pitchFamily="34" charset="-122"/>
                <a:ea typeface="微软雅黑" pitchFamily="34" charset="-122"/>
              </a:rPr>
              <a:t>trtab </a:t>
            </a:r>
            <a:r>
              <a:rPr lang="en-GB" altLang="zh-CN" sz="2000" kern="0" smtClean="0">
                <a:latin typeface="微软雅黑" pitchFamily="34" charset="-122"/>
                <a:ea typeface="微软雅黑" pitchFamily="34" charset="-122"/>
              </a:rPr>
              <a:t>节</a:t>
            </a:r>
            <a:endParaRPr lang="en-GB" altLang="en-GB" sz="2000" kern="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kern="0" smtClean="0">
                <a:latin typeface="微软雅黑" pitchFamily="34" charset="-122"/>
                <a:ea typeface="微软雅黑" pitchFamily="34" charset="-122"/>
              </a:rPr>
              <a:t>包含symtab和debug节中符号及节名</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kern="0" smtClean="0">
                <a:latin typeface="微软雅黑" pitchFamily="34" charset="-122"/>
                <a:ea typeface="微软雅黑" pitchFamily="34" charset="-122"/>
              </a:rPr>
              <a:t>Section header table</a:t>
            </a:r>
            <a:r>
              <a:rPr lang="en-GB" altLang="en-GB" sz="2000" kern="0" smtClean="0">
                <a:solidFill>
                  <a:srgbClr val="FF0000"/>
                </a:solidFill>
                <a:latin typeface="微软雅黑" pitchFamily="34" charset="-122"/>
                <a:ea typeface="微软雅黑" pitchFamily="34" charset="-122"/>
              </a:rPr>
              <a:t>（节头表）</a:t>
            </a: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kern="0" smtClean="0">
                <a:latin typeface="微软雅黑" pitchFamily="34" charset="-122"/>
                <a:ea typeface="微软雅黑" pitchFamily="34" charset="-122"/>
              </a:rPr>
              <a:t>每个节的</a:t>
            </a:r>
            <a:r>
              <a:rPr lang="zh-CN" altLang="en-GB" kern="0" smtClean="0">
                <a:latin typeface="微软雅黑" pitchFamily="34" charset="-122"/>
                <a:ea typeface="微软雅黑" pitchFamily="34" charset="-122"/>
              </a:rPr>
              <a:t>节名、偏移和大小</a:t>
            </a:r>
            <a:endParaRPr lang="zh-CN" altLang="en-GB" kern="0" smtClean="0">
              <a:latin typeface="微软雅黑" pitchFamily="34" charset="-122"/>
              <a:ea typeface="微软雅黑" pitchFamily="34" charset="-122"/>
            </a:endParaRPr>
          </a:p>
        </p:txBody>
      </p:sp>
      <p:sp>
        <p:nvSpPr>
          <p:cNvPr id="6" name="Line 18"/>
          <p:cNvSpPr>
            <a:spLocks noChangeShapeType="1"/>
          </p:cNvSpPr>
          <p:nvPr/>
        </p:nvSpPr>
        <p:spPr bwMode="auto">
          <a:xfrm>
            <a:off x="1727200" y="871538"/>
            <a:ext cx="4078288" cy="2438400"/>
          </a:xfrm>
          <a:prstGeom prst="line">
            <a:avLst/>
          </a:prstGeom>
          <a:noFill/>
          <a:ln w="19050">
            <a:solidFill>
              <a:srgbClr val="FF0000"/>
            </a:solidFill>
            <a:round/>
            <a:headEnd/>
            <a:tailEnd type="triangle" w="med" len="med"/>
          </a:ln>
          <a:effectLst/>
        </p:spPr>
        <p:txBody>
          <a:bodyPr/>
          <a:lstStyle/>
          <a:p>
            <a:endParaRPr lang="zh-CN" altLang="en-US"/>
          </a:p>
        </p:txBody>
      </p:sp>
      <p:sp>
        <p:nvSpPr>
          <p:cNvPr id="7" name="Line 19"/>
          <p:cNvSpPr>
            <a:spLocks noChangeShapeType="1"/>
          </p:cNvSpPr>
          <p:nvPr/>
        </p:nvSpPr>
        <p:spPr bwMode="auto">
          <a:xfrm>
            <a:off x="1698625" y="2105025"/>
            <a:ext cx="4208463" cy="1727200"/>
          </a:xfrm>
          <a:prstGeom prst="line">
            <a:avLst/>
          </a:prstGeom>
          <a:noFill/>
          <a:ln w="19050">
            <a:solidFill>
              <a:srgbClr val="FF0000"/>
            </a:solidFill>
            <a:round/>
            <a:headEnd/>
            <a:tailEnd type="triangle" w="med" len="med"/>
          </a:ln>
          <a:effectLst/>
        </p:spPr>
        <p:txBody>
          <a:bodyPr/>
          <a:lstStyle/>
          <a:p>
            <a:endParaRPr lang="zh-CN" altLang="en-US"/>
          </a:p>
        </p:txBody>
      </p:sp>
      <p:sp>
        <p:nvSpPr>
          <p:cNvPr id="8" name="Line 20"/>
          <p:cNvSpPr>
            <a:spLocks noChangeShapeType="1"/>
          </p:cNvSpPr>
          <p:nvPr/>
        </p:nvSpPr>
        <p:spPr bwMode="auto">
          <a:xfrm>
            <a:off x="1755775" y="3279775"/>
            <a:ext cx="4049713" cy="1060450"/>
          </a:xfrm>
          <a:prstGeom prst="line">
            <a:avLst/>
          </a:prstGeom>
          <a:noFill/>
          <a:ln w="19050">
            <a:solidFill>
              <a:srgbClr val="FF0000"/>
            </a:solidFill>
            <a:round/>
            <a:headEnd/>
            <a:tailEnd type="triangle" w="med" len="med"/>
          </a:ln>
          <a:effectLst/>
        </p:spPr>
        <p:txBody>
          <a:bodyPr/>
          <a:lstStyle/>
          <a:p>
            <a:endParaRPr lang="zh-CN" altLang="en-US"/>
          </a:p>
        </p:txBody>
      </p:sp>
      <p:sp>
        <p:nvSpPr>
          <p:cNvPr id="9" name="Line 21"/>
          <p:cNvSpPr>
            <a:spLocks noChangeShapeType="1"/>
          </p:cNvSpPr>
          <p:nvPr/>
        </p:nvSpPr>
        <p:spPr bwMode="auto">
          <a:xfrm>
            <a:off x="1682750" y="4397375"/>
            <a:ext cx="4122738" cy="436563"/>
          </a:xfrm>
          <a:prstGeom prst="line">
            <a:avLst/>
          </a:prstGeom>
          <a:noFill/>
          <a:ln w="19050">
            <a:solidFill>
              <a:srgbClr val="FF0000"/>
            </a:solidFill>
            <a:round/>
            <a:headEnd/>
            <a:tailEnd type="triangle" w="med" len="med"/>
          </a:ln>
          <a:effectLst/>
        </p:spPr>
        <p:txBody>
          <a:bodyPr/>
          <a:lstStyle/>
          <a:p>
            <a:endParaRPr lang="zh-CN" altLang="en-US"/>
          </a:p>
        </p:txBody>
      </p:sp>
      <p:sp>
        <p:nvSpPr>
          <p:cNvPr id="10" name="Line 22"/>
          <p:cNvSpPr>
            <a:spLocks noChangeShapeType="1"/>
          </p:cNvSpPr>
          <p:nvPr/>
        </p:nvSpPr>
        <p:spPr bwMode="auto">
          <a:xfrm>
            <a:off x="1552575" y="5210175"/>
            <a:ext cx="4252913" cy="87313"/>
          </a:xfrm>
          <a:prstGeom prst="line">
            <a:avLst/>
          </a:prstGeom>
          <a:noFill/>
          <a:ln w="19050">
            <a:solidFill>
              <a:srgbClr val="FF0000"/>
            </a:solidFill>
            <a:round/>
            <a:headEnd/>
            <a:tailEnd type="triangle" w="med" len="med"/>
          </a:ln>
          <a:effectLst/>
        </p:spPr>
        <p:txBody>
          <a:bodyPr/>
          <a:lstStyle/>
          <a:p>
            <a:endParaRPr lang="zh-CN" altLang="en-US"/>
          </a:p>
        </p:txBody>
      </p:sp>
      <p:sp>
        <p:nvSpPr>
          <p:cNvPr id="11" name="Line 23"/>
          <p:cNvSpPr>
            <a:spLocks noChangeShapeType="1"/>
          </p:cNvSpPr>
          <p:nvPr/>
        </p:nvSpPr>
        <p:spPr bwMode="auto">
          <a:xfrm>
            <a:off x="4194175" y="6037263"/>
            <a:ext cx="1655763" cy="349250"/>
          </a:xfrm>
          <a:prstGeom prst="line">
            <a:avLst/>
          </a:prstGeom>
          <a:noFill/>
          <a:ln w="19050">
            <a:solidFill>
              <a:srgbClr val="FF0000"/>
            </a:solidFill>
            <a:round/>
            <a:headEnd/>
            <a:tailEnd type="triangle" w="med" len="med"/>
          </a:ln>
          <a:effectLst/>
        </p:spPr>
        <p:txBody>
          <a:bodyPr/>
          <a:lstStyle/>
          <a:p>
            <a:endParaRPr lang="zh-CN" altLang="en-US"/>
          </a:p>
        </p:txBody>
      </p:sp>
      <p:grpSp>
        <p:nvGrpSpPr>
          <p:cNvPr id="12" name="Group 24"/>
          <p:cNvGrpSpPr>
            <a:grpSpLocks/>
          </p:cNvGrpSpPr>
          <p:nvPr/>
        </p:nvGrpSpPr>
        <p:grpSpPr bwMode="auto">
          <a:xfrm>
            <a:off x="5883275" y="493713"/>
            <a:ext cx="3260725" cy="6149975"/>
            <a:chOff x="3693" y="912"/>
            <a:chExt cx="2054" cy="3104"/>
          </a:xfrm>
        </p:grpSpPr>
        <p:sp>
          <p:nvSpPr>
            <p:cNvPr id="13"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ELF </a:t>
              </a:r>
              <a:r>
                <a:rPr lang="zh-CN" altLang="en-GB" sz="2000" b="1">
                  <a:latin typeface="微软雅黑" pitchFamily="34" charset="-122"/>
                  <a:ea typeface="微软雅黑" pitchFamily="34" charset="-122"/>
                  <a:cs typeface="msgothic"/>
                </a:rPr>
                <a:t>头</a:t>
              </a:r>
            </a:p>
          </p:txBody>
        </p:sp>
        <p:sp>
          <p:nvSpPr>
            <p:cNvPr id="14"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15"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16"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17"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8"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9"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20"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21"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latin typeface="微软雅黑" pitchFamily="34" charset="-122"/>
                  <a:ea typeface="微软雅黑" pitchFamily="34" charset="-122"/>
                  <a:cs typeface="msgothic"/>
                </a:rPr>
                <a:t>）</a:t>
              </a:r>
            </a:p>
          </p:txBody>
        </p:sp>
        <p:sp>
          <p:nvSpPr>
            <p:cNvPr id="22" name="Text Box 13"/>
            <p:cNvSpPr txBox="1">
              <a:spLocks noChangeArrowheads="1"/>
            </p:cNvSpPr>
            <p:nvPr/>
          </p:nvSpPr>
          <p:spPr bwMode="auto">
            <a:xfrm>
              <a:off x="5568" y="912"/>
              <a:ext cx="179"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23"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.data </a:t>
              </a:r>
              <a:r>
                <a:rPr lang="zh-CN" altLang="en-GB" sz="2000" b="1">
                  <a:latin typeface="微软雅黑" pitchFamily="34" charset="-122"/>
                  <a:ea typeface="微软雅黑" pitchFamily="34" charset="-122"/>
                  <a:cs typeface="msgothic"/>
                </a:rPr>
                <a:t>节</a:t>
              </a:r>
            </a:p>
          </p:txBody>
        </p:sp>
        <p:sp>
          <p:nvSpPr>
            <p:cNvPr id="2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25"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spTree>
    <p:extLst>
      <p:ext uri="{BB962C8B-B14F-4D97-AF65-F5344CB8AC3E}">
        <p14:creationId xmlns:p14="http://schemas.microsoft.com/office/powerpoint/2010/main" val="107152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smtClean="0"/>
              <a:t>可执行文件的链接生成</a:t>
            </a:r>
          </a:p>
        </p:txBody>
      </p:sp>
      <p:sp>
        <p:nvSpPr>
          <p:cNvPr id="505859" name="Rectangle 3"/>
          <p:cNvSpPr>
            <a:spLocks noGrp="1" noChangeArrowheads="1"/>
          </p:cNvSpPr>
          <p:nvPr>
            <p:ph type="body" idx="1"/>
          </p:nvPr>
        </p:nvSpPr>
        <p:spPr>
          <a:xfrm>
            <a:off x="461963" y="787400"/>
            <a:ext cx="8229600" cy="5759450"/>
          </a:xfrm>
        </p:spPr>
        <p:txBody>
          <a:bodyPr/>
          <a:lstStyle/>
          <a:p>
            <a:pPr>
              <a:lnSpc>
                <a:spcPct val="105000"/>
              </a:lnSpc>
            </a:pPr>
            <a:r>
              <a:rPr lang="zh-CN" altLang="en-US" smtClean="0">
                <a:ea typeface="微软雅黑" pitchFamily="34" charset="-122"/>
              </a:rPr>
              <a:t>主要教学目标</a:t>
            </a:r>
          </a:p>
          <a:p>
            <a:pPr lvl="1">
              <a:lnSpc>
                <a:spcPct val="105000"/>
              </a:lnSpc>
            </a:pPr>
            <a:r>
              <a:rPr lang="zh-CN" altLang="en-US" sz="2200" smtClean="0">
                <a:ea typeface="微软雅黑" pitchFamily="34" charset="-122"/>
              </a:rPr>
              <a:t>使学生了解链接器是如何工作的，从而能够养成良好的程序设计习惯，并增加程序调试能力。</a:t>
            </a:r>
          </a:p>
          <a:p>
            <a:pPr lvl="1">
              <a:lnSpc>
                <a:spcPct val="105000"/>
              </a:lnSpc>
            </a:pPr>
            <a:r>
              <a:rPr lang="zh-CN" altLang="en-US" sz="2200" smtClean="0">
                <a:ea typeface="微软雅黑" pitchFamily="34" charset="-122"/>
              </a:rPr>
              <a:t>通过了解可执行文件的存储器映像来进一步深入理解进程的虚拟地址空间的概念。</a:t>
            </a:r>
          </a:p>
          <a:p>
            <a:pPr>
              <a:lnSpc>
                <a:spcPct val="105000"/>
              </a:lnSpc>
            </a:pPr>
            <a:r>
              <a:rPr lang="zh-CN" altLang="en-US" smtClean="0">
                <a:ea typeface="微软雅黑" pitchFamily="34" charset="-122"/>
              </a:rPr>
              <a:t>包括以下内容</a:t>
            </a:r>
          </a:p>
          <a:p>
            <a:pPr lvl="1">
              <a:lnSpc>
                <a:spcPct val="105000"/>
              </a:lnSpc>
            </a:pPr>
            <a:r>
              <a:rPr lang="zh-CN" altLang="en-US" sz="2200" smtClean="0">
                <a:ea typeface="微软雅黑" pitchFamily="34" charset="-122"/>
              </a:rPr>
              <a:t>链接和静态链接概念</a:t>
            </a:r>
          </a:p>
          <a:p>
            <a:pPr lvl="1">
              <a:lnSpc>
                <a:spcPct val="105000"/>
              </a:lnSpc>
            </a:pPr>
            <a:r>
              <a:rPr lang="zh-CN" altLang="en-US" sz="2200" smtClean="0">
                <a:ea typeface="微软雅黑" pitchFamily="34" charset="-122"/>
              </a:rPr>
              <a:t>三种目标文件格式</a:t>
            </a:r>
          </a:p>
          <a:p>
            <a:pPr lvl="1">
              <a:lnSpc>
                <a:spcPct val="105000"/>
              </a:lnSpc>
            </a:pPr>
            <a:r>
              <a:rPr lang="zh-CN" altLang="en-US" sz="2200" smtClean="0">
                <a:ea typeface="微软雅黑" pitchFamily="34" charset="-122"/>
              </a:rPr>
              <a:t>符号及符号表、符号解析</a:t>
            </a:r>
          </a:p>
          <a:p>
            <a:pPr lvl="1">
              <a:lnSpc>
                <a:spcPct val="105000"/>
              </a:lnSpc>
            </a:pPr>
            <a:r>
              <a:rPr lang="zh-CN" altLang="en-US" sz="2200" smtClean="0">
                <a:ea typeface="微软雅黑" pitchFamily="34" charset="-122"/>
              </a:rPr>
              <a:t>使用静态库链接</a:t>
            </a:r>
          </a:p>
          <a:p>
            <a:pPr lvl="1">
              <a:lnSpc>
                <a:spcPct val="105000"/>
              </a:lnSpc>
            </a:pPr>
            <a:r>
              <a:rPr lang="zh-CN" altLang="en-US" sz="2200" smtClean="0">
                <a:ea typeface="微软雅黑" pitchFamily="34" charset="-122"/>
              </a:rPr>
              <a:t>重定位信息及重定位过程</a:t>
            </a:r>
          </a:p>
          <a:p>
            <a:pPr lvl="1">
              <a:lnSpc>
                <a:spcPct val="105000"/>
              </a:lnSpc>
            </a:pPr>
            <a:r>
              <a:rPr lang="zh-CN" altLang="en-US" sz="2200" smtClean="0">
                <a:ea typeface="微软雅黑" pitchFamily="34" charset="-122"/>
              </a:rPr>
              <a:t>可执行文件的存储器映像</a:t>
            </a:r>
          </a:p>
          <a:p>
            <a:pPr lvl="1">
              <a:lnSpc>
                <a:spcPct val="105000"/>
              </a:lnSpc>
            </a:pPr>
            <a:r>
              <a:rPr lang="zh-CN" altLang="en-US" sz="2200" smtClean="0">
                <a:ea typeface="微软雅黑" pitchFamily="34" charset="-122"/>
              </a:rPr>
              <a:t>可执行文件的加载</a:t>
            </a:r>
          </a:p>
          <a:p>
            <a:pPr lvl="1">
              <a:lnSpc>
                <a:spcPct val="105000"/>
              </a:lnSpc>
            </a:pPr>
            <a:r>
              <a:rPr lang="zh-CN" altLang="en-US" sz="2200" smtClean="0">
                <a:ea typeface="微软雅黑" pitchFamily="34" charset="-122"/>
              </a:rPr>
              <a:t>共享（动态）库链接</a:t>
            </a:r>
            <a:endParaRPr lang="en-US" altLang="zh-CN" sz="2200" smtClean="0">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altLang="zh-CN" dirty="0" smtClean="0"/>
              <a:t>ELF</a:t>
            </a:r>
            <a:r>
              <a:rPr lang="zh-CN" altLang="en-US" dirty="0" smtClean="0"/>
              <a:t>文件信息举例</a:t>
            </a:r>
          </a:p>
        </p:txBody>
      </p:sp>
      <p:sp>
        <p:nvSpPr>
          <p:cNvPr id="766979" name="Rectangle 3"/>
          <p:cNvSpPr>
            <a:spLocks noGrp="1" noChangeArrowheads="1"/>
          </p:cNvSpPr>
          <p:nvPr>
            <p:ph type="body" idx="1"/>
          </p:nvPr>
        </p:nvSpPr>
        <p:spPr>
          <a:xfrm>
            <a:off x="0" y="652463"/>
            <a:ext cx="8229600" cy="6016625"/>
          </a:xfrm>
        </p:spPr>
        <p:txBody>
          <a:bodyPr/>
          <a:lstStyle/>
          <a:p>
            <a:pPr>
              <a:lnSpc>
                <a:spcPct val="95000"/>
              </a:lnSpc>
              <a:spcBef>
                <a:spcPct val="0"/>
              </a:spcBef>
              <a:buFontTx/>
              <a:buNone/>
            </a:pPr>
            <a:r>
              <a:rPr lang="en-US" altLang="zh-CN" sz="2200" dirty="0" smtClean="0">
                <a:solidFill>
                  <a:srgbClr val="FF0000"/>
                </a:solidFill>
                <a:latin typeface="微软雅黑" pitchFamily="34" charset="-122"/>
                <a:ea typeface="微软雅黑" pitchFamily="34" charset="-122"/>
              </a:rPr>
              <a:t>$ </a:t>
            </a:r>
            <a:r>
              <a:rPr lang="en-US" altLang="zh-CN" sz="2200" dirty="0" err="1" smtClean="0">
                <a:solidFill>
                  <a:srgbClr val="FF0000"/>
                </a:solidFill>
                <a:latin typeface="微软雅黑" pitchFamily="34" charset="-122"/>
                <a:ea typeface="微软雅黑" pitchFamily="34" charset="-122"/>
              </a:rPr>
              <a:t>readelf</a:t>
            </a:r>
            <a:r>
              <a:rPr lang="en-US" altLang="zh-CN" sz="2200" dirty="0" smtClean="0">
                <a:solidFill>
                  <a:srgbClr val="FF0000"/>
                </a:solidFill>
                <a:latin typeface="微软雅黑" pitchFamily="34" charset="-122"/>
                <a:ea typeface="微软雅黑" pitchFamily="34" charset="-122"/>
              </a:rPr>
              <a:t> -h </a:t>
            </a:r>
            <a:r>
              <a:rPr lang="en-US" altLang="zh-CN" sz="2200" dirty="0" err="1" smtClean="0">
                <a:solidFill>
                  <a:srgbClr val="FF0000"/>
                </a:solidFill>
                <a:latin typeface="微软雅黑" pitchFamily="34" charset="-122"/>
                <a:ea typeface="微软雅黑" pitchFamily="34" charset="-122"/>
              </a:rPr>
              <a:t>main.o</a:t>
            </a:r>
            <a:r>
              <a:rPr lang="en-US" altLang="zh-CN" sz="2600" dirty="0" smtClean="0">
                <a:latin typeface="微软雅黑" pitchFamily="34" charset="-122"/>
                <a:ea typeface="微软雅黑" pitchFamily="34" charset="-122"/>
              </a:rPr>
              <a:t> </a:t>
            </a:r>
          </a:p>
          <a:p>
            <a:pPr>
              <a:lnSpc>
                <a:spcPct val="100000"/>
              </a:lnSpc>
              <a:spcBef>
                <a:spcPct val="0"/>
              </a:spcBef>
              <a:buFontTx/>
              <a:buNone/>
            </a:pPr>
            <a:r>
              <a:rPr lang="en-US" altLang="zh-CN" sz="1800" dirty="0" smtClean="0">
                <a:latin typeface="微软雅黑" pitchFamily="34" charset="-122"/>
                <a:ea typeface="微软雅黑" pitchFamily="34" charset="-122"/>
              </a:rPr>
              <a:t>ELF Header: </a:t>
            </a:r>
          </a:p>
          <a:p>
            <a:pPr>
              <a:lnSpc>
                <a:spcPct val="100000"/>
              </a:lnSpc>
              <a:spcBef>
                <a:spcPct val="0"/>
              </a:spcBef>
              <a:buFontTx/>
              <a:buNone/>
            </a:pPr>
            <a:r>
              <a:rPr lang="en-US" altLang="zh-CN" sz="1800" dirty="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dirty="0" smtClean="0">
                <a:latin typeface="微软雅黑" pitchFamily="34" charset="-122"/>
                <a:ea typeface="微软雅黑" pitchFamily="34" charset="-122"/>
              </a:rPr>
              <a:t>  Class:    ELF32 </a:t>
            </a:r>
          </a:p>
          <a:p>
            <a:pPr>
              <a:lnSpc>
                <a:spcPct val="100000"/>
              </a:lnSpc>
              <a:spcBef>
                <a:spcPct val="0"/>
              </a:spcBef>
              <a:buFontTx/>
              <a:buNone/>
            </a:pPr>
            <a:r>
              <a:rPr lang="en-US" altLang="zh-CN" sz="1800" dirty="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dirty="0" smtClean="0">
                <a:latin typeface="微软雅黑" pitchFamily="34" charset="-122"/>
                <a:ea typeface="微软雅黑" pitchFamily="34" charset="-122"/>
              </a:rPr>
              <a:t>  Version: 1 (current) </a:t>
            </a:r>
          </a:p>
          <a:p>
            <a:pPr>
              <a:lnSpc>
                <a:spcPct val="100000"/>
              </a:lnSpc>
              <a:spcBef>
                <a:spcPct val="0"/>
              </a:spcBef>
              <a:buFontTx/>
              <a:buNone/>
            </a:pPr>
            <a:r>
              <a:rPr lang="en-US" altLang="zh-CN" sz="1800" dirty="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dirty="0" smtClean="0">
                <a:latin typeface="微软雅黑" pitchFamily="34" charset="-122"/>
                <a:ea typeface="微软雅黑" pitchFamily="34" charset="-122"/>
              </a:rPr>
              <a:t>  ABI Version:   0 </a:t>
            </a:r>
          </a:p>
          <a:p>
            <a:pPr>
              <a:lnSpc>
                <a:spcPct val="100000"/>
              </a:lnSpc>
              <a:spcBef>
                <a:spcPct val="0"/>
              </a:spcBef>
              <a:buFontTx/>
              <a:buNone/>
            </a:pPr>
            <a:r>
              <a:rPr lang="en-US" altLang="zh-CN" sz="1800" dirty="0" smtClean="0">
                <a:latin typeface="微软雅黑" pitchFamily="34" charset="-122"/>
                <a:ea typeface="微软雅黑" pitchFamily="34" charset="-122"/>
              </a:rPr>
              <a:t>  Type:    REL (Relocatable file) </a:t>
            </a:r>
          </a:p>
          <a:p>
            <a:pPr>
              <a:lnSpc>
                <a:spcPct val="100000"/>
              </a:lnSpc>
              <a:spcBef>
                <a:spcPct val="0"/>
              </a:spcBef>
              <a:buFontTx/>
              <a:buNone/>
            </a:pPr>
            <a:r>
              <a:rPr lang="en-US" altLang="zh-CN" sz="1800" dirty="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dirty="0" smtClean="0">
                <a:latin typeface="微软雅黑" pitchFamily="34" charset="-122"/>
                <a:ea typeface="微软雅黑" pitchFamily="34" charset="-122"/>
              </a:rPr>
              <a:t>  Version:    0x1 </a:t>
            </a:r>
          </a:p>
          <a:p>
            <a:pPr>
              <a:lnSpc>
                <a:spcPct val="100000"/>
              </a:lnSpc>
              <a:spcBef>
                <a:spcPct val="0"/>
              </a:spcBef>
              <a:buFontTx/>
              <a:buNone/>
            </a:pPr>
            <a:r>
              <a:rPr lang="en-US" altLang="zh-CN" sz="1800" dirty="0" smtClean="0">
                <a:latin typeface="微软雅黑" pitchFamily="34" charset="-122"/>
                <a:ea typeface="微软雅黑" pitchFamily="34" charset="-122"/>
              </a:rPr>
              <a:t>  Entry point address:  0x0 </a:t>
            </a:r>
          </a:p>
          <a:p>
            <a:pPr>
              <a:lnSpc>
                <a:spcPct val="100000"/>
              </a:lnSpc>
              <a:spcBef>
                <a:spcPct val="0"/>
              </a:spcBef>
              <a:buFontTx/>
              <a:buNone/>
            </a:pPr>
            <a:r>
              <a:rPr lang="en-US" altLang="zh-CN" sz="1800" dirty="0" smtClean="0">
                <a:latin typeface="微软雅黑" pitchFamily="34" charset="-122"/>
                <a:ea typeface="微软雅黑" pitchFamily="34" charset="-122"/>
              </a:rPr>
              <a:t>  Start of program headers:  0 (bytes into file) </a:t>
            </a:r>
          </a:p>
          <a:p>
            <a:pPr>
              <a:lnSpc>
                <a:spcPct val="100000"/>
              </a:lnSpc>
              <a:spcBef>
                <a:spcPct val="0"/>
              </a:spcBef>
              <a:buFontTx/>
              <a:buNone/>
            </a:pPr>
            <a:r>
              <a:rPr lang="en-US" altLang="zh-CN" sz="1800" dirty="0" smtClean="0">
                <a:latin typeface="微软雅黑" pitchFamily="34" charset="-122"/>
                <a:ea typeface="微软雅黑" pitchFamily="34" charset="-122"/>
              </a:rPr>
              <a:t>  Start of section headers:   516 (bytes into file) </a:t>
            </a:r>
          </a:p>
          <a:p>
            <a:pPr>
              <a:lnSpc>
                <a:spcPct val="100000"/>
              </a:lnSpc>
              <a:spcBef>
                <a:spcPct val="0"/>
              </a:spcBef>
              <a:buFontTx/>
              <a:buNone/>
            </a:pPr>
            <a:r>
              <a:rPr lang="en-US" altLang="zh-CN" sz="1800" dirty="0" smtClean="0">
                <a:latin typeface="微软雅黑" pitchFamily="34" charset="-122"/>
                <a:ea typeface="微软雅黑" pitchFamily="34" charset="-122"/>
              </a:rPr>
              <a:t>  Flags:    0x0 </a:t>
            </a:r>
          </a:p>
          <a:p>
            <a:pPr>
              <a:lnSpc>
                <a:spcPct val="100000"/>
              </a:lnSpc>
              <a:spcBef>
                <a:spcPct val="0"/>
              </a:spcBef>
              <a:buFontTx/>
              <a:buNone/>
            </a:pPr>
            <a:r>
              <a:rPr lang="en-US" altLang="zh-CN" sz="1800" dirty="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dirty="0" smtClean="0">
                <a:latin typeface="微软雅黑" pitchFamily="34" charset="-122"/>
                <a:ea typeface="微软雅黑" pitchFamily="34" charset="-122"/>
              </a:rPr>
              <a:t>  Size of program headers:   0 (bytes) </a:t>
            </a:r>
          </a:p>
          <a:p>
            <a:pPr>
              <a:lnSpc>
                <a:spcPct val="100000"/>
              </a:lnSpc>
              <a:spcBef>
                <a:spcPct val="0"/>
              </a:spcBef>
              <a:buFontTx/>
              <a:buNone/>
            </a:pPr>
            <a:r>
              <a:rPr lang="en-US" altLang="zh-CN" sz="1800" dirty="0" smtClean="0">
                <a:latin typeface="微软雅黑" pitchFamily="34" charset="-122"/>
                <a:ea typeface="微软雅黑" pitchFamily="34" charset="-122"/>
              </a:rPr>
              <a:t>  Number of program headers:   0 </a:t>
            </a:r>
          </a:p>
          <a:p>
            <a:pPr>
              <a:lnSpc>
                <a:spcPct val="100000"/>
              </a:lnSpc>
              <a:spcBef>
                <a:spcPct val="0"/>
              </a:spcBef>
              <a:buFontTx/>
              <a:buNone/>
            </a:pPr>
            <a:r>
              <a:rPr lang="en-US" altLang="zh-CN" sz="1800" dirty="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dirty="0" smtClean="0">
                <a:latin typeface="微软雅黑" pitchFamily="34" charset="-122"/>
                <a:ea typeface="微软雅黑" pitchFamily="34" charset="-122"/>
              </a:rPr>
              <a:t>  Number of section headers:  15 </a:t>
            </a:r>
          </a:p>
          <a:p>
            <a:pPr>
              <a:lnSpc>
                <a:spcPct val="100000"/>
              </a:lnSpc>
              <a:spcBef>
                <a:spcPct val="0"/>
              </a:spcBef>
              <a:buFontTx/>
              <a:buNone/>
            </a:pPr>
            <a:r>
              <a:rPr lang="en-US" altLang="zh-CN" sz="1800" dirty="0" smtClean="0">
                <a:latin typeface="微软雅黑" pitchFamily="34" charset="-122"/>
                <a:ea typeface="微软雅黑" pitchFamily="34" charset="-122"/>
              </a:rPr>
              <a:t>  Section header string table index: 12 </a:t>
            </a:r>
            <a:endParaRPr lang="zh-CN" altLang="en-US" sz="1800" dirty="0" smtClean="0">
              <a:latin typeface="微软雅黑" pitchFamily="34" charset="-122"/>
              <a:ea typeface="微软雅黑" pitchFamily="34" charset="-122"/>
            </a:endParaRPr>
          </a:p>
        </p:txBody>
      </p:sp>
      <p:sp>
        <p:nvSpPr>
          <p:cNvPr id="766980" name="Line 4"/>
          <p:cNvSpPr>
            <a:spLocks noChangeShapeType="1"/>
          </p:cNvSpPr>
          <p:nvPr/>
        </p:nvSpPr>
        <p:spPr bwMode="auto">
          <a:xfrm>
            <a:off x="290513" y="3271838"/>
            <a:ext cx="3730625" cy="0"/>
          </a:xfrm>
          <a:prstGeom prst="line">
            <a:avLst/>
          </a:prstGeom>
          <a:noFill/>
          <a:ln w="38100">
            <a:solidFill>
              <a:srgbClr val="FF0000"/>
            </a:solidFill>
            <a:round/>
            <a:headEnd/>
            <a:tailEnd/>
          </a:ln>
          <a:effectLst/>
        </p:spPr>
        <p:txBody>
          <a:bodyPr/>
          <a:lstStyle/>
          <a:p>
            <a:endParaRPr lang="zh-CN" altLang="en-US"/>
          </a:p>
        </p:txBody>
      </p:sp>
      <p:sp>
        <p:nvSpPr>
          <p:cNvPr id="766981" name="Line 5"/>
          <p:cNvSpPr>
            <a:spLocks noChangeShapeType="1"/>
          </p:cNvSpPr>
          <p:nvPr/>
        </p:nvSpPr>
        <p:spPr bwMode="auto">
          <a:xfrm>
            <a:off x="247650" y="4071938"/>
            <a:ext cx="3222625" cy="0"/>
          </a:xfrm>
          <a:prstGeom prst="line">
            <a:avLst/>
          </a:prstGeom>
          <a:noFill/>
          <a:ln w="38100">
            <a:solidFill>
              <a:srgbClr val="FF0000"/>
            </a:solidFill>
            <a:round/>
            <a:headEnd/>
            <a:tailEnd/>
          </a:ln>
          <a:effectLst/>
        </p:spPr>
        <p:txBody>
          <a:bodyPr/>
          <a:lstStyle/>
          <a:p>
            <a:endParaRPr lang="zh-CN" altLang="en-US"/>
          </a:p>
        </p:txBody>
      </p:sp>
      <p:sp>
        <p:nvSpPr>
          <p:cNvPr id="766982" name="Rectangle 6"/>
          <p:cNvSpPr>
            <a:spLocks noChangeArrowheads="1"/>
          </p:cNvSpPr>
          <p:nvPr/>
        </p:nvSpPr>
        <p:spPr bwMode="auto">
          <a:xfrm>
            <a:off x="193675" y="4106863"/>
            <a:ext cx="5341938" cy="276225"/>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6983" name="Rectangle 7"/>
          <p:cNvSpPr>
            <a:spLocks noChangeArrowheads="1"/>
          </p:cNvSpPr>
          <p:nvPr/>
        </p:nvSpPr>
        <p:spPr bwMode="auto">
          <a:xfrm>
            <a:off x="185738" y="5213350"/>
            <a:ext cx="4268787" cy="538163"/>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6984" name="Rectangle 8"/>
          <p:cNvSpPr>
            <a:spLocks noChangeArrowheads="1"/>
          </p:cNvSpPr>
          <p:nvPr/>
        </p:nvSpPr>
        <p:spPr bwMode="auto">
          <a:xfrm>
            <a:off x="193675" y="4411663"/>
            <a:ext cx="5413375" cy="233362"/>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66985" name="Rectangle 9"/>
          <p:cNvSpPr>
            <a:spLocks noChangeArrowheads="1"/>
          </p:cNvSpPr>
          <p:nvPr/>
        </p:nvSpPr>
        <p:spPr bwMode="auto">
          <a:xfrm>
            <a:off x="173038" y="5776913"/>
            <a:ext cx="4397375" cy="495300"/>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grpSp>
        <p:nvGrpSpPr>
          <p:cNvPr id="767001" name="Group 25"/>
          <p:cNvGrpSpPr>
            <a:grpSpLocks/>
          </p:cNvGrpSpPr>
          <p:nvPr/>
        </p:nvGrpSpPr>
        <p:grpSpPr bwMode="auto">
          <a:xfrm>
            <a:off x="6478588" y="493713"/>
            <a:ext cx="2665412" cy="6149975"/>
            <a:chOff x="3693" y="912"/>
            <a:chExt cx="2098" cy="3104"/>
          </a:xfrm>
        </p:grpSpPr>
        <p:sp>
          <p:nvSpPr>
            <p:cNvPr id="14339" name="Rectangle 3"/>
            <p:cNvSpPr>
              <a:spLocks noChangeArrowheads="1"/>
            </p:cNvSpPr>
            <p:nvPr/>
          </p:nvSpPr>
          <p:spPr bwMode="auto">
            <a:xfrm>
              <a:off x="3695" y="1008"/>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ELF </a:t>
              </a:r>
              <a:r>
                <a:rPr lang="zh-CN" altLang="en-GB" sz="2000" b="1">
                  <a:latin typeface="微软雅黑" pitchFamily="34" charset="-122"/>
                  <a:ea typeface="微软雅黑" pitchFamily="34" charset="-122"/>
                  <a:cs typeface="msgothic"/>
                </a:rPr>
                <a:t>头</a:t>
              </a:r>
            </a:p>
          </p:txBody>
        </p:sp>
        <p:sp>
          <p:nvSpPr>
            <p:cNvPr id="14341" name="Rectangle 5"/>
            <p:cNvSpPr>
              <a:spLocks noChangeArrowheads="1"/>
            </p:cNvSpPr>
            <p:nvPr/>
          </p:nvSpPr>
          <p:spPr bwMode="auto">
            <a:xfrm>
              <a:off x="3695" y="123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14342" name="Rectangle 6"/>
            <p:cNvSpPr>
              <a:spLocks noChangeArrowheads="1"/>
            </p:cNvSpPr>
            <p:nvPr/>
          </p:nvSpPr>
          <p:spPr bwMode="auto">
            <a:xfrm>
              <a:off x="3695" y="147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14343" name="Rectangle 7"/>
            <p:cNvSpPr>
              <a:spLocks noChangeArrowheads="1"/>
            </p:cNvSpPr>
            <p:nvPr/>
          </p:nvSpPr>
          <p:spPr bwMode="auto">
            <a:xfrm>
              <a:off x="3695" y="195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14344" name="Rectangle 8"/>
            <p:cNvSpPr>
              <a:spLocks noChangeArrowheads="1"/>
            </p:cNvSpPr>
            <p:nvPr/>
          </p:nvSpPr>
          <p:spPr bwMode="auto">
            <a:xfrm>
              <a:off x="3695" y="219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4345" name="Rectangle 9"/>
            <p:cNvSpPr>
              <a:spLocks noChangeArrowheads="1"/>
            </p:cNvSpPr>
            <p:nvPr/>
          </p:nvSpPr>
          <p:spPr bwMode="auto">
            <a:xfrm>
              <a:off x="3695" y="243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4346" name="Rectangle 10"/>
            <p:cNvSpPr>
              <a:spLocks noChangeArrowheads="1"/>
            </p:cNvSpPr>
            <p:nvPr/>
          </p:nvSpPr>
          <p:spPr bwMode="auto">
            <a:xfrm>
              <a:off x="3695" y="267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14347" name="Rectangle 11"/>
            <p:cNvSpPr>
              <a:spLocks noChangeArrowheads="1"/>
            </p:cNvSpPr>
            <p:nvPr/>
          </p:nvSpPr>
          <p:spPr bwMode="auto">
            <a:xfrm>
              <a:off x="3695" y="291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Section header</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latin typeface="微软雅黑" pitchFamily="34" charset="-122"/>
                  <a:ea typeface="微软雅黑" pitchFamily="34" charset="-122"/>
                  <a:cs typeface="msgothic"/>
                </a:rPr>
                <a:t>）</a:t>
              </a:r>
            </a:p>
          </p:txBody>
        </p:sp>
        <p:sp>
          <p:nvSpPr>
            <p:cNvPr id="767011" name="Text Box 13"/>
            <p:cNvSpPr txBox="1">
              <a:spLocks noChangeArrowheads="1"/>
            </p:cNvSpPr>
            <p:nvPr/>
          </p:nvSpPr>
          <p:spPr bwMode="auto">
            <a:xfrm>
              <a:off x="5568" y="912"/>
              <a:ext cx="223"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5" y="171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.data </a:t>
              </a:r>
              <a:r>
                <a:rPr lang="zh-CN" altLang="en-GB" sz="2000" b="1">
                  <a:latin typeface="微软雅黑" pitchFamily="34" charset="-122"/>
                  <a:ea typeface="微软雅黑"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2"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sp>
        <p:nvSpPr>
          <p:cNvPr id="767015" name="Text Box 39"/>
          <p:cNvSpPr txBox="1">
            <a:spLocks noChangeArrowheads="1"/>
          </p:cNvSpPr>
          <p:nvPr/>
        </p:nvSpPr>
        <p:spPr bwMode="auto">
          <a:xfrm>
            <a:off x="3065463" y="790575"/>
            <a:ext cx="317500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可重定位目标文件的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sp>
        <p:nvSpPr>
          <p:cNvPr id="767016" name="Text Box 40"/>
          <p:cNvSpPr txBox="1">
            <a:spLocks noChangeArrowheads="1"/>
          </p:cNvSpPr>
          <p:nvPr/>
        </p:nvSpPr>
        <p:spPr bwMode="auto">
          <a:xfrm>
            <a:off x="3736975" y="3509963"/>
            <a:ext cx="2028825"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3366FF"/>
                </a:solidFill>
                <a:latin typeface="微软雅黑" pitchFamily="34" charset="-122"/>
                <a:ea typeface="微软雅黑" pitchFamily="34" charset="-122"/>
              </a:rPr>
              <a:t>没有程序头表</a:t>
            </a:r>
          </a:p>
        </p:txBody>
      </p:sp>
      <p:sp>
        <p:nvSpPr>
          <p:cNvPr id="767017" name="Line 41"/>
          <p:cNvSpPr>
            <a:spLocks noChangeShapeType="1"/>
          </p:cNvSpPr>
          <p:nvPr/>
        </p:nvSpPr>
        <p:spPr bwMode="auto">
          <a:xfrm>
            <a:off x="3686175" y="4659313"/>
            <a:ext cx="2757488" cy="1204912"/>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7015"/>
                                        </p:tgtEl>
                                        <p:attrNameLst>
                                          <p:attrName>style.visibility</p:attrName>
                                        </p:attrNameLst>
                                      </p:cBhvr>
                                      <p:to>
                                        <p:strVal val="visible"/>
                                      </p:to>
                                    </p:set>
                                    <p:animEffect transition="in" filter="blinds(horizontal)">
                                      <p:cBhvr>
                                        <p:cTn id="7" dur="500"/>
                                        <p:tgtEl>
                                          <p:spTgt spid="7670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6980"/>
                                        </p:tgtEl>
                                        <p:attrNameLst>
                                          <p:attrName>style.visibility</p:attrName>
                                        </p:attrNameLst>
                                      </p:cBhvr>
                                      <p:to>
                                        <p:strVal val="visible"/>
                                      </p:to>
                                    </p:set>
                                    <p:animEffect transition="in" filter="blinds(horizontal)">
                                      <p:cBhvr>
                                        <p:cTn id="12" dur="500"/>
                                        <p:tgtEl>
                                          <p:spTgt spid="7669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6981"/>
                                        </p:tgtEl>
                                        <p:attrNameLst>
                                          <p:attrName>style.visibility</p:attrName>
                                        </p:attrNameLst>
                                      </p:cBhvr>
                                      <p:to>
                                        <p:strVal val="visible"/>
                                      </p:to>
                                    </p:set>
                                    <p:animEffect transition="in" filter="blinds(horizontal)">
                                      <p:cBhvr>
                                        <p:cTn id="17" dur="500"/>
                                        <p:tgtEl>
                                          <p:spTgt spid="7669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7016"/>
                                        </p:tgtEl>
                                        <p:attrNameLst>
                                          <p:attrName>style.visibility</p:attrName>
                                        </p:attrNameLst>
                                      </p:cBhvr>
                                      <p:to>
                                        <p:strVal val="visible"/>
                                      </p:to>
                                    </p:set>
                                    <p:animEffect transition="in" filter="blinds(horizontal)">
                                      <p:cBhvr>
                                        <p:cTn id="22" dur="500"/>
                                        <p:tgtEl>
                                          <p:spTgt spid="7670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6982"/>
                                        </p:tgtEl>
                                        <p:attrNameLst>
                                          <p:attrName>style.visibility</p:attrName>
                                        </p:attrNameLst>
                                      </p:cBhvr>
                                      <p:to>
                                        <p:strVal val="visible"/>
                                      </p:to>
                                    </p:set>
                                    <p:animEffect transition="in" filter="blinds(horizontal)">
                                      <p:cBhvr>
                                        <p:cTn id="27" dur="500"/>
                                        <p:tgtEl>
                                          <p:spTgt spid="7669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6983"/>
                                        </p:tgtEl>
                                        <p:attrNameLst>
                                          <p:attrName>style.visibility</p:attrName>
                                        </p:attrNameLst>
                                      </p:cBhvr>
                                      <p:to>
                                        <p:strVal val="visible"/>
                                      </p:to>
                                    </p:set>
                                    <p:animEffect transition="in" filter="blinds(horizontal)">
                                      <p:cBhvr>
                                        <p:cTn id="32" dur="500"/>
                                        <p:tgtEl>
                                          <p:spTgt spid="76698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6984"/>
                                        </p:tgtEl>
                                        <p:attrNameLst>
                                          <p:attrName>style.visibility</p:attrName>
                                        </p:attrNameLst>
                                      </p:cBhvr>
                                      <p:to>
                                        <p:strVal val="visible"/>
                                      </p:to>
                                    </p:set>
                                    <p:animEffect transition="in" filter="blinds(horizontal)">
                                      <p:cBhvr>
                                        <p:cTn id="37" dur="500"/>
                                        <p:tgtEl>
                                          <p:spTgt spid="76698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7017"/>
                                        </p:tgtEl>
                                        <p:attrNameLst>
                                          <p:attrName>style.visibility</p:attrName>
                                        </p:attrNameLst>
                                      </p:cBhvr>
                                      <p:to>
                                        <p:strVal val="visible"/>
                                      </p:to>
                                    </p:set>
                                    <p:animEffect transition="in" filter="blinds(horizontal)">
                                      <p:cBhvr>
                                        <p:cTn id="42" dur="500"/>
                                        <p:tgtEl>
                                          <p:spTgt spid="7670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6985"/>
                                        </p:tgtEl>
                                        <p:attrNameLst>
                                          <p:attrName>style.visibility</p:attrName>
                                        </p:attrNameLst>
                                      </p:cBhvr>
                                      <p:to>
                                        <p:strVal val="visible"/>
                                      </p:to>
                                    </p:set>
                                    <p:animEffect transition="in" filter="blinds(horizontal)">
                                      <p:cBhvr>
                                        <p:cTn id="47" dur="500"/>
                                        <p:tgtEl>
                                          <p:spTgt spid="766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80" grpId="0" animBg="1"/>
      <p:bldP spid="766981" grpId="0" animBg="1"/>
      <p:bldP spid="766982" grpId="0" animBg="1"/>
      <p:bldP spid="766983" grpId="0" animBg="1"/>
      <p:bldP spid="766984" grpId="0" animBg="1"/>
      <p:bldP spid="766985" grpId="0" animBg="1"/>
      <p:bldP spid="767015" grpId="0"/>
      <p:bldP spid="767016" grpId="0"/>
      <p:bldP spid="7670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zh-CN" altLang="en-US" dirty="0" smtClean="0"/>
              <a:t>可执行目标文件格式</a:t>
            </a:r>
          </a:p>
        </p:txBody>
      </p:sp>
      <p:sp>
        <p:nvSpPr>
          <p:cNvPr id="698371" name="Rectangle 3"/>
          <p:cNvSpPr>
            <a:spLocks noGrp="1" noChangeArrowheads="1"/>
          </p:cNvSpPr>
          <p:nvPr>
            <p:ph type="body" idx="1"/>
          </p:nvPr>
        </p:nvSpPr>
        <p:spPr>
          <a:xfrm>
            <a:off x="246063" y="836613"/>
            <a:ext cx="4083050" cy="5726112"/>
          </a:xfrm>
        </p:spPr>
        <p:txBody>
          <a:bodyPr/>
          <a:lstStyle/>
          <a:p>
            <a:pPr>
              <a:lnSpc>
                <a:spcPct val="125000"/>
              </a:lnSpc>
            </a:pPr>
            <a:r>
              <a:rPr lang="zh-CN" altLang="en-US" sz="2200" smtClean="0">
                <a:latin typeface="微软雅黑" pitchFamily="34" charset="-122"/>
                <a:ea typeface="微软雅黑" pitchFamily="34" charset="-122"/>
              </a:rPr>
              <a:t>与</a:t>
            </a:r>
            <a:r>
              <a:rPr lang="en-US" altLang="zh-CN" sz="2200" smtClean="0">
                <a:latin typeface="微软雅黑" pitchFamily="34" charset="-122"/>
                <a:ea typeface="微软雅黑" pitchFamily="34" charset="-122"/>
              </a:rPr>
              <a:t>.o</a:t>
            </a:r>
            <a:r>
              <a:rPr lang="zh-CN" altLang="en-US" sz="2200" smtClean="0">
                <a:latin typeface="微软雅黑" pitchFamily="34" charset="-122"/>
                <a:ea typeface="微软雅黑" pitchFamily="34" charset="-122"/>
              </a:rPr>
              <a:t>文件稍有不同：</a:t>
            </a:r>
          </a:p>
          <a:p>
            <a:pPr lvl="1">
              <a:lnSpc>
                <a:spcPct val="125000"/>
              </a:lnSpc>
            </a:pPr>
            <a:r>
              <a:rPr lang="en-US" altLang="zh-CN" smtClean="0">
                <a:latin typeface="微软雅黑" pitchFamily="34" charset="-122"/>
                <a:ea typeface="微软雅黑" pitchFamily="34" charset="-122"/>
              </a:rPr>
              <a:t>ELF</a:t>
            </a:r>
            <a:r>
              <a:rPr lang="zh-CN" altLang="en-US" smtClean="0">
                <a:latin typeface="微软雅黑" pitchFamily="34" charset="-122"/>
                <a:ea typeface="微软雅黑" pitchFamily="34" charset="-122"/>
              </a:rPr>
              <a:t>头中字段</a:t>
            </a:r>
            <a:r>
              <a:rPr lang="en-US" altLang="zh-CN" smtClean="0">
                <a:latin typeface="微软雅黑" pitchFamily="34" charset="-122"/>
                <a:ea typeface="微软雅黑" pitchFamily="34" charset="-122"/>
              </a:rPr>
              <a:t>e_entry</a:t>
            </a:r>
            <a:r>
              <a:rPr lang="zh-CN" altLang="en-US" smtClean="0">
                <a:solidFill>
                  <a:srgbClr val="FF3300"/>
                </a:solidFill>
                <a:latin typeface="微软雅黑" pitchFamily="34" charset="-122"/>
                <a:ea typeface="微软雅黑" pitchFamily="34" charset="-122"/>
              </a:rPr>
              <a:t>给出执行程序时第一条指令的地址</a:t>
            </a:r>
            <a:r>
              <a:rPr lang="zh-CN" altLang="en-US" smtClean="0">
                <a:latin typeface="微软雅黑" pitchFamily="34" charset="-122"/>
                <a:ea typeface="微软雅黑" pitchFamily="34" charset="-122"/>
              </a:rPr>
              <a:t>，而在</a:t>
            </a:r>
            <a:r>
              <a:rPr lang="zh-CN" altLang="en-US" smtClean="0">
                <a:solidFill>
                  <a:srgbClr val="0A6A0A"/>
                </a:solidFill>
                <a:latin typeface="微软雅黑" pitchFamily="34" charset="-122"/>
                <a:ea typeface="微软雅黑" pitchFamily="34" charset="-122"/>
              </a:rPr>
              <a:t>可重定位文件中，此字段为</a:t>
            </a:r>
            <a:r>
              <a:rPr lang="en-US" altLang="zh-CN" smtClean="0">
                <a:solidFill>
                  <a:srgbClr val="0A6A0A"/>
                </a:solidFill>
                <a:latin typeface="微软雅黑" pitchFamily="34" charset="-122"/>
                <a:ea typeface="微软雅黑" pitchFamily="34" charset="-122"/>
              </a:rPr>
              <a:t>0</a:t>
            </a:r>
            <a:endParaRPr lang="zh-CN" altLang="en-US" smtClean="0">
              <a:solidFill>
                <a:srgbClr val="0A6A0A"/>
              </a:solidFill>
              <a:latin typeface="微软雅黑" pitchFamily="34" charset="-122"/>
              <a:ea typeface="微软雅黑" pitchFamily="34" charset="-122"/>
            </a:endParaRPr>
          </a:p>
          <a:p>
            <a:pPr lvl="1">
              <a:lnSpc>
                <a:spcPct val="125000"/>
              </a:lnSpc>
            </a:pPr>
            <a:r>
              <a:rPr lang="zh-CN" altLang="en-US" smtClean="0">
                <a:latin typeface="微软雅黑" pitchFamily="34" charset="-122"/>
                <a:ea typeface="微软雅黑" pitchFamily="34" charset="-122"/>
              </a:rPr>
              <a:t>多一个</a:t>
            </a:r>
            <a:r>
              <a:rPr lang="en-US" altLang="zh-CN" smtClean="0">
                <a:latin typeface="微软雅黑" pitchFamily="34" charset="-122"/>
                <a:ea typeface="微软雅黑" pitchFamily="34" charset="-122"/>
              </a:rPr>
              <a:t>.init</a:t>
            </a:r>
            <a:r>
              <a:rPr lang="zh-CN" altLang="en-US" smtClean="0">
                <a:latin typeface="微软雅黑" pitchFamily="34" charset="-122"/>
                <a:ea typeface="微软雅黑" pitchFamily="34" charset="-122"/>
              </a:rPr>
              <a:t>节，用于定义</a:t>
            </a:r>
            <a:r>
              <a:rPr lang="en-US" altLang="zh-CN" smtClean="0">
                <a:latin typeface="微软雅黑" pitchFamily="34" charset="-122"/>
                <a:ea typeface="微软雅黑" pitchFamily="34" charset="-122"/>
              </a:rPr>
              <a:t>_init</a:t>
            </a:r>
            <a:r>
              <a:rPr lang="zh-CN" altLang="en-US" smtClean="0">
                <a:latin typeface="微软雅黑" pitchFamily="34" charset="-122"/>
                <a:ea typeface="微软雅黑" pitchFamily="34" charset="-122"/>
              </a:rPr>
              <a:t>函数，该函数用来进行可执行目标文件开始执行时的初始化工作</a:t>
            </a:r>
          </a:p>
          <a:p>
            <a:pPr lvl="1">
              <a:lnSpc>
                <a:spcPct val="125000"/>
              </a:lnSpc>
            </a:pPr>
            <a:r>
              <a:rPr lang="zh-CN" altLang="en-US" smtClean="0">
                <a:latin typeface="微软雅黑" pitchFamily="34" charset="-122"/>
                <a:ea typeface="微软雅黑" pitchFamily="34" charset="-122"/>
              </a:rPr>
              <a:t>少两</a:t>
            </a:r>
            <a:r>
              <a:rPr lang="en-US" altLang="zh-CN" smtClean="0">
                <a:latin typeface="微软雅黑" pitchFamily="34" charset="-122"/>
                <a:ea typeface="微软雅黑" pitchFamily="34" charset="-122"/>
              </a:rPr>
              <a:t>.rel</a:t>
            </a:r>
            <a:r>
              <a:rPr lang="zh-CN" altLang="en-US" smtClean="0">
                <a:latin typeface="微软雅黑" pitchFamily="34" charset="-122"/>
                <a:ea typeface="微软雅黑" pitchFamily="34" charset="-122"/>
              </a:rPr>
              <a:t>节（无需重定位）</a:t>
            </a:r>
          </a:p>
          <a:p>
            <a:pPr lvl="1">
              <a:lnSpc>
                <a:spcPct val="125000"/>
              </a:lnSpc>
            </a:pPr>
            <a:r>
              <a:rPr lang="zh-CN" altLang="en-US" smtClean="0">
                <a:latin typeface="微软雅黑" pitchFamily="34" charset="-122"/>
                <a:ea typeface="微软雅黑" pitchFamily="34" charset="-122"/>
              </a:rPr>
              <a:t>多一个</a:t>
            </a:r>
            <a:r>
              <a:rPr lang="zh-CN" altLang="en-US" smtClean="0">
                <a:solidFill>
                  <a:srgbClr val="FF0000"/>
                </a:solidFill>
                <a:latin typeface="微软雅黑" pitchFamily="34" charset="-122"/>
                <a:ea typeface="微软雅黑" pitchFamily="34" charset="-122"/>
              </a:rPr>
              <a:t>程序头表</a:t>
            </a:r>
            <a:r>
              <a:rPr lang="zh-CN" altLang="en-US" smtClean="0">
                <a:latin typeface="微软雅黑" pitchFamily="34" charset="-122"/>
                <a:ea typeface="微软雅黑" pitchFamily="34" charset="-122"/>
              </a:rPr>
              <a:t>，也称</a:t>
            </a:r>
            <a:r>
              <a:rPr lang="zh-CN" altLang="en-US" smtClean="0">
                <a:solidFill>
                  <a:srgbClr val="FF0000"/>
                </a:solidFill>
                <a:latin typeface="微软雅黑" pitchFamily="34" charset="-122"/>
                <a:ea typeface="微软雅黑" pitchFamily="34" charset="-122"/>
              </a:rPr>
              <a:t>段头表（</a:t>
            </a:r>
            <a:r>
              <a:rPr lang="en-US" altLang="zh-CN" smtClean="0">
                <a:solidFill>
                  <a:srgbClr val="FF0000"/>
                </a:solidFill>
                <a:latin typeface="微软雅黑" pitchFamily="34" charset="-122"/>
                <a:ea typeface="微软雅黑" pitchFamily="34" charset="-122"/>
              </a:rPr>
              <a:t>segment header table</a:t>
            </a:r>
            <a:r>
              <a:rPr lang="zh-CN" altLang="en-US" smtClean="0">
                <a:solidFill>
                  <a:srgbClr val="FF0000"/>
                </a:solidFill>
                <a:latin typeface="微软雅黑" pitchFamily="34" charset="-122"/>
                <a:ea typeface="微软雅黑" pitchFamily="34" charset="-122"/>
              </a:rPr>
              <a:t>）</a:t>
            </a:r>
            <a:r>
              <a:rPr lang="zh-CN" altLang="en-US" smtClean="0">
                <a:latin typeface="微软雅黑" pitchFamily="34" charset="-122"/>
                <a:ea typeface="微软雅黑" pitchFamily="34" charset="-122"/>
              </a:rPr>
              <a:t>，是一个结构数组</a:t>
            </a:r>
          </a:p>
        </p:txBody>
      </p:sp>
      <p:pic>
        <p:nvPicPr>
          <p:cNvPr id="698372" name="Picture 4"/>
          <p:cNvPicPr>
            <a:picLocks noChangeAspect="1" noChangeArrowheads="1"/>
          </p:cNvPicPr>
          <p:nvPr/>
        </p:nvPicPr>
        <p:blipFill>
          <a:blip r:embed="rId3"/>
          <a:srcRect/>
          <a:stretch>
            <a:fillRect/>
          </a:stretch>
        </p:blipFill>
        <p:spPr bwMode="auto">
          <a:xfrm>
            <a:off x="4568825" y="815975"/>
            <a:ext cx="4575175" cy="5535613"/>
          </a:xfrm>
          <a:prstGeom prst="rect">
            <a:avLst/>
          </a:prstGeom>
          <a:noFill/>
        </p:spPr>
      </p:pic>
      <p:sp>
        <p:nvSpPr>
          <p:cNvPr id="698373" name="Rectangle 5"/>
          <p:cNvSpPr>
            <a:spLocks noChangeArrowheads="1"/>
          </p:cNvSpPr>
          <p:nvPr/>
        </p:nvSpPr>
        <p:spPr bwMode="auto">
          <a:xfrm>
            <a:off x="4645025" y="900113"/>
            <a:ext cx="2278063" cy="2249487"/>
          </a:xfrm>
          <a:prstGeom prst="rect">
            <a:avLst/>
          </a:prstGeom>
          <a:solidFill>
            <a:schemeClr val="accent1">
              <a:alpha val="17999"/>
            </a:schemeClr>
          </a:solidFill>
          <a:ln w="9525">
            <a:solidFill>
              <a:schemeClr val="tx1"/>
            </a:solidFill>
            <a:miter lim="800000"/>
            <a:headEnd/>
            <a:tailEnd/>
          </a:ln>
          <a:effectLst/>
        </p:spPr>
        <p:txBody>
          <a:bodyPr wrap="none" anchor="ctr"/>
          <a:lstStyle/>
          <a:p>
            <a:endParaRPr lang="zh-CN" altLang="en-US"/>
          </a:p>
        </p:txBody>
      </p:sp>
      <p:sp>
        <p:nvSpPr>
          <p:cNvPr id="698374" name="Rectangle 6"/>
          <p:cNvSpPr>
            <a:spLocks noChangeArrowheads="1"/>
          </p:cNvSpPr>
          <p:nvPr/>
        </p:nvSpPr>
        <p:spPr bwMode="auto">
          <a:xfrm>
            <a:off x="4630738" y="3133725"/>
            <a:ext cx="2306637" cy="901700"/>
          </a:xfrm>
          <a:prstGeom prst="rect">
            <a:avLst/>
          </a:prstGeom>
          <a:solidFill>
            <a:srgbClr val="FF0000">
              <a:alpha val="13000"/>
            </a:srgbClr>
          </a:solidFill>
          <a:ln w="9525">
            <a:solidFill>
              <a:schemeClr val="tx1"/>
            </a:solidFill>
            <a:miter lim="800000"/>
            <a:headEnd/>
            <a:tailEnd/>
          </a:ln>
          <a:effectLst/>
        </p:spPr>
        <p:txBody>
          <a:bodyPr wrap="none" anchor="ctr"/>
          <a:lstStyle/>
          <a:p>
            <a:endParaRPr lang="zh-CN" altLang="en-US"/>
          </a:p>
        </p:txBody>
      </p:sp>
      <p:sp>
        <p:nvSpPr>
          <p:cNvPr id="698375" name="Line 7"/>
          <p:cNvSpPr>
            <a:spLocks noChangeShapeType="1"/>
          </p:cNvSpPr>
          <p:nvPr/>
        </p:nvSpPr>
        <p:spPr bwMode="auto">
          <a:xfrm flipV="1">
            <a:off x="2743200" y="1682750"/>
            <a:ext cx="1871663" cy="3309938"/>
          </a:xfrm>
          <a:prstGeom prst="line">
            <a:avLst/>
          </a:prstGeom>
          <a:noFill/>
          <a:ln w="28575">
            <a:solidFill>
              <a:srgbClr val="FF0000"/>
            </a:solidFill>
            <a:round/>
            <a:headEnd/>
            <a:tailEnd type="triangle" w="med" len="med"/>
          </a:ln>
          <a:effectLst/>
        </p:spPr>
        <p:txBody>
          <a:bodyPr/>
          <a:lstStyle/>
          <a:p>
            <a:endParaRPr lang="zh-CN" altLang="en-US"/>
          </a:p>
        </p:txBody>
      </p:sp>
      <p:sp>
        <p:nvSpPr>
          <p:cNvPr id="698376" name="Rectangle 8"/>
          <p:cNvSpPr>
            <a:spLocks noChangeArrowheads="1"/>
          </p:cNvSpPr>
          <p:nvPr/>
        </p:nvSpPr>
        <p:spPr bwMode="auto">
          <a:xfrm>
            <a:off x="4643438" y="4035425"/>
            <a:ext cx="2265362" cy="2249488"/>
          </a:xfrm>
          <a:prstGeom prst="rect">
            <a:avLst/>
          </a:prstGeom>
          <a:solidFill>
            <a:srgbClr val="993366">
              <a:alpha val="30000"/>
            </a:srgbClr>
          </a:solidFill>
          <a:ln w="9525">
            <a:solidFill>
              <a:schemeClr val="tx1"/>
            </a:solidFill>
            <a:miter lim="800000"/>
            <a:headEnd/>
            <a:tailEnd/>
          </a:ln>
          <a:effectLst/>
        </p:spPr>
        <p:txBody>
          <a:bodyPr wrap="none" anchor="ctr"/>
          <a:lstStyle/>
          <a:p>
            <a:endParaRPr lang="zh-CN" altLang="en-US"/>
          </a:p>
        </p:txBody>
      </p:sp>
      <p:sp>
        <p:nvSpPr>
          <p:cNvPr id="698377" name="Rectangle 9"/>
          <p:cNvSpPr>
            <a:spLocks noChangeArrowheads="1"/>
          </p:cNvSpPr>
          <p:nvPr/>
        </p:nvSpPr>
        <p:spPr bwMode="auto">
          <a:xfrm>
            <a:off x="4630738" y="1349375"/>
            <a:ext cx="2292350" cy="436563"/>
          </a:xfrm>
          <a:prstGeom prst="rect">
            <a:avLst/>
          </a:prstGeom>
          <a:solidFill>
            <a:srgbClr val="FFFF00">
              <a:alpha val="27000"/>
            </a:srgbClr>
          </a:solidFill>
          <a:ln w="9525">
            <a:solidFill>
              <a:schemeClr val="tx1"/>
            </a:solidFill>
            <a:miter lim="800000"/>
            <a:headEnd/>
            <a:tailEnd/>
          </a:ln>
          <a:effectLst/>
        </p:spPr>
        <p:txBody>
          <a:bodyPr wrap="none" anchor="ctr"/>
          <a:lstStyle/>
          <a:p>
            <a:endParaRPr lang="zh-CN" altLang="en-US"/>
          </a:p>
        </p:txBody>
      </p:sp>
      <p:sp>
        <p:nvSpPr>
          <p:cNvPr id="698378" name="Rectangle 10"/>
          <p:cNvSpPr>
            <a:spLocks noChangeArrowheads="1"/>
          </p:cNvSpPr>
          <p:nvPr/>
        </p:nvSpPr>
        <p:spPr bwMode="auto">
          <a:xfrm>
            <a:off x="4638675" y="1800225"/>
            <a:ext cx="2292350" cy="436563"/>
          </a:xfrm>
          <a:prstGeom prst="rect">
            <a:avLst/>
          </a:prstGeom>
          <a:solidFill>
            <a:srgbClr val="FFFF00">
              <a:alpha val="27000"/>
            </a:srgbClr>
          </a:solidFill>
          <a:ln w="9525">
            <a:solidFill>
              <a:schemeClr val="tx1"/>
            </a:solidFill>
            <a:miter lim="800000"/>
            <a:headEnd/>
            <a:tailEnd/>
          </a:ln>
          <a:effectLst/>
        </p:spPr>
        <p:txBody>
          <a:bodyPr wrap="none" anchor="ctr"/>
          <a:lstStyle/>
          <a:p>
            <a:endParaRPr lang="zh-CN" altLang="en-US"/>
          </a:p>
        </p:txBody>
      </p:sp>
      <p:sp>
        <p:nvSpPr>
          <p:cNvPr id="698379" name="Line 11"/>
          <p:cNvSpPr>
            <a:spLocks noChangeShapeType="1"/>
          </p:cNvSpPr>
          <p:nvPr/>
        </p:nvSpPr>
        <p:spPr bwMode="auto">
          <a:xfrm flipV="1">
            <a:off x="2322513" y="2074863"/>
            <a:ext cx="2351087" cy="944562"/>
          </a:xfrm>
          <a:prstGeom prst="line">
            <a:avLst/>
          </a:prstGeom>
          <a:noFill/>
          <a:ln w="2857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3"/>
                                        </p:tgtEl>
                                        <p:attrNameLst>
                                          <p:attrName>style.visibility</p:attrName>
                                        </p:attrNameLst>
                                      </p:cBhvr>
                                      <p:to>
                                        <p:strVal val="visible"/>
                                      </p:to>
                                    </p:set>
                                    <p:animEffect transition="in" filter="blinds(horizontal)">
                                      <p:cBhvr>
                                        <p:cTn id="7" dur="500"/>
                                        <p:tgtEl>
                                          <p:spTgt spid="698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8374"/>
                                        </p:tgtEl>
                                        <p:attrNameLst>
                                          <p:attrName>style.visibility</p:attrName>
                                        </p:attrNameLst>
                                      </p:cBhvr>
                                      <p:to>
                                        <p:strVal val="visible"/>
                                      </p:to>
                                    </p:set>
                                    <p:animEffect transition="in" filter="blinds(horizontal)">
                                      <p:cBhvr>
                                        <p:cTn id="12" dur="500"/>
                                        <p:tgtEl>
                                          <p:spTgt spid="6983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8376"/>
                                        </p:tgtEl>
                                        <p:attrNameLst>
                                          <p:attrName>style.visibility</p:attrName>
                                        </p:attrNameLst>
                                      </p:cBhvr>
                                      <p:to>
                                        <p:strVal val="visible"/>
                                      </p:to>
                                    </p:set>
                                    <p:animEffect transition="in" filter="blinds(horizontal)">
                                      <p:cBhvr>
                                        <p:cTn id="17" dur="500"/>
                                        <p:tgtEl>
                                          <p:spTgt spid="6983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8371">
                                            <p:txEl>
                                              <p:pRg st="1" end="1"/>
                                            </p:txEl>
                                          </p:spTgt>
                                        </p:tgtEl>
                                        <p:attrNameLst>
                                          <p:attrName>style.visibility</p:attrName>
                                        </p:attrNameLst>
                                      </p:cBhvr>
                                      <p:to>
                                        <p:strVal val="visible"/>
                                      </p:to>
                                    </p:set>
                                    <p:animEffect transition="in" filter="blinds(horizontal)">
                                      <p:cBhvr>
                                        <p:cTn id="22" dur="500"/>
                                        <p:tgtEl>
                                          <p:spTgt spid="6983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8371">
                                            <p:txEl>
                                              <p:pRg st="2" end="2"/>
                                            </p:txEl>
                                          </p:spTgt>
                                        </p:tgtEl>
                                        <p:attrNameLst>
                                          <p:attrName>style.visibility</p:attrName>
                                        </p:attrNameLst>
                                      </p:cBhvr>
                                      <p:to>
                                        <p:strVal val="visible"/>
                                      </p:to>
                                    </p:set>
                                    <p:animEffect transition="in" filter="blinds(horizontal)">
                                      <p:cBhvr>
                                        <p:cTn id="27" dur="500"/>
                                        <p:tgtEl>
                                          <p:spTgt spid="6983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8378"/>
                                        </p:tgtEl>
                                        <p:attrNameLst>
                                          <p:attrName>style.visibility</p:attrName>
                                        </p:attrNameLst>
                                      </p:cBhvr>
                                      <p:to>
                                        <p:strVal val="visible"/>
                                      </p:to>
                                    </p:set>
                                    <p:animEffect transition="in" filter="blinds(horizontal)">
                                      <p:cBhvr>
                                        <p:cTn id="32" dur="500"/>
                                        <p:tgtEl>
                                          <p:spTgt spid="6983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8379"/>
                                        </p:tgtEl>
                                        <p:attrNameLst>
                                          <p:attrName>style.visibility</p:attrName>
                                        </p:attrNameLst>
                                      </p:cBhvr>
                                      <p:to>
                                        <p:strVal val="visible"/>
                                      </p:to>
                                    </p:set>
                                    <p:animEffect transition="in" filter="blinds(horizontal)">
                                      <p:cBhvr>
                                        <p:cTn id="37" dur="500"/>
                                        <p:tgtEl>
                                          <p:spTgt spid="6983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8371">
                                            <p:txEl>
                                              <p:pRg st="3" end="3"/>
                                            </p:txEl>
                                          </p:spTgt>
                                        </p:tgtEl>
                                        <p:attrNameLst>
                                          <p:attrName>style.visibility</p:attrName>
                                        </p:attrNameLst>
                                      </p:cBhvr>
                                      <p:to>
                                        <p:strVal val="visible"/>
                                      </p:to>
                                    </p:set>
                                    <p:animEffect transition="in" filter="blinds(horizontal)">
                                      <p:cBhvr>
                                        <p:cTn id="42" dur="500"/>
                                        <p:tgtEl>
                                          <p:spTgt spid="69837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8371">
                                            <p:txEl>
                                              <p:pRg st="4" end="4"/>
                                            </p:txEl>
                                          </p:spTgt>
                                        </p:tgtEl>
                                        <p:attrNameLst>
                                          <p:attrName>style.visibility</p:attrName>
                                        </p:attrNameLst>
                                      </p:cBhvr>
                                      <p:to>
                                        <p:strVal val="visible"/>
                                      </p:to>
                                    </p:set>
                                    <p:animEffect transition="in" filter="blinds(horizontal)">
                                      <p:cBhvr>
                                        <p:cTn id="47" dur="500"/>
                                        <p:tgtEl>
                                          <p:spTgt spid="69837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98375"/>
                                        </p:tgtEl>
                                        <p:attrNameLst>
                                          <p:attrName>style.visibility</p:attrName>
                                        </p:attrNameLst>
                                      </p:cBhvr>
                                      <p:to>
                                        <p:strVal val="visible"/>
                                      </p:to>
                                    </p:set>
                                    <p:animEffect transition="in" filter="blinds(horizontal)">
                                      <p:cBhvr>
                                        <p:cTn id="52" dur="500"/>
                                        <p:tgtEl>
                                          <p:spTgt spid="6983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8377"/>
                                        </p:tgtEl>
                                        <p:attrNameLst>
                                          <p:attrName>style.visibility</p:attrName>
                                        </p:attrNameLst>
                                      </p:cBhvr>
                                      <p:to>
                                        <p:strVal val="visible"/>
                                      </p:to>
                                    </p:set>
                                    <p:animEffect transition="in" filter="blinds(horizontal)">
                                      <p:cBhvr>
                                        <p:cTn id="57" dur="500"/>
                                        <p:tgtEl>
                                          <p:spTgt spid="69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3" grpId="0" animBg="1"/>
      <p:bldP spid="698374" grpId="0" animBg="1"/>
      <p:bldP spid="698375" grpId="0" animBg="1"/>
      <p:bldP spid="698376" grpId="0" animBg="1"/>
      <p:bldP spid="698377" grpId="0" animBg="1"/>
      <p:bldP spid="698378" grpId="0" animBg="1"/>
      <p:bldP spid="6983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altLang="zh-CN" dirty="0" smtClean="0"/>
              <a:t>ELF</a:t>
            </a:r>
            <a:r>
              <a:rPr lang="zh-CN" altLang="en-US" dirty="0" smtClean="0"/>
              <a:t>文件信息举例</a:t>
            </a:r>
          </a:p>
        </p:txBody>
      </p:sp>
      <p:sp>
        <p:nvSpPr>
          <p:cNvPr id="765955" name="Rectangle 3"/>
          <p:cNvSpPr>
            <a:spLocks noGrp="1" noChangeArrowheads="1"/>
          </p:cNvSpPr>
          <p:nvPr>
            <p:ph type="body" idx="1"/>
          </p:nvPr>
        </p:nvSpPr>
        <p:spPr>
          <a:xfrm>
            <a:off x="120650" y="769938"/>
            <a:ext cx="7693025" cy="5884862"/>
          </a:xfrm>
        </p:spPr>
        <p:txBody>
          <a:bodyPr/>
          <a:lstStyle/>
          <a:p>
            <a:pPr>
              <a:lnSpc>
                <a:spcPct val="95000"/>
              </a:lnSpc>
              <a:spcBef>
                <a:spcPct val="0"/>
              </a:spcBef>
              <a:buFontTx/>
              <a:buNone/>
            </a:pPr>
            <a:r>
              <a:rPr lang="en-US" altLang="zh-CN" sz="2200" dirty="0" smtClean="0">
                <a:solidFill>
                  <a:srgbClr val="FF0000"/>
                </a:solidFill>
                <a:latin typeface="微软雅黑" pitchFamily="34" charset="-122"/>
                <a:ea typeface="微软雅黑" pitchFamily="34" charset="-122"/>
              </a:rPr>
              <a:t>$ </a:t>
            </a:r>
            <a:r>
              <a:rPr lang="en-US" altLang="zh-CN" sz="2200" dirty="0" err="1" smtClean="0">
                <a:solidFill>
                  <a:srgbClr val="FF0000"/>
                </a:solidFill>
                <a:latin typeface="微软雅黑" pitchFamily="34" charset="-122"/>
                <a:ea typeface="微软雅黑" pitchFamily="34" charset="-122"/>
              </a:rPr>
              <a:t>readelf</a:t>
            </a:r>
            <a:r>
              <a:rPr lang="en-US" altLang="zh-CN" sz="2200" dirty="0" smtClean="0">
                <a:solidFill>
                  <a:srgbClr val="FF0000"/>
                </a:solidFill>
                <a:latin typeface="微软雅黑" pitchFamily="34" charset="-122"/>
                <a:ea typeface="微软雅黑" pitchFamily="34" charset="-122"/>
              </a:rPr>
              <a:t> -h main</a:t>
            </a:r>
            <a:r>
              <a:rPr lang="en-US" altLang="zh-CN" sz="1800" dirty="0" smtClean="0">
                <a:latin typeface="微软雅黑" pitchFamily="34" charset="-122"/>
                <a:ea typeface="微软雅黑" pitchFamily="34" charset="-122"/>
              </a:rPr>
              <a:t> </a:t>
            </a:r>
          </a:p>
          <a:p>
            <a:pPr>
              <a:lnSpc>
                <a:spcPct val="100000"/>
              </a:lnSpc>
              <a:spcBef>
                <a:spcPct val="0"/>
              </a:spcBef>
              <a:buFontTx/>
              <a:buNone/>
            </a:pPr>
            <a:r>
              <a:rPr lang="en-US" altLang="zh-CN" sz="1800" dirty="0" smtClean="0">
                <a:latin typeface="微软雅黑" pitchFamily="34" charset="-122"/>
                <a:ea typeface="微软雅黑" pitchFamily="34" charset="-122"/>
              </a:rPr>
              <a:t>ELF Header: </a:t>
            </a:r>
          </a:p>
          <a:p>
            <a:pPr>
              <a:lnSpc>
                <a:spcPct val="100000"/>
              </a:lnSpc>
              <a:spcBef>
                <a:spcPct val="0"/>
              </a:spcBef>
              <a:buFontTx/>
              <a:buNone/>
            </a:pPr>
            <a:r>
              <a:rPr lang="en-US" altLang="zh-CN" sz="1800" dirty="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dirty="0" smtClean="0">
                <a:latin typeface="微软雅黑" pitchFamily="34" charset="-122"/>
                <a:ea typeface="微软雅黑" pitchFamily="34" charset="-122"/>
              </a:rPr>
              <a:t>  Class:    ELF32 </a:t>
            </a:r>
          </a:p>
          <a:p>
            <a:pPr>
              <a:lnSpc>
                <a:spcPct val="100000"/>
              </a:lnSpc>
              <a:spcBef>
                <a:spcPct val="0"/>
              </a:spcBef>
              <a:buFontTx/>
              <a:buNone/>
            </a:pPr>
            <a:r>
              <a:rPr lang="en-US" altLang="zh-CN" sz="1800" dirty="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dirty="0" smtClean="0">
                <a:latin typeface="微软雅黑" pitchFamily="34" charset="-122"/>
                <a:ea typeface="微软雅黑" pitchFamily="34" charset="-122"/>
              </a:rPr>
              <a:t>  Version:  1 (current) </a:t>
            </a:r>
          </a:p>
          <a:p>
            <a:pPr>
              <a:lnSpc>
                <a:spcPct val="100000"/>
              </a:lnSpc>
              <a:spcBef>
                <a:spcPct val="0"/>
              </a:spcBef>
              <a:buFontTx/>
              <a:buNone/>
            </a:pPr>
            <a:r>
              <a:rPr lang="en-US" altLang="zh-CN" sz="1800" dirty="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dirty="0" smtClean="0">
                <a:latin typeface="微软雅黑" pitchFamily="34" charset="-122"/>
                <a:ea typeface="微软雅黑" pitchFamily="34" charset="-122"/>
              </a:rPr>
              <a:t>  ABI Version:     0 </a:t>
            </a:r>
          </a:p>
          <a:p>
            <a:pPr>
              <a:lnSpc>
                <a:spcPct val="100000"/>
              </a:lnSpc>
              <a:spcBef>
                <a:spcPct val="0"/>
              </a:spcBef>
              <a:buFontTx/>
              <a:buNone/>
            </a:pPr>
            <a:r>
              <a:rPr lang="en-US" altLang="zh-CN" sz="1800" dirty="0" smtClean="0">
                <a:latin typeface="微软雅黑" pitchFamily="34" charset="-122"/>
                <a:ea typeface="微软雅黑" pitchFamily="34" charset="-122"/>
              </a:rPr>
              <a:t>  Type:    EXEC (Executable file) </a:t>
            </a:r>
          </a:p>
          <a:p>
            <a:pPr>
              <a:lnSpc>
                <a:spcPct val="100000"/>
              </a:lnSpc>
              <a:spcBef>
                <a:spcPct val="0"/>
              </a:spcBef>
              <a:buFontTx/>
              <a:buNone/>
            </a:pPr>
            <a:r>
              <a:rPr lang="en-US" altLang="zh-CN" sz="1800" dirty="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dirty="0" smtClean="0">
                <a:latin typeface="微软雅黑" pitchFamily="34" charset="-122"/>
                <a:ea typeface="微软雅黑" pitchFamily="34" charset="-122"/>
              </a:rPr>
              <a:t>  Version:    0x1 </a:t>
            </a:r>
          </a:p>
          <a:p>
            <a:pPr>
              <a:lnSpc>
                <a:spcPct val="100000"/>
              </a:lnSpc>
              <a:spcBef>
                <a:spcPct val="0"/>
              </a:spcBef>
              <a:buFontTx/>
              <a:buNone/>
            </a:pPr>
            <a:r>
              <a:rPr lang="en-US" altLang="zh-CN" sz="1800" dirty="0" smtClean="0">
                <a:latin typeface="微软雅黑" pitchFamily="34" charset="-122"/>
                <a:ea typeface="微软雅黑" pitchFamily="34" charset="-122"/>
              </a:rPr>
              <a:t>  Entry point address:    x8048580 </a:t>
            </a:r>
          </a:p>
          <a:p>
            <a:pPr>
              <a:lnSpc>
                <a:spcPct val="100000"/>
              </a:lnSpc>
              <a:spcBef>
                <a:spcPct val="0"/>
              </a:spcBef>
              <a:buFontTx/>
              <a:buNone/>
            </a:pPr>
            <a:r>
              <a:rPr lang="en-US" altLang="zh-CN" sz="1800" dirty="0" smtClean="0">
                <a:latin typeface="微软雅黑" pitchFamily="34" charset="-122"/>
                <a:ea typeface="微软雅黑" pitchFamily="34" charset="-122"/>
              </a:rPr>
              <a:t>  Start of program headers:  52 (bytes into file) </a:t>
            </a:r>
          </a:p>
          <a:p>
            <a:pPr>
              <a:lnSpc>
                <a:spcPct val="100000"/>
              </a:lnSpc>
              <a:spcBef>
                <a:spcPct val="0"/>
              </a:spcBef>
              <a:buFontTx/>
              <a:buNone/>
            </a:pPr>
            <a:r>
              <a:rPr lang="en-US" altLang="zh-CN" sz="1800" dirty="0" smtClean="0">
                <a:latin typeface="微软雅黑" pitchFamily="34" charset="-122"/>
                <a:ea typeface="微软雅黑" pitchFamily="34" charset="-122"/>
              </a:rPr>
              <a:t>  Start of section headers:    3232 (bytes into file) </a:t>
            </a:r>
          </a:p>
          <a:p>
            <a:pPr>
              <a:lnSpc>
                <a:spcPct val="100000"/>
              </a:lnSpc>
              <a:spcBef>
                <a:spcPct val="0"/>
              </a:spcBef>
              <a:buFontTx/>
              <a:buNone/>
            </a:pPr>
            <a:r>
              <a:rPr lang="en-US" altLang="zh-CN" sz="1800" dirty="0" smtClean="0">
                <a:latin typeface="微软雅黑" pitchFamily="34" charset="-122"/>
                <a:ea typeface="微软雅黑" pitchFamily="34" charset="-122"/>
              </a:rPr>
              <a:t>  Flags:    0x0 </a:t>
            </a:r>
          </a:p>
          <a:p>
            <a:pPr>
              <a:lnSpc>
                <a:spcPct val="100000"/>
              </a:lnSpc>
              <a:spcBef>
                <a:spcPct val="0"/>
              </a:spcBef>
              <a:buFontTx/>
              <a:buNone/>
            </a:pPr>
            <a:r>
              <a:rPr lang="en-US" altLang="zh-CN" sz="1800" dirty="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dirty="0" smtClean="0">
                <a:latin typeface="微软雅黑" pitchFamily="34" charset="-122"/>
                <a:ea typeface="微软雅黑" pitchFamily="34" charset="-122"/>
              </a:rPr>
              <a:t>  Size of program headers:    32 (bytes) </a:t>
            </a:r>
          </a:p>
          <a:p>
            <a:pPr>
              <a:lnSpc>
                <a:spcPct val="100000"/>
              </a:lnSpc>
              <a:spcBef>
                <a:spcPct val="0"/>
              </a:spcBef>
              <a:buFontTx/>
              <a:buNone/>
            </a:pPr>
            <a:r>
              <a:rPr lang="en-US" altLang="zh-CN" sz="1800" dirty="0" smtClean="0">
                <a:latin typeface="微软雅黑" pitchFamily="34" charset="-122"/>
                <a:ea typeface="微软雅黑" pitchFamily="34" charset="-122"/>
              </a:rPr>
              <a:t>  Number of program headers:   8 </a:t>
            </a:r>
          </a:p>
          <a:p>
            <a:pPr>
              <a:lnSpc>
                <a:spcPct val="100000"/>
              </a:lnSpc>
              <a:spcBef>
                <a:spcPct val="0"/>
              </a:spcBef>
              <a:buFontTx/>
              <a:buNone/>
            </a:pPr>
            <a:r>
              <a:rPr lang="en-US" altLang="zh-CN" sz="1800" dirty="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dirty="0" smtClean="0">
                <a:latin typeface="微软雅黑" pitchFamily="34" charset="-122"/>
                <a:ea typeface="微软雅黑" pitchFamily="34" charset="-122"/>
              </a:rPr>
              <a:t>  Number of section headers:    29 </a:t>
            </a:r>
          </a:p>
          <a:p>
            <a:pPr>
              <a:lnSpc>
                <a:spcPct val="100000"/>
              </a:lnSpc>
              <a:spcBef>
                <a:spcPct val="0"/>
              </a:spcBef>
              <a:buFontTx/>
              <a:buNone/>
            </a:pPr>
            <a:r>
              <a:rPr lang="en-US" altLang="zh-CN" sz="1800" dirty="0" smtClean="0">
                <a:latin typeface="微软雅黑" pitchFamily="34" charset="-122"/>
                <a:ea typeface="微软雅黑" pitchFamily="34" charset="-122"/>
              </a:rPr>
              <a:t>  Section header string table index: 26</a:t>
            </a:r>
            <a:r>
              <a:rPr lang="en-US" altLang="zh-CN" sz="1800" dirty="0" smtClean="0"/>
              <a:t> </a:t>
            </a:r>
            <a:endParaRPr lang="zh-CN" altLang="en-US" sz="1800" dirty="0" smtClean="0"/>
          </a:p>
        </p:txBody>
      </p:sp>
      <p:sp>
        <p:nvSpPr>
          <p:cNvPr id="765956" name="Line 4"/>
          <p:cNvSpPr>
            <a:spLocks noChangeShapeType="1"/>
          </p:cNvSpPr>
          <p:nvPr/>
        </p:nvSpPr>
        <p:spPr bwMode="auto">
          <a:xfrm>
            <a:off x="354013" y="4121150"/>
            <a:ext cx="3730625" cy="0"/>
          </a:xfrm>
          <a:prstGeom prst="line">
            <a:avLst/>
          </a:prstGeom>
          <a:noFill/>
          <a:ln w="38100">
            <a:solidFill>
              <a:srgbClr val="FF0000"/>
            </a:solidFill>
            <a:round/>
            <a:headEnd/>
            <a:tailEnd/>
          </a:ln>
          <a:effectLst/>
        </p:spPr>
        <p:txBody>
          <a:bodyPr/>
          <a:lstStyle/>
          <a:p>
            <a:endParaRPr lang="zh-CN" altLang="en-US"/>
          </a:p>
        </p:txBody>
      </p:sp>
      <p:sp>
        <p:nvSpPr>
          <p:cNvPr id="765957" name="Line 5"/>
          <p:cNvSpPr>
            <a:spLocks noChangeShapeType="1"/>
          </p:cNvSpPr>
          <p:nvPr/>
        </p:nvSpPr>
        <p:spPr bwMode="auto">
          <a:xfrm>
            <a:off x="333375" y="3314700"/>
            <a:ext cx="3730625" cy="0"/>
          </a:xfrm>
          <a:prstGeom prst="line">
            <a:avLst/>
          </a:prstGeom>
          <a:noFill/>
          <a:ln w="38100">
            <a:solidFill>
              <a:srgbClr val="FF0000"/>
            </a:solidFill>
            <a:round/>
            <a:headEnd/>
            <a:tailEnd/>
          </a:ln>
          <a:effectLst/>
        </p:spPr>
        <p:txBody>
          <a:bodyPr/>
          <a:lstStyle/>
          <a:p>
            <a:endParaRPr lang="zh-CN" altLang="en-US"/>
          </a:p>
        </p:txBody>
      </p:sp>
      <p:sp>
        <p:nvSpPr>
          <p:cNvPr id="765958" name="Rectangle 6"/>
          <p:cNvSpPr>
            <a:spLocks noChangeArrowheads="1"/>
          </p:cNvSpPr>
          <p:nvPr/>
        </p:nvSpPr>
        <p:spPr bwMode="auto">
          <a:xfrm>
            <a:off x="271463" y="5241925"/>
            <a:ext cx="4559300" cy="538163"/>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5959" name="Rectangle 7"/>
          <p:cNvSpPr>
            <a:spLocks noChangeArrowheads="1"/>
          </p:cNvSpPr>
          <p:nvPr/>
        </p:nvSpPr>
        <p:spPr bwMode="auto">
          <a:xfrm>
            <a:off x="273050" y="5805488"/>
            <a:ext cx="4397375" cy="495300"/>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65961" name="Rectangle 9"/>
          <p:cNvSpPr>
            <a:spLocks noChangeArrowheads="1"/>
          </p:cNvSpPr>
          <p:nvPr/>
        </p:nvSpPr>
        <p:spPr bwMode="auto">
          <a:xfrm>
            <a:off x="279400" y="4121150"/>
            <a:ext cx="5341938" cy="276225"/>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5962" name="Rectangle 10"/>
          <p:cNvSpPr>
            <a:spLocks noChangeArrowheads="1"/>
          </p:cNvSpPr>
          <p:nvPr/>
        </p:nvSpPr>
        <p:spPr bwMode="auto">
          <a:xfrm>
            <a:off x="279400" y="4398963"/>
            <a:ext cx="5646738" cy="274637"/>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65964" name="Text Box 12"/>
          <p:cNvSpPr txBox="1">
            <a:spLocks noChangeArrowheads="1"/>
          </p:cNvSpPr>
          <p:nvPr/>
        </p:nvSpPr>
        <p:spPr bwMode="auto">
          <a:xfrm>
            <a:off x="3167063" y="790575"/>
            <a:ext cx="30019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可执行目标文件的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pic>
        <p:nvPicPr>
          <p:cNvPr id="765965" name="Picture 13"/>
          <p:cNvPicPr>
            <a:picLocks noChangeAspect="1" noChangeArrowheads="1"/>
          </p:cNvPicPr>
          <p:nvPr/>
        </p:nvPicPr>
        <p:blipFill>
          <a:blip r:embed="rId3"/>
          <a:srcRect/>
          <a:stretch>
            <a:fillRect/>
          </a:stretch>
        </p:blipFill>
        <p:spPr bwMode="auto">
          <a:xfrm>
            <a:off x="6532563" y="987425"/>
            <a:ext cx="2554287" cy="5629275"/>
          </a:xfrm>
          <a:prstGeom prst="rect">
            <a:avLst/>
          </a:prstGeom>
          <a:noFill/>
        </p:spPr>
      </p:pic>
      <p:sp>
        <p:nvSpPr>
          <p:cNvPr id="765966" name="Line 14"/>
          <p:cNvSpPr>
            <a:spLocks noChangeShapeType="1"/>
          </p:cNvSpPr>
          <p:nvPr/>
        </p:nvSpPr>
        <p:spPr bwMode="auto">
          <a:xfrm flipV="1">
            <a:off x="3760788" y="1449388"/>
            <a:ext cx="2800350" cy="2801937"/>
          </a:xfrm>
          <a:prstGeom prst="line">
            <a:avLst/>
          </a:prstGeom>
          <a:noFill/>
          <a:ln w="38100">
            <a:solidFill>
              <a:srgbClr val="FF0000"/>
            </a:solidFill>
            <a:round/>
            <a:headEnd/>
            <a:tailEnd type="triangle" w="med" len="med"/>
          </a:ln>
          <a:effectLst/>
        </p:spPr>
        <p:txBody>
          <a:bodyPr/>
          <a:lstStyle/>
          <a:p>
            <a:endParaRPr lang="zh-CN" altLang="en-US"/>
          </a:p>
        </p:txBody>
      </p:sp>
      <p:sp>
        <p:nvSpPr>
          <p:cNvPr id="765967" name="Line 15"/>
          <p:cNvSpPr>
            <a:spLocks noChangeShapeType="1"/>
          </p:cNvSpPr>
          <p:nvPr/>
        </p:nvSpPr>
        <p:spPr bwMode="auto">
          <a:xfrm>
            <a:off x="3933825" y="4645025"/>
            <a:ext cx="2582863" cy="1450975"/>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5964"/>
                                        </p:tgtEl>
                                        <p:attrNameLst>
                                          <p:attrName>style.visibility</p:attrName>
                                        </p:attrNameLst>
                                      </p:cBhvr>
                                      <p:to>
                                        <p:strVal val="visible"/>
                                      </p:to>
                                    </p:set>
                                    <p:animEffect transition="in" filter="blinds(horizontal)">
                                      <p:cBhvr>
                                        <p:cTn id="7" dur="500"/>
                                        <p:tgtEl>
                                          <p:spTgt spid="765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5957"/>
                                        </p:tgtEl>
                                        <p:attrNameLst>
                                          <p:attrName>style.visibility</p:attrName>
                                        </p:attrNameLst>
                                      </p:cBhvr>
                                      <p:to>
                                        <p:strVal val="visible"/>
                                      </p:to>
                                    </p:set>
                                    <p:animEffect transition="in" filter="blinds(horizontal)">
                                      <p:cBhvr>
                                        <p:cTn id="12" dur="500"/>
                                        <p:tgtEl>
                                          <p:spTgt spid="7659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5956"/>
                                        </p:tgtEl>
                                        <p:attrNameLst>
                                          <p:attrName>style.visibility</p:attrName>
                                        </p:attrNameLst>
                                      </p:cBhvr>
                                      <p:to>
                                        <p:strVal val="visible"/>
                                      </p:to>
                                    </p:set>
                                    <p:animEffect transition="in" filter="blinds(horizontal)">
                                      <p:cBhvr>
                                        <p:cTn id="17" dur="500"/>
                                        <p:tgtEl>
                                          <p:spTgt spid="7659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5966"/>
                                        </p:tgtEl>
                                        <p:attrNameLst>
                                          <p:attrName>style.visibility</p:attrName>
                                        </p:attrNameLst>
                                      </p:cBhvr>
                                      <p:to>
                                        <p:strVal val="visible"/>
                                      </p:to>
                                    </p:set>
                                    <p:animEffect transition="in" filter="blinds(horizontal)">
                                      <p:cBhvr>
                                        <p:cTn id="22" dur="500"/>
                                        <p:tgtEl>
                                          <p:spTgt spid="7659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5961"/>
                                        </p:tgtEl>
                                        <p:attrNameLst>
                                          <p:attrName>style.visibility</p:attrName>
                                        </p:attrNameLst>
                                      </p:cBhvr>
                                      <p:to>
                                        <p:strVal val="visible"/>
                                      </p:to>
                                    </p:set>
                                    <p:animEffect transition="in" filter="blinds(horizontal)">
                                      <p:cBhvr>
                                        <p:cTn id="27" dur="500"/>
                                        <p:tgtEl>
                                          <p:spTgt spid="7659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5958"/>
                                        </p:tgtEl>
                                        <p:attrNameLst>
                                          <p:attrName>style.visibility</p:attrName>
                                        </p:attrNameLst>
                                      </p:cBhvr>
                                      <p:to>
                                        <p:strVal val="visible"/>
                                      </p:to>
                                    </p:set>
                                    <p:animEffect transition="in" filter="blinds(horizontal)">
                                      <p:cBhvr>
                                        <p:cTn id="32" dur="500"/>
                                        <p:tgtEl>
                                          <p:spTgt spid="7659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5962"/>
                                        </p:tgtEl>
                                        <p:attrNameLst>
                                          <p:attrName>style.visibility</p:attrName>
                                        </p:attrNameLst>
                                      </p:cBhvr>
                                      <p:to>
                                        <p:strVal val="visible"/>
                                      </p:to>
                                    </p:set>
                                    <p:animEffect transition="in" filter="blinds(horizontal)">
                                      <p:cBhvr>
                                        <p:cTn id="37" dur="500"/>
                                        <p:tgtEl>
                                          <p:spTgt spid="7659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5967"/>
                                        </p:tgtEl>
                                        <p:attrNameLst>
                                          <p:attrName>style.visibility</p:attrName>
                                        </p:attrNameLst>
                                      </p:cBhvr>
                                      <p:to>
                                        <p:strVal val="visible"/>
                                      </p:to>
                                    </p:set>
                                    <p:animEffect transition="in" filter="blinds(horizontal)">
                                      <p:cBhvr>
                                        <p:cTn id="42" dur="500"/>
                                        <p:tgtEl>
                                          <p:spTgt spid="76596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5959"/>
                                        </p:tgtEl>
                                        <p:attrNameLst>
                                          <p:attrName>style.visibility</p:attrName>
                                        </p:attrNameLst>
                                      </p:cBhvr>
                                      <p:to>
                                        <p:strVal val="visible"/>
                                      </p:to>
                                    </p:set>
                                    <p:animEffect transition="in" filter="blinds(horizontal)">
                                      <p:cBhvr>
                                        <p:cTn id="47" dur="500"/>
                                        <p:tgtEl>
                                          <p:spTgt spid="76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6" grpId="0" animBg="1"/>
      <p:bldP spid="765957" grpId="0" animBg="1"/>
      <p:bldP spid="765958" grpId="0" animBg="1"/>
      <p:bldP spid="765959" grpId="0" animBg="1"/>
      <p:bldP spid="765961" grpId="0" animBg="1"/>
      <p:bldP spid="765962" grpId="0" animBg="1"/>
      <p:bldP spid="765964" grpId="0"/>
      <p:bldP spid="765966" grpId="0" animBg="1"/>
      <p:bldP spid="7659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sp>
        <p:nvSpPr>
          <p:cNvPr id="4" name="Rectangle 48"/>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 name="Rectangle 1"/>
          <p:cNvSpPr txBox="1">
            <a:spLocks noChangeArrowheads="1"/>
          </p:cNvSpPr>
          <p:nvPr/>
        </p:nvSpPr>
        <p:spPr bwMode="auto">
          <a:xfrm>
            <a:off x="427038" y="0"/>
            <a:ext cx="8716962" cy="617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kern="0" smtClean="0"/>
              <a:t>可执行文件的存储器映像</a:t>
            </a:r>
            <a:endParaRPr lang="zh-CN" altLang="en-GB" kern="0" dirty="0" smtClean="0"/>
          </a:p>
        </p:txBody>
      </p:sp>
      <p:sp>
        <p:nvSpPr>
          <p:cNvPr id="6"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7"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8"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9" name="Line 28"/>
          <p:cNvSpPr>
            <a:spLocks noChangeShapeType="1"/>
          </p:cNvSpPr>
          <p:nvPr/>
        </p:nvSpPr>
        <p:spPr bwMode="auto">
          <a:xfrm flipV="1">
            <a:off x="7958138" y="800100"/>
            <a:ext cx="1587" cy="460375"/>
          </a:xfrm>
          <a:prstGeom prst="line">
            <a:avLst/>
          </a:prstGeom>
          <a:noFill/>
          <a:ln w="3240">
            <a:solidFill>
              <a:schemeClr val="tx1"/>
            </a:solidFill>
            <a:miter lim="800000"/>
            <a:headEnd/>
            <a:tailEnd type="triangle" w="med" len="med"/>
          </a:ln>
        </p:spPr>
        <p:txBody>
          <a:bodyPr/>
          <a:lstStyle/>
          <a:p>
            <a:endParaRPr lang="zh-CN" altLang="en-US"/>
          </a:p>
        </p:txBody>
      </p:sp>
      <p:sp>
        <p:nvSpPr>
          <p:cNvPr id="10"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11"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12"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13"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14"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15"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16"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17"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18"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19"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20"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21"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22"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23"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24"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25"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sp>
        <p:nvSpPr>
          <p:cNvPr id="26" name="AutoShape 36"/>
          <p:cNvSpPr>
            <a:spLocks/>
          </p:cNvSpPr>
          <p:nvPr/>
        </p:nvSpPr>
        <p:spPr bwMode="auto">
          <a:xfrm>
            <a:off x="7867650" y="4911725"/>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27" name="Text Box 37"/>
          <p:cNvSpPr txBox="1">
            <a:spLocks noChangeArrowheads="1"/>
          </p:cNvSpPr>
          <p:nvPr/>
        </p:nvSpPr>
        <p:spPr bwMode="auto">
          <a:xfrm>
            <a:off x="8107363" y="4879975"/>
            <a:ext cx="746125" cy="1222375"/>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28" name="Text Box 43"/>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29"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30"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31"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2"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3"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4"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5"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36"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37"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38"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39"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sp>
        <p:nvSpPr>
          <p:cNvPr id="40" name="Line 41"/>
          <p:cNvSpPr>
            <a:spLocks noChangeShapeType="1"/>
          </p:cNvSpPr>
          <p:nvPr/>
        </p:nvSpPr>
        <p:spPr bwMode="auto">
          <a:xfrm>
            <a:off x="3671888" y="2841625"/>
            <a:ext cx="1333500" cy="2979738"/>
          </a:xfrm>
          <a:prstGeom prst="line">
            <a:avLst/>
          </a:prstGeom>
          <a:noFill/>
          <a:ln w="38100">
            <a:solidFill>
              <a:srgbClr val="FF0000"/>
            </a:solidFill>
            <a:round/>
            <a:headEnd/>
            <a:tailEnd type="triangle" w="med" len="med"/>
          </a:ln>
          <a:effectLst/>
        </p:spPr>
        <p:txBody>
          <a:bodyPr/>
          <a:lstStyle/>
          <a:p>
            <a:endParaRPr lang="zh-CN" altLang="en-US"/>
          </a:p>
        </p:txBody>
      </p:sp>
      <p:grpSp>
        <p:nvGrpSpPr>
          <p:cNvPr id="41" name="Group 52"/>
          <p:cNvGrpSpPr>
            <a:grpSpLocks/>
          </p:cNvGrpSpPr>
          <p:nvPr/>
        </p:nvGrpSpPr>
        <p:grpSpPr bwMode="auto">
          <a:xfrm>
            <a:off x="3322638" y="3990975"/>
            <a:ext cx="1652587" cy="1214438"/>
            <a:chOff x="2039" y="2533"/>
            <a:chExt cx="1114" cy="746"/>
          </a:xfrm>
        </p:grpSpPr>
        <p:sp>
          <p:nvSpPr>
            <p:cNvPr id="42" name="Line 42"/>
            <p:cNvSpPr>
              <a:spLocks noChangeShapeType="1"/>
            </p:cNvSpPr>
            <p:nvPr/>
          </p:nvSpPr>
          <p:spPr bwMode="auto">
            <a:xfrm>
              <a:off x="2257" y="2823"/>
              <a:ext cx="896" cy="456"/>
            </a:xfrm>
            <a:prstGeom prst="line">
              <a:avLst/>
            </a:prstGeom>
            <a:noFill/>
            <a:ln w="38100">
              <a:solidFill>
                <a:srgbClr val="FF0000"/>
              </a:solidFill>
              <a:round/>
              <a:headEnd/>
              <a:tailEnd type="triangle" w="med" len="med"/>
            </a:ln>
            <a:effectLst/>
          </p:spPr>
          <p:txBody>
            <a:bodyPr/>
            <a:lstStyle/>
            <a:p>
              <a:endParaRPr lang="zh-CN" altLang="en-US"/>
            </a:p>
          </p:txBody>
        </p:sp>
        <p:sp>
          <p:nvSpPr>
            <p:cNvPr id="43" name="AutoShape 51"/>
            <p:cNvSpPr>
              <a:spLocks/>
            </p:cNvSpPr>
            <p:nvPr/>
          </p:nvSpPr>
          <p:spPr bwMode="auto">
            <a:xfrm>
              <a:off x="2039" y="2533"/>
              <a:ext cx="192" cy="539"/>
            </a:xfrm>
            <a:prstGeom prst="rightBrace">
              <a:avLst>
                <a:gd name="adj1" fmla="val 23394"/>
                <a:gd name="adj2" fmla="val 50000"/>
              </a:avLst>
            </a:prstGeom>
            <a:noFill/>
            <a:ln w="38100">
              <a:solidFill>
                <a:srgbClr val="FF0000"/>
              </a:solidFill>
              <a:round/>
              <a:headEnd/>
              <a:tailEnd/>
            </a:ln>
            <a:effectLst/>
          </p:spPr>
          <p:txBody>
            <a:bodyPr wrap="none" anchor="ctr"/>
            <a:lstStyle/>
            <a:p>
              <a:endParaRPr lang="zh-CN" altLang="en-US"/>
            </a:p>
          </p:txBody>
        </p:sp>
      </p:grpSp>
      <p:sp>
        <p:nvSpPr>
          <p:cNvPr id="44" name="AutoShape 53"/>
          <p:cNvSpPr>
            <a:spLocks/>
          </p:cNvSpPr>
          <p:nvPr/>
        </p:nvSpPr>
        <p:spPr bwMode="auto">
          <a:xfrm>
            <a:off x="3424238" y="1698625"/>
            <a:ext cx="204787" cy="2249488"/>
          </a:xfrm>
          <a:prstGeom prst="rightBrace">
            <a:avLst>
              <a:gd name="adj1" fmla="val 91538"/>
              <a:gd name="adj2" fmla="val 50000"/>
            </a:avLst>
          </a:prstGeom>
          <a:noFill/>
          <a:ln w="38100">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38637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linds(horizont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58740" y="1724392"/>
            <a:ext cx="7048187" cy="4301270"/>
          </a:xfrm>
          <a:prstGeom prst="rect">
            <a:avLst/>
          </a:prstGeom>
        </p:spPr>
      </p:pic>
    </p:spTree>
    <p:extLst>
      <p:ext uri="{BB962C8B-B14F-4D97-AF65-F5344CB8AC3E}">
        <p14:creationId xmlns:p14="http://schemas.microsoft.com/office/powerpoint/2010/main" val="202310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zh-CN" altLang="en-US" dirty="0" smtClean="0"/>
              <a:t>可执行文件中的程序头表</a:t>
            </a:r>
          </a:p>
        </p:txBody>
      </p:sp>
      <p:sp>
        <p:nvSpPr>
          <p:cNvPr id="704516" name="Rectangle 4"/>
          <p:cNvSpPr>
            <a:spLocks noChangeArrowheads="1"/>
          </p:cNvSpPr>
          <p:nvPr/>
        </p:nvSpPr>
        <p:spPr bwMode="auto">
          <a:xfrm>
            <a:off x="201613" y="703263"/>
            <a:ext cx="3389312" cy="2838450"/>
          </a:xfrm>
          <a:prstGeom prst="rect">
            <a:avLst/>
          </a:prstGeom>
          <a:noFill/>
          <a:ln w="9525">
            <a:noFill/>
            <a:miter lim="800000"/>
            <a:headEnd/>
            <a:tailEnd/>
          </a:ln>
          <a:effectLst/>
        </p:spPr>
        <p:txBody>
          <a:bodyPr wrap="none" anchor="ctr">
            <a:spAutoFit/>
          </a:bodyPr>
          <a:lstStyle/>
          <a:p>
            <a:pPr indent="266700"/>
            <a:r>
              <a:rPr lang="en-US" altLang="zh-CN" b="1">
                <a:latin typeface="微软雅黑" pitchFamily="34" charset="-122"/>
                <a:ea typeface="微软雅黑" pitchFamily="34" charset="-122"/>
              </a:rPr>
              <a:t>typedef struct {</a:t>
            </a:r>
          </a:p>
          <a:p>
            <a:pPr indent="266700"/>
            <a:r>
              <a:rPr lang="en-US" altLang="zh-CN" b="1">
                <a:latin typeface="微软雅黑" pitchFamily="34" charset="-122"/>
                <a:ea typeface="微软雅黑" pitchFamily="34" charset="-122"/>
              </a:rPr>
              <a:t>        Elf32_Word   p_type;</a:t>
            </a:r>
          </a:p>
          <a:p>
            <a:pPr indent="266700"/>
            <a:r>
              <a:rPr lang="en-US" altLang="zh-CN" b="1">
                <a:latin typeface="微软雅黑" pitchFamily="34" charset="-122"/>
                <a:ea typeface="微软雅黑" pitchFamily="34" charset="-122"/>
              </a:rPr>
              <a:t>        Elf32_Off       p_offset;</a:t>
            </a:r>
          </a:p>
          <a:p>
            <a:pPr indent="266700"/>
            <a:r>
              <a:rPr lang="en-US" altLang="zh-CN" b="1">
                <a:latin typeface="微软雅黑" pitchFamily="34" charset="-122"/>
                <a:ea typeface="微软雅黑" pitchFamily="34" charset="-122"/>
              </a:rPr>
              <a:t>        Elf32_Addr    p_vaddr;</a:t>
            </a:r>
          </a:p>
          <a:p>
            <a:pPr indent="266700"/>
            <a:r>
              <a:rPr lang="en-US" altLang="zh-CN" b="1">
                <a:latin typeface="微软雅黑" pitchFamily="34" charset="-122"/>
                <a:ea typeface="微软雅黑" pitchFamily="34" charset="-122"/>
              </a:rPr>
              <a:t>        Elf32_Addr    p_paddr;</a:t>
            </a:r>
          </a:p>
          <a:p>
            <a:pPr indent="266700"/>
            <a:r>
              <a:rPr lang="en-US" altLang="zh-CN" b="1">
                <a:latin typeface="微软雅黑" pitchFamily="34" charset="-122"/>
                <a:ea typeface="微软雅黑" pitchFamily="34" charset="-122"/>
              </a:rPr>
              <a:t>        Elf32_Word   p_filesz;</a:t>
            </a:r>
          </a:p>
          <a:p>
            <a:pPr indent="266700"/>
            <a:r>
              <a:rPr lang="en-US" altLang="zh-CN" b="1">
                <a:latin typeface="微软雅黑" pitchFamily="34" charset="-122"/>
                <a:ea typeface="微软雅黑" pitchFamily="34" charset="-122"/>
              </a:rPr>
              <a:t>        Elf32_Word   p_memsz;</a:t>
            </a:r>
          </a:p>
          <a:p>
            <a:pPr indent="266700"/>
            <a:r>
              <a:rPr lang="en-US" altLang="zh-CN" b="1">
                <a:latin typeface="微软雅黑" pitchFamily="34" charset="-122"/>
                <a:ea typeface="微软雅黑" pitchFamily="34" charset="-122"/>
              </a:rPr>
              <a:t>        Elf32_Word   p_flags;</a:t>
            </a:r>
          </a:p>
          <a:p>
            <a:pPr indent="266700"/>
            <a:r>
              <a:rPr lang="en-US" altLang="zh-CN" b="1">
                <a:latin typeface="微软雅黑" pitchFamily="34" charset="-122"/>
                <a:ea typeface="微软雅黑" pitchFamily="34" charset="-122"/>
              </a:rPr>
              <a:t>        Elf32_Word   p_align;</a:t>
            </a:r>
          </a:p>
          <a:p>
            <a:pPr indent="266700"/>
            <a:r>
              <a:rPr lang="en-US" altLang="zh-CN" b="1">
                <a:latin typeface="微软雅黑" pitchFamily="34" charset="-122"/>
                <a:ea typeface="微软雅黑" pitchFamily="34" charset="-122"/>
              </a:rPr>
              <a:t>} Elf32_Phdr;</a:t>
            </a:r>
          </a:p>
        </p:txBody>
      </p:sp>
      <p:pic>
        <p:nvPicPr>
          <p:cNvPr id="704517" name="Picture 5"/>
          <p:cNvPicPr>
            <a:picLocks noChangeAspect="1" noChangeArrowheads="1"/>
          </p:cNvPicPr>
          <p:nvPr/>
        </p:nvPicPr>
        <p:blipFill>
          <a:blip r:embed="rId3"/>
          <a:srcRect/>
          <a:stretch>
            <a:fillRect/>
          </a:stretch>
        </p:blipFill>
        <p:spPr bwMode="auto">
          <a:xfrm>
            <a:off x="0" y="3686175"/>
            <a:ext cx="9144000" cy="3171825"/>
          </a:xfrm>
          <a:prstGeom prst="rect">
            <a:avLst/>
          </a:prstGeom>
          <a:noFill/>
          <a:ln w="9525">
            <a:noFill/>
            <a:miter lim="800000"/>
            <a:headEnd/>
            <a:tailEnd/>
          </a:ln>
        </p:spPr>
      </p:pic>
      <p:sp>
        <p:nvSpPr>
          <p:cNvPr id="704518" name="Rectangle 6"/>
          <p:cNvSpPr>
            <a:spLocks noChangeArrowheads="1"/>
          </p:cNvSpPr>
          <p:nvPr/>
        </p:nvSpPr>
        <p:spPr bwMode="auto">
          <a:xfrm>
            <a:off x="4162425" y="989013"/>
            <a:ext cx="4678363" cy="2260600"/>
          </a:xfrm>
          <a:prstGeom prst="rect">
            <a:avLst/>
          </a:prstGeom>
          <a:noFill/>
          <a:ln w="9525">
            <a:noFill/>
            <a:miter lim="800000"/>
            <a:headEnd/>
            <a:tailEnd/>
          </a:ln>
          <a:effectLst/>
        </p:spPr>
        <p:txBody>
          <a:bodyPr anchor="ctr">
            <a:spAutoFit/>
          </a:bodyPr>
          <a:lstStyle/>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程序头表</a:t>
            </a:r>
            <a:r>
              <a:rPr lang="zh-CN" altLang="en-US" sz="2000" b="1">
                <a:solidFill>
                  <a:srgbClr val="CC3300"/>
                </a:solidFill>
                <a:latin typeface="微软雅黑" pitchFamily="34" charset="-122"/>
                <a:ea typeface="微软雅黑" pitchFamily="34" charset="-122"/>
              </a:rPr>
              <a:t>能够描述</a:t>
            </a:r>
            <a:r>
              <a:rPr lang="zh-CN" altLang="en-US" sz="2000" b="1">
                <a:solidFill>
                  <a:srgbClr val="3366FF"/>
                </a:solidFill>
                <a:latin typeface="微软雅黑" pitchFamily="34" charset="-122"/>
                <a:ea typeface="微软雅黑" pitchFamily="34" charset="-122"/>
              </a:rPr>
              <a:t>可执行文件中的节与虚拟空间中的存储段之间的映射关系</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一个表项说明虚拟地址空间中</a:t>
            </a:r>
            <a:r>
              <a:rPr lang="zh-CN" altLang="en-US" sz="2000" b="1">
                <a:solidFill>
                  <a:srgbClr val="CC3300"/>
                </a:solidFill>
                <a:latin typeface="微软雅黑" pitchFamily="34" charset="-122"/>
                <a:ea typeface="微软雅黑" pitchFamily="34" charset="-122"/>
              </a:rPr>
              <a:t>一个连续的片段</a:t>
            </a:r>
            <a:r>
              <a:rPr lang="zh-CN" altLang="en-US" sz="2000" b="1">
                <a:solidFill>
                  <a:srgbClr val="3366FF"/>
                </a:solidFill>
                <a:latin typeface="微软雅黑" pitchFamily="34" charset="-122"/>
                <a:ea typeface="微软雅黑" pitchFamily="34" charset="-122"/>
              </a:rPr>
              <a:t>或</a:t>
            </a:r>
            <a:r>
              <a:rPr lang="zh-CN" altLang="en-US" sz="2000" b="1">
                <a:solidFill>
                  <a:srgbClr val="CC3300"/>
                </a:solidFill>
                <a:latin typeface="微软雅黑" pitchFamily="34" charset="-122"/>
                <a:ea typeface="微软雅黑" pitchFamily="34" charset="-122"/>
              </a:rPr>
              <a:t>一个特殊的节</a:t>
            </a:r>
            <a:r>
              <a:rPr lang="zh-CN" altLang="en-US" sz="2000">
                <a:solidFill>
                  <a:srgbClr val="3366FF"/>
                </a:solidFill>
                <a:latin typeface="微软雅黑" pitchFamily="34" charset="-122"/>
                <a:ea typeface="微软雅黑" pitchFamily="34" charset="-122"/>
              </a:rPr>
              <a:t> </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以下是</a:t>
            </a:r>
            <a:r>
              <a:rPr lang="en-US" altLang="zh-CN" sz="2000" b="1">
                <a:solidFill>
                  <a:srgbClr val="3366FF"/>
                </a:solidFill>
                <a:latin typeface="微软雅黑" pitchFamily="34" charset="-122"/>
                <a:ea typeface="微软雅黑" pitchFamily="34" charset="-122"/>
              </a:rPr>
              <a:t>GNU READELF</a:t>
            </a:r>
            <a:r>
              <a:rPr lang="zh-CN" altLang="en-US" sz="2000" b="1">
                <a:solidFill>
                  <a:srgbClr val="3366FF"/>
                </a:solidFill>
                <a:latin typeface="微软雅黑" pitchFamily="34" charset="-122"/>
                <a:ea typeface="微软雅黑" pitchFamily="34" charset="-122"/>
              </a:rPr>
              <a:t>显示的某可执行目标文件的程序头表信息</a:t>
            </a:r>
          </a:p>
        </p:txBody>
      </p:sp>
      <p:sp>
        <p:nvSpPr>
          <p:cNvPr id="704519" name="Rectangle 7"/>
          <p:cNvSpPr>
            <a:spLocks noChangeArrowheads="1"/>
          </p:cNvSpPr>
          <p:nvPr/>
        </p:nvSpPr>
        <p:spPr bwMode="auto">
          <a:xfrm>
            <a:off x="246063" y="3932238"/>
            <a:ext cx="8651875" cy="334962"/>
          </a:xfrm>
          <a:prstGeom prst="rect">
            <a:avLst/>
          </a:prstGeom>
          <a:noFill/>
          <a:ln w="28575">
            <a:solidFill>
              <a:srgbClr val="FF0000"/>
            </a:solidFill>
            <a:miter lim="800000"/>
            <a:headEnd/>
            <a:tailEnd/>
          </a:ln>
          <a:effectLst/>
        </p:spPr>
        <p:txBody>
          <a:bodyPr wrap="none" anchor="ctr"/>
          <a:lstStyle/>
          <a:p>
            <a:endParaRPr lang="zh-CN" altLang="en-US"/>
          </a:p>
        </p:txBody>
      </p:sp>
      <p:sp>
        <p:nvSpPr>
          <p:cNvPr id="704520" name="Line 8"/>
          <p:cNvSpPr>
            <a:spLocks noChangeShapeType="1"/>
          </p:cNvSpPr>
          <p:nvPr/>
        </p:nvSpPr>
        <p:spPr bwMode="auto">
          <a:xfrm>
            <a:off x="219075" y="5368925"/>
            <a:ext cx="8853488" cy="0"/>
          </a:xfrm>
          <a:prstGeom prst="line">
            <a:avLst/>
          </a:prstGeom>
          <a:noFill/>
          <a:ln w="28575">
            <a:solidFill>
              <a:srgbClr val="FF0000"/>
            </a:solidFill>
            <a:round/>
            <a:headEnd/>
            <a:tailEnd/>
          </a:ln>
          <a:effectLst/>
        </p:spPr>
        <p:txBody>
          <a:bodyPr/>
          <a:lstStyle/>
          <a:p>
            <a:endParaRPr lang="zh-CN" altLang="en-US"/>
          </a:p>
        </p:txBody>
      </p:sp>
      <p:sp>
        <p:nvSpPr>
          <p:cNvPr id="704521" name="Line 9"/>
          <p:cNvSpPr>
            <a:spLocks noChangeShapeType="1"/>
          </p:cNvSpPr>
          <p:nvPr/>
        </p:nvSpPr>
        <p:spPr bwMode="auto">
          <a:xfrm>
            <a:off x="233363" y="5649913"/>
            <a:ext cx="8853487" cy="0"/>
          </a:xfrm>
          <a:prstGeom prst="line">
            <a:avLst/>
          </a:prstGeom>
          <a:noFill/>
          <a:ln w="28575">
            <a:solidFill>
              <a:srgbClr val="FF0000"/>
            </a:solidFill>
            <a:round/>
            <a:headEnd/>
            <a:tailEnd/>
          </a:ln>
          <a:effectLst/>
        </p:spPr>
        <p:txBody>
          <a:bodyPr/>
          <a:lstStyle/>
          <a:p>
            <a:endParaRPr lang="zh-CN" altLang="en-US"/>
          </a:p>
        </p:txBody>
      </p:sp>
      <p:sp>
        <p:nvSpPr>
          <p:cNvPr id="704522" name="Text Box 10"/>
          <p:cNvSpPr txBox="1">
            <a:spLocks noChangeArrowheads="1"/>
          </p:cNvSpPr>
          <p:nvPr/>
        </p:nvSpPr>
        <p:spPr bwMode="auto">
          <a:xfrm>
            <a:off x="4222750" y="3367088"/>
            <a:ext cx="3279775"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latin typeface="微软雅黑" pitchFamily="34" charset="-122"/>
                <a:ea typeface="微软雅黑" pitchFamily="34" charset="-122"/>
              </a:rPr>
              <a:t>$ readelf –l main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8">
                                            <p:txEl>
                                              <p:pRg st="0" end="0"/>
                                            </p:txEl>
                                          </p:spTgt>
                                        </p:tgtEl>
                                        <p:attrNameLst>
                                          <p:attrName>style.visibility</p:attrName>
                                        </p:attrNameLst>
                                      </p:cBhvr>
                                      <p:to>
                                        <p:strVal val="visible"/>
                                      </p:to>
                                    </p:set>
                                    <p:animEffect transition="in" filter="blinds(horizontal)">
                                      <p:cBhvr>
                                        <p:cTn id="7" dur="500"/>
                                        <p:tgtEl>
                                          <p:spTgt spid="7045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8">
                                            <p:txEl>
                                              <p:pRg st="1" end="1"/>
                                            </p:txEl>
                                          </p:spTgt>
                                        </p:tgtEl>
                                        <p:attrNameLst>
                                          <p:attrName>style.visibility</p:attrName>
                                        </p:attrNameLst>
                                      </p:cBhvr>
                                      <p:to>
                                        <p:strVal val="visible"/>
                                      </p:to>
                                    </p:set>
                                    <p:animEffect transition="in" filter="blinds(horizontal)">
                                      <p:cBhvr>
                                        <p:cTn id="12" dur="500"/>
                                        <p:tgtEl>
                                          <p:spTgt spid="7045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8">
                                            <p:txEl>
                                              <p:pRg st="2" end="2"/>
                                            </p:txEl>
                                          </p:spTgt>
                                        </p:tgtEl>
                                        <p:attrNameLst>
                                          <p:attrName>style.visibility</p:attrName>
                                        </p:attrNameLst>
                                      </p:cBhvr>
                                      <p:to>
                                        <p:strVal val="visible"/>
                                      </p:to>
                                    </p:set>
                                    <p:animEffect transition="in" filter="blinds(horizontal)">
                                      <p:cBhvr>
                                        <p:cTn id="17" dur="500"/>
                                        <p:tgtEl>
                                          <p:spTgt spid="7045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4522"/>
                                        </p:tgtEl>
                                        <p:attrNameLst>
                                          <p:attrName>style.visibility</p:attrName>
                                        </p:attrNameLst>
                                      </p:cBhvr>
                                      <p:to>
                                        <p:strVal val="visible"/>
                                      </p:to>
                                    </p:set>
                                    <p:animEffect transition="in" filter="blinds(horizontal)">
                                      <p:cBhvr>
                                        <p:cTn id="22" dur="500"/>
                                        <p:tgtEl>
                                          <p:spTgt spid="7045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4517"/>
                                        </p:tgtEl>
                                        <p:attrNameLst>
                                          <p:attrName>style.visibility</p:attrName>
                                        </p:attrNameLst>
                                      </p:cBhvr>
                                      <p:to>
                                        <p:strVal val="visible"/>
                                      </p:to>
                                    </p:set>
                                    <p:animEffect transition="in" filter="blinds(horizontal)">
                                      <p:cBhvr>
                                        <p:cTn id="27" dur="500"/>
                                        <p:tgtEl>
                                          <p:spTgt spid="7045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4519"/>
                                        </p:tgtEl>
                                        <p:attrNameLst>
                                          <p:attrName>style.visibility</p:attrName>
                                        </p:attrNameLst>
                                      </p:cBhvr>
                                      <p:to>
                                        <p:strVal val="visible"/>
                                      </p:to>
                                    </p:set>
                                    <p:animEffect transition="in" filter="blinds(horizontal)">
                                      <p:cBhvr>
                                        <p:cTn id="32" dur="500"/>
                                        <p:tgtEl>
                                          <p:spTgt spid="7045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4520"/>
                                        </p:tgtEl>
                                        <p:attrNameLst>
                                          <p:attrName>style.visibility</p:attrName>
                                        </p:attrNameLst>
                                      </p:cBhvr>
                                      <p:to>
                                        <p:strVal val="visible"/>
                                      </p:to>
                                    </p:set>
                                    <p:animEffect transition="in" filter="blinds(horizontal)">
                                      <p:cBhvr>
                                        <p:cTn id="37" dur="500"/>
                                        <p:tgtEl>
                                          <p:spTgt spid="7045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4521"/>
                                        </p:tgtEl>
                                        <p:attrNameLst>
                                          <p:attrName>style.visibility</p:attrName>
                                        </p:attrNameLst>
                                      </p:cBhvr>
                                      <p:to>
                                        <p:strVal val="visible"/>
                                      </p:to>
                                    </p:set>
                                    <p:animEffect transition="in" filter="blinds(horizontal)">
                                      <p:cBhvr>
                                        <p:cTn id="42" dur="500"/>
                                        <p:tgtEl>
                                          <p:spTgt spid="70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9" grpId="0" animBg="1"/>
      <p:bldP spid="704520" grpId="0" animBg="1"/>
      <p:bldP spid="704521" grpId="0" animBg="1"/>
      <p:bldP spid="7045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zh-CN" altLang="en-US" dirty="0" smtClean="0"/>
              <a:t>可执行文件中的程序头表</a:t>
            </a:r>
          </a:p>
        </p:txBody>
      </p:sp>
      <p:sp>
        <p:nvSpPr>
          <p:cNvPr id="705540" name="Rectangle 4"/>
          <p:cNvSpPr>
            <a:spLocks noChangeArrowheads="1"/>
          </p:cNvSpPr>
          <p:nvPr/>
        </p:nvSpPr>
        <p:spPr bwMode="auto">
          <a:xfrm>
            <a:off x="144463" y="738188"/>
            <a:ext cx="8842375" cy="2935287"/>
          </a:xfrm>
          <a:prstGeom prst="rect">
            <a:avLst/>
          </a:prstGeom>
          <a:noFill/>
          <a:ln w="9525">
            <a:noFill/>
            <a:miter lim="800000"/>
            <a:headEnd/>
            <a:tailEnd/>
          </a:ln>
          <a:effectLst/>
        </p:spPr>
        <p:txBody>
          <a:bodyPr anchor="ctr">
            <a:spAutoFit/>
          </a:bodyPr>
          <a:lstStyle/>
          <a:p>
            <a:pPr eaLnBrk="0" hangingPunct="0">
              <a:lnSpc>
                <a:spcPct val="115000"/>
              </a:lnSpc>
            </a:pPr>
            <a:r>
              <a:rPr lang="zh-CN" altLang="en-US" b="1">
                <a:latin typeface="微软雅黑" pitchFamily="34" charset="-122"/>
                <a:ea typeface="微软雅黑" pitchFamily="34" charset="-122"/>
              </a:rPr>
              <a:t>程序头表中有</a:t>
            </a:r>
            <a:r>
              <a:rPr lang="en-US" altLang="zh-CN" b="1">
                <a:latin typeface="微软雅黑" pitchFamily="34" charset="-122"/>
                <a:ea typeface="微软雅黑" pitchFamily="34" charset="-122"/>
              </a:rPr>
              <a:t>8</a:t>
            </a:r>
            <a:r>
              <a:rPr lang="zh-CN" altLang="en-US" b="1">
                <a:latin typeface="微软雅黑" pitchFamily="34" charset="-122"/>
                <a:ea typeface="微软雅黑" pitchFamily="34" charset="-122"/>
              </a:rPr>
              <a:t>个表项，其中有两个是</a:t>
            </a:r>
            <a:r>
              <a:rPr lang="zh-CN" altLang="en-US" b="1">
                <a:latin typeface="微软雅黑" pitchFamily="34" charset="-122"/>
                <a:ea typeface="微软雅黑" pitchFamily="34" charset="-122"/>
                <a:hlinkClick r:id="" action="ppaction://hlinkshowjump?jump=nextslide"/>
              </a:rPr>
              <a:t>可装入段</a:t>
            </a:r>
            <a:r>
              <a:rPr lang="zh-CN" altLang="en-US" b="1">
                <a:latin typeface="微软雅黑" pitchFamily="34" charset="-122"/>
                <a:ea typeface="微软雅黑" pitchFamily="34" charset="-122"/>
              </a:rPr>
              <a:t>（</a:t>
            </a:r>
            <a:r>
              <a:rPr lang="en-US" altLang="zh-CN" b="1">
                <a:latin typeface="微软雅黑" pitchFamily="34" charset="-122"/>
                <a:ea typeface="微软雅黑" pitchFamily="34" charset="-122"/>
              </a:rPr>
              <a:t>type=LOAD</a:t>
            </a:r>
            <a:r>
              <a:rPr lang="zh-CN" altLang="en-US" b="1">
                <a:latin typeface="微软雅黑" pitchFamily="34" charset="-122"/>
                <a:ea typeface="微软雅黑" pitchFamily="34" charset="-122"/>
              </a:rPr>
              <a:t>）对应表项。</a:t>
            </a:r>
            <a:r>
              <a:rPr lang="zh-CN" altLang="en-US" b="1">
                <a:solidFill>
                  <a:srgbClr val="FF0000"/>
                </a:solidFill>
                <a:latin typeface="微软雅黑" pitchFamily="34" charset="-122"/>
                <a:ea typeface="微软雅黑" pitchFamily="34" charset="-122"/>
              </a:rPr>
              <a:t>第一可装入段对应第</a:t>
            </a:r>
            <a:r>
              <a:rPr lang="en-US" altLang="zh-CN" b="1">
                <a:solidFill>
                  <a:srgbClr val="FF0000"/>
                </a:solidFill>
                <a:latin typeface="微软雅黑" pitchFamily="34" charset="-122"/>
                <a:ea typeface="微软雅黑" pitchFamily="34" charset="-122"/>
              </a:rPr>
              <a:t>0x00000~0x004d3</a:t>
            </a:r>
            <a:r>
              <a:rPr lang="zh-CN" altLang="en-US" b="1">
                <a:solidFill>
                  <a:srgbClr val="FF0000"/>
                </a:solidFill>
                <a:latin typeface="微软雅黑" pitchFamily="34" charset="-122"/>
                <a:ea typeface="微软雅黑" pitchFamily="34" charset="-122"/>
              </a:rPr>
              <a:t>字节（包括</a:t>
            </a:r>
            <a:r>
              <a:rPr lang="en-US" altLang="zh-CN" b="1">
                <a:solidFill>
                  <a:srgbClr val="FF0000"/>
                </a:solidFill>
                <a:latin typeface="微软雅黑" pitchFamily="34" charset="-122"/>
                <a:ea typeface="微软雅黑" pitchFamily="34" charset="-122"/>
              </a:rPr>
              <a:t>ELF</a:t>
            </a:r>
            <a:r>
              <a:rPr lang="zh-CN" altLang="en-US" b="1">
                <a:solidFill>
                  <a:srgbClr val="FF0000"/>
                </a:solidFill>
                <a:latin typeface="微软雅黑" pitchFamily="34" charset="-122"/>
                <a:ea typeface="微软雅黑" pitchFamily="34" charset="-122"/>
              </a:rPr>
              <a:t>头、程序头表、</a:t>
            </a:r>
            <a:r>
              <a:rPr lang="en-US" altLang="zh-CN" b="1">
                <a:solidFill>
                  <a:srgbClr val="FF0000"/>
                </a:solidFill>
                <a:latin typeface="微软雅黑" pitchFamily="34" charset="-122"/>
                <a:ea typeface="微软雅黑" pitchFamily="34" charset="-122"/>
              </a:rPr>
              <a:t>.init</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.text</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.rodata</a:t>
            </a:r>
            <a:r>
              <a:rPr lang="zh-CN" altLang="en-US" b="1">
                <a:solidFill>
                  <a:srgbClr val="FF0000"/>
                </a:solidFill>
                <a:latin typeface="微软雅黑" pitchFamily="34" charset="-122"/>
                <a:ea typeface="微软雅黑" pitchFamily="34" charset="-122"/>
              </a:rPr>
              <a:t>节），映射到虚拟地址</a:t>
            </a:r>
            <a:r>
              <a:rPr lang="en-US" altLang="zh-CN" b="1">
                <a:solidFill>
                  <a:srgbClr val="FF0000"/>
                </a:solidFill>
                <a:latin typeface="微软雅黑" pitchFamily="34" charset="-122"/>
                <a:ea typeface="微软雅黑" pitchFamily="34" charset="-122"/>
              </a:rPr>
              <a:t>0x8048000</a:t>
            </a:r>
            <a:r>
              <a:rPr lang="zh-CN" altLang="en-US" b="1">
                <a:solidFill>
                  <a:srgbClr val="FF0000"/>
                </a:solidFill>
                <a:latin typeface="微软雅黑" pitchFamily="34" charset="-122"/>
                <a:ea typeface="微软雅黑" pitchFamily="34" charset="-122"/>
              </a:rPr>
              <a:t>开始长度为</a:t>
            </a:r>
            <a:r>
              <a:rPr lang="en-US" altLang="zh-CN" b="1">
                <a:solidFill>
                  <a:srgbClr val="FF0000"/>
                </a:solidFill>
                <a:latin typeface="微软雅黑" pitchFamily="34" charset="-122"/>
                <a:ea typeface="微软雅黑" pitchFamily="34" charset="-122"/>
              </a:rPr>
              <a:t>0x4d4</a:t>
            </a:r>
            <a:r>
              <a:rPr lang="zh-CN" altLang="en-US" b="1">
                <a:solidFill>
                  <a:srgbClr val="FF0000"/>
                </a:solidFill>
                <a:latin typeface="微软雅黑" pitchFamily="34" charset="-122"/>
                <a:ea typeface="微软雅黑" pitchFamily="34" charset="-122"/>
              </a:rPr>
              <a:t>字节的区域，按</a:t>
            </a:r>
            <a:r>
              <a:rPr lang="en-US" altLang="zh-CN" b="1">
                <a:solidFill>
                  <a:srgbClr val="FF0000"/>
                </a:solidFill>
                <a:latin typeface="微软雅黑" pitchFamily="34" charset="-122"/>
                <a:ea typeface="微软雅黑" pitchFamily="34" charset="-122"/>
              </a:rPr>
              <a:t>0x1000=2</a:t>
            </a:r>
            <a:r>
              <a:rPr lang="en-US" altLang="zh-CN" b="1" baseline="30000">
                <a:solidFill>
                  <a:srgbClr val="FF0000"/>
                </a:solidFill>
                <a:latin typeface="微软雅黑" pitchFamily="34" charset="-122"/>
                <a:ea typeface="微软雅黑" pitchFamily="34" charset="-122"/>
              </a:rPr>
              <a:t>12</a:t>
            </a:r>
            <a:r>
              <a:rPr lang="en-US" altLang="zh-CN" b="1">
                <a:solidFill>
                  <a:srgbClr val="FF0000"/>
                </a:solidFill>
                <a:latin typeface="微软雅黑" pitchFamily="34" charset="-122"/>
                <a:ea typeface="微软雅黑" pitchFamily="34" charset="-122"/>
              </a:rPr>
              <a:t>=4K</a:t>
            </a:r>
            <a:r>
              <a:rPr lang="zh-CN" altLang="en-US" b="1">
                <a:solidFill>
                  <a:srgbClr val="FF0000"/>
                </a:solidFill>
                <a:latin typeface="微软雅黑" pitchFamily="34" charset="-122"/>
                <a:ea typeface="微软雅黑" pitchFamily="34" charset="-122"/>
              </a:rPr>
              <a:t>字节对齐，具有只读</a:t>
            </a: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执行权限（</a:t>
            </a:r>
            <a:r>
              <a:rPr lang="en-US" altLang="zh-CN" b="1">
                <a:solidFill>
                  <a:srgbClr val="FF0000"/>
                </a:solidFill>
                <a:latin typeface="微软雅黑" pitchFamily="34" charset="-122"/>
                <a:ea typeface="微软雅黑" pitchFamily="34" charset="-122"/>
              </a:rPr>
              <a:t>Flg=RE</a:t>
            </a:r>
            <a:r>
              <a:rPr lang="zh-CN" altLang="en-US" b="1">
                <a:solidFill>
                  <a:srgbClr val="FF0000"/>
                </a:solidFill>
                <a:latin typeface="微软雅黑" pitchFamily="34" charset="-122"/>
                <a:ea typeface="微软雅黑" pitchFamily="34" charset="-122"/>
              </a:rPr>
              <a:t>），是只读代码段（</a:t>
            </a:r>
            <a:r>
              <a:rPr lang="en-US" altLang="zh-CN" b="1">
                <a:solidFill>
                  <a:srgbClr val="FF0000"/>
                </a:solidFill>
                <a:latin typeface="微软雅黑" pitchFamily="34" charset="-122"/>
                <a:ea typeface="微软雅黑" pitchFamily="34" charset="-122"/>
              </a:rPr>
              <a:t>read-only code</a:t>
            </a:r>
            <a:r>
              <a:rPr lang="zh-CN" altLang="en-US" b="1">
                <a:solidFill>
                  <a:srgbClr val="FF0000"/>
                </a:solidFill>
                <a:latin typeface="微软雅黑" pitchFamily="34" charset="-122"/>
                <a:ea typeface="微软雅黑" pitchFamily="34" charset="-122"/>
              </a:rPr>
              <a:t>）。</a:t>
            </a:r>
            <a:r>
              <a:rPr lang="zh-CN" altLang="en-US" b="1">
                <a:solidFill>
                  <a:srgbClr val="3366FF"/>
                </a:solidFill>
                <a:latin typeface="微软雅黑" pitchFamily="34" charset="-122"/>
                <a:ea typeface="微软雅黑" pitchFamily="34" charset="-122"/>
              </a:rPr>
              <a:t>第二可装入段对应第</a:t>
            </a:r>
            <a:r>
              <a:rPr lang="en-US" altLang="zh-CN" b="1">
                <a:solidFill>
                  <a:srgbClr val="3366FF"/>
                </a:solidFill>
                <a:latin typeface="微软雅黑" pitchFamily="34" charset="-122"/>
                <a:ea typeface="微软雅黑" pitchFamily="34" charset="-122"/>
              </a:rPr>
              <a:t>0x000f0c</a:t>
            </a:r>
            <a:r>
              <a:rPr lang="zh-CN" altLang="en-US" b="1">
                <a:solidFill>
                  <a:srgbClr val="3366FF"/>
                </a:solidFill>
                <a:latin typeface="微软雅黑" pitchFamily="34" charset="-122"/>
                <a:ea typeface="微软雅黑" pitchFamily="34" charset="-122"/>
              </a:rPr>
              <a:t>开始长度为</a:t>
            </a:r>
            <a:r>
              <a:rPr lang="en-US" altLang="zh-CN" b="1">
                <a:solidFill>
                  <a:srgbClr val="3366FF"/>
                </a:solidFill>
                <a:latin typeface="微软雅黑" pitchFamily="34" charset="-122"/>
                <a:ea typeface="微软雅黑" pitchFamily="34" charset="-122"/>
              </a:rPr>
              <a:t>0x108</a:t>
            </a:r>
            <a:r>
              <a:rPr lang="zh-CN" altLang="en-US" b="1">
                <a:solidFill>
                  <a:srgbClr val="3366FF"/>
                </a:solidFill>
                <a:latin typeface="微软雅黑" pitchFamily="34" charset="-122"/>
                <a:ea typeface="微软雅黑" pitchFamily="34" charset="-122"/>
              </a:rPr>
              <a:t>字节的</a:t>
            </a:r>
            <a:r>
              <a:rPr lang="en-US" altLang="zh-CN" b="1">
                <a:solidFill>
                  <a:srgbClr val="3366FF"/>
                </a:solidFill>
                <a:latin typeface="微软雅黑" pitchFamily="34" charset="-122"/>
                <a:ea typeface="微软雅黑" pitchFamily="34" charset="-122"/>
              </a:rPr>
              <a:t>.data</a:t>
            </a:r>
            <a:r>
              <a:rPr lang="zh-CN" altLang="en-US" b="1">
                <a:solidFill>
                  <a:srgbClr val="3366FF"/>
                </a:solidFill>
                <a:latin typeface="微软雅黑" pitchFamily="34" charset="-122"/>
                <a:ea typeface="微软雅黑" pitchFamily="34" charset="-122"/>
              </a:rPr>
              <a:t>节，映射到虚拟地址</a:t>
            </a:r>
            <a:r>
              <a:rPr lang="en-US" altLang="zh-CN" b="1">
                <a:solidFill>
                  <a:srgbClr val="3366FF"/>
                </a:solidFill>
                <a:latin typeface="微软雅黑" pitchFamily="34" charset="-122"/>
                <a:ea typeface="微软雅黑" pitchFamily="34" charset="-122"/>
              </a:rPr>
              <a:t>0x8049f0c</a:t>
            </a:r>
            <a:r>
              <a:rPr lang="zh-CN" altLang="en-US" b="1">
                <a:solidFill>
                  <a:srgbClr val="3366FF"/>
                </a:solidFill>
                <a:latin typeface="微软雅黑" pitchFamily="34" charset="-122"/>
                <a:ea typeface="微软雅黑" pitchFamily="34" charset="-122"/>
              </a:rPr>
              <a:t>开始的长度为</a:t>
            </a:r>
            <a:r>
              <a:rPr lang="en-US" altLang="zh-CN" b="1">
                <a:solidFill>
                  <a:srgbClr val="3366FF"/>
                </a:solidFill>
                <a:latin typeface="微软雅黑" pitchFamily="34" charset="-122"/>
                <a:ea typeface="微软雅黑" pitchFamily="34" charset="-122"/>
              </a:rPr>
              <a:t>0x110</a:t>
            </a:r>
            <a:r>
              <a:rPr lang="zh-CN" altLang="en-US" b="1">
                <a:solidFill>
                  <a:srgbClr val="3366FF"/>
                </a:solidFill>
                <a:latin typeface="微软雅黑" pitchFamily="34" charset="-122"/>
                <a:ea typeface="微软雅黑" pitchFamily="34" charset="-122"/>
              </a:rPr>
              <a:t>字节的存储区域，在</a:t>
            </a:r>
            <a:r>
              <a:rPr lang="en-US" altLang="zh-CN" b="1">
                <a:solidFill>
                  <a:srgbClr val="3366FF"/>
                </a:solidFill>
                <a:latin typeface="微软雅黑" pitchFamily="34" charset="-122"/>
                <a:ea typeface="微软雅黑" pitchFamily="34" charset="-122"/>
              </a:rPr>
              <a:t>0x110=272</a:t>
            </a:r>
            <a:r>
              <a:rPr lang="zh-CN" altLang="en-US" b="1">
                <a:solidFill>
                  <a:srgbClr val="3366FF"/>
                </a:solidFill>
                <a:latin typeface="微软雅黑" pitchFamily="34" charset="-122"/>
                <a:ea typeface="微软雅黑" pitchFamily="34" charset="-122"/>
              </a:rPr>
              <a:t>字节的存储区中，前</a:t>
            </a:r>
            <a:r>
              <a:rPr lang="en-US" altLang="zh-CN" b="1">
                <a:solidFill>
                  <a:srgbClr val="3366FF"/>
                </a:solidFill>
                <a:latin typeface="微软雅黑" pitchFamily="34" charset="-122"/>
                <a:ea typeface="微软雅黑" pitchFamily="34" charset="-122"/>
              </a:rPr>
              <a:t>0x108=264</a:t>
            </a:r>
            <a:r>
              <a:rPr lang="zh-CN" altLang="en-US" b="1">
                <a:solidFill>
                  <a:srgbClr val="3366FF"/>
                </a:solidFill>
                <a:latin typeface="微软雅黑" pitchFamily="34" charset="-122"/>
                <a:ea typeface="微软雅黑" pitchFamily="34" charset="-122"/>
              </a:rPr>
              <a:t>字节用</a:t>
            </a:r>
            <a:r>
              <a:rPr lang="en-US" altLang="zh-CN" b="1">
                <a:solidFill>
                  <a:srgbClr val="3366FF"/>
                </a:solidFill>
                <a:latin typeface="微软雅黑" pitchFamily="34" charset="-122"/>
                <a:ea typeface="微软雅黑" pitchFamily="34" charset="-122"/>
              </a:rPr>
              <a:t>.data</a:t>
            </a:r>
            <a:r>
              <a:rPr lang="zh-CN" altLang="en-US" b="1">
                <a:solidFill>
                  <a:srgbClr val="3366FF"/>
                </a:solidFill>
                <a:latin typeface="微软雅黑" pitchFamily="34" charset="-122"/>
                <a:ea typeface="微软雅黑" pitchFamily="34" charset="-122"/>
              </a:rPr>
              <a:t>节内容初始化，而后面</a:t>
            </a:r>
            <a:r>
              <a:rPr lang="en-US" altLang="zh-CN" b="1">
                <a:solidFill>
                  <a:srgbClr val="3366FF"/>
                </a:solidFill>
                <a:latin typeface="微软雅黑" pitchFamily="34" charset="-122"/>
                <a:ea typeface="微软雅黑" pitchFamily="34" charset="-122"/>
              </a:rPr>
              <a:t>272-264=8</a:t>
            </a:r>
            <a:r>
              <a:rPr lang="zh-CN" altLang="en-US" b="1">
                <a:solidFill>
                  <a:srgbClr val="3366FF"/>
                </a:solidFill>
                <a:latin typeface="微软雅黑" pitchFamily="34" charset="-122"/>
                <a:ea typeface="微软雅黑" pitchFamily="34" charset="-122"/>
              </a:rPr>
              <a:t>个字节对应</a:t>
            </a:r>
            <a:r>
              <a:rPr lang="en-US" altLang="zh-CN" b="1">
                <a:solidFill>
                  <a:srgbClr val="3366FF"/>
                </a:solidFill>
                <a:latin typeface="微软雅黑" pitchFamily="34" charset="-122"/>
                <a:ea typeface="微软雅黑" pitchFamily="34" charset="-122"/>
              </a:rPr>
              <a:t>.bss</a:t>
            </a:r>
            <a:r>
              <a:rPr lang="zh-CN" altLang="en-US" b="1">
                <a:solidFill>
                  <a:srgbClr val="3366FF"/>
                </a:solidFill>
                <a:latin typeface="微软雅黑" pitchFamily="34" charset="-122"/>
                <a:ea typeface="微软雅黑" pitchFamily="34" charset="-122"/>
              </a:rPr>
              <a:t>节，初始化为</a:t>
            </a:r>
            <a:r>
              <a:rPr lang="en-US" altLang="zh-CN" b="1">
                <a:solidFill>
                  <a:srgbClr val="3366FF"/>
                </a:solidFill>
                <a:latin typeface="微软雅黑" pitchFamily="34" charset="-122"/>
                <a:ea typeface="微软雅黑" pitchFamily="34" charset="-122"/>
              </a:rPr>
              <a:t>0</a:t>
            </a:r>
            <a:r>
              <a:rPr lang="zh-CN" altLang="en-US" b="1">
                <a:solidFill>
                  <a:srgbClr val="3366FF"/>
                </a:solidFill>
                <a:latin typeface="微软雅黑" pitchFamily="34" charset="-122"/>
                <a:ea typeface="微软雅黑" pitchFamily="34" charset="-122"/>
              </a:rPr>
              <a:t>，该段按</a:t>
            </a:r>
            <a:r>
              <a:rPr lang="en-US" altLang="zh-CN" b="1">
                <a:solidFill>
                  <a:srgbClr val="3366FF"/>
                </a:solidFill>
                <a:latin typeface="微软雅黑" pitchFamily="34" charset="-122"/>
                <a:ea typeface="微软雅黑" pitchFamily="34" charset="-122"/>
              </a:rPr>
              <a:t>0x1000=4KB</a:t>
            </a:r>
            <a:r>
              <a:rPr lang="zh-CN" altLang="en-US" b="1">
                <a:solidFill>
                  <a:srgbClr val="3366FF"/>
                </a:solidFill>
                <a:latin typeface="微软雅黑" pitchFamily="34" charset="-122"/>
                <a:ea typeface="微软雅黑" pitchFamily="34" charset="-122"/>
              </a:rPr>
              <a:t>对齐，具有可读可写权限（</a:t>
            </a:r>
            <a:r>
              <a:rPr lang="en-US" altLang="zh-CN" b="1">
                <a:solidFill>
                  <a:srgbClr val="3366FF"/>
                </a:solidFill>
                <a:latin typeface="微软雅黑" pitchFamily="34" charset="-122"/>
                <a:ea typeface="微软雅黑" pitchFamily="34" charset="-122"/>
              </a:rPr>
              <a:t>Flg=RW</a:t>
            </a:r>
            <a:r>
              <a:rPr lang="zh-CN" altLang="en-US" b="1">
                <a:solidFill>
                  <a:srgbClr val="3366FF"/>
                </a:solidFill>
                <a:latin typeface="微软雅黑" pitchFamily="34" charset="-122"/>
                <a:ea typeface="微软雅黑" pitchFamily="34" charset="-122"/>
              </a:rPr>
              <a:t>），因此，它是一个可读写数据段（</a:t>
            </a:r>
            <a:r>
              <a:rPr lang="en-US" altLang="zh-CN" b="1">
                <a:solidFill>
                  <a:srgbClr val="3366FF"/>
                </a:solidFill>
                <a:latin typeface="微软雅黑" pitchFamily="34" charset="-122"/>
                <a:ea typeface="微软雅黑" pitchFamily="34" charset="-122"/>
              </a:rPr>
              <a:t>read/write data segment</a:t>
            </a:r>
            <a:r>
              <a:rPr lang="zh-CN" altLang="en-US" b="1">
                <a:solidFill>
                  <a:srgbClr val="3366FF"/>
                </a:solidFill>
                <a:latin typeface="微软雅黑" pitchFamily="34" charset="-122"/>
                <a:ea typeface="微软雅黑" pitchFamily="34" charset="-122"/>
              </a:rPr>
              <a:t>）</a:t>
            </a:r>
            <a:r>
              <a:rPr lang="zh-CN" altLang="en-US">
                <a:solidFill>
                  <a:srgbClr val="3366FF"/>
                </a:solidFill>
              </a:rPr>
              <a:t> 。</a:t>
            </a:r>
          </a:p>
        </p:txBody>
      </p:sp>
      <p:pic>
        <p:nvPicPr>
          <p:cNvPr id="705541" name="Picture 5"/>
          <p:cNvPicPr>
            <a:picLocks noChangeAspect="1" noChangeArrowheads="1"/>
          </p:cNvPicPr>
          <p:nvPr/>
        </p:nvPicPr>
        <p:blipFill>
          <a:blip r:embed="rId3"/>
          <a:srcRect/>
          <a:stretch>
            <a:fillRect/>
          </a:stretch>
        </p:blipFill>
        <p:spPr bwMode="auto">
          <a:xfrm>
            <a:off x="0" y="3686175"/>
            <a:ext cx="9144000" cy="3171825"/>
          </a:xfrm>
          <a:prstGeom prst="rect">
            <a:avLst/>
          </a:prstGeom>
          <a:noFill/>
          <a:ln w="9525">
            <a:noFill/>
            <a:miter lim="800000"/>
            <a:headEnd/>
            <a:tailEnd/>
          </a:ln>
        </p:spPr>
      </p:pic>
      <p:sp>
        <p:nvSpPr>
          <p:cNvPr id="705542" name="Rectangle 6"/>
          <p:cNvSpPr>
            <a:spLocks noChangeArrowheads="1"/>
          </p:cNvSpPr>
          <p:nvPr/>
        </p:nvSpPr>
        <p:spPr bwMode="auto">
          <a:xfrm>
            <a:off x="246063" y="3932238"/>
            <a:ext cx="8651875" cy="334962"/>
          </a:xfrm>
          <a:prstGeom prst="rect">
            <a:avLst/>
          </a:prstGeom>
          <a:noFill/>
          <a:ln w="28575">
            <a:solidFill>
              <a:srgbClr val="FF0000"/>
            </a:solidFill>
            <a:miter lim="800000"/>
            <a:headEnd/>
            <a:tailEnd/>
          </a:ln>
          <a:effectLst/>
        </p:spPr>
        <p:txBody>
          <a:bodyPr wrap="none" anchor="ctr"/>
          <a:lstStyle/>
          <a:p>
            <a:endParaRPr lang="zh-CN" altLang="en-US"/>
          </a:p>
        </p:txBody>
      </p:sp>
      <p:sp>
        <p:nvSpPr>
          <p:cNvPr id="705545" name="Rectangle 9"/>
          <p:cNvSpPr>
            <a:spLocks noChangeArrowheads="1"/>
          </p:cNvSpPr>
          <p:nvPr/>
        </p:nvSpPr>
        <p:spPr bwMode="auto">
          <a:xfrm>
            <a:off x="263525" y="5094288"/>
            <a:ext cx="8723313" cy="247650"/>
          </a:xfrm>
          <a:prstGeom prst="rect">
            <a:avLst/>
          </a:prstGeom>
          <a:solidFill>
            <a:srgbClr val="FF0000">
              <a:alpha val="27000"/>
            </a:srgbClr>
          </a:solidFill>
          <a:ln w="9525">
            <a:solidFill>
              <a:schemeClr val="tx1"/>
            </a:solidFill>
            <a:miter lim="800000"/>
            <a:headEnd/>
            <a:tailEnd/>
          </a:ln>
          <a:effectLst/>
        </p:spPr>
        <p:txBody>
          <a:bodyPr wrap="none" anchor="ctr"/>
          <a:lstStyle/>
          <a:p>
            <a:endParaRPr lang="zh-CN" altLang="en-US"/>
          </a:p>
        </p:txBody>
      </p:sp>
      <p:sp>
        <p:nvSpPr>
          <p:cNvPr id="705546" name="Rectangle 10"/>
          <p:cNvSpPr>
            <a:spLocks noChangeArrowheads="1"/>
          </p:cNvSpPr>
          <p:nvPr/>
        </p:nvSpPr>
        <p:spPr bwMode="auto">
          <a:xfrm>
            <a:off x="263525" y="5359400"/>
            <a:ext cx="8723313" cy="247650"/>
          </a:xfrm>
          <a:prstGeom prst="rect">
            <a:avLst/>
          </a:prstGeom>
          <a:solidFill>
            <a:srgbClr val="0000FF">
              <a:alpha val="27000"/>
            </a:srgbClr>
          </a:solidFill>
          <a:ln w="9525">
            <a:solidFill>
              <a:schemeClr val="tx1"/>
            </a:solidFill>
            <a:miter lim="800000"/>
            <a:headEnd/>
            <a:tailEnd/>
          </a:ln>
          <a:effectLst/>
        </p:spPr>
        <p:txBody>
          <a:bodyPr wrap="none" anchor="ctr"/>
          <a:lstStyle/>
          <a:p>
            <a:endParaRPr lang="zh-CN" altLang="en-US"/>
          </a:p>
        </p:txBody>
      </p:sp>
      <p:sp>
        <p:nvSpPr>
          <p:cNvPr id="705547" name="Text Box 11"/>
          <p:cNvSpPr txBox="1">
            <a:spLocks noChangeArrowheads="1"/>
          </p:cNvSpPr>
          <p:nvPr/>
        </p:nvSpPr>
        <p:spPr bwMode="auto">
          <a:xfrm>
            <a:off x="7589838" y="3381375"/>
            <a:ext cx="857250"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hlinkClick r:id="rId4" action="ppaction://hlinksldjump"/>
              </a:rPr>
              <a:t>SKIP</a:t>
            </a:r>
            <a:endParaRPr lang="en-US" altLang="zh-CN" sz="20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5540"/>
                                        </p:tgtEl>
                                        <p:attrNameLst>
                                          <p:attrName>style.visibility</p:attrName>
                                        </p:attrNameLst>
                                      </p:cBhvr>
                                      <p:to>
                                        <p:strVal val="visible"/>
                                      </p:to>
                                    </p:set>
                                    <p:animEffect transition="in" filter="blinds(horizontal)">
                                      <p:cBhvr>
                                        <p:cTn id="7" dur="500"/>
                                        <p:tgtEl>
                                          <p:spTgt spid="7055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5545"/>
                                        </p:tgtEl>
                                        <p:attrNameLst>
                                          <p:attrName>style.visibility</p:attrName>
                                        </p:attrNameLst>
                                      </p:cBhvr>
                                      <p:to>
                                        <p:strVal val="visible"/>
                                      </p:to>
                                    </p:set>
                                    <p:animEffect transition="in" filter="blinds(horizontal)">
                                      <p:cBhvr>
                                        <p:cTn id="12" dur="500"/>
                                        <p:tgtEl>
                                          <p:spTgt spid="7055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5546"/>
                                        </p:tgtEl>
                                        <p:attrNameLst>
                                          <p:attrName>style.visibility</p:attrName>
                                        </p:attrNameLst>
                                      </p:cBhvr>
                                      <p:to>
                                        <p:strVal val="visible"/>
                                      </p:to>
                                    </p:set>
                                    <p:animEffect transition="in" filter="blinds(horizontal)">
                                      <p:cBhvr>
                                        <p:cTn id="17" dur="500"/>
                                        <p:tgtEl>
                                          <p:spTgt spid="7055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5547"/>
                                        </p:tgtEl>
                                        <p:attrNameLst>
                                          <p:attrName>style.visibility</p:attrName>
                                        </p:attrNameLst>
                                      </p:cBhvr>
                                      <p:to>
                                        <p:strVal val="visible"/>
                                      </p:to>
                                    </p:set>
                                    <p:animEffect transition="in" filter="blinds(horizontal)">
                                      <p:cBhvr>
                                        <p:cTn id="22" dur="500"/>
                                        <p:tgtEl>
                                          <p:spTgt spid="705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0" grpId="0"/>
      <p:bldP spid="705545" grpId="0" animBg="1"/>
      <p:bldP spid="705546" grpId="0" animBg="1"/>
      <p:bldP spid="7055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9071" y="1800592"/>
            <a:ext cx="8066390" cy="3791316"/>
          </a:xfrm>
          <a:prstGeom prst="rect">
            <a:avLst/>
          </a:prstGeom>
        </p:spPr>
      </p:pic>
    </p:spTree>
    <p:extLst>
      <p:ext uri="{BB962C8B-B14F-4D97-AF65-F5344CB8AC3E}">
        <p14:creationId xmlns:p14="http://schemas.microsoft.com/office/powerpoint/2010/main" val="1474246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 name="Rectangle 1"/>
          <p:cNvSpPr txBox="1">
            <a:spLocks noChangeArrowheads="1"/>
          </p:cNvSpPr>
          <p:nvPr/>
        </p:nvSpPr>
        <p:spPr bwMode="auto">
          <a:xfrm>
            <a:off x="427038" y="0"/>
            <a:ext cx="8716962" cy="617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kern="0" smtClean="0"/>
              <a:t>可执行文件的存储器映像</a:t>
            </a:r>
            <a:endParaRPr lang="zh-CN" altLang="en-GB" kern="0" dirty="0" smtClean="0"/>
          </a:p>
        </p:txBody>
      </p:sp>
      <p:sp>
        <p:nvSpPr>
          <p:cNvPr id="4"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5"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6"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 name="Line 28"/>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8"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9"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10"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11"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12"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13"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14"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15"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16"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17"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18"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19"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20"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21"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22"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23"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grpSp>
        <p:nvGrpSpPr>
          <p:cNvPr id="24" name="Group 44"/>
          <p:cNvGrpSpPr>
            <a:grpSpLocks/>
          </p:cNvGrpSpPr>
          <p:nvPr/>
        </p:nvGrpSpPr>
        <p:grpSpPr bwMode="auto">
          <a:xfrm>
            <a:off x="7867650" y="4879975"/>
            <a:ext cx="1071563" cy="1327150"/>
            <a:chOff x="4956" y="3074"/>
            <a:chExt cx="675" cy="836"/>
          </a:xfrm>
        </p:grpSpPr>
        <p:sp>
          <p:nvSpPr>
            <p:cNvPr id="25" name="AutoShape 36"/>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26" name="Text Box 37"/>
            <p:cNvSpPr txBox="1">
              <a:spLocks noChangeArrowheads="1"/>
            </p:cNvSpPr>
            <p:nvPr/>
          </p:nvSpPr>
          <p:spPr bwMode="auto">
            <a:xfrm>
              <a:off x="5161" y="3074"/>
              <a:ext cx="470" cy="77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grpSp>
      <p:sp>
        <p:nvSpPr>
          <p:cNvPr id="27" name="Text Box 26"/>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28"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29"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30"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1"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2"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3"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4"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35"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36"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37"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38"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grpSp>
        <p:nvGrpSpPr>
          <p:cNvPr id="39" name="Group 39"/>
          <p:cNvGrpSpPr>
            <a:grpSpLocks/>
          </p:cNvGrpSpPr>
          <p:nvPr/>
        </p:nvGrpSpPr>
        <p:grpSpPr bwMode="auto">
          <a:xfrm>
            <a:off x="3322638" y="3990975"/>
            <a:ext cx="1652587" cy="1214438"/>
            <a:chOff x="2039" y="2533"/>
            <a:chExt cx="1114" cy="746"/>
          </a:xfrm>
        </p:grpSpPr>
        <p:sp>
          <p:nvSpPr>
            <p:cNvPr id="40" name="Line 40"/>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p:spPr>
          <p:txBody>
            <a:bodyPr/>
            <a:lstStyle/>
            <a:p>
              <a:endParaRPr lang="zh-CN" altLang="en-US"/>
            </a:p>
          </p:txBody>
        </p:sp>
        <p:sp>
          <p:nvSpPr>
            <p:cNvPr id="41" name="AutoShape 41"/>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p:spPr>
          <p:txBody>
            <a:bodyPr wrap="none" anchor="ctr"/>
            <a:lstStyle/>
            <a:p>
              <a:endParaRPr lang="zh-CN" altLang="en-US"/>
            </a:p>
          </p:txBody>
        </p:sp>
      </p:grpSp>
      <p:grpSp>
        <p:nvGrpSpPr>
          <p:cNvPr id="42" name="Group 45"/>
          <p:cNvGrpSpPr>
            <a:grpSpLocks/>
          </p:cNvGrpSpPr>
          <p:nvPr/>
        </p:nvGrpSpPr>
        <p:grpSpPr bwMode="auto">
          <a:xfrm>
            <a:off x="3424238" y="1698625"/>
            <a:ext cx="1581150" cy="4122738"/>
            <a:chOff x="2157" y="1070"/>
            <a:chExt cx="996" cy="2597"/>
          </a:xfrm>
        </p:grpSpPr>
        <p:sp>
          <p:nvSpPr>
            <p:cNvPr id="43" name="Line 38"/>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p:spPr>
          <p:txBody>
            <a:bodyPr/>
            <a:lstStyle/>
            <a:p>
              <a:endParaRPr lang="zh-CN" altLang="en-US"/>
            </a:p>
          </p:txBody>
        </p:sp>
        <p:sp>
          <p:nvSpPr>
            <p:cNvPr id="44" name="AutoShape 42"/>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p:spPr>
          <p:txBody>
            <a:bodyPr wrap="none" anchor="ctr"/>
            <a:lstStyle/>
            <a:p>
              <a:endParaRPr lang="zh-CN" altLang="en-US"/>
            </a:p>
          </p:txBody>
        </p:sp>
      </p:grpSp>
      <p:sp>
        <p:nvSpPr>
          <p:cNvPr id="45" name="Text Box 43"/>
          <p:cNvSpPr txBox="1">
            <a:spLocks noChangeArrowheads="1"/>
          </p:cNvSpPr>
          <p:nvPr/>
        </p:nvSpPr>
        <p:spPr bwMode="auto">
          <a:xfrm>
            <a:off x="7853363" y="3033713"/>
            <a:ext cx="941387" cy="396875"/>
          </a:xfrm>
          <a:prstGeom prst="rect">
            <a:avLst/>
          </a:prstGeom>
          <a:noFill/>
          <a:ln w="9525">
            <a:noFill/>
            <a:miter lim="800000"/>
            <a:headEnd/>
            <a:tailEnd/>
          </a:ln>
          <a:effectLst/>
        </p:spPr>
        <p:txBody>
          <a:bodyPr>
            <a:spAutoFit/>
          </a:bodyPr>
          <a:lstStyle/>
          <a:p>
            <a:pPr>
              <a:spcBef>
                <a:spcPct val="50000"/>
              </a:spcBef>
            </a:pPr>
            <a:r>
              <a:rPr lang="en-US" altLang="zh-CN" sz="2000" b="1" dirty="0">
                <a:latin typeface="微软雅黑" pitchFamily="34" charset="-122"/>
                <a:ea typeface="微软雅黑" pitchFamily="34" charset="-122"/>
                <a:hlinkClick r:id="" action="ppaction://hlinkshowjump?jump=previousslide"/>
              </a:rPr>
              <a:t>BACK</a:t>
            </a:r>
            <a:endParaRPr lang="en-US" altLang="zh-CN" sz="2000" b="1" dirty="0">
              <a:latin typeface="微软雅黑" pitchFamily="34" charset="-122"/>
              <a:ea typeface="微软雅黑" pitchFamily="34" charset="-122"/>
            </a:endParaRPr>
          </a:p>
        </p:txBody>
      </p:sp>
      <p:sp>
        <p:nvSpPr>
          <p:cNvPr id="46" name="Text Box 46"/>
          <p:cNvSpPr txBox="1">
            <a:spLocks noChangeArrowheads="1"/>
          </p:cNvSpPr>
          <p:nvPr/>
        </p:nvSpPr>
        <p:spPr bwMode="auto">
          <a:xfrm>
            <a:off x="8026400" y="898525"/>
            <a:ext cx="841375"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1GB</a:t>
            </a:r>
          </a:p>
        </p:txBody>
      </p:sp>
    </p:spTree>
    <p:extLst>
      <p:ext uri="{BB962C8B-B14F-4D97-AF65-F5344CB8AC3E}">
        <p14:creationId xmlns:p14="http://schemas.microsoft.com/office/powerpoint/2010/main" val="106656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
                                            <p:txEl>
                                              <p:pRg st="0" end="0"/>
                                            </p:txEl>
                                          </p:spTgt>
                                        </p:tgtEl>
                                        <p:attrNameLst>
                                          <p:attrName>style.visibility</p:attrName>
                                        </p:attrNameLst>
                                      </p:cBhvr>
                                      <p:to>
                                        <p:strVal val="visible"/>
                                      </p:to>
                                    </p:set>
                                    <p:animEffect transition="in" filter="blinds(horizontal)">
                                      <p:cBhvr>
                                        <p:cTn id="22"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62025" y="910736"/>
            <a:ext cx="6915150" cy="5200650"/>
          </a:xfrm>
          <a:prstGeom prst="rect">
            <a:avLst/>
          </a:prstGeom>
        </p:spPr>
      </p:pic>
    </p:spTree>
    <p:extLst>
      <p:ext uri="{BB962C8B-B14F-4D97-AF65-F5344CB8AC3E}">
        <p14:creationId xmlns:p14="http://schemas.microsoft.com/office/powerpoint/2010/main" val="1311804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457200" y="98425"/>
            <a:ext cx="8229600" cy="561975"/>
          </a:xfrm>
        </p:spPr>
        <p:txBody>
          <a:bodyPr/>
          <a:lstStyle/>
          <a:p>
            <a:r>
              <a:rPr lang="zh-CN" altLang="en-US" smtClean="0"/>
              <a:t>程序的链接</a:t>
            </a:r>
          </a:p>
        </p:txBody>
      </p:sp>
      <p:sp>
        <p:nvSpPr>
          <p:cNvPr id="697347" name="Rectangle 3"/>
          <p:cNvSpPr>
            <a:spLocks noGrp="1" noChangeArrowheads="1"/>
          </p:cNvSpPr>
          <p:nvPr>
            <p:ph type="body" idx="1"/>
          </p:nvPr>
        </p:nvSpPr>
        <p:spPr>
          <a:xfrm>
            <a:off x="301625" y="836613"/>
            <a:ext cx="8553450" cy="5838825"/>
          </a:xfrm>
        </p:spPr>
        <p:txBody>
          <a:bodyPr/>
          <a:lstStyle/>
          <a:p>
            <a:r>
              <a:rPr lang="zh-CN" altLang="en-US" smtClean="0">
                <a:latin typeface="微软雅黑" pitchFamily="34" charset="-122"/>
                <a:ea typeface="微软雅黑" pitchFamily="34" charset="-122"/>
              </a:rPr>
              <a:t>分以下三个部分介绍</a:t>
            </a:r>
          </a:p>
          <a:p>
            <a:pPr lvl="1"/>
            <a:r>
              <a:rPr lang="zh-CN" altLang="en-US" sz="2200" smtClean="0">
                <a:solidFill>
                  <a:srgbClr val="FF0000"/>
                </a:solidFill>
                <a:latin typeface="微软雅黑" pitchFamily="34" charset="-122"/>
                <a:ea typeface="微软雅黑" pitchFamily="34" charset="-122"/>
              </a:rPr>
              <a:t>第一讲：目标文件格式</a:t>
            </a:r>
          </a:p>
          <a:p>
            <a:pPr lvl="2"/>
            <a:r>
              <a:rPr lang="zh-CN" altLang="en-US" sz="2200" smtClean="0">
                <a:latin typeface="微软雅黑" pitchFamily="34" charset="-122"/>
                <a:ea typeface="微软雅黑" pitchFamily="34" charset="-122"/>
              </a:rPr>
              <a:t>程序的链接概述、链接的意义与过程</a:t>
            </a:r>
          </a:p>
          <a:p>
            <a:pPr lvl="2"/>
            <a:r>
              <a:rPr lang="en-US" altLang="zh-CN" sz="2200" smtClean="0">
                <a:latin typeface="微软雅黑" pitchFamily="34" charset="-122"/>
                <a:ea typeface="微软雅黑" pitchFamily="34" charset="-122"/>
              </a:rPr>
              <a:t>ELF</a:t>
            </a:r>
            <a:r>
              <a:rPr lang="zh-CN" altLang="en-US" sz="2200" smtClean="0">
                <a:latin typeface="微软雅黑" pitchFamily="34" charset="-122"/>
                <a:ea typeface="微软雅黑" pitchFamily="34" charset="-122"/>
              </a:rPr>
              <a:t>目标文件、重定位目标文件格式、可执行目标文件格式</a:t>
            </a:r>
          </a:p>
          <a:p>
            <a:pPr lvl="1"/>
            <a:r>
              <a:rPr lang="zh-CN" altLang="en-US" sz="2200" smtClean="0">
                <a:latin typeface="微软雅黑" pitchFamily="34" charset="-122"/>
                <a:ea typeface="微软雅黑" pitchFamily="34" charset="-122"/>
              </a:rPr>
              <a:t>第二讲：符号解析与重定位</a:t>
            </a:r>
            <a:endParaRPr lang="zh-CN" altLang="en-US" sz="2200" i="1" smtClean="0">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符号和符号表、符号解析</a:t>
            </a:r>
          </a:p>
          <a:p>
            <a:pPr lvl="2"/>
            <a:r>
              <a:rPr lang="zh-CN" altLang="en-US" sz="2200" smtClean="0">
                <a:latin typeface="微软雅黑" pitchFamily="34" charset="-122"/>
                <a:ea typeface="微软雅黑" pitchFamily="34" charset="-122"/>
              </a:rPr>
              <a:t>与静态库的链接</a:t>
            </a:r>
          </a:p>
          <a:p>
            <a:pPr lvl="2"/>
            <a:r>
              <a:rPr lang="zh-CN" altLang="en-US" sz="2200" smtClean="0">
                <a:latin typeface="微软雅黑" pitchFamily="34" charset="-122"/>
                <a:ea typeface="微软雅黑" pitchFamily="34" charset="-122"/>
              </a:rPr>
              <a:t>重定位信息、重定位过程</a:t>
            </a:r>
          </a:p>
          <a:p>
            <a:pPr lvl="2"/>
            <a:r>
              <a:rPr lang="zh-CN" altLang="en-US" sz="2200" smtClean="0">
                <a:latin typeface="微软雅黑" pitchFamily="34" charset="-122"/>
                <a:ea typeface="微软雅黑" pitchFamily="34" charset="-122"/>
              </a:rPr>
              <a:t>可执行文件的加载</a:t>
            </a:r>
          </a:p>
          <a:p>
            <a:pPr lvl="1"/>
            <a:r>
              <a:rPr lang="zh-CN" altLang="en-US" sz="2200" smtClean="0">
                <a:latin typeface="微软雅黑" pitchFamily="34" charset="-122"/>
                <a:ea typeface="微软雅黑" pitchFamily="34" charset="-122"/>
              </a:rPr>
              <a:t>第三讲：动态链接</a:t>
            </a:r>
            <a:endParaRPr lang="zh-CN" altLang="en-US" sz="2200" i="1" smtClean="0">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动态链接的特性、程序加载时的动态链接、程序运行时的动态链接、动态链接举例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200" dirty="0" smtClean="0"/>
              <a:t>一个典型程序的转换处理过程</a:t>
            </a:r>
          </a:p>
        </p:txBody>
      </p:sp>
      <p:sp>
        <p:nvSpPr>
          <p:cNvPr id="684035" name="Rectangle 3"/>
          <p:cNvSpPr>
            <a:spLocks noGrp="1" noChangeArrowheads="1"/>
          </p:cNvSpPr>
          <p:nvPr>
            <p:ph type="body" sz="half" idx="4294967295"/>
          </p:nvPr>
        </p:nvSpPr>
        <p:spPr>
          <a:xfrm>
            <a:off x="225425" y="1314450"/>
            <a:ext cx="2974975" cy="2165350"/>
          </a:xfrm>
          <a:solidFill>
            <a:srgbClr val="808000">
              <a:alpha val="24001"/>
            </a:srgbClr>
          </a:solidFill>
          <a:ln>
            <a:solidFill>
              <a:schemeClr val="tx1"/>
            </a:solidFill>
          </a:ln>
        </p:spPr>
        <p:txBody>
          <a:bodyPr lIns="63500" tIns="25400" rIns="63500" bIns="25400">
            <a:spAutoFit/>
          </a:bodyPr>
          <a:lstStyle/>
          <a:p>
            <a:pPr marL="203200" indent="-203200">
              <a:spcBef>
                <a:spcPct val="0"/>
              </a:spcBef>
              <a:buFontTx/>
              <a:buNone/>
            </a:pPr>
            <a:r>
              <a:rPr lang="en-US" altLang="zh-CN" sz="2000" smtClean="0">
                <a:solidFill>
                  <a:schemeClr val="accent2"/>
                </a:solidFill>
                <a:cs typeface="Arial" pitchFamily="34" charset="0"/>
              </a:rPr>
              <a:t>#include &lt;stdio.h&gt;</a:t>
            </a:r>
          </a:p>
          <a:p>
            <a:pPr marL="203200" indent="-203200">
              <a:spcBef>
                <a:spcPct val="0"/>
              </a:spcBef>
              <a:buFontTx/>
              <a:buNone/>
            </a:pPr>
            <a:endParaRPr lang="en-US" altLang="zh-CN" sz="2000" smtClean="0">
              <a:solidFill>
                <a:schemeClr val="accent2"/>
              </a:solidFill>
              <a:cs typeface="Arial" pitchFamily="34" charset="0"/>
            </a:endParaRPr>
          </a:p>
          <a:p>
            <a:pPr marL="203200" indent="-203200">
              <a:spcBef>
                <a:spcPct val="0"/>
              </a:spcBef>
              <a:buFontTx/>
              <a:buNone/>
            </a:pPr>
            <a:r>
              <a:rPr lang="en-US" altLang="zh-CN" sz="2000" smtClean="0">
                <a:solidFill>
                  <a:schemeClr val="accent2"/>
                </a:solidFill>
                <a:cs typeface="Arial" pitchFamily="34" charset="0"/>
              </a:rPr>
              <a:t>int main()</a:t>
            </a:r>
          </a:p>
          <a:p>
            <a:pPr marL="203200" indent="-203200">
              <a:spcBef>
                <a:spcPct val="0"/>
              </a:spcBef>
              <a:buFontTx/>
              <a:buNone/>
            </a:pPr>
            <a:r>
              <a:rPr lang="en-US" altLang="zh-CN" sz="2000" smtClean="0">
                <a:solidFill>
                  <a:schemeClr val="accent2"/>
                </a:solidFill>
                <a:cs typeface="Arial" pitchFamily="34" charset="0"/>
              </a:rPr>
              <a:t>{</a:t>
            </a:r>
          </a:p>
          <a:p>
            <a:pPr marL="203200" indent="-203200">
              <a:spcBef>
                <a:spcPct val="0"/>
              </a:spcBef>
              <a:buFontTx/>
              <a:buNone/>
            </a:pPr>
            <a:r>
              <a:rPr lang="en-US" altLang="zh-CN" sz="2000" smtClean="0">
                <a:solidFill>
                  <a:schemeClr val="accent2"/>
                </a:solidFill>
                <a:cs typeface="Arial" pitchFamily="34" charset="0"/>
              </a:rPr>
              <a:t>printf("hello, world\n");</a:t>
            </a:r>
          </a:p>
          <a:p>
            <a:pPr marL="203200" indent="-203200">
              <a:spcBef>
                <a:spcPct val="0"/>
              </a:spcBef>
              <a:buFontTx/>
              <a:buNone/>
            </a:pPr>
            <a:r>
              <a:rPr lang="en-US" altLang="zh-CN" sz="2000" smtClean="0">
                <a:solidFill>
                  <a:schemeClr val="accent2"/>
                </a:solidFill>
                <a:cs typeface="Arial" pitchFamily="34" charset="0"/>
              </a:rPr>
              <a:t>}</a:t>
            </a:r>
            <a:endParaRPr lang="zh-CN" altLang="en-US" sz="2000" smtClean="0">
              <a:solidFill>
                <a:schemeClr val="accent2"/>
              </a:solidFill>
              <a:cs typeface="Arial" pitchFamily="34" charset="0"/>
            </a:endParaRPr>
          </a:p>
        </p:txBody>
      </p:sp>
      <p:sp>
        <p:nvSpPr>
          <p:cNvPr id="7173" name="Text Box 5"/>
          <p:cNvSpPr txBox="1">
            <a:spLocks noChangeArrowheads="1"/>
          </p:cNvSpPr>
          <p:nvPr/>
        </p:nvSpPr>
        <p:spPr bwMode="auto">
          <a:xfrm>
            <a:off x="0" y="908050"/>
            <a:ext cx="3587750" cy="396875"/>
          </a:xfrm>
          <a:prstGeom prst="rect">
            <a:avLst/>
          </a:prstGeom>
          <a:noFill/>
          <a:ln w="9525">
            <a:noFill/>
            <a:miter lim="800000"/>
            <a:headEnd/>
            <a:tailEnd/>
          </a:ln>
        </p:spPr>
        <p:txBody>
          <a:bodyPr>
            <a:spAutoFit/>
          </a:bodyPr>
          <a:lstStyle/>
          <a:p>
            <a:pPr algn="ctr" eaLnBrk="0" hangingPunct="0">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p:cNvSpPr>
            <a:spLocks noChangeArrowheads="1"/>
          </p:cNvSpPr>
          <p:nvPr/>
        </p:nvSpPr>
        <p:spPr bwMode="auto">
          <a:xfrm>
            <a:off x="3563938" y="1506538"/>
            <a:ext cx="5372100" cy="2057400"/>
          </a:xfrm>
          <a:prstGeom prst="rect">
            <a:avLst/>
          </a:prstGeom>
          <a:noFill/>
          <a:ln w="9525">
            <a:solidFill>
              <a:schemeClr val="tx1"/>
            </a:solidFill>
            <a:miter lim="800000"/>
            <a:headEnd/>
            <a:tailEnd/>
          </a:ln>
        </p:spPr>
        <p:txBody>
          <a:bodyPr>
            <a:spAutoFit/>
          </a:bodyPr>
          <a:lstStyle/>
          <a:p>
            <a:pPr algn="dist" eaLnBrk="0" hangingPunct="0"/>
            <a:r>
              <a:rPr lang="en-US" altLang="zh-CN" sz="1600" b="1">
                <a:solidFill>
                  <a:srgbClr val="ED1611"/>
                </a:solidFill>
                <a:latin typeface="Times New Roman" pitchFamily="18" charset="0"/>
              </a:rPr>
              <a:t># i n c l u d e &lt;sp&gt; &lt; s t d i o .</a:t>
            </a:r>
          </a:p>
          <a:p>
            <a:pPr algn="dist" eaLnBrk="0" hangingPunct="0"/>
            <a:r>
              <a:rPr lang="en-US" altLang="zh-CN" sz="1600" b="1">
                <a:latin typeface="Times New Roman" pitchFamily="18" charset="0"/>
              </a:rPr>
              <a:t>35 105 110 99 108 117 100 101 32 60 115 116 100 105 111 46</a:t>
            </a:r>
          </a:p>
          <a:p>
            <a:pPr algn="dist" eaLnBrk="0" hangingPunct="0"/>
            <a:r>
              <a:rPr lang="en-US" altLang="zh-CN" sz="1600" b="1">
                <a:solidFill>
                  <a:srgbClr val="ED1611"/>
                </a:solidFill>
                <a:latin typeface="Times New Roman" pitchFamily="18" charset="0"/>
              </a:rPr>
              <a:t>h &gt; \n \n i n t &lt;sp&gt; m a i n ( ) \n {</a:t>
            </a:r>
          </a:p>
          <a:p>
            <a:pPr algn="dist" eaLnBrk="0" hangingPunct="0"/>
            <a:r>
              <a:rPr lang="en-US" altLang="zh-CN" sz="1600" b="1">
                <a:latin typeface="Times New Roman" pitchFamily="18" charset="0"/>
              </a:rPr>
              <a:t>104 62 10 10 105 110 116 32 109 97 105 110 40 41 10 123</a:t>
            </a:r>
          </a:p>
          <a:p>
            <a:pPr algn="dist" eaLnBrk="0" hangingPunct="0"/>
            <a:r>
              <a:rPr lang="en-US" altLang="zh-CN" sz="1600" b="1">
                <a:solidFill>
                  <a:srgbClr val="ED1611"/>
                </a:solidFill>
                <a:latin typeface="Times New Roman" pitchFamily="18" charset="0"/>
              </a:rPr>
              <a:t>\n &lt;sp&gt; &lt;sp&gt; &lt;sp&gt; &lt;sp&gt; p r i n t f ( " h e l</a:t>
            </a:r>
          </a:p>
          <a:p>
            <a:pPr algn="dist" eaLnBrk="0" hangingPunct="0"/>
            <a:r>
              <a:rPr lang="en-US" altLang="zh-CN" sz="1600" b="1">
                <a:latin typeface="Times New Roman" pitchFamily="18" charset="0"/>
              </a:rPr>
              <a:t>10 32 32 32 32 112 114 105 110 116 102 40 34 104 101 108</a:t>
            </a:r>
          </a:p>
          <a:p>
            <a:pPr algn="dist" eaLnBrk="0" hangingPunct="0"/>
            <a:r>
              <a:rPr lang="en-US" altLang="zh-CN" sz="1600" b="1">
                <a:solidFill>
                  <a:srgbClr val="ED1611"/>
                </a:solidFill>
                <a:latin typeface="Times New Roman" pitchFamily="18" charset="0"/>
              </a:rPr>
              <a:t>l o , &lt;sp&gt; w o r l d \ n " ) ; \n }</a:t>
            </a:r>
          </a:p>
          <a:p>
            <a:pPr algn="dist" eaLnBrk="0" hangingPunct="0"/>
            <a:r>
              <a:rPr lang="en-US" altLang="zh-CN" sz="1600" b="1">
                <a:latin typeface="Times New Roman" pitchFamily="18" charset="0"/>
              </a:rPr>
              <a:t>108 111 44 32 119 111 114 108 100 92 110 34 41 59 10 125</a:t>
            </a:r>
          </a:p>
        </p:txBody>
      </p:sp>
      <p:sp>
        <p:nvSpPr>
          <p:cNvPr id="359431" name="Text Box 7"/>
          <p:cNvSpPr txBox="1">
            <a:spLocks noChangeArrowheads="1"/>
          </p:cNvSpPr>
          <p:nvPr/>
        </p:nvSpPr>
        <p:spPr bwMode="auto">
          <a:xfrm>
            <a:off x="3570288" y="1058863"/>
            <a:ext cx="4992687"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40" name="Text Box 16"/>
          <p:cNvSpPr txBox="1">
            <a:spLocks noChangeArrowheads="1"/>
          </p:cNvSpPr>
          <p:nvPr/>
        </p:nvSpPr>
        <p:spPr bwMode="auto">
          <a:xfrm>
            <a:off x="298450" y="3656013"/>
            <a:ext cx="3694113" cy="396875"/>
          </a:xfrm>
          <a:prstGeom prst="rect">
            <a:avLst/>
          </a:prstGeom>
          <a:noFill/>
          <a:ln w="9525">
            <a:noFill/>
            <a:miter lim="800000"/>
            <a:headEnd/>
            <a:tailEnd/>
          </a:ln>
        </p:spPr>
        <p:txBody>
          <a:bodyPr>
            <a:spAutoFit/>
          </a:bodyPr>
          <a:lstStyle/>
          <a:p>
            <a:pPr eaLnBrk="0" hangingPunct="0">
              <a:spcBef>
                <a:spcPct val="20000"/>
              </a:spcBef>
            </a:pPr>
            <a:r>
              <a:rPr lang="zh-CN" altLang="en-US" sz="2000" b="1">
                <a:solidFill>
                  <a:srgbClr val="CC3300"/>
                </a:solidFill>
                <a:latin typeface="微软雅黑" pitchFamily="34" charset="-122"/>
                <a:ea typeface="微软雅黑" pitchFamily="34" charset="-122"/>
                <a:cs typeface="Arial" pitchFamily="34" charset="0"/>
              </a:rPr>
              <a:t>功能：输出“</a:t>
            </a:r>
            <a:r>
              <a:rPr lang="en-US" altLang="zh-CN" sz="2000" b="1">
                <a:solidFill>
                  <a:srgbClr val="CC3300"/>
                </a:solidFill>
                <a:latin typeface="微软雅黑" pitchFamily="34" charset="-122"/>
                <a:ea typeface="微软雅黑" pitchFamily="34" charset="-122"/>
                <a:cs typeface="Arial" pitchFamily="34" charset="0"/>
              </a:rPr>
              <a:t>hello,world”</a:t>
            </a:r>
          </a:p>
        </p:txBody>
      </p:sp>
      <p:sp>
        <p:nvSpPr>
          <p:cNvPr id="684043" name="Text Box 11"/>
          <p:cNvSpPr txBox="1">
            <a:spLocks noChangeArrowheads="1"/>
          </p:cNvSpPr>
          <p:nvPr/>
        </p:nvSpPr>
        <p:spPr bwMode="auto">
          <a:xfrm>
            <a:off x="1406525" y="5084763"/>
            <a:ext cx="769938" cy="798512"/>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预处理</a:t>
            </a:r>
          </a:p>
          <a:p>
            <a:pPr algn="ctr">
              <a:spcBef>
                <a:spcPct val="50000"/>
              </a:spcBef>
            </a:pPr>
            <a:r>
              <a:rPr lang="en-US" altLang="zh-CN" b="1">
                <a:latin typeface="微软雅黑" pitchFamily="34" charset="-122"/>
                <a:ea typeface="微软雅黑" pitchFamily="34" charset="-122"/>
              </a:rPr>
              <a:t>(cpp)</a:t>
            </a:r>
          </a:p>
        </p:txBody>
      </p:sp>
      <p:sp>
        <p:nvSpPr>
          <p:cNvPr id="684044" name="Text Box 12"/>
          <p:cNvSpPr txBox="1">
            <a:spLocks noChangeArrowheads="1"/>
          </p:cNvSpPr>
          <p:nvPr/>
        </p:nvSpPr>
        <p:spPr bwMode="auto">
          <a:xfrm>
            <a:off x="3178175" y="5089525"/>
            <a:ext cx="769938" cy="798513"/>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编译</a:t>
            </a:r>
          </a:p>
          <a:p>
            <a:pPr algn="ctr">
              <a:spcBef>
                <a:spcPct val="50000"/>
              </a:spcBef>
            </a:pPr>
            <a:r>
              <a:rPr lang="en-US" altLang="zh-CN" b="1">
                <a:latin typeface="微软雅黑" pitchFamily="34" charset="-122"/>
                <a:ea typeface="微软雅黑" pitchFamily="34" charset="-122"/>
              </a:rPr>
              <a:t>(cc1)</a:t>
            </a:r>
          </a:p>
        </p:txBody>
      </p:sp>
      <p:sp>
        <p:nvSpPr>
          <p:cNvPr id="684045" name="Text Box 13"/>
          <p:cNvSpPr txBox="1">
            <a:spLocks noChangeArrowheads="1"/>
          </p:cNvSpPr>
          <p:nvPr/>
        </p:nvSpPr>
        <p:spPr bwMode="auto">
          <a:xfrm>
            <a:off x="4927600" y="5110163"/>
            <a:ext cx="769938" cy="798512"/>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汇编</a:t>
            </a:r>
          </a:p>
          <a:p>
            <a:pPr algn="ctr">
              <a:spcBef>
                <a:spcPct val="50000"/>
              </a:spcBef>
            </a:pPr>
            <a:r>
              <a:rPr lang="en-US" altLang="zh-CN" b="1">
                <a:latin typeface="微软雅黑" pitchFamily="34" charset="-122"/>
                <a:ea typeface="微软雅黑" pitchFamily="34" charset="-122"/>
              </a:rPr>
              <a:t>(as)</a:t>
            </a:r>
          </a:p>
        </p:txBody>
      </p:sp>
      <p:sp>
        <p:nvSpPr>
          <p:cNvPr id="684046" name="Text Box 14"/>
          <p:cNvSpPr txBox="1">
            <a:spLocks noChangeArrowheads="1"/>
          </p:cNvSpPr>
          <p:nvPr/>
        </p:nvSpPr>
        <p:spPr bwMode="auto">
          <a:xfrm>
            <a:off x="6719888" y="5100638"/>
            <a:ext cx="769937" cy="798512"/>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链接</a:t>
            </a:r>
          </a:p>
          <a:p>
            <a:pPr algn="ctr">
              <a:spcBef>
                <a:spcPct val="50000"/>
              </a:spcBef>
            </a:pPr>
            <a:r>
              <a:rPr lang="en-US" altLang="zh-CN" b="1">
                <a:latin typeface="微软雅黑" pitchFamily="34" charset="-122"/>
                <a:ea typeface="微软雅黑" pitchFamily="34" charset="-122"/>
              </a:rPr>
              <a:t>(ld)</a:t>
            </a:r>
          </a:p>
        </p:txBody>
      </p:sp>
      <p:grpSp>
        <p:nvGrpSpPr>
          <p:cNvPr id="684075" name="Group 43"/>
          <p:cNvGrpSpPr>
            <a:grpSpLocks/>
          </p:cNvGrpSpPr>
          <p:nvPr/>
        </p:nvGrpSpPr>
        <p:grpSpPr bwMode="auto">
          <a:xfrm>
            <a:off x="5230813" y="4364038"/>
            <a:ext cx="1495425" cy="727075"/>
            <a:chOff x="3295" y="2749"/>
            <a:chExt cx="942" cy="458"/>
          </a:xfrm>
        </p:grpSpPr>
        <p:sp>
          <p:nvSpPr>
            <p:cNvPr id="684060" name="Line 28"/>
            <p:cNvSpPr>
              <a:spLocks noChangeShapeType="1"/>
            </p:cNvSpPr>
            <p:nvPr/>
          </p:nvSpPr>
          <p:spPr bwMode="auto">
            <a:xfrm>
              <a:off x="3889" y="2877"/>
              <a:ext cx="348" cy="330"/>
            </a:xfrm>
            <a:prstGeom prst="line">
              <a:avLst/>
            </a:prstGeom>
            <a:noFill/>
            <a:ln w="38100">
              <a:solidFill>
                <a:schemeClr val="tx1"/>
              </a:solidFill>
              <a:round/>
              <a:headEnd/>
              <a:tailEnd type="triangle" w="med" len="med"/>
            </a:ln>
            <a:effectLst/>
          </p:spPr>
          <p:txBody>
            <a:bodyPr/>
            <a:lstStyle/>
            <a:p>
              <a:endParaRPr lang="zh-CN" altLang="en-US"/>
            </a:p>
          </p:txBody>
        </p:sp>
        <p:sp>
          <p:nvSpPr>
            <p:cNvPr id="684061" name="Text Box 29"/>
            <p:cNvSpPr txBox="1">
              <a:spLocks noChangeArrowheads="1"/>
            </p:cNvSpPr>
            <p:nvPr/>
          </p:nvSpPr>
          <p:spPr bwMode="auto">
            <a:xfrm>
              <a:off x="3295" y="2749"/>
              <a:ext cx="649" cy="231"/>
            </a:xfrm>
            <a:prstGeom prst="rect">
              <a:avLst/>
            </a:prstGeom>
            <a:noFill/>
            <a:ln w="9525">
              <a:noFill/>
              <a:miter lim="800000"/>
              <a:headEnd/>
              <a:tailEnd/>
            </a:ln>
            <a:effectLst/>
          </p:spPr>
          <p:txBody>
            <a:bodyPr>
              <a:spAutoFit/>
            </a:bodyPr>
            <a:lstStyle/>
            <a:p>
              <a:pPr>
                <a:spcBef>
                  <a:spcPct val="50000"/>
                </a:spcBef>
              </a:pPr>
              <a:r>
                <a:rPr lang="en-US" altLang="zh-CN" b="1"/>
                <a:t>printf.o</a:t>
              </a:r>
            </a:p>
          </p:txBody>
        </p:sp>
      </p:grpSp>
      <p:sp>
        <p:nvSpPr>
          <p:cNvPr id="684065" name="Rectangle 33"/>
          <p:cNvSpPr>
            <a:spLocks noChangeArrowheads="1"/>
          </p:cNvSpPr>
          <p:nvPr/>
        </p:nvSpPr>
        <p:spPr bwMode="auto">
          <a:xfrm>
            <a:off x="257175" y="4224338"/>
            <a:ext cx="3556000" cy="396875"/>
          </a:xfrm>
          <a:prstGeom prst="rect">
            <a:avLst/>
          </a:prstGeom>
          <a:noFill/>
          <a:ln w="9525">
            <a:noFill/>
            <a:miter lim="800000"/>
            <a:headEnd/>
            <a:tailEnd/>
          </a:ln>
          <a:effectLst/>
        </p:spPr>
        <p:txBody>
          <a:bodyPr wrap="none">
            <a:spAutoFit/>
          </a:bodyPr>
          <a:lstStyle/>
          <a:p>
            <a:r>
              <a:rPr lang="zh-CN" altLang="en-US" sz="2000" b="1">
                <a:solidFill>
                  <a:srgbClr val="ED1611"/>
                </a:solidFill>
                <a:latin typeface="微软雅黑" pitchFamily="34" charset="-122"/>
                <a:ea typeface="微软雅黑" pitchFamily="34" charset="-122"/>
              </a:rPr>
              <a:t>计算机不能直接执行</a:t>
            </a:r>
            <a:r>
              <a:rPr lang="en-US" altLang="zh-CN" sz="2000" b="1">
                <a:solidFill>
                  <a:srgbClr val="ED1611"/>
                </a:solidFill>
                <a:latin typeface="微软雅黑" pitchFamily="34" charset="-122"/>
                <a:ea typeface="微软雅黑" pitchFamily="34" charset="-122"/>
              </a:rPr>
              <a:t>hello.c</a:t>
            </a:r>
            <a:r>
              <a:rPr lang="zh-CN" altLang="en-US" sz="2000" b="1">
                <a:solidFill>
                  <a:srgbClr val="ED1611"/>
                </a:solidFill>
                <a:latin typeface="微软雅黑" pitchFamily="34" charset="-122"/>
                <a:ea typeface="微软雅黑" pitchFamily="34" charset="-122"/>
              </a:rPr>
              <a:t>！</a:t>
            </a:r>
          </a:p>
        </p:txBody>
      </p:sp>
      <p:grpSp>
        <p:nvGrpSpPr>
          <p:cNvPr id="684071" name="Group 39"/>
          <p:cNvGrpSpPr>
            <a:grpSpLocks/>
          </p:cNvGrpSpPr>
          <p:nvPr/>
        </p:nvGrpSpPr>
        <p:grpSpPr bwMode="auto">
          <a:xfrm>
            <a:off x="379413" y="5127625"/>
            <a:ext cx="1041400" cy="1089025"/>
            <a:chOff x="239" y="3230"/>
            <a:chExt cx="656" cy="686"/>
          </a:xfrm>
        </p:grpSpPr>
        <p:grpSp>
          <p:nvGrpSpPr>
            <p:cNvPr id="684049" name="Group 17"/>
            <p:cNvGrpSpPr>
              <a:grpSpLocks/>
            </p:cNvGrpSpPr>
            <p:nvPr/>
          </p:nvGrpSpPr>
          <p:grpSpPr bwMode="auto">
            <a:xfrm>
              <a:off x="273" y="3230"/>
              <a:ext cx="622" cy="238"/>
              <a:chOff x="219" y="3401"/>
              <a:chExt cx="622" cy="238"/>
            </a:xfrm>
          </p:grpSpPr>
          <p:sp>
            <p:nvSpPr>
              <p:cNvPr id="684047" name="Line 15"/>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48" name="Text Box 16"/>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hello.c</a:t>
                </a:r>
              </a:p>
            </p:txBody>
          </p:sp>
        </p:grpSp>
        <p:sp>
          <p:nvSpPr>
            <p:cNvPr id="684066" name="Text Box 34"/>
            <p:cNvSpPr txBox="1">
              <a:spLocks noChangeArrowheads="1"/>
            </p:cNvSpPr>
            <p:nvPr/>
          </p:nvSpPr>
          <p:spPr bwMode="auto">
            <a:xfrm>
              <a:off x="239" y="3512"/>
              <a:ext cx="631" cy="404"/>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源程序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684072" name="Group 40"/>
          <p:cNvGrpSpPr>
            <a:grpSpLocks/>
          </p:cNvGrpSpPr>
          <p:nvPr/>
        </p:nvGrpSpPr>
        <p:grpSpPr bwMode="auto">
          <a:xfrm>
            <a:off x="2111375" y="5103813"/>
            <a:ext cx="1085850" cy="1073150"/>
            <a:chOff x="1330" y="3215"/>
            <a:chExt cx="684" cy="676"/>
          </a:xfrm>
        </p:grpSpPr>
        <p:grpSp>
          <p:nvGrpSpPr>
            <p:cNvPr id="684050" name="Group 18"/>
            <p:cNvGrpSpPr>
              <a:grpSpLocks/>
            </p:cNvGrpSpPr>
            <p:nvPr/>
          </p:nvGrpSpPr>
          <p:grpSpPr bwMode="auto">
            <a:xfrm>
              <a:off x="1392" y="3215"/>
              <a:ext cx="622" cy="238"/>
              <a:chOff x="219" y="3401"/>
              <a:chExt cx="622" cy="238"/>
            </a:xfrm>
          </p:grpSpPr>
          <p:sp>
            <p:nvSpPr>
              <p:cNvPr id="684051" name="Line 19"/>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52" name="Text Box 20"/>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hello.i</a:t>
                </a:r>
              </a:p>
            </p:txBody>
          </p:sp>
        </p:grpSp>
        <p:sp>
          <p:nvSpPr>
            <p:cNvPr id="684067" name="Text Box 35"/>
            <p:cNvSpPr txBox="1">
              <a:spLocks noChangeArrowheads="1"/>
            </p:cNvSpPr>
            <p:nvPr/>
          </p:nvSpPr>
          <p:spPr bwMode="auto">
            <a:xfrm>
              <a:off x="1330" y="3487"/>
              <a:ext cx="631" cy="404"/>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源程序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684073" name="Group 41"/>
          <p:cNvGrpSpPr>
            <a:grpSpLocks/>
          </p:cNvGrpSpPr>
          <p:nvPr/>
        </p:nvGrpSpPr>
        <p:grpSpPr bwMode="auto">
          <a:xfrm>
            <a:off x="3883025" y="5118100"/>
            <a:ext cx="1055688" cy="1365250"/>
            <a:chOff x="2446" y="3224"/>
            <a:chExt cx="665" cy="860"/>
          </a:xfrm>
        </p:grpSpPr>
        <p:grpSp>
          <p:nvGrpSpPr>
            <p:cNvPr id="684053" name="Group 21"/>
            <p:cNvGrpSpPr>
              <a:grpSpLocks/>
            </p:cNvGrpSpPr>
            <p:nvPr/>
          </p:nvGrpSpPr>
          <p:grpSpPr bwMode="auto">
            <a:xfrm>
              <a:off x="2489" y="3224"/>
              <a:ext cx="622" cy="238"/>
              <a:chOff x="219" y="3401"/>
              <a:chExt cx="622" cy="238"/>
            </a:xfrm>
          </p:grpSpPr>
          <p:sp>
            <p:nvSpPr>
              <p:cNvPr id="684054" name="Line 22"/>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55" name="Text Box 23"/>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hello.s</a:t>
                </a:r>
              </a:p>
            </p:txBody>
          </p:sp>
        </p:grpSp>
        <p:sp>
          <p:nvSpPr>
            <p:cNvPr id="684068" name="Text Box 36"/>
            <p:cNvSpPr txBox="1">
              <a:spLocks noChangeArrowheads="1"/>
            </p:cNvSpPr>
            <p:nvPr/>
          </p:nvSpPr>
          <p:spPr bwMode="auto">
            <a:xfrm>
              <a:off x="2446" y="3507"/>
              <a:ext cx="631" cy="577"/>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汇编语言程序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684074" name="Group 42"/>
          <p:cNvGrpSpPr>
            <a:grpSpLocks/>
          </p:cNvGrpSpPr>
          <p:nvPr/>
        </p:nvGrpSpPr>
        <p:grpSpPr bwMode="auto">
          <a:xfrm>
            <a:off x="5659438" y="5076825"/>
            <a:ext cx="1093787" cy="1652588"/>
            <a:chOff x="3565" y="3198"/>
            <a:chExt cx="689" cy="1041"/>
          </a:xfrm>
        </p:grpSpPr>
        <p:grpSp>
          <p:nvGrpSpPr>
            <p:cNvPr id="684056" name="Group 24"/>
            <p:cNvGrpSpPr>
              <a:grpSpLocks/>
            </p:cNvGrpSpPr>
            <p:nvPr/>
          </p:nvGrpSpPr>
          <p:grpSpPr bwMode="auto">
            <a:xfrm>
              <a:off x="3604" y="3198"/>
              <a:ext cx="650" cy="238"/>
              <a:chOff x="219" y="3401"/>
              <a:chExt cx="622" cy="238"/>
            </a:xfrm>
          </p:grpSpPr>
          <p:sp>
            <p:nvSpPr>
              <p:cNvPr id="684057" name="Line 25"/>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58" name="Text Box 26"/>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hello.o</a:t>
                </a:r>
              </a:p>
            </p:txBody>
          </p:sp>
        </p:grpSp>
        <p:sp>
          <p:nvSpPr>
            <p:cNvPr id="684069" name="Text Box 37"/>
            <p:cNvSpPr txBox="1">
              <a:spLocks noChangeArrowheads="1"/>
            </p:cNvSpPr>
            <p:nvPr/>
          </p:nvSpPr>
          <p:spPr bwMode="auto">
            <a:xfrm>
              <a:off x="3565" y="3489"/>
              <a:ext cx="668" cy="750"/>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可重定位目标程序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grpSp>
        <p:nvGrpSpPr>
          <p:cNvPr id="684076" name="Group 44"/>
          <p:cNvGrpSpPr>
            <a:grpSpLocks/>
          </p:cNvGrpSpPr>
          <p:nvPr/>
        </p:nvGrpSpPr>
        <p:grpSpPr bwMode="auto">
          <a:xfrm>
            <a:off x="7494588" y="5060950"/>
            <a:ext cx="1117600" cy="1365250"/>
            <a:chOff x="4721" y="3188"/>
            <a:chExt cx="704" cy="860"/>
          </a:xfrm>
        </p:grpSpPr>
        <p:grpSp>
          <p:nvGrpSpPr>
            <p:cNvPr id="684062" name="Group 30"/>
            <p:cNvGrpSpPr>
              <a:grpSpLocks/>
            </p:cNvGrpSpPr>
            <p:nvPr/>
          </p:nvGrpSpPr>
          <p:grpSpPr bwMode="auto">
            <a:xfrm>
              <a:off x="4738" y="3188"/>
              <a:ext cx="622" cy="238"/>
              <a:chOff x="219" y="3401"/>
              <a:chExt cx="622" cy="238"/>
            </a:xfrm>
          </p:grpSpPr>
          <p:sp>
            <p:nvSpPr>
              <p:cNvPr id="684063" name="Line 31"/>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64" name="Text Box 32"/>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a:t>
                </a:r>
              </a:p>
            </p:txBody>
          </p:sp>
        </p:grpSp>
        <p:sp>
          <p:nvSpPr>
            <p:cNvPr id="684070" name="Text Box 38"/>
            <p:cNvSpPr txBox="1">
              <a:spLocks noChangeArrowheads="1"/>
            </p:cNvSpPr>
            <p:nvPr/>
          </p:nvSpPr>
          <p:spPr bwMode="auto">
            <a:xfrm>
              <a:off x="4721" y="3471"/>
              <a:ext cx="704" cy="577"/>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可执行目标程序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4065"/>
                                        </p:tgtEl>
                                        <p:attrNameLst>
                                          <p:attrName>style.visibility</p:attrName>
                                        </p:attrNameLst>
                                      </p:cBhvr>
                                      <p:to>
                                        <p:strVal val="visible"/>
                                      </p:to>
                                    </p:set>
                                    <p:animEffect transition="in" filter="blinds(horizontal)">
                                      <p:cBhvr>
                                        <p:cTn id="22" dur="500"/>
                                        <p:tgtEl>
                                          <p:spTgt spid="6840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4071"/>
                                        </p:tgtEl>
                                        <p:attrNameLst>
                                          <p:attrName>style.visibility</p:attrName>
                                        </p:attrNameLst>
                                      </p:cBhvr>
                                      <p:to>
                                        <p:strVal val="visible"/>
                                      </p:to>
                                    </p:set>
                                    <p:animEffect transition="in" filter="blinds(horizontal)">
                                      <p:cBhvr>
                                        <p:cTn id="27" dur="500"/>
                                        <p:tgtEl>
                                          <p:spTgt spid="6840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4043"/>
                                        </p:tgtEl>
                                        <p:attrNameLst>
                                          <p:attrName>style.visibility</p:attrName>
                                        </p:attrNameLst>
                                      </p:cBhvr>
                                      <p:to>
                                        <p:strVal val="visible"/>
                                      </p:to>
                                    </p:set>
                                    <p:animEffect transition="in" filter="blinds(horizontal)">
                                      <p:cBhvr>
                                        <p:cTn id="32" dur="500"/>
                                        <p:tgtEl>
                                          <p:spTgt spid="6840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4072"/>
                                        </p:tgtEl>
                                        <p:attrNameLst>
                                          <p:attrName>style.visibility</p:attrName>
                                        </p:attrNameLst>
                                      </p:cBhvr>
                                      <p:to>
                                        <p:strVal val="visible"/>
                                      </p:to>
                                    </p:set>
                                    <p:animEffect transition="in" filter="blinds(horizontal)">
                                      <p:cBhvr>
                                        <p:cTn id="37" dur="500"/>
                                        <p:tgtEl>
                                          <p:spTgt spid="684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4044"/>
                                        </p:tgtEl>
                                        <p:attrNameLst>
                                          <p:attrName>style.visibility</p:attrName>
                                        </p:attrNameLst>
                                      </p:cBhvr>
                                      <p:to>
                                        <p:strVal val="visible"/>
                                      </p:to>
                                    </p:set>
                                    <p:animEffect transition="in" filter="blinds(horizontal)">
                                      <p:cBhvr>
                                        <p:cTn id="42" dur="500"/>
                                        <p:tgtEl>
                                          <p:spTgt spid="6840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4073"/>
                                        </p:tgtEl>
                                        <p:attrNameLst>
                                          <p:attrName>style.visibility</p:attrName>
                                        </p:attrNameLst>
                                      </p:cBhvr>
                                      <p:to>
                                        <p:strVal val="visible"/>
                                      </p:to>
                                    </p:set>
                                    <p:animEffect transition="in" filter="blinds(horizontal)">
                                      <p:cBhvr>
                                        <p:cTn id="47" dur="500"/>
                                        <p:tgtEl>
                                          <p:spTgt spid="68407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84045"/>
                                        </p:tgtEl>
                                        <p:attrNameLst>
                                          <p:attrName>style.visibility</p:attrName>
                                        </p:attrNameLst>
                                      </p:cBhvr>
                                      <p:to>
                                        <p:strVal val="visible"/>
                                      </p:to>
                                    </p:set>
                                    <p:animEffect transition="in" filter="blinds(horizontal)">
                                      <p:cBhvr>
                                        <p:cTn id="52" dur="500"/>
                                        <p:tgtEl>
                                          <p:spTgt spid="68404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84074"/>
                                        </p:tgtEl>
                                        <p:attrNameLst>
                                          <p:attrName>style.visibility</p:attrName>
                                        </p:attrNameLst>
                                      </p:cBhvr>
                                      <p:to>
                                        <p:strVal val="visible"/>
                                      </p:to>
                                    </p:set>
                                    <p:animEffect transition="in" filter="blinds(horizontal)">
                                      <p:cBhvr>
                                        <p:cTn id="57" dur="500"/>
                                        <p:tgtEl>
                                          <p:spTgt spid="68407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4075"/>
                                        </p:tgtEl>
                                        <p:attrNameLst>
                                          <p:attrName>style.visibility</p:attrName>
                                        </p:attrNameLst>
                                      </p:cBhvr>
                                      <p:to>
                                        <p:strVal val="visible"/>
                                      </p:to>
                                    </p:set>
                                    <p:animEffect transition="in" filter="blinds(horizontal)">
                                      <p:cBhvr>
                                        <p:cTn id="62" dur="500"/>
                                        <p:tgtEl>
                                          <p:spTgt spid="68407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84046"/>
                                        </p:tgtEl>
                                        <p:attrNameLst>
                                          <p:attrName>style.visibility</p:attrName>
                                        </p:attrNameLst>
                                      </p:cBhvr>
                                      <p:to>
                                        <p:strVal val="visible"/>
                                      </p:to>
                                    </p:set>
                                    <p:animEffect transition="in" filter="blinds(horizontal)">
                                      <p:cBhvr>
                                        <p:cTn id="67" dur="500"/>
                                        <p:tgtEl>
                                          <p:spTgt spid="68404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84076"/>
                                        </p:tgtEl>
                                        <p:attrNameLst>
                                          <p:attrName>style.visibility</p:attrName>
                                        </p:attrNameLst>
                                      </p:cBhvr>
                                      <p:to>
                                        <p:strVal val="visible"/>
                                      </p:to>
                                    </p:set>
                                    <p:animEffect transition="in" filter="blinds(horizontal)">
                                      <p:cBhvr>
                                        <p:cTn id="72" dur="500"/>
                                        <p:tgtEl>
                                          <p:spTgt spid="684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684043" grpId="0" animBg="1"/>
      <p:bldP spid="684044" grpId="0" animBg="1"/>
      <p:bldP spid="684045" grpId="0" animBg="1"/>
      <p:bldP spid="684046" grpId="0" animBg="1"/>
      <p:bldP spid="6840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9" name="Rectangle 3"/>
          <p:cNvSpPr>
            <a:spLocks noGrp="1" noChangeArrowheads="1"/>
          </p:cNvSpPr>
          <p:nvPr>
            <p:ph type="body" idx="1"/>
          </p:nvPr>
        </p:nvSpPr>
        <p:spPr>
          <a:xfrm>
            <a:off x="396875" y="777875"/>
            <a:ext cx="8229600" cy="5218113"/>
          </a:xfrm>
        </p:spPr>
        <p:txBody>
          <a:bodyPr/>
          <a:lstStyle/>
          <a:p>
            <a:r>
              <a:rPr lang="zh-CN" altLang="en-US" sz="2200" smtClean="0">
                <a:ea typeface="微软雅黑" pitchFamily="34" charset="-122"/>
              </a:rPr>
              <a:t>原始的链接概念早在高级编程语言出现之前就已存在</a:t>
            </a:r>
          </a:p>
          <a:p>
            <a:r>
              <a:rPr lang="zh-CN" altLang="en-US" sz="2200" smtClean="0">
                <a:ea typeface="微软雅黑" pitchFamily="34" charset="-122"/>
              </a:rPr>
              <a:t>最早程序员</a:t>
            </a:r>
            <a:r>
              <a:rPr lang="zh-CN" altLang="en-US" sz="2200" smtClean="0">
                <a:solidFill>
                  <a:srgbClr val="FF0000"/>
                </a:solidFill>
                <a:ea typeface="微软雅黑" pitchFamily="34" charset="-122"/>
              </a:rPr>
              <a:t>用机器语言编写程序</a:t>
            </a:r>
            <a:r>
              <a:rPr lang="zh-CN" altLang="en-US" sz="2200" smtClean="0">
                <a:ea typeface="微软雅黑" pitchFamily="34" charset="-122"/>
              </a:rPr>
              <a:t>，并记录在纸带或卡片上</a:t>
            </a:r>
            <a:endParaRPr lang="en-US" altLang="zh-CN" sz="2200" smtClean="0">
              <a:ea typeface="微软雅黑" pitchFamily="34" charset="-122"/>
            </a:endParaRPr>
          </a:p>
          <a:p>
            <a:endParaRPr lang="zh-CN" altLang="en-US" sz="2200" smtClean="0">
              <a:ea typeface="微软雅黑" pitchFamily="34" charset="-122"/>
            </a:endParaRPr>
          </a:p>
        </p:txBody>
      </p:sp>
      <p:sp>
        <p:nvSpPr>
          <p:cNvPr id="761860" name="Rectangle 1"/>
          <p:cNvSpPr>
            <a:spLocks noChangeArrowheads="1"/>
          </p:cNvSpPr>
          <p:nvPr/>
        </p:nvSpPr>
        <p:spPr bwMode="auto">
          <a:xfrm>
            <a:off x="455613" y="123825"/>
            <a:ext cx="8232775" cy="422275"/>
          </a:xfrm>
          <a:prstGeom prst="rect">
            <a:avLst/>
          </a:prstGeom>
          <a:noFill/>
          <a:ln w="9525">
            <a:noFill/>
            <a:miter lim="800000"/>
            <a:headEnd/>
            <a:tailEnd/>
          </a:ln>
        </p:spPr>
        <p:txBody>
          <a:bodyPr anchor="ctr"/>
          <a:lstStyle/>
          <a:p>
            <a:pPr marL="119063" indent="-119063"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链接器的由来</a:t>
            </a:r>
          </a:p>
        </p:txBody>
      </p:sp>
      <p:pic>
        <p:nvPicPr>
          <p:cNvPr id="761861" name="Picture 5"/>
          <p:cNvPicPr>
            <a:picLocks noChangeAspect="1" noChangeArrowheads="1"/>
          </p:cNvPicPr>
          <p:nvPr/>
        </p:nvPicPr>
        <p:blipFill>
          <a:blip r:embed="rId3"/>
          <a:srcRect/>
          <a:stretch>
            <a:fillRect/>
          </a:stretch>
        </p:blipFill>
        <p:spPr bwMode="auto">
          <a:xfrm>
            <a:off x="0" y="1697038"/>
            <a:ext cx="5054600" cy="3068637"/>
          </a:xfrm>
          <a:prstGeom prst="rect">
            <a:avLst/>
          </a:prstGeom>
          <a:noFill/>
        </p:spPr>
      </p:pic>
      <p:pic>
        <p:nvPicPr>
          <p:cNvPr id="761862" name="Picture 6"/>
          <p:cNvPicPr>
            <a:picLocks noChangeAspect="1" noChangeArrowheads="1"/>
          </p:cNvPicPr>
          <p:nvPr/>
        </p:nvPicPr>
        <p:blipFill>
          <a:blip r:embed="rId4"/>
          <a:srcRect/>
          <a:stretch>
            <a:fillRect/>
          </a:stretch>
        </p:blipFill>
        <p:spPr bwMode="auto">
          <a:xfrm>
            <a:off x="0" y="3479800"/>
            <a:ext cx="5853113" cy="3378200"/>
          </a:xfrm>
          <a:prstGeom prst="rect">
            <a:avLst/>
          </a:prstGeom>
          <a:noFill/>
        </p:spPr>
      </p:pic>
      <p:sp>
        <p:nvSpPr>
          <p:cNvPr id="761863" name="Text Box 7"/>
          <p:cNvSpPr txBox="1">
            <a:spLocks noChangeArrowheads="1"/>
          </p:cNvSpPr>
          <p:nvPr/>
        </p:nvSpPr>
        <p:spPr bwMode="auto">
          <a:xfrm>
            <a:off x="5472113" y="1714500"/>
            <a:ext cx="3222625"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穿孔表示</a:t>
            </a:r>
            <a:r>
              <a:rPr lang="en-US" altLang="zh-CN" sz="2200" b="1">
                <a:solidFill>
                  <a:srgbClr val="FF0000"/>
                </a:solidFill>
                <a:latin typeface="微软雅黑" pitchFamily="34" charset="-122"/>
                <a:ea typeface="微软雅黑" pitchFamily="34" charset="-122"/>
              </a:rPr>
              <a:t>0</a:t>
            </a:r>
            <a:r>
              <a:rPr lang="zh-CN" altLang="en-US" sz="2200" b="1">
                <a:solidFill>
                  <a:srgbClr val="FF0000"/>
                </a:solidFill>
                <a:latin typeface="微软雅黑" pitchFamily="34" charset="-122"/>
                <a:ea typeface="微软雅黑" pitchFamily="34" charset="-122"/>
              </a:rPr>
              <a:t>，未穿孔为</a:t>
            </a:r>
            <a:r>
              <a:rPr lang="en-US" altLang="zh-CN" sz="2200" b="1">
                <a:solidFill>
                  <a:srgbClr val="FF0000"/>
                </a:solidFill>
                <a:latin typeface="微软雅黑" pitchFamily="34" charset="-122"/>
                <a:ea typeface="微软雅黑" pitchFamily="34" charset="-122"/>
              </a:rPr>
              <a:t>1</a:t>
            </a:r>
          </a:p>
        </p:txBody>
      </p:sp>
      <p:sp>
        <p:nvSpPr>
          <p:cNvPr id="761864" name="Text Box 8"/>
          <p:cNvSpPr txBox="1">
            <a:spLocks noChangeArrowheads="1"/>
          </p:cNvSpPr>
          <p:nvPr/>
        </p:nvSpPr>
        <p:spPr bwMode="auto">
          <a:xfrm>
            <a:off x="6096000" y="2540000"/>
            <a:ext cx="2424113" cy="3441700"/>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0101 0110</a:t>
            </a:r>
          </a:p>
          <a:p>
            <a:r>
              <a:rPr lang="en-US" altLang="zh-CN" sz="2200" b="1">
                <a:latin typeface="微软雅黑" pitchFamily="34" charset="-122"/>
                <a:ea typeface="微软雅黑" pitchFamily="34" charset="-122"/>
              </a:rPr>
              <a:t>1</a:t>
            </a:r>
            <a:r>
              <a:rPr lang="zh-CN" altLang="en-US" sz="2200" b="1">
                <a:latin typeface="微软雅黑" pitchFamily="34" charset="-122"/>
                <a:ea typeface="微软雅黑" pitchFamily="34" charset="-122"/>
              </a:rPr>
              <a:t>：</a:t>
            </a:r>
            <a:r>
              <a:rPr lang="en-US" altLang="zh-CN" sz="2200" b="1">
                <a:solidFill>
                  <a:srgbClr val="009242"/>
                </a:solidFill>
                <a:latin typeface="微软雅黑" pitchFamily="34" charset="-122"/>
                <a:ea typeface="微软雅黑" pitchFamily="34" charset="-122"/>
              </a:rPr>
              <a:t>0010</a:t>
            </a:r>
            <a:r>
              <a:rPr lang="en-US" altLang="zh-CN" sz="2200" b="1">
                <a:latin typeface="微软雅黑" pitchFamily="34" charset="-122"/>
                <a:ea typeface="微软雅黑" pitchFamily="34" charset="-122"/>
              </a:rPr>
              <a:t> 0101</a:t>
            </a:r>
          </a:p>
          <a:p>
            <a:r>
              <a:rPr lang="en-US" altLang="zh-CN" sz="2200" b="1">
                <a:latin typeface="微软雅黑" pitchFamily="34" charset="-122"/>
                <a:ea typeface="微软雅黑" pitchFamily="34" charset="-122"/>
              </a:rPr>
              <a:t>2</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3</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4</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5</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0110 0111</a:t>
            </a:r>
          </a:p>
          <a:p>
            <a:r>
              <a:rPr lang="en-US" altLang="zh-CN" sz="2200" b="1">
                <a:latin typeface="微软雅黑" pitchFamily="34" charset="-122"/>
                <a:ea typeface="微软雅黑" pitchFamily="34" charset="-122"/>
              </a:rPr>
              <a:t>6</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p:txBody>
      </p:sp>
      <p:sp>
        <p:nvSpPr>
          <p:cNvPr id="761867" name="Text Box 11"/>
          <p:cNvSpPr txBox="1">
            <a:spLocks noChangeArrowheads="1"/>
          </p:cNvSpPr>
          <p:nvPr/>
        </p:nvSpPr>
        <p:spPr bwMode="auto">
          <a:xfrm>
            <a:off x="5441950" y="2079625"/>
            <a:ext cx="3411538" cy="427038"/>
          </a:xfrm>
          <a:prstGeom prst="rect">
            <a:avLst/>
          </a:prstGeom>
          <a:noFill/>
          <a:ln w="9525">
            <a:noFill/>
            <a:miter lim="800000"/>
            <a:headEnd/>
            <a:tailEnd/>
          </a:ln>
          <a:effectLst/>
        </p:spPr>
        <p:txBody>
          <a:bodyPr>
            <a:spAutoFit/>
          </a:bodyPr>
          <a:lstStyle/>
          <a:p>
            <a:r>
              <a:rPr lang="zh-CN" altLang="en-US" sz="2200" b="1">
                <a:solidFill>
                  <a:srgbClr val="009242"/>
                </a:solidFill>
                <a:latin typeface="微软雅黑" pitchFamily="34" charset="-122"/>
                <a:ea typeface="微软雅黑" pitchFamily="34" charset="-122"/>
              </a:rPr>
              <a:t>假设：</a:t>
            </a:r>
            <a:r>
              <a:rPr lang="en-US" altLang="zh-CN" sz="2200" b="1">
                <a:solidFill>
                  <a:srgbClr val="009242"/>
                </a:solidFill>
                <a:latin typeface="微软雅黑" pitchFamily="34" charset="-122"/>
                <a:ea typeface="微软雅黑" pitchFamily="34" charset="-122"/>
              </a:rPr>
              <a:t>0010-jmp</a:t>
            </a:r>
          </a:p>
        </p:txBody>
      </p:sp>
      <p:grpSp>
        <p:nvGrpSpPr>
          <p:cNvPr id="761869" name="Group 13"/>
          <p:cNvGrpSpPr>
            <a:grpSpLocks/>
          </p:cNvGrpSpPr>
          <p:nvPr/>
        </p:nvGrpSpPr>
        <p:grpSpPr bwMode="auto">
          <a:xfrm>
            <a:off x="8142288" y="3022600"/>
            <a:ext cx="392112" cy="1425575"/>
            <a:chOff x="5331" y="2259"/>
            <a:chExt cx="237" cy="641"/>
          </a:xfrm>
        </p:grpSpPr>
        <p:sp>
          <p:nvSpPr>
            <p:cNvPr id="761865" name="Line 9"/>
            <p:cNvSpPr>
              <a:spLocks noChangeShapeType="1"/>
            </p:cNvSpPr>
            <p:nvPr/>
          </p:nvSpPr>
          <p:spPr bwMode="auto">
            <a:xfrm>
              <a:off x="5331" y="2267"/>
              <a:ext cx="237" cy="0"/>
            </a:xfrm>
            <a:prstGeom prst="line">
              <a:avLst/>
            </a:prstGeom>
            <a:noFill/>
            <a:ln w="57150">
              <a:solidFill>
                <a:srgbClr val="CC0066"/>
              </a:solidFill>
              <a:round/>
              <a:headEnd/>
              <a:tailEnd/>
            </a:ln>
            <a:effectLst/>
          </p:spPr>
          <p:txBody>
            <a:bodyPr/>
            <a:lstStyle/>
            <a:p>
              <a:endParaRPr lang="zh-CN" altLang="en-US"/>
            </a:p>
          </p:txBody>
        </p:sp>
        <p:sp>
          <p:nvSpPr>
            <p:cNvPr id="761866" name="Line 10"/>
            <p:cNvSpPr>
              <a:spLocks noChangeShapeType="1"/>
            </p:cNvSpPr>
            <p:nvPr/>
          </p:nvSpPr>
          <p:spPr bwMode="auto">
            <a:xfrm>
              <a:off x="5550" y="2259"/>
              <a:ext cx="0" cy="641"/>
            </a:xfrm>
            <a:prstGeom prst="line">
              <a:avLst/>
            </a:prstGeom>
            <a:noFill/>
            <a:ln w="57150">
              <a:solidFill>
                <a:srgbClr val="CC0066"/>
              </a:solidFill>
              <a:round/>
              <a:headEnd/>
              <a:tailEnd/>
            </a:ln>
            <a:effectLst/>
          </p:spPr>
          <p:txBody>
            <a:bodyPr/>
            <a:lstStyle/>
            <a:p>
              <a:endParaRPr lang="zh-CN" altLang="en-US"/>
            </a:p>
          </p:txBody>
        </p:sp>
        <p:sp>
          <p:nvSpPr>
            <p:cNvPr id="761868" name="Line 12"/>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p:spPr>
          <p:txBody>
            <a:bodyPr/>
            <a:lstStyle/>
            <a:p>
              <a:endParaRPr lang="zh-CN" altLang="en-US"/>
            </a:p>
          </p:txBody>
        </p:sp>
      </p:grpSp>
      <p:sp>
        <p:nvSpPr>
          <p:cNvPr id="761870" name="Text Box 14"/>
          <p:cNvSpPr txBox="1">
            <a:spLocks noChangeArrowheads="1"/>
          </p:cNvSpPr>
          <p:nvPr/>
        </p:nvSpPr>
        <p:spPr bwMode="auto">
          <a:xfrm>
            <a:off x="6092825" y="5051425"/>
            <a:ext cx="2860675" cy="16160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latin typeface="微软雅黑" pitchFamily="34" charset="-122"/>
                <a:ea typeface="微软雅黑" pitchFamily="34" charset="-122"/>
              </a:rPr>
              <a:t>若在第</a:t>
            </a:r>
            <a:r>
              <a:rPr lang="en-US" altLang="zh-CN" sz="2000" b="1">
                <a:solidFill>
                  <a:srgbClr val="0066CC"/>
                </a:solidFill>
                <a:latin typeface="微软雅黑" pitchFamily="34" charset="-122"/>
                <a:ea typeface="微软雅黑" pitchFamily="34" charset="-122"/>
              </a:rPr>
              <a:t>5</a:t>
            </a:r>
            <a:r>
              <a:rPr lang="zh-CN" altLang="en-US" sz="2000" b="1">
                <a:solidFill>
                  <a:srgbClr val="0066CC"/>
                </a:solidFill>
                <a:latin typeface="微软雅黑" pitchFamily="34" charset="-122"/>
                <a:ea typeface="微软雅黑" pitchFamily="34" charset="-122"/>
              </a:rPr>
              <a:t>条指令前加入指令，则程序员需重新计算</a:t>
            </a:r>
            <a:r>
              <a:rPr lang="en-US" altLang="zh-CN" sz="2000" b="1">
                <a:solidFill>
                  <a:srgbClr val="0066CC"/>
                </a:solidFill>
                <a:latin typeface="微软雅黑" pitchFamily="34" charset="-122"/>
                <a:ea typeface="微软雅黑" pitchFamily="34" charset="-122"/>
              </a:rPr>
              <a:t>jmp</a:t>
            </a:r>
            <a:r>
              <a:rPr lang="zh-CN" altLang="en-US" sz="2000" b="1">
                <a:solidFill>
                  <a:srgbClr val="0066CC"/>
                </a:solidFill>
                <a:latin typeface="微软雅黑" pitchFamily="34" charset="-122"/>
                <a:ea typeface="微软雅黑" pitchFamily="34" charset="-122"/>
              </a:rPr>
              <a:t>指令的目标地址</a:t>
            </a:r>
            <a:r>
              <a:rPr lang="zh-CN" altLang="en-US" sz="2000" b="1">
                <a:solidFill>
                  <a:srgbClr val="FF0000"/>
                </a:solidFill>
                <a:latin typeface="微软雅黑" pitchFamily="34" charset="-122"/>
                <a:ea typeface="微软雅黑" pitchFamily="34" charset="-122"/>
              </a:rPr>
              <a:t>（重定位）</a:t>
            </a:r>
            <a:r>
              <a:rPr lang="zh-CN" altLang="en-US" sz="2000" b="1">
                <a:solidFill>
                  <a:srgbClr val="0066CC"/>
                </a:solidFill>
                <a:latin typeface="微软雅黑" pitchFamily="34" charset="-122"/>
                <a:ea typeface="微软雅黑" pitchFamily="34" charset="-122"/>
              </a:rPr>
              <a:t>，然后重新打孔。</a:t>
            </a:r>
          </a:p>
        </p:txBody>
      </p:sp>
      <p:sp>
        <p:nvSpPr>
          <p:cNvPr id="761871" name="Text Box 15"/>
          <p:cNvSpPr txBox="1">
            <a:spLocks noChangeArrowheads="1"/>
          </p:cNvSpPr>
          <p:nvPr/>
        </p:nvSpPr>
        <p:spPr bwMode="auto">
          <a:xfrm>
            <a:off x="958850" y="4121150"/>
            <a:ext cx="4165600" cy="1004888"/>
          </a:xfrm>
          <a:prstGeom prst="rect">
            <a:avLst/>
          </a:prstGeom>
          <a:solidFill>
            <a:schemeClr val="bg1"/>
          </a:solid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太原始了，无法忍受，咋办？</a:t>
            </a:r>
          </a:p>
          <a:p>
            <a:pPr>
              <a:spcBef>
                <a:spcPct val="50000"/>
              </a:spcBef>
            </a:pPr>
            <a:r>
              <a:rPr lang="zh-CN" altLang="en-US" sz="2400" b="1">
                <a:solidFill>
                  <a:srgbClr val="FF0000"/>
                </a:solidFill>
                <a:ea typeface="微软雅黑" pitchFamily="34" charset="-122"/>
              </a:rPr>
              <a:t>用符号表示而不用</a:t>
            </a:r>
            <a:r>
              <a:rPr lang="en-US" altLang="zh-CN" sz="2400" b="1">
                <a:solidFill>
                  <a:srgbClr val="FF0000"/>
                </a:solidFill>
                <a:ea typeface="微软雅黑" pitchFamily="34" charset="-122"/>
              </a:rPr>
              <a:t>0/1</a:t>
            </a:r>
            <a:r>
              <a:rPr lang="zh-CN" altLang="en-US" sz="2400" b="1">
                <a:solidFill>
                  <a:srgbClr val="FF0000"/>
                </a:solidFill>
                <a:ea typeface="微软雅黑" pitchFamily="34" charset="-122"/>
              </a:rPr>
              <a:t>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1862"/>
                                        </p:tgtEl>
                                        <p:attrNameLst>
                                          <p:attrName>style.visibility</p:attrName>
                                        </p:attrNameLst>
                                      </p:cBhvr>
                                      <p:to>
                                        <p:strVal val="visible"/>
                                      </p:to>
                                    </p:set>
                                    <p:animEffect transition="in" filter="blinds(horizontal)">
                                      <p:cBhvr>
                                        <p:cTn id="12" dur="500"/>
                                        <p:tgtEl>
                                          <p:spTgt spid="7618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1863"/>
                                        </p:tgtEl>
                                        <p:attrNameLst>
                                          <p:attrName>style.visibility</p:attrName>
                                        </p:attrNameLst>
                                      </p:cBhvr>
                                      <p:to>
                                        <p:strVal val="visible"/>
                                      </p:to>
                                    </p:set>
                                    <p:animEffect transition="in" filter="blinds(horizontal)">
                                      <p:cBhvr>
                                        <p:cTn id="17" dur="500"/>
                                        <p:tgtEl>
                                          <p:spTgt spid="7618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1867"/>
                                        </p:tgtEl>
                                        <p:attrNameLst>
                                          <p:attrName>style.visibility</p:attrName>
                                        </p:attrNameLst>
                                      </p:cBhvr>
                                      <p:to>
                                        <p:strVal val="visible"/>
                                      </p:to>
                                    </p:set>
                                    <p:animEffect transition="in" filter="blinds(horizontal)">
                                      <p:cBhvr>
                                        <p:cTn id="22" dur="500"/>
                                        <p:tgtEl>
                                          <p:spTgt spid="7618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1864"/>
                                        </p:tgtEl>
                                        <p:attrNameLst>
                                          <p:attrName>style.visibility</p:attrName>
                                        </p:attrNameLst>
                                      </p:cBhvr>
                                      <p:to>
                                        <p:strVal val="visible"/>
                                      </p:to>
                                    </p:set>
                                    <p:animEffect transition="in" filter="blinds(horizontal)">
                                      <p:cBhvr>
                                        <p:cTn id="27" dur="500"/>
                                        <p:tgtEl>
                                          <p:spTgt spid="761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1869"/>
                                        </p:tgtEl>
                                        <p:attrNameLst>
                                          <p:attrName>style.visibility</p:attrName>
                                        </p:attrNameLst>
                                      </p:cBhvr>
                                      <p:to>
                                        <p:strVal val="visible"/>
                                      </p:to>
                                    </p:set>
                                    <p:animEffect transition="in" filter="blinds(horizontal)">
                                      <p:cBhvr>
                                        <p:cTn id="32" dur="500"/>
                                        <p:tgtEl>
                                          <p:spTgt spid="7618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1870"/>
                                        </p:tgtEl>
                                        <p:attrNameLst>
                                          <p:attrName>style.visibility</p:attrName>
                                        </p:attrNameLst>
                                      </p:cBhvr>
                                      <p:to>
                                        <p:strVal val="visible"/>
                                      </p:to>
                                    </p:set>
                                    <p:animEffect transition="in" filter="blinds(horizontal)">
                                      <p:cBhvr>
                                        <p:cTn id="37" dur="500"/>
                                        <p:tgtEl>
                                          <p:spTgt spid="7618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1871"/>
                                        </p:tgtEl>
                                        <p:attrNameLst>
                                          <p:attrName>style.visibility</p:attrName>
                                        </p:attrNameLst>
                                      </p:cBhvr>
                                      <p:to>
                                        <p:strVal val="visible"/>
                                      </p:to>
                                    </p:set>
                                    <p:animEffect transition="in" filter="blinds(horizontal)">
                                      <p:cBhvr>
                                        <p:cTn id="42" dur="500"/>
                                        <p:tgtEl>
                                          <p:spTgt spid="76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3" grpId="0"/>
      <p:bldP spid="761864" grpId="0"/>
      <p:bldP spid="761867" grpId="0"/>
      <p:bldP spid="761870" grpId="0"/>
      <p:bldP spid="7618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3" name="Rectangle 3"/>
          <p:cNvSpPr>
            <a:spLocks noGrp="1" noChangeArrowheads="1"/>
          </p:cNvSpPr>
          <p:nvPr>
            <p:ph type="body" idx="1"/>
          </p:nvPr>
        </p:nvSpPr>
        <p:spPr>
          <a:xfrm>
            <a:off x="150813" y="735013"/>
            <a:ext cx="8964612" cy="5856287"/>
          </a:xfrm>
        </p:spPr>
        <p:txBody>
          <a:bodyPr/>
          <a:lstStyle/>
          <a:p>
            <a:r>
              <a:rPr lang="zh-CN" altLang="en-US" smtClean="0">
                <a:ea typeface="微软雅黑" pitchFamily="34" charset="-122"/>
              </a:rPr>
              <a:t>用</a:t>
            </a:r>
            <a:r>
              <a:rPr lang="zh-CN" altLang="en-US" smtClean="0">
                <a:solidFill>
                  <a:srgbClr val="FF0000"/>
                </a:solidFill>
                <a:ea typeface="微软雅黑" pitchFamily="34" charset="-122"/>
              </a:rPr>
              <a:t>符号</a:t>
            </a:r>
            <a:r>
              <a:rPr lang="zh-CN" altLang="en-US" smtClean="0">
                <a:ea typeface="微软雅黑" pitchFamily="34" charset="-122"/>
              </a:rPr>
              <a:t>表示跳转位置和变量位置，是否简化了问题？</a:t>
            </a:r>
          </a:p>
          <a:p>
            <a:r>
              <a:rPr lang="zh-CN" altLang="en-US" smtClean="0">
                <a:ea typeface="微软雅黑" pitchFamily="34" charset="-122"/>
              </a:rPr>
              <a:t>汇编语言出现</a:t>
            </a:r>
          </a:p>
          <a:p>
            <a:pPr lvl="1"/>
            <a:r>
              <a:rPr lang="zh-CN" altLang="en-US" smtClean="0">
                <a:ea typeface="微软雅黑" pitchFamily="34" charset="-122"/>
              </a:rPr>
              <a:t>用助记符表示操作码</a:t>
            </a:r>
          </a:p>
          <a:p>
            <a:pPr lvl="1"/>
            <a:r>
              <a:rPr lang="zh-CN" altLang="en-US" smtClean="0">
                <a:ea typeface="微软雅黑" pitchFamily="34" charset="-122"/>
              </a:rPr>
              <a:t>用</a:t>
            </a:r>
            <a:r>
              <a:rPr lang="zh-CN" altLang="en-US" smtClean="0">
                <a:solidFill>
                  <a:srgbClr val="FF0000"/>
                </a:solidFill>
                <a:ea typeface="微软雅黑" pitchFamily="34" charset="-122"/>
              </a:rPr>
              <a:t>符号</a:t>
            </a:r>
            <a:r>
              <a:rPr lang="zh-CN" altLang="en-US" smtClean="0">
                <a:ea typeface="微软雅黑" pitchFamily="34" charset="-122"/>
              </a:rPr>
              <a:t>表示位置</a:t>
            </a:r>
          </a:p>
          <a:p>
            <a:pPr lvl="1"/>
            <a:r>
              <a:rPr lang="zh-CN" altLang="en-US" smtClean="0">
                <a:ea typeface="微软雅黑" pitchFamily="34" charset="-122"/>
              </a:rPr>
              <a:t>用助记符表示寄存器</a:t>
            </a:r>
          </a:p>
          <a:p>
            <a:pPr lvl="1"/>
            <a:r>
              <a:rPr lang="en-US" altLang="zh-CN" smtClean="0">
                <a:latin typeface="微软雅黑"/>
                <a:ea typeface="微软雅黑" pitchFamily="34" charset="-122"/>
              </a:rPr>
              <a:t>…</a:t>
            </a:r>
            <a:r>
              <a:rPr lang="en-US" altLang="zh-CN" smtClean="0">
                <a:ea typeface="微软雅黑" pitchFamily="34" charset="-122"/>
              </a:rPr>
              <a:t>..</a:t>
            </a:r>
          </a:p>
          <a:p>
            <a:r>
              <a:rPr lang="zh-CN" altLang="en-US" smtClean="0">
                <a:ea typeface="微软雅黑" pitchFamily="34" charset="-122"/>
              </a:rPr>
              <a:t>更高级编程语言出现</a:t>
            </a:r>
          </a:p>
          <a:p>
            <a:pPr lvl="1"/>
            <a:r>
              <a:rPr lang="zh-CN" altLang="en-US" smtClean="0">
                <a:ea typeface="微软雅黑" pitchFamily="34" charset="-122"/>
              </a:rPr>
              <a:t>程序越来越复杂，需多人开发不同的程序模块</a:t>
            </a:r>
          </a:p>
          <a:p>
            <a:pPr lvl="1"/>
            <a:r>
              <a:rPr lang="zh-CN" altLang="en-US" smtClean="0">
                <a:ea typeface="微软雅黑" pitchFamily="34" charset="-122"/>
              </a:rPr>
              <a:t>子程序（函数）起始地址和变量起始地址是</a:t>
            </a:r>
            <a:r>
              <a:rPr lang="zh-CN" altLang="en-US" smtClean="0">
                <a:solidFill>
                  <a:srgbClr val="FF0000"/>
                </a:solidFill>
                <a:ea typeface="微软雅黑" pitchFamily="34" charset="-122"/>
              </a:rPr>
              <a:t>符号定义（</a:t>
            </a:r>
            <a:r>
              <a:rPr lang="en-US" altLang="zh-CN" smtClean="0">
                <a:solidFill>
                  <a:srgbClr val="FF0000"/>
                </a:solidFill>
                <a:ea typeface="微软雅黑" pitchFamily="34" charset="-122"/>
              </a:rPr>
              <a:t>definition</a:t>
            </a:r>
            <a:r>
              <a:rPr lang="zh-CN" altLang="en-US" smtClean="0">
                <a:solidFill>
                  <a:srgbClr val="FF0000"/>
                </a:solidFill>
                <a:ea typeface="微软雅黑" pitchFamily="34" charset="-122"/>
              </a:rPr>
              <a:t>）</a:t>
            </a:r>
            <a:endParaRPr lang="en-US" altLang="zh-CN" smtClean="0">
              <a:solidFill>
                <a:srgbClr val="FF0000"/>
              </a:solidFill>
              <a:ea typeface="微软雅黑" pitchFamily="34" charset="-122"/>
            </a:endParaRPr>
          </a:p>
          <a:p>
            <a:pPr lvl="1"/>
            <a:r>
              <a:rPr lang="zh-CN" altLang="en-US" smtClean="0">
                <a:ea typeface="微软雅黑" pitchFamily="34" charset="-122"/>
              </a:rPr>
              <a:t>调用子程序（函数或过程）和使用变量即是</a:t>
            </a:r>
            <a:r>
              <a:rPr lang="zh-CN" altLang="en-US" smtClean="0">
                <a:solidFill>
                  <a:srgbClr val="FF0000"/>
                </a:solidFill>
                <a:ea typeface="微软雅黑" pitchFamily="34" charset="-122"/>
              </a:rPr>
              <a:t>符号的引用（</a:t>
            </a:r>
            <a:r>
              <a:rPr lang="en-US" altLang="zh-CN" smtClean="0">
                <a:solidFill>
                  <a:srgbClr val="FF0000"/>
                </a:solidFill>
                <a:ea typeface="微软雅黑" pitchFamily="34" charset="-122"/>
              </a:rPr>
              <a:t>reference</a:t>
            </a:r>
            <a:r>
              <a:rPr lang="zh-CN" altLang="en-US" smtClean="0">
                <a:solidFill>
                  <a:srgbClr val="FF0000"/>
                </a:solidFill>
                <a:ea typeface="微软雅黑" pitchFamily="34" charset="-122"/>
              </a:rPr>
              <a:t>）</a:t>
            </a:r>
            <a:endParaRPr lang="en-US" altLang="zh-CN" smtClean="0">
              <a:solidFill>
                <a:srgbClr val="FF0000"/>
              </a:solidFill>
              <a:ea typeface="微软雅黑" pitchFamily="34" charset="-122"/>
            </a:endParaRPr>
          </a:p>
          <a:p>
            <a:pPr lvl="1"/>
            <a:r>
              <a:rPr lang="zh-CN" altLang="en-US" smtClean="0">
                <a:ea typeface="微软雅黑" pitchFamily="34" charset="-122"/>
              </a:rPr>
              <a:t>一个模块定义的符号可以被另一个模块引用</a:t>
            </a:r>
          </a:p>
          <a:p>
            <a:pPr lvl="1"/>
            <a:r>
              <a:rPr lang="zh-CN" altLang="en-US" smtClean="0">
                <a:ea typeface="微软雅黑" pitchFamily="34" charset="-122"/>
              </a:rPr>
              <a:t>最终须链接（即合并），合并时须在符号引用处填入定义处的地址</a:t>
            </a:r>
          </a:p>
          <a:p>
            <a:pPr lvl="1">
              <a:buFontTx/>
              <a:buNone/>
            </a:pPr>
            <a:r>
              <a:rPr lang="zh-CN" altLang="en-US" smtClean="0">
                <a:solidFill>
                  <a:srgbClr val="009242"/>
                </a:solidFill>
                <a:ea typeface="微软雅黑" pitchFamily="34" charset="-122"/>
              </a:rPr>
              <a:t>如上例，先确定</a:t>
            </a:r>
            <a:r>
              <a:rPr lang="en-US" altLang="zh-CN" smtClean="0">
                <a:solidFill>
                  <a:srgbClr val="009242"/>
                </a:solidFill>
                <a:ea typeface="微软雅黑" pitchFamily="34" charset="-122"/>
              </a:rPr>
              <a:t>L0</a:t>
            </a:r>
            <a:r>
              <a:rPr lang="zh-CN" altLang="en-US" smtClean="0">
                <a:solidFill>
                  <a:srgbClr val="009242"/>
                </a:solidFill>
                <a:ea typeface="微软雅黑" pitchFamily="34" charset="-122"/>
              </a:rPr>
              <a:t>的地址，再在</a:t>
            </a:r>
            <a:r>
              <a:rPr lang="en-US" altLang="zh-CN" smtClean="0">
                <a:solidFill>
                  <a:srgbClr val="009242"/>
                </a:solidFill>
                <a:ea typeface="微软雅黑" pitchFamily="34" charset="-122"/>
              </a:rPr>
              <a:t>jmp</a:t>
            </a:r>
            <a:r>
              <a:rPr lang="zh-CN" altLang="en-US" smtClean="0">
                <a:solidFill>
                  <a:srgbClr val="009242"/>
                </a:solidFill>
                <a:ea typeface="微软雅黑" pitchFamily="34" charset="-122"/>
              </a:rPr>
              <a:t>指令中填入</a:t>
            </a:r>
            <a:r>
              <a:rPr lang="en-US" altLang="zh-CN" smtClean="0">
                <a:solidFill>
                  <a:srgbClr val="009242"/>
                </a:solidFill>
                <a:ea typeface="微软雅黑" pitchFamily="34" charset="-122"/>
              </a:rPr>
              <a:t>L0</a:t>
            </a:r>
            <a:r>
              <a:rPr lang="zh-CN" altLang="en-US" smtClean="0">
                <a:solidFill>
                  <a:srgbClr val="009242"/>
                </a:solidFill>
                <a:ea typeface="微软雅黑" pitchFamily="34" charset="-122"/>
              </a:rPr>
              <a:t>的地址</a:t>
            </a:r>
          </a:p>
        </p:txBody>
      </p:sp>
      <p:sp>
        <p:nvSpPr>
          <p:cNvPr id="762884" name="Rectangle 1"/>
          <p:cNvSpPr>
            <a:spLocks noChangeArrowheads="1"/>
          </p:cNvSpPr>
          <p:nvPr/>
        </p:nvSpPr>
        <p:spPr bwMode="auto">
          <a:xfrm>
            <a:off x="455613" y="123825"/>
            <a:ext cx="8232775" cy="422275"/>
          </a:xfrm>
          <a:prstGeom prst="rect">
            <a:avLst/>
          </a:prstGeom>
          <a:noFill/>
          <a:ln w="9525">
            <a:noFill/>
            <a:miter lim="800000"/>
            <a:headEnd/>
            <a:tailEnd/>
          </a:ln>
        </p:spPr>
        <p:txBody>
          <a:bodyPr anchor="ctr"/>
          <a:lstStyle/>
          <a:p>
            <a:pPr marL="119063" indent="-119063"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链接器的由来</a:t>
            </a:r>
          </a:p>
        </p:txBody>
      </p:sp>
      <p:sp>
        <p:nvSpPr>
          <p:cNvPr id="762885" name="Text Box 5"/>
          <p:cNvSpPr txBox="1">
            <a:spLocks noChangeArrowheads="1"/>
          </p:cNvSpPr>
          <p:nvPr/>
        </p:nvSpPr>
        <p:spPr bwMode="auto">
          <a:xfrm>
            <a:off x="4427538" y="1438275"/>
            <a:ext cx="2424112" cy="3441700"/>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0101 0110</a:t>
            </a:r>
          </a:p>
          <a:p>
            <a:r>
              <a:rPr lang="en-US" altLang="zh-CN" sz="2200" b="1">
                <a:latin typeface="微软雅黑" pitchFamily="34" charset="-122"/>
                <a:ea typeface="微软雅黑" pitchFamily="34" charset="-122"/>
              </a:rPr>
              <a:t>1</a:t>
            </a:r>
            <a:r>
              <a:rPr lang="zh-CN" altLang="en-US" sz="2200" b="1">
                <a:latin typeface="微软雅黑" pitchFamily="34" charset="-122"/>
                <a:ea typeface="微软雅黑" pitchFamily="34" charset="-122"/>
              </a:rPr>
              <a:t>：</a:t>
            </a:r>
            <a:r>
              <a:rPr lang="en-US" altLang="zh-CN" sz="2200" b="1">
                <a:solidFill>
                  <a:srgbClr val="009242"/>
                </a:solidFill>
                <a:latin typeface="微软雅黑" pitchFamily="34" charset="-122"/>
                <a:ea typeface="微软雅黑" pitchFamily="34" charset="-122"/>
              </a:rPr>
              <a:t>0010</a:t>
            </a:r>
            <a:r>
              <a:rPr lang="en-US" altLang="zh-CN" sz="2200" b="1">
                <a:latin typeface="微软雅黑" pitchFamily="34" charset="-122"/>
                <a:ea typeface="微软雅黑" pitchFamily="34" charset="-122"/>
              </a:rPr>
              <a:t> 0101</a:t>
            </a:r>
          </a:p>
          <a:p>
            <a:r>
              <a:rPr lang="en-US" altLang="zh-CN" sz="2200" b="1">
                <a:latin typeface="微软雅黑" pitchFamily="34" charset="-122"/>
                <a:ea typeface="微软雅黑" pitchFamily="34" charset="-122"/>
              </a:rPr>
              <a:t>2</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3</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4</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5</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0110 0111</a:t>
            </a:r>
          </a:p>
          <a:p>
            <a:r>
              <a:rPr lang="en-US" altLang="zh-CN" sz="2200" b="1">
                <a:latin typeface="微软雅黑" pitchFamily="34" charset="-122"/>
                <a:ea typeface="微软雅黑" pitchFamily="34" charset="-122"/>
              </a:rPr>
              <a:t>6</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p:txBody>
      </p:sp>
      <p:sp>
        <p:nvSpPr>
          <p:cNvPr id="762886" name="Text Box 6"/>
          <p:cNvSpPr txBox="1">
            <a:spLocks noChangeArrowheads="1"/>
          </p:cNvSpPr>
          <p:nvPr/>
        </p:nvSpPr>
        <p:spPr bwMode="auto">
          <a:xfrm>
            <a:off x="7034213" y="1371600"/>
            <a:ext cx="1873250" cy="2436813"/>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a:t>
            </a:r>
            <a:r>
              <a:rPr lang="en-US" altLang="zh-CN" sz="2200" b="1">
                <a:solidFill>
                  <a:srgbClr val="FF00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p:txBody>
      </p:sp>
      <p:sp>
        <p:nvSpPr>
          <p:cNvPr id="762887" name="Line 7"/>
          <p:cNvSpPr>
            <a:spLocks noChangeShapeType="1"/>
          </p:cNvSpPr>
          <p:nvPr/>
        </p:nvSpPr>
        <p:spPr bwMode="auto">
          <a:xfrm flipV="1">
            <a:off x="6400800" y="3397250"/>
            <a:ext cx="741363" cy="942975"/>
          </a:xfrm>
          <a:prstGeom prst="line">
            <a:avLst/>
          </a:prstGeom>
          <a:noFill/>
          <a:ln w="28575">
            <a:solidFill>
              <a:schemeClr val="tx1"/>
            </a:solidFill>
            <a:round/>
            <a:headEnd/>
            <a:tailEnd type="triangle" w="med" len="med"/>
          </a:ln>
          <a:effectLst/>
        </p:spPr>
        <p:txBody>
          <a:bodyPr/>
          <a:lstStyle/>
          <a:p>
            <a:endParaRPr lang="zh-CN" altLang="en-US"/>
          </a:p>
        </p:txBody>
      </p:sp>
      <p:sp>
        <p:nvSpPr>
          <p:cNvPr id="762888" name="Line 8"/>
          <p:cNvSpPr>
            <a:spLocks noChangeShapeType="1"/>
          </p:cNvSpPr>
          <p:nvPr/>
        </p:nvSpPr>
        <p:spPr bwMode="auto">
          <a:xfrm flipV="1">
            <a:off x="6792913" y="2017713"/>
            <a:ext cx="1611312" cy="2786062"/>
          </a:xfrm>
          <a:prstGeom prst="line">
            <a:avLst/>
          </a:prstGeom>
          <a:noFill/>
          <a:ln w="2857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2885"/>
                                        </p:tgtEl>
                                        <p:attrNameLst>
                                          <p:attrName>style.visibility</p:attrName>
                                        </p:attrNameLst>
                                      </p:cBhvr>
                                      <p:to>
                                        <p:strVal val="visible"/>
                                      </p:to>
                                    </p:set>
                                    <p:animEffect transition="in" filter="blinds(horizontal)">
                                      <p:cBhvr>
                                        <p:cTn id="7" dur="500"/>
                                        <p:tgtEl>
                                          <p:spTgt spid="7628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2886"/>
                                        </p:tgtEl>
                                        <p:attrNameLst>
                                          <p:attrName>style.visibility</p:attrName>
                                        </p:attrNameLst>
                                      </p:cBhvr>
                                      <p:to>
                                        <p:strVal val="visible"/>
                                      </p:to>
                                    </p:set>
                                    <p:animEffect transition="in" filter="blinds(horizontal)">
                                      <p:cBhvr>
                                        <p:cTn id="12" dur="500"/>
                                        <p:tgtEl>
                                          <p:spTgt spid="7628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2883">
                                            <p:txEl>
                                              <p:pRg st="1" end="1"/>
                                            </p:txEl>
                                          </p:spTgt>
                                        </p:tgtEl>
                                        <p:attrNameLst>
                                          <p:attrName>style.visibility</p:attrName>
                                        </p:attrNameLst>
                                      </p:cBhvr>
                                      <p:to>
                                        <p:strVal val="visible"/>
                                      </p:to>
                                    </p:set>
                                    <p:animEffect transition="in" filter="blinds(horizontal)">
                                      <p:cBhvr>
                                        <p:cTn id="17" dur="500"/>
                                        <p:tgtEl>
                                          <p:spTgt spid="7628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2883">
                                            <p:txEl>
                                              <p:pRg st="2" end="2"/>
                                            </p:txEl>
                                          </p:spTgt>
                                        </p:tgtEl>
                                        <p:attrNameLst>
                                          <p:attrName>style.visibility</p:attrName>
                                        </p:attrNameLst>
                                      </p:cBhvr>
                                      <p:to>
                                        <p:strVal val="visible"/>
                                      </p:to>
                                    </p:set>
                                    <p:animEffect transition="in" filter="blinds(horizontal)">
                                      <p:cBhvr>
                                        <p:cTn id="22" dur="500"/>
                                        <p:tgtEl>
                                          <p:spTgt spid="7628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2883">
                                            <p:txEl>
                                              <p:pRg st="3" end="3"/>
                                            </p:txEl>
                                          </p:spTgt>
                                        </p:tgtEl>
                                        <p:attrNameLst>
                                          <p:attrName>style.visibility</p:attrName>
                                        </p:attrNameLst>
                                      </p:cBhvr>
                                      <p:to>
                                        <p:strVal val="visible"/>
                                      </p:to>
                                    </p:set>
                                    <p:animEffect transition="in" filter="blinds(horizontal)">
                                      <p:cBhvr>
                                        <p:cTn id="27" dur="500"/>
                                        <p:tgtEl>
                                          <p:spTgt spid="7628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2883">
                                            <p:txEl>
                                              <p:pRg st="4" end="4"/>
                                            </p:txEl>
                                          </p:spTgt>
                                        </p:tgtEl>
                                        <p:attrNameLst>
                                          <p:attrName>style.visibility</p:attrName>
                                        </p:attrNameLst>
                                      </p:cBhvr>
                                      <p:to>
                                        <p:strVal val="visible"/>
                                      </p:to>
                                    </p:set>
                                    <p:animEffect transition="in" filter="blinds(horizontal)">
                                      <p:cBhvr>
                                        <p:cTn id="32" dur="500"/>
                                        <p:tgtEl>
                                          <p:spTgt spid="76288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2883">
                                            <p:txEl>
                                              <p:pRg st="5" end="5"/>
                                            </p:txEl>
                                          </p:spTgt>
                                        </p:tgtEl>
                                        <p:attrNameLst>
                                          <p:attrName>style.visibility</p:attrName>
                                        </p:attrNameLst>
                                      </p:cBhvr>
                                      <p:to>
                                        <p:strVal val="visible"/>
                                      </p:to>
                                    </p:set>
                                    <p:animEffect transition="in" filter="blinds(horizontal)">
                                      <p:cBhvr>
                                        <p:cTn id="37" dur="500"/>
                                        <p:tgtEl>
                                          <p:spTgt spid="76288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2883">
                                            <p:txEl>
                                              <p:pRg st="6" end="6"/>
                                            </p:txEl>
                                          </p:spTgt>
                                        </p:tgtEl>
                                        <p:attrNameLst>
                                          <p:attrName>style.visibility</p:attrName>
                                        </p:attrNameLst>
                                      </p:cBhvr>
                                      <p:to>
                                        <p:strVal val="visible"/>
                                      </p:to>
                                    </p:set>
                                    <p:animEffect transition="in" filter="blinds(horizontal)">
                                      <p:cBhvr>
                                        <p:cTn id="42" dur="500"/>
                                        <p:tgtEl>
                                          <p:spTgt spid="76288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2883">
                                            <p:txEl>
                                              <p:pRg st="7" end="7"/>
                                            </p:txEl>
                                          </p:spTgt>
                                        </p:tgtEl>
                                        <p:attrNameLst>
                                          <p:attrName>style.visibility</p:attrName>
                                        </p:attrNameLst>
                                      </p:cBhvr>
                                      <p:to>
                                        <p:strVal val="visible"/>
                                      </p:to>
                                    </p:set>
                                    <p:animEffect transition="in" filter="blinds(horizontal)">
                                      <p:cBhvr>
                                        <p:cTn id="47" dur="500"/>
                                        <p:tgtEl>
                                          <p:spTgt spid="76288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2883">
                                            <p:txEl>
                                              <p:pRg st="8" end="8"/>
                                            </p:txEl>
                                          </p:spTgt>
                                        </p:tgtEl>
                                        <p:attrNameLst>
                                          <p:attrName>style.visibility</p:attrName>
                                        </p:attrNameLst>
                                      </p:cBhvr>
                                      <p:to>
                                        <p:strVal val="visible"/>
                                      </p:to>
                                    </p:set>
                                    <p:animEffect transition="in" filter="blinds(horizontal)">
                                      <p:cBhvr>
                                        <p:cTn id="52" dur="500"/>
                                        <p:tgtEl>
                                          <p:spTgt spid="76288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62887"/>
                                        </p:tgtEl>
                                        <p:attrNameLst>
                                          <p:attrName>style.visibility</p:attrName>
                                        </p:attrNameLst>
                                      </p:cBhvr>
                                      <p:to>
                                        <p:strVal val="visible"/>
                                      </p:to>
                                    </p:set>
                                    <p:animEffect transition="in" filter="blinds(horizontal)">
                                      <p:cBhvr>
                                        <p:cTn id="57" dur="500"/>
                                        <p:tgtEl>
                                          <p:spTgt spid="76288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2883">
                                            <p:txEl>
                                              <p:pRg st="9" end="9"/>
                                            </p:txEl>
                                          </p:spTgt>
                                        </p:tgtEl>
                                        <p:attrNameLst>
                                          <p:attrName>style.visibility</p:attrName>
                                        </p:attrNameLst>
                                      </p:cBhvr>
                                      <p:to>
                                        <p:strVal val="visible"/>
                                      </p:to>
                                    </p:set>
                                    <p:animEffect transition="in" filter="blinds(horizontal)">
                                      <p:cBhvr>
                                        <p:cTn id="62" dur="500"/>
                                        <p:tgtEl>
                                          <p:spTgt spid="76288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62888"/>
                                        </p:tgtEl>
                                        <p:attrNameLst>
                                          <p:attrName>style.visibility</p:attrName>
                                        </p:attrNameLst>
                                      </p:cBhvr>
                                      <p:to>
                                        <p:strVal val="visible"/>
                                      </p:to>
                                    </p:set>
                                    <p:animEffect transition="in" filter="blinds(horizontal)">
                                      <p:cBhvr>
                                        <p:cTn id="67" dur="500"/>
                                        <p:tgtEl>
                                          <p:spTgt spid="76288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2883">
                                            <p:txEl>
                                              <p:pRg st="10" end="10"/>
                                            </p:txEl>
                                          </p:spTgt>
                                        </p:tgtEl>
                                        <p:attrNameLst>
                                          <p:attrName>style.visibility</p:attrName>
                                        </p:attrNameLst>
                                      </p:cBhvr>
                                      <p:to>
                                        <p:strVal val="visible"/>
                                      </p:to>
                                    </p:set>
                                    <p:animEffect transition="in" filter="blinds(horizontal)">
                                      <p:cBhvr>
                                        <p:cTn id="72" dur="500"/>
                                        <p:tgtEl>
                                          <p:spTgt spid="762883">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2883">
                                            <p:txEl>
                                              <p:pRg st="11" end="11"/>
                                            </p:txEl>
                                          </p:spTgt>
                                        </p:tgtEl>
                                        <p:attrNameLst>
                                          <p:attrName>style.visibility</p:attrName>
                                        </p:attrNameLst>
                                      </p:cBhvr>
                                      <p:to>
                                        <p:strVal val="visible"/>
                                      </p:to>
                                    </p:set>
                                    <p:animEffect transition="in" filter="blinds(horizontal)">
                                      <p:cBhvr>
                                        <p:cTn id="77" dur="500"/>
                                        <p:tgtEl>
                                          <p:spTgt spid="762883">
                                            <p:txEl>
                                              <p:pRg st="11" end="1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2883">
                                            <p:txEl>
                                              <p:pRg st="12" end="12"/>
                                            </p:txEl>
                                          </p:spTgt>
                                        </p:tgtEl>
                                        <p:attrNameLst>
                                          <p:attrName>style.visibility</p:attrName>
                                        </p:attrNameLst>
                                      </p:cBhvr>
                                      <p:to>
                                        <p:strVal val="visible"/>
                                      </p:to>
                                    </p:set>
                                    <p:animEffect transition="in" filter="blinds(horizontal)">
                                      <p:cBhvr>
                                        <p:cTn id="82" dur="500"/>
                                        <p:tgtEl>
                                          <p:spTgt spid="7628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5" grpId="0"/>
      <p:bldP spid="762886" grpId="0"/>
      <p:bldP spid="762887" grpId="0" animBg="1"/>
      <p:bldP spid="7628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4"/>
          <p:cNvSpPr>
            <a:spLocks noGrp="1" noChangeArrowheads="1"/>
          </p:cNvSpPr>
          <p:nvPr>
            <p:ph type="title" idx="4294967295"/>
          </p:nvPr>
        </p:nvSpPr>
        <p:spPr>
          <a:xfrm>
            <a:off x="474663" y="103188"/>
            <a:ext cx="7591425" cy="544512"/>
          </a:xfrm>
          <a:noFill/>
        </p:spPr>
        <p:txBody>
          <a:bodyPr tIns="0" bIns="0"/>
          <a:lstStyle/>
          <a:p>
            <a:r>
              <a:rPr lang="zh-CN" altLang="en-US" sz="3200" dirty="0" smtClean="0"/>
              <a:t>使用链接的好处</a:t>
            </a:r>
          </a:p>
        </p:txBody>
      </p:sp>
      <p:sp>
        <p:nvSpPr>
          <p:cNvPr id="599044" name="Text Box 4"/>
          <p:cNvSpPr txBox="1">
            <a:spLocks noChangeArrowheads="1"/>
          </p:cNvSpPr>
          <p:nvPr/>
        </p:nvSpPr>
        <p:spPr bwMode="auto">
          <a:xfrm>
            <a:off x="385763" y="1089025"/>
            <a:ext cx="7019925" cy="1497013"/>
          </a:xfrm>
          <a:prstGeom prst="rect">
            <a:avLst/>
          </a:prstGeom>
          <a:noFill/>
          <a:ln w="9525">
            <a:noFill/>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链接带来的好处</a:t>
            </a:r>
            <a:r>
              <a:rPr lang="en-US" altLang="zh-CN" sz="2300" b="1">
                <a:latin typeface="微软雅黑" pitchFamily="34" charset="-122"/>
                <a:ea typeface="微软雅黑" pitchFamily="34" charset="-122"/>
              </a:rPr>
              <a:t>1</a:t>
            </a:r>
            <a:r>
              <a:rPr lang="zh-CN" altLang="en-US" sz="2300" b="1">
                <a:latin typeface="微软雅黑" pitchFamily="34" charset="-122"/>
                <a:ea typeface="微软雅黑" pitchFamily="34" charset="-122"/>
              </a:rPr>
              <a:t>：模块化</a:t>
            </a:r>
          </a:p>
          <a:p>
            <a:pPr>
              <a:spcBef>
                <a:spcPct val="5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1</a:t>
            </a:r>
            <a:r>
              <a:rPr lang="zh-CN" altLang="en-US" sz="2300" b="1">
                <a:solidFill>
                  <a:srgbClr val="FF0000"/>
                </a:solidFill>
                <a:latin typeface="微软雅黑" pitchFamily="34" charset="-122"/>
                <a:ea typeface="微软雅黑" pitchFamily="34" charset="-122"/>
              </a:rPr>
              <a:t>）一个程序可以分成很多源程序文件</a:t>
            </a:r>
          </a:p>
          <a:p>
            <a:pPr>
              <a:spcBef>
                <a:spcPct val="5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2</a:t>
            </a:r>
            <a:r>
              <a:rPr lang="zh-CN" altLang="en-US" sz="2300" b="1">
                <a:solidFill>
                  <a:srgbClr val="FF0000"/>
                </a:solidFill>
                <a:latin typeface="微软雅黑" pitchFamily="34" charset="-122"/>
                <a:ea typeface="微软雅黑" pitchFamily="34" charset="-122"/>
              </a:rPr>
              <a:t>）可构建公共函数库，如数学库，标准</a:t>
            </a:r>
            <a:r>
              <a:rPr lang="en-US" altLang="zh-CN" sz="2300" b="1">
                <a:solidFill>
                  <a:srgbClr val="FF0000"/>
                </a:solidFill>
                <a:latin typeface="微软雅黑" pitchFamily="34" charset="-122"/>
                <a:ea typeface="微软雅黑" pitchFamily="34" charset="-122"/>
              </a:rPr>
              <a:t>C</a:t>
            </a:r>
            <a:r>
              <a:rPr lang="zh-CN" altLang="en-US" sz="2300" b="1">
                <a:solidFill>
                  <a:srgbClr val="FF0000"/>
                </a:solidFill>
                <a:latin typeface="微软雅黑" pitchFamily="34" charset="-122"/>
                <a:ea typeface="微软雅黑" pitchFamily="34" charset="-122"/>
              </a:rPr>
              <a:t>库等</a:t>
            </a:r>
          </a:p>
        </p:txBody>
      </p:sp>
      <p:sp>
        <p:nvSpPr>
          <p:cNvPr id="599045" name="Text Box 5"/>
          <p:cNvSpPr txBox="1">
            <a:spLocks noChangeArrowheads="1"/>
          </p:cNvSpPr>
          <p:nvPr/>
        </p:nvSpPr>
        <p:spPr bwMode="auto">
          <a:xfrm>
            <a:off x="431800" y="2984500"/>
            <a:ext cx="8461375" cy="3211513"/>
          </a:xfrm>
          <a:prstGeom prst="rect">
            <a:avLst/>
          </a:prstGeom>
          <a:noFill/>
          <a:ln w="9525">
            <a:noFill/>
            <a:miter lim="800000"/>
            <a:headEnd/>
            <a:tailEnd/>
          </a:ln>
          <a:effectLst/>
        </p:spPr>
        <p:txBody>
          <a:bodyPr>
            <a:spAutoFit/>
          </a:bodyPr>
          <a:lstStyle/>
          <a:p>
            <a:pPr>
              <a:lnSpc>
                <a:spcPct val="110000"/>
              </a:lnSpc>
              <a:spcBef>
                <a:spcPct val="20000"/>
              </a:spcBef>
            </a:pPr>
            <a:r>
              <a:rPr lang="zh-CN" altLang="en-US" sz="2300" b="1">
                <a:latin typeface="微软雅黑" pitchFamily="34" charset="-122"/>
                <a:ea typeface="微软雅黑" pitchFamily="34" charset="-122"/>
              </a:rPr>
              <a:t>链接带来的好处</a:t>
            </a:r>
            <a:r>
              <a:rPr lang="en-US" altLang="zh-CN" sz="2300" b="1">
                <a:latin typeface="微软雅黑" pitchFamily="34" charset="-122"/>
                <a:ea typeface="微软雅黑" pitchFamily="34" charset="-122"/>
              </a:rPr>
              <a:t>2</a:t>
            </a:r>
            <a:r>
              <a:rPr lang="zh-CN" altLang="en-US" sz="2300" b="1">
                <a:latin typeface="微软雅黑" pitchFamily="34" charset="-122"/>
                <a:ea typeface="微软雅黑" pitchFamily="34" charset="-122"/>
              </a:rPr>
              <a:t>：效率高</a:t>
            </a:r>
          </a:p>
          <a:p>
            <a:pPr>
              <a:lnSpc>
                <a:spcPct val="110000"/>
              </a:lnSpc>
              <a:spcBef>
                <a:spcPct val="2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1</a:t>
            </a:r>
            <a:r>
              <a:rPr lang="zh-CN" altLang="en-US" sz="2300" b="1">
                <a:solidFill>
                  <a:srgbClr val="FF0000"/>
                </a:solidFill>
                <a:latin typeface="微软雅黑" pitchFamily="34" charset="-122"/>
                <a:ea typeface="微软雅黑" pitchFamily="34" charset="-122"/>
              </a:rPr>
              <a:t>）时间上，可分开编译</a:t>
            </a:r>
          </a:p>
          <a:p>
            <a:pPr lvl="1">
              <a:lnSpc>
                <a:spcPct val="110000"/>
              </a:lnSpc>
              <a:spcBef>
                <a:spcPct val="20000"/>
              </a:spcBef>
            </a:pPr>
            <a:r>
              <a:rPr lang="zh-CN" altLang="en-US" sz="2300" b="1">
                <a:solidFill>
                  <a:srgbClr val="0000FF"/>
                </a:solidFill>
                <a:latin typeface="微软雅黑" pitchFamily="34" charset="-122"/>
                <a:ea typeface="微软雅黑" pitchFamily="34" charset="-122"/>
              </a:rPr>
              <a:t>只需</a:t>
            </a:r>
            <a:r>
              <a:rPr lang="zh-CN" altLang="en-US" sz="2300" b="1">
                <a:solidFill>
                  <a:srgbClr val="0A6A0A"/>
                </a:solidFill>
                <a:latin typeface="微软雅黑" pitchFamily="34" charset="-122"/>
                <a:ea typeface="微软雅黑" pitchFamily="34" charset="-122"/>
              </a:rPr>
              <a:t>重新编译被修改的源程序</a:t>
            </a:r>
            <a:r>
              <a:rPr lang="zh-CN" altLang="en-US" sz="2300" b="1">
                <a:solidFill>
                  <a:srgbClr val="0000FF"/>
                </a:solidFill>
                <a:latin typeface="微软雅黑" pitchFamily="34" charset="-122"/>
                <a:ea typeface="微软雅黑" pitchFamily="34" charset="-122"/>
              </a:rPr>
              <a:t>文件，然后重新链接</a:t>
            </a:r>
          </a:p>
          <a:p>
            <a:pPr>
              <a:lnSpc>
                <a:spcPct val="110000"/>
              </a:lnSpc>
              <a:spcBef>
                <a:spcPct val="2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2</a:t>
            </a:r>
            <a:r>
              <a:rPr lang="zh-CN" altLang="en-US" sz="2300" b="1">
                <a:solidFill>
                  <a:srgbClr val="FF0000"/>
                </a:solidFill>
                <a:latin typeface="微软雅黑" pitchFamily="34" charset="-122"/>
                <a:ea typeface="微软雅黑" pitchFamily="34" charset="-122"/>
              </a:rPr>
              <a:t>）空间上，无需包含共享库所有代码</a:t>
            </a:r>
          </a:p>
          <a:p>
            <a:pPr>
              <a:lnSpc>
                <a:spcPct val="110000"/>
              </a:lnSpc>
              <a:spcBef>
                <a:spcPct val="20000"/>
              </a:spcBef>
            </a:pPr>
            <a:r>
              <a:rPr lang="zh-CN" altLang="en-US" sz="2300" b="1">
                <a:solidFill>
                  <a:srgbClr val="FF0000"/>
                </a:solidFill>
                <a:latin typeface="微软雅黑" pitchFamily="34" charset="-122"/>
                <a:ea typeface="微软雅黑" pitchFamily="34" charset="-122"/>
              </a:rPr>
              <a:t>      </a:t>
            </a:r>
            <a:r>
              <a:rPr lang="zh-CN" altLang="en-US" sz="2300" b="1">
                <a:solidFill>
                  <a:srgbClr val="0000FF"/>
                </a:solidFill>
                <a:latin typeface="微软雅黑" pitchFamily="34" charset="-122"/>
                <a:ea typeface="微软雅黑" pitchFamily="34" charset="-122"/>
              </a:rPr>
              <a:t>源文件中无需包含共享库函数的源码，只要直接调用即可</a:t>
            </a:r>
          </a:p>
          <a:p>
            <a:pPr>
              <a:lnSpc>
                <a:spcPct val="110000"/>
              </a:lnSpc>
              <a:spcBef>
                <a:spcPct val="20000"/>
              </a:spcBef>
            </a:pPr>
            <a:r>
              <a:rPr lang="zh-CN" altLang="en-US" sz="2300" b="1">
                <a:solidFill>
                  <a:srgbClr val="0000FF"/>
                </a:solidFill>
                <a:latin typeface="微软雅黑" pitchFamily="34" charset="-122"/>
                <a:ea typeface="微软雅黑" pitchFamily="34" charset="-122"/>
              </a:rPr>
              <a:t>      可执行文件和运行时的内存中只需包含所调用函数的代码  </a:t>
            </a:r>
          </a:p>
          <a:p>
            <a:pPr>
              <a:lnSpc>
                <a:spcPct val="110000"/>
              </a:lnSpc>
              <a:spcBef>
                <a:spcPct val="20000"/>
              </a:spcBef>
            </a:pPr>
            <a:r>
              <a:rPr lang="zh-CN" altLang="en-US" sz="2300" b="1">
                <a:solidFill>
                  <a:srgbClr val="0000FF"/>
                </a:solidFill>
                <a:latin typeface="微软雅黑" pitchFamily="34" charset="-122"/>
                <a:ea typeface="微软雅黑" pitchFamily="34" charset="-122"/>
              </a:rPr>
              <a:t>      而不需要包含整个共享库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9044">
                                            <p:txEl>
                                              <p:pRg st="1" end="1"/>
                                            </p:txEl>
                                          </p:spTgt>
                                        </p:tgtEl>
                                        <p:attrNameLst>
                                          <p:attrName>style.visibility</p:attrName>
                                        </p:attrNameLst>
                                      </p:cBhvr>
                                      <p:to>
                                        <p:strVal val="visible"/>
                                      </p:to>
                                    </p:set>
                                    <p:animEffect transition="in" filter="blinds(horizontal)">
                                      <p:cBhvr>
                                        <p:cTn id="7" dur="500"/>
                                        <p:tgtEl>
                                          <p:spTgt spid="5990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9044">
                                            <p:txEl>
                                              <p:pRg st="2" end="2"/>
                                            </p:txEl>
                                          </p:spTgt>
                                        </p:tgtEl>
                                        <p:attrNameLst>
                                          <p:attrName>style.visibility</p:attrName>
                                        </p:attrNameLst>
                                      </p:cBhvr>
                                      <p:to>
                                        <p:strVal val="visible"/>
                                      </p:to>
                                    </p:set>
                                    <p:animEffect transition="in" filter="blinds(horizontal)">
                                      <p:cBhvr>
                                        <p:cTn id="12" dur="500"/>
                                        <p:tgtEl>
                                          <p:spTgt spid="5990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9045">
                                            <p:txEl>
                                              <p:pRg st="1" end="1"/>
                                            </p:txEl>
                                          </p:spTgt>
                                        </p:tgtEl>
                                        <p:attrNameLst>
                                          <p:attrName>style.visibility</p:attrName>
                                        </p:attrNameLst>
                                      </p:cBhvr>
                                      <p:to>
                                        <p:strVal val="visible"/>
                                      </p:to>
                                    </p:set>
                                    <p:animEffect transition="in" filter="blinds(horizontal)">
                                      <p:cBhvr>
                                        <p:cTn id="17" dur="500"/>
                                        <p:tgtEl>
                                          <p:spTgt spid="5990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5">
                                            <p:txEl>
                                              <p:pRg st="2" end="2"/>
                                            </p:txEl>
                                          </p:spTgt>
                                        </p:tgtEl>
                                        <p:attrNameLst>
                                          <p:attrName>style.visibility</p:attrName>
                                        </p:attrNameLst>
                                      </p:cBhvr>
                                      <p:to>
                                        <p:strVal val="visible"/>
                                      </p:to>
                                    </p:set>
                                    <p:animEffect transition="in" filter="blinds(horizontal)">
                                      <p:cBhvr>
                                        <p:cTn id="22" dur="500"/>
                                        <p:tgtEl>
                                          <p:spTgt spid="5990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9045">
                                            <p:txEl>
                                              <p:pRg st="3" end="3"/>
                                            </p:txEl>
                                          </p:spTgt>
                                        </p:tgtEl>
                                        <p:attrNameLst>
                                          <p:attrName>style.visibility</p:attrName>
                                        </p:attrNameLst>
                                      </p:cBhvr>
                                      <p:to>
                                        <p:strVal val="visible"/>
                                      </p:to>
                                    </p:set>
                                    <p:animEffect transition="in" filter="blinds(horizontal)">
                                      <p:cBhvr>
                                        <p:cTn id="27" dur="500"/>
                                        <p:tgtEl>
                                          <p:spTgt spid="59904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9045">
                                            <p:txEl>
                                              <p:pRg st="4" end="4"/>
                                            </p:txEl>
                                          </p:spTgt>
                                        </p:tgtEl>
                                        <p:attrNameLst>
                                          <p:attrName>style.visibility</p:attrName>
                                        </p:attrNameLst>
                                      </p:cBhvr>
                                      <p:to>
                                        <p:strVal val="visible"/>
                                      </p:to>
                                    </p:set>
                                    <p:animEffect transition="in" filter="blinds(horizontal)">
                                      <p:cBhvr>
                                        <p:cTn id="32" dur="500"/>
                                        <p:tgtEl>
                                          <p:spTgt spid="5990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9045">
                                            <p:txEl>
                                              <p:pRg st="5" end="5"/>
                                            </p:txEl>
                                          </p:spTgt>
                                        </p:tgtEl>
                                        <p:attrNameLst>
                                          <p:attrName>style.visibility</p:attrName>
                                        </p:attrNameLst>
                                      </p:cBhvr>
                                      <p:to>
                                        <p:strVal val="visible"/>
                                      </p:to>
                                    </p:set>
                                    <p:animEffect transition="in" filter="blinds(horizontal)">
                                      <p:cBhvr>
                                        <p:cTn id="37" dur="500"/>
                                        <p:tgtEl>
                                          <p:spTgt spid="599045">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99045">
                                            <p:txEl>
                                              <p:pRg st="6" end="6"/>
                                            </p:txEl>
                                          </p:spTgt>
                                        </p:tgtEl>
                                        <p:attrNameLst>
                                          <p:attrName>style.visibility</p:attrName>
                                        </p:attrNameLst>
                                      </p:cBhvr>
                                      <p:to>
                                        <p:strVal val="visible"/>
                                      </p:to>
                                    </p:set>
                                    <p:animEffect transition="in" filter="blinds(horizontal)">
                                      <p:cBhvr>
                                        <p:cTn id="40" dur="500"/>
                                        <p:tgtEl>
                                          <p:spTgt spid="5990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341313" y="0"/>
            <a:ext cx="7591425" cy="762000"/>
          </a:xfrm>
        </p:spPr>
        <p:txBody>
          <a:bodyPr/>
          <a:lstStyle/>
          <a:p>
            <a:r>
              <a:rPr lang="zh-CN" altLang="en-US" dirty="0" smtClean="0"/>
              <a:t>一个</a:t>
            </a:r>
            <a:r>
              <a:rPr lang="en-US" altLang="zh-CN" dirty="0" smtClean="0"/>
              <a:t>C</a:t>
            </a:r>
            <a:r>
              <a:rPr lang="zh-CN" altLang="en-US" dirty="0" smtClean="0"/>
              <a:t>语言程序举例</a:t>
            </a:r>
          </a:p>
        </p:txBody>
      </p:sp>
      <p:sp>
        <p:nvSpPr>
          <p:cNvPr id="594947" name="Rectangle 3"/>
          <p:cNvSpPr>
            <a:spLocks noChangeArrowheads="1"/>
          </p:cNvSpPr>
          <p:nvPr/>
        </p:nvSpPr>
        <p:spPr bwMode="auto">
          <a:xfrm>
            <a:off x="796925" y="14462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594948" name="Rectangle 4"/>
          <p:cNvSpPr>
            <a:spLocks noChangeArrowheads="1"/>
          </p:cNvSpPr>
          <p:nvPr/>
        </p:nvSpPr>
        <p:spPr bwMode="auto">
          <a:xfrm>
            <a:off x="762000" y="8778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4949" name="Rectangle 5"/>
          <p:cNvSpPr>
            <a:spLocks noChangeArrowheads="1"/>
          </p:cNvSpPr>
          <p:nvPr/>
        </p:nvSpPr>
        <p:spPr bwMode="auto">
          <a:xfrm>
            <a:off x="4648200" y="7921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4950" name="Rectangle 6"/>
          <p:cNvSpPr>
            <a:spLocks noChangeArrowheads="1"/>
          </p:cNvSpPr>
          <p:nvPr/>
        </p:nvSpPr>
        <p:spPr bwMode="auto">
          <a:xfrm>
            <a:off x="4535488" y="12890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594952" name="Text Box 8"/>
          <p:cNvSpPr txBox="1">
            <a:spLocks noChangeArrowheads="1"/>
          </p:cNvSpPr>
          <p:nvPr/>
        </p:nvSpPr>
        <p:spPr bwMode="auto">
          <a:xfrm>
            <a:off x="217488" y="54038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sp>
        <p:nvSpPr>
          <p:cNvPr id="594953" name="Line 9"/>
          <p:cNvSpPr>
            <a:spLocks noChangeShapeType="1"/>
          </p:cNvSpPr>
          <p:nvPr/>
        </p:nvSpPr>
        <p:spPr bwMode="auto">
          <a:xfrm flipH="1" flipV="1">
            <a:off x="1395413" y="1727200"/>
            <a:ext cx="1609725" cy="3730625"/>
          </a:xfrm>
          <a:prstGeom prst="line">
            <a:avLst/>
          </a:prstGeom>
          <a:noFill/>
          <a:ln w="28575">
            <a:solidFill>
              <a:srgbClr val="CC0066"/>
            </a:solidFill>
            <a:round/>
            <a:headEnd/>
            <a:tailEnd type="triangle" w="med" len="med"/>
          </a:ln>
          <a:effectLst/>
        </p:spPr>
        <p:txBody>
          <a:bodyPr/>
          <a:lstStyle/>
          <a:p>
            <a:endParaRPr lang="zh-CN" altLang="en-US"/>
          </a:p>
        </p:txBody>
      </p:sp>
      <p:sp>
        <p:nvSpPr>
          <p:cNvPr id="594954" name="Line 10"/>
          <p:cNvSpPr>
            <a:spLocks noChangeShapeType="1"/>
          </p:cNvSpPr>
          <p:nvPr/>
        </p:nvSpPr>
        <p:spPr bwMode="auto">
          <a:xfrm flipH="1" flipV="1">
            <a:off x="1450975" y="2684463"/>
            <a:ext cx="1452563" cy="2773362"/>
          </a:xfrm>
          <a:prstGeom prst="line">
            <a:avLst/>
          </a:prstGeom>
          <a:noFill/>
          <a:ln w="28575">
            <a:solidFill>
              <a:srgbClr val="CC0066"/>
            </a:solidFill>
            <a:round/>
            <a:headEnd/>
            <a:tailEnd type="triangle" w="med" len="med"/>
          </a:ln>
          <a:effectLst/>
        </p:spPr>
        <p:txBody>
          <a:bodyPr/>
          <a:lstStyle/>
          <a:p>
            <a:endParaRPr lang="zh-CN" altLang="en-US"/>
          </a:p>
        </p:txBody>
      </p:sp>
      <p:sp>
        <p:nvSpPr>
          <p:cNvPr id="594955" name="Line 11"/>
          <p:cNvSpPr>
            <a:spLocks noChangeShapeType="1"/>
          </p:cNvSpPr>
          <p:nvPr/>
        </p:nvSpPr>
        <p:spPr bwMode="auto">
          <a:xfrm flipV="1">
            <a:off x="3048000" y="1611313"/>
            <a:ext cx="2959100" cy="3817937"/>
          </a:xfrm>
          <a:prstGeom prst="line">
            <a:avLst/>
          </a:prstGeom>
          <a:noFill/>
          <a:ln w="28575">
            <a:solidFill>
              <a:srgbClr val="CC0066"/>
            </a:solidFill>
            <a:round/>
            <a:headEnd/>
            <a:tailEnd type="triangle" w="med" len="med"/>
          </a:ln>
          <a:effectLst/>
        </p:spPr>
        <p:txBody>
          <a:bodyPr/>
          <a:lstStyle/>
          <a:p>
            <a:endParaRPr lang="zh-CN" altLang="en-US"/>
          </a:p>
        </p:txBody>
      </p:sp>
      <p:sp>
        <p:nvSpPr>
          <p:cNvPr id="594956" name="Line 12"/>
          <p:cNvSpPr>
            <a:spLocks noChangeShapeType="1"/>
          </p:cNvSpPr>
          <p:nvPr/>
        </p:nvSpPr>
        <p:spPr bwMode="auto">
          <a:xfrm flipV="1">
            <a:off x="2990850" y="1989138"/>
            <a:ext cx="2306638" cy="3424237"/>
          </a:xfrm>
          <a:prstGeom prst="line">
            <a:avLst/>
          </a:prstGeom>
          <a:noFill/>
          <a:ln w="28575">
            <a:solidFill>
              <a:srgbClr val="CC0066"/>
            </a:solidFill>
            <a:round/>
            <a:headEnd/>
            <a:tailEnd type="triangle" w="med" len="med"/>
          </a:ln>
          <a:effectLst/>
        </p:spPr>
        <p:txBody>
          <a:bodyPr/>
          <a:lstStyle/>
          <a:p>
            <a:endParaRPr lang="zh-CN" altLang="en-US"/>
          </a:p>
        </p:txBody>
      </p:sp>
      <p:sp>
        <p:nvSpPr>
          <p:cNvPr id="594957" name="Line 13"/>
          <p:cNvSpPr>
            <a:spLocks noChangeShapeType="1"/>
          </p:cNvSpPr>
          <p:nvPr/>
        </p:nvSpPr>
        <p:spPr bwMode="auto">
          <a:xfrm flipV="1">
            <a:off x="3163888" y="2351088"/>
            <a:ext cx="3208337" cy="3136900"/>
          </a:xfrm>
          <a:prstGeom prst="line">
            <a:avLst/>
          </a:prstGeom>
          <a:noFill/>
          <a:ln w="28575">
            <a:solidFill>
              <a:srgbClr val="CC0066"/>
            </a:solidFill>
            <a:round/>
            <a:headEnd/>
            <a:tailEnd type="triangle" w="med" len="med"/>
          </a:ln>
          <a:effectLst/>
        </p:spPr>
        <p:txBody>
          <a:bodyPr/>
          <a:lstStyle/>
          <a:p>
            <a:endParaRPr lang="zh-CN" altLang="en-US"/>
          </a:p>
        </p:txBody>
      </p:sp>
      <p:sp>
        <p:nvSpPr>
          <p:cNvPr id="594958" name="Line 14"/>
          <p:cNvSpPr>
            <a:spLocks noChangeShapeType="1"/>
          </p:cNvSpPr>
          <p:nvPr/>
        </p:nvSpPr>
        <p:spPr bwMode="auto">
          <a:xfrm flipV="1">
            <a:off x="3121025" y="2771775"/>
            <a:ext cx="2424113" cy="2641600"/>
          </a:xfrm>
          <a:prstGeom prst="line">
            <a:avLst/>
          </a:prstGeom>
          <a:noFill/>
          <a:ln w="28575">
            <a:solidFill>
              <a:srgbClr val="CC0066"/>
            </a:solidFill>
            <a:round/>
            <a:headEnd/>
            <a:tailEnd type="triangle" w="med" len="med"/>
          </a:ln>
          <a:effectLst/>
        </p:spPr>
        <p:txBody>
          <a:bodyPr/>
          <a:lstStyle/>
          <a:p>
            <a:endParaRPr lang="zh-CN" altLang="en-US"/>
          </a:p>
        </p:txBody>
      </p:sp>
      <p:sp>
        <p:nvSpPr>
          <p:cNvPr id="594959" name="Text Box 15"/>
          <p:cNvSpPr txBox="1">
            <a:spLocks noChangeArrowheads="1"/>
          </p:cNvSpPr>
          <p:nvPr/>
        </p:nvSpPr>
        <p:spPr bwMode="auto">
          <a:xfrm>
            <a:off x="260350" y="6037263"/>
            <a:ext cx="806926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sp>
        <p:nvSpPr>
          <p:cNvPr id="594960" name="Line 16"/>
          <p:cNvSpPr>
            <a:spLocks noChangeShapeType="1"/>
          </p:cNvSpPr>
          <p:nvPr/>
        </p:nvSpPr>
        <p:spPr bwMode="auto">
          <a:xfrm flipH="1" flipV="1">
            <a:off x="1190625" y="3279775"/>
            <a:ext cx="4281488" cy="2220913"/>
          </a:xfrm>
          <a:prstGeom prst="line">
            <a:avLst/>
          </a:prstGeom>
          <a:noFill/>
          <a:ln w="28575">
            <a:solidFill>
              <a:srgbClr val="0066CC"/>
            </a:solidFill>
            <a:round/>
            <a:headEnd/>
            <a:tailEnd type="triangle" w="med" len="med"/>
          </a:ln>
          <a:effectLst/>
        </p:spPr>
        <p:txBody>
          <a:bodyPr/>
          <a:lstStyle/>
          <a:p>
            <a:endParaRPr lang="zh-CN" altLang="en-US"/>
          </a:p>
        </p:txBody>
      </p:sp>
      <p:sp>
        <p:nvSpPr>
          <p:cNvPr id="594961" name="Line 17"/>
          <p:cNvSpPr>
            <a:spLocks noChangeShapeType="1"/>
          </p:cNvSpPr>
          <p:nvPr/>
        </p:nvSpPr>
        <p:spPr bwMode="auto">
          <a:xfrm flipV="1">
            <a:off x="5514975" y="2032000"/>
            <a:ext cx="1393825" cy="3395663"/>
          </a:xfrm>
          <a:prstGeom prst="line">
            <a:avLst/>
          </a:prstGeom>
          <a:noFill/>
          <a:ln w="28575">
            <a:solidFill>
              <a:srgbClr val="0066CC"/>
            </a:solidFill>
            <a:round/>
            <a:headEnd/>
            <a:tailEnd type="triangle" w="med" len="med"/>
          </a:ln>
          <a:effectLst/>
        </p:spPr>
        <p:txBody>
          <a:bodyPr/>
          <a:lstStyle/>
          <a:p>
            <a:endParaRPr lang="zh-CN" altLang="en-US"/>
          </a:p>
        </p:txBody>
      </p:sp>
      <p:sp>
        <p:nvSpPr>
          <p:cNvPr id="594962" name="Line 18"/>
          <p:cNvSpPr>
            <a:spLocks noChangeShapeType="1"/>
          </p:cNvSpPr>
          <p:nvPr/>
        </p:nvSpPr>
        <p:spPr bwMode="auto">
          <a:xfrm flipV="1">
            <a:off x="5602288" y="3584575"/>
            <a:ext cx="942975" cy="1800225"/>
          </a:xfrm>
          <a:prstGeom prst="line">
            <a:avLst/>
          </a:prstGeom>
          <a:noFill/>
          <a:ln w="28575">
            <a:solidFill>
              <a:srgbClr val="0066CC"/>
            </a:solidFill>
            <a:round/>
            <a:headEnd/>
            <a:tailEnd type="triangle" w="med" len="med"/>
          </a:ln>
          <a:effectLst/>
        </p:spPr>
        <p:txBody>
          <a:bodyPr/>
          <a:lstStyle/>
          <a:p>
            <a:endParaRPr lang="zh-CN" altLang="en-US"/>
          </a:p>
        </p:txBody>
      </p:sp>
      <p:sp>
        <p:nvSpPr>
          <p:cNvPr id="594963" name="Line 19"/>
          <p:cNvSpPr>
            <a:spLocks noChangeShapeType="1"/>
          </p:cNvSpPr>
          <p:nvPr/>
        </p:nvSpPr>
        <p:spPr bwMode="auto">
          <a:xfrm flipV="1">
            <a:off x="5695950" y="3894138"/>
            <a:ext cx="941388" cy="1509712"/>
          </a:xfrm>
          <a:prstGeom prst="line">
            <a:avLst/>
          </a:prstGeom>
          <a:noFill/>
          <a:ln w="28575">
            <a:solidFill>
              <a:srgbClr val="0066CC"/>
            </a:solidFill>
            <a:round/>
            <a:headEnd/>
            <a:tailEnd type="triangle" w="med" len="med"/>
          </a:ln>
          <a:effectLst/>
        </p:spPr>
        <p:txBody>
          <a:bodyPr/>
          <a:lstStyle/>
          <a:p>
            <a:endParaRPr lang="zh-CN" altLang="en-US"/>
          </a:p>
        </p:txBody>
      </p:sp>
      <p:sp>
        <p:nvSpPr>
          <p:cNvPr id="594964" name="Line 20"/>
          <p:cNvSpPr>
            <a:spLocks noChangeShapeType="1"/>
          </p:cNvSpPr>
          <p:nvPr/>
        </p:nvSpPr>
        <p:spPr bwMode="auto">
          <a:xfrm flipV="1">
            <a:off x="5767388" y="4198938"/>
            <a:ext cx="871537" cy="1265237"/>
          </a:xfrm>
          <a:prstGeom prst="line">
            <a:avLst/>
          </a:prstGeom>
          <a:noFill/>
          <a:ln w="28575">
            <a:solidFill>
              <a:srgbClr val="0066CC"/>
            </a:solidFill>
            <a:round/>
            <a:headEnd/>
            <a:tailEnd type="triangle" w="med" len="med"/>
          </a:ln>
          <a:effectLst/>
        </p:spPr>
        <p:txBody>
          <a:bodyPr/>
          <a:lstStyle/>
          <a:p>
            <a:endParaRPr lang="zh-CN" altLang="en-US"/>
          </a:p>
        </p:txBody>
      </p:sp>
      <p:sp>
        <p:nvSpPr>
          <p:cNvPr id="594965" name="Line 21"/>
          <p:cNvSpPr>
            <a:spLocks noChangeShapeType="1"/>
          </p:cNvSpPr>
          <p:nvPr/>
        </p:nvSpPr>
        <p:spPr bwMode="auto">
          <a:xfrm flipV="1">
            <a:off x="5486400" y="3598863"/>
            <a:ext cx="42863" cy="1785937"/>
          </a:xfrm>
          <a:prstGeom prst="line">
            <a:avLst/>
          </a:prstGeom>
          <a:noFill/>
          <a:ln w="28575">
            <a:solidFill>
              <a:srgbClr val="0066CC"/>
            </a:solidFill>
            <a:round/>
            <a:headEnd/>
            <a:tailEnd type="triangle" w="med" len="med"/>
          </a:ln>
          <a:effectLst/>
        </p:spPr>
        <p:txBody>
          <a:bodyPr/>
          <a:lstStyle/>
          <a:p>
            <a:endParaRPr lang="zh-CN" altLang="en-US"/>
          </a:p>
        </p:txBody>
      </p:sp>
      <p:sp>
        <p:nvSpPr>
          <p:cNvPr id="594966" name="Line 22"/>
          <p:cNvSpPr>
            <a:spLocks noChangeShapeType="1"/>
          </p:cNvSpPr>
          <p:nvPr/>
        </p:nvSpPr>
        <p:spPr bwMode="auto">
          <a:xfrm flipH="1" flipV="1">
            <a:off x="5113338" y="4170363"/>
            <a:ext cx="349250" cy="1262062"/>
          </a:xfrm>
          <a:prstGeom prst="line">
            <a:avLst/>
          </a:prstGeom>
          <a:noFill/>
          <a:ln w="28575">
            <a:solidFill>
              <a:srgbClr val="0066CC"/>
            </a:solidFill>
            <a:round/>
            <a:headEnd/>
            <a:tailEnd type="triangle" w="med" len="med"/>
          </a:ln>
          <a:effectLst/>
        </p:spPr>
        <p:txBody>
          <a:bodyPr/>
          <a:lstStyle/>
          <a:p>
            <a:endParaRPr lang="zh-CN" altLang="en-US"/>
          </a:p>
        </p:txBody>
      </p:sp>
      <p:sp>
        <p:nvSpPr>
          <p:cNvPr id="594967" name="Line 23"/>
          <p:cNvSpPr>
            <a:spLocks noChangeShapeType="1"/>
          </p:cNvSpPr>
          <p:nvPr/>
        </p:nvSpPr>
        <p:spPr bwMode="auto">
          <a:xfrm flipH="1" flipV="1">
            <a:off x="5056188" y="4473575"/>
            <a:ext cx="347662" cy="915988"/>
          </a:xfrm>
          <a:prstGeom prst="line">
            <a:avLst/>
          </a:prstGeom>
          <a:noFill/>
          <a:ln w="28575">
            <a:solidFill>
              <a:srgbClr val="0066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52"/>
                                        </p:tgtEl>
                                        <p:attrNameLst>
                                          <p:attrName>style.visibility</p:attrName>
                                        </p:attrNameLst>
                                      </p:cBhvr>
                                      <p:to>
                                        <p:strVal val="visible"/>
                                      </p:to>
                                    </p:set>
                                    <p:animEffect transition="in" filter="blinds(horizontal)">
                                      <p:cBhvr>
                                        <p:cTn id="7" dur="500"/>
                                        <p:tgtEl>
                                          <p:spTgt spid="594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954"/>
                                        </p:tgtEl>
                                        <p:attrNameLst>
                                          <p:attrName>style.visibility</p:attrName>
                                        </p:attrNameLst>
                                      </p:cBhvr>
                                      <p:to>
                                        <p:strVal val="visible"/>
                                      </p:to>
                                    </p:set>
                                    <p:animEffect transition="in" filter="blinds(horizontal)">
                                      <p:cBhvr>
                                        <p:cTn id="12" dur="500"/>
                                        <p:tgtEl>
                                          <p:spTgt spid="5949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953"/>
                                        </p:tgtEl>
                                        <p:attrNameLst>
                                          <p:attrName>style.visibility</p:attrName>
                                        </p:attrNameLst>
                                      </p:cBhvr>
                                      <p:to>
                                        <p:strVal val="visible"/>
                                      </p:to>
                                    </p:set>
                                    <p:animEffect transition="in" filter="blinds(horizontal)">
                                      <p:cBhvr>
                                        <p:cTn id="17" dur="500"/>
                                        <p:tgtEl>
                                          <p:spTgt spid="5949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4955"/>
                                        </p:tgtEl>
                                        <p:attrNameLst>
                                          <p:attrName>style.visibility</p:attrName>
                                        </p:attrNameLst>
                                      </p:cBhvr>
                                      <p:to>
                                        <p:strVal val="visible"/>
                                      </p:to>
                                    </p:set>
                                    <p:animEffect transition="in" filter="blinds(horizontal)">
                                      <p:cBhvr>
                                        <p:cTn id="22" dur="500"/>
                                        <p:tgtEl>
                                          <p:spTgt spid="5949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956"/>
                                        </p:tgtEl>
                                        <p:attrNameLst>
                                          <p:attrName>style.visibility</p:attrName>
                                        </p:attrNameLst>
                                      </p:cBhvr>
                                      <p:to>
                                        <p:strVal val="visible"/>
                                      </p:to>
                                    </p:set>
                                    <p:animEffect transition="in" filter="blinds(horizontal)">
                                      <p:cBhvr>
                                        <p:cTn id="27" dur="500"/>
                                        <p:tgtEl>
                                          <p:spTgt spid="5949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4957"/>
                                        </p:tgtEl>
                                        <p:attrNameLst>
                                          <p:attrName>style.visibility</p:attrName>
                                        </p:attrNameLst>
                                      </p:cBhvr>
                                      <p:to>
                                        <p:strVal val="visible"/>
                                      </p:to>
                                    </p:set>
                                    <p:animEffect transition="in" filter="blinds(horizontal)">
                                      <p:cBhvr>
                                        <p:cTn id="32" dur="500"/>
                                        <p:tgtEl>
                                          <p:spTgt spid="5949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4958"/>
                                        </p:tgtEl>
                                        <p:attrNameLst>
                                          <p:attrName>style.visibility</p:attrName>
                                        </p:attrNameLst>
                                      </p:cBhvr>
                                      <p:to>
                                        <p:strVal val="visible"/>
                                      </p:to>
                                    </p:set>
                                    <p:animEffect transition="in" filter="blinds(horizontal)">
                                      <p:cBhvr>
                                        <p:cTn id="37" dur="500"/>
                                        <p:tgtEl>
                                          <p:spTgt spid="5949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4960"/>
                                        </p:tgtEl>
                                        <p:attrNameLst>
                                          <p:attrName>style.visibility</p:attrName>
                                        </p:attrNameLst>
                                      </p:cBhvr>
                                      <p:to>
                                        <p:strVal val="visible"/>
                                      </p:to>
                                    </p:set>
                                    <p:animEffect transition="in" filter="blinds(horizontal)">
                                      <p:cBhvr>
                                        <p:cTn id="42" dur="500"/>
                                        <p:tgtEl>
                                          <p:spTgt spid="5949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4967"/>
                                        </p:tgtEl>
                                        <p:attrNameLst>
                                          <p:attrName>style.visibility</p:attrName>
                                        </p:attrNameLst>
                                      </p:cBhvr>
                                      <p:to>
                                        <p:strVal val="visible"/>
                                      </p:to>
                                    </p:set>
                                    <p:animEffect transition="in" filter="blinds(horizontal)">
                                      <p:cBhvr>
                                        <p:cTn id="47" dur="500"/>
                                        <p:tgtEl>
                                          <p:spTgt spid="5949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4966"/>
                                        </p:tgtEl>
                                        <p:attrNameLst>
                                          <p:attrName>style.visibility</p:attrName>
                                        </p:attrNameLst>
                                      </p:cBhvr>
                                      <p:to>
                                        <p:strVal val="visible"/>
                                      </p:to>
                                    </p:set>
                                    <p:animEffect transition="in" filter="blinds(horizontal)">
                                      <p:cBhvr>
                                        <p:cTn id="52" dur="500"/>
                                        <p:tgtEl>
                                          <p:spTgt spid="5949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94965"/>
                                        </p:tgtEl>
                                        <p:attrNameLst>
                                          <p:attrName>style.visibility</p:attrName>
                                        </p:attrNameLst>
                                      </p:cBhvr>
                                      <p:to>
                                        <p:strVal val="visible"/>
                                      </p:to>
                                    </p:set>
                                    <p:animEffect transition="in" filter="blinds(horizontal)">
                                      <p:cBhvr>
                                        <p:cTn id="57" dur="500"/>
                                        <p:tgtEl>
                                          <p:spTgt spid="59496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94961"/>
                                        </p:tgtEl>
                                        <p:attrNameLst>
                                          <p:attrName>style.visibility</p:attrName>
                                        </p:attrNameLst>
                                      </p:cBhvr>
                                      <p:to>
                                        <p:strVal val="visible"/>
                                      </p:to>
                                    </p:set>
                                    <p:animEffect transition="in" filter="blinds(horizontal)">
                                      <p:cBhvr>
                                        <p:cTn id="62" dur="500"/>
                                        <p:tgtEl>
                                          <p:spTgt spid="59496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94962"/>
                                        </p:tgtEl>
                                        <p:attrNameLst>
                                          <p:attrName>style.visibility</p:attrName>
                                        </p:attrNameLst>
                                      </p:cBhvr>
                                      <p:to>
                                        <p:strVal val="visible"/>
                                      </p:to>
                                    </p:set>
                                    <p:animEffect transition="in" filter="blinds(horizontal)">
                                      <p:cBhvr>
                                        <p:cTn id="67" dur="500"/>
                                        <p:tgtEl>
                                          <p:spTgt spid="5949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94963"/>
                                        </p:tgtEl>
                                        <p:attrNameLst>
                                          <p:attrName>style.visibility</p:attrName>
                                        </p:attrNameLst>
                                      </p:cBhvr>
                                      <p:to>
                                        <p:strVal val="visible"/>
                                      </p:to>
                                    </p:set>
                                    <p:animEffect transition="in" filter="blinds(horizontal)">
                                      <p:cBhvr>
                                        <p:cTn id="72" dur="500"/>
                                        <p:tgtEl>
                                          <p:spTgt spid="59496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94964"/>
                                        </p:tgtEl>
                                        <p:attrNameLst>
                                          <p:attrName>style.visibility</p:attrName>
                                        </p:attrNameLst>
                                      </p:cBhvr>
                                      <p:to>
                                        <p:strVal val="visible"/>
                                      </p:to>
                                    </p:set>
                                    <p:animEffect transition="in" filter="blinds(horizontal)">
                                      <p:cBhvr>
                                        <p:cTn id="77" dur="500"/>
                                        <p:tgtEl>
                                          <p:spTgt spid="59496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94959"/>
                                        </p:tgtEl>
                                        <p:attrNameLst>
                                          <p:attrName>style.visibility</p:attrName>
                                        </p:attrNameLst>
                                      </p:cBhvr>
                                      <p:to>
                                        <p:strVal val="visible"/>
                                      </p:to>
                                    </p:set>
                                    <p:animEffect transition="in" filter="blinds(horizontal)">
                                      <p:cBhvr>
                                        <p:cTn id="82"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2" grpId="0"/>
      <p:bldP spid="594953" grpId="0" animBg="1"/>
      <p:bldP spid="594954" grpId="0" animBg="1"/>
      <p:bldP spid="594955" grpId="0" animBg="1"/>
      <p:bldP spid="594956" grpId="0" animBg="1"/>
      <p:bldP spid="594957" grpId="0" animBg="1"/>
      <p:bldP spid="594958" grpId="0" animBg="1"/>
      <p:bldP spid="594959" grpId="0"/>
      <p:bldP spid="594960" grpId="0" animBg="1"/>
      <p:bldP spid="594961" grpId="0" animBg="1"/>
      <p:bldP spid="594962" grpId="0" animBg="1"/>
      <p:bldP spid="594963" grpId="0" animBg="1"/>
      <p:bldP spid="594964" grpId="0" animBg="1"/>
      <p:bldP spid="594965" grpId="0" animBg="1"/>
      <p:bldP spid="594966" grpId="0" animBg="1"/>
      <p:bldP spid="5949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idx="4294967295"/>
          </p:nvPr>
        </p:nvSpPr>
        <p:spPr>
          <a:xfrm>
            <a:off x="431800" y="11113"/>
            <a:ext cx="8189913" cy="762000"/>
          </a:xfrm>
        </p:spPr>
        <p:txBody>
          <a:bodyPr/>
          <a:lstStyle/>
          <a:p>
            <a:r>
              <a:rPr lang="zh-CN" altLang="en-US" dirty="0" smtClean="0"/>
              <a:t>可执行文件的生成</a:t>
            </a:r>
          </a:p>
        </p:txBody>
      </p:sp>
      <p:sp>
        <p:nvSpPr>
          <p:cNvPr id="596995" name="Rectangle 3"/>
          <p:cNvSpPr>
            <a:spLocks noGrp="1" noChangeArrowheads="1"/>
          </p:cNvSpPr>
          <p:nvPr>
            <p:ph type="body" idx="4294967295"/>
          </p:nvPr>
        </p:nvSpPr>
        <p:spPr>
          <a:xfrm>
            <a:off x="388938" y="942975"/>
            <a:ext cx="5843587" cy="1244600"/>
          </a:xfrm>
          <a:solidFill>
            <a:srgbClr val="E0E0E0"/>
          </a:solidFill>
          <a:ln>
            <a:solidFill>
              <a:srgbClr val="000004"/>
            </a:solidFill>
          </a:ln>
        </p:spPr>
        <p:txBody>
          <a:bodyPr/>
          <a:lstStyle/>
          <a:p>
            <a:r>
              <a:rPr lang="zh-CN" altLang="en-US" sz="2000" dirty="0" smtClean="0">
                <a:latin typeface="微软雅黑" pitchFamily="34" charset="-122"/>
                <a:ea typeface="微软雅黑" pitchFamily="34" charset="-122"/>
              </a:rPr>
              <a:t>使用</a:t>
            </a:r>
            <a:r>
              <a:rPr lang="en-US" altLang="zh-CN" sz="2000" dirty="0" smtClean="0">
                <a:latin typeface="微软雅黑" pitchFamily="34" charset="-122"/>
                <a:ea typeface="微软雅黑" pitchFamily="34" charset="-122"/>
              </a:rPr>
              <a:t>GCC</a:t>
            </a:r>
            <a:r>
              <a:rPr lang="zh-CN" altLang="en-US" sz="2000" dirty="0" smtClean="0">
                <a:latin typeface="微软雅黑" pitchFamily="34" charset="-122"/>
                <a:ea typeface="微软雅黑" pitchFamily="34" charset="-122"/>
              </a:rPr>
              <a:t>编译器编译并链接生成可执行程序</a:t>
            </a:r>
            <a:r>
              <a:rPr lang="en-US" altLang="zh-CN" sz="2000" dirty="0" smtClean="0">
                <a:latin typeface="微软雅黑" pitchFamily="34" charset="-122"/>
                <a:ea typeface="微软雅黑" pitchFamily="34" charset="-122"/>
              </a:rPr>
              <a:t>P:</a:t>
            </a:r>
          </a:p>
          <a:p>
            <a:pPr lvl="1"/>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gcc</a:t>
            </a:r>
            <a:r>
              <a:rPr lang="en-US" altLang="zh-CN" dirty="0" smtClean="0">
                <a:latin typeface="微软雅黑" pitchFamily="34" charset="-122"/>
                <a:ea typeface="微软雅黑" pitchFamily="34" charset="-122"/>
              </a:rPr>
              <a:t> -O2 -g -o p </a:t>
            </a:r>
            <a:r>
              <a:rPr lang="en-US" altLang="zh-CN" dirty="0" err="1" smtClean="0">
                <a:latin typeface="微软雅黑" pitchFamily="34" charset="-122"/>
                <a:ea typeface="微软雅黑" pitchFamily="34" charset="-122"/>
              </a:rPr>
              <a:t>main.c</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swap.c</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 ./p</a:t>
            </a:r>
          </a:p>
        </p:txBody>
      </p:sp>
      <p:grpSp>
        <p:nvGrpSpPr>
          <p:cNvPr id="597016" name="Group 24"/>
          <p:cNvGrpSpPr>
            <a:grpSpLocks/>
          </p:cNvGrpSpPr>
          <p:nvPr/>
        </p:nvGrpSpPr>
        <p:grpSpPr bwMode="auto">
          <a:xfrm>
            <a:off x="1436688" y="2652713"/>
            <a:ext cx="7607300" cy="3530600"/>
            <a:chOff x="1152" y="1680"/>
            <a:chExt cx="3859" cy="2216"/>
          </a:xfrm>
        </p:grpSpPr>
        <p:sp>
          <p:nvSpPr>
            <p:cNvPr id="596996" name="Line 4"/>
            <p:cNvSpPr>
              <a:spLocks noChangeShapeType="1"/>
            </p:cNvSpPr>
            <p:nvPr/>
          </p:nvSpPr>
          <p:spPr bwMode="auto">
            <a:xfrm>
              <a:off x="1680"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6997" name="Rectangle 5"/>
            <p:cNvSpPr>
              <a:spLocks noChangeArrowheads="1"/>
            </p:cNvSpPr>
            <p:nvPr/>
          </p:nvSpPr>
          <p:spPr bwMode="auto">
            <a:xfrm>
              <a:off x="1296" y="3211"/>
              <a:ext cx="1872" cy="256"/>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链接 </a:t>
              </a:r>
              <a:r>
                <a:rPr lang="en-US" altLang="zh-CN" sz="1900" b="1">
                  <a:latin typeface="微软雅黑" pitchFamily="34" charset="-122"/>
                  <a:ea typeface="微软雅黑" pitchFamily="34" charset="-122"/>
                </a:rPr>
                <a:t>(ld)</a:t>
              </a:r>
            </a:p>
          </p:txBody>
        </p:sp>
        <p:sp>
          <p:nvSpPr>
            <p:cNvPr id="596998" name="Rectangle 6"/>
            <p:cNvSpPr>
              <a:spLocks noChangeArrowheads="1"/>
            </p:cNvSpPr>
            <p:nvPr/>
          </p:nvSpPr>
          <p:spPr bwMode="auto">
            <a:xfrm>
              <a:off x="1152" y="2148"/>
              <a:ext cx="1104"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cs typeface="Courier New" pitchFamily="49" charset="0"/>
                </a:rPr>
                <a:t>程序转换</a:t>
              </a:r>
            </a:p>
            <a:p>
              <a:pPr algn="ctr" eaLnBrk="0" hangingPunct="0"/>
              <a:r>
                <a:rPr lang="en-US" altLang="zh-CN" sz="1900" b="1">
                  <a:latin typeface="微软雅黑" pitchFamily="34" charset="-122"/>
                  <a:ea typeface="微软雅黑" pitchFamily="34" charset="-122"/>
                  <a:cs typeface="Courier New" pitchFamily="49" charset="0"/>
                </a:rPr>
                <a:t>(cpp, cc1, as)</a:t>
              </a:r>
            </a:p>
          </p:txBody>
        </p:sp>
        <p:sp>
          <p:nvSpPr>
            <p:cNvPr id="596999" name="Text Box 7"/>
            <p:cNvSpPr txBox="1">
              <a:spLocks noChangeArrowheads="1"/>
            </p:cNvSpPr>
            <p:nvPr/>
          </p:nvSpPr>
          <p:spPr bwMode="auto">
            <a:xfrm>
              <a:off x="1344" y="1680"/>
              <a:ext cx="604"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7000" name="Text Box 8"/>
            <p:cNvSpPr txBox="1">
              <a:spLocks noChangeArrowheads="1"/>
            </p:cNvSpPr>
            <p:nvPr/>
          </p:nvSpPr>
          <p:spPr bwMode="auto">
            <a:xfrm>
              <a:off x="1429" y="2736"/>
              <a:ext cx="627" cy="287"/>
            </a:xfrm>
            <a:prstGeom prst="rect">
              <a:avLst/>
            </a:prstGeom>
            <a:noFill/>
            <a:ln w="25400">
              <a:noFill/>
              <a:miter lim="800000"/>
              <a:headEnd/>
              <a:tailEnd/>
            </a:ln>
          </p:spPr>
          <p:txBody>
            <a:bodyPr wrap="none">
              <a:spAutoFit/>
            </a:bodyPr>
            <a:lstStyle/>
            <a:p>
              <a:pPr eaLnBrk="0" hangingPunct="0"/>
              <a:r>
                <a:rPr lang="en-US" altLang="zh-CN" sz="2400" b="1">
                  <a:latin typeface="微软雅黑" pitchFamily="34" charset="-122"/>
                  <a:ea typeface="微软雅黑" pitchFamily="34" charset="-122"/>
                  <a:cs typeface="Courier New" pitchFamily="49" charset="0"/>
                </a:rPr>
                <a:t>main.o</a:t>
              </a:r>
            </a:p>
          </p:txBody>
        </p:sp>
        <p:sp>
          <p:nvSpPr>
            <p:cNvPr id="597001" name="Rectangle 9"/>
            <p:cNvSpPr>
              <a:spLocks noChangeArrowheads="1"/>
            </p:cNvSpPr>
            <p:nvPr/>
          </p:nvSpPr>
          <p:spPr bwMode="auto">
            <a:xfrm>
              <a:off x="2352" y="2148"/>
              <a:ext cx="1132"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程序转换</a:t>
              </a:r>
            </a:p>
            <a:p>
              <a:pPr algn="ctr" eaLnBrk="0" hangingPunct="0"/>
              <a:r>
                <a:rPr lang="en-US" altLang="zh-CN" sz="1900" b="1">
                  <a:latin typeface="微软雅黑" pitchFamily="34" charset="-122"/>
                  <a:ea typeface="微软雅黑" pitchFamily="34" charset="-122"/>
                </a:rPr>
                <a:t>(cpp, cc1, as)</a:t>
              </a:r>
            </a:p>
          </p:txBody>
        </p:sp>
        <p:sp>
          <p:nvSpPr>
            <p:cNvPr id="597002" name="Text Box 10"/>
            <p:cNvSpPr txBox="1">
              <a:spLocks noChangeArrowheads="1"/>
            </p:cNvSpPr>
            <p:nvPr/>
          </p:nvSpPr>
          <p:spPr bwMode="auto">
            <a:xfrm>
              <a:off x="2640" y="1680"/>
              <a:ext cx="619"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7003" name="Text Box 11"/>
            <p:cNvSpPr txBox="1">
              <a:spLocks noChangeArrowheads="1"/>
            </p:cNvSpPr>
            <p:nvPr/>
          </p:nvSpPr>
          <p:spPr bwMode="auto">
            <a:xfrm>
              <a:off x="2644" y="2736"/>
              <a:ext cx="640" cy="287"/>
            </a:xfrm>
            <a:prstGeom prst="rect">
              <a:avLst/>
            </a:prstGeom>
            <a:noFill/>
            <a:ln w="25400">
              <a:noFill/>
              <a:miter lim="800000"/>
              <a:headEnd/>
              <a:tailEnd/>
            </a:ln>
          </p:spPr>
          <p:txBody>
            <a:bodyPr wrap="none">
              <a:spAutoFit/>
            </a:bodyPr>
            <a:lstStyle/>
            <a:p>
              <a:pPr algn="ctr" eaLnBrk="0" hangingPunct="0"/>
              <a:r>
                <a:rPr lang="en-US" altLang="zh-CN" sz="2400" b="1">
                  <a:latin typeface="微软雅黑" pitchFamily="34" charset="-122"/>
                  <a:ea typeface="微软雅黑" pitchFamily="34" charset="-122"/>
                  <a:cs typeface="Courier New" pitchFamily="49" charset="0"/>
                </a:rPr>
                <a:t>swap.o</a:t>
              </a:r>
            </a:p>
          </p:txBody>
        </p:sp>
        <p:sp>
          <p:nvSpPr>
            <p:cNvPr id="597004" name="Text Box 12"/>
            <p:cNvSpPr txBox="1">
              <a:spLocks noChangeArrowheads="1"/>
            </p:cNvSpPr>
            <p:nvPr/>
          </p:nvSpPr>
          <p:spPr bwMode="auto">
            <a:xfrm>
              <a:off x="2150" y="3647"/>
              <a:ext cx="179" cy="249"/>
            </a:xfrm>
            <a:prstGeom prst="rect">
              <a:avLst/>
            </a:prstGeom>
            <a:noFill/>
            <a:ln w="25400">
              <a:no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p</a:t>
              </a:r>
            </a:p>
          </p:txBody>
        </p:sp>
        <p:sp>
          <p:nvSpPr>
            <p:cNvPr id="597005" name="Line 13"/>
            <p:cNvSpPr>
              <a:spLocks noChangeShapeType="1"/>
            </p:cNvSpPr>
            <p:nvPr/>
          </p:nvSpPr>
          <p:spPr bwMode="auto">
            <a:xfrm>
              <a:off x="2935"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6" name="Line 14"/>
            <p:cNvSpPr>
              <a:spLocks noChangeShapeType="1"/>
            </p:cNvSpPr>
            <p:nvPr/>
          </p:nvSpPr>
          <p:spPr bwMode="auto">
            <a:xfrm>
              <a:off x="1680"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7" name="Line 15"/>
            <p:cNvSpPr>
              <a:spLocks noChangeShapeType="1"/>
            </p:cNvSpPr>
            <p:nvPr/>
          </p:nvSpPr>
          <p:spPr bwMode="auto">
            <a:xfrm>
              <a:off x="2935"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8" name="Line 16"/>
            <p:cNvSpPr>
              <a:spLocks noChangeShapeType="1"/>
            </p:cNvSpPr>
            <p:nvPr/>
          </p:nvSpPr>
          <p:spPr bwMode="auto">
            <a:xfrm>
              <a:off x="2935"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9" name="Line 17"/>
            <p:cNvSpPr>
              <a:spLocks noChangeShapeType="1"/>
            </p:cNvSpPr>
            <p:nvPr/>
          </p:nvSpPr>
          <p:spPr bwMode="auto">
            <a:xfrm>
              <a:off x="2242" y="3458"/>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0" name="Line 18"/>
            <p:cNvSpPr>
              <a:spLocks noChangeShapeType="1"/>
            </p:cNvSpPr>
            <p:nvPr/>
          </p:nvSpPr>
          <p:spPr bwMode="auto">
            <a:xfrm>
              <a:off x="1680"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1" name="Text Box 19"/>
            <p:cNvSpPr txBox="1">
              <a:spLocks noChangeArrowheads="1"/>
            </p:cNvSpPr>
            <p:nvPr/>
          </p:nvSpPr>
          <p:spPr bwMode="auto">
            <a:xfrm>
              <a:off x="3580" y="1713"/>
              <a:ext cx="737" cy="249"/>
            </a:xfrm>
            <a:prstGeom prst="rect">
              <a:avLst/>
            </a:prstGeom>
            <a:noFill/>
            <a:ln w="25400">
              <a:noFill/>
              <a:miter lim="800000"/>
              <a:headEnd/>
              <a:tailEnd/>
            </a:ln>
          </p:spPr>
          <p:txBody>
            <a:bodyPr wrap="none">
              <a:spAutoFit/>
            </a:bodyPr>
            <a:lstStyle/>
            <a:p>
              <a:pPr eaLnBrk="0" hangingPunct="0"/>
              <a:r>
                <a:rPr lang="zh-CN" altLang="en-US" sz="2000" b="1">
                  <a:solidFill>
                    <a:srgbClr val="C00000"/>
                  </a:solidFill>
                  <a:latin typeface="微软雅黑" pitchFamily="34" charset="-122"/>
                  <a:ea typeface="微软雅黑" pitchFamily="34" charset="-122"/>
                </a:rPr>
                <a:t>源程序文件</a:t>
              </a:r>
            </a:p>
          </p:txBody>
        </p:sp>
        <p:sp>
          <p:nvSpPr>
            <p:cNvPr id="597012" name="Text Box 20"/>
            <p:cNvSpPr txBox="1">
              <a:spLocks noChangeArrowheads="1"/>
            </p:cNvSpPr>
            <p:nvPr/>
          </p:nvSpPr>
          <p:spPr bwMode="auto">
            <a:xfrm>
              <a:off x="3540" y="2686"/>
              <a:ext cx="1471" cy="632"/>
            </a:xfrm>
            <a:prstGeom prst="rect">
              <a:avLst/>
            </a:prstGeom>
            <a:noFill/>
            <a:ln w="25400">
              <a:noFill/>
              <a:miter lim="800000"/>
              <a:headEnd/>
              <a:tailEnd/>
            </a:ln>
          </p:spPr>
          <p:txBody>
            <a:bodyPr>
              <a:spAutoFit/>
            </a:bodyPr>
            <a:lstStyle/>
            <a:p>
              <a:pPr eaLnBrk="0" hangingPunct="0"/>
              <a:r>
                <a:rPr lang="zh-CN" altLang="en-US" sz="2000" b="1">
                  <a:solidFill>
                    <a:srgbClr val="C00000"/>
                  </a:solidFill>
                  <a:latin typeface="微软雅黑" pitchFamily="34" charset="-122"/>
                  <a:ea typeface="微软雅黑" pitchFamily="34" charset="-122"/>
                </a:rPr>
                <a:t>分别转换</a:t>
              </a:r>
              <a:r>
                <a:rPr lang="zh-CN" altLang="en-US" sz="2000" b="1">
                  <a:solidFill>
                    <a:srgbClr val="FF0000"/>
                  </a:solidFill>
                  <a:latin typeface="微软雅黑" pitchFamily="34" charset="-122"/>
                  <a:ea typeface="微软雅黑" pitchFamily="34" charset="-122"/>
                </a:rPr>
                <a:t>（预处理、编译、汇编）</a:t>
              </a:r>
              <a:r>
                <a:rPr lang="zh-CN" altLang="en-US" sz="2000" b="1">
                  <a:solidFill>
                    <a:srgbClr val="C00000"/>
                  </a:solidFill>
                  <a:latin typeface="微软雅黑" pitchFamily="34" charset="-122"/>
                  <a:ea typeface="微软雅黑" pitchFamily="34" charset="-122"/>
                </a:rPr>
                <a:t>为可重定位目标文件</a:t>
              </a:r>
            </a:p>
          </p:txBody>
        </p:sp>
        <p:sp>
          <p:nvSpPr>
            <p:cNvPr id="597013" name="Text Box 21"/>
            <p:cNvSpPr txBox="1">
              <a:spLocks noChangeArrowheads="1"/>
            </p:cNvSpPr>
            <p:nvPr/>
          </p:nvSpPr>
          <p:spPr bwMode="auto">
            <a:xfrm>
              <a:off x="2448" y="3533"/>
              <a:ext cx="1382" cy="344"/>
            </a:xfrm>
            <a:prstGeom prst="rect">
              <a:avLst/>
            </a:prstGeom>
            <a:noFill/>
            <a:ln w="25400">
              <a:noFill/>
              <a:miter lim="800000"/>
              <a:headEnd/>
              <a:tailEnd/>
            </a:ln>
          </p:spPr>
          <p:txBody>
            <a:bodyPr wrap="none">
              <a:spAutoFit/>
            </a:bodyPr>
            <a:lstStyle/>
            <a:p>
              <a:pPr eaLnBrk="0" hangingPunct="0"/>
              <a:endParaRPr lang="zh-CN" altLang="en-US" sz="1000" b="1">
                <a:solidFill>
                  <a:srgbClr val="009242"/>
                </a:solidFill>
                <a:latin typeface="微软雅黑" pitchFamily="34" charset="-122"/>
                <a:ea typeface="微软雅黑" pitchFamily="34" charset="-122"/>
              </a:endParaRPr>
            </a:p>
            <a:p>
              <a:pPr eaLnBrk="0" hangingPunct="0"/>
              <a:r>
                <a:rPr lang="zh-CN" altLang="en-US" sz="2000" b="1">
                  <a:solidFill>
                    <a:srgbClr val="FF0000"/>
                  </a:solidFill>
                  <a:latin typeface="微软雅黑" pitchFamily="34" charset="-122"/>
                  <a:ea typeface="微软雅黑" pitchFamily="34" charset="-122"/>
                </a:rPr>
                <a:t>完全可执行的目标文件</a:t>
              </a:r>
            </a:p>
          </p:txBody>
        </p:sp>
      </p:grpSp>
      <p:sp>
        <p:nvSpPr>
          <p:cNvPr id="597014" name="Text Box 22"/>
          <p:cNvSpPr txBox="1">
            <a:spLocks noChangeArrowheads="1"/>
          </p:cNvSpPr>
          <p:nvPr/>
        </p:nvSpPr>
        <p:spPr bwMode="auto">
          <a:xfrm>
            <a:off x="139700" y="2760663"/>
            <a:ext cx="904875" cy="2501900"/>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200" b="1">
                <a:latin typeface="微软雅黑" pitchFamily="34" charset="-122"/>
                <a:ea typeface="微软雅黑" pitchFamily="34" charset="-122"/>
              </a:rPr>
              <a:t>GCC</a:t>
            </a:r>
            <a:r>
              <a:rPr lang="zh-CN" altLang="en-US" sz="2200" b="1">
                <a:latin typeface="微软雅黑" pitchFamily="34" charset="-122"/>
                <a:ea typeface="微软雅黑" pitchFamily="34" charset="-122"/>
              </a:rPr>
              <a:t>编译器的</a:t>
            </a:r>
            <a:r>
              <a:rPr lang="zh-CN" altLang="en-US" sz="2200" b="1">
                <a:solidFill>
                  <a:srgbClr val="FF0000"/>
                </a:solidFill>
                <a:latin typeface="微软雅黑" pitchFamily="34" charset="-122"/>
                <a:ea typeface="微软雅黑" pitchFamily="34" charset="-122"/>
              </a:rPr>
              <a:t>静态链接过程</a:t>
            </a:r>
          </a:p>
        </p:txBody>
      </p:sp>
      <p:sp>
        <p:nvSpPr>
          <p:cNvPr id="597017" name="Text Box 25"/>
          <p:cNvSpPr txBox="1">
            <a:spLocks noChangeArrowheads="1"/>
          </p:cNvSpPr>
          <p:nvPr/>
        </p:nvSpPr>
        <p:spPr bwMode="auto">
          <a:xfrm>
            <a:off x="6473825" y="855663"/>
            <a:ext cx="2147888" cy="1247775"/>
          </a:xfrm>
          <a:prstGeom prst="rect">
            <a:avLst/>
          </a:prstGeom>
          <a:noFill/>
          <a:ln w="9525">
            <a:noFill/>
            <a:miter lim="800000"/>
            <a:headEnd/>
            <a:tailEnd/>
          </a:ln>
          <a:effectLst/>
        </p:spPr>
        <p:txBody>
          <a:bodyPr>
            <a:spAutoFit/>
          </a:bodyPr>
          <a:lstStyle/>
          <a:p>
            <a:pPr>
              <a:spcBef>
                <a:spcPct val="50000"/>
              </a:spcBef>
            </a:pPr>
            <a:r>
              <a:rPr lang="en-US" altLang="zh-CN" sz="1900" b="1">
                <a:solidFill>
                  <a:srgbClr val="CC3300"/>
                </a:solidFill>
                <a:latin typeface="微软雅黑" pitchFamily="34" charset="-122"/>
                <a:ea typeface="微软雅黑" pitchFamily="34" charset="-122"/>
              </a:rPr>
              <a:t>-O2</a:t>
            </a:r>
            <a:r>
              <a:rPr lang="zh-CN" altLang="en-US" sz="1900" b="1">
                <a:solidFill>
                  <a:srgbClr val="CC3300"/>
                </a:solidFill>
                <a:latin typeface="微软雅黑" pitchFamily="34" charset="-122"/>
                <a:ea typeface="微软雅黑" pitchFamily="34" charset="-122"/>
              </a:rPr>
              <a:t>：</a:t>
            </a:r>
            <a:r>
              <a:rPr lang="en-US" altLang="zh-CN" sz="1900" b="1">
                <a:solidFill>
                  <a:srgbClr val="CC3300"/>
                </a:solidFill>
                <a:latin typeface="微软雅黑" pitchFamily="34" charset="-122"/>
                <a:ea typeface="微软雅黑" pitchFamily="34" charset="-122"/>
              </a:rPr>
              <a:t>2</a:t>
            </a:r>
            <a:r>
              <a:rPr lang="zh-CN" altLang="en-US" sz="1900" b="1">
                <a:solidFill>
                  <a:srgbClr val="CC3300"/>
                </a:solidFill>
                <a:latin typeface="微软雅黑" pitchFamily="34" charset="-122"/>
                <a:ea typeface="微软雅黑" pitchFamily="34" charset="-122"/>
              </a:rPr>
              <a:t>级优化</a:t>
            </a:r>
          </a:p>
          <a:p>
            <a:pPr>
              <a:spcBef>
                <a:spcPct val="50000"/>
              </a:spcBef>
            </a:pPr>
            <a:r>
              <a:rPr lang="en-US" altLang="zh-CN" sz="1900" b="1">
                <a:solidFill>
                  <a:srgbClr val="CC3300"/>
                </a:solidFill>
                <a:latin typeface="微软雅黑" pitchFamily="34" charset="-122"/>
                <a:ea typeface="微软雅黑" pitchFamily="34" charset="-122"/>
              </a:rPr>
              <a:t>-g</a:t>
            </a:r>
            <a:r>
              <a:rPr lang="zh-CN" altLang="en-US" sz="1900" b="1">
                <a:solidFill>
                  <a:srgbClr val="CC3300"/>
                </a:solidFill>
                <a:latin typeface="微软雅黑" pitchFamily="34" charset="-122"/>
                <a:ea typeface="微软雅黑" pitchFamily="34" charset="-122"/>
              </a:rPr>
              <a:t>：生成调试信息</a:t>
            </a:r>
          </a:p>
          <a:p>
            <a:pPr>
              <a:spcBef>
                <a:spcPct val="50000"/>
              </a:spcBef>
            </a:pPr>
            <a:r>
              <a:rPr lang="en-US" altLang="zh-CN" sz="1900" b="1">
                <a:solidFill>
                  <a:srgbClr val="CC3300"/>
                </a:solidFill>
                <a:latin typeface="微软雅黑" pitchFamily="34" charset="-122"/>
                <a:ea typeface="微软雅黑" pitchFamily="34" charset="-122"/>
              </a:rPr>
              <a:t>-o</a:t>
            </a:r>
            <a:r>
              <a:rPr lang="zh-CN" altLang="en-US" sz="1900" b="1">
                <a:solidFill>
                  <a:srgbClr val="CC3300"/>
                </a:solidFill>
                <a:latin typeface="微软雅黑" pitchFamily="34" charset="-122"/>
                <a:ea typeface="微软雅黑" pitchFamily="34" charset="-122"/>
              </a:rPr>
              <a:t>：目标文件名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7017"/>
                                        </p:tgtEl>
                                        <p:attrNameLst>
                                          <p:attrName>style.visibility</p:attrName>
                                        </p:attrNameLst>
                                      </p:cBhvr>
                                      <p:to>
                                        <p:strVal val="visible"/>
                                      </p:to>
                                    </p:set>
                                    <p:animEffect transition="in" filter="blinds(horizontal)">
                                      <p:cBhvr>
                                        <p:cTn id="7" dur="500"/>
                                        <p:tgtEl>
                                          <p:spTgt spid="597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7014"/>
                                        </p:tgtEl>
                                        <p:attrNameLst>
                                          <p:attrName>style.visibility</p:attrName>
                                        </p:attrNameLst>
                                      </p:cBhvr>
                                      <p:to>
                                        <p:strVal val="visible"/>
                                      </p:to>
                                    </p:set>
                                    <p:animEffect transition="in" filter="blinds(horizontal)">
                                      <p:cBhvr>
                                        <p:cTn id="12" dur="500"/>
                                        <p:tgtEl>
                                          <p:spTgt spid="5970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7016"/>
                                        </p:tgtEl>
                                        <p:attrNameLst>
                                          <p:attrName>style.visibility</p:attrName>
                                        </p:attrNameLst>
                                      </p:cBhvr>
                                      <p:to>
                                        <p:strVal val="visible"/>
                                      </p:to>
                                    </p:set>
                                    <p:animEffect transition="in" filter="blinds(horizontal)">
                                      <p:cBhvr>
                                        <p:cTn id="17" dur="500"/>
                                        <p:tgtEl>
                                          <p:spTgt spid="59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4" grpId="0"/>
      <p:bldP spid="597017"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28207</TotalTime>
  <Words>4577</Words>
  <Application>Microsoft Office PowerPoint</Application>
  <PresentationFormat>全屏显示(4:3)</PresentationFormat>
  <Paragraphs>654</Paragraphs>
  <Slides>29</Slides>
  <Notes>29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msgothic</vt:lpstr>
      <vt:lpstr>宋体</vt:lpstr>
      <vt:lpstr>微软雅黑</vt:lpstr>
      <vt:lpstr>黑体</vt:lpstr>
      <vt:lpstr>Arial</vt:lpstr>
      <vt:lpstr>Arial Black</vt:lpstr>
      <vt:lpstr>Arial Narrow</vt:lpstr>
      <vt:lpstr>Calibri</vt:lpstr>
      <vt:lpstr>Courier New</vt:lpstr>
      <vt:lpstr>Symbol</vt:lpstr>
      <vt:lpstr>Times New Roman</vt:lpstr>
      <vt:lpstr>Wingdings</vt:lpstr>
      <vt:lpstr>默认设计模板</vt:lpstr>
      <vt:lpstr>  第四章 程序的链接  目标文件格式 符号解析与重定位 共享库与动态链接</vt:lpstr>
      <vt:lpstr>可执行文件的链接生成</vt:lpstr>
      <vt:lpstr>程序的链接</vt:lpstr>
      <vt:lpstr>一个典型程序的转换处理过程</vt:lpstr>
      <vt:lpstr>PowerPoint 演示文稿</vt:lpstr>
      <vt:lpstr>PowerPoint 演示文稿</vt:lpstr>
      <vt:lpstr>使用链接的好处</vt:lpstr>
      <vt:lpstr>一个C语言程序举例</vt:lpstr>
      <vt:lpstr>可执行文件的生成</vt:lpstr>
      <vt:lpstr>PowerPoint 演示文稿</vt:lpstr>
      <vt:lpstr>目标文件</vt:lpstr>
      <vt:lpstr>PowerPoint 演示文稿</vt:lpstr>
      <vt:lpstr>链接操作的步骤</vt:lpstr>
      <vt:lpstr>链接操作的步骤</vt:lpstr>
      <vt:lpstr>三类目标文件 </vt:lpstr>
      <vt:lpstr>Executable and Linkable Format (ELF)</vt:lpstr>
      <vt:lpstr>PowerPoint 演示文稿</vt:lpstr>
      <vt:lpstr>    switch-case语句举例</vt:lpstr>
      <vt:lpstr>PowerPoint 演示文稿</vt:lpstr>
      <vt:lpstr>ELF文件信息举例</vt:lpstr>
      <vt:lpstr>可执行目标文件格式</vt:lpstr>
      <vt:lpstr>ELF文件信息举例</vt:lpstr>
      <vt:lpstr>PowerPoint 演示文稿</vt:lpstr>
      <vt:lpstr>PowerPoint 演示文稿</vt:lpstr>
      <vt:lpstr>可执行文件中的程序头表</vt:lpstr>
      <vt:lpstr>可执行文件中的程序头表</vt:lpstr>
      <vt:lpstr>PowerPoint 演示文稿</vt:lpstr>
      <vt:lpstr>PowerPoint 演示文稿</vt:lpstr>
      <vt:lpstr>PowerPoint 演示文稿</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admin</cp:lastModifiedBy>
  <cp:revision>2964</cp:revision>
  <cp:lastPrinted>2016-04-28T05:42:10Z</cp:lastPrinted>
  <dcterms:created xsi:type="dcterms:W3CDTF">2008-04-26T09:05:28Z</dcterms:created>
  <dcterms:modified xsi:type="dcterms:W3CDTF">2016-04-28T05:47:04Z</dcterms:modified>
</cp:coreProperties>
</file>