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875" r:id="rId3"/>
    <p:sldId id="1017" r:id="rId4"/>
    <p:sldId id="951" r:id="rId5"/>
    <p:sldId id="952" r:id="rId6"/>
    <p:sldId id="1011" r:id="rId7"/>
    <p:sldId id="1012" r:id="rId8"/>
    <p:sldId id="1014" r:id="rId9"/>
    <p:sldId id="1015" r:id="rId10"/>
    <p:sldId id="1018" r:id="rId11"/>
    <p:sldId id="1019" r:id="rId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2"/>
    <a:srgbClr val="CC3300"/>
    <a:srgbClr val="0066CC"/>
    <a:srgbClr val="0066FF"/>
    <a:srgbClr val="FF0000"/>
    <a:srgbClr val="3366FF"/>
    <a:srgbClr val="0A6A0A"/>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2487" autoAdjust="0"/>
  </p:normalViewPr>
  <p:slideViewPr>
    <p:cSldViewPr snapToGrid="0">
      <p:cViewPr varScale="1">
        <p:scale>
          <a:sx n="88" d="100"/>
          <a:sy n="88" d="100"/>
        </p:scale>
        <p:origin x="231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E8494D9-B349-46E4-A2CE-F2FD4AC710D0}" type="slidenum">
              <a:rPr lang="en-US" altLang="zh-CN"/>
              <a:pPr>
                <a:defRPr/>
              </a:pPr>
              <a:t>‹#›</a:t>
            </a:fld>
            <a:endParaRPr lang="en-US" altLang="zh-CN"/>
          </a:p>
        </p:txBody>
      </p:sp>
    </p:spTree>
    <p:extLst>
      <p:ext uri="{BB962C8B-B14F-4D97-AF65-F5344CB8AC3E}">
        <p14:creationId xmlns:p14="http://schemas.microsoft.com/office/powerpoint/2010/main" val="2530448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25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625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extLst>
      <p:ext uri="{BB962C8B-B14F-4D97-AF65-F5344CB8AC3E}">
        <p14:creationId xmlns:p14="http://schemas.microsoft.com/office/powerpoint/2010/main" val="285863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4578"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64579"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smtClean="0">
              <a:latin typeface="Arial" pitchFamily="34" charset="0"/>
            </a:endParaRPr>
          </a:p>
        </p:txBody>
      </p:sp>
    </p:spTree>
    <p:extLst>
      <p:ext uri="{BB962C8B-B14F-4D97-AF65-F5344CB8AC3E}">
        <p14:creationId xmlns:p14="http://schemas.microsoft.com/office/powerpoint/2010/main" val="188030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gcc</a:t>
            </a:r>
            <a:r>
              <a:rPr lang="zh-CN" altLang="en-US" dirty="0" smtClean="0"/>
              <a:t>参数</a:t>
            </a:r>
            <a:r>
              <a:rPr lang="en-US" altLang="zh-CN" dirty="0" smtClean="0"/>
              <a:t>-</a:t>
            </a:r>
            <a:r>
              <a:rPr lang="en-US" altLang="zh-CN" dirty="0" err="1" smtClean="0"/>
              <a:t>fPIC</a:t>
            </a:r>
            <a:r>
              <a:rPr lang="zh-CN" altLang="en-US" dirty="0" smtClean="0"/>
              <a:t>表示生成位置无关的代码，</a:t>
            </a:r>
            <a:r>
              <a:rPr lang="en-US" altLang="zh-CN" dirty="0" smtClean="0"/>
              <a:t>-shared</a:t>
            </a:r>
            <a:r>
              <a:rPr lang="zh-CN" altLang="en-US" dirty="0" smtClean="0"/>
              <a:t>生成共享库</a:t>
            </a:r>
            <a:endParaRPr lang="zh-CN" altLang="en-US" dirty="0"/>
          </a:p>
        </p:txBody>
      </p:sp>
      <p:sp>
        <p:nvSpPr>
          <p:cNvPr id="4" name="灯片编号占位符 3"/>
          <p:cNvSpPr>
            <a:spLocks noGrp="1"/>
          </p:cNvSpPr>
          <p:nvPr>
            <p:ph type="sldNum" sz="quarter" idx="10"/>
          </p:nvPr>
        </p:nvSpPr>
        <p:spPr/>
        <p:txBody>
          <a:bodyPr/>
          <a:lstStyle/>
          <a:p>
            <a:pPr>
              <a:defRPr/>
            </a:pPr>
            <a:fld id="{0E8494D9-B349-46E4-A2CE-F2FD4AC710D0}" type="slidenum">
              <a:rPr lang="en-US" altLang="zh-CN" smtClean="0"/>
              <a:pPr>
                <a:defRPr/>
              </a:pPr>
              <a:t>6</a:t>
            </a:fld>
            <a:endParaRPr lang="en-US" altLang="zh-CN"/>
          </a:p>
        </p:txBody>
      </p:sp>
    </p:spTree>
    <p:extLst>
      <p:ext uri="{BB962C8B-B14F-4D97-AF65-F5344CB8AC3E}">
        <p14:creationId xmlns:p14="http://schemas.microsoft.com/office/powerpoint/2010/main" val="170014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共享库在两个时间点上参与：</a:t>
            </a:r>
            <a:endParaRPr lang="en-US" altLang="zh-CN" dirty="0" smtClean="0"/>
          </a:p>
          <a:p>
            <a:r>
              <a:rPr lang="en-US" altLang="zh-CN" dirty="0" smtClean="0"/>
              <a:t>1</a:t>
            </a:r>
            <a:r>
              <a:rPr lang="zh-CN" altLang="en-US" dirty="0" smtClean="0"/>
              <a:t>）编译的时候，使用其符号表；</a:t>
            </a:r>
            <a:endParaRPr lang="en-US" altLang="zh-CN" dirty="0" smtClean="0"/>
          </a:p>
          <a:p>
            <a:r>
              <a:rPr lang="en-US" altLang="zh-CN" dirty="0" smtClean="0"/>
              <a:t>2</a:t>
            </a:r>
            <a:r>
              <a:rPr lang="zh-CN" altLang="en-US" dirty="0" smtClean="0"/>
              <a:t>）装入时，利用</a:t>
            </a:r>
            <a:r>
              <a:rPr lang="en-US" altLang="zh-CN" dirty="0" smtClean="0"/>
              <a:t>1</a:t>
            </a:r>
            <a:r>
              <a:rPr lang="zh-CN" altLang="en-US" dirty="0" smtClean="0"/>
              <a:t>）的符号解析，将数据</a:t>
            </a:r>
            <a:r>
              <a:rPr lang="en-US" altLang="zh-CN" dirty="0" smtClean="0"/>
              <a:t>/</a:t>
            </a:r>
            <a:r>
              <a:rPr lang="zh-CN" altLang="en-US" dirty="0" smtClean="0"/>
              <a:t>代码转入进程空间，此工作由动态链接器完成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E8494D9-B349-46E4-A2CE-F2FD4AC710D0}" type="slidenum">
              <a:rPr lang="en-US" altLang="zh-CN" smtClean="0"/>
              <a:pPr>
                <a:defRPr/>
              </a:pPr>
              <a:t>7</a:t>
            </a:fld>
            <a:endParaRPr lang="en-US" altLang="zh-CN"/>
          </a:p>
        </p:txBody>
      </p:sp>
    </p:spTree>
    <p:extLst>
      <p:ext uri="{BB962C8B-B14F-4D97-AF65-F5344CB8AC3E}">
        <p14:creationId xmlns:p14="http://schemas.microsoft.com/office/powerpoint/2010/main" val="87800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动态链接器为单独的一个“段”，内容大致如</a:t>
            </a:r>
            <a:r>
              <a:rPr lang="en-US" altLang="zh-CN" dirty="0" smtClean="0"/>
              <a:t>/lib/lib64/</a:t>
            </a:r>
            <a:r>
              <a:rPr lang="en-US" altLang="zh-CN" dirty="0" err="1" smtClean="0"/>
              <a:t>ld-linux</a:t>
            </a:r>
            <a:r>
              <a:rPr lang="en-US" altLang="zh-CN" dirty="0" smtClean="0"/>
              <a:t>….</a:t>
            </a:r>
            <a:r>
              <a:rPr lang="zh-CN" altLang="en-US" dirty="0" smtClean="0"/>
              <a:t>的样子的一个路径名字符串</a:t>
            </a:r>
            <a:endParaRPr lang="zh-CN" altLang="en-US" dirty="0"/>
          </a:p>
        </p:txBody>
      </p:sp>
      <p:sp>
        <p:nvSpPr>
          <p:cNvPr id="4" name="灯片编号占位符 3"/>
          <p:cNvSpPr>
            <a:spLocks noGrp="1"/>
          </p:cNvSpPr>
          <p:nvPr>
            <p:ph type="sldNum" sz="quarter" idx="10"/>
          </p:nvPr>
        </p:nvSpPr>
        <p:spPr/>
        <p:txBody>
          <a:bodyPr/>
          <a:lstStyle/>
          <a:p>
            <a:pPr>
              <a:defRPr/>
            </a:pPr>
            <a:fld id="{0E8494D9-B349-46E4-A2CE-F2FD4AC710D0}" type="slidenum">
              <a:rPr lang="en-US" altLang="zh-CN" smtClean="0"/>
              <a:pPr>
                <a:defRPr/>
              </a:pPr>
              <a:t>8</a:t>
            </a:fld>
            <a:endParaRPr lang="en-US" altLang="zh-CN"/>
          </a:p>
        </p:txBody>
      </p:sp>
    </p:spTree>
    <p:extLst>
      <p:ext uri="{BB962C8B-B14F-4D97-AF65-F5344CB8AC3E}">
        <p14:creationId xmlns:p14="http://schemas.microsoft.com/office/powerpoint/2010/main" val="3062457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在程序启动后，还可以通过</a:t>
            </a:r>
            <a:r>
              <a:rPr lang="en-US" altLang="zh-CN" dirty="0" err="1" smtClean="0"/>
              <a:t>dlopen</a:t>
            </a:r>
            <a:r>
              <a:rPr lang="en-US" altLang="zh-CN" dirty="0" smtClean="0"/>
              <a:t>()</a:t>
            </a:r>
            <a:r>
              <a:rPr lang="zh-CN" altLang="en-US" dirty="0" smtClean="0"/>
              <a:t>和</a:t>
            </a:r>
            <a:r>
              <a:rPr lang="en-US" altLang="zh-CN" dirty="0" err="1" smtClean="0"/>
              <a:t>dlsym</a:t>
            </a:r>
            <a:r>
              <a:rPr lang="en-US" altLang="zh-CN" dirty="0" smtClean="0"/>
              <a:t>()</a:t>
            </a:r>
            <a:r>
              <a:rPr lang="zh-CN" altLang="en-US" dirty="0" smtClean="0"/>
              <a:t>使用动态链接库中的符号。</a:t>
            </a:r>
            <a:endParaRPr lang="en-US" altLang="zh-CN" dirty="0" smtClean="0"/>
          </a:p>
          <a:p>
            <a:r>
              <a:rPr lang="zh-CN" altLang="en-US" dirty="0" smtClean="0"/>
              <a:t>引用这些符号前，先要定义其原型，然后获取其地址即可。</a:t>
            </a:r>
            <a:endParaRPr lang="zh-CN" altLang="en-US" dirty="0"/>
          </a:p>
        </p:txBody>
      </p:sp>
      <p:sp>
        <p:nvSpPr>
          <p:cNvPr id="4" name="灯片编号占位符 3"/>
          <p:cNvSpPr>
            <a:spLocks noGrp="1"/>
          </p:cNvSpPr>
          <p:nvPr>
            <p:ph type="sldNum" sz="quarter" idx="10"/>
          </p:nvPr>
        </p:nvSpPr>
        <p:spPr/>
        <p:txBody>
          <a:bodyPr/>
          <a:lstStyle/>
          <a:p>
            <a:pPr>
              <a:defRPr/>
            </a:pPr>
            <a:fld id="{0E8494D9-B349-46E4-A2CE-F2FD4AC710D0}" type="slidenum">
              <a:rPr lang="en-US" altLang="zh-CN" smtClean="0"/>
              <a:pPr>
                <a:defRPr/>
              </a:pPr>
              <a:t>9</a:t>
            </a:fld>
            <a:endParaRPr lang="en-US" altLang="zh-CN"/>
          </a:p>
        </p:txBody>
      </p:sp>
    </p:spTree>
    <p:extLst>
      <p:ext uri="{BB962C8B-B14F-4D97-AF65-F5344CB8AC3E}">
        <p14:creationId xmlns:p14="http://schemas.microsoft.com/office/powerpoint/2010/main" val="265683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C8751BF-7B13-4526-B6F4-551AAE082101}"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415598-AF73-488E-9AD5-04B29083B6A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0146EE-8A54-4FBB-9425-ECA24F65C19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F510388-2E59-46FA-B797-7010D4C0F29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880C05-4C89-43E2-BA2B-76173F81464A}"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48F4DF0-ADFD-4317-983E-3F3119BA6E6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6B283FE-CED6-4E64-AD8F-11041CFA505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AB7ECD8-03F0-43C6-B4CF-8B890D79281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DF0566D-C409-44F4-90AF-1966F04CADE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FE862A-E229-4BCE-A818-68B0ACC843C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20696BD-8979-44CF-B0F5-D3F458BDCBE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37134481-2CB3-4302-BFEE-7D642924A912}"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pPr>
            <a:r>
              <a:rPr lang="en-US" altLang="zh-CN" sz="4000" smtClean="0"/>
              <a:t/>
            </a:r>
            <a:br>
              <a:rPr lang="en-US" altLang="zh-CN" sz="4000" smtClean="0"/>
            </a:br>
            <a:r>
              <a:rPr lang="zh-CN" altLang="en-US" sz="4000" smtClean="0">
                <a:solidFill>
                  <a:srgbClr val="FF0000"/>
                </a:solidFill>
              </a:rPr>
              <a:t/>
            </a:r>
            <a:br>
              <a:rPr lang="zh-CN" altLang="en-US" sz="4000" smtClean="0">
                <a:solidFill>
                  <a:srgbClr val="FF0000"/>
                </a:solidFill>
              </a:rPr>
            </a:br>
            <a:r>
              <a:rPr lang="zh-CN" altLang="en-US" sz="4000" smtClean="0">
                <a:solidFill>
                  <a:srgbClr val="FF0000"/>
                </a:solidFill>
              </a:rPr>
              <a:t>第四章 程序的链接</a:t>
            </a:r>
            <a:br>
              <a:rPr lang="zh-CN" altLang="en-US" sz="4000" smtClean="0">
                <a:solidFill>
                  <a:srgbClr val="FF0000"/>
                </a:solidFill>
              </a:rPr>
            </a:br>
            <a:r>
              <a:rPr lang="zh-CN" altLang="en-US" sz="1600" smtClean="0">
                <a:solidFill>
                  <a:srgbClr val="FF0000"/>
                </a:solidFill>
              </a:rPr>
              <a:t/>
            </a:r>
            <a:br>
              <a:rPr lang="zh-CN" altLang="en-US" sz="1600" smtClean="0">
                <a:solidFill>
                  <a:srgbClr val="FF0000"/>
                </a:solidFill>
              </a:rPr>
            </a:br>
            <a:r>
              <a:rPr lang="zh-CN" altLang="en-US" sz="2800" smtClean="0">
                <a:solidFill>
                  <a:srgbClr val="3333CC"/>
                </a:solidFill>
                <a:latin typeface="微软雅黑" pitchFamily="34" charset="-122"/>
                <a:ea typeface="微软雅黑" pitchFamily="34" charset="-122"/>
              </a:rPr>
              <a:t>目标文件格式</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符号解析与重定位</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共享库与动态链接</a:t>
            </a: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457200" y="98425"/>
            <a:ext cx="8229600" cy="561975"/>
          </a:xfrm>
        </p:spPr>
        <p:txBody>
          <a:bodyPr/>
          <a:lstStyle/>
          <a:p>
            <a:r>
              <a:rPr lang="zh-CN" altLang="en-US" smtClean="0"/>
              <a:t>本章小结</a:t>
            </a:r>
          </a:p>
        </p:txBody>
      </p:sp>
      <p:sp>
        <p:nvSpPr>
          <p:cNvPr id="752643" name="Rectangle 3"/>
          <p:cNvSpPr>
            <a:spLocks noGrp="1" noChangeArrowheads="1"/>
          </p:cNvSpPr>
          <p:nvPr>
            <p:ph type="body" idx="1"/>
          </p:nvPr>
        </p:nvSpPr>
        <p:spPr>
          <a:xfrm>
            <a:off x="301625" y="820738"/>
            <a:ext cx="8553450" cy="5838825"/>
          </a:xfrm>
        </p:spPr>
        <p:txBody>
          <a:bodyPr/>
          <a:lstStyle/>
          <a:p>
            <a:r>
              <a:rPr lang="zh-CN" altLang="en-US" sz="2000" smtClean="0">
                <a:latin typeface="微软雅黑" pitchFamily="34" charset="-122"/>
                <a:ea typeface="微软雅黑" pitchFamily="34" charset="-122"/>
              </a:rPr>
              <a:t>链接处理涉及到三种目标文件格式：可重定位目标文件、可执行目标文件和共享目标文件。共享库文件是一种特殊的可重定位目标。</a:t>
            </a:r>
          </a:p>
          <a:p>
            <a:r>
              <a:rPr lang="en-US" altLang="zh-CN" sz="2000" smtClean="0">
                <a:latin typeface="微软雅黑" pitchFamily="34" charset="-122"/>
                <a:ea typeface="微软雅黑" pitchFamily="34" charset="-122"/>
              </a:rPr>
              <a:t>ELF</a:t>
            </a:r>
            <a:r>
              <a:rPr lang="zh-CN" altLang="en-US" sz="2000" smtClean="0">
                <a:latin typeface="微软雅黑" pitchFamily="34" charset="-122"/>
                <a:ea typeface="微软雅黑" pitchFamily="34" charset="-122"/>
              </a:rPr>
              <a:t>目标文件格式有链接视图和执行视图两种，前者是可重定位目标格式，后者是可执行目标格式。</a:t>
            </a:r>
          </a:p>
          <a:p>
            <a:pPr lvl="1"/>
            <a:r>
              <a:rPr lang="zh-CN" altLang="en-US" smtClean="0">
                <a:latin typeface="微软雅黑" pitchFamily="34" charset="-122"/>
                <a:ea typeface="微软雅黑" pitchFamily="34" charset="-122"/>
              </a:rPr>
              <a:t>链接视图中包含</a:t>
            </a:r>
            <a:r>
              <a:rPr lang="en-US" altLang="zh-CN" smtClean="0">
                <a:latin typeface="微软雅黑" pitchFamily="34" charset="-122"/>
                <a:ea typeface="微软雅黑" pitchFamily="34" charset="-122"/>
              </a:rPr>
              <a:t>ELF</a:t>
            </a:r>
            <a:r>
              <a:rPr lang="zh-CN" altLang="en-US" smtClean="0">
                <a:latin typeface="微软雅黑" pitchFamily="34" charset="-122"/>
                <a:ea typeface="微软雅黑" pitchFamily="34" charset="-122"/>
              </a:rPr>
              <a:t>头、各个节以及节头表</a:t>
            </a:r>
          </a:p>
          <a:p>
            <a:pPr lvl="1"/>
            <a:r>
              <a:rPr lang="zh-CN" altLang="en-US" smtClean="0">
                <a:latin typeface="微软雅黑" pitchFamily="34" charset="-122"/>
                <a:ea typeface="微软雅黑" pitchFamily="34" charset="-122"/>
              </a:rPr>
              <a:t>执行视图中包含</a:t>
            </a:r>
            <a:r>
              <a:rPr lang="en-US" altLang="zh-CN" smtClean="0">
                <a:latin typeface="微软雅黑" pitchFamily="34" charset="-122"/>
                <a:ea typeface="微软雅黑" pitchFamily="34" charset="-122"/>
              </a:rPr>
              <a:t>ELF</a:t>
            </a:r>
            <a:r>
              <a:rPr lang="zh-CN" altLang="en-US" smtClean="0">
                <a:latin typeface="微软雅黑" pitchFamily="34" charset="-122"/>
                <a:ea typeface="微软雅黑" pitchFamily="34" charset="-122"/>
              </a:rPr>
              <a:t>头、程序头表（段头表）以及各种节组成的段</a:t>
            </a:r>
          </a:p>
          <a:p>
            <a:r>
              <a:rPr lang="zh-CN" altLang="en-US" sz="2000" smtClean="0">
                <a:latin typeface="微软雅黑" pitchFamily="34" charset="-122"/>
                <a:ea typeface="微软雅黑" pitchFamily="34" charset="-122"/>
              </a:rPr>
              <a:t>链接分为静态链接和动态链接两种</a:t>
            </a:r>
          </a:p>
          <a:p>
            <a:pPr lvl="1"/>
            <a:r>
              <a:rPr lang="zh-CN" altLang="en-US" smtClean="0">
                <a:latin typeface="微软雅黑" pitchFamily="34" charset="-122"/>
                <a:ea typeface="微软雅黑" pitchFamily="34" charset="-122"/>
              </a:rPr>
              <a:t>静态链接将多个可重定位目标模块中相同类型的节合并起来，以生成完全链接的可执行目标文件，其中所有符号的引用都是在虚拟地址空间中确定的最终地址，因而可以直接被加载执行。</a:t>
            </a:r>
          </a:p>
          <a:p>
            <a:pPr lvl="1"/>
            <a:r>
              <a:rPr lang="zh-CN" altLang="en-US" smtClean="0">
                <a:latin typeface="微软雅黑" pitchFamily="34" charset="-122"/>
                <a:ea typeface="微软雅黑" pitchFamily="34" charset="-122"/>
              </a:rPr>
              <a:t>动态链接的可执行目标文件是部分链接的，还有一部分符号的引用地址没有确定，需要利用共享库中定义的符号进行重定位，因而需要由动态链接器来加载共享库并重定位可执行文件中部分符号的引用。</a:t>
            </a:r>
          </a:p>
          <a:p>
            <a:pPr lvl="2"/>
            <a:r>
              <a:rPr lang="zh-CN" altLang="en-US" sz="2000" smtClean="0">
                <a:latin typeface="微软雅黑" pitchFamily="34" charset="-122"/>
                <a:ea typeface="微软雅黑" pitchFamily="34" charset="-122"/>
              </a:rPr>
              <a:t>加载时进行共享库的动态链接</a:t>
            </a:r>
          </a:p>
          <a:p>
            <a:pPr lvl="2"/>
            <a:r>
              <a:rPr lang="zh-CN" altLang="en-US" sz="2000" smtClean="0">
                <a:latin typeface="微软雅黑" pitchFamily="34" charset="-122"/>
                <a:ea typeface="微软雅黑" pitchFamily="34" charset="-122"/>
              </a:rPr>
              <a:t>执行时进行共享库的动态链接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2643">
                                            <p:txEl>
                                              <p:pRg st="0" end="0"/>
                                            </p:txEl>
                                          </p:spTgt>
                                        </p:tgtEl>
                                        <p:attrNameLst>
                                          <p:attrName>style.visibility</p:attrName>
                                        </p:attrNameLst>
                                      </p:cBhvr>
                                      <p:to>
                                        <p:strVal val="visible"/>
                                      </p:to>
                                    </p:set>
                                    <p:animEffect transition="in" filter="blinds(horizontal)">
                                      <p:cBhvr>
                                        <p:cTn id="7" dur="500"/>
                                        <p:tgtEl>
                                          <p:spTgt spid="75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2643">
                                            <p:txEl>
                                              <p:pRg st="1" end="1"/>
                                            </p:txEl>
                                          </p:spTgt>
                                        </p:tgtEl>
                                        <p:attrNameLst>
                                          <p:attrName>style.visibility</p:attrName>
                                        </p:attrNameLst>
                                      </p:cBhvr>
                                      <p:to>
                                        <p:strVal val="visible"/>
                                      </p:to>
                                    </p:set>
                                    <p:animEffect transition="in" filter="blinds(horizontal)">
                                      <p:cBhvr>
                                        <p:cTn id="12" dur="500"/>
                                        <p:tgtEl>
                                          <p:spTgt spid="75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2643">
                                            <p:txEl>
                                              <p:pRg st="2" end="2"/>
                                            </p:txEl>
                                          </p:spTgt>
                                        </p:tgtEl>
                                        <p:attrNameLst>
                                          <p:attrName>style.visibility</p:attrName>
                                        </p:attrNameLst>
                                      </p:cBhvr>
                                      <p:to>
                                        <p:strVal val="visible"/>
                                      </p:to>
                                    </p:set>
                                    <p:animEffect transition="in" filter="blinds(horizontal)">
                                      <p:cBhvr>
                                        <p:cTn id="17" dur="500"/>
                                        <p:tgtEl>
                                          <p:spTgt spid="75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2643">
                                            <p:txEl>
                                              <p:pRg st="3" end="3"/>
                                            </p:txEl>
                                          </p:spTgt>
                                        </p:tgtEl>
                                        <p:attrNameLst>
                                          <p:attrName>style.visibility</p:attrName>
                                        </p:attrNameLst>
                                      </p:cBhvr>
                                      <p:to>
                                        <p:strVal val="visible"/>
                                      </p:to>
                                    </p:set>
                                    <p:animEffect transition="in" filter="blinds(horizontal)">
                                      <p:cBhvr>
                                        <p:cTn id="22" dur="500"/>
                                        <p:tgtEl>
                                          <p:spTgt spid="752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2643">
                                            <p:txEl>
                                              <p:pRg st="4" end="4"/>
                                            </p:txEl>
                                          </p:spTgt>
                                        </p:tgtEl>
                                        <p:attrNameLst>
                                          <p:attrName>style.visibility</p:attrName>
                                        </p:attrNameLst>
                                      </p:cBhvr>
                                      <p:to>
                                        <p:strVal val="visible"/>
                                      </p:to>
                                    </p:set>
                                    <p:animEffect transition="in" filter="blinds(horizontal)">
                                      <p:cBhvr>
                                        <p:cTn id="27" dur="500"/>
                                        <p:tgtEl>
                                          <p:spTgt spid="7526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2643">
                                            <p:txEl>
                                              <p:pRg st="5" end="5"/>
                                            </p:txEl>
                                          </p:spTgt>
                                        </p:tgtEl>
                                        <p:attrNameLst>
                                          <p:attrName>style.visibility</p:attrName>
                                        </p:attrNameLst>
                                      </p:cBhvr>
                                      <p:to>
                                        <p:strVal val="visible"/>
                                      </p:to>
                                    </p:set>
                                    <p:animEffect transition="in" filter="blinds(horizontal)">
                                      <p:cBhvr>
                                        <p:cTn id="32" dur="500"/>
                                        <p:tgtEl>
                                          <p:spTgt spid="7526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2643">
                                            <p:txEl>
                                              <p:pRg st="6" end="6"/>
                                            </p:txEl>
                                          </p:spTgt>
                                        </p:tgtEl>
                                        <p:attrNameLst>
                                          <p:attrName>style.visibility</p:attrName>
                                        </p:attrNameLst>
                                      </p:cBhvr>
                                      <p:to>
                                        <p:strVal val="visible"/>
                                      </p:to>
                                    </p:set>
                                    <p:animEffect transition="in" filter="blinds(horizontal)">
                                      <p:cBhvr>
                                        <p:cTn id="37" dur="500"/>
                                        <p:tgtEl>
                                          <p:spTgt spid="7526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2643">
                                            <p:txEl>
                                              <p:pRg st="7" end="7"/>
                                            </p:txEl>
                                          </p:spTgt>
                                        </p:tgtEl>
                                        <p:attrNameLst>
                                          <p:attrName>style.visibility</p:attrName>
                                        </p:attrNameLst>
                                      </p:cBhvr>
                                      <p:to>
                                        <p:strVal val="visible"/>
                                      </p:to>
                                    </p:set>
                                    <p:animEffect transition="in" filter="blinds(horizontal)">
                                      <p:cBhvr>
                                        <p:cTn id="42" dur="500"/>
                                        <p:tgtEl>
                                          <p:spTgt spid="7526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2643">
                                            <p:txEl>
                                              <p:pRg st="8" end="8"/>
                                            </p:txEl>
                                          </p:spTgt>
                                        </p:tgtEl>
                                        <p:attrNameLst>
                                          <p:attrName>style.visibility</p:attrName>
                                        </p:attrNameLst>
                                      </p:cBhvr>
                                      <p:to>
                                        <p:strVal val="visible"/>
                                      </p:to>
                                    </p:set>
                                    <p:animEffect transition="in" filter="blinds(horizontal)">
                                      <p:cBhvr>
                                        <p:cTn id="47" dur="500"/>
                                        <p:tgtEl>
                                          <p:spTgt spid="752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zh-CN" altLang="en-US" sz="3200" smtClean="0"/>
              <a:t>本章小结</a:t>
            </a:r>
          </a:p>
        </p:txBody>
      </p:sp>
      <p:sp>
        <p:nvSpPr>
          <p:cNvPr id="753667" name="Rectangle 3"/>
          <p:cNvSpPr>
            <a:spLocks noGrp="1" noChangeArrowheads="1"/>
          </p:cNvSpPr>
          <p:nvPr>
            <p:ph type="body" idx="1"/>
          </p:nvPr>
        </p:nvSpPr>
        <p:spPr>
          <a:xfrm>
            <a:off x="468313" y="836613"/>
            <a:ext cx="8229600" cy="5711825"/>
          </a:xfrm>
        </p:spPr>
        <p:txBody>
          <a:bodyPr/>
          <a:lstStyle/>
          <a:p>
            <a:pPr>
              <a:lnSpc>
                <a:spcPct val="130000"/>
              </a:lnSpc>
            </a:pPr>
            <a:r>
              <a:rPr lang="zh-CN" altLang="en-US" sz="2000" smtClean="0">
                <a:ea typeface="微软雅黑" pitchFamily="34" charset="-122"/>
              </a:rPr>
              <a:t>链接过程需要完成符号解析和重定位两方面的工作</a:t>
            </a:r>
          </a:p>
          <a:p>
            <a:pPr lvl="1">
              <a:lnSpc>
                <a:spcPct val="130000"/>
              </a:lnSpc>
            </a:pPr>
            <a:r>
              <a:rPr lang="zh-CN" altLang="en-US" smtClean="0">
                <a:ea typeface="微软雅黑" pitchFamily="34" charset="-122"/>
              </a:rPr>
              <a:t>符号解析的目的就是将符号的引用与符号的定义关联起来</a:t>
            </a:r>
          </a:p>
          <a:p>
            <a:pPr lvl="1">
              <a:lnSpc>
                <a:spcPct val="130000"/>
              </a:lnSpc>
            </a:pPr>
            <a:r>
              <a:rPr lang="zh-CN" altLang="en-US" smtClean="0">
                <a:ea typeface="微软雅黑" pitchFamily="34" charset="-122"/>
              </a:rPr>
              <a:t>重定位的目的是分别合并代码和数据，并根据代码和数据在虚拟地址空间中的位置，确定每个符号的最终存储地址，然后根据符号的确切地址来修改符号的引用处的地址。</a:t>
            </a:r>
          </a:p>
          <a:p>
            <a:pPr>
              <a:lnSpc>
                <a:spcPct val="130000"/>
              </a:lnSpc>
            </a:pPr>
            <a:r>
              <a:rPr lang="zh-CN" altLang="en-US" sz="2000" smtClean="0">
                <a:ea typeface="微软雅黑" pitchFamily="34" charset="-122"/>
              </a:rPr>
              <a:t>在不同目标模块中可能会定义相同符号，因为相同的多个符号只能分配一个地址，因而链接器需要确定以哪个符号为准。</a:t>
            </a:r>
          </a:p>
          <a:p>
            <a:pPr>
              <a:lnSpc>
                <a:spcPct val="130000"/>
              </a:lnSpc>
            </a:pPr>
            <a:r>
              <a:rPr lang="zh-CN" altLang="en-US" sz="2000" smtClean="0">
                <a:ea typeface="微软雅黑" pitchFamily="34" charset="-122"/>
              </a:rPr>
              <a:t>编译器通过对定义符号标识其为强符号还是弱符号，由链接器根据一套规则来确定多重定义符号中哪个是唯一的定义符号，如果不了解这些规则，则可能无法理解程序执行的有些结果。</a:t>
            </a:r>
          </a:p>
          <a:p>
            <a:pPr>
              <a:lnSpc>
                <a:spcPct val="130000"/>
              </a:lnSpc>
            </a:pPr>
            <a:r>
              <a:rPr lang="zh-CN" altLang="en-US" sz="2000" smtClean="0">
                <a:ea typeface="微软雅黑" pitchFamily="34" charset="-122"/>
              </a:rPr>
              <a:t>加载器在加载可执行目标文件时，实际上只是把可执行目标文件中的只读代码段和可读写数据段通过页表映射到了虚拟地址空间中确定的位置，并没有真正把代码和数据从磁盘装入主存。</a:t>
            </a:r>
            <a:endParaRPr lang="zh-CN"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Effect transition="in" filter="blinds(horizontal)">
                                      <p:cBhvr>
                                        <p:cTn id="7" dur="500"/>
                                        <p:tgtEl>
                                          <p:spTgt spid="75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3667">
                                            <p:txEl>
                                              <p:pRg st="1" end="1"/>
                                            </p:txEl>
                                          </p:spTgt>
                                        </p:tgtEl>
                                        <p:attrNameLst>
                                          <p:attrName>style.visibility</p:attrName>
                                        </p:attrNameLst>
                                      </p:cBhvr>
                                      <p:to>
                                        <p:strVal val="visible"/>
                                      </p:to>
                                    </p:set>
                                    <p:animEffect transition="in" filter="blinds(horizontal)">
                                      <p:cBhvr>
                                        <p:cTn id="12" dur="500"/>
                                        <p:tgtEl>
                                          <p:spTgt spid="75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3667">
                                            <p:txEl>
                                              <p:pRg st="2" end="2"/>
                                            </p:txEl>
                                          </p:spTgt>
                                        </p:tgtEl>
                                        <p:attrNameLst>
                                          <p:attrName>style.visibility</p:attrName>
                                        </p:attrNameLst>
                                      </p:cBhvr>
                                      <p:to>
                                        <p:strVal val="visible"/>
                                      </p:to>
                                    </p:set>
                                    <p:animEffect transition="in" filter="blinds(horizontal)">
                                      <p:cBhvr>
                                        <p:cTn id="17" dur="500"/>
                                        <p:tgtEl>
                                          <p:spTgt spid="75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3667">
                                            <p:txEl>
                                              <p:pRg st="3" end="3"/>
                                            </p:txEl>
                                          </p:spTgt>
                                        </p:tgtEl>
                                        <p:attrNameLst>
                                          <p:attrName>style.visibility</p:attrName>
                                        </p:attrNameLst>
                                      </p:cBhvr>
                                      <p:to>
                                        <p:strVal val="visible"/>
                                      </p:to>
                                    </p:set>
                                    <p:animEffect transition="in" filter="blinds(horizontal)">
                                      <p:cBhvr>
                                        <p:cTn id="22" dur="500"/>
                                        <p:tgtEl>
                                          <p:spTgt spid="753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3667">
                                            <p:txEl>
                                              <p:pRg st="4" end="4"/>
                                            </p:txEl>
                                          </p:spTgt>
                                        </p:tgtEl>
                                        <p:attrNameLst>
                                          <p:attrName>style.visibility</p:attrName>
                                        </p:attrNameLst>
                                      </p:cBhvr>
                                      <p:to>
                                        <p:strVal val="visible"/>
                                      </p:to>
                                    </p:set>
                                    <p:animEffect transition="in" filter="blinds(horizontal)">
                                      <p:cBhvr>
                                        <p:cTn id="27" dur="500"/>
                                        <p:tgtEl>
                                          <p:spTgt spid="753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3667">
                                            <p:txEl>
                                              <p:pRg st="5" end="5"/>
                                            </p:txEl>
                                          </p:spTgt>
                                        </p:tgtEl>
                                        <p:attrNameLst>
                                          <p:attrName>style.visibility</p:attrName>
                                        </p:attrNameLst>
                                      </p:cBhvr>
                                      <p:to>
                                        <p:strVal val="visible"/>
                                      </p:to>
                                    </p:set>
                                    <p:animEffect transition="in" filter="blinds(horizontal)">
                                      <p:cBhvr>
                                        <p:cTn id="32" dur="500"/>
                                        <p:tgtEl>
                                          <p:spTgt spid="75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smtClean="0"/>
              <a:t>可执行文件的链接生成</a:t>
            </a:r>
          </a:p>
        </p:txBody>
      </p:sp>
      <p:sp>
        <p:nvSpPr>
          <p:cNvPr id="505859" name="Rectangle 3"/>
          <p:cNvSpPr>
            <a:spLocks noGrp="1" noChangeArrowheads="1"/>
          </p:cNvSpPr>
          <p:nvPr>
            <p:ph type="body" idx="1"/>
          </p:nvPr>
        </p:nvSpPr>
        <p:spPr>
          <a:xfrm>
            <a:off x="461963" y="787400"/>
            <a:ext cx="8229600" cy="5759450"/>
          </a:xfrm>
        </p:spPr>
        <p:txBody>
          <a:bodyPr/>
          <a:lstStyle/>
          <a:p>
            <a:pPr>
              <a:lnSpc>
                <a:spcPct val="105000"/>
              </a:lnSpc>
            </a:pPr>
            <a:r>
              <a:rPr lang="zh-CN" altLang="en-US" smtClean="0">
                <a:ea typeface="微软雅黑" pitchFamily="34" charset="-122"/>
              </a:rPr>
              <a:t>主要教学目标</a:t>
            </a:r>
          </a:p>
          <a:p>
            <a:pPr lvl="1">
              <a:lnSpc>
                <a:spcPct val="105000"/>
              </a:lnSpc>
            </a:pPr>
            <a:r>
              <a:rPr lang="zh-CN" altLang="en-US" sz="2200" smtClean="0">
                <a:ea typeface="微软雅黑" pitchFamily="34" charset="-122"/>
              </a:rPr>
              <a:t>使学生了解链接器是如何工作的，从而能够养成良好的程序设计习惯，并增加程序调试能力。</a:t>
            </a:r>
          </a:p>
          <a:p>
            <a:pPr lvl="1">
              <a:lnSpc>
                <a:spcPct val="105000"/>
              </a:lnSpc>
            </a:pPr>
            <a:r>
              <a:rPr lang="zh-CN" altLang="en-US" sz="2200" smtClean="0">
                <a:ea typeface="微软雅黑" pitchFamily="34" charset="-122"/>
              </a:rPr>
              <a:t>通过了解可执行文件的存储器映像来进一步深入理解进程的虚拟地址空间的概念。</a:t>
            </a:r>
          </a:p>
          <a:p>
            <a:pPr>
              <a:lnSpc>
                <a:spcPct val="105000"/>
              </a:lnSpc>
            </a:pPr>
            <a:r>
              <a:rPr lang="zh-CN" altLang="en-US" smtClean="0">
                <a:ea typeface="微软雅黑" pitchFamily="34" charset="-122"/>
              </a:rPr>
              <a:t>包括以下内容</a:t>
            </a:r>
          </a:p>
          <a:p>
            <a:pPr lvl="1">
              <a:lnSpc>
                <a:spcPct val="105000"/>
              </a:lnSpc>
            </a:pPr>
            <a:r>
              <a:rPr lang="zh-CN" altLang="en-US" sz="2200" smtClean="0">
                <a:ea typeface="微软雅黑" pitchFamily="34" charset="-122"/>
              </a:rPr>
              <a:t>链接和静态链接概念</a:t>
            </a:r>
          </a:p>
          <a:p>
            <a:pPr lvl="1">
              <a:lnSpc>
                <a:spcPct val="105000"/>
              </a:lnSpc>
            </a:pPr>
            <a:r>
              <a:rPr lang="zh-CN" altLang="en-US" sz="2200" smtClean="0">
                <a:ea typeface="微软雅黑" pitchFamily="34" charset="-122"/>
              </a:rPr>
              <a:t>三种目标文件格式</a:t>
            </a:r>
          </a:p>
          <a:p>
            <a:pPr lvl="1">
              <a:lnSpc>
                <a:spcPct val="105000"/>
              </a:lnSpc>
            </a:pPr>
            <a:r>
              <a:rPr lang="zh-CN" altLang="en-US" sz="2200" smtClean="0">
                <a:ea typeface="微软雅黑" pitchFamily="34" charset="-122"/>
              </a:rPr>
              <a:t>符号及符号表、符号解析</a:t>
            </a:r>
          </a:p>
          <a:p>
            <a:pPr lvl="1">
              <a:lnSpc>
                <a:spcPct val="105000"/>
              </a:lnSpc>
            </a:pPr>
            <a:r>
              <a:rPr lang="zh-CN" altLang="en-US" sz="2200" smtClean="0">
                <a:ea typeface="微软雅黑" pitchFamily="34" charset="-122"/>
              </a:rPr>
              <a:t>使用静态库链接</a:t>
            </a:r>
          </a:p>
          <a:p>
            <a:pPr lvl="1">
              <a:lnSpc>
                <a:spcPct val="105000"/>
              </a:lnSpc>
            </a:pPr>
            <a:r>
              <a:rPr lang="zh-CN" altLang="en-US" sz="2200" smtClean="0">
                <a:ea typeface="微软雅黑" pitchFamily="34" charset="-122"/>
              </a:rPr>
              <a:t>重定位信息及重定位过程</a:t>
            </a:r>
          </a:p>
          <a:p>
            <a:pPr lvl="1">
              <a:lnSpc>
                <a:spcPct val="105000"/>
              </a:lnSpc>
            </a:pPr>
            <a:r>
              <a:rPr lang="zh-CN" altLang="en-US" sz="2200" smtClean="0">
                <a:ea typeface="微软雅黑" pitchFamily="34" charset="-122"/>
              </a:rPr>
              <a:t>可执行文件的存储器映像</a:t>
            </a:r>
          </a:p>
          <a:p>
            <a:pPr lvl="1">
              <a:lnSpc>
                <a:spcPct val="105000"/>
              </a:lnSpc>
            </a:pPr>
            <a:r>
              <a:rPr lang="zh-CN" altLang="en-US" sz="2200" smtClean="0">
                <a:ea typeface="微软雅黑" pitchFamily="34" charset="-122"/>
              </a:rPr>
              <a:t>可执行文件的加载</a:t>
            </a:r>
          </a:p>
          <a:p>
            <a:pPr lvl="1">
              <a:lnSpc>
                <a:spcPct val="105000"/>
              </a:lnSpc>
            </a:pPr>
            <a:r>
              <a:rPr lang="zh-CN" altLang="en-US" sz="2200" smtClean="0">
                <a:ea typeface="微软雅黑" pitchFamily="34" charset="-122"/>
              </a:rPr>
              <a:t>共享（动态）库链接</a:t>
            </a:r>
            <a:endParaRPr lang="en-US" altLang="zh-CN" sz="2200" smtClean="0">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57200" y="98425"/>
            <a:ext cx="8229600" cy="561975"/>
          </a:xfrm>
        </p:spPr>
        <p:txBody>
          <a:bodyPr/>
          <a:lstStyle/>
          <a:p>
            <a:r>
              <a:rPr lang="zh-CN" altLang="en-US" smtClean="0"/>
              <a:t>程序的链接</a:t>
            </a:r>
          </a:p>
        </p:txBody>
      </p:sp>
      <p:sp>
        <p:nvSpPr>
          <p:cNvPr id="750595" name="Rectangle 3"/>
          <p:cNvSpPr>
            <a:spLocks noGrp="1" noChangeArrowheads="1"/>
          </p:cNvSpPr>
          <p:nvPr>
            <p:ph type="body" idx="1"/>
          </p:nvPr>
        </p:nvSpPr>
        <p:spPr>
          <a:xfrm>
            <a:off x="301625" y="836613"/>
            <a:ext cx="8553450" cy="5838825"/>
          </a:xfrm>
        </p:spPr>
        <p:txBody>
          <a:bodyPr/>
          <a:lstStyle/>
          <a:p>
            <a:r>
              <a:rPr lang="zh-CN" altLang="en-US" smtClean="0">
                <a:latin typeface="微软雅黑" pitchFamily="34" charset="-122"/>
                <a:ea typeface="微软雅黑" pitchFamily="34" charset="-122"/>
              </a:rPr>
              <a:t>分以下三个部分介绍</a:t>
            </a:r>
          </a:p>
          <a:p>
            <a:pPr lvl="1"/>
            <a:r>
              <a:rPr lang="zh-CN" altLang="en-US" sz="2200" smtClean="0">
                <a:latin typeface="微软雅黑" pitchFamily="34" charset="-122"/>
                <a:ea typeface="微软雅黑" pitchFamily="34" charset="-122"/>
              </a:rPr>
              <a:t>第一讲：目标文件格式</a:t>
            </a:r>
          </a:p>
          <a:p>
            <a:pPr lvl="2"/>
            <a:r>
              <a:rPr lang="zh-CN" altLang="en-US" sz="2200" smtClean="0">
                <a:latin typeface="微软雅黑" pitchFamily="34" charset="-122"/>
                <a:ea typeface="微软雅黑" pitchFamily="34" charset="-122"/>
              </a:rPr>
              <a:t>程序的链接概述、链接的意义与过程</a:t>
            </a:r>
          </a:p>
          <a:p>
            <a:pPr lvl="2"/>
            <a:r>
              <a:rPr lang="en-US" altLang="zh-CN" sz="2200" smtClean="0">
                <a:latin typeface="微软雅黑" pitchFamily="34" charset="-122"/>
                <a:ea typeface="微软雅黑" pitchFamily="34" charset="-122"/>
              </a:rPr>
              <a:t>ELF</a:t>
            </a:r>
            <a:r>
              <a:rPr lang="zh-CN" altLang="en-US" sz="2200" smtClean="0">
                <a:latin typeface="微软雅黑" pitchFamily="34" charset="-122"/>
                <a:ea typeface="微软雅黑" pitchFamily="34" charset="-122"/>
              </a:rPr>
              <a:t>目标文件、重定位目标文件格式、可执行目标文件格式</a:t>
            </a:r>
          </a:p>
          <a:p>
            <a:pPr lvl="1"/>
            <a:r>
              <a:rPr lang="zh-CN" altLang="en-US" sz="2200" smtClean="0">
                <a:latin typeface="微软雅黑" pitchFamily="34" charset="-122"/>
                <a:ea typeface="微软雅黑" pitchFamily="34" charset="-122"/>
              </a:rPr>
              <a:t>第二讲：符号解析与重定位</a:t>
            </a:r>
          </a:p>
          <a:p>
            <a:pPr lvl="2"/>
            <a:r>
              <a:rPr lang="zh-CN" altLang="en-US" sz="2200" smtClean="0">
                <a:latin typeface="微软雅黑" pitchFamily="34" charset="-122"/>
                <a:ea typeface="微软雅黑" pitchFamily="34" charset="-122"/>
              </a:rPr>
              <a:t>符号和符号表、符号解析</a:t>
            </a:r>
          </a:p>
          <a:p>
            <a:pPr lvl="2"/>
            <a:r>
              <a:rPr lang="zh-CN" altLang="en-US" sz="2200" smtClean="0">
                <a:latin typeface="微软雅黑" pitchFamily="34" charset="-122"/>
                <a:ea typeface="微软雅黑" pitchFamily="34" charset="-122"/>
              </a:rPr>
              <a:t>与静态库的链接</a:t>
            </a:r>
          </a:p>
          <a:p>
            <a:pPr lvl="2"/>
            <a:r>
              <a:rPr lang="zh-CN" altLang="en-US" sz="2200" smtClean="0">
                <a:latin typeface="微软雅黑" pitchFamily="34" charset="-122"/>
                <a:ea typeface="微软雅黑" pitchFamily="34" charset="-122"/>
              </a:rPr>
              <a:t>重定位信息、重定位过程</a:t>
            </a:r>
          </a:p>
          <a:p>
            <a:pPr lvl="2"/>
            <a:r>
              <a:rPr lang="zh-CN" altLang="en-US" sz="2200" smtClean="0">
                <a:latin typeface="微软雅黑" pitchFamily="34" charset="-122"/>
                <a:ea typeface="微软雅黑" pitchFamily="34" charset="-122"/>
              </a:rPr>
              <a:t>可执行文件的加载</a:t>
            </a:r>
          </a:p>
          <a:p>
            <a:pPr lvl="1"/>
            <a:r>
              <a:rPr lang="zh-CN" altLang="en-US" sz="2200" smtClean="0">
                <a:solidFill>
                  <a:srgbClr val="FF0000"/>
                </a:solidFill>
                <a:latin typeface="微软雅黑" pitchFamily="34" charset="-122"/>
                <a:ea typeface="微软雅黑" pitchFamily="34" charset="-122"/>
              </a:rPr>
              <a:t>第三讲：动态链接</a:t>
            </a:r>
            <a:endParaRPr lang="zh-CN" altLang="en-US" sz="2200" i="1" smtClean="0">
              <a:solidFill>
                <a:srgbClr val="FF0000"/>
              </a:solidFill>
              <a:latin typeface="微软雅黑" pitchFamily="34" charset="-122"/>
              <a:ea typeface="微软雅黑" pitchFamily="34" charset="-122"/>
            </a:endParaRPr>
          </a:p>
          <a:p>
            <a:pPr lvl="2"/>
            <a:r>
              <a:rPr lang="zh-CN" altLang="en-US" sz="2200" smtClean="0">
                <a:latin typeface="微软雅黑" pitchFamily="34" charset="-122"/>
                <a:ea typeface="微软雅黑" pitchFamily="34" charset="-122"/>
              </a:rPr>
              <a:t>动态链接的特性、程序加载时的动态链接、程序运行时的动态链接、动态链接举例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1"/>
          <p:cNvSpPr>
            <a:spLocks noGrp="1" noChangeArrowheads="1"/>
          </p:cNvSpPr>
          <p:nvPr>
            <p:ph type="title" idx="4294967295"/>
          </p:nvPr>
        </p:nvSpPr>
        <p:spPr>
          <a:xfrm>
            <a:off x="206375" y="98425"/>
            <a:ext cx="8716963" cy="66198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动态链接的共享库（</a:t>
            </a:r>
            <a:r>
              <a:rPr lang="en-GB" altLang="zh-CN" smtClean="0"/>
              <a:t>Shared Libraries</a:t>
            </a:r>
            <a:r>
              <a:rPr lang="zh-CN" altLang="en-GB" smtClean="0"/>
              <a:t>）</a:t>
            </a:r>
            <a:r>
              <a:rPr lang="zh-CN" altLang="en-GB" smtClean="0">
                <a:solidFill>
                  <a:srgbClr val="000004"/>
                </a:solidFill>
              </a:rPr>
              <a:t> </a:t>
            </a:r>
          </a:p>
        </p:txBody>
      </p:sp>
      <p:sp>
        <p:nvSpPr>
          <p:cNvPr id="34818" name="Rectangle 2"/>
          <p:cNvSpPr>
            <a:spLocks noGrp="1" noChangeArrowheads="1"/>
          </p:cNvSpPr>
          <p:nvPr>
            <p:ph type="body" idx="4294967295"/>
          </p:nvPr>
        </p:nvSpPr>
        <p:spPr>
          <a:xfrm>
            <a:off x="227013" y="930275"/>
            <a:ext cx="8672512" cy="5675313"/>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smtClean="0">
                <a:latin typeface="微软雅黑" pitchFamily="34" charset="-122"/>
                <a:ea typeface="微软雅黑" pitchFamily="34" charset="-122"/>
              </a:rPr>
              <a:t>静态库有一些缺点：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smtClean="0">
                <a:latin typeface="微软雅黑" pitchFamily="34" charset="-122"/>
                <a:ea typeface="微软雅黑" pitchFamily="34" charset="-122"/>
              </a:rPr>
              <a:t>库函数（如</a:t>
            </a:r>
            <a:r>
              <a:rPr lang="en-GB" altLang="zh-CN" sz="2100" smtClean="0">
                <a:latin typeface="微软雅黑" pitchFamily="34" charset="-122"/>
                <a:ea typeface="微软雅黑" pitchFamily="34" charset="-122"/>
              </a:rPr>
              <a:t>printf</a:t>
            </a:r>
            <a:r>
              <a:rPr lang="zh-CN" altLang="en-GB" sz="2100" smtClean="0">
                <a:latin typeface="微软雅黑" pitchFamily="34" charset="-122"/>
                <a:ea typeface="微软雅黑" pitchFamily="34" charset="-122"/>
              </a:rPr>
              <a:t>）被包含在每个运行进程的代码段中，对于并发运行上百个进程的系统，造成极大的</a:t>
            </a:r>
            <a:r>
              <a:rPr lang="zh-CN" altLang="en-GB" sz="2100" smtClean="0">
                <a:solidFill>
                  <a:srgbClr val="CC3300"/>
                </a:solidFill>
                <a:latin typeface="微软雅黑" pitchFamily="34" charset="-122"/>
                <a:ea typeface="微软雅黑" pitchFamily="34" charset="-122"/>
              </a:rPr>
              <a:t>主存资源浪费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smtClean="0">
                <a:latin typeface="微软雅黑" pitchFamily="34" charset="-122"/>
                <a:ea typeface="微软雅黑" pitchFamily="34" charset="-122"/>
              </a:rPr>
              <a:t>库函数（如</a:t>
            </a:r>
            <a:r>
              <a:rPr lang="en-GB" altLang="zh-CN" sz="2100" smtClean="0">
                <a:latin typeface="微软雅黑" pitchFamily="34" charset="-122"/>
                <a:ea typeface="微软雅黑" pitchFamily="34" charset="-122"/>
              </a:rPr>
              <a:t>printf</a:t>
            </a:r>
            <a:r>
              <a:rPr lang="zh-CN" altLang="en-GB" sz="2100" smtClean="0">
                <a:latin typeface="微软雅黑" pitchFamily="34" charset="-122"/>
                <a:ea typeface="微软雅黑" pitchFamily="34" charset="-122"/>
              </a:rPr>
              <a:t>）被合并在可执行目标中，磁盘上存放着数千个可执行文件，造成</a:t>
            </a:r>
            <a:r>
              <a:rPr lang="zh-CN" altLang="en-GB" sz="2100" smtClean="0">
                <a:solidFill>
                  <a:srgbClr val="CC3300"/>
                </a:solidFill>
                <a:latin typeface="微软雅黑" pitchFamily="34" charset="-122"/>
                <a:ea typeface="微软雅黑" pitchFamily="34" charset="-122"/>
              </a:rPr>
              <a:t>磁盘空间的极大浪费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smtClean="0">
                <a:latin typeface="微软雅黑" pitchFamily="34" charset="-122"/>
                <a:ea typeface="微软雅黑" pitchFamily="34" charset="-122"/>
              </a:rPr>
              <a:t>程序员需关注是否有函数库的新版本出现，并须定期下载、重新编译和链接，</a:t>
            </a:r>
            <a:r>
              <a:rPr lang="zh-CN" altLang="en-GB" sz="2100" smtClean="0">
                <a:solidFill>
                  <a:srgbClr val="CC3300"/>
                </a:solidFill>
                <a:latin typeface="微软雅黑" pitchFamily="34" charset="-122"/>
                <a:ea typeface="微软雅黑" pitchFamily="34" charset="-122"/>
              </a:rPr>
              <a:t>更新困难、使用不便</a:t>
            </a:r>
            <a:endParaRPr lang="en-GB" altLang="zh-CN" sz="1900" smtClean="0">
              <a:solidFill>
                <a:srgbClr val="CC3300"/>
              </a:solidFill>
              <a:latin typeface="微软雅黑" pitchFamily="34" charset="-122"/>
              <a:ea typeface="微软雅黑" pitchFamily="34" charset="-122"/>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smtClean="0">
                <a:solidFill>
                  <a:srgbClr val="000004"/>
                </a:solidFill>
                <a:latin typeface="微软雅黑" pitchFamily="34" charset="-122"/>
                <a:ea typeface="微软雅黑" pitchFamily="34" charset="-122"/>
              </a:rPr>
              <a:t>解决方案</a:t>
            </a:r>
            <a:r>
              <a:rPr lang="en-GB" altLang="zh-CN" sz="2000" smtClean="0">
                <a:solidFill>
                  <a:srgbClr val="000004"/>
                </a:solidFill>
                <a:latin typeface="微软雅黑" pitchFamily="34" charset="-122"/>
                <a:ea typeface="微软雅黑" pitchFamily="34" charset="-122"/>
              </a:rPr>
              <a:t>: </a:t>
            </a:r>
            <a:r>
              <a:rPr lang="en-GB" altLang="zh-CN" sz="2000" smtClean="0">
                <a:solidFill>
                  <a:srgbClr val="CC3300"/>
                </a:solidFill>
                <a:latin typeface="微软雅黑" pitchFamily="34" charset="-122"/>
                <a:ea typeface="微软雅黑" pitchFamily="34" charset="-122"/>
              </a:rPr>
              <a:t>Shared Libraries </a:t>
            </a:r>
            <a:r>
              <a:rPr lang="zh-CN" altLang="en-GB" sz="2000" smtClean="0">
                <a:solidFill>
                  <a:srgbClr val="CC3300"/>
                </a:solidFill>
                <a:latin typeface="微软雅黑" pitchFamily="34" charset="-122"/>
                <a:ea typeface="微软雅黑" pitchFamily="34" charset="-122"/>
              </a:rPr>
              <a:t>（共享库）</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是一个目标文件，包含有代码和数据</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从程序中分离出来，磁盘和内存中都只有一个备份</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可以动态地</a:t>
            </a:r>
            <a:r>
              <a:rPr lang="zh-CN" altLang="en-GB" smtClean="0">
                <a:solidFill>
                  <a:srgbClr val="FF0000"/>
                </a:solidFill>
                <a:latin typeface="微软雅黑" pitchFamily="34" charset="-122"/>
                <a:ea typeface="微软雅黑" pitchFamily="34" charset="-122"/>
              </a:rPr>
              <a:t>在装入时</a:t>
            </a:r>
            <a:r>
              <a:rPr lang="zh-CN" altLang="en-GB" smtClean="0">
                <a:latin typeface="微软雅黑" pitchFamily="34" charset="-122"/>
                <a:ea typeface="微软雅黑" pitchFamily="34" charset="-122"/>
              </a:rPr>
              <a:t>或</a:t>
            </a:r>
            <a:r>
              <a:rPr lang="zh-CN" altLang="en-GB" smtClean="0">
                <a:solidFill>
                  <a:srgbClr val="FF0000"/>
                </a:solidFill>
                <a:latin typeface="微软雅黑" pitchFamily="34" charset="-122"/>
                <a:ea typeface="微软雅黑" pitchFamily="34" charset="-122"/>
              </a:rPr>
              <a:t>运行时</a:t>
            </a:r>
            <a:r>
              <a:rPr lang="zh-CN" altLang="en-GB" smtClean="0">
                <a:latin typeface="微软雅黑" pitchFamily="34" charset="-122"/>
                <a:ea typeface="微软雅黑" pitchFamily="34" charset="-122"/>
              </a:rPr>
              <a:t>被加载并链接</a:t>
            </a:r>
            <a:endParaRPr lang="en-GB" altLang="zh-CN" i="1" smtClean="0">
              <a:latin typeface="微软雅黑" pitchFamily="34" charset="-122"/>
              <a:ea typeface="微软雅黑" pitchFamily="34" charset="-122"/>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solidFill>
                  <a:srgbClr val="3333CC"/>
                </a:solidFill>
                <a:latin typeface="微软雅黑" pitchFamily="34" charset="-122"/>
                <a:ea typeface="微软雅黑" pitchFamily="34" charset="-122"/>
              </a:rPr>
              <a:t>Window</a:t>
            </a:r>
            <a:r>
              <a:rPr lang="zh-CN" altLang="en-GB" smtClean="0">
                <a:solidFill>
                  <a:srgbClr val="3333CC"/>
                </a:solidFill>
                <a:latin typeface="微软雅黑" pitchFamily="34" charset="-122"/>
                <a:ea typeface="微软雅黑" pitchFamily="34" charset="-122"/>
              </a:rPr>
              <a:t>称其为</a:t>
            </a:r>
            <a:r>
              <a:rPr lang="zh-CN" altLang="en-GB" smtClean="0">
                <a:solidFill>
                  <a:srgbClr val="FF0000"/>
                </a:solidFill>
                <a:latin typeface="微软雅黑" pitchFamily="34" charset="-122"/>
                <a:ea typeface="微软雅黑" pitchFamily="34" charset="-122"/>
              </a:rPr>
              <a:t>动态链接库（</a:t>
            </a:r>
            <a:r>
              <a:rPr lang="en-GB" altLang="zh-CN" smtClean="0">
                <a:solidFill>
                  <a:srgbClr val="FF0000"/>
                </a:solidFill>
                <a:latin typeface="微软雅黑" pitchFamily="34" charset="-122"/>
                <a:ea typeface="微软雅黑" pitchFamily="34" charset="-122"/>
              </a:rPr>
              <a:t>Dynamic Link Libraries</a:t>
            </a:r>
            <a:r>
              <a:rPr lang="zh-CN" altLang="en-GB" smtClean="0">
                <a:solidFill>
                  <a:srgbClr val="FF0000"/>
                </a:solidFill>
                <a:latin typeface="微软雅黑" pitchFamily="34" charset="-122"/>
                <a:ea typeface="微软雅黑" pitchFamily="34" charset="-122"/>
              </a:rPr>
              <a:t>，</a:t>
            </a:r>
            <a:r>
              <a:rPr lang="en-GB" altLang="zh-CN" smtClean="0">
                <a:solidFill>
                  <a:srgbClr val="FF0000"/>
                </a:solidFill>
                <a:latin typeface="微软雅黑" pitchFamily="34" charset="-122"/>
                <a:ea typeface="微软雅黑" pitchFamily="34" charset="-122"/>
              </a:rPr>
              <a:t>.dll</a:t>
            </a:r>
            <a:r>
              <a:rPr lang="zh-CN" altLang="en-GB" smtClean="0">
                <a:solidFill>
                  <a:srgbClr val="FF0000"/>
                </a:solidFill>
                <a:latin typeface="微软雅黑" pitchFamily="34" charset="-122"/>
                <a:ea typeface="微软雅黑" pitchFamily="34" charset="-122"/>
              </a:rPr>
              <a:t>文件）</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solidFill>
                  <a:srgbClr val="3333CC"/>
                </a:solidFill>
                <a:latin typeface="微软雅黑" pitchFamily="34" charset="-122"/>
                <a:ea typeface="微软雅黑" pitchFamily="34" charset="-122"/>
              </a:rPr>
              <a:t>Linux</a:t>
            </a:r>
            <a:r>
              <a:rPr lang="zh-CN" altLang="en-GB" smtClean="0">
                <a:solidFill>
                  <a:srgbClr val="3333CC"/>
                </a:solidFill>
                <a:latin typeface="微软雅黑" pitchFamily="34" charset="-122"/>
                <a:ea typeface="微软雅黑" pitchFamily="34" charset="-122"/>
              </a:rPr>
              <a:t>称其为</a:t>
            </a:r>
            <a:r>
              <a:rPr lang="zh-CN" altLang="en-GB" smtClean="0">
                <a:solidFill>
                  <a:srgbClr val="FF0000"/>
                </a:solidFill>
                <a:latin typeface="微软雅黑" pitchFamily="34" charset="-122"/>
                <a:ea typeface="微软雅黑" pitchFamily="34" charset="-122"/>
              </a:rPr>
              <a:t>动态共享对象（ </a:t>
            </a:r>
            <a:r>
              <a:rPr lang="en-GB" altLang="zh-CN" smtClean="0">
                <a:solidFill>
                  <a:srgbClr val="FF0000"/>
                </a:solidFill>
                <a:latin typeface="微软雅黑" pitchFamily="34" charset="-122"/>
                <a:ea typeface="微软雅黑" pitchFamily="34" charset="-122"/>
              </a:rPr>
              <a:t>Dynamic Shared Objects, </a:t>
            </a:r>
            <a:r>
              <a:rPr lang="en-GB" altLang="zh-CN" smtClean="0">
                <a:solidFill>
                  <a:srgbClr val="FF0000"/>
                </a:solidFill>
                <a:latin typeface="微软雅黑" pitchFamily="34" charset="-122"/>
                <a:ea typeface="微软雅黑" pitchFamily="34" charset="-122"/>
                <a:cs typeface="Courier New" pitchFamily="49" charset="0"/>
              </a:rPr>
              <a:t>.so</a:t>
            </a:r>
            <a:r>
              <a:rPr lang="zh-CN" altLang="en-GB" smtClean="0">
                <a:solidFill>
                  <a:srgbClr val="FF0000"/>
                </a:solidFill>
                <a:latin typeface="微软雅黑" pitchFamily="34" charset="-122"/>
                <a:ea typeface="微软雅黑" pitchFamily="34" charset="-122"/>
                <a:cs typeface="Courier New" pitchFamily="49" charset="0"/>
              </a:rPr>
              <a:t>文件）</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Effect transition="in" filter="blinds(horizontal)">
                                      <p:cBhvr>
                                        <p:cTn id="7" dur="500"/>
                                        <p:tgtEl>
                                          <p:spTgt spid="348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xEl>
                                              <p:pRg st="2" end="2"/>
                                            </p:txEl>
                                          </p:spTgt>
                                        </p:tgtEl>
                                        <p:attrNameLst>
                                          <p:attrName>style.visibility</p:attrName>
                                        </p:attrNameLst>
                                      </p:cBhvr>
                                      <p:to>
                                        <p:strVal val="visible"/>
                                      </p:to>
                                    </p:set>
                                    <p:animEffect transition="in" filter="blinds(horizontal)">
                                      <p:cBhvr>
                                        <p:cTn id="12" dur="500"/>
                                        <p:tgtEl>
                                          <p:spTgt spid="348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animEffect transition="in" filter="blinds(horizontal)">
                                      <p:cBhvr>
                                        <p:cTn id="17" dur="500"/>
                                        <p:tgtEl>
                                          <p:spTgt spid="348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18">
                                            <p:txEl>
                                              <p:pRg st="4" end="4"/>
                                            </p:txEl>
                                          </p:spTgt>
                                        </p:tgtEl>
                                        <p:attrNameLst>
                                          <p:attrName>style.visibility</p:attrName>
                                        </p:attrNameLst>
                                      </p:cBhvr>
                                      <p:to>
                                        <p:strVal val="visible"/>
                                      </p:to>
                                    </p:set>
                                    <p:animEffect transition="in" filter="blinds(horizontal)">
                                      <p:cBhvr>
                                        <p:cTn id="22" dur="500"/>
                                        <p:tgtEl>
                                          <p:spTgt spid="348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818">
                                            <p:txEl>
                                              <p:pRg st="5" end="5"/>
                                            </p:txEl>
                                          </p:spTgt>
                                        </p:tgtEl>
                                        <p:attrNameLst>
                                          <p:attrName>style.visibility</p:attrName>
                                        </p:attrNameLst>
                                      </p:cBhvr>
                                      <p:to>
                                        <p:strVal val="visible"/>
                                      </p:to>
                                    </p:set>
                                    <p:animEffect transition="in" filter="blinds(horizontal)">
                                      <p:cBhvr>
                                        <p:cTn id="27" dur="500"/>
                                        <p:tgtEl>
                                          <p:spTgt spid="3481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818">
                                            <p:txEl>
                                              <p:pRg st="6" end="6"/>
                                            </p:txEl>
                                          </p:spTgt>
                                        </p:tgtEl>
                                        <p:attrNameLst>
                                          <p:attrName>style.visibility</p:attrName>
                                        </p:attrNameLst>
                                      </p:cBhvr>
                                      <p:to>
                                        <p:strVal val="visible"/>
                                      </p:to>
                                    </p:set>
                                    <p:animEffect transition="in" filter="blinds(horizontal)">
                                      <p:cBhvr>
                                        <p:cTn id="32" dur="500"/>
                                        <p:tgtEl>
                                          <p:spTgt spid="3481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818">
                                            <p:txEl>
                                              <p:pRg st="7" end="7"/>
                                            </p:txEl>
                                          </p:spTgt>
                                        </p:tgtEl>
                                        <p:attrNameLst>
                                          <p:attrName>style.visibility</p:attrName>
                                        </p:attrNameLst>
                                      </p:cBhvr>
                                      <p:to>
                                        <p:strVal val="visible"/>
                                      </p:to>
                                    </p:set>
                                    <p:animEffect transition="in" filter="blinds(horizontal)">
                                      <p:cBhvr>
                                        <p:cTn id="37" dur="500"/>
                                        <p:tgtEl>
                                          <p:spTgt spid="3481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818">
                                            <p:txEl>
                                              <p:pRg st="8" end="8"/>
                                            </p:txEl>
                                          </p:spTgt>
                                        </p:tgtEl>
                                        <p:attrNameLst>
                                          <p:attrName>style.visibility</p:attrName>
                                        </p:attrNameLst>
                                      </p:cBhvr>
                                      <p:to>
                                        <p:strVal val="visible"/>
                                      </p:to>
                                    </p:set>
                                    <p:animEffect transition="in" filter="blinds(horizontal)">
                                      <p:cBhvr>
                                        <p:cTn id="42" dur="500"/>
                                        <p:tgtEl>
                                          <p:spTgt spid="348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4818">
                                            <p:txEl>
                                              <p:pRg st="9" end="9"/>
                                            </p:txEl>
                                          </p:spTgt>
                                        </p:tgtEl>
                                        <p:attrNameLst>
                                          <p:attrName>style.visibility</p:attrName>
                                        </p:attrNameLst>
                                      </p:cBhvr>
                                      <p:to>
                                        <p:strVal val="visible"/>
                                      </p:to>
                                    </p:set>
                                    <p:animEffect transition="in" filter="blinds(horizontal)">
                                      <p:cBhvr>
                                        <p:cTn id="47" dur="500"/>
                                        <p:tgtEl>
                                          <p:spTgt spid="348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1"/>
          <p:cNvSpPr>
            <a:spLocks noGrp="1" noChangeArrowheads="1"/>
          </p:cNvSpPr>
          <p:nvPr>
            <p:ph type="title" idx="4294967295"/>
          </p:nvPr>
        </p:nvSpPr>
        <p:spPr>
          <a:xfrm>
            <a:off x="250825" y="28575"/>
            <a:ext cx="8716963" cy="67468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共享库（</a:t>
            </a:r>
            <a:r>
              <a:rPr lang="en-GB" altLang="zh-CN" smtClean="0"/>
              <a:t>Shared Libraries</a:t>
            </a:r>
            <a:r>
              <a:rPr lang="zh-CN" altLang="en-GB" smtClean="0"/>
              <a:t>）</a:t>
            </a:r>
            <a:endParaRPr lang="en-GB" altLang="zh-CN" smtClean="0"/>
          </a:p>
        </p:txBody>
      </p:sp>
      <p:sp>
        <p:nvSpPr>
          <p:cNvPr id="35842" name="Rectangle 2"/>
          <p:cNvSpPr>
            <a:spLocks noGrp="1" noChangeArrowheads="1"/>
          </p:cNvSpPr>
          <p:nvPr>
            <p:ph type="body" idx="4294967295"/>
          </p:nvPr>
        </p:nvSpPr>
        <p:spPr>
          <a:xfrm>
            <a:off x="382588" y="825500"/>
            <a:ext cx="8496300" cy="5748338"/>
          </a:xfrm>
        </p:spPr>
        <p:txBody>
          <a:bodyPr/>
          <a:lstStyle/>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动态链接可以按以下两种方式进行：</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solidFill>
                  <a:srgbClr val="0A6A0A"/>
                </a:solidFill>
                <a:latin typeface="微软雅黑" pitchFamily="34" charset="-122"/>
                <a:ea typeface="微软雅黑" pitchFamily="34" charset="-122"/>
              </a:rPr>
              <a:t>在第一次加载并运行时进行</a:t>
            </a:r>
            <a:r>
              <a:rPr lang="zh-CN" altLang="en-GB" sz="2200" smtClean="0">
                <a:latin typeface="微软雅黑" pitchFamily="34" charset="-122"/>
                <a:ea typeface="微软雅黑" pitchFamily="34" charset="-122"/>
              </a:rPr>
              <a:t> </a:t>
            </a:r>
            <a:r>
              <a:rPr lang="en-GB" altLang="zh-CN" sz="2200" smtClean="0">
                <a:solidFill>
                  <a:srgbClr val="FF0000"/>
                </a:solidFill>
                <a:latin typeface="微软雅黑" pitchFamily="34" charset="-122"/>
                <a:ea typeface="微软雅黑" pitchFamily="34" charset="-122"/>
              </a:rPr>
              <a:t>(load-time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smtClean="0">
                <a:latin typeface="微软雅黑" pitchFamily="34" charset="-122"/>
                <a:ea typeface="微软雅黑" pitchFamily="34" charset="-122"/>
              </a:rPr>
              <a:t>Linux</a:t>
            </a:r>
            <a:r>
              <a:rPr lang="zh-CN" altLang="en-GB" sz="2200" smtClean="0">
                <a:latin typeface="微软雅黑" pitchFamily="34" charset="-122"/>
                <a:ea typeface="微软雅黑" pitchFamily="34" charset="-122"/>
              </a:rPr>
              <a:t>通常由</a:t>
            </a:r>
            <a:r>
              <a:rPr lang="zh-CN" altLang="en-GB" sz="2200" smtClean="0">
                <a:solidFill>
                  <a:srgbClr val="FF0000"/>
                </a:solidFill>
                <a:latin typeface="微软雅黑" pitchFamily="34" charset="-122"/>
                <a:ea typeface="微软雅黑" pitchFamily="34" charset="-122"/>
              </a:rPr>
              <a:t>动态链接器</a:t>
            </a:r>
            <a:r>
              <a:rPr lang="en-GB" altLang="zh-CN" sz="2200" smtClean="0">
                <a:latin typeface="微软雅黑" pitchFamily="34" charset="-122"/>
                <a:ea typeface="微软雅黑" pitchFamily="34" charset="-122"/>
              </a:rPr>
              <a:t>(ld-linux.so)</a:t>
            </a:r>
            <a:r>
              <a:rPr lang="zh-CN" altLang="en-GB" sz="2200" smtClean="0">
                <a:latin typeface="微软雅黑" pitchFamily="34" charset="-122"/>
                <a:ea typeface="微软雅黑" pitchFamily="34" charset="-122"/>
              </a:rPr>
              <a:t>自动处理 </a:t>
            </a:r>
            <a:endParaRPr lang="en-GB" altLang="zh-CN" sz="2200" smtClean="0">
              <a:latin typeface="微软雅黑" pitchFamily="34" charset="-122"/>
              <a:ea typeface="微软雅黑" pitchFamily="34" charset="-122"/>
            </a:endParaRP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标准</a:t>
            </a:r>
            <a:r>
              <a:rPr lang="en-GB" altLang="zh-CN" sz="2200" smtClean="0">
                <a:latin typeface="微软雅黑" pitchFamily="34" charset="-122"/>
                <a:ea typeface="微软雅黑" pitchFamily="34" charset="-122"/>
              </a:rPr>
              <a:t>C</a:t>
            </a:r>
            <a:r>
              <a:rPr lang="zh-CN" altLang="en-GB" sz="2200" smtClean="0">
                <a:latin typeface="微软雅黑" pitchFamily="34" charset="-122"/>
                <a:ea typeface="微软雅黑" pitchFamily="34" charset="-122"/>
              </a:rPr>
              <a:t>库 </a:t>
            </a:r>
            <a:r>
              <a:rPr lang="en-GB" altLang="zh-CN" sz="2200" smtClean="0">
                <a:latin typeface="微软雅黑" pitchFamily="34" charset="-122"/>
                <a:ea typeface="微软雅黑" pitchFamily="34" charset="-122"/>
              </a:rPr>
              <a:t>(libc.so) </a:t>
            </a:r>
            <a:r>
              <a:rPr lang="zh-CN" altLang="en-GB" sz="2200" smtClean="0">
                <a:latin typeface="微软雅黑" pitchFamily="34" charset="-122"/>
                <a:ea typeface="微软雅黑" pitchFamily="34" charset="-122"/>
              </a:rPr>
              <a:t>通常按这种方式动态被链接</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solidFill>
                  <a:srgbClr val="0A6A0A"/>
                </a:solidFill>
                <a:latin typeface="微软雅黑" pitchFamily="34" charset="-122"/>
                <a:ea typeface="微软雅黑" pitchFamily="34" charset="-122"/>
              </a:rPr>
              <a:t>在已经开始运行后进行</a:t>
            </a:r>
            <a:r>
              <a:rPr lang="en-GB" altLang="zh-CN" sz="2200" smtClean="0">
                <a:solidFill>
                  <a:srgbClr val="FF0000"/>
                </a:solidFill>
                <a:latin typeface="微软雅黑" pitchFamily="34" charset="-122"/>
                <a:ea typeface="微软雅黑" pitchFamily="34" charset="-122"/>
              </a:rPr>
              <a:t>(run-time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在</a:t>
            </a:r>
            <a:r>
              <a:rPr lang="en-GB" altLang="zh-CN" sz="2200" smtClean="0">
                <a:latin typeface="微软雅黑" pitchFamily="34" charset="-122"/>
                <a:ea typeface="微软雅黑" pitchFamily="34" charset="-122"/>
              </a:rPr>
              <a:t>Linux</a:t>
            </a:r>
            <a:r>
              <a:rPr lang="zh-CN" altLang="en-GB" sz="2200" smtClean="0">
                <a:latin typeface="微软雅黑" pitchFamily="34" charset="-122"/>
                <a:ea typeface="微软雅黑" pitchFamily="34" charset="-122"/>
              </a:rPr>
              <a:t>中，通过调用</a:t>
            </a:r>
            <a:r>
              <a:rPr lang="en-GB" altLang="zh-CN" sz="2200" smtClean="0">
                <a:latin typeface="微软雅黑" pitchFamily="34" charset="-122"/>
                <a:ea typeface="微软雅黑" pitchFamily="34" charset="-122"/>
              </a:rPr>
              <a:t> dlopen()</a:t>
            </a:r>
            <a:r>
              <a:rPr lang="zh-CN" altLang="en-GB" sz="2200" smtClean="0">
                <a:latin typeface="微软雅黑" pitchFamily="34" charset="-122"/>
                <a:ea typeface="微软雅黑" pitchFamily="34" charset="-122"/>
              </a:rPr>
              <a:t>接口来实现</a:t>
            </a:r>
            <a:endParaRPr lang="en-GB" altLang="zh-CN" sz="2200" smtClean="0">
              <a:latin typeface="微软雅黑" pitchFamily="34" charset="-122"/>
              <a:ea typeface="微软雅黑" pitchFamily="34" charset="-122"/>
            </a:endParaRPr>
          </a:p>
          <a:p>
            <a:pPr lvl="2">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solidFill>
                  <a:srgbClr val="CC3300"/>
                </a:solidFill>
                <a:latin typeface="微软雅黑" pitchFamily="34" charset="-122"/>
                <a:ea typeface="微软雅黑" pitchFamily="34" charset="-122"/>
              </a:rPr>
              <a:t>分发软件包、构建高性能</a:t>
            </a:r>
            <a:r>
              <a:rPr lang="en-GB" altLang="zh-CN" sz="2200" smtClean="0">
                <a:solidFill>
                  <a:srgbClr val="CC3300"/>
                </a:solidFill>
                <a:latin typeface="微软雅黑" pitchFamily="34" charset="-122"/>
                <a:ea typeface="微软雅黑" pitchFamily="34" charset="-122"/>
              </a:rPr>
              <a:t>Web</a:t>
            </a:r>
            <a:r>
              <a:rPr lang="zh-CN" altLang="en-GB" sz="2200" smtClean="0">
                <a:solidFill>
                  <a:srgbClr val="CC3300"/>
                </a:solidFill>
                <a:latin typeface="微软雅黑" pitchFamily="34" charset="-122"/>
                <a:ea typeface="微软雅黑" pitchFamily="34" charset="-122"/>
              </a:rPr>
              <a:t>服务器等</a:t>
            </a:r>
            <a:r>
              <a:rPr lang="zh-CN" altLang="en-GB" sz="2200" smtClean="0">
                <a:latin typeface="微软雅黑" pitchFamily="34" charset="-122"/>
                <a:ea typeface="微软雅黑" pitchFamily="34" charset="-122"/>
              </a:rPr>
              <a:t> </a:t>
            </a:r>
            <a:endParaRPr lang="en-GB" altLang="zh-CN" sz="2200" smtClean="0">
              <a:latin typeface="微软雅黑" pitchFamily="34" charset="-122"/>
              <a:ea typeface="微软雅黑" pitchFamily="34" charset="-122"/>
            </a:endParaRP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在内存中只有一个备份，被所有进程共享，</a:t>
            </a:r>
            <a:r>
              <a:rPr lang="zh-CN" altLang="en-GB" sz="2200" smtClean="0">
                <a:solidFill>
                  <a:srgbClr val="FF0000"/>
                </a:solidFill>
                <a:latin typeface="微软雅黑" pitchFamily="34" charset="-122"/>
                <a:ea typeface="微软雅黑" pitchFamily="34" charset="-122"/>
              </a:rPr>
              <a:t>节省内存空间</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一个共享库目标文件被所有程序共享链接，</a:t>
            </a:r>
            <a:r>
              <a:rPr lang="zh-CN" altLang="en-GB" sz="2200" smtClean="0">
                <a:solidFill>
                  <a:srgbClr val="FF0000"/>
                </a:solidFill>
                <a:latin typeface="微软雅黑" pitchFamily="34" charset="-122"/>
                <a:ea typeface="微软雅黑" pitchFamily="34" charset="-122"/>
              </a:rPr>
              <a:t>节省磁盘空间</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共享库升级时，被自动加载到内存和程序动态链接，</a:t>
            </a:r>
            <a:r>
              <a:rPr lang="zh-CN" altLang="en-GB" sz="2200" smtClean="0">
                <a:solidFill>
                  <a:srgbClr val="FF0000"/>
                </a:solidFill>
                <a:latin typeface="微软雅黑" pitchFamily="34" charset="-122"/>
                <a:ea typeface="微软雅黑" pitchFamily="34" charset="-122"/>
              </a:rPr>
              <a:t>使用方便</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共享库可分模块、独立、用不同编程语言进行开发，</a:t>
            </a:r>
            <a:r>
              <a:rPr lang="zh-CN" altLang="en-GB" sz="2200" smtClean="0">
                <a:solidFill>
                  <a:srgbClr val="FF0000"/>
                </a:solidFill>
                <a:latin typeface="微软雅黑" pitchFamily="34" charset="-122"/>
                <a:ea typeface="微软雅黑" pitchFamily="34" charset="-122"/>
              </a:rPr>
              <a:t>效率高</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第三方开发的共享库可作为程序插件，使程序功能</a:t>
            </a:r>
            <a:r>
              <a:rPr lang="zh-CN" altLang="en-GB" sz="2200" smtClean="0">
                <a:solidFill>
                  <a:srgbClr val="FF0000"/>
                </a:solidFill>
                <a:latin typeface="微软雅黑" pitchFamily="34" charset="-122"/>
                <a:ea typeface="微软雅黑" pitchFamily="34" charset="-122"/>
              </a:rPr>
              <a:t>易于扩展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zh-CN" altLang="en-US" sz="4000" smtClean="0"/>
              <a:t>自定义一个动态共享库文件</a:t>
            </a:r>
            <a:endParaRPr lang="en-US" altLang="zh-CN" sz="4000" smtClean="0"/>
          </a:p>
        </p:txBody>
      </p:sp>
      <p:sp>
        <p:nvSpPr>
          <p:cNvPr id="744451" name="Rectangle 3"/>
          <p:cNvSpPr>
            <a:spLocks noChangeArrowheads="1"/>
          </p:cNvSpPr>
          <p:nvPr/>
        </p:nvSpPr>
        <p:spPr bwMode="auto">
          <a:xfrm>
            <a:off x="228600" y="1381125"/>
            <a:ext cx="4968875" cy="2006600"/>
          </a:xfrm>
          <a:prstGeom prst="rect">
            <a:avLst/>
          </a:prstGeom>
          <a:noFill/>
          <a:ln w="9525">
            <a:solidFill>
              <a:schemeClr val="tx1"/>
            </a:solidFill>
            <a:miter lim="800000"/>
            <a:headEnd/>
            <a:tailEnd/>
          </a:ln>
          <a:effectLst/>
        </p:spPr>
        <p:txBody>
          <a:bodyPr anchor="ctr">
            <a:spAutoFit/>
          </a:bodyPr>
          <a:lstStyle/>
          <a:p>
            <a:pPr indent="171450">
              <a:lnSpc>
                <a:spcPct val="125000"/>
              </a:lnSpc>
            </a:pPr>
            <a:r>
              <a:rPr lang="en-US" altLang="zh-CN" sz="2000" b="1">
                <a:latin typeface="微软雅黑" pitchFamily="34" charset="-122"/>
                <a:ea typeface="微软雅黑" pitchFamily="34" charset="-122"/>
              </a:rPr>
              <a:t># include &lt;stdio.h&gt;</a:t>
            </a:r>
          </a:p>
          <a:p>
            <a:pPr indent="171450">
              <a:lnSpc>
                <a:spcPct val="125000"/>
              </a:lnSpc>
            </a:pPr>
            <a:r>
              <a:rPr lang="en-US" altLang="zh-CN" sz="2000" b="1">
                <a:latin typeface="微软雅黑" pitchFamily="34" charset="-122"/>
                <a:ea typeface="微软雅黑" pitchFamily="34" charset="-122"/>
              </a:rPr>
              <a:t>void myfunc1() </a:t>
            </a:r>
          </a:p>
          <a:p>
            <a:pPr indent="171450">
              <a:lnSpc>
                <a:spcPct val="125000"/>
              </a:lnSpc>
            </a:pPr>
            <a:r>
              <a:rPr lang="en-US" altLang="zh-CN" sz="2000" b="1">
                <a:latin typeface="微软雅黑" pitchFamily="34" charset="-122"/>
                <a:ea typeface="微软雅黑" pitchFamily="34" charset="-122"/>
              </a:rPr>
              <a:t>{  </a:t>
            </a:r>
          </a:p>
          <a:p>
            <a:pPr indent="171450">
              <a:lnSpc>
                <a:spcPct val="125000"/>
              </a:lnSpc>
            </a:pPr>
            <a:r>
              <a:rPr lang="en-US" altLang="zh-CN" sz="2000" b="1">
                <a:latin typeface="微软雅黑" pitchFamily="34" charset="-122"/>
                <a:ea typeface="微软雅黑" pitchFamily="34" charset="-122"/>
              </a:rPr>
              <a:t>    printf("%s","This is myfunc1!\n"); </a:t>
            </a:r>
          </a:p>
          <a:p>
            <a:pPr indent="171450">
              <a:lnSpc>
                <a:spcPct val="125000"/>
              </a:lnSpc>
            </a:pPr>
            <a:r>
              <a:rPr lang="en-US" altLang="zh-CN" sz="2000" b="1">
                <a:latin typeface="微软雅黑" pitchFamily="34" charset="-122"/>
                <a:ea typeface="微软雅黑" pitchFamily="34" charset="-122"/>
              </a:rPr>
              <a:t>}</a:t>
            </a:r>
          </a:p>
        </p:txBody>
      </p:sp>
      <p:sp>
        <p:nvSpPr>
          <p:cNvPr id="744452" name="Rectangle 4"/>
          <p:cNvSpPr>
            <a:spLocks noChangeArrowheads="1"/>
          </p:cNvSpPr>
          <p:nvPr/>
        </p:nvSpPr>
        <p:spPr bwMode="auto">
          <a:xfrm>
            <a:off x="234950" y="3905250"/>
            <a:ext cx="4941888" cy="1625600"/>
          </a:xfrm>
          <a:prstGeom prst="rect">
            <a:avLst/>
          </a:prstGeom>
          <a:noFill/>
          <a:ln w="9525">
            <a:solidFill>
              <a:schemeClr val="tx1"/>
            </a:solidFill>
            <a:miter lim="800000"/>
            <a:headEnd/>
            <a:tailEnd/>
          </a:ln>
          <a:effectLst/>
        </p:spPr>
        <p:txBody>
          <a:bodyPr anchor="ctr">
            <a:spAutoFit/>
          </a:bodyPr>
          <a:lstStyle/>
          <a:p>
            <a:pPr indent="171450"/>
            <a:r>
              <a:rPr lang="en-US" altLang="zh-CN" sz="2000" b="1">
                <a:latin typeface="微软雅黑" pitchFamily="34" charset="-122"/>
                <a:ea typeface="微软雅黑" pitchFamily="34" charset="-122"/>
              </a:rPr>
              <a:t># include &lt;stdio.h&gt;</a:t>
            </a:r>
          </a:p>
          <a:p>
            <a:pPr indent="171450"/>
            <a:r>
              <a:rPr lang="en-US" altLang="zh-CN" sz="2000" b="1">
                <a:latin typeface="微软雅黑" pitchFamily="34" charset="-122"/>
                <a:ea typeface="微软雅黑" pitchFamily="34" charset="-122"/>
              </a:rPr>
              <a:t>void myfunc2() </a:t>
            </a:r>
          </a:p>
          <a:p>
            <a:pPr indent="171450"/>
            <a:r>
              <a:rPr lang="en-US" altLang="zh-CN" sz="2000" b="1">
                <a:latin typeface="微软雅黑" pitchFamily="34" charset="-122"/>
                <a:ea typeface="微软雅黑" pitchFamily="34" charset="-122"/>
              </a:rPr>
              <a:t>{  </a:t>
            </a:r>
          </a:p>
          <a:p>
            <a:pPr indent="171450"/>
            <a:r>
              <a:rPr lang="en-US" altLang="zh-CN" sz="2000" b="1">
                <a:latin typeface="微软雅黑" pitchFamily="34" charset="-122"/>
                <a:ea typeface="微软雅黑" pitchFamily="34" charset="-122"/>
              </a:rPr>
              <a:t>     printf("%s","This is myfunc2\n"); </a:t>
            </a:r>
          </a:p>
          <a:p>
            <a:pPr indent="171450"/>
            <a:r>
              <a:rPr lang="en-US" altLang="zh-CN" sz="2000" b="1">
                <a:latin typeface="微软雅黑" pitchFamily="34" charset="-122"/>
                <a:ea typeface="微软雅黑" pitchFamily="34" charset="-122"/>
              </a:rPr>
              <a:t>}</a:t>
            </a:r>
          </a:p>
        </p:txBody>
      </p:sp>
      <p:sp>
        <p:nvSpPr>
          <p:cNvPr id="744453" name="Rectangle 5"/>
          <p:cNvSpPr>
            <a:spLocks noChangeArrowheads="1"/>
          </p:cNvSpPr>
          <p:nvPr/>
        </p:nvSpPr>
        <p:spPr bwMode="auto">
          <a:xfrm>
            <a:off x="207963" y="5741988"/>
            <a:ext cx="7781925" cy="895350"/>
          </a:xfrm>
          <a:prstGeom prst="rect">
            <a:avLst/>
          </a:prstGeom>
          <a:noFill/>
          <a:ln w="9525">
            <a:noFill/>
            <a:miter lim="800000"/>
            <a:headEnd/>
            <a:tailEnd/>
          </a:ln>
          <a:effectLst/>
        </p:spPr>
        <p:txBody>
          <a:bodyPr wrap="none" anchor="ctr">
            <a:spAutoFit/>
          </a:bodyPr>
          <a:lstStyle/>
          <a:p>
            <a:pPr indent="266700">
              <a:lnSpc>
                <a:spcPct val="120000"/>
              </a:lnSpc>
            </a:pPr>
            <a:r>
              <a:rPr lang="en-US" altLang="zh-CN" sz="2200" b="1">
                <a:solidFill>
                  <a:srgbClr val="CC3300"/>
                </a:solidFill>
                <a:latin typeface="微软雅黑" pitchFamily="34" charset="-122"/>
                <a:ea typeface="微软雅黑" pitchFamily="34" charset="-122"/>
              </a:rPr>
              <a:t>gcc –c myproc1.c myproc2.c</a:t>
            </a:r>
          </a:p>
          <a:p>
            <a:pPr indent="266700">
              <a:lnSpc>
                <a:spcPct val="120000"/>
              </a:lnSpc>
            </a:pPr>
            <a:r>
              <a:rPr lang="en-US" altLang="zh-CN" sz="2200" b="1">
                <a:solidFill>
                  <a:srgbClr val="CC3300"/>
                </a:solidFill>
                <a:latin typeface="微软雅黑" pitchFamily="34" charset="-122"/>
                <a:ea typeface="微软雅黑" pitchFamily="34" charset="-122"/>
              </a:rPr>
              <a:t>gcc –shared –f</a:t>
            </a:r>
            <a:r>
              <a:rPr lang="en-US" altLang="zh-CN" sz="2200" b="1">
                <a:solidFill>
                  <a:srgbClr val="FF0000"/>
                </a:solidFill>
                <a:latin typeface="微软雅黑" pitchFamily="34" charset="-122"/>
                <a:ea typeface="微软雅黑" pitchFamily="34" charset="-122"/>
              </a:rPr>
              <a:t>PIC</a:t>
            </a:r>
            <a:r>
              <a:rPr lang="en-US" altLang="zh-CN" sz="2200" b="1">
                <a:solidFill>
                  <a:srgbClr val="CC3300"/>
                </a:solidFill>
                <a:latin typeface="微软雅黑" pitchFamily="34" charset="-122"/>
                <a:ea typeface="微软雅黑" pitchFamily="34" charset="-122"/>
              </a:rPr>
              <a:t> –o </a:t>
            </a:r>
            <a:r>
              <a:rPr lang="en-US" altLang="zh-CN" sz="2200" b="1">
                <a:solidFill>
                  <a:srgbClr val="3333CC"/>
                </a:solidFill>
                <a:latin typeface="微软雅黑" pitchFamily="34" charset="-122"/>
                <a:ea typeface="微软雅黑" pitchFamily="34" charset="-122"/>
              </a:rPr>
              <a:t>mylib.so</a:t>
            </a:r>
            <a:r>
              <a:rPr lang="en-US" altLang="zh-CN" sz="2200" b="1">
                <a:solidFill>
                  <a:srgbClr val="CC3300"/>
                </a:solidFill>
                <a:latin typeface="微软雅黑" pitchFamily="34" charset="-122"/>
                <a:ea typeface="微软雅黑" pitchFamily="34" charset="-122"/>
              </a:rPr>
              <a:t> myproc1.o myproc2.o</a:t>
            </a:r>
            <a:endParaRPr lang="zh-CN" altLang="en-US" sz="2200" b="1">
              <a:solidFill>
                <a:srgbClr val="CC3300"/>
              </a:solidFill>
              <a:latin typeface="微软雅黑" pitchFamily="34" charset="-122"/>
              <a:ea typeface="微软雅黑" pitchFamily="34" charset="-122"/>
            </a:endParaRPr>
          </a:p>
        </p:txBody>
      </p:sp>
      <p:sp>
        <p:nvSpPr>
          <p:cNvPr id="744454" name="Rectangle 4"/>
          <p:cNvSpPr>
            <a:spLocks noChangeArrowheads="1"/>
          </p:cNvSpPr>
          <p:nvPr/>
        </p:nvSpPr>
        <p:spPr bwMode="auto">
          <a:xfrm>
            <a:off x="311150" y="842963"/>
            <a:ext cx="1782763"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myproc1.c</a:t>
            </a:r>
          </a:p>
        </p:txBody>
      </p:sp>
      <p:sp>
        <p:nvSpPr>
          <p:cNvPr id="744455" name="Rectangle 4"/>
          <p:cNvSpPr>
            <a:spLocks noChangeArrowheads="1"/>
          </p:cNvSpPr>
          <p:nvPr/>
        </p:nvSpPr>
        <p:spPr bwMode="auto">
          <a:xfrm>
            <a:off x="246063" y="3395663"/>
            <a:ext cx="1782762"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myproc2.c</a:t>
            </a:r>
          </a:p>
        </p:txBody>
      </p:sp>
      <p:sp>
        <p:nvSpPr>
          <p:cNvPr id="744456" name="Text Box 8"/>
          <p:cNvSpPr txBox="1">
            <a:spLocks noChangeArrowheads="1"/>
          </p:cNvSpPr>
          <p:nvPr/>
        </p:nvSpPr>
        <p:spPr bwMode="auto">
          <a:xfrm>
            <a:off x="6908800" y="2322513"/>
            <a:ext cx="1566863" cy="366712"/>
          </a:xfrm>
          <a:prstGeom prst="rect">
            <a:avLst/>
          </a:prstGeom>
          <a:noFill/>
          <a:ln w="9525">
            <a:noFill/>
            <a:miter lim="800000"/>
            <a:headEnd/>
            <a:tailEnd/>
          </a:ln>
          <a:effectLst/>
        </p:spPr>
        <p:txBody>
          <a:bodyPr>
            <a:spAutoFit/>
          </a:bodyPr>
          <a:lstStyle/>
          <a:p>
            <a:pPr>
              <a:spcBef>
                <a:spcPct val="50000"/>
              </a:spcBef>
            </a:pPr>
            <a:endParaRPr lang="zh-CN" altLang="en-US"/>
          </a:p>
        </p:txBody>
      </p:sp>
      <p:grpSp>
        <p:nvGrpSpPr>
          <p:cNvPr id="744462" name="Group 14"/>
          <p:cNvGrpSpPr>
            <a:grpSpLocks/>
          </p:cNvGrpSpPr>
          <p:nvPr/>
        </p:nvGrpSpPr>
        <p:grpSpPr bwMode="auto">
          <a:xfrm>
            <a:off x="4724400" y="901700"/>
            <a:ext cx="4348163" cy="890588"/>
            <a:chOff x="2976" y="568"/>
            <a:chExt cx="2739" cy="561"/>
          </a:xfrm>
        </p:grpSpPr>
        <p:sp>
          <p:nvSpPr>
            <p:cNvPr id="744457" name="Rectangle 9"/>
            <p:cNvSpPr>
              <a:spLocks noChangeArrowheads="1"/>
            </p:cNvSpPr>
            <p:nvPr/>
          </p:nvSpPr>
          <p:spPr bwMode="auto">
            <a:xfrm>
              <a:off x="2976" y="568"/>
              <a:ext cx="2739" cy="250"/>
            </a:xfrm>
            <a:prstGeom prst="rect">
              <a:avLst/>
            </a:prstGeom>
            <a:noFill/>
            <a:ln w="9525">
              <a:noFill/>
              <a:miter lim="800000"/>
              <a:headEnd/>
              <a:tailEnd/>
            </a:ln>
            <a:effectLst/>
          </p:spPr>
          <p:txBody>
            <a:bodyPr wrap="none">
              <a:spAutoFit/>
            </a:bodyPr>
            <a:lstStyle/>
            <a:p>
              <a:r>
                <a:rPr lang="en-US" altLang="zh-CN" sz="2000" b="1">
                  <a:solidFill>
                    <a:srgbClr val="FF0000"/>
                  </a:solidFill>
                  <a:latin typeface="微软雅黑" pitchFamily="34" charset="-122"/>
                  <a:ea typeface="微软雅黑" pitchFamily="34" charset="-122"/>
                </a:rPr>
                <a:t>PIC</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Position Independent Code</a:t>
              </a:r>
              <a:endParaRPr lang="zh-CN" altLang="en-US" sz="2000" b="1">
                <a:solidFill>
                  <a:srgbClr val="FF0000"/>
                </a:solidFill>
                <a:latin typeface="微软雅黑" pitchFamily="34" charset="-122"/>
                <a:ea typeface="微软雅黑" pitchFamily="34" charset="-122"/>
              </a:endParaRPr>
            </a:p>
          </p:txBody>
        </p:sp>
        <p:sp>
          <p:nvSpPr>
            <p:cNvPr id="744458" name="Text Box 10"/>
            <p:cNvSpPr txBox="1">
              <a:spLocks noChangeArrowheads="1"/>
            </p:cNvSpPr>
            <p:nvPr/>
          </p:nvSpPr>
          <p:spPr bwMode="auto">
            <a:xfrm>
              <a:off x="3474" y="860"/>
              <a:ext cx="1911" cy="269"/>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位置无关代码</a:t>
              </a:r>
            </a:p>
          </p:txBody>
        </p:sp>
      </p:grpSp>
      <p:grpSp>
        <p:nvGrpSpPr>
          <p:cNvPr id="744465" name="Group 17"/>
          <p:cNvGrpSpPr>
            <a:grpSpLocks/>
          </p:cNvGrpSpPr>
          <p:nvPr/>
        </p:nvGrpSpPr>
        <p:grpSpPr bwMode="auto">
          <a:xfrm>
            <a:off x="3092450" y="5661025"/>
            <a:ext cx="5514975" cy="608013"/>
            <a:chOff x="1948" y="3575"/>
            <a:chExt cx="3474" cy="383"/>
          </a:xfrm>
        </p:grpSpPr>
        <p:sp>
          <p:nvSpPr>
            <p:cNvPr id="744459" name="Line 11"/>
            <p:cNvSpPr>
              <a:spLocks noChangeShapeType="1"/>
            </p:cNvSpPr>
            <p:nvPr/>
          </p:nvSpPr>
          <p:spPr bwMode="auto">
            <a:xfrm flipH="1">
              <a:off x="1948" y="3729"/>
              <a:ext cx="1301" cy="229"/>
            </a:xfrm>
            <a:prstGeom prst="line">
              <a:avLst/>
            </a:prstGeom>
            <a:noFill/>
            <a:ln w="28575">
              <a:solidFill>
                <a:schemeClr val="tx1"/>
              </a:solidFill>
              <a:round/>
              <a:headEnd/>
              <a:tailEnd type="triangle" w="med" len="med"/>
            </a:ln>
            <a:effectLst/>
          </p:spPr>
          <p:txBody>
            <a:bodyPr/>
            <a:lstStyle/>
            <a:p>
              <a:endParaRPr lang="zh-CN" altLang="en-US"/>
            </a:p>
          </p:txBody>
        </p:sp>
        <p:sp>
          <p:nvSpPr>
            <p:cNvPr id="744460" name="Text Box 12"/>
            <p:cNvSpPr txBox="1">
              <a:spLocks noChangeArrowheads="1"/>
            </p:cNvSpPr>
            <p:nvPr/>
          </p:nvSpPr>
          <p:spPr bwMode="auto">
            <a:xfrm>
              <a:off x="2641" y="3575"/>
              <a:ext cx="2781" cy="250"/>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             位置无关的共享代码库文件</a:t>
              </a:r>
            </a:p>
          </p:txBody>
        </p:sp>
      </p:grpSp>
      <p:sp>
        <p:nvSpPr>
          <p:cNvPr id="744461" name="Rectangle 13"/>
          <p:cNvSpPr>
            <a:spLocks noChangeArrowheads="1"/>
          </p:cNvSpPr>
          <p:nvPr/>
        </p:nvSpPr>
        <p:spPr bwMode="auto">
          <a:xfrm>
            <a:off x="1089025" y="6270625"/>
            <a:ext cx="2032000" cy="319088"/>
          </a:xfrm>
          <a:prstGeom prst="rect">
            <a:avLst/>
          </a:prstGeom>
          <a:solidFill>
            <a:schemeClr val="accent2">
              <a:alpha val="8000"/>
            </a:schemeClr>
          </a:solidFill>
          <a:ln w="9525">
            <a:solidFill>
              <a:schemeClr val="tx1"/>
            </a:solidFill>
            <a:miter lim="800000"/>
            <a:headEnd/>
            <a:tailEnd/>
          </a:ln>
          <a:effectLst/>
        </p:spPr>
        <p:txBody>
          <a:bodyPr wrap="none" anchor="ctr"/>
          <a:lstStyle/>
          <a:p>
            <a:endParaRPr lang="zh-CN" altLang="en-US"/>
          </a:p>
        </p:txBody>
      </p:sp>
      <p:sp>
        <p:nvSpPr>
          <p:cNvPr id="744464" name="Text Box 16"/>
          <p:cNvSpPr txBox="1">
            <a:spLocks noChangeArrowheads="1"/>
          </p:cNvSpPr>
          <p:nvPr/>
        </p:nvSpPr>
        <p:spPr bwMode="auto">
          <a:xfrm>
            <a:off x="5573713" y="1857375"/>
            <a:ext cx="3105150" cy="1935163"/>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1</a:t>
            </a:r>
            <a:r>
              <a:rPr lang="zh-CN" altLang="en-US" sz="2200" b="1">
                <a:solidFill>
                  <a:schemeClr val="accent2"/>
                </a:solidFill>
                <a:latin typeface="微软雅黑" pitchFamily="34" charset="-122"/>
                <a:ea typeface="微软雅黑" pitchFamily="34" charset="-122"/>
              </a:rPr>
              <a:t>）保证共享库代码的位置可以是不确定的</a:t>
            </a:r>
          </a:p>
          <a:p>
            <a:pPr>
              <a:spcBef>
                <a:spcPct val="50000"/>
              </a:spcBef>
            </a:pPr>
            <a:r>
              <a:rPr lang="en-US" altLang="zh-CN" sz="2200" b="1">
                <a:solidFill>
                  <a:schemeClr val="accent2"/>
                </a:solidFill>
                <a:latin typeface="微软雅黑" pitchFamily="34" charset="-122"/>
                <a:ea typeface="微软雅黑" pitchFamily="34" charset="-122"/>
              </a:rPr>
              <a:t>2</a:t>
            </a:r>
            <a:r>
              <a:rPr lang="zh-CN" altLang="en-US" sz="2200" b="1">
                <a:solidFill>
                  <a:schemeClr val="accent2"/>
                </a:solidFill>
                <a:latin typeface="微软雅黑" pitchFamily="34" charset="-122"/>
                <a:ea typeface="微软雅黑" pitchFamily="34" charset="-122"/>
              </a:rPr>
              <a:t>）即使共享库代码的长度发生变化，要不会影响调用它的程序</a:t>
            </a:r>
          </a:p>
        </p:txBody>
      </p:sp>
      <p:sp>
        <p:nvSpPr>
          <p:cNvPr id="744466" name="Line 18"/>
          <p:cNvSpPr>
            <a:spLocks noChangeShapeType="1"/>
          </p:cNvSpPr>
          <p:nvPr/>
        </p:nvSpPr>
        <p:spPr bwMode="auto">
          <a:xfrm flipH="1">
            <a:off x="4441825" y="5994400"/>
            <a:ext cx="2365375" cy="333375"/>
          </a:xfrm>
          <a:prstGeom prst="line">
            <a:avLst/>
          </a:prstGeom>
          <a:noFill/>
          <a:ln w="2857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4461"/>
                                        </p:tgtEl>
                                        <p:attrNameLst>
                                          <p:attrName>style.visibility</p:attrName>
                                        </p:attrNameLst>
                                      </p:cBhvr>
                                      <p:to>
                                        <p:strVal val="visible"/>
                                      </p:to>
                                    </p:set>
                                    <p:animEffect transition="in" filter="blinds(horizontal)">
                                      <p:cBhvr>
                                        <p:cTn id="7" dur="500"/>
                                        <p:tgtEl>
                                          <p:spTgt spid="7444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4462"/>
                                        </p:tgtEl>
                                        <p:attrNameLst>
                                          <p:attrName>style.visibility</p:attrName>
                                        </p:attrNameLst>
                                      </p:cBhvr>
                                      <p:to>
                                        <p:strVal val="visible"/>
                                      </p:to>
                                    </p:set>
                                    <p:animEffect transition="in" filter="blinds(horizontal)">
                                      <p:cBhvr>
                                        <p:cTn id="12" dur="500"/>
                                        <p:tgtEl>
                                          <p:spTgt spid="7444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4465"/>
                                        </p:tgtEl>
                                        <p:attrNameLst>
                                          <p:attrName>style.visibility</p:attrName>
                                        </p:attrNameLst>
                                      </p:cBhvr>
                                      <p:to>
                                        <p:strVal val="visible"/>
                                      </p:to>
                                    </p:set>
                                    <p:animEffect transition="in" filter="blinds(horizontal)">
                                      <p:cBhvr>
                                        <p:cTn id="17" dur="500"/>
                                        <p:tgtEl>
                                          <p:spTgt spid="7444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4466"/>
                                        </p:tgtEl>
                                        <p:attrNameLst>
                                          <p:attrName>style.visibility</p:attrName>
                                        </p:attrNameLst>
                                      </p:cBhvr>
                                      <p:to>
                                        <p:strVal val="visible"/>
                                      </p:to>
                                    </p:set>
                                    <p:animEffect transition="in" filter="blinds(horizontal)">
                                      <p:cBhvr>
                                        <p:cTn id="22" dur="500"/>
                                        <p:tgtEl>
                                          <p:spTgt spid="7444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4464">
                                            <p:txEl>
                                              <p:pRg st="0" end="0"/>
                                            </p:txEl>
                                          </p:spTgt>
                                        </p:tgtEl>
                                        <p:attrNameLst>
                                          <p:attrName>style.visibility</p:attrName>
                                        </p:attrNameLst>
                                      </p:cBhvr>
                                      <p:to>
                                        <p:strVal val="visible"/>
                                      </p:to>
                                    </p:set>
                                    <p:animEffect transition="in" filter="blinds(horizontal)">
                                      <p:cBhvr>
                                        <p:cTn id="27" dur="500"/>
                                        <p:tgtEl>
                                          <p:spTgt spid="74446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4464">
                                            <p:txEl>
                                              <p:pRg st="1" end="1"/>
                                            </p:txEl>
                                          </p:spTgt>
                                        </p:tgtEl>
                                        <p:attrNameLst>
                                          <p:attrName>style.visibility</p:attrName>
                                        </p:attrNameLst>
                                      </p:cBhvr>
                                      <p:to>
                                        <p:strVal val="visible"/>
                                      </p:to>
                                    </p:set>
                                    <p:animEffect transition="in" filter="blinds(horizontal)">
                                      <p:cBhvr>
                                        <p:cTn id="32" dur="500"/>
                                        <p:tgtEl>
                                          <p:spTgt spid="7444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61" grpId="0" animBg="1"/>
      <p:bldP spid="7444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5489" name="Picture 17"/>
          <p:cNvPicPr>
            <a:picLocks noChangeAspect="1" noChangeArrowheads="1"/>
          </p:cNvPicPr>
          <p:nvPr/>
        </p:nvPicPr>
        <p:blipFill>
          <a:blip r:embed="rId3"/>
          <a:srcRect/>
          <a:stretch>
            <a:fillRect/>
          </a:stretch>
        </p:blipFill>
        <p:spPr bwMode="auto">
          <a:xfrm>
            <a:off x="4475163" y="71438"/>
            <a:ext cx="4668837" cy="6511925"/>
          </a:xfrm>
          <a:prstGeom prst="rect">
            <a:avLst/>
          </a:prstGeom>
          <a:noFill/>
        </p:spPr>
      </p:pic>
      <p:sp>
        <p:nvSpPr>
          <p:cNvPr id="745474" name="Rectangle 2"/>
          <p:cNvSpPr>
            <a:spLocks noGrp="1" noChangeArrowheads="1"/>
          </p:cNvSpPr>
          <p:nvPr>
            <p:ph type="title"/>
          </p:nvPr>
        </p:nvSpPr>
        <p:spPr>
          <a:xfrm>
            <a:off x="457200" y="96838"/>
            <a:ext cx="4543425" cy="561975"/>
          </a:xfrm>
        </p:spPr>
        <p:txBody>
          <a:bodyPr/>
          <a:lstStyle/>
          <a:p>
            <a:pPr algn="l"/>
            <a:r>
              <a:rPr lang="zh-CN" altLang="en-US" smtClean="0"/>
              <a:t>加载时动态链接</a:t>
            </a:r>
            <a:r>
              <a:rPr lang="zh-CN" altLang="en-US" sz="3200" smtClean="0"/>
              <a:t> </a:t>
            </a:r>
          </a:p>
        </p:txBody>
      </p:sp>
      <p:sp>
        <p:nvSpPr>
          <p:cNvPr id="745475" name="Rectangle 3"/>
          <p:cNvSpPr>
            <a:spLocks noChangeArrowheads="1"/>
          </p:cNvSpPr>
          <p:nvPr/>
        </p:nvSpPr>
        <p:spPr bwMode="auto">
          <a:xfrm>
            <a:off x="236538" y="2343150"/>
            <a:ext cx="3024187" cy="1835150"/>
          </a:xfrm>
          <a:prstGeom prst="rect">
            <a:avLst/>
          </a:prstGeom>
          <a:noFill/>
          <a:ln w="9525">
            <a:solidFill>
              <a:schemeClr val="tx1"/>
            </a:solidFill>
            <a:miter lim="800000"/>
            <a:headEnd/>
            <a:tailEnd/>
          </a:ln>
          <a:effectLst/>
        </p:spPr>
        <p:txBody>
          <a:bodyPr anchor="ctr">
            <a:spAutoFit/>
          </a:bodyPr>
          <a:lstStyle/>
          <a:p>
            <a:pPr indent="266700"/>
            <a:r>
              <a:rPr lang="en-US" altLang="zh-CN" sz="1900" b="1">
                <a:solidFill>
                  <a:srgbClr val="3366FF"/>
                </a:solidFill>
                <a:latin typeface="微软雅黑" pitchFamily="34" charset="-122"/>
                <a:ea typeface="微软雅黑" pitchFamily="34" charset="-122"/>
              </a:rPr>
              <a:t>void myfunc1(viod); </a:t>
            </a:r>
          </a:p>
          <a:p>
            <a:pPr indent="266700"/>
            <a:r>
              <a:rPr lang="en-US" altLang="zh-CN" sz="1900" b="1">
                <a:solidFill>
                  <a:srgbClr val="3366FF"/>
                </a:solidFill>
                <a:latin typeface="微软雅黑" pitchFamily="34" charset="-122"/>
                <a:ea typeface="微软雅黑" pitchFamily="34" charset="-122"/>
              </a:rPr>
              <a:t>int main() </a:t>
            </a:r>
          </a:p>
          <a:p>
            <a:pPr indent="266700"/>
            <a:r>
              <a:rPr lang="en-US" altLang="zh-CN" sz="1900" b="1">
                <a:solidFill>
                  <a:srgbClr val="3366FF"/>
                </a:solidFill>
                <a:latin typeface="微软雅黑" pitchFamily="34" charset="-122"/>
                <a:ea typeface="微软雅黑" pitchFamily="34" charset="-122"/>
              </a:rPr>
              <a:t>{ </a:t>
            </a:r>
          </a:p>
          <a:p>
            <a:pPr indent="266700"/>
            <a:r>
              <a:rPr lang="en-US" altLang="zh-CN" sz="1900" b="1">
                <a:solidFill>
                  <a:srgbClr val="3366FF"/>
                </a:solidFill>
                <a:latin typeface="微软雅黑" pitchFamily="34" charset="-122"/>
                <a:ea typeface="微软雅黑" pitchFamily="34" charset="-122"/>
              </a:rPr>
              <a:t>   myfunc1(); </a:t>
            </a:r>
          </a:p>
          <a:p>
            <a:pPr indent="266700"/>
            <a:r>
              <a:rPr lang="en-US" altLang="zh-CN" sz="1900" b="1">
                <a:solidFill>
                  <a:srgbClr val="3366FF"/>
                </a:solidFill>
                <a:latin typeface="微软雅黑" pitchFamily="34" charset="-122"/>
                <a:ea typeface="微软雅黑" pitchFamily="34" charset="-122"/>
              </a:rPr>
              <a:t>   return 0; </a:t>
            </a:r>
          </a:p>
          <a:p>
            <a:pPr indent="266700"/>
            <a:r>
              <a:rPr lang="en-US" altLang="zh-CN" sz="1900" b="1">
                <a:solidFill>
                  <a:srgbClr val="3366FF"/>
                </a:solidFill>
                <a:latin typeface="微软雅黑" pitchFamily="34" charset="-122"/>
                <a:ea typeface="微软雅黑" pitchFamily="34" charset="-122"/>
              </a:rPr>
              <a:t>} </a:t>
            </a:r>
          </a:p>
        </p:txBody>
      </p:sp>
      <p:sp>
        <p:nvSpPr>
          <p:cNvPr id="745476" name="Text Box 4"/>
          <p:cNvSpPr txBox="1">
            <a:spLocks noChangeArrowheads="1"/>
          </p:cNvSpPr>
          <p:nvPr/>
        </p:nvSpPr>
        <p:spPr bwMode="auto">
          <a:xfrm>
            <a:off x="992188" y="1962150"/>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745477" name="Text Box 5"/>
          <p:cNvSpPr txBox="1">
            <a:spLocks noChangeArrowheads="1"/>
          </p:cNvSpPr>
          <p:nvPr/>
        </p:nvSpPr>
        <p:spPr bwMode="auto">
          <a:xfrm>
            <a:off x="0" y="1643063"/>
            <a:ext cx="509428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A6A0A"/>
                </a:solidFill>
                <a:latin typeface="微软雅黑" pitchFamily="34" charset="-122"/>
                <a:ea typeface="微软雅黑" pitchFamily="34" charset="-122"/>
              </a:rPr>
              <a:t>调用关系：</a:t>
            </a: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sp>
        <p:nvSpPr>
          <p:cNvPr id="745478" name="Rectangle 6"/>
          <p:cNvSpPr>
            <a:spLocks noChangeArrowheads="1"/>
          </p:cNvSpPr>
          <p:nvPr/>
        </p:nvSpPr>
        <p:spPr bwMode="auto">
          <a:xfrm>
            <a:off x="0" y="844550"/>
            <a:ext cx="5210175"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gcc –c main.c </a:t>
            </a:r>
          </a:p>
          <a:p>
            <a:r>
              <a:rPr lang="en-US" altLang="zh-CN" sz="2000" b="1">
                <a:latin typeface="微软雅黑" pitchFamily="34" charset="-122"/>
                <a:ea typeface="微软雅黑" pitchFamily="34" charset="-122"/>
              </a:rPr>
              <a:t>gcc –o myproc main.o </a:t>
            </a:r>
            <a:r>
              <a:rPr lang="en-US" altLang="zh-CN" sz="2000" b="1">
                <a:solidFill>
                  <a:srgbClr val="FF0000"/>
                </a:solidFill>
                <a:latin typeface="微软雅黑" pitchFamily="34" charset="-122"/>
                <a:ea typeface="微软雅黑" pitchFamily="34" charset="-122"/>
              </a:rPr>
              <a:t>./mylib.so</a:t>
            </a:r>
          </a:p>
        </p:txBody>
      </p:sp>
      <p:sp>
        <p:nvSpPr>
          <p:cNvPr id="745482" name="Text Box 10"/>
          <p:cNvSpPr txBox="1">
            <a:spLocks noChangeArrowheads="1"/>
          </p:cNvSpPr>
          <p:nvPr/>
        </p:nvSpPr>
        <p:spPr bwMode="auto">
          <a:xfrm>
            <a:off x="1903413" y="739775"/>
            <a:ext cx="25844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libc.so</a:t>
            </a:r>
            <a:r>
              <a:rPr lang="zh-CN" altLang="en-US" sz="2000" b="1">
                <a:solidFill>
                  <a:srgbClr val="3366FF"/>
                </a:solidFill>
                <a:latin typeface="微软雅黑" pitchFamily="34" charset="-122"/>
                <a:ea typeface="微软雅黑" pitchFamily="34" charset="-122"/>
              </a:rPr>
              <a:t>无需明显指出</a:t>
            </a:r>
          </a:p>
        </p:txBody>
      </p:sp>
      <p:sp>
        <p:nvSpPr>
          <p:cNvPr id="745485" name="Rectangle 13"/>
          <p:cNvSpPr>
            <a:spLocks noChangeArrowheads="1"/>
          </p:cNvSpPr>
          <p:nvPr/>
        </p:nvSpPr>
        <p:spPr bwMode="auto">
          <a:xfrm>
            <a:off x="4486275" y="725488"/>
            <a:ext cx="4614863" cy="2452687"/>
          </a:xfrm>
          <a:prstGeom prst="rect">
            <a:avLst/>
          </a:prstGeom>
          <a:solidFill>
            <a:schemeClr val="accent1">
              <a:alpha val="24001"/>
            </a:schemeClr>
          </a:solidFill>
          <a:ln w="9525">
            <a:solidFill>
              <a:schemeClr val="tx1"/>
            </a:solidFill>
            <a:miter lim="800000"/>
            <a:headEnd/>
            <a:tailEnd/>
          </a:ln>
          <a:effectLst/>
        </p:spPr>
        <p:txBody>
          <a:bodyPr wrap="none" anchor="ctr"/>
          <a:lstStyle/>
          <a:p>
            <a:endParaRPr lang="zh-CN" altLang="en-US"/>
          </a:p>
        </p:txBody>
      </p:sp>
      <p:sp>
        <p:nvSpPr>
          <p:cNvPr id="745486" name="Rectangle 14"/>
          <p:cNvSpPr>
            <a:spLocks noChangeArrowheads="1"/>
          </p:cNvSpPr>
          <p:nvPr/>
        </p:nvSpPr>
        <p:spPr bwMode="auto">
          <a:xfrm>
            <a:off x="4557713" y="3995738"/>
            <a:ext cx="4543425" cy="2005012"/>
          </a:xfrm>
          <a:prstGeom prst="rect">
            <a:avLst/>
          </a:prstGeom>
          <a:solidFill>
            <a:srgbClr val="FF0000">
              <a:alpha val="24001"/>
            </a:srgbClr>
          </a:solidFill>
          <a:ln w="9525">
            <a:solidFill>
              <a:schemeClr val="tx1"/>
            </a:solidFill>
            <a:miter lim="800000"/>
            <a:headEnd/>
            <a:tailEnd/>
          </a:ln>
          <a:effectLst/>
        </p:spPr>
        <p:txBody>
          <a:bodyPr wrap="none" anchor="ctr"/>
          <a:lstStyle/>
          <a:p>
            <a:endParaRPr lang="zh-CN" altLang="en-US"/>
          </a:p>
        </p:txBody>
      </p:sp>
      <p:sp>
        <p:nvSpPr>
          <p:cNvPr id="745487" name="Rectangle 15"/>
          <p:cNvSpPr>
            <a:spLocks noChangeArrowheads="1"/>
          </p:cNvSpPr>
          <p:nvPr/>
        </p:nvSpPr>
        <p:spPr bwMode="auto">
          <a:xfrm>
            <a:off x="217488" y="4381500"/>
            <a:ext cx="4170362" cy="2314575"/>
          </a:xfrm>
          <a:prstGeom prst="rect">
            <a:avLst/>
          </a:prstGeom>
          <a:noFill/>
          <a:ln w="9525">
            <a:noFill/>
            <a:miter lim="800000"/>
            <a:headEnd/>
            <a:tailEnd/>
          </a:ln>
          <a:effectLst/>
        </p:spPr>
        <p:txBody>
          <a:bodyPr anchor="ctr">
            <a:spAutoFit/>
          </a:bodyPr>
          <a:lstStyle/>
          <a:p>
            <a:pPr eaLnBrk="0" hangingPunct="0">
              <a:lnSpc>
                <a:spcPct val="110000"/>
              </a:lnSpc>
            </a:pPr>
            <a:r>
              <a:rPr lang="zh-CN" altLang="en-US" sz="1900" b="1">
                <a:solidFill>
                  <a:srgbClr val="0A6A0A"/>
                </a:solidFill>
                <a:latin typeface="微软雅黑" pitchFamily="34" charset="-122"/>
                <a:ea typeface="微软雅黑" pitchFamily="34" charset="-122"/>
              </a:rPr>
              <a:t>加载 </a:t>
            </a:r>
            <a:r>
              <a:rPr lang="en-US" altLang="zh-CN" sz="1900" b="1">
                <a:solidFill>
                  <a:srgbClr val="0A6A0A"/>
                </a:solidFill>
                <a:latin typeface="微软雅黑" pitchFamily="34" charset="-122"/>
                <a:ea typeface="微软雅黑" pitchFamily="34" charset="-122"/>
              </a:rPr>
              <a:t>myproc </a:t>
            </a:r>
            <a:r>
              <a:rPr lang="zh-CN" altLang="en-US" sz="1900" b="1">
                <a:solidFill>
                  <a:srgbClr val="0A6A0A"/>
                </a:solidFill>
                <a:latin typeface="微软雅黑" pitchFamily="34" charset="-122"/>
                <a:ea typeface="微软雅黑" pitchFamily="34" charset="-122"/>
              </a:rPr>
              <a:t>时，加载器发现</a:t>
            </a:r>
            <a:r>
              <a:rPr lang="zh-CN" altLang="en-US" sz="1900" b="1">
                <a:solidFill>
                  <a:srgbClr val="FF0000"/>
                </a:solidFill>
                <a:latin typeface="微软雅黑" pitchFamily="34" charset="-122"/>
                <a:ea typeface="微软雅黑" pitchFamily="34" charset="-122"/>
              </a:rPr>
              <a:t>在其程序头表中有 </a:t>
            </a:r>
            <a:r>
              <a:rPr lang="en-US" altLang="zh-CN" sz="1900" b="1">
                <a:solidFill>
                  <a:srgbClr val="FF0000"/>
                </a:solidFill>
                <a:latin typeface="微软雅黑" pitchFamily="34" charset="-122"/>
                <a:ea typeface="微软雅黑" pitchFamily="34" charset="-122"/>
              </a:rPr>
              <a:t>.interp </a:t>
            </a:r>
            <a:r>
              <a:rPr lang="zh-CN" altLang="en-US" sz="1900" b="1">
                <a:solidFill>
                  <a:srgbClr val="FF0000"/>
                </a:solidFill>
                <a:latin typeface="微软雅黑" pitchFamily="34" charset="-122"/>
                <a:ea typeface="微软雅黑" pitchFamily="34" charset="-122"/>
              </a:rPr>
              <a:t>段，其中包含了动态链接器路径名 </a:t>
            </a:r>
            <a:r>
              <a:rPr lang="en-US" altLang="zh-CN" sz="1900" b="1">
                <a:solidFill>
                  <a:srgbClr val="FF0000"/>
                </a:solidFill>
                <a:latin typeface="微软雅黑" pitchFamily="34" charset="-122"/>
                <a:ea typeface="微软雅黑" pitchFamily="34" charset="-122"/>
              </a:rPr>
              <a:t>ld-linux.so</a:t>
            </a:r>
            <a:r>
              <a:rPr lang="zh-CN" altLang="en-US" sz="1900" b="1">
                <a:solidFill>
                  <a:srgbClr val="0A6A0A"/>
                </a:solidFill>
                <a:latin typeface="微软雅黑" pitchFamily="34" charset="-122"/>
                <a:ea typeface="微软雅黑" pitchFamily="34" charset="-122"/>
              </a:rPr>
              <a:t>，因而加载器根据指定路径加载并启动动态链接器运行。</a:t>
            </a:r>
            <a:r>
              <a:rPr lang="zh-CN" altLang="en-US" sz="1900" b="1">
                <a:latin typeface="微软雅黑" pitchFamily="34" charset="-122"/>
                <a:ea typeface="微软雅黑" pitchFamily="34" charset="-122"/>
              </a:rPr>
              <a:t>动态链接器完成相应的重定位工作后，再把控制权交给</a:t>
            </a:r>
            <a:r>
              <a:rPr lang="en-US" altLang="zh-CN" sz="1900" b="1">
                <a:latin typeface="微软雅黑" pitchFamily="34" charset="-122"/>
                <a:ea typeface="微软雅黑" pitchFamily="34" charset="-122"/>
              </a:rPr>
              <a:t>myproc</a:t>
            </a:r>
            <a:r>
              <a:rPr lang="zh-CN" altLang="en-US" sz="1900" b="1">
                <a:latin typeface="微软雅黑" pitchFamily="34" charset="-122"/>
                <a:ea typeface="微软雅黑" pitchFamily="34" charset="-122"/>
              </a:rPr>
              <a:t>，启动其第一条指令执行。</a:t>
            </a:r>
            <a:r>
              <a:rPr lang="zh-CN" altLang="en-US" sz="1900"/>
              <a:t> </a:t>
            </a:r>
          </a:p>
        </p:txBody>
      </p:sp>
      <p:sp>
        <p:nvSpPr>
          <p:cNvPr id="745488" name="Line 16"/>
          <p:cNvSpPr>
            <a:spLocks noChangeShapeType="1"/>
          </p:cNvSpPr>
          <p:nvPr/>
        </p:nvSpPr>
        <p:spPr bwMode="auto">
          <a:xfrm flipV="1">
            <a:off x="1682750" y="3614738"/>
            <a:ext cx="3267075" cy="871537"/>
          </a:xfrm>
          <a:prstGeom prst="line">
            <a:avLst/>
          </a:prstGeom>
          <a:noFill/>
          <a:ln w="38100">
            <a:solidFill>
              <a:srgbClr val="0A6A0A"/>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5477"/>
                                        </p:tgtEl>
                                        <p:attrNameLst>
                                          <p:attrName>style.visibility</p:attrName>
                                        </p:attrNameLst>
                                      </p:cBhvr>
                                      <p:to>
                                        <p:strVal val="visible"/>
                                      </p:to>
                                    </p:set>
                                    <p:animEffect transition="in" filter="blinds(horizontal)">
                                      <p:cBhvr>
                                        <p:cTn id="7" dur="500"/>
                                        <p:tgtEl>
                                          <p:spTgt spid="7454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5489"/>
                                        </p:tgtEl>
                                        <p:attrNameLst>
                                          <p:attrName>style.visibility</p:attrName>
                                        </p:attrNameLst>
                                      </p:cBhvr>
                                      <p:to>
                                        <p:strVal val="visible"/>
                                      </p:to>
                                    </p:set>
                                    <p:animEffect transition="in" filter="blinds(horizontal)">
                                      <p:cBhvr>
                                        <p:cTn id="12" dur="500"/>
                                        <p:tgtEl>
                                          <p:spTgt spid="7454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5485"/>
                                        </p:tgtEl>
                                        <p:attrNameLst>
                                          <p:attrName>style.visibility</p:attrName>
                                        </p:attrNameLst>
                                      </p:cBhvr>
                                      <p:to>
                                        <p:strVal val="visible"/>
                                      </p:to>
                                    </p:set>
                                    <p:animEffect transition="in" filter="blinds(horizontal)">
                                      <p:cBhvr>
                                        <p:cTn id="17" dur="500"/>
                                        <p:tgtEl>
                                          <p:spTgt spid="74548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5486"/>
                                        </p:tgtEl>
                                        <p:attrNameLst>
                                          <p:attrName>style.visibility</p:attrName>
                                        </p:attrNameLst>
                                      </p:cBhvr>
                                      <p:to>
                                        <p:strVal val="visible"/>
                                      </p:to>
                                    </p:set>
                                    <p:animEffect transition="in" filter="blinds(horizontal)">
                                      <p:cBhvr>
                                        <p:cTn id="22" dur="500"/>
                                        <p:tgtEl>
                                          <p:spTgt spid="74548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5487"/>
                                        </p:tgtEl>
                                        <p:attrNameLst>
                                          <p:attrName>style.visibility</p:attrName>
                                        </p:attrNameLst>
                                      </p:cBhvr>
                                      <p:to>
                                        <p:strVal val="visible"/>
                                      </p:to>
                                    </p:set>
                                    <p:animEffect transition="in" filter="blinds(horizontal)">
                                      <p:cBhvr>
                                        <p:cTn id="27" dur="500"/>
                                        <p:tgtEl>
                                          <p:spTgt spid="74548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5488"/>
                                        </p:tgtEl>
                                        <p:attrNameLst>
                                          <p:attrName>style.visibility</p:attrName>
                                        </p:attrNameLst>
                                      </p:cBhvr>
                                      <p:to>
                                        <p:strVal val="visible"/>
                                      </p:to>
                                    </p:set>
                                    <p:animEffect transition="in" filter="blinds(horizontal)">
                                      <p:cBhvr>
                                        <p:cTn id="32" dur="500"/>
                                        <p:tgtEl>
                                          <p:spTgt spid="745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7" grpId="0"/>
      <p:bldP spid="745485" grpId="0" animBg="1"/>
      <p:bldP spid="745486" grpId="0" animBg="1"/>
      <p:bldP spid="745487" grpId="0"/>
      <p:bldP spid="7454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zh-CN" altLang="en-US" dirty="0" smtClean="0"/>
              <a:t>加载时动态链接</a:t>
            </a:r>
          </a:p>
        </p:txBody>
      </p:sp>
      <p:sp>
        <p:nvSpPr>
          <p:cNvPr id="747523" name="Rectangle 3"/>
          <p:cNvSpPr>
            <a:spLocks noGrp="1" noChangeArrowheads="1"/>
          </p:cNvSpPr>
          <p:nvPr>
            <p:ph type="body" idx="1"/>
          </p:nvPr>
        </p:nvSpPr>
        <p:spPr/>
        <p:txBody>
          <a:bodyPr/>
          <a:lstStyle/>
          <a:p>
            <a:r>
              <a:rPr lang="zh-CN" altLang="en-US" dirty="0" smtClean="0">
                <a:latin typeface="微软雅黑" pitchFamily="34" charset="-122"/>
                <a:ea typeface="微软雅黑" pitchFamily="34" charset="-122"/>
              </a:rPr>
              <a:t>程序头表中有一个特殊的段：</a:t>
            </a:r>
            <a:r>
              <a:rPr lang="en-US" altLang="zh-CN" dirty="0" smtClean="0">
                <a:latin typeface="微软雅黑" pitchFamily="34" charset="-122"/>
                <a:ea typeface="微软雅黑" pitchFamily="34" charset="-122"/>
              </a:rPr>
              <a:t>INTERP</a:t>
            </a:r>
          </a:p>
          <a:p>
            <a:r>
              <a:rPr lang="zh-CN" altLang="en-US" dirty="0" smtClean="0">
                <a:latin typeface="微软雅黑" pitchFamily="34" charset="-122"/>
                <a:ea typeface="微软雅黑" pitchFamily="34" charset="-122"/>
              </a:rPr>
              <a:t>其中记录了动态链接器目录及文件名</a:t>
            </a:r>
            <a:r>
              <a:rPr lang="en-US" altLang="zh-CN" dirty="0" smtClean="0">
                <a:latin typeface="微软雅黑" pitchFamily="34" charset="-122"/>
                <a:ea typeface="微软雅黑" pitchFamily="34" charset="-122"/>
              </a:rPr>
              <a:t>ld-linux.so</a:t>
            </a:r>
          </a:p>
        </p:txBody>
      </p:sp>
      <p:pic>
        <p:nvPicPr>
          <p:cNvPr id="747524" name="Picture 4"/>
          <p:cNvPicPr>
            <a:picLocks noChangeAspect="1" noChangeArrowheads="1"/>
          </p:cNvPicPr>
          <p:nvPr/>
        </p:nvPicPr>
        <p:blipFill>
          <a:blip r:embed="rId3"/>
          <a:srcRect/>
          <a:stretch>
            <a:fillRect/>
          </a:stretch>
        </p:blipFill>
        <p:spPr bwMode="auto">
          <a:xfrm>
            <a:off x="0" y="2262188"/>
            <a:ext cx="9144000" cy="4059237"/>
          </a:xfrm>
          <a:prstGeom prst="rect">
            <a:avLst/>
          </a:prstGeom>
          <a:noFill/>
          <a:ln w="9525">
            <a:noFill/>
            <a:miter lim="800000"/>
            <a:headEnd/>
            <a:tailEnd/>
          </a:ln>
        </p:spPr>
      </p:pic>
      <p:sp>
        <p:nvSpPr>
          <p:cNvPr id="747525" name="Rectangle 5"/>
          <p:cNvSpPr>
            <a:spLocks noChangeArrowheads="1"/>
          </p:cNvSpPr>
          <p:nvPr/>
        </p:nvSpPr>
        <p:spPr bwMode="auto">
          <a:xfrm>
            <a:off x="85725" y="3294063"/>
            <a:ext cx="8693150" cy="812800"/>
          </a:xfrm>
          <a:prstGeom prst="rect">
            <a:avLst/>
          </a:prstGeom>
          <a:solidFill>
            <a:srgbClr val="FF0000">
              <a:alpha val="17999"/>
            </a:srgbClr>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95250" y="53975"/>
            <a:ext cx="8505825" cy="561975"/>
          </a:xfrm>
        </p:spPr>
        <p:txBody>
          <a:bodyPr/>
          <a:lstStyle/>
          <a:p>
            <a:pPr algn="l"/>
            <a:r>
              <a:rPr lang="zh-CN" altLang="en-US" smtClean="0"/>
              <a:t>运行时动态链接</a:t>
            </a:r>
          </a:p>
        </p:txBody>
      </p:sp>
      <p:sp>
        <p:nvSpPr>
          <p:cNvPr id="748549" name="Rectangle 5"/>
          <p:cNvSpPr>
            <a:spLocks noChangeArrowheads="1"/>
          </p:cNvSpPr>
          <p:nvPr/>
        </p:nvSpPr>
        <p:spPr bwMode="auto">
          <a:xfrm>
            <a:off x="2898775" y="114300"/>
            <a:ext cx="6165850" cy="6626225"/>
          </a:xfrm>
          <a:prstGeom prst="rect">
            <a:avLst/>
          </a:prstGeom>
          <a:solidFill>
            <a:schemeClr val="bg1"/>
          </a:solidFill>
          <a:ln w="9525">
            <a:noFill/>
            <a:miter lim="800000"/>
            <a:headEnd/>
            <a:tailEnd/>
          </a:ln>
          <a:effectLst/>
        </p:spPr>
        <p:txBody>
          <a:bodyPr wrap="none" anchor="ctr">
            <a:spAutoFit/>
          </a:bodyPr>
          <a:lstStyle/>
          <a:p>
            <a:pPr>
              <a:lnSpc>
                <a:spcPct val="85000"/>
              </a:lnSpc>
            </a:pPr>
            <a:r>
              <a:rPr lang="en-GB" altLang="zh-CN" b="1">
                <a:latin typeface="微软雅黑" pitchFamily="34" charset="-122"/>
                <a:ea typeface="微软雅黑" pitchFamily="34" charset="-122"/>
              </a:rPr>
              <a:t>#include &lt;stdio.h&gt;</a:t>
            </a:r>
          </a:p>
          <a:p>
            <a:pPr>
              <a:lnSpc>
                <a:spcPct val="85000"/>
              </a:lnSpc>
            </a:pPr>
            <a:r>
              <a:rPr lang="en-GB" altLang="zh-CN" b="1">
                <a:latin typeface="微软雅黑" pitchFamily="34" charset="-122"/>
                <a:ea typeface="微软雅黑" pitchFamily="34" charset="-122"/>
              </a:rPr>
              <a:t>#include &lt;dlfcn.h&gt;</a:t>
            </a:r>
          </a:p>
          <a:p>
            <a:pPr>
              <a:lnSpc>
                <a:spcPct val="85000"/>
              </a:lnSpc>
            </a:pPr>
            <a:r>
              <a:rPr lang="en-GB" altLang="zh-CN" b="1">
                <a:latin typeface="微软雅黑" pitchFamily="34" charset="-122"/>
                <a:ea typeface="微软雅黑" pitchFamily="34" charset="-122"/>
              </a:rPr>
              <a:t>int main() </a:t>
            </a:r>
          </a:p>
          <a:p>
            <a:pPr>
              <a:lnSpc>
                <a:spcPct val="85000"/>
              </a:lnSpc>
            </a:pPr>
            <a:r>
              <a:rPr lang="en-GB" altLang="zh-CN" b="1">
                <a:latin typeface="微软雅黑" pitchFamily="34" charset="-122"/>
                <a:ea typeface="微软雅黑" pitchFamily="34" charset="-122"/>
              </a:rPr>
              <a:t>{</a:t>
            </a:r>
          </a:p>
          <a:p>
            <a:pPr>
              <a:lnSpc>
                <a:spcPct val="85000"/>
              </a:lnSpc>
            </a:pPr>
            <a:r>
              <a:rPr lang="en-GB" altLang="zh-CN" b="1">
                <a:latin typeface="微软雅黑" pitchFamily="34" charset="-122"/>
                <a:ea typeface="微软雅黑" pitchFamily="34" charset="-122"/>
              </a:rPr>
              <a:t>    void *handle;</a:t>
            </a:r>
          </a:p>
          <a:p>
            <a:pPr>
              <a:lnSpc>
                <a:spcPct val="85000"/>
              </a:lnSpc>
            </a:pPr>
            <a:r>
              <a:rPr lang="en-GB" altLang="zh-CN" b="1">
                <a:latin typeface="微软雅黑" pitchFamily="34" charset="-122"/>
                <a:ea typeface="微软雅黑" pitchFamily="34" charset="-122"/>
              </a:rPr>
              <a:t>    void (*myfunc1)();</a:t>
            </a:r>
          </a:p>
          <a:p>
            <a:pPr>
              <a:lnSpc>
                <a:spcPct val="85000"/>
              </a:lnSpc>
            </a:pPr>
            <a:r>
              <a:rPr lang="en-GB" altLang="zh-CN" b="1">
                <a:latin typeface="微软雅黑" pitchFamily="34" charset="-122"/>
                <a:ea typeface="微软雅黑" pitchFamily="34" charset="-122"/>
              </a:rPr>
              <a:t>    char *error; </a:t>
            </a:r>
          </a:p>
          <a:p>
            <a:pPr>
              <a:lnSpc>
                <a:spcPct val="85000"/>
              </a:lnSpc>
            </a:pPr>
            <a:r>
              <a:rPr lang="en-GB" altLang="zh-CN" b="1">
                <a:latin typeface="微软雅黑" pitchFamily="34" charset="-122"/>
                <a:ea typeface="微软雅黑" pitchFamily="34" charset="-122"/>
              </a:rPr>
              <a:t>     </a:t>
            </a:r>
            <a:r>
              <a:rPr lang="en-GB" altLang="zh-CN" b="1">
                <a:solidFill>
                  <a:srgbClr val="3366FF"/>
                </a:solidFill>
                <a:latin typeface="微软雅黑" pitchFamily="34" charset="-122"/>
                <a:ea typeface="微软雅黑" pitchFamily="34" charset="-122"/>
              </a:rPr>
              <a:t>/* </a:t>
            </a:r>
            <a:r>
              <a:rPr lang="zh-CN" altLang="en-GB" b="1">
                <a:solidFill>
                  <a:srgbClr val="3366FF"/>
                </a:solidFill>
                <a:latin typeface="微软雅黑" pitchFamily="34" charset="-122"/>
                <a:ea typeface="微软雅黑" pitchFamily="34" charset="-122"/>
              </a:rPr>
              <a:t>动态装入包含函数</a:t>
            </a:r>
            <a:r>
              <a:rPr lang="en-GB" altLang="zh-CN" b="1">
                <a:solidFill>
                  <a:srgbClr val="3366FF"/>
                </a:solidFill>
                <a:latin typeface="微软雅黑" pitchFamily="34" charset="-122"/>
                <a:ea typeface="微软雅黑" pitchFamily="34" charset="-122"/>
              </a:rPr>
              <a:t>myfunc1()</a:t>
            </a:r>
            <a:r>
              <a:rPr lang="zh-CN" altLang="en-GB" b="1">
                <a:solidFill>
                  <a:srgbClr val="3366FF"/>
                </a:solidFill>
                <a:latin typeface="微软雅黑" pitchFamily="34" charset="-122"/>
                <a:ea typeface="微软雅黑" pitchFamily="34" charset="-122"/>
              </a:rPr>
              <a:t>的共享库文件 *</a:t>
            </a:r>
            <a:r>
              <a:rPr lang="en-GB" altLang="zh-CN" b="1">
                <a:solidFill>
                  <a:srgbClr val="3366FF"/>
                </a:solidFill>
                <a:latin typeface="微软雅黑" pitchFamily="34" charset="-122"/>
                <a:ea typeface="微软雅黑" pitchFamily="34" charset="-122"/>
              </a:rPr>
              <a:t>/</a:t>
            </a:r>
          </a:p>
          <a:p>
            <a:pPr>
              <a:lnSpc>
                <a:spcPct val="85000"/>
              </a:lnSpc>
            </a:pPr>
            <a:r>
              <a:rPr lang="en-GB" altLang="zh-CN" b="1">
                <a:latin typeface="微软雅黑" pitchFamily="34" charset="-122"/>
                <a:ea typeface="微软雅黑" pitchFamily="34" charset="-122"/>
              </a:rPr>
              <a:t>    </a:t>
            </a:r>
            <a:r>
              <a:rPr lang="en-GB" altLang="zh-CN" b="1">
                <a:solidFill>
                  <a:srgbClr val="FF0000"/>
                </a:solidFill>
                <a:latin typeface="微软雅黑" pitchFamily="34" charset="-122"/>
                <a:ea typeface="微软雅黑" pitchFamily="34" charset="-122"/>
              </a:rPr>
              <a:t>handle = dlopen("./mylib.so", RTLD_LAZY);</a:t>
            </a:r>
          </a:p>
          <a:p>
            <a:pPr>
              <a:lnSpc>
                <a:spcPct val="85000"/>
              </a:lnSpc>
            </a:pPr>
            <a:r>
              <a:rPr lang="en-GB" altLang="zh-CN" b="1">
                <a:latin typeface="微软雅黑" pitchFamily="34" charset="-122"/>
                <a:ea typeface="微软雅黑" pitchFamily="34" charset="-122"/>
              </a:rPr>
              <a:t>    if (!handle) {</a:t>
            </a:r>
          </a:p>
          <a:p>
            <a:pPr>
              <a:lnSpc>
                <a:spcPct val="85000"/>
              </a:lnSpc>
            </a:pPr>
            <a:r>
              <a:rPr lang="en-GB" altLang="zh-CN" b="1">
                <a:latin typeface="微软雅黑" pitchFamily="34" charset="-122"/>
                <a:ea typeface="微软雅黑" pitchFamily="34" charset="-122"/>
              </a:rPr>
              <a:t>	fprintf(stderr, "%s\n", dlerror());</a:t>
            </a:r>
          </a:p>
          <a:p>
            <a:pPr>
              <a:lnSpc>
                <a:spcPct val="85000"/>
              </a:lnSpc>
            </a:pPr>
            <a:r>
              <a:rPr lang="en-GB" altLang="zh-CN" b="1">
                <a:latin typeface="微软雅黑" pitchFamily="34" charset="-122"/>
                <a:ea typeface="微软雅黑" pitchFamily="34" charset="-122"/>
              </a:rPr>
              <a:t>	exit(1);</a:t>
            </a:r>
          </a:p>
          <a:p>
            <a:pPr>
              <a:lnSpc>
                <a:spcPct val="85000"/>
              </a:lnSpc>
            </a:pPr>
            <a:r>
              <a:rPr lang="en-GB" altLang="zh-CN" b="1">
                <a:latin typeface="微软雅黑" pitchFamily="34" charset="-122"/>
                <a:ea typeface="微软雅黑" pitchFamily="34" charset="-122"/>
              </a:rPr>
              <a:t>     }</a:t>
            </a:r>
          </a:p>
          <a:p>
            <a:pPr>
              <a:lnSpc>
                <a:spcPct val="85000"/>
              </a:lnSpc>
            </a:pPr>
            <a:r>
              <a:rPr lang="en-GB" altLang="zh-CN" b="1">
                <a:latin typeface="微软雅黑" pitchFamily="34" charset="-122"/>
                <a:ea typeface="微软雅黑" pitchFamily="34" charset="-122"/>
              </a:rPr>
              <a:t>     </a:t>
            </a:r>
            <a:r>
              <a:rPr lang="en-GB" altLang="zh-CN" b="1">
                <a:solidFill>
                  <a:srgbClr val="3366FF"/>
                </a:solidFill>
                <a:latin typeface="微软雅黑" pitchFamily="34" charset="-122"/>
                <a:ea typeface="微软雅黑" pitchFamily="34" charset="-122"/>
              </a:rPr>
              <a:t>/* </a:t>
            </a:r>
            <a:r>
              <a:rPr lang="zh-CN" altLang="en-GB" b="1">
                <a:solidFill>
                  <a:srgbClr val="3366FF"/>
                </a:solidFill>
                <a:latin typeface="微软雅黑" pitchFamily="34" charset="-122"/>
                <a:ea typeface="微软雅黑" pitchFamily="34" charset="-122"/>
              </a:rPr>
              <a:t>获得一个指向函数</a:t>
            </a:r>
            <a:r>
              <a:rPr lang="en-GB" altLang="zh-CN" b="1">
                <a:solidFill>
                  <a:srgbClr val="3366FF"/>
                </a:solidFill>
                <a:latin typeface="微软雅黑" pitchFamily="34" charset="-122"/>
                <a:ea typeface="微软雅黑" pitchFamily="34" charset="-122"/>
              </a:rPr>
              <a:t>myfunc1()</a:t>
            </a:r>
            <a:r>
              <a:rPr lang="zh-CN" altLang="en-GB" b="1">
                <a:solidFill>
                  <a:srgbClr val="3366FF"/>
                </a:solidFill>
                <a:latin typeface="微软雅黑" pitchFamily="34" charset="-122"/>
                <a:ea typeface="微软雅黑" pitchFamily="34" charset="-122"/>
              </a:rPr>
              <a:t>的指针</a:t>
            </a:r>
            <a:r>
              <a:rPr lang="en-GB" altLang="zh-CN" b="1">
                <a:solidFill>
                  <a:srgbClr val="3366FF"/>
                </a:solidFill>
                <a:latin typeface="微软雅黑" pitchFamily="34" charset="-122"/>
                <a:ea typeface="微软雅黑" pitchFamily="34" charset="-122"/>
              </a:rPr>
              <a:t>myfunc1*/</a:t>
            </a:r>
          </a:p>
          <a:p>
            <a:pPr>
              <a:lnSpc>
                <a:spcPct val="85000"/>
              </a:lnSpc>
            </a:pPr>
            <a:r>
              <a:rPr lang="en-GB" altLang="zh-CN" b="1">
                <a:latin typeface="微软雅黑" pitchFamily="34" charset="-122"/>
                <a:ea typeface="微软雅黑" pitchFamily="34" charset="-122"/>
              </a:rPr>
              <a:t>     </a:t>
            </a:r>
            <a:r>
              <a:rPr lang="en-GB" altLang="zh-CN" b="1">
                <a:solidFill>
                  <a:srgbClr val="FF0000"/>
                </a:solidFill>
                <a:latin typeface="微软雅黑" pitchFamily="34" charset="-122"/>
                <a:ea typeface="微软雅黑" pitchFamily="34" charset="-122"/>
              </a:rPr>
              <a:t>myfunc1 = dlsym(handle, "myfunc1");</a:t>
            </a:r>
          </a:p>
          <a:p>
            <a:pPr>
              <a:lnSpc>
                <a:spcPct val="85000"/>
              </a:lnSpc>
            </a:pPr>
            <a:r>
              <a:rPr lang="en-GB" altLang="zh-CN" b="1">
                <a:latin typeface="微软雅黑" pitchFamily="34" charset="-122"/>
                <a:ea typeface="微软雅黑" pitchFamily="34" charset="-122"/>
              </a:rPr>
              <a:t>     if ((error = dlerror()) != NULL) {</a:t>
            </a:r>
          </a:p>
          <a:p>
            <a:pPr>
              <a:lnSpc>
                <a:spcPct val="85000"/>
              </a:lnSpc>
            </a:pPr>
            <a:r>
              <a:rPr lang="en-GB" altLang="zh-CN" b="1">
                <a:latin typeface="微软雅黑" pitchFamily="34" charset="-122"/>
                <a:ea typeface="微软雅黑" pitchFamily="34" charset="-122"/>
              </a:rPr>
              <a:t>	fprintf(stderr, "%s\n", error);</a:t>
            </a:r>
          </a:p>
          <a:p>
            <a:pPr>
              <a:lnSpc>
                <a:spcPct val="85000"/>
              </a:lnSpc>
            </a:pPr>
            <a:r>
              <a:rPr lang="en-GB" altLang="zh-CN" b="1">
                <a:latin typeface="微软雅黑" pitchFamily="34" charset="-122"/>
                <a:ea typeface="微软雅黑" pitchFamily="34" charset="-122"/>
              </a:rPr>
              <a:t>	exit(1);</a:t>
            </a:r>
          </a:p>
          <a:p>
            <a:pPr>
              <a:lnSpc>
                <a:spcPct val="85000"/>
              </a:lnSpc>
            </a:pPr>
            <a:r>
              <a:rPr lang="en-GB" altLang="zh-CN" b="1">
                <a:latin typeface="微软雅黑" pitchFamily="34" charset="-122"/>
                <a:ea typeface="微软雅黑" pitchFamily="34" charset="-122"/>
              </a:rPr>
              <a:t>     }</a:t>
            </a:r>
          </a:p>
          <a:p>
            <a:pPr>
              <a:lnSpc>
                <a:spcPct val="85000"/>
              </a:lnSpc>
            </a:pPr>
            <a:r>
              <a:rPr lang="en-GB" altLang="zh-CN" b="1">
                <a:latin typeface="微软雅黑" pitchFamily="34" charset="-122"/>
                <a:ea typeface="微软雅黑" pitchFamily="34" charset="-122"/>
              </a:rPr>
              <a:t>     </a:t>
            </a:r>
            <a:r>
              <a:rPr lang="en-GB" altLang="zh-CN" b="1">
                <a:solidFill>
                  <a:srgbClr val="3366FF"/>
                </a:solidFill>
                <a:latin typeface="微软雅黑" pitchFamily="34" charset="-122"/>
                <a:ea typeface="微软雅黑" pitchFamily="34" charset="-122"/>
              </a:rPr>
              <a:t>/* </a:t>
            </a:r>
            <a:r>
              <a:rPr lang="zh-CN" altLang="en-GB" b="1">
                <a:solidFill>
                  <a:srgbClr val="3366FF"/>
                </a:solidFill>
                <a:latin typeface="微软雅黑" pitchFamily="34" charset="-122"/>
                <a:ea typeface="微软雅黑" pitchFamily="34" charset="-122"/>
              </a:rPr>
              <a:t>现在可以像调用其他函数一样调用函数</a:t>
            </a:r>
            <a:r>
              <a:rPr lang="en-GB" altLang="zh-CN" b="1">
                <a:solidFill>
                  <a:srgbClr val="3366FF"/>
                </a:solidFill>
                <a:latin typeface="微软雅黑" pitchFamily="34" charset="-122"/>
                <a:ea typeface="微软雅黑" pitchFamily="34" charset="-122"/>
              </a:rPr>
              <a:t>myfunc1() */</a:t>
            </a:r>
          </a:p>
          <a:p>
            <a:pPr>
              <a:lnSpc>
                <a:spcPct val="85000"/>
              </a:lnSpc>
            </a:pPr>
            <a:r>
              <a:rPr lang="en-GB" altLang="zh-CN" b="1">
                <a:latin typeface="微软雅黑" pitchFamily="34" charset="-122"/>
                <a:ea typeface="微软雅黑" pitchFamily="34" charset="-122"/>
              </a:rPr>
              <a:t>     myfunc1();</a:t>
            </a:r>
          </a:p>
          <a:p>
            <a:pPr>
              <a:lnSpc>
                <a:spcPct val="85000"/>
              </a:lnSpc>
            </a:pPr>
            <a:r>
              <a:rPr lang="en-GB" altLang="zh-CN" b="1">
                <a:latin typeface="微软雅黑" pitchFamily="34" charset="-122"/>
                <a:ea typeface="微软雅黑" pitchFamily="34" charset="-122"/>
              </a:rPr>
              <a:t>     </a:t>
            </a:r>
            <a:r>
              <a:rPr lang="en-GB" altLang="zh-CN" b="1">
                <a:solidFill>
                  <a:srgbClr val="3366FF"/>
                </a:solidFill>
                <a:latin typeface="微软雅黑" pitchFamily="34" charset="-122"/>
                <a:ea typeface="微软雅黑" pitchFamily="34" charset="-122"/>
              </a:rPr>
              <a:t>/* </a:t>
            </a:r>
            <a:r>
              <a:rPr lang="zh-CN" altLang="en-GB" b="1">
                <a:solidFill>
                  <a:srgbClr val="3366FF"/>
                </a:solidFill>
                <a:latin typeface="微软雅黑" pitchFamily="34" charset="-122"/>
                <a:ea typeface="微软雅黑" pitchFamily="34" charset="-122"/>
              </a:rPr>
              <a:t>关闭（卸载）共享库文件 *</a:t>
            </a:r>
            <a:r>
              <a:rPr lang="en-GB" altLang="zh-CN" b="1">
                <a:solidFill>
                  <a:srgbClr val="3366FF"/>
                </a:solidFill>
                <a:latin typeface="微软雅黑" pitchFamily="34" charset="-122"/>
                <a:ea typeface="微软雅黑" pitchFamily="34" charset="-122"/>
              </a:rPr>
              <a:t>/</a:t>
            </a:r>
          </a:p>
          <a:p>
            <a:pPr>
              <a:lnSpc>
                <a:spcPct val="85000"/>
              </a:lnSpc>
            </a:pPr>
            <a:r>
              <a:rPr lang="en-GB" altLang="zh-CN" b="1">
                <a:latin typeface="微软雅黑" pitchFamily="34" charset="-122"/>
                <a:ea typeface="微软雅黑" pitchFamily="34" charset="-122"/>
              </a:rPr>
              <a:t>     if (</a:t>
            </a:r>
            <a:r>
              <a:rPr lang="en-GB" altLang="zh-CN" b="1">
                <a:solidFill>
                  <a:srgbClr val="FF0000"/>
                </a:solidFill>
                <a:latin typeface="微软雅黑" pitchFamily="34" charset="-122"/>
                <a:ea typeface="微软雅黑" pitchFamily="34" charset="-122"/>
              </a:rPr>
              <a:t>dlclose(handle)</a:t>
            </a:r>
            <a:r>
              <a:rPr lang="en-GB" altLang="zh-CN" b="1">
                <a:latin typeface="微软雅黑" pitchFamily="34" charset="-122"/>
                <a:ea typeface="微软雅黑" pitchFamily="34" charset="-122"/>
              </a:rPr>
              <a:t> &lt; 0) {</a:t>
            </a:r>
          </a:p>
          <a:p>
            <a:pPr>
              <a:lnSpc>
                <a:spcPct val="85000"/>
              </a:lnSpc>
            </a:pPr>
            <a:r>
              <a:rPr lang="en-GB" altLang="zh-CN" b="1">
                <a:latin typeface="微软雅黑" pitchFamily="34" charset="-122"/>
                <a:ea typeface="微软雅黑" pitchFamily="34" charset="-122"/>
              </a:rPr>
              <a:t>         	fprintf(stderr, "%s\n", dlerror());</a:t>
            </a:r>
          </a:p>
          <a:p>
            <a:pPr>
              <a:lnSpc>
                <a:spcPct val="85000"/>
              </a:lnSpc>
            </a:pPr>
            <a:r>
              <a:rPr lang="en-GB" altLang="zh-CN" b="1">
                <a:latin typeface="微软雅黑" pitchFamily="34" charset="-122"/>
                <a:ea typeface="微软雅黑" pitchFamily="34" charset="-122"/>
              </a:rPr>
              <a:t>	exit(1);</a:t>
            </a:r>
          </a:p>
          <a:p>
            <a:pPr>
              <a:lnSpc>
                <a:spcPct val="85000"/>
              </a:lnSpc>
            </a:pPr>
            <a:r>
              <a:rPr lang="en-GB" altLang="zh-CN" b="1">
                <a:latin typeface="微软雅黑" pitchFamily="34" charset="-122"/>
                <a:ea typeface="微软雅黑" pitchFamily="34" charset="-122"/>
              </a:rPr>
              <a:t>     }</a:t>
            </a:r>
          </a:p>
          <a:p>
            <a:pPr>
              <a:lnSpc>
                <a:spcPct val="85000"/>
              </a:lnSpc>
            </a:pPr>
            <a:r>
              <a:rPr lang="en-GB" altLang="zh-CN" b="1">
                <a:latin typeface="微软雅黑" pitchFamily="34" charset="-122"/>
                <a:ea typeface="微软雅黑" pitchFamily="34" charset="-122"/>
              </a:rPr>
              <a:t>     return 0;</a:t>
            </a:r>
          </a:p>
          <a:p>
            <a:pPr>
              <a:lnSpc>
                <a:spcPct val="85000"/>
              </a:lnSpc>
            </a:pPr>
            <a:r>
              <a:rPr lang="en-GB" altLang="zh-CN" b="1">
                <a:latin typeface="微软雅黑" pitchFamily="34" charset="-122"/>
                <a:ea typeface="微软雅黑" pitchFamily="34" charset="-122"/>
              </a:rPr>
              <a:t>}</a:t>
            </a:r>
          </a:p>
        </p:txBody>
      </p:sp>
      <p:sp>
        <p:nvSpPr>
          <p:cNvPr id="748550" name="Rectangle 6"/>
          <p:cNvSpPr>
            <a:spLocks noChangeArrowheads="1"/>
          </p:cNvSpPr>
          <p:nvPr/>
        </p:nvSpPr>
        <p:spPr bwMode="auto">
          <a:xfrm>
            <a:off x="127000" y="766763"/>
            <a:ext cx="2511425" cy="4054475"/>
          </a:xfrm>
          <a:prstGeom prst="rect">
            <a:avLst/>
          </a:prstGeom>
          <a:noFill/>
          <a:ln w="9525">
            <a:noFill/>
            <a:miter lim="800000"/>
            <a:headEnd/>
            <a:tailEnd/>
          </a:ln>
          <a:effectLst/>
        </p:spPr>
        <p:txBody>
          <a:bodyPr>
            <a:spAutoFit/>
          </a:bodyPr>
          <a:lstStyle/>
          <a:p>
            <a:pPr>
              <a:lnSpc>
                <a:spcPct val="125000"/>
              </a:lnSpc>
              <a:spcBef>
                <a:spcPct val="50000"/>
              </a:spcBef>
            </a:pPr>
            <a:r>
              <a:rPr lang="zh-CN" altLang="en-US" sz="2000" b="1" dirty="0">
                <a:latin typeface="微软雅黑" pitchFamily="34" charset="-122"/>
                <a:ea typeface="微软雅黑" pitchFamily="34" charset="-122"/>
              </a:rPr>
              <a:t>可通过动态链接器接口提供的函数在运行时进行动态链接</a:t>
            </a:r>
          </a:p>
          <a:p>
            <a:pPr>
              <a:lnSpc>
                <a:spcPct val="125000"/>
              </a:lnSpc>
              <a:spcBef>
                <a:spcPct val="50000"/>
              </a:spcBef>
            </a:pPr>
            <a:r>
              <a:rPr lang="zh-CN" altLang="en-US" sz="2000" b="1" dirty="0">
                <a:latin typeface="微软雅黑" pitchFamily="34" charset="-122"/>
                <a:ea typeface="微软雅黑" pitchFamily="34" charset="-122"/>
              </a:rPr>
              <a:t>类</a:t>
            </a:r>
            <a:r>
              <a:rPr lang="en-US" altLang="zh-CN" sz="2000" b="1" dirty="0">
                <a:latin typeface="微软雅黑" pitchFamily="34" charset="-122"/>
                <a:ea typeface="微软雅黑" pitchFamily="34" charset="-122"/>
              </a:rPr>
              <a:t>UNIX</a:t>
            </a:r>
            <a:r>
              <a:rPr lang="zh-CN" altLang="en-US" sz="2000" b="1" dirty="0">
                <a:latin typeface="微软雅黑" pitchFamily="34" charset="-122"/>
                <a:ea typeface="微软雅黑" pitchFamily="34" charset="-122"/>
              </a:rPr>
              <a:t>系统中的动态链接器接口定义了相应的函数，如</a:t>
            </a:r>
            <a:r>
              <a:rPr lang="en-US" altLang="zh-CN" sz="2000" b="1" dirty="0" err="1">
                <a:latin typeface="微软雅黑" pitchFamily="34" charset="-122"/>
                <a:ea typeface="微软雅黑" pitchFamily="34" charset="-122"/>
              </a:rPr>
              <a:t>dlopen</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dlsym</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dlerror</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dlclose</a:t>
            </a:r>
            <a:r>
              <a:rPr lang="zh-CN" altLang="en-US" sz="2000" b="1" dirty="0">
                <a:latin typeface="微软雅黑" pitchFamily="34" charset="-122"/>
                <a:ea typeface="微软雅黑" pitchFamily="34" charset="-122"/>
              </a:rPr>
              <a:t>等，其头文件为</a:t>
            </a:r>
            <a:r>
              <a:rPr lang="en-US" altLang="zh-CN" sz="2000" b="1" dirty="0" err="1">
                <a:latin typeface="微软雅黑" pitchFamily="34" charset="-122"/>
                <a:ea typeface="微软雅黑" pitchFamily="34" charset="-122"/>
              </a:rPr>
              <a:t>dlfcn.h</a:t>
            </a:r>
            <a:r>
              <a:rPr lang="zh-CN" altLang="en-US" sz="2000" dirty="0">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28116</TotalTime>
  <Words>1442</Words>
  <Application>Microsoft Office PowerPoint</Application>
  <PresentationFormat>全屏显示(4:3)</PresentationFormat>
  <Paragraphs>145</Paragraphs>
  <Slides>11</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黑体</vt:lpstr>
      <vt:lpstr>宋体</vt:lpstr>
      <vt:lpstr>微软雅黑</vt:lpstr>
      <vt:lpstr>Arial</vt:lpstr>
      <vt:lpstr>Arial Narrow</vt:lpstr>
      <vt:lpstr>Courier New</vt:lpstr>
      <vt:lpstr>默认设计模板</vt:lpstr>
      <vt:lpstr>  第四章 程序的链接  目标文件格式 符号解析与重定位 共享库与动态链接</vt:lpstr>
      <vt:lpstr>可执行文件的链接生成</vt:lpstr>
      <vt:lpstr>程序的链接</vt:lpstr>
      <vt:lpstr>动态链接的共享库（Shared Libraries） </vt:lpstr>
      <vt:lpstr>共享库（Shared Libraries）</vt:lpstr>
      <vt:lpstr>自定义一个动态共享库文件</vt:lpstr>
      <vt:lpstr>加载时动态链接 </vt:lpstr>
      <vt:lpstr>加载时动态链接</vt:lpstr>
      <vt:lpstr>运行时动态链接</vt:lpstr>
      <vt:lpstr>本章小结</vt:lpstr>
      <vt:lpstr>本章小结</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Luo</cp:lastModifiedBy>
  <cp:revision>2932</cp:revision>
  <dcterms:created xsi:type="dcterms:W3CDTF">2008-04-26T09:05:28Z</dcterms:created>
  <dcterms:modified xsi:type="dcterms:W3CDTF">2016-05-12T01:53:51Z</dcterms:modified>
</cp:coreProperties>
</file>