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088" r:id="rId2"/>
    <p:sldId id="1091" r:id="rId3"/>
    <p:sldId id="1092" r:id="rId4"/>
    <p:sldId id="1093" r:id="rId5"/>
    <p:sldId id="1094" r:id="rId6"/>
    <p:sldId id="1095" r:id="rId7"/>
    <p:sldId id="1096" r:id="rId8"/>
    <p:sldId id="1097" r:id="rId9"/>
    <p:sldId id="1098" r:id="rId10"/>
    <p:sldId id="1099" r:id="rId11"/>
    <p:sldId id="1100" r:id="rId12"/>
    <p:sldId id="1101" r:id="rId13"/>
    <p:sldId id="1102" r:id="rId14"/>
    <p:sldId id="1103" r:id="rId15"/>
    <p:sldId id="1104" r:id="rId16"/>
    <p:sldId id="1105" r:id="rId17"/>
    <p:sldId id="1106" r:id="rId18"/>
    <p:sldId id="1107" r:id="rId19"/>
    <p:sldId id="1108" r:id="rId20"/>
    <p:sldId id="110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CC"/>
    <a:srgbClr val="0066FF"/>
    <a:srgbClr val="009242"/>
    <a:srgbClr val="FF0000"/>
    <a:srgbClr val="3366FF"/>
    <a:srgbClr val="99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5" autoAdjust="0"/>
    <p:restoredTop sz="99804" autoAdjust="0"/>
  </p:normalViewPr>
  <p:slideViewPr>
    <p:cSldViewPr snapToGrid="0">
      <p:cViewPr varScale="1">
        <p:scale>
          <a:sx n="116" d="100"/>
          <a:sy n="116" d="100"/>
        </p:scale>
        <p:origin x="13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4A88935-A940-4742-91B1-E0C04BD25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8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r>
              <a:rPr lang="zh-CN" altLang="en-US" smtClean="0"/>
              <a:t>一种情况：上课时由于机器死机（</a:t>
            </a:r>
            <a:r>
              <a:rPr lang="en-US" altLang="zh-CN" smtClean="0"/>
              <a:t>PPT</a:t>
            </a:r>
            <a:r>
              <a:rPr lang="zh-CN" altLang="en-US" smtClean="0"/>
              <a:t>不能放）或屏幕保护（黑屏）等，使上课不能再正常继续下去</a:t>
            </a:r>
            <a:r>
              <a:rPr lang="en-US" altLang="zh-CN" smtClean="0"/>
              <a:t>----“</a:t>
            </a:r>
            <a:r>
              <a:rPr lang="zh-CN" altLang="en-US" smtClean="0"/>
              <a:t>内部异常”</a:t>
            </a:r>
          </a:p>
          <a:p>
            <a:r>
              <a:rPr lang="zh-CN" altLang="en-US" smtClean="0"/>
              <a:t>另一种情况：上课时突然有紧急事情需要上课老师出去处理一下，回头继续上课</a:t>
            </a:r>
            <a:r>
              <a:rPr lang="en-US" altLang="zh-CN" smtClean="0"/>
              <a:t>----“</a:t>
            </a:r>
            <a:r>
              <a:rPr lang="zh-CN" altLang="en-US" smtClean="0"/>
              <a:t>外部中断”</a:t>
            </a:r>
          </a:p>
          <a:p>
            <a:r>
              <a:rPr lang="zh-CN" altLang="en-US" smtClean="0"/>
              <a:t>打铃下课是“内部异常”还是“外部中断”？</a:t>
            </a:r>
          </a:p>
        </p:txBody>
      </p:sp>
    </p:spTree>
    <p:extLst>
      <p:ext uri="{BB962C8B-B14F-4D97-AF65-F5344CB8AC3E}">
        <p14:creationId xmlns:p14="http://schemas.microsoft.com/office/powerpoint/2010/main" val="286757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7749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29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54050"/>
            <a:ext cx="4652963" cy="3489325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066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232B-BF27-4B9F-9B6D-22D26EAF8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5" descr="nordribg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5" y="1284889"/>
            <a:ext cx="9144000" cy="235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1"/>
          <p:cNvGrpSpPr>
            <a:grpSpLocks/>
          </p:cNvGrpSpPr>
          <p:nvPr userDrawn="1"/>
        </p:nvGrpSpPr>
        <p:grpSpPr bwMode="auto">
          <a:xfrm>
            <a:off x="20865" y="1302763"/>
            <a:ext cx="2302328" cy="2333295"/>
            <a:chOff x="432" y="1824"/>
            <a:chExt cx="1824" cy="1657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32" y="254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864" y="230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864" y="278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296" y="254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1296" y="206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864" y="182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728" y="182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296" y="302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 flipV="1">
            <a:off x="-20865" y="3793056"/>
            <a:ext cx="9144000" cy="46260"/>
          </a:xfrm>
          <a:prstGeom prst="rect">
            <a:avLst/>
          </a:prstGeom>
          <a:solidFill>
            <a:srgbClr val="00253E"/>
          </a:solidFill>
          <a:ln w="9525">
            <a:solidFill>
              <a:srgbClr val="00253E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3" name="Picture 18" descr="C:\Documents and Settings\dell\桌面\logoc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0" y="39025"/>
            <a:ext cx="1986643" cy="67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80EB4-407F-4978-8D43-6F3B18F70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6A83-DCC2-4227-A0C4-A264F0F98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FFF5E-9B8A-40F6-A2B8-7C666B53D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5" descr="nordribg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832"/>
            <a:ext cx="9144000" cy="65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"/>
          <p:cNvGrpSpPr>
            <a:grpSpLocks/>
          </p:cNvGrpSpPr>
          <p:nvPr userDrawn="1"/>
        </p:nvGrpSpPr>
        <p:grpSpPr bwMode="auto">
          <a:xfrm>
            <a:off x="177800" y="0"/>
            <a:ext cx="514350" cy="623888"/>
            <a:chOff x="432" y="1824"/>
            <a:chExt cx="1824" cy="1657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432" y="254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864" y="230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864" y="278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296" y="254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1296" y="206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864" y="182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1728" y="182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1296" y="3024"/>
              <a:ext cx="528" cy="457"/>
            </a:xfrm>
            <a:prstGeom prst="hexagon">
              <a:avLst>
                <a:gd name="adj" fmla="val 28884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7" name="Rectangle 12"/>
          <p:cNvSpPr>
            <a:spLocks noChangeArrowheads="1"/>
          </p:cNvSpPr>
          <p:nvPr userDrawn="1"/>
        </p:nvSpPr>
        <p:spPr bwMode="auto">
          <a:xfrm flipV="1">
            <a:off x="0" y="664976"/>
            <a:ext cx="9144000" cy="46441"/>
          </a:xfrm>
          <a:prstGeom prst="rect">
            <a:avLst/>
          </a:prstGeom>
          <a:solidFill>
            <a:srgbClr val="00253E"/>
          </a:solidFill>
          <a:ln w="9525">
            <a:solidFill>
              <a:srgbClr val="00253E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9" name="Picture 18" descr="szu"/>
          <p:cNvPicPr>
            <a:picLocks noChangeAspect="1" noChangeArrowheads="1"/>
          </p:cNvPicPr>
          <p:nvPr userDrawn="1"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29" y="672"/>
            <a:ext cx="1048871" cy="63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E3C9B-204C-4B90-9F5E-D227E61DD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7259F-F984-466E-A45C-C8560BC04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FD471-F79A-44A1-9C72-D250900A70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29EB9-9AD1-41AF-BF28-FEB9E3260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E790-ECB7-42D4-8B2B-26AB54CA9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F7F7D-950A-4C77-A2E6-6F37AE7E0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9286-427E-4947-BBB1-A82735449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97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18F628C-7117-4CBE-BA5E-A227A5CAF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0712" y="1204317"/>
            <a:ext cx="58225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>
                <a:solidFill>
                  <a:srgbClr val="FF0000"/>
                </a:solidFill>
              </a:rPr>
              <a:t/>
            </a:r>
            <a:br>
              <a:rPr lang="zh-CN" altLang="en-US" sz="2800" dirty="0">
                <a:solidFill>
                  <a:srgbClr val="FF0000"/>
                </a:solidFill>
              </a:rPr>
            </a:br>
            <a:r>
              <a:rPr lang="zh-CN" altLang="en-US" sz="4800" b="1" dirty="0" smtClean="0">
                <a:solidFill>
                  <a:srgbClr val="FF0000"/>
                </a:solidFill>
                <a:latin typeface="+mj-ea"/>
                <a:ea typeface="+mj-ea"/>
              </a:rPr>
              <a:t>第八章 </a:t>
            </a:r>
            <a:r>
              <a:rPr lang="zh-CN" altLang="en-US" sz="4800" b="1" dirty="0">
                <a:solidFill>
                  <a:srgbClr val="FF0000"/>
                </a:solidFill>
                <a:latin typeface="+mj-ea"/>
                <a:ea typeface="+mj-ea"/>
              </a:rPr>
              <a:t>异常控制流</a:t>
            </a:r>
            <a:r>
              <a:rPr lang="en-US" altLang="zh-CN" sz="4400" b="1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zh-CN" sz="4400" b="1" dirty="0">
                <a:solidFill>
                  <a:srgbClr val="FF0000"/>
                </a:solidFill>
                <a:latin typeface="+mj-ea"/>
                <a:ea typeface="+mj-ea"/>
              </a:rPr>
            </a:br>
            <a:endParaRPr lang="en-US" altLang="zh-CN" sz="4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59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异常举例</a:t>
            </a:r>
            <a:r>
              <a:rPr lang="en-US" altLang="zh-CN" smtClean="0">
                <a:latin typeface="黑体"/>
              </a:rPr>
              <a:t>—</a:t>
            </a:r>
            <a:r>
              <a:rPr lang="zh-CN" altLang="en-US" smtClean="0"/>
              <a:t>页故障</a:t>
            </a:r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313" y="792163"/>
            <a:ext cx="8680450" cy="5754687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系统中一个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语言源程序 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如下： 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1	int a[1000];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2	int 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3	main( )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	{  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	   a[10]=1;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	   a[1000]=3;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	   a[10000]=4;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8	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假设编译、汇编和链接后，第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行源代码对应的指令序列如下：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   8048300: c7 05 28 90 04 08 01 00 00 00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$0x1, 0x8049028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   8048309: c7 05 a0 9f 04 08 03 00 00 00 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$0x3, 0x8049fa0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   8048313: c7 05 40 2c 05 08 04 00 00 00 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$0x4, 0x8052c40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已知页大小为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，若在运行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对应的进程时，系统中无其他进程在运行，则：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对于上述三条指令的执行，在取指令时是否可能发生页故障？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在数据访问时分别会发生什么问题？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哪些问题是可恢复的？哪些问题是不可恢复的？</a:t>
            </a:r>
          </a:p>
        </p:txBody>
      </p:sp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2627313" y="1211263"/>
            <a:ext cx="6313487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行指令取数据时是否发生页故障，</a:t>
            </a:r>
            <a:r>
              <a:rPr lang="en-US" altLang="zh-CN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a[1000]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（地址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0x8049fa0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）的访问是对所在页面（首址为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0x08049000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）的第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次访问，故在主存，不会发生缺页。但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a[1000]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实际不存在，只不过编译器未检查数组边界，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0x8049fa0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</a:t>
            </a:r>
            <a:r>
              <a:rPr lang="zh-CN" altLang="en-US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的地址，故该指令执行结果</a:t>
            </a:r>
            <a:r>
              <a:rPr lang="zh-CN" altLang="en-US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被赋值为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96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异常举例</a:t>
            </a:r>
            <a:r>
              <a:rPr lang="en-US" altLang="zh-CN" smtClean="0">
                <a:latin typeface="黑体"/>
              </a:rPr>
              <a:t>—</a:t>
            </a:r>
            <a:r>
              <a:rPr lang="zh-CN" altLang="en-US" smtClean="0"/>
              <a:t>页故障</a:t>
            </a:r>
          </a:p>
        </p:txBody>
      </p:sp>
      <p:sp>
        <p:nvSpPr>
          <p:cNvPr id="769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313" y="792163"/>
            <a:ext cx="8680450" cy="5754687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IA-32/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系统中一个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语言源程序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如下： 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1	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a[1000];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2	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3	main( )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4	{  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5	   a[10]=1;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6	   a[1000]=3;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7	   a[10000]=4;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8	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假设编译、汇编和链接后，第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行源代码对应的指令序列如下：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5   8048300: c7 05 28 90 04 08 01 00 00 00  </a:t>
            </a:r>
            <a:r>
              <a:rPr lang="en-US" altLang="zh-CN" sz="19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19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  $0x1, 0x8049028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6   8048309: c7 05 a0 9f 04 08 03 00 00 00   </a:t>
            </a:r>
            <a:r>
              <a:rPr lang="en-US" altLang="zh-CN" sz="19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19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  $0x3, 0x8049fa0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7   8048313: c7 05 40 2c 05 08 04 00 00 00   </a:t>
            </a:r>
            <a:r>
              <a:rPr lang="en-US" altLang="zh-CN" sz="1900" dirty="0" err="1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1900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  $0x4, 0x8052c40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已知页大小为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，若在运行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对应的进程时，系统中无其他进程在运行，则：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对于上述三条指令的执行，在取指令时是否可能发生页故障？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在数据访问时分别会发生什么问题？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哪些问题是可恢复的？哪些问题是不可恢复的？</a:t>
            </a: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2360052" y="981916"/>
            <a:ext cx="6783947" cy="28992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9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行指令取数据时是否发生页故障，</a:t>
            </a:r>
            <a:r>
              <a:rPr lang="en-US" altLang="zh-CN" sz="19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19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</a:pP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0x8052c40</a:t>
            </a:r>
            <a:r>
              <a:rPr lang="zh-CN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偏离数组首址0x8049000已达4</a:t>
            </a:r>
            <a:r>
              <a:rPr lang="zh-CN" altLang="zh-CN" sz="1900" b="1" dirty="0">
                <a:solidFill>
                  <a:srgbClr val="FF0000"/>
                </a:solidFill>
                <a:ea typeface="微软雅黑" pitchFamily="34" charset="-122"/>
              </a:rPr>
              <a:t>×</a:t>
            </a:r>
            <a:r>
              <a:rPr lang="zh-CN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+4=40004个单元，即偏离了9个页面，很可能超出可读写区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范围</a:t>
            </a:r>
            <a:r>
              <a:rPr lang="zh-CN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</a:t>
            </a:r>
            <a:r>
              <a:rPr lang="zh-CN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执行该指令时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zh-CN" sz="19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r>
              <a:rPr lang="zh-CN" altLang="en-US" sz="19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保护违例</a:t>
            </a:r>
            <a:r>
              <a:rPr lang="zh-CN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页故障处理程序发送一个</a:t>
            </a:r>
            <a:r>
              <a:rPr lang="zh-CN" altLang="en-US" sz="19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“段错误”信号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SIGSEGV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）给用户进程，用户进程接受到该信号后就调出一个</a:t>
            </a:r>
            <a:r>
              <a:rPr lang="zh-CN" altLang="en-US" sz="19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信号处理程序执行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，该信号处理程序根据信号类型，在屏幕上显示“段故障</a:t>
            </a:r>
            <a:r>
              <a:rPr lang="zh-CN" altLang="en-US" sz="1900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segmentation fault</a:t>
            </a:r>
            <a:r>
              <a:rPr lang="zh-CN" altLang="en-US" sz="1900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）”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信息，并终止用户进程。</a:t>
            </a:r>
            <a:endParaRPr lang="en-US" altLang="zh-CN" sz="19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8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561975"/>
          </a:xfrm>
        </p:spPr>
        <p:txBody>
          <a:bodyPr/>
          <a:lstStyle/>
          <a:p>
            <a:r>
              <a:rPr lang="zh-CN" altLang="en-US" smtClean="0"/>
              <a:t>陷阱（</a:t>
            </a:r>
            <a:r>
              <a:rPr lang="en-US" altLang="zh-CN" smtClean="0"/>
              <a:t>Trap</a:t>
            </a:r>
            <a:r>
              <a:rPr lang="zh-CN" altLang="en-US" smtClean="0"/>
              <a:t>）异常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79463"/>
            <a:ext cx="8843963" cy="777875"/>
          </a:xfrm>
        </p:spPr>
        <p:txBody>
          <a:bodyPr/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陷阱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也称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自陷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陷入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陷阱指令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（也称为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自陷指令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）时，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调出特定程序进行相应处理，处理结束后返回到陷阱指令的下一条指令执行。</a:t>
            </a:r>
          </a:p>
        </p:txBody>
      </p:sp>
      <p:sp>
        <p:nvSpPr>
          <p:cNvPr id="770052" name="Rectangle 17"/>
          <p:cNvSpPr>
            <a:spLocks noChangeArrowheads="1"/>
          </p:cNvSpPr>
          <p:nvPr/>
        </p:nvSpPr>
        <p:spPr bwMode="auto">
          <a:xfrm>
            <a:off x="825500" y="1644650"/>
            <a:ext cx="7570788" cy="1968500"/>
          </a:xfrm>
          <a:prstGeom prst="rect">
            <a:avLst/>
          </a:prstGeom>
          <a:solidFill>
            <a:srgbClr val="E9E1C9"/>
          </a:solidFill>
          <a:ln w="28575" algn="ctr">
            <a:noFill/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 eaLnBrk="0" hangingPunct="0"/>
            <a:endParaRPr lang="en-US" altLang="zh-CN" sz="2400" b="1">
              <a:latin typeface="Calibri" pitchFamily="34" charset="0"/>
            </a:endParaRP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649538" y="1700213"/>
            <a:ext cx="1247775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zh-CN" altLang="en-US" sz="2100" b="1">
                <a:solidFill>
                  <a:srgbClr val="CC3300"/>
                </a:solidFill>
                <a:latin typeface="Calibri" pitchFamily="34" charset="0"/>
                <a:ea typeface="微软雅黑" pitchFamily="34" charset="-122"/>
              </a:rPr>
              <a:t>用户进程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651500" y="1685925"/>
            <a:ext cx="57785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OS</a:t>
            </a:r>
          </a:p>
        </p:txBody>
      </p:sp>
      <p:sp>
        <p:nvSpPr>
          <p:cNvPr id="770055" name="Line 6"/>
          <p:cNvSpPr>
            <a:spLocks noChangeShapeType="1"/>
          </p:cNvSpPr>
          <p:nvPr/>
        </p:nvSpPr>
        <p:spPr bwMode="auto">
          <a:xfrm>
            <a:off x="3233738" y="2078038"/>
            <a:ext cx="0" cy="598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2689225"/>
            <a:ext cx="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 flipH="1">
            <a:off x="3235325" y="2952750"/>
            <a:ext cx="14288" cy="614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3587750" y="2279650"/>
            <a:ext cx="2225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9" tIns="44446" rIns="90479" bIns="44446">
            <a:spAutoFit/>
          </a:bodyPr>
          <a:lstStyle/>
          <a:p>
            <a:pPr eaLnBrk="0" hangingPunct="0"/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陷入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内核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113463" y="2555875"/>
            <a:ext cx="204628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9" tIns="44446" rIns="90479" bIns="44446">
            <a:spAutoFit/>
          </a:bodyPr>
          <a:lstStyle/>
          <a:p>
            <a:pPr eaLnBrk="0" hangingPunct="0"/>
            <a:r>
              <a:rPr lang="zh-CN" altLang="en-US" sz="2000" b="1">
                <a:latin typeface="Calibri" pitchFamily="34" charset="0"/>
                <a:ea typeface="微软雅黑" pitchFamily="34" charset="-122"/>
              </a:rPr>
              <a:t>具体的陷阱处理（如系统调用）</a:t>
            </a:r>
            <a:endParaRPr lang="en-US" altLang="zh-CN" i="1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471863" y="3094038"/>
            <a:ext cx="19462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>
              <a:buFont typeface="Arial" charset="0"/>
              <a:buChar char="•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返回下条指令</a:t>
            </a:r>
            <a:endParaRPr lang="en-US" altLang="zh-CN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909638" y="2428875"/>
            <a:ext cx="804862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9" tIns="44446" rIns="90479" bIns="44446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事件</a:t>
            </a:r>
          </a:p>
        </p:txBody>
      </p:sp>
      <p:sp>
        <p:nvSpPr>
          <p:cNvPr id="770062" name="Text Box 15"/>
          <p:cNvSpPr txBox="1">
            <a:spLocks noChangeArrowheads="1"/>
          </p:cNvSpPr>
          <p:nvPr/>
        </p:nvSpPr>
        <p:spPr bwMode="auto">
          <a:xfrm>
            <a:off x="2009775" y="2393950"/>
            <a:ext cx="1384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陷阱指令</a:t>
            </a: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019300" y="2800350"/>
            <a:ext cx="1200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Calibri" pitchFamily="34" charset="0"/>
                <a:ea typeface="微软雅黑" pitchFamily="34" charset="-122"/>
              </a:rPr>
              <a:t>下条指令</a:t>
            </a: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658938" y="2614613"/>
            <a:ext cx="4095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5" name="Line 17"/>
          <p:cNvSpPr>
            <a:spLocks noChangeShapeType="1"/>
          </p:cNvSpPr>
          <p:nvPr/>
        </p:nvSpPr>
        <p:spPr bwMode="auto">
          <a:xfrm>
            <a:off x="3208338" y="2660650"/>
            <a:ext cx="2728912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66" name="Line 18"/>
          <p:cNvSpPr>
            <a:spLocks noChangeShapeType="1"/>
          </p:cNvSpPr>
          <p:nvPr/>
        </p:nvSpPr>
        <p:spPr bwMode="auto">
          <a:xfrm flipH="1" flipV="1">
            <a:off x="3249613" y="2924175"/>
            <a:ext cx="2700337" cy="333375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68" name="Rectangle 20"/>
          <p:cNvSpPr>
            <a:spLocks noChangeArrowheads="1"/>
          </p:cNvSpPr>
          <p:nvPr/>
        </p:nvSpPr>
        <p:spPr bwMode="auto">
          <a:xfrm>
            <a:off x="277019" y="3534522"/>
            <a:ext cx="858996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陷阱的作用之一是在用户和内核之间提供一个像过程一样的接口，这个接口称为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，用户程序利用这个接口可方便地使用操作系统内核提供的一些服务。操作系统给每个服务编一个号，称为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系统调用号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。例如，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fork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的调用号分别是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处理器中的 </a:t>
            </a:r>
            <a:r>
              <a:rPr lang="en-US" altLang="zh-CN" sz="2000" b="1" dirty="0" err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err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sysenter</a:t>
            </a:r>
            <a:r>
              <a:rPr lang="en-US" altLang="zh-CN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处理器中的</a:t>
            </a:r>
            <a:r>
              <a:rPr lang="zh-CN" altLang="en-US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指令等都属于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陷阱指令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陷阱指令异常称为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编程异常（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programmed exception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，这些指令包括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INT 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into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（溢出检查）、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bound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（地址越界检查）等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868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70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70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70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  <p:bldP spid="476168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  <p:bldP spid="770065" grpId="0" animBg="1"/>
      <p:bldP spid="7700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66700" y="3330575"/>
            <a:ext cx="5907088" cy="2286000"/>
          </a:xfrm>
          <a:prstGeom prst="rect">
            <a:avLst/>
          </a:prstGeom>
          <a:solidFill>
            <a:srgbClr val="E9E1C9"/>
          </a:solidFill>
          <a:ln w="28575" algn="ctr">
            <a:noFill/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 eaLnBrk="0" hangingPunct="0"/>
            <a:endParaRPr lang="en-US" altLang="zh-CN" sz="2400" b="1">
              <a:latin typeface="Calibri" pitchFamily="34" charset="0"/>
            </a:endParaRPr>
          </a:p>
        </p:txBody>
      </p:sp>
      <p:sp>
        <p:nvSpPr>
          <p:cNvPr id="70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127000"/>
            <a:ext cx="7123113" cy="4222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Trap</a:t>
            </a:r>
            <a:r>
              <a:rPr lang="zh-CN" altLang="en-US" smtClean="0"/>
              <a:t>举例</a:t>
            </a:r>
            <a:r>
              <a:rPr lang="en-US" altLang="zh-CN" smtClean="0">
                <a:ea typeface="宋体" pitchFamily="2" charset="-122"/>
              </a:rPr>
              <a:t>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296863" y="773113"/>
            <a:ext cx="8366125" cy="1089025"/>
          </a:xfrm>
        </p:spPr>
        <p:txBody>
          <a:bodyPr/>
          <a:lstStyle/>
          <a:p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用户程序中调用函数</a:t>
            </a: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 open(filename, options)</a:t>
            </a:r>
          </a:p>
          <a:p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函数执行陷阱指令（即系统调用指令</a:t>
            </a:r>
            <a:r>
              <a:rPr lang="zh-CN" altLang="en-US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int”</a:t>
            </a:r>
            <a:r>
              <a:rPr lang="zh-CN" altLang="en-US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200" b="0" smtClean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779463" y="1706563"/>
            <a:ext cx="6296025" cy="1549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0804d070 &lt;__libc_open&gt;: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. . .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804d082:	cd 80             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    $0x80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804d084:	5b                   	pop    %ebx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82713" y="3432175"/>
            <a:ext cx="1771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en-US" altLang="zh-CN" sz="2400" b="1" i="1">
                <a:solidFill>
                  <a:srgbClr val="CC3300"/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673600" y="3562350"/>
            <a:ext cx="5254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en-US" altLang="zh-CN" sz="2400" b="1" i="1">
                <a:solidFill>
                  <a:srgbClr val="CC3300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225675" y="3852863"/>
            <a:ext cx="0" cy="598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189163" y="4457700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002213" y="4464050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2206625" y="4643438"/>
            <a:ext cx="2801938" cy="4302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205038" y="4656138"/>
            <a:ext cx="6350" cy="909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051175" y="4064000"/>
            <a:ext cx="10922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zh-CN" altLang="en-US" sz="2100" b="1">
                <a:latin typeface="微软雅黑" pitchFamily="34" charset="-122"/>
                <a:ea typeface="微软雅黑" pitchFamily="34" charset="-122"/>
              </a:rPr>
              <a:t>陷入</a:t>
            </a:r>
            <a:r>
              <a:rPr lang="en-US" altLang="zh-CN" sz="2100" b="1">
                <a:latin typeface="微软雅黑" pitchFamily="34" charset="-122"/>
                <a:ea typeface="微软雅黑" pitchFamily="34" charset="-122"/>
              </a:rPr>
              <a:t>OS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032375" y="4405313"/>
            <a:ext cx="12192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9" tIns="44446" rIns="90479" bIns="44446">
            <a:spAutoFit/>
          </a:bodyPr>
          <a:lstStyle/>
          <a:p>
            <a:pPr eaLnBrk="0" hangingPunct="0"/>
            <a:r>
              <a:rPr lang="zh-CN" altLang="en-US" sz="2100" b="1">
                <a:latin typeface="Calibri" pitchFamily="34" charset="0"/>
                <a:ea typeface="微软雅黑" pitchFamily="34" charset="-122"/>
              </a:rPr>
              <a:t>文件打开操作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51063" y="4945063"/>
            <a:ext cx="25781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zh-CN" altLang="en-US" sz="2100" b="1">
                <a:latin typeface="微软雅黑" pitchFamily="34" charset="-122"/>
                <a:ea typeface="微软雅黑" pitchFamily="34" charset="-122"/>
              </a:rPr>
              <a:t>返回到</a:t>
            </a:r>
            <a:r>
              <a:rPr lang="en-US" altLang="zh-CN" sz="2100" b="1"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zh-CN" altLang="en-US" sz="2100" b="1">
                <a:latin typeface="微软雅黑" pitchFamily="34" charset="-122"/>
                <a:ea typeface="微软雅黑" pitchFamily="34" charset="-122"/>
              </a:rPr>
              <a:t>指令执行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41350" y="4197350"/>
            <a:ext cx="1455738" cy="412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100" b="1">
                <a:latin typeface="微软雅黑" pitchFamily="34" charset="-122"/>
                <a:ea typeface="微软雅黑" pitchFamily="34" charset="-122"/>
              </a:rPr>
              <a:t>int $0x80</a:t>
            </a:r>
            <a:endParaRPr lang="zh-CN" altLang="en-US" sz="21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38175" y="4500563"/>
            <a:ext cx="16033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pop %ebx</a:t>
            </a:r>
          </a:p>
        </p:txBody>
      </p:sp>
      <p:sp>
        <p:nvSpPr>
          <p:cNvPr id="700434" name="Rectangle 18"/>
          <p:cNvSpPr>
            <a:spLocks noChangeArrowheads="1"/>
          </p:cNvSpPr>
          <p:nvPr/>
        </p:nvSpPr>
        <p:spPr bwMode="auto">
          <a:xfrm>
            <a:off x="196850" y="5845175"/>
            <a:ext cx="8691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系统调用（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system call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OS must find or create file, get it ready for reading or writing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Returns integer file descriptor</a:t>
            </a:r>
          </a:p>
        </p:txBody>
      </p:sp>
      <p:sp>
        <p:nvSpPr>
          <p:cNvPr id="700436" name="Text Box 20"/>
          <p:cNvSpPr txBox="1">
            <a:spLocks noChangeArrowheads="1"/>
          </p:cNvSpPr>
          <p:nvPr/>
        </p:nvSpPr>
        <p:spPr bwMode="auto">
          <a:xfrm>
            <a:off x="6140450" y="3584575"/>
            <a:ext cx="28146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通过执行“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int $0x80”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指令，调出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完成一个具体的“服务”（称为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85073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  <p:bldP spid="700434" grpId="0"/>
      <p:bldP spid="7004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陷阱（</a:t>
            </a:r>
            <a:r>
              <a:rPr lang="en-US" altLang="zh-CN" smtClean="0"/>
              <a:t>Trap</a:t>
            </a:r>
            <a:r>
              <a:rPr lang="zh-CN" altLang="en-US" smtClean="0"/>
              <a:t>）异常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1835150"/>
            <a:ext cx="8650287" cy="4638675"/>
          </a:xfrm>
        </p:spPr>
        <p:txBody>
          <a:bodyPr/>
          <a:lstStyle/>
          <a:p>
            <a:r>
              <a:rPr lang="zh-CN" altLang="en-US" sz="2300" smtClean="0">
                <a:ea typeface="微软雅黑" pitchFamily="34" charset="-122"/>
              </a:rPr>
              <a:t>利用陷阱机制可实现程序调试功能，包括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设置断点</a:t>
            </a:r>
            <a:r>
              <a:rPr lang="zh-CN" altLang="en-US" sz="2300" smtClean="0">
                <a:ea typeface="微软雅黑" pitchFamily="34" charset="-122"/>
              </a:rPr>
              <a:t>和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单步跟踪</a:t>
            </a:r>
            <a:endParaRPr lang="zh-CN" altLang="en-US" sz="2300" smtClean="0"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中，当</a:t>
            </a: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处于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单步跟踪状态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TF=1</a:t>
            </a:r>
            <a:r>
              <a:rPr lang="zh-CN" altLang="en-US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IF=1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）时，</a:t>
            </a:r>
            <a:r>
              <a:rPr lang="zh-CN" altLang="en-US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每条指令都被设置成了陷阱指令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，执行每条指令后，都会发生中断类型号为</a:t>
            </a: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的“调试”异常，从而转去执行“单步跟踪处理程序”。</a:t>
            </a:r>
            <a:r>
              <a:rPr lang="zh-CN" altLang="en-US" sz="2100" smtClean="0"/>
              <a:t> 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zh-CN" altLang="en-US" sz="2100" smtClean="0"/>
              <a:t>    </a:t>
            </a:r>
            <a:r>
              <a:rPr lang="zh-CN" altLang="en-US" sz="2100" smtClean="0">
                <a:solidFill>
                  <a:srgbClr val="008000"/>
                </a:solidFill>
                <a:ea typeface="微软雅黑" pitchFamily="34" charset="-122"/>
              </a:rPr>
              <a:t>注意：</a:t>
            </a:r>
            <a:r>
              <a:rPr lang="zh-CN" altLang="en-US" sz="2100" smtClean="0">
                <a:solidFill>
                  <a:srgbClr val="008000"/>
                </a:solidFill>
              </a:rPr>
              <a:t> </a:t>
            </a:r>
            <a:r>
              <a:rPr lang="zh-CN" altLang="en-US" sz="21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当陷阱指令是转移指令时，不能返回到转移指令的下条指令执行，而是返回到转移目标指令执行。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中，用于程序调试的</a:t>
            </a:r>
            <a:r>
              <a:rPr lang="zh-CN" altLang="en-US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“断点设置”陷阱指令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int 3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，对应机器码为</a:t>
            </a: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CCH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。若</a:t>
            </a:r>
            <a:r>
              <a:rPr lang="zh-CN" altLang="en-US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调试程序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1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被调试程序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某处设置了断点，则调试程序就在该处加入一条</a:t>
            </a:r>
            <a:r>
              <a:rPr lang="en-US" altLang="zh-CN" sz="2100" smtClean="0">
                <a:latin typeface="微软雅黑" pitchFamily="34" charset="-122"/>
                <a:ea typeface="微软雅黑" pitchFamily="34" charset="-122"/>
              </a:rPr>
              <a:t>int 3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指令。执行到该指令时，会暂停被调试程序的运行，并发出</a:t>
            </a:r>
            <a:r>
              <a:rPr lang="zh-CN" altLang="en-US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EXCEPTION_BREAKPOINT”</a:t>
            </a:r>
            <a:r>
              <a:rPr lang="zh-CN" altLang="en-US" sz="2100" smtClean="0">
                <a:latin typeface="微软雅黑" pitchFamily="34" charset="-122"/>
                <a:ea typeface="微软雅黑" pitchFamily="34" charset="-122"/>
              </a:rPr>
              <a:t>异常，以调出调试程序执行，执行结束后回到被调试程序执行。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08000" y="842963"/>
            <a:ext cx="78803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300" b="1">
                <a:solidFill>
                  <a:srgbClr val="008000"/>
                </a:solidFill>
                <a:ea typeface="微软雅黑" pitchFamily="34" charset="-122"/>
              </a:rPr>
              <a:t>问题：你用过</a:t>
            </a:r>
            <a:r>
              <a:rPr lang="zh-CN" altLang="en-US" sz="2300" b="1">
                <a:solidFill>
                  <a:srgbClr val="FF0000"/>
                </a:solidFill>
                <a:ea typeface="微软雅黑" pitchFamily="34" charset="-122"/>
              </a:rPr>
              <a:t>单步跟踪</a:t>
            </a:r>
            <a:r>
              <a:rPr lang="zh-CN" altLang="en-US" sz="2300" b="1">
                <a:solidFill>
                  <a:srgbClr val="008000"/>
                </a:solidFill>
                <a:ea typeface="微软雅黑" pitchFamily="34" charset="-122"/>
              </a:rPr>
              <a:t>、</a:t>
            </a:r>
            <a:r>
              <a:rPr lang="zh-CN" altLang="en-US" sz="2300" b="1">
                <a:solidFill>
                  <a:srgbClr val="FF0000"/>
                </a:solidFill>
                <a:ea typeface="微软雅黑" pitchFamily="34" charset="-122"/>
              </a:rPr>
              <a:t>断点设置</a:t>
            </a:r>
            <a:r>
              <a:rPr lang="zh-CN" altLang="en-US" sz="2300" b="1">
                <a:solidFill>
                  <a:srgbClr val="008000"/>
                </a:solidFill>
                <a:ea typeface="微软雅黑" pitchFamily="34" charset="-122"/>
              </a:rPr>
              <a:t>等调试功能吗？你知道这些功能是如何实现的吗？</a:t>
            </a:r>
          </a:p>
        </p:txBody>
      </p:sp>
      <p:sp>
        <p:nvSpPr>
          <p:cNvPr id="771077" name="Text Box 5"/>
          <p:cNvSpPr txBox="1">
            <a:spLocks noChangeArrowheads="1"/>
          </p:cNvSpPr>
          <p:nvPr/>
        </p:nvSpPr>
        <p:spPr bwMode="auto">
          <a:xfrm>
            <a:off x="7750175" y="61976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SKIP</a:t>
            </a:r>
            <a:endParaRPr lang="en-US" altLang="zh-CN" sz="2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3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200" smtClean="0"/>
              <a:t>IA-32</a:t>
            </a:r>
            <a:r>
              <a:rPr lang="zh-CN" altLang="en-US" sz="3200" smtClean="0"/>
              <a:t>的标志寄存器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2520950"/>
            <a:ext cx="8686800" cy="4329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个条件标志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各是什么标志（条件码）？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：辅助进位标志（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码运算时才有意义）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：奇偶标志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个控制标志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）：方向标志（自动变址方向是增还是减）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Interrupt Flag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）：中断允许标志 （仅对外部可屏蔽中断有用）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）：陷阱标志（是否是单步跟踪状态）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805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9144000" cy="1349375"/>
          </a:xfrm>
          <a:prstGeom prst="rect">
            <a:avLst/>
          </a:prstGeom>
          <a:noFill/>
        </p:spPr>
      </p:pic>
      <p:grpSp>
        <p:nvGrpSpPr>
          <p:cNvPr id="805893" name="Group 5"/>
          <p:cNvGrpSpPr>
            <a:grpSpLocks/>
          </p:cNvGrpSpPr>
          <p:nvPr/>
        </p:nvGrpSpPr>
        <p:grpSpPr bwMode="auto">
          <a:xfrm>
            <a:off x="5400675" y="2168525"/>
            <a:ext cx="3671888" cy="274638"/>
            <a:chOff x="3419" y="1363"/>
            <a:chExt cx="2313" cy="173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895" name="Text Box 7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8086</a:t>
              </a:r>
            </a:p>
          </p:txBody>
        </p:sp>
      </p:grpSp>
      <p:grpSp>
        <p:nvGrpSpPr>
          <p:cNvPr id="805896" name="Group 8"/>
          <p:cNvGrpSpPr>
            <a:grpSpLocks/>
          </p:cNvGrpSpPr>
          <p:nvPr/>
        </p:nvGrpSpPr>
        <p:grpSpPr bwMode="auto">
          <a:xfrm>
            <a:off x="1665288" y="2349500"/>
            <a:ext cx="7407275" cy="274638"/>
            <a:chOff x="3419" y="1363"/>
            <a:chExt cx="2313" cy="211"/>
          </a:xfrm>
        </p:grpSpPr>
        <p:sp>
          <p:nvSpPr>
            <p:cNvPr id="805897" name="Line 9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898" name="Text Box 10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80286/386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终止（</a:t>
            </a:r>
            <a:r>
              <a:rPr lang="en-US" altLang="zh-CN" smtClean="0"/>
              <a:t>Abort</a:t>
            </a:r>
            <a:r>
              <a:rPr lang="zh-CN" altLang="en-US" smtClean="0"/>
              <a:t>）异常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2243137"/>
          </a:xfrm>
        </p:spPr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如果在执行指令过程中发生了严重错误，例如，控制器出现问题，访问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时发生校验错等，则程序将无法继续执行，只好终止发生问题的进程，在有些严重的情况下，甚至要重启系统。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这种异常是随机发生的，无法确定发生异常的是哪条指令。 </a:t>
            </a:r>
          </a:p>
        </p:txBody>
      </p:sp>
      <p:grpSp>
        <p:nvGrpSpPr>
          <p:cNvPr id="772103" name="Group 7"/>
          <p:cNvGrpSpPr>
            <a:grpSpLocks/>
          </p:cNvGrpSpPr>
          <p:nvPr/>
        </p:nvGrpSpPr>
        <p:grpSpPr bwMode="auto">
          <a:xfrm>
            <a:off x="447675" y="3255963"/>
            <a:ext cx="7754938" cy="2854325"/>
            <a:chOff x="282" y="2051"/>
            <a:chExt cx="4885" cy="1798"/>
          </a:xfrm>
        </p:grpSpPr>
        <p:pic>
          <p:nvPicPr>
            <p:cNvPr id="77210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2" y="2051"/>
              <a:ext cx="4885" cy="1798"/>
            </a:xfrm>
            <a:prstGeom prst="rect">
              <a:avLst/>
            </a:prstGeom>
            <a:noFill/>
          </p:spPr>
        </p:pic>
        <p:sp>
          <p:nvSpPr>
            <p:cNvPr id="772101" name="Line 5"/>
            <p:cNvSpPr>
              <a:spLocks noChangeShapeType="1"/>
            </p:cNvSpPr>
            <p:nvPr/>
          </p:nvSpPr>
          <p:spPr bwMode="auto">
            <a:xfrm>
              <a:off x="3977" y="3108"/>
              <a:ext cx="6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2" name="Line 6"/>
            <p:cNvSpPr>
              <a:spLocks noChangeShapeType="1"/>
            </p:cNvSpPr>
            <p:nvPr/>
          </p:nvSpPr>
          <p:spPr bwMode="auto">
            <a:xfrm>
              <a:off x="2682" y="3340"/>
              <a:ext cx="6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7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中断的概念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79463"/>
            <a:ext cx="8678862" cy="3360737"/>
          </a:xfrm>
        </p:spPr>
        <p:txBody>
          <a:bodyPr/>
          <a:lstStyle/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外设通过</a:t>
            </a:r>
            <a:r>
              <a:rPr lang="zh-CN" altLang="en-US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中断请求信号线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提出“中断”请求，不由指令引起，故中断也称为</a:t>
            </a:r>
            <a:r>
              <a:rPr lang="zh-CN" altLang="en-US" sz="19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异步异常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事件：</a:t>
            </a:r>
            <a:r>
              <a:rPr lang="en-US" altLang="zh-CN" sz="19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Ctrl-C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传送结束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9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网络数据到达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9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打印缺纸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每执行完一条指令，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就查看中断请求引脚，若</a:t>
            </a:r>
            <a:r>
              <a:rPr lang="zh-CN" altLang="en-US" sz="19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引脚的信号有效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，则进行</a:t>
            </a:r>
            <a:r>
              <a:rPr lang="zh-CN" altLang="en-US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中断响应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将当前</a:t>
            </a:r>
            <a:r>
              <a:rPr lang="en-US" altLang="zh-CN" sz="19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900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（断点）和当前机器状态保存到栈中，并“关中断”，然后，从数据总线读取中断类型号，根据中断类型号跳转到对应的中断服务程序执行。</a:t>
            </a:r>
            <a:r>
              <a:rPr lang="zh-CN" altLang="en-US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中断检测及响应过程由硬件完成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中断服务程序执行具体的中断处理工作，中断处理完成后，再回到被打断程序的“断点”处继续执行。 </a:t>
            </a: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7251888" y="4471988"/>
            <a:ext cx="16160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1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溢出、整除</a:t>
            </a:r>
            <a:r>
              <a:rPr lang="en-US" altLang="zh-CN" sz="21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1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、缺页等异常和外部中断都是由硬件检测并响应的！</a:t>
            </a:r>
          </a:p>
        </p:txBody>
      </p:sp>
      <p:grpSp>
        <p:nvGrpSpPr>
          <p:cNvPr id="773141" name="Group 21"/>
          <p:cNvGrpSpPr>
            <a:grpSpLocks/>
          </p:cNvGrpSpPr>
          <p:nvPr/>
        </p:nvGrpSpPr>
        <p:grpSpPr bwMode="auto">
          <a:xfrm>
            <a:off x="168463" y="4122738"/>
            <a:ext cx="6894512" cy="2470150"/>
            <a:chOff x="59" y="2673"/>
            <a:chExt cx="4343" cy="1556"/>
          </a:xfrm>
        </p:grpSpPr>
        <p:sp>
          <p:nvSpPr>
            <p:cNvPr id="773126" name="AutoShape 6"/>
            <p:cNvSpPr>
              <a:spLocks noChangeAspect="1" noChangeArrowheads="1"/>
            </p:cNvSpPr>
            <p:nvPr/>
          </p:nvSpPr>
          <p:spPr bwMode="auto">
            <a:xfrm>
              <a:off x="371" y="2673"/>
              <a:ext cx="3788" cy="1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379" y="2673"/>
              <a:ext cx="814" cy="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9" tIns="0" rIns="90479" bIns="0"/>
            <a:lstStyle/>
            <a:p>
              <a:pPr algn="just"/>
              <a:r>
                <a:rPr lang="zh-CN" altLang="en-US" sz="1900" b="1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用户进程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764" y="2858"/>
              <a:ext cx="624" cy="4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79" tIns="44446" rIns="90479" bIns="44446"/>
            <a:lstStyle/>
            <a:p>
              <a:r>
                <a:rPr lang="zh-CN" altLang="en-US" sz="1900" b="1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中断服务程序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580" y="3325"/>
              <a:ext cx="148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3071" y="3332"/>
              <a:ext cx="0" cy="6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 flipV="1">
              <a:off x="1574" y="3510"/>
              <a:ext cx="1501" cy="4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1563" y="3498"/>
              <a:ext cx="5" cy="5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1904" y="3071"/>
              <a:ext cx="722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9" tIns="44446" rIns="90479" bIns="44446">
              <a:spAutoFit/>
            </a:bodyPr>
            <a:lstStyle/>
            <a:p>
              <a:pPr algn="just"/>
              <a:r>
                <a:rPr lang="zh-CN" altLang="en-US" sz="1900" b="1">
                  <a:latin typeface="微软雅黑" pitchFamily="34" charset="-122"/>
                  <a:ea typeface="微软雅黑" pitchFamily="34" charset="-122"/>
                </a:rPr>
                <a:t>中断响应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3111" y="3214"/>
              <a:ext cx="1291" cy="9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79" tIns="44446" rIns="90479" bIns="44446">
              <a:spAutoFit/>
            </a:bodyPr>
            <a:lstStyle/>
            <a:p>
              <a:r>
                <a:rPr lang="zh-CN" altLang="en-US" sz="1900" b="1" dirty="0">
                  <a:solidFill>
                    <a:srgbClr val="0066FF"/>
                  </a:solidFill>
                  <a:latin typeface="微软雅黑" pitchFamily="34" charset="-122"/>
                  <a:ea typeface="微软雅黑" pitchFamily="34" charset="-122"/>
                </a:rPr>
                <a:t>进行中断处理，例如，键盘中断时，将键盘缓冲区的字符取到存储器中</a:t>
              </a: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708" y="3787"/>
              <a:ext cx="762" cy="4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79" tIns="44446" rIns="90479" bIns="44446">
              <a:spAutoFit/>
            </a:bodyPr>
            <a:lstStyle/>
            <a:p>
              <a:pPr algn="just"/>
              <a:r>
                <a:rPr lang="zh-CN" altLang="en-US" sz="1900" b="1">
                  <a:latin typeface="微软雅黑" pitchFamily="34" charset="-122"/>
                  <a:ea typeface="微软雅黑" pitchFamily="34" charset="-122"/>
                </a:rPr>
                <a:t>返回下条指令执行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9" y="3193"/>
              <a:ext cx="1672" cy="4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1900" b="1">
                  <a:latin typeface="微软雅黑" pitchFamily="34" charset="-122"/>
                  <a:ea typeface="微软雅黑" pitchFamily="34" charset="-122"/>
                </a:rPr>
                <a:t>8048500:  pushl …</a:t>
              </a:r>
            </a:p>
            <a:p>
              <a:pPr algn="just"/>
              <a:r>
                <a:rPr lang="en-US" altLang="zh-CN" sz="1900" b="1">
                  <a:latin typeface="微软雅黑" pitchFamily="34" charset="-122"/>
                  <a:ea typeface="微软雅黑" pitchFamily="34" charset="-122"/>
                </a:rPr>
                <a:t>8048402:  movl …</a:t>
              </a:r>
            </a:p>
          </p:txBody>
        </p:sp>
        <p:sp>
          <p:nvSpPr>
            <p:cNvPr id="773137" name="Line 17"/>
            <p:cNvSpPr>
              <a:spLocks noChangeShapeType="1"/>
            </p:cNvSpPr>
            <p:nvPr/>
          </p:nvSpPr>
          <p:spPr bwMode="auto">
            <a:xfrm>
              <a:off x="1572" y="2912"/>
              <a:ext cx="1" cy="3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3138" name="Text Box 18"/>
          <p:cNvSpPr txBox="1">
            <a:spLocks noChangeArrowheads="1"/>
          </p:cNvSpPr>
          <p:nvPr/>
        </p:nvSpPr>
        <p:spPr bwMode="auto">
          <a:xfrm>
            <a:off x="204788" y="6110288"/>
            <a:ext cx="190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微软雅黑" pitchFamily="34" charset="-122"/>
              </a:rPr>
              <a:t>断点是什么？</a:t>
            </a:r>
          </a:p>
        </p:txBody>
      </p:sp>
      <p:sp>
        <p:nvSpPr>
          <p:cNvPr id="773139" name="Line 19"/>
          <p:cNvSpPr>
            <a:spLocks noChangeShapeType="1"/>
          </p:cNvSpPr>
          <p:nvPr/>
        </p:nvSpPr>
        <p:spPr bwMode="auto">
          <a:xfrm flipV="1">
            <a:off x="625475" y="5630863"/>
            <a:ext cx="203200" cy="536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3144" name="Group 24"/>
          <p:cNvGrpSpPr>
            <a:grpSpLocks/>
          </p:cNvGrpSpPr>
          <p:nvPr/>
        </p:nvGrpSpPr>
        <p:grpSpPr bwMode="auto">
          <a:xfrm>
            <a:off x="3687763" y="2960688"/>
            <a:ext cx="4019550" cy="1958975"/>
            <a:chOff x="2323" y="1865"/>
            <a:chExt cx="2532" cy="1234"/>
          </a:xfrm>
        </p:grpSpPr>
        <p:sp>
          <p:nvSpPr>
            <p:cNvPr id="773142" name="Line 22"/>
            <p:cNvSpPr>
              <a:spLocks noChangeShapeType="1"/>
            </p:cNvSpPr>
            <p:nvPr/>
          </p:nvSpPr>
          <p:spPr bwMode="auto">
            <a:xfrm flipH="1">
              <a:off x="2331" y="1865"/>
              <a:ext cx="1382" cy="123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3143" name="Text Box 23"/>
            <p:cNvSpPr txBox="1">
              <a:spLocks noChangeArrowheads="1"/>
            </p:cNvSpPr>
            <p:nvPr/>
          </p:nvSpPr>
          <p:spPr bwMode="auto">
            <a:xfrm>
              <a:off x="2323" y="2477"/>
              <a:ext cx="25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900" b="1">
                  <a:solidFill>
                    <a:srgbClr val="009242"/>
                  </a:solidFill>
                  <a:ea typeface="微软雅黑" pitchFamily="34" charset="-122"/>
                </a:rPr>
                <a:t>保护断点、关中断、转中断处理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9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/>
      <p:bldP spid="773138" grpId="0"/>
      <p:bldP spid="773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550"/>
            <a:ext cx="8229600" cy="561975"/>
          </a:xfrm>
        </p:spPr>
        <p:txBody>
          <a:bodyPr/>
          <a:lstStyle/>
          <a:p>
            <a:r>
              <a:rPr lang="zh-CN" altLang="en-US" smtClean="0"/>
              <a:t>中断的分类</a:t>
            </a:r>
            <a:endParaRPr lang="en-US" altLang="zh-CN" smtClean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33893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将中断分成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可屏蔽中断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maskable interrupt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不可屏蔽中断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nonmaskable interrupt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NMI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可屏蔽中断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：通过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INTR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请求，可通过设置屏蔽字来屏蔽请求，若中断请求被屏蔽，则不会被送到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不可屏蔽中断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：非常紧急的硬件故障，如：电源掉电，硬件线路故障等。通过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NMI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请求。一旦产生，就被立即送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，以便快速处理。这种情况下，中断服务程序会尽快保存系统重要信息，然后在屏幕上显示相应的消息或直接重启系统。    </a:t>
            </a:r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857250" y="4802188"/>
            <a:ext cx="1784350" cy="146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49" name="Text Box 5"/>
          <p:cNvSpPr txBox="1">
            <a:spLocks noChangeArrowheads="1"/>
          </p:cNvSpPr>
          <p:nvPr/>
        </p:nvSpPr>
        <p:spPr bwMode="auto">
          <a:xfrm>
            <a:off x="1320800" y="5268913"/>
            <a:ext cx="1074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CPU</a:t>
            </a:r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5041900" y="4764088"/>
            <a:ext cx="1885950" cy="146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1" name="Text Box 7"/>
          <p:cNvSpPr txBox="1">
            <a:spLocks noChangeArrowheads="1"/>
          </p:cNvSpPr>
          <p:nvPr/>
        </p:nvSpPr>
        <p:spPr bwMode="auto">
          <a:xfrm>
            <a:off x="5143500" y="5230813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中断控制器</a:t>
            </a:r>
          </a:p>
        </p:txBody>
      </p:sp>
      <p:sp>
        <p:nvSpPr>
          <p:cNvPr id="774152" name="Line 8"/>
          <p:cNvSpPr>
            <a:spLocks noChangeShapeType="1"/>
          </p:cNvSpPr>
          <p:nvPr/>
        </p:nvSpPr>
        <p:spPr bwMode="auto">
          <a:xfrm flipH="1">
            <a:off x="2641600" y="5080000"/>
            <a:ext cx="2379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4153" name="Text Box 9"/>
          <p:cNvSpPr txBox="1">
            <a:spLocks noChangeArrowheads="1"/>
          </p:cNvSpPr>
          <p:nvPr/>
        </p:nvSpPr>
        <p:spPr bwMode="auto">
          <a:xfrm>
            <a:off x="2755900" y="4730750"/>
            <a:ext cx="928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NMI</a:t>
            </a:r>
          </a:p>
        </p:txBody>
      </p:sp>
      <p:sp>
        <p:nvSpPr>
          <p:cNvPr id="774154" name="Line 10"/>
          <p:cNvSpPr>
            <a:spLocks noChangeShapeType="1"/>
          </p:cNvSpPr>
          <p:nvPr/>
        </p:nvSpPr>
        <p:spPr bwMode="auto">
          <a:xfrm flipH="1">
            <a:off x="2646363" y="5491163"/>
            <a:ext cx="2379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4155" name="Text Box 11"/>
          <p:cNvSpPr txBox="1">
            <a:spLocks noChangeArrowheads="1"/>
          </p:cNvSpPr>
          <p:nvPr/>
        </p:nvSpPr>
        <p:spPr bwMode="auto">
          <a:xfrm>
            <a:off x="2719388" y="5170488"/>
            <a:ext cx="92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INTR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>
            <a:off x="2641600" y="5965825"/>
            <a:ext cx="2395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4158" name="Line 14"/>
          <p:cNvSpPr>
            <a:spLocks noChangeShapeType="1"/>
          </p:cNvSpPr>
          <p:nvPr/>
        </p:nvSpPr>
        <p:spPr bwMode="auto">
          <a:xfrm>
            <a:off x="3671888" y="5835650"/>
            <a:ext cx="24765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561975"/>
          </a:xfrm>
        </p:spPr>
        <p:txBody>
          <a:bodyPr/>
          <a:lstStyle/>
          <a:p>
            <a:r>
              <a:rPr lang="zh-CN" altLang="en-US" smtClean="0"/>
              <a:t>异常</a:t>
            </a:r>
            <a:r>
              <a:rPr lang="en-US" altLang="zh-CN" smtClean="0"/>
              <a:t>/</a:t>
            </a:r>
            <a:r>
              <a:rPr lang="zh-CN" altLang="en-US" smtClean="0"/>
              <a:t>中断响应过程</a:t>
            </a:r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184150" y="882650"/>
            <a:ext cx="8766175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eaLnBrk="0" hangingPunct="0"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  <a:cs typeface="Arial" charset="0"/>
              </a:rPr>
              <a:t>检测到异常或中断时，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  <a:cs typeface="Arial" charset="0"/>
              </a:rPr>
              <a:t>须进行以下基本处理：</a:t>
            </a:r>
          </a:p>
          <a:p>
            <a:pPr marL="533400" indent="-533400" eaLnBrk="0" hangingPunct="0"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charset="0"/>
              </a:rPr>
              <a:t>①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关中断（“中断允许位” 清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charset="0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）：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使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处于“禁止中断”状态，以防止新中断破坏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断点（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PC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）、程序状态（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PSW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）</a:t>
            </a:r>
            <a:r>
              <a:rPr lang="zh-CN" altLang="en-US" sz="2000" b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现场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（通用寄存器）。</a:t>
            </a:r>
            <a:endParaRPr lang="en-US" altLang="zh-CN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533400" indent="-533400" eaLnBrk="0" hangingPunct="0"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charset="0"/>
              </a:rPr>
              <a:t>②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保护断点和程序状态：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将断点和程序状态保存到栈或特殊寄存器中</a:t>
            </a:r>
          </a:p>
          <a:p>
            <a:pPr marL="952500" lvl="1" indent="-495300" eaLnBrk="0" hangingPunct="0">
              <a:lnSpc>
                <a:spcPct val="125000"/>
              </a:lnSpc>
              <a:spcBef>
                <a:spcPct val="30000"/>
              </a:spcBef>
            </a:pP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PC→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栈 或 </a:t>
            </a: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EPC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（专门存放断点的寄存器）</a:t>
            </a:r>
          </a:p>
          <a:p>
            <a:pPr marL="952500" lvl="1" indent="-495300" eaLnBrk="0" hangingPunct="0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PSWR →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栈 或 </a:t>
            </a: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EPSWR 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（专门保存程序状态的寄存器）</a:t>
            </a:r>
            <a:endParaRPr lang="en-US" altLang="zh-CN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952500" lvl="1" indent="-495300" eaLnBrk="0" hangingPunct="0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PSW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Program Status Word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）：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程序状态字</a:t>
            </a:r>
          </a:p>
          <a:p>
            <a:pPr marL="952500" lvl="1" indent="-495300" eaLnBrk="0" hangingPunct="0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PSWR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PSW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寄存器）：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如</a:t>
            </a: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IA-32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中的的</a:t>
            </a: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EFLAGS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寄存器</a:t>
            </a:r>
          </a:p>
          <a:p>
            <a:pPr marL="533400" indent="-533400" eaLnBrk="0" hangingPunct="0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charset="0"/>
              </a:rPr>
              <a:t>③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识别异常事件</a:t>
            </a:r>
          </a:p>
          <a:p>
            <a:pPr marL="533400" indent="-533400" eaLnBrk="0" hangingPunct="0">
              <a:lnSpc>
                <a:spcPct val="125000"/>
              </a:lnSpc>
              <a:spcBef>
                <a:spcPct val="3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charset="0"/>
              </a:rPr>
              <a:t>     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有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软件识别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硬件识别（向量中断）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两种不同的方式。</a:t>
            </a:r>
          </a:p>
        </p:txBody>
      </p:sp>
    </p:spTree>
    <p:extLst>
      <p:ext uri="{BB962C8B-B14F-4D97-AF65-F5344CB8AC3E}">
        <p14:creationId xmlns:p14="http://schemas.microsoft.com/office/powerpoint/2010/main" val="23395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异常控制流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6613"/>
            <a:ext cx="8316913" cy="5218112"/>
          </a:xfrm>
        </p:spPr>
        <p:txBody>
          <a:bodyPr/>
          <a:lstStyle/>
          <a:p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会因为遇到</a:t>
            </a:r>
            <a:r>
              <a:rPr lang="zh-CN" altLang="en-US" sz="2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内部异常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外部中断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等原因而打断程序的正常控制流，转去执行操作系统提供的针对这些特殊事件的处理程序。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由于某些特殊情况</a:t>
            </a:r>
            <a:r>
              <a:rPr lang="zh-CN" altLang="en-US" sz="2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引起用户程序的正常执行被打断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所形成的意外控制流称为</a:t>
            </a:r>
            <a:r>
              <a:rPr lang="zh-CN" altLang="en-US" sz="2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异常控制流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Exceptional Control of Flow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300" smtClean="0">
                <a:latin typeface="微软雅黑" pitchFamily="34" charset="-122"/>
                <a:ea typeface="微软雅黑" pitchFamily="34" charset="-122"/>
              </a:rPr>
              <a:t>ECF</a:t>
            </a: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异常控制流的形成原因：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内部异常（缺页、越权、整除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、溢出等）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外部中断（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Ctrl-C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、打印缺纸、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结束等）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进程的上下文切换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（发生在操作系统层）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一个进程直接发送信号给另一个进程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（发生在应用软件层）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30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6862763" y="3948113"/>
            <a:ext cx="1354137" cy="827087"/>
            <a:chOff x="4323" y="2487"/>
            <a:chExt cx="853" cy="521"/>
          </a:xfrm>
        </p:grpSpPr>
        <p:sp>
          <p:nvSpPr>
            <p:cNvPr id="740357" name="AutoShape 5"/>
            <p:cNvSpPr>
              <a:spLocks/>
            </p:cNvSpPr>
            <p:nvPr/>
          </p:nvSpPr>
          <p:spPr bwMode="auto">
            <a:xfrm>
              <a:off x="4323" y="2514"/>
              <a:ext cx="139" cy="494"/>
            </a:xfrm>
            <a:prstGeom prst="rightBrace">
              <a:avLst>
                <a:gd name="adj1" fmla="val 29616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58" name="Text Box 6"/>
            <p:cNvSpPr txBox="1">
              <a:spLocks noChangeArrowheads="1"/>
            </p:cNvSpPr>
            <p:nvPr/>
          </p:nvSpPr>
          <p:spPr bwMode="auto">
            <a:xfrm>
              <a:off x="4436" y="2487"/>
              <a:ext cx="7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CC3300"/>
                  </a:solidFill>
                  <a:ea typeface="微软雅黑" pitchFamily="34" charset="-122"/>
                </a:rPr>
                <a:t>发生在硬件层</a:t>
              </a:r>
            </a:p>
          </p:txBody>
        </p:sp>
      </p:grp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1233488" y="5994400"/>
            <a:ext cx="68802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本章主要介绍发生在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层和硬件层的异常控制流</a:t>
            </a:r>
          </a:p>
        </p:txBody>
      </p:sp>
    </p:spTree>
    <p:extLst>
      <p:ext uri="{BB962C8B-B14F-4D97-AF65-F5344CB8AC3E}">
        <p14:creationId xmlns:p14="http://schemas.microsoft.com/office/powerpoint/2010/main" val="26186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</a:t>
            </a:r>
            <a:r>
              <a:rPr lang="en-US" altLang="zh-CN" smtClean="0"/>
              <a:t>/</a:t>
            </a:r>
            <a:r>
              <a:rPr lang="zh-CN" altLang="en-US" smtClean="0"/>
              <a:t>中断响应过程</a:t>
            </a:r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373063" y="725488"/>
            <a:ext cx="8491537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eaLnBrk="0" hangingPunct="0">
              <a:lnSpc>
                <a:spcPct val="120000"/>
              </a:lnSpc>
              <a:spcBef>
                <a:spcPct val="25000"/>
              </a:spcBef>
              <a:buSzPct val="75000"/>
              <a:buFont typeface="Wingdings" pitchFamily="2" charset="2"/>
              <a:buNone/>
            </a:pP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有两种不同的识别方式：软件识别和硬件识别（向量中断）。</a:t>
            </a:r>
          </a:p>
          <a:p>
            <a:pPr marL="533400" indent="-533400" eaLnBrk="0" hangingPunct="0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）软件识别（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采用）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533400" indent="-533400" eaLnBrk="0" hangingPunct="0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设置一个异常状态寄存器（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Cause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寄存器），用于记录异常原因。操作系统使用一个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统一的异常处理程序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，该程序按优先级顺序查询异常状态寄存器，识别出异常事件。</a:t>
            </a:r>
          </a:p>
          <a:p>
            <a:pPr marL="533400" indent="-533400" eaLnBrk="0" hangingPunct="0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solidFill>
                  <a:srgbClr val="1E7C34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（例如：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中位于内核地址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0x8000 0180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处有一个专门的异常处理程序，用于检测异常的具体原因，然后转到内核中相应的异常处理程序段中进行具体的处理）</a:t>
            </a:r>
          </a:p>
          <a:p>
            <a:pPr marL="533400" indent="-533400" eaLnBrk="0" hangingPunct="0"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）硬件识别（向量中断）（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采用）</a:t>
            </a:r>
          </a:p>
          <a:p>
            <a:pPr marL="533400" indent="-533400" eaLnBrk="0" hangingPunct="0">
              <a:lnSpc>
                <a:spcPct val="120000"/>
              </a:lnSpc>
              <a:spcBef>
                <a:spcPct val="25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用专门的硬件查询电路按优先级顺序识别异常，得到“中断类型号”，根据此号，到中断向量表中读取对应的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中断服务程序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的入口地址。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776196" name="Text Box 4"/>
          <p:cNvSpPr txBox="1">
            <a:spLocks noChangeArrowheads="1"/>
          </p:cNvSpPr>
          <p:nvPr/>
        </p:nvSpPr>
        <p:spPr bwMode="auto">
          <a:xfrm>
            <a:off x="611188" y="5414963"/>
            <a:ext cx="7791450" cy="885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35000"/>
              </a:spcBef>
            </a:pPr>
            <a:r>
              <a:rPr lang="zh-CN" altLang="en-US" sz="2000" b="1">
                <a:ea typeface="微软雅黑" pitchFamily="34" charset="-122"/>
              </a:rPr>
              <a:t>所有事件都被分配一个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“</a:t>
            </a:r>
            <a:r>
              <a:rPr lang="zh-CN" altLang="en-US" sz="2000" b="1">
                <a:ea typeface="微软雅黑" pitchFamily="34" charset="-122"/>
              </a:rPr>
              <a:t>中断类型号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”</a:t>
            </a:r>
            <a:r>
              <a:rPr lang="zh-CN" altLang="en-US" sz="2000" b="1">
                <a:ea typeface="微软雅黑" pitchFamily="34" charset="-122"/>
              </a:rPr>
              <a:t>，每个中断都有相应的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“</a:t>
            </a:r>
            <a:r>
              <a:rPr lang="zh-CN" altLang="en-US" sz="2000" b="1">
                <a:ea typeface="微软雅黑" pitchFamily="34" charset="-122"/>
              </a:rPr>
              <a:t>中断服务程序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”</a:t>
            </a:r>
            <a:r>
              <a:rPr lang="zh-CN" altLang="en-US" sz="2000" b="1">
                <a:ea typeface="微软雅黑" pitchFamily="34" charset="-122"/>
              </a:rPr>
              <a:t>，可根据中断类型号找到中断服务程序的入口地址。</a:t>
            </a:r>
          </a:p>
        </p:txBody>
      </p:sp>
    </p:spTree>
    <p:extLst>
      <p:ext uri="{BB962C8B-B14F-4D97-AF65-F5344CB8AC3E}">
        <p14:creationId xmlns:p14="http://schemas.microsoft.com/office/powerpoint/2010/main" val="23637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异常和中断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9400"/>
            <a:ext cx="8732838" cy="6086475"/>
          </a:xfrm>
        </p:spPr>
        <p:txBody>
          <a:bodyPr/>
          <a:lstStyle/>
          <a:p>
            <a:pPr>
              <a:lnSpc>
                <a:spcPct val="125000"/>
              </a:lnSpc>
              <a:buFontTx/>
              <a:buNone/>
            </a:pPr>
            <a:endParaRPr lang="zh-CN" altLang="en-US" sz="2800" smtClean="0"/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程序执行过程中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会遇到一些特殊情况，使正在执行的程序被“中断”</a:t>
            </a:r>
          </a:p>
          <a:p>
            <a:pPr lvl="1">
              <a:lnSpc>
                <a:spcPct val="12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中止原来正在执行的程序，转到处理异常情况或特殊事件的程序去执行，结束后再返回到原被中止的程序处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（断点）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继续执行。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程序执行被 “中断” 的事件（在硬件层面）有两类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内部“异常”：在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内部发生的意外事件或特殊事件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按发生原因分为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硬故障中断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程序性中断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两类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硬故障中断：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如电源掉电、硬件线路故障等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程序性中断：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执行某条指令时发生的“例外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(Exception)”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，如溢出、缺页、越界、越权、非法指令、除数为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、堆栈溢出、访问超时、断点设置、单步、系统调用等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外部“中断”：在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外部发生的特殊事件</a:t>
            </a:r>
            <a:r>
              <a:rPr lang="zh-CN" altLang="en-US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通过“中断请求”信号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请求处理。</a:t>
            </a:r>
            <a:r>
              <a:rPr lang="zh-CN" altLang="en-US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如实时钟、控制台、打印机缺纸、外设准备好、采样计时到、</a:t>
            </a:r>
            <a:r>
              <a:rPr lang="en-US" altLang="zh-CN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传输结束等。</a:t>
            </a:r>
          </a:p>
          <a:p>
            <a:pPr lvl="2">
              <a:lnSpc>
                <a:spcPct val="120000"/>
              </a:lnSpc>
              <a:buFontTx/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7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17"/>
          <p:cNvSpPr>
            <a:spLocks noChangeArrowheads="1"/>
          </p:cNvSpPr>
          <p:nvPr/>
        </p:nvSpPr>
        <p:spPr bwMode="auto">
          <a:xfrm>
            <a:off x="825500" y="1898650"/>
            <a:ext cx="7570788" cy="2971800"/>
          </a:xfrm>
          <a:prstGeom prst="rect">
            <a:avLst/>
          </a:prstGeom>
          <a:solidFill>
            <a:srgbClr val="E9E1C9"/>
          </a:solidFill>
          <a:ln w="28575" algn="ctr">
            <a:noFill/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 eaLnBrk="0" hangingPunct="0"/>
            <a:endParaRPr lang="en-US" altLang="zh-CN" sz="2400" b="1">
              <a:latin typeface="Calibri" pitchFamily="34" charset="0"/>
            </a:endParaRPr>
          </a:p>
        </p:txBody>
      </p:sp>
      <p:sp>
        <p:nvSpPr>
          <p:cNvPr id="69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88900"/>
            <a:ext cx="7740650" cy="549275"/>
          </a:xfrm>
        </p:spPr>
        <p:txBody>
          <a:bodyPr lIns="91294" tIns="45647" rIns="91294" bIns="45647" anchor="t"/>
          <a:lstStyle/>
          <a:p>
            <a:r>
              <a:rPr lang="zh-CN" altLang="en-US" smtClean="0"/>
              <a:t>异常和中断的处理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30250"/>
            <a:ext cx="8893175" cy="1098550"/>
          </a:xfrm>
        </p:spPr>
        <p:txBody>
          <a:bodyPr/>
          <a:lstStyle/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发生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(exception)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(interrupt)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事件后，系统将进入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内核态对相应事件进行处理，即改变处理器状态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（用户态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→内核态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200" b="0" smtClean="0">
              <a:solidFill>
                <a:srgbClr val="FF0000"/>
              </a:solidFill>
            </a:endParaRP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1970088"/>
            <a:ext cx="1400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CC3300"/>
                </a:solidFill>
                <a:latin typeface="Calibri" pitchFamily="34" charset="0"/>
                <a:ea typeface="微软雅黑" pitchFamily="34" charset="-122"/>
              </a:rPr>
              <a:t>用户进程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651500" y="2100263"/>
            <a:ext cx="614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OS</a:t>
            </a:r>
          </a:p>
        </p:txBody>
      </p:sp>
      <p:sp>
        <p:nvSpPr>
          <p:cNvPr id="692231" name="Line 6"/>
          <p:cNvSpPr>
            <a:spLocks noChangeShapeType="1"/>
          </p:cNvSpPr>
          <p:nvPr/>
        </p:nvSpPr>
        <p:spPr bwMode="auto">
          <a:xfrm>
            <a:off x="3233738" y="2492375"/>
            <a:ext cx="0" cy="598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10356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194050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3587750" y="2693988"/>
            <a:ext cx="2225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9" tIns="44446" rIns="90479" bIns="44446">
            <a:spAutoFit/>
          </a:bodyPr>
          <a:lstStyle/>
          <a:p>
            <a:pPr eaLnBrk="0" hangingPunct="0"/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响应异常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215063" y="3043238"/>
            <a:ext cx="1668462" cy="97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9" tIns="44446" rIns="90479" bIns="44446">
            <a:spAutoFit/>
          </a:bodyPr>
          <a:lstStyle/>
          <a:p>
            <a:pPr eaLnBrk="0" hangingPunct="0"/>
            <a:r>
              <a:rPr lang="zh-CN" altLang="en-US" sz="2000" b="1">
                <a:latin typeface="Calibri" pitchFamily="34" charset="0"/>
                <a:ea typeface="微软雅黑" pitchFamily="34" charset="-122"/>
              </a:rPr>
              <a:t>具体的异常或中断处理</a:t>
            </a:r>
          </a:p>
          <a:p>
            <a:pPr eaLnBrk="0" hangingPunct="0"/>
            <a:endParaRPr lang="en-US" altLang="zh-CN" i="1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471863" y="3508375"/>
            <a:ext cx="1870075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eaLnBrk="0" hangingPunct="0">
              <a:buFont typeface="Arial" charset="0"/>
              <a:buChar char="•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返回当前指令</a:t>
            </a:r>
          </a:p>
          <a:p>
            <a:pPr eaLnBrk="0" hangingPunct="0">
              <a:buFont typeface="Arial" charset="0"/>
              <a:buChar char="•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返回下条指令</a:t>
            </a:r>
          </a:p>
          <a:p>
            <a:pPr eaLnBrk="0" hangingPunct="0">
              <a:buFont typeface="Arial" charset="0"/>
              <a:buChar char="•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终止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(abort)</a:t>
            </a: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909638" y="2843213"/>
            <a:ext cx="804862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79" tIns="44446" rIns="90479" bIns="44446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事件</a:t>
            </a:r>
          </a:p>
        </p:txBody>
      </p:sp>
      <p:sp>
        <p:nvSpPr>
          <p:cNvPr id="692240" name="Text Box 15"/>
          <p:cNvSpPr txBox="1">
            <a:spLocks noChangeArrowheads="1"/>
          </p:cNvSpPr>
          <p:nvPr/>
        </p:nvSpPr>
        <p:spPr bwMode="auto">
          <a:xfrm>
            <a:off x="2009775" y="2808288"/>
            <a:ext cx="1384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当前指令</a:t>
            </a: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019300" y="3214688"/>
            <a:ext cx="1200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Calibri" pitchFamily="34" charset="0"/>
                <a:ea typeface="微软雅黑" pitchFamily="34" charset="-122"/>
              </a:rPr>
              <a:t>下条指令</a:t>
            </a: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658938" y="3028950"/>
            <a:ext cx="4095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2245" name="Line 21"/>
          <p:cNvSpPr>
            <a:spLocks noChangeShapeType="1"/>
          </p:cNvSpPr>
          <p:nvPr/>
        </p:nvSpPr>
        <p:spPr bwMode="auto">
          <a:xfrm>
            <a:off x="3208338" y="3074988"/>
            <a:ext cx="2728912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2246" name="Line 22"/>
          <p:cNvSpPr>
            <a:spLocks noChangeShapeType="1"/>
          </p:cNvSpPr>
          <p:nvPr/>
        </p:nvSpPr>
        <p:spPr bwMode="auto">
          <a:xfrm flipH="1" flipV="1">
            <a:off x="3249613" y="3178175"/>
            <a:ext cx="2700337" cy="493713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2247" name="Line 23"/>
          <p:cNvSpPr>
            <a:spLocks noChangeShapeType="1"/>
          </p:cNvSpPr>
          <p:nvPr/>
        </p:nvSpPr>
        <p:spPr bwMode="auto">
          <a:xfrm flipH="1" flipV="1">
            <a:off x="7227888" y="3730625"/>
            <a:ext cx="623887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2248" name="Text Box 24"/>
          <p:cNvSpPr txBox="1">
            <a:spLocks noChangeArrowheads="1"/>
          </p:cNvSpPr>
          <p:nvPr/>
        </p:nvSpPr>
        <p:spPr bwMode="auto">
          <a:xfrm>
            <a:off x="188913" y="3730625"/>
            <a:ext cx="22526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  <a:ea typeface="微软雅黑" pitchFamily="34" charset="-122"/>
              </a:rPr>
              <a:t>用户进程的正常控制流中插入了一段内核控制路径</a:t>
            </a:r>
          </a:p>
        </p:txBody>
      </p:sp>
    </p:spTree>
    <p:extLst>
      <p:ext uri="{BB962C8B-B14F-4D97-AF65-F5344CB8AC3E}">
        <p14:creationId xmlns:p14="http://schemas.microsoft.com/office/powerpoint/2010/main" val="254366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9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  <p:bldP spid="476164" grpId="0"/>
      <p:bldP spid="476165" grpId="0"/>
      <p:bldP spid="692231" grpId="0" animBg="1"/>
      <p:bldP spid="476168" grpId="0" animBg="1"/>
      <p:bldP spid="476170" grpId="0" animBg="1"/>
      <p:bldP spid="476171" grpId="0"/>
      <p:bldP spid="476172" grpId="0"/>
      <p:bldP spid="476173" grpId="0"/>
      <p:bldP spid="476174" grpId="0"/>
      <p:bldP spid="692240" grpId="0"/>
      <p:bldP spid="476176" grpId="0"/>
      <p:bldP spid="476177" grpId="0" animBg="1"/>
      <p:bldP spid="692245" grpId="0" animBg="1"/>
      <p:bldP spid="692246" grpId="0" animBg="1"/>
      <p:bldP spid="692247" grpId="0" animBg="1"/>
      <p:bldP spid="6922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8425"/>
            <a:ext cx="7499350" cy="528638"/>
          </a:xfrm>
        </p:spPr>
        <p:txBody>
          <a:bodyPr/>
          <a:lstStyle/>
          <a:p>
            <a:r>
              <a:rPr lang="zh-CN" altLang="en-US" smtClean="0"/>
              <a:t>异常的分类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692150"/>
            <a:ext cx="8410575" cy="30622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“异常” 按处理方式分为故障、自陷和终止三类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故障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(fault)</a:t>
            </a:r>
            <a:r>
              <a:rPr lang="zh-CN" altLang="en-US" sz="220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执行指令引起的异常事件，如溢出、缺页、堆栈溢出、访问超时等。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自陷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(Trap)</a:t>
            </a:r>
            <a:r>
              <a:rPr lang="zh-CN" altLang="en-US" sz="22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预先安排的事件，如单步跟踪、系统调用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20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访管指令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等。</a:t>
            </a:r>
            <a:r>
              <a:rPr lang="zh-CN" altLang="en-US" sz="22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是一种自愿中断。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终止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(Abort)</a:t>
            </a:r>
            <a:r>
              <a:rPr lang="zh-CN" altLang="en-US" sz="22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硬故障事件，此时机器将“终止”，调出中断服务程序来重启操作系统。</a:t>
            </a:r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344488" y="5851525"/>
            <a:ext cx="6773862" cy="752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ea typeface="微软雅黑" pitchFamily="34" charset="-122"/>
              </a:rPr>
              <a:t>不同体系结构和教科书对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“</a:t>
            </a:r>
            <a:r>
              <a:rPr lang="zh-CN" altLang="en-US" sz="2000" b="1">
                <a:ea typeface="微软雅黑" pitchFamily="34" charset="-122"/>
              </a:rPr>
              <a:t>异常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”</a:t>
            </a:r>
            <a:r>
              <a:rPr lang="zh-CN" altLang="en-US" sz="2000" b="1">
                <a:ea typeface="微软雅黑" pitchFamily="34" charset="-122"/>
              </a:rPr>
              <a:t>和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“</a:t>
            </a:r>
            <a:r>
              <a:rPr lang="zh-CN" altLang="en-US" sz="2000" b="1">
                <a:ea typeface="微软雅黑" pitchFamily="34" charset="-122"/>
              </a:rPr>
              <a:t>中断</a:t>
            </a:r>
            <a:r>
              <a:rPr lang="zh-CN" altLang="en-US" sz="2000" b="1">
                <a:latin typeface="微软雅黑"/>
                <a:ea typeface="微软雅黑" pitchFamily="34" charset="-122"/>
              </a:rPr>
              <a:t>”</a:t>
            </a:r>
            <a:r>
              <a:rPr lang="zh-CN" altLang="en-US" sz="2000" b="1">
                <a:ea typeface="微软雅黑" pitchFamily="34" charset="-122"/>
              </a:rPr>
              <a:t>定义的内涵不同，在看书时要注意！</a:t>
            </a:r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0" y="4329113"/>
            <a:ext cx="8721725" cy="1260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>
              <a:lnSpc>
                <a:spcPct val="120000"/>
              </a:lnSpc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：哪些故障补救后可继续执行，哪些只好终止当前进程？</a:t>
            </a:r>
          </a:p>
          <a:p>
            <a:pPr lvl="1" eaLnBrk="0" hangingPunct="0">
              <a:lnSpc>
                <a:spcPct val="120000"/>
              </a:lnSpc>
            </a:pP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>
                <a:solidFill>
                  <a:srgbClr val="B7011F"/>
                </a:solidFill>
                <a:latin typeface="微软雅黑" pitchFamily="34" charset="-122"/>
                <a:ea typeface="微软雅黑" pitchFamily="34" charset="-122"/>
              </a:rPr>
              <a:t>缺页、</a:t>
            </a:r>
            <a:r>
              <a:rPr lang="en-US" altLang="zh-CN" sz="2000" b="1">
                <a:solidFill>
                  <a:srgbClr val="B7011F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rgbClr val="B7011F"/>
                </a:solidFill>
                <a:latin typeface="微软雅黑" pitchFamily="34" charset="-122"/>
                <a:ea typeface="微软雅黑" pitchFamily="34" charset="-122"/>
              </a:rPr>
              <a:t>缺失等：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补救后可继续，回到发生故障的指令重新执行。</a:t>
            </a:r>
            <a:r>
              <a:rPr lang="zh-CN" altLang="en-US" sz="2000" b="1">
                <a:solidFill>
                  <a:srgbClr val="B7011F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1" eaLnBrk="0" hangingPunct="0">
              <a:lnSpc>
                <a:spcPct val="120000"/>
              </a:lnSpc>
            </a:pPr>
            <a:r>
              <a:rPr lang="zh-CN" altLang="en-US" sz="2000" b="1">
                <a:solidFill>
                  <a:srgbClr val="B7011F"/>
                </a:solidFill>
                <a:latin typeface="微软雅黑" pitchFamily="34" charset="-122"/>
                <a:ea typeface="微软雅黑" pitchFamily="34" charset="-122"/>
              </a:rPr>
              <a:t>    溢出、除数为</a:t>
            </a:r>
            <a:r>
              <a:rPr lang="en-US" altLang="zh-CN" sz="2000" b="1">
                <a:solidFill>
                  <a:srgbClr val="B7011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B7011F"/>
                </a:solidFill>
                <a:latin typeface="微软雅黑" pitchFamily="34" charset="-122"/>
                <a:ea typeface="微软雅黑" pitchFamily="34" charset="-122"/>
              </a:rPr>
              <a:t>、非法操作、内存保护错等：</a:t>
            </a:r>
            <a:r>
              <a:rPr lang="zh-CN" altLang="en-US" sz="20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终止当前进程。</a:t>
            </a:r>
          </a:p>
        </p:txBody>
      </p:sp>
      <p:sp>
        <p:nvSpPr>
          <p:cNvPr id="709640" name="Rectangle 8"/>
          <p:cNvSpPr>
            <a:spLocks noChangeArrowheads="1"/>
          </p:cNvSpPr>
          <p:nvPr/>
        </p:nvSpPr>
        <p:spPr bwMode="auto">
          <a:xfrm>
            <a:off x="6043613" y="3803650"/>
            <a:ext cx="1979612" cy="4365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回到下条指令</a:t>
            </a:r>
          </a:p>
        </p:txBody>
      </p:sp>
      <p:sp>
        <p:nvSpPr>
          <p:cNvPr id="709641" name="Text Box 9"/>
          <p:cNvSpPr txBox="1">
            <a:spLocks noChangeArrowheads="1"/>
          </p:cNvSpPr>
          <p:nvPr/>
        </p:nvSpPr>
        <p:spPr bwMode="auto">
          <a:xfrm>
            <a:off x="3517900" y="1595438"/>
            <a:ext cx="433863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“断点”为发生故障指令的地址</a:t>
            </a:r>
          </a:p>
        </p:txBody>
      </p:sp>
      <p:sp>
        <p:nvSpPr>
          <p:cNvPr id="709642" name="Text Box 10"/>
          <p:cNvSpPr txBox="1">
            <a:spLocks noChangeArrowheads="1"/>
          </p:cNvSpPr>
          <p:nvPr/>
        </p:nvSpPr>
        <p:spPr bwMode="auto">
          <a:xfrm>
            <a:off x="4983163" y="2509838"/>
            <a:ext cx="3900487" cy="304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“断点”为自陷指令下条指令地址</a:t>
            </a:r>
          </a:p>
        </p:txBody>
      </p:sp>
      <p:sp>
        <p:nvSpPr>
          <p:cNvPr id="709643" name="Text Box 11"/>
          <p:cNvSpPr txBox="1">
            <a:spLocks noChangeArrowheads="1"/>
          </p:cNvSpPr>
          <p:nvPr/>
        </p:nvSpPr>
        <p:spPr bwMode="auto">
          <a:xfrm>
            <a:off x="4230688" y="3276600"/>
            <a:ext cx="353377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“断点”是什么？ 随便！</a:t>
            </a:r>
          </a:p>
        </p:txBody>
      </p:sp>
      <p:sp>
        <p:nvSpPr>
          <p:cNvPr id="709644" name="Rectangle 12"/>
          <p:cNvSpPr>
            <a:spLocks noChangeArrowheads="1"/>
          </p:cNvSpPr>
          <p:nvPr/>
        </p:nvSpPr>
        <p:spPr bwMode="auto">
          <a:xfrm>
            <a:off x="461963" y="3824288"/>
            <a:ext cx="56657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：自陷处理完成后回到哪条指令执行？</a:t>
            </a:r>
          </a:p>
        </p:txBody>
      </p:sp>
    </p:spTree>
    <p:extLst>
      <p:ext uri="{BB962C8B-B14F-4D97-AF65-F5344CB8AC3E}">
        <p14:creationId xmlns:p14="http://schemas.microsoft.com/office/powerpoint/2010/main" val="12446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nimBg="1"/>
      <p:bldP spid="709640" grpId="0" animBg="1"/>
      <p:bldP spid="709641" grpId="0"/>
      <p:bldP spid="709643" grpId="0"/>
      <p:bldP spid="7096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异常举例</a:t>
            </a:r>
            <a:r>
              <a:rPr lang="en-US" altLang="zh-CN" smtClean="0">
                <a:latin typeface="黑体"/>
              </a:rPr>
              <a:t>—</a:t>
            </a:r>
            <a:r>
              <a:rPr lang="zh-CN" altLang="en-US" smtClean="0"/>
              <a:t>页故障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4076700"/>
            <a:ext cx="8229600" cy="2590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以下几种情况都会发生“页故障”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缺页：页表项有效位为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地址越界：地址大</a:t>
            </a:r>
            <a:r>
              <a:rPr lang="zh-CN" altLang="en-US" sz="22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于最大界限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访问越级或越权（保护违例）：</a:t>
            </a:r>
          </a:p>
          <a:p>
            <a:pPr lvl="2">
              <a:lnSpc>
                <a:spcPct val="110000"/>
              </a:lnSpc>
              <a:spcBef>
                <a:spcPct val="15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越级：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用户进程访问内核数据（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CPL=3 / DPL=0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15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越权：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读写权限不相符（如对只读段进行了写操作）</a:t>
            </a:r>
          </a:p>
        </p:txBody>
      </p:sp>
      <p:grpSp>
        <p:nvGrpSpPr>
          <p:cNvPr id="763910" name="Group 6"/>
          <p:cNvGrpSpPr>
            <a:grpSpLocks/>
          </p:cNvGrpSpPr>
          <p:nvPr/>
        </p:nvGrpSpPr>
        <p:grpSpPr bwMode="auto">
          <a:xfrm>
            <a:off x="4370388" y="4502150"/>
            <a:ext cx="4070350" cy="396875"/>
            <a:chOff x="2743" y="787"/>
            <a:chExt cx="2564" cy="250"/>
          </a:xfrm>
        </p:grpSpPr>
        <p:sp>
          <p:nvSpPr>
            <p:cNvPr id="763908" name="Rectangle 4"/>
            <p:cNvSpPr>
              <a:spLocks noChangeArrowheads="1"/>
            </p:cNvSpPr>
            <p:nvPr/>
          </p:nvSpPr>
          <p:spPr bwMode="auto">
            <a:xfrm>
              <a:off x="3198" y="787"/>
              <a:ext cx="21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ea typeface="微软雅黑" pitchFamily="34" charset="-122"/>
                </a:rPr>
                <a:t>可通过读磁盘恢复故障</a:t>
              </a:r>
            </a:p>
          </p:txBody>
        </p:sp>
        <p:sp>
          <p:nvSpPr>
            <p:cNvPr id="763909" name="Line 5"/>
            <p:cNvSpPr>
              <a:spLocks noChangeShapeType="1"/>
            </p:cNvSpPr>
            <p:nvPr/>
          </p:nvSpPr>
          <p:spPr bwMode="auto">
            <a:xfrm flipH="1" flipV="1">
              <a:off x="2743" y="923"/>
              <a:ext cx="449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3914" name="Group 10"/>
          <p:cNvGrpSpPr>
            <a:grpSpLocks/>
          </p:cNvGrpSpPr>
          <p:nvPr/>
        </p:nvGrpSpPr>
        <p:grpSpPr bwMode="auto">
          <a:xfrm>
            <a:off x="5110163" y="4864100"/>
            <a:ext cx="3489325" cy="842963"/>
            <a:chOff x="3200" y="1206"/>
            <a:chExt cx="2198" cy="531"/>
          </a:xfrm>
        </p:grpSpPr>
        <p:sp>
          <p:nvSpPr>
            <p:cNvPr id="763911" name="Rectangle 7"/>
            <p:cNvSpPr>
              <a:spLocks noChangeArrowheads="1"/>
            </p:cNvSpPr>
            <p:nvPr/>
          </p:nvSpPr>
          <p:spPr bwMode="auto">
            <a:xfrm>
              <a:off x="3476" y="1263"/>
              <a:ext cx="19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zh-CN" altLang="en-US" sz="2100" b="1">
                  <a:solidFill>
                    <a:srgbClr val="FF0000"/>
                  </a:solidFill>
                  <a:ea typeface="微软雅黑" pitchFamily="34" charset="-122"/>
                </a:rPr>
                <a:t>不可恢复，称为</a:t>
              </a:r>
              <a:r>
                <a:rPr lang="zh-CN" altLang="fr-FR" sz="2100" b="1">
                  <a:solidFill>
                    <a:srgbClr val="FF0000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zh-CN" altLang="fr-FR" sz="2100" b="1">
                  <a:solidFill>
                    <a:srgbClr val="FF0000"/>
                  </a:solidFill>
                  <a:ea typeface="微软雅黑" pitchFamily="34" charset="-122"/>
                </a:rPr>
                <a:t>段故障（</a:t>
              </a:r>
              <a:r>
                <a:rPr lang="fr-FR" altLang="zh-CN" sz="2100" b="1">
                  <a:solidFill>
                    <a:srgbClr val="FF0000"/>
                  </a:solidFill>
                  <a:ea typeface="微软雅黑" pitchFamily="34" charset="-122"/>
                </a:rPr>
                <a:t>segmentation fault</a:t>
              </a:r>
              <a:r>
                <a:rPr lang="zh-CN" altLang="fr-FR" sz="2100" b="1">
                  <a:solidFill>
                    <a:srgbClr val="FF0000"/>
                  </a:solidFill>
                  <a:ea typeface="微软雅黑" pitchFamily="34" charset="-122"/>
                </a:rPr>
                <a:t>）</a:t>
              </a:r>
              <a:r>
                <a:rPr lang="zh-CN" altLang="fr-FR" sz="2100" b="1">
                  <a:solidFill>
                    <a:srgbClr val="FF0000"/>
                  </a:solidFill>
                  <a:latin typeface="微软雅黑"/>
                  <a:ea typeface="微软雅黑" pitchFamily="34" charset="-122"/>
                </a:rPr>
                <a:t>”</a:t>
              </a:r>
              <a:r>
                <a:rPr lang="zh-CN" altLang="fr-FR" sz="2100" b="1">
                  <a:solidFill>
                    <a:srgbClr val="FF0000"/>
                  </a:solidFill>
                  <a:ea typeface="微软雅黑" pitchFamily="34" charset="-122"/>
                </a:rPr>
                <a:t> </a:t>
              </a:r>
              <a:endParaRPr lang="zh-CN" altLang="en-US" sz="2100" b="1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763912" name="AutoShape 8"/>
            <p:cNvSpPr>
              <a:spLocks/>
            </p:cNvSpPr>
            <p:nvPr/>
          </p:nvSpPr>
          <p:spPr bwMode="auto">
            <a:xfrm>
              <a:off x="3200" y="1206"/>
              <a:ext cx="192" cy="531"/>
            </a:xfrm>
            <a:prstGeom prst="rightBrace">
              <a:avLst>
                <a:gd name="adj1" fmla="val 2304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15" name="Text Box 11"/>
          <p:cNvSpPr txBox="1">
            <a:spLocks noChangeArrowheads="1"/>
          </p:cNvSpPr>
          <p:nvPr/>
        </p:nvSpPr>
        <p:spPr bwMode="auto">
          <a:xfrm>
            <a:off x="149225" y="728663"/>
            <a:ext cx="557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>
                <a:ea typeface="微软雅黑" pitchFamily="34" charset="-122"/>
              </a:rPr>
              <a:t>页故障</a:t>
            </a:r>
            <a:r>
              <a:rPr lang="zh-CN" altLang="en-US" sz="2400" b="1">
                <a:latin typeface="微软雅黑"/>
                <a:ea typeface="微软雅黑" pitchFamily="34" charset="-122"/>
              </a:rPr>
              <a:t>”</a:t>
            </a:r>
            <a:r>
              <a:rPr lang="zh-CN" altLang="en-US" sz="2400" b="1">
                <a:ea typeface="微软雅黑" pitchFamily="34" charset="-122"/>
              </a:rPr>
              <a:t>事件何时发现？如何发现？</a:t>
            </a:r>
          </a:p>
        </p:txBody>
      </p:sp>
      <p:sp>
        <p:nvSpPr>
          <p:cNvPr id="763917" name="Text Box 13"/>
          <p:cNvSpPr txBox="1">
            <a:spLocks noChangeArrowheads="1"/>
          </p:cNvSpPr>
          <p:nvPr/>
        </p:nvSpPr>
        <p:spPr bwMode="auto">
          <a:xfrm>
            <a:off x="338138" y="1193800"/>
            <a:ext cx="80549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执行每条指令都要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访存</a:t>
            </a:r>
            <a:r>
              <a:rPr lang="zh-CN" altLang="en-US" sz="2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（取指令、取操作数、存结果）</a:t>
            </a:r>
          </a:p>
          <a:p>
            <a:pPr>
              <a:spcBef>
                <a:spcPct val="20000"/>
              </a:spcBef>
            </a:pPr>
            <a:r>
              <a:rPr lang="zh-CN" altLang="en-US" sz="2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在保护模式下，每次访存都要进行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逻辑地址向物理地址转换</a:t>
            </a:r>
          </a:p>
          <a:p>
            <a:pPr>
              <a:spcBef>
                <a:spcPct val="20000"/>
              </a:spcBef>
            </a:pPr>
            <a:r>
              <a:rPr lang="zh-CN" altLang="en-US" sz="2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在地址转换过程中会发现是否发生了“页故障”！</a:t>
            </a:r>
          </a:p>
        </p:txBody>
      </p:sp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211138" y="2432050"/>
            <a:ext cx="725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>
                <a:ea typeface="微软雅黑" pitchFamily="34" charset="-122"/>
              </a:rPr>
              <a:t>页故障</a:t>
            </a:r>
            <a:r>
              <a:rPr lang="zh-CN" altLang="en-US" sz="2400" b="1">
                <a:latin typeface="微软雅黑"/>
                <a:ea typeface="微软雅黑" pitchFamily="34" charset="-122"/>
              </a:rPr>
              <a:t>”</a:t>
            </a:r>
            <a:r>
              <a:rPr lang="zh-CN" altLang="en-US" sz="2400" b="1">
                <a:ea typeface="微软雅黑" pitchFamily="34" charset="-122"/>
              </a:rPr>
              <a:t>事件是软件发现的还是硬件发现的？</a:t>
            </a:r>
          </a:p>
        </p:txBody>
      </p:sp>
      <p:sp>
        <p:nvSpPr>
          <p:cNvPr id="763919" name="Text Box 15"/>
          <p:cNvSpPr txBox="1">
            <a:spLocks noChangeArrowheads="1"/>
          </p:cNvSpPr>
          <p:nvPr/>
        </p:nvSpPr>
        <p:spPr bwMode="auto">
          <a:xfrm>
            <a:off x="366713" y="2970213"/>
            <a:ext cx="77501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逻辑地址向物理地址的转换由硬件（</a:t>
            </a: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）实现，故“页故障”事件由硬件发现。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所有异常和中断事件都由硬件检测发现！</a:t>
            </a:r>
          </a:p>
        </p:txBody>
      </p:sp>
    </p:spTree>
    <p:extLst>
      <p:ext uri="{BB962C8B-B14F-4D97-AF65-F5344CB8AC3E}">
        <p14:creationId xmlns:p14="http://schemas.microsoft.com/office/powerpoint/2010/main" val="295315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7" grpId="0"/>
      <p:bldP spid="7639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异常举例</a:t>
            </a:r>
            <a:r>
              <a:rPr lang="en-US" altLang="zh-CN" smtClean="0">
                <a:latin typeface="黑体"/>
              </a:rPr>
              <a:t>—</a:t>
            </a:r>
            <a:r>
              <a:rPr lang="zh-CN" altLang="en-US" smtClean="0"/>
              <a:t>页故障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92163"/>
            <a:ext cx="8621713" cy="5754687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系统中一个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语言源程序 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如下： 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1	int a[1000];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2	int 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3	main( )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	{  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	   a[10]=1;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	   a[1000]=3;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	   a[10000]=4;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8	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假设编译、汇编和链接后，第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行源代码对应的指令序列如下：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   8048300: c7 05 28 90 04 08 01 00 00 00  </a:t>
            </a: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movl   $0x1, 0x8049028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   8048309: c7 05 a0 9f 04 08 03 00 00 00   </a:t>
            </a: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movl   $0x3, 0x8049fa0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   8048313: c7 05 40 2c 05 08 04 00 00 00   </a:t>
            </a:r>
            <a:r>
              <a:rPr lang="en-US" altLang="zh-CN" sz="19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movl   $0x4, 0x8052c40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已知页大小为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，若在运行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对应的进程时，系统中无其他进程在运行，则：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对于上述三条指令的执行，在取指令时是否可能发生页故障？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在数据访问时分别会发生什么问题？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哪些问题是可恢复的？哪些问题是不可恢复的？</a:t>
            </a:r>
          </a:p>
        </p:txBody>
      </p:sp>
      <p:sp>
        <p:nvSpPr>
          <p:cNvPr id="764932" name="Text Box 4"/>
          <p:cNvSpPr txBox="1">
            <a:spLocks noChangeArrowheads="1"/>
          </p:cNvSpPr>
          <p:nvPr/>
        </p:nvSpPr>
        <p:spPr bwMode="auto">
          <a:xfrm>
            <a:off x="2646363" y="1668463"/>
            <a:ext cx="6226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正常的控制流为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0x8048300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0x8048309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0x8048313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可能的异常控制流是什么？</a:t>
            </a:r>
          </a:p>
        </p:txBody>
      </p:sp>
    </p:spTree>
    <p:extLst>
      <p:ext uri="{BB962C8B-B14F-4D97-AF65-F5344CB8AC3E}">
        <p14:creationId xmlns:p14="http://schemas.microsoft.com/office/powerpoint/2010/main" val="18765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异常举例</a:t>
            </a:r>
            <a:r>
              <a:rPr lang="en-US" altLang="zh-CN" smtClean="0">
                <a:latin typeface="黑体"/>
              </a:rPr>
              <a:t>—</a:t>
            </a:r>
            <a:r>
              <a:rPr lang="zh-CN" altLang="en-US" smtClean="0"/>
              <a:t>页故障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2555875" y="1222375"/>
            <a:ext cx="6530975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三条指令在读指令时都不会发生缺页，</a:t>
            </a:r>
            <a:r>
              <a:rPr lang="en-US" altLang="zh-CN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</a:pP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它们都位于起始地址为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0x08048000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（是一个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的起始位置）的同一个页面，执行这三条指令之前，该页已经调入内存。因为没有其他进程在系统中运行，所以不会因为执行其他进程而使得调入主存的页面被调出到磁盘。因而都不会在取指令时发生页故障。</a:t>
            </a:r>
            <a:r>
              <a:rPr lang="zh-CN" altLang="en-US" sz="19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313" y="792163"/>
            <a:ext cx="8680450" cy="5754687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系统中一个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语言源程序 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如下： 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1	int a[1000];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2	int 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3	main( )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	{  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	   a[10]=1;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	   a[1000]=3;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	   a[10000]=4;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8	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假设编译、汇编和链接后，第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行源代码对应的指令序列如下：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   8048300: c7 05 28 90 04 08 01 00 00 00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$0x1, 0x8049028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   8048309: c7 05 a0 9f 04 08 03 00 00 00 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$0x3, 0x8049fa0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   8048313: c7 05 40 2c 05 08 04 00 00 00 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$0x4, 0x8052c40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已知页大小为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，若在运行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对应的进程时，系统中无其他进程在运行，则：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对于上述三条指令的执行，在取指令时是否可能发生页故障？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在数据访问时分别会发生什么问题？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哪些问题是可恢复的？哪些问题是不可恢复的？</a:t>
            </a:r>
          </a:p>
        </p:txBody>
      </p:sp>
    </p:spTree>
    <p:extLst>
      <p:ext uri="{BB962C8B-B14F-4D97-AF65-F5344CB8AC3E}">
        <p14:creationId xmlns:p14="http://schemas.microsoft.com/office/powerpoint/2010/main" val="36454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异常举例</a:t>
            </a:r>
            <a:r>
              <a:rPr lang="en-US" altLang="zh-CN" smtClean="0">
                <a:latin typeface="黑体"/>
              </a:rPr>
              <a:t>—</a:t>
            </a:r>
            <a:r>
              <a:rPr lang="zh-CN" altLang="en-US" smtClean="0"/>
              <a:t>页故障</a:t>
            </a:r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2627313" y="1411288"/>
            <a:ext cx="6313487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行指令取数据时是否发生页故障，</a:t>
            </a:r>
            <a:r>
              <a:rPr lang="en-US" altLang="zh-CN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200" b="1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a[10]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（地址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0x8049028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）的访问是对所在页面（首址为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0x08049000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）的第一次访问，故不在主存，缺页处理结束后，再回到这条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指令重新执行，再访问数据就没有问题了。 </a:t>
            </a:r>
          </a:p>
        </p:txBody>
      </p:sp>
      <p:sp>
        <p:nvSpPr>
          <p:cNvPr id="766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313" y="792163"/>
            <a:ext cx="8680450" cy="5754687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假设在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系统中一个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语言源程序 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如下： </a:t>
            </a:r>
            <a:endParaRPr lang="en-US" altLang="zh-CN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1	int a[1000];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2	int x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3	main( )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	{  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	   a[10]=1;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	   a[1000]=3;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	   a[10000]=4;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8	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假设编译、汇编和链接后，第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行源代码对应的指令序列如下：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   8048300: c7 05 28 90 04 08 01 00 00 00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$0x1, 0x8049028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6   8048309: c7 05 a0 9f 04 08 03 00 00 00 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$0x3, 0x8049fa0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7   8048313: c7 05 40 2c 05 08 04 00 00 00   </a:t>
            </a:r>
            <a:r>
              <a:rPr lang="en-US" altLang="zh-CN" sz="190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movl   $0x4, 0x8052c40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已知页大小为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，若在运行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对应的进程时，系统中无其他进程在运行，则：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对于上述三条指令的执行，在取指令时是否可能发生页故障？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在数据访问时分别会发生什么问题？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哪些问题是可恢复的？哪些问题是不可恢复的？</a:t>
            </a:r>
          </a:p>
        </p:txBody>
      </p:sp>
    </p:spTree>
    <p:extLst>
      <p:ext uri="{BB962C8B-B14F-4D97-AF65-F5344CB8AC3E}">
        <p14:creationId xmlns:p14="http://schemas.microsoft.com/office/powerpoint/2010/main" val="1170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25526</TotalTime>
  <Words>2667</Words>
  <Application>Microsoft Office PowerPoint</Application>
  <PresentationFormat>全屏显示(4:3)</PresentationFormat>
  <Paragraphs>261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黑体</vt:lpstr>
      <vt:lpstr>Arial</vt:lpstr>
      <vt:lpstr>Calibri</vt:lpstr>
      <vt:lpstr>Wingdings</vt:lpstr>
      <vt:lpstr>默认设计模板</vt:lpstr>
      <vt:lpstr>PowerPoint 演示文稿</vt:lpstr>
      <vt:lpstr>异常控制流</vt:lpstr>
      <vt:lpstr>异常和中断</vt:lpstr>
      <vt:lpstr>异常和中断的处理</vt:lpstr>
      <vt:lpstr>异常的分类</vt:lpstr>
      <vt:lpstr>异常举例—页故障</vt:lpstr>
      <vt:lpstr>异常举例—页故障</vt:lpstr>
      <vt:lpstr>异常举例—页故障</vt:lpstr>
      <vt:lpstr>异常举例—页故障</vt:lpstr>
      <vt:lpstr>异常举例—页故障</vt:lpstr>
      <vt:lpstr>异常举例—页故障</vt:lpstr>
      <vt:lpstr>陷阱（Trap）异常</vt:lpstr>
      <vt:lpstr>Trap举例: Opening File</vt:lpstr>
      <vt:lpstr>陷阱（Trap）异常</vt:lpstr>
      <vt:lpstr>IA-32的标志寄存器</vt:lpstr>
      <vt:lpstr>终止（Abort）异常</vt:lpstr>
      <vt:lpstr>中断的概念</vt:lpstr>
      <vt:lpstr>中断的分类</vt:lpstr>
      <vt:lpstr>异常/中断响应过程</vt:lpstr>
      <vt:lpstr>异常/中断响应过程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admin</cp:lastModifiedBy>
  <cp:revision>2541</cp:revision>
  <dcterms:created xsi:type="dcterms:W3CDTF">2008-04-26T09:05:28Z</dcterms:created>
  <dcterms:modified xsi:type="dcterms:W3CDTF">2016-06-02T01:24:14Z</dcterms:modified>
</cp:coreProperties>
</file>