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5960" y="3952800"/>
            <a:ext cx="810468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892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2596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280" y="1201320"/>
            <a:ext cx="6601320" cy="52671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7280" y="1201320"/>
            <a:ext cx="6601320" cy="5267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25960" y="1201680"/>
            <a:ext cx="8104680" cy="526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9040" y="365040"/>
            <a:ext cx="8104680" cy="29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2596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25960" y="1201680"/>
            <a:ext cx="8104680" cy="526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25960" y="3952800"/>
            <a:ext cx="810468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5960" y="3952800"/>
            <a:ext cx="810468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892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2596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280" y="1201320"/>
            <a:ext cx="6601320" cy="52671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7280" y="1201320"/>
            <a:ext cx="6601320" cy="5267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9040" y="365040"/>
            <a:ext cx="8104680" cy="29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596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526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8920" y="395280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3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8920" y="1201680"/>
            <a:ext cx="395496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5960" y="3952800"/>
            <a:ext cx="8104680" cy="2512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zh-CN" sz="6000">
                <a:solidFill>
                  <a:srgbClr val="000000"/>
                </a:solidFill>
                <a:latin typeface="黑体"/>
                <a:ea typeface="黑体"/>
              </a:rPr>
              <a:t>单击鼠标编辑标题文字格式单击此处编辑母版标题样式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428F791-8CE1-4C1C-B88A-E3F8DFDD0D75}" type="slidenum">
              <a:rPr lang="en-US">
                <a:solidFill>
                  <a:srgbClr val="000000"/>
                </a:solidFill>
                <a:latin typeface="Calibri"/>
              </a:rPr>
              <a:t>&lt;编号&gt;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9040" y="365040"/>
            <a:ext cx="8104680" cy="64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000000"/>
                </a:solidFill>
                <a:latin typeface="黑体"/>
                <a:ea typeface="黑体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25960" y="1201680"/>
            <a:ext cx="8104680" cy="5267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143000" y="1122480"/>
            <a:ext cx="6857640" cy="1039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zh-CN" sz="4800">
                <a:solidFill>
                  <a:srgbClr val="000000"/>
                </a:solidFill>
                <a:latin typeface="黑体"/>
                <a:ea typeface="黑体"/>
              </a:rPr>
              <a:t>实验三：逆向工程实验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633240" y="2762640"/>
            <a:ext cx="8015760" cy="335304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  <a:buFont typeface="Calibri Light"/>
              <a:buAutoNum type="arabicPeriod"/>
            </a:pPr>
            <a:r>
              <a:rPr b="1" lang="en-US" sz="3200">
                <a:solidFill>
                  <a:srgbClr val="002060"/>
                </a:solidFill>
                <a:latin typeface="Calibri"/>
              </a:rPr>
              <a:t>理解程序（控制语句、函数、返回值、堆栈结构）是如何运行的</a:t>
            </a:r>
            <a:endParaRPr/>
          </a:p>
          <a:p>
            <a:pPr>
              <a:lnSpc>
                <a:spcPct val="150000"/>
              </a:lnSpc>
              <a:buFont typeface="Calibri Light"/>
              <a:buAutoNum type="arabicPeriod"/>
            </a:pPr>
            <a:r>
              <a:rPr b="1" lang="en-US" sz="3200">
                <a:solidFill>
                  <a:srgbClr val="002060"/>
                </a:solidFill>
                <a:latin typeface="Calibri"/>
              </a:rPr>
              <a:t>掌握</a:t>
            </a:r>
            <a:r>
              <a:rPr b="1" lang="en-US" sz="3200">
                <a:solidFill>
                  <a:srgbClr val="002060"/>
                </a:solidFill>
                <a:latin typeface="Calibri"/>
              </a:rPr>
              <a:t>GDB</a:t>
            </a:r>
            <a:r>
              <a:rPr b="1" lang="en-US" sz="3200">
                <a:solidFill>
                  <a:srgbClr val="002060"/>
                </a:solidFill>
                <a:latin typeface="Calibri"/>
              </a:rPr>
              <a:t>调试工具</a:t>
            </a:r>
            <a:endParaRPr/>
          </a:p>
          <a:p>
            <a:pPr>
              <a:lnSpc>
                <a:spcPct val="150000"/>
              </a:lnSpc>
              <a:buFont typeface="Calibri Light"/>
              <a:buAutoNum type="arabicPeriod"/>
            </a:pPr>
            <a:r>
              <a:rPr b="1" lang="en-US" sz="3200">
                <a:solidFill>
                  <a:srgbClr val="002060"/>
                </a:solidFill>
                <a:latin typeface="Calibri"/>
              </a:rPr>
              <a:t>掌握</a:t>
            </a:r>
            <a:r>
              <a:rPr b="1" lang="en-US" sz="3200">
                <a:solidFill>
                  <a:srgbClr val="002060"/>
                </a:solidFill>
                <a:latin typeface="Calibri"/>
              </a:rPr>
              <a:t>objdump</a:t>
            </a:r>
            <a:r>
              <a:rPr b="1" lang="en-US" sz="3200">
                <a:solidFill>
                  <a:srgbClr val="002060"/>
                </a:solidFill>
                <a:latin typeface="Calibri"/>
              </a:rPr>
              <a:t>反汇编工具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9040" y="365040"/>
            <a:ext cx="8104680" cy="64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000000"/>
                </a:solidFill>
                <a:latin typeface="黑体"/>
                <a:ea typeface="黑体"/>
              </a:rPr>
              <a:t>实验介绍：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338040" y="1086120"/>
            <a:ext cx="8446680" cy="5583240"/>
          </a:xfrm>
          <a:prstGeom prst="rect">
            <a:avLst/>
          </a:prstGeom>
        </p:spPr>
        <p:txBody>
          <a:bodyPr/>
          <a:p>
            <a:pPr>
              <a:lnSpc>
                <a:spcPct val="160000"/>
              </a:lnSpc>
            </a:pPr>
            <a:r>
              <a:rPr lang="zh-CN" sz="280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本实验设计为一个黑客拆解二进制炸弹的游戏。我们仅给黑客（同学）提供一个二进制可执行文件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bomb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和主函数所在的源程序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bomb.c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，不提供每个关卡的源代码。程序运行中有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6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个关卡（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6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个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phase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），每个关卡需要用户输入正确的字符串或数字才能通关，否则会引爆炸弹（打印出一条错误信息，并导致评分下降）！</a:t>
            </a:r>
            <a:endParaRPr/>
          </a:p>
          <a:p>
            <a:pPr>
              <a:lnSpc>
                <a:spcPct val="160000"/>
              </a:lnSpc>
            </a:pPr>
            <a:r>
              <a:rPr lang="zh-CN" sz="280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CN" sz="2800">
                <a:solidFill>
                  <a:srgbClr val="000000"/>
                </a:solidFill>
                <a:latin typeface="Times New Roman"/>
              </a:rPr>
              <a:t>要求同学运用</a:t>
            </a:r>
            <a:r>
              <a:rPr b="1" lang="zh-CN" sz="2800">
                <a:solidFill>
                  <a:srgbClr val="002060"/>
                </a:solidFill>
                <a:latin typeface="黑体"/>
                <a:ea typeface="黑体"/>
              </a:rPr>
              <a:t>GDB</a:t>
            </a:r>
            <a:r>
              <a:rPr b="1" lang="zh-CN" sz="2800">
                <a:solidFill>
                  <a:srgbClr val="002060"/>
                </a:solidFill>
                <a:latin typeface="黑体"/>
                <a:ea typeface="黑体"/>
              </a:rPr>
              <a:t>调试工具</a:t>
            </a:r>
            <a:r>
              <a:rPr b="1" lang="zh-CN" sz="2800">
                <a:solidFill>
                  <a:srgbClr val="000000"/>
                </a:solidFill>
                <a:latin typeface="Calibri"/>
                <a:ea typeface="黑体"/>
              </a:rPr>
              <a:t>和</a:t>
            </a:r>
            <a:r>
              <a:rPr b="1" lang="zh-CN" sz="2800">
                <a:solidFill>
                  <a:srgbClr val="002060"/>
                </a:solidFill>
                <a:latin typeface="黑体"/>
                <a:ea typeface="黑体"/>
              </a:rPr>
              <a:t>objdump</a:t>
            </a:r>
            <a:r>
              <a:rPr b="1" lang="zh-CN" sz="2800">
                <a:solidFill>
                  <a:srgbClr val="002060"/>
                </a:solidFill>
                <a:latin typeface="黑体"/>
                <a:ea typeface="黑体"/>
              </a:rPr>
              <a:t>反汇编工具</a:t>
            </a:r>
            <a:r>
              <a:rPr lang="zh-CN" sz="2800">
                <a:solidFill>
                  <a:srgbClr val="000000"/>
                </a:solidFill>
                <a:latin typeface="Calibri"/>
                <a:ea typeface="黑体"/>
              </a:rPr>
              <a:t>，通过分析汇编代码</a:t>
            </a:r>
            <a:r>
              <a:rPr b="1" lang="zh-CN" sz="2800">
                <a:solidFill>
                  <a:srgbClr val="000000"/>
                </a:solidFill>
                <a:latin typeface="Calibri"/>
                <a:ea typeface="黑体"/>
              </a:rPr>
              <a:t>，</a:t>
            </a:r>
            <a:r>
              <a:rPr lang="zh-CN" sz="2800">
                <a:solidFill>
                  <a:srgbClr val="000000"/>
                </a:solidFill>
                <a:latin typeface="Times New Roman"/>
                <a:ea typeface="黑体"/>
              </a:rPr>
              <a:t>找到在每个</a:t>
            </a:r>
            <a:r>
              <a:rPr lang="zh-CN" sz="2800">
                <a:solidFill>
                  <a:srgbClr val="000000"/>
                </a:solidFill>
                <a:latin typeface="Times New Roman"/>
                <a:ea typeface="黑体"/>
              </a:rPr>
              <a:t>phase</a:t>
            </a:r>
            <a:r>
              <a:rPr lang="zh-CN" sz="2800">
                <a:solidFill>
                  <a:srgbClr val="000000"/>
                </a:solidFill>
                <a:latin typeface="Times New Roman"/>
                <a:ea typeface="黑体"/>
              </a:rPr>
              <a:t>程序段中，引导程序跳转到“</a:t>
            </a:r>
            <a:r>
              <a:rPr lang="zh-CN" sz="2800">
                <a:solidFill>
                  <a:srgbClr val="000000"/>
                </a:solidFill>
                <a:latin typeface="Times New Roman"/>
                <a:ea typeface="黑体"/>
              </a:rPr>
              <a:t>explode_bomb”</a:t>
            </a:r>
            <a:r>
              <a:rPr lang="zh-CN" sz="2800">
                <a:solidFill>
                  <a:srgbClr val="000000"/>
                </a:solidFill>
                <a:latin typeface="Times New Roman"/>
                <a:ea typeface="黑体"/>
              </a:rPr>
              <a:t>程序段的地方，并分析其成功跳转的条件，以此为突破口寻找应该在命令行输入何种字符串来通关。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9040" y="365040"/>
            <a:ext cx="8104680" cy="64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000000"/>
                </a:solidFill>
                <a:latin typeface="黑体"/>
                <a:ea typeface="黑体"/>
              </a:rPr>
              <a:t>实验说明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9040" y="1008360"/>
            <a:ext cx="8304840" cy="5736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6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个关卡，难度随关卡升级而提升；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通过解读汇编代码来推断其对应的函数结构（推断过程不唯一），某些关卡答案不唯一；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尽力而为，能通几关就几关。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提示：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第一关（知识点：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string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，函数调用，栈）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第二关（知识点：循环语句，数组）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第三关（知识点： 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switch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语句）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第四关（知识点：递归）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第五关（知识点：字串变换，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ascii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转换，寻址）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第六关（知识点：寻址）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9040" y="365040"/>
            <a:ext cx="8104680" cy="64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000000"/>
                </a:solidFill>
                <a:latin typeface="黑体"/>
                <a:ea typeface="黑体"/>
              </a:rPr>
              <a:t>实验步骤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25960" y="1201680"/>
            <a:ext cx="8104680" cy="549180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zh-CN" sz="5100">
                <a:solidFill>
                  <a:srgbClr val="000000"/>
                </a:solidFill>
                <a:latin typeface="Calibri"/>
              </a:rPr>
              <a:t>输入反汇编命令查看汇编代码（保存在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1.txt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文件中）</a:t>
            </a:r>
            <a:endParaRPr/>
          </a:p>
          <a:p>
            <a:r>
              <a:rPr i="1" lang="zh-CN" sz="5100">
                <a:solidFill>
                  <a:srgbClr val="000000"/>
                </a:solidFill>
                <a:latin typeface="Calibri"/>
              </a:rPr>
              <a:t>$ objdump -d bomb &gt; 1.txt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zh-CN" sz="5100">
                <a:solidFill>
                  <a:srgbClr val="000000"/>
                </a:solidFill>
                <a:latin typeface="Calibri"/>
              </a:rPr>
              <a:t>首先找到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main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函数，发现它调用了从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phase1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到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phase6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这六个函数。再找到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phase1</a:t>
            </a:r>
            <a:r>
              <a:rPr lang="zh-CN" sz="5100">
                <a:solidFill>
                  <a:srgbClr val="000000"/>
                </a:solidFill>
                <a:latin typeface="Calibri"/>
              </a:rPr>
              <a:t>，代码如下：（举例分析）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08048b1c &lt;phase_1&gt;: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8048b1c: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55      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push   %ebp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8048b1d: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89 e5   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mov    %esp,%ebp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8048b1f: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83 ec 10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sub    $0x10,%esp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8048b22: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68 78 96 04 08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push   $0x8049678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8048b27: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ff 75 08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pushl  0x8(%ebp)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8048b2a: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e8 00 04 00 00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call   8048f2f &lt;strings_not_equal&gt;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8048b2f: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83 c4 10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add    $0x10,%esp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8048b32: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85 c0   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test   %eax,%eax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8048b34: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74 05   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je     8048b3b &lt;phase_1+0x1f&gt;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8048b36: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e8 b1 08 00 00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call   80493ec &lt;explode_bomb&gt;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8048b3b: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c9      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leave  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9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8048b3c: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c3                   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	</a:t>
            </a:r>
            <a:r>
              <a:rPr b="1" lang="zh-CN" sz="2900">
                <a:solidFill>
                  <a:srgbClr val="000000"/>
                </a:solidFill>
                <a:latin typeface="Calibri"/>
              </a:rPr>
              <a:t>ret 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456960" y="5433120"/>
            <a:ext cx="2156760" cy="1260360"/>
          </a:xfrm>
          <a:prstGeom prst="wedgeRectCallout">
            <a:avLst>
              <a:gd name="adj1" fmla="val -82319"/>
              <a:gd name="adj2" fmla="val -16882"/>
            </a:avLst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引导程序跳转到“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explode_bomb”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程序段的地方，分析其成功跳转的条件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525960" y="4074840"/>
            <a:ext cx="6238440" cy="78984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85" name="CustomShape 5"/>
          <p:cNvSpPr/>
          <p:nvPr/>
        </p:nvSpPr>
        <p:spPr>
          <a:xfrm>
            <a:off x="5406480" y="4074840"/>
            <a:ext cx="13579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字符串比较</a:t>
            </a:r>
            <a:endParaRPr/>
          </a:p>
        </p:txBody>
      </p:sp>
      <p:sp>
        <p:nvSpPr>
          <p:cNvPr id="86" name="Line 6"/>
          <p:cNvSpPr/>
          <p:nvPr/>
        </p:nvSpPr>
        <p:spPr>
          <a:xfrm>
            <a:off x="727920" y="5433120"/>
            <a:ext cx="5464080" cy="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87" name="CustomShape 7"/>
          <p:cNvSpPr/>
          <p:nvPr/>
        </p:nvSpPr>
        <p:spPr>
          <a:xfrm>
            <a:off x="6120000" y="4977720"/>
            <a:ext cx="2520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测试</a:t>
            </a:r>
            <a:r>
              <a:rPr b="1" lang="en-US">
                <a:solidFill>
                  <a:srgbClr val="ff0000"/>
                </a:solidFill>
                <a:latin typeface="Calibri"/>
              </a:rPr>
              <a:t>%eax==0, </a:t>
            </a:r>
            <a:r>
              <a:rPr b="1" lang="en-US">
                <a:solidFill>
                  <a:srgbClr val="ff0000"/>
                </a:solidFill>
                <a:latin typeface="Calibri"/>
              </a:rPr>
              <a:t>相等为</a:t>
            </a:r>
            <a:r>
              <a:rPr b="1" lang="en-US">
                <a:solidFill>
                  <a:srgbClr val="ff0000"/>
                </a:solidFill>
                <a:latin typeface="Calibri"/>
              </a:rPr>
              <a:t>0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9040" y="365040"/>
            <a:ext cx="8104680" cy="64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000000"/>
                </a:solidFill>
                <a:latin typeface="黑体"/>
                <a:ea typeface="黑体"/>
              </a:rPr>
              <a:t>实验步骤（续）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25960" y="1201680"/>
            <a:ext cx="8262360" cy="5267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利用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gdb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调试工具来破解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Phase1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中的神秘字符串</a:t>
            </a:r>
            <a:endParaRPr/>
          </a:p>
          <a:p>
            <a:r>
              <a:rPr i="1" lang="zh-CN" sz="2400">
                <a:solidFill>
                  <a:srgbClr val="000000"/>
                </a:solidFill>
                <a:latin typeface="Calibri"/>
              </a:rPr>
              <a:t>$ gdb 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 bomb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在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0x8048b22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处设置断点，运行并打印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0x8049678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地址的值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记录答案，对下一关进行破解。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若输入错误答案，则会引爆炸弹。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23760" y="2523600"/>
            <a:ext cx="3248280" cy="514080"/>
          </a:xfrm>
          <a:prstGeom prst="rect">
            <a:avLst/>
          </a:prstGeom>
          <a:ln>
            <a:noFill/>
          </a:ln>
        </p:spPr>
      </p:pic>
      <p:pic>
        <p:nvPicPr>
          <p:cNvPr id="91" name="图片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23760" y="3565800"/>
            <a:ext cx="5562360" cy="4186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923760" y="3099600"/>
            <a:ext cx="3248280" cy="3646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(gdb)  r</a:t>
            </a:r>
            <a:endParaRPr/>
          </a:p>
        </p:txBody>
      </p:sp>
      <p:pic>
        <p:nvPicPr>
          <p:cNvPr id="93" name="图片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4241520"/>
            <a:ext cx="4362120" cy="15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