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57" r:id="rId7"/>
    <p:sldId id="268" r:id="rId8"/>
    <p:sldId id="266" r:id="rId9"/>
    <p:sldId id="267" r:id="rId10"/>
    <p:sldId id="263" r:id="rId11"/>
    <p:sldId id="262" r:id="rId12"/>
    <p:sldId id="269" r:id="rId13"/>
    <p:sldId id="271" r:id="rId14"/>
    <p:sldId id="272" r:id="rId15"/>
    <p:sldId id="265" r:id="rId16"/>
    <p:sldId id="273" r:id="rId17"/>
    <p:sldId id="270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760A-D80C-494C-A967-F53CB38D009D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EEEB-5774-4C3D-A0C9-C6ABCA7CB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EEEB-5774-4C3D-A0C9-C6ABCA7CB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程式設計的基礎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如何使用</a:t>
            </a:r>
            <a:r>
              <a:rPr lang="en-US" altLang="zh-TW" dirty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2DE6D-5C25-482C-937C-6F8C26A3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81D8D5-0D84-4FC9-A158-607A4AF3EC9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6ED943-6CAD-45B8-A6CC-0806D4E0D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5E5222D-EE62-47BF-B3EE-0F596CB92E0B}"/>
                </a:ext>
              </a:extLst>
            </p:cNvPr>
            <p:cNvSpPr/>
            <p:nvPr/>
          </p:nvSpPr>
          <p:spPr>
            <a:xfrm>
              <a:off x="4399280" y="222567"/>
              <a:ext cx="4572000" cy="437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7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79926-E12D-46B6-B4CA-39836F8A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二進位轉換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0A5130-784F-4A8B-9613-DE6354A7F2C6}"/>
              </a:ext>
            </a:extLst>
          </p:cNvPr>
          <p:cNvSpPr/>
          <p:nvPr/>
        </p:nvSpPr>
        <p:spPr>
          <a:xfrm>
            <a:off x="0" y="1859340"/>
            <a:ext cx="11877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整數部份：</a:t>
            </a:r>
          </a:p>
          <a:p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將數字連續除以要轉換的基數，例如：要轉換為二進位時，則除以</a:t>
            </a:r>
            <a:r>
              <a:rPr lang="en-US" altLang="zh-TW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。再將一連串的餘數，由下往上次序、由左往右排列。</a:t>
            </a:r>
            <a:endParaRPr lang="en-US" altLang="zh-TW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/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(2)</a:t>
                </a:r>
                <a:r>
                  <a:rPr lang="zh-TW" altLang="en-US" sz="2400" dirty="0">
                    <a:solidFill>
                      <a:srgbClr val="33333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小數部分：</a:t>
                </a: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將小數連續乘以要轉換的基數，例如：要轉換為二進位時，則乘以</a:t>
                </a:r>
                <a:r>
                  <a:rPr lang="en-US" altLang="zh-TW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。接著取其整數。再將一連串的整數，由上往下的次序，由左往右排列。</a:t>
                </a:r>
                <a:endParaRPr lang="en-US" altLang="zh-TW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solidFill>
                    <a:srgbClr val="80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因此，整數部分的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，小數部分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轉換成二進位即為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99.25</m:t>
                        </m:r>
                      </m:e>
                      <m:sub>
                        <m:r>
                          <a:rPr lang="en-US" altLang="zh-TW" sz="24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80808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1100011.01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80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95C369-E357-444D-B21B-BEF8F2F4C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192000" cy="2308324"/>
              </a:xfrm>
              <a:prstGeom prst="rect">
                <a:avLst/>
              </a:prstGeom>
              <a:blipFill>
                <a:blip r:embed="rId2"/>
                <a:stretch>
                  <a:fillRect l="-75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3DD70-FECA-4E68-91E3-D82F3327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9/20</a:t>
            </a:r>
            <a:r>
              <a:rPr lang="zh-TW" altLang="en-US" dirty="0"/>
              <a:t>題目</a:t>
            </a:r>
            <a:r>
              <a:rPr lang="en-US" altLang="zh-TW" dirty="0"/>
              <a:t>3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566763-C24A-41B1-ABC0-EA8BECD3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936305"/>
            <a:ext cx="4638040" cy="22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162FE-B306-4DB8-8997-153972F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題目練習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4A97F3-07A5-40C8-9983-0E840DED540A}"/>
              </a:ext>
            </a:extLst>
          </p:cNvPr>
          <p:cNvSpPr/>
          <p:nvPr/>
        </p:nvSpPr>
        <p:spPr>
          <a:xfrm>
            <a:off x="1076960" y="1142276"/>
            <a:ext cx="10038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鉛筆一支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元，一打 </a:t>
            </a:r>
            <a:r>
              <a:rPr lang="en-US" altLang="zh-TW" sz="2800" dirty="0">
                <a:solidFill>
                  <a:srgbClr val="333333"/>
                </a:solidFill>
                <a:latin typeface="Helvetica Neue"/>
              </a:rPr>
              <a:t>50 </a:t>
            </a:r>
            <a:r>
              <a:rPr lang="zh-TW" altLang="en-US" sz="2800" dirty="0">
                <a:solidFill>
                  <a:srgbClr val="333333"/>
                </a:solidFill>
                <a:latin typeface="Helvetica Neue"/>
              </a:rPr>
              <a:t>元。小明需要幫班上每位同學買一枝鉛筆，請問要多少錢？由於小明很注重環保，他絕不會為了省錢而多買任何不需要的東西。也就是說，小明買的鉛筆數量一定等於班上的人數。</a:t>
            </a:r>
            <a:endParaRPr 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671DC-2212-4057-A488-C9B2B385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041015"/>
            <a:ext cx="8324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9/26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二進位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F0DF999-A5EF-4DAA-80B4-B54AD0FB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22" y="1690688"/>
            <a:ext cx="3495675" cy="231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3CFE07-7FD2-4027-BFB7-CDC6470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82" y="4326890"/>
            <a:ext cx="575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05D02F7-C5C0-4A51-A918-E9B1903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"/>
            <a:ext cx="12173829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01FEF-B88A-41A2-B91E-60BDB4A3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10/3</a:t>
            </a:r>
            <a:r>
              <a:rPr lang="zh-TW" altLang="en-US" dirty="0"/>
              <a:t>複習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6F794-8714-4E02-8FAF-D65E538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39" y="1018600"/>
            <a:ext cx="5227321" cy="5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28AF31-FD97-4E7D-9AB0-91B52E91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4-</a:t>
            </a:r>
            <a:r>
              <a:rPr lang="zh-TW" altLang="en-US" dirty="0"/>
              <a:t>等差數列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47C759-6DA7-4BD7-AC04-732F12B5E9D6}"/>
              </a:ext>
            </a:extLst>
          </p:cNvPr>
          <p:cNvSpPr/>
          <p:nvPr/>
        </p:nvSpPr>
        <p:spPr>
          <a:xfrm>
            <a:off x="2610075" y="2298263"/>
            <a:ext cx="6971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對輸入的每個數列，輸出它的前五項。</a:t>
            </a:r>
            <a:endParaRPr 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C852F2-8A94-4FD5-885E-CB455B23A293}"/>
              </a:ext>
            </a:extLst>
          </p:cNvPr>
          <p:cNvSpPr txBox="1"/>
          <p:nvPr/>
        </p:nvSpPr>
        <p:spPr>
          <a:xfrm>
            <a:off x="2722784" y="3823781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範例輸入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CF21E-5DF2-4668-A999-7097A343F148}"/>
              </a:ext>
            </a:extLst>
          </p:cNvPr>
          <p:cNvSpPr txBox="1"/>
          <p:nvPr/>
        </p:nvSpPr>
        <p:spPr>
          <a:xfrm>
            <a:off x="7386320" y="3817357"/>
            <a:ext cx="17171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範例輸出</a:t>
            </a:r>
            <a:r>
              <a:rPr lang="en-US" altLang="zh-TW" sz="2800" dirty="0"/>
              <a:t>:</a:t>
            </a:r>
          </a:p>
          <a:p>
            <a:r>
              <a:rPr lang="en-US" sz="2800" dirty="0"/>
              <a:t>1 2 3 4</a:t>
            </a:r>
            <a:r>
              <a:rPr lang="zh-TW" altLang="en-US" sz="2800" dirty="0"/>
              <a:t> </a:t>
            </a:r>
            <a:r>
              <a:rPr lang="en-US" altLang="zh-TW" sz="2800" dirty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7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1084-1E85-405C-85EF-E5548A9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10/6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等差數列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B383F6-F697-4EB5-961D-AB535CA4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81100"/>
            <a:ext cx="5715000" cy="297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B741B9-D024-4DA3-B94C-5AF2D083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93565"/>
            <a:ext cx="777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小試身手</a:t>
            </a:r>
            <a:r>
              <a:rPr lang="en-US" altLang="zh-TW" dirty="0"/>
              <a:t>-</a:t>
            </a:r>
            <a:r>
              <a:rPr lang="zh-TW" altLang="en-US" dirty="0"/>
              <a:t>星星直角三角形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57E488-7AEB-459E-BD4F-EB7CA24B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77" y="2615458"/>
            <a:ext cx="2339023" cy="39951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104804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4DE30E-8F96-4953-8A30-2750B67DBCD0}"/>
              </a:ext>
            </a:extLst>
          </p:cNvPr>
          <p:cNvSpPr/>
          <p:nvPr/>
        </p:nvSpPr>
        <p:spPr>
          <a:xfrm>
            <a:off x="6824201" y="398601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E72DC1-3134-491A-8ABC-05DE0B97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47" y="4727575"/>
            <a:ext cx="2257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世界上的程式語言有</a:t>
            </a:r>
            <a:r>
              <a:rPr lang="en-US" altLang="zh-TW" dirty="0"/>
              <a:t>...?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441EA-921E-44CC-A241-32690B084709}"/>
              </a:ext>
            </a:extLst>
          </p:cNvPr>
          <p:cNvSpPr/>
          <p:nvPr/>
        </p:nvSpPr>
        <p:spPr>
          <a:xfrm>
            <a:off x="9804400" y="5309959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 err="1">
                <a:solidFill>
                  <a:srgbClr val="FFC000"/>
                </a:solidFill>
                <a:latin typeface="Noto Sans TC"/>
              </a:rPr>
              <a:t>Matlab</a:t>
            </a:r>
            <a:endParaRPr lang="en-US" sz="4000" dirty="0">
              <a:solidFill>
                <a:srgbClr val="FFC000"/>
              </a:solidFill>
              <a:latin typeface="Noto Sans TC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81277-9AD3-415B-9510-E85B968AB5E0}"/>
              </a:ext>
            </a:extLst>
          </p:cNvPr>
          <p:cNvSpPr/>
          <p:nvPr/>
        </p:nvSpPr>
        <p:spPr>
          <a:xfrm>
            <a:off x="4673600" y="2736354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365115-0E3A-4B50-B35D-5D3A6915C3B7}"/>
              </a:ext>
            </a:extLst>
          </p:cNvPr>
          <p:cNvSpPr/>
          <p:nvPr/>
        </p:nvSpPr>
        <p:spPr>
          <a:xfrm>
            <a:off x="107696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70C0"/>
                </a:solidFill>
                <a:latin typeface="Noto Sans TC"/>
              </a:rPr>
              <a:t>Python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3EB41-B846-4B21-96BF-D88D0313014D}"/>
              </a:ext>
            </a:extLst>
          </p:cNvPr>
          <p:cNvSpPr/>
          <p:nvPr/>
        </p:nvSpPr>
        <p:spPr>
          <a:xfrm>
            <a:off x="2113280" y="4919078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FF0000"/>
                </a:solidFill>
                <a:latin typeface="Noto Sans TC"/>
              </a:rPr>
              <a:t>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128E5-55F2-464A-AC75-5BAACF6E9A54}"/>
              </a:ext>
            </a:extLst>
          </p:cNvPr>
          <p:cNvSpPr/>
          <p:nvPr/>
        </p:nvSpPr>
        <p:spPr>
          <a:xfrm>
            <a:off x="5374640" y="4644797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C++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B7BAB-83BB-49F5-B832-AC2397B60254}"/>
              </a:ext>
            </a:extLst>
          </p:cNvPr>
          <p:cNvSpPr/>
          <p:nvPr/>
        </p:nvSpPr>
        <p:spPr>
          <a:xfrm>
            <a:off x="9149080" y="3356243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7030A0"/>
                </a:solidFill>
                <a:latin typeface="Noto Sans TC"/>
              </a:rPr>
              <a:t>Java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40230-2445-47CA-850F-41956A14EFB8}"/>
              </a:ext>
            </a:extLst>
          </p:cNvPr>
          <p:cNvSpPr/>
          <p:nvPr/>
        </p:nvSpPr>
        <p:spPr>
          <a:xfrm>
            <a:off x="7772400" y="1708141"/>
            <a:ext cx="166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dirty="0">
                <a:solidFill>
                  <a:srgbClr val="00B050"/>
                </a:solidFill>
                <a:latin typeface="Noto Sans TC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7147-CF70-4ADF-9BF5-B011360C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進階題</a:t>
            </a:r>
            <a:r>
              <a:rPr lang="en-US" altLang="zh-TW" dirty="0"/>
              <a:t>-</a:t>
            </a:r>
            <a:r>
              <a:rPr lang="zh-TW" altLang="en-US" dirty="0"/>
              <a:t>星星金字塔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024A8-5065-412E-A320-F3FFF1913A82}"/>
              </a:ext>
            </a:extLst>
          </p:cNvPr>
          <p:cNvSpPr txBox="1"/>
          <p:nvPr/>
        </p:nvSpPr>
        <p:spPr>
          <a:xfrm>
            <a:off x="316527" y="169068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用程式創造出此圖形</a:t>
            </a:r>
            <a:endParaRPr 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634A58-8F4B-4DD8-A38B-BF73B31A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" y="2701925"/>
            <a:ext cx="3314700" cy="37909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81FC2-7239-41F7-9741-54F2561F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0" y="4597400"/>
            <a:ext cx="4229100" cy="1504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CFCBA13-52F7-4E4D-9D0F-AB507CE51925}"/>
              </a:ext>
            </a:extLst>
          </p:cNvPr>
          <p:cNvSpPr/>
          <p:nvPr/>
        </p:nvSpPr>
        <p:spPr>
          <a:xfrm>
            <a:off x="5982726" y="3813294"/>
            <a:ext cx="85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Hint: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3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07937-6858-4F51-93C3-9480CDA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48D82B-8DB7-48E4-A25F-CC2615B6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89" y="2035174"/>
            <a:ext cx="8704457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2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20EE-AE5F-4837-99BF-4D54B29B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</a:t>
            </a:r>
            <a:r>
              <a:rPr lang="zh-TW" altLang="en-US" dirty="0"/>
              <a:t>的優點</a:t>
            </a:r>
            <a:r>
              <a:rPr lang="en-US" altLang="zh-TW" dirty="0"/>
              <a:t>?</a:t>
            </a:r>
            <a:r>
              <a:rPr lang="zh-TW" altLang="en-US" dirty="0"/>
              <a:t>缺點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CD5B-F565-4FA4-947A-F1DEB94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為什麼編譯器要用</a:t>
            </a:r>
            <a:r>
              <a:rPr lang="en-US" altLang="zh-TW" dirty="0" err="1"/>
              <a:t>Jupyter</a:t>
            </a:r>
            <a:r>
              <a:rPr lang="en-US" altLang="zh-TW" dirty="0"/>
              <a:t> Notebook?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EC9B-6999-45D3-A47A-B6488052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關於這堂課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3214A1-CAB6-46F8-9300-BA7B534DD2F0}"/>
              </a:ext>
            </a:extLst>
          </p:cNvPr>
          <p:cNvSpPr txBox="1"/>
          <p:nvPr/>
        </p:nvSpPr>
        <p:spPr>
          <a:xfrm>
            <a:off x="1038366" y="1578928"/>
            <a:ext cx="97557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表面上是學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，實際在學習解決問題的能力以及利用</a:t>
            </a:r>
            <a:r>
              <a:rPr lang="en-US" altLang="zh-TW" sz="3600" dirty="0">
                <a:solidFill>
                  <a:srgbClr val="0070C0"/>
                </a:solidFill>
              </a:rPr>
              <a:t>Python</a:t>
            </a:r>
            <a:r>
              <a:rPr lang="zh-TW" altLang="en-US" sz="3600" dirty="0">
                <a:solidFill>
                  <a:srgbClr val="0070C0"/>
                </a:solidFill>
              </a:rPr>
              <a:t>複習國中課內課程。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身為科技時代的孩子，要懂得利用身邊擁有的資訊</a:t>
            </a:r>
            <a:r>
              <a:rPr lang="en-US" altLang="zh-TW" sz="3600" dirty="0">
                <a:solidFill>
                  <a:srgbClr val="0070C0"/>
                </a:solidFill>
              </a:rPr>
              <a:t>(</a:t>
            </a:r>
            <a:r>
              <a:rPr lang="zh-TW" altLang="en-US" sz="3600" dirty="0">
                <a:solidFill>
                  <a:srgbClr val="0070C0"/>
                </a:solidFill>
              </a:rPr>
              <a:t>如</a:t>
            </a:r>
            <a:r>
              <a:rPr lang="en-US" altLang="zh-TW" sz="3600" dirty="0">
                <a:solidFill>
                  <a:srgbClr val="0070C0"/>
                </a:solidFill>
              </a:rPr>
              <a:t>:Google</a:t>
            </a:r>
            <a:r>
              <a:rPr lang="zh-TW" altLang="en-US" sz="3600" dirty="0">
                <a:solidFill>
                  <a:srgbClr val="0070C0"/>
                </a:solidFill>
              </a:rPr>
              <a:t>、</a:t>
            </a:r>
            <a:r>
              <a:rPr lang="en-US" altLang="zh-TW" sz="3600" dirty="0" err="1">
                <a:solidFill>
                  <a:srgbClr val="0070C0"/>
                </a:solidFill>
              </a:rPr>
              <a:t>ChatGPT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r>
              <a:rPr lang="zh-TW" altLang="en-US" sz="3600" dirty="0">
                <a:solidFill>
                  <a:srgbClr val="0070C0"/>
                </a:solidFill>
              </a:rPr>
              <a:t>。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70C0"/>
                </a:solidFill>
              </a:rPr>
              <a:t>知道你們九年級要考的試很多，所以這學期不會有比賽、作業，段考前也不會上新內容，只要平時來課堂學習即可。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學習內容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3214926" y="1619568"/>
            <a:ext cx="55515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輸出、輸入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變數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二進位轉換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串列、元組、字典型態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條件式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迴圈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函式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繪圖</a:t>
            </a:r>
            <a:endParaRPr lang="en-US" altLang="zh-TW" sz="3600" dirty="0">
              <a:solidFill>
                <a:srgbClr val="0070C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solidFill>
                  <a:srgbClr val="0070C0"/>
                </a:solidFill>
              </a:rPr>
              <a:t>應用挑戰題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73084-0713-4A66-AB99-D87D9E5A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9/15</a:t>
            </a:r>
            <a:r>
              <a:rPr lang="zh-TW" altLang="en-US" dirty="0"/>
              <a:t>複習</a:t>
            </a:r>
            <a:r>
              <a:rPr lang="en-US" altLang="zh-TW" dirty="0"/>
              <a:t>-</a:t>
            </a:r>
            <a:r>
              <a:rPr lang="zh-TW" altLang="en-US" dirty="0"/>
              <a:t>加減乘除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4BC124-FF23-4EED-AD46-09E56AE9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325563"/>
            <a:ext cx="2152650" cy="11620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4E5263-D82C-45BC-878A-0C8C74C68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487613"/>
            <a:ext cx="7581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1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C7F08E-6C87-4AC5-B145-286F6260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6" y="1931670"/>
            <a:ext cx="7182168" cy="7484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8F38A6-58FE-4F90-AE6A-AB93434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1936"/>
            <a:ext cx="12192000" cy="30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4AA-9FB5-4C7B-8A80-78F52A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題目</a:t>
            </a:r>
            <a:r>
              <a:rPr lang="en-US" altLang="zh-TW" dirty="0"/>
              <a:t>2</a:t>
            </a:r>
            <a:endParaRPr 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B0607F-3619-45F4-B658-22D628D0A50B}"/>
              </a:ext>
            </a:extLst>
          </p:cNvPr>
          <p:cNvGrpSpPr/>
          <p:nvPr/>
        </p:nvGrpSpPr>
        <p:grpSpPr>
          <a:xfrm>
            <a:off x="756920" y="950100"/>
            <a:ext cx="10525760" cy="5815924"/>
            <a:chOff x="756920" y="950100"/>
            <a:chExt cx="10525760" cy="58159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BCA03E6-DE16-4379-B2B9-D71D62EC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920" y="950100"/>
              <a:ext cx="10180320" cy="5385295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6251AA9-062F-4C61-B64B-DAC2518D424B}"/>
                </a:ext>
              </a:extLst>
            </p:cNvPr>
            <p:cNvSpPr/>
            <p:nvPr/>
          </p:nvSpPr>
          <p:spPr>
            <a:xfrm>
              <a:off x="8387080" y="3429000"/>
              <a:ext cx="2895600" cy="3337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0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28101</TotalTime>
  <Words>424</Words>
  <Application>Microsoft Office PowerPoint</Application>
  <PresentationFormat>寬螢幕</PresentationFormat>
  <Paragraphs>57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Helvetica Neue</vt:lpstr>
      <vt:lpstr>Noto Sans TC</vt:lpstr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程式設計的基礎</vt:lpstr>
      <vt:lpstr>世界上的程式語言有...?</vt:lpstr>
      <vt:lpstr>Python的優點?缺點?</vt:lpstr>
      <vt:lpstr>為什麼編譯器要用Jupyter Notebook?</vt:lpstr>
      <vt:lpstr>關於這堂課</vt:lpstr>
      <vt:lpstr>學習內容</vt:lpstr>
      <vt:lpstr>9/15複習-加減乘除</vt:lpstr>
      <vt:lpstr>題目1</vt:lpstr>
      <vt:lpstr>題目2</vt:lpstr>
      <vt:lpstr>PowerPoint 簡報</vt:lpstr>
      <vt:lpstr>二進位轉換</vt:lpstr>
      <vt:lpstr>9/20題目3</vt:lpstr>
      <vt:lpstr>9/26題目練習</vt:lpstr>
      <vt:lpstr>9/26複習-二進位</vt:lpstr>
      <vt:lpstr>PowerPoint 簡報</vt:lpstr>
      <vt:lpstr>10/3複習</vt:lpstr>
      <vt:lpstr>題目4-等差數列</vt:lpstr>
      <vt:lpstr>10/6複習-等差數列</vt:lpstr>
      <vt:lpstr>小試身手-星星直角三角形</vt:lpstr>
      <vt:lpstr>進階題-星星金字塔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41</cp:revision>
  <dcterms:created xsi:type="dcterms:W3CDTF">2023-08-29T02:39:29Z</dcterms:created>
  <dcterms:modified xsi:type="dcterms:W3CDTF">2023-10-05T06:55:13Z</dcterms:modified>
</cp:coreProperties>
</file>