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9" r:id="rId4"/>
    <p:sldId id="260" r:id="rId5"/>
    <p:sldId id="261" r:id="rId6"/>
    <p:sldId id="257" r:id="rId7"/>
    <p:sldId id="268" r:id="rId8"/>
    <p:sldId id="266" r:id="rId9"/>
    <p:sldId id="267" r:id="rId10"/>
    <p:sldId id="263" r:id="rId11"/>
    <p:sldId id="262" r:id="rId12"/>
    <p:sldId id="269" r:id="rId13"/>
    <p:sldId id="271" r:id="rId14"/>
    <p:sldId id="272" r:id="rId15"/>
    <p:sldId id="265" r:id="rId16"/>
    <p:sldId id="273" r:id="rId17"/>
    <p:sldId id="270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77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4760A-D80C-494C-A967-F53CB38D009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7EEEB-5774-4C3D-A0C9-C6ABCA7CB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50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7EEEB-5774-4C3D-A0C9-C6ABCA7CB9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14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FBF534-D548-49D4-8777-3602DFF00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AB085F3-DA00-4A2A-8615-219B9CFCB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9F53DD-7897-4405-BB14-4880D636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8362C0-73A9-4B2D-934A-01835B5E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8F275C-97D4-4E27-A568-B472BF5E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9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2B6E50-8A21-4EAF-BEC4-18F3E346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CA6BC6-E315-46E7-92B2-5FDF2ABF9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0102BE-3E31-4064-93A5-4E26A522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B0673A-C9FC-4D12-9E9E-CD9FD82D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BC3284-FB5F-4F25-A7D6-8C7C4CC1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5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D24059-274E-4AA9-9C52-52E9CA43A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6A9AFA-5326-4733-986C-82D16AF8E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930168-5D74-43DB-9677-2C508872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FA1D50-28F2-406F-B403-C18EBD77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BE0A6B-F947-4537-9AFC-7D7C34B9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9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71178F-2A48-4F80-B5CD-E3CD7830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114044-06E8-4715-A9DB-116E54BC1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AC458B-4349-448C-958C-764810D3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89279B-9B30-4195-BB6E-2B718443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891DF5-23E7-4301-9FAA-4F5348A1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4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456724-DF69-491B-B864-C3002CC2A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0241A1-615D-4165-97E2-6575363A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BDF647-B5BB-4EBF-9CA1-603CEADE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46A9A1-C54E-4BD9-8B80-FE31D876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DF7DDC-A0AC-42D2-9E3C-F043D885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9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D7B03F-6E4D-438B-9CCD-8BE42011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009AF8-D0F2-4F49-AB31-3666629DE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5E3DAD-84F5-4DAA-95DB-55AD496D4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D11D77-E723-41F7-9E1D-4EA9FC28C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4FD030-2B6A-4F07-801E-AFBF59B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5AF069-1529-436C-962C-53A24C61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6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856051-8B2E-4E7B-9C11-5E648C2A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C92758-4A0E-42B6-821A-2DB5539B0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3CBA0E-CD7E-4FA2-BC53-D3CC3698B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37820C1-4782-4CE3-900D-0CA952EC2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5C4AAEC-A0F0-46BF-970A-A692E73A3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31AE88C-2A01-48E4-926E-8E2602A5A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5463D8E-8AD0-44D0-A440-C13ACABA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611D881-E578-4864-9E23-E530721B4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4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7215BC-0A7C-45A6-BFD5-03C72CC0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D68B96-02D6-4559-AA94-B19214BE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A7420A-276A-424F-AB63-86F25676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7320B1-B616-493B-A216-1D2A896F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1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718EA27-B024-4D8E-AAD0-665CC37F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8B68AEB-9FF6-469D-A67E-85D8C9DB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144543-C27F-42D1-AFAB-37543403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4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9B110A-064D-483B-ACBE-63036129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50B35C-6747-47B3-AF09-A4D01830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F84C41-D187-4D6B-AC97-2DED87399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706FF9-336F-47CF-BA12-B67557B6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68DA05-8A7B-4CFC-8869-507055DE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34490D-445B-4011-A118-EF4C4EF6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1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6468E2-A02E-4771-B7AB-86966AF8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933E28-81B3-489B-89B3-6B745C173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AEF14A-0246-40BA-A4BB-A3D0AF1DF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183964-C775-4797-9E39-F5C39DDA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4EB372-8D75-4BB2-BBE5-49AC4C1A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6A9104-12CE-414C-AE56-1C51152D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0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B1F1CE0-EA6B-4F05-B825-2D3FD85D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16B51D-C62D-4203-BD55-4734A3B95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1D3179-C1B9-4313-99DC-4DFE13DA0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AF837-E492-4ADA-98D9-2F09FDDE129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03B648-1DF4-4F82-947D-57516D363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4E398F-4CC5-473F-82FF-3497102E0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5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4F7A9F-6221-4167-A206-18283D7C0E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程式設計的基礎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8CC5433-4816-490D-95A6-1CD257DF0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如何使用</a:t>
            </a:r>
            <a:r>
              <a:rPr lang="en-US" altLang="zh-TW" dirty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5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F2DE6D-5C25-482C-937C-6F8C26A3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681D8D5-0D84-4FC9-A158-607A4AF3EC98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6B6ED943-6CAD-45B8-A6CC-0806D4E0D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5E5222D-EE62-47BF-B3EE-0F596CB92E0B}"/>
                </a:ext>
              </a:extLst>
            </p:cNvPr>
            <p:cNvSpPr/>
            <p:nvPr/>
          </p:nvSpPr>
          <p:spPr>
            <a:xfrm>
              <a:off x="4399280" y="222567"/>
              <a:ext cx="4572000" cy="4378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077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979926-E12D-46B6-B4CA-39836F8A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二進位轉換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0A5130-784F-4A8B-9613-DE6354A7F2C6}"/>
              </a:ext>
            </a:extLst>
          </p:cNvPr>
          <p:cNvSpPr/>
          <p:nvPr/>
        </p:nvSpPr>
        <p:spPr>
          <a:xfrm>
            <a:off x="0" y="1859340"/>
            <a:ext cx="118770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整數部份：</a:t>
            </a:r>
          </a:p>
          <a:p>
            <a:r>
              <a:rPr lang="zh-TW" altLang="en-US" sz="2400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將數字連續除以要轉換的基數，例如：要轉換為二進位時，則除以</a:t>
            </a:r>
            <a:r>
              <a:rPr lang="en-US" altLang="zh-TW" sz="2400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。再將一連串的餘數，由下往上次序、由左往右排列。</a:t>
            </a:r>
            <a:endParaRPr lang="en-US" altLang="zh-TW" sz="2400" dirty="0">
              <a:solidFill>
                <a:srgbClr val="80808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solidFill>
                <a:srgbClr val="80808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595C369-E357-444D-B21B-BEF8F2F4C829}"/>
                  </a:ext>
                </a:extLst>
              </p:cNvPr>
              <p:cNvSpPr/>
              <p:nvPr/>
            </p:nvSpPr>
            <p:spPr>
              <a:xfrm>
                <a:off x="0" y="3429000"/>
                <a:ext cx="121920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>
                    <a:solidFill>
                      <a:srgbClr val="33333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(2)</a:t>
                </a:r>
                <a:r>
                  <a:rPr lang="zh-TW" altLang="en-US" sz="2400" dirty="0">
                    <a:solidFill>
                      <a:srgbClr val="33333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小數部分：</a:t>
                </a:r>
              </a:p>
              <a:p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將小數連續乘以要轉換的基數，例如：要轉換為二進位時，則乘以</a:t>
                </a:r>
                <a:r>
                  <a:rPr lang="en-US" altLang="zh-TW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。接著取其整數。再將一連串的整數，由上往下的次序，由左往右排列。</a:t>
                </a:r>
                <a:endParaRPr lang="en-US" altLang="zh-TW" sz="2400" dirty="0">
                  <a:solidFill>
                    <a:srgbClr val="80808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sz="2400" dirty="0">
                  <a:solidFill>
                    <a:srgbClr val="80808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因此，整數部分的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99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10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轉換成二進位即為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80808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1100011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，小數部分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0.25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10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轉換成二進位即為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01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99.25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10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即為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80808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1100011.01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595C369-E357-444D-B21B-BEF8F2F4C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12192000" cy="2308324"/>
              </a:xfrm>
              <a:prstGeom prst="rect">
                <a:avLst/>
              </a:prstGeom>
              <a:blipFill>
                <a:blip r:embed="rId2"/>
                <a:stretch>
                  <a:fillRect l="-750" t="-1852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16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3DD70-FECA-4E68-91E3-D82F3327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9/20</a:t>
            </a:r>
            <a:r>
              <a:rPr lang="zh-TW" altLang="en-US" dirty="0"/>
              <a:t>題目</a:t>
            </a:r>
            <a:r>
              <a:rPr lang="en-US" altLang="zh-TW" dirty="0"/>
              <a:t>3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0566763-C24A-41B1-ABC0-EA8BECD32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980" y="1936305"/>
            <a:ext cx="4638040" cy="226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8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D162FE-B306-4DB8-8997-153972F7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9/26</a:t>
            </a:r>
            <a:r>
              <a:rPr lang="zh-TW" altLang="en-US" dirty="0"/>
              <a:t>題目練習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4A97F3-07A5-40C8-9983-0E840DED540A}"/>
              </a:ext>
            </a:extLst>
          </p:cNvPr>
          <p:cNvSpPr/>
          <p:nvPr/>
        </p:nvSpPr>
        <p:spPr>
          <a:xfrm>
            <a:off x="1076960" y="1142276"/>
            <a:ext cx="100380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333333"/>
                </a:solidFill>
                <a:latin typeface="Helvetica Neue"/>
              </a:rPr>
              <a:t>鉛筆一支 </a:t>
            </a:r>
            <a:r>
              <a:rPr lang="en-US" altLang="zh-TW" sz="2800" dirty="0">
                <a:solidFill>
                  <a:srgbClr val="333333"/>
                </a:solidFill>
                <a:latin typeface="Helvetica Neue"/>
              </a:rPr>
              <a:t>5 </a:t>
            </a:r>
            <a:r>
              <a:rPr lang="zh-TW" altLang="en-US" sz="2800" dirty="0">
                <a:solidFill>
                  <a:srgbClr val="333333"/>
                </a:solidFill>
                <a:latin typeface="Helvetica Neue"/>
              </a:rPr>
              <a:t>元，一打 </a:t>
            </a:r>
            <a:r>
              <a:rPr lang="en-US" altLang="zh-TW" sz="2800" dirty="0">
                <a:solidFill>
                  <a:srgbClr val="333333"/>
                </a:solidFill>
                <a:latin typeface="Helvetica Neue"/>
              </a:rPr>
              <a:t>50 </a:t>
            </a:r>
            <a:r>
              <a:rPr lang="zh-TW" altLang="en-US" sz="2800" dirty="0">
                <a:solidFill>
                  <a:srgbClr val="333333"/>
                </a:solidFill>
                <a:latin typeface="Helvetica Neue"/>
              </a:rPr>
              <a:t>元。小明需要幫班上每位同學買一枝鉛筆，請問要多少錢？由於小明很注重環保，他絕不會為了省錢而多買任何不需要的東西。也就是說，小明買的鉛筆數量一定等於班上的人數。</a:t>
            </a:r>
            <a:endParaRPr lang="en-US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96671DC-2212-4057-A488-C9B2B3851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3041015"/>
            <a:ext cx="83248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69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D01FEF-B88A-41A2-B91E-60BDB4A3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9/26</a:t>
            </a:r>
            <a:r>
              <a:rPr lang="zh-TW" altLang="en-US" dirty="0"/>
              <a:t>複習</a:t>
            </a:r>
            <a:r>
              <a:rPr lang="en-US" altLang="zh-TW" dirty="0"/>
              <a:t>-</a:t>
            </a:r>
            <a:r>
              <a:rPr lang="zh-TW" altLang="en-US" dirty="0"/>
              <a:t>二進位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F0DF999-A5EF-4DAA-80B4-B54AD0FBD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722" y="1690688"/>
            <a:ext cx="3495675" cy="23145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C3CFE07-7FD2-4027-BFB7-CDC647048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882" y="4326890"/>
            <a:ext cx="57531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49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05D02F7-C5C0-4A51-A918-E9B190390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"/>
            <a:ext cx="12173829" cy="654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60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D01FEF-B88A-41A2-B91E-60BDB4A3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10/3</a:t>
            </a:r>
            <a:r>
              <a:rPr lang="zh-TW" altLang="en-US" dirty="0"/>
              <a:t>複習</a:t>
            </a:r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196F794-8714-4E02-8FAF-D65E538C2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339" y="1018600"/>
            <a:ext cx="5227321" cy="556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93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28AF31-FD97-4E7D-9AB0-91B52E91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題目</a:t>
            </a:r>
            <a:r>
              <a:rPr lang="en-US" altLang="zh-TW" dirty="0"/>
              <a:t>4-</a:t>
            </a:r>
            <a:r>
              <a:rPr lang="zh-TW" altLang="en-US" dirty="0"/>
              <a:t>等差數列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47C759-6DA7-4BD7-AC04-732F12B5E9D6}"/>
              </a:ext>
            </a:extLst>
          </p:cNvPr>
          <p:cNvSpPr/>
          <p:nvPr/>
        </p:nvSpPr>
        <p:spPr>
          <a:xfrm>
            <a:off x="2610075" y="2298263"/>
            <a:ext cx="69718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333333"/>
                </a:solidFill>
                <a:latin typeface="Helvetica Neue"/>
              </a:rPr>
              <a:t>對輸入的每個數列，輸出它的前五項。</a:t>
            </a:r>
            <a:endParaRPr lang="en-US" sz="3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0C852F2-8A94-4FD5-885E-CB455B23A293}"/>
              </a:ext>
            </a:extLst>
          </p:cNvPr>
          <p:cNvSpPr txBox="1"/>
          <p:nvPr/>
        </p:nvSpPr>
        <p:spPr>
          <a:xfrm>
            <a:off x="2722784" y="3823781"/>
            <a:ext cx="17171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範例輸入</a:t>
            </a:r>
            <a:r>
              <a:rPr lang="en-US" altLang="zh-TW" sz="2800" dirty="0"/>
              <a:t>:</a:t>
            </a:r>
          </a:p>
          <a:p>
            <a:r>
              <a:rPr lang="en-US" sz="2800" dirty="0"/>
              <a:t>1 2 3 4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16CF21E-5DF2-4668-A999-7097A343F148}"/>
              </a:ext>
            </a:extLst>
          </p:cNvPr>
          <p:cNvSpPr txBox="1"/>
          <p:nvPr/>
        </p:nvSpPr>
        <p:spPr>
          <a:xfrm>
            <a:off x="7386320" y="3817357"/>
            <a:ext cx="17171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範例輸出</a:t>
            </a:r>
            <a:r>
              <a:rPr lang="en-US" altLang="zh-TW" sz="2800" dirty="0"/>
              <a:t>:</a:t>
            </a:r>
          </a:p>
          <a:p>
            <a:r>
              <a:rPr lang="en-US" sz="2800" dirty="0"/>
              <a:t>1 2 3 4</a:t>
            </a:r>
            <a:r>
              <a:rPr lang="zh-TW" altLang="en-US" sz="2800" dirty="0"/>
              <a:t> </a:t>
            </a:r>
            <a:r>
              <a:rPr lang="en-US" altLang="zh-TW" sz="2800" dirty="0"/>
              <a:t>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4751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71084-1E85-405C-85EF-E5548A92A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10/6</a:t>
            </a:r>
            <a:r>
              <a:rPr lang="zh-TW" altLang="en-US" dirty="0"/>
              <a:t>複習</a:t>
            </a:r>
            <a:r>
              <a:rPr lang="en-US" altLang="zh-TW" dirty="0"/>
              <a:t>-</a:t>
            </a:r>
            <a:r>
              <a:rPr lang="zh-TW" altLang="en-US" dirty="0"/>
              <a:t>等差數列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DB383F6-F697-4EB5-961D-AB535CA42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181100"/>
            <a:ext cx="5715000" cy="29718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1B741B9-D024-4DA3-B94C-5AF2D0833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393565"/>
            <a:ext cx="77724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70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F57147-CF70-4ADF-9BF5-B011360C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小試身手</a:t>
            </a:r>
            <a:r>
              <a:rPr lang="en-US" altLang="zh-TW" dirty="0"/>
              <a:t>-</a:t>
            </a:r>
            <a:r>
              <a:rPr lang="zh-TW" altLang="en-US" dirty="0"/>
              <a:t>星星直角三角形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657E488-7AEB-459E-BD4F-EB7CA24B6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177" y="2615458"/>
            <a:ext cx="2339023" cy="399512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ED024A8-5065-412E-A320-F3FFF1913A82}"/>
              </a:ext>
            </a:extLst>
          </p:cNvPr>
          <p:cNvSpPr txBox="1"/>
          <p:nvPr/>
        </p:nvSpPr>
        <p:spPr>
          <a:xfrm>
            <a:off x="1048047" y="169068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用程式創造出此圖形</a:t>
            </a:r>
            <a:endParaRPr 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4DE30E-8F96-4953-8A30-2750B67DBCD0}"/>
              </a:ext>
            </a:extLst>
          </p:cNvPr>
          <p:cNvSpPr/>
          <p:nvPr/>
        </p:nvSpPr>
        <p:spPr>
          <a:xfrm>
            <a:off x="6824201" y="3986014"/>
            <a:ext cx="859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Hint: </a:t>
            </a:r>
            <a:endParaRPr lang="en-US" sz="2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9E72DC1-3134-491A-8ABC-05DE0B977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47" y="4727575"/>
            <a:ext cx="22574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4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C904A1-32ED-4CF4-92CE-09CFC01A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世界上的程式語言有</a:t>
            </a:r>
            <a:r>
              <a:rPr lang="en-US" altLang="zh-TW" dirty="0"/>
              <a:t>...?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9441EA-921E-44CC-A241-32690B084709}"/>
              </a:ext>
            </a:extLst>
          </p:cNvPr>
          <p:cNvSpPr/>
          <p:nvPr/>
        </p:nvSpPr>
        <p:spPr>
          <a:xfrm>
            <a:off x="9804400" y="5309959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 err="1">
                <a:solidFill>
                  <a:srgbClr val="FFC000"/>
                </a:solidFill>
                <a:latin typeface="Noto Sans TC"/>
              </a:rPr>
              <a:t>Matlab</a:t>
            </a:r>
            <a:endParaRPr lang="en-US" sz="4000" dirty="0">
              <a:solidFill>
                <a:srgbClr val="FFC000"/>
              </a:solidFill>
              <a:latin typeface="Noto Sans TC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A81277-9AD3-415B-9510-E85B968AB5E0}"/>
              </a:ext>
            </a:extLst>
          </p:cNvPr>
          <p:cNvSpPr/>
          <p:nvPr/>
        </p:nvSpPr>
        <p:spPr>
          <a:xfrm>
            <a:off x="4673600" y="2736354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00B050"/>
                </a:solidFill>
                <a:latin typeface="Noto Sans TC"/>
              </a:rPr>
              <a:t>C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365115-0E3A-4B50-B35D-5D3A6915C3B7}"/>
              </a:ext>
            </a:extLst>
          </p:cNvPr>
          <p:cNvSpPr/>
          <p:nvPr/>
        </p:nvSpPr>
        <p:spPr>
          <a:xfrm>
            <a:off x="1076960" y="1708141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0070C0"/>
                </a:solidFill>
                <a:latin typeface="Noto Sans TC"/>
              </a:rPr>
              <a:t>Python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B3EB41-B846-4B21-96BF-D88D0313014D}"/>
              </a:ext>
            </a:extLst>
          </p:cNvPr>
          <p:cNvSpPr/>
          <p:nvPr/>
        </p:nvSpPr>
        <p:spPr>
          <a:xfrm>
            <a:off x="2113280" y="4919078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FF0000"/>
                </a:solidFill>
                <a:latin typeface="Noto Sans TC"/>
              </a:rPr>
              <a:t>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D128E5-55F2-464A-AC75-5BAACF6E9A54}"/>
              </a:ext>
            </a:extLst>
          </p:cNvPr>
          <p:cNvSpPr/>
          <p:nvPr/>
        </p:nvSpPr>
        <p:spPr>
          <a:xfrm>
            <a:off x="5374640" y="4644797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00B050"/>
                </a:solidFill>
                <a:latin typeface="Noto Sans TC"/>
              </a:rPr>
              <a:t>C++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FB7BAB-83BB-49F5-B832-AC2397B60254}"/>
              </a:ext>
            </a:extLst>
          </p:cNvPr>
          <p:cNvSpPr/>
          <p:nvPr/>
        </p:nvSpPr>
        <p:spPr>
          <a:xfrm>
            <a:off x="9149080" y="3356243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7030A0"/>
                </a:solidFill>
                <a:latin typeface="Noto Sans TC"/>
              </a:rPr>
              <a:t>Java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D40230-2445-47CA-850F-41956A14EFB8}"/>
              </a:ext>
            </a:extLst>
          </p:cNvPr>
          <p:cNvSpPr/>
          <p:nvPr/>
        </p:nvSpPr>
        <p:spPr>
          <a:xfrm>
            <a:off x="7772400" y="1708141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00B050"/>
                </a:solidFill>
                <a:latin typeface="Noto Sans TC"/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79752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F57147-CF70-4ADF-9BF5-B011360C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進階題</a:t>
            </a:r>
            <a:r>
              <a:rPr lang="en-US" altLang="zh-TW" dirty="0"/>
              <a:t>-</a:t>
            </a:r>
            <a:r>
              <a:rPr lang="zh-TW" altLang="en-US" dirty="0"/>
              <a:t>星星金字塔</a:t>
            </a:r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ED024A8-5065-412E-A320-F3FFF1913A82}"/>
              </a:ext>
            </a:extLst>
          </p:cNvPr>
          <p:cNvSpPr txBox="1"/>
          <p:nvPr/>
        </p:nvSpPr>
        <p:spPr>
          <a:xfrm>
            <a:off x="316527" y="169068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用程式創造出此圖形</a:t>
            </a:r>
            <a:endParaRPr lang="en-US" sz="32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D634A58-8F4B-4DD8-A38B-BF73B31AA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69" y="2701925"/>
            <a:ext cx="3314700" cy="37909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1881FC2-7239-41F7-9741-54F2561F9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970" y="4597400"/>
            <a:ext cx="4229100" cy="150495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CFCBA13-52F7-4E4D-9D0F-AB507CE51925}"/>
              </a:ext>
            </a:extLst>
          </p:cNvPr>
          <p:cNvSpPr/>
          <p:nvPr/>
        </p:nvSpPr>
        <p:spPr>
          <a:xfrm>
            <a:off x="5982726" y="3813294"/>
            <a:ext cx="859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Hint: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0939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04268B-CC50-4DA9-ABB8-3DBC71D38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段考複習題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12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38027B-A2E7-4073-82C4-972D6982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CB913EE-657D-445F-A1B6-DB6317EC3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240" y="0"/>
            <a:ext cx="68013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22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C7723F-9C02-48D7-A3A1-AADC7CA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1A61F2E-BBDE-4B30-ADB5-775B3C9DF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76" y="88873"/>
            <a:ext cx="11276648" cy="668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77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E90BB6-3F0A-47C6-B450-29567FAC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099FAD5-8613-461E-B6BF-6CFE940A0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9762"/>
            <a:ext cx="12100836" cy="557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04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B96D0F-5348-413A-AD25-2E3F5D012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A93C52D-9AE6-4558-9307-EA6885BB5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464"/>
            <a:ext cx="12029440" cy="510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71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E0C420-5BF6-42C5-807A-24913C154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C37F848-D14D-4AF2-9919-54CD95298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7417"/>
            <a:ext cx="12070080" cy="475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05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A07937-6858-4F51-93C3-9480CDA7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948D82B-8DB7-48E4-A25F-CC2615B693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385"/>
          <a:stretch/>
        </p:blipFill>
        <p:spPr>
          <a:xfrm>
            <a:off x="1339849" y="2675255"/>
            <a:ext cx="8704457" cy="205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25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C1828-DFAC-443B-B09B-87108374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九九乘法表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FD2352E-2A21-4778-A5DD-DDB8FA4A0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46" y="3042920"/>
            <a:ext cx="9452505" cy="3014028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9D54E4A-875D-4E28-B463-86B166DBE4FB}"/>
              </a:ext>
            </a:extLst>
          </p:cNvPr>
          <p:cNvSpPr txBox="1"/>
          <p:nvPr/>
        </p:nvSpPr>
        <p:spPr>
          <a:xfrm flipH="1">
            <a:off x="3721098" y="1924864"/>
            <a:ext cx="4749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請用程式列印出以下乘法表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7326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5C06177-07A0-4682-8543-AAF997395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7080"/>
            <a:ext cx="10515600" cy="3429000"/>
          </a:xfrm>
        </p:spPr>
        <p:txBody>
          <a:bodyPr>
            <a:noAutofit/>
          </a:bodyPr>
          <a:lstStyle/>
          <a:p>
            <a:r>
              <a:rPr lang="zh-TW" altLang="en-US" sz="2000" dirty="0"/>
              <a:t>請複製以下程式碼，貼在你的編譯器，並調整</a:t>
            </a:r>
            <a:r>
              <a:rPr lang="en-US" altLang="zh-TW" sz="2000" dirty="0"/>
              <a:t>/</a:t>
            </a:r>
            <a:r>
              <a:rPr lang="zh-TW" altLang="en-US" sz="2000"/>
              <a:t>模仿成以上</a:t>
            </a:r>
            <a:r>
              <a:rPr lang="zh-TW" altLang="en-US" sz="2000" dirty="0"/>
              <a:t>格式。</a:t>
            </a:r>
            <a:br>
              <a:rPr lang="en-US" sz="2000" dirty="0"/>
            </a:br>
            <a:r>
              <a:rPr lang="en-US" sz="2000" dirty="0"/>
              <a:t>def </a:t>
            </a:r>
            <a:r>
              <a:rPr lang="en-US" sz="2000" dirty="0" err="1"/>
              <a:t>prepared_for_weather</a:t>
            </a:r>
            <a:r>
              <a:rPr lang="en-US" sz="2000" dirty="0"/>
              <a:t>(</a:t>
            </a:r>
            <a:r>
              <a:rPr lang="en-US" sz="2000" dirty="0" err="1"/>
              <a:t>have_umbrella</a:t>
            </a:r>
            <a:r>
              <a:rPr lang="en-US" sz="2000" dirty="0"/>
              <a:t>, </a:t>
            </a:r>
            <a:r>
              <a:rPr lang="en-US" sz="2000" dirty="0" err="1"/>
              <a:t>rain_level</a:t>
            </a:r>
            <a:r>
              <a:rPr lang="en-US" sz="2000" dirty="0"/>
              <a:t>, </a:t>
            </a:r>
            <a:r>
              <a:rPr lang="en-US" sz="2000" dirty="0" err="1"/>
              <a:t>have_hood</a:t>
            </a:r>
            <a:r>
              <a:rPr lang="en-US" sz="2000" dirty="0"/>
              <a:t>, </a:t>
            </a:r>
            <a:r>
              <a:rPr lang="en-US" sz="2000" dirty="0" err="1"/>
              <a:t>is_workday</a:t>
            </a:r>
            <a:r>
              <a:rPr lang="en-US" sz="2000" dirty="0"/>
              <a:t>):</a:t>
            </a:r>
            <a:br>
              <a:rPr lang="en-US" sz="2000" dirty="0"/>
            </a:br>
            <a:r>
              <a:rPr lang="en-US" sz="2000" dirty="0"/>
              <a:t>    return </a:t>
            </a:r>
            <a:r>
              <a:rPr lang="en-US" sz="2000" dirty="0" err="1"/>
              <a:t>have_umbrella</a:t>
            </a:r>
            <a:r>
              <a:rPr lang="en-US" sz="2000" dirty="0"/>
              <a:t> or </a:t>
            </a:r>
            <a:r>
              <a:rPr lang="en-US" sz="2000" dirty="0" err="1"/>
              <a:t>rain_level</a:t>
            </a:r>
            <a:r>
              <a:rPr lang="en-US" sz="2000" dirty="0"/>
              <a:t> &lt; 5 and </a:t>
            </a:r>
            <a:r>
              <a:rPr lang="en-US" sz="2000" dirty="0" err="1"/>
              <a:t>have_hood</a:t>
            </a:r>
            <a:r>
              <a:rPr lang="en-US" sz="2000" dirty="0"/>
              <a:t> or not </a:t>
            </a:r>
            <a:r>
              <a:rPr lang="en-US" sz="2000" dirty="0" err="1"/>
              <a:t>rain_level</a:t>
            </a:r>
            <a:r>
              <a:rPr lang="en-US" sz="2000" dirty="0"/>
              <a:t> &gt; 0 and </a:t>
            </a:r>
            <a:r>
              <a:rPr lang="en-US" sz="2000" dirty="0" err="1"/>
              <a:t>is_workday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have_umbrella</a:t>
            </a:r>
            <a:r>
              <a:rPr lang="en-US" sz="2000" dirty="0"/>
              <a:t> = False</a:t>
            </a:r>
            <a:br>
              <a:rPr lang="en-US" sz="2000" dirty="0"/>
            </a:br>
            <a:r>
              <a:rPr lang="en-US" sz="2000" dirty="0" err="1"/>
              <a:t>rain_level</a:t>
            </a:r>
            <a:r>
              <a:rPr lang="en-US" sz="2000" dirty="0"/>
              <a:t> = 0.0</a:t>
            </a:r>
            <a:br>
              <a:rPr lang="en-US" sz="2000" dirty="0"/>
            </a:br>
            <a:r>
              <a:rPr lang="en-US" sz="2000" dirty="0" err="1"/>
              <a:t>have_hood</a:t>
            </a:r>
            <a:r>
              <a:rPr lang="en-US" sz="2000" dirty="0"/>
              <a:t> = False</a:t>
            </a:r>
            <a:br>
              <a:rPr lang="en-US" sz="2000" dirty="0"/>
            </a:br>
            <a:r>
              <a:rPr lang="en-US" sz="2000" dirty="0" err="1"/>
              <a:t>is_workday</a:t>
            </a:r>
            <a:r>
              <a:rPr lang="en-US" sz="2000" dirty="0"/>
              <a:t> = True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actual = </a:t>
            </a:r>
            <a:r>
              <a:rPr lang="en-US" sz="2000" dirty="0" err="1"/>
              <a:t>prepared_for_weather</a:t>
            </a:r>
            <a:r>
              <a:rPr lang="en-US" sz="2000" dirty="0"/>
              <a:t>(</a:t>
            </a:r>
            <a:r>
              <a:rPr lang="en-US" sz="2000" dirty="0" err="1"/>
              <a:t>have_umbrella</a:t>
            </a:r>
            <a:r>
              <a:rPr lang="en-US" sz="2000" dirty="0"/>
              <a:t>, </a:t>
            </a:r>
            <a:r>
              <a:rPr lang="en-US" sz="2000" dirty="0" err="1"/>
              <a:t>rain_level</a:t>
            </a:r>
            <a:r>
              <a:rPr lang="en-US" sz="2000" dirty="0"/>
              <a:t>, </a:t>
            </a:r>
            <a:r>
              <a:rPr lang="en-US" sz="2000" dirty="0" err="1"/>
              <a:t>have_hood</a:t>
            </a:r>
            <a:r>
              <a:rPr lang="en-US" sz="2000" dirty="0"/>
              <a:t>, </a:t>
            </a:r>
            <a:r>
              <a:rPr lang="en-US" sz="2000" dirty="0" err="1"/>
              <a:t>is_workday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print(actual)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ADA6251-B293-4B5C-A221-7AF0B6798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21665"/>
            <a:ext cx="104775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6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8A20EE-AE5F-4837-99BF-4D54B29B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</a:t>
            </a:r>
            <a:r>
              <a:rPr lang="zh-TW" altLang="en-US" dirty="0"/>
              <a:t>的優點</a:t>
            </a:r>
            <a:r>
              <a:rPr lang="en-US" altLang="zh-TW" dirty="0"/>
              <a:t>?</a:t>
            </a:r>
            <a:r>
              <a:rPr lang="zh-TW" altLang="en-US" dirty="0"/>
              <a:t>缺點</a:t>
            </a:r>
            <a:r>
              <a:rPr lang="en-US" altLang="zh-TW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9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E3CD5B-F565-4FA4-947A-F1DEB941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為什麼編譯器要用</a:t>
            </a:r>
            <a:r>
              <a:rPr lang="en-US" altLang="zh-TW" dirty="0" err="1"/>
              <a:t>Jupyter</a:t>
            </a:r>
            <a:r>
              <a:rPr lang="en-US" altLang="zh-TW" dirty="0"/>
              <a:t> Notebook?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1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CEC9B-6999-45D3-A47A-B6488052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關於這堂課</a:t>
            </a:r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43214A1-CAB6-46F8-9300-BA7B534DD2F0}"/>
              </a:ext>
            </a:extLst>
          </p:cNvPr>
          <p:cNvSpPr txBox="1"/>
          <p:nvPr/>
        </p:nvSpPr>
        <p:spPr>
          <a:xfrm>
            <a:off x="1038366" y="1578928"/>
            <a:ext cx="97557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0070C0"/>
                </a:solidFill>
              </a:rPr>
              <a:t>表面上是學</a:t>
            </a:r>
            <a:r>
              <a:rPr lang="en-US" altLang="zh-TW" sz="3600" dirty="0">
                <a:solidFill>
                  <a:srgbClr val="0070C0"/>
                </a:solidFill>
              </a:rPr>
              <a:t>Python</a:t>
            </a:r>
            <a:r>
              <a:rPr lang="zh-TW" altLang="en-US" sz="3600" dirty="0">
                <a:solidFill>
                  <a:srgbClr val="0070C0"/>
                </a:solidFill>
              </a:rPr>
              <a:t>，實際在學習解決問題的能力以及利用</a:t>
            </a:r>
            <a:r>
              <a:rPr lang="en-US" altLang="zh-TW" sz="3600" dirty="0">
                <a:solidFill>
                  <a:srgbClr val="0070C0"/>
                </a:solidFill>
              </a:rPr>
              <a:t>Python</a:t>
            </a:r>
            <a:r>
              <a:rPr lang="zh-TW" altLang="en-US" sz="3600" dirty="0">
                <a:solidFill>
                  <a:srgbClr val="0070C0"/>
                </a:solidFill>
              </a:rPr>
              <a:t>複習國中課內課程。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3600" dirty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0070C0"/>
                </a:solidFill>
              </a:rPr>
              <a:t>身為科技時代的孩子，要懂得利用身邊擁有的資訊</a:t>
            </a:r>
            <a:r>
              <a:rPr lang="en-US" altLang="zh-TW" sz="3600" dirty="0">
                <a:solidFill>
                  <a:srgbClr val="0070C0"/>
                </a:solidFill>
              </a:rPr>
              <a:t>(</a:t>
            </a:r>
            <a:r>
              <a:rPr lang="zh-TW" altLang="en-US" sz="3600" dirty="0">
                <a:solidFill>
                  <a:srgbClr val="0070C0"/>
                </a:solidFill>
              </a:rPr>
              <a:t>如</a:t>
            </a:r>
            <a:r>
              <a:rPr lang="en-US" altLang="zh-TW" sz="3600" dirty="0">
                <a:solidFill>
                  <a:srgbClr val="0070C0"/>
                </a:solidFill>
              </a:rPr>
              <a:t>:Google</a:t>
            </a:r>
            <a:r>
              <a:rPr lang="zh-TW" altLang="en-US" sz="3600" dirty="0">
                <a:solidFill>
                  <a:srgbClr val="0070C0"/>
                </a:solidFill>
              </a:rPr>
              <a:t>、</a:t>
            </a:r>
            <a:r>
              <a:rPr lang="en-US" altLang="zh-TW" sz="3600" dirty="0" err="1">
                <a:solidFill>
                  <a:srgbClr val="0070C0"/>
                </a:solidFill>
              </a:rPr>
              <a:t>ChatGPT</a:t>
            </a:r>
            <a:r>
              <a:rPr lang="en-US" altLang="zh-TW" sz="3600" dirty="0">
                <a:solidFill>
                  <a:srgbClr val="0070C0"/>
                </a:solidFill>
              </a:rPr>
              <a:t>)</a:t>
            </a:r>
            <a:r>
              <a:rPr lang="zh-TW" altLang="en-US" sz="3600" dirty="0">
                <a:solidFill>
                  <a:srgbClr val="0070C0"/>
                </a:solidFill>
              </a:rPr>
              <a:t>。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0070C0"/>
                </a:solidFill>
              </a:rPr>
              <a:t>知道你們九年級要考的試很多，所以這學期不會有比賽、作業，段考前也不會上新內容，只要平時來課堂學習即可。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8B3F32-080D-4419-9DDE-C71D95636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學習內容</a:t>
            </a:r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3FCE5A9-176F-47C2-B9F3-EC4DCBF5045F}"/>
              </a:ext>
            </a:extLst>
          </p:cNvPr>
          <p:cNvSpPr txBox="1"/>
          <p:nvPr/>
        </p:nvSpPr>
        <p:spPr>
          <a:xfrm>
            <a:off x="3214926" y="1619568"/>
            <a:ext cx="555152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輸出、輸入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變數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二進位轉換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串列、元組、字典型態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條件式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迴圈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函式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繪圖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應用挑戰題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19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673084-0713-4A66-AB99-D87D9E5A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9/15</a:t>
            </a:r>
            <a:r>
              <a:rPr lang="zh-TW" altLang="en-US" dirty="0"/>
              <a:t>複習</a:t>
            </a:r>
            <a:r>
              <a:rPr lang="en-US" altLang="zh-TW" dirty="0"/>
              <a:t>-</a:t>
            </a:r>
            <a:r>
              <a:rPr lang="zh-TW" altLang="en-US" dirty="0"/>
              <a:t>加減乘除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94BC124-FF23-4EED-AD46-09E56AE9E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675" y="1325563"/>
            <a:ext cx="2152650" cy="116205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34E5263-D82C-45BC-878A-0C8C74C68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2487613"/>
            <a:ext cx="75819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7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AA4AA-9FB5-4C7B-8A80-78F52AE1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題目</a:t>
            </a:r>
            <a:r>
              <a:rPr lang="en-US" altLang="zh-TW" dirty="0"/>
              <a:t>1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6C7F08E-6C87-4AC5-B145-286F62600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916" y="1931670"/>
            <a:ext cx="7182168" cy="74844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D8F38A6-58FE-4F90-AE6A-AB93434DD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1936"/>
            <a:ext cx="12192000" cy="304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39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AA4AA-9FB5-4C7B-8A80-78F52A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題目</a:t>
            </a:r>
            <a:r>
              <a:rPr lang="en-US" altLang="zh-TW" dirty="0"/>
              <a:t>2</a:t>
            </a:r>
            <a:endParaRPr 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8CB0607F-3619-45F4-B658-22D628D0A50B}"/>
              </a:ext>
            </a:extLst>
          </p:cNvPr>
          <p:cNvGrpSpPr/>
          <p:nvPr/>
        </p:nvGrpSpPr>
        <p:grpSpPr>
          <a:xfrm>
            <a:off x="756920" y="950100"/>
            <a:ext cx="10525760" cy="5815924"/>
            <a:chOff x="756920" y="950100"/>
            <a:chExt cx="10525760" cy="581592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BCA03E6-DE16-4379-B2B9-D71D62ECE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6920" y="950100"/>
              <a:ext cx="10180320" cy="5385295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36251AA9-062F-4C61-B64B-DAC2518D424B}"/>
                </a:ext>
              </a:extLst>
            </p:cNvPr>
            <p:cNvSpPr/>
            <p:nvPr/>
          </p:nvSpPr>
          <p:spPr>
            <a:xfrm>
              <a:off x="8387080" y="3429000"/>
              <a:ext cx="2895600" cy="33370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3901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38171</TotalTime>
  <Words>562</Words>
  <Application>Microsoft Office PowerPoint</Application>
  <PresentationFormat>寬螢幕</PresentationFormat>
  <Paragraphs>61</Paragraphs>
  <Slides>29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8" baseType="lpstr">
      <vt:lpstr>Helvetica Neue</vt:lpstr>
      <vt:lpstr>Noto Sans TC</vt:lpstr>
      <vt:lpstr>微軟正黑體</vt:lpstr>
      <vt:lpstr>新細明體</vt:lpstr>
      <vt:lpstr>Arial</vt:lpstr>
      <vt:lpstr>Calibri</vt:lpstr>
      <vt:lpstr>Calibri Light</vt:lpstr>
      <vt:lpstr>Cambria Math</vt:lpstr>
      <vt:lpstr>Office 佈景主題</vt:lpstr>
      <vt:lpstr>程式設計的基礎</vt:lpstr>
      <vt:lpstr>世界上的程式語言有...?</vt:lpstr>
      <vt:lpstr>Python的優點?缺點?</vt:lpstr>
      <vt:lpstr>為什麼編譯器要用Jupyter Notebook?</vt:lpstr>
      <vt:lpstr>關於這堂課</vt:lpstr>
      <vt:lpstr>學習內容</vt:lpstr>
      <vt:lpstr>9/15複習-加減乘除</vt:lpstr>
      <vt:lpstr>題目1</vt:lpstr>
      <vt:lpstr>題目2</vt:lpstr>
      <vt:lpstr>PowerPoint 簡報</vt:lpstr>
      <vt:lpstr>二進位轉換</vt:lpstr>
      <vt:lpstr>9/20題目3</vt:lpstr>
      <vt:lpstr>9/26題目練習</vt:lpstr>
      <vt:lpstr>9/26複習-二進位</vt:lpstr>
      <vt:lpstr>PowerPoint 簡報</vt:lpstr>
      <vt:lpstr>10/3複習</vt:lpstr>
      <vt:lpstr>題目4-等差數列</vt:lpstr>
      <vt:lpstr>10/6複習-等差數列</vt:lpstr>
      <vt:lpstr>小試身手-星星直角三角形</vt:lpstr>
      <vt:lpstr>進階題-星星金字塔</vt:lpstr>
      <vt:lpstr>段考複習題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九九乘法表</vt:lpstr>
      <vt:lpstr>請複製以下程式碼，貼在你的編譯器，並調整/模仿成以上格式。 def prepared_for_weather(have_umbrella, rain_level, have_hood, is_workday):     return have_umbrella or rain_level &lt; 5 and have_hood or not rain_level &gt; 0 and is_workday  have_umbrella = False rain_level = 0.0 have_hood = False is_workday = True  actual = prepared_for_weather(have_umbrella, rain_level, have_hood, is_workday) print(actual)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表示直線的圖形</dc:title>
  <dc:creator>Windows 使用者</dc:creator>
  <cp:lastModifiedBy>Windows 使用者</cp:lastModifiedBy>
  <cp:revision>50</cp:revision>
  <dcterms:created xsi:type="dcterms:W3CDTF">2023-08-29T02:39:29Z</dcterms:created>
  <dcterms:modified xsi:type="dcterms:W3CDTF">2023-10-31T02:16:48Z</dcterms:modified>
</cp:coreProperties>
</file>