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9" r:id="rId4"/>
    <p:sldId id="260" r:id="rId5"/>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422" y="188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3E588B-2268-46DB-8EE0-36912467FAEB}" type="datetimeFigureOut">
              <a:rPr lang="en-US" smtClean="0"/>
              <a:t>3/11/2014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E01A2-96F7-4C6E-87F3-EC874D5F27D3}" type="slidenum">
              <a:rPr lang="en-US" smtClean="0"/>
              <a:t>‹#›</a:t>
            </a:fld>
            <a:endParaRPr lang="en-US"/>
          </a:p>
        </p:txBody>
      </p:sp>
    </p:spTree>
    <p:extLst>
      <p:ext uri="{BB962C8B-B14F-4D97-AF65-F5344CB8AC3E}">
        <p14:creationId xmlns:p14="http://schemas.microsoft.com/office/powerpoint/2010/main" val="381219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3E588B-2268-46DB-8EE0-36912467FAEB}" type="datetimeFigureOut">
              <a:rPr lang="en-US" smtClean="0"/>
              <a:t>3/11/2014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E01A2-96F7-4C6E-87F3-EC874D5F27D3}" type="slidenum">
              <a:rPr lang="en-US" smtClean="0"/>
              <a:t>‹#›</a:t>
            </a:fld>
            <a:endParaRPr lang="en-US"/>
          </a:p>
        </p:txBody>
      </p:sp>
    </p:spTree>
    <p:extLst>
      <p:ext uri="{BB962C8B-B14F-4D97-AF65-F5344CB8AC3E}">
        <p14:creationId xmlns:p14="http://schemas.microsoft.com/office/powerpoint/2010/main" val="1331080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3E588B-2268-46DB-8EE0-36912467FAEB}" type="datetimeFigureOut">
              <a:rPr lang="en-US" smtClean="0"/>
              <a:t>3/11/2014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E01A2-96F7-4C6E-87F3-EC874D5F27D3}" type="slidenum">
              <a:rPr lang="en-US" smtClean="0"/>
              <a:t>‹#›</a:t>
            </a:fld>
            <a:endParaRPr lang="en-US"/>
          </a:p>
        </p:txBody>
      </p:sp>
    </p:spTree>
    <p:extLst>
      <p:ext uri="{BB962C8B-B14F-4D97-AF65-F5344CB8AC3E}">
        <p14:creationId xmlns:p14="http://schemas.microsoft.com/office/powerpoint/2010/main" val="3885557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3E588B-2268-46DB-8EE0-36912467FAEB}" type="datetimeFigureOut">
              <a:rPr lang="en-US" smtClean="0"/>
              <a:t>3/11/2014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E01A2-96F7-4C6E-87F3-EC874D5F27D3}" type="slidenum">
              <a:rPr lang="en-US" smtClean="0"/>
              <a:t>‹#›</a:t>
            </a:fld>
            <a:endParaRPr lang="en-US"/>
          </a:p>
        </p:txBody>
      </p:sp>
    </p:spTree>
    <p:extLst>
      <p:ext uri="{BB962C8B-B14F-4D97-AF65-F5344CB8AC3E}">
        <p14:creationId xmlns:p14="http://schemas.microsoft.com/office/powerpoint/2010/main" val="208291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3E588B-2268-46DB-8EE0-36912467FAEB}" type="datetimeFigureOut">
              <a:rPr lang="en-US" smtClean="0"/>
              <a:t>3/11/2014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E01A2-96F7-4C6E-87F3-EC874D5F27D3}" type="slidenum">
              <a:rPr lang="en-US" smtClean="0"/>
              <a:t>‹#›</a:t>
            </a:fld>
            <a:endParaRPr lang="en-US"/>
          </a:p>
        </p:txBody>
      </p:sp>
    </p:spTree>
    <p:extLst>
      <p:ext uri="{BB962C8B-B14F-4D97-AF65-F5344CB8AC3E}">
        <p14:creationId xmlns:p14="http://schemas.microsoft.com/office/powerpoint/2010/main" val="174315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3E588B-2268-46DB-8EE0-36912467FAEB}" type="datetimeFigureOut">
              <a:rPr lang="en-US" smtClean="0"/>
              <a:t>3/11/2014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CE01A2-96F7-4C6E-87F3-EC874D5F27D3}" type="slidenum">
              <a:rPr lang="en-US" smtClean="0"/>
              <a:t>‹#›</a:t>
            </a:fld>
            <a:endParaRPr lang="en-US"/>
          </a:p>
        </p:txBody>
      </p:sp>
    </p:spTree>
    <p:extLst>
      <p:ext uri="{BB962C8B-B14F-4D97-AF65-F5344CB8AC3E}">
        <p14:creationId xmlns:p14="http://schemas.microsoft.com/office/powerpoint/2010/main" val="1083113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3E588B-2268-46DB-8EE0-36912467FAEB}" type="datetimeFigureOut">
              <a:rPr lang="en-US" smtClean="0"/>
              <a:t>3/11/2014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CE01A2-96F7-4C6E-87F3-EC874D5F27D3}" type="slidenum">
              <a:rPr lang="en-US" smtClean="0"/>
              <a:t>‹#›</a:t>
            </a:fld>
            <a:endParaRPr lang="en-US"/>
          </a:p>
        </p:txBody>
      </p:sp>
    </p:spTree>
    <p:extLst>
      <p:ext uri="{BB962C8B-B14F-4D97-AF65-F5344CB8AC3E}">
        <p14:creationId xmlns:p14="http://schemas.microsoft.com/office/powerpoint/2010/main" val="2994752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3E588B-2268-46DB-8EE0-36912467FAEB}" type="datetimeFigureOut">
              <a:rPr lang="en-US" smtClean="0"/>
              <a:t>3/11/2014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CE01A2-96F7-4C6E-87F3-EC874D5F27D3}" type="slidenum">
              <a:rPr lang="en-US" smtClean="0"/>
              <a:t>‹#›</a:t>
            </a:fld>
            <a:endParaRPr lang="en-US"/>
          </a:p>
        </p:txBody>
      </p:sp>
    </p:spTree>
    <p:extLst>
      <p:ext uri="{BB962C8B-B14F-4D97-AF65-F5344CB8AC3E}">
        <p14:creationId xmlns:p14="http://schemas.microsoft.com/office/powerpoint/2010/main" val="3552126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3E588B-2268-46DB-8EE0-36912467FAEB}" type="datetimeFigureOut">
              <a:rPr lang="en-US" smtClean="0"/>
              <a:t>3/11/2014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CE01A2-96F7-4C6E-87F3-EC874D5F27D3}" type="slidenum">
              <a:rPr lang="en-US" smtClean="0"/>
              <a:t>‹#›</a:t>
            </a:fld>
            <a:endParaRPr lang="en-US"/>
          </a:p>
        </p:txBody>
      </p:sp>
    </p:spTree>
    <p:extLst>
      <p:ext uri="{BB962C8B-B14F-4D97-AF65-F5344CB8AC3E}">
        <p14:creationId xmlns:p14="http://schemas.microsoft.com/office/powerpoint/2010/main" val="977409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3E588B-2268-46DB-8EE0-36912467FAEB}" type="datetimeFigureOut">
              <a:rPr lang="en-US" smtClean="0"/>
              <a:t>3/11/2014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CE01A2-96F7-4C6E-87F3-EC874D5F27D3}" type="slidenum">
              <a:rPr lang="en-US" smtClean="0"/>
              <a:t>‹#›</a:t>
            </a:fld>
            <a:endParaRPr lang="en-US"/>
          </a:p>
        </p:txBody>
      </p:sp>
    </p:spTree>
    <p:extLst>
      <p:ext uri="{BB962C8B-B14F-4D97-AF65-F5344CB8AC3E}">
        <p14:creationId xmlns:p14="http://schemas.microsoft.com/office/powerpoint/2010/main" val="2278245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3E588B-2268-46DB-8EE0-36912467FAEB}" type="datetimeFigureOut">
              <a:rPr lang="en-US" smtClean="0"/>
              <a:t>3/11/2014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CE01A2-96F7-4C6E-87F3-EC874D5F27D3}" type="slidenum">
              <a:rPr lang="en-US" smtClean="0"/>
              <a:t>‹#›</a:t>
            </a:fld>
            <a:endParaRPr lang="en-US"/>
          </a:p>
        </p:txBody>
      </p:sp>
    </p:spTree>
    <p:extLst>
      <p:ext uri="{BB962C8B-B14F-4D97-AF65-F5344CB8AC3E}">
        <p14:creationId xmlns:p14="http://schemas.microsoft.com/office/powerpoint/2010/main" val="2852526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E83E588B-2268-46DB-8EE0-36912467FAEB}" type="datetimeFigureOut">
              <a:rPr lang="en-US" smtClean="0"/>
              <a:t>3/11/2014</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7CCE01A2-96F7-4C6E-87F3-EC874D5F27D3}" type="slidenum">
              <a:rPr lang="en-US" smtClean="0"/>
              <a:t>‹#›</a:t>
            </a:fld>
            <a:endParaRPr lang="en-US"/>
          </a:p>
        </p:txBody>
      </p:sp>
    </p:spTree>
    <p:extLst>
      <p:ext uri="{BB962C8B-B14F-4D97-AF65-F5344CB8AC3E}">
        <p14:creationId xmlns:p14="http://schemas.microsoft.com/office/powerpoint/2010/main" val="2527490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eg"/><Relationship Id="rId7" Type="http://schemas.openxmlformats.org/officeDocument/2006/relationships/image" Target="../media/image6.jp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jpg"/></Relationships>
</file>

<file path=ppt/slides/_rels/slide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eg"/><Relationship Id="rId7" Type="http://schemas.openxmlformats.org/officeDocument/2006/relationships/image" Target="../media/image6.jp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jpg"/></Relationships>
</file>

<file path=ppt/slides/_rels/slide3.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eg"/><Relationship Id="rId7"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0.jpeg"/></Relationships>
</file>

<file path=ppt/slides/_rels/slide4.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eg"/><Relationship Id="rId7" Type="http://schemas.openxmlformats.org/officeDocument/2006/relationships/image" Target="../media/image6.jp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png"/><Relationship Id="rId10" Type="http://schemas.openxmlformats.org/officeDocument/2006/relationships/image" Target="../media/image12.jpeg"/><Relationship Id="rId4" Type="http://schemas.openxmlformats.org/officeDocument/2006/relationships/image" Target="../media/image3.pn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6857999" cy="9144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6592" y="2286000"/>
            <a:ext cx="3886821" cy="2587694"/>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056588" y="4873694"/>
            <a:ext cx="3801407" cy="1755706"/>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43216" y="4693085"/>
            <a:ext cx="1247984" cy="830570"/>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70777" y="4693085"/>
            <a:ext cx="1234535" cy="830570"/>
          </a:xfrm>
          <a:prstGeom prst="rect">
            <a:avLst/>
          </a:prstGeom>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94337" y="8210550"/>
            <a:ext cx="2352879" cy="1018655"/>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94337" y="6838950"/>
            <a:ext cx="2352879" cy="1371600"/>
          </a:xfrm>
          <a:prstGeom prst="rect">
            <a:avLst/>
          </a:prstGeom>
        </p:spPr>
      </p:pic>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1947" y="5495666"/>
            <a:ext cx="2968453" cy="2456651"/>
          </a:xfrm>
          <a:prstGeom prst="rect">
            <a:avLst/>
          </a:prstGeom>
        </p:spPr>
      </p:pic>
      <p:pic>
        <p:nvPicPr>
          <p:cNvPr id="15" name="Picture 1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108107" y="7141897"/>
            <a:ext cx="1792457" cy="1707534"/>
          </a:xfrm>
          <a:prstGeom prst="rect">
            <a:avLst/>
          </a:prstGeom>
        </p:spPr>
      </p:pic>
      <p:sp>
        <p:nvSpPr>
          <p:cNvPr id="5" name="Rectangle 4"/>
          <p:cNvSpPr/>
          <p:nvPr/>
        </p:nvSpPr>
        <p:spPr>
          <a:xfrm>
            <a:off x="152399" y="304800"/>
            <a:ext cx="6553200" cy="8833187"/>
          </a:xfrm>
          <a:prstGeom prst="rect">
            <a:avLst/>
          </a:prstGeom>
        </p:spPr>
        <p:txBody>
          <a:bodyPr wrap="square">
            <a:spAutoFit/>
          </a:bodyPr>
          <a:lstStyle/>
          <a:p>
            <a:pPr algn="r"/>
            <a:r>
              <a:rPr lang="en-US" sz="1600" b="1" dirty="0">
                <a:solidFill>
                  <a:srgbClr val="FF0000"/>
                </a:solidFill>
              </a:rPr>
              <a:t>Singapore Yacht Show Lifestyle Incentive</a:t>
            </a:r>
            <a:endParaRPr lang="en-US" sz="1600" b="1" dirty="0" smtClean="0">
              <a:solidFill>
                <a:srgbClr val="FF0000"/>
              </a:solidFill>
              <a:effectLst/>
            </a:endParaRPr>
          </a:p>
          <a:p>
            <a:pPr algn="r"/>
            <a:r>
              <a:rPr lang="en-US" sz="1000" b="1" dirty="0"/>
              <a:t>April 10</a:t>
            </a:r>
            <a:r>
              <a:rPr lang="en-US" sz="1000" b="1" baseline="30000" dirty="0"/>
              <a:t>th</a:t>
            </a:r>
            <a:r>
              <a:rPr lang="en-US" sz="1000" b="1" dirty="0"/>
              <a:t> to 13</a:t>
            </a:r>
            <a:r>
              <a:rPr lang="en-US" sz="1000" b="1" baseline="30000" dirty="0"/>
              <a:t>th</a:t>
            </a:r>
            <a:r>
              <a:rPr lang="en-US" sz="1000" b="1" dirty="0"/>
              <a:t> 2014</a:t>
            </a:r>
            <a:endParaRPr lang="en-US" sz="1000" b="1" dirty="0" smtClean="0">
              <a:effectLst/>
            </a:endParaRPr>
          </a:p>
          <a:p>
            <a:pPr algn="r"/>
            <a:r>
              <a:rPr lang="en-US" sz="1000" b="1" dirty="0" smtClean="0"/>
              <a:t>One</a:t>
            </a:r>
            <a:r>
              <a:rPr lang="en-US" sz="1000" b="1" dirty="0">
                <a:sym typeface="Symbol"/>
              </a:rPr>
              <a:t></a:t>
            </a:r>
            <a:r>
              <a:rPr lang="en-US" sz="1000" b="1" dirty="0"/>
              <a:t>15 Marina Club </a:t>
            </a:r>
            <a:r>
              <a:rPr lang="en-US" sz="1000" b="1" dirty="0" err="1"/>
              <a:t>Sentosa</a:t>
            </a:r>
            <a:r>
              <a:rPr lang="en-US" sz="1000" b="1" dirty="0"/>
              <a:t>, Singapore</a:t>
            </a:r>
            <a:endParaRPr lang="en-US" sz="1000" b="1" dirty="0" smtClean="0">
              <a:effectLst/>
            </a:endParaRPr>
          </a:p>
          <a:p>
            <a:r>
              <a:rPr lang="en-US" sz="1000" dirty="0"/>
              <a:t> </a:t>
            </a:r>
            <a:endParaRPr lang="en-US" sz="1000" dirty="0" smtClean="0">
              <a:effectLst/>
            </a:endParaRPr>
          </a:p>
          <a:p>
            <a:r>
              <a:rPr lang="en-US" sz="1000" dirty="0" smtClean="0"/>
              <a:t>It </a:t>
            </a:r>
            <a:r>
              <a:rPr lang="en-US" sz="1000" dirty="0"/>
              <a:t>is indeed an honor for </a:t>
            </a:r>
            <a:r>
              <a:rPr lang="en-US" sz="1000" b="1" dirty="0"/>
              <a:t>Maxim Capital Limited</a:t>
            </a:r>
            <a:r>
              <a:rPr lang="en-US" sz="1000" dirty="0"/>
              <a:t> to be the </a:t>
            </a:r>
            <a:r>
              <a:rPr lang="en-US" sz="1000" b="1" dirty="0"/>
              <a:t>main sponsor for one of the finest and most prestigious lifestyle events in the Asia Pacific, the Singapore Yacht Show 2014</a:t>
            </a:r>
            <a:r>
              <a:rPr lang="en-US" sz="1000" dirty="0"/>
              <a:t>. Singapore and the Singapore Yacht Show is taking the lead to showcase some of the world’s most exclusive boats and prized luxury super yachts to Asia’s wealthiest community and leading business players. After Monaco Yacht Show and Ft Lauderdale International Boat Show, the world’s attention is focused on …. The Singapore Yacht Show.</a:t>
            </a:r>
            <a:endParaRPr lang="en-US" sz="1000" dirty="0" smtClean="0">
              <a:effectLst/>
            </a:endParaRPr>
          </a:p>
          <a:p>
            <a:r>
              <a:rPr lang="en-US" sz="1000" dirty="0"/>
              <a:t> </a:t>
            </a:r>
            <a:endParaRPr lang="en-US" sz="1000" dirty="0" smtClean="0">
              <a:effectLst/>
            </a:endParaRPr>
          </a:p>
          <a:p>
            <a:r>
              <a:rPr lang="en-US" sz="1000" dirty="0"/>
              <a:t>For the first time ever, </a:t>
            </a:r>
            <a:r>
              <a:rPr lang="en-US" sz="1000" b="1" dirty="0"/>
              <a:t>the world’s most unique and luxurious Tall Ship and Super Yacht class </a:t>
            </a:r>
            <a:r>
              <a:rPr lang="en-US" sz="1100" b="1" dirty="0"/>
              <a:t>The Royal Albatross</a:t>
            </a:r>
            <a:r>
              <a:rPr lang="en-US" sz="1000" b="1" dirty="0"/>
              <a:t> </a:t>
            </a:r>
            <a:r>
              <a:rPr lang="en-US" sz="1000" dirty="0"/>
              <a:t>will be the star attraction of this year’s show. She is 47m long, 34m wide and has 4 aluminum masts that carry 22 sails. It’s the only one in this class to have day sailing capacity of 149 guests, alongside capacity of 200+ and overnight charter of 10 guests in her 5 large en-suite cabins, 2 bars, 270</a:t>
            </a:r>
            <a:r>
              <a:rPr lang="en-US" sz="1000" dirty="0">
                <a:sym typeface="Symbol"/>
              </a:rPr>
              <a:t></a:t>
            </a:r>
            <a:r>
              <a:rPr lang="en-US" sz="1000" dirty="0"/>
              <a:t>view grand salon and state of the art lighting, audio equipment and navigation system. </a:t>
            </a:r>
            <a:r>
              <a:rPr lang="en-US" sz="1000" b="1" dirty="0"/>
              <a:t>The Royal Albatross will be available for our private usage on April 10</a:t>
            </a:r>
            <a:r>
              <a:rPr lang="en-US" sz="1000" b="1" baseline="30000" dirty="0"/>
              <a:t>th</a:t>
            </a:r>
            <a:r>
              <a:rPr lang="en-US" sz="1000" b="1" dirty="0"/>
              <a:t> &amp; 11</a:t>
            </a:r>
            <a:r>
              <a:rPr lang="en-US" sz="1000" b="1" baseline="30000" dirty="0"/>
              <a:t>th</a:t>
            </a:r>
            <a:r>
              <a:rPr lang="en-US" sz="1000" b="1" dirty="0"/>
              <a:t>.</a:t>
            </a:r>
            <a:endParaRPr lang="en-US" sz="1000" b="1" dirty="0" smtClean="0">
              <a:effectLst/>
            </a:endParaRPr>
          </a:p>
          <a:p>
            <a:r>
              <a:rPr lang="en-US" sz="1000" dirty="0"/>
              <a:t> </a:t>
            </a:r>
            <a:endParaRPr lang="en-US" sz="1000" dirty="0" smtClean="0">
              <a:effectLst/>
            </a:endParaRPr>
          </a:p>
          <a:p>
            <a:r>
              <a:rPr lang="en-US" sz="1000" dirty="0"/>
              <a:t>To celebrate this milestone event, we have designed these very </a:t>
            </a:r>
            <a:r>
              <a:rPr lang="en-US" sz="1100" b="1" dirty="0">
                <a:solidFill>
                  <a:srgbClr val="FF0000"/>
                </a:solidFill>
              </a:rPr>
              <a:t>exclusive Singapore Yacht Show Lifestyle Packages... </a:t>
            </a:r>
            <a:r>
              <a:rPr lang="en-US" sz="1100" b="1" i="1" u="sng" dirty="0">
                <a:solidFill>
                  <a:srgbClr val="FF0000"/>
                </a:solidFill>
              </a:rPr>
              <a:t>ONLY</a:t>
            </a:r>
            <a:r>
              <a:rPr lang="en-US" sz="1100" b="1" i="1" dirty="0">
                <a:solidFill>
                  <a:srgbClr val="FF0000"/>
                </a:solidFill>
              </a:rPr>
              <a:t> for those that </a:t>
            </a:r>
            <a:r>
              <a:rPr lang="en-US" sz="1100" b="1" i="1" u="sng" dirty="0">
                <a:solidFill>
                  <a:srgbClr val="FF0000"/>
                </a:solidFill>
              </a:rPr>
              <a:t>COMMIT on March 10</a:t>
            </a:r>
            <a:r>
              <a:rPr lang="en-US" sz="1100" b="1" i="1" u="sng" baseline="30000" dirty="0">
                <a:solidFill>
                  <a:srgbClr val="FF0000"/>
                </a:solidFill>
              </a:rPr>
              <a:t>th</a:t>
            </a:r>
            <a:r>
              <a:rPr lang="en-US" sz="1100" b="1" i="1" u="sng" dirty="0">
                <a:solidFill>
                  <a:srgbClr val="FF0000"/>
                </a:solidFill>
              </a:rPr>
              <a:t> </a:t>
            </a:r>
            <a:r>
              <a:rPr lang="en-US" sz="1100" b="1" i="1" u="sng" dirty="0" smtClean="0">
                <a:solidFill>
                  <a:srgbClr val="FF0000"/>
                </a:solidFill>
              </a:rPr>
              <a:t>2014 with </a:t>
            </a:r>
            <a:r>
              <a:rPr lang="en-US" sz="1100" b="1" i="1" u="sng" dirty="0">
                <a:solidFill>
                  <a:srgbClr val="FF0000"/>
                </a:solidFill>
              </a:rPr>
              <a:t>PAID SIGN UP by March 20th 2014.</a:t>
            </a:r>
            <a:endParaRPr lang="en-US" sz="1100" b="1" dirty="0">
              <a:solidFill>
                <a:srgbClr val="FF0000"/>
              </a:solidFill>
            </a:endParaRPr>
          </a:p>
          <a:p>
            <a:endParaRPr lang="en-US" sz="1000" b="1" dirty="0" smtClean="0"/>
          </a:p>
          <a:p>
            <a:r>
              <a:rPr lang="en-US" sz="1100" b="1" dirty="0" smtClean="0">
                <a:solidFill>
                  <a:srgbClr val="FF0000"/>
                </a:solidFill>
              </a:rPr>
              <a:t>SIGN </a:t>
            </a:r>
            <a:r>
              <a:rPr lang="en-US" sz="1100" b="1" dirty="0">
                <a:solidFill>
                  <a:srgbClr val="FF0000"/>
                </a:solidFill>
              </a:rPr>
              <a:t>UP for USD30,000 to USD99,000 and you will </a:t>
            </a:r>
            <a:r>
              <a:rPr lang="en-US" sz="1100" b="1" u="sng" dirty="0">
                <a:solidFill>
                  <a:srgbClr val="FF0000"/>
                </a:solidFill>
              </a:rPr>
              <a:t>enjoy</a:t>
            </a:r>
            <a:r>
              <a:rPr lang="en-US" sz="1100" b="1" dirty="0">
                <a:solidFill>
                  <a:srgbClr val="FF0000"/>
                </a:solidFill>
              </a:rPr>
              <a:t>  - for 1 </a:t>
            </a:r>
            <a:r>
              <a:rPr lang="en-US" sz="1100" b="1" dirty="0" err="1">
                <a:solidFill>
                  <a:srgbClr val="FF0000"/>
                </a:solidFill>
              </a:rPr>
              <a:t>pax</a:t>
            </a:r>
            <a:r>
              <a:rPr lang="en-US" sz="1100" b="1" dirty="0">
                <a:solidFill>
                  <a:srgbClr val="FF0000"/>
                </a:solidFill>
              </a:rPr>
              <a:t> : </a:t>
            </a:r>
            <a:endParaRPr lang="en-US" sz="1100" b="1" dirty="0" smtClean="0">
              <a:solidFill>
                <a:srgbClr val="FF0000"/>
              </a:solidFill>
              <a:effectLst/>
            </a:endParaRPr>
          </a:p>
          <a:p>
            <a:pPr marL="171450" lvl="0" indent="-171450">
              <a:buFont typeface="Arial" pitchFamily="34" charset="0"/>
              <a:buChar char="•"/>
            </a:pPr>
            <a:r>
              <a:rPr lang="en-US" sz="1000" dirty="0"/>
              <a:t>4 days / 3 nights stay (twin share basis) in 5 Star Hotel  </a:t>
            </a:r>
          </a:p>
          <a:p>
            <a:pPr marL="171450" lvl="0" indent="-171450">
              <a:buFont typeface="Arial" pitchFamily="34" charset="0"/>
              <a:buChar char="•"/>
            </a:pPr>
            <a:r>
              <a:rPr lang="en-US" sz="1000" dirty="0"/>
              <a:t>Reimbursement of 500CP1 for your plane ticket </a:t>
            </a:r>
          </a:p>
          <a:p>
            <a:pPr marL="171450" lvl="0" indent="-171450">
              <a:buFont typeface="Arial" pitchFamily="34" charset="0"/>
              <a:buChar char="•"/>
            </a:pPr>
            <a:r>
              <a:rPr lang="en-US" sz="1000" dirty="0"/>
              <a:t>2-way airport transfer</a:t>
            </a:r>
          </a:p>
          <a:p>
            <a:pPr marL="171450" lvl="0" indent="-171450">
              <a:buFont typeface="Arial" pitchFamily="34" charset="0"/>
              <a:buChar char="•"/>
            </a:pPr>
            <a:r>
              <a:rPr lang="en-US" sz="1000" dirty="0"/>
              <a:t>VIP Pass to the 4-day Singapore Yacht Show</a:t>
            </a:r>
          </a:p>
          <a:p>
            <a:pPr marL="171450" lvl="0" indent="-171450">
              <a:buFont typeface="Arial" pitchFamily="34" charset="0"/>
              <a:buChar char="•"/>
            </a:pPr>
            <a:r>
              <a:rPr lang="en-US" sz="1000" dirty="0"/>
              <a:t>Invite to </a:t>
            </a:r>
            <a:r>
              <a:rPr lang="en-US" sz="1000" b="1" dirty="0"/>
              <a:t>Royal Albatross on night of April 10</a:t>
            </a:r>
            <a:r>
              <a:rPr lang="en-US" sz="1000" b="1" baseline="30000" dirty="0"/>
              <a:t>th</a:t>
            </a:r>
            <a:r>
              <a:rPr lang="en-US" sz="1000" b="1" dirty="0"/>
              <a:t> for </a:t>
            </a:r>
            <a:endParaRPr lang="en-US" sz="1000" b="1" dirty="0" smtClean="0"/>
          </a:p>
          <a:p>
            <a:pPr marL="171450" lvl="0" indent="-171450">
              <a:buFont typeface="Arial" pitchFamily="34" charset="0"/>
              <a:buChar char="•"/>
            </a:pPr>
            <a:r>
              <a:rPr lang="en-US" sz="1000" b="1" dirty="0" smtClean="0"/>
              <a:t>on-board </a:t>
            </a:r>
            <a:r>
              <a:rPr lang="en-US" sz="1000" b="1" dirty="0"/>
              <a:t>Maxim BBQ party</a:t>
            </a:r>
          </a:p>
          <a:p>
            <a:endParaRPr lang="en-US" sz="1000" b="1" dirty="0" smtClean="0"/>
          </a:p>
          <a:p>
            <a:r>
              <a:rPr lang="en-US" sz="1200" b="1" dirty="0" smtClean="0">
                <a:solidFill>
                  <a:srgbClr val="FF0000"/>
                </a:solidFill>
              </a:rPr>
              <a:t>SIGN </a:t>
            </a:r>
            <a:r>
              <a:rPr lang="en-US" sz="1200" b="1" dirty="0">
                <a:solidFill>
                  <a:srgbClr val="FF0000"/>
                </a:solidFill>
              </a:rPr>
              <a:t>UP for USD100,000 to USD499,000 and you will </a:t>
            </a:r>
            <a:r>
              <a:rPr lang="en-US" sz="1200" b="1" u="sng" dirty="0">
                <a:solidFill>
                  <a:srgbClr val="FF0000"/>
                </a:solidFill>
              </a:rPr>
              <a:t>enjoy</a:t>
            </a:r>
            <a:r>
              <a:rPr lang="en-US" sz="1200" b="1" dirty="0">
                <a:solidFill>
                  <a:srgbClr val="FF0000"/>
                </a:solidFill>
              </a:rPr>
              <a:t> – for </a:t>
            </a:r>
            <a:r>
              <a:rPr lang="en-US" sz="1200" b="1" dirty="0" smtClean="0">
                <a:solidFill>
                  <a:srgbClr val="FF0000"/>
                </a:solidFill>
              </a:rPr>
              <a:t> 1 </a:t>
            </a:r>
            <a:r>
              <a:rPr lang="en-US" sz="1200" b="1" dirty="0" err="1" smtClean="0">
                <a:solidFill>
                  <a:srgbClr val="FF0000"/>
                </a:solidFill>
              </a:rPr>
              <a:t>pax</a:t>
            </a:r>
            <a:r>
              <a:rPr lang="en-US" sz="1200" b="1" dirty="0" smtClean="0">
                <a:solidFill>
                  <a:srgbClr val="FF0000"/>
                </a:solidFill>
              </a:rPr>
              <a:t> </a:t>
            </a:r>
            <a:r>
              <a:rPr lang="en-US" sz="1200" b="1" dirty="0">
                <a:solidFill>
                  <a:srgbClr val="FF0000"/>
                </a:solidFill>
              </a:rPr>
              <a:t>:</a:t>
            </a:r>
          </a:p>
          <a:p>
            <a:pPr marL="171450" lvl="0" indent="-171450">
              <a:buFont typeface="Arial" pitchFamily="34" charset="0"/>
              <a:buChar char="•"/>
            </a:pPr>
            <a:r>
              <a:rPr lang="en-US" sz="1200" b="1" dirty="0" smtClean="0">
                <a:solidFill>
                  <a:srgbClr val="FF0000"/>
                </a:solidFill>
              </a:rPr>
              <a:t>1 Carat Diamond Ring</a:t>
            </a:r>
          </a:p>
          <a:p>
            <a:pPr marL="171450" lvl="0" indent="-171450">
              <a:buFont typeface="Arial" pitchFamily="34" charset="0"/>
              <a:buChar char="•"/>
            </a:pPr>
            <a:r>
              <a:rPr lang="en-US" sz="1000" dirty="0" smtClean="0"/>
              <a:t>4 </a:t>
            </a:r>
            <a:r>
              <a:rPr lang="en-US" sz="1000" dirty="0"/>
              <a:t>days / 3 nights </a:t>
            </a:r>
            <a:r>
              <a:rPr lang="en-US" sz="1000" dirty="0" smtClean="0"/>
              <a:t>stay (twin share basis) </a:t>
            </a:r>
            <a:r>
              <a:rPr lang="en-US" sz="1000" dirty="0"/>
              <a:t>in </a:t>
            </a:r>
            <a:r>
              <a:rPr lang="en-US" sz="1000" b="1" dirty="0"/>
              <a:t>5 Star Hotel </a:t>
            </a:r>
            <a:r>
              <a:rPr lang="en-US" sz="1000" dirty="0"/>
              <a:t>- </a:t>
            </a:r>
            <a:r>
              <a:rPr lang="en-US" sz="1000" b="1" dirty="0"/>
              <a:t>Premium Room </a:t>
            </a:r>
          </a:p>
          <a:p>
            <a:pPr marL="171450" lvl="0" indent="-171450">
              <a:buFont typeface="Arial" pitchFamily="34" charset="0"/>
              <a:buChar char="•"/>
            </a:pPr>
            <a:r>
              <a:rPr lang="en-US" sz="1000" dirty="0"/>
              <a:t>Reimbursement of </a:t>
            </a:r>
            <a:r>
              <a:rPr lang="en-US" sz="1000" dirty="0" smtClean="0"/>
              <a:t>500CP1 for your plane ticket</a:t>
            </a:r>
            <a:endParaRPr lang="en-US" sz="1000" dirty="0"/>
          </a:p>
          <a:p>
            <a:pPr marL="171450" lvl="0" indent="-171450">
              <a:buFont typeface="Arial" pitchFamily="34" charset="0"/>
              <a:buChar char="•"/>
            </a:pPr>
            <a:r>
              <a:rPr lang="en-US" sz="1000" dirty="0"/>
              <a:t>Limousine 2-way airport transfers</a:t>
            </a:r>
          </a:p>
          <a:p>
            <a:pPr marL="171450" lvl="0" indent="-171450">
              <a:buFont typeface="Arial" pitchFamily="34" charset="0"/>
              <a:buChar char="•"/>
            </a:pPr>
            <a:r>
              <a:rPr lang="en-US" sz="1000" b="1" dirty="0"/>
              <a:t>Silver VIP Pass</a:t>
            </a:r>
            <a:r>
              <a:rPr lang="en-US" sz="1000" dirty="0"/>
              <a:t> to the 4-day Singapore Yacht Show </a:t>
            </a:r>
          </a:p>
          <a:p>
            <a:pPr marL="171450" lvl="0" indent="-171450">
              <a:buFont typeface="Arial" pitchFamily="34" charset="0"/>
              <a:buChar char="•"/>
            </a:pPr>
            <a:r>
              <a:rPr lang="en-US" sz="1000" dirty="0" smtClean="0"/>
              <a:t>Invite </a:t>
            </a:r>
            <a:r>
              <a:rPr lang="en-US" sz="1000" dirty="0"/>
              <a:t>to </a:t>
            </a:r>
            <a:r>
              <a:rPr lang="en-US" sz="1000" b="1" dirty="0"/>
              <a:t>Royal Albatross on night of April 10</a:t>
            </a:r>
            <a:r>
              <a:rPr lang="en-US" sz="1000" b="1" baseline="30000" dirty="0"/>
              <a:t>th</a:t>
            </a:r>
            <a:r>
              <a:rPr lang="en-US" sz="1000" b="1" dirty="0"/>
              <a:t> </a:t>
            </a:r>
            <a:endParaRPr lang="en-US" sz="1000" b="1" dirty="0" smtClean="0"/>
          </a:p>
          <a:p>
            <a:pPr lvl="0"/>
            <a:r>
              <a:rPr lang="en-US" sz="1000" b="1" dirty="0" smtClean="0"/>
              <a:t>      for on-board </a:t>
            </a:r>
            <a:r>
              <a:rPr lang="en-US" sz="1000" b="1" dirty="0"/>
              <a:t>Maxim BBQ </a:t>
            </a:r>
            <a:r>
              <a:rPr lang="en-US" sz="1000" b="1" dirty="0" smtClean="0"/>
              <a:t>party</a:t>
            </a:r>
          </a:p>
          <a:p>
            <a:pPr marL="171450" indent="-171450">
              <a:buFont typeface="Arial" pitchFamily="34" charset="0"/>
              <a:buChar char="•"/>
            </a:pPr>
            <a:r>
              <a:rPr lang="en-US" sz="1000" b="1" dirty="0" smtClean="0"/>
              <a:t>April 11</a:t>
            </a:r>
            <a:r>
              <a:rPr lang="en-US" sz="1000" b="1" baseline="30000" dirty="0" smtClean="0"/>
              <a:t>th</a:t>
            </a:r>
            <a:r>
              <a:rPr lang="en-US" sz="1000" b="1" dirty="0" smtClean="0"/>
              <a:t> - Lunch with CEO and Maxim Management Team</a:t>
            </a:r>
            <a:endParaRPr lang="en-US" sz="1000" b="1" dirty="0"/>
          </a:p>
          <a:p>
            <a:pPr marL="171450" lvl="0" indent="-171450">
              <a:buFont typeface="Arial" pitchFamily="34" charset="0"/>
              <a:buChar char="•"/>
            </a:pPr>
            <a:r>
              <a:rPr lang="en-US" sz="1000" dirty="0"/>
              <a:t>Invite to </a:t>
            </a:r>
            <a:r>
              <a:rPr lang="en-US" sz="1000" b="1" dirty="0"/>
              <a:t>Royal Albatross on night of April 11</a:t>
            </a:r>
            <a:r>
              <a:rPr lang="en-US" sz="1000" b="1" baseline="30000" dirty="0"/>
              <a:t>th</a:t>
            </a:r>
            <a:r>
              <a:rPr lang="en-US" sz="1000" b="1" dirty="0"/>
              <a:t> </a:t>
            </a:r>
            <a:endParaRPr lang="en-US" sz="1000" b="1" dirty="0" smtClean="0"/>
          </a:p>
          <a:p>
            <a:pPr lvl="0"/>
            <a:r>
              <a:rPr lang="en-US" sz="1000" b="1" dirty="0"/>
              <a:t> </a:t>
            </a:r>
            <a:r>
              <a:rPr lang="en-US" sz="1000" b="1" dirty="0" smtClean="0"/>
              <a:t>     for </a:t>
            </a:r>
            <a:r>
              <a:rPr lang="en-US" sz="1000" b="1" dirty="0"/>
              <a:t>Maxim VVIP party</a:t>
            </a:r>
          </a:p>
          <a:p>
            <a:endParaRPr lang="en-US" sz="1000" b="1" dirty="0" smtClean="0"/>
          </a:p>
          <a:p>
            <a:r>
              <a:rPr lang="en-US" sz="1200" b="1" dirty="0" smtClean="0">
                <a:solidFill>
                  <a:srgbClr val="FF0000"/>
                </a:solidFill>
              </a:rPr>
              <a:t>SIGN </a:t>
            </a:r>
            <a:r>
              <a:rPr lang="en-US" sz="1200" b="1" dirty="0">
                <a:solidFill>
                  <a:srgbClr val="FF0000"/>
                </a:solidFill>
              </a:rPr>
              <a:t>UP for USD500,000 and above to </a:t>
            </a:r>
            <a:r>
              <a:rPr lang="en-US" sz="1200" b="1" u="sng" dirty="0">
                <a:solidFill>
                  <a:srgbClr val="FF0000"/>
                </a:solidFill>
              </a:rPr>
              <a:t>enjoy</a:t>
            </a:r>
            <a:r>
              <a:rPr lang="en-US" sz="1200" b="1" dirty="0">
                <a:solidFill>
                  <a:srgbClr val="FF0000"/>
                </a:solidFill>
              </a:rPr>
              <a:t> – for 1 </a:t>
            </a:r>
            <a:r>
              <a:rPr lang="en-US" sz="1200" b="1" dirty="0" err="1">
                <a:solidFill>
                  <a:srgbClr val="FF0000"/>
                </a:solidFill>
              </a:rPr>
              <a:t>pax</a:t>
            </a:r>
            <a:r>
              <a:rPr lang="en-US" sz="1200" b="1" dirty="0">
                <a:solidFill>
                  <a:srgbClr val="FF0000"/>
                </a:solidFill>
              </a:rPr>
              <a:t>:</a:t>
            </a:r>
            <a:r>
              <a:rPr lang="en-US" sz="1200" dirty="0"/>
              <a:t> </a:t>
            </a:r>
            <a:endParaRPr lang="en-US" sz="1200" dirty="0" smtClean="0"/>
          </a:p>
          <a:p>
            <a:r>
              <a:rPr lang="en-US" sz="1000" dirty="0" smtClean="0"/>
              <a:t>**</a:t>
            </a:r>
            <a:r>
              <a:rPr lang="en-US" sz="1000" b="1" dirty="0" smtClean="0">
                <a:solidFill>
                  <a:srgbClr val="FF0000"/>
                </a:solidFill>
              </a:rPr>
              <a:t>Limited </a:t>
            </a:r>
            <a:r>
              <a:rPr lang="en-US" sz="1000" b="1" dirty="0">
                <a:solidFill>
                  <a:srgbClr val="FF0000"/>
                </a:solidFill>
              </a:rPr>
              <a:t>to 30 </a:t>
            </a:r>
            <a:r>
              <a:rPr lang="en-US" sz="1000" b="1" dirty="0" err="1">
                <a:solidFill>
                  <a:srgbClr val="FF0000"/>
                </a:solidFill>
              </a:rPr>
              <a:t>pax</a:t>
            </a:r>
            <a:r>
              <a:rPr lang="en-US" sz="1000" b="1" dirty="0">
                <a:solidFill>
                  <a:srgbClr val="FF0000"/>
                </a:solidFill>
              </a:rPr>
              <a:t> on a First Fully Paid Sign Up Basis </a:t>
            </a:r>
            <a:r>
              <a:rPr lang="en-US" sz="1000" b="1" i="1" dirty="0">
                <a:solidFill>
                  <a:srgbClr val="FF0000"/>
                </a:solidFill>
              </a:rPr>
              <a:t>(multiples of USD100,000 under 1 single </a:t>
            </a:r>
            <a:r>
              <a:rPr lang="en-US" sz="1000" b="1" i="1" dirty="0" err="1">
                <a:solidFill>
                  <a:srgbClr val="FF0000"/>
                </a:solidFill>
              </a:rPr>
              <a:t>UserID</a:t>
            </a:r>
            <a:r>
              <a:rPr lang="en-US" sz="1000" b="1" i="1" dirty="0" smtClean="0">
                <a:solidFill>
                  <a:srgbClr val="FF0000"/>
                </a:solidFill>
              </a:rPr>
              <a:t>)</a:t>
            </a:r>
            <a:endParaRPr lang="en-US" sz="1000" b="1" dirty="0">
              <a:solidFill>
                <a:srgbClr val="FF0000"/>
              </a:solidFill>
            </a:endParaRPr>
          </a:p>
          <a:p>
            <a:pPr marL="171450" lvl="0" indent="-171450">
              <a:buFont typeface="Arial" pitchFamily="34" charset="0"/>
              <a:buChar char="•"/>
            </a:pPr>
            <a:r>
              <a:rPr lang="en-US" sz="1200" b="1" dirty="0" smtClean="0">
                <a:solidFill>
                  <a:srgbClr val="FF0000"/>
                </a:solidFill>
              </a:rPr>
              <a:t>1 Carat Diamond Ring</a:t>
            </a:r>
          </a:p>
          <a:p>
            <a:pPr marL="171450" lvl="0" indent="-171450">
              <a:buFont typeface="Arial" pitchFamily="34" charset="0"/>
              <a:buChar char="•"/>
            </a:pPr>
            <a:r>
              <a:rPr lang="en-US" sz="1000" dirty="0" smtClean="0"/>
              <a:t>4 </a:t>
            </a:r>
            <a:r>
              <a:rPr lang="en-US" sz="1000" dirty="0"/>
              <a:t>days / 3 nights stay in </a:t>
            </a:r>
            <a:r>
              <a:rPr lang="en-US" sz="1000" b="1" dirty="0"/>
              <a:t>5 Star Hotel </a:t>
            </a:r>
            <a:r>
              <a:rPr lang="en-US" sz="1000" dirty="0"/>
              <a:t>- </a:t>
            </a:r>
            <a:r>
              <a:rPr lang="en-US" sz="1000" b="1" dirty="0"/>
              <a:t>Suite Room </a:t>
            </a:r>
          </a:p>
          <a:p>
            <a:pPr marL="171450" lvl="0" indent="-171450">
              <a:buFont typeface="Arial" pitchFamily="34" charset="0"/>
              <a:buChar char="•"/>
            </a:pPr>
            <a:r>
              <a:rPr lang="en-US" sz="1000" b="1" dirty="0" smtClean="0"/>
              <a:t>Private </a:t>
            </a:r>
            <a:r>
              <a:rPr lang="en-US" sz="1000" b="1" dirty="0"/>
              <a:t>jet</a:t>
            </a:r>
            <a:r>
              <a:rPr lang="en-US" sz="1000" dirty="0"/>
              <a:t> to bring YOU to Singapore </a:t>
            </a:r>
            <a:r>
              <a:rPr lang="en-US" sz="1000" dirty="0" err="1"/>
              <a:t>Seletar</a:t>
            </a:r>
            <a:r>
              <a:rPr lang="en-US" sz="1000" dirty="0"/>
              <a:t> Airport </a:t>
            </a:r>
          </a:p>
          <a:p>
            <a:pPr marL="171450" lvl="0" indent="-171450">
              <a:buFont typeface="Arial" pitchFamily="34" charset="0"/>
              <a:buChar char="•"/>
            </a:pPr>
            <a:r>
              <a:rPr lang="en-US" sz="1000" b="1" dirty="0"/>
              <a:t>Exclusive use of Luxury Limousine plus Chauffeur for 4 days</a:t>
            </a:r>
          </a:p>
          <a:p>
            <a:pPr marL="171450" lvl="0" indent="-171450">
              <a:buFont typeface="Arial" pitchFamily="34" charset="0"/>
              <a:buChar char="•"/>
            </a:pPr>
            <a:r>
              <a:rPr lang="en-US" sz="1000" b="1" dirty="0"/>
              <a:t>Diamond Black VVIP pass </a:t>
            </a:r>
            <a:r>
              <a:rPr lang="en-US" sz="1000" dirty="0"/>
              <a:t>to the 4-day Singapore Yacht Show </a:t>
            </a:r>
          </a:p>
          <a:p>
            <a:pPr marL="171450" lvl="0" indent="-171450">
              <a:buFont typeface="Arial" pitchFamily="34" charset="0"/>
              <a:buChar char="•"/>
            </a:pPr>
            <a:r>
              <a:rPr lang="en-US" sz="1000" dirty="0"/>
              <a:t>Invite to </a:t>
            </a:r>
            <a:r>
              <a:rPr lang="en-US" sz="1000" b="1" dirty="0"/>
              <a:t>Royal Albatross on night of April 10</a:t>
            </a:r>
            <a:r>
              <a:rPr lang="en-US" sz="1000" b="1" baseline="30000" dirty="0"/>
              <a:t>th</a:t>
            </a:r>
            <a:r>
              <a:rPr lang="en-US" sz="1000" b="1" dirty="0"/>
              <a:t> for on-board Maxim BBQ party </a:t>
            </a:r>
          </a:p>
          <a:p>
            <a:pPr marL="171450" lvl="0" indent="-171450">
              <a:buFont typeface="Arial" pitchFamily="34" charset="0"/>
              <a:buChar char="•"/>
            </a:pPr>
            <a:r>
              <a:rPr lang="en-US" sz="1000" b="1" dirty="0"/>
              <a:t>Champagne Lunch with CEO and Maxim Management Team on April 12</a:t>
            </a:r>
            <a:r>
              <a:rPr lang="en-US" sz="1000" b="1" baseline="30000" dirty="0"/>
              <a:t>th</a:t>
            </a:r>
            <a:r>
              <a:rPr lang="en-US" sz="1000" b="1" dirty="0"/>
              <a:t> </a:t>
            </a:r>
          </a:p>
          <a:p>
            <a:pPr marL="171450" lvl="0" indent="-171450">
              <a:buFont typeface="Arial" pitchFamily="34" charset="0"/>
              <a:buChar char="•"/>
            </a:pPr>
            <a:r>
              <a:rPr lang="en-US" sz="1000" dirty="0"/>
              <a:t>Invite to</a:t>
            </a:r>
            <a:r>
              <a:rPr lang="en-US" sz="1000" b="1" dirty="0"/>
              <a:t> Royal Albatross on night of April 11</a:t>
            </a:r>
            <a:r>
              <a:rPr lang="en-US" sz="1000" b="1" baseline="30000" dirty="0"/>
              <a:t>th</a:t>
            </a:r>
            <a:r>
              <a:rPr lang="en-US" sz="1000" b="1" dirty="0"/>
              <a:t> for Maxim VVIP party</a:t>
            </a:r>
          </a:p>
          <a:p>
            <a:endParaRPr lang="en-US" sz="1000" i="1" dirty="0" smtClean="0"/>
          </a:p>
          <a:p>
            <a:r>
              <a:rPr lang="en-US" sz="1000" i="1" dirty="0" smtClean="0"/>
              <a:t>** </a:t>
            </a:r>
            <a:r>
              <a:rPr lang="en-US" sz="1000" b="1" i="1" dirty="0" smtClean="0"/>
              <a:t>If </a:t>
            </a:r>
            <a:r>
              <a:rPr lang="en-US" sz="1000" b="1" i="1" dirty="0"/>
              <a:t>there are less than 8 persons in a particular country qualifying for the Private Jet, </a:t>
            </a:r>
            <a:endParaRPr lang="en-US" sz="1000" b="1" i="1" dirty="0" smtClean="0"/>
          </a:p>
          <a:p>
            <a:r>
              <a:rPr lang="en-US" sz="1000" b="1" i="1" dirty="0" smtClean="0"/>
              <a:t>     Maxim </a:t>
            </a:r>
            <a:r>
              <a:rPr lang="en-US" sz="1000" b="1" i="1" dirty="0"/>
              <a:t>Capital will fly these qualifiers to another destination to join others to make up </a:t>
            </a:r>
            <a:endParaRPr lang="en-US" sz="1000" b="1" i="1" dirty="0" smtClean="0"/>
          </a:p>
          <a:p>
            <a:r>
              <a:rPr lang="en-US" sz="1000" b="1" i="1" dirty="0" smtClean="0"/>
              <a:t>     the maximum </a:t>
            </a:r>
            <a:r>
              <a:rPr lang="en-US" sz="1000" b="1" i="1" dirty="0"/>
              <a:t>number of 12 passengers for each flight.  </a:t>
            </a:r>
            <a:endParaRPr lang="en-US" sz="1000" b="1" dirty="0"/>
          </a:p>
          <a:p>
            <a:endParaRPr lang="en-US" sz="1000" b="1" i="1" dirty="0" smtClean="0"/>
          </a:p>
          <a:p>
            <a:pPr algn="ctr"/>
            <a:r>
              <a:rPr lang="en-US" sz="1400" b="1" i="1" dirty="0" smtClean="0">
                <a:solidFill>
                  <a:srgbClr val="FF0000"/>
                </a:solidFill>
              </a:rPr>
              <a:t>COME </a:t>
            </a:r>
            <a:r>
              <a:rPr lang="en-US" sz="1400" b="1" i="1" dirty="0" err="1">
                <a:solidFill>
                  <a:srgbClr val="FF0000"/>
                </a:solidFill>
              </a:rPr>
              <a:t>MAXIMers</a:t>
            </a:r>
            <a:r>
              <a:rPr lang="en-US" sz="1400" b="1" i="1" dirty="0">
                <a:solidFill>
                  <a:srgbClr val="FF0000"/>
                </a:solidFill>
              </a:rPr>
              <a:t>, SIGN UP NOW</a:t>
            </a:r>
            <a:r>
              <a:rPr lang="en-US" sz="1400" b="1" dirty="0" smtClean="0">
                <a:solidFill>
                  <a:srgbClr val="FF0000"/>
                </a:solidFill>
              </a:rPr>
              <a:t>…… </a:t>
            </a:r>
            <a:r>
              <a:rPr lang="en-US" sz="1400" b="1" i="1" dirty="0" smtClean="0">
                <a:solidFill>
                  <a:srgbClr val="FF0000"/>
                </a:solidFill>
              </a:rPr>
              <a:t>LET’S </a:t>
            </a:r>
            <a:r>
              <a:rPr lang="en-US" sz="1400" b="1" i="1" dirty="0">
                <a:solidFill>
                  <a:srgbClr val="FF0000"/>
                </a:solidFill>
              </a:rPr>
              <a:t>ROCK THE WORLD!!!</a:t>
            </a:r>
            <a:endParaRPr lang="en-US" sz="1400" b="1" dirty="0">
              <a:solidFill>
                <a:srgbClr val="FF0000"/>
              </a:solidFill>
            </a:endParaRPr>
          </a:p>
        </p:txBody>
      </p:sp>
      <p:pic>
        <p:nvPicPr>
          <p:cNvPr id="7" name="Picture 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 y="152399"/>
            <a:ext cx="1752601" cy="823885"/>
          </a:xfrm>
          <a:prstGeom prst="rect">
            <a:avLst/>
          </a:prstGeom>
        </p:spPr>
      </p:pic>
      <p:pic>
        <p:nvPicPr>
          <p:cNvPr id="6" name="Picture 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676400" y="370555"/>
            <a:ext cx="1066800" cy="484327"/>
          </a:xfrm>
          <a:prstGeom prst="rect">
            <a:avLst/>
          </a:prstGeom>
        </p:spPr>
      </p:pic>
    </p:spTree>
    <p:extLst>
      <p:ext uri="{BB962C8B-B14F-4D97-AF65-F5344CB8AC3E}">
        <p14:creationId xmlns:p14="http://schemas.microsoft.com/office/powerpoint/2010/main" val="37826377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6857999" cy="9144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6592" y="2286000"/>
            <a:ext cx="3886821" cy="2587694"/>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056588" y="4873694"/>
            <a:ext cx="3801407" cy="1755706"/>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43216" y="4693085"/>
            <a:ext cx="1247984" cy="830570"/>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70777" y="4693085"/>
            <a:ext cx="1234535" cy="830570"/>
          </a:xfrm>
          <a:prstGeom prst="rect">
            <a:avLst/>
          </a:prstGeom>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94337" y="8210550"/>
            <a:ext cx="2352879" cy="1018655"/>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94337" y="6838950"/>
            <a:ext cx="2352879" cy="1371600"/>
          </a:xfrm>
          <a:prstGeom prst="rect">
            <a:avLst/>
          </a:prstGeom>
        </p:spPr>
      </p:pic>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1947" y="5495666"/>
            <a:ext cx="2968453" cy="2456651"/>
          </a:xfrm>
          <a:prstGeom prst="rect">
            <a:avLst/>
          </a:prstGeom>
        </p:spPr>
      </p:pic>
      <p:pic>
        <p:nvPicPr>
          <p:cNvPr id="15" name="Picture 1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108107" y="7141896"/>
            <a:ext cx="1792457" cy="1707535"/>
          </a:xfrm>
          <a:prstGeom prst="rect">
            <a:avLst/>
          </a:prstGeom>
        </p:spPr>
      </p:pic>
      <p:sp>
        <p:nvSpPr>
          <p:cNvPr id="5" name="Rectangle 4"/>
          <p:cNvSpPr/>
          <p:nvPr/>
        </p:nvSpPr>
        <p:spPr>
          <a:xfrm>
            <a:off x="152399" y="304800"/>
            <a:ext cx="6553200" cy="9220216"/>
          </a:xfrm>
          <a:prstGeom prst="rect">
            <a:avLst/>
          </a:prstGeom>
        </p:spPr>
        <p:txBody>
          <a:bodyPr wrap="square">
            <a:spAutoFit/>
          </a:bodyPr>
          <a:lstStyle/>
          <a:p>
            <a:pPr algn="r"/>
            <a:r>
              <a:rPr lang="zh-CN" altLang="en-US" sz="1600" b="1" dirty="0">
                <a:solidFill>
                  <a:srgbClr val="FF0000"/>
                </a:solidFill>
              </a:rPr>
              <a:t>新加坡国际游艇展</a:t>
            </a:r>
            <a:r>
              <a:rPr lang="en-US" altLang="zh-CN" sz="1600" b="1" dirty="0">
                <a:solidFill>
                  <a:srgbClr val="FF0000"/>
                </a:solidFill>
              </a:rPr>
              <a:t>-</a:t>
            </a:r>
            <a:r>
              <a:rPr lang="zh-CN" altLang="en-US" sz="1600" b="1" dirty="0">
                <a:solidFill>
                  <a:srgbClr val="FF0000"/>
                </a:solidFill>
              </a:rPr>
              <a:t>优惠计</a:t>
            </a:r>
            <a:r>
              <a:rPr lang="zh-CN" altLang="en-US" sz="1600" b="1" dirty="0" smtClean="0">
                <a:solidFill>
                  <a:srgbClr val="FF0000"/>
                </a:solidFill>
              </a:rPr>
              <a:t>划</a:t>
            </a:r>
            <a:endParaRPr lang="en-US" altLang="zh-CN" sz="1600" b="1" dirty="0" smtClean="0">
              <a:solidFill>
                <a:srgbClr val="FF0000"/>
              </a:solidFill>
            </a:endParaRPr>
          </a:p>
          <a:p>
            <a:pPr algn="r"/>
            <a:r>
              <a:rPr lang="en-US" altLang="zh-CN" sz="1000" b="1" dirty="0"/>
              <a:t>2014.4.10-13</a:t>
            </a:r>
            <a:r>
              <a:rPr lang="zh-CN" altLang="en-US" sz="1000" b="1" dirty="0"/>
              <a:t>日 </a:t>
            </a:r>
          </a:p>
          <a:p>
            <a:pPr algn="r"/>
            <a:r>
              <a:rPr lang="zh-CN" altLang="en-US" sz="1000" b="1" dirty="0" smtClean="0"/>
              <a:t>新</a:t>
            </a:r>
            <a:r>
              <a:rPr lang="zh-CN" altLang="en-US" sz="1000" b="1" dirty="0"/>
              <a:t>加坡圣淘沙</a:t>
            </a:r>
            <a:r>
              <a:rPr lang="en-US" sz="1000" b="1" dirty="0" smtClean="0"/>
              <a:t>One 15 </a:t>
            </a:r>
            <a:r>
              <a:rPr lang="en-US" sz="1000" b="1" dirty="0"/>
              <a:t>Marina</a:t>
            </a:r>
            <a:r>
              <a:rPr lang="zh-CN" altLang="en-US" sz="1000" b="1" dirty="0"/>
              <a:t>俱乐部</a:t>
            </a:r>
          </a:p>
          <a:p>
            <a:r>
              <a:rPr lang="en-US" sz="1000" dirty="0"/>
              <a:t> </a:t>
            </a:r>
            <a:endParaRPr lang="en-US" sz="1000" dirty="0" smtClean="0">
              <a:effectLst/>
            </a:endParaRPr>
          </a:p>
          <a:p>
            <a:pPr algn="just"/>
            <a:r>
              <a:rPr lang="zh-CN" altLang="en-US" sz="1000" dirty="0"/>
              <a:t>非常荣幸</a:t>
            </a:r>
            <a:r>
              <a:rPr lang="zh-CN" altLang="en-US" sz="1000" b="1" dirty="0"/>
              <a:t>马胜金融集团</a:t>
            </a:r>
            <a:r>
              <a:rPr lang="zh-CN" altLang="en-US" sz="1000" dirty="0"/>
              <a:t>能够成为</a:t>
            </a:r>
            <a:r>
              <a:rPr lang="en-US" sz="1000" b="1" dirty="0"/>
              <a:t>2014</a:t>
            </a:r>
            <a:r>
              <a:rPr lang="zh-CN" altLang="en-US" sz="1000" b="1" dirty="0"/>
              <a:t>新加坡国际游艇展</a:t>
            </a:r>
            <a:r>
              <a:rPr lang="en-US" sz="1000" b="1" dirty="0"/>
              <a:t>-</a:t>
            </a:r>
            <a:r>
              <a:rPr lang="zh-CN" altLang="en-US" sz="1000" b="1" dirty="0"/>
              <a:t>这一亚太地区最顶级、最奢华生活方式代表活动的主要赞助商</a:t>
            </a:r>
            <a:r>
              <a:rPr lang="zh-CN" altLang="en-US" sz="1000" dirty="0"/>
              <a:t>。新加坡和新加坡国际游艇展也担任着向亚洲地区最有影响力的财富新贵们展现这一世界顶级精英游艇界的奢华生活的重任。继摩纳哥帆船展及劳德代尔堡国际游艇展之后，世界的焦点再一次聚焦</a:t>
            </a:r>
            <a:r>
              <a:rPr lang="en-US" sz="1000" dirty="0"/>
              <a:t>-</a:t>
            </a:r>
            <a:r>
              <a:rPr lang="zh-CN" altLang="en-US" sz="1000" dirty="0"/>
              <a:t>新加坡国际游艇展。</a:t>
            </a:r>
            <a:endParaRPr lang="en-US" sz="1000" dirty="0"/>
          </a:p>
          <a:p>
            <a:pPr algn="just"/>
            <a:r>
              <a:rPr lang="en-US" sz="1000" dirty="0"/>
              <a:t> </a:t>
            </a:r>
          </a:p>
          <a:p>
            <a:pPr algn="just"/>
            <a:r>
              <a:rPr lang="zh-CN" altLang="en-US" sz="1000" dirty="0"/>
              <a:t>在今年的活动中，</a:t>
            </a:r>
            <a:r>
              <a:rPr lang="zh-CN" altLang="en-US" sz="1000" b="1" dirty="0"/>
              <a:t>最令人激动人心的是</a:t>
            </a:r>
            <a:r>
              <a:rPr lang="en-US" sz="1000" b="1" dirty="0"/>
              <a:t>The Royal Albatross</a:t>
            </a:r>
            <a:r>
              <a:rPr lang="zh-CN" altLang="en-US" sz="1000" b="1" dirty="0"/>
              <a:t>也会作为高位横帆船和超级游艇的代表</a:t>
            </a:r>
            <a:r>
              <a:rPr lang="zh-CN" altLang="en-US" sz="1000" dirty="0"/>
              <a:t>首次跟大家见面。这艘游艇主体长度为</a:t>
            </a:r>
            <a:r>
              <a:rPr lang="en-US" sz="1000" dirty="0"/>
              <a:t>47</a:t>
            </a:r>
            <a:r>
              <a:rPr lang="zh-CN" altLang="en-US" sz="1000" dirty="0"/>
              <a:t>米，宽度为</a:t>
            </a:r>
            <a:r>
              <a:rPr lang="en-US" sz="1000" dirty="0"/>
              <a:t>34</a:t>
            </a:r>
            <a:r>
              <a:rPr lang="zh-CN" altLang="en-US" sz="1000" dirty="0"/>
              <a:t>米，拥有</a:t>
            </a:r>
            <a:r>
              <a:rPr lang="en-US" sz="1000" dirty="0"/>
              <a:t>4</a:t>
            </a:r>
            <a:r>
              <a:rPr lang="zh-CN" altLang="en-US" sz="1000" dirty="0"/>
              <a:t>跟铝造桅杆，可支撑</a:t>
            </a:r>
            <a:r>
              <a:rPr lang="en-US" sz="1000" dirty="0"/>
              <a:t>22</a:t>
            </a:r>
            <a:r>
              <a:rPr lang="zh-CN" altLang="en-US" sz="1000" dirty="0"/>
              <a:t>个帆蓬。作为高位横帆船和超级游艇的代表，</a:t>
            </a:r>
            <a:r>
              <a:rPr lang="en-US" sz="1000" dirty="0"/>
              <a:t>The Royal Albatross</a:t>
            </a:r>
            <a:r>
              <a:rPr lang="zh-CN" altLang="en-US" sz="1000" dirty="0"/>
              <a:t>也是唯一一艘拥有日间航行能力的游艇，并可容纳</a:t>
            </a:r>
            <a:r>
              <a:rPr lang="en-US" sz="1000" dirty="0"/>
              <a:t>149</a:t>
            </a:r>
            <a:r>
              <a:rPr lang="zh-CN" altLang="en-US" sz="1000" dirty="0"/>
              <a:t>位客人（最大容量为</a:t>
            </a:r>
            <a:r>
              <a:rPr lang="en-US" sz="1000" dirty="0"/>
              <a:t>200</a:t>
            </a:r>
            <a:r>
              <a:rPr lang="zh-CN" altLang="en-US" sz="1000" dirty="0"/>
              <a:t>位以上），且它还配有</a:t>
            </a:r>
            <a:r>
              <a:rPr lang="en-US" sz="1000" dirty="0"/>
              <a:t>5</a:t>
            </a:r>
            <a:r>
              <a:rPr lang="zh-CN" altLang="en-US" sz="1000" dirty="0"/>
              <a:t>个豪华船舱（夜间可容纳</a:t>
            </a:r>
            <a:r>
              <a:rPr lang="en-US" sz="1000" dirty="0"/>
              <a:t>10</a:t>
            </a:r>
            <a:r>
              <a:rPr lang="zh-CN" altLang="en-US" sz="1000" dirty="0"/>
              <a:t>位客人留宿），</a:t>
            </a:r>
            <a:r>
              <a:rPr lang="en-US" sz="1000" dirty="0"/>
              <a:t>2</a:t>
            </a:r>
            <a:r>
              <a:rPr lang="zh-CN" altLang="en-US" sz="1000" dirty="0"/>
              <a:t>个酒吧，</a:t>
            </a:r>
            <a:r>
              <a:rPr lang="en-US" sz="1000" dirty="0"/>
              <a:t>270</a:t>
            </a:r>
            <a:r>
              <a:rPr lang="zh-CN" altLang="en-US" sz="1000" dirty="0"/>
              <a:t>度全方位海景观赏，同时艺术灯光、音响以及导航系统配备齐全。很骄傲得告诉大家，</a:t>
            </a:r>
            <a:r>
              <a:rPr lang="en-US" sz="1000" b="1" dirty="0"/>
              <a:t>The Royal Albatross</a:t>
            </a:r>
            <a:r>
              <a:rPr lang="zh-CN" altLang="en-US" sz="1000" b="1" dirty="0"/>
              <a:t>将于</a:t>
            </a:r>
            <a:r>
              <a:rPr lang="en-US" sz="1000" b="1" dirty="0"/>
              <a:t>4</a:t>
            </a:r>
            <a:r>
              <a:rPr lang="zh-CN" altLang="en-US" sz="1000" b="1" dirty="0"/>
              <a:t>月</a:t>
            </a:r>
            <a:r>
              <a:rPr lang="en-US" sz="1000" b="1" dirty="0"/>
              <a:t>10-11</a:t>
            </a:r>
            <a:r>
              <a:rPr lang="zh-CN" altLang="en-US" sz="1000" b="1" dirty="0"/>
              <a:t>日对马胜开放</a:t>
            </a:r>
            <a:r>
              <a:rPr lang="zh-CN" altLang="en-US" sz="1000" dirty="0"/>
              <a:t>。</a:t>
            </a:r>
            <a:endParaRPr lang="en-US" sz="1000" dirty="0"/>
          </a:p>
          <a:p>
            <a:r>
              <a:rPr lang="en-US" sz="1000" dirty="0"/>
              <a:t> </a:t>
            </a:r>
          </a:p>
          <a:p>
            <a:r>
              <a:rPr lang="zh-CN" altLang="en-US" sz="1000" dirty="0" smtClean="0">
                <a:latin typeface="Cambria"/>
              </a:rPr>
              <a:t>为</a:t>
            </a:r>
            <a:r>
              <a:rPr lang="zh-CN" altLang="en-US" sz="1000" dirty="0">
                <a:latin typeface="Cambria"/>
              </a:rPr>
              <a:t>了庆祝此次里程碑的活动，</a:t>
            </a:r>
            <a:r>
              <a:rPr lang="zh-CN" altLang="en-US" sz="1000" dirty="0"/>
              <a:t>我们也为会员们准备了</a:t>
            </a:r>
            <a:r>
              <a:rPr lang="zh-CN" altLang="en-US" sz="1000" b="1" dirty="0">
                <a:solidFill>
                  <a:srgbClr val="FF0000"/>
                </a:solidFill>
              </a:rPr>
              <a:t>专门的新加坡奢华游艇优惠计划</a:t>
            </a:r>
            <a:r>
              <a:rPr lang="zh-CN" altLang="en-US" sz="1000" b="1" dirty="0" smtClean="0"/>
              <a:t>。</a:t>
            </a:r>
            <a:endParaRPr lang="en-US" altLang="zh-CN" sz="1000" dirty="0" smtClean="0"/>
          </a:p>
          <a:p>
            <a:r>
              <a:rPr lang="zh-CN" altLang="en-US" sz="1000" b="1" dirty="0" smtClean="0">
                <a:solidFill>
                  <a:srgbClr val="FF0000"/>
                </a:solidFill>
              </a:rPr>
              <a:t>请</a:t>
            </a:r>
            <a:r>
              <a:rPr lang="zh-CN" altLang="en-US" sz="1000" b="1" dirty="0">
                <a:solidFill>
                  <a:srgbClr val="FF0000"/>
                </a:solidFill>
              </a:rPr>
              <a:t>注意，以下优惠</a:t>
            </a:r>
            <a:r>
              <a:rPr lang="zh-CN" altLang="en-US" sz="1000" b="1" u="sng" dirty="0">
                <a:solidFill>
                  <a:srgbClr val="FF0000"/>
                </a:solidFill>
              </a:rPr>
              <a:t>只</a:t>
            </a:r>
            <a:r>
              <a:rPr lang="zh-CN" altLang="en-US" sz="1000" b="1" dirty="0">
                <a:solidFill>
                  <a:srgbClr val="FF0000"/>
                </a:solidFill>
              </a:rPr>
              <a:t>针对于</a:t>
            </a:r>
            <a:r>
              <a:rPr lang="en-US" sz="1000" b="1" u="sng" dirty="0">
                <a:solidFill>
                  <a:srgbClr val="FF0000"/>
                </a:solidFill>
                <a:latin typeface="宋体"/>
              </a:rPr>
              <a:t>2014.3.10</a:t>
            </a:r>
            <a:r>
              <a:rPr lang="zh-CN" altLang="en-US" sz="1000" b="1" u="sng" dirty="0">
                <a:solidFill>
                  <a:srgbClr val="FF0000"/>
                </a:solidFill>
                <a:latin typeface="宋体"/>
              </a:rPr>
              <a:t>日报单且与</a:t>
            </a:r>
            <a:r>
              <a:rPr lang="en-US" sz="1000" b="1" u="sng" dirty="0">
                <a:solidFill>
                  <a:srgbClr val="FF0000"/>
                </a:solidFill>
                <a:latin typeface="宋体"/>
              </a:rPr>
              <a:t>2014.3.20</a:t>
            </a:r>
            <a:r>
              <a:rPr lang="zh-CN" altLang="en-US" sz="1000" b="1" u="sng" dirty="0">
                <a:solidFill>
                  <a:srgbClr val="FF0000"/>
                </a:solidFill>
                <a:latin typeface="宋体"/>
              </a:rPr>
              <a:t>日付完全款的客户</a:t>
            </a:r>
            <a:r>
              <a:rPr lang="zh-CN" altLang="en-US" sz="1000" b="1" dirty="0" smtClean="0">
                <a:solidFill>
                  <a:srgbClr val="FF0000"/>
                </a:solidFill>
              </a:rPr>
              <a:t>。</a:t>
            </a:r>
            <a:endParaRPr lang="en-US" altLang="zh-CN" sz="1000" dirty="0" smtClean="0"/>
          </a:p>
          <a:p>
            <a:endParaRPr lang="en-US" altLang="zh-CN" sz="1000" b="1" dirty="0">
              <a:solidFill>
                <a:srgbClr val="FF0000"/>
              </a:solidFill>
              <a:latin typeface="Cambria"/>
              <a:cs typeface="Times New Roman"/>
            </a:endParaRPr>
          </a:p>
          <a:p>
            <a:r>
              <a:rPr lang="zh-CN" altLang="en-US" sz="1200" b="1" dirty="0" smtClean="0">
                <a:solidFill>
                  <a:srgbClr val="FF0000"/>
                </a:solidFill>
                <a:latin typeface="Cambria"/>
                <a:cs typeface="Times New Roman"/>
              </a:rPr>
              <a:t>购</a:t>
            </a:r>
            <a:r>
              <a:rPr lang="zh-CN" altLang="en-US" sz="1200" b="1" dirty="0">
                <a:solidFill>
                  <a:srgbClr val="FF0000"/>
                </a:solidFill>
                <a:latin typeface="Cambria"/>
                <a:cs typeface="Times New Roman"/>
              </a:rPr>
              <a:t>买配套额度为</a:t>
            </a:r>
            <a:r>
              <a:rPr lang="en-US" sz="1200" b="1" dirty="0">
                <a:solidFill>
                  <a:srgbClr val="FF0000"/>
                </a:solidFill>
                <a:latin typeface="Cambria"/>
                <a:ea typeface="宋体"/>
                <a:cs typeface="Times New Roman"/>
              </a:rPr>
              <a:t>30,000-99,000</a:t>
            </a:r>
            <a:r>
              <a:rPr lang="zh-CN" altLang="en-US" sz="1200" b="1" dirty="0">
                <a:solidFill>
                  <a:srgbClr val="FF0000"/>
                </a:solidFill>
                <a:latin typeface="Cambria"/>
                <a:cs typeface="Times New Roman"/>
              </a:rPr>
              <a:t>美金，则可享受</a:t>
            </a:r>
            <a:r>
              <a:rPr lang="en-US" sz="1200" b="1" dirty="0">
                <a:solidFill>
                  <a:srgbClr val="FF0000"/>
                </a:solidFill>
                <a:latin typeface="Cambria"/>
                <a:ea typeface="宋体"/>
                <a:cs typeface="Times New Roman"/>
              </a:rPr>
              <a:t> --- 1</a:t>
            </a:r>
            <a:r>
              <a:rPr lang="zh-CN" altLang="en-US" sz="1200" b="1" dirty="0">
                <a:solidFill>
                  <a:srgbClr val="FF0000"/>
                </a:solidFill>
                <a:latin typeface="Cambria"/>
                <a:cs typeface="Times New Roman"/>
              </a:rPr>
              <a:t>人次</a:t>
            </a:r>
            <a:r>
              <a:rPr lang="zh-CN" altLang="en-US" sz="1200" b="1" dirty="0" smtClean="0">
                <a:solidFill>
                  <a:srgbClr val="FF0000"/>
                </a:solidFill>
                <a:latin typeface="Cambria"/>
                <a:cs typeface="Times New Roman"/>
              </a:rPr>
              <a:t>：</a:t>
            </a:r>
            <a:endParaRPr lang="en-US" sz="1000" dirty="0" smtClean="0">
              <a:latin typeface="Cambria"/>
              <a:ea typeface="宋体"/>
              <a:cs typeface="Times New Roman"/>
            </a:endParaRPr>
          </a:p>
          <a:p>
            <a:pPr marL="171450" marR="0" lvl="0" indent="-171450">
              <a:lnSpc>
                <a:spcPct val="115000"/>
              </a:lnSpc>
              <a:spcBef>
                <a:spcPts val="0"/>
              </a:spcBef>
              <a:spcAft>
                <a:spcPts val="0"/>
              </a:spcAft>
              <a:buFont typeface="Arial" pitchFamily="34" charset="0"/>
              <a:buChar char="•"/>
            </a:pPr>
            <a:r>
              <a:rPr lang="en-US" sz="1000" dirty="0" smtClean="0">
                <a:latin typeface="Cambria"/>
                <a:ea typeface="宋体"/>
                <a:cs typeface="Times New Roman"/>
              </a:rPr>
              <a:t>4</a:t>
            </a:r>
            <a:r>
              <a:rPr lang="zh-CN" altLang="en-US" sz="1000" dirty="0">
                <a:latin typeface="Cambria"/>
                <a:cs typeface="Times New Roman"/>
              </a:rPr>
              <a:t>天</a:t>
            </a:r>
            <a:r>
              <a:rPr lang="en-US" sz="1000" dirty="0">
                <a:latin typeface="Cambria"/>
                <a:ea typeface="宋体"/>
                <a:cs typeface="Times New Roman"/>
              </a:rPr>
              <a:t>/3</a:t>
            </a:r>
            <a:r>
              <a:rPr lang="zh-CN" altLang="en-US" sz="1000" dirty="0">
                <a:latin typeface="Cambria"/>
                <a:cs typeface="Times New Roman"/>
              </a:rPr>
              <a:t>夜五星级酒店住宿（双人床）</a:t>
            </a:r>
            <a:endParaRPr lang="en-US" sz="1100" dirty="0">
              <a:latin typeface="Cambria"/>
              <a:ea typeface="MS Mincho"/>
              <a:cs typeface="Times New Roman"/>
            </a:endParaRPr>
          </a:p>
          <a:p>
            <a:pPr marL="171450" marR="0" lvl="0" indent="-171450">
              <a:lnSpc>
                <a:spcPct val="115000"/>
              </a:lnSpc>
              <a:spcBef>
                <a:spcPts val="0"/>
              </a:spcBef>
              <a:spcAft>
                <a:spcPts val="0"/>
              </a:spcAft>
              <a:buFont typeface="Arial" pitchFamily="34" charset="0"/>
              <a:buChar char="•"/>
            </a:pPr>
            <a:r>
              <a:rPr lang="zh-CN" altLang="en-US" sz="1000" dirty="0">
                <a:latin typeface="Cambria"/>
                <a:cs typeface="Times New Roman"/>
              </a:rPr>
              <a:t>飞机票</a:t>
            </a:r>
            <a:r>
              <a:rPr lang="en-US" sz="1000" dirty="0">
                <a:latin typeface="Cambria"/>
                <a:ea typeface="宋体"/>
                <a:cs typeface="Times New Roman"/>
              </a:rPr>
              <a:t>500 CP1</a:t>
            </a:r>
            <a:r>
              <a:rPr lang="zh-CN" altLang="en-US" sz="1000" dirty="0">
                <a:latin typeface="Cambria"/>
                <a:cs typeface="Times New Roman"/>
              </a:rPr>
              <a:t>的报销</a:t>
            </a:r>
            <a:endParaRPr lang="en-US" sz="1100" dirty="0">
              <a:latin typeface="Cambria"/>
              <a:ea typeface="MS Mincho"/>
              <a:cs typeface="Times New Roman"/>
            </a:endParaRPr>
          </a:p>
          <a:p>
            <a:pPr marL="171450" marR="0" lvl="0" indent="-171450">
              <a:lnSpc>
                <a:spcPct val="115000"/>
              </a:lnSpc>
              <a:spcBef>
                <a:spcPts val="0"/>
              </a:spcBef>
              <a:spcAft>
                <a:spcPts val="0"/>
              </a:spcAft>
              <a:buFont typeface="Arial" pitchFamily="34" charset="0"/>
              <a:buChar char="•"/>
            </a:pPr>
            <a:r>
              <a:rPr lang="zh-CN" altLang="en-US" sz="1000" dirty="0">
                <a:latin typeface="Cambria"/>
                <a:cs typeface="Times New Roman"/>
              </a:rPr>
              <a:t>机场接送</a:t>
            </a:r>
            <a:endParaRPr lang="en-US" sz="1100" dirty="0">
              <a:latin typeface="Cambria"/>
              <a:ea typeface="MS Mincho"/>
              <a:cs typeface="Times New Roman"/>
            </a:endParaRPr>
          </a:p>
          <a:p>
            <a:pPr marL="171450" marR="0" lvl="0" indent="-171450">
              <a:lnSpc>
                <a:spcPct val="115000"/>
              </a:lnSpc>
              <a:spcBef>
                <a:spcPts val="0"/>
              </a:spcBef>
              <a:spcAft>
                <a:spcPts val="0"/>
              </a:spcAft>
              <a:buFont typeface="Arial" pitchFamily="34" charset="0"/>
              <a:buChar char="•"/>
            </a:pPr>
            <a:r>
              <a:rPr lang="zh-CN" altLang="en-US" sz="1000" dirty="0">
                <a:latin typeface="Cambria"/>
                <a:cs typeface="Times New Roman"/>
              </a:rPr>
              <a:t>此次为期</a:t>
            </a:r>
            <a:r>
              <a:rPr lang="en-US" sz="1000" dirty="0">
                <a:latin typeface="Cambria"/>
                <a:ea typeface="宋体"/>
                <a:cs typeface="Times New Roman"/>
              </a:rPr>
              <a:t>4</a:t>
            </a:r>
            <a:r>
              <a:rPr lang="zh-CN" altLang="en-US" sz="1000" dirty="0">
                <a:latin typeface="Cambria"/>
                <a:cs typeface="Times New Roman"/>
              </a:rPr>
              <a:t>天的新加坡国际游艇展的</a:t>
            </a:r>
            <a:r>
              <a:rPr lang="en-US" sz="1000" dirty="0">
                <a:latin typeface="Cambria"/>
                <a:ea typeface="宋体"/>
                <a:cs typeface="Times New Roman"/>
              </a:rPr>
              <a:t>VIP</a:t>
            </a:r>
            <a:r>
              <a:rPr lang="zh-CN" altLang="en-US" sz="1000" dirty="0">
                <a:latin typeface="Cambria"/>
                <a:cs typeface="Times New Roman"/>
              </a:rPr>
              <a:t>套票</a:t>
            </a:r>
            <a:endParaRPr lang="en-US" sz="1100" dirty="0">
              <a:latin typeface="Cambria"/>
              <a:ea typeface="MS Mincho"/>
              <a:cs typeface="Times New Roman"/>
            </a:endParaRPr>
          </a:p>
          <a:p>
            <a:pPr marL="171450" marR="0" lvl="0" indent="-171450">
              <a:lnSpc>
                <a:spcPct val="115000"/>
              </a:lnSpc>
              <a:spcBef>
                <a:spcPts val="0"/>
              </a:spcBef>
              <a:spcAft>
                <a:spcPts val="1000"/>
              </a:spcAft>
              <a:buFont typeface="Arial" pitchFamily="34" charset="0"/>
              <a:buChar char="•"/>
            </a:pPr>
            <a:r>
              <a:rPr lang="zh-CN" altLang="en-US" sz="1000" dirty="0">
                <a:latin typeface="Cambria"/>
                <a:cs typeface="Times New Roman"/>
              </a:rPr>
              <a:t>受邀于</a:t>
            </a:r>
            <a:r>
              <a:rPr lang="en-US" sz="1000" b="1" dirty="0">
                <a:latin typeface="Cambria"/>
                <a:ea typeface="宋体"/>
                <a:cs typeface="Times New Roman"/>
              </a:rPr>
              <a:t>4.10</a:t>
            </a:r>
            <a:r>
              <a:rPr lang="zh-CN" altLang="en-US" sz="1000" b="1" dirty="0">
                <a:latin typeface="Cambria"/>
                <a:cs typeface="Times New Roman"/>
              </a:rPr>
              <a:t>日晚登上</a:t>
            </a:r>
            <a:r>
              <a:rPr lang="en-US" sz="1000" b="1" dirty="0">
                <a:latin typeface="Cambria"/>
                <a:ea typeface="宋体"/>
                <a:cs typeface="Times New Roman"/>
              </a:rPr>
              <a:t>The Royal Albatross</a:t>
            </a:r>
            <a:r>
              <a:rPr lang="zh-CN" altLang="en-US" sz="1000" b="1" dirty="0">
                <a:latin typeface="Cambria"/>
                <a:cs typeface="Times New Roman"/>
              </a:rPr>
              <a:t>享</a:t>
            </a:r>
            <a:r>
              <a:rPr lang="zh-CN" altLang="en-US" sz="1000" b="1" dirty="0" smtClean="0">
                <a:latin typeface="Cambria"/>
                <a:cs typeface="Times New Roman"/>
              </a:rPr>
              <a:t>用</a:t>
            </a:r>
            <a:r>
              <a:rPr lang="en-US" altLang="zh-CN" sz="1000" b="1" dirty="0" smtClean="0">
                <a:latin typeface="Cambria"/>
                <a:cs typeface="Times New Roman"/>
              </a:rPr>
              <a:t>                                                                                                                           </a:t>
            </a:r>
            <a:r>
              <a:rPr lang="zh-CN" altLang="en-US" sz="1000" b="1" dirty="0" smtClean="0">
                <a:latin typeface="Cambria"/>
                <a:cs typeface="Times New Roman"/>
              </a:rPr>
              <a:t>马</a:t>
            </a:r>
            <a:r>
              <a:rPr lang="zh-CN" altLang="en-US" sz="1000" b="1" dirty="0">
                <a:latin typeface="Cambria"/>
                <a:cs typeface="Times New Roman"/>
              </a:rPr>
              <a:t>胜烧烤</a:t>
            </a:r>
            <a:r>
              <a:rPr lang="en-US" sz="1000" b="1" dirty="0">
                <a:latin typeface="Cambria"/>
                <a:ea typeface="宋体"/>
                <a:cs typeface="Times New Roman"/>
              </a:rPr>
              <a:t>(BBQ)</a:t>
            </a:r>
            <a:r>
              <a:rPr lang="zh-CN" altLang="en-US" sz="1000" b="1" dirty="0">
                <a:latin typeface="Cambria"/>
                <a:cs typeface="Times New Roman"/>
              </a:rPr>
              <a:t>派</a:t>
            </a:r>
            <a:r>
              <a:rPr lang="zh-CN" altLang="en-US" sz="1000" b="1" dirty="0" smtClean="0">
                <a:latin typeface="Cambria"/>
                <a:cs typeface="Times New Roman"/>
              </a:rPr>
              <a:t>对</a:t>
            </a:r>
            <a:endParaRPr lang="en-US" altLang="zh-CN" sz="1100" dirty="0" smtClean="0">
              <a:latin typeface="Cambria"/>
              <a:ea typeface="MS Mincho"/>
              <a:cs typeface="Times New Roman"/>
            </a:endParaRPr>
          </a:p>
          <a:p>
            <a:pPr marR="0" lvl="0">
              <a:spcBef>
                <a:spcPts val="0"/>
              </a:spcBef>
              <a:spcAft>
                <a:spcPts val="1000"/>
              </a:spcAft>
            </a:pPr>
            <a:r>
              <a:rPr lang="zh-CN" altLang="en-US" sz="1200" b="1" dirty="0" smtClean="0">
                <a:solidFill>
                  <a:srgbClr val="FF0000"/>
                </a:solidFill>
                <a:latin typeface="Cambria"/>
                <a:cs typeface="Times New Roman"/>
              </a:rPr>
              <a:t>购</a:t>
            </a:r>
            <a:r>
              <a:rPr lang="zh-CN" altLang="en-US" sz="1200" b="1" dirty="0">
                <a:solidFill>
                  <a:srgbClr val="FF0000"/>
                </a:solidFill>
                <a:latin typeface="Cambria"/>
                <a:cs typeface="Times New Roman"/>
              </a:rPr>
              <a:t>买配套额度为</a:t>
            </a:r>
            <a:r>
              <a:rPr lang="en-US" sz="1200" b="1" dirty="0">
                <a:solidFill>
                  <a:srgbClr val="FF0000"/>
                </a:solidFill>
                <a:latin typeface="Cambria"/>
                <a:ea typeface="宋体"/>
                <a:cs typeface="Times New Roman"/>
              </a:rPr>
              <a:t>100,000-499,000</a:t>
            </a:r>
            <a:r>
              <a:rPr lang="zh-CN" altLang="en-US" sz="1200" b="1" dirty="0">
                <a:solidFill>
                  <a:srgbClr val="FF0000"/>
                </a:solidFill>
                <a:latin typeface="Cambria"/>
                <a:cs typeface="Times New Roman"/>
              </a:rPr>
              <a:t>美金，则可享受</a:t>
            </a:r>
            <a:r>
              <a:rPr lang="en-US" sz="1200" b="1" dirty="0">
                <a:solidFill>
                  <a:srgbClr val="FF0000"/>
                </a:solidFill>
                <a:latin typeface="Cambria"/>
                <a:ea typeface="宋体"/>
                <a:cs typeface="Times New Roman"/>
              </a:rPr>
              <a:t> --- 2</a:t>
            </a:r>
            <a:r>
              <a:rPr lang="zh-CN" altLang="en-US" sz="1200" b="1" dirty="0">
                <a:solidFill>
                  <a:srgbClr val="FF0000"/>
                </a:solidFill>
                <a:latin typeface="Cambria"/>
                <a:cs typeface="Times New Roman"/>
              </a:rPr>
              <a:t>人次</a:t>
            </a:r>
            <a:r>
              <a:rPr lang="zh-CN" altLang="en-US" sz="1200" b="1" dirty="0" smtClean="0">
                <a:solidFill>
                  <a:srgbClr val="FF0000"/>
                </a:solidFill>
                <a:latin typeface="Cambria"/>
                <a:cs typeface="Times New Roman"/>
              </a:rPr>
              <a:t>：</a:t>
            </a:r>
            <a:endParaRPr lang="en-US" sz="1200" dirty="0" smtClean="0">
              <a:latin typeface="Cambria"/>
              <a:ea typeface="MS Mincho"/>
              <a:cs typeface="Times New Roman"/>
            </a:endParaRPr>
          </a:p>
          <a:p>
            <a:pPr marL="171450" marR="0" lvl="0" indent="-171450">
              <a:spcBef>
                <a:spcPts val="0"/>
              </a:spcBef>
              <a:spcAft>
                <a:spcPts val="0"/>
              </a:spcAft>
              <a:buFont typeface="Arial" pitchFamily="34" charset="0"/>
              <a:buChar char="•"/>
            </a:pPr>
            <a:r>
              <a:rPr lang="en-US" altLang="zh-CN" sz="1200" b="1" dirty="0">
                <a:solidFill>
                  <a:srgbClr val="FF0000"/>
                </a:solidFill>
                <a:latin typeface="Cambria"/>
                <a:cs typeface="Times New Roman"/>
              </a:rPr>
              <a:t>1</a:t>
            </a:r>
            <a:r>
              <a:rPr lang="zh-CN" altLang="en-US" sz="1200" b="1" dirty="0">
                <a:solidFill>
                  <a:srgbClr val="FF0000"/>
                </a:solidFill>
                <a:latin typeface="Cambria"/>
                <a:cs typeface="Times New Roman"/>
              </a:rPr>
              <a:t>卡拉钻戒</a:t>
            </a:r>
            <a:endParaRPr lang="en-US" sz="1200" dirty="0" smtClean="0">
              <a:latin typeface="Cambria"/>
              <a:ea typeface="宋体"/>
              <a:cs typeface="Times New Roman"/>
            </a:endParaRPr>
          </a:p>
          <a:p>
            <a:pPr marL="171450" marR="0" lvl="0" indent="-171450">
              <a:spcBef>
                <a:spcPts val="0"/>
              </a:spcBef>
              <a:spcAft>
                <a:spcPts val="0"/>
              </a:spcAft>
              <a:buFont typeface="Arial" pitchFamily="34" charset="0"/>
              <a:buChar char="•"/>
            </a:pPr>
            <a:r>
              <a:rPr lang="en-US" sz="1000" b="1" dirty="0" smtClean="0">
                <a:latin typeface="Cambria"/>
                <a:ea typeface="宋体"/>
                <a:cs typeface="Times New Roman"/>
              </a:rPr>
              <a:t>4</a:t>
            </a:r>
            <a:r>
              <a:rPr lang="zh-CN" altLang="en-US" sz="1000" b="1" dirty="0">
                <a:latin typeface="Cambria"/>
                <a:cs typeface="Times New Roman"/>
              </a:rPr>
              <a:t>天</a:t>
            </a:r>
            <a:r>
              <a:rPr lang="en-US" sz="1000" b="1" dirty="0">
                <a:latin typeface="Cambria"/>
                <a:ea typeface="宋体"/>
                <a:cs typeface="Times New Roman"/>
              </a:rPr>
              <a:t>/3</a:t>
            </a:r>
            <a:r>
              <a:rPr lang="zh-CN" altLang="en-US" sz="1000" b="1" dirty="0">
                <a:latin typeface="Cambria"/>
                <a:cs typeface="Times New Roman"/>
              </a:rPr>
              <a:t>夜五星级酒店住宿（高级客</a:t>
            </a:r>
            <a:r>
              <a:rPr lang="zh-CN" altLang="en-US" sz="1000" b="1" dirty="0" smtClean="0">
                <a:latin typeface="Cambria"/>
                <a:cs typeface="Times New Roman"/>
              </a:rPr>
              <a:t>房</a:t>
            </a:r>
            <a:r>
              <a:rPr lang="en-US" altLang="zh-CN" sz="1000" b="1" dirty="0" smtClean="0">
                <a:latin typeface="Cambria"/>
                <a:cs typeface="Times New Roman"/>
              </a:rPr>
              <a:t>)</a:t>
            </a:r>
            <a:r>
              <a:rPr lang="zh-CN" altLang="en-US" sz="1100" b="1" dirty="0" smtClean="0">
                <a:latin typeface="Cambria"/>
                <a:cs typeface="Times New Roman"/>
              </a:rPr>
              <a:t>（</a:t>
            </a:r>
            <a:r>
              <a:rPr lang="zh-CN" altLang="en-US" sz="1100" b="1" dirty="0">
                <a:latin typeface="Cambria"/>
                <a:cs typeface="Times New Roman"/>
              </a:rPr>
              <a:t>双人床）</a:t>
            </a:r>
            <a:endParaRPr lang="en-US" sz="1100" b="1" dirty="0">
              <a:latin typeface="Cambria"/>
              <a:ea typeface="MS Mincho"/>
              <a:cs typeface="Times New Roman"/>
            </a:endParaRPr>
          </a:p>
          <a:p>
            <a:pPr marL="171450" marR="0" lvl="0" indent="-171450">
              <a:lnSpc>
                <a:spcPct val="115000"/>
              </a:lnSpc>
              <a:spcBef>
                <a:spcPts val="0"/>
              </a:spcBef>
              <a:spcAft>
                <a:spcPts val="0"/>
              </a:spcAft>
              <a:buFont typeface="Arial" pitchFamily="34" charset="0"/>
              <a:buChar char="•"/>
            </a:pPr>
            <a:r>
              <a:rPr lang="zh-CN" altLang="en-US" sz="1000" dirty="0">
                <a:latin typeface="Cambria"/>
                <a:cs typeface="Times New Roman"/>
              </a:rPr>
              <a:t>飞机票</a:t>
            </a:r>
            <a:r>
              <a:rPr lang="en-US" sz="1000" dirty="0">
                <a:latin typeface="Cambria"/>
                <a:ea typeface="宋体"/>
                <a:cs typeface="Times New Roman"/>
              </a:rPr>
              <a:t>500 CP1</a:t>
            </a:r>
            <a:r>
              <a:rPr lang="zh-CN" altLang="en-US" sz="1000" dirty="0">
                <a:latin typeface="Cambria"/>
                <a:cs typeface="Times New Roman"/>
              </a:rPr>
              <a:t>的报销</a:t>
            </a:r>
            <a:endParaRPr lang="en-US" sz="1100" dirty="0">
              <a:latin typeface="Cambria"/>
              <a:ea typeface="MS Mincho"/>
              <a:cs typeface="Times New Roman"/>
            </a:endParaRPr>
          </a:p>
          <a:p>
            <a:pPr marL="171450" marR="0" lvl="0" indent="-171450">
              <a:lnSpc>
                <a:spcPct val="115000"/>
              </a:lnSpc>
              <a:spcBef>
                <a:spcPts val="0"/>
              </a:spcBef>
              <a:spcAft>
                <a:spcPts val="0"/>
              </a:spcAft>
              <a:buFont typeface="Arial" pitchFamily="34" charset="0"/>
              <a:buChar char="•"/>
            </a:pPr>
            <a:r>
              <a:rPr lang="zh-CN" altLang="en-US" sz="1000" dirty="0" smtClean="0">
                <a:latin typeface="Cambria"/>
                <a:cs typeface="Times New Roman"/>
              </a:rPr>
              <a:t>豪</a:t>
            </a:r>
            <a:r>
              <a:rPr lang="zh-CN" altLang="en-US" sz="1000" dirty="0">
                <a:latin typeface="Cambria"/>
                <a:cs typeface="Times New Roman"/>
              </a:rPr>
              <a:t>华轿车机场接送</a:t>
            </a:r>
            <a:endParaRPr lang="en-US" sz="1100" dirty="0">
              <a:latin typeface="Cambria"/>
              <a:ea typeface="MS Mincho"/>
              <a:cs typeface="Times New Roman"/>
            </a:endParaRPr>
          </a:p>
          <a:p>
            <a:pPr marL="171450" marR="0" lvl="0" indent="-171450">
              <a:lnSpc>
                <a:spcPct val="115000"/>
              </a:lnSpc>
              <a:spcBef>
                <a:spcPts val="0"/>
              </a:spcBef>
              <a:spcAft>
                <a:spcPts val="0"/>
              </a:spcAft>
              <a:buFont typeface="Arial" pitchFamily="34" charset="0"/>
              <a:buChar char="•"/>
            </a:pPr>
            <a:r>
              <a:rPr lang="zh-CN" altLang="en-US" sz="1000" dirty="0">
                <a:latin typeface="Cambria"/>
                <a:cs typeface="Times New Roman"/>
              </a:rPr>
              <a:t>此次为期</a:t>
            </a:r>
            <a:r>
              <a:rPr lang="en-US" sz="1000" dirty="0">
                <a:latin typeface="Cambria"/>
                <a:ea typeface="宋体"/>
                <a:cs typeface="Times New Roman"/>
              </a:rPr>
              <a:t>4</a:t>
            </a:r>
            <a:r>
              <a:rPr lang="zh-CN" altLang="en-US" sz="1000" dirty="0">
                <a:latin typeface="Cambria"/>
                <a:cs typeface="Times New Roman"/>
              </a:rPr>
              <a:t>天的新加坡国际游艇展的</a:t>
            </a:r>
            <a:r>
              <a:rPr lang="en-US" sz="1000" b="1" dirty="0">
                <a:latin typeface="Cambria"/>
                <a:ea typeface="宋体"/>
                <a:cs typeface="Times New Roman"/>
              </a:rPr>
              <a:t>VIP</a:t>
            </a:r>
            <a:r>
              <a:rPr lang="zh-CN" altLang="en-US" sz="1000" b="1" dirty="0">
                <a:latin typeface="Cambria"/>
                <a:cs typeface="Times New Roman"/>
              </a:rPr>
              <a:t>套票</a:t>
            </a:r>
            <a:r>
              <a:rPr lang="en-US" sz="1000" dirty="0">
                <a:latin typeface="Cambria"/>
                <a:ea typeface="宋体"/>
                <a:cs typeface="Times New Roman"/>
              </a:rPr>
              <a:t>-</a:t>
            </a:r>
            <a:r>
              <a:rPr lang="zh-CN" altLang="en-US" sz="1000" b="1" dirty="0">
                <a:latin typeface="Cambria"/>
                <a:cs typeface="Times New Roman"/>
              </a:rPr>
              <a:t>银级别</a:t>
            </a:r>
            <a:endParaRPr lang="en-US" sz="1100" dirty="0">
              <a:latin typeface="Cambria"/>
              <a:ea typeface="MS Mincho"/>
              <a:cs typeface="Times New Roman"/>
            </a:endParaRPr>
          </a:p>
          <a:p>
            <a:pPr marL="171450" marR="0" lvl="0" indent="-171450">
              <a:lnSpc>
                <a:spcPct val="115000"/>
              </a:lnSpc>
              <a:spcBef>
                <a:spcPts val="0"/>
              </a:spcBef>
              <a:spcAft>
                <a:spcPts val="0"/>
              </a:spcAft>
              <a:buFont typeface="Arial" pitchFamily="34" charset="0"/>
              <a:buChar char="•"/>
            </a:pPr>
            <a:r>
              <a:rPr lang="zh-CN" altLang="en-US" sz="1000" dirty="0">
                <a:latin typeface="Cambria"/>
                <a:cs typeface="Times New Roman"/>
              </a:rPr>
              <a:t>受邀</a:t>
            </a:r>
            <a:r>
              <a:rPr lang="en-US" sz="1000" b="1" dirty="0">
                <a:latin typeface="Cambria"/>
                <a:ea typeface="宋体"/>
                <a:cs typeface="Times New Roman"/>
              </a:rPr>
              <a:t>4.10</a:t>
            </a:r>
            <a:r>
              <a:rPr lang="zh-CN" altLang="en-US" sz="1000" b="1" dirty="0">
                <a:latin typeface="Cambria"/>
                <a:cs typeface="Times New Roman"/>
              </a:rPr>
              <a:t>日晚登上</a:t>
            </a:r>
            <a:r>
              <a:rPr lang="en-US" sz="1000" b="1" dirty="0">
                <a:latin typeface="Cambria"/>
                <a:ea typeface="宋体"/>
                <a:cs typeface="Times New Roman"/>
              </a:rPr>
              <a:t>The Royal Albatross</a:t>
            </a:r>
            <a:r>
              <a:rPr lang="zh-CN" altLang="en-US" sz="1000" b="1" dirty="0">
                <a:latin typeface="Cambria"/>
                <a:cs typeface="Times New Roman"/>
              </a:rPr>
              <a:t>享</a:t>
            </a:r>
            <a:r>
              <a:rPr lang="zh-CN" altLang="en-US" sz="1000" b="1" dirty="0" smtClean="0">
                <a:latin typeface="Cambria"/>
                <a:cs typeface="Times New Roman"/>
              </a:rPr>
              <a:t>用                                                                                                                               马</a:t>
            </a:r>
            <a:r>
              <a:rPr lang="zh-CN" altLang="en-US" sz="1000" b="1" dirty="0">
                <a:latin typeface="Cambria"/>
                <a:cs typeface="Times New Roman"/>
              </a:rPr>
              <a:t>胜烧烤</a:t>
            </a:r>
            <a:r>
              <a:rPr lang="en-US" sz="1000" b="1" dirty="0">
                <a:latin typeface="Cambria"/>
                <a:ea typeface="宋体"/>
                <a:cs typeface="Times New Roman"/>
              </a:rPr>
              <a:t>(BBQ)</a:t>
            </a:r>
            <a:r>
              <a:rPr lang="zh-CN" altLang="en-US" sz="1000" b="1" dirty="0">
                <a:latin typeface="Cambria"/>
                <a:cs typeface="Times New Roman"/>
              </a:rPr>
              <a:t>派对</a:t>
            </a:r>
            <a:endParaRPr lang="en-US" sz="1100" dirty="0">
              <a:latin typeface="Cambria"/>
              <a:ea typeface="MS Mincho"/>
              <a:cs typeface="Times New Roman"/>
            </a:endParaRPr>
          </a:p>
          <a:p>
            <a:pPr marL="171450" marR="0" lvl="0" indent="-171450">
              <a:lnSpc>
                <a:spcPct val="115000"/>
              </a:lnSpc>
              <a:spcBef>
                <a:spcPts val="0"/>
              </a:spcBef>
              <a:spcAft>
                <a:spcPts val="0"/>
              </a:spcAft>
              <a:buFont typeface="Arial" pitchFamily="34" charset="0"/>
              <a:buChar char="•"/>
            </a:pPr>
            <a:r>
              <a:rPr lang="zh-CN" altLang="en-US" sz="1000" dirty="0">
                <a:latin typeface="Cambria"/>
                <a:cs typeface="Times New Roman"/>
              </a:rPr>
              <a:t>受邀</a:t>
            </a:r>
            <a:r>
              <a:rPr lang="en-US" sz="1000" b="1" dirty="0">
                <a:latin typeface="Cambria"/>
                <a:ea typeface="宋体"/>
                <a:cs typeface="Times New Roman"/>
              </a:rPr>
              <a:t>4.11</a:t>
            </a:r>
            <a:r>
              <a:rPr lang="zh-CN" altLang="en-US" sz="1000" b="1" dirty="0">
                <a:latin typeface="Cambria"/>
                <a:cs typeface="Times New Roman"/>
              </a:rPr>
              <a:t>日中午与马胜金融</a:t>
            </a:r>
            <a:r>
              <a:rPr lang="en-US" sz="1000" b="1" dirty="0">
                <a:latin typeface="Cambria"/>
                <a:ea typeface="宋体"/>
                <a:cs typeface="Times New Roman"/>
              </a:rPr>
              <a:t>CEO</a:t>
            </a:r>
            <a:r>
              <a:rPr lang="zh-CN" altLang="en-US" sz="1000" b="1" dirty="0">
                <a:latin typeface="Cambria"/>
                <a:cs typeface="Times New Roman"/>
              </a:rPr>
              <a:t>首席执行官以</a:t>
            </a:r>
            <a:r>
              <a:rPr lang="zh-CN" altLang="en-US" sz="1000" b="1" dirty="0" smtClean="0">
                <a:latin typeface="Cambria"/>
                <a:cs typeface="Times New Roman"/>
              </a:rPr>
              <a:t>及                                                                                                                        公</a:t>
            </a:r>
            <a:r>
              <a:rPr lang="zh-CN" altLang="en-US" sz="1000" b="1" dirty="0">
                <a:latin typeface="Cambria"/>
                <a:cs typeface="Times New Roman"/>
              </a:rPr>
              <a:t>司高层共享午宴</a:t>
            </a:r>
            <a:endParaRPr lang="en-US" sz="1100" dirty="0">
              <a:latin typeface="Cambria"/>
              <a:ea typeface="MS Mincho"/>
              <a:cs typeface="Times New Roman"/>
            </a:endParaRPr>
          </a:p>
          <a:p>
            <a:pPr marL="171450" marR="0" lvl="0" indent="-171450">
              <a:lnSpc>
                <a:spcPct val="115000"/>
              </a:lnSpc>
              <a:spcBef>
                <a:spcPts val="0"/>
              </a:spcBef>
              <a:spcAft>
                <a:spcPts val="0"/>
              </a:spcAft>
              <a:buFont typeface="Arial" pitchFamily="34" charset="0"/>
              <a:buChar char="•"/>
            </a:pPr>
            <a:r>
              <a:rPr lang="zh-CN" altLang="en-US" sz="1000" dirty="0">
                <a:latin typeface="Cambria"/>
                <a:cs typeface="Times New Roman"/>
              </a:rPr>
              <a:t>受邀</a:t>
            </a:r>
            <a:r>
              <a:rPr lang="en-US" sz="1000" b="1" dirty="0">
                <a:latin typeface="Cambria"/>
                <a:ea typeface="宋体"/>
                <a:cs typeface="Times New Roman"/>
              </a:rPr>
              <a:t>4.11</a:t>
            </a:r>
            <a:r>
              <a:rPr lang="zh-CN" altLang="en-US" sz="1000" b="1" dirty="0">
                <a:latin typeface="Cambria"/>
                <a:cs typeface="Times New Roman"/>
              </a:rPr>
              <a:t>日晚登上</a:t>
            </a:r>
            <a:r>
              <a:rPr lang="en-US" sz="1000" b="1" dirty="0">
                <a:latin typeface="Cambria"/>
                <a:ea typeface="宋体"/>
                <a:cs typeface="Times New Roman"/>
              </a:rPr>
              <a:t>The Royal Albatross</a:t>
            </a:r>
            <a:r>
              <a:rPr lang="zh-CN" altLang="en-US" sz="1000" b="1" dirty="0">
                <a:latin typeface="Cambria"/>
                <a:cs typeface="Times New Roman"/>
              </a:rPr>
              <a:t>参加马胜</a:t>
            </a:r>
            <a:r>
              <a:rPr lang="en-US" sz="1000" b="1" dirty="0">
                <a:latin typeface="Cambria"/>
                <a:ea typeface="宋体"/>
                <a:cs typeface="Times New Roman"/>
              </a:rPr>
              <a:t>VVIP</a:t>
            </a:r>
            <a:r>
              <a:rPr lang="zh-CN" altLang="en-US" sz="1000" b="1" dirty="0">
                <a:latin typeface="Cambria"/>
                <a:cs typeface="Times New Roman"/>
              </a:rPr>
              <a:t>派</a:t>
            </a:r>
            <a:r>
              <a:rPr lang="zh-CN" altLang="en-US" sz="1000" b="1" dirty="0" smtClean="0">
                <a:latin typeface="Cambria"/>
                <a:cs typeface="Times New Roman"/>
              </a:rPr>
              <a:t>对</a:t>
            </a:r>
            <a:endParaRPr lang="en-US" altLang="zh-CN" sz="1000" b="1" dirty="0" smtClean="0">
              <a:latin typeface="Cambria"/>
              <a:cs typeface="Times New Roman"/>
            </a:endParaRPr>
          </a:p>
          <a:p>
            <a:pPr marR="0" lvl="0">
              <a:lnSpc>
                <a:spcPct val="115000"/>
              </a:lnSpc>
              <a:spcBef>
                <a:spcPts val="0"/>
              </a:spcBef>
              <a:spcAft>
                <a:spcPts val="0"/>
              </a:spcAft>
            </a:pPr>
            <a:endParaRPr lang="en-US" sz="1100" dirty="0">
              <a:latin typeface="Cambria"/>
              <a:ea typeface="MS Mincho"/>
              <a:cs typeface="Times New Roman"/>
            </a:endParaRPr>
          </a:p>
          <a:p>
            <a:pPr marR="0" lvl="0">
              <a:lnSpc>
                <a:spcPct val="115000"/>
              </a:lnSpc>
              <a:spcBef>
                <a:spcPts val="0"/>
              </a:spcBef>
              <a:spcAft>
                <a:spcPts val="1000"/>
              </a:spcAft>
            </a:pPr>
            <a:r>
              <a:rPr lang="zh-CN" altLang="en-US" sz="1400" b="1" dirty="0" smtClean="0">
                <a:solidFill>
                  <a:srgbClr val="FF0000"/>
                </a:solidFill>
                <a:latin typeface="Cambria"/>
              </a:rPr>
              <a:t>报</a:t>
            </a:r>
            <a:r>
              <a:rPr lang="zh-CN" altLang="en-US" sz="1400" b="1" dirty="0">
                <a:solidFill>
                  <a:srgbClr val="FF0000"/>
                </a:solidFill>
                <a:latin typeface="Cambria"/>
              </a:rPr>
              <a:t>单额度为</a:t>
            </a:r>
            <a:r>
              <a:rPr lang="en-US" sz="1400" b="1" dirty="0">
                <a:solidFill>
                  <a:srgbClr val="FF0000"/>
                </a:solidFill>
                <a:ea typeface="宋体"/>
              </a:rPr>
              <a:t>500,000</a:t>
            </a:r>
            <a:r>
              <a:rPr lang="zh-CN" altLang="en-US" sz="1400" b="1" dirty="0">
                <a:solidFill>
                  <a:srgbClr val="FF0000"/>
                </a:solidFill>
                <a:latin typeface="Cambria"/>
              </a:rPr>
              <a:t>美金及以上，则可享受</a:t>
            </a:r>
            <a:r>
              <a:rPr lang="en-US" sz="1400" b="1" dirty="0">
                <a:solidFill>
                  <a:srgbClr val="FF0000"/>
                </a:solidFill>
                <a:ea typeface="宋体"/>
              </a:rPr>
              <a:t> --- 1</a:t>
            </a:r>
            <a:r>
              <a:rPr lang="zh-CN" altLang="en-US" sz="1400" b="1" dirty="0">
                <a:solidFill>
                  <a:srgbClr val="FF0000"/>
                </a:solidFill>
                <a:latin typeface="Cambria"/>
              </a:rPr>
              <a:t>人次</a:t>
            </a:r>
            <a:r>
              <a:rPr lang="zh-CN" altLang="en-US" sz="1400" b="1" dirty="0" smtClean="0">
                <a:solidFill>
                  <a:srgbClr val="FF0000"/>
                </a:solidFill>
                <a:latin typeface="Cambria"/>
              </a:rPr>
              <a:t>：</a:t>
            </a:r>
            <a:r>
              <a:rPr lang="en-US" sz="1000" b="1" dirty="0" smtClean="0">
                <a:solidFill>
                  <a:srgbClr val="FF0000"/>
                </a:solidFill>
              </a:rPr>
              <a:t>**</a:t>
            </a:r>
            <a:r>
              <a:rPr lang="zh-CN" altLang="en-US" sz="1000" dirty="0">
                <a:solidFill>
                  <a:srgbClr val="FF0000"/>
                </a:solidFill>
                <a:latin typeface="Cambria"/>
              </a:rPr>
              <a:t>名额只限</a:t>
            </a:r>
            <a:r>
              <a:rPr lang="en-US" sz="1000" dirty="0">
                <a:solidFill>
                  <a:srgbClr val="FF0000"/>
                </a:solidFill>
                <a:ea typeface="宋体"/>
              </a:rPr>
              <a:t>30</a:t>
            </a:r>
            <a:r>
              <a:rPr lang="zh-CN" altLang="en-US" sz="1000" dirty="0">
                <a:solidFill>
                  <a:srgbClr val="FF0000"/>
                </a:solidFill>
                <a:latin typeface="Cambria"/>
              </a:rPr>
              <a:t>位。（客户可选择在且只在</a:t>
            </a:r>
            <a:r>
              <a:rPr lang="en-US" sz="1000" dirty="0">
                <a:solidFill>
                  <a:srgbClr val="FF0000"/>
                </a:solidFill>
                <a:ea typeface="宋体"/>
              </a:rPr>
              <a:t>1</a:t>
            </a:r>
            <a:r>
              <a:rPr lang="zh-CN" altLang="en-US" sz="1000" dirty="0">
                <a:solidFill>
                  <a:srgbClr val="FF0000"/>
                </a:solidFill>
                <a:latin typeface="Cambria"/>
              </a:rPr>
              <a:t>个用户名下购买多个</a:t>
            </a:r>
            <a:r>
              <a:rPr lang="en-US" sz="1000" dirty="0">
                <a:solidFill>
                  <a:srgbClr val="FF0000"/>
                </a:solidFill>
                <a:ea typeface="宋体"/>
              </a:rPr>
              <a:t>100,000</a:t>
            </a:r>
            <a:r>
              <a:rPr lang="zh-CN" altLang="en-US" sz="1000" dirty="0">
                <a:solidFill>
                  <a:srgbClr val="FF0000"/>
                </a:solidFill>
                <a:latin typeface="Cambria"/>
              </a:rPr>
              <a:t>美金的配套来达到该项优惠的金额要求</a:t>
            </a:r>
            <a:r>
              <a:rPr lang="zh-CN" altLang="en-US" sz="1000" dirty="0" smtClean="0">
                <a:solidFill>
                  <a:srgbClr val="FF0000"/>
                </a:solidFill>
                <a:latin typeface="Cambria"/>
              </a:rPr>
              <a:t>。）</a:t>
            </a:r>
            <a:endParaRPr lang="en-US" sz="1000" dirty="0" smtClean="0"/>
          </a:p>
          <a:p>
            <a:pPr marL="171450" indent="-171450">
              <a:lnSpc>
                <a:spcPct val="115000"/>
              </a:lnSpc>
              <a:buFont typeface="Arial" pitchFamily="34" charset="0"/>
              <a:buChar char="•"/>
            </a:pPr>
            <a:r>
              <a:rPr lang="en-US" altLang="zh-CN" sz="1200" b="1" dirty="0">
                <a:solidFill>
                  <a:srgbClr val="FF0000"/>
                </a:solidFill>
                <a:latin typeface="Cambria"/>
                <a:cs typeface="Times New Roman"/>
              </a:rPr>
              <a:t>1</a:t>
            </a:r>
            <a:r>
              <a:rPr lang="zh-CN" altLang="en-US" sz="1200" b="1" dirty="0">
                <a:solidFill>
                  <a:srgbClr val="FF0000"/>
                </a:solidFill>
                <a:latin typeface="Cambria"/>
                <a:cs typeface="Times New Roman"/>
              </a:rPr>
              <a:t>卡拉钻</a:t>
            </a:r>
            <a:r>
              <a:rPr lang="zh-CN" altLang="en-US" sz="1200" b="1" dirty="0" smtClean="0">
                <a:solidFill>
                  <a:srgbClr val="FF0000"/>
                </a:solidFill>
                <a:latin typeface="Cambria"/>
                <a:cs typeface="Times New Roman"/>
              </a:rPr>
              <a:t>戒</a:t>
            </a:r>
            <a:endParaRPr lang="en-US" sz="1200" dirty="0" smtClean="0">
              <a:latin typeface="Cambria"/>
              <a:ea typeface="宋体"/>
              <a:cs typeface="Times New Roman"/>
            </a:endParaRPr>
          </a:p>
          <a:p>
            <a:pPr marL="171450" marR="0" lvl="0" indent="-171450">
              <a:lnSpc>
                <a:spcPct val="115000"/>
              </a:lnSpc>
              <a:spcBef>
                <a:spcPts val="0"/>
              </a:spcBef>
              <a:spcAft>
                <a:spcPts val="0"/>
              </a:spcAft>
              <a:buFont typeface="Arial" pitchFamily="34" charset="0"/>
              <a:buChar char="•"/>
            </a:pPr>
            <a:r>
              <a:rPr lang="en-US" sz="1000" dirty="0" smtClean="0">
                <a:latin typeface="Cambria"/>
                <a:ea typeface="宋体"/>
                <a:cs typeface="Times New Roman"/>
              </a:rPr>
              <a:t>4</a:t>
            </a:r>
            <a:r>
              <a:rPr lang="zh-CN" altLang="en-US" sz="1000" dirty="0">
                <a:latin typeface="Cambria"/>
                <a:cs typeface="Times New Roman"/>
              </a:rPr>
              <a:t>天</a:t>
            </a:r>
            <a:r>
              <a:rPr lang="en-US" sz="1000" dirty="0">
                <a:latin typeface="Cambria"/>
                <a:ea typeface="宋体"/>
                <a:cs typeface="Times New Roman"/>
              </a:rPr>
              <a:t>/3</a:t>
            </a:r>
            <a:r>
              <a:rPr lang="zh-CN" altLang="en-US" sz="1000" dirty="0">
                <a:latin typeface="Cambria"/>
                <a:cs typeface="Times New Roman"/>
              </a:rPr>
              <a:t>夜</a:t>
            </a:r>
            <a:r>
              <a:rPr lang="zh-CN" altLang="en-US" sz="1000" b="1" dirty="0">
                <a:latin typeface="Cambria"/>
                <a:cs typeface="Times New Roman"/>
              </a:rPr>
              <a:t>五星级酒店住宿（套房）</a:t>
            </a:r>
            <a:endParaRPr lang="en-US" sz="1100" dirty="0">
              <a:latin typeface="Cambria"/>
              <a:ea typeface="MS Mincho"/>
              <a:cs typeface="Times New Roman"/>
            </a:endParaRPr>
          </a:p>
          <a:p>
            <a:pPr marL="171450" marR="0" lvl="0" indent="-171450">
              <a:lnSpc>
                <a:spcPct val="115000"/>
              </a:lnSpc>
              <a:spcBef>
                <a:spcPts val="0"/>
              </a:spcBef>
              <a:spcAft>
                <a:spcPts val="0"/>
              </a:spcAft>
              <a:buFont typeface="Arial" pitchFamily="34" charset="0"/>
              <a:buChar char="•"/>
            </a:pPr>
            <a:r>
              <a:rPr lang="zh-CN" altLang="en-US" sz="1000" b="1" dirty="0" smtClean="0">
                <a:latin typeface="Cambria"/>
                <a:cs typeface="Times New Roman"/>
              </a:rPr>
              <a:t>私</a:t>
            </a:r>
            <a:r>
              <a:rPr lang="zh-CN" altLang="en-US" sz="1000" b="1" dirty="0">
                <a:latin typeface="Cambria"/>
                <a:cs typeface="Times New Roman"/>
              </a:rPr>
              <a:t>人飞机</a:t>
            </a:r>
            <a:r>
              <a:rPr lang="zh-CN" altLang="en-US" sz="1000" dirty="0">
                <a:latin typeface="Cambria"/>
                <a:cs typeface="Times New Roman"/>
              </a:rPr>
              <a:t>送至新加坡</a:t>
            </a:r>
            <a:r>
              <a:rPr lang="en-US" sz="1000" dirty="0" err="1">
                <a:latin typeface="Cambria"/>
                <a:ea typeface="宋体"/>
                <a:cs typeface="Times New Roman"/>
              </a:rPr>
              <a:t>Seletar</a:t>
            </a:r>
            <a:r>
              <a:rPr lang="zh-CN" altLang="en-US" sz="1000" dirty="0">
                <a:latin typeface="Cambria"/>
                <a:cs typeface="Times New Roman"/>
              </a:rPr>
              <a:t>机场</a:t>
            </a:r>
            <a:endParaRPr lang="en-US" sz="1100" dirty="0">
              <a:latin typeface="Cambria"/>
              <a:ea typeface="MS Mincho"/>
              <a:cs typeface="Times New Roman"/>
            </a:endParaRPr>
          </a:p>
          <a:p>
            <a:pPr marL="171450" marR="0" lvl="0" indent="-171450">
              <a:lnSpc>
                <a:spcPct val="115000"/>
              </a:lnSpc>
              <a:spcBef>
                <a:spcPts val="0"/>
              </a:spcBef>
              <a:spcAft>
                <a:spcPts val="0"/>
              </a:spcAft>
              <a:buFont typeface="Arial" pitchFamily="34" charset="0"/>
              <a:buChar char="•"/>
            </a:pPr>
            <a:r>
              <a:rPr lang="zh-CN" altLang="en-US" sz="1000" b="1" dirty="0" smtClean="0">
                <a:latin typeface="Cambria"/>
                <a:cs typeface="Times New Roman"/>
              </a:rPr>
              <a:t>为</a:t>
            </a:r>
            <a:r>
              <a:rPr lang="zh-CN" altLang="en-US" sz="1000" b="1" dirty="0">
                <a:latin typeface="Cambria"/>
                <a:cs typeface="Times New Roman"/>
              </a:rPr>
              <a:t>期</a:t>
            </a:r>
            <a:r>
              <a:rPr lang="en-US" sz="1000" b="1" dirty="0">
                <a:latin typeface="Cambria"/>
                <a:ea typeface="宋体"/>
                <a:cs typeface="Times New Roman"/>
              </a:rPr>
              <a:t>4</a:t>
            </a:r>
            <a:r>
              <a:rPr lang="zh-CN" altLang="en-US" sz="1000" b="1" dirty="0">
                <a:latin typeface="Cambria"/>
                <a:cs typeface="Times New Roman"/>
              </a:rPr>
              <a:t>天的豪华轿车自由使用，并配有私人司机</a:t>
            </a:r>
            <a:endParaRPr lang="en-US" sz="1100" dirty="0">
              <a:latin typeface="Cambria"/>
              <a:ea typeface="MS Mincho"/>
              <a:cs typeface="Times New Roman"/>
            </a:endParaRPr>
          </a:p>
          <a:p>
            <a:pPr marL="171450" marR="0" lvl="0" indent="-171450">
              <a:lnSpc>
                <a:spcPct val="115000"/>
              </a:lnSpc>
              <a:spcBef>
                <a:spcPts val="0"/>
              </a:spcBef>
              <a:spcAft>
                <a:spcPts val="0"/>
              </a:spcAft>
              <a:buFont typeface="Arial" pitchFamily="34" charset="0"/>
              <a:buChar char="•"/>
            </a:pPr>
            <a:r>
              <a:rPr lang="zh-CN" altLang="en-US" sz="1000" dirty="0">
                <a:latin typeface="Cambria"/>
                <a:cs typeface="Times New Roman"/>
              </a:rPr>
              <a:t>此次为期</a:t>
            </a:r>
            <a:r>
              <a:rPr lang="en-US" sz="1000" dirty="0">
                <a:latin typeface="Cambria"/>
                <a:ea typeface="宋体"/>
                <a:cs typeface="Times New Roman"/>
              </a:rPr>
              <a:t>4</a:t>
            </a:r>
            <a:r>
              <a:rPr lang="zh-CN" altLang="en-US" sz="1000" dirty="0">
                <a:latin typeface="Cambria"/>
                <a:cs typeface="Times New Roman"/>
              </a:rPr>
              <a:t>天的新加坡国际游艇展的</a:t>
            </a:r>
            <a:r>
              <a:rPr lang="en-US" sz="1000" b="1" dirty="0">
                <a:latin typeface="Cambria"/>
                <a:ea typeface="宋体"/>
                <a:cs typeface="Times New Roman"/>
              </a:rPr>
              <a:t>VVIP</a:t>
            </a:r>
            <a:r>
              <a:rPr lang="zh-CN" altLang="en-US" sz="1000" b="1" dirty="0">
                <a:latin typeface="Cambria"/>
                <a:cs typeface="Times New Roman"/>
              </a:rPr>
              <a:t>套票</a:t>
            </a:r>
            <a:r>
              <a:rPr lang="en-US" sz="1000" b="1" dirty="0">
                <a:latin typeface="Cambria"/>
                <a:ea typeface="宋体"/>
                <a:cs typeface="Times New Roman"/>
              </a:rPr>
              <a:t>-</a:t>
            </a:r>
            <a:r>
              <a:rPr lang="zh-CN" altLang="en-US" sz="1000" b="1" dirty="0">
                <a:latin typeface="Cambria"/>
                <a:cs typeface="Times New Roman"/>
              </a:rPr>
              <a:t>钻石黑级别</a:t>
            </a:r>
            <a:endParaRPr lang="en-US" sz="1100" dirty="0">
              <a:latin typeface="Cambria"/>
              <a:ea typeface="MS Mincho"/>
              <a:cs typeface="Times New Roman"/>
            </a:endParaRPr>
          </a:p>
          <a:p>
            <a:pPr marL="171450" marR="0" lvl="0" indent="-171450">
              <a:lnSpc>
                <a:spcPct val="115000"/>
              </a:lnSpc>
              <a:spcBef>
                <a:spcPts val="0"/>
              </a:spcBef>
              <a:spcAft>
                <a:spcPts val="0"/>
              </a:spcAft>
              <a:buFont typeface="Arial" pitchFamily="34" charset="0"/>
              <a:buChar char="•"/>
            </a:pPr>
            <a:r>
              <a:rPr lang="zh-CN" altLang="en-US" sz="1000" dirty="0">
                <a:latin typeface="Cambria"/>
                <a:cs typeface="Times New Roman"/>
              </a:rPr>
              <a:t>受邀</a:t>
            </a:r>
            <a:r>
              <a:rPr lang="en-US" sz="1000" b="1" dirty="0">
                <a:latin typeface="Cambria"/>
                <a:ea typeface="宋体"/>
                <a:cs typeface="Times New Roman"/>
              </a:rPr>
              <a:t>4.10</a:t>
            </a:r>
            <a:r>
              <a:rPr lang="zh-CN" altLang="en-US" sz="1000" b="1" dirty="0">
                <a:latin typeface="Cambria"/>
                <a:cs typeface="Times New Roman"/>
              </a:rPr>
              <a:t>日晚登上</a:t>
            </a:r>
            <a:r>
              <a:rPr lang="en-US" sz="1000" b="1" dirty="0">
                <a:latin typeface="Cambria"/>
                <a:ea typeface="宋体"/>
                <a:cs typeface="Times New Roman"/>
              </a:rPr>
              <a:t>The Royal Albatross</a:t>
            </a:r>
            <a:r>
              <a:rPr lang="zh-CN" altLang="en-US" sz="1000" b="1" dirty="0">
                <a:latin typeface="Cambria"/>
                <a:cs typeface="Times New Roman"/>
              </a:rPr>
              <a:t>享用马胜烧烤</a:t>
            </a:r>
            <a:r>
              <a:rPr lang="en-US" sz="1000" b="1" dirty="0">
                <a:latin typeface="Cambria"/>
                <a:ea typeface="宋体"/>
                <a:cs typeface="Times New Roman"/>
              </a:rPr>
              <a:t>(BBQ)</a:t>
            </a:r>
            <a:r>
              <a:rPr lang="zh-CN" altLang="en-US" sz="1000" b="1" dirty="0">
                <a:latin typeface="Cambria"/>
                <a:cs typeface="Times New Roman"/>
              </a:rPr>
              <a:t>派对</a:t>
            </a:r>
            <a:endParaRPr lang="en-US" sz="1100" dirty="0">
              <a:latin typeface="Cambria"/>
              <a:ea typeface="MS Mincho"/>
              <a:cs typeface="Times New Roman"/>
            </a:endParaRPr>
          </a:p>
          <a:p>
            <a:pPr marL="171450" marR="0" lvl="0" indent="-171450">
              <a:lnSpc>
                <a:spcPct val="115000"/>
              </a:lnSpc>
              <a:spcBef>
                <a:spcPts val="0"/>
              </a:spcBef>
              <a:spcAft>
                <a:spcPts val="0"/>
              </a:spcAft>
              <a:buFont typeface="Arial" pitchFamily="34" charset="0"/>
              <a:buChar char="•"/>
            </a:pPr>
            <a:r>
              <a:rPr lang="zh-CN" altLang="en-US" sz="1000" dirty="0">
                <a:latin typeface="Cambria"/>
                <a:cs typeface="Times New Roman"/>
              </a:rPr>
              <a:t>受邀</a:t>
            </a:r>
            <a:r>
              <a:rPr lang="en-US" sz="1000" b="1" dirty="0">
                <a:latin typeface="Cambria"/>
                <a:ea typeface="宋体"/>
                <a:cs typeface="Times New Roman"/>
              </a:rPr>
              <a:t>4.12</a:t>
            </a:r>
            <a:r>
              <a:rPr lang="zh-CN" altLang="en-US" sz="1000" b="1" dirty="0">
                <a:latin typeface="Cambria"/>
                <a:cs typeface="Times New Roman"/>
              </a:rPr>
              <a:t>日与马胜金融</a:t>
            </a:r>
            <a:r>
              <a:rPr lang="en-US" sz="1000" b="1" dirty="0">
                <a:latin typeface="Cambria"/>
                <a:ea typeface="宋体"/>
                <a:cs typeface="Times New Roman"/>
              </a:rPr>
              <a:t>CEO</a:t>
            </a:r>
            <a:r>
              <a:rPr lang="zh-CN" altLang="en-US" sz="1000" b="1" dirty="0">
                <a:latin typeface="Cambria"/>
                <a:cs typeface="Times New Roman"/>
              </a:rPr>
              <a:t>首席执行官以及公司高层共享香槟午宴</a:t>
            </a:r>
            <a:endParaRPr lang="en-US" sz="1100" dirty="0">
              <a:latin typeface="Cambria"/>
              <a:ea typeface="MS Mincho"/>
              <a:cs typeface="Times New Roman"/>
            </a:endParaRPr>
          </a:p>
          <a:p>
            <a:pPr marL="171450" marR="0" lvl="0" indent="-171450">
              <a:lnSpc>
                <a:spcPct val="115000"/>
              </a:lnSpc>
              <a:spcBef>
                <a:spcPts val="0"/>
              </a:spcBef>
              <a:spcAft>
                <a:spcPts val="0"/>
              </a:spcAft>
              <a:buFont typeface="Arial" pitchFamily="34" charset="0"/>
              <a:buChar char="•"/>
            </a:pPr>
            <a:r>
              <a:rPr lang="zh-CN" altLang="en-US" sz="1000" dirty="0">
                <a:latin typeface="Cambria"/>
                <a:cs typeface="Times New Roman"/>
              </a:rPr>
              <a:t>受邀</a:t>
            </a:r>
            <a:r>
              <a:rPr lang="en-US" sz="1000" b="1" dirty="0">
                <a:latin typeface="Cambria"/>
                <a:ea typeface="宋体"/>
                <a:cs typeface="Times New Roman"/>
              </a:rPr>
              <a:t>4.11</a:t>
            </a:r>
            <a:r>
              <a:rPr lang="zh-CN" altLang="en-US" sz="1000" b="1" dirty="0">
                <a:latin typeface="Cambria"/>
                <a:cs typeface="Times New Roman"/>
              </a:rPr>
              <a:t>日晚登上</a:t>
            </a:r>
            <a:r>
              <a:rPr lang="en-US" sz="1000" b="1" dirty="0">
                <a:latin typeface="Cambria"/>
                <a:ea typeface="宋体"/>
                <a:cs typeface="Times New Roman"/>
              </a:rPr>
              <a:t>The Royal Albatross</a:t>
            </a:r>
            <a:r>
              <a:rPr lang="zh-CN" altLang="en-US" sz="1000" b="1" dirty="0">
                <a:latin typeface="Cambria"/>
                <a:cs typeface="Times New Roman"/>
              </a:rPr>
              <a:t>参加马胜</a:t>
            </a:r>
            <a:r>
              <a:rPr lang="en-US" sz="1000" b="1" dirty="0">
                <a:latin typeface="Cambria"/>
                <a:ea typeface="宋体"/>
                <a:cs typeface="Times New Roman"/>
              </a:rPr>
              <a:t>VVIP</a:t>
            </a:r>
            <a:r>
              <a:rPr lang="zh-CN" altLang="en-US" sz="1000" b="1" dirty="0">
                <a:latin typeface="Cambria"/>
                <a:cs typeface="Times New Roman"/>
              </a:rPr>
              <a:t>派</a:t>
            </a:r>
            <a:r>
              <a:rPr lang="zh-CN" altLang="en-US" sz="1000" b="1" dirty="0" smtClean="0">
                <a:latin typeface="Cambria"/>
                <a:cs typeface="Times New Roman"/>
              </a:rPr>
              <a:t>对</a:t>
            </a:r>
            <a:endParaRPr lang="en-US" altLang="zh-CN" sz="1100" dirty="0" smtClean="0">
              <a:latin typeface="Cambria"/>
              <a:ea typeface="MS Mincho"/>
              <a:cs typeface="Times New Roman"/>
            </a:endParaRPr>
          </a:p>
          <a:p>
            <a:pPr marR="0" lvl="0">
              <a:lnSpc>
                <a:spcPct val="115000"/>
              </a:lnSpc>
              <a:spcBef>
                <a:spcPts val="0"/>
              </a:spcBef>
              <a:spcAft>
                <a:spcPts val="0"/>
              </a:spcAft>
            </a:pPr>
            <a:r>
              <a:rPr lang="en-US" altLang="zh-CN" sz="1000" b="1" dirty="0" smtClean="0">
                <a:latin typeface="Cambria"/>
                <a:ea typeface="MS Mincho"/>
                <a:cs typeface="Times New Roman"/>
              </a:rPr>
              <a:t>**</a:t>
            </a:r>
            <a:r>
              <a:rPr lang="zh-CN" altLang="en-US" sz="800" b="1" dirty="0" smtClean="0">
                <a:latin typeface="Cambria"/>
                <a:cs typeface="Times New Roman"/>
              </a:rPr>
              <a:t>如</a:t>
            </a:r>
            <a:r>
              <a:rPr lang="zh-CN" altLang="en-US" sz="800" b="1" dirty="0">
                <a:latin typeface="Cambria"/>
                <a:cs typeface="Times New Roman"/>
              </a:rPr>
              <a:t>果去往同一个国家的客人不足</a:t>
            </a:r>
            <a:r>
              <a:rPr lang="en-US" sz="800" b="1" dirty="0">
                <a:latin typeface="Cambria"/>
                <a:ea typeface="宋体"/>
                <a:cs typeface="Times New Roman"/>
              </a:rPr>
              <a:t>8</a:t>
            </a:r>
            <a:r>
              <a:rPr lang="zh-CN" altLang="en-US" sz="800" b="1" dirty="0">
                <a:latin typeface="Cambria"/>
                <a:cs typeface="Times New Roman"/>
              </a:rPr>
              <a:t>人，私人飞机会飞到另外一个地方继续载客</a:t>
            </a:r>
            <a:r>
              <a:rPr lang="zh-CN" altLang="en-US" sz="800" b="1" dirty="0" smtClean="0">
                <a:latin typeface="Cambria"/>
                <a:cs typeface="Times New Roman"/>
              </a:rPr>
              <a:t>，</a:t>
            </a:r>
            <a:endParaRPr lang="en-US" altLang="zh-CN" sz="800" b="1" dirty="0" smtClean="0">
              <a:latin typeface="Cambria"/>
              <a:cs typeface="Times New Roman"/>
            </a:endParaRPr>
          </a:p>
          <a:p>
            <a:pPr marR="0" lvl="0">
              <a:lnSpc>
                <a:spcPct val="115000"/>
              </a:lnSpc>
              <a:spcBef>
                <a:spcPts val="0"/>
              </a:spcBef>
              <a:spcAft>
                <a:spcPts val="0"/>
              </a:spcAft>
            </a:pPr>
            <a:r>
              <a:rPr lang="en-US" altLang="zh-CN" sz="800" b="1" dirty="0">
                <a:latin typeface="Cambria"/>
                <a:cs typeface="Times New Roman"/>
              </a:rPr>
              <a:t> </a:t>
            </a:r>
            <a:r>
              <a:rPr lang="en-US" altLang="zh-CN" sz="800" b="1" dirty="0" smtClean="0">
                <a:latin typeface="Cambria"/>
                <a:cs typeface="Times New Roman"/>
              </a:rPr>
              <a:t>   </a:t>
            </a:r>
            <a:r>
              <a:rPr lang="zh-CN" altLang="en-US" sz="800" b="1" dirty="0" smtClean="0">
                <a:latin typeface="Cambria"/>
                <a:cs typeface="Times New Roman"/>
              </a:rPr>
              <a:t>以</a:t>
            </a:r>
            <a:r>
              <a:rPr lang="zh-CN" altLang="en-US" sz="800" b="1" dirty="0">
                <a:latin typeface="Cambria"/>
                <a:cs typeface="Times New Roman"/>
              </a:rPr>
              <a:t>确保每次航行上的马胜伙伴人数均为</a:t>
            </a:r>
            <a:r>
              <a:rPr lang="en-US" sz="800" b="1" dirty="0">
                <a:latin typeface="Cambria"/>
                <a:ea typeface="宋体"/>
                <a:cs typeface="Times New Roman"/>
              </a:rPr>
              <a:t>12</a:t>
            </a:r>
            <a:r>
              <a:rPr lang="zh-CN" altLang="en-US" sz="800" b="1" dirty="0" smtClean="0">
                <a:latin typeface="Cambria"/>
                <a:cs typeface="Times New Roman"/>
              </a:rPr>
              <a:t>人</a:t>
            </a:r>
            <a:r>
              <a:rPr lang="en-US" altLang="zh-CN" sz="800" b="1" dirty="0">
                <a:latin typeface="Cambria"/>
                <a:cs typeface="Times New Roman"/>
              </a:rPr>
              <a:t>.</a:t>
            </a:r>
            <a:r>
              <a:rPr lang="en-US" sz="800" dirty="0" smtClean="0"/>
              <a:t>       </a:t>
            </a:r>
            <a:endParaRPr lang="en-US" sz="800" b="1" i="1" dirty="0" smtClean="0"/>
          </a:p>
          <a:p>
            <a:pPr algn="ctr">
              <a:lnSpc>
                <a:spcPct val="115000"/>
              </a:lnSpc>
            </a:pPr>
            <a:r>
              <a:rPr lang="zh-CN" altLang="en-US" sz="1400" b="1" dirty="0">
                <a:solidFill>
                  <a:srgbClr val="FF0000"/>
                </a:solidFill>
                <a:latin typeface="Cambria"/>
                <a:ea typeface="MS Mincho"/>
                <a:cs typeface="Times New Roman"/>
              </a:rPr>
              <a:t>现在就来报名吧</a:t>
            </a:r>
            <a:r>
              <a:rPr lang="en-US" sz="1400" b="1" dirty="0">
                <a:solidFill>
                  <a:srgbClr val="FF0000"/>
                </a:solidFill>
                <a:latin typeface="Cambria"/>
                <a:ea typeface="宋体"/>
                <a:cs typeface="Times New Roman"/>
              </a:rPr>
              <a:t>! </a:t>
            </a:r>
            <a:r>
              <a:rPr lang="zh-CN" altLang="en-US" sz="1400" b="1" dirty="0">
                <a:solidFill>
                  <a:srgbClr val="FF0000"/>
                </a:solidFill>
                <a:latin typeface="Cambria"/>
                <a:ea typeface="MS Mincho"/>
                <a:cs typeface="Times New Roman"/>
              </a:rPr>
              <a:t>让我们一起撼动整个世界</a:t>
            </a:r>
            <a:r>
              <a:rPr lang="en-US" sz="1400" b="1" dirty="0">
                <a:solidFill>
                  <a:srgbClr val="FF0000"/>
                </a:solidFill>
                <a:latin typeface="Cambria"/>
                <a:ea typeface="MS Mincho"/>
                <a:cs typeface="Times New Roman"/>
              </a:rPr>
              <a:t>!!!</a:t>
            </a:r>
            <a:endParaRPr lang="en-US" sz="1050" dirty="0">
              <a:effectLst/>
              <a:latin typeface="Cambria"/>
              <a:ea typeface="MS Mincho"/>
              <a:cs typeface="Times New Roman"/>
            </a:endParaRPr>
          </a:p>
        </p:txBody>
      </p:sp>
      <p:pic>
        <p:nvPicPr>
          <p:cNvPr id="7" name="Picture 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 y="152399"/>
            <a:ext cx="1752601" cy="823885"/>
          </a:xfrm>
          <a:prstGeom prst="rect">
            <a:avLst/>
          </a:prstGeom>
        </p:spPr>
      </p:pic>
      <p:pic>
        <p:nvPicPr>
          <p:cNvPr id="6" name="Picture 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676400" y="370555"/>
            <a:ext cx="1066800" cy="484327"/>
          </a:xfrm>
          <a:prstGeom prst="rect">
            <a:avLst/>
          </a:prstGeom>
        </p:spPr>
      </p:pic>
    </p:spTree>
    <p:extLst>
      <p:ext uri="{BB962C8B-B14F-4D97-AF65-F5344CB8AC3E}">
        <p14:creationId xmlns:p14="http://schemas.microsoft.com/office/powerpoint/2010/main" val="22096611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6857999" cy="9144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6592" y="2286000"/>
            <a:ext cx="3886821" cy="2587694"/>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056588" y="4873694"/>
            <a:ext cx="3801407" cy="1755706"/>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43216" y="4693085"/>
            <a:ext cx="1247984" cy="830570"/>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70777" y="4693085"/>
            <a:ext cx="1234535" cy="830570"/>
          </a:xfrm>
          <a:prstGeom prst="rect">
            <a:avLst/>
          </a:prstGeom>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94337" y="8210550"/>
            <a:ext cx="2352879" cy="1018655"/>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94337" y="6838950"/>
            <a:ext cx="2352879" cy="1371600"/>
          </a:xfrm>
          <a:prstGeom prst="rect">
            <a:avLst/>
          </a:prstGeom>
        </p:spPr>
      </p:pic>
      <p:sp>
        <p:nvSpPr>
          <p:cNvPr id="5" name="Rectangle 4"/>
          <p:cNvSpPr/>
          <p:nvPr/>
        </p:nvSpPr>
        <p:spPr>
          <a:xfrm>
            <a:off x="152399" y="304800"/>
            <a:ext cx="6553200" cy="9254072"/>
          </a:xfrm>
          <a:prstGeom prst="rect">
            <a:avLst/>
          </a:prstGeom>
        </p:spPr>
        <p:txBody>
          <a:bodyPr wrap="square">
            <a:spAutoFit/>
          </a:bodyPr>
          <a:lstStyle/>
          <a:p>
            <a:pPr algn="r"/>
            <a:r>
              <a:rPr lang="ja-JP" altLang="en-US" sz="1400" b="1" dirty="0">
                <a:solidFill>
                  <a:srgbClr val="FF0000"/>
                </a:solidFill>
              </a:rPr>
              <a:t>シンガポール・ヨットショー・ライフスタイ</a:t>
            </a:r>
            <a:r>
              <a:rPr lang="ja-JP" altLang="en-US" sz="1400" b="1" dirty="0" smtClean="0">
                <a:solidFill>
                  <a:srgbClr val="FF0000"/>
                </a:solidFill>
              </a:rPr>
              <a:t>ル・</a:t>
            </a:r>
            <a:r>
              <a:rPr lang="ja-JP" altLang="en-US" sz="1400" b="1" dirty="0">
                <a:solidFill>
                  <a:srgbClr val="FF0000"/>
                </a:solidFill>
              </a:rPr>
              <a:t>インセンティブ</a:t>
            </a:r>
          </a:p>
          <a:p>
            <a:pPr algn="r"/>
            <a:r>
              <a:rPr lang="en-US" altLang="ja-JP" sz="1000" b="1" dirty="0"/>
              <a:t>2014</a:t>
            </a:r>
            <a:r>
              <a:rPr lang="ja-JP" altLang="en-US" sz="1000" b="1" dirty="0"/>
              <a:t>年４月</a:t>
            </a:r>
            <a:r>
              <a:rPr lang="en-US" altLang="ja-JP" sz="1000" b="1" dirty="0"/>
              <a:t>10</a:t>
            </a:r>
            <a:r>
              <a:rPr lang="ja-JP" altLang="en-US" sz="1000" b="1" dirty="0"/>
              <a:t>日</a:t>
            </a:r>
            <a:r>
              <a:rPr lang="en-US" altLang="ja-JP" sz="1000" b="1" dirty="0"/>
              <a:t>〜13</a:t>
            </a:r>
            <a:r>
              <a:rPr lang="ja-JP" altLang="en-US" sz="1000" b="1" dirty="0"/>
              <a:t>日</a:t>
            </a:r>
          </a:p>
          <a:p>
            <a:pPr algn="r"/>
            <a:r>
              <a:rPr lang="ja-JP" altLang="en-US" sz="1000" b="1" dirty="0" smtClean="0"/>
              <a:t>シ</a:t>
            </a:r>
            <a:r>
              <a:rPr lang="ja-JP" altLang="en-US" sz="1000" b="1" dirty="0"/>
              <a:t>ンガポール・</a:t>
            </a:r>
            <a:r>
              <a:rPr lang="en-US" altLang="ja-JP" sz="1000" b="1" dirty="0"/>
              <a:t>One15 </a:t>
            </a:r>
            <a:r>
              <a:rPr lang="ja-JP" altLang="en-US" sz="1000" b="1" dirty="0"/>
              <a:t>マリーナクラブ・セントーサ </a:t>
            </a:r>
          </a:p>
          <a:p>
            <a:r>
              <a:rPr lang="en-US" sz="1000" dirty="0"/>
              <a:t> </a:t>
            </a:r>
            <a:endParaRPr lang="en-US" sz="1000" dirty="0" smtClean="0">
              <a:effectLst/>
            </a:endParaRPr>
          </a:p>
          <a:p>
            <a:pPr algn="just"/>
            <a:r>
              <a:rPr lang="zh-CN" altLang="en-US" sz="900" dirty="0">
                <a:solidFill>
                  <a:srgbClr val="808080"/>
                </a:solidFill>
                <a:ea typeface="MS Mincho"/>
              </a:rPr>
              <a:t>マキシム・キャピタル・リミテッドにとって、アジア太平洋地域でもっとも素晴らしく、権威のあるライフスタイル・イベントであるシンガポール・ヨットショー</a:t>
            </a:r>
            <a:r>
              <a:rPr lang="en-US" sz="900" dirty="0">
                <a:solidFill>
                  <a:srgbClr val="808080"/>
                </a:solidFill>
              </a:rPr>
              <a:t>2014</a:t>
            </a:r>
            <a:r>
              <a:rPr lang="zh-CN" altLang="en-US" sz="900" dirty="0">
                <a:solidFill>
                  <a:srgbClr val="808080"/>
                </a:solidFill>
                <a:ea typeface="MS Mincho"/>
              </a:rPr>
              <a:t>のメインスポンサーになったことは、大変光栄なことです。シンガポールとシンガポール・ヨットショーは世界でもっとも高級なボートや、秘蔵の豪華なスーパーヨットを、アジアでもっとも豊かなコミュニティーに先導して紹介します。モナコ・ヨットショーと、フォートフローダーテール国際ボートショーのあと、世界の注目はシンガポール・ヨットショーに集まっています。</a:t>
            </a:r>
            <a:endParaRPr lang="en-US" sz="900" dirty="0"/>
          </a:p>
          <a:p>
            <a:pPr algn="just"/>
            <a:r>
              <a:rPr lang="en-US" sz="900" dirty="0">
                <a:solidFill>
                  <a:srgbClr val="808080"/>
                </a:solidFill>
              </a:rPr>
              <a:t> </a:t>
            </a:r>
            <a:endParaRPr lang="en-US" sz="900" dirty="0"/>
          </a:p>
          <a:p>
            <a:pPr algn="just"/>
            <a:r>
              <a:rPr lang="zh-CN" altLang="en-US" sz="900" dirty="0">
                <a:solidFill>
                  <a:srgbClr val="808080"/>
                </a:solidFill>
                <a:ea typeface="MS Mincho"/>
              </a:rPr>
              <a:t>　史上初めて、世界でもっともユニークで豪華な帆船であり、スーパーヨットクラスの「ザ・ロイヤル・アルバトロス号」は今年のショーのスター的アトラクションとなるでしょう。この船は長さ</a:t>
            </a:r>
            <a:r>
              <a:rPr lang="en-US" sz="900" dirty="0">
                <a:solidFill>
                  <a:srgbClr val="808080"/>
                </a:solidFill>
              </a:rPr>
              <a:t>47</a:t>
            </a:r>
            <a:r>
              <a:rPr lang="zh-CN" altLang="en-US" sz="900" dirty="0">
                <a:solidFill>
                  <a:srgbClr val="808080"/>
                </a:solidFill>
                <a:ea typeface="MS Mincho"/>
              </a:rPr>
              <a:t>メートル、幅</a:t>
            </a:r>
            <a:r>
              <a:rPr lang="en-US" sz="900" dirty="0">
                <a:solidFill>
                  <a:srgbClr val="808080"/>
                </a:solidFill>
              </a:rPr>
              <a:t>34</a:t>
            </a:r>
            <a:r>
              <a:rPr lang="zh-CN" altLang="en-US" sz="900" dirty="0">
                <a:solidFill>
                  <a:srgbClr val="808080"/>
                </a:solidFill>
                <a:ea typeface="MS Mincho"/>
              </a:rPr>
              <a:t>メートル。</a:t>
            </a:r>
            <a:r>
              <a:rPr lang="en-US" sz="900" dirty="0">
                <a:solidFill>
                  <a:srgbClr val="808080"/>
                </a:solidFill>
              </a:rPr>
              <a:t>22</a:t>
            </a:r>
            <a:r>
              <a:rPr lang="zh-CN" altLang="en-US" sz="900" dirty="0">
                <a:solidFill>
                  <a:srgbClr val="808080"/>
                </a:solidFill>
                <a:ea typeface="MS Mincho"/>
              </a:rPr>
              <a:t>の帆を付けられる</a:t>
            </a:r>
            <a:r>
              <a:rPr lang="en-US" sz="900" dirty="0">
                <a:solidFill>
                  <a:srgbClr val="808080"/>
                </a:solidFill>
              </a:rPr>
              <a:t>4</a:t>
            </a:r>
            <a:r>
              <a:rPr lang="zh-CN" altLang="en-US" sz="900" dirty="0">
                <a:solidFill>
                  <a:srgbClr val="808080"/>
                </a:solidFill>
                <a:ea typeface="MS Mincho"/>
              </a:rPr>
              <a:t>本のアルミニウムのマストを持っています。このクラスの船でははじめて、</a:t>
            </a:r>
            <a:r>
              <a:rPr lang="en-US" sz="900" dirty="0">
                <a:solidFill>
                  <a:srgbClr val="808080"/>
                </a:solidFill>
              </a:rPr>
              <a:t>1</a:t>
            </a:r>
            <a:r>
              <a:rPr lang="zh-CN" altLang="en-US" sz="900" dirty="0">
                <a:solidFill>
                  <a:srgbClr val="808080"/>
                </a:solidFill>
                <a:ea typeface="MS Mincho"/>
              </a:rPr>
              <a:t>日に</a:t>
            </a:r>
            <a:r>
              <a:rPr lang="en-US" sz="900" dirty="0">
                <a:solidFill>
                  <a:srgbClr val="808080"/>
                </a:solidFill>
              </a:rPr>
              <a:t>149</a:t>
            </a:r>
            <a:r>
              <a:rPr lang="zh-CN" altLang="en-US" sz="900" dirty="0">
                <a:solidFill>
                  <a:srgbClr val="808080"/>
                </a:solidFill>
                <a:ea typeface="MS Mincho"/>
              </a:rPr>
              <a:t>人のゲストを運ぶことができます。</a:t>
            </a:r>
            <a:r>
              <a:rPr lang="en-US" sz="900" dirty="0">
                <a:solidFill>
                  <a:srgbClr val="808080"/>
                </a:solidFill>
              </a:rPr>
              <a:t>5</a:t>
            </a:r>
            <a:r>
              <a:rPr lang="zh-CN" altLang="en-US" sz="900" dirty="0">
                <a:solidFill>
                  <a:srgbClr val="808080"/>
                </a:solidFill>
                <a:ea typeface="MS Mincho"/>
              </a:rPr>
              <a:t>つの大きなエンスイートキャビンをつけると、それぞれに</a:t>
            </a:r>
            <a:r>
              <a:rPr lang="en-US" sz="900" dirty="0">
                <a:solidFill>
                  <a:srgbClr val="808080"/>
                </a:solidFill>
              </a:rPr>
              <a:t>10</a:t>
            </a:r>
            <a:r>
              <a:rPr lang="zh-CN" altLang="en-US" sz="900" dirty="0">
                <a:solidFill>
                  <a:srgbClr val="808080"/>
                </a:solidFill>
                <a:ea typeface="MS Mincho"/>
              </a:rPr>
              <a:t>人が宿泊でき、</a:t>
            </a:r>
            <a:r>
              <a:rPr lang="en-US" sz="900" dirty="0">
                <a:solidFill>
                  <a:srgbClr val="808080"/>
                </a:solidFill>
              </a:rPr>
              <a:t>200</a:t>
            </a:r>
            <a:r>
              <a:rPr lang="zh-CN" altLang="en-US" sz="900" dirty="0">
                <a:solidFill>
                  <a:srgbClr val="808080"/>
                </a:solidFill>
                <a:ea typeface="MS Mincho"/>
              </a:rPr>
              <a:t>人以上を収容できます。２つのバー、</a:t>
            </a:r>
            <a:r>
              <a:rPr lang="en-US" sz="900" dirty="0">
                <a:solidFill>
                  <a:srgbClr val="808080"/>
                </a:solidFill>
              </a:rPr>
              <a:t>270</a:t>
            </a:r>
            <a:r>
              <a:rPr lang="zh-CN" altLang="en-US" sz="900" dirty="0">
                <a:solidFill>
                  <a:srgbClr val="808080"/>
                </a:solidFill>
                <a:ea typeface="MS Mincho"/>
              </a:rPr>
              <a:t>度を見渡せるグランドサロンと、アートライトニング、オーディオ機器、ナビゲーションシステムがあります。</a:t>
            </a:r>
            <a:r>
              <a:rPr lang="en-US" sz="900" dirty="0">
                <a:solidFill>
                  <a:srgbClr val="808080"/>
                </a:solidFill>
              </a:rPr>
              <a:t>4</a:t>
            </a:r>
            <a:r>
              <a:rPr lang="zh-CN" altLang="en-US" sz="900" dirty="0">
                <a:solidFill>
                  <a:srgbClr val="808080"/>
                </a:solidFill>
                <a:ea typeface="MS Mincho"/>
              </a:rPr>
              <a:t>月</a:t>
            </a:r>
            <a:r>
              <a:rPr lang="en-US" sz="900" dirty="0">
                <a:solidFill>
                  <a:srgbClr val="808080"/>
                </a:solidFill>
              </a:rPr>
              <a:t>10</a:t>
            </a:r>
            <a:r>
              <a:rPr lang="zh-CN" altLang="en-US" sz="900" dirty="0">
                <a:solidFill>
                  <a:srgbClr val="808080"/>
                </a:solidFill>
                <a:ea typeface="MS Mincho"/>
              </a:rPr>
              <a:t>日と</a:t>
            </a:r>
            <a:r>
              <a:rPr lang="en-US" sz="900" dirty="0">
                <a:solidFill>
                  <a:srgbClr val="808080"/>
                </a:solidFill>
              </a:rPr>
              <a:t>11</a:t>
            </a:r>
            <a:r>
              <a:rPr lang="zh-CN" altLang="en-US" sz="900" dirty="0">
                <a:solidFill>
                  <a:srgbClr val="808080"/>
                </a:solidFill>
                <a:ea typeface="MS Mincho"/>
              </a:rPr>
              <a:t>日、私たちはロイヤル・アルバトロス号をプライベートに使うことができます。</a:t>
            </a:r>
            <a:endParaRPr lang="en-US" sz="900" dirty="0"/>
          </a:p>
          <a:p>
            <a:pPr algn="just"/>
            <a:r>
              <a:rPr lang="en-US" sz="1000" dirty="0">
                <a:solidFill>
                  <a:srgbClr val="808080"/>
                </a:solidFill>
              </a:rPr>
              <a:t> </a:t>
            </a:r>
            <a:endParaRPr lang="en-US" sz="1000" dirty="0"/>
          </a:p>
          <a:p>
            <a:r>
              <a:rPr lang="zh-CN" altLang="en-US" sz="1100" dirty="0">
                <a:solidFill>
                  <a:srgbClr val="808080"/>
                </a:solidFill>
                <a:latin typeface="Cambria"/>
                <a:ea typeface="MS Mincho"/>
              </a:rPr>
              <a:t>この記念すべきイベントを祝い、私たちは</a:t>
            </a:r>
            <a:r>
              <a:rPr lang="zh-CN" altLang="en-US" sz="1100" b="1" dirty="0">
                <a:solidFill>
                  <a:srgbClr val="808080"/>
                </a:solidFill>
                <a:latin typeface="Cambria"/>
                <a:ea typeface="MS Mincho"/>
              </a:rPr>
              <a:t>特別な方だけに</a:t>
            </a:r>
            <a:r>
              <a:rPr lang="zh-CN" altLang="en-US" sz="1100" b="1" dirty="0">
                <a:solidFill>
                  <a:srgbClr val="000090"/>
                </a:solidFill>
                <a:latin typeface="Cambria"/>
                <a:ea typeface="MS Mincho"/>
              </a:rPr>
              <a:t>限定した</a:t>
            </a:r>
            <a:r>
              <a:rPr lang="zh-CN" altLang="en-US" sz="1100" b="1" dirty="0">
                <a:solidFill>
                  <a:srgbClr val="808080"/>
                </a:solidFill>
                <a:latin typeface="Cambria"/>
                <a:ea typeface="MS Mincho"/>
              </a:rPr>
              <a:t>シンガポールヨットショー・ライフスタイルパッケージを、</a:t>
            </a:r>
            <a:r>
              <a:rPr lang="en-US" sz="1200" b="1" i="1" u="sng" dirty="0">
                <a:solidFill>
                  <a:srgbClr val="FF0000"/>
                </a:solidFill>
              </a:rPr>
              <a:t>2014</a:t>
            </a:r>
            <a:r>
              <a:rPr lang="zh-CN" altLang="en-US" sz="1200" b="1" i="1" u="sng" dirty="0">
                <a:solidFill>
                  <a:srgbClr val="FF0000"/>
                </a:solidFill>
                <a:latin typeface="Cambria"/>
                <a:ea typeface="MS Mincho"/>
              </a:rPr>
              <a:t>年</a:t>
            </a:r>
            <a:r>
              <a:rPr lang="en-US" sz="1200" b="1" i="1" u="sng" dirty="0">
                <a:solidFill>
                  <a:srgbClr val="FF0000"/>
                </a:solidFill>
              </a:rPr>
              <a:t>3</a:t>
            </a:r>
            <a:r>
              <a:rPr lang="zh-CN" altLang="en-US" sz="1200" b="1" i="1" u="sng" dirty="0">
                <a:solidFill>
                  <a:srgbClr val="FF0000"/>
                </a:solidFill>
                <a:latin typeface="Cambria"/>
                <a:ea typeface="MS Mincho"/>
              </a:rPr>
              <a:t>月</a:t>
            </a:r>
            <a:r>
              <a:rPr lang="en-US" sz="1200" b="1" i="1" u="sng" dirty="0">
                <a:solidFill>
                  <a:srgbClr val="FF0000"/>
                </a:solidFill>
              </a:rPr>
              <a:t>10</a:t>
            </a:r>
            <a:r>
              <a:rPr lang="zh-CN" altLang="en-US" sz="1200" b="1" i="1" u="sng" dirty="0">
                <a:solidFill>
                  <a:srgbClr val="FF0000"/>
                </a:solidFill>
                <a:latin typeface="Cambria"/>
                <a:ea typeface="MS Mincho"/>
              </a:rPr>
              <a:t>日にコミットされた方だけにご用意します</a:t>
            </a:r>
            <a:r>
              <a:rPr lang="zh-CN" altLang="en-US" sz="1200" b="1" i="1" u="sng" dirty="0" smtClean="0">
                <a:solidFill>
                  <a:srgbClr val="FF0000"/>
                </a:solidFill>
                <a:latin typeface="Cambria"/>
                <a:ea typeface="MS Mincho"/>
              </a:rPr>
              <a:t>。</a:t>
            </a:r>
            <a:r>
              <a:rPr lang="ja-JP" altLang="en-US" sz="1200" b="1" i="1" u="sng" dirty="0">
                <a:solidFill>
                  <a:srgbClr val="FF0000"/>
                </a:solidFill>
                <a:latin typeface="Cambria"/>
                <a:ea typeface="MS Mincho"/>
              </a:rPr>
              <a:t>支払いと登録は</a:t>
            </a:r>
            <a:r>
              <a:rPr lang="en-US" altLang="ja-JP" sz="1200" b="1" i="1" u="sng" dirty="0">
                <a:solidFill>
                  <a:srgbClr val="FF0000"/>
                </a:solidFill>
                <a:latin typeface="Cambria"/>
                <a:ea typeface="MS Mincho"/>
              </a:rPr>
              <a:t>2014</a:t>
            </a:r>
            <a:r>
              <a:rPr lang="ja-JP" altLang="en-US" sz="1200" b="1" i="1" u="sng" dirty="0">
                <a:solidFill>
                  <a:srgbClr val="FF0000"/>
                </a:solidFill>
                <a:latin typeface="Cambria"/>
                <a:ea typeface="MS Mincho"/>
              </a:rPr>
              <a:t>年</a:t>
            </a:r>
            <a:r>
              <a:rPr lang="en-US" altLang="ja-JP" sz="1200" b="1" i="1" u="sng" dirty="0">
                <a:solidFill>
                  <a:srgbClr val="FF0000"/>
                </a:solidFill>
                <a:latin typeface="Cambria"/>
                <a:ea typeface="MS Mincho"/>
              </a:rPr>
              <a:t>3</a:t>
            </a:r>
            <a:r>
              <a:rPr lang="ja-JP" altLang="en-US" sz="1200" b="1" i="1" u="sng" dirty="0">
                <a:solidFill>
                  <a:srgbClr val="FF0000"/>
                </a:solidFill>
                <a:latin typeface="Cambria"/>
                <a:ea typeface="MS Mincho"/>
              </a:rPr>
              <a:t>月</a:t>
            </a:r>
            <a:r>
              <a:rPr lang="en-US" altLang="ja-JP" sz="1200" b="1" i="1" u="sng" dirty="0">
                <a:solidFill>
                  <a:srgbClr val="FF0000"/>
                </a:solidFill>
                <a:latin typeface="Cambria"/>
                <a:ea typeface="MS Mincho"/>
              </a:rPr>
              <a:t>20</a:t>
            </a:r>
            <a:r>
              <a:rPr lang="ja-JP" altLang="en-US" sz="1200" b="1" i="1" u="sng" dirty="0">
                <a:solidFill>
                  <a:srgbClr val="FF0000"/>
                </a:solidFill>
                <a:latin typeface="Cambria"/>
                <a:ea typeface="MS Mincho"/>
              </a:rPr>
              <a:t>日までに済ませる必要があります</a:t>
            </a:r>
            <a:endParaRPr lang="en-US" sz="1200" dirty="0"/>
          </a:p>
          <a:p>
            <a:endParaRPr lang="en-US" sz="1100" b="1" dirty="0" smtClean="0">
              <a:solidFill>
                <a:srgbClr val="FF0000"/>
              </a:solidFill>
            </a:endParaRPr>
          </a:p>
          <a:p>
            <a:r>
              <a:rPr lang="en-US" sz="1100" b="1" dirty="0" smtClean="0">
                <a:solidFill>
                  <a:srgbClr val="FF0000"/>
                </a:solidFill>
              </a:rPr>
              <a:t>30,000USD</a:t>
            </a:r>
            <a:r>
              <a:rPr lang="en-US" altLang="zh-CN" sz="1100" b="1" dirty="0" smtClean="0">
                <a:solidFill>
                  <a:srgbClr val="FF0000"/>
                </a:solidFill>
              </a:rPr>
              <a:t>〜</a:t>
            </a:r>
            <a:r>
              <a:rPr lang="en-US" sz="1100" b="1" dirty="0" smtClean="0">
                <a:solidFill>
                  <a:srgbClr val="FF0000"/>
                </a:solidFill>
              </a:rPr>
              <a:t>99,000USD</a:t>
            </a:r>
            <a:r>
              <a:rPr lang="zh-CN" altLang="en-US" sz="1100" b="1" dirty="0">
                <a:solidFill>
                  <a:srgbClr val="FF0000"/>
                </a:solidFill>
              </a:rPr>
              <a:t>にサインアップされた方は以下を</a:t>
            </a:r>
            <a:r>
              <a:rPr lang="zh-CN" altLang="en-US" sz="1100" b="1" u="sng" dirty="0">
                <a:solidFill>
                  <a:srgbClr val="FF0000"/>
                </a:solidFill>
              </a:rPr>
              <a:t>お楽しみいただけます</a:t>
            </a:r>
            <a:r>
              <a:rPr lang="zh-CN" altLang="en-US" sz="1100" b="1" dirty="0">
                <a:solidFill>
                  <a:srgbClr val="FF0000"/>
                </a:solidFill>
              </a:rPr>
              <a:t>（</a:t>
            </a:r>
            <a:r>
              <a:rPr lang="en-US" sz="1100" b="1" dirty="0">
                <a:solidFill>
                  <a:srgbClr val="FF0000"/>
                </a:solidFill>
              </a:rPr>
              <a:t>1</a:t>
            </a:r>
            <a:r>
              <a:rPr lang="zh-CN" altLang="en-US" sz="1100" b="1" dirty="0">
                <a:solidFill>
                  <a:srgbClr val="FF0000"/>
                </a:solidFill>
              </a:rPr>
              <a:t>名様）</a:t>
            </a:r>
            <a:endParaRPr lang="en-US" sz="1100" b="1" dirty="0">
              <a:solidFill>
                <a:srgbClr val="FF0000"/>
              </a:solidFill>
            </a:endParaRPr>
          </a:p>
          <a:p>
            <a:pPr marL="171450" lvl="0" indent="-171450">
              <a:buFont typeface="Arial" pitchFamily="34" charset="0"/>
              <a:buChar char="•"/>
            </a:pPr>
            <a:r>
              <a:rPr lang="en-US" sz="1100" dirty="0"/>
              <a:t>5</a:t>
            </a:r>
            <a:r>
              <a:rPr lang="zh-CN" altLang="en-US" sz="1100" dirty="0"/>
              <a:t>つ星ホテルへの</a:t>
            </a:r>
            <a:r>
              <a:rPr lang="en-US" sz="1100" dirty="0"/>
              <a:t>3</a:t>
            </a:r>
            <a:r>
              <a:rPr lang="zh-CN" altLang="en-US" sz="1100" dirty="0"/>
              <a:t>泊</a:t>
            </a:r>
            <a:r>
              <a:rPr lang="en-US" sz="1100" dirty="0"/>
              <a:t>4</a:t>
            </a:r>
            <a:r>
              <a:rPr lang="zh-CN" altLang="en-US" sz="1100" dirty="0"/>
              <a:t>日の滞在（原則ツインをシェア）</a:t>
            </a:r>
            <a:endParaRPr lang="en-US" sz="1100" dirty="0"/>
          </a:p>
          <a:p>
            <a:pPr marL="171450" lvl="0" indent="-171450">
              <a:buFont typeface="Arial" pitchFamily="34" charset="0"/>
              <a:buChar char="•"/>
            </a:pPr>
            <a:r>
              <a:rPr lang="zh-CN" altLang="en-US" sz="1100" dirty="0" smtClean="0"/>
              <a:t>飛</a:t>
            </a:r>
            <a:r>
              <a:rPr lang="zh-CN" altLang="en-US" sz="1100" dirty="0"/>
              <a:t>行機チケット代</a:t>
            </a:r>
            <a:r>
              <a:rPr lang="zh-CN" altLang="en-US" sz="1100" dirty="0" smtClean="0"/>
              <a:t>の</a:t>
            </a:r>
            <a:r>
              <a:rPr lang="en-US" sz="1100" dirty="0" smtClean="0"/>
              <a:t>500CP1</a:t>
            </a:r>
            <a:r>
              <a:rPr lang="zh-CN" altLang="en-US" sz="1100" dirty="0" smtClean="0"/>
              <a:t>相</a:t>
            </a:r>
            <a:r>
              <a:rPr lang="zh-CN" altLang="en-US" sz="1100" dirty="0"/>
              <a:t>当の返還</a:t>
            </a:r>
            <a:endParaRPr lang="en-US" sz="1100" dirty="0"/>
          </a:p>
          <a:p>
            <a:pPr marL="171450" lvl="0" indent="-171450">
              <a:buFont typeface="Arial" pitchFamily="34" charset="0"/>
              <a:buChar char="•"/>
            </a:pPr>
            <a:r>
              <a:rPr lang="zh-CN" altLang="en-US" sz="1100" dirty="0"/>
              <a:t>エアポートへの往復送迎</a:t>
            </a:r>
            <a:endParaRPr lang="en-US" sz="1100" dirty="0"/>
          </a:p>
          <a:p>
            <a:pPr marL="171450" lvl="0" indent="-171450">
              <a:buFont typeface="Arial" pitchFamily="34" charset="0"/>
              <a:buChar char="•"/>
            </a:pPr>
            <a:r>
              <a:rPr lang="en-US" sz="1100" dirty="0"/>
              <a:t>4</a:t>
            </a:r>
            <a:r>
              <a:rPr lang="zh-CN" altLang="en-US" sz="1100" dirty="0"/>
              <a:t>日間のシンガポール・ヨット・ショーへの</a:t>
            </a:r>
            <a:r>
              <a:rPr lang="en-US" sz="1100" dirty="0"/>
              <a:t>VIP</a:t>
            </a:r>
            <a:r>
              <a:rPr lang="zh-CN" altLang="en-US" sz="1100" dirty="0"/>
              <a:t>パス</a:t>
            </a:r>
            <a:endParaRPr lang="en-US" sz="1100" dirty="0"/>
          </a:p>
          <a:p>
            <a:pPr marL="171450" lvl="0" indent="-171450">
              <a:buFont typeface="Arial" pitchFamily="34" charset="0"/>
              <a:buChar char="•"/>
            </a:pPr>
            <a:r>
              <a:rPr lang="en-US" sz="1100" b="1" dirty="0"/>
              <a:t>4</a:t>
            </a:r>
            <a:r>
              <a:rPr lang="zh-CN" altLang="en-US" sz="1100" b="1" dirty="0"/>
              <a:t>月</a:t>
            </a:r>
            <a:r>
              <a:rPr lang="en-US" sz="1100" b="1" dirty="0"/>
              <a:t>10</a:t>
            </a:r>
            <a:r>
              <a:rPr lang="zh-CN" altLang="en-US" sz="1100" b="1" dirty="0"/>
              <a:t>日夜、ロイヤル・アルバトロス号でのマキシム</a:t>
            </a:r>
            <a:r>
              <a:rPr lang="en-US" sz="1100" b="1" dirty="0"/>
              <a:t>BBQ</a:t>
            </a:r>
            <a:r>
              <a:rPr lang="zh-CN" altLang="en-US" sz="1100" b="1" dirty="0"/>
              <a:t>パーティーへのご招待</a:t>
            </a:r>
            <a:endParaRPr lang="en-US" sz="1100" b="1" dirty="0"/>
          </a:p>
          <a:p>
            <a:endParaRPr lang="en-US" sz="1100" b="1" dirty="0" smtClean="0"/>
          </a:p>
          <a:p>
            <a:r>
              <a:rPr lang="en-US" sz="1200" b="1" dirty="0">
                <a:solidFill>
                  <a:srgbClr val="FF0000"/>
                </a:solidFill>
              </a:rPr>
              <a:t>100,000USD</a:t>
            </a:r>
            <a:r>
              <a:rPr lang="en-US" altLang="zh-CN" sz="1200" b="1" dirty="0">
                <a:solidFill>
                  <a:srgbClr val="FF0000"/>
                </a:solidFill>
              </a:rPr>
              <a:t>〜</a:t>
            </a:r>
            <a:r>
              <a:rPr lang="en-US" sz="1200" b="1" dirty="0">
                <a:solidFill>
                  <a:srgbClr val="FF0000"/>
                </a:solidFill>
              </a:rPr>
              <a:t>499,000USD</a:t>
            </a:r>
            <a:r>
              <a:rPr lang="zh-CN" altLang="en-US" sz="1200" b="1" dirty="0">
                <a:solidFill>
                  <a:srgbClr val="FF0000"/>
                </a:solidFill>
              </a:rPr>
              <a:t>にサインアップされた方は以下を</a:t>
            </a:r>
            <a:r>
              <a:rPr lang="zh-CN" altLang="en-US" sz="1200" b="1" u="sng" dirty="0">
                <a:solidFill>
                  <a:srgbClr val="FF0000"/>
                </a:solidFill>
              </a:rPr>
              <a:t>お楽しみいただけます</a:t>
            </a:r>
            <a:r>
              <a:rPr lang="zh-CN" altLang="en-US" sz="1200" b="1" dirty="0" smtClean="0">
                <a:solidFill>
                  <a:srgbClr val="FF0000"/>
                </a:solidFill>
              </a:rPr>
              <a:t>（</a:t>
            </a:r>
            <a:r>
              <a:rPr lang="en-US" altLang="zh-CN" sz="1200" b="1" dirty="0">
                <a:solidFill>
                  <a:srgbClr val="FF0000"/>
                </a:solidFill>
              </a:rPr>
              <a:t>1</a:t>
            </a:r>
            <a:r>
              <a:rPr lang="zh-CN" altLang="en-US" sz="1200" b="1" dirty="0" smtClean="0">
                <a:solidFill>
                  <a:srgbClr val="FF0000"/>
                </a:solidFill>
              </a:rPr>
              <a:t>名</a:t>
            </a:r>
            <a:r>
              <a:rPr lang="zh-CN" altLang="en-US" sz="1200" b="1" dirty="0">
                <a:solidFill>
                  <a:srgbClr val="FF0000"/>
                </a:solidFill>
              </a:rPr>
              <a:t>様</a:t>
            </a:r>
            <a:r>
              <a:rPr lang="zh-CN" altLang="en-US" sz="1200" b="1" dirty="0" smtClean="0">
                <a:solidFill>
                  <a:srgbClr val="FF0000"/>
                </a:solidFill>
              </a:rPr>
              <a:t>）</a:t>
            </a:r>
            <a:endParaRPr lang="en-US" sz="1200" b="1" dirty="0">
              <a:solidFill>
                <a:srgbClr val="FF0000"/>
              </a:solidFill>
            </a:endParaRPr>
          </a:p>
          <a:p>
            <a:pPr marL="171450" lvl="0" indent="-171450">
              <a:buFont typeface="Arial" pitchFamily="34" charset="0"/>
              <a:buChar char="•"/>
            </a:pPr>
            <a:r>
              <a:rPr lang="en-US" altLang="ja-JP" sz="1100" b="1" dirty="0">
                <a:solidFill>
                  <a:srgbClr val="FF0000"/>
                </a:solidFill>
              </a:rPr>
              <a:t>1</a:t>
            </a:r>
            <a:r>
              <a:rPr lang="ja-JP" altLang="en-US" sz="1100" b="1" dirty="0">
                <a:solidFill>
                  <a:srgbClr val="FF0000"/>
                </a:solidFill>
              </a:rPr>
              <a:t>カラットのダイヤモンドリングを無料で差し上げます。</a:t>
            </a:r>
            <a:endParaRPr lang="en-US" sz="1100" b="1" dirty="0" smtClean="0">
              <a:solidFill>
                <a:srgbClr val="FF0000"/>
              </a:solidFill>
            </a:endParaRPr>
          </a:p>
          <a:p>
            <a:pPr marL="171450" lvl="0" indent="-171450">
              <a:buFont typeface="Arial" pitchFamily="34" charset="0"/>
              <a:buChar char="•"/>
            </a:pPr>
            <a:r>
              <a:rPr lang="en-US" sz="1100" b="1" dirty="0" smtClean="0"/>
              <a:t>5</a:t>
            </a:r>
            <a:r>
              <a:rPr lang="zh-CN" altLang="en-US" sz="1100" b="1" dirty="0"/>
              <a:t>つ星ホテルへの</a:t>
            </a:r>
            <a:r>
              <a:rPr lang="en-US" sz="1100" b="1" dirty="0"/>
              <a:t>3</a:t>
            </a:r>
            <a:r>
              <a:rPr lang="zh-CN" altLang="en-US" sz="1100" b="1" dirty="0"/>
              <a:t>泊</a:t>
            </a:r>
            <a:r>
              <a:rPr lang="en-US" sz="1100" b="1" dirty="0"/>
              <a:t>4</a:t>
            </a:r>
            <a:r>
              <a:rPr lang="zh-CN" altLang="en-US" sz="1100" b="1" dirty="0"/>
              <a:t>日の滞在</a:t>
            </a:r>
            <a:r>
              <a:rPr lang="en-US" sz="1100" b="1" dirty="0"/>
              <a:t>- </a:t>
            </a:r>
            <a:r>
              <a:rPr lang="zh-CN" altLang="en-US" sz="1100" b="1" dirty="0"/>
              <a:t>プレミアムルー</a:t>
            </a:r>
            <a:r>
              <a:rPr lang="zh-CN" altLang="en-US" sz="1100" b="1" dirty="0" smtClean="0"/>
              <a:t>ム</a:t>
            </a:r>
            <a:r>
              <a:rPr lang="zh-CN" altLang="en-US" sz="1100" b="1" dirty="0"/>
              <a:t>（原則ツインをシェア）</a:t>
            </a:r>
            <a:endParaRPr lang="en-US" sz="1100" b="1" dirty="0"/>
          </a:p>
          <a:p>
            <a:pPr marL="171450" lvl="0" indent="-171450">
              <a:buFont typeface="Arial" pitchFamily="34" charset="0"/>
              <a:buChar char="•"/>
            </a:pPr>
            <a:r>
              <a:rPr lang="zh-CN" altLang="en-US" sz="1100" b="1" dirty="0"/>
              <a:t>飛行機チケット代の</a:t>
            </a:r>
            <a:r>
              <a:rPr lang="en-US" sz="1100" b="1" dirty="0"/>
              <a:t>500CP1</a:t>
            </a:r>
            <a:r>
              <a:rPr lang="zh-CN" altLang="en-US" sz="1100" b="1" dirty="0"/>
              <a:t>相当の返還</a:t>
            </a:r>
            <a:endParaRPr lang="en-US" sz="1100" b="1" dirty="0"/>
          </a:p>
          <a:p>
            <a:pPr marL="171450" lvl="0" indent="-171450">
              <a:buFont typeface="Arial" pitchFamily="34" charset="0"/>
              <a:buChar char="•"/>
            </a:pPr>
            <a:r>
              <a:rPr lang="zh-CN" altLang="en-US" sz="1100" b="1" dirty="0" smtClean="0"/>
              <a:t>リ</a:t>
            </a:r>
            <a:r>
              <a:rPr lang="zh-CN" altLang="en-US" sz="1100" b="1" dirty="0"/>
              <a:t>ムジンにてエアポートへの往復送迎</a:t>
            </a:r>
            <a:endParaRPr lang="en-US" sz="1100" b="1" dirty="0"/>
          </a:p>
          <a:p>
            <a:pPr marL="171450" lvl="0" indent="-171450">
              <a:buFont typeface="Arial" pitchFamily="34" charset="0"/>
              <a:buChar char="•"/>
            </a:pPr>
            <a:r>
              <a:rPr lang="en-US" sz="1100" b="1" dirty="0"/>
              <a:t>4</a:t>
            </a:r>
            <a:r>
              <a:rPr lang="zh-CN" altLang="en-US" sz="1100" b="1" dirty="0"/>
              <a:t>日間のシンガポール・ヨット・ショーへのシルバー</a:t>
            </a:r>
            <a:r>
              <a:rPr lang="en-US" sz="1100" b="1" dirty="0"/>
              <a:t>VIP</a:t>
            </a:r>
            <a:r>
              <a:rPr lang="zh-CN" altLang="en-US" sz="1100" b="1" dirty="0"/>
              <a:t>パス</a:t>
            </a:r>
            <a:endParaRPr lang="en-US" sz="1100" b="1" dirty="0"/>
          </a:p>
          <a:p>
            <a:pPr marL="171450" lvl="0" indent="-171450">
              <a:buFont typeface="Arial" pitchFamily="34" charset="0"/>
              <a:buChar char="•"/>
            </a:pPr>
            <a:r>
              <a:rPr lang="en-US" sz="1100" b="1" dirty="0"/>
              <a:t>4</a:t>
            </a:r>
            <a:r>
              <a:rPr lang="zh-CN" altLang="en-US" sz="1100" b="1" dirty="0"/>
              <a:t>月</a:t>
            </a:r>
            <a:r>
              <a:rPr lang="en-US" sz="1100" b="1" dirty="0"/>
              <a:t>11</a:t>
            </a:r>
            <a:r>
              <a:rPr lang="zh-CN" altLang="en-US" sz="1100" b="1" dirty="0"/>
              <a:t>日、マキシムの</a:t>
            </a:r>
            <a:r>
              <a:rPr lang="en-US" sz="1100" b="1" dirty="0"/>
              <a:t>CEO</a:t>
            </a:r>
            <a:r>
              <a:rPr lang="zh-CN" altLang="en-US" sz="1100" b="1" dirty="0"/>
              <a:t>およびマネージメントチームとの昼食会</a:t>
            </a:r>
            <a:endParaRPr lang="en-US" sz="1100" b="1" dirty="0"/>
          </a:p>
          <a:p>
            <a:pPr marL="171450" lvl="0" indent="-171450">
              <a:buFont typeface="Arial" pitchFamily="34" charset="0"/>
              <a:buChar char="•"/>
            </a:pPr>
            <a:r>
              <a:rPr lang="en-US" sz="1100" b="1" dirty="0"/>
              <a:t>4</a:t>
            </a:r>
            <a:r>
              <a:rPr lang="zh-CN" altLang="en-US" sz="1100" b="1" dirty="0"/>
              <a:t>月</a:t>
            </a:r>
            <a:r>
              <a:rPr lang="en-US" sz="1100" b="1" dirty="0"/>
              <a:t>10</a:t>
            </a:r>
            <a:r>
              <a:rPr lang="zh-CN" altLang="en-US" sz="1100" b="1" dirty="0"/>
              <a:t>日夜、ロイヤル・アルバトロス号でのマキシム</a:t>
            </a:r>
            <a:r>
              <a:rPr lang="en-US" sz="1100" b="1" dirty="0"/>
              <a:t>BBQ</a:t>
            </a:r>
            <a:r>
              <a:rPr lang="zh-CN" altLang="en-US" sz="1100" b="1" dirty="0"/>
              <a:t>パーティーへのご招待</a:t>
            </a:r>
            <a:endParaRPr lang="en-US" sz="1100" b="1" dirty="0"/>
          </a:p>
          <a:p>
            <a:pPr marL="171450" lvl="0" indent="-171450">
              <a:buFont typeface="Arial" pitchFamily="34" charset="0"/>
              <a:buChar char="•"/>
            </a:pPr>
            <a:r>
              <a:rPr lang="en-US" sz="1100" b="1" dirty="0"/>
              <a:t>4</a:t>
            </a:r>
            <a:r>
              <a:rPr lang="zh-CN" altLang="en-US" sz="1100" b="1" dirty="0"/>
              <a:t>月</a:t>
            </a:r>
            <a:r>
              <a:rPr lang="en-US" sz="1100" b="1" dirty="0"/>
              <a:t>11</a:t>
            </a:r>
            <a:r>
              <a:rPr lang="zh-CN" altLang="en-US" sz="1100" b="1" dirty="0"/>
              <a:t>日夜、ロイヤル・アルバトロス号でのマキシム</a:t>
            </a:r>
            <a:r>
              <a:rPr lang="en-US" sz="1100" b="1" dirty="0"/>
              <a:t>VVIP</a:t>
            </a:r>
            <a:r>
              <a:rPr lang="zh-CN" altLang="en-US" sz="1100" b="1" dirty="0"/>
              <a:t>パーティーへご招待</a:t>
            </a:r>
            <a:endParaRPr lang="en-US" sz="1100" b="1" dirty="0"/>
          </a:p>
          <a:p>
            <a:endParaRPr lang="en-US" sz="1000" b="1" dirty="0" smtClean="0"/>
          </a:p>
          <a:p>
            <a:r>
              <a:rPr lang="en-US" sz="1200" b="1" dirty="0">
                <a:solidFill>
                  <a:srgbClr val="FF0000"/>
                </a:solidFill>
              </a:rPr>
              <a:t>500,000USD</a:t>
            </a:r>
            <a:r>
              <a:rPr lang="zh-CN" altLang="en-US" sz="1200" b="1" dirty="0">
                <a:solidFill>
                  <a:srgbClr val="FF0000"/>
                </a:solidFill>
                <a:ea typeface="MS Mincho"/>
              </a:rPr>
              <a:t>以上をサインアップされた方は以下を</a:t>
            </a:r>
            <a:r>
              <a:rPr lang="zh-CN" altLang="en-US" sz="1200" b="1" u="sng" dirty="0">
                <a:solidFill>
                  <a:srgbClr val="FF0000"/>
                </a:solidFill>
                <a:ea typeface="MS Mincho"/>
              </a:rPr>
              <a:t>お楽しみいただけます</a:t>
            </a:r>
            <a:r>
              <a:rPr lang="en-US" sz="1200" b="1" dirty="0">
                <a:solidFill>
                  <a:srgbClr val="FF0000"/>
                </a:solidFill>
              </a:rPr>
              <a:t>– 1</a:t>
            </a:r>
            <a:r>
              <a:rPr lang="zh-CN" altLang="en-US" sz="1200" b="1" dirty="0">
                <a:solidFill>
                  <a:srgbClr val="FF0000"/>
                </a:solidFill>
                <a:ea typeface="MS Mincho"/>
              </a:rPr>
              <a:t>名様</a:t>
            </a:r>
            <a:r>
              <a:rPr lang="en-US" sz="1200" b="1" dirty="0" smtClean="0">
                <a:solidFill>
                  <a:srgbClr val="FF0000"/>
                </a:solidFill>
              </a:rPr>
              <a:t>:</a:t>
            </a:r>
          </a:p>
          <a:p>
            <a:r>
              <a:rPr lang="en-US" altLang="zh-CN" sz="1000" dirty="0" smtClean="0">
                <a:solidFill>
                  <a:srgbClr val="FF0000"/>
                </a:solidFill>
                <a:ea typeface="MS Mincho"/>
              </a:rPr>
              <a:t>**</a:t>
            </a:r>
            <a:r>
              <a:rPr lang="zh-CN" altLang="en-US" sz="1000" dirty="0" smtClean="0">
                <a:solidFill>
                  <a:srgbClr val="FF0000"/>
                </a:solidFill>
                <a:ea typeface="MS Mincho"/>
              </a:rPr>
              <a:t>最</a:t>
            </a:r>
            <a:r>
              <a:rPr lang="zh-CN" altLang="en-US" sz="1000" dirty="0">
                <a:solidFill>
                  <a:srgbClr val="FF0000"/>
                </a:solidFill>
                <a:ea typeface="MS Mincho"/>
              </a:rPr>
              <a:t>大</a:t>
            </a:r>
            <a:r>
              <a:rPr lang="en-US" sz="1000" dirty="0">
                <a:solidFill>
                  <a:srgbClr val="FF0000"/>
                </a:solidFill>
              </a:rPr>
              <a:t>30</a:t>
            </a:r>
            <a:r>
              <a:rPr lang="zh-CN" altLang="en-US" sz="1000" dirty="0">
                <a:solidFill>
                  <a:srgbClr val="FF0000"/>
                </a:solidFill>
                <a:ea typeface="MS Mincho"/>
              </a:rPr>
              <a:t>名様まで。ただしサインアップ時に全額払い込むことが必須です</a:t>
            </a:r>
            <a:r>
              <a:rPr lang="en-US" sz="1000" dirty="0">
                <a:solidFill>
                  <a:srgbClr val="FF0000"/>
                </a:solidFill>
              </a:rPr>
              <a:t>.</a:t>
            </a:r>
            <a:r>
              <a:rPr lang="zh-CN" altLang="en-US" sz="1000" dirty="0">
                <a:solidFill>
                  <a:srgbClr val="FF0000"/>
                </a:solidFill>
                <a:ea typeface="MS Mincho"/>
              </a:rPr>
              <a:t>（お一人様の</a:t>
            </a:r>
            <a:r>
              <a:rPr lang="en-US" sz="1000" dirty="0">
                <a:solidFill>
                  <a:srgbClr val="FF0000"/>
                </a:solidFill>
              </a:rPr>
              <a:t>ID</a:t>
            </a:r>
            <a:r>
              <a:rPr lang="zh-CN" altLang="en-US" sz="1000" dirty="0">
                <a:solidFill>
                  <a:srgbClr val="FF0000"/>
                </a:solidFill>
                <a:ea typeface="MS Mincho"/>
              </a:rPr>
              <a:t>につき、</a:t>
            </a:r>
            <a:r>
              <a:rPr lang="en-US" sz="1000" dirty="0">
                <a:solidFill>
                  <a:srgbClr val="FF0000"/>
                </a:solidFill>
              </a:rPr>
              <a:t>USD100,000</a:t>
            </a:r>
            <a:r>
              <a:rPr lang="zh-CN" altLang="en-US" sz="1000" dirty="0">
                <a:solidFill>
                  <a:srgbClr val="FF0000"/>
                </a:solidFill>
                <a:ea typeface="MS Mincho"/>
              </a:rPr>
              <a:t>の倍数であることが必要です</a:t>
            </a:r>
            <a:r>
              <a:rPr lang="zh-CN" altLang="en-US" sz="1000" dirty="0" smtClean="0">
                <a:solidFill>
                  <a:srgbClr val="FF0000"/>
                </a:solidFill>
                <a:ea typeface="MS Mincho"/>
              </a:rPr>
              <a:t>）</a:t>
            </a:r>
            <a:endParaRPr lang="en-US" sz="1000" dirty="0">
              <a:solidFill>
                <a:srgbClr val="FF0000"/>
              </a:solidFill>
            </a:endParaRPr>
          </a:p>
          <a:p>
            <a:pPr marL="171450" marR="0" lvl="0" indent="-171450">
              <a:lnSpc>
                <a:spcPct val="115000"/>
              </a:lnSpc>
              <a:spcBef>
                <a:spcPts val="0"/>
              </a:spcBef>
              <a:spcAft>
                <a:spcPts val="0"/>
              </a:spcAft>
              <a:buFont typeface="Arial" pitchFamily="34" charset="0"/>
              <a:buChar char="•"/>
            </a:pPr>
            <a:r>
              <a:rPr lang="en-US" altLang="ja-JP" sz="1200" b="1" dirty="0">
                <a:solidFill>
                  <a:srgbClr val="FF0000"/>
                </a:solidFill>
                <a:ea typeface="MS Mincho"/>
                <a:cs typeface="Times New Roman"/>
              </a:rPr>
              <a:t>1</a:t>
            </a:r>
            <a:r>
              <a:rPr lang="ja-JP" altLang="en-US" sz="1200" b="1" dirty="0">
                <a:solidFill>
                  <a:srgbClr val="FF0000"/>
                </a:solidFill>
                <a:ea typeface="MS Mincho"/>
                <a:cs typeface="Times New Roman"/>
              </a:rPr>
              <a:t>カラットのダイヤモンドリングを無料で差し上げます。</a:t>
            </a:r>
            <a:endParaRPr lang="en-US" sz="1200" b="1" dirty="0" smtClean="0">
              <a:solidFill>
                <a:srgbClr val="FF0000"/>
              </a:solidFill>
              <a:ea typeface="MS Mincho"/>
              <a:cs typeface="Times New Roman"/>
            </a:endParaRPr>
          </a:p>
          <a:p>
            <a:pPr marL="171450" marR="0" lvl="0" indent="-171450">
              <a:lnSpc>
                <a:spcPct val="115000"/>
              </a:lnSpc>
              <a:spcBef>
                <a:spcPts val="0"/>
              </a:spcBef>
              <a:spcAft>
                <a:spcPts val="0"/>
              </a:spcAft>
              <a:buFont typeface="Arial" pitchFamily="34" charset="0"/>
              <a:buChar char="•"/>
            </a:pPr>
            <a:r>
              <a:rPr lang="en-US" sz="1100" b="1" dirty="0" smtClean="0">
                <a:ea typeface="MS Mincho"/>
                <a:cs typeface="Times New Roman"/>
              </a:rPr>
              <a:t>5</a:t>
            </a:r>
            <a:r>
              <a:rPr lang="zh-CN" altLang="en-US" sz="1100" b="1" dirty="0">
                <a:ea typeface="MS Mincho"/>
                <a:cs typeface="Times New Roman"/>
              </a:rPr>
              <a:t>つ星ホテルへの</a:t>
            </a:r>
            <a:r>
              <a:rPr lang="en-US" sz="1100" b="1" dirty="0">
                <a:ea typeface="MS Mincho"/>
                <a:cs typeface="Times New Roman"/>
              </a:rPr>
              <a:t>3</a:t>
            </a:r>
            <a:r>
              <a:rPr lang="zh-CN" altLang="en-US" sz="1100" b="1" dirty="0">
                <a:ea typeface="MS Mincho"/>
                <a:cs typeface="Times New Roman"/>
              </a:rPr>
              <a:t>泊</a:t>
            </a:r>
            <a:r>
              <a:rPr lang="en-US" sz="1100" b="1" dirty="0">
                <a:ea typeface="MS Mincho"/>
                <a:cs typeface="Times New Roman"/>
              </a:rPr>
              <a:t>4</a:t>
            </a:r>
            <a:r>
              <a:rPr lang="zh-CN" altLang="en-US" sz="1100" b="1" dirty="0">
                <a:ea typeface="MS Mincho"/>
                <a:cs typeface="Times New Roman"/>
              </a:rPr>
              <a:t>日の滞在</a:t>
            </a:r>
            <a:r>
              <a:rPr lang="en-US" sz="1100" b="1" dirty="0">
                <a:ea typeface="MS Mincho"/>
                <a:cs typeface="Times New Roman"/>
              </a:rPr>
              <a:t>- </a:t>
            </a:r>
            <a:r>
              <a:rPr lang="zh-CN" altLang="en-US" sz="1100" b="1" dirty="0">
                <a:ea typeface="MS Mincho"/>
                <a:cs typeface="Times New Roman"/>
              </a:rPr>
              <a:t>スイートルーム</a:t>
            </a:r>
            <a:endParaRPr lang="en-US" sz="1100" b="1" dirty="0">
              <a:ea typeface="MS Mincho"/>
              <a:cs typeface="Times New Roman"/>
            </a:endParaRPr>
          </a:p>
          <a:p>
            <a:pPr marL="171450" marR="0" lvl="0" indent="-171450">
              <a:lnSpc>
                <a:spcPct val="115000"/>
              </a:lnSpc>
              <a:spcBef>
                <a:spcPts val="0"/>
              </a:spcBef>
              <a:spcAft>
                <a:spcPts val="0"/>
              </a:spcAft>
              <a:buFont typeface="Arial" pitchFamily="34" charset="0"/>
              <a:buChar char="•"/>
            </a:pPr>
            <a:r>
              <a:rPr lang="zh-CN" altLang="en-US" sz="1100" b="1" dirty="0">
                <a:ea typeface="MS Mincho"/>
                <a:cs typeface="Times New Roman"/>
              </a:rPr>
              <a:t>シンガポール・セレター空港までプライベートジェット</a:t>
            </a:r>
            <a:r>
              <a:rPr lang="en-US" sz="1100" b="1" dirty="0">
                <a:ea typeface="MS Mincho"/>
                <a:cs typeface="Times New Roman"/>
              </a:rPr>
              <a:t>*</a:t>
            </a:r>
            <a:r>
              <a:rPr lang="zh-CN" altLang="en-US" sz="1100" b="1" dirty="0">
                <a:ea typeface="MS Mincho"/>
                <a:cs typeface="Times New Roman"/>
              </a:rPr>
              <a:t>でご案内します</a:t>
            </a:r>
            <a:endParaRPr lang="en-US" sz="1100" b="1" dirty="0">
              <a:ea typeface="MS Mincho"/>
              <a:cs typeface="Times New Roman"/>
            </a:endParaRPr>
          </a:p>
          <a:p>
            <a:pPr marL="171450" marR="0" lvl="0" indent="-171450">
              <a:lnSpc>
                <a:spcPct val="115000"/>
              </a:lnSpc>
              <a:spcBef>
                <a:spcPts val="0"/>
              </a:spcBef>
              <a:spcAft>
                <a:spcPts val="0"/>
              </a:spcAft>
              <a:buFont typeface="Arial" pitchFamily="34" charset="0"/>
              <a:buChar char="•"/>
            </a:pPr>
            <a:r>
              <a:rPr lang="en-US" sz="1100" b="1" dirty="0">
                <a:ea typeface="MS Mincho"/>
                <a:cs typeface="Times New Roman"/>
              </a:rPr>
              <a:t>4</a:t>
            </a:r>
            <a:r>
              <a:rPr lang="zh-CN" altLang="en-US" sz="1100" b="1" dirty="0">
                <a:ea typeface="MS Mincho"/>
                <a:cs typeface="Times New Roman"/>
              </a:rPr>
              <a:t>日間、豪華な運転手付き限定リムジンの特別ご提供</a:t>
            </a:r>
            <a:endParaRPr lang="en-US" sz="1100" b="1" dirty="0">
              <a:ea typeface="MS Mincho"/>
              <a:cs typeface="Times New Roman"/>
            </a:endParaRPr>
          </a:p>
          <a:p>
            <a:pPr marL="171450" marR="0" lvl="0" indent="-171450">
              <a:lnSpc>
                <a:spcPct val="115000"/>
              </a:lnSpc>
              <a:spcBef>
                <a:spcPts val="0"/>
              </a:spcBef>
              <a:spcAft>
                <a:spcPts val="0"/>
              </a:spcAft>
              <a:buFont typeface="Arial" pitchFamily="34" charset="0"/>
              <a:buChar char="•"/>
            </a:pPr>
            <a:r>
              <a:rPr lang="en-US" sz="1100" b="1" dirty="0">
                <a:ea typeface="MS Mincho"/>
                <a:cs typeface="Times New Roman"/>
              </a:rPr>
              <a:t>4</a:t>
            </a:r>
            <a:r>
              <a:rPr lang="zh-CN" altLang="en-US" sz="1100" b="1" dirty="0">
                <a:ea typeface="MS Mincho"/>
                <a:cs typeface="Times New Roman"/>
              </a:rPr>
              <a:t>日間のシンガポール・ヨット・ショーへのダイヤモンドブラック</a:t>
            </a:r>
            <a:r>
              <a:rPr lang="en-US" sz="1100" b="1" dirty="0">
                <a:ea typeface="MS Mincho"/>
                <a:cs typeface="Times New Roman"/>
              </a:rPr>
              <a:t>VVIP</a:t>
            </a:r>
            <a:r>
              <a:rPr lang="zh-CN" altLang="en-US" sz="1100" b="1" dirty="0">
                <a:ea typeface="MS Mincho"/>
                <a:cs typeface="Times New Roman"/>
              </a:rPr>
              <a:t>パス</a:t>
            </a:r>
            <a:endParaRPr lang="en-US" sz="1100" b="1" dirty="0">
              <a:ea typeface="MS Mincho"/>
              <a:cs typeface="Times New Roman"/>
            </a:endParaRPr>
          </a:p>
          <a:p>
            <a:pPr marL="171450" marR="0" lvl="0" indent="-171450">
              <a:lnSpc>
                <a:spcPct val="115000"/>
              </a:lnSpc>
              <a:spcBef>
                <a:spcPts val="0"/>
              </a:spcBef>
              <a:spcAft>
                <a:spcPts val="0"/>
              </a:spcAft>
              <a:buFont typeface="Arial" pitchFamily="34" charset="0"/>
              <a:buChar char="•"/>
            </a:pPr>
            <a:r>
              <a:rPr lang="en-US" sz="1100" b="1" dirty="0">
                <a:ea typeface="MS Mincho"/>
                <a:cs typeface="Times New Roman"/>
              </a:rPr>
              <a:t>4</a:t>
            </a:r>
            <a:r>
              <a:rPr lang="zh-CN" altLang="en-US" sz="1100" b="1" dirty="0">
                <a:ea typeface="MS Mincho"/>
                <a:cs typeface="Times New Roman"/>
              </a:rPr>
              <a:t>月</a:t>
            </a:r>
            <a:r>
              <a:rPr lang="en-US" sz="1100" b="1" dirty="0">
                <a:ea typeface="MS Mincho"/>
                <a:cs typeface="Times New Roman"/>
              </a:rPr>
              <a:t>10</a:t>
            </a:r>
            <a:r>
              <a:rPr lang="zh-CN" altLang="en-US" sz="1100" b="1" dirty="0">
                <a:ea typeface="MS Mincho"/>
                <a:cs typeface="Times New Roman"/>
              </a:rPr>
              <a:t>日夜、ロイヤル・アルバトロス号でのマキシム</a:t>
            </a:r>
            <a:r>
              <a:rPr lang="en-US" sz="1100" b="1" dirty="0">
                <a:ea typeface="MS Mincho"/>
                <a:cs typeface="Times New Roman"/>
              </a:rPr>
              <a:t>BBQ</a:t>
            </a:r>
            <a:r>
              <a:rPr lang="zh-CN" altLang="en-US" sz="1100" b="1" dirty="0">
                <a:ea typeface="MS Mincho"/>
                <a:cs typeface="Times New Roman"/>
              </a:rPr>
              <a:t>パーティーへのご招待</a:t>
            </a:r>
            <a:endParaRPr lang="en-US" sz="1100" b="1" dirty="0">
              <a:ea typeface="MS Mincho"/>
              <a:cs typeface="Times New Roman"/>
            </a:endParaRPr>
          </a:p>
          <a:p>
            <a:pPr marL="171450" marR="0" lvl="0" indent="-171450">
              <a:lnSpc>
                <a:spcPct val="115000"/>
              </a:lnSpc>
              <a:spcBef>
                <a:spcPts val="0"/>
              </a:spcBef>
              <a:spcAft>
                <a:spcPts val="0"/>
              </a:spcAft>
              <a:buFont typeface="Arial" pitchFamily="34" charset="0"/>
              <a:buChar char="•"/>
            </a:pPr>
            <a:r>
              <a:rPr lang="en-US" sz="1100" b="1" dirty="0">
                <a:ea typeface="MS Mincho"/>
                <a:cs typeface="Times New Roman"/>
              </a:rPr>
              <a:t>4</a:t>
            </a:r>
            <a:r>
              <a:rPr lang="zh-CN" altLang="en-US" sz="1100" b="1" dirty="0">
                <a:ea typeface="MS Mincho"/>
                <a:cs typeface="Times New Roman"/>
              </a:rPr>
              <a:t>月</a:t>
            </a:r>
            <a:r>
              <a:rPr lang="en-US" sz="1100" b="1" dirty="0">
                <a:ea typeface="MS Mincho"/>
                <a:cs typeface="Times New Roman"/>
              </a:rPr>
              <a:t>12</a:t>
            </a:r>
            <a:r>
              <a:rPr lang="zh-CN" altLang="en-US" sz="1100" b="1" dirty="0">
                <a:ea typeface="MS Mincho"/>
                <a:cs typeface="Times New Roman"/>
              </a:rPr>
              <a:t>日、マキシムの</a:t>
            </a:r>
            <a:r>
              <a:rPr lang="en-US" sz="1100" b="1" dirty="0">
                <a:ea typeface="MS Mincho"/>
                <a:cs typeface="Times New Roman"/>
              </a:rPr>
              <a:t>CEO</a:t>
            </a:r>
            <a:r>
              <a:rPr lang="zh-CN" altLang="en-US" sz="1100" b="1" dirty="0">
                <a:ea typeface="MS Mincho"/>
                <a:cs typeface="Times New Roman"/>
              </a:rPr>
              <a:t>およびマネージメントチームとのシャンパンランチ</a:t>
            </a:r>
            <a:endParaRPr lang="en-US" sz="1100" b="1" dirty="0">
              <a:ea typeface="MS Mincho"/>
              <a:cs typeface="Times New Roman"/>
            </a:endParaRPr>
          </a:p>
          <a:p>
            <a:pPr marL="171450" marR="0" lvl="0" indent="-171450">
              <a:lnSpc>
                <a:spcPct val="115000"/>
              </a:lnSpc>
              <a:spcBef>
                <a:spcPts val="0"/>
              </a:spcBef>
              <a:spcAft>
                <a:spcPts val="0"/>
              </a:spcAft>
              <a:buFont typeface="Arial" pitchFamily="34" charset="0"/>
              <a:buChar char="•"/>
            </a:pPr>
            <a:r>
              <a:rPr lang="en-US" sz="1100" b="1" dirty="0">
                <a:ea typeface="MS Mincho"/>
                <a:cs typeface="Times New Roman"/>
              </a:rPr>
              <a:t>4</a:t>
            </a:r>
            <a:r>
              <a:rPr lang="zh-CN" altLang="en-US" sz="1100" b="1" dirty="0">
                <a:ea typeface="MS Mincho"/>
                <a:cs typeface="Times New Roman"/>
              </a:rPr>
              <a:t>月</a:t>
            </a:r>
            <a:r>
              <a:rPr lang="en-US" sz="1100" b="1" dirty="0">
                <a:ea typeface="MS Mincho"/>
                <a:cs typeface="Times New Roman"/>
              </a:rPr>
              <a:t>11</a:t>
            </a:r>
            <a:r>
              <a:rPr lang="zh-CN" altLang="en-US" sz="1100" b="1" dirty="0">
                <a:ea typeface="MS Mincho"/>
                <a:cs typeface="Times New Roman"/>
              </a:rPr>
              <a:t>日夜、ロイヤル・アルバトロス号でのマキシム</a:t>
            </a:r>
            <a:r>
              <a:rPr lang="en-US" sz="1100" b="1" dirty="0">
                <a:ea typeface="MS Mincho"/>
                <a:cs typeface="Times New Roman"/>
              </a:rPr>
              <a:t>VVIP</a:t>
            </a:r>
            <a:r>
              <a:rPr lang="zh-CN" altLang="en-US" sz="1100" b="1" dirty="0">
                <a:ea typeface="MS Mincho"/>
                <a:cs typeface="Times New Roman"/>
              </a:rPr>
              <a:t>パーティーへご招待</a:t>
            </a:r>
            <a:endParaRPr lang="en-US" sz="1100" b="1" dirty="0">
              <a:ea typeface="MS Mincho"/>
              <a:cs typeface="Times New Roman"/>
            </a:endParaRPr>
          </a:p>
          <a:p>
            <a:pPr marR="0" lvl="0">
              <a:lnSpc>
                <a:spcPct val="115000"/>
              </a:lnSpc>
              <a:spcBef>
                <a:spcPts val="0"/>
              </a:spcBef>
              <a:spcAft>
                <a:spcPts val="0"/>
              </a:spcAft>
            </a:pPr>
            <a:endParaRPr lang="en-US" altLang="zh-CN" sz="1000" b="1" i="1" dirty="0" smtClean="0">
              <a:ea typeface="MS Mincho"/>
              <a:cs typeface="Times New Roman"/>
            </a:endParaRPr>
          </a:p>
          <a:p>
            <a:pPr marR="0" lvl="0">
              <a:lnSpc>
                <a:spcPct val="115000"/>
              </a:lnSpc>
              <a:spcBef>
                <a:spcPts val="0"/>
              </a:spcBef>
              <a:spcAft>
                <a:spcPts val="0"/>
              </a:spcAft>
            </a:pPr>
            <a:r>
              <a:rPr lang="en-US" altLang="zh-CN" sz="1000" b="1" i="1" dirty="0" smtClean="0">
                <a:ea typeface="MS Mincho"/>
                <a:cs typeface="Times New Roman"/>
              </a:rPr>
              <a:t>**</a:t>
            </a:r>
            <a:r>
              <a:rPr lang="zh-CN" altLang="en-US" sz="1000" b="1" i="1" dirty="0" smtClean="0">
                <a:ea typeface="MS Mincho"/>
                <a:cs typeface="Times New Roman"/>
              </a:rPr>
              <a:t>も</a:t>
            </a:r>
            <a:r>
              <a:rPr lang="zh-CN" altLang="en-US" sz="1000" b="1" i="1" dirty="0">
                <a:ea typeface="MS Mincho"/>
                <a:cs typeface="Times New Roman"/>
              </a:rPr>
              <a:t>しある地域でのプライベート・ジェットの人数が</a:t>
            </a:r>
            <a:r>
              <a:rPr lang="en-US" sz="1000" b="1" i="1" dirty="0">
                <a:ea typeface="MS Mincho"/>
                <a:cs typeface="Times New Roman"/>
              </a:rPr>
              <a:t>8</a:t>
            </a:r>
            <a:r>
              <a:rPr lang="zh-CN" altLang="en-US" sz="1000" b="1" i="1" dirty="0">
                <a:ea typeface="MS Mincho"/>
                <a:cs typeface="Times New Roman"/>
              </a:rPr>
              <a:t>人に満たない場合</a:t>
            </a:r>
            <a:r>
              <a:rPr lang="zh-CN" altLang="en-US" sz="1000" b="1" i="1" dirty="0" smtClean="0">
                <a:ea typeface="MS Mincho"/>
                <a:cs typeface="Times New Roman"/>
              </a:rPr>
              <a:t>、</a:t>
            </a:r>
            <a:endParaRPr lang="en-US" altLang="zh-CN" sz="1000" b="1" i="1" dirty="0" smtClean="0">
              <a:ea typeface="MS Mincho"/>
              <a:cs typeface="Times New Roman"/>
            </a:endParaRPr>
          </a:p>
          <a:p>
            <a:pPr marR="0" lvl="0">
              <a:lnSpc>
                <a:spcPct val="115000"/>
              </a:lnSpc>
              <a:spcBef>
                <a:spcPts val="0"/>
              </a:spcBef>
              <a:spcAft>
                <a:spcPts val="0"/>
              </a:spcAft>
            </a:pPr>
            <a:r>
              <a:rPr lang="zh-CN" altLang="en-US" sz="1000" b="1" i="1" dirty="0" smtClean="0">
                <a:ea typeface="MS Mincho"/>
                <a:cs typeface="Times New Roman"/>
              </a:rPr>
              <a:t>マ</a:t>
            </a:r>
            <a:r>
              <a:rPr lang="zh-CN" altLang="en-US" sz="1000" b="1" i="1" dirty="0">
                <a:ea typeface="MS Mincho"/>
                <a:cs typeface="Times New Roman"/>
              </a:rPr>
              <a:t>キシム・キャピタルはそれぞれの機種を最大</a:t>
            </a:r>
            <a:r>
              <a:rPr lang="en-US" sz="1000" b="1" i="1" dirty="0">
                <a:ea typeface="MS Mincho"/>
                <a:cs typeface="Times New Roman"/>
              </a:rPr>
              <a:t>12 </a:t>
            </a:r>
            <a:r>
              <a:rPr lang="zh-CN" altLang="en-US" sz="1000" b="1" i="1" dirty="0">
                <a:ea typeface="MS Mincho"/>
                <a:cs typeface="Times New Roman"/>
              </a:rPr>
              <a:t>名までにするために</a:t>
            </a:r>
            <a:r>
              <a:rPr lang="zh-CN" altLang="en-US" sz="1000" b="1" i="1" dirty="0" smtClean="0">
                <a:ea typeface="MS Mincho"/>
                <a:cs typeface="Times New Roman"/>
              </a:rPr>
              <a:t>、</a:t>
            </a:r>
            <a:endParaRPr lang="en-US" altLang="zh-CN" sz="1000" b="1" i="1" dirty="0" smtClean="0">
              <a:ea typeface="MS Mincho"/>
              <a:cs typeface="Times New Roman"/>
            </a:endParaRPr>
          </a:p>
          <a:p>
            <a:pPr marR="0" lvl="0">
              <a:lnSpc>
                <a:spcPct val="115000"/>
              </a:lnSpc>
              <a:spcBef>
                <a:spcPts val="0"/>
              </a:spcBef>
              <a:spcAft>
                <a:spcPts val="0"/>
              </a:spcAft>
            </a:pPr>
            <a:r>
              <a:rPr lang="zh-CN" altLang="en-US" sz="1000" b="1" i="1" dirty="0" smtClean="0">
                <a:ea typeface="MS Mincho"/>
                <a:cs typeface="Times New Roman"/>
              </a:rPr>
              <a:t>ほ</a:t>
            </a:r>
            <a:r>
              <a:rPr lang="zh-CN" altLang="en-US" sz="1000" b="1" i="1" dirty="0">
                <a:ea typeface="MS Mincho"/>
                <a:cs typeface="Times New Roman"/>
              </a:rPr>
              <a:t>かの地域に飛ぶことがあります</a:t>
            </a:r>
            <a:r>
              <a:rPr lang="zh-CN" altLang="en-US" sz="1000" b="1" i="1" dirty="0" smtClean="0">
                <a:ea typeface="MS Mincho"/>
                <a:cs typeface="Times New Roman"/>
              </a:rPr>
              <a:t>。</a:t>
            </a:r>
            <a:r>
              <a:rPr lang="en-US" sz="1000" b="1" i="1" dirty="0" err="1" smtClean="0">
                <a:solidFill>
                  <a:srgbClr val="FF0000"/>
                </a:solidFill>
                <a:ea typeface="MS Mincho"/>
                <a:cs typeface="Times New Roman"/>
              </a:rPr>
              <a:t>MAXIMers</a:t>
            </a:r>
            <a:r>
              <a:rPr lang="zh-CN" altLang="en-US" sz="1000" b="1" i="1" dirty="0">
                <a:solidFill>
                  <a:srgbClr val="FF0000"/>
                </a:solidFill>
                <a:ea typeface="MS Mincho"/>
                <a:cs typeface="Times New Roman"/>
              </a:rPr>
              <a:t>の皆さん、いますぐサインアップ</a:t>
            </a:r>
            <a:r>
              <a:rPr lang="zh-CN" altLang="en-US" sz="1000" b="1" i="1" dirty="0" smtClean="0">
                <a:solidFill>
                  <a:srgbClr val="FF0000"/>
                </a:solidFill>
                <a:ea typeface="MS Mincho"/>
                <a:cs typeface="Times New Roman"/>
              </a:rPr>
              <a:t>を</a:t>
            </a:r>
            <a:r>
              <a:rPr lang="en-US" altLang="zh-CN" sz="1000" b="1" dirty="0" smtClean="0">
                <a:solidFill>
                  <a:srgbClr val="FF0000"/>
                </a:solidFill>
                <a:ea typeface="MS Mincho"/>
                <a:cs typeface="Times New Roman"/>
              </a:rPr>
              <a:t>..</a:t>
            </a:r>
            <a:r>
              <a:rPr lang="en-US" sz="1000" b="1" dirty="0" smtClean="0">
                <a:solidFill>
                  <a:srgbClr val="FF0000"/>
                </a:solidFill>
                <a:ea typeface="MS Mincho"/>
                <a:cs typeface="Times New Roman"/>
              </a:rPr>
              <a:t> </a:t>
            </a:r>
            <a:r>
              <a:rPr lang="zh-CN" altLang="en-US" sz="1000" b="1" i="1" dirty="0" smtClean="0">
                <a:solidFill>
                  <a:srgbClr val="FF0000"/>
                </a:solidFill>
                <a:ea typeface="MS Mincho"/>
                <a:cs typeface="Times New Roman"/>
              </a:rPr>
              <a:t>世</a:t>
            </a:r>
            <a:r>
              <a:rPr lang="zh-CN" altLang="en-US" sz="1000" b="1" i="1" dirty="0">
                <a:solidFill>
                  <a:srgbClr val="FF0000"/>
                </a:solidFill>
                <a:ea typeface="MS Mincho"/>
                <a:cs typeface="Times New Roman"/>
              </a:rPr>
              <a:t>界を揺さぶりましょう</a:t>
            </a:r>
            <a:r>
              <a:rPr lang="en-US" sz="1000" b="1" i="1" dirty="0">
                <a:solidFill>
                  <a:srgbClr val="FF0000"/>
                </a:solidFill>
                <a:ea typeface="MS Mincho"/>
                <a:cs typeface="Times New Roman"/>
              </a:rPr>
              <a:t>!!!</a:t>
            </a:r>
            <a:endParaRPr lang="en-US" sz="1000" b="1" dirty="0">
              <a:solidFill>
                <a:srgbClr val="FF0000"/>
              </a:solidFill>
              <a:ea typeface="MS Mincho"/>
              <a:cs typeface="Times New Roman"/>
            </a:endParaRPr>
          </a:p>
          <a:p>
            <a:endParaRPr lang="en-US" sz="1000" b="1" i="1" dirty="0" smtClean="0"/>
          </a:p>
        </p:txBody>
      </p:sp>
      <p:pic>
        <p:nvPicPr>
          <p:cNvPr id="7" name="Picture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 y="152399"/>
            <a:ext cx="1752601" cy="823885"/>
          </a:xfrm>
          <a:prstGeom prst="rect">
            <a:avLst/>
          </a:prstGeom>
        </p:spPr>
      </p:pic>
      <p:pic>
        <p:nvPicPr>
          <p:cNvPr id="6" name="Picture 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676400" y="370555"/>
            <a:ext cx="1066800" cy="484327"/>
          </a:xfrm>
          <a:prstGeom prst="rect">
            <a:avLst/>
          </a:prstGeom>
        </p:spPr>
      </p:pic>
    </p:spTree>
    <p:extLst>
      <p:ext uri="{BB962C8B-B14F-4D97-AF65-F5344CB8AC3E}">
        <p14:creationId xmlns:p14="http://schemas.microsoft.com/office/powerpoint/2010/main" val="29510822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6857999" cy="9144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6592" y="2286000"/>
            <a:ext cx="3886821" cy="2587694"/>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056588" y="4873694"/>
            <a:ext cx="3801407" cy="1755706"/>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43216" y="4693085"/>
            <a:ext cx="1247984" cy="830570"/>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70777" y="4693085"/>
            <a:ext cx="1234535" cy="830570"/>
          </a:xfrm>
          <a:prstGeom prst="rect">
            <a:avLst/>
          </a:prstGeom>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94337" y="8210550"/>
            <a:ext cx="2352879" cy="1018655"/>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94337" y="6838950"/>
            <a:ext cx="2352879" cy="1371600"/>
          </a:xfrm>
          <a:prstGeom prst="rect">
            <a:avLst/>
          </a:prstGeom>
        </p:spPr>
      </p:pic>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6449" y="5333999"/>
            <a:ext cx="3123345" cy="2584837"/>
          </a:xfrm>
          <a:prstGeom prst="rect">
            <a:avLst/>
          </a:prstGeom>
        </p:spPr>
      </p:pic>
      <p:pic>
        <p:nvPicPr>
          <p:cNvPr id="15" name="Picture 1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982610" y="7019317"/>
            <a:ext cx="1885986" cy="1796633"/>
          </a:xfrm>
          <a:prstGeom prst="rect">
            <a:avLst/>
          </a:prstGeom>
        </p:spPr>
      </p:pic>
      <p:sp>
        <p:nvSpPr>
          <p:cNvPr id="5" name="Rectangle 4"/>
          <p:cNvSpPr/>
          <p:nvPr/>
        </p:nvSpPr>
        <p:spPr>
          <a:xfrm>
            <a:off x="152399" y="304800"/>
            <a:ext cx="6553200" cy="9025035"/>
          </a:xfrm>
          <a:prstGeom prst="rect">
            <a:avLst/>
          </a:prstGeom>
        </p:spPr>
        <p:txBody>
          <a:bodyPr wrap="square">
            <a:spAutoFit/>
          </a:bodyPr>
          <a:lstStyle/>
          <a:p>
            <a:pPr algn="r"/>
            <a:r>
              <a:rPr lang="ko-KR" altLang="en-US" sz="1600" b="1" dirty="0">
                <a:solidFill>
                  <a:srgbClr val="FF0000"/>
                </a:solidFill>
                <a:latin typeface="Cambria"/>
                <a:ea typeface="Malgun Gothic"/>
              </a:rPr>
              <a:t>싱가포르</a:t>
            </a:r>
            <a:r>
              <a:rPr lang="ko-KR" altLang="en-US" sz="1600" b="1" dirty="0">
                <a:solidFill>
                  <a:srgbClr val="FF0000"/>
                </a:solidFill>
                <a:ea typeface="Malgun Gothic"/>
              </a:rPr>
              <a:t> </a:t>
            </a:r>
            <a:r>
              <a:rPr lang="ko-KR" altLang="en-US" sz="1600" b="1" dirty="0">
                <a:solidFill>
                  <a:srgbClr val="FF0000"/>
                </a:solidFill>
                <a:latin typeface="Cambria"/>
                <a:ea typeface="Malgun Gothic"/>
              </a:rPr>
              <a:t>요트</a:t>
            </a:r>
            <a:r>
              <a:rPr lang="ko-KR" altLang="en-US" sz="1600" b="1" dirty="0">
                <a:solidFill>
                  <a:srgbClr val="FF0000"/>
                </a:solidFill>
                <a:ea typeface="Malgun Gothic"/>
              </a:rPr>
              <a:t> </a:t>
            </a:r>
            <a:r>
              <a:rPr lang="ko-KR" altLang="en-US" sz="1600" b="1" dirty="0">
                <a:solidFill>
                  <a:srgbClr val="FF0000"/>
                </a:solidFill>
                <a:latin typeface="Cambria"/>
                <a:ea typeface="Malgun Gothic"/>
              </a:rPr>
              <a:t>쇼</a:t>
            </a:r>
            <a:r>
              <a:rPr lang="ko-KR" altLang="en-US" sz="1600" b="1" dirty="0">
                <a:solidFill>
                  <a:srgbClr val="FF0000"/>
                </a:solidFill>
                <a:ea typeface="Malgun Gothic"/>
              </a:rPr>
              <a:t> </a:t>
            </a:r>
            <a:r>
              <a:rPr lang="ko-KR" altLang="en-US" sz="1600" b="1" dirty="0">
                <a:solidFill>
                  <a:srgbClr val="FF0000"/>
                </a:solidFill>
                <a:latin typeface="Cambria"/>
                <a:ea typeface="Malgun Gothic"/>
              </a:rPr>
              <a:t>라이프스타일</a:t>
            </a:r>
            <a:r>
              <a:rPr lang="ko-KR" altLang="en-US" sz="1600" b="1" dirty="0">
                <a:solidFill>
                  <a:srgbClr val="FF0000"/>
                </a:solidFill>
                <a:ea typeface="Malgun Gothic"/>
              </a:rPr>
              <a:t> </a:t>
            </a:r>
            <a:r>
              <a:rPr lang="ko-KR" altLang="en-US" sz="1600" b="1" dirty="0">
                <a:solidFill>
                  <a:srgbClr val="FF0000"/>
                </a:solidFill>
                <a:latin typeface="Cambria"/>
                <a:ea typeface="Malgun Gothic"/>
              </a:rPr>
              <a:t>인센티브</a:t>
            </a:r>
            <a:endParaRPr lang="en-US" sz="1600" dirty="0"/>
          </a:p>
          <a:p>
            <a:pPr algn="r"/>
            <a:r>
              <a:rPr lang="en-US" sz="1000" b="1" dirty="0">
                <a:latin typeface="Dotum"/>
              </a:rPr>
              <a:t>2014</a:t>
            </a:r>
            <a:r>
              <a:rPr lang="ko-KR" altLang="en-US" sz="1000" b="1" dirty="0">
                <a:latin typeface="Dotum"/>
              </a:rPr>
              <a:t>년</a:t>
            </a:r>
            <a:r>
              <a:rPr lang="en-US" sz="1000" b="1" dirty="0">
                <a:latin typeface="Dotum"/>
              </a:rPr>
              <a:t> 4</a:t>
            </a:r>
            <a:r>
              <a:rPr lang="ko-KR" altLang="en-US" sz="1000" b="1" dirty="0">
                <a:latin typeface="Dotum"/>
              </a:rPr>
              <a:t>월</a:t>
            </a:r>
            <a:r>
              <a:rPr lang="en-US" sz="1000" b="1" dirty="0">
                <a:latin typeface="Dotum"/>
              </a:rPr>
              <a:t> 10</a:t>
            </a:r>
            <a:r>
              <a:rPr lang="ko-KR" altLang="en-US" sz="1000" b="1" dirty="0">
                <a:latin typeface="Dotum"/>
              </a:rPr>
              <a:t>일</a:t>
            </a:r>
            <a:endParaRPr lang="en-US" sz="1000" dirty="0"/>
          </a:p>
          <a:p>
            <a:pPr algn="r"/>
            <a:r>
              <a:rPr lang="ko-KR" altLang="en-US" sz="1000" b="1" dirty="0" smtClean="0">
                <a:latin typeface="Dotum"/>
                <a:cs typeface="Batang"/>
              </a:rPr>
              <a:t>원</a:t>
            </a:r>
            <a:r>
              <a:rPr lang="en-US" sz="1000" b="1" dirty="0">
                <a:latin typeface="Dotum"/>
                <a:ea typeface="Dotum"/>
                <a:sym typeface="Symbol"/>
              </a:rPr>
              <a:t></a:t>
            </a:r>
            <a:r>
              <a:rPr lang="en-US" sz="1000" b="1" dirty="0">
                <a:latin typeface="Dotum"/>
              </a:rPr>
              <a:t>15 </a:t>
            </a:r>
            <a:r>
              <a:rPr lang="ko-KR" altLang="en-US" sz="1000" b="1" dirty="0">
                <a:ea typeface="Dotum"/>
                <a:cs typeface="Batang"/>
              </a:rPr>
              <a:t>마리나 클럽 센토사</a:t>
            </a:r>
            <a:r>
              <a:rPr lang="en-US" sz="1000" b="1" dirty="0">
                <a:latin typeface="Dotum"/>
                <a:cs typeface="Batang"/>
              </a:rPr>
              <a:t>, </a:t>
            </a:r>
            <a:r>
              <a:rPr lang="ko-KR" altLang="en-US" sz="1000" b="1" dirty="0">
                <a:latin typeface="Dotum"/>
                <a:cs typeface="Batang"/>
              </a:rPr>
              <a:t>싱가포르</a:t>
            </a:r>
            <a:endParaRPr lang="en-US" sz="1000" dirty="0"/>
          </a:p>
          <a:p>
            <a:pPr algn="r"/>
            <a:r>
              <a:rPr lang="en-US" sz="1000" dirty="0"/>
              <a:t> </a:t>
            </a:r>
            <a:endParaRPr lang="en-US" sz="1000" dirty="0" smtClean="0">
              <a:effectLst/>
            </a:endParaRPr>
          </a:p>
          <a:p>
            <a:pPr algn="just"/>
            <a:r>
              <a:rPr lang="ko-KR" altLang="en-US" sz="900" b="1" dirty="0">
                <a:ea typeface="Dotum"/>
                <a:cs typeface="Batang"/>
              </a:rPr>
              <a:t>맥심 캐피탈</a:t>
            </a:r>
            <a:r>
              <a:rPr lang="ko-KR" altLang="en-US" sz="900" dirty="0">
                <a:solidFill>
                  <a:srgbClr val="808080"/>
                </a:solidFill>
                <a:ea typeface="Dotum"/>
              </a:rPr>
              <a:t>이 </a:t>
            </a:r>
            <a:r>
              <a:rPr lang="ko-KR" altLang="en-US" sz="900" b="1" dirty="0">
                <a:ea typeface="Dotum"/>
                <a:cs typeface="Batang"/>
              </a:rPr>
              <a:t>아시아 퍼시픽의 가장 훌륭하고 명망 높은 라이프스타일 이벤트인 싱가포르 요트 쇼</a:t>
            </a:r>
            <a:r>
              <a:rPr lang="en-US" sz="900" b="1" dirty="0">
                <a:latin typeface="Dotum"/>
                <a:cs typeface="Batang"/>
              </a:rPr>
              <a:t> 2014</a:t>
            </a:r>
            <a:r>
              <a:rPr lang="ko-KR" altLang="en-US" sz="900" b="1" dirty="0">
                <a:latin typeface="Dotum"/>
                <a:cs typeface="Batang"/>
              </a:rPr>
              <a:t>의 메인 스폰서</a:t>
            </a:r>
            <a:r>
              <a:rPr lang="ko-KR" altLang="en-US" sz="900" dirty="0">
                <a:solidFill>
                  <a:srgbClr val="808080"/>
                </a:solidFill>
                <a:ea typeface="Dotum"/>
              </a:rPr>
              <a:t> 중 하나가 되어서 매우 영광스럽습니다</a:t>
            </a:r>
            <a:r>
              <a:rPr lang="en-US" sz="900" dirty="0">
                <a:solidFill>
                  <a:srgbClr val="808080"/>
                </a:solidFill>
                <a:latin typeface="Dotum"/>
              </a:rPr>
              <a:t>.  </a:t>
            </a:r>
            <a:r>
              <a:rPr lang="ko-KR" altLang="en-US" sz="900" dirty="0">
                <a:solidFill>
                  <a:srgbClr val="808080"/>
                </a:solidFill>
                <a:latin typeface="Dotum"/>
              </a:rPr>
              <a:t>싱가포르와 싱가포르 요트 쇼는 세계의 가장 비싼 보트와 상 받은 럭셔리 슈퍼 요트의 쇼케이스를 열어 아시아의 최고 부유층과 선두 사업자들을 초대합니다</a:t>
            </a:r>
            <a:r>
              <a:rPr lang="en-US" sz="900" dirty="0">
                <a:solidFill>
                  <a:srgbClr val="808080"/>
                </a:solidFill>
                <a:latin typeface="Dotum"/>
              </a:rPr>
              <a:t>.  </a:t>
            </a:r>
            <a:r>
              <a:rPr lang="ko-KR" altLang="en-US" sz="900" dirty="0">
                <a:solidFill>
                  <a:srgbClr val="808080"/>
                </a:solidFill>
                <a:latin typeface="Dotum"/>
              </a:rPr>
              <a:t>모나코 요트 쇼와 포트 로더데일 국제 보트 쇼 이후로</a:t>
            </a:r>
            <a:r>
              <a:rPr lang="en-US" sz="900" dirty="0">
                <a:solidFill>
                  <a:srgbClr val="808080"/>
                </a:solidFill>
                <a:latin typeface="Dotum"/>
              </a:rPr>
              <a:t>, </a:t>
            </a:r>
            <a:r>
              <a:rPr lang="ko-KR" altLang="en-US" sz="900" dirty="0">
                <a:solidFill>
                  <a:srgbClr val="808080"/>
                </a:solidFill>
                <a:latin typeface="Dotum"/>
              </a:rPr>
              <a:t>세계는 지금 싱가포르 요트 쇼에 주목하고 있습니다</a:t>
            </a:r>
            <a:r>
              <a:rPr lang="en-US" sz="900" dirty="0">
                <a:solidFill>
                  <a:srgbClr val="808080"/>
                </a:solidFill>
                <a:latin typeface="Dotum"/>
              </a:rPr>
              <a:t>.</a:t>
            </a:r>
            <a:endParaRPr lang="en-US" sz="900" dirty="0"/>
          </a:p>
          <a:p>
            <a:pPr algn="just"/>
            <a:r>
              <a:rPr lang="en-US" sz="900" dirty="0">
                <a:solidFill>
                  <a:srgbClr val="808080"/>
                </a:solidFill>
                <a:latin typeface="Dotum"/>
              </a:rPr>
              <a:t> </a:t>
            </a:r>
            <a:endParaRPr lang="en-US" sz="900" dirty="0"/>
          </a:p>
          <a:p>
            <a:pPr algn="just"/>
            <a:r>
              <a:rPr lang="ko-KR" altLang="en-US" sz="900" dirty="0">
                <a:solidFill>
                  <a:srgbClr val="808080"/>
                </a:solidFill>
                <a:ea typeface="Dotum"/>
                <a:cs typeface="Batang"/>
              </a:rPr>
              <a:t>사상 처음으로</a:t>
            </a:r>
            <a:r>
              <a:rPr lang="en-US" sz="900" dirty="0">
                <a:solidFill>
                  <a:srgbClr val="808080"/>
                </a:solidFill>
                <a:latin typeface="Dotum"/>
                <a:cs typeface="Batang"/>
              </a:rPr>
              <a:t>, </a:t>
            </a:r>
            <a:r>
              <a:rPr lang="ko-KR" altLang="en-US" sz="900" b="1" dirty="0">
                <a:ea typeface="Dotum"/>
                <a:cs typeface="Batang"/>
              </a:rPr>
              <a:t>세계에서 가장 독특하고 고급스러운 톨 쉽과 로얄 알바트로스는</a:t>
            </a:r>
            <a:r>
              <a:rPr lang="ko-KR" altLang="en-US" sz="900" dirty="0">
                <a:solidFill>
                  <a:srgbClr val="808080"/>
                </a:solidFill>
                <a:ea typeface="Dotum"/>
                <a:cs typeface="Batang"/>
              </a:rPr>
              <a:t> 올해 쇼의 초고의 스타로 주목 받을 것입니다</a:t>
            </a:r>
            <a:r>
              <a:rPr lang="en-US" sz="900" dirty="0">
                <a:solidFill>
                  <a:srgbClr val="808080"/>
                </a:solidFill>
                <a:latin typeface="Dotum"/>
                <a:cs typeface="Batang"/>
              </a:rPr>
              <a:t>.  </a:t>
            </a:r>
            <a:r>
              <a:rPr lang="ko-KR" altLang="en-US" sz="900" dirty="0">
                <a:solidFill>
                  <a:srgbClr val="808080"/>
                </a:solidFill>
                <a:latin typeface="Dotum"/>
                <a:cs typeface="Batang"/>
              </a:rPr>
              <a:t>이 배는</a:t>
            </a:r>
            <a:r>
              <a:rPr lang="en-US" sz="900" dirty="0">
                <a:solidFill>
                  <a:srgbClr val="808080"/>
                </a:solidFill>
                <a:latin typeface="Dotum"/>
                <a:cs typeface="Batang"/>
              </a:rPr>
              <a:t> 41m </a:t>
            </a:r>
            <a:r>
              <a:rPr lang="ko-KR" altLang="en-US" sz="900" dirty="0">
                <a:solidFill>
                  <a:srgbClr val="808080"/>
                </a:solidFill>
                <a:latin typeface="Dotum"/>
                <a:cs typeface="Batang"/>
              </a:rPr>
              <a:t>길이에 너비가</a:t>
            </a:r>
            <a:r>
              <a:rPr lang="en-US" sz="900" dirty="0">
                <a:solidFill>
                  <a:srgbClr val="808080"/>
                </a:solidFill>
                <a:latin typeface="Dotum"/>
                <a:cs typeface="Batang"/>
              </a:rPr>
              <a:t> 34m</a:t>
            </a:r>
            <a:r>
              <a:rPr lang="ko-KR" altLang="en-US" sz="900" dirty="0">
                <a:solidFill>
                  <a:srgbClr val="808080"/>
                </a:solidFill>
                <a:latin typeface="Dotum"/>
                <a:cs typeface="Batang"/>
              </a:rPr>
              <a:t>이며</a:t>
            </a:r>
            <a:r>
              <a:rPr lang="en-US" sz="900" dirty="0">
                <a:solidFill>
                  <a:srgbClr val="808080"/>
                </a:solidFill>
                <a:latin typeface="Dotum"/>
                <a:cs typeface="Batang"/>
              </a:rPr>
              <a:t> 22</a:t>
            </a:r>
            <a:r>
              <a:rPr lang="ko-KR" altLang="en-US" sz="900" dirty="0">
                <a:solidFill>
                  <a:srgbClr val="808080"/>
                </a:solidFill>
                <a:latin typeface="Dotum"/>
                <a:cs typeface="Batang"/>
              </a:rPr>
              <a:t>명의 돛이</a:t>
            </a:r>
            <a:r>
              <a:rPr lang="en-US" sz="900" dirty="0">
                <a:solidFill>
                  <a:srgbClr val="808080"/>
                </a:solidFill>
                <a:latin typeface="Dotum"/>
                <a:cs typeface="Batang"/>
              </a:rPr>
              <a:t> 44</a:t>
            </a:r>
            <a:r>
              <a:rPr lang="ko-KR" altLang="en-US" sz="900" dirty="0">
                <a:solidFill>
                  <a:srgbClr val="808080"/>
                </a:solidFill>
                <a:latin typeface="Dotum"/>
                <a:cs typeface="Batang"/>
              </a:rPr>
              <a:t>개의 알루미늄 돛대에 꽂혀있습니다</a:t>
            </a:r>
            <a:r>
              <a:rPr lang="en-US" sz="900" dirty="0">
                <a:solidFill>
                  <a:srgbClr val="808080"/>
                </a:solidFill>
                <a:latin typeface="Dotum"/>
                <a:cs typeface="Batang"/>
              </a:rPr>
              <a:t>. 149</a:t>
            </a:r>
            <a:r>
              <a:rPr lang="ko-KR" altLang="en-US" sz="900" dirty="0">
                <a:solidFill>
                  <a:srgbClr val="808080"/>
                </a:solidFill>
                <a:latin typeface="Dotum"/>
                <a:cs typeface="Batang"/>
              </a:rPr>
              <a:t>명이 항해할 수 있으며</a:t>
            </a:r>
            <a:r>
              <a:rPr lang="en-US" sz="900" dirty="0">
                <a:solidFill>
                  <a:srgbClr val="808080"/>
                </a:solidFill>
                <a:latin typeface="Dotum"/>
                <a:cs typeface="Batang"/>
              </a:rPr>
              <a:t>, 200+ </a:t>
            </a:r>
            <a:r>
              <a:rPr lang="ko-KR" altLang="en-US" sz="900" dirty="0">
                <a:solidFill>
                  <a:srgbClr val="808080"/>
                </a:solidFill>
                <a:latin typeface="Dotum"/>
                <a:cs typeface="Batang"/>
              </a:rPr>
              <a:t>이상의 함께 모일 수 있는 장소와</a:t>
            </a:r>
            <a:r>
              <a:rPr lang="en-US" sz="900" dirty="0">
                <a:solidFill>
                  <a:srgbClr val="808080"/>
                </a:solidFill>
                <a:latin typeface="Dotum"/>
                <a:cs typeface="Batang"/>
              </a:rPr>
              <a:t> 10</a:t>
            </a:r>
            <a:r>
              <a:rPr lang="ko-KR" altLang="en-US" sz="900" dirty="0">
                <a:solidFill>
                  <a:srgbClr val="808080"/>
                </a:solidFill>
                <a:latin typeface="Dotum"/>
                <a:cs typeface="Batang"/>
              </a:rPr>
              <a:t>명이</a:t>
            </a:r>
            <a:r>
              <a:rPr lang="en-US" sz="900" dirty="0">
                <a:solidFill>
                  <a:srgbClr val="808080"/>
                </a:solidFill>
                <a:latin typeface="Dotum"/>
                <a:cs typeface="Batang"/>
              </a:rPr>
              <a:t> 5</a:t>
            </a:r>
            <a:r>
              <a:rPr lang="ko-KR" altLang="en-US" sz="900" dirty="0">
                <a:solidFill>
                  <a:srgbClr val="808080"/>
                </a:solidFill>
                <a:latin typeface="Dotum"/>
                <a:cs typeface="Batang"/>
              </a:rPr>
              <a:t>개의 스위트 객실에서 하룻밤 전세를 낼 수 있으며</a:t>
            </a:r>
            <a:r>
              <a:rPr lang="en-US" sz="900" dirty="0">
                <a:solidFill>
                  <a:srgbClr val="808080"/>
                </a:solidFill>
                <a:latin typeface="Dotum"/>
                <a:cs typeface="Batang"/>
              </a:rPr>
              <a:t>, 2</a:t>
            </a:r>
            <a:r>
              <a:rPr lang="ko-KR" altLang="en-US" sz="900" dirty="0">
                <a:solidFill>
                  <a:srgbClr val="808080"/>
                </a:solidFill>
                <a:latin typeface="Dotum"/>
                <a:cs typeface="Batang"/>
              </a:rPr>
              <a:t>개의 바</a:t>
            </a:r>
            <a:r>
              <a:rPr lang="en-US" sz="900" dirty="0">
                <a:solidFill>
                  <a:srgbClr val="808080"/>
                </a:solidFill>
                <a:latin typeface="Dotum"/>
                <a:cs typeface="Batang"/>
              </a:rPr>
              <a:t>, 270</a:t>
            </a:r>
            <a:r>
              <a:rPr lang="ko-KR" altLang="en-US" sz="900" dirty="0">
                <a:solidFill>
                  <a:srgbClr val="808080"/>
                </a:solidFill>
                <a:latin typeface="Dotum"/>
                <a:cs typeface="Batang"/>
              </a:rPr>
              <a:t>도 바다를 볼 수 있는 뷰를 가진 그랜드 살롱</a:t>
            </a:r>
            <a:r>
              <a:rPr lang="en-US" sz="900" dirty="0">
                <a:solidFill>
                  <a:srgbClr val="808080"/>
                </a:solidFill>
                <a:latin typeface="Dotum"/>
                <a:cs typeface="Batang"/>
              </a:rPr>
              <a:t>, </a:t>
            </a:r>
            <a:r>
              <a:rPr lang="ko-KR" altLang="en-US" sz="900" dirty="0">
                <a:solidFill>
                  <a:srgbClr val="808080"/>
                </a:solidFill>
                <a:latin typeface="Dotum"/>
                <a:cs typeface="Batang"/>
              </a:rPr>
              <a:t>예술 수준의 조명</a:t>
            </a:r>
            <a:r>
              <a:rPr lang="en-US" sz="900" dirty="0">
                <a:solidFill>
                  <a:srgbClr val="808080"/>
                </a:solidFill>
                <a:latin typeface="Dotum"/>
                <a:cs typeface="Batang"/>
              </a:rPr>
              <a:t>, </a:t>
            </a:r>
            <a:r>
              <a:rPr lang="ko-KR" altLang="en-US" sz="900" dirty="0">
                <a:solidFill>
                  <a:srgbClr val="808080"/>
                </a:solidFill>
                <a:latin typeface="Dotum"/>
                <a:cs typeface="Batang"/>
              </a:rPr>
              <a:t>오디오 장비와 네비게이션 시스템을 가진 이 클래스에서 유일한 배입니다</a:t>
            </a:r>
            <a:r>
              <a:rPr lang="en-US" sz="900" dirty="0">
                <a:solidFill>
                  <a:srgbClr val="808080"/>
                </a:solidFill>
                <a:latin typeface="Dotum"/>
                <a:cs typeface="Batang"/>
              </a:rPr>
              <a:t>.  </a:t>
            </a:r>
            <a:r>
              <a:rPr lang="ko-KR" altLang="en-US" sz="900" b="1" dirty="0">
                <a:ea typeface="Dotum"/>
                <a:cs typeface="Batang"/>
              </a:rPr>
              <a:t>로얄 알바트로스는</a:t>
            </a:r>
            <a:r>
              <a:rPr lang="en-US" sz="900" b="1" dirty="0">
                <a:latin typeface="Dotum"/>
                <a:cs typeface="Batang"/>
              </a:rPr>
              <a:t> 4</a:t>
            </a:r>
            <a:r>
              <a:rPr lang="ko-KR" altLang="en-US" sz="900" b="1" dirty="0">
                <a:latin typeface="Dotum"/>
                <a:cs typeface="Batang"/>
              </a:rPr>
              <a:t>월</a:t>
            </a:r>
            <a:r>
              <a:rPr lang="en-US" sz="900" b="1" dirty="0">
                <a:latin typeface="Dotum"/>
                <a:cs typeface="Batang"/>
              </a:rPr>
              <a:t> 10</a:t>
            </a:r>
            <a:r>
              <a:rPr lang="ko-KR" altLang="en-US" sz="900" b="1" dirty="0">
                <a:latin typeface="Dotum"/>
                <a:cs typeface="Batang"/>
              </a:rPr>
              <a:t>일과</a:t>
            </a:r>
            <a:r>
              <a:rPr lang="en-US" sz="900" b="1" dirty="0">
                <a:latin typeface="Dotum"/>
                <a:cs typeface="Batang"/>
              </a:rPr>
              <a:t> 11</a:t>
            </a:r>
            <a:r>
              <a:rPr lang="ko-KR" altLang="en-US" sz="900" b="1" dirty="0">
                <a:latin typeface="Dotum"/>
                <a:cs typeface="Batang"/>
              </a:rPr>
              <a:t>일에 우리의 개인 사용을 위해 사용할 수 있습니다</a:t>
            </a:r>
            <a:r>
              <a:rPr lang="en-US" sz="900" b="1" dirty="0">
                <a:latin typeface="Dotum"/>
                <a:cs typeface="Batang"/>
              </a:rPr>
              <a:t>.</a:t>
            </a:r>
            <a:endParaRPr lang="en-US" sz="900" dirty="0"/>
          </a:p>
          <a:p>
            <a:r>
              <a:rPr lang="en-US" sz="1000" dirty="0"/>
              <a:t> </a:t>
            </a:r>
            <a:endParaRPr lang="en-US" sz="1000" dirty="0" smtClean="0">
              <a:effectLst/>
            </a:endParaRPr>
          </a:p>
          <a:p>
            <a:pPr algn="ctr"/>
            <a:r>
              <a:rPr lang="ko-KR" altLang="en-US" sz="1200" b="1" dirty="0">
                <a:solidFill>
                  <a:srgbClr val="808080"/>
                </a:solidFill>
                <a:ea typeface="Dotum"/>
              </a:rPr>
              <a:t>이 기념비 적인 이베트를 축하하기 위하여</a:t>
            </a:r>
            <a:r>
              <a:rPr lang="en-US" sz="1200" b="1" dirty="0">
                <a:solidFill>
                  <a:srgbClr val="808080"/>
                </a:solidFill>
                <a:latin typeface="Dotum"/>
              </a:rPr>
              <a:t>, </a:t>
            </a:r>
            <a:r>
              <a:rPr lang="ko-KR" altLang="en-US" sz="1200" b="1" dirty="0">
                <a:solidFill>
                  <a:srgbClr val="808080"/>
                </a:solidFill>
                <a:latin typeface="Dotum"/>
              </a:rPr>
              <a:t>독점적으로 싱가포르 요트 쇼 라이프스타일 패키지를 마련하였습니다</a:t>
            </a:r>
            <a:r>
              <a:rPr lang="en-US" sz="1200" b="1" dirty="0">
                <a:solidFill>
                  <a:srgbClr val="808080"/>
                </a:solidFill>
                <a:latin typeface="Dotum"/>
              </a:rPr>
              <a:t>….. </a:t>
            </a:r>
            <a:r>
              <a:rPr lang="en-US" sz="1200" b="1" u="sng" dirty="0">
                <a:solidFill>
                  <a:srgbClr val="FF0000"/>
                </a:solidFill>
                <a:latin typeface="Dotum"/>
              </a:rPr>
              <a:t>2014</a:t>
            </a:r>
            <a:r>
              <a:rPr lang="ko-KR" altLang="en-US" sz="1200" b="1" u="sng" dirty="0">
                <a:solidFill>
                  <a:srgbClr val="FF0000"/>
                </a:solidFill>
                <a:latin typeface="Dotum"/>
              </a:rPr>
              <a:t>년</a:t>
            </a:r>
            <a:r>
              <a:rPr lang="en-US" sz="1200" b="1" u="sng" dirty="0">
                <a:solidFill>
                  <a:srgbClr val="FF0000"/>
                </a:solidFill>
                <a:latin typeface="Dotum"/>
              </a:rPr>
              <a:t> 3</a:t>
            </a:r>
            <a:r>
              <a:rPr lang="ko-KR" altLang="en-US" sz="1200" b="1" u="sng" dirty="0">
                <a:solidFill>
                  <a:srgbClr val="FF0000"/>
                </a:solidFill>
                <a:latin typeface="Dotum"/>
              </a:rPr>
              <a:t>월 </a:t>
            </a:r>
            <a:r>
              <a:rPr lang="en-US" sz="1200" b="1" u="sng" dirty="0">
                <a:solidFill>
                  <a:srgbClr val="FF0000"/>
                </a:solidFill>
                <a:latin typeface="Dotum"/>
              </a:rPr>
              <a:t>20</a:t>
            </a:r>
            <a:r>
              <a:rPr lang="ko-KR" altLang="en-US" sz="1200" b="1" u="sng" dirty="0">
                <a:solidFill>
                  <a:srgbClr val="FF0000"/>
                </a:solidFill>
                <a:latin typeface="Dotum"/>
              </a:rPr>
              <a:t>일까지 등록 및 입금완료한</a:t>
            </a:r>
            <a:r>
              <a:rPr lang="ko-KR" altLang="en-US" sz="1200" b="1" dirty="0">
                <a:solidFill>
                  <a:srgbClr val="FF0000"/>
                </a:solidFill>
                <a:ea typeface="Dotum"/>
              </a:rPr>
              <a:t> </a:t>
            </a:r>
            <a:r>
              <a:rPr lang="ko-KR" altLang="en-US" sz="1200" b="1" u="sng" dirty="0">
                <a:solidFill>
                  <a:srgbClr val="FF0000"/>
                </a:solidFill>
                <a:ea typeface="Dotum"/>
              </a:rPr>
              <a:t> 분들 만</a:t>
            </a:r>
            <a:r>
              <a:rPr lang="ko-KR" altLang="en-US" sz="1200" b="1" dirty="0">
                <a:solidFill>
                  <a:srgbClr val="FF0000"/>
                </a:solidFill>
                <a:ea typeface="Dotum"/>
              </a:rPr>
              <a:t>을 위한</a:t>
            </a:r>
            <a:r>
              <a:rPr lang="ko-KR" altLang="en-US" sz="1200" b="1" dirty="0">
                <a:solidFill>
                  <a:srgbClr val="808080"/>
                </a:solidFill>
                <a:ea typeface="Dotum"/>
              </a:rPr>
              <a:t> </a:t>
            </a:r>
            <a:endParaRPr lang="en-US" sz="1200" b="1" dirty="0"/>
          </a:p>
          <a:p>
            <a:pPr algn="ctr"/>
            <a:endParaRPr lang="en-US" sz="1000" b="1" dirty="0" smtClean="0"/>
          </a:p>
          <a:p>
            <a:pPr>
              <a:lnSpc>
                <a:spcPct val="115000"/>
              </a:lnSpc>
              <a:spcAft>
                <a:spcPts val="1000"/>
              </a:spcAft>
            </a:pPr>
            <a:r>
              <a:rPr lang="ko-KR" altLang="en-US" sz="1200" b="1" u="sng" dirty="0">
                <a:solidFill>
                  <a:srgbClr val="FF0000"/>
                </a:solidFill>
                <a:latin typeface="Cambria"/>
                <a:ea typeface="Dotum"/>
                <a:cs typeface="Times New Roman"/>
              </a:rPr>
              <a:t>미화 </a:t>
            </a:r>
            <a:r>
              <a:rPr lang="en-US" sz="1200" b="1" u="sng" dirty="0">
                <a:solidFill>
                  <a:srgbClr val="FF0000"/>
                </a:solidFill>
                <a:latin typeface="Dotum"/>
                <a:ea typeface="Malgun Gothic"/>
                <a:cs typeface="Times New Roman"/>
              </a:rPr>
              <a:t>30,000 </a:t>
            </a:r>
            <a:r>
              <a:rPr lang="en-US" sz="1200" b="1" u="sng">
                <a:solidFill>
                  <a:srgbClr val="FF0000"/>
                </a:solidFill>
                <a:latin typeface="Dotum"/>
                <a:ea typeface="Malgun Gothic"/>
                <a:cs typeface="Times New Roman"/>
              </a:rPr>
              <a:t>– </a:t>
            </a:r>
            <a:r>
              <a:rPr lang="en-US" sz="1200" b="1" u="sng" smtClean="0">
                <a:solidFill>
                  <a:srgbClr val="FF0000"/>
                </a:solidFill>
                <a:latin typeface="Dotum"/>
                <a:ea typeface="Malgun Gothic"/>
                <a:cs typeface="Times New Roman"/>
              </a:rPr>
              <a:t>99,000</a:t>
            </a:r>
            <a:r>
              <a:rPr lang="ko-KR" altLang="en-US" sz="1200" b="1" u="sng" dirty="0">
                <a:solidFill>
                  <a:srgbClr val="FF0000"/>
                </a:solidFill>
                <a:latin typeface="Dotum"/>
                <a:ea typeface="Malgun Gothic"/>
                <a:cs typeface="Times New Roman"/>
              </a:rPr>
              <a:t>가입하는 회원</a:t>
            </a:r>
            <a:r>
              <a:rPr lang="en-US" sz="1200" b="1" u="sng" dirty="0">
                <a:solidFill>
                  <a:srgbClr val="FF0000"/>
                </a:solidFill>
                <a:latin typeface="Dotum"/>
                <a:ea typeface="Malgun Gothic"/>
                <a:cs typeface="Times New Roman"/>
              </a:rPr>
              <a:t> - 1</a:t>
            </a:r>
            <a:r>
              <a:rPr lang="ko-KR" altLang="en-US" sz="1200" b="1" u="sng" dirty="0">
                <a:solidFill>
                  <a:srgbClr val="FF0000"/>
                </a:solidFill>
                <a:latin typeface="Dotum"/>
                <a:ea typeface="Malgun Gothic"/>
                <a:cs typeface="Times New Roman"/>
              </a:rPr>
              <a:t>명이 즐길 수 있는 특권은</a:t>
            </a:r>
            <a:r>
              <a:rPr lang="en-US" sz="1200" b="1" dirty="0">
                <a:solidFill>
                  <a:srgbClr val="808080"/>
                </a:solidFill>
                <a:latin typeface="Dotum"/>
                <a:ea typeface="Malgun Gothic"/>
                <a:cs typeface="Batang"/>
              </a:rPr>
              <a:t>:</a:t>
            </a:r>
            <a:endParaRPr lang="en-US" sz="1200" dirty="0">
              <a:latin typeface="Cambria"/>
              <a:ea typeface="Malgun Gothic"/>
              <a:cs typeface="Times New Roman"/>
            </a:endParaRPr>
          </a:p>
          <a:p>
            <a:pPr marL="171450" marR="0" lvl="0" indent="-171450">
              <a:lnSpc>
                <a:spcPct val="115000"/>
              </a:lnSpc>
              <a:spcBef>
                <a:spcPts val="0"/>
              </a:spcBef>
              <a:spcAft>
                <a:spcPts val="0"/>
              </a:spcAft>
              <a:buFont typeface="Arial" pitchFamily="34" charset="0"/>
              <a:buChar char="•"/>
            </a:pPr>
            <a:r>
              <a:rPr lang="en-US" sz="900" dirty="0">
                <a:solidFill>
                  <a:srgbClr val="808080"/>
                </a:solidFill>
                <a:latin typeface="Dotum"/>
                <a:ea typeface="Malgun Gothic"/>
                <a:cs typeface="Times New Roman"/>
              </a:rPr>
              <a:t>3</a:t>
            </a:r>
            <a:r>
              <a:rPr lang="ko-KR" altLang="en-US" sz="900" dirty="0">
                <a:solidFill>
                  <a:srgbClr val="808080"/>
                </a:solidFill>
                <a:latin typeface="Dotum"/>
                <a:ea typeface="Malgun Gothic"/>
                <a:cs typeface="Times New Roman"/>
              </a:rPr>
              <a:t>박</a:t>
            </a:r>
            <a:r>
              <a:rPr lang="en-US" sz="900" dirty="0">
                <a:solidFill>
                  <a:srgbClr val="808080"/>
                </a:solidFill>
                <a:latin typeface="Dotum"/>
                <a:ea typeface="Malgun Gothic"/>
                <a:cs typeface="Times New Roman"/>
              </a:rPr>
              <a:t> 4</a:t>
            </a:r>
            <a:r>
              <a:rPr lang="ko-KR" altLang="en-US" sz="900" dirty="0">
                <a:solidFill>
                  <a:srgbClr val="808080"/>
                </a:solidFill>
                <a:latin typeface="Dotum"/>
                <a:ea typeface="Malgun Gothic"/>
                <a:cs typeface="Times New Roman"/>
              </a:rPr>
              <a:t>일</a:t>
            </a:r>
            <a:r>
              <a:rPr lang="en-US" sz="900" dirty="0">
                <a:solidFill>
                  <a:srgbClr val="808080"/>
                </a:solidFill>
                <a:latin typeface="Dotum"/>
                <a:ea typeface="Malgun Gothic"/>
                <a:cs typeface="Times New Roman"/>
              </a:rPr>
              <a:t> (2</a:t>
            </a:r>
            <a:r>
              <a:rPr lang="ko-KR" altLang="en-US" sz="900" dirty="0">
                <a:solidFill>
                  <a:srgbClr val="808080"/>
                </a:solidFill>
                <a:latin typeface="Dotum"/>
                <a:ea typeface="Malgun Gothic"/>
                <a:cs typeface="Times New Roman"/>
              </a:rPr>
              <a:t>인</a:t>
            </a:r>
            <a:r>
              <a:rPr lang="en-US" sz="900" dirty="0">
                <a:solidFill>
                  <a:srgbClr val="808080"/>
                </a:solidFill>
                <a:latin typeface="Dotum"/>
                <a:ea typeface="Malgun Gothic"/>
                <a:cs typeface="Times New Roman"/>
              </a:rPr>
              <a:t> 1</a:t>
            </a:r>
            <a:r>
              <a:rPr lang="ko-KR" altLang="en-US" sz="900" dirty="0">
                <a:solidFill>
                  <a:srgbClr val="808080"/>
                </a:solidFill>
                <a:latin typeface="Dotum"/>
                <a:ea typeface="Malgun Gothic"/>
                <a:cs typeface="Times New Roman"/>
              </a:rPr>
              <a:t>일 실</a:t>
            </a:r>
            <a:r>
              <a:rPr lang="en-US" sz="900" dirty="0">
                <a:solidFill>
                  <a:srgbClr val="808080"/>
                </a:solidFill>
                <a:latin typeface="Dotum"/>
                <a:ea typeface="Malgun Gothic"/>
                <a:cs typeface="Times New Roman"/>
              </a:rPr>
              <a:t>) 5</a:t>
            </a:r>
            <a:r>
              <a:rPr lang="ko-KR" altLang="en-US" sz="900" dirty="0">
                <a:solidFill>
                  <a:srgbClr val="808080"/>
                </a:solidFill>
                <a:latin typeface="Dotum"/>
                <a:ea typeface="Malgun Gothic"/>
                <a:cs typeface="Times New Roman"/>
              </a:rPr>
              <a:t>성급 호텔 숙박</a:t>
            </a:r>
            <a:endParaRPr lang="en-US" sz="900" dirty="0">
              <a:latin typeface="Cambria"/>
              <a:ea typeface="Malgun Gothic"/>
              <a:cs typeface="Times New Roman"/>
            </a:endParaRPr>
          </a:p>
          <a:p>
            <a:pPr marL="171450" marR="0" lvl="0" indent="-171450">
              <a:lnSpc>
                <a:spcPct val="115000"/>
              </a:lnSpc>
              <a:spcBef>
                <a:spcPts val="0"/>
              </a:spcBef>
              <a:spcAft>
                <a:spcPts val="0"/>
              </a:spcAft>
              <a:buFont typeface="Arial" pitchFamily="34" charset="0"/>
              <a:buChar char="•"/>
            </a:pPr>
            <a:r>
              <a:rPr lang="ko-KR" altLang="en-US" sz="900" dirty="0">
                <a:solidFill>
                  <a:srgbClr val="808080"/>
                </a:solidFill>
                <a:latin typeface="Cambria"/>
                <a:ea typeface="Dotum"/>
                <a:cs typeface="Batang"/>
              </a:rPr>
              <a:t>비행기 값</a:t>
            </a:r>
            <a:r>
              <a:rPr lang="en-US" sz="900" dirty="0">
                <a:solidFill>
                  <a:srgbClr val="808080"/>
                </a:solidFill>
                <a:latin typeface="Dotum"/>
                <a:ea typeface="Malgun Gothic"/>
                <a:cs typeface="Batang"/>
              </a:rPr>
              <a:t> 500CP1 </a:t>
            </a:r>
            <a:r>
              <a:rPr lang="ko-KR" altLang="en-US" sz="900" dirty="0">
                <a:solidFill>
                  <a:srgbClr val="808080"/>
                </a:solidFill>
                <a:latin typeface="Dotum"/>
                <a:ea typeface="Malgun Gothic"/>
                <a:cs typeface="Batang"/>
              </a:rPr>
              <a:t>보상</a:t>
            </a:r>
            <a:endParaRPr lang="en-US" sz="900" dirty="0">
              <a:latin typeface="Cambria"/>
              <a:ea typeface="Malgun Gothic"/>
              <a:cs typeface="Times New Roman"/>
            </a:endParaRPr>
          </a:p>
          <a:p>
            <a:pPr marL="171450" marR="0" lvl="0" indent="-171450">
              <a:lnSpc>
                <a:spcPct val="115000"/>
              </a:lnSpc>
              <a:spcBef>
                <a:spcPts val="0"/>
              </a:spcBef>
              <a:spcAft>
                <a:spcPts val="0"/>
              </a:spcAft>
              <a:buFont typeface="Arial" pitchFamily="34" charset="0"/>
              <a:buChar char="•"/>
            </a:pPr>
            <a:r>
              <a:rPr lang="ko-KR" altLang="en-US" sz="900" dirty="0">
                <a:solidFill>
                  <a:srgbClr val="808080"/>
                </a:solidFill>
                <a:latin typeface="Cambria"/>
                <a:ea typeface="Dotum"/>
                <a:cs typeface="Batang"/>
              </a:rPr>
              <a:t>공항까지 교통편 제공</a:t>
            </a:r>
            <a:endParaRPr lang="en-US" sz="900" dirty="0">
              <a:latin typeface="Cambria"/>
              <a:ea typeface="Malgun Gothic"/>
              <a:cs typeface="Times New Roman"/>
            </a:endParaRPr>
          </a:p>
          <a:p>
            <a:pPr marL="171450" marR="0" lvl="0" indent="-171450">
              <a:lnSpc>
                <a:spcPct val="115000"/>
              </a:lnSpc>
              <a:spcBef>
                <a:spcPts val="0"/>
              </a:spcBef>
              <a:spcAft>
                <a:spcPts val="0"/>
              </a:spcAft>
              <a:buFont typeface="Arial" pitchFamily="34" charset="0"/>
              <a:buChar char="•"/>
            </a:pPr>
            <a:r>
              <a:rPr lang="ko-KR" altLang="en-US" sz="900" dirty="0">
                <a:solidFill>
                  <a:srgbClr val="808080"/>
                </a:solidFill>
                <a:latin typeface="Cambria"/>
                <a:ea typeface="Dotum"/>
                <a:cs typeface="Batang"/>
              </a:rPr>
              <a:t>싱가포르 요트 쇼</a:t>
            </a:r>
            <a:r>
              <a:rPr lang="en-US" sz="900" dirty="0">
                <a:solidFill>
                  <a:srgbClr val="808080"/>
                </a:solidFill>
                <a:latin typeface="Dotum"/>
                <a:ea typeface="Malgun Gothic"/>
                <a:cs typeface="Batang"/>
              </a:rPr>
              <a:t> 4</a:t>
            </a:r>
            <a:r>
              <a:rPr lang="ko-KR" altLang="en-US" sz="900" dirty="0">
                <a:solidFill>
                  <a:srgbClr val="808080"/>
                </a:solidFill>
                <a:latin typeface="Dotum"/>
                <a:ea typeface="Malgun Gothic"/>
                <a:cs typeface="Batang"/>
              </a:rPr>
              <a:t>일간의</a:t>
            </a:r>
            <a:r>
              <a:rPr lang="en-US" sz="900" dirty="0">
                <a:solidFill>
                  <a:srgbClr val="808080"/>
                </a:solidFill>
                <a:latin typeface="Dotum"/>
                <a:ea typeface="Malgun Gothic"/>
                <a:cs typeface="Batang"/>
              </a:rPr>
              <a:t> VIP </a:t>
            </a:r>
            <a:r>
              <a:rPr lang="ko-KR" altLang="en-US" sz="900" dirty="0">
                <a:solidFill>
                  <a:srgbClr val="808080"/>
                </a:solidFill>
                <a:latin typeface="Dotum"/>
                <a:ea typeface="Malgun Gothic"/>
                <a:cs typeface="Batang"/>
              </a:rPr>
              <a:t>패스</a:t>
            </a:r>
            <a:endParaRPr lang="en-US" sz="900" dirty="0">
              <a:latin typeface="Cambria"/>
              <a:ea typeface="Malgun Gothic"/>
              <a:cs typeface="Times New Roman"/>
            </a:endParaRPr>
          </a:p>
          <a:p>
            <a:pPr marL="171450" marR="0" lvl="0" indent="-171450">
              <a:lnSpc>
                <a:spcPct val="115000"/>
              </a:lnSpc>
              <a:spcBef>
                <a:spcPts val="0"/>
              </a:spcBef>
              <a:spcAft>
                <a:spcPts val="1000"/>
              </a:spcAft>
              <a:buFont typeface="Arial" pitchFamily="34" charset="0"/>
              <a:buChar char="•"/>
            </a:pPr>
            <a:r>
              <a:rPr lang="en-US" sz="900" b="1" dirty="0">
                <a:latin typeface="Dotum"/>
                <a:ea typeface="Malgun Gothic"/>
                <a:cs typeface="Times New Roman"/>
              </a:rPr>
              <a:t>4</a:t>
            </a:r>
            <a:r>
              <a:rPr lang="ko-KR" altLang="en-US" sz="900" b="1" dirty="0">
                <a:latin typeface="Dotum"/>
                <a:ea typeface="Malgun Gothic"/>
                <a:cs typeface="Times New Roman"/>
              </a:rPr>
              <a:t>월</a:t>
            </a:r>
            <a:r>
              <a:rPr lang="en-US" sz="900" b="1" dirty="0">
                <a:latin typeface="Dotum"/>
                <a:ea typeface="Malgun Gothic"/>
                <a:cs typeface="Times New Roman"/>
              </a:rPr>
              <a:t> 10</a:t>
            </a:r>
            <a:r>
              <a:rPr lang="ko-KR" altLang="en-US" sz="900" b="1" dirty="0">
                <a:latin typeface="Dotum"/>
                <a:ea typeface="Malgun Gothic"/>
                <a:cs typeface="Times New Roman"/>
              </a:rPr>
              <a:t>일 로얄 알바트로스 호에서 열리는 </a:t>
            </a:r>
            <a:r>
              <a:rPr lang="en-US" altLang="ko-KR" sz="900" b="1" dirty="0">
                <a:latin typeface="Dotum"/>
                <a:ea typeface="Malgun Gothic"/>
                <a:cs typeface="Times New Roman"/>
              </a:rPr>
              <a:t> </a:t>
            </a:r>
            <a:r>
              <a:rPr lang="en-US" altLang="ko-KR" sz="900" b="1" dirty="0" smtClean="0">
                <a:latin typeface="Dotum"/>
                <a:ea typeface="Malgun Gothic"/>
                <a:cs typeface="Times New Roman"/>
              </a:rPr>
              <a:t>                                                                                      </a:t>
            </a:r>
            <a:r>
              <a:rPr lang="ko-KR" altLang="en-US" sz="900" b="1" dirty="0" smtClean="0">
                <a:latin typeface="Dotum"/>
                <a:ea typeface="Malgun Gothic"/>
                <a:cs typeface="Times New Roman"/>
              </a:rPr>
              <a:t>맥심 </a:t>
            </a:r>
            <a:r>
              <a:rPr lang="ko-KR" altLang="en-US" sz="900" b="1" dirty="0">
                <a:latin typeface="Dotum"/>
                <a:ea typeface="Malgun Gothic"/>
                <a:cs typeface="Times New Roman"/>
              </a:rPr>
              <a:t>바비큐 파티 </a:t>
            </a:r>
            <a:r>
              <a:rPr lang="ko-KR" altLang="en-US" sz="900" b="1" dirty="0" smtClean="0">
                <a:latin typeface="Dotum"/>
                <a:ea typeface="Malgun Gothic"/>
                <a:cs typeface="Times New Roman"/>
              </a:rPr>
              <a:t>초대</a:t>
            </a:r>
            <a:endParaRPr lang="en-US" sz="900" b="1" dirty="0" smtClean="0"/>
          </a:p>
          <a:p>
            <a:pPr>
              <a:lnSpc>
                <a:spcPct val="115000"/>
              </a:lnSpc>
              <a:spcAft>
                <a:spcPts val="1000"/>
              </a:spcAft>
            </a:pPr>
            <a:r>
              <a:rPr lang="ko-KR" altLang="en-US" sz="1200" b="1" u="sng" dirty="0">
                <a:solidFill>
                  <a:srgbClr val="FF0000"/>
                </a:solidFill>
                <a:latin typeface="Cambria"/>
                <a:ea typeface="Dotum"/>
                <a:cs typeface="Times New Roman"/>
              </a:rPr>
              <a:t>미화</a:t>
            </a:r>
            <a:r>
              <a:rPr lang="en-US" sz="1200" b="1" u="sng" dirty="0">
                <a:solidFill>
                  <a:srgbClr val="FF0000"/>
                </a:solidFill>
                <a:latin typeface="Dotum"/>
                <a:ea typeface="Malgun Gothic"/>
                <a:cs typeface="Times New Roman"/>
              </a:rPr>
              <a:t> 100,000 to 499,000 </a:t>
            </a:r>
            <a:r>
              <a:rPr lang="ko-KR" altLang="en-US" sz="1200" b="1" u="sng" dirty="0">
                <a:solidFill>
                  <a:srgbClr val="FF0000"/>
                </a:solidFill>
                <a:latin typeface="Dotum"/>
                <a:ea typeface="Malgun Gothic"/>
                <a:cs typeface="Times New Roman"/>
              </a:rPr>
              <a:t>가입하는 회원</a:t>
            </a:r>
            <a:r>
              <a:rPr lang="en-US" sz="1200" b="1" u="sng" dirty="0">
                <a:solidFill>
                  <a:srgbClr val="FF0000"/>
                </a:solidFill>
                <a:latin typeface="Dotum"/>
                <a:ea typeface="Malgun Gothic"/>
                <a:cs typeface="Times New Roman"/>
              </a:rPr>
              <a:t> - </a:t>
            </a:r>
            <a:r>
              <a:rPr lang="en-US" sz="1200" b="1" u="sng" dirty="0" smtClean="0">
                <a:solidFill>
                  <a:srgbClr val="FF0000"/>
                </a:solidFill>
                <a:latin typeface="Dotum"/>
                <a:ea typeface="Malgun Gothic"/>
                <a:cs typeface="Times New Roman"/>
              </a:rPr>
              <a:t>1</a:t>
            </a:r>
            <a:r>
              <a:rPr lang="ko-KR" altLang="en-US" sz="1200" b="1" u="sng" dirty="0" smtClean="0">
                <a:solidFill>
                  <a:srgbClr val="FF0000"/>
                </a:solidFill>
                <a:latin typeface="Dotum"/>
                <a:ea typeface="Malgun Gothic"/>
                <a:cs typeface="Times New Roman"/>
              </a:rPr>
              <a:t>명이 </a:t>
            </a:r>
            <a:r>
              <a:rPr lang="ko-KR" altLang="en-US" sz="1200" b="1" u="sng" dirty="0">
                <a:solidFill>
                  <a:srgbClr val="FF0000"/>
                </a:solidFill>
                <a:latin typeface="Dotum"/>
                <a:ea typeface="Malgun Gothic"/>
                <a:cs typeface="Times New Roman"/>
              </a:rPr>
              <a:t>즐길 수 있는 특권은</a:t>
            </a:r>
            <a:r>
              <a:rPr lang="en-US" sz="1200" b="1" u="sng" dirty="0">
                <a:solidFill>
                  <a:srgbClr val="FF0000"/>
                </a:solidFill>
                <a:latin typeface="Dotum"/>
                <a:ea typeface="Malgun Gothic"/>
                <a:cs typeface="Times New Roman"/>
              </a:rPr>
              <a:t>:</a:t>
            </a:r>
            <a:endParaRPr lang="en-US" sz="1200" b="1" dirty="0">
              <a:latin typeface="Cambria"/>
              <a:ea typeface="Malgun Gothic"/>
              <a:cs typeface="Times New Roman"/>
            </a:endParaRPr>
          </a:p>
          <a:p>
            <a:pPr marL="171450" marR="0" lvl="0" indent="-171450">
              <a:lnSpc>
                <a:spcPct val="115000"/>
              </a:lnSpc>
              <a:spcBef>
                <a:spcPts val="0"/>
              </a:spcBef>
              <a:spcAft>
                <a:spcPts val="0"/>
              </a:spcAft>
              <a:buFont typeface="Arial" pitchFamily="34" charset="0"/>
              <a:buChar char="•"/>
            </a:pPr>
            <a:r>
              <a:rPr lang="en-US" altLang="ko-KR" sz="1100" b="1" dirty="0">
                <a:solidFill>
                  <a:srgbClr val="FF0000"/>
                </a:solidFill>
                <a:latin typeface="Dotum"/>
                <a:ea typeface="Malgun Gothic"/>
                <a:cs typeface="Times New Roman"/>
              </a:rPr>
              <a:t>1</a:t>
            </a:r>
            <a:r>
              <a:rPr lang="ko-KR" altLang="en-US" sz="1100" b="1" dirty="0">
                <a:solidFill>
                  <a:srgbClr val="FF0000"/>
                </a:solidFill>
                <a:latin typeface="Dotum"/>
                <a:ea typeface="Malgun Gothic"/>
                <a:cs typeface="Times New Roman"/>
              </a:rPr>
              <a:t>캐롯 다이아몬드 </a:t>
            </a:r>
            <a:r>
              <a:rPr lang="ko-KR" altLang="en-US" sz="1100" b="1" dirty="0" smtClean="0">
                <a:solidFill>
                  <a:srgbClr val="FF0000"/>
                </a:solidFill>
                <a:latin typeface="Dotum"/>
                <a:ea typeface="Malgun Gothic"/>
                <a:cs typeface="Times New Roman"/>
              </a:rPr>
              <a:t>반지</a:t>
            </a:r>
            <a:endParaRPr lang="en-US" sz="1100" b="1" dirty="0" smtClean="0">
              <a:solidFill>
                <a:srgbClr val="FF0000"/>
              </a:solidFill>
              <a:latin typeface="Dotum"/>
              <a:ea typeface="Malgun Gothic"/>
              <a:cs typeface="Times New Roman"/>
            </a:endParaRPr>
          </a:p>
          <a:p>
            <a:pPr marL="171450" indent="-171450">
              <a:lnSpc>
                <a:spcPct val="115000"/>
              </a:lnSpc>
              <a:buFont typeface="Arial" pitchFamily="34" charset="0"/>
              <a:buChar char="•"/>
            </a:pPr>
            <a:r>
              <a:rPr lang="en-US" sz="900" dirty="0">
                <a:solidFill>
                  <a:srgbClr val="808080"/>
                </a:solidFill>
                <a:latin typeface="Dotum"/>
                <a:ea typeface="Malgun Gothic"/>
                <a:cs typeface="Times New Roman"/>
              </a:rPr>
              <a:t>3</a:t>
            </a:r>
            <a:r>
              <a:rPr lang="ko-KR" altLang="en-US" sz="900" dirty="0">
                <a:solidFill>
                  <a:srgbClr val="808080"/>
                </a:solidFill>
                <a:latin typeface="Dotum"/>
                <a:ea typeface="Malgun Gothic"/>
                <a:cs typeface="Times New Roman"/>
              </a:rPr>
              <a:t>박</a:t>
            </a:r>
            <a:r>
              <a:rPr lang="en-US" sz="900" dirty="0">
                <a:solidFill>
                  <a:srgbClr val="808080"/>
                </a:solidFill>
                <a:latin typeface="Dotum"/>
                <a:ea typeface="Malgun Gothic"/>
                <a:cs typeface="Times New Roman"/>
              </a:rPr>
              <a:t> 4</a:t>
            </a:r>
            <a:r>
              <a:rPr lang="ko-KR" altLang="en-US" sz="900" dirty="0">
                <a:solidFill>
                  <a:srgbClr val="808080"/>
                </a:solidFill>
                <a:latin typeface="Dotum"/>
                <a:ea typeface="Malgun Gothic"/>
                <a:cs typeface="Times New Roman"/>
              </a:rPr>
              <a:t>일</a:t>
            </a:r>
            <a:r>
              <a:rPr lang="en-US" sz="900" dirty="0">
                <a:solidFill>
                  <a:srgbClr val="808080"/>
                </a:solidFill>
                <a:latin typeface="Dotum"/>
                <a:ea typeface="Malgun Gothic"/>
                <a:cs typeface="Times New Roman"/>
              </a:rPr>
              <a:t> (2</a:t>
            </a:r>
            <a:r>
              <a:rPr lang="ko-KR" altLang="en-US" sz="900" dirty="0">
                <a:solidFill>
                  <a:srgbClr val="808080"/>
                </a:solidFill>
                <a:latin typeface="Dotum"/>
                <a:ea typeface="Malgun Gothic"/>
                <a:cs typeface="Times New Roman"/>
              </a:rPr>
              <a:t>인</a:t>
            </a:r>
            <a:r>
              <a:rPr lang="en-US" sz="900" dirty="0">
                <a:solidFill>
                  <a:srgbClr val="808080"/>
                </a:solidFill>
                <a:latin typeface="Dotum"/>
                <a:ea typeface="Malgun Gothic"/>
                <a:cs typeface="Times New Roman"/>
              </a:rPr>
              <a:t> 1</a:t>
            </a:r>
            <a:r>
              <a:rPr lang="ko-KR" altLang="en-US" sz="900" dirty="0">
                <a:solidFill>
                  <a:srgbClr val="808080"/>
                </a:solidFill>
                <a:latin typeface="Dotum"/>
                <a:ea typeface="Malgun Gothic"/>
                <a:cs typeface="Times New Roman"/>
              </a:rPr>
              <a:t>일 실</a:t>
            </a:r>
            <a:r>
              <a:rPr lang="en-US" sz="900" dirty="0">
                <a:solidFill>
                  <a:srgbClr val="808080"/>
                </a:solidFill>
                <a:latin typeface="Dotum"/>
                <a:ea typeface="Malgun Gothic"/>
                <a:cs typeface="Times New Roman"/>
              </a:rPr>
              <a:t>) 5</a:t>
            </a:r>
            <a:r>
              <a:rPr lang="ko-KR" altLang="en-US" sz="900" dirty="0">
                <a:solidFill>
                  <a:srgbClr val="808080"/>
                </a:solidFill>
                <a:latin typeface="Dotum"/>
                <a:ea typeface="Malgun Gothic"/>
                <a:cs typeface="Times New Roman"/>
              </a:rPr>
              <a:t>성급 호텔 </a:t>
            </a:r>
            <a:r>
              <a:rPr lang="ko-KR" altLang="en-US" sz="900" dirty="0" smtClean="0">
                <a:solidFill>
                  <a:srgbClr val="808080"/>
                </a:solidFill>
                <a:latin typeface="Dotum"/>
                <a:ea typeface="Malgun Gothic"/>
                <a:cs typeface="Times New Roman"/>
              </a:rPr>
              <a:t>숙박</a:t>
            </a:r>
            <a:r>
              <a:rPr lang="en-US" altLang="ko-KR" sz="900" dirty="0" smtClean="0">
                <a:latin typeface="Cambria"/>
                <a:ea typeface="Malgun Gothic"/>
                <a:cs typeface="Times New Roman"/>
              </a:rPr>
              <a:t> </a:t>
            </a:r>
            <a:r>
              <a:rPr lang="en-US" sz="900" b="1" dirty="0" smtClean="0">
                <a:latin typeface="Dotum"/>
                <a:ea typeface="Malgun Gothic"/>
                <a:cs typeface="Times New Roman"/>
              </a:rPr>
              <a:t>– </a:t>
            </a:r>
            <a:r>
              <a:rPr lang="ko-KR" altLang="en-US" sz="900" b="1" dirty="0">
                <a:latin typeface="Dotum"/>
                <a:ea typeface="Malgun Gothic"/>
                <a:cs typeface="Times New Roman"/>
              </a:rPr>
              <a:t>프리미엄 룸</a:t>
            </a:r>
            <a:endParaRPr lang="en-US" sz="900" dirty="0">
              <a:latin typeface="Cambria"/>
              <a:ea typeface="Malgun Gothic"/>
              <a:cs typeface="Times New Roman"/>
            </a:endParaRPr>
          </a:p>
          <a:p>
            <a:pPr marL="171450" marR="0" lvl="0" indent="-171450">
              <a:lnSpc>
                <a:spcPct val="115000"/>
              </a:lnSpc>
              <a:spcBef>
                <a:spcPts val="0"/>
              </a:spcBef>
              <a:spcAft>
                <a:spcPts val="0"/>
              </a:spcAft>
              <a:buFont typeface="Arial" pitchFamily="34" charset="0"/>
              <a:buChar char="•"/>
            </a:pPr>
            <a:r>
              <a:rPr lang="ko-KR" altLang="en-US" sz="900" dirty="0" smtClean="0">
                <a:solidFill>
                  <a:srgbClr val="808080"/>
                </a:solidFill>
                <a:latin typeface="Cambria"/>
                <a:ea typeface="Dotum"/>
                <a:cs typeface="Batang"/>
              </a:rPr>
              <a:t>비행기 </a:t>
            </a:r>
            <a:r>
              <a:rPr lang="ko-KR" altLang="en-US" sz="900" dirty="0">
                <a:solidFill>
                  <a:srgbClr val="808080"/>
                </a:solidFill>
                <a:latin typeface="Cambria"/>
                <a:ea typeface="Dotum"/>
                <a:cs typeface="Batang"/>
              </a:rPr>
              <a:t>값</a:t>
            </a:r>
            <a:r>
              <a:rPr lang="en-US" sz="900" dirty="0">
                <a:solidFill>
                  <a:srgbClr val="808080"/>
                </a:solidFill>
                <a:latin typeface="Dotum"/>
                <a:ea typeface="Malgun Gothic"/>
                <a:cs typeface="Batang"/>
              </a:rPr>
              <a:t> </a:t>
            </a:r>
            <a:r>
              <a:rPr lang="en-US" sz="900" dirty="0" smtClean="0">
                <a:solidFill>
                  <a:srgbClr val="808080"/>
                </a:solidFill>
                <a:latin typeface="Dotum"/>
                <a:ea typeface="Malgun Gothic"/>
                <a:cs typeface="Batang"/>
              </a:rPr>
              <a:t>500CP1</a:t>
            </a:r>
            <a:r>
              <a:rPr lang="ko-KR" altLang="en-US" sz="900" dirty="0">
                <a:solidFill>
                  <a:srgbClr val="808080"/>
                </a:solidFill>
                <a:latin typeface="Dotum"/>
                <a:ea typeface="Malgun Gothic"/>
                <a:cs typeface="Batang"/>
              </a:rPr>
              <a:t> </a:t>
            </a:r>
            <a:r>
              <a:rPr lang="ko-KR" altLang="en-US" sz="900" dirty="0" smtClean="0">
                <a:solidFill>
                  <a:srgbClr val="808080"/>
                </a:solidFill>
                <a:latin typeface="Dotum"/>
                <a:ea typeface="Malgun Gothic"/>
                <a:cs typeface="Batang"/>
              </a:rPr>
              <a:t>보상 </a:t>
            </a:r>
            <a:endParaRPr lang="en-US" sz="900" dirty="0">
              <a:latin typeface="Cambria"/>
              <a:ea typeface="Malgun Gothic"/>
              <a:cs typeface="Times New Roman"/>
            </a:endParaRPr>
          </a:p>
          <a:p>
            <a:pPr marL="171450" marR="0" lvl="0" indent="-171450">
              <a:lnSpc>
                <a:spcPct val="115000"/>
              </a:lnSpc>
              <a:spcBef>
                <a:spcPts val="0"/>
              </a:spcBef>
              <a:spcAft>
                <a:spcPts val="0"/>
              </a:spcAft>
              <a:buFont typeface="Arial" pitchFamily="34" charset="0"/>
              <a:buChar char="•"/>
            </a:pPr>
            <a:r>
              <a:rPr lang="ko-KR" altLang="en-US" sz="900" dirty="0">
                <a:solidFill>
                  <a:srgbClr val="808080"/>
                </a:solidFill>
                <a:latin typeface="Cambria"/>
                <a:ea typeface="Dotum"/>
                <a:cs typeface="Batang"/>
              </a:rPr>
              <a:t>공항까지 리무진 제공</a:t>
            </a:r>
            <a:endParaRPr lang="en-US" sz="900" dirty="0">
              <a:latin typeface="Cambria"/>
              <a:ea typeface="Malgun Gothic"/>
              <a:cs typeface="Times New Roman"/>
            </a:endParaRPr>
          </a:p>
          <a:p>
            <a:pPr marL="171450" marR="0" lvl="0" indent="-171450">
              <a:lnSpc>
                <a:spcPct val="115000"/>
              </a:lnSpc>
              <a:spcBef>
                <a:spcPts val="0"/>
              </a:spcBef>
              <a:spcAft>
                <a:spcPts val="0"/>
              </a:spcAft>
              <a:buFont typeface="Arial" pitchFamily="34" charset="0"/>
              <a:buChar char="•"/>
            </a:pPr>
            <a:r>
              <a:rPr lang="ko-KR" altLang="en-US" sz="900" dirty="0">
                <a:solidFill>
                  <a:srgbClr val="808080"/>
                </a:solidFill>
                <a:latin typeface="Cambria"/>
                <a:ea typeface="Dotum"/>
                <a:cs typeface="Batang"/>
              </a:rPr>
              <a:t>싱가포르 요트 쇼</a:t>
            </a:r>
            <a:r>
              <a:rPr lang="en-US" sz="900" dirty="0">
                <a:solidFill>
                  <a:srgbClr val="808080"/>
                </a:solidFill>
                <a:latin typeface="Dotum"/>
                <a:ea typeface="Malgun Gothic"/>
                <a:cs typeface="Batang"/>
              </a:rPr>
              <a:t> 4</a:t>
            </a:r>
            <a:r>
              <a:rPr lang="ko-KR" altLang="en-US" sz="900" dirty="0">
                <a:solidFill>
                  <a:srgbClr val="808080"/>
                </a:solidFill>
                <a:latin typeface="Dotum"/>
                <a:ea typeface="Malgun Gothic"/>
                <a:cs typeface="Batang"/>
              </a:rPr>
              <a:t>일간의 </a:t>
            </a:r>
            <a:r>
              <a:rPr lang="ko-KR" altLang="en-US" sz="900" b="1" dirty="0">
                <a:latin typeface="Cambria"/>
                <a:ea typeface="Dotum"/>
                <a:cs typeface="Times New Roman"/>
              </a:rPr>
              <a:t>실버</a:t>
            </a:r>
            <a:r>
              <a:rPr lang="en-US" sz="900" b="1" dirty="0">
                <a:latin typeface="Dotum"/>
                <a:ea typeface="Malgun Gothic"/>
                <a:cs typeface="Times New Roman"/>
              </a:rPr>
              <a:t> VIP </a:t>
            </a:r>
            <a:r>
              <a:rPr lang="ko-KR" altLang="en-US" sz="900" b="1" dirty="0">
                <a:latin typeface="Dotum"/>
                <a:ea typeface="Malgun Gothic"/>
                <a:cs typeface="Times New Roman"/>
              </a:rPr>
              <a:t>패스</a:t>
            </a:r>
            <a:endParaRPr lang="en-US" sz="900" dirty="0">
              <a:latin typeface="Cambria"/>
              <a:ea typeface="Malgun Gothic"/>
              <a:cs typeface="Times New Roman"/>
            </a:endParaRPr>
          </a:p>
          <a:p>
            <a:pPr marL="171450" marR="0" lvl="0" indent="-171450">
              <a:lnSpc>
                <a:spcPct val="115000"/>
              </a:lnSpc>
              <a:spcBef>
                <a:spcPts val="0"/>
              </a:spcBef>
              <a:spcAft>
                <a:spcPts val="0"/>
              </a:spcAft>
              <a:buFont typeface="Arial" pitchFamily="34" charset="0"/>
              <a:buChar char="•"/>
            </a:pPr>
            <a:r>
              <a:rPr lang="en-US" sz="900" b="1" dirty="0">
                <a:latin typeface="Dotum"/>
                <a:ea typeface="Malgun Gothic"/>
                <a:cs typeface="Times New Roman"/>
              </a:rPr>
              <a:t>4</a:t>
            </a:r>
            <a:r>
              <a:rPr lang="ko-KR" altLang="en-US" sz="900" b="1" dirty="0">
                <a:latin typeface="Dotum"/>
                <a:ea typeface="Malgun Gothic"/>
                <a:cs typeface="Times New Roman"/>
              </a:rPr>
              <a:t>월</a:t>
            </a:r>
            <a:r>
              <a:rPr lang="en-US" sz="900" b="1" dirty="0">
                <a:latin typeface="Dotum"/>
                <a:ea typeface="Malgun Gothic"/>
                <a:cs typeface="Times New Roman"/>
              </a:rPr>
              <a:t> 11</a:t>
            </a:r>
            <a:r>
              <a:rPr lang="ko-KR" altLang="en-US" sz="900" b="1" dirty="0">
                <a:latin typeface="Dotum"/>
                <a:ea typeface="Malgun Gothic"/>
                <a:cs typeface="Times New Roman"/>
              </a:rPr>
              <a:t>일</a:t>
            </a:r>
            <a:r>
              <a:rPr lang="en-US" sz="900" b="1" dirty="0">
                <a:latin typeface="Dotum"/>
                <a:ea typeface="Malgun Gothic"/>
                <a:cs typeface="Times New Roman"/>
              </a:rPr>
              <a:t> CEO</a:t>
            </a:r>
            <a:r>
              <a:rPr lang="ko-KR" altLang="en-US" sz="900" b="1" dirty="0">
                <a:latin typeface="Dotum"/>
                <a:ea typeface="Malgun Gothic"/>
                <a:cs typeface="Times New Roman"/>
              </a:rPr>
              <a:t>와 맥심 임원진들과의 점심 식사</a:t>
            </a:r>
            <a:endParaRPr lang="en-US" sz="900" dirty="0">
              <a:latin typeface="Cambria"/>
              <a:ea typeface="Malgun Gothic"/>
              <a:cs typeface="Times New Roman"/>
            </a:endParaRPr>
          </a:p>
          <a:p>
            <a:pPr marL="171450" marR="0" lvl="0" indent="-171450">
              <a:lnSpc>
                <a:spcPct val="115000"/>
              </a:lnSpc>
              <a:spcBef>
                <a:spcPts val="0"/>
              </a:spcBef>
              <a:spcAft>
                <a:spcPts val="0"/>
              </a:spcAft>
              <a:buFont typeface="Arial" pitchFamily="34" charset="0"/>
              <a:buChar char="•"/>
            </a:pPr>
            <a:r>
              <a:rPr lang="en-US" sz="900" b="1" dirty="0">
                <a:latin typeface="Dotum"/>
                <a:ea typeface="Malgun Gothic"/>
                <a:cs typeface="Times New Roman"/>
              </a:rPr>
              <a:t>4</a:t>
            </a:r>
            <a:r>
              <a:rPr lang="ko-KR" altLang="en-US" sz="900" b="1" dirty="0">
                <a:latin typeface="Dotum"/>
                <a:ea typeface="Malgun Gothic"/>
                <a:cs typeface="Times New Roman"/>
              </a:rPr>
              <a:t>월</a:t>
            </a:r>
            <a:r>
              <a:rPr lang="en-US" sz="900" b="1" dirty="0">
                <a:latin typeface="Dotum"/>
                <a:ea typeface="Malgun Gothic"/>
                <a:cs typeface="Times New Roman"/>
              </a:rPr>
              <a:t> 10</a:t>
            </a:r>
            <a:r>
              <a:rPr lang="ko-KR" altLang="en-US" sz="900" b="1" dirty="0">
                <a:latin typeface="Dotum"/>
                <a:ea typeface="Malgun Gothic"/>
                <a:cs typeface="Times New Roman"/>
              </a:rPr>
              <a:t>일</a:t>
            </a:r>
            <a:r>
              <a:rPr lang="ko-KR" altLang="en-US" sz="900" dirty="0">
                <a:solidFill>
                  <a:srgbClr val="808080"/>
                </a:solidFill>
                <a:latin typeface="Cambria"/>
                <a:ea typeface="Dotum"/>
                <a:cs typeface="Times New Roman"/>
              </a:rPr>
              <a:t> </a:t>
            </a:r>
            <a:r>
              <a:rPr lang="ko-KR" altLang="en-US" sz="900" b="1" dirty="0">
                <a:latin typeface="Cambria"/>
                <a:ea typeface="Dotum"/>
                <a:cs typeface="Times New Roman"/>
              </a:rPr>
              <a:t>로얄 알바트로스 호에서 열리는 맥심 바비큐 파티 초대</a:t>
            </a:r>
            <a:endParaRPr lang="en-US" sz="900" dirty="0">
              <a:latin typeface="Cambria"/>
              <a:ea typeface="Malgun Gothic"/>
              <a:cs typeface="Times New Roman"/>
            </a:endParaRPr>
          </a:p>
          <a:p>
            <a:pPr marL="171450" marR="0" lvl="0" indent="-171450">
              <a:lnSpc>
                <a:spcPct val="115000"/>
              </a:lnSpc>
              <a:spcBef>
                <a:spcPts val="0"/>
              </a:spcBef>
              <a:spcAft>
                <a:spcPts val="0"/>
              </a:spcAft>
              <a:buFont typeface="Arial" pitchFamily="34" charset="0"/>
              <a:buChar char="•"/>
            </a:pPr>
            <a:r>
              <a:rPr lang="en-US" sz="900" b="1" dirty="0">
                <a:latin typeface="Dotum"/>
                <a:ea typeface="Malgun Gothic"/>
                <a:cs typeface="Times New Roman"/>
              </a:rPr>
              <a:t>4</a:t>
            </a:r>
            <a:r>
              <a:rPr lang="ko-KR" altLang="en-US" sz="900" b="1" dirty="0">
                <a:latin typeface="Dotum"/>
                <a:ea typeface="Malgun Gothic"/>
                <a:cs typeface="Times New Roman"/>
              </a:rPr>
              <a:t>월</a:t>
            </a:r>
            <a:r>
              <a:rPr lang="en-US" sz="900" b="1" dirty="0">
                <a:latin typeface="Dotum"/>
                <a:ea typeface="Malgun Gothic"/>
                <a:cs typeface="Times New Roman"/>
              </a:rPr>
              <a:t> 11</a:t>
            </a:r>
            <a:r>
              <a:rPr lang="ko-KR" altLang="en-US" sz="900" b="1" dirty="0">
                <a:latin typeface="Dotum"/>
                <a:ea typeface="Malgun Gothic"/>
                <a:cs typeface="Times New Roman"/>
              </a:rPr>
              <a:t>일 밤</a:t>
            </a:r>
            <a:r>
              <a:rPr lang="ko-KR" altLang="en-US" sz="900" dirty="0">
                <a:solidFill>
                  <a:srgbClr val="808080"/>
                </a:solidFill>
                <a:latin typeface="Cambria"/>
                <a:ea typeface="Dotum"/>
                <a:cs typeface="Times New Roman"/>
              </a:rPr>
              <a:t> </a:t>
            </a:r>
            <a:r>
              <a:rPr lang="ko-KR" altLang="en-US" sz="900" b="1" dirty="0">
                <a:latin typeface="Cambria"/>
                <a:ea typeface="Dotum"/>
                <a:cs typeface="Times New Roman"/>
              </a:rPr>
              <a:t>로얄 알바트로스 호에서 열리는 맥심</a:t>
            </a:r>
            <a:r>
              <a:rPr lang="en-US" sz="900" b="1" dirty="0">
                <a:latin typeface="Dotum"/>
                <a:ea typeface="Malgun Gothic"/>
                <a:cs typeface="Times New Roman"/>
              </a:rPr>
              <a:t> VVIP </a:t>
            </a:r>
            <a:r>
              <a:rPr lang="ko-KR" altLang="en-US" sz="900" b="1" dirty="0">
                <a:latin typeface="Dotum"/>
                <a:ea typeface="Malgun Gothic"/>
                <a:cs typeface="Times New Roman"/>
              </a:rPr>
              <a:t>파티 </a:t>
            </a:r>
            <a:r>
              <a:rPr lang="ko-KR" altLang="en-US" sz="900" b="1" dirty="0" smtClean="0">
                <a:latin typeface="Dotum"/>
                <a:ea typeface="Malgun Gothic"/>
                <a:cs typeface="Times New Roman"/>
              </a:rPr>
              <a:t>초대</a:t>
            </a:r>
            <a:endParaRPr lang="en-US" altLang="ko-KR" sz="900" dirty="0">
              <a:latin typeface="Cambria"/>
              <a:ea typeface="Malgun Gothic"/>
              <a:cs typeface="Times New Roman"/>
            </a:endParaRPr>
          </a:p>
          <a:p>
            <a:pPr marL="171450" marR="0" lvl="0" indent="-171450">
              <a:lnSpc>
                <a:spcPct val="115000"/>
              </a:lnSpc>
              <a:spcBef>
                <a:spcPts val="0"/>
              </a:spcBef>
              <a:spcAft>
                <a:spcPts val="0"/>
              </a:spcAft>
              <a:buFont typeface="Arial" pitchFamily="34" charset="0"/>
              <a:buChar char="•"/>
            </a:pPr>
            <a:endParaRPr lang="en-US" altLang="ko-KR" sz="1200" b="1" u="sng" dirty="0" smtClean="0">
              <a:solidFill>
                <a:srgbClr val="FF0000"/>
              </a:solidFill>
              <a:latin typeface="Cambria"/>
              <a:ea typeface="Dotum"/>
              <a:cs typeface="Times New Roman"/>
            </a:endParaRPr>
          </a:p>
          <a:p>
            <a:pPr>
              <a:lnSpc>
                <a:spcPct val="115000"/>
              </a:lnSpc>
              <a:spcAft>
                <a:spcPts val="1000"/>
              </a:spcAft>
            </a:pPr>
            <a:r>
              <a:rPr lang="ko-KR" altLang="en-US" sz="1200" b="1" u="sng" dirty="0" smtClean="0">
                <a:solidFill>
                  <a:srgbClr val="FF0000"/>
                </a:solidFill>
                <a:latin typeface="Cambria"/>
                <a:ea typeface="Dotum"/>
                <a:cs typeface="Times New Roman"/>
              </a:rPr>
              <a:t>미화 </a:t>
            </a:r>
            <a:r>
              <a:rPr lang="en-US" sz="1200" b="1" u="sng" dirty="0">
                <a:solidFill>
                  <a:srgbClr val="FF0000"/>
                </a:solidFill>
                <a:latin typeface="Dotum"/>
                <a:ea typeface="Malgun Gothic"/>
                <a:cs typeface="Times New Roman"/>
              </a:rPr>
              <a:t>500,000 </a:t>
            </a:r>
            <a:r>
              <a:rPr lang="ko-KR" altLang="en-US" sz="1200" b="1" u="sng" dirty="0">
                <a:solidFill>
                  <a:srgbClr val="FF0000"/>
                </a:solidFill>
                <a:latin typeface="Dotum"/>
                <a:ea typeface="Malgun Gothic"/>
                <a:cs typeface="Times New Roman"/>
              </a:rPr>
              <a:t>이상 가입하는 회원 </a:t>
            </a:r>
            <a:r>
              <a:rPr lang="en-US" sz="1200" b="1" u="sng" dirty="0">
                <a:solidFill>
                  <a:srgbClr val="FF0000"/>
                </a:solidFill>
                <a:latin typeface="Dotum"/>
                <a:ea typeface="Malgun Gothic"/>
                <a:cs typeface="Times New Roman"/>
              </a:rPr>
              <a:t>– 1</a:t>
            </a:r>
            <a:r>
              <a:rPr lang="ko-KR" altLang="en-US" sz="1200" b="1" u="sng" dirty="0">
                <a:solidFill>
                  <a:srgbClr val="FF0000"/>
                </a:solidFill>
                <a:latin typeface="Dotum"/>
                <a:ea typeface="Malgun Gothic"/>
                <a:cs typeface="Times New Roman"/>
              </a:rPr>
              <a:t>명이 즐길 수 있는 특권은 </a:t>
            </a:r>
            <a:r>
              <a:rPr lang="en-US" sz="1200" b="1" u="sng" dirty="0" smtClean="0">
                <a:solidFill>
                  <a:srgbClr val="FF0000"/>
                </a:solidFill>
                <a:latin typeface="Dotum"/>
                <a:ea typeface="Malgun Gothic"/>
                <a:cs typeface="Times New Roman"/>
              </a:rPr>
              <a:t>                                      </a:t>
            </a:r>
            <a:r>
              <a:rPr lang="en-US" sz="1200" b="1" dirty="0" smtClean="0">
                <a:solidFill>
                  <a:srgbClr val="FF0000"/>
                </a:solidFill>
                <a:latin typeface="Dotum"/>
                <a:ea typeface="Malgun Gothic"/>
                <a:cs typeface="Times New Roman"/>
              </a:rPr>
              <a:t>**</a:t>
            </a:r>
            <a:r>
              <a:rPr lang="en-US" sz="1000" b="1" dirty="0" smtClean="0">
                <a:solidFill>
                  <a:srgbClr val="FF0000"/>
                </a:solidFill>
                <a:latin typeface="Dotum"/>
                <a:ea typeface="Malgun Gothic"/>
                <a:cs typeface="Times New Roman"/>
              </a:rPr>
              <a:t>30</a:t>
            </a:r>
            <a:r>
              <a:rPr lang="ko-KR" altLang="en-US" sz="1000" b="1" dirty="0">
                <a:solidFill>
                  <a:srgbClr val="FF0000"/>
                </a:solidFill>
                <a:latin typeface="Dotum"/>
                <a:ea typeface="Malgun Gothic"/>
                <a:cs typeface="Times New Roman"/>
              </a:rPr>
              <a:t>명 한정으로 한 번에 완납 기준</a:t>
            </a:r>
            <a:r>
              <a:rPr lang="en-US" sz="1000" b="1" dirty="0">
                <a:solidFill>
                  <a:srgbClr val="FF0000"/>
                </a:solidFill>
                <a:latin typeface="Dotum"/>
                <a:ea typeface="Malgun Gothic"/>
                <a:cs typeface="Times New Roman"/>
              </a:rPr>
              <a:t> (</a:t>
            </a:r>
            <a:r>
              <a:rPr lang="ko-KR" altLang="en-US" sz="1000" b="1" dirty="0">
                <a:solidFill>
                  <a:srgbClr val="FF0000"/>
                </a:solidFill>
                <a:latin typeface="Dotum"/>
                <a:ea typeface="Malgun Gothic"/>
                <a:cs typeface="Times New Roman"/>
              </a:rPr>
              <a:t>한</a:t>
            </a:r>
            <a:r>
              <a:rPr lang="en-US" sz="1000" b="1" dirty="0">
                <a:solidFill>
                  <a:srgbClr val="FF0000"/>
                </a:solidFill>
                <a:latin typeface="Dotum"/>
                <a:ea typeface="Malgun Gothic"/>
                <a:cs typeface="Times New Roman"/>
              </a:rPr>
              <a:t> ID</a:t>
            </a:r>
            <a:r>
              <a:rPr lang="ko-KR" altLang="en-US" sz="1000" b="1" dirty="0">
                <a:solidFill>
                  <a:srgbClr val="FF0000"/>
                </a:solidFill>
                <a:latin typeface="Dotum"/>
                <a:ea typeface="Malgun Gothic"/>
                <a:cs typeface="Times New Roman"/>
              </a:rPr>
              <a:t>에 여러 개의 미화</a:t>
            </a:r>
            <a:r>
              <a:rPr lang="en-US" sz="1000" b="1" dirty="0">
                <a:solidFill>
                  <a:srgbClr val="FF0000"/>
                </a:solidFill>
                <a:latin typeface="Dotum"/>
                <a:ea typeface="Malgun Gothic"/>
                <a:cs typeface="Times New Roman"/>
              </a:rPr>
              <a:t> 100,000)</a:t>
            </a:r>
            <a:endParaRPr lang="en-US" sz="1000" dirty="0">
              <a:latin typeface="Cambria"/>
              <a:ea typeface="Malgun Gothic"/>
              <a:cs typeface="Times New Roman"/>
            </a:endParaRPr>
          </a:p>
          <a:p>
            <a:pPr marL="171450" marR="0" lvl="0" indent="-171450">
              <a:lnSpc>
                <a:spcPct val="115000"/>
              </a:lnSpc>
              <a:spcBef>
                <a:spcPts val="0"/>
              </a:spcBef>
              <a:spcAft>
                <a:spcPts val="0"/>
              </a:spcAft>
              <a:buFont typeface="Arial" pitchFamily="34" charset="0"/>
              <a:buChar char="•"/>
            </a:pPr>
            <a:r>
              <a:rPr lang="en-US" altLang="ko-KR" sz="1100" b="1" dirty="0">
                <a:solidFill>
                  <a:srgbClr val="FF0000"/>
                </a:solidFill>
                <a:latin typeface="Dotum"/>
                <a:ea typeface="Malgun Gothic"/>
                <a:cs typeface="Times New Roman"/>
              </a:rPr>
              <a:t>1</a:t>
            </a:r>
            <a:r>
              <a:rPr lang="ko-KR" altLang="en-US" sz="1100" b="1" dirty="0">
                <a:solidFill>
                  <a:srgbClr val="FF0000"/>
                </a:solidFill>
                <a:latin typeface="Dotum"/>
                <a:ea typeface="Malgun Gothic"/>
                <a:cs typeface="Times New Roman"/>
              </a:rPr>
              <a:t>캐롯 다이아몬드 </a:t>
            </a:r>
            <a:r>
              <a:rPr lang="ko-KR" altLang="en-US" sz="1100" b="1" dirty="0" smtClean="0">
                <a:solidFill>
                  <a:srgbClr val="FF0000"/>
                </a:solidFill>
                <a:latin typeface="Dotum"/>
                <a:ea typeface="Malgun Gothic"/>
                <a:cs typeface="Times New Roman"/>
              </a:rPr>
              <a:t>반지</a:t>
            </a:r>
            <a:endParaRPr lang="en-US" sz="1100" b="1" dirty="0" smtClean="0">
              <a:solidFill>
                <a:srgbClr val="FF0000"/>
              </a:solidFill>
              <a:latin typeface="Dotum"/>
              <a:ea typeface="Malgun Gothic"/>
              <a:cs typeface="Times New Roman"/>
            </a:endParaRPr>
          </a:p>
          <a:p>
            <a:pPr marL="171450" marR="0" lvl="0" indent="-171450">
              <a:lnSpc>
                <a:spcPct val="115000"/>
              </a:lnSpc>
              <a:spcBef>
                <a:spcPts val="0"/>
              </a:spcBef>
              <a:spcAft>
                <a:spcPts val="0"/>
              </a:spcAft>
              <a:buFont typeface="Arial" pitchFamily="34" charset="0"/>
              <a:buChar char="•"/>
            </a:pPr>
            <a:r>
              <a:rPr lang="en-US" sz="900" dirty="0" smtClean="0">
                <a:solidFill>
                  <a:srgbClr val="808080"/>
                </a:solidFill>
                <a:latin typeface="Dotum"/>
                <a:ea typeface="Malgun Gothic"/>
                <a:cs typeface="Times New Roman"/>
              </a:rPr>
              <a:t>3</a:t>
            </a:r>
            <a:r>
              <a:rPr lang="ko-KR" altLang="en-US" sz="900" dirty="0">
                <a:solidFill>
                  <a:srgbClr val="808080"/>
                </a:solidFill>
                <a:latin typeface="Dotum"/>
                <a:ea typeface="Malgun Gothic"/>
                <a:cs typeface="Times New Roman"/>
              </a:rPr>
              <a:t>박</a:t>
            </a:r>
            <a:r>
              <a:rPr lang="en-US" sz="900" dirty="0">
                <a:solidFill>
                  <a:srgbClr val="808080"/>
                </a:solidFill>
                <a:latin typeface="Dotum"/>
                <a:ea typeface="Malgun Gothic"/>
                <a:cs typeface="Times New Roman"/>
              </a:rPr>
              <a:t> 4</a:t>
            </a:r>
            <a:r>
              <a:rPr lang="ko-KR" altLang="en-US" sz="900" dirty="0">
                <a:solidFill>
                  <a:srgbClr val="808080"/>
                </a:solidFill>
                <a:latin typeface="Dotum"/>
                <a:ea typeface="Malgun Gothic"/>
                <a:cs typeface="Times New Roman"/>
              </a:rPr>
              <a:t>일</a:t>
            </a:r>
            <a:r>
              <a:rPr lang="en-US" sz="900" dirty="0">
                <a:solidFill>
                  <a:srgbClr val="808080"/>
                </a:solidFill>
                <a:latin typeface="Dotum"/>
                <a:ea typeface="Malgun Gothic"/>
                <a:cs typeface="Times New Roman"/>
              </a:rPr>
              <a:t> (2</a:t>
            </a:r>
            <a:r>
              <a:rPr lang="ko-KR" altLang="en-US" sz="900" dirty="0">
                <a:solidFill>
                  <a:srgbClr val="808080"/>
                </a:solidFill>
                <a:latin typeface="Dotum"/>
                <a:ea typeface="Malgun Gothic"/>
                <a:cs typeface="Times New Roman"/>
              </a:rPr>
              <a:t>인</a:t>
            </a:r>
            <a:r>
              <a:rPr lang="en-US" sz="900" dirty="0">
                <a:solidFill>
                  <a:srgbClr val="808080"/>
                </a:solidFill>
                <a:latin typeface="Dotum"/>
                <a:ea typeface="Malgun Gothic"/>
                <a:cs typeface="Times New Roman"/>
              </a:rPr>
              <a:t> 1</a:t>
            </a:r>
            <a:r>
              <a:rPr lang="ko-KR" altLang="en-US" sz="900" dirty="0">
                <a:solidFill>
                  <a:srgbClr val="808080"/>
                </a:solidFill>
                <a:latin typeface="Dotum"/>
                <a:ea typeface="Malgun Gothic"/>
                <a:cs typeface="Times New Roman"/>
              </a:rPr>
              <a:t>일 실</a:t>
            </a:r>
            <a:r>
              <a:rPr lang="en-US" sz="900" dirty="0">
                <a:solidFill>
                  <a:srgbClr val="808080"/>
                </a:solidFill>
                <a:latin typeface="Dotum"/>
                <a:ea typeface="Malgun Gothic"/>
                <a:cs typeface="Times New Roman"/>
              </a:rPr>
              <a:t>) </a:t>
            </a:r>
            <a:r>
              <a:rPr lang="en-US" sz="900" b="1" dirty="0">
                <a:latin typeface="Dotum"/>
                <a:ea typeface="Malgun Gothic"/>
                <a:cs typeface="Times New Roman"/>
              </a:rPr>
              <a:t>5</a:t>
            </a:r>
            <a:r>
              <a:rPr lang="ko-KR" altLang="en-US" sz="900" b="1" dirty="0">
                <a:latin typeface="Dotum"/>
                <a:ea typeface="Malgun Gothic"/>
                <a:cs typeface="Times New Roman"/>
              </a:rPr>
              <a:t>성급 호텔 숙박 </a:t>
            </a:r>
            <a:r>
              <a:rPr lang="en-US" sz="900" b="1" dirty="0">
                <a:latin typeface="Dotum"/>
                <a:ea typeface="Malgun Gothic"/>
                <a:cs typeface="Times New Roman"/>
              </a:rPr>
              <a:t>– </a:t>
            </a:r>
            <a:r>
              <a:rPr lang="ko-KR" altLang="en-US" sz="900" b="1" dirty="0">
                <a:latin typeface="Dotum"/>
                <a:ea typeface="Malgun Gothic"/>
                <a:cs typeface="Times New Roman"/>
              </a:rPr>
              <a:t>스위트 룸</a:t>
            </a:r>
            <a:endParaRPr lang="en-US" sz="900" dirty="0">
              <a:latin typeface="Cambria"/>
              <a:ea typeface="Malgun Gothic"/>
              <a:cs typeface="Times New Roman"/>
            </a:endParaRPr>
          </a:p>
          <a:p>
            <a:pPr marL="171450" marR="0" lvl="0" indent="-171450">
              <a:lnSpc>
                <a:spcPct val="115000"/>
              </a:lnSpc>
              <a:spcBef>
                <a:spcPts val="0"/>
              </a:spcBef>
              <a:spcAft>
                <a:spcPts val="0"/>
              </a:spcAft>
              <a:buFont typeface="Arial" pitchFamily="34" charset="0"/>
              <a:buChar char="•"/>
            </a:pPr>
            <a:r>
              <a:rPr lang="ko-KR" altLang="en-US" sz="900" dirty="0">
                <a:solidFill>
                  <a:srgbClr val="808080"/>
                </a:solidFill>
                <a:latin typeface="Cambria"/>
                <a:ea typeface="Dotum"/>
                <a:cs typeface="Batang"/>
              </a:rPr>
              <a:t>싱가포르 셀레타 공항으로 </a:t>
            </a:r>
            <a:r>
              <a:rPr lang="ko-KR" altLang="en-US" sz="900" b="1" dirty="0">
                <a:latin typeface="Cambria"/>
                <a:ea typeface="Dotum"/>
                <a:cs typeface="Times New Roman"/>
              </a:rPr>
              <a:t>개인 제트기 제공</a:t>
            </a:r>
            <a:endParaRPr lang="en-US" sz="900" dirty="0">
              <a:latin typeface="Cambria"/>
              <a:ea typeface="Malgun Gothic"/>
              <a:cs typeface="Times New Roman"/>
            </a:endParaRPr>
          </a:p>
          <a:p>
            <a:pPr marL="171450" marR="0" lvl="0" indent="-171450">
              <a:lnSpc>
                <a:spcPct val="115000"/>
              </a:lnSpc>
              <a:spcBef>
                <a:spcPts val="0"/>
              </a:spcBef>
              <a:spcAft>
                <a:spcPts val="0"/>
              </a:spcAft>
              <a:buFont typeface="Arial" pitchFamily="34" charset="0"/>
              <a:buChar char="•"/>
            </a:pPr>
            <a:r>
              <a:rPr lang="en-US" sz="900" b="1" dirty="0">
                <a:latin typeface="Dotum"/>
                <a:ea typeface="Malgun Gothic"/>
                <a:cs typeface="Times New Roman"/>
              </a:rPr>
              <a:t>4</a:t>
            </a:r>
            <a:r>
              <a:rPr lang="ko-KR" altLang="en-US" sz="900" b="1" dirty="0">
                <a:latin typeface="Dotum"/>
                <a:ea typeface="Malgun Gothic"/>
                <a:cs typeface="Times New Roman"/>
              </a:rPr>
              <a:t>일간 기사와 리무진 제공</a:t>
            </a:r>
            <a:endParaRPr lang="en-US" sz="900" dirty="0">
              <a:latin typeface="Cambria"/>
              <a:ea typeface="Malgun Gothic"/>
              <a:cs typeface="Times New Roman"/>
            </a:endParaRPr>
          </a:p>
          <a:p>
            <a:pPr marL="171450" marR="0" lvl="0" indent="-171450">
              <a:lnSpc>
                <a:spcPct val="115000"/>
              </a:lnSpc>
              <a:spcBef>
                <a:spcPts val="0"/>
              </a:spcBef>
              <a:spcAft>
                <a:spcPts val="0"/>
              </a:spcAft>
              <a:buFont typeface="Arial" pitchFamily="34" charset="0"/>
              <a:buChar char="•"/>
            </a:pPr>
            <a:r>
              <a:rPr lang="ko-KR" altLang="en-US" sz="900" dirty="0">
                <a:solidFill>
                  <a:srgbClr val="808080"/>
                </a:solidFill>
                <a:latin typeface="Cambria"/>
                <a:ea typeface="Dotum"/>
                <a:cs typeface="Batang"/>
              </a:rPr>
              <a:t>싱가포르 요트 쇼</a:t>
            </a:r>
            <a:r>
              <a:rPr lang="en-US" sz="900" dirty="0">
                <a:solidFill>
                  <a:srgbClr val="808080"/>
                </a:solidFill>
                <a:latin typeface="Dotum"/>
                <a:ea typeface="Malgun Gothic"/>
                <a:cs typeface="Batang"/>
              </a:rPr>
              <a:t> 4</a:t>
            </a:r>
            <a:r>
              <a:rPr lang="ko-KR" altLang="en-US" sz="900" dirty="0">
                <a:solidFill>
                  <a:srgbClr val="808080"/>
                </a:solidFill>
                <a:latin typeface="Dotum"/>
                <a:ea typeface="Malgun Gothic"/>
                <a:cs typeface="Batang"/>
              </a:rPr>
              <a:t>일간의 </a:t>
            </a:r>
            <a:r>
              <a:rPr lang="ko-KR" altLang="en-US" sz="900" b="1" dirty="0">
                <a:latin typeface="Cambria"/>
                <a:ea typeface="Dotum"/>
                <a:cs typeface="Times New Roman"/>
              </a:rPr>
              <a:t>다이아몬드 블랙</a:t>
            </a:r>
            <a:r>
              <a:rPr lang="en-US" sz="900" b="1" dirty="0">
                <a:latin typeface="Dotum"/>
                <a:ea typeface="Malgun Gothic"/>
                <a:cs typeface="Times New Roman"/>
              </a:rPr>
              <a:t> VVIP </a:t>
            </a:r>
            <a:r>
              <a:rPr lang="ko-KR" altLang="en-US" sz="900" b="1" dirty="0">
                <a:latin typeface="Dotum"/>
                <a:ea typeface="Malgun Gothic"/>
                <a:cs typeface="Times New Roman"/>
              </a:rPr>
              <a:t>패스</a:t>
            </a:r>
            <a:endParaRPr lang="en-US" sz="900" dirty="0">
              <a:latin typeface="Cambria"/>
              <a:ea typeface="Malgun Gothic"/>
              <a:cs typeface="Times New Roman"/>
            </a:endParaRPr>
          </a:p>
          <a:p>
            <a:pPr marL="171450" marR="0" lvl="0" indent="-171450">
              <a:lnSpc>
                <a:spcPct val="115000"/>
              </a:lnSpc>
              <a:spcBef>
                <a:spcPts val="0"/>
              </a:spcBef>
              <a:spcAft>
                <a:spcPts val="0"/>
              </a:spcAft>
              <a:buFont typeface="Arial" pitchFamily="34" charset="0"/>
              <a:buChar char="•"/>
            </a:pPr>
            <a:r>
              <a:rPr lang="en-US" sz="900" b="1" dirty="0">
                <a:latin typeface="Dotum"/>
                <a:ea typeface="Malgun Gothic"/>
                <a:cs typeface="Times New Roman"/>
              </a:rPr>
              <a:t>4</a:t>
            </a:r>
            <a:r>
              <a:rPr lang="ko-KR" altLang="en-US" sz="900" b="1" dirty="0">
                <a:latin typeface="Dotum"/>
                <a:ea typeface="Malgun Gothic"/>
                <a:cs typeface="Times New Roman"/>
              </a:rPr>
              <a:t>월</a:t>
            </a:r>
            <a:r>
              <a:rPr lang="en-US" sz="900" b="1" dirty="0">
                <a:latin typeface="Dotum"/>
                <a:ea typeface="Malgun Gothic"/>
                <a:cs typeface="Times New Roman"/>
              </a:rPr>
              <a:t> 10</a:t>
            </a:r>
            <a:r>
              <a:rPr lang="ko-KR" altLang="en-US" sz="900" b="1" dirty="0">
                <a:latin typeface="Dotum"/>
                <a:ea typeface="Malgun Gothic"/>
                <a:cs typeface="Times New Roman"/>
              </a:rPr>
              <a:t>일 로얄 알바트로스 호에서 열리는 맥심 바비큐 파티 초대</a:t>
            </a:r>
            <a:endParaRPr lang="en-US" sz="900" dirty="0">
              <a:latin typeface="Cambria"/>
              <a:ea typeface="Malgun Gothic"/>
              <a:cs typeface="Times New Roman"/>
            </a:endParaRPr>
          </a:p>
          <a:p>
            <a:pPr marL="171450" marR="0" lvl="0" indent="-171450">
              <a:lnSpc>
                <a:spcPct val="115000"/>
              </a:lnSpc>
              <a:spcBef>
                <a:spcPts val="0"/>
              </a:spcBef>
              <a:spcAft>
                <a:spcPts val="0"/>
              </a:spcAft>
              <a:buFont typeface="Arial" pitchFamily="34" charset="0"/>
              <a:buChar char="•"/>
            </a:pPr>
            <a:r>
              <a:rPr lang="en-US" sz="900" b="1" dirty="0">
                <a:latin typeface="Dotum"/>
                <a:ea typeface="Malgun Gothic"/>
                <a:cs typeface="Times New Roman"/>
              </a:rPr>
              <a:t>4</a:t>
            </a:r>
            <a:r>
              <a:rPr lang="ko-KR" altLang="en-US" sz="900" b="1" dirty="0">
                <a:latin typeface="Dotum"/>
                <a:ea typeface="Malgun Gothic"/>
                <a:cs typeface="Times New Roman"/>
              </a:rPr>
              <a:t>월</a:t>
            </a:r>
            <a:r>
              <a:rPr lang="en-US" sz="900" b="1" dirty="0">
                <a:latin typeface="Dotum"/>
                <a:ea typeface="Malgun Gothic"/>
                <a:cs typeface="Times New Roman"/>
              </a:rPr>
              <a:t> 12</a:t>
            </a:r>
            <a:r>
              <a:rPr lang="ko-KR" altLang="en-US" sz="900" b="1" dirty="0">
                <a:latin typeface="Dotum"/>
                <a:ea typeface="Malgun Gothic"/>
                <a:cs typeface="Times New Roman"/>
              </a:rPr>
              <a:t>일</a:t>
            </a:r>
            <a:r>
              <a:rPr lang="en-US" sz="900" b="1" dirty="0">
                <a:latin typeface="Dotum"/>
                <a:ea typeface="Malgun Gothic"/>
                <a:cs typeface="Times New Roman"/>
              </a:rPr>
              <a:t> CEO</a:t>
            </a:r>
            <a:r>
              <a:rPr lang="ko-KR" altLang="en-US" sz="900" b="1" dirty="0">
                <a:latin typeface="Dotum"/>
                <a:ea typeface="Malgun Gothic"/>
                <a:cs typeface="Times New Roman"/>
              </a:rPr>
              <a:t>와 맥심 임원진들과의 샴패인을 곁들인 점심 식사</a:t>
            </a:r>
            <a:endParaRPr lang="en-US" sz="900" dirty="0">
              <a:latin typeface="Cambria"/>
              <a:ea typeface="Malgun Gothic"/>
              <a:cs typeface="Times New Roman"/>
            </a:endParaRPr>
          </a:p>
          <a:p>
            <a:pPr marL="171450" marR="0" lvl="0" indent="-171450">
              <a:lnSpc>
                <a:spcPct val="115000"/>
              </a:lnSpc>
              <a:spcBef>
                <a:spcPts val="0"/>
              </a:spcBef>
              <a:spcAft>
                <a:spcPts val="0"/>
              </a:spcAft>
              <a:buFont typeface="Arial" pitchFamily="34" charset="0"/>
              <a:buChar char="•"/>
            </a:pPr>
            <a:r>
              <a:rPr lang="en-US" sz="900" b="1" dirty="0">
                <a:latin typeface="Dotum"/>
                <a:ea typeface="Malgun Gothic"/>
                <a:cs typeface="Times New Roman"/>
              </a:rPr>
              <a:t>4</a:t>
            </a:r>
            <a:r>
              <a:rPr lang="ko-KR" altLang="en-US" sz="900" b="1" dirty="0">
                <a:latin typeface="Dotum"/>
                <a:ea typeface="Malgun Gothic"/>
                <a:cs typeface="Times New Roman"/>
              </a:rPr>
              <a:t>월</a:t>
            </a:r>
            <a:r>
              <a:rPr lang="en-US" sz="900" b="1" dirty="0">
                <a:latin typeface="Dotum"/>
                <a:ea typeface="Malgun Gothic"/>
                <a:cs typeface="Times New Roman"/>
              </a:rPr>
              <a:t> 11</a:t>
            </a:r>
            <a:r>
              <a:rPr lang="ko-KR" altLang="en-US" sz="900" b="1" dirty="0">
                <a:latin typeface="Dotum"/>
                <a:ea typeface="Malgun Gothic"/>
                <a:cs typeface="Times New Roman"/>
              </a:rPr>
              <a:t>일 밤 로얄 알바트로스 호에서 열리는 맥심</a:t>
            </a:r>
            <a:r>
              <a:rPr lang="en-US" sz="900" b="1" dirty="0">
                <a:latin typeface="Dotum"/>
                <a:ea typeface="Malgun Gothic"/>
                <a:cs typeface="Times New Roman"/>
              </a:rPr>
              <a:t> VVIP </a:t>
            </a:r>
            <a:r>
              <a:rPr lang="ko-KR" altLang="en-US" sz="900" b="1" dirty="0">
                <a:latin typeface="Dotum"/>
                <a:ea typeface="Malgun Gothic"/>
                <a:cs typeface="Times New Roman"/>
              </a:rPr>
              <a:t>파티 </a:t>
            </a:r>
            <a:r>
              <a:rPr lang="ko-KR" altLang="en-US" sz="900" b="1" dirty="0" smtClean="0">
                <a:latin typeface="Dotum"/>
                <a:ea typeface="Malgun Gothic"/>
                <a:cs typeface="Times New Roman"/>
              </a:rPr>
              <a:t>초대</a:t>
            </a:r>
            <a:endParaRPr lang="en-US" altLang="ko-KR" sz="900" dirty="0">
              <a:latin typeface="Cambria"/>
              <a:ea typeface="Malgun Gothic"/>
              <a:cs typeface="Times New Roman"/>
            </a:endParaRPr>
          </a:p>
          <a:p>
            <a:pPr marL="171450" marR="0" lvl="0" indent="-171450">
              <a:lnSpc>
                <a:spcPct val="115000"/>
              </a:lnSpc>
              <a:spcBef>
                <a:spcPts val="0"/>
              </a:spcBef>
              <a:spcAft>
                <a:spcPts val="0"/>
              </a:spcAft>
              <a:buFont typeface="Arial" pitchFamily="34" charset="0"/>
              <a:buChar char="•"/>
            </a:pPr>
            <a:endParaRPr lang="en-US" altLang="ko-KR" sz="900" b="1" dirty="0" smtClean="0">
              <a:latin typeface="Cambria"/>
              <a:ea typeface="Dotum"/>
              <a:cs typeface="Times New Roman"/>
            </a:endParaRPr>
          </a:p>
          <a:p>
            <a:pPr marR="0" lvl="0">
              <a:lnSpc>
                <a:spcPct val="115000"/>
              </a:lnSpc>
              <a:spcBef>
                <a:spcPts val="0"/>
              </a:spcBef>
              <a:spcAft>
                <a:spcPts val="1000"/>
              </a:spcAft>
            </a:pPr>
            <a:r>
              <a:rPr lang="en-US" altLang="ko-KR" sz="900" b="1" dirty="0" smtClean="0">
                <a:latin typeface="Cambria"/>
                <a:ea typeface="Dotum"/>
                <a:cs typeface="Times New Roman"/>
              </a:rPr>
              <a:t>**</a:t>
            </a:r>
            <a:r>
              <a:rPr lang="ko-KR" altLang="en-US" sz="900" b="1" dirty="0" smtClean="0">
                <a:latin typeface="Cambria"/>
                <a:ea typeface="Dotum"/>
                <a:cs typeface="Times New Roman"/>
              </a:rPr>
              <a:t>한 </a:t>
            </a:r>
            <a:r>
              <a:rPr lang="ko-KR" altLang="en-US" sz="900" b="1" dirty="0">
                <a:latin typeface="Cambria"/>
                <a:ea typeface="Dotum"/>
                <a:cs typeface="Times New Roman"/>
              </a:rPr>
              <a:t>특정 국가에서 개인 제트기에 대한 자격을 획득한 회원이</a:t>
            </a:r>
            <a:r>
              <a:rPr lang="en-US" sz="900" b="1" dirty="0">
                <a:latin typeface="Dotum"/>
                <a:ea typeface="Malgun Gothic"/>
                <a:cs typeface="Times New Roman"/>
              </a:rPr>
              <a:t> 8</a:t>
            </a:r>
            <a:r>
              <a:rPr lang="ko-KR" altLang="en-US" sz="900" b="1" dirty="0">
                <a:latin typeface="Dotum"/>
                <a:ea typeface="Malgun Gothic"/>
                <a:cs typeface="Times New Roman"/>
              </a:rPr>
              <a:t>명 미만일 경우</a:t>
            </a:r>
            <a:r>
              <a:rPr lang="en-US" sz="900" b="1" dirty="0">
                <a:latin typeface="Dotum"/>
                <a:ea typeface="Malgun Gothic"/>
                <a:cs typeface="Times New Roman"/>
              </a:rPr>
              <a:t>, </a:t>
            </a:r>
            <a:r>
              <a:rPr lang="ko-KR" altLang="en-US" sz="900" b="1" dirty="0">
                <a:latin typeface="Dotum"/>
                <a:ea typeface="Malgun Gothic"/>
                <a:cs typeface="Times New Roman"/>
              </a:rPr>
              <a:t>맥심 캐피탈은 각 비행기의 최대 인원수인</a:t>
            </a:r>
            <a:r>
              <a:rPr lang="en-US" sz="900" b="1" dirty="0">
                <a:latin typeface="Dotum"/>
                <a:ea typeface="Malgun Gothic"/>
                <a:cs typeface="Times New Roman"/>
              </a:rPr>
              <a:t> 12</a:t>
            </a:r>
            <a:r>
              <a:rPr lang="ko-KR" altLang="en-US" sz="900" b="1" dirty="0">
                <a:latin typeface="Dotum"/>
                <a:ea typeface="Malgun Gothic"/>
                <a:cs typeface="Times New Roman"/>
              </a:rPr>
              <a:t>명을 맞추기 위하여 다른 지역의 회원과 함께 비행할 수 있게 조정할 것입니다</a:t>
            </a:r>
            <a:r>
              <a:rPr lang="en-US" sz="900" b="1" dirty="0" smtClean="0">
                <a:latin typeface="Dotum"/>
                <a:ea typeface="Malgun Gothic"/>
                <a:cs typeface="Times New Roman"/>
              </a:rPr>
              <a:t>.</a:t>
            </a:r>
            <a:endParaRPr lang="en-US" sz="900" dirty="0" smtClean="0">
              <a:latin typeface="Cambria"/>
              <a:ea typeface="Malgun Gothic"/>
              <a:cs typeface="Times New Roman"/>
            </a:endParaRPr>
          </a:p>
          <a:p>
            <a:pPr marR="0" lvl="0">
              <a:lnSpc>
                <a:spcPct val="115000"/>
              </a:lnSpc>
              <a:spcBef>
                <a:spcPts val="0"/>
              </a:spcBef>
              <a:spcAft>
                <a:spcPts val="1000"/>
              </a:spcAft>
            </a:pPr>
            <a:r>
              <a:rPr lang="ko-KR" altLang="en-US" sz="1400" b="1" i="1" dirty="0" smtClean="0">
                <a:solidFill>
                  <a:srgbClr val="FF0000"/>
                </a:solidFill>
                <a:latin typeface="Cambria"/>
                <a:ea typeface="Batang"/>
                <a:cs typeface="Batang"/>
              </a:rPr>
              <a:t>심 </a:t>
            </a:r>
            <a:r>
              <a:rPr lang="ko-KR" altLang="en-US" sz="1400" b="1" i="1" dirty="0">
                <a:solidFill>
                  <a:srgbClr val="FF0000"/>
                </a:solidFill>
                <a:latin typeface="Cambria"/>
                <a:ea typeface="Batang"/>
                <a:cs typeface="Batang"/>
              </a:rPr>
              <a:t>회원 여러분들</a:t>
            </a:r>
            <a:r>
              <a:rPr lang="en-US" sz="1400" b="1" i="1" dirty="0" smtClean="0">
                <a:solidFill>
                  <a:srgbClr val="FF0000"/>
                </a:solidFill>
                <a:latin typeface="Batang"/>
                <a:ea typeface="Malgun Gothic"/>
                <a:cs typeface="Batang"/>
              </a:rPr>
              <a:t>,</a:t>
            </a:r>
            <a:r>
              <a:rPr lang="ko-KR" altLang="en-US" sz="1400" b="1" i="1" dirty="0" smtClean="0">
                <a:solidFill>
                  <a:srgbClr val="FF0000"/>
                </a:solidFill>
                <a:latin typeface="Cambria"/>
                <a:ea typeface="Batang"/>
                <a:cs typeface="Batang"/>
              </a:rPr>
              <a:t>어서 </a:t>
            </a:r>
            <a:r>
              <a:rPr lang="ko-KR" altLang="en-US" sz="1400" b="1" i="1" dirty="0">
                <a:solidFill>
                  <a:srgbClr val="FF0000"/>
                </a:solidFill>
                <a:latin typeface="Cambria"/>
                <a:ea typeface="Batang"/>
                <a:cs typeface="Batang"/>
              </a:rPr>
              <a:t>사인하시기 바랍니다</a:t>
            </a:r>
            <a:r>
              <a:rPr lang="en-US" sz="1100" b="1" dirty="0">
                <a:solidFill>
                  <a:srgbClr val="FF0000"/>
                </a:solidFill>
                <a:latin typeface="Cambria"/>
                <a:ea typeface="Malgun Gothic"/>
                <a:cs typeface="Times New Roman"/>
              </a:rPr>
              <a:t>……. </a:t>
            </a:r>
            <a:r>
              <a:rPr lang="ko-KR" altLang="en-US" sz="1100" b="1" i="1" dirty="0" smtClean="0">
                <a:solidFill>
                  <a:srgbClr val="FF0000"/>
                </a:solidFill>
                <a:latin typeface="Cambria"/>
                <a:ea typeface="Batang"/>
                <a:cs typeface="Batang"/>
              </a:rPr>
              <a:t>함께 </a:t>
            </a:r>
            <a:r>
              <a:rPr lang="ko-KR" altLang="en-US" sz="1100" b="1" i="1" dirty="0">
                <a:solidFill>
                  <a:srgbClr val="FF0000"/>
                </a:solidFill>
                <a:latin typeface="Cambria"/>
                <a:ea typeface="Batang"/>
                <a:cs typeface="Batang"/>
              </a:rPr>
              <a:t>세상을 뒤흔듭시다</a:t>
            </a:r>
            <a:r>
              <a:rPr lang="en-US" sz="1100" b="1" i="1" dirty="0">
                <a:solidFill>
                  <a:srgbClr val="FF0000"/>
                </a:solidFill>
                <a:latin typeface="Batang"/>
                <a:ea typeface="Malgun Gothic"/>
                <a:cs typeface="Batang"/>
              </a:rPr>
              <a:t>!!!</a:t>
            </a:r>
            <a:endParaRPr lang="en-US" sz="1000" b="1" dirty="0">
              <a:effectLst/>
              <a:latin typeface="Cambria"/>
              <a:ea typeface="Malgun Gothic"/>
              <a:cs typeface="Times New Roman"/>
            </a:endParaRPr>
          </a:p>
        </p:txBody>
      </p:sp>
      <p:pic>
        <p:nvPicPr>
          <p:cNvPr id="7" name="Picture 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 y="152399"/>
            <a:ext cx="1752601" cy="823885"/>
          </a:xfrm>
          <a:prstGeom prst="rect">
            <a:avLst/>
          </a:prstGeom>
        </p:spPr>
      </p:pic>
      <p:pic>
        <p:nvPicPr>
          <p:cNvPr id="6" name="Picture 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676400" y="370555"/>
            <a:ext cx="1066800" cy="484327"/>
          </a:xfrm>
          <a:prstGeom prst="rect">
            <a:avLst/>
          </a:prstGeom>
        </p:spPr>
      </p:pic>
    </p:spTree>
    <p:extLst>
      <p:ext uri="{BB962C8B-B14F-4D97-AF65-F5344CB8AC3E}">
        <p14:creationId xmlns:p14="http://schemas.microsoft.com/office/powerpoint/2010/main" val="421993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234</TotalTime>
  <Words>125</Words>
  <Application>Microsoft Office PowerPoint</Application>
  <PresentationFormat>On-screen Show (4:3)</PresentationFormat>
  <Paragraphs>164</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CEN</dc:creator>
  <cp:lastModifiedBy>CEN</cp:lastModifiedBy>
  <cp:revision>23</cp:revision>
  <dcterms:created xsi:type="dcterms:W3CDTF">2014-03-07T20:25:21Z</dcterms:created>
  <dcterms:modified xsi:type="dcterms:W3CDTF">2014-03-11T10:23:10Z</dcterms:modified>
</cp:coreProperties>
</file>