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8"/>
  </p:notesMasterIdLst>
  <p:sldIdLst>
    <p:sldId id="256" r:id="rId2"/>
    <p:sldId id="257" r:id="rId3"/>
    <p:sldId id="266" r:id="rId4"/>
    <p:sldId id="286" r:id="rId5"/>
    <p:sldId id="258" r:id="rId6"/>
    <p:sldId id="259" r:id="rId7"/>
    <p:sldId id="260" r:id="rId8"/>
    <p:sldId id="261" r:id="rId9"/>
    <p:sldId id="264" r:id="rId10"/>
    <p:sldId id="267" r:id="rId11"/>
    <p:sldId id="262" r:id="rId12"/>
    <p:sldId id="263" r:id="rId13"/>
    <p:sldId id="268" r:id="rId14"/>
    <p:sldId id="271" r:id="rId15"/>
    <p:sldId id="270" r:id="rId16"/>
    <p:sldId id="275" r:id="rId17"/>
    <p:sldId id="273" r:id="rId18"/>
    <p:sldId id="277" r:id="rId19"/>
    <p:sldId id="300" r:id="rId20"/>
    <p:sldId id="278" r:id="rId21"/>
    <p:sldId id="284" r:id="rId22"/>
    <p:sldId id="283" r:id="rId23"/>
    <p:sldId id="281" r:id="rId24"/>
    <p:sldId id="282" r:id="rId25"/>
    <p:sldId id="287" r:id="rId26"/>
    <p:sldId id="288" r:id="rId27"/>
    <p:sldId id="293" r:id="rId28"/>
    <p:sldId id="296" r:id="rId29"/>
    <p:sldId id="298" r:id="rId30"/>
    <p:sldId id="299" r:id="rId31"/>
    <p:sldId id="289" r:id="rId32"/>
    <p:sldId id="294" r:id="rId33"/>
    <p:sldId id="291" r:id="rId34"/>
    <p:sldId id="295" r:id="rId35"/>
    <p:sldId id="292" r:id="rId36"/>
    <p:sldId id="29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03399"/>
    <a:srgbClr val="000099"/>
    <a:srgbClr val="EEB500"/>
    <a:srgbClr val="EEA616"/>
    <a:srgbClr val="4232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6" d="100"/>
          <a:sy n="86" d="100"/>
        </p:scale>
        <p:origin x="-1092"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B47048-61A4-417F-8DC8-E0ABB74F66E2}" type="doc">
      <dgm:prSet loTypeId="urn:microsoft.com/office/officeart/2005/8/layout/hierarchy6" loCatId="hierarchy" qsTypeId="urn:microsoft.com/office/officeart/2005/8/quickstyle/simple1" qsCatId="simple" csTypeId="urn:microsoft.com/office/officeart/2005/8/colors/colorful4" csCatId="colorful" phldr="1"/>
      <dgm:spPr/>
      <dgm:t>
        <a:bodyPr/>
        <a:lstStyle/>
        <a:p>
          <a:endParaRPr lang="en-SG"/>
        </a:p>
      </dgm:t>
    </dgm:pt>
    <dgm:pt modelId="{77A1E5FA-F03F-40AD-9F92-AD06ED5A8C66}">
      <dgm:prSet phldrT="[Text]" custT="1"/>
      <dgm:spPr/>
      <dgm:t>
        <a:bodyPr/>
        <a:lstStyle/>
        <a:p>
          <a:r>
            <a:rPr lang="en-SG" sz="1200" dirty="0"/>
            <a:t>Alternative Investment Strategies</a:t>
          </a:r>
        </a:p>
      </dgm:t>
    </dgm:pt>
    <dgm:pt modelId="{168B48E8-CA85-4E09-AA6A-824769F8C1F9}" type="parTrans" cxnId="{9D3C47C5-261B-4353-92F3-78D5A1373259}">
      <dgm:prSet/>
      <dgm:spPr/>
      <dgm:t>
        <a:bodyPr/>
        <a:lstStyle/>
        <a:p>
          <a:endParaRPr lang="en-SG"/>
        </a:p>
      </dgm:t>
    </dgm:pt>
    <dgm:pt modelId="{60CAB294-6F9F-468A-8063-3BD31E5155B4}" type="sibTrans" cxnId="{9D3C47C5-261B-4353-92F3-78D5A1373259}">
      <dgm:prSet/>
      <dgm:spPr/>
      <dgm:t>
        <a:bodyPr/>
        <a:lstStyle/>
        <a:p>
          <a:endParaRPr lang="en-SG"/>
        </a:p>
      </dgm:t>
    </dgm:pt>
    <dgm:pt modelId="{13F97C06-C5D2-4E53-BC77-898E7A929AE1}">
      <dgm:prSet phldrT="[Text]" custT="1"/>
      <dgm:spPr/>
      <dgm:t>
        <a:bodyPr/>
        <a:lstStyle/>
        <a:p>
          <a:r>
            <a:rPr lang="en-SG" sz="1200" dirty="0"/>
            <a:t>Hedged Strategies</a:t>
          </a:r>
        </a:p>
      </dgm:t>
    </dgm:pt>
    <dgm:pt modelId="{09701451-02DB-40AF-A9AC-00F7E8121183}" type="parTrans" cxnId="{60B879A8-B5B0-464E-9203-9FCF4CC51D87}">
      <dgm:prSet/>
      <dgm:spPr/>
      <dgm:t>
        <a:bodyPr/>
        <a:lstStyle/>
        <a:p>
          <a:endParaRPr lang="en-SG"/>
        </a:p>
      </dgm:t>
    </dgm:pt>
    <dgm:pt modelId="{22DB116F-BA99-4D7E-8120-95C7A193FD8C}" type="sibTrans" cxnId="{60B879A8-B5B0-464E-9203-9FCF4CC51D87}">
      <dgm:prSet/>
      <dgm:spPr/>
      <dgm:t>
        <a:bodyPr/>
        <a:lstStyle/>
        <a:p>
          <a:endParaRPr lang="en-SG"/>
        </a:p>
      </dgm:t>
    </dgm:pt>
    <dgm:pt modelId="{E941FAC0-C2BD-44F3-A6FF-4A72A047AC88}">
      <dgm:prSet phldrT="[Text]" custT="1"/>
      <dgm:spPr/>
      <dgm:t>
        <a:bodyPr/>
        <a:lstStyle/>
        <a:p>
          <a:r>
            <a:rPr lang="en-SG" sz="1200" dirty="0"/>
            <a:t>Private Investment Strategies</a:t>
          </a:r>
        </a:p>
      </dgm:t>
    </dgm:pt>
    <dgm:pt modelId="{9A3B89FA-5F31-4BE8-9CA0-38CF41701C97}" type="parTrans" cxnId="{9D37F211-649F-40DD-8455-388C5761F29A}">
      <dgm:prSet/>
      <dgm:spPr/>
      <dgm:t>
        <a:bodyPr/>
        <a:lstStyle/>
        <a:p>
          <a:endParaRPr lang="en-SG"/>
        </a:p>
      </dgm:t>
    </dgm:pt>
    <dgm:pt modelId="{8EF9F65E-B191-4B17-95F4-117BB75CFF38}" type="sibTrans" cxnId="{9D37F211-649F-40DD-8455-388C5761F29A}">
      <dgm:prSet/>
      <dgm:spPr/>
      <dgm:t>
        <a:bodyPr/>
        <a:lstStyle/>
        <a:p>
          <a:endParaRPr lang="en-SG"/>
        </a:p>
      </dgm:t>
    </dgm:pt>
    <dgm:pt modelId="{946B7171-61F2-4606-A3F7-B08B2B8A5DD2}">
      <dgm:prSet/>
      <dgm:spPr/>
      <dgm:t>
        <a:bodyPr/>
        <a:lstStyle/>
        <a:p>
          <a:r>
            <a:rPr lang="en-SG" dirty="0"/>
            <a:t>Opportunistic Equities </a:t>
          </a:r>
        </a:p>
      </dgm:t>
    </dgm:pt>
    <dgm:pt modelId="{52D995B3-5B1E-4D50-A999-1E6CEE1D28C1}" type="parTrans" cxnId="{AE3398A7-4089-4DEF-AEF8-782402104544}">
      <dgm:prSet/>
      <dgm:spPr/>
      <dgm:t>
        <a:bodyPr/>
        <a:lstStyle/>
        <a:p>
          <a:endParaRPr lang="en-SG"/>
        </a:p>
      </dgm:t>
    </dgm:pt>
    <dgm:pt modelId="{03559C0F-65E1-44FE-B515-A170DF7E8F0A}" type="sibTrans" cxnId="{AE3398A7-4089-4DEF-AEF8-782402104544}">
      <dgm:prSet/>
      <dgm:spPr/>
      <dgm:t>
        <a:bodyPr/>
        <a:lstStyle/>
        <a:p>
          <a:endParaRPr lang="en-SG"/>
        </a:p>
      </dgm:t>
    </dgm:pt>
    <dgm:pt modelId="{CE20E1CB-C3BE-45C2-90A4-661FFBB19C10}">
      <dgm:prSet/>
      <dgm:spPr/>
      <dgm:t>
        <a:bodyPr/>
        <a:lstStyle/>
        <a:p>
          <a:r>
            <a:rPr lang="en-SG" dirty="0"/>
            <a:t>Enhanced Fixed Income</a:t>
          </a:r>
        </a:p>
      </dgm:t>
    </dgm:pt>
    <dgm:pt modelId="{B67BF600-01A5-455F-9DD4-13FDD0EC4C18}" type="parTrans" cxnId="{0EAF9A28-61B7-4923-814D-44146986B655}">
      <dgm:prSet/>
      <dgm:spPr/>
      <dgm:t>
        <a:bodyPr/>
        <a:lstStyle/>
        <a:p>
          <a:endParaRPr lang="en-SG"/>
        </a:p>
      </dgm:t>
    </dgm:pt>
    <dgm:pt modelId="{1E06A9F8-2A6F-489A-A242-1582A599817C}" type="sibTrans" cxnId="{0EAF9A28-61B7-4923-814D-44146986B655}">
      <dgm:prSet/>
      <dgm:spPr/>
      <dgm:t>
        <a:bodyPr/>
        <a:lstStyle/>
        <a:p>
          <a:endParaRPr lang="en-SG"/>
        </a:p>
      </dgm:t>
    </dgm:pt>
    <dgm:pt modelId="{E0377438-C994-457C-812B-391923F43755}">
      <dgm:prSet/>
      <dgm:spPr/>
      <dgm:t>
        <a:bodyPr/>
        <a:lstStyle/>
        <a:p>
          <a:r>
            <a:rPr lang="en-SG" dirty="0"/>
            <a:t>Absolute Returns</a:t>
          </a:r>
        </a:p>
      </dgm:t>
    </dgm:pt>
    <dgm:pt modelId="{AAEBD450-D1D8-462A-B04F-E3E608F1911D}" type="parTrans" cxnId="{B076DD6D-14F0-47AC-B85B-84A7D586A61C}">
      <dgm:prSet/>
      <dgm:spPr/>
      <dgm:t>
        <a:bodyPr/>
        <a:lstStyle/>
        <a:p>
          <a:endParaRPr lang="en-SG"/>
        </a:p>
      </dgm:t>
    </dgm:pt>
    <dgm:pt modelId="{AE686922-DAF1-4877-BC31-BD3EB3683341}" type="sibTrans" cxnId="{B076DD6D-14F0-47AC-B85B-84A7D586A61C}">
      <dgm:prSet/>
      <dgm:spPr/>
      <dgm:t>
        <a:bodyPr/>
        <a:lstStyle/>
        <a:p>
          <a:endParaRPr lang="en-SG"/>
        </a:p>
      </dgm:t>
    </dgm:pt>
    <dgm:pt modelId="{684D6C32-9182-4EA6-815F-B0F9F6C0EBDF}">
      <dgm:prSet/>
      <dgm:spPr/>
      <dgm:t>
        <a:bodyPr/>
        <a:lstStyle/>
        <a:p>
          <a:r>
            <a:rPr lang="en-SG" dirty="0"/>
            <a:t>Tactical Trading</a:t>
          </a:r>
        </a:p>
      </dgm:t>
    </dgm:pt>
    <dgm:pt modelId="{7E3543E3-A72B-4D1F-8CEA-5B6667BBD5FC}" type="parTrans" cxnId="{5D9391DB-5480-41C7-9292-8EA34558B599}">
      <dgm:prSet/>
      <dgm:spPr/>
      <dgm:t>
        <a:bodyPr/>
        <a:lstStyle/>
        <a:p>
          <a:endParaRPr lang="en-SG"/>
        </a:p>
      </dgm:t>
    </dgm:pt>
    <dgm:pt modelId="{0779AB3B-7E21-4457-8927-3710195E7135}" type="sibTrans" cxnId="{5D9391DB-5480-41C7-9292-8EA34558B599}">
      <dgm:prSet/>
      <dgm:spPr/>
      <dgm:t>
        <a:bodyPr/>
        <a:lstStyle/>
        <a:p>
          <a:endParaRPr lang="en-SG"/>
        </a:p>
      </dgm:t>
    </dgm:pt>
    <dgm:pt modelId="{F6D39054-C9C1-43DD-B340-30333F26A2D1}">
      <dgm:prSet/>
      <dgm:spPr/>
      <dgm:t>
        <a:bodyPr/>
        <a:lstStyle/>
        <a:p>
          <a:r>
            <a:rPr lang="en-SG" dirty="0"/>
            <a:t>Long/Short Equity</a:t>
          </a:r>
        </a:p>
      </dgm:t>
    </dgm:pt>
    <dgm:pt modelId="{344C05E9-BCBA-4693-A713-2DD136B62653}" type="parTrans" cxnId="{DC39945F-7AC1-4363-8A0B-A6D06F7426A4}">
      <dgm:prSet/>
      <dgm:spPr/>
      <dgm:t>
        <a:bodyPr/>
        <a:lstStyle/>
        <a:p>
          <a:endParaRPr lang="en-SG"/>
        </a:p>
      </dgm:t>
    </dgm:pt>
    <dgm:pt modelId="{CFEBA4FB-1BA5-48E4-B47F-0ED11EA9A332}" type="sibTrans" cxnId="{DC39945F-7AC1-4363-8A0B-A6D06F7426A4}">
      <dgm:prSet/>
      <dgm:spPr/>
      <dgm:t>
        <a:bodyPr/>
        <a:lstStyle/>
        <a:p>
          <a:endParaRPr lang="en-SG"/>
        </a:p>
      </dgm:t>
    </dgm:pt>
    <dgm:pt modelId="{63920391-713A-4E4A-8C0E-566D8EE73592}">
      <dgm:prSet/>
      <dgm:spPr/>
      <dgm:t>
        <a:bodyPr/>
        <a:lstStyle/>
        <a:p>
          <a:r>
            <a:rPr lang="en-SG" dirty="0"/>
            <a:t>Short Equity</a:t>
          </a:r>
        </a:p>
      </dgm:t>
    </dgm:pt>
    <dgm:pt modelId="{2FCF4481-C208-4CFE-BAD7-1ACB1C9436D6}" type="sibTrans" cxnId="{942D806D-6C9E-46C7-98C5-CDB34035C073}">
      <dgm:prSet/>
      <dgm:spPr/>
      <dgm:t>
        <a:bodyPr/>
        <a:lstStyle/>
        <a:p>
          <a:endParaRPr lang="en-SG"/>
        </a:p>
      </dgm:t>
    </dgm:pt>
    <dgm:pt modelId="{4B2680CF-1836-410E-B9ED-18D9A2FC7330}" type="parTrans" cxnId="{942D806D-6C9E-46C7-98C5-CDB34035C073}">
      <dgm:prSet/>
      <dgm:spPr/>
      <dgm:t>
        <a:bodyPr/>
        <a:lstStyle/>
        <a:p>
          <a:endParaRPr lang="en-SG"/>
        </a:p>
      </dgm:t>
    </dgm:pt>
    <dgm:pt modelId="{1C5B64C9-5D82-41BA-9160-C75CE5292DF3}">
      <dgm:prSet/>
      <dgm:spPr/>
      <dgm:t>
        <a:bodyPr/>
        <a:lstStyle/>
        <a:p>
          <a:r>
            <a:rPr lang="en-SG" dirty="0"/>
            <a:t>Long/Short Sector</a:t>
          </a:r>
        </a:p>
      </dgm:t>
    </dgm:pt>
    <dgm:pt modelId="{B6D28CD8-33B1-4B7A-AFD7-C5B8F242E3B9}" type="sibTrans" cxnId="{27AED17B-6C5F-4040-BB57-6AAB89C9C4DB}">
      <dgm:prSet/>
      <dgm:spPr/>
      <dgm:t>
        <a:bodyPr/>
        <a:lstStyle/>
        <a:p>
          <a:endParaRPr lang="en-SG"/>
        </a:p>
      </dgm:t>
    </dgm:pt>
    <dgm:pt modelId="{01CD68B6-666C-4D97-ADA5-34F683D73DA0}" type="parTrans" cxnId="{27AED17B-6C5F-4040-BB57-6AAB89C9C4DB}">
      <dgm:prSet/>
      <dgm:spPr/>
      <dgm:t>
        <a:bodyPr/>
        <a:lstStyle/>
        <a:p>
          <a:endParaRPr lang="en-SG"/>
        </a:p>
      </dgm:t>
    </dgm:pt>
    <dgm:pt modelId="{52927B63-1B46-49BE-B267-4241D8857000}">
      <dgm:prSet/>
      <dgm:spPr/>
      <dgm:t>
        <a:bodyPr/>
        <a:lstStyle/>
        <a:p>
          <a:r>
            <a:rPr lang="en-SG" dirty="0"/>
            <a:t>Long /Short International</a:t>
          </a:r>
        </a:p>
      </dgm:t>
    </dgm:pt>
    <dgm:pt modelId="{A0EF9885-260F-4490-A752-1562A2AC8429}" type="sibTrans" cxnId="{28EF3602-7759-4B19-9647-8101B9597577}">
      <dgm:prSet/>
      <dgm:spPr/>
      <dgm:t>
        <a:bodyPr/>
        <a:lstStyle/>
        <a:p>
          <a:endParaRPr lang="en-SG"/>
        </a:p>
      </dgm:t>
    </dgm:pt>
    <dgm:pt modelId="{B8238A45-A66A-4EE1-94B7-EE1111F6CC9E}" type="parTrans" cxnId="{28EF3602-7759-4B19-9647-8101B9597577}">
      <dgm:prSet/>
      <dgm:spPr/>
      <dgm:t>
        <a:bodyPr/>
        <a:lstStyle/>
        <a:p>
          <a:endParaRPr lang="en-SG"/>
        </a:p>
      </dgm:t>
    </dgm:pt>
    <dgm:pt modelId="{43A0AD78-729F-46FE-A1BF-C843BC6D8F8F}">
      <dgm:prSet/>
      <dgm:spPr/>
      <dgm:t>
        <a:bodyPr/>
        <a:lstStyle/>
        <a:p>
          <a:r>
            <a:rPr lang="en-SG" dirty="0"/>
            <a:t>Distressed Equities</a:t>
          </a:r>
        </a:p>
      </dgm:t>
    </dgm:pt>
    <dgm:pt modelId="{8F9ACF2F-47C0-42D2-BA7F-F8592DFB03AB}" type="parTrans" cxnId="{B671A650-8EF0-4299-A41C-9CFFBECB2890}">
      <dgm:prSet/>
      <dgm:spPr/>
      <dgm:t>
        <a:bodyPr/>
        <a:lstStyle/>
        <a:p>
          <a:endParaRPr lang="en-SG"/>
        </a:p>
      </dgm:t>
    </dgm:pt>
    <dgm:pt modelId="{D3C3BE15-618C-4FCF-B5B2-9B9B741A5E38}" type="sibTrans" cxnId="{B671A650-8EF0-4299-A41C-9CFFBECB2890}">
      <dgm:prSet/>
      <dgm:spPr/>
      <dgm:t>
        <a:bodyPr/>
        <a:lstStyle/>
        <a:p>
          <a:endParaRPr lang="en-SG"/>
        </a:p>
      </dgm:t>
    </dgm:pt>
    <dgm:pt modelId="{A2928390-6A9E-49E7-99C9-6D091C2837FF}">
      <dgm:prSet/>
      <dgm:spPr/>
      <dgm:t>
        <a:bodyPr/>
        <a:lstStyle/>
        <a:p>
          <a:r>
            <a:rPr lang="en-SG" dirty="0"/>
            <a:t>Global /Emerging Market Debts</a:t>
          </a:r>
        </a:p>
      </dgm:t>
    </dgm:pt>
    <dgm:pt modelId="{16D3E217-47E1-42C3-9FC2-CBF7334C2A84}" type="parTrans" cxnId="{1017EF1E-31D9-4E7E-8753-7C208C136C3F}">
      <dgm:prSet/>
      <dgm:spPr/>
      <dgm:t>
        <a:bodyPr/>
        <a:lstStyle/>
        <a:p>
          <a:endParaRPr lang="en-SG"/>
        </a:p>
      </dgm:t>
    </dgm:pt>
    <dgm:pt modelId="{B10F0818-8CF7-4212-81AF-E431A558F655}" type="sibTrans" cxnId="{1017EF1E-31D9-4E7E-8753-7C208C136C3F}">
      <dgm:prSet/>
      <dgm:spPr/>
      <dgm:t>
        <a:bodyPr/>
        <a:lstStyle/>
        <a:p>
          <a:endParaRPr lang="en-SG"/>
        </a:p>
      </dgm:t>
    </dgm:pt>
    <dgm:pt modelId="{3CD6F3E6-4341-4C9A-8BA2-3385BD12BACD}">
      <dgm:prSet/>
      <dgm:spPr/>
      <dgm:t>
        <a:bodyPr/>
        <a:lstStyle/>
        <a:p>
          <a:r>
            <a:rPr lang="en-SG" dirty="0"/>
            <a:t>Structured Credit</a:t>
          </a:r>
        </a:p>
      </dgm:t>
    </dgm:pt>
    <dgm:pt modelId="{08BE17DB-F0A3-4638-9F21-1D824456B18F}" type="parTrans" cxnId="{611FECEC-296C-4624-AA30-3DD8391B2AB6}">
      <dgm:prSet/>
      <dgm:spPr/>
      <dgm:t>
        <a:bodyPr/>
        <a:lstStyle/>
        <a:p>
          <a:endParaRPr lang="en-SG"/>
        </a:p>
      </dgm:t>
    </dgm:pt>
    <dgm:pt modelId="{69E31415-CE2D-4493-A667-CAE3C09595DB}" type="sibTrans" cxnId="{611FECEC-296C-4624-AA30-3DD8391B2AB6}">
      <dgm:prSet/>
      <dgm:spPr/>
      <dgm:t>
        <a:bodyPr/>
        <a:lstStyle/>
        <a:p>
          <a:endParaRPr lang="en-SG"/>
        </a:p>
      </dgm:t>
    </dgm:pt>
    <dgm:pt modelId="{E89A72BA-28FB-4682-A2D6-6A7C6044D4AF}">
      <dgm:prSet/>
      <dgm:spPr/>
      <dgm:t>
        <a:bodyPr/>
        <a:lstStyle/>
        <a:p>
          <a:r>
            <a:rPr lang="en-SG" dirty="0"/>
            <a:t>Long/Short Credit</a:t>
          </a:r>
        </a:p>
      </dgm:t>
    </dgm:pt>
    <dgm:pt modelId="{9C2394FF-2D2B-485D-9829-B204FA3505C8}" type="parTrans" cxnId="{3FBDF568-318C-4DE5-8899-93C72D2C6BCB}">
      <dgm:prSet/>
      <dgm:spPr/>
      <dgm:t>
        <a:bodyPr/>
        <a:lstStyle/>
        <a:p>
          <a:endParaRPr lang="en-SG"/>
        </a:p>
      </dgm:t>
    </dgm:pt>
    <dgm:pt modelId="{E3C6F4A3-3158-42BF-B106-4B64507E6431}" type="sibTrans" cxnId="{3FBDF568-318C-4DE5-8899-93C72D2C6BCB}">
      <dgm:prSet/>
      <dgm:spPr/>
      <dgm:t>
        <a:bodyPr/>
        <a:lstStyle/>
        <a:p>
          <a:endParaRPr lang="en-SG"/>
        </a:p>
      </dgm:t>
    </dgm:pt>
    <dgm:pt modelId="{9B8A6A51-1162-46FB-94B1-8F540E5D4203}">
      <dgm:prSet/>
      <dgm:spPr/>
      <dgm:t>
        <a:bodyPr/>
        <a:lstStyle/>
        <a:p>
          <a:r>
            <a:rPr lang="en-SG" dirty="0"/>
            <a:t>Leveraged Loans</a:t>
          </a:r>
        </a:p>
      </dgm:t>
    </dgm:pt>
    <dgm:pt modelId="{D4A5F496-1730-4983-9CF0-B1643D78937D}" type="parTrans" cxnId="{1569D846-1DF1-4A31-8932-160958B79A83}">
      <dgm:prSet/>
      <dgm:spPr/>
      <dgm:t>
        <a:bodyPr/>
        <a:lstStyle/>
        <a:p>
          <a:endParaRPr lang="en-SG"/>
        </a:p>
      </dgm:t>
    </dgm:pt>
    <dgm:pt modelId="{A3851630-47BA-4046-AE43-ACFE1BA8D37F}" type="sibTrans" cxnId="{1569D846-1DF1-4A31-8932-160958B79A83}">
      <dgm:prSet/>
      <dgm:spPr/>
      <dgm:t>
        <a:bodyPr/>
        <a:lstStyle/>
        <a:p>
          <a:endParaRPr lang="en-SG"/>
        </a:p>
      </dgm:t>
    </dgm:pt>
    <dgm:pt modelId="{8E959D55-2D41-46AE-8864-E998CA1447F8}">
      <dgm:prSet/>
      <dgm:spPr/>
      <dgm:t>
        <a:bodyPr/>
        <a:lstStyle/>
        <a:p>
          <a:r>
            <a:rPr lang="en-SG" dirty="0"/>
            <a:t>Loan Origination</a:t>
          </a:r>
        </a:p>
      </dgm:t>
    </dgm:pt>
    <dgm:pt modelId="{06552C58-CEEC-40F0-A659-AEAECB03C680}" type="parTrans" cxnId="{AC8376D2-E5F5-4061-BA2A-6C26E3EFA960}">
      <dgm:prSet/>
      <dgm:spPr/>
      <dgm:t>
        <a:bodyPr/>
        <a:lstStyle/>
        <a:p>
          <a:endParaRPr lang="en-SG"/>
        </a:p>
      </dgm:t>
    </dgm:pt>
    <dgm:pt modelId="{EA622059-89D0-4FB5-91AC-920A32C76127}" type="sibTrans" cxnId="{AC8376D2-E5F5-4061-BA2A-6C26E3EFA960}">
      <dgm:prSet/>
      <dgm:spPr/>
      <dgm:t>
        <a:bodyPr/>
        <a:lstStyle/>
        <a:p>
          <a:endParaRPr lang="en-SG"/>
        </a:p>
      </dgm:t>
    </dgm:pt>
    <dgm:pt modelId="{37007EDE-6EF4-4E05-83A7-694852CD337B}">
      <dgm:prSet/>
      <dgm:spPr/>
      <dgm:t>
        <a:bodyPr/>
        <a:lstStyle/>
        <a:p>
          <a:r>
            <a:rPr lang="en-SG" dirty="0"/>
            <a:t>Equity Market Neutral</a:t>
          </a:r>
        </a:p>
      </dgm:t>
    </dgm:pt>
    <dgm:pt modelId="{120A0740-D32E-4F52-8EE8-B62C8B92F0C7}" type="parTrans" cxnId="{EF4059EB-0241-4C97-893B-A645D28FC931}">
      <dgm:prSet/>
      <dgm:spPr/>
      <dgm:t>
        <a:bodyPr/>
        <a:lstStyle/>
        <a:p>
          <a:endParaRPr lang="en-SG"/>
        </a:p>
      </dgm:t>
    </dgm:pt>
    <dgm:pt modelId="{6F913D7D-77E3-4028-B6CA-A092FCDF3CC6}" type="sibTrans" cxnId="{EF4059EB-0241-4C97-893B-A645D28FC931}">
      <dgm:prSet/>
      <dgm:spPr/>
      <dgm:t>
        <a:bodyPr/>
        <a:lstStyle/>
        <a:p>
          <a:endParaRPr lang="en-SG"/>
        </a:p>
      </dgm:t>
    </dgm:pt>
    <dgm:pt modelId="{22EF71AA-E5D1-400C-B2BA-ACA36E3A4187}">
      <dgm:prSet/>
      <dgm:spPr/>
      <dgm:t>
        <a:bodyPr/>
        <a:lstStyle/>
        <a:p>
          <a:r>
            <a:rPr lang="en-SG" dirty="0"/>
            <a:t>Convertible Arbitrage</a:t>
          </a:r>
        </a:p>
      </dgm:t>
    </dgm:pt>
    <dgm:pt modelId="{BF4EDA9C-7CF6-4525-A83D-9D460B1A6ACD}" type="parTrans" cxnId="{C95E5022-2958-4F56-9ACE-87E43DFF79E1}">
      <dgm:prSet/>
      <dgm:spPr/>
      <dgm:t>
        <a:bodyPr/>
        <a:lstStyle/>
        <a:p>
          <a:endParaRPr lang="en-SG"/>
        </a:p>
      </dgm:t>
    </dgm:pt>
    <dgm:pt modelId="{6B1D3342-F883-429A-89A2-7466A3DE81AD}" type="sibTrans" cxnId="{C95E5022-2958-4F56-9ACE-87E43DFF79E1}">
      <dgm:prSet/>
      <dgm:spPr/>
      <dgm:t>
        <a:bodyPr/>
        <a:lstStyle/>
        <a:p>
          <a:endParaRPr lang="en-SG"/>
        </a:p>
      </dgm:t>
    </dgm:pt>
    <dgm:pt modelId="{7C7CCAB4-5A75-4472-887B-1D96696E1F2A}">
      <dgm:prSet/>
      <dgm:spPr/>
      <dgm:t>
        <a:bodyPr/>
        <a:lstStyle/>
        <a:p>
          <a:r>
            <a:rPr lang="en-SG" dirty="0"/>
            <a:t>Fixed Income Arbitrage</a:t>
          </a:r>
        </a:p>
      </dgm:t>
    </dgm:pt>
    <dgm:pt modelId="{F503B00E-763D-4577-ABDA-6E5371826B1F}" type="parTrans" cxnId="{ADE85FE9-0C67-4592-BF24-B0A23DA5ABF0}">
      <dgm:prSet/>
      <dgm:spPr/>
      <dgm:t>
        <a:bodyPr/>
        <a:lstStyle/>
        <a:p>
          <a:endParaRPr lang="en-SG"/>
        </a:p>
      </dgm:t>
    </dgm:pt>
    <dgm:pt modelId="{C30CE8DE-000E-49EA-A3D5-334B14D3E882}" type="sibTrans" cxnId="{ADE85FE9-0C67-4592-BF24-B0A23DA5ABF0}">
      <dgm:prSet/>
      <dgm:spPr/>
      <dgm:t>
        <a:bodyPr/>
        <a:lstStyle/>
        <a:p>
          <a:endParaRPr lang="en-SG"/>
        </a:p>
      </dgm:t>
    </dgm:pt>
    <dgm:pt modelId="{7434B55F-AC80-4E2D-839F-11170D275166}">
      <dgm:prSet/>
      <dgm:spPr/>
      <dgm:t>
        <a:bodyPr/>
        <a:lstStyle/>
        <a:p>
          <a:r>
            <a:rPr lang="en-SG" dirty="0"/>
            <a:t>Statistical </a:t>
          </a:r>
          <a:r>
            <a:rPr lang="en-SG" dirty="0" err="1"/>
            <a:t>Arrbitrage</a:t>
          </a:r>
          <a:endParaRPr lang="en-SG" dirty="0"/>
        </a:p>
      </dgm:t>
    </dgm:pt>
    <dgm:pt modelId="{34E10FA1-32E0-46E1-9EBB-BFFF8D273E83}" type="parTrans" cxnId="{5760F5B6-87AB-44C3-829F-2D9DE8ADBA49}">
      <dgm:prSet/>
      <dgm:spPr/>
      <dgm:t>
        <a:bodyPr/>
        <a:lstStyle/>
        <a:p>
          <a:endParaRPr lang="en-SG"/>
        </a:p>
      </dgm:t>
    </dgm:pt>
    <dgm:pt modelId="{97E9F3B6-369F-4C97-87E5-6A9C6961915F}" type="sibTrans" cxnId="{5760F5B6-87AB-44C3-829F-2D9DE8ADBA49}">
      <dgm:prSet/>
      <dgm:spPr/>
      <dgm:t>
        <a:bodyPr/>
        <a:lstStyle/>
        <a:p>
          <a:endParaRPr lang="en-SG"/>
        </a:p>
      </dgm:t>
    </dgm:pt>
    <dgm:pt modelId="{A9CD81B3-36A4-4721-8B02-01F370AD28D6}">
      <dgm:prSet/>
      <dgm:spPr/>
      <dgm:t>
        <a:bodyPr/>
        <a:lstStyle/>
        <a:p>
          <a:r>
            <a:rPr lang="en-SG" dirty="0"/>
            <a:t>Event Driven</a:t>
          </a:r>
        </a:p>
      </dgm:t>
    </dgm:pt>
    <dgm:pt modelId="{CFDC156A-C27F-4E88-93A7-CC8B8D3DE524}" type="parTrans" cxnId="{5A0A0246-1875-40D4-869B-11E9EE5EB78A}">
      <dgm:prSet/>
      <dgm:spPr/>
      <dgm:t>
        <a:bodyPr/>
        <a:lstStyle/>
        <a:p>
          <a:endParaRPr lang="en-SG"/>
        </a:p>
      </dgm:t>
    </dgm:pt>
    <dgm:pt modelId="{B9C20BB9-2575-4711-AE0E-32E250DC4EDF}" type="sibTrans" cxnId="{5A0A0246-1875-40D4-869B-11E9EE5EB78A}">
      <dgm:prSet/>
      <dgm:spPr/>
      <dgm:t>
        <a:bodyPr/>
        <a:lstStyle/>
        <a:p>
          <a:endParaRPr lang="en-SG"/>
        </a:p>
      </dgm:t>
    </dgm:pt>
    <dgm:pt modelId="{D7500959-3F0E-4AF0-9495-B1F5EC26A7B4}">
      <dgm:prSet/>
      <dgm:spPr/>
      <dgm:t>
        <a:bodyPr/>
        <a:lstStyle/>
        <a:p>
          <a:r>
            <a:rPr lang="en-SG" dirty="0"/>
            <a:t>Commodities</a:t>
          </a:r>
        </a:p>
      </dgm:t>
    </dgm:pt>
    <dgm:pt modelId="{64ECB316-4457-4678-9DB7-0688F20E5CB4}" type="parTrans" cxnId="{EBEF6446-5CC2-468E-BD56-946A979549BD}">
      <dgm:prSet/>
      <dgm:spPr/>
      <dgm:t>
        <a:bodyPr/>
        <a:lstStyle/>
        <a:p>
          <a:endParaRPr lang="en-SG"/>
        </a:p>
      </dgm:t>
    </dgm:pt>
    <dgm:pt modelId="{5A908176-1D6B-4636-84BB-3E721C9D8EB0}" type="sibTrans" cxnId="{EBEF6446-5CC2-468E-BD56-946A979549BD}">
      <dgm:prSet/>
      <dgm:spPr/>
      <dgm:t>
        <a:bodyPr/>
        <a:lstStyle/>
        <a:p>
          <a:endParaRPr lang="en-SG"/>
        </a:p>
      </dgm:t>
    </dgm:pt>
    <dgm:pt modelId="{7E00D9AD-DB30-4018-A90B-EEE93CC13A48}">
      <dgm:prSet/>
      <dgm:spPr/>
      <dgm:t>
        <a:bodyPr/>
        <a:lstStyle/>
        <a:p>
          <a:r>
            <a:rPr lang="en-SG" dirty="0"/>
            <a:t>Global Macro</a:t>
          </a:r>
        </a:p>
      </dgm:t>
    </dgm:pt>
    <dgm:pt modelId="{24AA74E4-0564-46A9-8746-EBCAAF4AE9AA}" type="parTrans" cxnId="{9243F5EF-8A61-41F7-B011-7480DFA69C9A}">
      <dgm:prSet/>
      <dgm:spPr/>
      <dgm:t>
        <a:bodyPr/>
        <a:lstStyle/>
        <a:p>
          <a:endParaRPr lang="en-SG"/>
        </a:p>
      </dgm:t>
    </dgm:pt>
    <dgm:pt modelId="{6D677425-D4A2-4D7F-A11B-E87807035DD4}" type="sibTrans" cxnId="{9243F5EF-8A61-41F7-B011-7480DFA69C9A}">
      <dgm:prSet/>
      <dgm:spPr/>
      <dgm:t>
        <a:bodyPr/>
        <a:lstStyle/>
        <a:p>
          <a:endParaRPr lang="en-SG"/>
        </a:p>
      </dgm:t>
    </dgm:pt>
    <dgm:pt modelId="{52EDB0E3-485A-4CEB-8874-73DCE4B4A8AA}">
      <dgm:prSet/>
      <dgm:spPr/>
      <dgm:t>
        <a:bodyPr/>
        <a:lstStyle/>
        <a:p>
          <a:r>
            <a:rPr lang="en-SG" dirty="0"/>
            <a:t>Managed Futures</a:t>
          </a:r>
        </a:p>
      </dgm:t>
    </dgm:pt>
    <dgm:pt modelId="{FE2AFDE6-2852-457B-8709-2D36A44E276E}" type="parTrans" cxnId="{9F109F38-C969-47EE-A8BC-AC6D069E0921}">
      <dgm:prSet/>
      <dgm:spPr/>
      <dgm:t>
        <a:bodyPr/>
        <a:lstStyle/>
        <a:p>
          <a:endParaRPr lang="en-SG"/>
        </a:p>
      </dgm:t>
    </dgm:pt>
    <dgm:pt modelId="{F2886471-FC9C-4DB2-843C-46E2C943E970}" type="sibTrans" cxnId="{9F109F38-C969-47EE-A8BC-AC6D069E0921}">
      <dgm:prSet/>
      <dgm:spPr/>
      <dgm:t>
        <a:bodyPr/>
        <a:lstStyle/>
        <a:p>
          <a:endParaRPr lang="en-SG"/>
        </a:p>
      </dgm:t>
    </dgm:pt>
    <dgm:pt modelId="{15BE23A0-2FFD-4D50-B0CB-62CC47BA1696}">
      <dgm:prSet/>
      <dgm:spPr/>
      <dgm:t>
        <a:bodyPr/>
        <a:lstStyle/>
        <a:p>
          <a:r>
            <a:rPr lang="en-SG" dirty="0"/>
            <a:t>Tactical Trading</a:t>
          </a:r>
        </a:p>
      </dgm:t>
    </dgm:pt>
    <dgm:pt modelId="{7399C454-0061-414C-9A23-696D081536E7}" type="parTrans" cxnId="{0FFC744E-3491-4187-8699-5F9E160B5CD0}">
      <dgm:prSet/>
      <dgm:spPr/>
      <dgm:t>
        <a:bodyPr/>
        <a:lstStyle/>
        <a:p>
          <a:endParaRPr lang="en-SG"/>
        </a:p>
      </dgm:t>
    </dgm:pt>
    <dgm:pt modelId="{E077AAE5-6755-4D2C-98CC-E8C52ADFEC1B}" type="sibTrans" cxnId="{0FFC744E-3491-4187-8699-5F9E160B5CD0}">
      <dgm:prSet/>
      <dgm:spPr/>
      <dgm:t>
        <a:bodyPr/>
        <a:lstStyle/>
        <a:p>
          <a:endParaRPr lang="en-SG"/>
        </a:p>
      </dgm:t>
    </dgm:pt>
    <dgm:pt modelId="{6B00E4AD-81A0-42AD-A9EB-B440C3DD8ED8}">
      <dgm:prSet/>
      <dgm:spPr/>
      <dgm:t>
        <a:bodyPr/>
        <a:lstStyle/>
        <a:p>
          <a:r>
            <a:rPr lang="en-SG" dirty="0" smtClean="0"/>
            <a:t>Self Directed</a:t>
          </a:r>
        </a:p>
        <a:p>
          <a:r>
            <a:rPr lang="en-SG" dirty="0" smtClean="0"/>
            <a:t>Precious Metals </a:t>
          </a:r>
          <a:r>
            <a:rPr lang="en-SG" dirty="0"/>
            <a:t>Derivatives</a:t>
          </a:r>
        </a:p>
      </dgm:t>
    </dgm:pt>
    <dgm:pt modelId="{7686D369-083C-4E8C-8757-924EEA905803}" type="parTrans" cxnId="{13CB2417-E1F2-4FDD-8E48-158E17D51FEE}">
      <dgm:prSet/>
      <dgm:spPr/>
      <dgm:t>
        <a:bodyPr/>
        <a:lstStyle/>
        <a:p>
          <a:endParaRPr lang="en-SG"/>
        </a:p>
      </dgm:t>
    </dgm:pt>
    <dgm:pt modelId="{B7D26700-07AF-4A68-AD41-4AB636B0DC65}" type="sibTrans" cxnId="{13CB2417-E1F2-4FDD-8E48-158E17D51FEE}">
      <dgm:prSet/>
      <dgm:spPr/>
      <dgm:t>
        <a:bodyPr/>
        <a:lstStyle/>
        <a:p>
          <a:endParaRPr lang="en-SG"/>
        </a:p>
      </dgm:t>
    </dgm:pt>
    <dgm:pt modelId="{505FCE2E-1213-48BA-9B03-07CB18FFFFA2}">
      <dgm:prSet/>
      <dgm:spPr/>
      <dgm:t>
        <a:bodyPr/>
        <a:lstStyle/>
        <a:p>
          <a:r>
            <a:rPr lang="en-SG" dirty="0"/>
            <a:t>Energy &amp; Natural Resources </a:t>
          </a:r>
        </a:p>
      </dgm:t>
    </dgm:pt>
    <dgm:pt modelId="{5A82A689-E2E7-4EBD-BB33-C2E1911DF5F6}" type="parTrans" cxnId="{D42713A8-6B39-40A5-BB51-C6A8AE487B3D}">
      <dgm:prSet/>
      <dgm:spPr/>
      <dgm:t>
        <a:bodyPr/>
        <a:lstStyle/>
        <a:p>
          <a:endParaRPr lang="en-SG"/>
        </a:p>
      </dgm:t>
    </dgm:pt>
    <dgm:pt modelId="{73A4686C-0747-46D7-923B-9F159170831E}" type="sibTrans" cxnId="{D42713A8-6B39-40A5-BB51-C6A8AE487B3D}">
      <dgm:prSet/>
      <dgm:spPr/>
      <dgm:t>
        <a:bodyPr/>
        <a:lstStyle/>
        <a:p>
          <a:endParaRPr lang="en-SG"/>
        </a:p>
      </dgm:t>
    </dgm:pt>
    <dgm:pt modelId="{5103CFB3-14A5-423E-B851-8CAC04A88190}">
      <dgm:prSet/>
      <dgm:spPr/>
      <dgm:t>
        <a:bodyPr/>
        <a:lstStyle/>
        <a:p>
          <a:r>
            <a:rPr lang="en-SG" dirty="0"/>
            <a:t>Buyouts</a:t>
          </a:r>
        </a:p>
      </dgm:t>
    </dgm:pt>
    <dgm:pt modelId="{DD50D460-0BA5-4E03-BDF8-FCE9EA556839}" type="parTrans" cxnId="{9309261D-6DFF-4F95-B854-F3878FCE62C5}">
      <dgm:prSet/>
      <dgm:spPr/>
      <dgm:t>
        <a:bodyPr/>
        <a:lstStyle/>
        <a:p>
          <a:endParaRPr lang="en-SG"/>
        </a:p>
      </dgm:t>
    </dgm:pt>
    <dgm:pt modelId="{93D4BF2C-676D-4B7F-BB08-D24289A7C3C8}" type="sibTrans" cxnId="{9309261D-6DFF-4F95-B854-F3878FCE62C5}">
      <dgm:prSet/>
      <dgm:spPr/>
      <dgm:t>
        <a:bodyPr/>
        <a:lstStyle/>
        <a:p>
          <a:endParaRPr lang="en-SG"/>
        </a:p>
      </dgm:t>
    </dgm:pt>
    <dgm:pt modelId="{EB894075-E37F-46A3-9967-028A1319AC99}">
      <dgm:prSet/>
      <dgm:spPr/>
      <dgm:t>
        <a:bodyPr/>
        <a:lstStyle/>
        <a:p>
          <a:r>
            <a:rPr lang="en-SG" dirty="0"/>
            <a:t>Real Estate</a:t>
          </a:r>
        </a:p>
      </dgm:t>
    </dgm:pt>
    <dgm:pt modelId="{3153B268-AE73-451D-9DB6-4B3AA4DF94DA}" type="parTrans" cxnId="{87A64AAF-27C6-44D5-9E6D-10BB0EBE7207}">
      <dgm:prSet/>
      <dgm:spPr/>
      <dgm:t>
        <a:bodyPr/>
        <a:lstStyle/>
        <a:p>
          <a:endParaRPr lang="en-SG"/>
        </a:p>
      </dgm:t>
    </dgm:pt>
    <dgm:pt modelId="{EA256BF7-A895-4A27-B226-71D50FF05D6D}" type="sibTrans" cxnId="{87A64AAF-27C6-44D5-9E6D-10BB0EBE7207}">
      <dgm:prSet/>
      <dgm:spPr/>
      <dgm:t>
        <a:bodyPr/>
        <a:lstStyle/>
        <a:p>
          <a:endParaRPr lang="en-SG"/>
        </a:p>
      </dgm:t>
    </dgm:pt>
    <dgm:pt modelId="{C4BFFA85-1674-46D7-9C0A-755046C03122}">
      <dgm:prSet/>
      <dgm:spPr/>
      <dgm:t>
        <a:bodyPr/>
        <a:lstStyle/>
        <a:p>
          <a:r>
            <a:rPr lang="en-SG" dirty="0"/>
            <a:t>Growth Capital</a:t>
          </a:r>
        </a:p>
      </dgm:t>
    </dgm:pt>
    <dgm:pt modelId="{DD5FC455-804F-4CEA-B796-9833D47F1791}" type="parTrans" cxnId="{68DA0DBD-75BA-4D25-AE62-2B9860303328}">
      <dgm:prSet/>
      <dgm:spPr/>
      <dgm:t>
        <a:bodyPr/>
        <a:lstStyle/>
        <a:p>
          <a:endParaRPr lang="en-SG"/>
        </a:p>
      </dgm:t>
    </dgm:pt>
    <dgm:pt modelId="{0B849B53-2E94-4637-8A04-A6572893BF23}" type="sibTrans" cxnId="{68DA0DBD-75BA-4D25-AE62-2B9860303328}">
      <dgm:prSet/>
      <dgm:spPr/>
      <dgm:t>
        <a:bodyPr/>
        <a:lstStyle/>
        <a:p>
          <a:endParaRPr lang="en-SG"/>
        </a:p>
      </dgm:t>
    </dgm:pt>
    <dgm:pt modelId="{EF1ED5FF-A906-4B37-A39E-6E8304CC2BEE}">
      <dgm:prSet/>
      <dgm:spPr/>
      <dgm:t>
        <a:bodyPr/>
        <a:lstStyle/>
        <a:p>
          <a:r>
            <a:rPr lang="en-SG" dirty="0"/>
            <a:t>Venture Capital</a:t>
          </a:r>
        </a:p>
      </dgm:t>
    </dgm:pt>
    <dgm:pt modelId="{90384BD9-5841-4767-9646-021F9040090B}" type="parTrans" cxnId="{F6F5C749-2D97-45AD-9A4C-223087731F09}">
      <dgm:prSet/>
      <dgm:spPr/>
      <dgm:t>
        <a:bodyPr/>
        <a:lstStyle/>
        <a:p>
          <a:endParaRPr lang="en-SG"/>
        </a:p>
      </dgm:t>
    </dgm:pt>
    <dgm:pt modelId="{9F540AFF-DAAB-497D-ABAE-CB48435849F6}" type="sibTrans" cxnId="{F6F5C749-2D97-45AD-9A4C-223087731F09}">
      <dgm:prSet/>
      <dgm:spPr/>
      <dgm:t>
        <a:bodyPr/>
        <a:lstStyle/>
        <a:p>
          <a:endParaRPr lang="en-SG"/>
        </a:p>
      </dgm:t>
    </dgm:pt>
    <dgm:pt modelId="{3D2F6562-CCD7-4E2E-A5AE-6001F4D12C65}">
      <dgm:prSet/>
      <dgm:spPr/>
      <dgm:t>
        <a:bodyPr/>
        <a:lstStyle/>
        <a:p>
          <a:r>
            <a:rPr lang="en-SG" dirty="0"/>
            <a:t>Private Debt</a:t>
          </a:r>
        </a:p>
      </dgm:t>
    </dgm:pt>
    <dgm:pt modelId="{5C5144D0-17E4-4C36-965A-852F911A2CCA}" type="parTrans" cxnId="{3A565766-44D5-4005-ADE1-3599BBBDF810}">
      <dgm:prSet/>
      <dgm:spPr/>
      <dgm:t>
        <a:bodyPr/>
        <a:lstStyle/>
        <a:p>
          <a:endParaRPr lang="en-SG"/>
        </a:p>
      </dgm:t>
    </dgm:pt>
    <dgm:pt modelId="{398B41AA-14FF-4F54-BC63-DC07DBB26D23}" type="sibTrans" cxnId="{3A565766-44D5-4005-ADE1-3599BBBDF810}">
      <dgm:prSet/>
      <dgm:spPr/>
      <dgm:t>
        <a:bodyPr/>
        <a:lstStyle/>
        <a:p>
          <a:endParaRPr lang="en-SG"/>
        </a:p>
      </dgm:t>
    </dgm:pt>
    <dgm:pt modelId="{7EF0ED0A-30DB-4652-ACF5-BD57B565479F}">
      <dgm:prSet/>
      <dgm:spPr/>
      <dgm:t>
        <a:bodyPr/>
        <a:lstStyle/>
        <a:p>
          <a:r>
            <a:rPr lang="en-SG" dirty="0"/>
            <a:t>Special Situations</a:t>
          </a:r>
        </a:p>
      </dgm:t>
    </dgm:pt>
    <dgm:pt modelId="{FA813641-C0C2-4BFA-A43F-7D9B74B3BAD3}" type="parTrans" cxnId="{FE7366AF-5C03-45FF-A9B8-57EEB41297F8}">
      <dgm:prSet/>
      <dgm:spPr/>
      <dgm:t>
        <a:bodyPr/>
        <a:lstStyle/>
        <a:p>
          <a:endParaRPr lang="en-SG"/>
        </a:p>
      </dgm:t>
    </dgm:pt>
    <dgm:pt modelId="{FFF033BF-1818-431B-9CEF-EFA8A3D9F254}" type="sibTrans" cxnId="{FE7366AF-5C03-45FF-A9B8-57EEB41297F8}">
      <dgm:prSet/>
      <dgm:spPr/>
      <dgm:t>
        <a:bodyPr/>
        <a:lstStyle/>
        <a:p>
          <a:endParaRPr lang="en-SG"/>
        </a:p>
      </dgm:t>
    </dgm:pt>
    <dgm:pt modelId="{8BA7485F-1EB9-4EF9-B0E8-AADFF162BCA4}">
      <dgm:prSet/>
      <dgm:spPr/>
      <dgm:t>
        <a:bodyPr/>
        <a:lstStyle/>
        <a:p>
          <a:r>
            <a:rPr lang="en-SG" dirty="0" smtClean="0"/>
            <a:t>Self Directed </a:t>
          </a:r>
          <a:r>
            <a:rPr lang="en-SG" dirty="0"/>
            <a:t>FOREX</a:t>
          </a:r>
        </a:p>
      </dgm:t>
    </dgm:pt>
    <dgm:pt modelId="{ABF014C2-0DCC-46F0-B95F-C7DBED35B76C}" type="parTrans" cxnId="{CB9690D4-D31C-40B3-B5A0-B0834AFBFB54}">
      <dgm:prSet/>
      <dgm:spPr/>
      <dgm:t>
        <a:bodyPr/>
        <a:lstStyle/>
        <a:p>
          <a:endParaRPr lang="en-SG"/>
        </a:p>
      </dgm:t>
    </dgm:pt>
    <dgm:pt modelId="{BF0A4F12-D193-4A63-A59A-959168F65191}" type="sibTrans" cxnId="{CB9690D4-D31C-40B3-B5A0-B0834AFBFB54}">
      <dgm:prSet/>
      <dgm:spPr/>
      <dgm:t>
        <a:bodyPr/>
        <a:lstStyle/>
        <a:p>
          <a:endParaRPr lang="en-SG"/>
        </a:p>
      </dgm:t>
    </dgm:pt>
    <dgm:pt modelId="{5326B56C-874E-4351-A9FA-EC45A3C49E85}">
      <dgm:prSet/>
      <dgm:spPr/>
      <dgm:t>
        <a:bodyPr/>
        <a:lstStyle/>
        <a:p>
          <a:r>
            <a:rPr lang="en-SG" dirty="0" smtClean="0"/>
            <a:t>Managed Precious Metals Derivatives</a:t>
          </a:r>
          <a:endParaRPr lang="en-SG" dirty="0"/>
        </a:p>
      </dgm:t>
    </dgm:pt>
    <dgm:pt modelId="{74798F7F-F5C2-4199-B24D-C565FDFD2261}" type="parTrans" cxnId="{64848391-D18C-4A2E-BA66-1E546A9D331F}">
      <dgm:prSet/>
      <dgm:spPr/>
      <dgm:t>
        <a:bodyPr/>
        <a:lstStyle/>
        <a:p>
          <a:endParaRPr lang="en-SG"/>
        </a:p>
      </dgm:t>
    </dgm:pt>
    <dgm:pt modelId="{29CD7C47-192E-40FA-A98D-C86F7E52A55B}" type="sibTrans" cxnId="{64848391-D18C-4A2E-BA66-1E546A9D331F}">
      <dgm:prSet/>
      <dgm:spPr/>
      <dgm:t>
        <a:bodyPr/>
        <a:lstStyle/>
        <a:p>
          <a:endParaRPr lang="en-SG"/>
        </a:p>
      </dgm:t>
    </dgm:pt>
    <dgm:pt modelId="{CA276F06-8A62-4390-A44C-D7F6718A942A}">
      <dgm:prSet/>
      <dgm:spPr/>
      <dgm:t>
        <a:bodyPr/>
        <a:lstStyle/>
        <a:p>
          <a:r>
            <a:rPr lang="en-SG" dirty="0" smtClean="0"/>
            <a:t>Managed FOREX</a:t>
          </a:r>
          <a:endParaRPr lang="en-SG" dirty="0"/>
        </a:p>
      </dgm:t>
    </dgm:pt>
    <dgm:pt modelId="{FAB57B6F-3F84-412F-BD35-9A83AAED5CF0}" type="parTrans" cxnId="{DF0FDBD0-74FE-42B2-BD7C-2E202375E6FD}">
      <dgm:prSet/>
      <dgm:spPr/>
      <dgm:t>
        <a:bodyPr/>
        <a:lstStyle/>
        <a:p>
          <a:endParaRPr lang="en-SG"/>
        </a:p>
      </dgm:t>
    </dgm:pt>
    <dgm:pt modelId="{19058100-2C24-4A48-81E0-32DFE04D4EDF}" type="sibTrans" cxnId="{DF0FDBD0-74FE-42B2-BD7C-2E202375E6FD}">
      <dgm:prSet/>
      <dgm:spPr/>
      <dgm:t>
        <a:bodyPr/>
        <a:lstStyle/>
        <a:p>
          <a:endParaRPr lang="en-SG"/>
        </a:p>
      </dgm:t>
    </dgm:pt>
    <dgm:pt modelId="{870697E5-DA91-4347-A77E-F2691E76DE09}" type="pres">
      <dgm:prSet presAssocID="{66B47048-61A4-417F-8DC8-E0ABB74F66E2}" presName="mainComposite" presStyleCnt="0">
        <dgm:presLayoutVars>
          <dgm:chPref val="1"/>
          <dgm:dir/>
          <dgm:animOne val="branch"/>
          <dgm:animLvl val="lvl"/>
          <dgm:resizeHandles val="exact"/>
        </dgm:presLayoutVars>
      </dgm:prSet>
      <dgm:spPr/>
      <dgm:t>
        <a:bodyPr/>
        <a:lstStyle/>
        <a:p>
          <a:endParaRPr lang="en-SG"/>
        </a:p>
      </dgm:t>
    </dgm:pt>
    <dgm:pt modelId="{60FA0BB3-3D64-4C2E-9116-55B77950873F}" type="pres">
      <dgm:prSet presAssocID="{66B47048-61A4-417F-8DC8-E0ABB74F66E2}" presName="hierFlow" presStyleCnt="0"/>
      <dgm:spPr/>
      <dgm:t>
        <a:bodyPr/>
        <a:lstStyle/>
        <a:p>
          <a:endParaRPr lang="en-SG"/>
        </a:p>
      </dgm:t>
    </dgm:pt>
    <dgm:pt modelId="{EADDF5B2-8067-45CF-9BB1-A88CEA9E770C}" type="pres">
      <dgm:prSet presAssocID="{66B47048-61A4-417F-8DC8-E0ABB74F66E2}" presName="hierChild1" presStyleCnt="0">
        <dgm:presLayoutVars>
          <dgm:chPref val="1"/>
          <dgm:animOne val="branch"/>
          <dgm:animLvl val="lvl"/>
        </dgm:presLayoutVars>
      </dgm:prSet>
      <dgm:spPr/>
      <dgm:t>
        <a:bodyPr/>
        <a:lstStyle/>
        <a:p>
          <a:endParaRPr lang="en-SG"/>
        </a:p>
      </dgm:t>
    </dgm:pt>
    <dgm:pt modelId="{D2385971-0B71-4F03-BAA1-FF9D4DCF9FD6}" type="pres">
      <dgm:prSet presAssocID="{77A1E5FA-F03F-40AD-9F92-AD06ED5A8C66}" presName="Name14" presStyleCnt="0"/>
      <dgm:spPr/>
      <dgm:t>
        <a:bodyPr/>
        <a:lstStyle/>
        <a:p>
          <a:endParaRPr lang="en-SG"/>
        </a:p>
      </dgm:t>
    </dgm:pt>
    <dgm:pt modelId="{835536A2-A238-4514-9049-141CFACD7C59}" type="pres">
      <dgm:prSet presAssocID="{77A1E5FA-F03F-40AD-9F92-AD06ED5A8C66}" presName="level1Shape" presStyleLbl="node0" presStyleIdx="0" presStyleCnt="1" custScaleX="532513">
        <dgm:presLayoutVars>
          <dgm:chPref val="3"/>
        </dgm:presLayoutVars>
      </dgm:prSet>
      <dgm:spPr/>
      <dgm:t>
        <a:bodyPr/>
        <a:lstStyle/>
        <a:p>
          <a:endParaRPr lang="en-SG"/>
        </a:p>
      </dgm:t>
    </dgm:pt>
    <dgm:pt modelId="{20A5D21B-40FE-459A-8578-937A8C4AFBE7}" type="pres">
      <dgm:prSet presAssocID="{77A1E5FA-F03F-40AD-9F92-AD06ED5A8C66}" presName="hierChild2" presStyleCnt="0"/>
      <dgm:spPr/>
      <dgm:t>
        <a:bodyPr/>
        <a:lstStyle/>
        <a:p>
          <a:endParaRPr lang="en-SG"/>
        </a:p>
      </dgm:t>
    </dgm:pt>
    <dgm:pt modelId="{D2184594-AF9F-46AE-B7BC-3F6B25DE233D}" type="pres">
      <dgm:prSet presAssocID="{09701451-02DB-40AF-A9AC-00F7E8121183}" presName="Name19" presStyleLbl="parChTrans1D2" presStyleIdx="0" presStyleCnt="2"/>
      <dgm:spPr/>
      <dgm:t>
        <a:bodyPr/>
        <a:lstStyle/>
        <a:p>
          <a:endParaRPr lang="en-SG"/>
        </a:p>
      </dgm:t>
    </dgm:pt>
    <dgm:pt modelId="{5F737BE5-BA1E-4C2F-B199-48FC34291FB8}" type="pres">
      <dgm:prSet presAssocID="{13F97C06-C5D2-4E53-BC77-898E7A929AE1}" presName="Name21" presStyleCnt="0"/>
      <dgm:spPr/>
      <dgm:t>
        <a:bodyPr/>
        <a:lstStyle/>
        <a:p>
          <a:endParaRPr lang="en-SG"/>
        </a:p>
      </dgm:t>
    </dgm:pt>
    <dgm:pt modelId="{689EC69F-99D0-4949-96BF-22938BE6DDCC}" type="pres">
      <dgm:prSet presAssocID="{13F97C06-C5D2-4E53-BC77-898E7A929AE1}" presName="level2Shape" presStyleLbl="node2" presStyleIdx="0" presStyleCnt="2" custScaleX="396745"/>
      <dgm:spPr/>
      <dgm:t>
        <a:bodyPr/>
        <a:lstStyle/>
        <a:p>
          <a:endParaRPr lang="en-SG"/>
        </a:p>
      </dgm:t>
    </dgm:pt>
    <dgm:pt modelId="{10E11FA8-E82D-4AB1-9FD2-3083FF42E188}" type="pres">
      <dgm:prSet presAssocID="{13F97C06-C5D2-4E53-BC77-898E7A929AE1}" presName="hierChild3" presStyleCnt="0"/>
      <dgm:spPr/>
      <dgm:t>
        <a:bodyPr/>
        <a:lstStyle/>
        <a:p>
          <a:endParaRPr lang="en-SG"/>
        </a:p>
      </dgm:t>
    </dgm:pt>
    <dgm:pt modelId="{2B843468-9ACA-4374-A5E7-FF3FAE57B554}" type="pres">
      <dgm:prSet presAssocID="{52D995B3-5B1E-4D50-A999-1E6CEE1D28C1}" presName="Name19" presStyleLbl="parChTrans1D3" presStyleIdx="0" presStyleCnt="8"/>
      <dgm:spPr/>
      <dgm:t>
        <a:bodyPr/>
        <a:lstStyle/>
        <a:p>
          <a:endParaRPr lang="en-SG"/>
        </a:p>
      </dgm:t>
    </dgm:pt>
    <dgm:pt modelId="{2AD70BCF-FD01-46AF-95EC-63C6A8A90CA5}" type="pres">
      <dgm:prSet presAssocID="{946B7171-61F2-4606-A3F7-B08B2B8A5DD2}" presName="Name21" presStyleCnt="0"/>
      <dgm:spPr/>
      <dgm:t>
        <a:bodyPr/>
        <a:lstStyle/>
        <a:p>
          <a:endParaRPr lang="en-SG"/>
        </a:p>
      </dgm:t>
    </dgm:pt>
    <dgm:pt modelId="{60E6EEA3-2E5D-48B0-BA1E-EA5C69D32921}" type="pres">
      <dgm:prSet presAssocID="{946B7171-61F2-4606-A3F7-B08B2B8A5DD2}" presName="level2Shape" presStyleLbl="node3" presStyleIdx="0" presStyleCnt="8"/>
      <dgm:spPr/>
      <dgm:t>
        <a:bodyPr/>
        <a:lstStyle/>
        <a:p>
          <a:endParaRPr lang="en-SG"/>
        </a:p>
      </dgm:t>
    </dgm:pt>
    <dgm:pt modelId="{CBBA741A-90FC-48F8-85A6-5561D8369A45}" type="pres">
      <dgm:prSet presAssocID="{946B7171-61F2-4606-A3F7-B08B2B8A5DD2}" presName="hierChild3" presStyleCnt="0"/>
      <dgm:spPr/>
      <dgm:t>
        <a:bodyPr/>
        <a:lstStyle/>
        <a:p>
          <a:endParaRPr lang="en-SG"/>
        </a:p>
      </dgm:t>
    </dgm:pt>
    <dgm:pt modelId="{ABCB4D41-E714-4D08-8BAF-5893639F2D70}" type="pres">
      <dgm:prSet presAssocID="{344C05E9-BCBA-4693-A713-2DD136B62653}" presName="Name19" presStyleLbl="parChTrans1D4" presStyleIdx="0" presStyleCnt="26"/>
      <dgm:spPr/>
      <dgm:t>
        <a:bodyPr/>
        <a:lstStyle/>
        <a:p>
          <a:endParaRPr lang="en-SG"/>
        </a:p>
      </dgm:t>
    </dgm:pt>
    <dgm:pt modelId="{84D90C28-C212-455E-AB9E-B98670D93D04}" type="pres">
      <dgm:prSet presAssocID="{F6D39054-C9C1-43DD-B340-30333F26A2D1}" presName="Name21" presStyleCnt="0"/>
      <dgm:spPr/>
      <dgm:t>
        <a:bodyPr/>
        <a:lstStyle/>
        <a:p>
          <a:endParaRPr lang="en-SG"/>
        </a:p>
      </dgm:t>
    </dgm:pt>
    <dgm:pt modelId="{3269D37D-2517-486F-9C75-72198A094A45}" type="pres">
      <dgm:prSet presAssocID="{F6D39054-C9C1-43DD-B340-30333F26A2D1}" presName="level2Shape" presStyleLbl="node4" presStyleIdx="0" presStyleCnt="26"/>
      <dgm:spPr/>
      <dgm:t>
        <a:bodyPr/>
        <a:lstStyle/>
        <a:p>
          <a:endParaRPr lang="en-SG"/>
        </a:p>
      </dgm:t>
    </dgm:pt>
    <dgm:pt modelId="{AA8C82DE-3A42-4207-AE68-7871C7FDD568}" type="pres">
      <dgm:prSet presAssocID="{F6D39054-C9C1-43DD-B340-30333F26A2D1}" presName="hierChild3" presStyleCnt="0"/>
      <dgm:spPr/>
      <dgm:t>
        <a:bodyPr/>
        <a:lstStyle/>
        <a:p>
          <a:endParaRPr lang="en-SG"/>
        </a:p>
      </dgm:t>
    </dgm:pt>
    <dgm:pt modelId="{C13BBCD6-6930-4926-B181-BE81978CDE7E}" type="pres">
      <dgm:prSet presAssocID="{4B2680CF-1836-410E-B9ED-18D9A2FC7330}" presName="Name19" presStyleLbl="parChTrans1D4" presStyleIdx="1" presStyleCnt="26"/>
      <dgm:spPr/>
      <dgm:t>
        <a:bodyPr/>
        <a:lstStyle/>
        <a:p>
          <a:endParaRPr lang="en-SG"/>
        </a:p>
      </dgm:t>
    </dgm:pt>
    <dgm:pt modelId="{9CB0BEDE-BFD2-4D98-B7D3-D90C153B16BF}" type="pres">
      <dgm:prSet presAssocID="{63920391-713A-4E4A-8C0E-566D8EE73592}" presName="Name21" presStyleCnt="0"/>
      <dgm:spPr/>
      <dgm:t>
        <a:bodyPr/>
        <a:lstStyle/>
        <a:p>
          <a:endParaRPr lang="en-SG"/>
        </a:p>
      </dgm:t>
    </dgm:pt>
    <dgm:pt modelId="{5F648E10-E842-40FB-8CEA-AC8956057A6B}" type="pres">
      <dgm:prSet presAssocID="{63920391-713A-4E4A-8C0E-566D8EE73592}" presName="level2Shape" presStyleLbl="node4" presStyleIdx="1" presStyleCnt="26"/>
      <dgm:spPr/>
      <dgm:t>
        <a:bodyPr/>
        <a:lstStyle/>
        <a:p>
          <a:endParaRPr lang="en-SG"/>
        </a:p>
      </dgm:t>
    </dgm:pt>
    <dgm:pt modelId="{96B68AD4-B57D-4F65-8815-4B775B56610B}" type="pres">
      <dgm:prSet presAssocID="{63920391-713A-4E4A-8C0E-566D8EE73592}" presName="hierChild3" presStyleCnt="0"/>
      <dgm:spPr/>
      <dgm:t>
        <a:bodyPr/>
        <a:lstStyle/>
        <a:p>
          <a:endParaRPr lang="en-SG"/>
        </a:p>
      </dgm:t>
    </dgm:pt>
    <dgm:pt modelId="{C62E6DA5-5CCD-4537-B19F-1ED73CD34232}" type="pres">
      <dgm:prSet presAssocID="{01CD68B6-666C-4D97-ADA5-34F683D73DA0}" presName="Name19" presStyleLbl="parChTrans1D4" presStyleIdx="2" presStyleCnt="26"/>
      <dgm:spPr/>
      <dgm:t>
        <a:bodyPr/>
        <a:lstStyle/>
        <a:p>
          <a:endParaRPr lang="en-SG"/>
        </a:p>
      </dgm:t>
    </dgm:pt>
    <dgm:pt modelId="{88FC718E-BB6C-497B-837C-1EFB58489B25}" type="pres">
      <dgm:prSet presAssocID="{1C5B64C9-5D82-41BA-9160-C75CE5292DF3}" presName="Name21" presStyleCnt="0"/>
      <dgm:spPr/>
      <dgm:t>
        <a:bodyPr/>
        <a:lstStyle/>
        <a:p>
          <a:endParaRPr lang="en-SG"/>
        </a:p>
      </dgm:t>
    </dgm:pt>
    <dgm:pt modelId="{80FE3DAA-46FA-47CC-B369-97558DC58075}" type="pres">
      <dgm:prSet presAssocID="{1C5B64C9-5D82-41BA-9160-C75CE5292DF3}" presName="level2Shape" presStyleLbl="node4" presStyleIdx="2" presStyleCnt="26"/>
      <dgm:spPr/>
      <dgm:t>
        <a:bodyPr/>
        <a:lstStyle/>
        <a:p>
          <a:endParaRPr lang="en-SG"/>
        </a:p>
      </dgm:t>
    </dgm:pt>
    <dgm:pt modelId="{6A21D178-AC13-4A82-95F5-CC7A91AABBA7}" type="pres">
      <dgm:prSet presAssocID="{1C5B64C9-5D82-41BA-9160-C75CE5292DF3}" presName="hierChild3" presStyleCnt="0"/>
      <dgm:spPr/>
      <dgm:t>
        <a:bodyPr/>
        <a:lstStyle/>
        <a:p>
          <a:endParaRPr lang="en-SG"/>
        </a:p>
      </dgm:t>
    </dgm:pt>
    <dgm:pt modelId="{F0CF822A-DD16-438B-ACB8-9DE4AF8417D4}" type="pres">
      <dgm:prSet presAssocID="{B8238A45-A66A-4EE1-94B7-EE1111F6CC9E}" presName="Name19" presStyleLbl="parChTrans1D4" presStyleIdx="3" presStyleCnt="26"/>
      <dgm:spPr/>
      <dgm:t>
        <a:bodyPr/>
        <a:lstStyle/>
        <a:p>
          <a:endParaRPr lang="en-SG"/>
        </a:p>
      </dgm:t>
    </dgm:pt>
    <dgm:pt modelId="{57728BBF-8277-4A4A-B5D3-C86D63971F10}" type="pres">
      <dgm:prSet presAssocID="{52927B63-1B46-49BE-B267-4241D8857000}" presName="Name21" presStyleCnt="0"/>
      <dgm:spPr/>
      <dgm:t>
        <a:bodyPr/>
        <a:lstStyle/>
        <a:p>
          <a:endParaRPr lang="en-SG"/>
        </a:p>
      </dgm:t>
    </dgm:pt>
    <dgm:pt modelId="{F4ABC1F8-2CA7-499E-A034-7A57F8EC15C6}" type="pres">
      <dgm:prSet presAssocID="{52927B63-1B46-49BE-B267-4241D8857000}" presName="level2Shape" presStyleLbl="node4" presStyleIdx="3" presStyleCnt="26"/>
      <dgm:spPr/>
      <dgm:t>
        <a:bodyPr/>
        <a:lstStyle/>
        <a:p>
          <a:endParaRPr lang="en-SG"/>
        </a:p>
      </dgm:t>
    </dgm:pt>
    <dgm:pt modelId="{150A6247-AE9D-4571-BFEA-E1D4F8BCBE06}" type="pres">
      <dgm:prSet presAssocID="{52927B63-1B46-49BE-B267-4241D8857000}" presName="hierChild3" presStyleCnt="0"/>
      <dgm:spPr/>
      <dgm:t>
        <a:bodyPr/>
        <a:lstStyle/>
        <a:p>
          <a:endParaRPr lang="en-SG"/>
        </a:p>
      </dgm:t>
    </dgm:pt>
    <dgm:pt modelId="{72CCB3F5-EC54-4603-BA1A-2E7659BA8A3A}" type="pres">
      <dgm:prSet presAssocID="{B67BF600-01A5-455F-9DD4-13FDD0EC4C18}" presName="Name19" presStyleLbl="parChTrans1D3" presStyleIdx="1" presStyleCnt="8"/>
      <dgm:spPr/>
      <dgm:t>
        <a:bodyPr/>
        <a:lstStyle/>
        <a:p>
          <a:endParaRPr lang="en-SG"/>
        </a:p>
      </dgm:t>
    </dgm:pt>
    <dgm:pt modelId="{DA2A796A-069E-4182-AE28-14F62403C419}" type="pres">
      <dgm:prSet presAssocID="{CE20E1CB-C3BE-45C2-90A4-661FFBB19C10}" presName="Name21" presStyleCnt="0"/>
      <dgm:spPr/>
      <dgm:t>
        <a:bodyPr/>
        <a:lstStyle/>
        <a:p>
          <a:endParaRPr lang="en-SG"/>
        </a:p>
      </dgm:t>
    </dgm:pt>
    <dgm:pt modelId="{F4E9AA07-1199-45BF-9691-6D9BAEC8CC27}" type="pres">
      <dgm:prSet presAssocID="{CE20E1CB-C3BE-45C2-90A4-661FFBB19C10}" presName="level2Shape" presStyleLbl="node3" presStyleIdx="1" presStyleCnt="8"/>
      <dgm:spPr/>
      <dgm:t>
        <a:bodyPr/>
        <a:lstStyle/>
        <a:p>
          <a:endParaRPr lang="en-SG"/>
        </a:p>
      </dgm:t>
    </dgm:pt>
    <dgm:pt modelId="{B381E590-A4BA-418C-B446-7836DBED44E9}" type="pres">
      <dgm:prSet presAssocID="{CE20E1CB-C3BE-45C2-90A4-661FFBB19C10}" presName="hierChild3" presStyleCnt="0"/>
      <dgm:spPr/>
      <dgm:t>
        <a:bodyPr/>
        <a:lstStyle/>
        <a:p>
          <a:endParaRPr lang="en-SG"/>
        </a:p>
      </dgm:t>
    </dgm:pt>
    <dgm:pt modelId="{6F114A6E-D97F-4547-B34A-5D70E404202C}" type="pres">
      <dgm:prSet presAssocID="{8F9ACF2F-47C0-42D2-BA7F-F8592DFB03AB}" presName="Name19" presStyleLbl="parChTrans1D4" presStyleIdx="4" presStyleCnt="26"/>
      <dgm:spPr/>
      <dgm:t>
        <a:bodyPr/>
        <a:lstStyle/>
        <a:p>
          <a:endParaRPr lang="en-SG"/>
        </a:p>
      </dgm:t>
    </dgm:pt>
    <dgm:pt modelId="{CCFAAB62-57EC-4522-94A0-A35DA723CBFF}" type="pres">
      <dgm:prSet presAssocID="{43A0AD78-729F-46FE-A1BF-C843BC6D8F8F}" presName="Name21" presStyleCnt="0"/>
      <dgm:spPr/>
      <dgm:t>
        <a:bodyPr/>
        <a:lstStyle/>
        <a:p>
          <a:endParaRPr lang="en-SG"/>
        </a:p>
      </dgm:t>
    </dgm:pt>
    <dgm:pt modelId="{6BBD172C-BB21-4CCF-B27F-53CFAE4B22E0}" type="pres">
      <dgm:prSet presAssocID="{43A0AD78-729F-46FE-A1BF-C843BC6D8F8F}" presName="level2Shape" presStyleLbl="node4" presStyleIdx="4" presStyleCnt="26"/>
      <dgm:spPr/>
      <dgm:t>
        <a:bodyPr/>
        <a:lstStyle/>
        <a:p>
          <a:endParaRPr lang="en-SG"/>
        </a:p>
      </dgm:t>
    </dgm:pt>
    <dgm:pt modelId="{09734D6D-018E-4660-8944-B5B300B8F8D1}" type="pres">
      <dgm:prSet presAssocID="{43A0AD78-729F-46FE-A1BF-C843BC6D8F8F}" presName="hierChild3" presStyleCnt="0"/>
      <dgm:spPr/>
      <dgm:t>
        <a:bodyPr/>
        <a:lstStyle/>
        <a:p>
          <a:endParaRPr lang="en-SG"/>
        </a:p>
      </dgm:t>
    </dgm:pt>
    <dgm:pt modelId="{322CED17-23AD-4E0E-BF81-947C3FB6FA8B}" type="pres">
      <dgm:prSet presAssocID="{16D3E217-47E1-42C3-9FC2-CBF7334C2A84}" presName="Name19" presStyleLbl="parChTrans1D4" presStyleIdx="5" presStyleCnt="26"/>
      <dgm:spPr/>
      <dgm:t>
        <a:bodyPr/>
        <a:lstStyle/>
        <a:p>
          <a:endParaRPr lang="en-SG"/>
        </a:p>
      </dgm:t>
    </dgm:pt>
    <dgm:pt modelId="{FC002096-0A11-4C9E-A0C0-437C5F1F4F04}" type="pres">
      <dgm:prSet presAssocID="{A2928390-6A9E-49E7-99C9-6D091C2837FF}" presName="Name21" presStyleCnt="0"/>
      <dgm:spPr/>
      <dgm:t>
        <a:bodyPr/>
        <a:lstStyle/>
        <a:p>
          <a:endParaRPr lang="en-SG"/>
        </a:p>
      </dgm:t>
    </dgm:pt>
    <dgm:pt modelId="{D9AC056A-427C-4139-B884-93922AF4DB53}" type="pres">
      <dgm:prSet presAssocID="{A2928390-6A9E-49E7-99C9-6D091C2837FF}" presName="level2Shape" presStyleLbl="node4" presStyleIdx="5" presStyleCnt="26"/>
      <dgm:spPr/>
      <dgm:t>
        <a:bodyPr/>
        <a:lstStyle/>
        <a:p>
          <a:endParaRPr lang="en-SG"/>
        </a:p>
      </dgm:t>
    </dgm:pt>
    <dgm:pt modelId="{33087550-E78B-45C2-966D-51C64678B033}" type="pres">
      <dgm:prSet presAssocID="{A2928390-6A9E-49E7-99C9-6D091C2837FF}" presName="hierChild3" presStyleCnt="0"/>
      <dgm:spPr/>
      <dgm:t>
        <a:bodyPr/>
        <a:lstStyle/>
        <a:p>
          <a:endParaRPr lang="en-SG"/>
        </a:p>
      </dgm:t>
    </dgm:pt>
    <dgm:pt modelId="{92E3E9B5-F75A-4E3B-B88B-6D99CB4FBE70}" type="pres">
      <dgm:prSet presAssocID="{08BE17DB-F0A3-4638-9F21-1D824456B18F}" presName="Name19" presStyleLbl="parChTrans1D4" presStyleIdx="6" presStyleCnt="26"/>
      <dgm:spPr/>
      <dgm:t>
        <a:bodyPr/>
        <a:lstStyle/>
        <a:p>
          <a:endParaRPr lang="en-SG"/>
        </a:p>
      </dgm:t>
    </dgm:pt>
    <dgm:pt modelId="{44B13DB6-0FBF-468D-9C46-7FB65EF546EE}" type="pres">
      <dgm:prSet presAssocID="{3CD6F3E6-4341-4C9A-8BA2-3385BD12BACD}" presName="Name21" presStyleCnt="0"/>
      <dgm:spPr/>
      <dgm:t>
        <a:bodyPr/>
        <a:lstStyle/>
        <a:p>
          <a:endParaRPr lang="en-SG"/>
        </a:p>
      </dgm:t>
    </dgm:pt>
    <dgm:pt modelId="{0F219693-EDFC-4791-9E4E-44F474E51784}" type="pres">
      <dgm:prSet presAssocID="{3CD6F3E6-4341-4C9A-8BA2-3385BD12BACD}" presName="level2Shape" presStyleLbl="node4" presStyleIdx="6" presStyleCnt="26"/>
      <dgm:spPr/>
      <dgm:t>
        <a:bodyPr/>
        <a:lstStyle/>
        <a:p>
          <a:endParaRPr lang="en-SG"/>
        </a:p>
      </dgm:t>
    </dgm:pt>
    <dgm:pt modelId="{46B8574B-4613-4100-B311-8A8B4F01F496}" type="pres">
      <dgm:prSet presAssocID="{3CD6F3E6-4341-4C9A-8BA2-3385BD12BACD}" presName="hierChild3" presStyleCnt="0"/>
      <dgm:spPr/>
      <dgm:t>
        <a:bodyPr/>
        <a:lstStyle/>
        <a:p>
          <a:endParaRPr lang="en-SG"/>
        </a:p>
      </dgm:t>
    </dgm:pt>
    <dgm:pt modelId="{3DA8722E-66E0-426C-A85F-E29E1FCAABDB}" type="pres">
      <dgm:prSet presAssocID="{9C2394FF-2D2B-485D-9829-B204FA3505C8}" presName="Name19" presStyleLbl="parChTrans1D4" presStyleIdx="7" presStyleCnt="26"/>
      <dgm:spPr/>
      <dgm:t>
        <a:bodyPr/>
        <a:lstStyle/>
        <a:p>
          <a:endParaRPr lang="en-SG"/>
        </a:p>
      </dgm:t>
    </dgm:pt>
    <dgm:pt modelId="{50B9BAE6-6452-4C1B-BE77-300E52241C2C}" type="pres">
      <dgm:prSet presAssocID="{E89A72BA-28FB-4682-A2D6-6A7C6044D4AF}" presName="Name21" presStyleCnt="0"/>
      <dgm:spPr/>
      <dgm:t>
        <a:bodyPr/>
        <a:lstStyle/>
        <a:p>
          <a:endParaRPr lang="en-SG"/>
        </a:p>
      </dgm:t>
    </dgm:pt>
    <dgm:pt modelId="{6E34BD36-446E-420D-A699-925C5983C420}" type="pres">
      <dgm:prSet presAssocID="{E89A72BA-28FB-4682-A2D6-6A7C6044D4AF}" presName="level2Shape" presStyleLbl="node4" presStyleIdx="7" presStyleCnt="26"/>
      <dgm:spPr/>
      <dgm:t>
        <a:bodyPr/>
        <a:lstStyle/>
        <a:p>
          <a:endParaRPr lang="en-SG"/>
        </a:p>
      </dgm:t>
    </dgm:pt>
    <dgm:pt modelId="{AF329BE5-8A30-41F7-9A5D-159EADD950E5}" type="pres">
      <dgm:prSet presAssocID="{E89A72BA-28FB-4682-A2D6-6A7C6044D4AF}" presName="hierChild3" presStyleCnt="0"/>
      <dgm:spPr/>
      <dgm:t>
        <a:bodyPr/>
        <a:lstStyle/>
        <a:p>
          <a:endParaRPr lang="en-SG"/>
        </a:p>
      </dgm:t>
    </dgm:pt>
    <dgm:pt modelId="{8B049AC9-6E0F-40D8-8C38-DB75FFABDE6D}" type="pres">
      <dgm:prSet presAssocID="{D4A5F496-1730-4983-9CF0-B1643D78937D}" presName="Name19" presStyleLbl="parChTrans1D4" presStyleIdx="8" presStyleCnt="26"/>
      <dgm:spPr/>
      <dgm:t>
        <a:bodyPr/>
        <a:lstStyle/>
        <a:p>
          <a:endParaRPr lang="en-SG"/>
        </a:p>
      </dgm:t>
    </dgm:pt>
    <dgm:pt modelId="{326D88C3-B103-434C-927E-221EEC0919E5}" type="pres">
      <dgm:prSet presAssocID="{9B8A6A51-1162-46FB-94B1-8F540E5D4203}" presName="Name21" presStyleCnt="0"/>
      <dgm:spPr/>
      <dgm:t>
        <a:bodyPr/>
        <a:lstStyle/>
        <a:p>
          <a:endParaRPr lang="en-SG"/>
        </a:p>
      </dgm:t>
    </dgm:pt>
    <dgm:pt modelId="{A5E4873B-5C06-49F3-A33A-B398437327C3}" type="pres">
      <dgm:prSet presAssocID="{9B8A6A51-1162-46FB-94B1-8F540E5D4203}" presName="level2Shape" presStyleLbl="node4" presStyleIdx="8" presStyleCnt="26"/>
      <dgm:spPr/>
      <dgm:t>
        <a:bodyPr/>
        <a:lstStyle/>
        <a:p>
          <a:endParaRPr lang="en-SG"/>
        </a:p>
      </dgm:t>
    </dgm:pt>
    <dgm:pt modelId="{74D7E7FD-B43A-4568-A7AA-ABF82027C219}" type="pres">
      <dgm:prSet presAssocID="{9B8A6A51-1162-46FB-94B1-8F540E5D4203}" presName="hierChild3" presStyleCnt="0"/>
      <dgm:spPr/>
      <dgm:t>
        <a:bodyPr/>
        <a:lstStyle/>
        <a:p>
          <a:endParaRPr lang="en-SG"/>
        </a:p>
      </dgm:t>
    </dgm:pt>
    <dgm:pt modelId="{BA90EBC7-8721-4900-AE88-33BC96EAB8C2}" type="pres">
      <dgm:prSet presAssocID="{06552C58-CEEC-40F0-A659-AEAECB03C680}" presName="Name19" presStyleLbl="parChTrans1D4" presStyleIdx="9" presStyleCnt="26"/>
      <dgm:spPr/>
      <dgm:t>
        <a:bodyPr/>
        <a:lstStyle/>
        <a:p>
          <a:endParaRPr lang="en-SG"/>
        </a:p>
      </dgm:t>
    </dgm:pt>
    <dgm:pt modelId="{E9D4472C-F8BE-4754-BA11-75F0E8577AD2}" type="pres">
      <dgm:prSet presAssocID="{8E959D55-2D41-46AE-8864-E998CA1447F8}" presName="Name21" presStyleCnt="0"/>
      <dgm:spPr/>
      <dgm:t>
        <a:bodyPr/>
        <a:lstStyle/>
        <a:p>
          <a:endParaRPr lang="en-SG"/>
        </a:p>
      </dgm:t>
    </dgm:pt>
    <dgm:pt modelId="{C180CC03-E8BD-484E-A2C8-1DFDC63228BC}" type="pres">
      <dgm:prSet presAssocID="{8E959D55-2D41-46AE-8864-E998CA1447F8}" presName="level2Shape" presStyleLbl="node4" presStyleIdx="9" presStyleCnt="26"/>
      <dgm:spPr/>
      <dgm:t>
        <a:bodyPr/>
        <a:lstStyle/>
        <a:p>
          <a:endParaRPr lang="en-SG"/>
        </a:p>
      </dgm:t>
    </dgm:pt>
    <dgm:pt modelId="{5C5983E1-1C0D-4E36-BFBB-6B69D9C4C31B}" type="pres">
      <dgm:prSet presAssocID="{8E959D55-2D41-46AE-8864-E998CA1447F8}" presName="hierChild3" presStyleCnt="0"/>
      <dgm:spPr/>
      <dgm:t>
        <a:bodyPr/>
        <a:lstStyle/>
        <a:p>
          <a:endParaRPr lang="en-SG"/>
        </a:p>
      </dgm:t>
    </dgm:pt>
    <dgm:pt modelId="{7177D593-E2A6-46E4-9F5C-1D80F8BF6155}" type="pres">
      <dgm:prSet presAssocID="{AAEBD450-D1D8-462A-B04F-E3E608F1911D}" presName="Name19" presStyleLbl="parChTrans1D3" presStyleIdx="2" presStyleCnt="8"/>
      <dgm:spPr/>
      <dgm:t>
        <a:bodyPr/>
        <a:lstStyle/>
        <a:p>
          <a:endParaRPr lang="en-SG"/>
        </a:p>
      </dgm:t>
    </dgm:pt>
    <dgm:pt modelId="{3790DBE5-6F3D-4867-B6A8-F0A3D9E387A6}" type="pres">
      <dgm:prSet presAssocID="{E0377438-C994-457C-812B-391923F43755}" presName="Name21" presStyleCnt="0"/>
      <dgm:spPr/>
      <dgm:t>
        <a:bodyPr/>
        <a:lstStyle/>
        <a:p>
          <a:endParaRPr lang="en-SG"/>
        </a:p>
      </dgm:t>
    </dgm:pt>
    <dgm:pt modelId="{62D45BEF-3C0D-4987-911E-5F7A9592570D}" type="pres">
      <dgm:prSet presAssocID="{E0377438-C994-457C-812B-391923F43755}" presName="level2Shape" presStyleLbl="node3" presStyleIdx="2" presStyleCnt="8"/>
      <dgm:spPr/>
      <dgm:t>
        <a:bodyPr/>
        <a:lstStyle/>
        <a:p>
          <a:endParaRPr lang="en-SG"/>
        </a:p>
      </dgm:t>
    </dgm:pt>
    <dgm:pt modelId="{F038E3F6-F0C7-4649-98AE-04002E251029}" type="pres">
      <dgm:prSet presAssocID="{E0377438-C994-457C-812B-391923F43755}" presName="hierChild3" presStyleCnt="0"/>
      <dgm:spPr/>
      <dgm:t>
        <a:bodyPr/>
        <a:lstStyle/>
        <a:p>
          <a:endParaRPr lang="en-SG"/>
        </a:p>
      </dgm:t>
    </dgm:pt>
    <dgm:pt modelId="{11759437-D7DF-4D08-9D06-74CDB3303890}" type="pres">
      <dgm:prSet presAssocID="{120A0740-D32E-4F52-8EE8-B62C8B92F0C7}" presName="Name19" presStyleLbl="parChTrans1D4" presStyleIdx="10" presStyleCnt="26"/>
      <dgm:spPr/>
      <dgm:t>
        <a:bodyPr/>
        <a:lstStyle/>
        <a:p>
          <a:endParaRPr lang="en-SG"/>
        </a:p>
      </dgm:t>
    </dgm:pt>
    <dgm:pt modelId="{B08CAC9F-75A1-4AF5-91A1-A02442F80C0C}" type="pres">
      <dgm:prSet presAssocID="{37007EDE-6EF4-4E05-83A7-694852CD337B}" presName="Name21" presStyleCnt="0"/>
      <dgm:spPr/>
      <dgm:t>
        <a:bodyPr/>
        <a:lstStyle/>
        <a:p>
          <a:endParaRPr lang="en-SG"/>
        </a:p>
      </dgm:t>
    </dgm:pt>
    <dgm:pt modelId="{A1446821-2BA7-444A-B5A8-F936F608F137}" type="pres">
      <dgm:prSet presAssocID="{37007EDE-6EF4-4E05-83A7-694852CD337B}" presName="level2Shape" presStyleLbl="node4" presStyleIdx="10" presStyleCnt="26"/>
      <dgm:spPr/>
      <dgm:t>
        <a:bodyPr/>
        <a:lstStyle/>
        <a:p>
          <a:endParaRPr lang="en-SG"/>
        </a:p>
      </dgm:t>
    </dgm:pt>
    <dgm:pt modelId="{B9304B0F-B947-4BD9-A850-B4A77BA09158}" type="pres">
      <dgm:prSet presAssocID="{37007EDE-6EF4-4E05-83A7-694852CD337B}" presName="hierChild3" presStyleCnt="0"/>
      <dgm:spPr/>
      <dgm:t>
        <a:bodyPr/>
        <a:lstStyle/>
        <a:p>
          <a:endParaRPr lang="en-SG"/>
        </a:p>
      </dgm:t>
    </dgm:pt>
    <dgm:pt modelId="{330C792B-6AFC-445F-A47E-8947CF1DB9B6}" type="pres">
      <dgm:prSet presAssocID="{BF4EDA9C-7CF6-4525-A83D-9D460B1A6ACD}" presName="Name19" presStyleLbl="parChTrans1D4" presStyleIdx="11" presStyleCnt="26"/>
      <dgm:spPr/>
      <dgm:t>
        <a:bodyPr/>
        <a:lstStyle/>
        <a:p>
          <a:endParaRPr lang="en-SG"/>
        </a:p>
      </dgm:t>
    </dgm:pt>
    <dgm:pt modelId="{6539C05D-9C57-44D2-AEFC-1B5ACFCAB1DA}" type="pres">
      <dgm:prSet presAssocID="{22EF71AA-E5D1-400C-B2BA-ACA36E3A4187}" presName="Name21" presStyleCnt="0"/>
      <dgm:spPr/>
      <dgm:t>
        <a:bodyPr/>
        <a:lstStyle/>
        <a:p>
          <a:endParaRPr lang="en-SG"/>
        </a:p>
      </dgm:t>
    </dgm:pt>
    <dgm:pt modelId="{CFC206FA-3882-4B08-B092-13624BDD1105}" type="pres">
      <dgm:prSet presAssocID="{22EF71AA-E5D1-400C-B2BA-ACA36E3A4187}" presName="level2Shape" presStyleLbl="node4" presStyleIdx="11" presStyleCnt="26"/>
      <dgm:spPr/>
      <dgm:t>
        <a:bodyPr/>
        <a:lstStyle/>
        <a:p>
          <a:endParaRPr lang="en-SG"/>
        </a:p>
      </dgm:t>
    </dgm:pt>
    <dgm:pt modelId="{4B2A3030-8A71-416D-8078-957A8367D0D9}" type="pres">
      <dgm:prSet presAssocID="{22EF71AA-E5D1-400C-B2BA-ACA36E3A4187}" presName="hierChild3" presStyleCnt="0"/>
      <dgm:spPr/>
      <dgm:t>
        <a:bodyPr/>
        <a:lstStyle/>
        <a:p>
          <a:endParaRPr lang="en-SG"/>
        </a:p>
      </dgm:t>
    </dgm:pt>
    <dgm:pt modelId="{80E29FD3-7858-4BAD-9E48-BB8F3AF1446A}" type="pres">
      <dgm:prSet presAssocID="{F503B00E-763D-4577-ABDA-6E5371826B1F}" presName="Name19" presStyleLbl="parChTrans1D4" presStyleIdx="12" presStyleCnt="26"/>
      <dgm:spPr/>
      <dgm:t>
        <a:bodyPr/>
        <a:lstStyle/>
        <a:p>
          <a:endParaRPr lang="en-SG"/>
        </a:p>
      </dgm:t>
    </dgm:pt>
    <dgm:pt modelId="{34138D0D-A255-4F6A-BFF4-FF3BDBB1638B}" type="pres">
      <dgm:prSet presAssocID="{7C7CCAB4-5A75-4472-887B-1D96696E1F2A}" presName="Name21" presStyleCnt="0"/>
      <dgm:spPr/>
      <dgm:t>
        <a:bodyPr/>
        <a:lstStyle/>
        <a:p>
          <a:endParaRPr lang="en-SG"/>
        </a:p>
      </dgm:t>
    </dgm:pt>
    <dgm:pt modelId="{70EABE5F-CF13-4FB4-89FA-DBF75BD51E2E}" type="pres">
      <dgm:prSet presAssocID="{7C7CCAB4-5A75-4472-887B-1D96696E1F2A}" presName="level2Shape" presStyleLbl="node4" presStyleIdx="12" presStyleCnt="26"/>
      <dgm:spPr/>
      <dgm:t>
        <a:bodyPr/>
        <a:lstStyle/>
        <a:p>
          <a:endParaRPr lang="en-SG"/>
        </a:p>
      </dgm:t>
    </dgm:pt>
    <dgm:pt modelId="{F3D6B3F2-23A5-4696-953F-83D4696D76A4}" type="pres">
      <dgm:prSet presAssocID="{7C7CCAB4-5A75-4472-887B-1D96696E1F2A}" presName="hierChild3" presStyleCnt="0"/>
      <dgm:spPr/>
      <dgm:t>
        <a:bodyPr/>
        <a:lstStyle/>
        <a:p>
          <a:endParaRPr lang="en-SG"/>
        </a:p>
      </dgm:t>
    </dgm:pt>
    <dgm:pt modelId="{EDAAEE98-0453-41F9-A107-307F7C48EAAF}" type="pres">
      <dgm:prSet presAssocID="{34E10FA1-32E0-46E1-9EBB-BFFF8D273E83}" presName="Name19" presStyleLbl="parChTrans1D4" presStyleIdx="13" presStyleCnt="26"/>
      <dgm:spPr/>
      <dgm:t>
        <a:bodyPr/>
        <a:lstStyle/>
        <a:p>
          <a:endParaRPr lang="en-SG"/>
        </a:p>
      </dgm:t>
    </dgm:pt>
    <dgm:pt modelId="{53297410-27FE-49E2-B1E1-6ADDB127D350}" type="pres">
      <dgm:prSet presAssocID="{7434B55F-AC80-4E2D-839F-11170D275166}" presName="Name21" presStyleCnt="0"/>
      <dgm:spPr/>
      <dgm:t>
        <a:bodyPr/>
        <a:lstStyle/>
        <a:p>
          <a:endParaRPr lang="en-SG"/>
        </a:p>
      </dgm:t>
    </dgm:pt>
    <dgm:pt modelId="{3A1F99BD-A219-423C-9B4F-03C61BAAB4E9}" type="pres">
      <dgm:prSet presAssocID="{7434B55F-AC80-4E2D-839F-11170D275166}" presName="level2Shape" presStyleLbl="node4" presStyleIdx="13" presStyleCnt="26"/>
      <dgm:spPr/>
      <dgm:t>
        <a:bodyPr/>
        <a:lstStyle/>
        <a:p>
          <a:endParaRPr lang="en-SG"/>
        </a:p>
      </dgm:t>
    </dgm:pt>
    <dgm:pt modelId="{BEE5391F-A4AE-430F-B6E7-CCB2BB3297E0}" type="pres">
      <dgm:prSet presAssocID="{7434B55F-AC80-4E2D-839F-11170D275166}" presName="hierChild3" presStyleCnt="0"/>
      <dgm:spPr/>
      <dgm:t>
        <a:bodyPr/>
        <a:lstStyle/>
        <a:p>
          <a:endParaRPr lang="en-SG"/>
        </a:p>
      </dgm:t>
    </dgm:pt>
    <dgm:pt modelId="{F18FE8E6-887B-49F5-BDAE-9359C6DA5FA8}" type="pres">
      <dgm:prSet presAssocID="{CFDC156A-C27F-4E88-93A7-CC8B8D3DE524}" presName="Name19" presStyleLbl="parChTrans1D4" presStyleIdx="14" presStyleCnt="26"/>
      <dgm:spPr/>
      <dgm:t>
        <a:bodyPr/>
        <a:lstStyle/>
        <a:p>
          <a:endParaRPr lang="en-SG"/>
        </a:p>
      </dgm:t>
    </dgm:pt>
    <dgm:pt modelId="{F386EC75-37F3-4C7E-A401-0A28E04DB28B}" type="pres">
      <dgm:prSet presAssocID="{A9CD81B3-36A4-4721-8B02-01F370AD28D6}" presName="Name21" presStyleCnt="0"/>
      <dgm:spPr/>
      <dgm:t>
        <a:bodyPr/>
        <a:lstStyle/>
        <a:p>
          <a:endParaRPr lang="en-SG"/>
        </a:p>
      </dgm:t>
    </dgm:pt>
    <dgm:pt modelId="{C2D68E10-B8A9-43A3-8F13-A3891CF9AFC8}" type="pres">
      <dgm:prSet presAssocID="{A9CD81B3-36A4-4721-8B02-01F370AD28D6}" presName="level2Shape" presStyleLbl="node4" presStyleIdx="14" presStyleCnt="26"/>
      <dgm:spPr/>
      <dgm:t>
        <a:bodyPr/>
        <a:lstStyle/>
        <a:p>
          <a:endParaRPr lang="en-SG"/>
        </a:p>
      </dgm:t>
    </dgm:pt>
    <dgm:pt modelId="{D7EE7B5B-8C6B-4E3A-8B45-67DB05DC2CBF}" type="pres">
      <dgm:prSet presAssocID="{A9CD81B3-36A4-4721-8B02-01F370AD28D6}" presName="hierChild3" presStyleCnt="0"/>
      <dgm:spPr/>
      <dgm:t>
        <a:bodyPr/>
        <a:lstStyle/>
        <a:p>
          <a:endParaRPr lang="en-SG"/>
        </a:p>
      </dgm:t>
    </dgm:pt>
    <dgm:pt modelId="{6F59BEBA-A136-455B-8F79-6E0980079A62}" type="pres">
      <dgm:prSet presAssocID="{7E3543E3-A72B-4D1F-8CEA-5B6667BBD5FC}" presName="Name19" presStyleLbl="parChTrans1D3" presStyleIdx="3" presStyleCnt="8"/>
      <dgm:spPr/>
      <dgm:t>
        <a:bodyPr/>
        <a:lstStyle/>
        <a:p>
          <a:endParaRPr lang="en-SG"/>
        </a:p>
      </dgm:t>
    </dgm:pt>
    <dgm:pt modelId="{2AEAD41F-67B5-4DD1-9B36-D06BCF0A0FB8}" type="pres">
      <dgm:prSet presAssocID="{684D6C32-9182-4EA6-815F-B0F9F6C0EBDF}" presName="Name21" presStyleCnt="0"/>
      <dgm:spPr/>
      <dgm:t>
        <a:bodyPr/>
        <a:lstStyle/>
        <a:p>
          <a:endParaRPr lang="en-SG"/>
        </a:p>
      </dgm:t>
    </dgm:pt>
    <dgm:pt modelId="{3290CA96-D1B9-4AD2-B607-D3C2865693B5}" type="pres">
      <dgm:prSet presAssocID="{684D6C32-9182-4EA6-815F-B0F9F6C0EBDF}" presName="level2Shape" presStyleLbl="node3" presStyleIdx="3" presStyleCnt="8"/>
      <dgm:spPr/>
      <dgm:t>
        <a:bodyPr/>
        <a:lstStyle/>
        <a:p>
          <a:endParaRPr lang="en-SG"/>
        </a:p>
      </dgm:t>
    </dgm:pt>
    <dgm:pt modelId="{C237F5E3-BAE3-448D-B4E2-02C10E936221}" type="pres">
      <dgm:prSet presAssocID="{684D6C32-9182-4EA6-815F-B0F9F6C0EBDF}" presName="hierChild3" presStyleCnt="0"/>
      <dgm:spPr/>
      <dgm:t>
        <a:bodyPr/>
        <a:lstStyle/>
        <a:p>
          <a:endParaRPr lang="en-SG"/>
        </a:p>
      </dgm:t>
    </dgm:pt>
    <dgm:pt modelId="{107C012E-76B0-46E6-9B23-A918AAA2ABEB}" type="pres">
      <dgm:prSet presAssocID="{64ECB316-4457-4678-9DB7-0688F20E5CB4}" presName="Name19" presStyleLbl="parChTrans1D4" presStyleIdx="15" presStyleCnt="26"/>
      <dgm:spPr/>
      <dgm:t>
        <a:bodyPr/>
        <a:lstStyle/>
        <a:p>
          <a:endParaRPr lang="en-SG"/>
        </a:p>
      </dgm:t>
    </dgm:pt>
    <dgm:pt modelId="{750EDCD5-63FD-41C4-9CAB-6794F94F74B6}" type="pres">
      <dgm:prSet presAssocID="{D7500959-3F0E-4AF0-9495-B1F5EC26A7B4}" presName="Name21" presStyleCnt="0"/>
      <dgm:spPr/>
      <dgm:t>
        <a:bodyPr/>
        <a:lstStyle/>
        <a:p>
          <a:endParaRPr lang="en-SG"/>
        </a:p>
      </dgm:t>
    </dgm:pt>
    <dgm:pt modelId="{01E0BB5B-A585-4AD0-867B-7F79F94F16E3}" type="pres">
      <dgm:prSet presAssocID="{D7500959-3F0E-4AF0-9495-B1F5EC26A7B4}" presName="level2Shape" presStyleLbl="node4" presStyleIdx="15" presStyleCnt="26"/>
      <dgm:spPr/>
      <dgm:t>
        <a:bodyPr/>
        <a:lstStyle/>
        <a:p>
          <a:endParaRPr lang="en-SG"/>
        </a:p>
      </dgm:t>
    </dgm:pt>
    <dgm:pt modelId="{7312680C-8EBC-4E5B-99B1-E6F84D382CC1}" type="pres">
      <dgm:prSet presAssocID="{D7500959-3F0E-4AF0-9495-B1F5EC26A7B4}" presName="hierChild3" presStyleCnt="0"/>
      <dgm:spPr/>
      <dgm:t>
        <a:bodyPr/>
        <a:lstStyle/>
        <a:p>
          <a:endParaRPr lang="en-SG"/>
        </a:p>
      </dgm:t>
    </dgm:pt>
    <dgm:pt modelId="{66F117BE-53BA-43E4-954A-52D6FADD467A}" type="pres">
      <dgm:prSet presAssocID="{24AA74E4-0564-46A9-8746-EBCAAF4AE9AA}" presName="Name19" presStyleLbl="parChTrans1D4" presStyleIdx="16" presStyleCnt="26"/>
      <dgm:spPr/>
      <dgm:t>
        <a:bodyPr/>
        <a:lstStyle/>
        <a:p>
          <a:endParaRPr lang="en-SG"/>
        </a:p>
      </dgm:t>
    </dgm:pt>
    <dgm:pt modelId="{2EF244C2-93E9-47E9-B11F-FB1136C1577E}" type="pres">
      <dgm:prSet presAssocID="{7E00D9AD-DB30-4018-A90B-EEE93CC13A48}" presName="Name21" presStyleCnt="0"/>
      <dgm:spPr/>
      <dgm:t>
        <a:bodyPr/>
        <a:lstStyle/>
        <a:p>
          <a:endParaRPr lang="en-SG"/>
        </a:p>
      </dgm:t>
    </dgm:pt>
    <dgm:pt modelId="{29231D33-D23D-4FB7-A7F8-9D48F365BBF8}" type="pres">
      <dgm:prSet presAssocID="{7E00D9AD-DB30-4018-A90B-EEE93CC13A48}" presName="level2Shape" presStyleLbl="node4" presStyleIdx="16" presStyleCnt="26"/>
      <dgm:spPr/>
      <dgm:t>
        <a:bodyPr/>
        <a:lstStyle/>
        <a:p>
          <a:endParaRPr lang="en-SG"/>
        </a:p>
      </dgm:t>
    </dgm:pt>
    <dgm:pt modelId="{88D59399-69E1-4733-98E9-79EA3F1F0D94}" type="pres">
      <dgm:prSet presAssocID="{7E00D9AD-DB30-4018-A90B-EEE93CC13A48}" presName="hierChild3" presStyleCnt="0"/>
      <dgm:spPr/>
      <dgm:t>
        <a:bodyPr/>
        <a:lstStyle/>
        <a:p>
          <a:endParaRPr lang="en-SG"/>
        </a:p>
      </dgm:t>
    </dgm:pt>
    <dgm:pt modelId="{B69B8CCD-15B5-4841-9A63-26CEBB6DFF34}" type="pres">
      <dgm:prSet presAssocID="{FE2AFDE6-2852-457B-8709-2D36A44E276E}" presName="Name19" presStyleLbl="parChTrans1D4" presStyleIdx="17" presStyleCnt="26"/>
      <dgm:spPr/>
      <dgm:t>
        <a:bodyPr/>
        <a:lstStyle/>
        <a:p>
          <a:endParaRPr lang="en-SG"/>
        </a:p>
      </dgm:t>
    </dgm:pt>
    <dgm:pt modelId="{121EDB94-C70A-4450-BEDF-E7F60DFE69EB}" type="pres">
      <dgm:prSet presAssocID="{52EDB0E3-485A-4CEB-8874-73DCE4B4A8AA}" presName="Name21" presStyleCnt="0"/>
      <dgm:spPr/>
      <dgm:t>
        <a:bodyPr/>
        <a:lstStyle/>
        <a:p>
          <a:endParaRPr lang="en-SG"/>
        </a:p>
      </dgm:t>
    </dgm:pt>
    <dgm:pt modelId="{4741010C-9425-4165-8DF1-50B86DD2B326}" type="pres">
      <dgm:prSet presAssocID="{52EDB0E3-485A-4CEB-8874-73DCE4B4A8AA}" presName="level2Shape" presStyleLbl="node4" presStyleIdx="17" presStyleCnt="26"/>
      <dgm:spPr/>
      <dgm:t>
        <a:bodyPr/>
        <a:lstStyle/>
        <a:p>
          <a:endParaRPr lang="en-SG"/>
        </a:p>
      </dgm:t>
    </dgm:pt>
    <dgm:pt modelId="{7F8930AA-A9BC-48A8-B756-C7AAFA2C79B5}" type="pres">
      <dgm:prSet presAssocID="{52EDB0E3-485A-4CEB-8874-73DCE4B4A8AA}" presName="hierChild3" presStyleCnt="0"/>
      <dgm:spPr/>
      <dgm:t>
        <a:bodyPr/>
        <a:lstStyle/>
        <a:p>
          <a:endParaRPr lang="en-SG"/>
        </a:p>
      </dgm:t>
    </dgm:pt>
    <dgm:pt modelId="{E7AFD4C5-AF29-482F-B28B-A350CE87D4E2}" type="pres">
      <dgm:prSet presAssocID="{9A3B89FA-5F31-4BE8-9CA0-38CF41701C97}" presName="Name19" presStyleLbl="parChTrans1D2" presStyleIdx="1" presStyleCnt="2"/>
      <dgm:spPr/>
      <dgm:t>
        <a:bodyPr/>
        <a:lstStyle/>
        <a:p>
          <a:endParaRPr lang="en-SG"/>
        </a:p>
      </dgm:t>
    </dgm:pt>
    <dgm:pt modelId="{38DF2A41-649A-422B-B19B-503560923B19}" type="pres">
      <dgm:prSet presAssocID="{E941FAC0-C2BD-44F3-A6FF-4A72A047AC88}" presName="Name21" presStyleCnt="0"/>
      <dgm:spPr/>
      <dgm:t>
        <a:bodyPr/>
        <a:lstStyle/>
        <a:p>
          <a:endParaRPr lang="en-SG"/>
        </a:p>
      </dgm:t>
    </dgm:pt>
    <dgm:pt modelId="{AA647786-55A7-45E2-8815-07B612533C86}" type="pres">
      <dgm:prSet presAssocID="{E941FAC0-C2BD-44F3-A6FF-4A72A047AC88}" presName="level2Shape" presStyleLbl="node2" presStyleIdx="1" presStyleCnt="2" custScaleX="387171"/>
      <dgm:spPr/>
      <dgm:t>
        <a:bodyPr/>
        <a:lstStyle/>
        <a:p>
          <a:endParaRPr lang="en-SG"/>
        </a:p>
      </dgm:t>
    </dgm:pt>
    <dgm:pt modelId="{FC65E8C1-E2E4-4B46-95A4-CA2FF404E152}" type="pres">
      <dgm:prSet presAssocID="{E941FAC0-C2BD-44F3-A6FF-4A72A047AC88}" presName="hierChild3" presStyleCnt="0"/>
      <dgm:spPr/>
      <dgm:t>
        <a:bodyPr/>
        <a:lstStyle/>
        <a:p>
          <a:endParaRPr lang="en-SG"/>
        </a:p>
      </dgm:t>
    </dgm:pt>
    <dgm:pt modelId="{C4A7F8B1-88CB-4417-8122-98E7698D2B82}" type="pres">
      <dgm:prSet presAssocID="{3153B268-AE73-451D-9DB6-4B3AA4DF94DA}" presName="Name19" presStyleLbl="parChTrans1D3" presStyleIdx="4" presStyleCnt="8"/>
      <dgm:spPr/>
      <dgm:t>
        <a:bodyPr/>
        <a:lstStyle/>
        <a:p>
          <a:endParaRPr lang="en-SG"/>
        </a:p>
      </dgm:t>
    </dgm:pt>
    <dgm:pt modelId="{19B01440-CFDC-4FBA-BA7D-16DC666705F4}" type="pres">
      <dgm:prSet presAssocID="{EB894075-E37F-46A3-9967-028A1319AC99}" presName="Name21" presStyleCnt="0"/>
      <dgm:spPr/>
      <dgm:t>
        <a:bodyPr/>
        <a:lstStyle/>
        <a:p>
          <a:endParaRPr lang="en-SG"/>
        </a:p>
      </dgm:t>
    </dgm:pt>
    <dgm:pt modelId="{516E9FE3-E9E5-4C23-B928-4A0824757EF2}" type="pres">
      <dgm:prSet presAssocID="{EB894075-E37F-46A3-9967-028A1319AC99}" presName="level2Shape" presStyleLbl="node3" presStyleIdx="4" presStyleCnt="8"/>
      <dgm:spPr/>
      <dgm:t>
        <a:bodyPr/>
        <a:lstStyle/>
        <a:p>
          <a:endParaRPr lang="en-SG"/>
        </a:p>
      </dgm:t>
    </dgm:pt>
    <dgm:pt modelId="{F9DFFF6F-11E9-4943-9DC8-AA29C2F9DD9F}" type="pres">
      <dgm:prSet presAssocID="{EB894075-E37F-46A3-9967-028A1319AC99}" presName="hierChild3" presStyleCnt="0"/>
      <dgm:spPr/>
      <dgm:t>
        <a:bodyPr/>
        <a:lstStyle/>
        <a:p>
          <a:endParaRPr lang="en-SG"/>
        </a:p>
      </dgm:t>
    </dgm:pt>
    <dgm:pt modelId="{A5FDBF04-1361-4DC8-B494-A2DDCC8D8FBD}" type="pres">
      <dgm:prSet presAssocID="{DD50D460-0BA5-4E03-BDF8-FCE9EA556839}" presName="Name19" presStyleLbl="parChTrans1D3" presStyleIdx="5" presStyleCnt="8"/>
      <dgm:spPr/>
      <dgm:t>
        <a:bodyPr/>
        <a:lstStyle/>
        <a:p>
          <a:endParaRPr lang="en-SG"/>
        </a:p>
      </dgm:t>
    </dgm:pt>
    <dgm:pt modelId="{BF38A11B-0D3E-4489-BF40-B33D1AE7233E}" type="pres">
      <dgm:prSet presAssocID="{5103CFB3-14A5-423E-B851-8CAC04A88190}" presName="Name21" presStyleCnt="0"/>
      <dgm:spPr/>
      <dgm:t>
        <a:bodyPr/>
        <a:lstStyle/>
        <a:p>
          <a:endParaRPr lang="en-SG"/>
        </a:p>
      </dgm:t>
    </dgm:pt>
    <dgm:pt modelId="{D1390C71-0A79-4898-AEBB-797FBBA56865}" type="pres">
      <dgm:prSet presAssocID="{5103CFB3-14A5-423E-B851-8CAC04A88190}" presName="level2Shape" presStyleLbl="node3" presStyleIdx="5" presStyleCnt="8"/>
      <dgm:spPr/>
      <dgm:t>
        <a:bodyPr/>
        <a:lstStyle/>
        <a:p>
          <a:endParaRPr lang="en-SG"/>
        </a:p>
      </dgm:t>
    </dgm:pt>
    <dgm:pt modelId="{55127381-0D53-49D7-8618-91736B136BB0}" type="pres">
      <dgm:prSet presAssocID="{5103CFB3-14A5-423E-B851-8CAC04A88190}" presName="hierChild3" presStyleCnt="0"/>
      <dgm:spPr/>
      <dgm:t>
        <a:bodyPr/>
        <a:lstStyle/>
        <a:p>
          <a:endParaRPr lang="en-SG"/>
        </a:p>
      </dgm:t>
    </dgm:pt>
    <dgm:pt modelId="{D15928EB-B3D2-416A-B8CD-07E8723F9216}" type="pres">
      <dgm:prSet presAssocID="{DD5FC455-804F-4CEA-B796-9833D47F1791}" presName="Name19" presStyleLbl="parChTrans1D4" presStyleIdx="18" presStyleCnt="26"/>
      <dgm:spPr/>
      <dgm:t>
        <a:bodyPr/>
        <a:lstStyle/>
        <a:p>
          <a:endParaRPr lang="en-SG"/>
        </a:p>
      </dgm:t>
    </dgm:pt>
    <dgm:pt modelId="{94AD6F85-5768-4249-B47A-D1397A2DDAF3}" type="pres">
      <dgm:prSet presAssocID="{C4BFFA85-1674-46D7-9C0A-755046C03122}" presName="Name21" presStyleCnt="0"/>
      <dgm:spPr/>
      <dgm:t>
        <a:bodyPr/>
        <a:lstStyle/>
        <a:p>
          <a:endParaRPr lang="en-SG"/>
        </a:p>
      </dgm:t>
    </dgm:pt>
    <dgm:pt modelId="{C9FC3277-26AE-4189-8DC2-1B3DDA0AED7E}" type="pres">
      <dgm:prSet presAssocID="{C4BFFA85-1674-46D7-9C0A-755046C03122}" presName="level2Shape" presStyleLbl="node4" presStyleIdx="18" presStyleCnt="26"/>
      <dgm:spPr/>
      <dgm:t>
        <a:bodyPr/>
        <a:lstStyle/>
        <a:p>
          <a:endParaRPr lang="en-SG"/>
        </a:p>
      </dgm:t>
    </dgm:pt>
    <dgm:pt modelId="{9BB735CC-5D72-4F9E-8713-F267EF4EE596}" type="pres">
      <dgm:prSet presAssocID="{C4BFFA85-1674-46D7-9C0A-755046C03122}" presName="hierChild3" presStyleCnt="0"/>
      <dgm:spPr/>
      <dgm:t>
        <a:bodyPr/>
        <a:lstStyle/>
        <a:p>
          <a:endParaRPr lang="en-SG"/>
        </a:p>
      </dgm:t>
    </dgm:pt>
    <dgm:pt modelId="{8DE39287-B901-416E-BBC8-E8BAB84B42A6}" type="pres">
      <dgm:prSet presAssocID="{90384BD9-5841-4767-9646-021F9040090B}" presName="Name19" presStyleLbl="parChTrans1D4" presStyleIdx="19" presStyleCnt="26"/>
      <dgm:spPr/>
      <dgm:t>
        <a:bodyPr/>
        <a:lstStyle/>
        <a:p>
          <a:endParaRPr lang="en-SG"/>
        </a:p>
      </dgm:t>
    </dgm:pt>
    <dgm:pt modelId="{FC8174E9-C877-4D0B-B0B3-6E97041167F0}" type="pres">
      <dgm:prSet presAssocID="{EF1ED5FF-A906-4B37-A39E-6E8304CC2BEE}" presName="Name21" presStyleCnt="0"/>
      <dgm:spPr/>
      <dgm:t>
        <a:bodyPr/>
        <a:lstStyle/>
        <a:p>
          <a:endParaRPr lang="en-SG"/>
        </a:p>
      </dgm:t>
    </dgm:pt>
    <dgm:pt modelId="{A0A6BBCF-1781-463A-8061-DAC3D495CEA3}" type="pres">
      <dgm:prSet presAssocID="{EF1ED5FF-A906-4B37-A39E-6E8304CC2BEE}" presName="level2Shape" presStyleLbl="node4" presStyleIdx="19" presStyleCnt="26"/>
      <dgm:spPr/>
      <dgm:t>
        <a:bodyPr/>
        <a:lstStyle/>
        <a:p>
          <a:endParaRPr lang="en-SG"/>
        </a:p>
      </dgm:t>
    </dgm:pt>
    <dgm:pt modelId="{C46CD319-1000-4948-BDAD-987235C33A50}" type="pres">
      <dgm:prSet presAssocID="{EF1ED5FF-A906-4B37-A39E-6E8304CC2BEE}" presName="hierChild3" presStyleCnt="0"/>
      <dgm:spPr/>
      <dgm:t>
        <a:bodyPr/>
        <a:lstStyle/>
        <a:p>
          <a:endParaRPr lang="en-SG"/>
        </a:p>
      </dgm:t>
    </dgm:pt>
    <dgm:pt modelId="{CF09AF2E-6576-43B3-B75B-72CABB32DF33}" type="pres">
      <dgm:prSet presAssocID="{5C5144D0-17E4-4C36-965A-852F911A2CCA}" presName="Name19" presStyleLbl="parChTrans1D4" presStyleIdx="20" presStyleCnt="26"/>
      <dgm:spPr/>
      <dgm:t>
        <a:bodyPr/>
        <a:lstStyle/>
        <a:p>
          <a:endParaRPr lang="en-SG"/>
        </a:p>
      </dgm:t>
    </dgm:pt>
    <dgm:pt modelId="{3E4AB6D0-2C10-4B4B-8780-57C8942924EC}" type="pres">
      <dgm:prSet presAssocID="{3D2F6562-CCD7-4E2E-A5AE-6001F4D12C65}" presName="Name21" presStyleCnt="0"/>
      <dgm:spPr/>
      <dgm:t>
        <a:bodyPr/>
        <a:lstStyle/>
        <a:p>
          <a:endParaRPr lang="en-SG"/>
        </a:p>
      </dgm:t>
    </dgm:pt>
    <dgm:pt modelId="{72FF0491-8503-4AE2-AA1B-9AFBF7450DB4}" type="pres">
      <dgm:prSet presAssocID="{3D2F6562-CCD7-4E2E-A5AE-6001F4D12C65}" presName="level2Shape" presStyleLbl="node4" presStyleIdx="20" presStyleCnt="26"/>
      <dgm:spPr/>
      <dgm:t>
        <a:bodyPr/>
        <a:lstStyle/>
        <a:p>
          <a:endParaRPr lang="en-SG"/>
        </a:p>
      </dgm:t>
    </dgm:pt>
    <dgm:pt modelId="{AEEAF882-C407-443A-AF95-DADCFED4521F}" type="pres">
      <dgm:prSet presAssocID="{3D2F6562-CCD7-4E2E-A5AE-6001F4D12C65}" presName="hierChild3" presStyleCnt="0"/>
      <dgm:spPr/>
      <dgm:t>
        <a:bodyPr/>
        <a:lstStyle/>
        <a:p>
          <a:endParaRPr lang="en-SG"/>
        </a:p>
      </dgm:t>
    </dgm:pt>
    <dgm:pt modelId="{CAB2847F-C8E1-41A0-8F6E-4CAEA072C2CD}" type="pres">
      <dgm:prSet presAssocID="{FA813641-C0C2-4BFA-A43F-7D9B74B3BAD3}" presName="Name19" presStyleLbl="parChTrans1D4" presStyleIdx="21" presStyleCnt="26"/>
      <dgm:spPr/>
      <dgm:t>
        <a:bodyPr/>
        <a:lstStyle/>
        <a:p>
          <a:endParaRPr lang="en-SG"/>
        </a:p>
      </dgm:t>
    </dgm:pt>
    <dgm:pt modelId="{65C21438-0E9D-4136-B93D-8D348B70270B}" type="pres">
      <dgm:prSet presAssocID="{7EF0ED0A-30DB-4652-ACF5-BD57B565479F}" presName="Name21" presStyleCnt="0"/>
      <dgm:spPr/>
      <dgm:t>
        <a:bodyPr/>
        <a:lstStyle/>
        <a:p>
          <a:endParaRPr lang="en-SG"/>
        </a:p>
      </dgm:t>
    </dgm:pt>
    <dgm:pt modelId="{7687063D-5DC1-49E0-A579-56D62B8B5131}" type="pres">
      <dgm:prSet presAssocID="{7EF0ED0A-30DB-4652-ACF5-BD57B565479F}" presName="level2Shape" presStyleLbl="node4" presStyleIdx="21" presStyleCnt="26"/>
      <dgm:spPr/>
      <dgm:t>
        <a:bodyPr/>
        <a:lstStyle/>
        <a:p>
          <a:endParaRPr lang="en-SG"/>
        </a:p>
      </dgm:t>
    </dgm:pt>
    <dgm:pt modelId="{84E300B9-5676-46E0-B791-388B0A6A5B7B}" type="pres">
      <dgm:prSet presAssocID="{7EF0ED0A-30DB-4652-ACF5-BD57B565479F}" presName="hierChild3" presStyleCnt="0"/>
      <dgm:spPr/>
      <dgm:t>
        <a:bodyPr/>
        <a:lstStyle/>
        <a:p>
          <a:endParaRPr lang="en-SG"/>
        </a:p>
      </dgm:t>
    </dgm:pt>
    <dgm:pt modelId="{F09BFFEF-0FEE-4FED-8399-0C34954E2B13}" type="pres">
      <dgm:prSet presAssocID="{5A82A689-E2E7-4EBD-BB33-C2E1911DF5F6}" presName="Name19" presStyleLbl="parChTrans1D3" presStyleIdx="6" presStyleCnt="8"/>
      <dgm:spPr/>
      <dgm:t>
        <a:bodyPr/>
        <a:lstStyle/>
        <a:p>
          <a:endParaRPr lang="en-SG"/>
        </a:p>
      </dgm:t>
    </dgm:pt>
    <dgm:pt modelId="{E47369D4-2414-4608-9FDB-70EE8B2BB0C1}" type="pres">
      <dgm:prSet presAssocID="{505FCE2E-1213-48BA-9B03-07CB18FFFFA2}" presName="Name21" presStyleCnt="0"/>
      <dgm:spPr/>
      <dgm:t>
        <a:bodyPr/>
        <a:lstStyle/>
        <a:p>
          <a:endParaRPr lang="en-SG"/>
        </a:p>
      </dgm:t>
    </dgm:pt>
    <dgm:pt modelId="{FE2D7851-947D-459C-942D-9A2AA7C054B1}" type="pres">
      <dgm:prSet presAssocID="{505FCE2E-1213-48BA-9B03-07CB18FFFFA2}" presName="level2Shape" presStyleLbl="node3" presStyleIdx="6" presStyleCnt="8"/>
      <dgm:spPr/>
      <dgm:t>
        <a:bodyPr/>
        <a:lstStyle/>
        <a:p>
          <a:endParaRPr lang="en-SG"/>
        </a:p>
      </dgm:t>
    </dgm:pt>
    <dgm:pt modelId="{8E2C8737-80F8-432C-AC68-53F7DC918FBA}" type="pres">
      <dgm:prSet presAssocID="{505FCE2E-1213-48BA-9B03-07CB18FFFFA2}" presName="hierChild3" presStyleCnt="0"/>
      <dgm:spPr/>
      <dgm:t>
        <a:bodyPr/>
        <a:lstStyle/>
        <a:p>
          <a:endParaRPr lang="en-SG"/>
        </a:p>
      </dgm:t>
    </dgm:pt>
    <dgm:pt modelId="{55DCFEAC-54AA-4A4D-BD0B-7B940CFD4BA4}" type="pres">
      <dgm:prSet presAssocID="{7399C454-0061-414C-9A23-696D081536E7}" presName="Name19" presStyleLbl="parChTrans1D3" presStyleIdx="7" presStyleCnt="8"/>
      <dgm:spPr/>
      <dgm:t>
        <a:bodyPr/>
        <a:lstStyle/>
        <a:p>
          <a:endParaRPr lang="en-SG"/>
        </a:p>
      </dgm:t>
    </dgm:pt>
    <dgm:pt modelId="{57C95667-6201-468F-BA82-D5DFE6E728CA}" type="pres">
      <dgm:prSet presAssocID="{15BE23A0-2FFD-4D50-B0CB-62CC47BA1696}" presName="Name21" presStyleCnt="0"/>
      <dgm:spPr/>
      <dgm:t>
        <a:bodyPr/>
        <a:lstStyle/>
        <a:p>
          <a:endParaRPr lang="en-SG"/>
        </a:p>
      </dgm:t>
    </dgm:pt>
    <dgm:pt modelId="{E33FEB58-4DC4-456F-A169-4711B9B12DFD}" type="pres">
      <dgm:prSet presAssocID="{15BE23A0-2FFD-4D50-B0CB-62CC47BA1696}" presName="level2Shape" presStyleLbl="node3" presStyleIdx="7" presStyleCnt="8"/>
      <dgm:spPr/>
      <dgm:t>
        <a:bodyPr/>
        <a:lstStyle/>
        <a:p>
          <a:endParaRPr lang="en-SG"/>
        </a:p>
      </dgm:t>
    </dgm:pt>
    <dgm:pt modelId="{E00FA5D5-683E-4E12-99D9-8718B1E2C8A1}" type="pres">
      <dgm:prSet presAssocID="{15BE23A0-2FFD-4D50-B0CB-62CC47BA1696}" presName="hierChild3" presStyleCnt="0"/>
      <dgm:spPr/>
      <dgm:t>
        <a:bodyPr/>
        <a:lstStyle/>
        <a:p>
          <a:endParaRPr lang="en-SG"/>
        </a:p>
      </dgm:t>
    </dgm:pt>
    <dgm:pt modelId="{491FCE2F-E9FC-48CF-9D4B-C86856E4EB9B}" type="pres">
      <dgm:prSet presAssocID="{74798F7F-F5C2-4199-B24D-C565FDFD2261}" presName="Name19" presStyleLbl="parChTrans1D4" presStyleIdx="22" presStyleCnt="26"/>
      <dgm:spPr/>
      <dgm:t>
        <a:bodyPr/>
        <a:lstStyle/>
        <a:p>
          <a:endParaRPr lang="en-SG"/>
        </a:p>
      </dgm:t>
    </dgm:pt>
    <dgm:pt modelId="{43A0C515-5221-4420-9BFB-8DA97A4903AC}" type="pres">
      <dgm:prSet presAssocID="{5326B56C-874E-4351-A9FA-EC45A3C49E85}" presName="Name21" presStyleCnt="0"/>
      <dgm:spPr/>
    </dgm:pt>
    <dgm:pt modelId="{9717A015-ECFA-4B37-8E3D-D042E580A808}" type="pres">
      <dgm:prSet presAssocID="{5326B56C-874E-4351-A9FA-EC45A3C49E85}" presName="level2Shape" presStyleLbl="node4" presStyleIdx="22" presStyleCnt="26"/>
      <dgm:spPr/>
      <dgm:t>
        <a:bodyPr/>
        <a:lstStyle/>
        <a:p>
          <a:endParaRPr lang="en-SG"/>
        </a:p>
      </dgm:t>
    </dgm:pt>
    <dgm:pt modelId="{9B1297CF-07F8-4FA5-9571-3FA511165D6A}" type="pres">
      <dgm:prSet presAssocID="{5326B56C-874E-4351-A9FA-EC45A3C49E85}" presName="hierChild3" presStyleCnt="0"/>
      <dgm:spPr/>
    </dgm:pt>
    <dgm:pt modelId="{E8F9B371-A010-4D01-A7DD-5109792569C2}" type="pres">
      <dgm:prSet presAssocID="{FAB57B6F-3F84-412F-BD35-9A83AAED5CF0}" presName="Name19" presStyleLbl="parChTrans1D4" presStyleIdx="23" presStyleCnt="26"/>
      <dgm:spPr/>
      <dgm:t>
        <a:bodyPr/>
        <a:lstStyle/>
        <a:p>
          <a:endParaRPr lang="en-SG"/>
        </a:p>
      </dgm:t>
    </dgm:pt>
    <dgm:pt modelId="{BAD24E44-AF3D-4375-BF84-4850990886B0}" type="pres">
      <dgm:prSet presAssocID="{CA276F06-8A62-4390-A44C-D7F6718A942A}" presName="Name21" presStyleCnt="0"/>
      <dgm:spPr/>
    </dgm:pt>
    <dgm:pt modelId="{F7D3A60B-BC8B-4936-95BC-C5365260B67E}" type="pres">
      <dgm:prSet presAssocID="{CA276F06-8A62-4390-A44C-D7F6718A942A}" presName="level2Shape" presStyleLbl="node4" presStyleIdx="23" presStyleCnt="26"/>
      <dgm:spPr/>
      <dgm:t>
        <a:bodyPr/>
        <a:lstStyle/>
        <a:p>
          <a:endParaRPr lang="en-SG"/>
        </a:p>
      </dgm:t>
    </dgm:pt>
    <dgm:pt modelId="{2F07D1B1-D015-4E29-93DE-18AAE763BC17}" type="pres">
      <dgm:prSet presAssocID="{CA276F06-8A62-4390-A44C-D7F6718A942A}" presName="hierChild3" presStyleCnt="0"/>
      <dgm:spPr/>
    </dgm:pt>
    <dgm:pt modelId="{8FF266B5-0788-4B52-8CB2-355933ECD5BE}" type="pres">
      <dgm:prSet presAssocID="{7686D369-083C-4E8C-8757-924EEA905803}" presName="Name19" presStyleLbl="parChTrans1D4" presStyleIdx="24" presStyleCnt="26"/>
      <dgm:spPr/>
      <dgm:t>
        <a:bodyPr/>
        <a:lstStyle/>
        <a:p>
          <a:endParaRPr lang="en-SG"/>
        </a:p>
      </dgm:t>
    </dgm:pt>
    <dgm:pt modelId="{96FDEBEF-3B26-4EE7-B32C-A41ED1E899E5}" type="pres">
      <dgm:prSet presAssocID="{6B00E4AD-81A0-42AD-A9EB-B440C3DD8ED8}" presName="Name21" presStyleCnt="0"/>
      <dgm:spPr/>
      <dgm:t>
        <a:bodyPr/>
        <a:lstStyle/>
        <a:p>
          <a:endParaRPr lang="en-SG"/>
        </a:p>
      </dgm:t>
    </dgm:pt>
    <dgm:pt modelId="{E545C55B-0E96-4A8F-B876-90739B851AAC}" type="pres">
      <dgm:prSet presAssocID="{6B00E4AD-81A0-42AD-A9EB-B440C3DD8ED8}" presName="level2Shape" presStyleLbl="node4" presStyleIdx="24" presStyleCnt="26"/>
      <dgm:spPr/>
      <dgm:t>
        <a:bodyPr/>
        <a:lstStyle/>
        <a:p>
          <a:endParaRPr lang="en-SG"/>
        </a:p>
      </dgm:t>
    </dgm:pt>
    <dgm:pt modelId="{650A83CC-75C8-4B32-82E8-6BF0724EE506}" type="pres">
      <dgm:prSet presAssocID="{6B00E4AD-81A0-42AD-A9EB-B440C3DD8ED8}" presName="hierChild3" presStyleCnt="0"/>
      <dgm:spPr/>
      <dgm:t>
        <a:bodyPr/>
        <a:lstStyle/>
        <a:p>
          <a:endParaRPr lang="en-SG"/>
        </a:p>
      </dgm:t>
    </dgm:pt>
    <dgm:pt modelId="{0C009E78-A721-43B8-8E13-42B96C624499}" type="pres">
      <dgm:prSet presAssocID="{ABF014C2-0DCC-46F0-B95F-C7DBED35B76C}" presName="Name19" presStyleLbl="parChTrans1D4" presStyleIdx="25" presStyleCnt="26"/>
      <dgm:spPr/>
      <dgm:t>
        <a:bodyPr/>
        <a:lstStyle/>
        <a:p>
          <a:endParaRPr lang="en-SG"/>
        </a:p>
      </dgm:t>
    </dgm:pt>
    <dgm:pt modelId="{71DB846B-B148-480C-A53E-F7286E5F1F0C}" type="pres">
      <dgm:prSet presAssocID="{8BA7485F-1EB9-4EF9-B0E8-AADFF162BCA4}" presName="Name21" presStyleCnt="0"/>
      <dgm:spPr/>
      <dgm:t>
        <a:bodyPr/>
        <a:lstStyle/>
        <a:p>
          <a:endParaRPr lang="en-SG"/>
        </a:p>
      </dgm:t>
    </dgm:pt>
    <dgm:pt modelId="{9383E59D-6B93-4299-88E5-FF65758C9EC8}" type="pres">
      <dgm:prSet presAssocID="{8BA7485F-1EB9-4EF9-B0E8-AADFF162BCA4}" presName="level2Shape" presStyleLbl="node4" presStyleIdx="25" presStyleCnt="26"/>
      <dgm:spPr/>
      <dgm:t>
        <a:bodyPr/>
        <a:lstStyle/>
        <a:p>
          <a:endParaRPr lang="en-SG"/>
        </a:p>
      </dgm:t>
    </dgm:pt>
    <dgm:pt modelId="{440F9135-ECF5-4004-B849-6532900D7DDB}" type="pres">
      <dgm:prSet presAssocID="{8BA7485F-1EB9-4EF9-B0E8-AADFF162BCA4}" presName="hierChild3" presStyleCnt="0"/>
      <dgm:spPr/>
      <dgm:t>
        <a:bodyPr/>
        <a:lstStyle/>
        <a:p>
          <a:endParaRPr lang="en-SG"/>
        </a:p>
      </dgm:t>
    </dgm:pt>
    <dgm:pt modelId="{B9D0C535-3183-46CD-B032-989D9B2818CB}" type="pres">
      <dgm:prSet presAssocID="{66B47048-61A4-417F-8DC8-E0ABB74F66E2}" presName="bgShapesFlow" presStyleCnt="0"/>
      <dgm:spPr/>
      <dgm:t>
        <a:bodyPr/>
        <a:lstStyle/>
        <a:p>
          <a:endParaRPr lang="en-SG"/>
        </a:p>
      </dgm:t>
    </dgm:pt>
  </dgm:ptLst>
  <dgm:cxnLst>
    <dgm:cxn modelId="{9D37F211-649F-40DD-8455-388C5761F29A}" srcId="{77A1E5FA-F03F-40AD-9F92-AD06ED5A8C66}" destId="{E941FAC0-C2BD-44F3-A6FF-4A72A047AC88}" srcOrd="1" destOrd="0" parTransId="{9A3B89FA-5F31-4BE8-9CA0-38CF41701C97}" sibTransId="{8EF9F65E-B191-4B17-95F4-117BB75CFF38}"/>
    <dgm:cxn modelId="{389A9891-8918-48F7-BB8D-B6EEA571A3FD}" type="presOf" srcId="{7C7CCAB4-5A75-4472-887B-1D96696E1F2A}" destId="{70EABE5F-CF13-4FB4-89FA-DBF75BD51E2E}" srcOrd="0" destOrd="0" presId="urn:microsoft.com/office/officeart/2005/8/layout/hierarchy6"/>
    <dgm:cxn modelId="{3DAD838D-2FA4-4CA1-A4B4-6866EABC894E}" type="presOf" srcId="{09701451-02DB-40AF-A9AC-00F7E8121183}" destId="{D2184594-AF9F-46AE-B7BC-3F6B25DE233D}" srcOrd="0" destOrd="0" presId="urn:microsoft.com/office/officeart/2005/8/layout/hierarchy6"/>
    <dgm:cxn modelId="{B671A650-8EF0-4299-A41C-9CFFBECB2890}" srcId="{CE20E1CB-C3BE-45C2-90A4-661FFBB19C10}" destId="{43A0AD78-729F-46FE-A1BF-C843BC6D8F8F}" srcOrd="0" destOrd="0" parTransId="{8F9ACF2F-47C0-42D2-BA7F-F8592DFB03AB}" sibTransId="{D3C3BE15-618C-4FCF-B5B2-9B9B741A5E38}"/>
    <dgm:cxn modelId="{1F8EF7E7-4E84-415D-B133-EFE497B7FFA2}" type="presOf" srcId="{77A1E5FA-F03F-40AD-9F92-AD06ED5A8C66}" destId="{835536A2-A238-4514-9049-141CFACD7C59}" srcOrd="0" destOrd="0" presId="urn:microsoft.com/office/officeart/2005/8/layout/hierarchy6"/>
    <dgm:cxn modelId="{D83A19FE-A992-4AC4-908A-5AF567D0A6F7}" type="presOf" srcId="{CA276F06-8A62-4390-A44C-D7F6718A942A}" destId="{F7D3A60B-BC8B-4936-95BC-C5365260B67E}" srcOrd="0" destOrd="0" presId="urn:microsoft.com/office/officeart/2005/8/layout/hierarchy6"/>
    <dgm:cxn modelId="{AE3398A7-4089-4DEF-AEF8-782402104544}" srcId="{13F97C06-C5D2-4E53-BC77-898E7A929AE1}" destId="{946B7171-61F2-4606-A3F7-B08B2B8A5DD2}" srcOrd="0" destOrd="0" parTransId="{52D995B3-5B1E-4D50-A999-1E6CEE1D28C1}" sibTransId="{03559C0F-65E1-44FE-B515-A170DF7E8F0A}"/>
    <dgm:cxn modelId="{1569D846-1DF1-4A31-8932-160958B79A83}" srcId="{E89A72BA-28FB-4682-A2D6-6A7C6044D4AF}" destId="{9B8A6A51-1162-46FB-94B1-8F540E5D4203}" srcOrd="0" destOrd="0" parTransId="{D4A5F496-1730-4983-9CF0-B1643D78937D}" sibTransId="{A3851630-47BA-4046-AE43-ACFE1BA8D37F}"/>
    <dgm:cxn modelId="{9309261D-6DFF-4F95-B854-F3878FCE62C5}" srcId="{E941FAC0-C2BD-44F3-A6FF-4A72A047AC88}" destId="{5103CFB3-14A5-423E-B851-8CAC04A88190}" srcOrd="1" destOrd="0" parTransId="{DD50D460-0BA5-4E03-BDF8-FCE9EA556839}" sibTransId="{93D4BF2C-676D-4B7F-BB08-D24289A7C3C8}"/>
    <dgm:cxn modelId="{E8799D8B-4526-47AB-BDD0-DB17CCFD5206}" type="presOf" srcId="{7434B55F-AC80-4E2D-839F-11170D275166}" destId="{3A1F99BD-A219-423C-9B4F-03C61BAAB4E9}" srcOrd="0" destOrd="0" presId="urn:microsoft.com/office/officeart/2005/8/layout/hierarchy6"/>
    <dgm:cxn modelId="{585FD6A7-60CF-4C3E-BA78-0A3EE00C5293}" type="presOf" srcId="{5103CFB3-14A5-423E-B851-8CAC04A88190}" destId="{D1390C71-0A79-4898-AEBB-797FBBA56865}" srcOrd="0" destOrd="0" presId="urn:microsoft.com/office/officeart/2005/8/layout/hierarchy6"/>
    <dgm:cxn modelId="{D43CDAC7-B495-41E2-B725-DA93853E0CC0}" type="presOf" srcId="{16D3E217-47E1-42C3-9FC2-CBF7334C2A84}" destId="{322CED17-23AD-4E0E-BF81-947C3FB6FA8B}" srcOrd="0" destOrd="0" presId="urn:microsoft.com/office/officeart/2005/8/layout/hierarchy6"/>
    <dgm:cxn modelId="{D72EC779-A9F9-4447-8E7C-AE130FC8E15F}" type="presOf" srcId="{5326B56C-874E-4351-A9FA-EC45A3C49E85}" destId="{9717A015-ECFA-4B37-8E3D-D042E580A808}" srcOrd="0" destOrd="0" presId="urn:microsoft.com/office/officeart/2005/8/layout/hierarchy6"/>
    <dgm:cxn modelId="{D42713A8-6B39-40A5-BB51-C6A8AE487B3D}" srcId="{E941FAC0-C2BD-44F3-A6FF-4A72A047AC88}" destId="{505FCE2E-1213-48BA-9B03-07CB18FFFFA2}" srcOrd="2" destOrd="0" parTransId="{5A82A689-E2E7-4EBD-BB33-C2E1911DF5F6}" sibTransId="{73A4686C-0747-46D7-923B-9F159170831E}"/>
    <dgm:cxn modelId="{EF4059EB-0241-4C97-893B-A645D28FC931}" srcId="{E0377438-C994-457C-812B-391923F43755}" destId="{37007EDE-6EF4-4E05-83A7-694852CD337B}" srcOrd="0" destOrd="0" parTransId="{120A0740-D32E-4F52-8EE8-B62C8B92F0C7}" sibTransId="{6F913D7D-77E3-4028-B6CA-A092FCDF3CC6}"/>
    <dgm:cxn modelId="{12097AF3-3826-4FB0-AEB2-2C27C2F66EE9}" type="presOf" srcId="{90384BD9-5841-4767-9646-021F9040090B}" destId="{8DE39287-B901-416E-BBC8-E8BAB84B42A6}" srcOrd="0" destOrd="0" presId="urn:microsoft.com/office/officeart/2005/8/layout/hierarchy6"/>
    <dgm:cxn modelId="{652FD423-4230-46DA-BC6F-85AB3D73E59F}" type="presOf" srcId="{CE20E1CB-C3BE-45C2-90A4-661FFBB19C10}" destId="{F4E9AA07-1199-45BF-9691-6D9BAEC8CC27}" srcOrd="0" destOrd="0" presId="urn:microsoft.com/office/officeart/2005/8/layout/hierarchy6"/>
    <dgm:cxn modelId="{0976B09E-EF31-4FB7-8A99-1F038FFA120D}" type="presOf" srcId="{E89A72BA-28FB-4682-A2D6-6A7C6044D4AF}" destId="{6E34BD36-446E-420D-A699-925C5983C420}" srcOrd="0" destOrd="0" presId="urn:microsoft.com/office/officeart/2005/8/layout/hierarchy6"/>
    <dgm:cxn modelId="{FECC9FBF-0DA6-4A40-AFB5-667638948993}" type="presOf" srcId="{8F9ACF2F-47C0-42D2-BA7F-F8592DFB03AB}" destId="{6F114A6E-D97F-4547-B34A-5D70E404202C}" srcOrd="0" destOrd="0" presId="urn:microsoft.com/office/officeart/2005/8/layout/hierarchy6"/>
    <dgm:cxn modelId="{B83BD9BA-D4C4-41F2-92AA-8587A2C443D6}" type="presOf" srcId="{34E10FA1-32E0-46E1-9EBB-BFFF8D273E83}" destId="{EDAAEE98-0453-41F9-A107-307F7C48EAAF}" srcOrd="0" destOrd="0" presId="urn:microsoft.com/office/officeart/2005/8/layout/hierarchy6"/>
    <dgm:cxn modelId="{64814A7B-AED6-4AD4-9E4A-C5CEAC13315D}" type="presOf" srcId="{505FCE2E-1213-48BA-9B03-07CB18FFFFA2}" destId="{FE2D7851-947D-459C-942D-9A2AA7C054B1}" srcOrd="0" destOrd="0" presId="urn:microsoft.com/office/officeart/2005/8/layout/hierarchy6"/>
    <dgm:cxn modelId="{008386C5-69E3-40A9-B84B-A1D7DC2099DB}" type="presOf" srcId="{8BA7485F-1EB9-4EF9-B0E8-AADFF162BCA4}" destId="{9383E59D-6B93-4299-88E5-FF65758C9EC8}" srcOrd="0" destOrd="0" presId="urn:microsoft.com/office/officeart/2005/8/layout/hierarchy6"/>
    <dgm:cxn modelId="{51F7ED1C-EBF9-4592-B5FC-E71530E0985C}" type="presOf" srcId="{A9CD81B3-36A4-4721-8B02-01F370AD28D6}" destId="{C2D68E10-B8A9-43A3-8F13-A3891CF9AFC8}" srcOrd="0" destOrd="0" presId="urn:microsoft.com/office/officeart/2005/8/layout/hierarchy6"/>
    <dgm:cxn modelId="{F6F5C749-2D97-45AD-9A4C-223087731F09}" srcId="{C4BFFA85-1674-46D7-9C0A-755046C03122}" destId="{EF1ED5FF-A906-4B37-A39E-6E8304CC2BEE}" srcOrd="0" destOrd="0" parTransId="{90384BD9-5841-4767-9646-021F9040090B}" sibTransId="{9F540AFF-DAAB-497D-ABAE-CB48435849F6}"/>
    <dgm:cxn modelId="{64848391-D18C-4A2E-BA66-1E546A9D331F}" srcId="{15BE23A0-2FFD-4D50-B0CB-62CC47BA1696}" destId="{5326B56C-874E-4351-A9FA-EC45A3C49E85}" srcOrd="0" destOrd="0" parTransId="{74798F7F-F5C2-4199-B24D-C565FDFD2261}" sibTransId="{29CD7C47-192E-40FA-A98D-C86F7E52A55B}"/>
    <dgm:cxn modelId="{D0797AD0-2E41-48F6-A1C4-916FC01C978E}" type="presOf" srcId="{52EDB0E3-485A-4CEB-8874-73DCE4B4A8AA}" destId="{4741010C-9425-4165-8DF1-50B86DD2B326}" srcOrd="0" destOrd="0" presId="urn:microsoft.com/office/officeart/2005/8/layout/hierarchy6"/>
    <dgm:cxn modelId="{68DA0DBD-75BA-4D25-AE62-2B9860303328}" srcId="{5103CFB3-14A5-423E-B851-8CAC04A88190}" destId="{C4BFFA85-1674-46D7-9C0A-755046C03122}" srcOrd="0" destOrd="0" parTransId="{DD5FC455-804F-4CEA-B796-9833D47F1791}" sibTransId="{0B849B53-2E94-4637-8A04-A6572893BF23}"/>
    <dgm:cxn modelId="{2AD2BC04-2F8E-4901-A915-66355129D747}" type="presOf" srcId="{FE2AFDE6-2852-457B-8709-2D36A44E276E}" destId="{B69B8CCD-15B5-4841-9A63-26CEBB6DFF34}" srcOrd="0" destOrd="0" presId="urn:microsoft.com/office/officeart/2005/8/layout/hierarchy6"/>
    <dgm:cxn modelId="{5C54D3E4-3042-4E5D-BDE2-D89B14448527}" type="presOf" srcId="{9C2394FF-2D2B-485D-9829-B204FA3505C8}" destId="{3DA8722E-66E0-426C-A85F-E29E1FCAABDB}" srcOrd="0" destOrd="0" presId="urn:microsoft.com/office/officeart/2005/8/layout/hierarchy6"/>
    <dgm:cxn modelId="{009A3C9F-1D51-47DB-97B8-7BE87732CC44}" type="presOf" srcId="{52927B63-1B46-49BE-B267-4241D8857000}" destId="{F4ABC1F8-2CA7-499E-A034-7A57F8EC15C6}" srcOrd="0" destOrd="0" presId="urn:microsoft.com/office/officeart/2005/8/layout/hierarchy6"/>
    <dgm:cxn modelId="{515D894C-AEF0-4D79-9F82-B5B3F9B880B5}" type="presOf" srcId="{D4A5F496-1730-4983-9CF0-B1643D78937D}" destId="{8B049AC9-6E0F-40D8-8C38-DB75FFABDE6D}" srcOrd="0" destOrd="0" presId="urn:microsoft.com/office/officeart/2005/8/layout/hierarchy6"/>
    <dgm:cxn modelId="{AFCAAF6B-81AB-4513-A83F-BC4AB7C8A6C4}" type="presOf" srcId="{63920391-713A-4E4A-8C0E-566D8EE73592}" destId="{5F648E10-E842-40FB-8CEA-AC8956057A6B}" srcOrd="0" destOrd="0" presId="urn:microsoft.com/office/officeart/2005/8/layout/hierarchy6"/>
    <dgm:cxn modelId="{DC39945F-7AC1-4363-8A0B-A6D06F7426A4}" srcId="{946B7171-61F2-4606-A3F7-B08B2B8A5DD2}" destId="{F6D39054-C9C1-43DD-B340-30333F26A2D1}" srcOrd="0" destOrd="0" parTransId="{344C05E9-BCBA-4693-A713-2DD136B62653}" sibTransId="{CFEBA4FB-1BA5-48E4-B47F-0ED11EA9A332}"/>
    <dgm:cxn modelId="{13CB2417-E1F2-4FDD-8E48-158E17D51FEE}" srcId="{15BE23A0-2FFD-4D50-B0CB-62CC47BA1696}" destId="{6B00E4AD-81A0-42AD-A9EB-B440C3DD8ED8}" srcOrd="1" destOrd="0" parTransId="{7686D369-083C-4E8C-8757-924EEA905803}" sibTransId="{B7D26700-07AF-4A68-AD41-4AB636B0DC65}"/>
    <dgm:cxn modelId="{8E3577A2-4DFD-4528-9DC8-39BE11C3CE8E}" type="presOf" srcId="{7E3543E3-A72B-4D1F-8CEA-5B6667BBD5FC}" destId="{6F59BEBA-A136-455B-8F79-6E0980079A62}" srcOrd="0" destOrd="0" presId="urn:microsoft.com/office/officeart/2005/8/layout/hierarchy6"/>
    <dgm:cxn modelId="{942D806D-6C9E-46C7-98C5-CDB34035C073}" srcId="{F6D39054-C9C1-43DD-B340-30333F26A2D1}" destId="{63920391-713A-4E4A-8C0E-566D8EE73592}" srcOrd="0" destOrd="0" parTransId="{4B2680CF-1836-410E-B9ED-18D9A2FC7330}" sibTransId="{2FCF4481-C208-4CFE-BAD7-1ACB1C9436D6}"/>
    <dgm:cxn modelId="{553F8B2D-D782-4E2D-9324-4E7AA1BA35E2}" type="presOf" srcId="{3CD6F3E6-4341-4C9A-8BA2-3385BD12BACD}" destId="{0F219693-EDFC-4791-9E4E-44F474E51784}" srcOrd="0" destOrd="0" presId="urn:microsoft.com/office/officeart/2005/8/layout/hierarchy6"/>
    <dgm:cxn modelId="{ADE85FE9-0C67-4592-BF24-B0A23DA5ABF0}" srcId="{22EF71AA-E5D1-400C-B2BA-ACA36E3A4187}" destId="{7C7CCAB4-5A75-4472-887B-1D96696E1F2A}" srcOrd="0" destOrd="0" parTransId="{F503B00E-763D-4577-ABDA-6E5371826B1F}" sibTransId="{C30CE8DE-000E-49EA-A3D5-334B14D3E882}"/>
    <dgm:cxn modelId="{9F109F38-C969-47EE-A8BC-AC6D069E0921}" srcId="{7E00D9AD-DB30-4018-A90B-EEE93CC13A48}" destId="{52EDB0E3-485A-4CEB-8874-73DCE4B4A8AA}" srcOrd="0" destOrd="0" parTransId="{FE2AFDE6-2852-457B-8709-2D36A44E276E}" sibTransId="{F2886471-FC9C-4DB2-843C-46E2C943E970}"/>
    <dgm:cxn modelId="{FAE72B74-9C43-4435-BF1E-ECEF886F84CF}" type="presOf" srcId="{4B2680CF-1836-410E-B9ED-18D9A2FC7330}" destId="{C13BBCD6-6930-4926-B181-BE81978CDE7E}" srcOrd="0" destOrd="0" presId="urn:microsoft.com/office/officeart/2005/8/layout/hierarchy6"/>
    <dgm:cxn modelId="{C9A76FB6-FD65-48F8-8B11-D2D777ECBBBC}" type="presOf" srcId="{5A82A689-E2E7-4EBD-BB33-C2E1911DF5F6}" destId="{F09BFFEF-0FEE-4FED-8399-0C34954E2B13}" srcOrd="0" destOrd="0" presId="urn:microsoft.com/office/officeart/2005/8/layout/hierarchy6"/>
    <dgm:cxn modelId="{3FBDF568-318C-4DE5-8899-93C72D2C6BCB}" srcId="{3CD6F3E6-4341-4C9A-8BA2-3385BD12BACD}" destId="{E89A72BA-28FB-4682-A2D6-6A7C6044D4AF}" srcOrd="0" destOrd="0" parTransId="{9C2394FF-2D2B-485D-9829-B204FA3505C8}" sibTransId="{E3C6F4A3-3158-42BF-B106-4B64507E6431}"/>
    <dgm:cxn modelId="{075B8EB9-FDB1-4EDE-B503-78377DA6B2CB}" type="presOf" srcId="{66B47048-61A4-417F-8DC8-E0ABB74F66E2}" destId="{870697E5-DA91-4347-A77E-F2691E76DE09}" srcOrd="0" destOrd="0" presId="urn:microsoft.com/office/officeart/2005/8/layout/hierarchy6"/>
    <dgm:cxn modelId="{9D3C47C5-261B-4353-92F3-78D5A1373259}" srcId="{66B47048-61A4-417F-8DC8-E0ABB74F66E2}" destId="{77A1E5FA-F03F-40AD-9F92-AD06ED5A8C66}" srcOrd="0" destOrd="0" parTransId="{168B48E8-CA85-4E09-AA6A-824769F8C1F9}" sibTransId="{60CAB294-6F9F-468A-8063-3BD31E5155B4}"/>
    <dgm:cxn modelId="{70A9A863-B425-4F53-96C2-01B9154D8F14}" type="presOf" srcId="{74798F7F-F5C2-4199-B24D-C565FDFD2261}" destId="{491FCE2F-E9FC-48CF-9D4B-C86856E4EB9B}" srcOrd="0" destOrd="0" presId="urn:microsoft.com/office/officeart/2005/8/layout/hierarchy6"/>
    <dgm:cxn modelId="{3A565766-44D5-4005-ADE1-3599BBBDF810}" srcId="{EF1ED5FF-A906-4B37-A39E-6E8304CC2BEE}" destId="{3D2F6562-CCD7-4E2E-A5AE-6001F4D12C65}" srcOrd="0" destOrd="0" parTransId="{5C5144D0-17E4-4C36-965A-852F911A2CCA}" sibTransId="{398B41AA-14FF-4F54-BC63-DC07DBB26D23}"/>
    <dgm:cxn modelId="{28EF3602-7759-4B19-9647-8101B9597577}" srcId="{1C5B64C9-5D82-41BA-9160-C75CE5292DF3}" destId="{52927B63-1B46-49BE-B267-4241D8857000}" srcOrd="0" destOrd="0" parTransId="{B8238A45-A66A-4EE1-94B7-EE1111F6CC9E}" sibTransId="{A0EF9885-260F-4490-A752-1562A2AC8429}"/>
    <dgm:cxn modelId="{27AED17B-6C5F-4040-BB57-6AAB89C9C4DB}" srcId="{63920391-713A-4E4A-8C0E-566D8EE73592}" destId="{1C5B64C9-5D82-41BA-9160-C75CE5292DF3}" srcOrd="0" destOrd="0" parTransId="{01CD68B6-666C-4D97-ADA5-34F683D73DA0}" sibTransId="{B6D28CD8-33B1-4B7A-AFD7-C5B8F242E3B9}"/>
    <dgm:cxn modelId="{310C300F-57EC-49E5-A7DF-ECD325ABDA00}" type="presOf" srcId="{43A0AD78-729F-46FE-A1BF-C843BC6D8F8F}" destId="{6BBD172C-BB21-4CCF-B27F-53CFAE4B22E0}" srcOrd="0" destOrd="0" presId="urn:microsoft.com/office/officeart/2005/8/layout/hierarchy6"/>
    <dgm:cxn modelId="{97479D57-7EC3-44AF-A207-DE098B160ECE}" type="presOf" srcId="{15BE23A0-2FFD-4D50-B0CB-62CC47BA1696}" destId="{E33FEB58-4DC4-456F-A169-4711B9B12DFD}" srcOrd="0" destOrd="0" presId="urn:microsoft.com/office/officeart/2005/8/layout/hierarchy6"/>
    <dgm:cxn modelId="{D32F4B5A-98AF-4B95-BA4A-29480BC6ACEF}" type="presOf" srcId="{01CD68B6-666C-4D97-ADA5-34F683D73DA0}" destId="{C62E6DA5-5CCD-4537-B19F-1ED73CD34232}" srcOrd="0" destOrd="0" presId="urn:microsoft.com/office/officeart/2005/8/layout/hierarchy6"/>
    <dgm:cxn modelId="{9DD886A1-8CD9-4571-B52B-174FCA0F6D12}" type="presOf" srcId="{ABF014C2-0DCC-46F0-B95F-C7DBED35B76C}" destId="{0C009E78-A721-43B8-8E13-42B96C624499}" srcOrd="0" destOrd="0" presId="urn:microsoft.com/office/officeart/2005/8/layout/hierarchy6"/>
    <dgm:cxn modelId="{CA4F5515-1A12-45E0-AB98-0EF8EA9D771D}" type="presOf" srcId="{E0377438-C994-457C-812B-391923F43755}" destId="{62D45BEF-3C0D-4987-911E-5F7A9592570D}" srcOrd="0" destOrd="0" presId="urn:microsoft.com/office/officeart/2005/8/layout/hierarchy6"/>
    <dgm:cxn modelId="{A2AB53ED-D44A-48AC-8758-905417CCB9F3}" type="presOf" srcId="{AAEBD450-D1D8-462A-B04F-E3E608F1911D}" destId="{7177D593-E2A6-46E4-9F5C-1D80F8BF6155}" srcOrd="0" destOrd="0" presId="urn:microsoft.com/office/officeart/2005/8/layout/hierarchy6"/>
    <dgm:cxn modelId="{8314AE95-380D-43F7-BD9F-B0043404EE5A}" type="presOf" srcId="{9B8A6A51-1162-46FB-94B1-8F540E5D4203}" destId="{A5E4873B-5C06-49F3-A33A-B398437327C3}" srcOrd="0" destOrd="0" presId="urn:microsoft.com/office/officeart/2005/8/layout/hierarchy6"/>
    <dgm:cxn modelId="{02759670-E3E0-474F-AE69-BA9390538E67}" type="presOf" srcId="{37007EDE-6EF4-4E05-83A7-694852CD337B}" destId="{A1446821-2BA7-444A-B5A8-F936F608F137}" srcOrd="0" destOrd="0" presId="urn:microsoft.com/office/officeart/2005/8/layout/hierarchy6"/>
    <dgm:cxn modelId="{C95E5022-2958-4F56-9ACE-87E43DFF79E1}" srcId="{37007EDE-6EF4-4E05-83A7-694852CD337B}" destId="{22EF71AA-E5D1-400C-B2BA-ACA36E3A4187}" srcOrd="0" destOrd="0" parTransId="{BF4EDA9C-7CF6-4525-A83D-9D460B1A6ACD}" sibTransId="{6B1D3342-F883-429A-89A2-7466A3DE81AD}"/>
    <dgm:cxn modelId="{271B1BD8-D134-4DB2-9160-94F0DD6A306D}" type="presOf" srcId="{1C5B64C9-5D82-41BA-9160-C75CE5292DF3}" destId="{80FE3DAA-46FA-47CC-B369-97558DC58075}" srcOrd="0" destOrd="0" presId="urn:microsoft.com/office/officeart/2005/8/layout/hierarchy6"/>
    <dgm:cxn modelId="{3C3FDCBC-C767-4726-AA9E-BF6B03D58D59}" type="presOf" srcId="{6B00E4AD-81A0-42AD-A9EB-B440C3DD8ED8}" destId="{E545C55B-0E96-4A8F-B876-90739B851AAC}" srcOrd="0" destOrd="0" presId="urn:microsoft.com/office/officeart/2005/8/layout/hierarchy6"/>
    <dgm:cxn modelId="{9BAD1E8A-1C1A-4659-9741-DA9868BB04EA}" type="presOf" srcId="{FAB57B6F-3F84-412F-BD35-9A83AAED5CF0}" destId="{E8F9B371-A010-4D01-A7DD-5109792569C2}" srcOrd="0" destOrd="0" presId="urn:microsoft.com/office/officeart/2005/8/layout/hierarchy6"/>
    <dgm:cxn modelId="{5760F5B6-87AB-44C3-829F-2D9DE8ADBA49}" srcId="{7C7CCAB4-5A75-4472-887B-1D96696E1F2A}" destId="{7434B55F-AC80-4E2D-839F-11170D275166}" srcOrd="0" destOrd="0" parTransId="{34E10FA1-32E0-46E1-9EBB-BFFF8D273E83}" sibTransId="{97E9F3B6-369F-4C97-87E5-6A9C6961915F}"/>
    <dgm:cxn modelId="{7394C46D-8B23-48AC-A9D6-88AEE2929071}" type="presOf" srcId="{EF1ED5FF-A906-4B37-A39E-6E8304CC2BEE}" destId="{A0A6BBCF-1781-463A-8061-DAC3D495CEA3}" srcOrd="0" destOrd="0" presId="urn:microsoft.com/office/officeart/2005/8/layout/hierarchy6"/>
    <dgm:cxn modelId="{C241F22E-50C6-4BD7-AAA2-1B52D21D6AA1}" type="presOf" srcId="{EB894075-E37F-46A3-9967-028A1319AC99}" destId="{516E9FE3-E9E5-4C23-B928-4A0824757EF2}" srcOrd="0" destOrd="0" presId="urn:microsoft.com/office/officeart/2005/8/layout/hierarchy6"/>
    <dgm:cxn modelId="{FE7366AF-5C03-45FF-A9B8-57EEB41297F8}" srcId="{3D2F6562-CCD7-4E2E-A5AE-6001F4D12C65}" destId="{7EF0ED0A-30DB-4652-ACF5-BD57B565479F}" srcOrd="0" destOrd="0" parTransId="{FA813641-C0C2-4BFA-A43F-7D9B74B3BAD3}" sibTransId="{FFF033BF-1818-431B-9CEF-EFA8A3D9F254}"/>
    <dgm:cxn modelId="{5A3846D6-E256-4837-AB4D-72AEB89E5808}" type="presOf" srcId="{120A0740-D32E-4F52-8EE8-B62C8B92F0C7}" destId="{11759437-D7DF-4D08-9D06-74CDB3303890}" srcOrd="0" destOrd="0" presId="urn:microsoft.com/office/officeart/2005/8/layout/hierarchy6"/>
    <dgm:cxn modelId="{D3C9FFB6-E174-4BE5-B628-33F00D738DF1}" type="presOf" srcId="{B8238A45-A66A-4EE1-94B7-EE1111F6CC9E}" destId="{F0CF822A-DD16-438B-ACB8-9DE4AF8417D4}" srcOrd="0" destOrd="0" presId="urn:microsoft.com/office/officeart/2005/8/layout/hierarchy6"/>
    <dgm:cxn modelId="{A0A1B841-B9CD-4E84-9A50-8D2609B9FCBC}" type="presOf" srcId="{3153B268-AE73-451D-9DB6-4B3AA4DF94DA}" destId="{C4A7F8B1-88CB-4417-8122-98E7698D2B82}" srcOrd="0" destOrd="0" presId="urn:microsoft.com/office/officeart/2005/8/layout/hierarchy6"/>
    <dgm:cxn modelId="{530120EC-345C-4CB9-B1D3-45BC89B470D6}" type="presOf" srcId="{9A3B89FA-5F31-4BE8-9CA0-38CF41701C97}" destId="{E7AFD4C5-AF29-482F-B28B-A350CE87D4E2}" srcOrd="0" destOrd="0" presId="urn:microsoft.com/office/officeart/2005/8/layout/hierarchy6"/>
    <dgm:cxn modelId="{93AB6952-C524-4C55-B237-52C4F9F6AB2B}" type="presOf" srcId="{F503B00E-763D-4577-ABDA-6E5371826B1F}" destId="{80E29FD3-7858-4BAD-9E48-BB8F3AF1446A}" srcOrd="0" destOrd="0" presId="urn:microsoft.com/office/officeart/2005/8/layout/hierarchy6"/>
    <dgm:cxn modelId="{611FECEC-296C-4624-AA30-3DD8391B2AB6}" srcId="{A2928390-6A9E-49E7-99C9-6D091C2837FF}" destId="{3CD6F3E6-4341-4C9A-8BA2-3385BD12BACD}" srcOrd="0" destOrd="0" parTransId="{08BE17DB-F0A3-4638-9F21-1D824456B18F}" sibTransId="{69E31415-CE2D-4493-A667-CAE3C09595DB}"/>
    <dgm:cxn modelId="{5BF74460-F932-4FDA-88B2-3597EE3006F2}" type="presOf" srcId="{52D995B3-5B1E-4D50-A999-1E6CEE1D28C1}" destId="{2B843468-9ACA-4374-A5E7-FF3FAE57B554}" srcOrd="0" destOrd="0" presId="urn:microsoft.com/office/officeart/2005/8/layout/hierarchy6"/>
    <dgm:cxn modelId="{37EAD30E-7A86-46BF-867C-7D1B64C7FC59}" type="presOf" srcId="{8E959D55-2D41-46AE-8864-E998CA1447F8}" destId="{C180CC03-E8BD-484E-A2C8-1DFDC63228BC}" srcOrd="0" destOrd="0" presId="urn:microsoft.com/office/officeart/2005/8/layout/hierarchy6"/>
    <dgm:cxn modelId="{0FFC744E-3491-4187-8699-5F9E160B5CD0}" srcId="{E941FAC0-C2BD-44F3-A6FF-4A72A047AC88}" destId="{15BE23A0-2FFD-4D50-B0CB-62CC47BA1696}" srcOrd="3" destOrd="0" parTransId="{7399C454-0061-414C-9A23-696D081536E7}" sibTransId="{E077AAE5-6755-4D2C-98CC-E8C52ADFEC1B}"/>
    <dgm:cxn modelId="{5A0A0246-1875-40D4-869B-11E9EE5EB78A}" srcId="{7434B55F-AC80-4E2D-839F-11170D275166}" destId="{A9CD81B3-36A4-4721-8B02-01F370AD28D6}" srcOrd="0" destOrd="0" parTransId="{CFDC156A-C27F-4E88-93A7-CC8B8D3DE524}" sibTransId="{B9C20BB9-2575-4711-AE0E-32E250DC4EDF}"/>
    <dgm:cxn modelId="{D148B530-EB39-496B-BF87-5DCA0DE6BD5B}" type="presOf" srcId="{DD5FC455-804F-4CEA-B796-9833D47F1791}" destId="{D15928EB-B3D2-416A-B8CD-07E8723F9216}" srcOrd="0" destOrd="0" presId="urn:microsoft.com/office/officeart/2005/8/layout/hierarchy6"/>
    <dgm:cxn modelId="{14D9AB78-4177-4247-B321-55AC0EFBEC23}" type="presOf" srcId="{C4BFFA85-1674-46D7-9C0A-755046C03122}" destId="{C9FC3277-26AE-4189-8DC2-1B3DDA0AED7E}" srcOrd="0" destOrd="0" presId="urn:microsoft.com/office/officeart/2005/8/layout/hierarchy6"/>
    <dgm:cxn modelId="{DAEED746-3EB8-4BAC-BE4E-04D3AC33FCF7}" type="presOf" srcId="{7399C454-0061-414C-9A23-696D081536E7}" destId="{55DCFEAC-54AA-4A4D-BD0B-7B940CFD4BA4}" srcOrd="0" destOrd="0" presId="urn:microsoft.com/office/officeart/2005/8/layout/hierarchy6"/>
    <dgm:cxn modelId="{F0D0F1C9-7013-43A7-942A-6019455C4B8A}" type="presOf" srcId="{3D2F6562-CCD7-4E2E-A5AE-6001F4D12C65}" destId="{72FF0491-8503-4AE2-AA1B-9AFBF7450DB4}" srcOrd="0" destOrd="0" presId="urn:microsoft.com/office/officeart/2005/8/layout/hierarchy6"/>
    <dgm:cxn modelId="{CB9690D4-D31C-40B3-B5A0-B0834AFBFB54}" srcId="{6B00E4AD-81A0-42AD-A9EB-B440C3DD8ED8}" destId="{8BA7485F-1EB9-4EF9-B0E8-AADFF162BCA4}" srcOrd="0" destOrd="0" parTransId="{ABF014C2-0DCC-46F0-B95F-C7DBED35B76C}" sibTransId="{BF0A4F12-D193-4A63-A59A-959168F65191}"/>
    <dgm:cxn modelId="{3216C6CD-643B-46B8-89DC-9DCEA677EAB7}" type="presOf" srcId="{FA813641-C0C2-4BFA-A43F-7D9B74B3BAD3}" destId="{CAB2847F-C8E1-41A0-8F6E-4CAEA072C2CD}" srcOrd="0" destOrd="0" presId="urn:microsoft.com/office/officeart/2005/8/layout/hierarchy6"/>
    <dgm:cxn modelId="{DF0FDBD0-74FE-42B2-BD7C-2E202375E6FD}" srcId="{5326B56C-874E-4351-A9FA-EC45A3C49E85}" destId="{CA276F06-8A62-4390-A44C-D7F6718A942A}" srcOrd="0" destOrd="0" parTransId="{FAB57B6F-3F84-412F-BD35-9A83AAED5CF0}" sibTransId="{19058100-2C24-4A48-81E0-32DFE04D4EDF}"/>
    <dgm:cxn modelId="{CD34676C-4A85-4464-A5A8-72DDD8815271}" type="presOf" srcId="{5C5144D0-17E4-4C36-965A-852F911A2CCA}" destId="{CF09AF2E-6576-43B3-B75B-72CABB32DF33}" srcOrd="0" destOrd="0" presId="urn:microsoft.com/office/officeart/2005/8/layout/hierarchy6"/>
    <dgm:cxn modelId="{8E0A5967-3C42-498C-A467-ABE19E92094B}" type="presOf" srcId="{E941FAC0-C2BD-44F3-A6FF-4A72A047AC88}" destId="{AA647786-55A7-45E2-8815-07B612533C86}" srcOrd="0" destOrd="0" presId="urn:microsoft.com/office/officeart/2005/8/layout/hierarchy6"/>
    <dgm:cxn modelId="{9C955B4F-81B4-4119-92E6-7D788A17E53D}" type="presOf" srcId="{D7500959-3F0E-4AF0-9495-B1F5EC26A7B4}" destId="{01E0BB5B-A585-4AD0-867B-7F79F94F16E3}" srcOrd="0" destOrd="0" presId="urn:microsoft.com/office/officeart/2005/8/layout/hierarchy6"/>
    <dgm:cxn modelId="{87A64AAF-27C6-44D5-9E6D-10BB0EBE7207}" srcId="{E941FAC0-C2BD-44F3-A6FF-4A72A047AC88}" destId="{EB894075-E37F-46A3-9967-028A1319AC99}" srcOrd="0" destOrd="0" parTransId="{3153B268-AE73-451D-9DB6-4B3AA4DF94DA}" sibTransId="{EA256BF7-A895-4A27-B226-71D50FF05D6D}"/>
    <dgm:cxn modelId="{CC20704D-FFA1-4658-A321-7B00FD57DF0D}" type="presOf" srcId="{CFDC156A-C27F-4E88-93A7-CC8B8D3DE524}" destId="{F18FE8E6-887B-49F5-BDAE-9359C6DA5FA8}" srcOrd="0" destOrd="0" presId="urn:microsoft.com/office/officeart/2005/8/layout/hierarchy6"/>
    <dgm:cxn modelId="{FA79A9E3-9512-474E-B4F8-0857D804E8DE}" type="presOf" srcId="{344C05E9-BCBA-4693-A713-2DD136B62653}" destId="{ABCB4D41-E714-4D08-8BAF-5893639F2D70}" srcOrd="0" destOrd="0" presId="urn:microsoft.com/office/officeart/2005/8/layout/hierarchy6"/>
    <dgm:cxn modelId="{AC8376D2-E5F5-4061-BA2A-6C26E3EFA960}" srcId="{9B8A6A51-1162-46FB-94B1-8F540E5D4203}" destId="{8E959D55-2D41-46AE-8864-E998CA1447F8}" srcOrd="0" destOrd="0" parTransId="{06552C58-CEEC-40F0-A659-AEAECB03C680}" sibTransId="{EA622059-89D0-4FB5-91AC-920A32C76127}"/>
    <dgm:cxn modelId="{EBEF6446-5CC2-468E-BD56-946A979549BD}" srcId="{684D6C32-9182-4EA6-815F-B0F9F6C0EBDF}" destId="{D7500959-3F0E-4AF0-9495-B1F5EC26A7B4}" srcOrd="0" destOrd="0" parTransId="{64ECB316-4457-4678-9DB7-0688F20E5CB4}" sibTransId="{5A908176-1D6B-4636-84BB-3E721C9D8EB0}"/>
    <dgm:cxn modelId="{1017EF1E-31D9-4E7E-8753-7C208C136C3F}" srcId="{43A0AD78-729F-46FE-A1BF-C843BC6D8F8F}" destId="{A2928390-6A9E-49E7-99C9-6D091C2837FF}" srcOrd="0" destOrd="0" parTransId="{16D3E217-47E1-42C3-9FC2-CBF7334C2A84}" sibTransId="{B10F0818-8CF7-4212-81AF-E431A558F655}"/>
    <dgm:cxn modelId="{7440FCD4-F8AD-4145-B2C2-BD497E0F3EB1}" type="presOf" srcId="{06552C58-CEEC-40F0-A659-AEAECB03C680}" destId="{BA90EBC7-8721-4900-AE88-33BC96EAB8C2}" srcOrd="0" destOrd="0" presId="urn:microsoft.com/office/officeart/2005/8/layout/hierarchy6"/>
    <dgm:cxn modelId="{8D3848ED-4877-48CD-B158-A62D5F950713}" type="presOf" srcId="{08BE17DB-F0A3-4638-9F21-1D824456B18F}" destId="{92E3E9B5-F75A-4E3B-B88B-6D99CB4FBE70}" srcOrd="0" destOrd="0" presId="urn:microsoft.com/office/officeart/2005/8/layout/hierarchy6"/>
    <dgm:cxn modelId="{5D9391DB-5480-41C7-9292-8EA34558B599}" srcId="{13F97C06-C5D2-4E53-BC77-898E7A929AE1}" destId="{684D6C32-9182-4EA6-815F-B0F9F6C0EBDF}" srcOrd="3" destOrd="0" parTransId="{7E3543E3-A72B-4D1F-8CEA-5B6667BBD5FC}" sibTransId="{0779AB3B-7E21-4457-8927-3710195E7135}"/>
    <dgm:cxn modelId="{14A25DAF-6C95-4C15-BFEC-39D7A5B2CFB9}" type="presOf" srcId="{684D6C32-9182-4EA6-815F-B0F9F6C0EBDF}" destId="{3290CA96-D1B9-4AD2-B607-D3C2865693B5}" srcOrd="0" destOrd="0" presId="urn:microsoft.com/office/officeart/2005/8/layout/hierarchy6"/>
    <dgm:cxn modelId="{9243F5EF-8A61-41F7-B011-7480DFA69C9A}" srcId="{D7500959-3F0E-4AF0-9495-B1F5EC26A7B4}" destId="{7E00D9AD-DB30-4018-A90B-EEE93CC13A48}" srcOrd="0" destOrd="0" parTransId="{24AA74E4-0564-46A9-8746-EBCAAF4AE9AA}" sibTransId="{6D677425-D4A2-4D7F-A11B-E87807035DD4}"/>
    <dgm:cxn modelId="{03A9B1E1-237F-4938-96BF-24A20419FCAB}" type="presOf" srcId="{DD50D460-0BA5-4E03-BDF8-FCE9EA556839}" destId="{A5FDBF04-1361-4DC8-B494-A2DDCC8D8FBD}" srcOrd="0" destOrd="0" presId="urn:microsoft.com/office/officeart/2005/8/layout/hierarchy6"/>
    <dgm:cxn modelId="{B076DD6D-14F0-47AC-B85B-84A7D586A61C}" srcId="{13F97C06-C5D2-4E53-BC77-898E7A929AE1}" destId="{E0377438-C994-457C-812B-391923F43755}" srcOrd="2" destOrd="0" parTransId="{AAEBD450-D1D8-462A-B04F-E3E608F1911D}" sibTransId="{AE686922-DAF1-4877-BC31-BD3EB3683341}"/>
    <dgm:cxn modelId="{581936F6-B3D4-4ED8-82F0-A04900E15AA7}" type="presOf" srcId="{24AA74E4-0564-46A9-8746-EBCAAF4AE9AA}" destId="{66F117BE-53BA-43E4-954A-52D6FADD467A}" srcOrd="0" destOrd="0" presId="urn:microsoft.com/office/officeart/2005/8/layout/hierarchy6"/>
    <dgm:cxn modelId="{4B4C78A6-EF3B-4DD2-8BDD-69695FE81EE9}" type="presOf" srcId="{946B7171-61F2-4606-A3F7-B08B2B8A5DD2}" destId="{60E6EEA3-2E5D-48B0-BA1E-EA5C69D32921}" srcOrd="0" destOrd="0" presId="urn:microsoft.com/office/officeart/2005/8/layout/hierarchy6"/>
    <dgm:cxn modelId="{CD73B4A1-1D16-453F-AEA6-D5F3B0B8DC03}" type="presOf" srcId="{BF4EDA9C-7CF6-4525-A83D-9D460B1A6ACD}" destId="{330C792B-6AFC-445F-A47E-8947CF1DB9B6}" srcOrd="0" destOrd="0" presId="urn:microsoft.com/office/officeart/2005/8/layout/hierarchy6"/>
    <dgm:cxn modelId="{60B879A8-B5B0-464E-9203-9FCF4CC51D87}" srcId="{77A1E5FA-F03F-40AD-9F92-AD06ED5A8C66}" destId="{13F97C06-C5D2-4E53-BC77-898E7A929AE1}" srcOrd="0" destOrd="0" parTransId="{09701451-02DB-40AF-A9AC-00F7E8121183}" sibTransId="{22DB116F-BA99-4D7E-8120-95C7A193FD8C}"/>
    <dgm:cxn modelId="{57388ED7-902D-4084-A481-40E68588400F}" type="presOf" srcId="{7686D369-083C-4E8C-8757-924EEA905803}" destId="{8FF266B5-0788-4B52-8CB2-355933ECD5BE}" srcOrd="0" destOrd="0" presId="urn:microsoft.com/office/officeart/2005/8/layout/hierarchy6"/>
    <dgm:cxn modelId="{CD5CA3AD-7F41-41B3-918E-F1215304F0E0}" type="presOf" srcId="{13F97C06-C5D2-4E53-BC77-898E7A929AE1}" destId="{689EC69F-99D0-4949-96BF-22938BE6DDCC}" srcOrd="0" destOrd="0" presId="urn:microsoft.com/office/officeart/2005/8/layout/hierarchy6"/>
    <dgm:cxn modelId="{B5044A48-1AD2-4E16-8D9E-DBFDDD801F3E}" type="presOf" srcId="{64ECB316-4457-4678-9DB7-0688F20E5CB4}" destId="{107C012E-76B0-46E6-9B23-A918AAA2ABEB}" srcOrd="0" destOrd="0" presId="urn:microsoft.com/office/officeart/2005/8/layout/hierarchy6"/>
    <dgm:cxn modelId="{D0B148AE-17F6-4C2D-BC59-09BFECEDE617}" type="presOf" srcId="{B67BF600-01A5-455F-9DD4-13FDD0EC4C18}" destId="{72CCB3F5-EC54-4603-BA1A-2E7659BA8A3A}" srcOrd="0" destOrd="0" presId="urn:microsoft.com/office/officeart/2005/8/layout/hierarchy6"/>
    <dgm:cxn modelId="{D4D99E68-7164-403B-8E10-5B5A2BEA9ACF}" type="presOf" srcId="{7E00D9AD-DB30-4018-A90B-EEE93CC13A48}" destId="{29231D33-D23D-4FB7-A7F8-9D48F365BBF8}" srcOrd="0" destOrd="0" presId="urn:microsoft.com/office/officeart/2005/8/layout/hierarchy6"/>
    <dgm:cxn modelId="{BD713E99-200C-4B5D-8C53-7B4A1C23E81D}" type="presOf" srcId="{F6D39054-C9C1-43DD-B340-30333F26A2D1}" destId="{3269D37D-2517-486F-9C75-72198A094A45}" srcOrd="0" destOrd="0" presId="urn:microsoft.com/office/officeart/2005/8/layout/hierarchy6"/>
    <dgm:cxn modelId="{0EAF9A28-61B7-4923-814D-44146986B655}" srcId="{13F97C06-C5D2-4E53-BC77-898E7A929AE1}" destId="{CE20E1CB-C3BE-45C2-90A4-661FFBB19C10}" srcOrd="1" destOrd="0" parTransId="{B67BF600-01A5-455F-9DD4-13FDD0EC4C18}" sibTransId="{1E06A9F8-2A6F-489A-A242-1582A599817C}"/>
    <dgm:cxn modelId="{A300ABDC-532D-4E3D-BCC2-AB9F4467ABE3}" type="presOf" srcId="{7EF0ED0A-30DB-4652-ACF5-BD57B565479F}" destId="{7687063D-5DC1-49E0-A579-56D62B8B5131}" srcOrd="0" destOrd="0" presId="urn:microsoft.com/office/officeart/2005/8/layout/hierarchy6"/>
    <dgm:cxn modelId="{3D8990AE-F7C2-443F-BA6D-6CCD681871A3}" type="presOf" srcId="{22EF71AA-E5D1-400C-B2BA-ACA36E3A4187}" destId="{CFC206FA-3882-4B08-B092-13624BDD1105}" srcOrd="0" destOrd="0" presId="urn:microsoft.com/office/officeart/2005/8/layout/hierarchy6"/>
    <dgm:cxn modelId="{469A2A76-4A26-4A07-A8D0-96A40BFEBA77}" type="presOf" srcId="{A2928390-6A9E-49E7-99C9-6D091C2837FF}" destId="{D9AC056A-427C-4139-B884-93922AF4DB53}" srcOrd="0" destOrd="0" presId="urn:microsoft.com/office/officeart/2005/8/layout/hierarchy6"/>
    <dgm:cxn modelId="{88B52B82-DBBD-4A8B-9354-7DFC47536240}" type="presParOf" srcId="{870697E5-DA91-4347-A77E-F2691E76DE09}" destId="{60FA0BB3-3D64-4C2E-9116-55B77950873F}" srcOrd="0" destOrd="0" presId="urn:microsoft.com/office/officeart/2005/8/layout/hierarchy6"/>
    <dgm:cxn modelId="{38A231B2-5FF5-4C45-BDDC-7A254EDFDCFA}" type="presParOf" srcId="{60FA0BB3-3D64-4C2E-9116-55B77950873F}" destId="{EADDF5B2-8067-45CF-9BB1-A88CEA9E770C}" srcOrd="0" destOrd="0" presId="urn:microsoft.com/office/officeart/2005/8/layout/hierarchy6"/>
    <dgm:cxn modelId="{F062A50E-8CCD-47B4-93D4-8FE83C7E3FC9}" type="presParOf" srcId="{EADDF5B2-8067-45CF-9BB1-A88CEA9E770C}" destId="{D2385971-0B71-4F03-BAA1-FF9D4DCF9FD6}" srcOrd="0" destOrd="0" presId="urn:microsoft.com/office/officeart/2005/8/layout/hierarchy6"/>
    <dgm:cxn modelId="{3E338228-2C4D-4311-B638-A6E57B9E0E5E}" type="presParOf" srcId="{D2385971-0B71-4F03-BAA1-FF9D4DCF9FD6}" destId="{835536A2-A238-4514-9049-141CFACD7C59}" srcOrd="0" destOrd="0" presId="urn:microsoft.com/office/officeart/2005/8/layout/hierarchy6"/>
    <dgm:cxn modelId="{C44294EF-C895-4A5F-9CAD-E6827F360A25}" type="presParOf" srcId="{D2385971-0B71-4F03-BAA1-FF9D4DCF9FD6}" destId="{20A5D21B-40FE-459A-8578-937A8C4AFBE7}" srcOrd="1" destOrd="0" presId="urn:microsoft.com/office/officeart/2005/8/layout/hierarchy6"/>
    <dgm:cxn modelId="{A3B049BE-0B19-4B10-B879-C5D6AE0260FA}" type="presParOf" srcId="{20A5D21B-40FE-459A-8578-937A8C4AFBE7}" destId="{D2184594-AF9F-46AE-B7BC-3F6B25DE233D}" srcOrd="0" destOrd="0" presId="urn:microsoft.com/office/officeart/2005/8/layout/hierarchy6"/>
    <dgm:cxn modelId="{DE07F64F-0BE4-4A64-B8DD-B1DF15BD898C}" type="presParOf" srcId="{20A5D21B-40FE-459A-8578-937A8C4AFBE7}" destId="{5F737BE5-BA1E-4C2F-B199-48FC34291FB8}" srcOrd="1" destOrd="0" presId="urn:microsoft.com/office/officeart/2005/8/layout/hierarchy6"/>
    <dgm:cxn modelId="{13250D78-CD5B-4BEB-BEDB-9CAC07BD4D99}" type="presParOf" srcId="{5F737BE5-BA1E-4C2F-B199-48FC34291FB8}" destId="{689EC69F-99D0-4949-96BF-22938BE6DDCC}" srcOrd="0" destOrd="0" presId="urn:microsoft.com/office/officeart/2005/8/layout/hierarchy6"/>
    <dgm:cxn modelId="{A55BFC7C-9A26-47AB-B241-0B9813DF88DC}" type="presParOf" srcId="{5F737BE5-BA1E-4C2F-B199-48FC34291FB8}" destId="{10E11FA8-E82D-4AB1-9FD2-3083FF42E188}" srcOrd="1" destOrd="0" presId="urn:microsoft.com/office/officeart/2005/8/layout/hierarchy6"/>
    <dgm:cxn modelId="{94921A69-A10E-487E-9E20-523B5CF242DB}" type="presParOf" srcId="{10E11FA8-E82D-4AB1-9FD2-3083FF42E188}" destId="{2B843468-9ACA-4374-A5E7-FF3FAE57B554}" srcOrd="0" destOrd="0" presId="urn:microsoft.com/office/officeart/2005/8/layout/hierarchy6"/>
    <dgm:cxn modelId="{220D2242-3995-4E6C-9096-B35B8CE9C31A}" type="presParOf" srcId="{10E11FA8-E82D-4AB1-9FD2-3083FF42E188}" destId="{2AD70BCF-FD01-46AF-95EC-63C6A8A90CA5}" srcOrd="1" destOrd="0" presId="urn:microsoft.com/office/officeart/2005/8/layout/hierarchy6"/>
    <dgm:cxn modelId="{6A335398-15E3-443E-865D-8A68AAF02016}" type="presParOf" srcId="{2AD70BCF-FD01-46AF-95EC-63C6A8A90CA5}" destId="{60E6EEA3-2E5D-48B0-BA1E-EA5C69D32921}" srcOrd="0" destOrd="0" presId="urn:microsoft.com/office/officeart/2005/8/layout/hierarchy6"/>
    <dgm:cxn modelId="{FB73BA82-1C63-4408-9CC0-6B7FF45203F2}" type="presParOf" srcId="{2AD70BCF-FD01-46AF-95EC-63C6A8A90CA5}" destId="{CBBA741A-90FC-48F8-85A6-5561D8369A45}" srcOrd="1" destOrd="0" presId="urn:microsoft.com/office/officeart/2005/8/layout/hierarchy6"/>
    <dgm:cxn modelId="{F57EDB96-A096-4033-9095-37423B848F48}" type="presParOf" srcId="{CBBA741A-90FC-48F8-85A6-5561D8369A45}" destId="{ABCB4D41-E714-4D08-8BAF-5893639F2D70}" srcOrd="0" destOrd="0" presId="urn:microsoft.com/office/officeart/2005/8/layout/hierarchy6"/>
    <dgm:cxn modelId="{654819EE-6C64-4494-B3A5-9F2DBB814CA1}" type="presParOf" srcId="{CBBA741A-90FC-48F8-85A6-5561D8369A45}" destId="{84D90C28-C212-455E-AB9E-B98670D93D04}" srcOrd="1" destOrd="0" presId="urn:microsoft.com/office/officeart/2005/8/layout/hierarchy6"/>
    <dgm:cxn modelId="{1B1A83A1-3F24-4DF2-8B63-02AE8F4FB7A5}" type="presParOf" srcId="{84D90C28-C212-455E-AB9E-B98670D93D04}" destId="{3269D37D-2517-486F-9C75-72198A094A45}" srcOrd="0" destOrd="0" presId="urn:microsoft.com/office/officeart/2005/8/layout/hierarchy6"/>
    <dgm:cxn modelId="{691FB8D3-30EB-4CBB-985B-5755D39B092A}" type="presParOf" srcId="{84D90C28-C212-455E-AB9E-B98670D93D04}" destId="{AA8C82DE-3A42-4207-AE68-7871C7FDD568}" srcOrd="1" destOrd="0" presId="urn:microsoft.com/office/officeart/2005/8/layout/hierarchy6"/>
    <dgm:cxn modelId="{87EAC181-B8CD-4F66-B8E4-F1130CEB5894}" type="presParOf" srcId="{AA8C82DE-3A42-4207-AE68-7871C7FDD568}" destId="{C13BBCD6-6930-4926-B181-BE81978CDE7E}" srcOrd="0" destOrd="0" presId="urn:microsoft.com/office/officeart/2005/8/layout/hierarchy6"/>
    <dgm:cxn modelId="{034BEBCD-E5BB-4FB8-8020-C77032D53E02}" type="presParOf" srcId="{AA8C82DE-3A42-4207-AE68-7871C7FDD568}" destId="{9CB0BEDE-BFD2-4D98-B7D3-D90C153B16BF}" srcOrd="1" destOrd="0" presId="urn:microsoft.com/office/officeart/2005/8/layout/hierarchy6"/>
    <dgm:cxn modelId="{B3A5F432-7CE8-462C-BF08-EB8F4409595F}" type="presParOf" srcId="{9CB0BEDE-BFD2-4D98-B7D3-D90C153B16BF}" destId="{5F648E10-E842-40FB-8CEA-AC8956057A6B}" srcOrd="0" destOrd="0" presId="urn:microsoft.com/office/officeart/2005/8/layout/hierarchy6"/>
    <dgm:cxn modelId="{5AD4F285-9517-46F7-AA3C-30666BD543A6}" type="presParOf" srcId="{9CB0BEDE-BFD2-4D98-B7D3-D90C153B16BF}" destId="{96B68AD4-B57D-4F65-8815-4B775B56610B}" srcOrd="1" destOrd="0" presId="urn:microsoft.com/office/officeart/2005/8/layout/hierarchy6"/>
    <dgm:cxn modelId="{EE1F15F8-75D9-4C74-A416-1D4792FCAF4C}" type="presParOf" srcId="{96B68AD4-B57D-4F65-8815-4B775B56610B}" destId="{C62E6DA5-5CCD-4537-B19F-1ED73CD34232}" srcOrd="0" destOrd="0" presId="urn:microsoft.com/office/officeart/2005/8/layout/hierarchy6"/>
    <dgm:cxn modelId="{D86318D3-39CF-4DC0-A27B-6133C24CA7AD}" type="presParOf" srcId="{96B68AD4-B57D-4F65-8815-4B775B56610B}" destId="{88FC718E-BB6C-497B-837C-1EFB58489B25}" srcOrd="1" destOrd="0" presId="urn:microsoft.com/office/officeart/2005/8/layout/hierarchy6"/>
    <dgm:cxn modelId="{A5570489-8573-4438-9A1D-1AB58F14662C}" type="presParOf" srcId="{88FC718E-BB6C-497B-837C-1EFB58489B25}" destId="{80FE3DAA-46FA-47CC-B369-97558DC58075}" srcOrd="0" destOrd="0" presId="urn:microsoft.com/office/officeart/2005/8/layout/hierarchy6"/>
    <dgm:cxn modelId="{6A2171BE-DE70-4636-969C-4DCF5E547B16}" type="presParOf" srcId="{88FC718E-BB6C-497B-837C-1EFB58489B25}" destId="{6A21D178-AC13-4A82-95F5-CC7A91AABBA7}" srcOrd="1" destOrd="0" presId="urn:microsoft.com/office/officeart/2005/8/layout/hierarchy6"/>
    <dgm:cxn modelId="{981C5EAF-6727-4B5F-81B4-3D0DAEC18D4B}" type="presParOf" srcId="{6A21D178-AC13-4A82-95F5-CC7A91AABBA7}" destId="{F0CF822A-DD16-438B-ACB8-9DE4AF8417D4}" srcOrd="0" destOrd="0" presId="urn:microsoft.com/office/officeart/2005/8/layout/hierarchy6"/>
    <dgm:cxn modelId="{5A671DAE-DCA0-4576-A193-352B05C43275}" type="presParOf" srcId="{6A21D178-AC13-4A82-95F5-CC7A91AABBA7}" destId="{57728BBF-8277-4A4A-B5D3-C86D63971F10}" srcOrd="1" destOrd="0" presId="urn:microsoft.com/office/officeart/2005/8/layout/hierarchy6"/>
    <dgm:cxn modelId="{D8EC6C82-ADB1-4DDF-9E09-1B3607D26183}" type="presParOf" srcId="{57728BBF-8277-4A4A-B5D3-C86D63971F10}" destId="{F4ABC1F8-2CA7-499E-A034-7A57F8EC15C6}" srcOrd="0" destOrd="0" presId="urn:microsoft.com/office/officeart/2005/8/layout/hierarchy6"/>
    <dgm:cxn modelId="{56D61A31-7508-494E-8772-C86ADF5BA794}" type="presParOf" srcId="{57728BBF-8277-4A4A-B5D3-C86D63971F10}" destId="{150A6247-AE9D-4571-BFEA-E1D4F8BCBE06}" srcOrd="1" destOrd="0" presId="urn:microsoft.com/office/officeart/2005/8/layout/hierarchy6"/>
    <dgm:cxn modelId="{A18484A3-12C8-4D41-AB70-FCB81F9211D0}" type="presParOf" srcId="{10E11FA8-E82D-4AB1-9FD2-3083FF42E188}" destId="{72CCB3F5-EC54-4603-BA1A-2E7659BA8A3A}" srcOrd="2" destOrd="0" presId="urn:microsoft.com/office/officeart/2005/8/layout/hierarchy6"/>
    <dgm:cxn modelId="{BE917AA2-11D6-4A47-9A6B-9DCAF3FCBE24}" type="presParOf" srcId="{10E11FA8-E82D-4AB1-9FD2-3083FF42E188}" destId="{DA2A796A-069E-4182-AE28-14F62403C419}" srcOrd="3" destOrd="0" presId="urn:microsoft.com/office/officeart/2005/8/layout/hierarchy6"/>
    <dgm:cxn modelId="{4DC3A28E-9F4F-4EB0-A135-E2AB6FB489D8}" type="presParOf" srcId="{DA2A796A-069E-4182-AE28-14F62403C419}" destId="{F4E9AA07-1199-45BF-9691-6D9BAEC8CC27}" srcOrd="0" destOrd="0" presId="urn:microsoft.com/office/officeart/2005/8/layout/hierarchy6"/>
    <dgm:cxn modelId="{3BBB6557-0085-44CE-946E-5C7DB98695D6}" type="presParOf" srcId="{DA2A796A-069E-4182-AE28-14F62403C419}" destId="{B381E590-A4BA-418C-B446-7836DBED44E9}" srcOrd="1" destOrd="0" presId="urn:microsoft.com/office/officeart/2005/8/layout/hierarchy6"/>
    <dgm:cxn modelId="{1E249CC9-9642-486A-A4F4-3D994841434A}" type="presParOf" srcId="{B381E590-A4BA-418C-B446-7836DBED44E9}" destId="{6F114A6E-D97F-4547-B34A-5D70E404202C}" srcOrd="0" destOrd="0" presId="urn:microsoft.com/office/officeart/2005/8/layout/hierarchy6"/>
    <dgm:cxn modelId="{F537340F-2106-4779-B8DD-2EDE2436A216}" type="presParOf" srcId="{B381E590-A4BA-418C-B446-7836DBED44E9}" destId="{CCFAAB62-57EC-4522-94A0-A35DA723CBFF}" srcOrd="1" destOrd="0" presId="urn:microsoft.com/office/officeart/2005/8/layout/hierarchy6"/>
    <dgm:cxn modelId="{98D7419F-FAF9-4FA2-93FB-AB1E86C4EBF0}" type="presParOf" srcId="{CCFAAB62-57EC-4522-94A0-A35DA723CBFF}" destId="{6BBD172C-BB21-4CCF-B27F-53CFAE4B22E0}" srcOrd="0" destOrd="0" presId="urn:microsoft.com/office/officeart/2005/8/layout/hierarchy6"/>
    <dgm:cxn modelId="{D6A81C67-23D7-43EB-99D8-ADE836308376}" type="presParOf" srcId="{CCFAAB62-57EC-4522-94A0-A35DA723CBFF}" destId="{09734D6D-018E-4660-8944-B5B300B8F8D1}" srcOrd="1" destOrd="0" presId="urn:microsoft.com/office/officeart/2005/8/layout/hierarchy6"/>
    <dgm:cxn modelId="{69715017-FD32-4C80-B2F6-9CFB1678ECA2}" type="presParOf" srcId="{09734D6D-018E-4660-8944-B5B300B8F8D1}" destId="{322CED17-23AD-4E0E-BF81-947C3FB6FA8B}" srcOrd="0" destOrd="0" presId="urn:microsoft.com/office/officeart/2005/8/layout/hierarchy6"/>
    <dgm:cxn modelId="{90B7B209-BF23-4FBA-93A3-A83388A13D34}" type="presParOf" srcId="{09734D6D-018E-4660-8944-B5B300B8F8D1}" destId="{FC002096-0A11-4C9E-A0C0-437C5F1F4F04}" srcOrd="1" destOrd="0" presId="urn:microsoft.com/office/officeart/2005/8/layout/hierarchy6"/>
    <dgm:cxn modelId="{A540A322-C98D-4B07-B289-EDA3E4A0E9AE}" type="presParOf" srcId="{FC002096-0A11-4C9E-A0C0-437C5F1F4F04}" destId="{D9AC056A-427C-4139-B884-93922AF4DB53}" srcOrd="0" destOrd="0" presId="urn:microsoft.com/office/officeart/2005/8/layout/hierarchy6"/>
    <dgm:cxn modelId="{ADC8B8AF-3041-46E3-AC7A-A6CB890E76D5}" type="presParOf" srcId="{FC002096-0A11-4C9E-A0C0-437C5F1F4F04}" destId="{33087550-E78B-45C2-966D-51C64678B033}" srcOrd="1" destOrd="0" presId="urn:microsoft.com/office/officeart/2005/8/layout/hierarchy6"/>
    <dgm:cxn modelId="{6C451965-4340-44EB-9C5D-D86D3A34D041}" type="presParOf" srcId="{33087550-E78B-45C2-966D-51C64678B033}" destId="{92E3E9B5-F75A-4E3B-B88B-6D99CB4FBE70}" srcOrd="0" destOrd="0" presId="urn:microsoft.com/office/officeart/2005/8/layout/hierarchy6"/>
    <dgm:cxn modelId="{488BFCD1-93F3-49C1-B2E9-675D289A5463}" type="presParOf" srcId="{33087550-E78B-45C2-966D-51C64678B033}" destId="{44B13DB6-0FBF-468D-9C46-7FB65EF546EE}" srcOrd="1" destOrd="0" presId="urn:microsoft.com/office/officeart/2005/8/layout/hierarchy6"/>
    <dgm:cxn modelId="{941E2F1D-9F46-49D4-9CC9-DE51A374B608}" type="presParOf" srcId="{44B13DB6-0FBF-468D-9C46-7FB65EF546EE}" destId="{0F219693-EDFC-4791-9E4E-44F474E51784}" srcOrd="0" destOrd="0" presId="urn:microsoft.com/office/officeart/2005/8/layout/hierarchy6"/>
    <dgm:cxn modelId="{7DB056D9-E892-4275-8F02-AA24918DF47C}" type="presParOf" srcId="{44B13DB6-0FBF-468D-9C46-7FB65EF546EE}" destId="{46B8574B-4613-4100-B311-8A8B4F01F496}" srcOrd="1" destOrd="0" presId="urn:microsoft.com/office/officeart/2005/8/layout/hierarchy6"/>
    <dgm:cxn modelId="{C5BCE0A3-F9CD-4FEC-9C54-23DA35B3170B}" type="presParOf" srcId="{46B8574B-4613-4100-B311-8A8B4F01F496}" destId="{3DA8722E-66E0-426C-A85F-E29E1FCAABDB}" srcOrd="0" destOrd="0" presId="urn:microsoft.com/office/officeart/2005/8/layout/hierarchy6"/>
    <dgm:cxn modelId="{F13D4913-28D6-4706-B322-F1BEE15A1B74}" type="presParOf" srcId="{46B8574B-4613-4100-B311-8A8B4F01F496}" destId="{50B9BAE6-6452-4C1B-BE77-300E52241C2C}" srcOrd="1" destOrd="0" presId="urn:microsoft.com/office/officeart/2005/8/layout/hierarchy6"/>
    <dgm:cxn modelId="{F44DCAE1-3ECE-4A64-AB54-B0F8D5276C1E}" type="presParOf" srcId="{50B9BAE6-6452-4C1B-BE77-300E52241C2C}" destId="{6E34BD36-446E-420D-A699-925C5983C420}" srcOrd="0" destOrd="0" presId="urn:microsoft.com/office/officeart/2005/8/layout/hierarchy6"/>
    <dgm:cxn modelId="{FC4DD43D-D897-4BA7-9AD0-989851A6A437}" type="presParOf" srcId="{50B9BAE6-6452-4C1B-BE77-300E52241C2C}" destId="{AF329BE5-8A30-41F7-9A5D-159EADD950E5}" srcOrd="1" destOrd="0" presId="urn:microsoft.com/office/officeart/2005/8/layout/hierarchy6"/>
    <dgm:cxn modelId="{72978AC2-5285-4381-A322-21D443757CA5}" type="presParOf" srcId="{AF329BE5-8A30-41F7-9A5D-159EADD950E5}" destId="{8B049AC9-6E0F-40D8-8C38-DB75FFABDE6D}" srcOrd="0" destOrd="0" presId="urn:microsoft.com/office/officeart/2005/8/layout/hierarchy6"/>
    <dgm:cxn modelId="{E891C91F-5811-453F-A49F-D46688538F66}" type="presParOf" srcId="{AF329BE5-8A30-41F7-9A5D-159EADD950E5}" destId="{326D88C3-B103-434C-927E-221EEC0919E5}" srcOrd="1" destOrd="0" presId="urn:microsoft.com/office/officeart/2005/8/layout/hierarchy6"/>
    <dgm:cxn modelId="{9AF58DD0-70A9-4BE3-B171-075E2B109D43}" type="presParOf" srcId="{326D88C3-B103-434C-927E-221EEC0919E5}" destId="{A5E4873B-5C06-49F3-A33A-B398437327C3}" srcOrd="0" destOrd="0" presId="urn:microsoft.com/office/officeart/2005/8/layout/hierarchy6"/>
    <dgm:cxn modelId="{DC1BE4DD-10F0-4A57-85A4-A838AC7C68C7}" type="presParOf" srcId="{326D88C3-B103-434C-927E-221EEC0919E5}" destId="{74D7E7FD-B43A-4568-A7AA-ABF82027C219}" srcOrd="1" destOrd="0" presId="urn:microsoft.com/office/officeart/2005/8/layout/hierarchy6"/>
    <dgm:cxn modelId="{7775445B-C266-4A50-A703-566AB46A86F3}" type="presParOf" srcId="{74D7E7FD-B43A-4568-A7AA-ABF82027C219}" destId="{BA90EBC7-8721-4900-AE88-33BC96EAB8C2}" srcOrd="0" destOrd="0" presId="urn:microsoft.com/office/officeart/2005/8/layout/hierarchy6"/>
    <dgm:cxn modelId="{0BFFF8BD-22AF-4E46-9B53-25855EA7AE13}" type="presParOf" srcId="{74D7E7FD-B43A-4568-A7AA-ABF82027C219}" destId="{E9D4472C-F8BE-4754-BA11-75F0E8577AD2}" srcOrd="1" destOrd="0" presId="urn:microsoft.com/office/officeart/2005/8/layout/hierarchy6"/>
    <dgm:cxn modelId="{F9D4C7F9-076D-4C98-832A-D73F99151155}" type="presParOf" srcId="{E9D4472C-F8BE-4754-BA11-75F0E8577AD2}" destId="{C180CC03-E8BD-484E-A2C8-1DFDC63228BC}" srcOrd="0" destOrd="0" presId="urn:microsoft.com/office/officeart/2005/8/layout/hierarchy6"/>
    <dgm:cxn modelId="{7CABAA4A-2322-406F-9864-4FF6D859E848}" type="presParOf" srcId="{E9D4472C-F8BE-4754-BA11-75F0E8577AD2}" destId="{5C5983E1-1C0D-4E36-BFBB-6B69D9C4C31B}" srcOrd="1" destOrd="0" presId="urn:microsoft.com/office/officeart/2005/8/layout/hierarchy6"/>
    <dgm:cxn modelId="{ACC6BB10-95F9-48F8-8DBE-79C32019FC54}" type="presParOf" srcId="{10E11FA8-E82D-4AB1-9FD2-3083FF42E188}" destId="{7177D593-E2A6-46E4-9F5C-1D80F8BF6155}" srcOrd="4" destOrd="0" presId="urn:microsoft.com/office/officeart/2005/8/layout/hierarchy6"/>
    <dgm:cxn modelId="{B639E6B4-9998-4742-B5B8-676A654C9DDC}" type="presParOf" srcId="{10E11FA8-E82D-4AB1-9FD2-3083FF42E188}" destId="{3790DBE5-6F3D-4867-B6A8-F0A3D9E387A6}" srcOrd="5" destOrd="0" presId="urn:microsoft.com/office/officeart/2005/8/layout/hierarchy6"/>
    <dgm:cxn modelId="{03506F90-C613-474A-9049-A609900F27CA}" type="presParOf" srcId="{3790DBE5-6F3D-4867-B6A8-F0A3D9E387A6}" destId="{62D45BEF-3C0D-4987-911E-5F7A9592570D}" srcOrd="0" destOrd="0" presId="urn:microsoft.com/office/officeart/2005/8/layout/hierarchy6"/>
    <dgm:cxn modelId="{D47B3D99-B76E-4C23-BAA1-E8741AC09D76}" type="presParOf" srcId="{3790DBE5-6F3D-4867-B6A8-F0A3D9E387A6}" destId="{F038E3F6-F0C7-4649-98AE-04002E251029}" srcOrd="1" destOrd="0" presId="urn:microsoft.com/office/officeart/2005/8/layout/hierarchy6"/>
    <dgm:cxn modelId="{BC442E93-0A1C-43BA-A041-8CDD0D7C4C42}" type="presParOf" srcId="{F038E3F6-F0C7-4649-98AE-04002E251029}" destId="{11759437-D7DF-4D08-9D06-74CDB3303890}" srcOrd="0" destOrd="0" presId="urn:microsoft.com/office/officeart/2005/8/layout/hierarchy6"/>
    <dgm:cxn modelId="{972DBBCA-75C3-4208-A1CC-5E33C74CA512}" type="presParOf" srcId="{F038E3F6-F0C7-4649-98AE-04002E251029}" destId="{B08CAC9F-75A1-4AF5-91A1-A02442F80C0C}" srcOrd="1" destOrd="0" presId="urn:microsoft.com/office/officeart/2005/8/layout/hierarchy6"/>
    <dgm:cxn modelId="{5272D189-3325-43A6-91EE-32D3B068C603}" type="presParOf" srcId="{B08CAC9F-75A1-4AF5-91A1-A02442F80C0C}" destId="{A1446821-2BA7-444A-B5A8-F936F608F137}" srcOrd="0" destOrd="0" presId="urn:microsoft.com/office/officeart/2005/8/layout/hierarchy6"/>
    <dgm:cxn modelId="{2EFE6CC8-3676-40AB-B006-981A824D7B15}" type="presParOf" srcId="{B08CAC9F-75A1-4AF5-91A1-A02442F80C0C}" destId="{B9304B0F-B947-4BD9-A850-B4A77BA09158}" srcOrd="1" destOrd="0" presId="urn:microsoft.com/office/officeart/2005/8/layout/hierarchy6"/>
    <dgm:cxn modelId="{FAD54C12-7DCB-4647-B794-16BB1D5303C5}" type="presParOf" srcId="{B9304B0F-B947-4BD9-A850-B4A77BA09158}" destId="{330C792B-6AFC-445F-A47E-8947CF1DB9B6}" srcOrd="0" destOrd="0" presId="urn:microsoft.com/office/officeart/2005/8/layout/hierarchy6"/>
    <dgm:cxn modelId="{242642A0-572F-4B6A-B31C-4233553E08BF}" type="presParOf" srcId="{B9304B0F-B947-4BD9-A850-B4A77BA09158}" destId="{6539C05D-9C57-44D2-AEFC-1B5ACFCAB1DA}" srcOrd="1" destOrd="0" presId="urn:microsoft.com/office/officeart/2005/8/layout/hierarchy6"/>
    <dgm:cxn modelId="{4EDA855D-2727-4C6C-8E09-428FD4BD8B27}" type="presParOf" srcId="{6539C05D-9C57-44D2-AEFC-1B5ACFCAB1DA}" destId="{CFC206FA-3882-4B08-B092-13624BDD1105}" srcOrd="0" destOrd="0" presId="urn:microsoft.com/office/officeart/2005/8/layout/hierarchy6"/>
    <dgm:cxn modelId="{0A6A7FE0-B91B-4CE4-BD73-BA569062EB23}" type="presParOf" srcId="{6539C05D-9C57-44D2-AEFC-1B5ACFCAB1DA}" destId="{4B2A3030-8A71-416D-8078-957A8367D0D9}" srcOrd="1" destOrd="0" presId="urn:microsoft.com/office/officeart/2005/8/layout/hierarchy6"/>
    <dgm:cxn modelId="{04439AEA-0182-4729-B869-DAEBC2CB5142}" type="presParOf" srcId="{4B2A3030-8A71-416D-8078-957A8367D0D9}" destId="{80E29FD3-7858-4BAD-9E48-BB8F3AF1446A}" srcOrd="0" destOrd="0" presId="urn:microsoft.com/office/officeart/2005/8/layout/hierarchy6"/>
    <dgm:cxn modelId="{84D4A34F-9965-484B-862D-85EE15C2CE70}" type="presParOf" srcId="{4B2A3030-8A71-416D-8078-957A8367D0D9}" destId="{34138D0D-A255-4F6A-BFF4-FF3BDBB1638B}" srcOrd="1" destOrd="0" presId="urn:microsoft.com/office/officeart/2005/8/layout/hierarchy6"/>
    <dgm:cxn modelId="{54A2BE7A-C5B9-401E-8A60-9EA24361756C}" type="presParOf" srcId="{34138D0D-A255-4F6A-BFF4-FF3BDBB1638B}" destId="{70EABE5F-CF13-4FB4-89FA-DBF75BD51E2E}" srcOrd="0" destOrd="0" presId="urn:microsoft.com/office/officeart/2005/8/layout/hierarchy6"/>
    <dgm:cxn modelId="{27E7C66F-3C79-49F1-9310-918712F62D51}" type="presParOf" srcId="{34138D0D-A255-4F6A-BFF4-FF3BDBB1638B}" destId="{F3D6B3F2-23A5-4696-953F-83D4696D76A4}" srcOrd="1" destOrd="0" presId="urn:microsoft.com/office/officeart/2005/8/layout/hierarchy6"/>
    <dgm:cxn modelId="{E6B1E5A5-37F7-48B1-8A3C-74324F7136B0}" type="presParOf" srcId="{F3D6B3F2-23A5-4696-953F-83D4696D76A4}" destId="{EDAAEE98-0453-41F9-A107-307F7C48EAAF}" srcOrd="0" destOrd="0" presId="urn:microsoft.com/office/officeart/2005/8/layout/hierarchy6"/>
    <dgm:cxn modelId="{B5162E6B-7754-49B5-85E4-09CD7ABC0385}" type="presParOf" srcId="{F3D6B3F2-23A5-4696-953F-83D4696D76A4}" destId="{53297410-27FE-49E2-B1E1-6ADDB127D350}" srcOrd="1" destOrd="0" presId="urn:microsoft.com/office/officeart/2005/8/layout/hierarchy6"/>
    <dgm:cxn modelId="{F37F6E35-FCA2-476D-AC85-A5B522B6670E}" type="presParOf" srcId="{53297410-27FE-49E2-B1E1-6ADDB127D350}" destId="{3A1F99BD-A219-423C-9B4F-03C61BAAB4E9}" srcOrd="0" destOrd="0" presId="urn:microsoft.com/office/officeart/2005/8/layout/hierarchy6"/>
    <dgm:cxn modelId="{688F5816-2685-4859-A0A3-A89A05F51BD2}" type="presParOf" srcId="{53297410-27FE-49E2-B1E1-6ADDB127D350}" destId="{BEE5391F-A4AE-430F-B6E7-CCB2BB3297E0}" srcOrd="1" destOrd="0" presId="urn:microsoft.com/office/officeart/2005/8/layout/hierarchy6"/>
    <dgm:cxn modelId="{7DB5ED42-230C-4481-9D39-9574FFE1F1C4}" type="presParOf" srcId="{BEE5391F-A4AE-430F-B6E7-CCB2BB3297E0}" destId="{F18FE8E6-887B-49F5-BDAE-9359C6DA5FA8}" srcOrd="0" destOrd="0" presId="urn:microsoft.com/office/officeart/2005/8/layout/hierarchy6"/>
    <dgm:cxn modelId="{F4DAAC36-D692-4388-8206-4618585818E3}" type="presParOf" srcId="{BEE5391F-A4AE-430F-B6E7-CCB2BB3297E0}" destId="{F386EC75-37F3-4C7E-A401-0A28E04DB28B}" srcOrd="1" destOrd="0" presId="urn:microsoft.com/office/officeart/2005/8/layout/hierarchy6"/>
    <dgm:cxn modelId="{58B3485A-09EF-49E4-B669-4CBBA1B3EA8C}" type="presParOf" srcId="{F386EC75-37F3-4C7E-A401-0A28E04DB28B}" destId="{C2D68E10-B8A9-43A3-8F13-A3891CF9AFC8}" srcOrd="0" destOrd="0" presId="urn:microsoft.com/office/officeart/2005/8/layout/hierarchy6"/>
    <dgm:cxn modelId="{48F0A2C8-C745-4B4B-9D9E-D7529253CBC6}" type="presParOf" srcId="{F386EC75-37F3-4C7E-A401-0A28E04DB28B}" destId="{D7EE7B5B-8C6B-4E3A-8B45-67DB05DC2CBF}" srcOrd="1" destOrd="0" presId="urn:microsoft.com/office/officeart/2005/8/layout/hierarchy6"/>
    <dgm:cxn modelId="{D9F831B5-3C23-4562-A213-002720A5F4DA}" type="presParOf" srcId="{10E11FA8-E82D-4AB1-9FD2-3083FF42E188}" destId="{6F59BEBA-A136-455B-8F79-6E0980079A62}" srcOrd="6" destOrd="0" presId="urn:microsoft.com/office/officeart/2005/8/layout/hierarchy6"/>
    <dgm:cxn modelId="{9BC6C25D-ED4E-4299-BF9A-3202A201FFE5}" type="presParOf" srcId="{10E11FA8-E82D-4AB1-9FD2-3083FF42E188}" destId="{2AEAD41F-67B5-4DD1-9B36-D06BCF0A0FB8}" srcOrd="7" destOrd="0" presId="urn:microsoft.com/office/officeart/2005/8/layout/hierarchy6"/>
    <dgm:cxn modelId="{D249DC83-3759-4E7B-8E22-787634C6BC43}" type="presParOf" srcId="{2AEAD41F-67B5-4DD1-9B36-D06BCF0A0FB8}" destId="{3290CA96-D1B9-4AD2-B607-D3C2865693B5}" srcOrd="0" destOrd="0" presId="urn:microsoft.com/office/officeart/2005/8/layout/hierarchy6"/>
    <dgm:cxn modelId="{1177F0CE-36B5-4C43-B62D-042412CFBE82}" type="presParOf" srcId="{2AEAD41F-67B5-4DD1-9B36-D06BCF0A0FB8}" destId="{C237F5E3-BAE3-448D-B4E2-02C10E936221}" srcOrd="1" destOrd="0" presId="urn:microsoft.com/office/officeart/2005/8/layout/hierarchy6"/>
    <dgm:cxn modelId="{F1BB13C9-801D-4F97-886A-DBDA3C94E8F1}" type="presParOf" srcId="{C237F5E3-BAE3-448D-B4E2-02C10E936221}" destId="{107C012E-76B0-46E6-9B23-A918AAA2ABEB}" srcOrd="0" destOrd="0" presId="urn:microsoft.com/office/officeart/2005/8/layout/hierarchy6"/>
    <dgm:cxn modelId="{48E04DF8-711C-49E2-8562-E5339E021895}" type="presParOf" srcId="{C237F5E3-BAE3-448D-B4E2-02C10E936221}" destId="{750EDCD5-63FD-41C4-9CAB-6794F94F74B6}" srcOrd="1" destOrd="0" presId="urn:microsoft.com/office/officeart/2005/8/layout/hierarchy6"/>
    <dgm:cxn modelId="{6063CC3B-7368-4A62-8522-FCF78B4B7AAE}" type="presParOf" srcId="{750EDCD5-63FD-41C4-9CAB-6794F94F74B6}" destId="{01E0BB5B-A585-4AD0-867B-7F79F94F16E3}" srcOrd="0" destOrd="0" presId="urn:microsoft.com/office/officeart/2005/8/layout/hierarchy6"/>
    <dgm:cxn modelId="{00B38E82-6623-40B6-81A7-7F04979E7026}" type="presParOf" srcId="{750EDCD5-63FD-41C4-9CAB-6794F94F74B6}" destId="{7312680C-8EBC-4E5B-99B1-E6F84D382CC1}" srcOrd="1" destOrd="0" presId="urn:microsoft.com/office/officeart/2005/8/layout/hierarchy6"/>
    <dgm:cxn modelId="{6E8F16CA-158D-4E48-8BF5-6E4341ED2711}" type="presParOf" srcId="{7312680C-8EBC-4E5B-99B1-E6F84D382CC1}" destId="{66F117BE-53BA-43E4-954A-52D6FADD467A}" srcOrd="0" destOrd="0" presId="urn:microsoft.com/office/officeart/2005/8/layout/hierarchy6"/>
    <dgm:cxn modelId="{9FB853E6-5C2D-41BD-BB34-A1C7EC3502DF}" type="presParOf" srcId="{7312680C-8EBC-4E5B-99B1-E6F84D382CC1}" destId="{2EF244C2-93E9-47E9-B11F-FB1136C1577E}" srcOrd="1" destOrd="0" presId="urn:microsoft.com/office/officeart/2005/8/layout/hierarchy6"/>
    <dgm:cxn modelId="{36E22FA9-DBAE-47CB-82F1-28B93E607A9F}" type="presParOf" srcId="{2EF244C2-93E9-47E9-B11F-FB1136C1577E}" destId="{29231D33-D23D-4FB7-A7F8-9D48F365BBF8}" srcOrd="0" destOrd="0" presId="urn:microsoft.com/office/officeart/2005/8/layout/hierarchy6"/>
    <dgm:cxn modelId="{4D3D783C-4AA5-4713-A416-8300E80A2B13}" type="presParOf" srcId="{2EF244C2-93E9-47E9-B11F-FB1136C1577E}" destId="{88D59399-69E1-4733-98E9-79EA3F1F0D94}" srcOrd="1" destOrd="0" presId="urn:microsoft.com/office/officeart/2005/8/layout/hierarchy6"/>
    <dgm:cxn modelId="{C28A569A-E43A-4522-B6E0-6AAB9F4512E8}" type="presParOf" srcId="{88D59399-69E1-4733-98E9-79EA3F1F0D94}" destId="{B69B8CCD-15B5-4841-9A63-26CEBB6DFF34}" srcOrd="0" destOrd="0" presId="urn:microsoft.com/office/officeart/2005/8/layout/hierarchy6"/>
    <dgm:cxn modelId="{161636E8-36A4-4E2D-B217-E71FC7961869}" type="presParOf" srcId="{88D59399-69E1-4733-98E9-79EA3F1F0D94}" destId="{121EDB94-C70A-4450-BEDF-E7F60DFE69EB}" srcOrd="1" destOrd="0" presId="urn:microsoft.com/office/officeart/2005/8/layout/hierarchy6"/>
    <dgm:cxn modelId="{C6E02844-047C-40FF-A981-CD3B3FDD4A2E}" type="presParOf" srcId="{121EDB94-C70A-4450-BEDF-E7F60DFE69EB}" destId="{4741010C-9425-4165-8DF1-50B86DD2B326}" srcOrd="0" destOrd="0" presId="urn:microsoft.com/office/officeart/2005/8/layout/hierarchy6"/>
    <dgm:cxn modelId="{A7B75391-A7DF-4DD7-A044-660E5E18CCB7}" type="presParOf" srcId="{121EDB94-C70A-4450-BEDF-E7F60DFE69EB}" destId="{7F8930AA-A9BC-48A8-B756-C7AAFA2C79B5}" srcOrd="1" destOrd="0" presId="urn:microsoft.com/office/officeart/2005/8/layout/hierarchy6"/>
    <dgm:cxn modelId="{99E99017-ED92-4372-9213-E6039F1A8144}" type="presParOf" srcId="{20A5D21B-40FE-459A-8578-937A8C4AFBE7}" destId="{E7AFD4C5-AF29-482F-B28B-A350CE87D4E2}" srcOrd="2" destOrd="0" presId="urn:microsoft.com/office/officeart/2005/8/layout/hierarchy6"/>
    <dgm:cxn modelId="{CDBEE067-5855-4FE2-892A-8261F776730A}" type="presParOf" srcId="{20A5D21B-40FE-459A-8578-937A8C4AFBE7}" destId="{38DF2A41-649A-422B-B19B-503560923B19}" srcOrd="3" destOrd="0" presId="urn:microsoft.com/office/officeart/2005/8/layout/hierarchy6"/>
    <dgm:cxn modelId="{CF64917E-D96B-4AC2-9EFD-0A6E9E3216BE}" type="presParOf" srcId="{38DF2A41-649A-422B-B19B-503560923B19}" destId="{AA647786-55A7-45E2-8815-07B612533C86}" srcOrd="0" destOrd="0" presId="urn:microsoft.com/office/officeart/2005/8/layout/hierarchy6"/>
    <dgm:cxn modelId="{74863C4E-BDA0-470A-B846-1B4828E263A1}" type="presParOf" srcId="{38DF2A41-649A-422B-B19B-503560923B19}" destId="{FC65E8C1-E2E4-4B46-95A4-CA2FF404E152}" srcOrd="1" destOrd="0" presId="urn:microsoft.com/office/officeart/2005/8/layout/hierarchy6"/>
    <dgm:cxn modelId="{C21E30B7-4651-43D5-A304-4D4A340B5B50}" type="presParOf" srcId="{FC65E8C1-E2E4-4B46-95A4-CA2FF404E152}" destId="{C4A7F8B1-88CB-4417-8122-98E7698D2B82}" srcOrd="0" destOrd="0" presId="urn:microsoft.com/office/officeart/2005/8/layout/hierarchy6"/>
    <dgm:cxn modelId="{02EBB05B-A920-4B29-BF2A-38D7F999FFAD}" type="presParOf" srcId="{FC65E8C1-E2E4-4B46-95A4-CA2FF404E152}" destId="{19B01440-CFDC-4FBA-BA7D-16DC666705F4}" srcOrd="1" destOrd="0" presId="urn:microsoft.com/office/officeart/2005/8/layout/hierarchy6"/>
    <dgm:cxn modelId="{FE15BFC8-D159-424D-9551-81A96170A3BB}" type="presParOf" srcId="{19B01440-CFDC-4FBA-BA7D-16DC666705F4}" destId="{516E9FE3-E9E5-4C23-B928-4A0824757EF2}" srcOrd="0" destOrd="0" presId="urn:microsoft.com/office/officeart/2005/8/layout/hierarchy6"/>
    <dgm:cxn modelId="{3860C31F-8323-4A9E-BA30-E4118D7682DB}" type="presParOf" srcId="{19B01440-CFDC-4FBA-BA7D-16DC666705F4}" destId="{F9DFFF6F-11E9-4943-9DC8-AA29C2F9DD9F}" srcOrd="1" destOrd="0" presId="urn:microsoft.com/office/officeart/2005/8/layout/hierarchy6"/>
    <dgm:cxn modelId="{79B745D2-3E8D-4F8C-ACA4-031C49227508}" type="presParOf" srcId="{FC65E8C1-E2E4-4B46-95A4-CA2FF404E152}" destId="{A5FDBF04-1361-4DC8-B494-A2DDCC8D8FBD}" srcOrd="2" destOrd="0" presId="urn:microsoft.com/office/officeart/2005/8/layout/hierarchy6"/>
    <dgm:cxn modelId="{94F39D9F-442C-4A73-A85E-F5CB1D4DE4DC}" type="presParOf" srcId="{FC65E8C1-E2E4-4B46-95A4-CA2FF404E152}" destId="{BF38A11B-0D3E-4489-BF40-B33D1AE7233E}" srcOrd="3" destOrd="0" presId="urn:microsoft.com/office/officeart/2005/8/layout/hierarchy6"/>
    <dgm:cxn modelId="{F6E59FCF-94D9-4216-8317-3C81634F141F}" type="presParOf" srcId="{BF38A11B-0D3E-4489-BF40-B33D1AE7233E}" destId="{D1390C71-0A79-4898-AEBB-797FBBA56865}" srcOrd="0" destOrd="0" presId="urn:microsoft.com/office/officeart/2005/8/layout/hierarchy6"/>
    <dgm:cxn modelId="{0D212188-459D-4248-8740-B79481375F55}" type="presParOf" srcId="{BF38A11B-0D3E-4489-BF40-B33D1AE7233E}" destId="{55127381-0D53-49D7-8618-91736B136BB0}" srcOrd="1" destOrd="0" presId="urn:microsoft.com/office/officeart/2005/8/layout/hierarchy6"/>
    <dgm:cxn modelId="{7C065F69-A984-4C45-851F-5F55DDF76E06}" type="presParOf" srcId="{55127381-0D53-49D7-8618-91736B136BB0}" destId="{D15928EB-B3D2-416A-B8CD-07E8723F9216}" srcOrd="0" destOrd="0" presId="urn:microsoft.com/office/officeart/2005/8/layout/hierarchy6"/>
    <dgm:cxn modelId="{103A7828-BD73-4372-957C-8E914BED06EF}" type="presParOf" srcId="{55127381-0D53-49D7-8618-91736B136BB0}" destId="{94AD6F85-5768-4249-B47A-D1397A2DDAF3}" srcOrd="1" destOrd="0" presId="urn:microsoft.com/office/officeart/2005/8/layout/hierarchy6"/>
    <dgm:cxn modelId="{95324A6B-E722-4427-B19C-E04D2E3D6882}" type="presParOf" srcId="{94AD6F85-5768-4249-B47A-D1397A2DDAF3}" destId="{C9FC3277-26AE-4189-8DC2-1B3DDA0AED7E}" srcOrd="0" destOrd="0" presId="urn:microsoft.com/office/officeart/2005/8/layout/hierarchy6"/>
    <dgm:cxn modelId="{7816BA74-868C-4DEA-A188-8406B62E66A5}" type="presParOf" srcId="{94AD6F85-5768-4249-B47A-D1397A2DDAF3}" destId="{9BB735CC-5D72-4F9E-8713-F267EF4EE596}" srcOrd="1" destOrd="0" presId="urn:microsoft.com/office/officeart/2005/8/layout/hierarchy6"/>
    <dgm:cxn modelId="{70A228D0-CBD8-4696-8899-6CF7825F21AC}" type="presParOf" srcId="{9BB735CC-5D72-4F9E-8713-F267EF4EE596}" destId="{8DE39287-B901-416E-BBC8-E8BAB84B42A6}" srcOrd="0" destOrd="0" presId="urn:microsoft.com/office/officeart/2005/8/layout/hierarchy6"/>
    <dgm:cxn modelId="{04263B96-391F-4206-8BDF-8EBD7A7A0379}" type="presParOf" srcId="{9BB735CC-5D72-4F9E-8713-F267EF4EE596}" destId="{FC8174E9-C877-4D0B-B0B3-6E97041167F0}" srcOrd="1" destOrd="0" presId="urn:microsoft.com/office/officeart/2005/8/layout/hierarchy6"/>
    <dgm:cxn modelId="{87674647-10AC-4300-B5B9-970C390AAD41}" type="presParOf" srcId="{FC8174E9-C877-4D0B-B0B3-6E97041167F0}" destId="{A0A6BBCF-1781-463A-8061-DAC3D495CEA3}" srcOrd="0" destOrd="0" presId="urn:microsoft.com/office/officeart/2005/8/layout/hierarchy6"/>
    <dgm:cxn modelId="{33BE9466-072F-4485-8FDA-EC9EF33E7872}" type="presParOf" srcId="{FC8174E9-C877-4D0B-B0B3-6E97041167F0}" destId="{C46CD319-1000-4948-BDAD-987235C33A50}" srcOrd="1" destOrd="0" presId="urn:microsoft.com/office/officeart/2005/8/layout/hierarchy6"/>
    <dgm:cxn modelId="{0679DF32-0BD1-46CE-B412-117A2394EAD3}" type="presParOf" srcId="{C46CD319-1000-4948-BDAD-987235C33A50}" destId="{CF09AF2E-6576-43B3-B75B-72CABB32DF33}" srcOrd="0" destOrd="0" presId="urn:microsoft.com/office/officeart/2005/8/layout/hierarchy6"/>
    <dgm:cxn modelId="{58A9C19A-F8D7-42D1-B4E0-B2BED65AF1B3}" type="presParOf" srcId="{C46CD319-1000-4948-BDAD-987235C33A50}" destId="{3E4AB6D0-2C10-4B4B-8780-57C8942924EC}" srcOrd="1" destOrd="0" presId="urn:microsoft.com/office/officeart/2005/8/layout/hierarchy6"/>
    <dgm:cxn modelId="{F5D4E433-9423-4863-A008-BFE9DD79523C}" type="presParOf" srcId="{3E4AB6D0-2C10-4B4B-8780-57C8942924EC}" destId="{72FF0491-8503-4AE2-AA1B-9AFBF7450DB4}" srcOrd="0" destOrd="0" presId="urn:microsoft.com/office/officeart/2005/8/layout/hierarchy6"/>
    <dgm:cxn modelId="{FB4D7FB1-8072-4E20-A448-DBAA674CA24D}" type="presParOf" srcId="{3E4AB6D0-2C10-4B4B-8780-57C8942924EC}" destId="{AEEAF882-C407-443A-AF95-DADCFED4521F}" srcOrd="1" destOrd="0" presId="urn:microsoft.com/office/officeart/2005/8/layout/hierarchy6"/>
    <dgm:cxn modelId="{5FD61CA3-8A34-486D-9DBA-F55F89DEE8C5}" type="presParOf" srcId="{AEEAF882-C407-443A-AF95-DADCFED4521F}" destId="{CAB2847F-C8E1-41A0-8F6E-4CAEA072C2CD}" srcOrd="0" destOrd="0" presId="urn:microsoft.com/office/officeart/2005/8/layout/hierarchy6"/>
    <dgm:cxn modelId="{F9FCDAC4-DA59-412D-86A0-6ABADFCB5479}" type="presParOf" srcId="{AEEAF882-C407-443A-AF95-DADCFED4521F}" destId="{65C21438-0E9D-4136-B93D-8D348B70270B}" srcOrd="1" destOrd="0" presId="urn:microsoft.com/office/officeart/2005/8/layout/hierarchy6"/>
    <dgm:cxn modelId="{E4AE52A8-2899-4F16-8754-0B46CAD19D56}" type="presParOf" srcId="{65C21438-0E9D-4136-B93D-8D348B70270B}" destId="{7687063D-5DC1-49E0-A579-56D62B8B5131}" srcOrd="0" destOrd="0" presId="urn:microsoft.com/office/officeart/2005/8/layout/hierarchy6"/>
    <dgm:cxn modelId="{D2D1FA9B-8376-4AC2-B122-28039DF4E2EC}" type="presParOf" srcId="{65C21438-0E9D-4136-B93D-8D348B70270B}" destId="{84E300B9-5676-46E0-B791-388B0A6A5B7B}" srcOrd="1" destOrd="0" presId="urn:microsoft.com/office/officeart/2005/8/layout/hierarchy6"/>
    <dgm:cxn modelId="{91A82EEA-02E5-4577-9DD7-1259589DDA7B}" type="presParOf" srcId="{FC65E8C1-E2E4-4B46-95A4-CA2FF404E152}" destId="{F09BFFEF-0FEE-4FED-8399-0C34954E2B13}" srcOrd="4" destOrd="0" presId="urn:microsoft.com/office/officeart/2005/8/layout/hierarchy6"/>
    <dgm:cxn modelId="{6A72F532-8147-41D1-9352-3C01EDC020D9}" type="presParOf" srcId="{FC65E8C1-E2E4-4B46-95A4-CA2FF404E152}" destId="{E47369D4-2414-4608-9FDB-70EE8B2BB0C1}" srcOrd="5" destOrd="0" presId="urn:microsoft.com/office/officeart/2005/8/layout/hierarchy6"/>
    <dgm:cxn modelId="{0809E56E-A773-43F1-8595-C1D37B4FEEFC}" type="presParOf" srcId="{E47369D4-2414-4608-9FDB-70EE8B2BB0C1}" destId="{FE2D7851-947D-459C-942D-9A2AA7C054B1}" srcOrd="0" destOrd="0" presId="urn:microsoft.com/office/officeart/2005/8/layout/hierarchy6"/>
    <dgm:cxn modelId="{8EBB7F0F-BD68-4F56-BD48-BD74B0B2E056}" type="presParOf" srcId="{E47369D4-2414-4608-9FDB-70EE8B2BB0C1}" destId="{8E2C8737-80F8-432C-AC68-53F7DC918FBA}" srcOrd="1" destOrd="0" presId="urn:microsoft.com/office/officeart/2005/8/layout/hierarchy6"/>
    <dgm:cxn modelId="{D1F353DC-3D34-4E6D-85EE-A353F8E0EBD8}" type="presParOf" srcId="{FC65E8C1-E2E4-4B46-95A4-CA2FF404E152}" destId="{55DCFEAC-54AA-4A4D-BD0B-7B940CFD4BA4}" srcOrd="6" destOrd="0" presId="urn:microsoft.com/office/officeart/2005/8/layout/hierarchy6"/>
    <dgm:cxn modelId="{E81419EE-E25E-4377-A8B3-2CE53A44909A}" type="presParOf" srcId="{FC65E8C1-E2E4-4B46-95A4-CA2FF404E152}" destId="{57C95667-6201-468F-BA82-D5DFE6E728CA}" srcOrd="7" destOrd="0" presId="urn:microsoft.com/office/officeart/2005/8/layout/hierarchy6"/>
    <dgm:cxn modelId="{07E0E7BF-BBF2-47E0-9F71-5EC4FA854961}" type="presParOf" srcId="{57C95667-6201-468F-BA82-D5DFE6E728CA}" destId="{E33FEB58-4DC4-456F-A169-4711B9B12DFD}" srcOrd="0" destOrd="0" presId="urn:microsoft.com/office/officeart/2005/8/layout/hierarchy6"/>
    <dgm:cxn modelId="{CDADCBDA-B376-4221-B86E-A64B1F941485}" type="presParOf" srcId="{57C95667-6201-468F-BA82-D5DFE6E728CA}" destId="{E00FA5D5-683E-4E12-99D9-8718B1E2C8A1}" srcOrd="1" destOrd="0" presId="urn:microsoft.com/office/officeart/2005/8/layout/hierarchy6"/>
    <dgm:cxn modelId="{F582D8A0-07CF-4F01-B1BD-BEFB48E8C11E}" type="presParOf" srcId="{E00FA5D5-683E-4E12-99D9-8718B1E2C8A1}" destId="{491FCE2F-E9FC-48CF-9D4B-C86856E4EB9B}" srcOrd="0" destOrd="0" presId="urn:microsoft.com/office/officeart/2005/8/layout/hierarchy6"/>
    <dgm:cxn modelId="{1F781D82-2C6C-4F04-8259-D133B68A83C0}" type="presParOf" srcId="{E00FA5D5-683E-4E12-99D9-8718B1E2C8A1}" destId="{43A0C515-5221-4420-9BFB-8DA97A4903AC}" srcOrd="1" destOrd="0" presId="urn:microsoft.com/office/officeart/2005/8/layout/hierarchy6"/>
    <dgm:cxn modelId="{50DD74A4-47FE-4EC4-9EC9-B127D49BA879}" type="presParOf" srcId="{43A0C515-5221-4420-9BFB-8DA97A4903AC}" destId="{9717A015-ECFA-4B37-8E3D-D042E580A808}" srcOrd="0" destOrd="0" presId="urn:microsoft.com/office/officeart/2005/8/layout/hierarchy6"/>
    <dgm:cxn modelId="{D8677A54-BD5E-48F4-8C89-C0A8CFB609DA}" type="presParOf" srcId="{43A0C515-5221-4420-9BFB-8DA97A4903AC}" destId="{9B1297CF-07F8-4FA5-9571-3FA511165D6A}" srcOrd="1" destOrd="0" presId="urn:microsoft.com/office/officeart/2005/8/layout/hierarchy6"/>
    <dgm:cxn modelId="{75ABF0CD-8C26-4D23-84E1-E191E2CABEFB}" type="presParOf" srcId="{9B1297CF-07F8-4FA5-9571-3FA511165D6A}" destId="{E8F9B371-A010-4D01-A7DD-5109792569C2}" srcOrd="0" destOrd="0" presId="urn:microsoft.com/office/officeart/2005/8/layout/hierarchy6"/>
    <dgm:cxn modelId="{F8BD7C1F-64A1-4348-A3D6-AADAADDC613D}" type="presParOf" srcId="{9B1297CF-07F8-4FA5-9571-3FA511165D6A}" destId="{BAD24E44-AF3D-4375-BF84-4850990886B0}" srcOrd="1" destOrd="0" presId="urn:microsoft.com/office/officeart/2005/8/layout/hierarchy6"/>
    <dgm:cxn modelId="{715FCBEB-A09E-4372-9836-19B872736136}" type="presParOf" srcId="{BAD24E44-AF3D-4375-BF84-4850990886B0}" destId="{F7D3A60B-BC8B-4936-95BC-C5365260B67E}" srcOrd="0" destOrd="0" presId="urn:microsoft.com/office/officeart/2005/8/layout/hierarchy6"/>
    <dgm:cxn modelId="{BB4945E8-A7E4-4CBB-B059-0512D8404E17}" type="presParOf" srcId="{BAD24E44-AF3D-4375-BF84-4850990886B0}" destId="{2F07D1B1-D015-4E29-93DE-18AAE763BC17}" srcOrd="1" destOrd="0" presId="urn:microsoft.com/office/officeart/2005/8/layout/hierarchy6"/>
    <dgm:cxn modelId="{6B4D29FD-F000-4A02-A5E9-E77999ABD7B3}" type="presParOf" srcId="{E00FA5D5-683E-4E12-99D9-8718B1E2C8A1}" destId="{8FF266B5-0788-4B52-8CB2-355933ECD5BE}" srcOrd="2" destOrd="0" presId="urn:microsoft.com/office/officeart/2005/8/layout/hierarchy6"/>
    <dgm:cxn modelId="{828A7B8D-0FF2-4502-8211-D6D6D4FE93A2}" type="presParOf" srcId="{E00FA5D5-683E-4E12-99D9-8718B1E2C8A1}" destId="{96FDEBEF-3B26-4EE7-B32C-A41ED1E899E5}" srcOrd="3" destOrd="0" presId="urn:microsoft.com/office/officeart/2005/8/layout/hierarchy6"/>
    <dgm:cxn modelId="{B73AE9B2-455E-4B0B-95D3-684973C9D4A2}" type="presParOf" srcId="{96FDEBEF-3B26-4EE7-B32C-A41ED1E899E5}" destId="{E545C55B-0E96-4A8F-B876-90739B851AAC}" srcOrd="0" destOrd="0" presId="urn:microsoft.com/office/officeart/2005/8/layout/hierarchy6"/>
    <dgm:cxn modelId="{27C55B57-80FC-45B6-844D-E24FCF632EA7}" type="presParOf" srcId="{96FDEBEF-3B26-4EE7-B32C-A41ED1E899E5}" destId="{650A83CC-75C8-4B32-82E8-6BF0724EE506}" srcOrd="1" destOrd="0" presId="urn:microsoft.com/office/officeart/2005/8/layout/hierarchy6"/>
    <dgm:cxn modelId="{B7B65F9B-D2E9-453B-B198-497FFE4B3D52}" type="presParOf" srcId="{650A83CC-75C8-4B32-82E8-6BF0724EE506}" destId="{0C009E78-A721-43B8-8E13-42B96C624499}" srcOrd="0" destOrd="0" presId="urn:microsoft.com/office/officeart/2005/8/layout/hierarchy6"/>
    <dgm:cxn modelId="{83C09433-5F70-47AF-A710-F542F0C19F61}" type="presParOf" srcId="{650A83CC-75C8-4B32-82E8-6BF0724EE506}" destId="{71DB846B-B148-480C-A53E-F7286E5F1F0C}" srcOrd="1" destOrd="0" presId="urn:microsoft.com/office/officeart/2005/8/layout/hierarchy6"/>
    <dgm:cxn modelId="{06E7B30E-F909-4DAE-8263-05456320D17E}" type="presParOf" srcId="{71DB846B-B148-480C-A53E-F7286E5F1F0C}" destId="{9383E59D-6B93-4299-88E5-FF65758C9EC8}" srcOrd="0" destOrd="0" presId="urn:microsoft.com/office/officeart/2005/8/layout/hierarchy6"/>
    <dgm:cxn modelId="{DBD044CC-43A0-4406-86E6-529BA93F1494}" type="presParOf" srcId="{71DB846B-B148-480C-A53E-F7286E5F1F0C}" destId="{440F9135-ECF5-4004-B849-6532900D7DDB}" srcOrd="1" destOrd="0" presId="urn:microsoft.com/office/officeart/2005/8/layout/hierarchy6"/>
    <dgm:cxn modelId="{6C7F00C1-6094-4CEB-B764-C493BC6CC60C}" type="presParOf" srcId="{870697E5-DA91-4347-A77E-F2691E76DE09}" destId="{B9D0C535-3183-46CD-B032-989D9B2818CB}"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30885D-7C98-4948-B5A0-8D247887E9C5}" type="doc">
      <dgm:prSet loTypeId="urn:microsoft.com/office/officeart/2005/8/layout/cycle8" loCatId="cycle" qsTypeId="urn:microsoft.com/office/officeart/2005/8/quickstyle/simple5" qsCatId="simple" csTypeId="urn:microsoft.com/office/officeart/2005/8/colors/colorful2" csCatId="colorful" phldr="1"/>
      <dgm:spPr/>
    </dgm:pt>
    <dgm:pt modelId="{0AD7D297-DC75-4324-ABFC-93F125F086D8}">
      <dgm:prSet phldrT="[Text]"/>
      <dgm:spPr/>
      <dgm:t>
        <a:bodyPr/>
        <a:lstStyle/>
        <a:p>
          <a:r>
            <a:rPr lang="en-US" dirty="0" smtClean="0"/>
            <a:t>GOLD</a:t>
          </a:r>
          <a:endParaRPr lang="en-SG" dirty="0"/>
        </a:p>
      </dgm:t>
    </dgm:pt>
    <dgm:pt modelId="{E619FE5C-EAF5-4908-A004-7DC5A382EB5E}" type="parTrans" cxnId="{96CCEB8B-C210-4D53-BB2D-E1D9B075EE3E}">
      <dgm:prSet/>
      <dgm:spPr/>
      <dgm:t>
        <a:bodyPr/>
        <a:lstStyle/>
        <a:p>
          <a:endParaRPr lang="en-SG"/>
        </a:p>
      </dgm:t>
    </dgm:pt>
    <dgm:pt modelId="{75B6F069-5D2A-44B5-B4DC-599CF1F72C94}" type="sibTrans" cxnId="{96CCEB8B-C210-4D53-BB2D-E1D9B075EE3E}">
      <dgm:prSet/>
      <dgm:spPr/>
      <dgm:t>
        <a:bodyPr/>
        <a:lstStyle/>
        <a:p>
          <a:endParaRPr lang="en-SG"/>
        </a:p>
      </dgm:t>
    </dgm:pt>
    <dgm:pt modelId="{37916002-92D4-4C14-9E0E-CE288E9BBD71}">
      <dgm:prSet/>
      <dgm:spPr/>
      <dgm:t>
        <a:bodyPr/>
        <a:lstStyle/>
        <a:p>
          <a:r>
            <a:rPr lang="en-US" dirty="0" smtClean="0"/>
            <a:t>FOREX</a:t>
          </a:r>
          <a:endParaRPr lang="en-SG" dirty="0"/>
        </a:p>
      </dgm:t>
    </dgm:pt>
    <dgm:pt modelId="{72DFA95B-1366-4C47-92E2-210C4E43C590}" type="parTrans" cxnId="{D031F665-60FC-47A6-8BBF-A3F995177550}">
      <dgm:prSet/>
      <dgm:spPr/>
      <dgm:t>
        <a:bodyPr/>
        <a:lstStyle/>
        <a:p>
          <a:endParaRPr lang="en-SG"/>
        </a:p>
      </dgm:t>
    </dgm:pt>
    <dgm:pt modelId="{E27394F8-146F-4227-8006-B0E733692275}" type="sibTrans" cxnId="{D031F665-60FC-47A6-8BBF-A3F995177550}">
      <dgm:prSet/>
      <dgm:spPr/>
      <dgm:t>
        <a:bodyPr/>
        <a:lstStyle/>
        <a:p>
          <a:endParaRPr lang="en-SG"/>
        </a:p>
      </dgm:t>
    </dgm:pt>
    <dgm:pt modelId="{E6B64FD3-CFF5-46E2-AA59-803E9AF631EA}" type="pres">
      <dgm:prSet presAssocID="{8B30885D-7C98-4948-B5A0-8D247887E9C5}" presName="compositeShape" presStyleCnt="0">
        <dgm:presLayoutVars>
          <dgm:chMax val="7"/>
          <dgm:dir/>
          <dgm:resizeHandles val="exact"/>
        </dgm:presLayoutVars>
      </dgm:prSet>
      <dgm:spPr/>
    </dgm:pt>
    <dgm:pt modelId="{4AF24B0F-9DD9-47D8-A7E5-889E4DA11D32}" type="pres">
      <dgm:prSet presAssocID="{8B30885D-7C98-4948-B5A0-8D247887E9C5}" presName="wedge1" presStyleLbl="node1" presStyleIdx="0" presStyleCnt="2"/>
      <dgm:spPr/>
      <dgm:t>
        <a:bodyPr/>
        <a:lstStyle/>
        <a:p>
          <a:endParaRPr lang="en-SG"/>
        </a:p>
      </dgm:t>
    </dgm:pt>
    <dgm:pt modelId="{0E6DFD26-E504-43D1-94A4-11C85F5F9675}" type="pres">
      <dgm:prSet presAssocID="{8B30885D-7C98-4948-B5A0-8D247887E9C5}" presName="dummy1a" presStyleCnt="0"/>
      <dgm:spPr/>
    </dgm:pt>
    <dgm:pt modelId="{3E158B13-FF21-481D-97E2-E0D8AC767EAD}" type="pres">
      <dgm:prSet presAssocID="{8B30885D-7C98-4948-B5A0-8D247887E9C5}" presName="dummy1b" presStyleCnt="0"/>
      <dgm:spPr/>
    </dgm:pt>
    <dgm:pt modelId="{F4B4A8EB-8E24-4E4B-8098-271CBAD0DB3F}" type="pres">
      <dgm:prSet presAssocID="{8B30885D-7C98-4948-B5A0-8D247887E9C5}" presName="wedge1Tx" presStyleLbl="node1" presStyleIdx="0" presStyleCnt="2">
        <dgm:presLayoutVars>
          <dgm:chMax val="0"/>
          <dgm:chPref val="0"/>
          <dgm:bulletEnabled val="1"/>
        </dgm:presLayoutVars>
      </dgm:prSet>
      <dgm:spPr/>
      <dgm:t>
        <a:bodyPr/>
        <a:lstStyle/>
        <a:p>
          <a:endParaRPr lang="en-SG"/>
        </a:p>
      </dgm:t>
    </dgm:pt>
    <dgm:pt modelId="{EBED52D5-E573-4147-A94E-D5289F98BDC2}" type="pres">
      <dgm:prSet presAssocID="{8B30885D-7C98-4948-B5A0-8D247887E9C5}" presName="wedge2" presStyleLbl="node1" presStyleIdx="1" presStyleCnt="2"/>
      <dgm:spPr/>
      <dgm:t>
        <a:bodyPr/>
        <a:lstStyle/>
        <a:p>
          <a:endParaRPr lang="en-SG"/>
        </a:p>
      </dgm:t>
    </dgm:pt>
    <dgm:pt modelId="{E0D7D4D5-8140-4B99-9880-68A36A9B0DF3}" type="pres">
      <dgm:prSet presAssocID="{8B30885D-7C98-4948-B5A0-8D247887E9C5}" presName="dummy2a" presStyleCnt="0"/>
      <dgm:spPr/>
    </dgm:pt>
    <dgm:pt modelId="{31701FD6-7C69-4D7A-B79A-CDE9C245D981}" type="pres">
      <dgm:prSet presAssocID="{8B30885D-7C98-4948-B5A0-8D247887E9C5}" presName="dummy2b" presStyleCnt="0"/>
      <dgm:spPr/>
    </dgm:pt>
    <dgm:pt modelId="{EC044DF5-EA9C-47B6-B4AF-0D677D2CAE6D}" type="pres">
      <dgm:prSet presAssocID="{8B30885D-7C98-4948-B5A0-8D247887E9C5}" presName="wedge2Tx" presStyleLbl="node1" presStyleIdx="1" presStyleCnt="2">
        <dgm:presLayoutVars>
          <dgm:chMax val="0"/>
          <dgm:chPref val="0"/>
          <dgm:bulletEnabled val="1"/>
        </dgm:presLayoutVars>
      </dgm:prSet>
      <dgm:spPr/>
      <dgm:t>
        <a:bodyPr/>
        <a:lstStyle/>
        <a:p>
          <a:endParaRPr lang="en-SG"/>
        </a:p>
      </dgm:t>
    </dgm:pt>
    <dgm:pt modelId="{C3919A0D-9E60-4EA2-8A3F-321863B43E75}" type="pres">
      <dgm:prSet presAssocID="{E27394F8-146F-4227-8006-B0E733692275}" presName="arrowWedge1" presStyleLbl="fgSibTrans2D1" presStyleIdx="0" presStyleCnt="2"/>
      <dgm:spPr>
        <a:solidFill>
          <a:srgbClr val="0070C0"/>
        </a:solidFill>
      </dgm:spPr>
    </dgm:pt>
    <dgm:pt modelId="{FE764F6C-B235-42A7-9E4F-5555319B3E1F}" type="pres">
      <dgm:prSet presAssocID="{75B6F069-5D2A-44B5-B4DC-599CF1F72C94}" presName="arrowWedge2" presStyleLbl="fgSibTrans2D1" presStyleIdx="1" presStyleCnt="2" custLinFactNeighborX="918" custLinFactNeighborY="1006"/>
      <dgm:spPr>
        <a:solidFill>
          <a:srgbClr val="FFFF00"/>
        </a:solidFill>
      </dgm:spPr>
    </dgm:pt>
  </dgm:ptLst>
  <dgm:cxnLst>
    <dgm:cxn modelId="{4D7FC64E-343E-4B0A-A912-31C5F5ACEDE1}" type="presOf" srcId="{8B30885D-7C98-4948-B5A0-8D247887E9C5}" destId="{E6B64FD3-CFF5-46E2-AA59-803E9AF631EA}" srcOrd="0" destOrd="0" presId="urn:microsoft.com/office/officeart/2005/8/layout/cycle8"/>
    <dgm:cxn modelId="{A131B971-8D7D-4EE1-82EC-148176DC7A56}" type="presOf" srcId="{37916002-92D4-4C14-9E0E-CE288E9BBD71}" destId="{F4B4A8EB-8E24-4E4B-8098-271CBAD0DB3F}" srcOrd="1" destOrd="0" presId="urn:microsoft.com/office/officeart/2005/8/layout/cycle8"/>
    <dgm:cxn modelId="{96CCEB8B-C210-4D53-BB2D-E1D9B075EE3E}" srcId="{8B30885D-7C98-4948-B5A0-8D247887E9C5}" destId="{0AD7D297-DC75-4324-ABFC-93F125F086D8}" srcOrd="1" destOrd="0" parTransId="{E619FE5C-EAF5-4908-A004-7DC5A382EB5E}" sibTransId="{75B6F069-5D2A-44B5-B4DC-599CF1F72C94}"/>
    <dgm:cxn modelId="{6F4CB552-3944-41DC-9E0B-B44F1BF14470}" type="presOf" srcId="{0AD7D297-DC75-4324-ABFC-93F125F086D8}" destId="{EC044DF5-EA9C-47B6-B4AF-0D677D2CAE6D}" srcOrd="1" destOrd="0" presId="urn:microsoft.com/office/officeart/2005/8/layout/cycle8"/>
    <dgm:cxn modelId="{D031F665-60FC-47A6-8BBF-A3F995177550}" srcId="{8B30885D-7C98-4948-B5A0-8D247887E9C5}" destId="{37916002-92D4-4C14-9E0E-CE288E9BBD71}" srcOrd="0" destOrd="0" parTransId="{72DFA95B-1366-4C47-92E2-210C4E43C590}" sibTransId="{E27394F8-146F-4227-8006-B0E733692275}"/>
    <dgm:cxn modelId="{52E0DA88-83D1-4E7D-89D5-1E3F64494352}" type="presOf" srcId="{0AD7D297-DC75-4324-ABFC-93F125F086D8}" destId="{EBED52D5-E573-4147-A94E-D5289F98BDC2}" srcOrd="0" destOrd="0" presId="urn:microsoft.com/office/officeart/2005/8/layout/cycle8"/>
    <dgm:cxn modelId="{336073E0-8C26-4A30-9854-EB526EB59BD1}" type="presOf" srcId="{37916002-92D4-4C14-9E0E-CE288E9BBD71}" destId="{4AF24B0F-9DD9-47D8-A7E5-889E4DA11D32}" srcOrd="0" destOrd="0" presId="urn:microsoft.com/office/officeart/2005/8/layout/cycle8"/>
    <dgm:cxn modelId="{240E548B-2448-404A-A592-B1156A4A8006}" type="presParOf" srcId="{E6B64FD3-CFF5-46E2-AA59-803E9AF631EA}" destId="{4AF24B0F-9DD9-47D8-A7E5-889E4DA11D32}" srcOrd="0" destOrd="0" presId="urn:microsoft.com/office/officeart/2005/8/layout/cycle8"/>
    <dgm:cxn modelId="{FF996AFF-FB31-4797-A065-129435F1B2B6}" type="presParOf" srcId="{E6B64FD3-CFF5-46E2-AA59-803E9AF631EA}" destId="{0E6DFD26-E504-43D1-94A4-11C85F5F9675}" srcOrd="1" destOrd="0" presId="urn:microsoft.com/office/officeart/2005/8/layout/cycle8"/>
    <dgm:cxn modelId="{53742328-769E-447D-8F41-7B0015D7AB6B}" type="presParOf" srcId="{E6B64FD3-CFF5-46E2-AA59-803E9AF631EA}" destId="{3E158B13-FF21-481D-97E2-E0D8AC767EAD}" srcOrd="2" destOrd="0" presId="urn:microsoft.com/office/officeart/2005/8/layout/cycle8"/>
    <dgm:cxn modelId="{0883FD82-7461-4E05-8646-621068920027}" type="presParOf" srcId="{E6B64FD3-CFF5-46E2-AA59-803E9AF631EA}" destId="{F4B4A8EB-8E24-4E4B-8098-271CBAD0DB3F}" srcOrd="3" destOrd="0" presId="urn:microsoft.com/office/officeart/2005/8/layout/cycle8"/>
    <dgm:cxn modelId="{DDFC030F-48FD-4841-913A-146CBDEA991C}" type="presParOf" srcId="{E6B64FD3-CFF5-46E2-AA59-803E9AF631EA}" destId="{EBED52D5-E573-4147-A94E-D5289F98BDC2}" srcOrd="4" destOrd="0" presId="urn:microsoft.com/office/officeart/2005/8/layout/cycle8"/>
    <dgm:cxn modelId="{39F6C89D-2B56-403D-A0A7-C0889BE0ACF0}" type="presParOf" srcId="{E6B64FD3-CFF5-46E2-AA59-803E9AF631EA}" destId="{E0D7D4D5-8140-4B99-9880-68A36A9B0DF3}" srcOrd="5" destOrd="0" presId="urn:microsoft.com/office/officeart/2005/8/layout/cycle8"/>
    <dgm:cxn modelId="{904E65A2-8375-4D1C-85CD-3D37C1ED8299}" type="presParOf" srcId="{E6B64FD3-CFF5-46E2-AA59-803E9AF631EA}" destId="{31701FD6-7C69-4D7A-B79A-CDE9C245D981}" srcOrd="6" destOrd="0" presId="urn:microsoft.com/office/officeart/2005/8/layout/cycle8"/>
    <dgm:cxn modelId="{FDD0B6C6-6DF1-4638-95AB-141657B34CB7}" type="presParOf" srcId="{E6B64FD3-CFF5-46E2-AA59-803E9AF631EA}" destId="{EC044DF5-EA9C-47B6-B4AF-0D677D2CAE6D}" srcOrd="7" destOrd="0" presId="urn:microsoft.com/office/officeart/2005/8/layout/cycle8"/>
    <dgm:cxn modelId="{D0B8E92A-CE64-4752-A675-A43DEB3109F4}" type="presParOf" srcId="{E6B64FD3-CFF5-46E2-AA59-803E9AF631EA}" destId="{C3919A0D-9E60-4EA2-8A3F-321863B43E75}" srcOrd="8" destOrd="0" presId="urn:microsoft.com/office/officeart/2005/8/layout/cycle8"/>
    <dgm:cxn modelId="{7B85D6DC-FDC9-48BA-92CF-8199D93557D3}" type="presParOf" srcId="{E6B64FD3-CFF5-46E2-AA59-803E9AF631EA}" destId="{FE764F6C-B235-42A7-9E4F-5555319B3E1F}" srcOrd="9"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1C48AD-08A1-4E8C-874C-BDA2A65FC508}"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SG"/>
        </a:p>
      </dgm:t>
    </dgm:pt>
    <dgm:pt modelId="{B3559ED8-51AF-47D7-8500-3ABAC6B9B7DC}">
      <dgm:prSet phldrT="[Text]"/>
      <dgm:spPr/>
      <dgm:t>
        <a:bodyPr/>
        <a:lstStyle/>
        <a:p>
          <a:pPr algn="ctr"/>
          <a:r>
            <a:rPr lang="en-SG" dirty="0"/>
            <a:t>MYGP</a:t>
          </a:r>
        </a:p>
      </dgm:t>
    </dgm:pt>
    <dgm:pt modelId="{3CF720CD-B0C9-442F-B9D3-919BB6746928}" type="parTrans" cxnId="{2C549AB8-C02A-493C-8F41-0A67FC22151B}">
      <dgm:prSet/>
      <dgm:spPr/>
      <dgm:t>
        <a:bodyPr/>
        <a:lstStyle/>
        <a:p>
          <a:pPr algn="ctr"/>
          <a:endParaRPr lang="en-SG"/>
        </a:p>
      </dgm:t>
    </dgm:pt>
    <dgm:pt modelId="{1BD6F7B8-1C93-454D-B4EB-55DE2601FDF3}" type="sibTrans" cxnId="{2C549AB8-C02A-493C-8F41-0A67FC22151B}">
      <dgm:prSet/>
      <dgm:spPr/>
      <dgm:t>
        <a:bodyPr/>
        <a:lstStyle/>
        <a:p>
          <a:pPr algn="ctr"/>
          <a:endParaRPr lang="en-SG"/>
        </a:p>
      </dgm:t>
    </dgm:pt>
    <dgm:pt modelId="{BF8B847A-9D6F-4FBF-8B55-0B735416077C}">
      <dgm:prSet phldrT="[Text]"/>
      <dgm:spPr/>
      <dgm:t>
        <a:bodyPr/>
        <a:lstStyle/>
        <a:p>
          <a:pPr algn="ctr"/>
          <a:r>
            <a:rPr lang="en-SG" dirty="0" smtClean="0"/>
            <a:t>MAXIM </a:t>
          </a:r>
        </a:p>
        <a:p>
          <a:pPr algn="ctr"/>
          <a:r>
            <a:rPr lang="en-SG" dirty="0" smtClean="0"/>
            <a:t>Trader</a:t>
          </a:r>
          <a:endParaRPr lang="en-SG" dirty="0"/>
        </a:p>
      </dgm:t>
    </dgm:pt>
    <dgm:pt modelId="{E6360FB0-A4AD-4F52-B0F4-E0F8FCD5AEA2}" type="parTrans" cxnId="{651250BD-A927-42C3-B1C8-3D50B21A4DD5}">
      <dgm:prSet/>
      <dgm:spPr/>
      <dgm:t>
        <a:bodyPr/>
        <a:lstStyle/>
        <a:p>
          <a:pPr algn="ctr"/>
          <a:endParaRPr lang="en-SG"/>
        </a:p>
      </dgm:t>
    </dgm:pt>
    <dgm:pt modelId="{60FCD47C-587F-4F18-A869-CA6D55578A6D}" type="sibTrans" cxnId="{651250BD-A927-42C3-B1C8-3D50B21A4DD5}">
      <dgm:prSet/>
      <dgm:spPr/>
      <dgm:t>
        <a:bodyPr/>
        <a:lstStyle/>
        <a:p>
          <a:pPr algn="ctr"/>
          <a:endParaRPr lang="en-SG"/>
        </a:p>
      </dgm:t>
    </dgm:pt>
    <dgm:pt modelId="{2C694604-2E69-4B14-A1EE-597DFB7732C2}">
      <dgm:prSet phldrT="[Text]"/>
      <dgm:spPr/>
      <dgm:t>
        <a:bodyPr/>
        <a:lstStyle/>
        <a:p>
          <a:pPr algn="ctr"/>
          <a:r>
            <a:rPr lang="en-SG" dirty="0" smtClean="0"/>
            <a:t>MAXIM</a:t>
          </a:r>
          <a:endParaRPr lang="en-SG" dirty="0"/>
        </a:p>
        <a:p>
          <a:pPr algn="ctr"/>
          <a:r>
            <a:rPr lang="en-SG" dirty="0"/>
            <a:t>Gold</a:t>
          </a:r>
        </a:p>
      </dgm:t>
    </dgm:pt>
    <dgm:pt modelId="{3AE724B2-2E9C-4540-B9FC-A126C99A13D1}" type="parTrans" cxnId="{7591CB9A-2AB5-450A-B096-BB5CC08B0B73}">
      <dgm:prSet/>
      <dgm:spPr/>
      <dgm:t>
        <a:bodyPr/>
        <a:lstStyle/>
        <a:p>
          <a:pPr algn="ctr"/>
          <a:endParaRPr lang="en-SG"/>
        </a:p>
      </dgm:t>
    </dgm:pt>
    <dgm:pt modelId="{34BBDA06-2A07-4606-B9A6-03B2F7C09822}" type="sibTrans" cxnId="{7591CB9A-2AB5-450A-B096-BB5CC08B0B73}">
      <dgm:prSet/>
      <dgm:spPr/>
      <dgm:t>
        <a:bodyPr/>
        <a:lstStyle/>
        <a:p>
          <a:pPr algn="ctr"/>
          <a:endParaRPr lang="en-SG"/>
        </a:p>
      </dgm:t>
    </dgm:pt>
    <dgm:pt modelId="{E52C2309-7A63-46BA-B3E6-5D368AB1010C}">
      <dgm:prSet/>
      <dgm:spPr/>
      <dgm:t>
        <a:bodyPr/>
        <a:lstStyle/>
        <a:p>
          <a:pPr algn="ctr"/>
          <a:r>
            <a:rPr lang="en-SG" dirty="0" smtClean="0"/>
            <a:t>MAXIM</a:t>
          </a:r>
          <a:endParaRPr lang="en-SG" dirty="0"/>
        </a:p>
        <a:p>
          <a:pPr algn="ctr"/>
          <a:r>
            <a:rPr lang="en-SG" dirty="0"/>
            <a:t>FX</a:t>
          </a:r>
        </a:p>
      </dgm:t>
    </dgm:pt>
    <dgm:pt modelId="{CACAD806-BFB0-4C6D-A09E-3EAA2987BDDB}" type="parTrans" cxnId="{3D26F468-6309-48B9-994E-1156CFCE1CDD}">
      <dgm:prSet/>
      <dgm:spPr/>
      <dgm:t>
        <a:bodyPr/>
        <a:lstStyle/>
        <a:p>
          <a:pPr algn="ctr"/>
          <a:endParaRPr lang="en-SG"/>
        </a:p>
      </dgm:t>
    </dgm:pt>
    <dgm:pt modelId="{830F7936-F34C-4271-8876-A8BCACEAACC7}" type="sibTrans" cxnId="{3D26F468-6309-48B9-994E-1156CFCE1CDD}">
      <dgm:prSet/>
      <dgm:spPr/>
      <dgm:t>
        <a:bodyPr/>
        <a:lstStyle/>
        <a:p>
          <a:pPr algn="ctr"/>
          <a:endParaRPr lang="en-SG"/>
        </a:p>
      </dgm:t>
    </dgm:pt>
    <dgm:pt modelId="{A480B150-ED1E-4E5B-A4B4-E42BE9CCB2CB}" type="pres">
      <dgm:prSet presAssocID="{631C48AD-08A1-4E8C-874C-BDA2A65FC508}" presName="hierChild1" presStyleCnt="0">
        <dgm:presLayoutVars>
          <dgm:chPref val="1"/>
          <dgm:dir/>
          <dgm:animOne val="branch"/>
          <dgm:animLvl val="lvl"/>
          <dgm:resizeHandles/>
        </dgm:presLayoutVars>
      </dgm:prSet>
      <dgm:spPr/>
      <dgm:t>
        <a:bodyPr/>
        <a:lstStyle/>
        <a:p>
          <a:endParaRPr lang="en-SG"/>
        </a:p>
      </dgm:t>
    </dgm:pt>
    <dgm:pt modelId="{3C505988-9ED0-45C8-84AA-FE17D01D20FB}" type="pres">
      <dgm:prSet presAssocID="{B3559ED8-51AF-47D7-8500-3ABAC6B9B7DC}" presName="hierRoot1" presStyleCnt="0"/>
      <dgm:spPr/>
      <dgm:t>
        <a:bodyPr/>
        <a:lstStyle/>
        <a:p>
          <a:endParaRPr lang="en-SG"/>
        </a:p>
      </dgm:t>
    </dgm:pt>
    <dgm:pt modelId="{F25480E0-AC9D-40BE-A384-72629F727AA1}" type="pres">
      <dgm:prSet presAssocID="{B3559ED8-51AF-47D7-8500-3ABAC6B9B7DC}" presName="composite" presStyleCnt="0"/>
      <dgm:spPr/>
      <dgm:t>
        <a:bodyPr/>
        <a:lstStyle/>
        <a:p>
          <a:endParaRPr lang="en-SG"/>
        </a:p>
      </dgm:t>
    </dgm:pt>
    <dgm:pt modelId="{7FCC0955-560B-4564-A1D5-2411BE4A775A}" type="pres">
      <dgm:prSet presAssocID="{B3559ED8-51AF-47D7-8500-3ABAC6B9B7DC}" presName="background" presStyleLbl="node0" presStyleIdx="0" presStyleCnt="1"/>
      <dgm:spPr/>
      <dgm:t>
        <a:bodyPr/>
        <a:lstStyle/>
        <a:p>
          <a:endParaRPr lang="en-SG"/>
        </a:p>
      </dgm:t>
    </dgm:pt>
    <dgm:pt modelId="{2C9E783D-DF19-4F13-BF05-C8B12D3FF310}" type="pres">
      <dgm:prSet presAssocID="{B3559ED8-51AF-47D7-8500-3ABAC6B9B7DC}" presName="text" presStyleLbl="fgAcc0" presStyleIdx="0" presStyleCnt="1">
        <dgm:presLayoutVars>
          <dgm:chPref val="3"/>
        </dgm:presLayoutVars>
      </dgm:prSet>
      <dgm:spPr/>
      <dgm:t>
        <a:bodyPr/>
        <a:lstStyle/>
        <a:p>
          <a:endParaRPr lang="en-SG"/>
        </a:p>
      </dgm:t>
    </dgm:pt>
    <dgm:pt modelId="{E6694B3D-DF64-49B3-ABD2-59565C3CC1E9}" type="pres">
      <dgm:prSet presAssocID="{B3559ED8-51AF-47D7-8500-3ABAC6B9B7DC}" presName="hierChild2" presStyleCnt="0"/>
      <dgm:spPr/>
      <dgm:t>
        <a:bodyPr/>
        <a:lstStyle/>
        <a:p>
          <a:endParaRPr lang="en-SG"/>
        </a:p>
      </dgm:t>
    </dgm:pt>
    <dgm:pt modelId="{1275AAC9-CFA7-4348-8DD1-EADDF3C23294}" type="pres">
      <dgm:prSet presAssocID="{E6360FB0-A4AD-4F52-B0F4-E0F8FCD5AEA2}" presName="Name10" presStyleLbl="parChTrans1D2" presStyleIdx="0" presStyleCnt="1"/>
      <dgm:spPr/>
      <dgm:t>
        <a:bodyPr/>
        <a:lstStyle/>
        <a:p>
          <a:endParaRPr lang="en-SG"/>
        </a:p>
      </dgm:t>
    </dgm:pt>
    <dgm:pt modelId="{4DA26EEB-217F-4C5C-A9D1-28643A2E945A}" type="pres">
      <dgm:prSet presAssocID="{BF8B847A-9D6F-4FBF-8B55-0B735416077C}" presName="hierRoot2" presStyleCnt="0"/>
      <dgm:spPr/>
      <dgm:t>
        <a:bodyPr/>
        <a:lstStyle/>
        <a:p>
          <a:endParaRPr lang="en-SG"/>
        </a:p>
      </dgm:t>
    </dgm:pt>
    <dgm:pt modelId="{6552C420-33F2-4F09-A250-BA3454B05CC9}" type="pres">
      <dgm:prSet presAssocID="{BF8B847A-9D6F-4FBF-8B55-0B735416077C}" presName="composite2" presStyleCnt="0"/>
      <dgm:spPr/>
      <dgm:t>
        <a:bodyPr/>
        <a:lstStyle/>
        <a:p>
          <a:endParaRPr lang="en-SG"/>
        </a:p>
      </dgm:t>
    </dgm:pt>
    <dgm:pt modelId="{8577E431-2993-4164-89BF-B5F0EA607AD5}" type="pres">
      <dgm:prSet presAssocID="{BF8B847A-9D6F-4FBF-8B55-0B735416077C}" presName="background2" presStyleLbl="node2" presStyleIdx="0" presStyleCnt="1"/>
      <dgm:spPr/>
      <dgm:t>
        <a:bodyPr/>
        <a:lstStyle/>
        <a:p>
          <a:endParaRPr lang="en-SG"/>
        </a:p>
      </dgm:t>
    </dgm:pt>
    <dgm:pt modelId="{BD720316-32A7-4219-83E2-CF0483B73AD5}" type="pres">
      <dgm:prSet presAssocID="{BF8B847A-9D6F-4FBF-8B55-0B735416077C}" presName="text2" presStyleLbl="fgAcc2" presStyleIdx="0" presStyleCnt="1">
        <dgm:presLayoutVars>
          <dgm:chPref val="3"/>
        </dgm:presLayoutVars>
      </dgm:prSet>
      <dgm:spPr/>
      <dgm:t>
        <a:bodyPr/>
        <a:lstStyle/>
        <a:p>
          <a:endParaRPr lang="en-SG"/>
        </a:p>
      </dgm:t>
    </dgm:pt>
    <dgm:pt modelId="{0B79C83D-3E30-40C6-82B3-00B0E390C563}" type="pres">
      <dgm:prSet presAssocID="{BF8B847A-9D6F-4FBF-8B55-0B735416077C}" presName="hierChild3" presStyleCnt="0"/>
      <dgm:spPr/>
      <dgm:t>
        <a:bodyPr/>
        <a:lstStyle/>
        <a:p>
          <a:endParaRPr lang="en-SG"/>
        </a:p>
      </dgm:t>
    </dgm:pt>
    <dgm:pt modelId="{97FA6A3D-CA95-431D-AC83-AB71E3C9EF00}" type="pres">
      <dgm:prSet presAssocID="{CACAD806-BFB0-4C6D-A09E-3EAA2987BDDB}" presName="Name17" presStyleLbl="parChTrans1D3" presStyleIdx="0" presStyleCnt="2"/>
      <dgm:spPr/>
      <dgm:t>
        <a:bodyPr/>
        <a:lstStyle/>
        <a:p>
          <a:endParaRPr lang="en-SG"/>
        </a:p>
      </dgm:t>
    </dgm:pt>
    <dgm:pt modelId="{7EE131BA-FD74-4612-8EAF-9EEF6E37577D}" type="pres">
      <dgm:prSet presAssocID="{E52C2309-7A63-46BA-B3E6-5D368AB1010C}" presName="hierRoot3" presStyleCnt="0"/>
      <dgm:spPr/>
      <dgm:t>
        <a:bodyPr/>
        <a:lstStyle/>
        <a:p>
          <a:endParaRPr lang="en-SG"/>
        </a:p>
      </dgm:t>
    </dgm:pt>
    <dgm:pt modelId="{63202F39-E80A-46DA-B14D-24047F0029F3}" type="pres">
      <dgm:prSet presAssocID="{E52C2309-7A63-46BA-B3E6-5D368AB1010C}" presName="composite3" presStyleCnt="0"/>
      <dgm:spPr/>
      <dgm:t>
        <a:bodyPr/>
        <a:lstStyle/>
        <a:p>
          <a:endParaRPr lang="en-SG"/>
        </a:p>
      </dgm:t>
    </dgm:pt>
    <dgm:pt modelId="{331EC576-88E9-4465-9AFD-2BC00842C434}" type="pres">
      <dgm:prSet presAssocID="{E52C2309-7A63-46BA-B3E6-5D368AB1010C}" presName="background3" presStyleLbl="node3" presStyleIdx="0" presStyleCnt="2"/>
      <dgm:spPr/>
      <dgm:t>
        <a:bodyPr/>
        <a:lstStyle/>
        <a:p>
          <a:endParaRPr lang="en-SG"/>
        </a:p>
      </dgm:t>
    </dgm:pt>
    <dgm:pt modelId="{B9CF05D6-CF89-43F0-ACD5-963397CB14B1}" type="pres">
      <dgm:prSet presAssocID="{E52C2309-7A63-46BA-B3E6-5D368AB1010C}" presName="text3" presStyleLbl="fgAcc3" presStyleIdx="0" presStyleCnt="2">
        <dgm:presLayoutVars>
          <dgm:chPref val="3"/>
        </dgm:presLayoutVars>
      </dgm:prSet>
      <dgm:spPr/>
      <dgm:t>
        <a:bodyPr/>
        <a:lstStyle/>
        <a:p>
          <a:endParaRPr lang="en-SG"/>
        </a:p>
      </dgm:t>
    </dgm:pt>
    <dgm:pt modelId="{B593356B-4C13-48BA-B3DB-C461123DB0D3}" type="pres">
      <dgm:prSet presAssocID="{E52C2309-7A63-46BA-B3E6-5D368AB1010C}" presName="hierChild4" presStyleCnt="0"/>
      <dgm:spPr/>
      <dgm:t>
        <a:bodyPr/>
        <a:lstStyle/>
        <a:p>
          <a:endParaRPr lang="en-SG"/>
        </a:p>
      </dgm:t>
    </dgm:pt>
    <dgm:pt modelId="{DB40C44B-21A8-4DCA-8972-1325F8ED35FF}" type="pres">
      <dgm:prSet presAssocID="{3AE724B2-2E9C-4540-B9FC-A126C99A13D1}" presName="Name17" presStyleLbl="parChTrans1D3" presStyleIdx="1" presStyleCnt="2"/>
      <dgm:spPr/>
      <dgm:t>
        <a:bodyPr/>
        <a:lstStyle/>
        <a:p>
          <a:endParaRPr lang="en-SG"/>
        </a:p>
      </dgm:t>
    </dgm:pt>
    <dgm:pt modelId="{135B0212-765C-4072-85BE-5D318E878D94}" type="pres">
      <dgm:prSet presAssocID="{2C694604-2E69-4B14-A1EE-597DFB7732C2}" presName="hierRoot3" presStyleCnt="0"/>
      <dgm:spPr/>
      <dgm:t>
        <a:bodyPr/>
        <a:lstStyle/>
        <a:p>
          <a:endParaRPr lang="en-SG"/>
        </a:p>
      </dgm:t>
    </dgm:pt>
    <dgm:pt modelId="{242DB3D2-CF9E-4F77-B9FF-174F8BCCCB4D}" type="pres">
      <dgm:prSet presAssocID="{2C694604-2E69-4B14-A1EE-597DFB7732C2}" presName="composite3" presStyleCnt="0"/>
      <dgm:spPr/>
      <dgm:t>
        <a:bodyPr/>
        <a:lstStyle/>
        <a:p>
          <a:endParaRPr lang="en-SG"/>
        </a:p>
      </dgm:t>
    </dgm:pt>
    <dgm:pt modelId="{1A783CFF-5F5B-4017-B68D-75F37A6B04D5}" type="pres">
      <dgm:prSet presAssocID="{2C694604-2E69-4B14-A1EE-597DFB7732C2}" presName="background3" presStyleLbl="node3" presStyleIdx="1" presStyleCnt="2"/>
      <dgm:spPr/>
      <dgm:t>
        <a:bodyPr/>
        <a:lstStyle/>
        <a:p>
          <a:endParaRPr lang="en-SG"/>
        </a:p>
      </dgm:t>
    </dgm:pt>
    <dgm:pt modelId="{16910DCC-6317-43DF-AD1F-2143F138C050}" type="pres">
      <dgm:prSet presAssocID="{2C694604-2E69-4B14-A1EE-597DFB7732C2}" presName="text3" presStyleLbl="fgAcc3" presStyleIdx="1" presStyleCnt="2">
        <dgm:presLayoutVars>
          <dgm:chPref val="3"/>
        </dgm:presLayoutVars>
      </dgm:prSet>
      <dgm:spPr/>
      <dgm:t>
        <a:bodyPr/>
        <a:lstStyle/>
        <a:p>
          <a:endParaRPr lang="en-SG"/>
        </a:p>
      </dgm:t>
    </dgm:pt>
    <dgm:pt modelId="{D3BCF021-424B-4576-8496-B674DD7C5BF6}" type="pres">
      <dgm:prSet presAssocID="{2C694604-2E69-4B14-A1EE-597DFB7732C2}" presName="hierChild4" presStyleCnt="0"/>
      <dgm:spPr/>
      <dgm:t>
        <a:bodyPr/>
        <a:lstStyle/>
        <a:p>
          <a:endParaRPr lang="en-SG"/>
        </a:p>
      </dgm:t>
    </dgm:pt>
  </dgm:ptLst>
  <dgm:cxnLst>
    <dgm:cxn modelId="{7F91784A-8713-4C37-B1F7-9CD08A8403C3}" type="presOf" srcId="{E52C2309-7A63-46BA-B3E6-5D368AB1010C}" destId="{B9CF05D6-CF89-43F0-ACD5-963397CB14B1}" srcOrd="0" destOrd="0" presId="urn:microsoft.com/office/officeart/2005/8/layout/hierarchy1"/>
    <dgm:cxn modelId="{B9316F2E-5F1F-4181-93E9-6CD7FEF67DD9}" type="presOf" srcId="{B3559ED8-51AF-47D7-8500-3ABAC6B9B7DC}" destId="{2C9E783D-DF19-4F13-BF05-C8B12D3FF310}" srcOrd="0" destOrd="0" presId="urn:microsoft.com/office/officeart/2005/8/layout/hierarchy1"/>
    <dgm:cxn modelId="{EC084ED0-1DD9-4491-9642-982E04B51DB0}" type="presOf" srcId="{631C48AD-08A1-4E8C-874C-BDA2A65FC508}" destId="{A480B150-ED1E-4E5B-A4B4-E42BE9CCB2CB}" srcOrd="0" destOrd="0" presId="urn:microsoft.com/office/officeart/2005/8/layout/hierarchy1"/>
    <dgm:cxn modelId="{69D5FFF5-5ACC-4B09-862C-02AF429EC140}" type="presOf" srcId="{E6360FB0-A4AD-4F52-B0F4-E0F8FCD5AEA2}" destId="{1275AAC9-CFA7-4348-8DD1-EADDF3C23294}" srcOrd="0" destOrd="0" presId="urn:microsoft.com/office/officeart/2005/8/layout/hierarchy1"/>
    <dgm:cxn modelId="{3D26F468-6309-48B9-994E-1156CFCE1CDD}" srcId="{BF8B847A-9D6F-4FBF-8B55-0B735416077C}" destId="{E52C2309-7A63-46BA-B3E6-5D368AB1010C}" srcOrd="0" destOrd="0" parTransId="{CACAD806-BFB0-4C6D-A09E-3EAA2987BDDB}" sibTransId="{830F7936-F34C-4271-8876-A8BCACEAACC7}"/>
    <dgm:cxn modelId="{78AAD9A8-9D15-4309-9C5A-08F2B4FE125B}" type="presOf" srcId="{2C694604-2E69-4B14-A1EE-597DFB7732C2}" destId="{16910DCC-6317-43DF-AD1F-2143F138C050}" srcOrd="0" destOrd="0" presId="urn:microsoft.com/office/officeart/2005/8/layout/hierarchy1"/>
    <dgm:cxn modelId="{58726A2C-0668-416A-8B4B-20B4F7AB3C2B}" type="presOf" srcId="{3AE724B2-2E9C-4540-B9FC-A126C99A13D1}" destId="{DB40C44B-21A8-4DCA-8972-1325F8ED35FF}" srcOrd="0" destOrd="0" presId="urn:microsoft.com/office/officeart/2005/8/layout/hierarchy1"/>
    <dgm:cxn modelId="{651250BD-A927-42C3-B1C8-3D50B21A4DD5}" srcId="{B3559ED8-51AF-47D7-8500-3ABAC6B9B7DC}" destId="{BF8B847A-9D6F-4FBF-8B55-0B735416077C}" srcOrd="0" destOrd="0" parTransId="{E6360FB0-A4AD-4F52-B0F4-E0F8FCD5AEA2}" sibTransId="{60FCD47C-587F-4F18-A869-CA6D55578A6D}"/>
    <dgm:cxn modelId="{2C549AB8-C02A-493C-8F41-0A67FC22151B}" srcId="{631C48AD-08A1-4E8C-874C-BDA2A65FC508}" destId="{B3559ED8-51AF-47D7-8500-3ABAC6B9B7DC}" srcOrd="0" destOrd="0" parTransId="{3CF720CD-B0C9-442F-B9D3-919BB6746928}" sibTransId="{1BD6F7B8-1C93-454D-B4EB-55DE2601FDF3}"/>
    <dgm:cxn modelId="{AF4235F6-6E71-49C8-8EF5-C6829C5DAA7E}" type="presOf" srcId="{CACAD806-BFB0-4C6D-A09E-3EAA2987BDDB}" destId="{97FA6A3D-CA95-431D-AC83-AB71E3C9EF00}" srcOrd="0" destOrd="0" presId="urn:microsoft.com/office/officeart/2005/8/layout/hierarchy1"/>
    <dgm:cxn modelId="{7591CB9A-2AB5-450A-B096-BB5CC08B0B73}" srcId="{BF8B847A-9D6F-4FBF-8B55-0B735416077C}" destId="{2C694604-2E69-4B14-A1EE-597DFB7732C2}" srcOrd="1" destOrd="0" parTransId="{3AE724B2-2E9C-4540-B9FC-A126C99A13D1}" sibTransId="{34BBDA06-2A07-4606-B9A6-03B2F7C09822}"/>
    <dgm:cxn modelId="{708817E1-5A69-44A9-B353-9DF9732273D5}" type="presOf" srcId="{BF8B847A-9D6F-4FBF-8B55-0B735416077C}" destId="{BD720316-32A7-4219-83E2-CF0483B73AD5}" srcOrd="0" destOrd="0" presId="urn:microsoft.com/office/officeart/2005/8/layout/hierarchy1"/>
    <dgm:cxn modelId="{619B0302-1AE7-4B4C-90C0-511854E4FDAB}" type="presParOf" srcId="{A480B150-ED1E-4E5B-A4B4-E42BE9CCB2CB}" destId="{3C505988-9ED0-45C8-84AA-FE17D01D20FB}" srcOrd="0" destOrd="0" presId="urn:microsoft.com/office/officeart/2005/8/layout/hierarchy1"/>
    <dgm:cxn modelId="{3D273B15-FC0E-4663-8CA7-1C0F18486432}" type="presParOf" srcId="{3C505988-9ED0-45C8-84AA-FE17D01D20FB}" destId="{F25480E0-AC9D-40BE-A384-72629F727AA1}" srcOrd="0" destOrd="0" presId="urn:microsoft.com/office/officeart/2005/8/layout/hierarchy1"/>
    <dgm:cxn modelId="{8F08BB79-CAFC-40AC-8899-EB910883D744}" type="presParOf" srcId="{F25480E0-AC9D-40BE-A384-72629F727AA1}" destId="{7FCC0955-560B-4564-A1D5-2411BE4A775A}" srcOrd="0" destOrd="0" presId="urn:microsoft.com/office/officeart/2005/8/layout/hierarchy1"/>
    <dgm:cxn modelId="{E0985AB0-259E-45C4-8757-319B81AC70B3}" type="presParOf" srcId="{F25480E0-AC9D-40BE-A384-72629F727AA1}" destId="{2C9E783D-DF19-4F13-BF05-C8B12D3FF310}" srcOrd="1" destOrd="0" presId="urn:microsoft.com/office/officeart/2005/8/layout/hierarchy1"/>
    <dgm:cxn modelId="{FE0EA1BC-FBF8-4E85-8029-9A0474801AF5}" type="presParOf" srcId="{3C505988-9ED0-45C8-84AA-FE17D01D20FB}" destId="{E6694B3D-DF64-49B3-ABD2-59565C3CC1E9}" srcOrd="1" destOrd="0" presId="urn:microsoft.com/office/officeart/2005/8/layout/hierarchy1"/>
    <dgm:cxn modelId="{27C35ED3-0845-45C9-B0A4-D9F8083E7269}" type="presParOf" srcId="{E6694B3D-DF64-49B3-ABD2-59565C3CC1E9}" destId="{1275AAC9-CFA7-4348-8DD1-EADDF3C23294}" srcOrd="0" destOrd="0" presId="urn:microsoft.com/office/officeart/2005/8/layout/hierarchy1"/>
    <dgm:cxn modelId="{C2DFCBF0-B3CE-45A3-8B10-57B0E1DD5A98}" type="presParOf" srcId="{E6694B3D-DF64-49B3-ABD2-59565C3CC1E9}" destId="{4DA26EEB-217F-4C5C-A9D1-28643A2E945A}" srcOrd="1" destOrd="0" presId="urn:microsoft.com/office/officeart/2005/8/layout/hierarchy1"/>
    <dgm:cxn modelId="{58E4C872-D0D5-4B49-9D8B-46E220F21686}" type="presParOf" srcId="{4DA26EEB-217F-4C5C-A9D1-28643A2E945A}" destId="{6552C420-33F2-4F09-A250-BA3454B05CC9}" srcOrd="0" destOrd="0" presId="urn:microsoft.com/office/officeart/2005/8/layout/hierarchy1"/>
    <dgm:cxn modelId="{DD96BBAD-014A-4E30-A7F2-C0386172F6EC}" type="presParOf" srcId="{6552C420-33F2-4F09-A250-BA3454B05CC9}" destId="{8577E431-2993-4164-89BF-B5F0EA607AD5}" srcOrd="0" destOrd="0" presId="urn:microsoft.com/office/officeart/2005/8/layout/hierarchy1"/>
    <dgm:cxn modelId="{F420D15E-0B30-469F-A747-2C4EC8490929}" type="presParOf" srcId="{6552C420-33F2-4F09-A250-BA3454B05CC9}" destId="{BD720316-32A7-4219-83E2-CF0483B73AD5}" srcOrd="1" destOrd="0" presId="urn:microsoft.com/office/officeart/2005/8/layout/hierarchy1"/>
    <dgm:cxn modelId="{867DD276-70FD-4FE7-B652-E4A673375162}" type="presParOf" srcId="{4DA26EEB-217F-4C5C-A9D1-28643A2E945A}" destId="{0B79C83D-3E30-40C6-82B3-00B0E390C563}" srcOrd="1" destOrd="0" presId="urn:microsoft.com/office/officeart/2005/8/layout/hierarchy1"/>
    <dgm:cxn modelId="{3F026BDA-FB12-4A73-B846-395DE8D0955E}" type="presParOf" srcId="{0B79C83D-3E30-40C6-82B3-00B0E390C563}" destId="{97FA6A3D-CA95-431D-AC83-AB71E3C9EF00}" srcOrd="0" destOrd="0" presId="urn:microsoft.com/office/officeart/2005/8/layout/hierarchy1"/>
    <dgm:cxn modelId="{FDEA0A0F-4114-40B1-896C-7C2A37B64D0B}" type="presParOf" srcId="{0B79C83D-3E30-40C6-82B3-00B0E390C563}" destId="{7EE131BA-FD74-4612-8EAF-9EEF6E37577D}" srcOrd="1" destOrd="0" presId="urn:microsoft.com/office/officeart/2005/8/layout/hierarchy1"/>
    <dgm:cxn modelId="{4EF95C49-C812-4051-B5E6-1F9F44597DDC}" type="presParOf" srcId="{7EE131BA-FD74-4612-8EAF-9EEF6E37577D}" destId="{63202F39-E80A-46DA-B14D-24047F0029F3}" srcOrd="0" destOrd="0" presId="urn:microsoft.com/office/officeart/2005/8/layout/hierarchy1"/>
    <dgm:cxn modelId="{8B566A61-3C25-42C0-B4A7-77FF219708AD}" type="presParOf" srcId="{63202F39-E80A-46DA-B14D-24047F0029F3}" destId="{331EC576-88E9-4465-9AFD-2BC00842C434}" srcOrd="0" destOrd="0" presId="urn:microsoft.com/office/officeart/2005/8/layout/hierarchy1"/>
    <dgm:cxn modelId="{13A8BC8B-96E9-49A1-9F15-7B48140F452E}" type="presParOf" srcId="{63202F39-E80A-46DA-B14D-24047F0029F3}" destId="{B9CF05D6-CF89-43F0-ACD5-963397CB14B1}" srcOrd="1" destOrd="0" presId="urn:microsoft.com/office/officeart/2005/8/layout/hierarchy1"/>
    <dgm:cxn modelId="{CB3D8D27-453C-4A32-8522-BD3C3B26D386}" type="presParOf" srcId="{7EE131BA-FD74-4612-8EAF-9EEF6E37577D}" destId="{B593356B-4C13-48BA-B3DB-C461123DB0D3}" srcOrd="1" destOrd="0" presId="urn:microsoft.com/office/officeart/2005/8/layout/hierarchy1"/>
    <dgm:cxn modelId="{21862E06-1894-467C-B1E0-62C54000CF94}" type="presParOf" srcId="{0B79C83D-3E30-40C6-82B3-00B0E390C563}" destId="{DB40C44B-21A8-4DCA-8972-1325F8ED35FF}" srcOrd="2" destOrd="0" presId="urn:microsoft.com/office/officeart/2005/8/layout/hierarchy1"/>
    <dgm:cxn modelId="{8629C886-6ED1-43B8-B9C7-C4B8CD702FB2}" type="presParOf" srcId="{0B79C83D-3E30-40C6-82B3-00B0E390C563}" destId="{135B0212-765C-4072-85BE-5D318E878D94}" srcOrd="3" destOrd="0" presId="urn:microsoft.com/office/officeart/2005/8/layout/hierarchy1"/>
    <dgm:cxn modelId="{7DCBCC52-08DD-4DCA-8AA9-7111DCCB2FBE}" type="presParOf" srcId="{135B0212-765C-4072-85BE-5D318E878D94}" destId="{242DB3D2-CF9E-4F77-B9FF-174F8BCCCB4D}" srcOrd="0" destOrd="0" presId="urn:microsoft.com/office/officeart/2005/8/layout/hierarchy1"/>
    <dgm:cxn modelId="{DC5BB1DD-7E92-43BB-837F-F2779C91E998}" type="presParOf" srcId="{242DB3D2-CF9E-4F77-B9FF-174F8BCCCB4D}" destId="{1A783CFF-5F5B-4017-B68D-75F37A6B04D5}" srcOrd="0" destOrd="0" presId="urn:microsoft.com/office/officeart/2005/8/layout/hierarchy1"/>
    <dgm:cxn modelId="{95194600-8C88-4A88-BDA8-20A268013CEE}" type="presParOf" srcId="{242DB3D2-CF9E-4F77-B9FF-174F8BCCCB4D}" destId="{16910DCC-6317-43DF-AD1F-2143F138C050}" srcOrd="1" destOrd="0" presId="urn:microsoft.com/office/officeart/2005/8/layout/hierarchy1"/>
    <dgm:cxn modelId="{FCE7D27F-006E-41A7-8E7C-CC2C1FDA170B}" type="presParOf" srcId="{135B0212-765C-4072-85BE-5D318E878D94}" destId="{D3BCF021-424B-4576-8496-B674DD7C5BF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5536A2-A238-4514-9049-141CFACD7C59}">
      <dsp:nvSpPr>
        <dsp:cNvPr id="0" name=""/>
        <dsp:cNvSpPr/>
      </dsp:nvSpPr>
      <dsp:spPr>
        <a:xfrm>
          <a:off x="2071850" y="747"/>
          <a:ext cx="3373237" cy="422304"/>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SG" sz="1200" kern="1200" dirty="0"/>
            <a:t>Alternative Investment Strategies</a:t>
          </a:r>
        </a:p>
      </dsp:txBody>
      <dsp:txXfrm>
        <a:off x="2084219" y="13116"/>
        <a:ext cx="3348499" cy="397566"/>
      </dsp:txXfrm>
    </dsp:sp>
    <dsp:sp modelId="{D2184594-AF9F-46AE-B7BC-3F6B25DE233D}">
      <dsp:nvSpPr>
        <dsp:cNvPr id="0" name=""/>
        <dsp:cNvSpPr/>
      </dsp:nvSpPr>
      <dsp:spPr>
        <a:xfrm>
          <a:off x="2126644" y="423051"/>
          <a:ext cx="1631824" cy="168921"/>
        </a:xfrm>
        <a:custGeom>
          <a:avLst/>
          <a:gdLst/>
          <a:ahLst/>
          <a:cxnLst/>
          <a:rect l="0" t="0" r="0" b="0"/>
          <a:pathLst>
            <a:path>
              <a:moveTo>
                <a:pt x="1631824" y="0"/>
              </a:moveTo>
              <a:lnTo>
                <a:pt x="1631824" y="84460"/>
              </a:lnTo>
              <a:lnTo>
                <a:pt x="0" y="84460"/>
              </a:lnTo>
              <a:lnTo>
                <a:pt x="0" y="168921"/>
              </a:lnTo>
            </a:path>
          </a:pathLst>
        </a:custGeom>
        <a:noFill/>
        <a:ln w="1905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9EC69F-99D0-4949-96BF-22938BE6DDCC}">
      <dsp:nvSpPr>
        <dsp:cNvPr id="0" name=""/>
        <dsp:cNvSpPr/>
      </dsp:nvSpPr>
      <dsp:spPr>
        <a:xfrm>
          <a:off x="870041" y="591973"/>
          <a:ext cx="2513206" cy="422304"/>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SG" sz="1200" kern="1200" dirty="0"/>
            <a:t>Hedged Strategies</a:t>
          </a:r>
        </a:p>
      </dsp:txBody>
      <dsp:txXfrm>
        <a:off x="882410" y="604342"/>
        <a:ext cx="2488468" cy="397566"/>
      </dsp:txXfrm>
    </dsp:sp>
    <dsp:sp modelId="{2B843468-9ACA-4374-A5E7-FF3FAE57B554}">
      <dsp:nvSpPr>
        <dsp:cNvPr id="0" name=""/>
        <dsp:cNvSpPr/>
      </dsp:nvSpPr>
      <dsp:spPr>
        <a:xfrm>
          <a:off x="891405" y="1014277"/>
          <a:ext cx="1235239" cy="168921"/>
        </a:xfrm>
        <a:custGeom>
          <a:avLst/>
          <a:gdLst/>
          <a:ahLst/>
          <a:cxnLst/>
          <a:rect l="0" t="0" r="0" b="0"/>
          <a:pathLst>
            <a:path>
              <a:moveTo>
                <a:pt x="1235239" y="0"/>
              </a:moveTo>
              <a:lnTo>
                <a:pt x="1235239" y="84460"/>
              </a:lnTo>
              <a:lnTo>
                <a:pt x="0" y="84460"/>
              </a:lnTo>
              <a:lnTo>
                <a:pt x="0" y="168921"/>
              </a:lnTo>
            </a:path>
          </a:pathLst>
        </a:custGeom>
        <a:noFill/>
        <a:ln w="1905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E6EEA3-2E5D-48B0-BA1E-EA5C69D32921}">
      <dsp:nvSpPr>
        <dsp:cNvPr id="0" name=""/>
        <dsp:cNvSpPr/>
      </dsp:nvSpPr>
      <dsp:spPr>
        <a:xfrm>
          <a:off x="574676" y="1183199"/>
          <a:ext cx="633456" cy="422304"/>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SG" sz="600" kern="1200" dirty="0"/>
            <a:t>Opportunistic Equities </a:t>
          </a:r>
        </a:p>
      </dsp:txBody>
      <dsp:txXfrm>
        <a:off x="587045" y="1195568"/>
        <a:ext cx="608718" cy="397566"/>
      </dsp:txXfrm>
    </dsp:sp>
    <dsp:sp modelId="{ABCB4D41-E714-4D08-8BAF-5893639F2D70}">
      <dsp:nvSpPr>
        <dsp:cNvPr id="0" name=""/>
        <dsp:cNvSpPr/>
      </dsp:nvSpPr>
      <dsp:spPr>
        <a:xfrm>
          <a:off x="845685" y="1605503"/>
          <a:ext cx="91440" cy="168921"/>
        </a:xfrm>
        <a:custGeom>
          <a:avLst/>
          <a:gdLst/>
          <a:ahLst/>
          <a:cxnLst/>
          <a:rect l="0" t="0" r="0" b="0"/>
          <a:pathLst>
            <a:path>
              <a:moveTo>
                <a:pt x="45720" y="0"/>
              </a:moveTo>
              <a:lnTo>
                <a:pt x="45720" y="168921"/>
              </a:lnTo>
            </a:path>
          </a:pathLst>
        </a:custGeom>
        <a:noFill/>
        <a:ln w="1905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69D37D-2517-486F-9C75-72198A094A45}">
      <dsp:nvSpPr>
        <dsp:cNvPr id="0" name=""/>
        <dsp:cNvSpPr/>
      </dsp:nvSpPr>
      <dsp:spPr>
        <a:xfrm>
          <a:off x="574676" y="1774425"/>
          <a:ext cx="633456" cy="4223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SG" sz="600" kern="1200" dirty="0"/>
            <a:t>Long/Short Equity</a:t>
          </a:r>
        </a:p>
      </dsp:txBody>
      <dsp:txXfrm>
        <a:off x="587045" y="1786794"/>
        <a:ext cx="608718" cy="397566"/>
      </dsp:txXfrm>
    </dsp:sp>
    <dsp:sp modelId="{C13BBCD6-6930-4926-B181-BE81978CDE7E}">
      <dsp:nvSpPr>
        <dsp:cNvPr id="0" name=""/>
        <dsp:cNvSpPr/>
      </dsp:nvSpPr>
      <dsp:spPr>
        <a:xfrm>
          <a:off x="845685" y="2196729"/>
          <a:ext cx="91440" cy="168921"/>
        </a:xfrm>
        <a:custGeom>
          <a:avLst/>
          <a:gdLst/>
          <a:ahLst/>
          <a:cxnLst/>
          <a:rect l="0" t="0" r="0" b="0"/>
          <a:pathLst>
            <a:path>
              <a:moveTo>
                <a:pt x="45720" y="0"/>
              </a:moveTo>
              <a:lnTo>
                <a:pt x="45720" y="168921"/>
              </a:lnTo>
            </a:path>
          </a:pathLst>
        </a:custGeom>
        <a:noFill/>
        <a:ln w="1905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648E10-E842-40FB-8CEA-AC8956057A6B}">
      <dsp:nvSpPr>
        <dsp:cNvPr id="0" name=""/>
        <dsp:cNvSpPr/>
      </dsp:nvSpPr>
      <dsp:spPr>
        <a:xfrm>
          <a:off x="574676" y="2365650"/>
          <a:ext cx="633456" cy="4223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SG" sz="600" kern="1200" dirty="0"/>
            <a:t>Short Equity</a:t>
          </a:r>
        </a:p>
      </dsp:txBody>
      <dsp:txXfrm>
        <a:off x="587045" y="2378019"/>
        <a:ext cx="608718" cy="397566"/>
      </dsp:txXfrm>
    </dsp:sp>
    <dsp:sp modelId="{C62E6DA5-5CCD-4537-B19F-1ED73CD34232}">
      <dsp:nvSpPr>
        <dsp:cNvPr id="0" name=""/>
        <dsp:cNvSpPr/>
      </dsp:nvSpPr>
      <dsp:spPr>
        <a:xfrm>
          <a:off x="845685" y="2787955"/>
          <a:ext cx="91440" cy="168921"/>
        </a:xfrm>
        <a:custGeom>
          <a:avLst/>
          <a:gdLst/>
          <a:ahLst/>
          <a:cxnLst/>
          <a:rect l="0" t="0" r="0" b="0"/>
          <a:pathLst>
            <a:path>
              <a:moveTo>
                <a:pt x="45720" y="0"/>
              </a:moveTo>
              <a:lnTo>
                <a:pt x="45720" y="168921"/>
              </a:lnTo>
            </a:path>
          </a:pathLst>
        </a:custGeom>
        <a:noFill/>
        <a:ln w="1905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FE3DAA-46FA-47CC-B369-97558DC58075}">
      <dsp:nvSpPr>
        <dsp:cNvPr id="0" name=""/>
        <dsp:cNvSpPr/>
      </dsp:nvSpPr>
      <dsp:spPr>
        <a:xfrm>
          <a:off x="574676" y="2956876"/>
          <a:ext cx="633456" cy="4223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SG" sz="600" kern="1200" dirty="0"/>
            <a:t>Long/Short Sector</a:t>
          </a:r>
        </a:p>
      </dsp:txBody>
      <dsp:txXfrm>
        <a:off x="587045" y="2969245"/>
        <a:ext cx="608718" cy="397566"/>
      </dsp:txXfrm>
    </dsp:sp>
    <dsp:sp modelId="{F0CF822A-DD16-438B-ACB8-9DE4AF8417D4}">
      <dsp:nvSpPr>
        <dsp:cNvPr id="0" name=""/>
        <dsp:cNvSpPr/>
      </dsp:nvSpPr>
      <dsp:spPr>
        <a:xfrm>
          <a:off x="845685" y="3379180"/>
          <a:ext cx="91440" cy="168921"/>
        </a:xfrm>
        <a:custGeom>
          <a:avLst/>
          <a:gdLst/>
          <a:ahLst/>
          <a:cxnLst/>
          <a:rect l="0" t="0" r="0" b="0"/>
          <a:pathLst>
            <a:path>
              <a:moveTo>
                <a:pt x="45720" y="0"/>
              </a:moveTo>
              <a:lnTo>
                <a:pt x="45720" y="168921"/>
              </a:lnTo>
            </a:path>
          </a:pathLst>
        </a:custGeom>
        <a:noFill/>
        <a:ln w="1905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ABC1F8-2CA7-499E-A034-7A57F8EC15C6}">
      <dsp:nvSpPr>
        <dsp:cNvPr id="0" name=""/>
        <dsp:cNvSpPr/>
      </dsp:nvSpPr>
      <dsp:spPr>
        <a:xfrm>
          <a:off x="574676" y="3548102"/>
          <a:ext cx="633456" cy="4223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SG" sz="600" kern="1200" dirty="0"/>
            <a:t>Long /Short International</a:t>
          </a:r>
        </a:p>
      </dsp:txBody>
      <dsp:txXfrm>
        <a:off x="587045" y="3560471"/>
        <a:ext cx="608718" cy="397566"/>
      </dsp:txXfrm>
    </dsp:sp>
    <dsp:sp modelId="{72CCB3F5-EC54-4603-BA1A-2E7659BA8A3A}">
      <dsp:nvSpPr>
        <dsp:cNvPr id="0" name=""/>
        <dsp:cNvSpPr/>
      </dsp:nvSpPr>
      <dsp:spPr>
        <a:xfrm>
          <a:off x="1714898" y="1014277"/>
          <a:ext cx="411746" cy="168921"/>
        </a:xfrm>
        <a:custGeom>
          <a:avLst/>
          <a:gdLst/>
          <a:ahLst/>
          <a:cxnLst/>
          <a:rect l="0" t="0" r="0" b="0"/>
          <a:pathLst>
            <a:path>
              <a:moveTo>
                <a:pt x="411746" y="0"/>
              </a:moveTo>
              <a:lnTo>
                <a:pt x="411746" y="84460"/>
              </a:lnTo>
              <a:lnTo>
                <a:pt x="0" y="84460"/>
              </a:lnTo>
              <a:lnTo>
                <a:pt x="0" y="168921"/>
              </a:lnTo>
            </a:path>
          </a:pathLst>
        </a:custGeom>
        <a:noFill/>
        <a:ln w="1905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E9AA07-1199-45BF-9691-6D9BAEC8CC27}">
      <dsp:nvSpPr>
        <dsp:cNvPr id="0" name=""/>
        <dsp:cNvSpPr/>
      </dsp:nvSpPr>
      <dsp:spPr>
        <a:xfrm>
          <a:off x="1398170" y="1183199"/>
          <a:ext cx="633456" cy="422304"/>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SG" sz="600" kern="1200" dirty="0"/>
            <a:t>Enhanced Fixed Income</a:t>
          </a:r>
        </a:p>
      </dsp:txBody>
      <dsp:txXfrm>
        <a:off x="1410539" y="1195568"/>
        <a:ext cx="608718" cy="397566"/>
      </dsp:txXfrm>
    </dsp:sp>
    <dsp:sp modelId="{6F114A6E-D97F-4547-B34A-5D70E404202C}">
      <dsp:nvSpPr>
        <dsp:cNvPr id="0" name=""/>
        <dsp:cNvSpPr/>
      </dsp:nvSpPr>
      <dsp:spPr>
        <a:xfrm>
          <a:off x="1669178" y="1605503"/>
          <a:ext cx="91440" cy="168921"/>
        </a:xfrm>
        <a:custGeom>
          <a:avLst/>
          <a:gdLst/>
          <a:ahLst/>
          <a:cxnLst/>
          <a:rect l="0" t="0" r="0" b="0"/>
          <a:pathLst>
            <a:path>
              <a:moveTo>
                <a:pt x="45720" y="0"/>
              </a:moveTo>
              <a:lnTo>
                <a:pt x="45720" y="168921"/>
              </a:lnTo>
            </a:path>
          </a:pathLst>
        </a:custGeom>
        <a:noFill/>
        <a:ln w="1905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BD172C-BB21-4CCF-B27F-53CFAE4B22E0}">
      <dsp:nvSpPr>
        <dsp:cNvPr id="0" name=""/>
        <dsp:cNvSpPr/>
      </dsp:nvSpPr>
      <dsp:spPr>
        <a:xfrm>
          <a:off x="1398170" y="1774425"/>
          <a:ext cx="633456" cy="4223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SG" sz="600" kern="1200" dirty="0"/>
            <a:t>Distressed Equities</a:t>
          </a:r>
        </a:p>
      </dsp:txBody>
      <dsp:txXfrm>
        <a:off x="1410539" y="1786794"/>
        <a:ext cx="608718" cy="397566"/>
      </dsp:txXfrm>
    </dsp:sp>
    <dsp:sp modelId="{322CED17-23AD-4E0E-BF81-947C3FB6FA8B}">
      <dsp:nvSpPr>
        <dsp:cNvPr id="0" name=""/>
        <dsp:cNvSpPr/>
      </dsp:nvSpPr>
      <dsp:spPr>
        <a:xfrm>
          <a:off x="1669178" y="2196729"/>
          <a:ext cx="91440" cy="168921"/>
        </a:xfrm>
        <a:custGeom>
          <a:avLst/>
          <a:gdLst/>
          <a:ahLst/>
          <a:cxnLst/>
          <a:rect l="0" t="0" r="0" b="0"/>
          <a:pathLst>
            <a:path>
              <a:moveTo>
                <a:pt x="45720" y="0"/>
              </a:moveTo>
              <a:lnTo>
                <a:pt x="45720" y="168921"/>
              </a:lnTo>
            </a:path>
          </a:pathLst>
        </a:custGeom>
        <a:noFill/>
        <a:ln w="1905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AC056A-427C-4139-B884-93922AF4DB53}">
      <dsp:nvSpPr>
        <dsp:cNvPr id="0" name=""/>
        <dsp:cNvSpPr/>
      </dsp:nvSpPr>
      <dsp:spPr>
        <a:xfrm>
          <a:off x="1398170" y="2365650"/>
          <a:ext cx="633456" cy="4223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SG" sz="600" kern="1200" dirty="0"/>
            <a:t>Global /Emerging Market Debts</a:t>
          </a:r>
        </a:p>
      </dsp:txBody>
      <dsp:txXfrm>
        <a:off x="1410539" y="2378019"/>
        <a:ext cx="608718" cy="397566"/>
      </dsp:txXfrm>
    </dsp:sp>
    <dsp:sp modelId="{92E3E9B5-F75A-4E3B-B88B-6D99CB4FBE70}">
      <dsp:nvSpPr>
        <dsp:cNvPr id="0" name=""/>
        <dsp:cNvSpPr/>
      </dsp:nvSpPr>
      <dsp:spPr>
        <a:xfrm>
          <a:off x="1669178" y="2787955"/>
          <a:ext cx="91440" cy="168921"/>
        </a:xfrm>
        <a:custGeom>
          <a:avLst/>
          <a:gdLst/>
          <a:ahLst/>
          <a:cxnLst/>
          <a:rect l="0" t="0" r="0" b="0"/>
          <a:pathLst>
            <a:path>
              <a:moveTo>
                <a:pt x="45720" y="0"/>
              </a:moveTo>
              <a:lnTo>
                <a:pt x="45720" y="168921"/>
              </a:lnTo>
            </a:path>
          </a:pathLst>
        </a:custGeom>
        <a:noFill/>
        <a:ln w="1905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219693-EDFC-4791-9E4E-44F474E51784}">
      <dsp:nvSpPr>
        <dsp:cNvPr id="0" name=""/>
        <dsp:cNvSpPr/>
      </dsp:nvSpPr>
      <dsp:spPr>
        <a:xfrm>
          <a:off x="1398170" y="2956876"/>
          <a:ext cx="633456" cy="4223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SG" sz="600" kern="1200" dirty="0"/>
            <a:t>Structured Credit</a:t>
          </a:r>
        </a:p>
      </dsp:txBody>
      <dsp:txXfrm>
        <a:off x="1410539" y="2969245"/>
        <a:ext cx="608718" cy="397566"/>
      </dsp:txXfrm>
    </dsp:sp>
    <dsp:sp modelId="{3DA8722E-66E0-426C-A85F-E29E1FCAABDB}">
      <dsp:nvSpPr>
        <dsp:cNvPr id="0" name=""/>
        <dsp:cNvSpPr/>
      </dsp:nvSpPr>
      <dsp:spPr>
        <a:xfrm>
          <a:off x="1669178" y="3379180"/>
          <a:ext cx="91440" cy="168921"/>
        </a:xfrm>
        <a:custGeom>
          <a:avLst/>
          <a:gdLst/>
          <a:ahLst/>
          <a:cxnLst/>
          <a:rect l="0" t="0" r="0" b="0"/>
          <a:pathLst>
            <a:path>
              <a:moveTo>
                <a:pt x="45720" y="0"/>
              </a:moveTo>
              <a:lnTo>
                <a:pt x="45720" y="168921"/>
              </a:lnTo>
            </a:path>
          </a:pathLst>
        </a:custGeom>
        <a:noFill/>
        <a:ln w="1905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34BD36-446E-420D-A699-925C5983C420}">
      <dsp:nvSpPr>
        <dsp:cNvPr id="0" name=""/>
        <dsp:cNvSpPr/>
      </dsp:nvSpPr>
      <dsp:spPr>
        <a:xfrm>
          <a:off x="1398170" y="3548102"/>
          <a:ext cx="633456" cy="4223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SG" sz="600" kern="1200" dirty="0"/>
            <a:t>Long/Short Credit</a:t>
          </a:r>
        </a:p>
      </dsp:txBody>
      <dsp:txXfrm>
        <a:off x="1410539" y="3560471"/>
        <a:ext cx="608718" cy="397566"/>
      </dsp:txXfrm>
    </dsp:sp>
    <dsp:sp modelId="{8B049AC9-6E0F-40D8-8C38-DB75FFABDE6D}">
      <dsp:nvSpPr>
        <dsp:cNvPr id="0" name=""/>
        <dsp:cNvSpPr/>
      </dsp:nvSpPr>
      <dsp:spPr>
        <a:xfrm>
          <a:off x="1669178" y="3970406"/>
          <a:ext cx="91440" cy="168921"/>
        </a:xfrm>
        <a:custGeom>
          <a:avLst/>
          <a:gdLst/>
          <a:ahLst/>
          <a:cxnLst/>
          <a:rect l="0" t="0" r="0" b="0"/>
          <a:pathLst>
            <a:path>
              <a:moveTo>
                <a:pt x="45720" y="0"/>
              </a:moveTo>
              <a:lnTo>
                <a:pt x="45720" y="168921"/>
              </a:lnTo>
            </a:path>
          </a:pathLst>
        </a:custGeom>
        <a:noFill/>
        <a:ln w="1905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E4873B-5C06-49F3-A33A-B398437327C3}">
      <dsp:nvSpPr>
        <dsp:cNvPr id="0" name=""/>
        <dsp:cNvSpPr/>
      </dsp:nvSpPr>
      <dsp:spPr>
        <a:xfrm>
          <a:off x="1398170" y="4139328"/>
          <a:ext cx="633456" cy="4223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SG" sz="600" kern="1200" dirty="0"/>
            <a:t>Leveraged Loans</a:t>
          </a:r>
        </a:p>
      </dsp:txBody>
      <dsp:txXfrm>
        <a:off x="1410539" y="4151697"/>
        <a:ext cx="608718" cy="397566"/>
      </dsp:txXfrm>
    </dsp:sp>
    <dsp:sp modelId="{BA90EBC7-8721-4900-AE88-33BC96EAB8C2}">
      <dsp:nvSpPr>
        <dsp:cNvPr id="0" name=""/>
        <dsp:cNvSpPr/>
      </dsp:nvSpPr>
      <dsp:spPr>
        <a:xfrm>
          <a:off x="1669178" y="4561632"/>
          <a:ext cx="91440" cy="168921"/>
        </a:xfrm>
        <a:custGeom>
          <a:avLst/>
          <a:gdLst/>
          <a:ahLst/>
          <a:cxnLst/>
          <a:rect l="0" t="0" r="0" b="0"/>
          <a:pathLst>
            <a:path>
              <a:moveTo>
                <a:pt x="45720" y="0"/>
              </a:moveTo>
              <a:lnTo>
                <a:pt x="45720" y="168921"/>
              </a:lnTo>
            </a:path>
          </a:pathLst>
        </a:custGeom>
        <a:noFill/>
        <a:ln w="1905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80CC03-E8BD-484E-A2C8-1DFDC63228BC}">
      <dsp:nvSpPr>
        <dsp:cNvPr id="0" name=""/>
        <dsp:cNvSpPr/>
      </dsp:nvSpPr>
      <dsp:spPr>
        <a:xfrm>
          <a:off x="1398170" y="4730554"/>
          <a:ext cx="633456" cy="4223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SG" sz="600" kern="1200" dirty="0"/>
            <a:t>Loan Origination</a:t>
          </a:r>
        </a:p>
      </dsp:txBody>
      <dsp:txXfrm>
        <a:off x="1410539" y="4742923"/>
        <a:ext cx="608718" cy="397566"/>
      </dsp:txXfrm>
    </dsp:sp>
    <dsp:sp modelId="{7177D593-E2A6-46E4-9F5C-1D80F8BF6155}">
      <dsp:nvSpPr>
        <dsp:cNvPr id="0" name=""/>
        <dsp:cNvSpPr/>
      </dsp:nvSpPr>
      <dsp:spPr>
        <a:xfrm>
          <a:off x="2126644" y="1014277"/>
          <a:ext cx="411746" cy="168921"/>
        </a:xfrm>
        <a:custGeom>
          <a:avLst/>
          <a:gdLst/>
          <a:ahLst/>
          <a:cxnLst/>
          <a:rect l="0" t="0" r="0" b="0"/>
          <a:pathLst>
            <a:path>
              <a:moveTo>
                <a:pt x="0" y="0"/>
              </a:moveTo>
              <a:lnTo>
                <a:pt x="0" y="84460"/>
              </a:lnTo>
              <a:lnTo>
                <a:pt x="411746" y="84460"/>
              </a:lnTo>
              <a:lnTo>
                <a:pt x="411746" y="168921"/>
              </a:lnTo>
            </a:path>
          </a:pathLst>
        </a:custGeom>
        <a:noFill/>
        <a:ln w="1905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D45BEF-3C0D-4987-911E-5F7A9592570D}">
      <dsp:nvSpPr>
        <dsp:cNvPr id="0" name=""/>
        <dsp:cNvSpPr/>
      </dsp:nvSpPr>
      <dsp:spPr>
        <a:xfrm>
          <a:off x="2221663" y="1183199"/>
          <a:ext cx="633456" cy="422304"/>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SG" sz="600" kern="1200" dirty="0"/>
            <a:t>Absolute Returns</a:t>
          </a:r>
        </a:p>
      </dsp:txBody>
      <dsp:txXfrm>
        <a:off x="2234032" y="1195568"/>
        <a:ext cx="608718" cy="397566"/>
      </dsp:txXfrm>
    </dsp:sp>
    <dsp:sp modelId="{11759437-D7DF-4D08-9D06-74CDB3303890}">
      <dsp:nvSpPr>
        <dsp:cNvPr id="0" name=""/>
        <dsp:cNvSpPr/>
      </dsp:nvSpPr>
      <dsp:spPr>
        <a:xfrm>
          <a:off x="2492671" y="1605503"/>
          <a:ext cx="91440" cy="168921"/>
        </a:xfrm>
        <a:custGeom>
          <a:avLst/>
          <a:gdLst/>
          <a:ahLst/>
          <a:cxnLst/>
          <a:rect l="0" t="0" r="0" b="0"/>
          <a:pathLst>
            <a:path>
              <a:moveTo>
                <a:pt x="45720" y="0"/>
              </a:moveTo>
              <a:lnTo>
                <a:pt x="45720" y="168921"/>
              </a:lnTo>
            </a:path>
          </a:pathLst>
        </a:custGeom>
        <a:noFill/>
        <a:ln w="1905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446821-2BA7-444A-B5A8-F936F608F137}">
      <dsp:nvSpPr>
        <dsp:cNvPr id="0" name=""/>
        <dsp:cNvSpPr/>
      </dsp:nvSpPr>
      <dsp:spPr>
        <a:xfrm>
          <a:off x="2221663" y="1774425"/>
          <a:ext cx="633456" cy="4223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SG" sz="600" kern="1200" dirty="0"/>
            <a:t>Equity Market Neutral</a:t>
          </a:r>
        </a:p>
      </dsp:txBody>
      <dsp:txXfrm>
        <a:off x="2234032" y="1786794"/>
        <a:ext cx="608718" cy="397566"/>
      </dsp:txXfrm>
    </dsp:sp>
    <dsp:sp modelId="{330C792B-6AFC-445F-A47E-8947CF1DB9B6}">
      <dsp:nvSpPr>
        <dsp:cNvPr id="0" name=""/>
        <dsp:cNvSpPr/>
      </dsp:nvSpPr>
      <dsp:spPr>
        <a:xfrm>
          <a:off x="2492671" y="2196729"/>
          <a:ext cx="91440" cy="168921"/>
        </a:xfrm>
        <a:custGeom>
          <a:avLst/>
          <a:gdLst/>
          <a:ahLst/>
          <a:cxnLst/>
          <a:rect l="0" t="0" r="0" b="0"/>
          <a:pathLst>
            <a:path>
              <a:moveTo>
                <a:pt x="45720" y="0"/>
              </a:moveTo>
              <a:lnTo>
                <a:pt x="45720" y="168921"/>
              </a:lnTo>
            </a:path>
          </a:pathLst>
        </a:custGeom>
        <a:noFill/>
        <a:ln w="1905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C206FA-3882-4B08-B092-13624BDD1105}">
      <dsp:nvSpPr>
        <dsp:cNvPr id="0" name=""/>
        <dsp:cNvSpPr/>
      </dsp:nvSpPr>
      <dsp:spPr>
        <a:xfrm>
          <a:off x="2221663" y="2365650"/>
          <a:ext cx="633456" cy="4223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SG" sz="600" kern="1200" dirty="0"/>
            <a:t>Convertible Arbitrage</a:t>
          </a:r>
        </a:p>
      </dsp:txBody>
      <dsp:txXfrm>
        <a:off x="2234032" y="2378019"/>
        <a:ext cx="608718" cy="397566"/>
      </dsp:txXfrm>
    </dsp:sp>
    <dsp:sp modelId="{80E29FD3-7858-4BAD-9E48-BB8F3AF1446A}">
      <dsp:nvSpPr>
        <dsp:cNvPr id="0" name=""/>
        <dsp:cNvSpPr/>
      </dsp:nvSpPr>
      <dsp:spPr>
        <a:xfrm>
          <a:off x="2492671" y="2787955"/>
          <a:ext cx="91440" cy="168921"/>
        </a:xfrm>
        <a:custGeom>
          <a:avLst/>
          <a:gdLst/>
          <a:ahLst/>
          <a:cxnLst/>
          <a:rect l="0" t="0" r="0" b="0"/>
          <a:pathLst>
            <a:path>
              <a:moveTo>
                <a:pt x="45720" y="0"/>
              </a:moveTo>
              <a:lnTo>
                <a:pt x="45720" y="168921"/>
              </a:lnTo>
            </a:path>
          </a:pathLst>
        </a:custGeom>
        <a:noFill/>
        <a:ln w="1905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EABE5F-CF13-4FB4-89FA-DBF75BD51E2E}">
      <dsp:nvSpPr>
        <dsp:cNvPr id="0" name=""/>
        <dsp:cNvSpPr/>
      </dsp:nvSpPr>
      <dsp:spPr>
        <a:xfrm>
          <a:off x="2221663" y="2956876"/>
          <a:ext cx="633456" cy="4223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SG" sz="600" kern="1200" dirty="0"/>
            <a:t>Fixed Income Arbitrage</a:t>
          </a:r>
        </a:p>
      </dsp:txBody>
      <dsp:txXfrm>
        <a:off x="2234032" y="2969245"/>
        <a:ext cx="608718" cy="397566"/>
      </dsp:txXfrm>
    </dsp:sp>
    <dsp:sp modelId="{EDAAEE98-0453-41F9-A107-307F7C48EAAF}">
      <dsp:nvSpPr>
        <dsp:cNvPr id="0" name=""/>
        <dsp:cNvSpPr/>
      </dsp:nvSpPr>
      <dsp:spPr>
        <a:xfrm>
          <a:off x="2492671" y="3379180"/>
          <a:ext cx="91440" cy="168921"/>
        </a:xfrm>
        <a:custGeom>
          <a:avLst/>
          <a:gdLst/>
          <a:ahLst/>
          <a:cxnLst/>
          <a:rect l="0" t="0" r="0" b="0"/>
          <a:pathLst>
            <a:path>
              <a:moveTo>
                <a:pt x="45720" y="0"/>
              </a:moveTo>
              <a:lnTo>
                <a:pt x="45720" y="168921"/>
              </a:lnTo>
            </a:path>
          </a:pathLst>
        </a:custGeom>
        <a:noFill/>
        <a:ln w="1905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1F99BD-A219-423C-9B4F-03C61BAAB4E9}">
      <dsp:nvSpPr>
        <dsp:cNvPr id="0" name=""/>
        <dsp:cNvSpPr/>
      </dsp:nvSpPr>
      <dsp:spPr>
        <a:xfrm>
          <a:off x="2221663" y="3548102"/>
          <a:ext cx="633456" cy="4223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SG" sz="600" kern="1200" dirty="0"/>
            <a:t>Statistical </a:t>
          </a:r>
          <a:r>
            <a:rPr lang="en-SG" sz="600" kern="1200" dirty="0" err="1"/>
            <a:t>Arrbitrage</a:t>
          </a:r>
          <a:endParaRPr lang="en-SG" sz="600" kern="1200" dirty="0"/>
        </a:p>
      </dsp:txBody>
      <dsp:txXfrm>
        <a:off x="2234032" y="3560471"/>
        <a:ext cx="608718" cy="397566"/>
      </dsp:txXfrm>
    </dsp:sp>
    <dsp:sp modelId="{F18FE8E6-887B-49F5-BDAE-9359C6DA5FA8}">
      <dsp:nvSpPr>
        <dsp:cNvPr id="0" name=""/>
        <dsp:cNvSpPr/>
      </dsp:nvSpPr>
      <dsp:spPr>
        <a:xfrm>
          <a:off x="2492671" y="3970406"/>
          <a:ext cx="91440" cy="168921"/>
        </a:xfrm>
        <a:custGeom>
          <a:avLst/>
          <a:gdLst/>
          <a:ahLst/>
          <a:cxnLst/>
          <a:rect l="0" t="0" r="0" b="0"/>
          <a:pathLst>
            <a:path>
              <a:moveTo>
                <a:pt x="45720" y="0"/>
              </a:moveTo>
              <a:lnTo>
                <a:pt x="45720" y="168921"/>
              </a:lnTo>
            </a:path>
          </a:pathLst>
        </a:custGeom>
        <a:noFill/>
        <a:ln w="1905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D68E10-B8A9-43A3-8F13-A3891CF9AFC8}">
      <dsp:nvSpPr>
        <dsp:cNvPr id="0" name=""/>
        <dsp:cNvSpPr/>
      </dsp:nvSpPr>
      <dsp:spPr>
        <a:xfrm>
          <a:off x="2221663" y="4139328"/>
          <a:ext cx="633456" cy="4223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SG" sz="600" kern="1200" dirty="0"/>
            <a:t>Event Driven</a:t>
          </a:r>
        </a:p>
      </dsp:txBody>
      <dsp:txXfrm>
        <a:off x="2234032" y="4151697"/>
        <a:ext cx="608718" cy="397566"/>
      </dsp:txXfrm>
    </dsp:sp>
    <dsp:sp modelId="{6F59BEBA-A136-455B-8F79-6E0980079A62}">
      <dsp:nvSpPr>
        <dsp:cNvPr id="0" name=""/>
        <dsp:cNvSpPr/>
      </dsp:nvSpPr>
      <dsp:spPr>
        <a:xfrm>
          <a:off x="2126644" y="1014277"/>
          <a:ext cx="1235239" cy="168921"/>
        </a:xfrm>
        <a:custGeom>
          <a:avLst/>
          <a:gdLst/>
          <a:ahLst/>
          <a:cxnLst/>
          <a:rect l="0" t="0" r="0" b="0"/>
          <a:pathLst>
            <a:path>
              <a:moveTo>
                <a:pt x="0" y="0"/>
              </a:moveTo>
              <a:lnTo>
                <a:pt x="0" y="84460"/>
              </a:lnTo>
              <a:lnTo>
                <a:pt x="1235239" y="84460"/>
              </a:lnTo>
              <a:lnTo>
                <a:pt x="1235239" y="168921"/>
              </a:lnTo>
            </a:path>
          </a:pathLst>
        </a:custGeom>
        <a:noFill/>
        <a:ln w="1905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90CA96-D1B9-4AD2-B607-D3C2865693B5}">
      <dsp:nvSpPr>
        <dsp:cNvPr id="0" name=""/>
        <dsp:cNvSpPr/>
      </dsp:nvSpPr>
      <dsp:spPr>
        <a:xfrm>
          <a:off x="3045156" y="1183199"/>
          <a:ext cx="633456" cy="422304"/>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SG" sz="600" kern="1200" dirty="0"/>
            <a:t>Tactical Trading</a:t>
          </a:r>
        </a:p>
      </dsp:txBody>
      <dsp:txXfrm>
        <a:off x="3057525" y="1195568"/>
        <a:ext cx="608718" cy="397566"/>
      </dsp:txXfrm>
    </dsp:sp>
    <dsp:sp modelId="{107C012E-76B0-46E6-9B23-A918AAA2ABEB}">
      <dsp:nvSpPr>
        <dsp:cNvPr id="0" name=""/>
        <dsp:cNvSpPr/>
      </dsp:nvSpPr>
      <dsp:spPr>
        <a:xfrm>
          <a:off x="3316164" y="1605503"/>
          <a:ext cx="91440" cy="168921"/>
        </a:xfrm>
        <a:custGeom>
          <a:avLst/>
          <a:gdLst/>
          <a:ahLst/>
          <a:cxnLst/>
          <a:rect l="0" t="0" r="0" b="0"/>
          <a:pathLst>
            <a:path>
              <a:moveTo>
                <a:pt x="45720" y="0"/>
              </a:moveTo>
              <a:lnTo>
                <a:pt x="45720" y="168921"/>
              </a:lnTo>
            </a:path>
          </a:pathLst>
        </a:custGeom>
        <a:noFill/>
        <a:ln w="1905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E0BB5B-A585-4AD0-867B-7F79F94F16E3}">
      <dsp:nvSpPr>
        <dsp:cNvPr id="0" name=""/>
        <dsp:cNvSpPr/>
      </dsp:nvSpPr>
      <dsp:spPr>
        <a:xfrm>
          <a:off x="3045156" y="1774425"/>
          <a:ext cx="633456" cy="4223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SG" sz="600" kern="1200" dirty="0"/>
            <a:t>Commodities</a:t>
          </a:r>
        </a:p>
      </dsp:txBody>
      <dsp:txXfrm>
        <a:off x="3057525" y="1786794"/>
        <a:ext cx="608718" cy="397566"/>
      </dsp:txXfrm>
    </dsp:sp>
    <dsp:sp modelId="{66F117BE-53BA-43E4-954A-52D6FADD467A}">
      <dsp:nvSpPr>
        <dsp:cNvPr id="0" name=""/>
        <dsp:cNvSpPr/>
      </dsp:nvSpPr>
      <dsp:spPr>
        <a:xfrm>
          <a:off x="3316164" y="2196729"/>
          <a:ext cx="91440" cy="168921"/>
        </a:xfrm>
        <a:custGeom>
          <a:avLst/>
          <a:gdLst/>
          <a:ahLst/>
          <a:cxnLst/>
          <a:rect l="0" t="0" r="0" b="0"/>
          <a:pathLst>
            <a:path>
              <a:moveTo>
                <a:pt x="45720" y="0"/>
              </a:moveTo>
              <a:lnTo>
                <a:pt x="45720" y="168921"/>
              </a:lnTo>
            </a:path>
          </a:pathLst>
        </a:custGeom>
        <a:noFill/>
        <a:ln w="1905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231D33-D23D-4FB7-A7F8-9D48F365BBF8}">
      <dsp:nvSpPr>
        <dsp:cNvPr id="0" name=""/>
        <dsp:cNvSpPr/>
      </dsp:nvSpPr>
      <dsp:spPr>
        <a:xfrm>
          <a:off x="3045156" y="2365650"/>
          <a:ext cx="633456" cy="4223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SG" sz="600" kern="1200" dirty="0"/>
            <a:t>Global Macro</a:t>
          </a:r>
        </a:p>
      </dsp:txBody>
      <dsp:txXfrm>
        <a:off x="3057525" y="2378019"/>
        <a:ext cx="608718" cy="397566"/>
      </dsp:txXfrm>
    </dsp:sp>
    <dsp:sp modelId="{B69B8CCD-15B5-4841-9A63-26CEBB6DFF34}">
      <dsp:nvSpPr>
        <dsp:cNvPr id="0" name=""/>
        <dsp:cNvSpPr/>
      </dsp:nvSpPr>
      <dsp:spPr>
        <a:xfrm>
          <a:off x="3316164" y="2787955"/>
          <a:ext cx="91440" cy="168921"/>
        </a:xfrm>
        <a:custGeom>
          <a:avLst/>
          <a:gdLst/>
          <a:ahLst/>
          <a:cxnLst/>
          <a:rect l="0" t="0" r="0" b="0"/>
          <a:pathLst>
            <a:path>
              <a:moveTo>
                <a:pt x="45720" y="0"/>
              </a:moveTo>
              <a:lnTo>
                <a:pt x="45720" y="168921"/>
              </a:lnTo>
            </a:path>
          </a:pathLst>
        </a:custGeom>
        <a:noFill/>
        <a:ln w="1905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41010C-9425-4165-8DF1-50B86DD2B326}">
      <dsp:nvSpPr>
        <dsp:cNvPr id="0" name=""/>
        <dsp:cNvSpPr/>
      </dsp:nvSpPr>
      <dsp:spPr>
        <a:xfrm>
          <a:off x="3045156" y="2956876"/>
          <a:ext cx="633456" cy="4223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SG" sz="600" kern="1200" dirty="0"/>
            <a:t>Managed Futures</a:t>
          </a:r>
        </a:p>
      </dsp:txBody>
      <dsp:txXfrm>
        <a:off x="3057525" y="2969245"/>
        <a:ext cx="608718" cy="397566"/>
      </dsp:txXfrm>
    </dsp:sp>
    <dsp:sp modelId="{E7AFD4C5-AF29-482F-B28B-A350CE87D4E2}">
      <dsp:nvSpPr>
        <dsp:cNvPr id="0" name=""/>
        <dsp:cNvSpPr/>
      </dsp:nvSpPr>
      <dsp:spPr>
        <a:xfrm>
          <a:off x="3758469" y="423051"/>
          <a:ext cx="1662148" cy="168921"/>
        </a:xfrm>
        <a:custGeom>
          <a:avLst/>
          <a:gdLst/>
          <a:ahLst/>
          <a:cxnLst/>
          <a:rect l="0" t="0" r="0" b="0"/>
          <a:pathLst>
            <a:path>
              <a:moveTo>
                <a:pt x="0" y="0"/>
              </a:moveTo>
              <a:lnTo>
                <a:pt x="0" y="84460"/>
              </a:lnTo>
              <a:lnTo>
                <a:pt x="1662148" y="84460"/>
              </a:lnTo>
              <a:lnTo>
                <a:pt x="1662148" y="168921"/>
              </a:lnTo>
            </a:path>
          </a:pathLst>
        </a:custGeom>
        <a:noFill/>
        <a:ln w="1905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647786-55A7-45E2-8815-07B612533C86}">
      <dsp:nvSpPr>
        <dsp:cNvPr id="0" name=""/>
        <dsp:cNvSpPr/>
      </dsp:nvSpPr>
      <dsp:spPr>
        <a:xfrm>
          <a:off x="4194338" y="591973"/>
          <a:ext cx="2452559" cy="422304"/>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SG" sz="1200" kern="1200" dirty="0"/>
            <a:t>Private Investment Strategies</a:t>
          </a:r>
        </a:p>
      </dsp:txBody>
      <dsp:txXfrm>
        <a:off x="4206707" y="604342"/>
        <a:ext cx="2427821" cy="397566"/>
      </dsp:txXfrm>
    </dsp:sp>
    <dsp:sp modelId="{C4A7F8B1-88CB-4417-8122-98E7698D2B82}">
      <dsp:nvSpPr>
        <dsp:cNvPr id="0" name=""/>
        <dsp:cNvSpPr/>
      </dsp:nvSpPr>
      <dsp:spPr>
        <a:xfrm>
          <a:off x="4185377" y="1014277"/>
          <a:ext cx="1235239" cy="168921"/>
        </a:xfrm>
        <a:custGeom>
          <a:avLst/>
          <a:gdLst/>
          <a:ahLst/>
          <a:cxnLst/>
          <a:rect l="0" t="0" r="0" b="0"/>
          <a:pathLst>
            <a:path>
              <a:moveTo>
                <a:pt x="1235239" y="0"/>
              </a:moveTo>
              <a:lnTo>
                <a:pt x="1235239" y="84460"/>
              </a:lnTo>
              <a:lnTo>
                <a:pt x="0" y="84460"/>
              </a:lnTo>
              <a:lnTo>
                <a:pt x="0" y="168921"/>
              </a:lnTo>
            </a:path>
          </a:pathLst>
        </a:custGeom>
        <a:noFill/>
        <a:ln w="1905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6E9FE3-E9E5-4C23-B928-4A0824757EF2}">
      <dsp:nvSpPr>
        <dsp:cNvPr id="0" name=""/>
        <dsp:cNvSpPr/>
      </dsp:nvSpPr>
      <dsp:spPr>
        <a:xfrm>
          <a:off x="3868649" y="1183199"/>
          <a:ext cx="633456" cy="422304"/>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SG" sz="600" kern="1200" dirty="0"/>
            <a:t>Real Estate</a:t>
          </a:r>
        </a:p>
      </dsp:txBody>
      <dsp:txXfrm>
        <a:off x="3881018" y="1195568"/>
        <a:ext cx="608718" cy="397566"/>
      </dsp:txXfrm>
    </dsp:sp>
    <dsp:sp modelId="{A5FDBF04-1361-4DC8-B494-A2DDCC8D8FBD}">
      <dsp:nvSpPr>
        <dsp:cNvPr id="0" name=""/>
        <dsp:cNvSpPr/>
      </dsp:nvSpPr>
      <dsp:spPr>
        <a:xfrm>
          <a:off x="5008870" y="1014277"/>
          <a:ext cx="411746" cy="168921"/>
        </a:xfrm>
        <a:custGeom>
          <a:avLst/>
          <a:gdLst/>
          <a:ahLst/>
          <a:cxnLst/>
          <a:rect l="0" t="0" r="0" b="0"/>
          <a:pathLst>
            <a:path>
              <a:moveTo>
                <a:pt x="411746" y="0"/>
              </a:moveTo>
              <a:lnTo>
                <a:pt x="411746" y="84460"/>
              </a:lnTo>
              <a:lnTo>
                <a:pt x="0" y="84460"/>
              </a:lnTo>
              <a:lnTo>
                <a:pt x="0" y="168921"/>
              </a:lnTo>
            </a:path>
          </a:pathLst>
        </a:custGeom>
        <a:noFill/>
        <a:ln w="1905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390C71-0A79-4898-AEBB-797FBBA56865}">
      <dsp:nvSpPr>
        <dsp:cNvPr id="0" name=""/>
        <dsp:cNvSpPr/>
      </dsp:nvSpPr>
      <dsp:spPr>
        <a:xfrm>
          <a:off x="4692142" y="1183199"/>
          <a:ext cx="633456" cy="422304"/>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SG" sz="600" kern="1200" dirty="0"/>
            <a:t>Buyouts</a:t>
          </a:r>
        </a:p>
      </dsp:txBody>
      <dsp:txXfrm>
        <a:off x="4704511" y="1195568"/>
        <a:ext cx="608718" cy="397566"/>
      </dsp:txXfrm>
    </dsp:sp>
    <dsp:sp modelId="{D15928EB-B3D2-416A-B8CD-07E8723F9216}">
      <dsp:nvSpPr>
        <dsp:cNvPr id="0" name=""/>
        <dsp:cNvSpPr/>
      </dsp:nvSpPr>
      <dsp:spPr>
        <a:xfrm>
          <a:off x="4963150" y="1605503"/>
          <a:ext cx="91440" cy="168921"/>
        </a:xfrm>
        <a:custGeom>
          <a:avLst/>
          <a:gdLst/>
          <a:ahLst/>
          <a:cxnLst/>
          <a:rect l="0" t="0" r="0" b="0"/>
          <a:pathLst>
            <a:path>
              <a:moveTo>
                <a:pt x="45720" y="0"/>
              </a:moveTo>
              <a:lnTo>
                <a:pt x="45720" y="168921"/>
              </a:lnTo>
            </a:path>
          </a:pathLst>
        </a:custGeom>
        <a:noFill/>
        <a:ln w="1905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FC3277-26AE-4189-8DC2-1B3DDA0AED7E}">
      <dsp:nvSpPr>
        <dsp:cNvPr id="0" name=""/>
        <dsp:cNvSpPr/>
      </dsp:nvSpPr>
      <dsp:spPr>
        <a:xfrm>
          <a:off x="4692142" y="1774425"/>
          <a:ext cx="633456" cy="4223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SG" sz="600" kern="1200" dirty="0"/>
            <a:t>Growth Capital</a:t>
          </a:r>
        </a:p>
      </dsp:txBody>
      <dsp:txXfrm>
        <a:off x="4704511" y="1786794"/>
        <a:ext cx="608718" cy="397566"/>
      </dsp:txXfrm>
    </dsp:sp>
    <dsp:sp modelId="{8DE39287-B901-416E-BBC8-E8BAB84B42A6}">
      <dsp:nvSpPr>
        <dsp:cNvPr id="0" name=""/>
        <dsp:cNvSpPr/>
      </dsp:nvSpPr>
      <dsp:spPr>
        <a:xfrm>
          <a:off x="4963150" y="2196729"/>
          <a:ext cx="91440" cy="168921"/>
        </a:xfrm>
        <a:custGeom>
          <a:avLst/>
          <a:gdLst/>
          <a:ahLst/>
          <a:cxnLst/>
          <a:rect l="0" t="0" r="0" b="0"/>
          <a:pathLst>
            <a:path>
              <a:moveTo>
                <a:pt x="45720" y="0"/>
              </a:moveTo>
              <a:lnTo>
                <a:pt x="45720" y="168921"/>
              </a:lnTo>
            </a:path>
          </a:pathLst>
        </a:custGeom>
        <a:noFill/>
        <a:ln w="1905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A6BBCF-1781-463A-8061-DAC3D495CEA3}">
      <dsp:nvSpPr>
        <dsp:cNvPr id="0" name=""/>
        <dsp:cNvSpPr/>
      </dsp:nvSpPr>
      <dsp:spPr>
        <a:xfrm>
          <a:off x="4692142" y="2365650"/>
          <a:ext cx="633456" cy="4223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SG" sz="600" kern="1200" dirty="0"/>
            <a:t>Venture Capital</a:t>
          </a:r>
        </a:p>
      </dsp:txBody>
      <dsp:txXfrm>
        <a:off x="4704511" y="2378019"/>
        <a:ext cx="608718" cy="397566"/>
      </dsp:txXfrm>
    </dsp:sp>
    <dsp:sp modelId="{CF09AF2E-6576-43B3-B75B-72CABB32DF33}">
      <dsp:nvSpPr>
        <dsp:cNvPr id="0" name=""/>
        <dsp:cNvSpPr/>
      </dsp:nvSpPr>
      <dsp:spPr>
        <a:xfrm>
          <a:off x="4963150" y="2787955"/>
          <a:ext cx="91440" cy="168921"/>
        </a:xfrm>
        <a:custGeom>
          <a:avLst/>
          <a:gdLst/>
          <a:ahLst/>
          <a:cxnLst/>
          <a:rect l="0" t="0" r="0" b="0"/>
          <a:pathLst>
            <a:path>
              <a:moveTo>
                <a:pt x="45720" y="0"/>
              </a:moveTo>
              <a:lnTo>
                <a:pt x="45720" y="168921"/>
              </a:lnTo>
            </a:path>
          </a:pathLst>
        </a:custGeom>
        <a:noFill/>
        <a:ln w="1905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FF0491-8503-4AE2-AA1B-9AFBF7450DB4}">
      <dsp:nvSpPr>
        <dsp:cNvPr id="0" name=""/>
        <dsp:cNvSpPr/>
      </dsp:nvSpPr>
      <dsp:spPr>
        <a:xfrm>
          <a:off x="4692142" y="2956876"/>
          <a:ext cx="633456" cy="4223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SG" sz="600" kern="1200" dirty="0"/>
            <a:t>Private Debt</a:t>
          </a:r>
        </a:p>
      </dsp:txBody>
      <dsp:txXfrm>
        <a:off x="4704511" y="2969245"/>
        <a:ext cx="608718" cy="397566"/>
      </dsp:txXfrm>
    </dsp:sp>
    <dsp:sp modelId="{CAB2847F-C8E1-41A0-8F6E-4CAEA072C2CD}">
      <dsp:nvSpPr>
        <dsp:cNvPr id="0" name=""/>
        <dsp:cNvSpPr/>
      </dsp:nvSpPr>
      <dsp:spPr>
        <a:xfrm>
          <a:off x="4963150" y="3379180"/>
          <a:ext cx="91440" cy="168921"/>
        </a:xfrm>
        <a:custGeom>
          <a:avLst/>
          <a:gdLst/>
          <a:ahLst/>
          <a:cxnLst/>
          <a:rect l="0" t="0" r="0" b="0"/>
          <a:pathLst>
            <a:path>
              <a:moveTo>
                <a:pt x="45720" y="0"/>
              </a:moveTo>
              <a:lnTo>
                <a:pt x="45720" y="168921"/>
              </a:lnTo>
            </a:path>
          </a:pathLst>
        </a:custGeom>
        <a:noFill/>
        <a:ln w="1905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87063D-5DC1-49E0-A579-56D62B8B5131}">
      <dsp:nvSpPr>
        <dsp:cNvPr id="0" name=""/>
        <dsp:cNvSpPr/>
      </dsp:nvSpPr>
      <dsp:spPr>
        <a:xfrm>
          <a:off x="4692142" y="3548102"/>
          <a:ext cx="633456" cy="4223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SG" sz="600" kern="1200" dirty="0"/>
            <a:t>Special Situations</a:t>
          </a:r>
        </a:p>
      </dsp:txBody>
      <dsp:txXfrm>
        <a:off x="4704511" y="3560471"/>
        <a:ext cx="608718" cy="397566"/>
      </dsp:txXfrm>
    </dsp:sp>
    <dsp:sp modelId="{F09BFFEF-0FEE-4FED-8399-0C34954E2B13}">
      <dsp:nvSpPr>
        <dsp:cNvPr id="0" name=""/>
        <dsp:cNvSpPr/>
      </dsp:nvSpPr>
      <dsp:spPr>
        <a:xfrm>
          <a:off x="5420617" y="1014277"/>
          <a:ext cx="411746" cy="168921"/>
        </a:xfrm>
        <a:custGeom>
          <a:avLst/>
          <a:gdLst/>
          <a:ahLst/>
          <a:cxnLst/>
          <a:rect l="0" t="0" r="0" b="0"/>
          <a:pathLst>
            <a:path>
              <a:moveTo>
                <a:pt x="0" y="0"/>
              </a:moveTo>
              <a:lnTo>
                <a:pt x="0" y="84460"/>
              </a:lnTo>
              <a:lnTo>
                <a:pt x="411746" y="84460"/>
              </a:lnTo>
              <a:lnTo>
                <a:pt x="411746" y="168921"/>
              </a:lnTo>
            </a:path>
          </a:pathLst>
        </a:custGeom>
        <a:noFill/>
        <a:ln w="1905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2D7851-947D-459C-942D-9A2AA7C054B1}">
      <dsp:nvSpPr>
        <dsp:cNvPr id="0" name=""/>
        <dsp:cNvSpPr/>
      </dsp:nvSpPr>
      <dsp:spPr>
        <a:xfrm>
          <a:off x="5515635" y="1183199"/>
          <a:ext cx="633456" cy="422304"/>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SG" sz="600" kern="1200" dirty="0"/>
            <a:t>Energy &amp; Natural Resources </a:t>
          </a:r>
        </a:p>
      </dsp:txBody>
      <dsp:txXfrm>
        <a:off x="5528004" y="1195568"/>
        <a:ext cx="608718" cy="397566"/>
      </dsp:txXfrm>
    </dsp:sp>
    <dsp:sp modelId="{55DCFEAC-54AA-4A4D-BD0B-7B940CFD4BA4}">
      <dsp:nvSpPr>
        <dsp:cNvPr id="0" name=""/>
        <dsp:cNvSpPr/>
      </dsp:nvSpPr>
      <dsp:spPr>
        <a:xfrm>
          <a:off x="5420617" y="1014277"/>
          <a:ext cx="1235239" cy="168921"/>
        </a:xfrm>
        <a:custGeom>
          <a:avLst/>
          <a:gdLst/>
          <a:ahLst/>
          <a:cxnLst/>
          <a:rect l="0" t="0" r="0" b="0"/>
          <a:pathLst>
            <a:path>
              <a:moveTo>
                <a:pt x="0" y="0"/>
              </a:moveTo>
              <a:lnTo>
                <a:pt x="0" y="84460"/>
              </a:lnTo>
              <a:lnTo>
                <a:pt x="1235239" y="84460"/>
              </a:lnTo>
              <a:lnTo>
                <a:pt x="1235239" y="168921"/>
              </a:lnTo>
            </a:path>
          </a:pathLst>
        </a:custGeom>
        <a:noFill/>
        <a:ln w="1905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3FEB58-4DC4-456F-A169-4711B9B12DFD}">
      <dsp:nvSpPr>
        <dsp:cNvPr id="0" name=""/>
        <dsp:cNvSpPr/>
      </dsp:nvSpPr>
      <dsp:spPr>
        <a:xfrm>
          <a:off x="6339129" y="1183199"/>
          <a:ext cx="633456" cy="422304"/>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SG" sz="600" kern="1200" dirty="0"/>
            <a:t>Tactical Trading</a:t>
          </a:r>
        </a:p>
      </dsp:txBody>
      <dsp:txXfrm>
        <a:off x="6351498" y="1195568"/>
        <a:ext cx="608718" cy="397566"/>
      </dsp:txXfrm>
    </dsp:sp>
    <dsp:sp modelId="{491FCE2F-E9FC-48CF-9D4B-C86856E4EB9B}">
      <dsp:nvSpPr>
        <dsp:cNvPr id="0" name=""/>
        <dsp:cNvSpPr/>
      </dsp:nvSpPr>
      <dsp:spPr>
        <a:xfrm>
          <a:off x="6244110" y="1605503"/>
          <a:ext cx="411746" cy="168921"/>
        </a:xfrm>
        <a:custGeom>
          <a:avLst/>
          <a:gdLst/>
          <a:ahLst/>
          <a:cxnLst/>
          <a:rect l="0" t="0" r="0" b="0"/>
          <a:pathLst>
            <a:path>
              <a:moveTo>
                <a:pt x="411746" y="0"/>
              </a:moveTo>
              <a:lnTo>
                <a:pt x="411746" y="84460"/>
              </a:lnTo>
              <a:lnTo>
                <a:pt x="0" y="84460"/>
              </a:lnTo>
              <a:lnTo>
                <a:pt x="0" y="168921"/>
              </a:lnTo>
            </a:path>
          </a:pathLst>
        </a:custGeom>
        <a:noFill/>
        <a:ln w="1905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17A015-ECFA-4B37-8E3D-D042E580A808}">
      <dsp:nvSpPr>
        <dsp:cNvPr id="0" name=""/>
        <dsp:cNvSpPr/>
      </dsp:nvSpPr>
      <dsp:spPr>
        <a:xfrm>
          <a:off x="5927382" y="1774425"/>
          <a:ext cx="633456" cy="4223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SG" sz="600" kern="1200" dirty="0" smtClean="0"/>
            <a:t>Managed Precious Metals Derivatives</a:t>
          </a:r>
          <a:endParaRPr lang="en-SG" sz="600" kern="1200" dirty="0"/>
        </a:p>
      </dsp:txBody>
      <dsp:txXfrm>
        <a:off x="5939751" y="1786794"/>
        <a:ext cx="608718" cy="397566"/>
      </dsp:txXfrm>
    </dsp:sp>
    <dsp:sp modelId="{E8F9B371-A010-4D01-A7DD-5109792569C2}">
      <dsp:nvSpPr>
        <dsp:cNvPr id="0" name=""/>
        <dsp:cNvSpPr/>
      </dsp:nvSpPr>
      <dsp:spPr>
        <a:xfrm>
          <a:off x="6198390" y="2196729"/>
          <a:ext cx="91440" cy="168921"/>
        </a:xfrm>
        <a:custGeom>
          <a:avLst/>
          <a:gdLst/>
          <a:ahLst/>
          <a:cxnLst/>
          <a:rect l="0" t="0" r="0" b="0"/>
          <a:pathLst>
            <a:path>
              <a:moveTo>
                <a:pt x="45720" y="0"/>
              </a:moveTo>
              <a:lnTo>
                <a:pt x="45720" y="168921"/>
              </a:lnTo>
            </a:path>
          </a:pathLst>
        </a:custGeom>
        <a:noFill/>
        <a:ln w="1905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D3A60B-BC8B-4936-95BC-C5365260B67E}">
      <dsp:nvSpPr>
        <dsp:cNvPr id="0" name=""/>
        <dsp:cNvSpPr/>
      </dsp:nvSpPr>
      <dsp:spPr>
        <a:xfrm>
          <a:off x="5927382" y="2365650"/>
          <a:ext cx="633456" cy="4223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SG" sz="600" kern="1200" dirty="0" smtClean="0"/>
            <a:t>Managed FOREX</a:t>
          </a:r>
          <a:endParaRPr lang="en-SG" sz="600" kern="1200" dirty="0"/>
        </a:p>
      </dsp:txBody>
      <dsp:txXfrm>
        <a:off x="5939751" y="2378019"/>
        <a:ext cx="608718" cy="397566"/>
      </dsp:txXfrm>
    </dsp:sp>
    <dsp:sp modelId="{8FF266B5-0788-4B52-8CB2-355933ECD5BE}">
      <dsp:nvSpPr>
        <dsp:cNvPr id="0" name=""/>
        <dsp:cNvSpPr/>
      </dsp:nvSpPr>
      <dsp:spPr>
        <a:xfrm>
          <a:off x="6655857" y="1605503"/>
          <a:ext cx="411746" cy="168921"/>
        </a:xfrm>
        <a:custGeom>
          <a:avLst/>
          <a:gdLst/>
          <a:ahLst/>
          <a:cxnLst/>
          <a:rect l="0" t="0" r="0" b="0"/>
          <a:pathLst>
            <a:path>
              <a:moveTo>
                <a:pt x="0" y="0"/>
              </a:moveTo>
              <a:lnTo>
                <a:pt x="0" y="84460"/>
              </a:lnTo>
              <a:lnTo>
                <a:pt x="411746" y="84460"/>
              </a:lnTo>
              <a:lnTo>
                <a:pt x="411746" y="168921"/>
              </a:lnTo>
            </a:path>
          </a:pathLst>
        </a:custGeom>
        <a:noFill/>
        <a:ln w="1905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45C55B-0E96-4A8F-B876-90739B851AAC}">
      <dsp:nvSpPr>
        <dsp:cNvPr id="0" name=""/>
        <dsp:cNvSpPr/>
      </dsp:nvSpPr>
      <dsp:spPr>
        <a:xfrm>
          <a:off x="6750875" y="1774425"/>
          <a:ext cx="633456" cy="4223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SG" sz="600" kern="1200" dirty="0" smtClean="0"/>
            <a:t>Self Directed</a:t>
          </a:r>
        </a:p>
        <a:p>
          <a:pPr lvl="0" algn="ctr" defTabSz="266700">
            <a:lnSpc>
              <a:spcPct val="90000"/>
            </a:lnSpc>
            <a:spcBef>
              <a:spcPct val="0"/>
            </a:spcBef>
            <a:spcAft>
              <a:spcPct val="35000"/>
            </a:spcAft>
          </a:pPr>
          <a:r>
            <a:rPr lang="en-SG" sz="600" kern="1200" dirty="0" smtClean="0"/>
            <a:t>Precious Metals </a:t>
          </a:r>
          <a:r>
            <a:rPr lang="en-SG" sz="600" kern="1200" dirty="0"/>
            <a:t>Derivatives</a:t>
          </a:r>
        </a:p>
      </dsp:txBody>
      <dsp:txXfrm>
        <a:off x="6763244" y="1786794"/>
        <a:ext cx="608718" cy="397566"/>
      </dsp:txXfrm>
    </dsp:sp>
    <dsp:sp modelId="{0C009E78-A721-43B8-8E13-42B96C624499}">
      <dsp:nvSpPr>
        <dsp:cNvPr id="0" name=""/>
        <dsp:cNvSpPr/>
      </dsp:nvSpPr>
      <dsp:spPr>
        <a:xfrm>
          <a:off x="7021883" y="2196729"/>
          <a:ext cx="91440" cy="168921"/>
        </a:xfrm>
        <a:custGeom>
          <a:avLst/>
          <a:gdLst/>
          <a:ahLst/>
          <a:cxnLst/>
          <a:rect l="0" t="0" r="0" b="0"/>
          <a:pathLst>
            <a:path>
              <a:moveTo>
                <a:pt x="45720" y="0"/>
              </a:moveTo>
              <a:lnTo>
                <a:pt x="45720" y="168921"/>
              </a:lnTo>
            </a:path>
          </a:pathLst>
        </a:custGeom>
        <a:noFill/>
        <a:ln w="1905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83E59D-6B93-4299-88E5-FF65758C9EC8}">
      <dsp:nvSpPr>
        <dsp:cNvPr id="0" name=""/>
        <dsp:cNvSpPr/>
      </dsp:nvSpPr>
      <dsp:spPr>
        <a:xfrm>
          <a:off x="6750875" y="2365650"/>
          <a:ext cx="633456" cy="4223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SG" sz="600" kern="1200" dirty="0" smtClean="0"/>
            <a:t>Self Directed </a:t>
          </a:r>
          <a:r>
            <a:rPr lang="en-SG" sz="600" kern="1200" dirty="0"/>
            <a:t>FOREX</a:t>
          </a:r>
        </a:p>
      </dsp:txBody>
      <dsp:txXfrm>
        <a:off x="6763244" y="2378019"/>
        <a:ext cx="608718" cy="3975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F24B0F-9DD9-47D8-A7E5-889E4DA11D32}">
      <dsp:nvSpPr>
        <dsp:cNvPr id="0" name=""/>
        <dsp:cNvSpPr/>
      </dsp:nvSpPr>
      <dsp:spPr>
        <a:xfrm>
          <a:off x="1656183" y="327638"/>
          <a:ext cx="3629203" cy="3629203"/>
        </a:xfrm>
        <a:prstGeom prst="pie">
          <a:avLst>
            <a:gd name="adj1" fmla="val 16200000"/>
            <a:gd name="adj2" fmla="val 5400000"/>
          </a:avLst>
        </a:prstGeom>
        <a:gradFill rotWithShape="0">
          <a:gsLst>
            <a:gs pos="0">
              <a:schemeClr val="accent2">
                <a:hueOff val="0"/>
                <a:satOff val="0"/>
                <a:lumOff val="0"/>
                <a:alphaOff val="0"/>
                <a:shade val="63000"/>
              </a:schemeClr>
            </a:gs>
            <a:gs pos="30000">
              <a:schemeClr val="accent2">
                <a:hueOff val="0"/>
                <a:satOff val="0"/>
                <a:lumOff val="0"/>
                <a:alphaOff val="0"/>
                <a:shade val="90000"/>
                <a:satMod val="110000"/>
              </a:schemeClr>
            </a:gs>
            <a:gs pos="45000">
              <a:schemeClr val="accent2">
                <a:hueOff val="0"/>
                <a:satOff val="0"/>
                <a:lumOff val="0"/>
                <a:alphaOff val="0"/>
                <a:shade val="100000"/>
                <a:satMod val="118000"/>
              </a:schemeClr>
            </a:gs>
            <a:gs pos="55000">
              <a:schemeClr val="accent2">
                <a:hueOff val="0"/>
                <a:satOff val="0"/>
                <a:lumOff val="0"/>
                <a:alphaOff val="0"/>
                <a:shade val="100000"/>
                <a:satMod val="118000"/>
              </a:schemeClr>
            </a:gs>
            <a:gs pos="73000">
              <a:schemeClr val="accent2">
                <a:hueOff val="0"/>
                <a:satOff val="0"/>
                <a:lumOff val="0"/>
                <a:alphaOff val="0"/>
                <a:shade val="90000"/>
                <a:satMod val="110000"/>
              </a:schemeClr>
            </a:gs>
            <a:gs pos="100000">
              <a:schemeClr val="accent2">
                <a:hueOff val="0"/>
                <a:satOff val="0"/>
                <a:lumOff val="0"/>
                <a:alphaOff val="0"/>
                <a:shade val="63000"/>
              </a:schemeClr>
            </a:gs>
          </a:gsLst>
          <a:lin ang="950000" scaled="1"/>
        </a:gra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2">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US" sz="3700" kern="1200" dirty="0" smtClean="0"/>
            <a:t>FOREX</a:t>
          </a:r>
          <a:endParaRPr lang="en-SG" sz="3700" kern="1200" dirty="0"/>
        </a:p>
      </dsp:txBody>
      <dsp:txXfrm>
        <a:off x="3639284" y="1278144"/>
        <a:ext cx="1296144" cy="1728192"/>
      </dsp:txXfrm>
    </dsp:sp>
    <dsp:sp modelId="{EBED52D5-E573-4147-A94E-D5289F98BDC2}">
      <dsp:nvSpPr>
        <dsp:cNvPr id="0" name=""/>
        <dsp:cNvSpPr/>
      </dsp:nvSpPr>
      <dsp:spPr>
        <a:xfrm>
          <a:off x="1483364" y="327638"/>
          <a:ext cx="3629203" cy="3629203"/>
        </a:xfrm>
        <a:prstGeom prst="pie">
          <a:avLst>
            <a:gd name="adj1" fmla="val 5400000"/>
            <a:gd name="adj2" fmla="val 16200000"/>
          </a:avLst>
        </a:prstGeom>
        <a:gradFill rotWithShape="0">
          <a:gsLst>
            <a:gs pos="0">
              <a:schemeClr val="accent2">
                <a:hueOff val="-8543487"/>
                <a:satOff val="24962"/>
                <a:lumOff val="-4706"/>
                <a:alphaOff val="0"/>
                <a:shade val="63000"/>
              </a:schemeClr>
            </a:gs>
            <a:gs pos="30000">
              <a:schemeClr val="accent2">
                <a:hueOff val="-8543487"/>
                <a:satOff val="24962"/>
                <a:lumOff val="-4706"/>
                <a:alphaOff val="0"/>
                <a:shade val="90000"/>
                <a:satMod val="110000"/>
              </a:schemeClr>
            </a:gs>
            <a:gs pos="45000">
              <a:schemeClr val="accent2">
                <a:hueOff val="-8543487"/>
                <a:satOff val="24962"/>
                <a:lumOff val="-4706"/>
                <a:alphaOff val="0"/>
                <a:shade val="100000"/>
                <a:satMod val="118000"/>
              </a:schemeClr>
            </a:gs>
            <a:gs pos="55000">
              <a:schemeClr val="accent2">
                <a:hueOff val="-8543487"/>
                <a:satOff val="24962"/>
                <a:lumOff val="-4706"/>
                <a:alphaOff val="0"/>
                <a:shade val="100000"/>
                <a:satMod val="118000"/>
              </a:schemeClr>
            </a:gs>
            <a:gs pos="73000">
              <a:schemeClr val="accent2">
                <a:hueOff val="-8543487"/>
                <a:satOff val="24962"/>
                <a:lumOff val="-4706"/>
                <a:alphaOff val="0"/>
                <a:shade val="90000"/>
                <a:satMod val="110000"/>
              </a:schemeClr>
            </a:gs>
            <a:gs pos="100000">
              <a:schemeClr val="accent2">
                <a:hueOff val="-8543487"/>
                <a:satOff val="24962"/>
                <a:lumOff val="-4706"/>
                <a:alphaOff val="0"/>
                <a:shade val="63000"/>
              </a:schemeClr>
            </a:gs>
          </a:gsLst>
          <a:lin ang="950000" scaled="1"/>
        </a:gra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2">
              <a:hueOff val="-8543487"/>
              <a:satOff val="24962"/>
              <a:lumOff val="-4706"/>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US" sz="3700" kern="1200" dirty="0" smtClean="0"/>
            <a:t>GOLD</a:t>
          </a:r>
          <a:endParaRPr lang="en-SG" sz="3700" kern="1200" dirty="0"/>
        </a:p>
      </dsp:txBody>
      <dsp:txXfrm>
        <a:off x="1833323" y="1278144"/>
        <a:ext cx="1296144" cy="1728192"/>
      </dsp:txXfrm>
    </dsp:sp>
    <dsp:sp modelId="{C3919A0D-9E60-4EA2-8A3F-321863B43E75}">
      <dsp:nvSpPr>
        <dsp:cNvPr id="0" name=""/>
        <dsp:cNvSpPr/>
      </dsp:nvSpPr>
      <dsp:spPr>
        <a:xfrm>
          <a:off x="1431519" y="102973"/>
          <a:ext cx="4078533" cy="4078533"/>
        </a:xfrm>
        <a:prstGeom prst="circularArrow">
          <a:avLst>
            <a:gd name="adj1" fmla="val 5085"/>
            <a:gd name="adj2" fmla="val 327528"/>
            <a:gd name="adj3" fmla="val 5072472"/>
            <a:gd name="adj4" fmla="val 16200000"/>
            <a:gd name="adj5" fmla="val 5932"/>
          </a:avLst>
        </a:prstGeom>
        <a:solidFill>
          <a:srgbClr val="0070C0"/>
        </a:soli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2">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sp>
    <dsp:sp modelId="{FE764F6C-B235-42A7-9E4F-5555319B3E1F}">
      <dsp:nvSpPr>
        <dsp:cNvPr id="0" name=""/>
        <dsp:cNvSpPr/>
      </dsp:nvSpPr>
      <dsp:spPr>
        <a:xfrm>
          <a:off x="1296140" y="144003"/>
          <a:ext cx="4078533" cy="4078533"/>
        </a:xfrm>
        <a:prstGeom prst="circularArrow">
          <a:avLst>
            <a:gd name="adj1" fmla="val 5085"/>
            <a:gd name="adj2" fmla="val 327528"/>
            <a:gd name="adj3" fmla="val 15872472"/>
            <a:gd name="adj4" fmla="val 5400000"/>
            <a:gd name="adj5" fmla="val 5932"/>
          </a:avLst>
        </a:prstGeom>
        <a:solidFill>
          <a:srgbClr val="FFFF00"/>
        </a:soli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2">
              <a:hueOff val="-8543487"/>
              <a:satOff val="24962"/>
              <a:lumOff val="-4706"/>
              <a:alphaOff val="0"/>
            </a:schemeClr>
          </a:contourClr>
        </a:sp3d>
      </dsp:spPr>
      <dsp:style>
        <a:lnRef idx="0">
          <a:scrgbClr r="0" g="0" b="0"/>
        </a:lnRef>
        <a:fillRef idx="3">
          <a:scrgbClr r="0" g="0" b="0"/>
        </a:fillRef>
        <a:effectRef idx="3">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40C44B-21A8-4DCA-8972-1325F8ED35FF}">
      <dsp:nvSpPr>
        <dsp:cNvPr id="0" name=""/>
        <dsp:cNvSpPr/>
      </dsp:nvSpPr>
      <dsp:spPr>
        <a:xfrm>
          <a:off x="2674620" y="1926983"/>
          <a:ext cx="754379" cy="359016"/>
        </a:xfrm>
        <a:custGeom>
          <a:avLst/>
          <a:gdLst/>
          <a:ahLst/>
          <a:cxnLst/>
          <a:rect l="0" t="0" r="0" b="0"/>
          <a:pathLst>
            <a:path>
              <a:moveTo>
                <a:pt x="0" y="0"/>
              </a:moveTo>
              <a:lnTo>
                <a:pt x="0" y="244659"/>
              </a:lnTo>
              <a:lnTo>
                <a:pt x="754379" y="244659"/>
              </a:lnTo>
              <a:lnTo>
                <a:pt x="754379" y="359016"/>
              </a:lnTo>
            </a:path>
          </a:pathLst>
        </a:custGeom>
        <a:noFill/>
        <a:ln w="1905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FA6A3D-CA95-431D-AC83-AB71E3C9EF00}">
      <dsp:nvSpPr>
        <dsp:cNvPr id="0" name=""/>
        <dsp:cNvSpPr/>
      </dsp:nvSpPr>
      <dsp:spPr>
        <a:xfrm>
          <a:off x="1920240" y="1926983"/>
          <a:ext cx="754380" cy="359016"/>
        </a:xfrm>
        <a:custGeom>
          <a:avLst/>
          <a:gdLst/>
          <a:ahLst/>
          <a:cxnLst/>
          <a:rect l="0" t="0" r="0" b="0"/>
          <a:pathLst>
            <a:path>
              <a:moveTo>
                <a:pt x="754380" y="0"/>
              </a:moveTo>
              <a:lnTo>
                <a:pt x="754380" y="244659"/>
              </a:lnTo>
              <a:lnTo>
                <a:pt x="0" y="244659"/>
              </a:lnTo>
              <a:lnTo>
                <a:pt x="0" y="359016"/>
              </a:lnTo>
            </a:path>
          </a:pathLst>
        </a:custGeom>
        <a:noFill/>
        <a:ln w="1905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75AAC9-CFA7-4348-8DD1-EADDF3C23294}">
      <dsp:nvSpPr>
        <dsp:cNvPr id="0" name=""/>
        <dsp:cNvSpPr/>
      </dsp:nvSpPr>
      <dsp:spPr>
        <a:xfrm>
          <a:off x="2628900" y="784098"/>
          <a:ext cx="91440" cy="359016"/>
        </a:xfrm>
        <a:custGeom>
          <a:avLst/>
          <a:gdLst/>
          <a:ahLst/>
          <a:cxnLst/>
          <a:rect l="0" t="0" r="0" b="0"/>
          <a:pathLst>
            <a:path>
              <a:moveTo>
                <a:pt x="45720" y="0"/>
              </a:moveTo>
              <a:lnTo>
                <a:pt x="45720" y="359016"/>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CC0955-560B-4564-A1D5-2411BE4A775A}">
      <dsp:nvSpPr>
        <dsp:cNvPr id="0" name=""/>
        <dsp:cNvSpPr/>
      </dsp:nvSpPr>
      <dsp:spPr>
        <a:xfrm>
          <a:off x="2057400" y="228"/>
          <a:ext cx="1234440" cy="783869"/>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9E783D-DF19-4F13-BF05-C8B12D3FF310}">
      <dsp:nvSpPr>
        <dsp:cNvPr id="0" name=""/>
        <dsp:cNvSpPr/>
      </dsp:nvSpPr>
      <dsp:spPr>
        <a:xfrm>
          <a:off x="2194560" y="130530"/>
          <a:ext cx="1234440" cy="783869"/>
        </a:xfrm>
        <a:prstGeom prst="roundRect">
          <a:avLst>
            <a:gd name="adj" fmla="val 10000"/>
          </a:avLst>
        </a:prstGeom>
        <a:solidFill>
          <a:schemeClr val="accent2">
            <a:alpha val="90000"/>
            <a:tint val="40000"/>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SG" sz="1900" kern="1200" dirty="0"/>
            <a:t>MYGP</a:t>
          </a:r>
        </a:p>
      </dsp:txBody>
      <dsp:txXfrm>
        <a:off x="2217519" y="153489"/>
        <a:ext cx="1188522" cy="737951"/>
      </dsp:txXfrm>
    </dsp:sp>
    <dsp:sp modelId="{8577E431-2993-4164-89BF-B5F0EA607AD5}">
      <dsp:nvSpPr>
        <dsp:cNvPr id="0" name=""/>
        <dsp:cNvSpPr/>
      </dsp:nvSpPr>
      <dsp:spPr>
        <a:xfrm>
          <a:off x="2057400" y="1143114"/>
          <a:ext cx="1234440" cy="783869"/>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720316-32A7-4219-83E2-CF0483B73AD5}">
      <dsp:nvSpPr>
        <dsp:cNvPr id="0" name=""/>
        <dsp:cNvSpPr/>
      </dsp:nvSpPr>
      <dsp:spPr>
        <a:xfrm>
          <a:off x="2194560" y="1273416"/>
          <a:ext cx="1234440" cy="783869"/>
        </a:xfrm>
        <a:prstGeom prst="roundRect">
          <a:avLst>
            <a:gd name="adj" fmla="val 10000"/>
          </a:avLst>
        </a:prstGeom>
        <a:solidFill>
          <a:schemeClr val="accent2">
            <a:alpha val="90000"/>
            <a:tint val="40000"/>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SG" sz="1900" kern="1200" dirty="0" smtClean="0"/>
            <a:t>MAXIM </a:t>
          </a:r>
        </a:p>
        <a:p>
          <a:pPr lvl="0" algn="ctr" defTabSz="844550">
            <a:lnSpc>
              <a:spcPct val="90000"/>
            </a:lnSpc>
            <a:spcBef>
              <a:spcPct val="0"/>
            </a:spcBef>
            <a:spcAft>
              <a:spcPct val="35000"/>
            </a:spcAft>
          </a:pPr>
          <a:r>
            <a:rPr lang="en-SG" sz="1900" kern="1200" dirty="0" smtClean="0"/>
            <a:t>Trader</a:t>
          </a:r>
          <a:endParaRPr lang="en-SG" sz="1900" kern="1200" dirty="0"/>
        </a:p>
      </dsp:txBody>
      <dsp:txXfrm>
        <a:off x="2217519" y="1296375"/>
        <a:ext cx="1188522" cy="737951"/>
      </dsp:txXfrm>
    </dsp:sp>
    <dsp:sp modelId="{331EC576-88E9-4465-9AFD-2BC00842C434}">
      <dsp:nvSpPr>
        <dsp:cNvPr id="0" name=""/>
        <dsp:cNvSpPr/>
      </dsp:nvSpPr>
      <dsp:spPr>
        <a:xfrm>
          <a:off x="1303019" y="2285999"/>
          <a:ext cx="1234440" cy="783869"/>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CF05D6-CF89-43F0-ACD5-963397CB14B1}">
      <dsp:nvSpPr>
        <dsp:cNvPr id="0" name=""/>
        <dsp:cNvSpPr/>
      </dsp:nvSpPr>
      <dsp:spPr>
        <a:xfrm>
          <a:off x="1440179" y="2416301"/>
          <a:ext cx="1234440" cy="783869"/>
        </a:xfrm>
        <a:prstGeom prst="roundRect">
          <a:avLst>
            <a:gd name="adj" fmla="val 10000"/>
          </a:avLst>
        </a:prstGeom>
        <a:solidFill>
          <a:schemeClr val="accent2">
            <a:alpha val="90000"/>
            <a:tint val="40000"/>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SG" sz="1900" kern="1200" dirty="0" smtClean="0"/>
            <a:t>MAXIM</a:t>
          </a:r>
          <a:endParaRPr lang="en-SG" sz="1900" kern="1200" dirty="0"/>
        </a:p>
        <a:p>
          <a:pPr lvl="0" algn="ctr" defTabSz="844550">
            <a:lnSpc>
              <a:spcPct val="90000"/>
            </a:lnSpc>
            <a:spcBef>
              <a:spcPct val="0"/>
            </a:spcBef>
            <a:spcAft>
              <a:spcPct val="35000"/>
            </a:spcAft>
          </a:pPr>
          <a:r>
            <a:rPr lang="en-SG" sz="1900" kern="1200" dirty="0"/>
            <a:t>FX</a:t>
          </a:r>
        </a:p>
      </dsp:txBody>
      <dsp:txXfrm>
        <a:off x="1463138" y="2439260"/>
        <a:ext cx="1188522" cy="737951"/>
      </dsp:txXfrm>
    </dsp:sp>
    <dsp:sp modelId="{1A783CFF-5F5B-4017-B68D-75F37A6B04D5}">
      <dsp:nvSpPr>
        <dsp:cNvPr id="0" name=""/>
        <dsp:cNvSpPr/>
      </dsp:nvSpPr>
      <dsp:spPr>
        <a:xfrm>
          <a:off x="2811780" y="2285999"/>
          <a:ext cx="1234440" cy="783869"/>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910DCC-6317-43DF-AD1F-2143F138C050}">
      <dsp:nvSpPr>
        <dsp:cNvPr id="0" name=""/>
        <dsp:cNvSpPr/>
      </dsp:nvSpPr>
      <dsp:spPr>
        <a:xfrm>
          <a:off x="2948940" y="2416301"/>
          <a:ext cx="1234440" cy="783869"/>
        </a:xfrm>
        <a:prstGeom prst="roundRect">
          <a:avLst>
            <a:gd name="adj" fmla="val 10000"/>
          </a:avLst>
        </a:prstGeom>
        <a:solidFill>
          <a:schemeClr val="accent2">
            <a:alpha val="90000"/>
            <a:tint val="40000"/>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SG" sz="1900" kern="1200" dirty="0" smtClean="0"/>
            <a:t>MAXIM</a:t>
          </a:r>
          <a:endParaRPr lang="en-SG" sz="1900" kern="1200" dirty="0"/>
        </a:p>
        <a:p>
          <a:pPr lvl="0" algn="ctr" defTabSz="844550">
            <a:lnSpc>
              <a:spcPct val="90000"/>
            </a:lnSpc>
            <a:spcBef>
              <a:spcPct val="0"/>
            </a:spcBef>
            <a:spcAft>
              <a:spcPct val="35000"/>
            </a:spcAft>
          </a:pPr>
          <a:r>
            <a:rPr lang="en-SG" sz="1900" kern="1200" dirty="0"/>
            <a:t>Gold</a:t>
          </a:r>
        </a:p>
      </dsp:txBody>
      <dsp:txXfrm>
        <a:off x="2971899" y="2439260"/>
        <a:ext cx="1188522" cy="73795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C44BB-E707-46A0-B737-FC15157E8120}" type="datetimeFigureOut">
              <a:rPr lang="en-SG" smtClean="0"/>
              <a:t>12/9/2012</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298C36-B673-42C5-885E-F34D736AF2BF}" type="slidenum">
              <a:rPr lang="en-SG" smtClean="0"/>
              <a:t>‹#›</a:t>
            </a:fld>
            <a:endParaRPr lang="en-SG"/>
          </a:p>
        </p:txBody>
      </p:sp>
    </p:spTree>
    <p:extLst>
      <p:ext uri="{BB962C8B-B14F-4D97-AF65-F5344CB8AC3E}">
        <p14:creationId xmlns:p14="http://schemas.microsoft.com/office/powerpoint/2010/main" val="1870447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91298C36-B673-42C5-885E-F34D736AF2BF}" type="slidenum">
              <a:rPr lang="en-SG" smtClean="0"/>
              <a:t>11</a:t>
            </a:fld>
            <a:endParaRPr lang="en-SG"/>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71EF4518-6FD0-400F-8538-74B3A10F76E2}" type="datetimeFigureOut">
              <a:rPr lang="en-SG" smtClean="0"/>
              <a:pPr/>
              <a:t>12/9/2012</a:t>
            </a:fld>
            <a:endParaRPr lang="en-SG"/>
          </a:p>
        </p:txBody>
      </p:sp>
      <p:sp>
        <p:nvSpPr>
          <p:cNvPr id="17" name="Footer Placeholder 16"/>
          <p:cNvSpPr>
            <a:spLocks noGrp="1"/>
          </p:cNvSpPr>
          <p:nvPr>
            <p:ph type="ftr" sz="quarter" idx="11"/>
          </p:nvPr>
        </p:nvSpPr>
        <p:spPr>
          <a:xfrm>
            <a:off x="2898648" y="6355080"/>
            <a:ext cx="3474720" cy="365760"/>
          </a:xfrm>
        </p:spPr>
        <p:txBody>
          <a:bodyPr/>
          <a:lstStyle/>
          <a:p>
            <a:endParaRPr lang="en-SG"/>
          </a:p>
        </p:txBody>
      </p:sp>
      <p:sp>
        <p:nvSpPr>
          <p:cNvPr id="29" name="Slide Number Placeholder 28"/>
          <p:cNvSpPr>
            <a:spLocks noGrp="1"/>
          </p:cNvSpPr>
          <p:nvPr>
            <p:ph type="sldNum" sz="quarter" idx="12"/>
          </p:nvPr>
        </p:nvSpPr>
        <p:spPr>
          <a:xfrm>
            <a:off x="1216152" y="6355080"/>
            <a:ext cx="1219200" cy="365760"/>
          </a:xfrm>
        </p:spPr>
        <p:txBody>
          <a:bodyPr/>
          <a:lstStyle/>
          <a:p>
            <a:fld id="{086AA8CF-4146-433C-89A2-A88D12AB6C7F}" type="slidenum">
              <a:rPr lang="en-SG" smtClean="0"/>
              <a:pPr/>
              <a:t>‹#›</a:t>
            </a:fld>
            <a:endParaRPr lang="en-SG"/>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EF4518-6FD0-400F-8538-74B3A10F76E2}" type="datetimeFigureOut">
              <a:rPr lang="en-SG" smtClean="0"/>
              <a:pPr/>
              <a:t>12/9/2012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86AA8CF-4146-433C-89A2-A88D12AB6C7F}" type="slidenum">
              <a:rPr lang="en-SG" smtClean="0"/>
              <a:pPr/>
              <a:t>‹#›</a:t>
            </a:fld>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EF4518-6FD0-400F-8538-74B3A10F76E2}" type="datetimeFigureOut">
              <a:rPr lang="en-SG" smtClean="0"/>
              <a:pPr/>
              <a:t>12/9/2012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86AA8CF-4146-433C-89A2-A88D12AB6C7F}" type="slidenum">
              <a:rPr lang="en-SG" smtClean="0"/>
              <a:pPr/>
              <a:t>‹#›</a:t>
            </a:fld>
            <a:endParaRPr lang="en-SG"/>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1EF4518-6FD0-400F-8538-74B3A10F76E2}" type="datetimeFigureOut">
              <a:rPr lang="en-SG" smtClean="0"/>
              <a:pPr/>
              <a:t>12/9/2012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86AA8CF-4146-433C-89A2-A88D12AB6C7F}" type="slidenum">
              <a:rPr lang="en-SG" smtClean="0"/>
              <a:pPr/>
              <a:t>‹#›</a:t>
            </a:fld>
            <a:endParaRPr lang="en-SG"/>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71EF4518-6FD0-400F-8538-74B3A10F76E2}" type="datetimeFigureOut">
              <a:rPr lang="en-SG" smtClean="0"/>
              <a:pPr/>
              <a:t>12/9/2012</a:t>
            </a:fld>
            <a:endParaRPr lang="en-SG"/>
          </a:p>
        </p:txBody>
      </p:sp>
      <p:sp>
        <p:nvSpPr>
          <p:cNvPr id="5" name="Footer Placeholder 4"/>
          <p:cNvSpPr>
            <a:spLocks noGrp="1"/>
          </p:cNvSpPr>
          <p:nvPr>
            <p:ph type="ftr" sz="quarter" idx="11"/>
          </p:nvPr>
        </p:nvSpPr>
        <p:spPr>
          <a:xfrm>
            <a:off x="2898648" y="6355080"/>
            <a:ext cx="3474720" cy="365760"/>
          </a:xfrm>
        </p:spPr>
        <p:txBody>
          <a:bodyPr/>
          <a:lstStyle/>
          <a:p>
            <a:endParaRPr lang="en-SG"/>
          </a:p>
        </p:txBody>
      </p:sp>
      <p:sp>
        <p:nvSpPr>
          <p:cNvPr id="6" name="Slide Number Placeholder 5"/>
          <p:cNvSpPr>
            <a:spLocks noGrp="1"/>
          </p:cNvSpPr>
          <p:nvPr>
            <p:ph type="sldNum" sz="quarter" idx="12"/>
          </p:nvPr>
        </p:nvSpPr>
        <p:spPr>
          <a:xfrm>
            <a:off x="1069848" y="6355080"/>
            <a:ext cx="1520952" cy="365760"/>
          </a:xfrm>
        </p:spPr>
        <p:txBody>
          <a:bodyPr/>
          <a:lstStyle/>
          <a:p>
            <a:fld id="{086AA8CF-4146-433C-89A2-A88D12AB6C7F}" type="slidenum">
              <a:rPr lang="en-SG" smtClean="0"/>
              <a:pPr/>
              <a:t>‹#›</a:t>
            </a:fld>
            <a:endParaRPr lang="en-SG"/>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1EF4518-6FD0-400F-8538-74B3A10F76E2}" type="datetimeFigureOut">
              <a:rPr lang="en-SG" smtClean="0"/>
              <a:pPr/>
              <a:t>12/9/2012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86AA8CF-4146-433C-89A2-A88D12AB6C7F}" type="slidenum">
              <a:rPr lang="en-SG" smtClean="0"/>
              <a:pPr/>
              <a:t>‹#›</a:t>
            </a:fld>
            <a:endParaRPr lang="en-SG"/>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1EF4518-6FD0-400F-8538-74B3A10F76E2}" type="datetimeFigureOut">
              <a:rPr lang="en-SG" smtClean="0"/>
              <a:pPr/>
              <a:t>12/9/2012</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086AA8CF-4146-433C-89A2-A88D12AB6C7F}" type="slidenum">
              <a:rPr lang="en-SG" smtClean="0"/>
              <a:pPr/>
              <a:t>‹#›</a:t>
            </a:fld>
            <a:endParaRPr lang="en-SG"/>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1EF4518-6FD0-400F-8538-74B3A10F76E2}" type="datetimeFigureOut">
              <a:rPr lang="en-SG" smtClean="0"/>
              <a:pPr/>
              <a:t>12/9/2012</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086AA8CF-4146-433C-89A2-A88D12AB6C7F}" type="slidenum">
              <a:rPr lang="en-SG" smtClean="0"/>
              <a:pPr/>
              <a:t>‹#›</a:t>
            </a:fld>
            <a:endParaRPr lang="en-SG"/>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EF4518-6FD0-400F-8538-74B3A10F76E2}" type="datetimeFigureOut">
              <a:rPr lang="en-SG" smtClean="0"/>
              <a:pPr/>
              <a:t>12/9/2012</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086AA8CF-4146-433C-89A2-A88D12AB6C7F}" type="slidenum">
              <a:rPr lang="en-SG" smtClean="0"/>
              <a:pPr/>
              <a:t>‹#›</a:t>
            </a:fld>
            <a:endParaRPr lang="en-SG"/>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1EF4518-6FD0-400F-8538-74B3A10F76E2}" type="datetimeFigureOut">
              <a:rPr lang="en-SG" smtClean="0"/>
              <a:pPr/>
              <a:t>12/9/2012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86AA8CF-4146-433C-89A2-A88D12AB6C7F}" type="slidenum">
              <a:rPr lang="en-SG" smtClean="0"/>
              <a:pPr/>
              <a:t>‹#›</a:t>
            </a:fld>
            <a:endParaRPr lang="en-SG"/>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1EF4518-6FD0-400F-8538-74B3A10F76E2}" type="datetimeFigureOut">
              <a:rPr lang="en-SG" smtClean="0"/>
              <a:pPr/>
              <a:t>12/9/2012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86AA8CF-4146-433C-89A2-A88D12AB6C7F}" type="slidenum">
              <a:rPr lang="en-SG" smtClean="0"/>
              <a:pPr/>
              <a:t>‹#›</a:t>
            </a:fld>
            <a:endParaRPr lang="en-SG"/>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71EF4518-6FD0-400F-8538-74B3A10F76E2}" type="datetimeFigureOut">
              <a:rPr lang="en-SG" smtClean="0"/>
              <a:pPr/>
              <a:t>12/9/2012</a:t>
            </a:fld>
            <a:endParaRPr lang="en-SG"/>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SG"/>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86AA8CF-4146-433C-89A2-A88D12AB6C7F}" type="slidenum">
              <a:rPr lang="en-SG" smtClean="0"/>
              <a:pPr/>
              <a:t>‹#›</a:t>
            </a:fld>
            <a:endParaRPr lang="en-SG"/>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9867" y="3825298"/>
            <a:ext cx="5449416" cy="990600"/>
          </a:xfrm>
        </p:spPr>
        <p:txBody>
          <a:bodyPr>
            <a:normAutofit/>
          </a:bodyPr>
          <a:lstStyle/>
          <a:p>
            <a:r>
              <a:rPr lang="en-US" sz="2800" dirty="0" smtClean="0">
                <a:solidFill>
                  <a:srgbClr val="003399"/>
                </a:solidFill>
                <a:latin typeface="Broadway" pitchFamily="82" charset="0"/>
              </a:rPr>
              <a:t>MAXIM Trader </a:t>
            </a:r>
            <a:br>
              <a:rPr lang="en-US" sz="2800" dirty="0" smtClean="0">
                <a:solidFill>
                  <a:srgbClr val="003399"/>
                </a:solidFill>
                <a:latin typeface="Broadway" pitchFamily="82" charset="0"/>
              </a:rPr>
            </a:br>
            <a:r>
              <a:rPr lang="zh-CN" altLang="en-US" sz="2800" dirty="0" smtClean="0">
                <a:solidFill>
                  <a:srgbClr val="003399"/>
                </a:solidFill>
                <a:latin typeface="Broadway" pitchFamily="82" charset="0"/>
              </a:rPr>
              <a:t>美胜</a:t>
            </a:r>
            <a:r>
              <a:rPr lang="zh-CN" altLang="en-US" sz="2800" dirty="0">
                <a:solidFill>
                  <a:srgbClr val="003399"/>
                </a:solidFill>
                <a:latin typeface="Broadway" pitchFamily="82" charset="0"/>
              </a:rPr>
              <a:t>金融</a:t>
            </a:r>
            <a:endParaRPr lang="en-SG" sz="2800" dirty="0">
              <a:solidFill>
                <a:srgbClr val="003399"/>
              </a:solidFill>
              <a:latin typeface="Broadway" pitchFamily="82" charset="0"/>
            </a:endParaRPr>
          </a:p>
        </p:txBody>
      </p:sp>
      <p:sp>
        <p:nvSpPr>
          <p:cNvPr id="3" name="Subtitle 2"/>
          <p:cNvSpPr>
            <a:spLocks noGrp="1"/>
          </p:cNvSpPr>
          <p:nvPr>
            <p:ph type="subTitle" idx="1"/>
          </p:nvPr>
        </p:nvSpPr>
        <p:spPr/>
        <p:txBody>
          <a:bodyPr/>
          <a:lstStyle/>
          <a:p>
            <a:r>
              <a:rPr lang="en-US" dirty="0" smtClean="0">
                <a:solidFill>
                  <a:schemeClr val="accent2">
                    <a:lumMod val="75000"/>
                  </a:schemeClr>
                </a:solidFill>
                <a:latin typeface="Haettenschweiler" pitchFamily="34" charset="0"/>
              </a:rPr>
              <a:t>A fund of funds </a:t>
            </a:r>
            <a:r>
              <a:rPr lang="zh-CN" altLang="en-US" dirty="0">
                <a:solidFill>
                  <a:schemeClr val="accent2">
                    <a:lumMod val="75000"/>
                  </a:schemeClr>
                </a:solidFill>
                <a:latin typeface="Haettenschweiler" pitchFamily="34" charset="0"/>
              </a:rPr>
              <a:t>基金的资金 </a:t>
            </a:r>
            <a:endParaRPr lang="en-SG" dirty="0">
              <a:solidFill>
                <a:schemeClr val="accent2">
                  <a:lumMod val="75000"/>
                </a:schemeClr>
              </a:solidFill>
              <a:latin typeface="Haettenschweiler"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2156" y="3717032"/>
            <a:ext cx="2946961" cy="120713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1560" y="260648"/>
            <a:ext cx="5112568" cy="523220"/>
          </a:xfrm>
          <a:prstGeom prst="rect">
            <a:avLst/>
          </a:prstGeom>
          <a:noFill/>
        </p:spPr>
        <p:txBody>
          <a:bodyPr wrap="square" rtlCol="0">
            <a:spAutoFit/>
          </a:bodyPr>
          <a:lstStyle/>
          <a:p>
            <a:r>
              <a:rPr lang="en-SG" sz="2800" b="1" dirty="0" smtClean="0">
                <a:solidFill>
                  <a:srgbClr val="000099"/>
                </a:solidFill>
                <a:latin typeface="Arial Rounded MT Bold" pitchFamily="34" charset="0"/>
              </a:rPr>
              <a:t>Fund Structure </a:t>
            </a:r>
            <a:r>
              <a:rPr lang="zh-CN" altLang="en-US" sz="2800" b="1" dirty="0">
                <a:solidFill>
                  <a:srgbClr val="000099"/>
                </a:solidFill>
                <a:latin typeface="Arial Rounded MT Bold" pitchFamily="34" charset="0"/>
              </a:rPr>
              <a:t>基金结构</a:t>
            </a:r>
            <a:endParaRPr lang="en-SG" sz="2800" b="1" dirty="0" smtClean="0">
              <a:solidFill>
                <a:srgbClr val="000099"/>
              </a:solidFill>
              <a:latin typeface="Arial Rounded MT Bold" pitchFamily="34" charset="0"/>
            </a:endParaRPr>
          </a:p>
        </p:txBody>
      </p:sp>
      <p:graphicFrame>
        <p:nvGraphicFramePr>
          <p:cNvPr id="6" name="Diagram 5"/>
          <p:cNvGraphicFramePr/>
          <p:nvPr>
            <p:extLst>
              <p:ext uri="{D42A27DB-BD31-4B8C-83A1-F6EECF244321}">
                <p14:modId xmlns:p14="http://schemas.microsoft.com/office/powerpoint/2010/main" val="1644023027"/>
              </p:ext>
            </p:extLst>
          </p:nvPr>
        </p:nvGraphicFramePr>
        <p:xfrm>
          <a:off x="2627784" y="1556792"/>
          <a:ext cx="5486400" cy="32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146" name="AutoShape 2"/>
          <p:cNvSpPr>
            <a:spLocks noChangeArrowheads="1"/>
          </p:cNvSpPr>
          <p:nvPr/>
        </p:nvSpPr>
        <p:spPr bwMode="auto">
          <a:xfrm>
            <a:off x="1403648" y="3789040"/>
            <a:ext cx="2127250" cy="1066800"/>
          </a:xfrm>
          <a:prstGeom prst="rightArrow">
            <a:avLst>
              <a:gd name="adj1" fmla="val 50000"/>
              <a:gd name="adj2" fmla="val 49851"/>
            </a:avLst>
          </a:prstGeom>
          <a:ln>
            <a:headEnd/>
            <a:tailEn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anchor="t" anchorCtr="0" compatLnSpc="1">
            <a:prstTxWarp prst="textNoShape">
              <a:avLst/>
            </a:prstTxWarp>
          </a:bodyPr>
          <a:lstStyle/>
          <a:p>
            <a:pPr algn="ctr"/>
            <a:r>
              <a:rPr lang="en-US" sz="2400" dirty="0" smtClean="0"/>
              <a:t>Subscribers</a:t>
            </a:r>
            <a:endParaRPr lang="en-SG"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1560" y="260648"/>
            <a:ext cx="5112568" cy="523220"/>
          </a:xfrm>
          <a:prstGeom prst="rect">
            <a:avLst/>
          </a:prstGeom>
          <a:noFill/>
        </p:spPr>
        <p:txBody>
          <a:bodyPr wrap="square" rtlCol="0">
            <a:spAutoFit/>
          </a:bodyPr>
          <a:lstStyle/>
          <a:p>
            <a:r>
              <a:rPr lang="en-US" sz="2800" dirty="0" smtClean="0">
                <a:solidFill>
                  <a:srgbClr val="000099"/>
                </a:solidFill>
                <a:latin typeface="Arial Rounded MT Bold" pitchFamily="34" charset="0"/>
                <a:cs typeface="Calibri" pitchFamily="34" charset="0"/>
              </a:rPr>
              <a:t>Managed Trading </a:t>
            </a:r>
            <a:r>
              <a:rPr lang="zh-CN" altLang="en-US" sz="2800" dirty="0">
                <a:solidFill>
                  <a:srgbClr val="000099"/>
                </a:solidFill>
                <a:latin typeface="Arial Rounded MT Bold" pitchFamily="34" charset="0"/>
                <a:cs typeface="Calibri" pitchFamily="34" charset="0"/>
              </a:rPr>
              <a:t>管理营运</a:t>
            </a:r>
            <a:endParaRPr lang="en-SG" sz="2800" dirty="0">
              <a:solidFill>
                <a:srgbClr val="000099"/>
              </a:solidFill>
              <a:latin typeface="Arial Rounded MT Bold" pitchFamily="34" charset="0"/>
              <a:cs typeface="Calibri" pitchFamily="34" charset="0"/>
            </a:endParaRPr>
          </a:p>
        </p:txBody>
      </p:sp>
      <p:sp>
        <p:nvSpPr>
          <p:cNvPr id="6" name="TextBox 5"/>
          <p:cNvSpPr txBox="1"/>
          <p:nvPr/>
        </p:nvSpPr>
        <p:spPr>
          <a:xfrm>
            <a:off x="1835696" y="5733256"/>
            <a:ext cx="4104456" cy="276999"/>
          </a:xfrm>
          <a:prstGeom prst="rect">
            <a:avLst/>
          </a:prstGeom>
          <a:noFill/>
        </p:spPr>
        <p:txBody>
          <a:bodyPr wrap="square" rtlCol="0">
            <a:spAutoFit/>
          </a:bodyPr>
          <a:lstStyle/>
          <a:p>
            <a:r>
              <a:rPr lang="en-US" sz="1200" dirty="0" smtClean="0"/>
              <a:t>* </a:t>
            </a:r>
            <a:r>
              <a:rPr lang="en-US" sz="1200" dirty="0" smtClean="0">
                <a:solidFill>
                  <a:srgbClr val="FF0000"/>
                </a:solidFill>
              </a:rPr>
              <a:t>To be collaborated upon purchase of MT4</a:t>
            </a:r>
            <a:endParaRPr lang="en-SG" sz="1200" dirty="0">
              <a:solidFill>
                <a:srgbClr val="FF0000"/>
              </a:solidFill>
            </a:endParaRPr>
          </a:p>
        </p:txBody>
      </p:sp>
      <p:pic>
        <p:nvPicPr>
          <p:cNvPr id="4099" name="Picture 3"/>
          <p:cNvPicPr>
            <a:picLocks noChangeAspect="1" noChangeArrowheads="1"/>
          </p:cNvPicPr>
          <p:nvPr/>
        </p:nvPicPr>
        <p:blipFill>
          <a:blip r:embed="rId3" cstate="print"/>
          <a:srcRect/>
          <a:stretch>
            <a:fillRect/>
          </a:stretch>
        </p:blipFill>
        <p:spPr bwMode="auto">
          <a:xfrm>
            <a:off x="1835696" y="836712"/>
            <a:ext cx="5256584" cy="4783322"/>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rot="19256999">
            <a:off x="2293692" y="2580765"/>
            <a:ext cx="4032448" cy="923330"/>
          </a:xfrm>
          <a:prstGeom prst="rect">
            <a:avLst/>
          </a:prstGeom>
          <a:noFill/>
        </p:spPr>
        <p:txBody>
          <a:bodyPr wrap="square" rtlCol="0">
            <a:spAutoFit/>
          </a:bodyPr>
          <a:lstStyle/>
          <a:p>
            <a:pPr algn="ctr"/>
            <a:r>
              <a:rPr lang="en-US" sz="5400" dirty="0" smtClean="0">
                <a:solidFill>
                  <a:srgbClr val="FF0000"/>
                </a:solidFill>
              </a:rPr>
              <a:t>SAMPLE</a:t>
            </a:r>
            <a:endParaRPr lang="en-SG" sz="5400"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1560" y="260648"/>
            <a:ext cx="5112568" cy="523220"/>
          </a:xfrm>
          <a:prstGeom prst="rect">
            <a:avLst/>
          </a:prstGeom>
          <a:noFill/>
        </p:spPr>
        <p:txBody>
          <a:bodyPr wrap="square" rtlCol="0">
            <a:spAutoFit/>
          </a:bodyPr>
          <a:lstStyle/>
          <a:p>
            <a:r>
              <a:rPr lang="en-US" sz="2800" dirty="0" smtClean="0">
                <a:solidFill>
                  <a:srgbClr val="000099"/>
                </a:solidFill>
                <a:latin typeface="Arial Rounded MT Bold" pitchFamily="34" charset="0"/>
                <a:cs typeface="Calibri" pitchFamily="34" charset="0"/>
              </a:rPr>
              <a:t>Managed Trading </a:t>
            </a:r>
            <a:r>
              <a:rPr lang="zh-CN" altLang="en-US" sz="2800" dirty="0">
                <a:solidFill>
                  <a:srgbClr val="000099"/>
                </a:solidFill>
                <a:latin typeface="Arial Rounded MT Bold" pitchFamily="34" charset="0"/>
                <a:cs typeface="Calibri" pitchFamily="34" charset="0"/>
              </a:rPr>
              <a:t>管理营运</a:t>
            </a:r>
            <a:endParaRPr lang="en-SG" sz="2800" dirty="0">
              <a:solidFill>
                <a:srgbClr val="000099"/>
              </a:solidFill>
              <a:latin typeface="Arial Rounded MT Bold" pitchFamily="34" charset="0"/>
              <a:cs typeface="Calibri" pitchFamily="34" charset="0"/>
            </a:endParaRPr>
          </a:p>
        </p:txBody>
      </p:sp>
      <p:sp>
        <p:nvSpPr>
          <p:cNvPr id="7" name="Rectangle 6"/>
          <p:cNvSpPr/>
          <p:nvPr/>
        </p:nvSpPr>
        <p:spPr>
          <a:xfrm>
            <a:off x="539552" y="1052736"/>
            <a:ext cx="7992888" cy="4739759"/>
          </a:xfrm>
          <a:prstGeom prst="rect">
            <a:avLst/>
          </a:prstGeom>
        </p:spPr>
        <p:txBody>
          <a:bodyPr wrap="square">
            <a:spAutoFit/>
          </a:bodyPr>
          <a:lstStyle/>
          <a:p>
            <a:pPr algn="just"/>
            <a:r>
              <a:rPr lang="en-SG" sz="1600" dirty="0" smtClean="0">
                <a:solidFill>
                  <a:srgbClr val="002060"/>
                </a:solidFill>
                <a:latin typeface="Calibri" pitchFamily="34" charset="0"/>
                <a:cs typeface="Calibri" pitchFamily="34" charset="0"/>
              </a:rPr>
              <a:t>MAXIM Trader model portfolios are calculated using quarterly returns and rebalanced annually. Performance does not include fees, therefore returns for the portfolios would be lower due to the impact of fees and expenses not included here.</a:t>
            </a:r>
          </a:p>
          <a:p>
            <a:pPr algn="just"/>
            <a:endParaRPr lang="en-SG" sz="1600" b="1" dirty="0">
              <a:solidFill>
                <a:srgbClr val="002060"/>
              </a:solidFill>
              <a:latin typeface="Calibri" pitchFamily="34" charset="0"/>
              <a:cs typeface="Calibri" pitchFamily="34" charset="0"/>
            </a:endParaRPr>
          </a:p>
          <a:p>
            <a:pPr algn="just"/>
            <a:r>
              <a:rPr lang="en-SG" sz="1600" b="1" dirty="0" smtClean="0">
                <a:solidFill>
                  <a:srgbClr val="002060"/>
                </a:solidFill>
                <a:latin typeface="Calibri" pitchFamily="34" charset="0"/>
                <a:cs typeface="Calibri" pitchFamily="34" charset="0"/>
              </a:rPr>
              <a:t>Past results are not indicative of future performance.</a:t>
            </a:r>
            <a:endParaRPr lang="en-SG" sz="1600" dirty="0" smtClean="0">
              <a:solidFill>
                <a:srgbClr val="002060"/>
              </a:solidFill>
              <a:latin typeface="Calibri" pitchFamily="34" charset="0"/>
              <a:cs typeface="Calibri" pitchFamily="34" charset="0"/>
            </a:endParaRPr>
          </a:p>
          <a:p>
            <a:pPr algn="just"/>
            <a:r>
              <a:rPr lang="en-SG" sz="1600" dirty="0" smtClean="0">
                <a:solidFill>
                  <a:srgbClr val="002060"/>
                </a:solidFill>
                <a:latin typeface="Calibri" pitchFamily="34" charset="0"/>
                <a:cs typeface="Calibri" pitchFamily="34" charset="0"/>
              </a:rPr>
              <a:t>The hypothetical illustrations used are not intended to predict the performance of any specific investment or security. No assumptions should be made that similar asset allocations will be profitable, suitable, or perform as indicated above. Allocations and their percentages should change based on an individual investor’s needs.</a:t>
            </a:r>
          </a:p>
          <a:p>
            <a:pPr algn="just"/>
            <a:endParaRPr lang="en-SG" sz="1600" dirty="0" smtClean="0">
              <a:solidFill>
                <a:srgbClr val="002060"/>
              </a:solidFill>
              <a:latin typeface="Calibri" pitchFamily="34" charset="0"/>
              <a:cs typeface="Calibri" pitchFamily="34" charset="0"/>
            </a:endParaRPr>
          </a:p>
          <a:p>
            <a:pPr algn="just"/>
            <a:r>
              <a:rPr lang="en-SG" sz="1600" dirty="0" smtClean="0">
                <a:solidFill>
                  <a:srgbClr val="002060"/>
                </a:solidFill>
                <a:latin typeface="Calibri" pitchFamily="34" charset="0"/>
                <a:cs typeface="Calibri" pitchFamily="34" charset="0"/>
              </a:rPr>
              <a:t>The past performance figures do not represent performance of any MAXIM funds and there can be no assurance that any MAXIM funds will achieve the past returns of the illustrative examples.</a:t>
            </a:r>
          </a:p>
          <a:p>
            <a:pPr algn="just"/>
            <a:endParaRPr lang="en-SG" sz="1600" dirty="0" smtClean="0">
              <a:solidFill>
                <a:srgbClr val="002060"/>
              </a:solidFill>
              <a:latin typeface="Calibri" pitchFamily="34" charset="0"/>
              <a:cs typeface="Calibri" pitchFamily="34" charset="0"/>
            </a:endParaRPr>
          </a:p>
          <a:p>
            <a:pPr algn="just"/>
            <a:r>
              <a:rPr lang="en-SG" sz="1600" dirty="0" smtClean="0">
                <a:solidFill>
                  <a:srgbClr val="002060"/>
                </a:solidFill>
                <a:latin typeface="Calibri" pitchFamily="34" charset="0"/>
                <a:cs typeface="Calibri" pitchFamily="34" charset="0"/>
              </a:rPr>
              <a:t>Standard deviation is a measurement of the investment´s volatility.</a:t>
            </a:r>
          </a:p>
          <a:p>
            <a:pPr algn="just"/>
            <a:endParaRPr lang="en-SG" sz="1600" dirty="0" smtClean="0">
              <a:solidFill>
                <a:srgbClr val="002060"/>
              </a:solidFill>
              <a:latin typeface="Calibri" pitchFamily="34" charset="0"/>
              <a:cs typeface="Calibri" pitchFamily="34" charset="0"/>
            </a:endParaRPr>
          </a:p>
          <a:p>
            <a:pPr algn="just"/>
            <a:r>
              <a:rPr lang="en-SG" sz="1600" dirty="0" smtClean="0">
                <a:solidFill>
                  <a:srgbClr val="002060"/>
                </a:solidFill>
                <a:latin typeface="Calibri" pitchFamily="34" charset="0"/>
                <a:cs typeface="Calibri" pitchFamily="34" charset="0"/>
              </a:rPr>
              <a:t>Correlation is a statistical measure of how two securities move in relation to each other.</a:t>
            </a:r>
          </a:p>
          <a:p>
            <a:pPr algn="just"/>
            <a:endParaRPr lang="en-SG" sz="1600" dirty="0" smtClean="0">
              <a:solidFill>
                <a:srgbClr val="002060"/>
              </a:solidFill>
              <a:latin typeface="Calibri" pitchFamily="34" charset="0"/>
              <a:cs typeface="Calibri" pitchFamily="34" charset="0"/>
            </a:endParaRPr>
          </a:p>
          <a:p>
            <a:pPr algn="just"/>
            <a:endParaRPr lang="en-SG" sz="1400" dirty="0" smtClean="0">
              <a:solidFill>
                <a:srgbClr val="002060"/>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1560" y="260648"/>
            <a:ext cx="7848872" cy="523220"/>
          </a:xfrm>
          <a:prstGeom prst="rect">
            <a:avLst/>
          </a:prstGeom>
          <a:noFill/>
        </p:spPr>
        <p:txBody>
          <a:bodyPr wrap="square" rtlCol="0">
            <a:spAutoFit/>
          </a:bodyPr>
          <a:lstStyle/>
          <a:p>
            <a:r>
              <a:rPr lang="en-US" sz="2800" dirty="0" smtClean="0">
                <a:solidFill>
                  <a:srgbClr val="000099"/>
                </a:solidFill>
                <a:latin typeface="Arial Rounded MT Bold" pitchFamily="34" charset="0"/>
                <a:cs typeface="Calibri" pitchFamily="34" charset="0"/>
              </a:rPr>
              <a:t>Management Fee </a:t>
            </a:r>
            <a:r>
              <a:rPr lang="zh-CN" altLang="en-US" sz="2800" dirty="0" smtClean="0">
                <a:solidFill>
                  <a:srgbClr val="000099"/>
                </a:solidFill>
                <a:latin typeface="Arial Rounded MT Bold" pitchFamily="34" charset="0"/>
                <a:cs typeface="Calibri" pitchFamily="34" charset="0"/>
              </a:rPr>
              <a:t>管理费</a:t>
            </a:r>
            <a:endParaRPr lang="en-SG" sz="2800" dirty="0">
              <a:solidFill>
                <a:srgbClr val="000099"/>
              </a:solidFill>
              <a:latin typeface="Arial Rounded MT Bold" pitchFamily="34" charset="0"/>
              <a:cs typeface="Calibri" pitchFamily="34" charset="0"/>
            </a:endParaRPr>
          </a:p>
        </p:txBody>
      </p:sp>
      <p:sp>
        <p:nvSpPr>
          <p:cNvPr id="6" name="Rectangle 5"/>
          <p:cNvSpPr/>
          <p:nvPr/>
        </p:nvSpPr>
        <p:spPr>
          <a:xfrm>
            <a:off x="695244" y="1052736"/>
            <a:ext cx="7488832" cy="923330"/>
          </a:xfrm>
          <a:prstGeom prst="rect">
            <a:avLst/>
          </a:prstGeom>
        </p:spPr>
        <p:txBody>
          <a:bodyPr wrap="square">
            <a:spAutoFit/>
          </a:bodyPr>
          <a:lstStyle/>
          <a:p>
            <a:pPr algn="just"/>
            <a:r>
              <a:rPr lang="en-SG" dirty="0" smtClean="0">
                <a:solidFill>
                  <a:schemeClr val="accent1">
                    <a:lumMod val="75000"/>
                  </a:schemeClr>
                </a:solidFill>
                <a:latin typeface="Calibri" pitchFamily="34" charset="0"/>
                <a:cs typeface="Calibri" pitchFamily="34" charset="0"/>
              </a:rPr>
              <a:t>The management fee is the same as those in mutual funds. The difference is that MAXIM funds charge a </a:t>
            </a:r>
            <a:r>
              <a:rPr lang="en-SG" b="1" dirty="0" smtClean="0">
                <a:solidFill>
                  <a:schemeClr val="accent1">
                    <a:lumMod val="75000"/>
                  </a:schemeClr>
                </a:solidFill>
                <a:latin typeface="Calibri" pitchFamily="34" charset="0"/>
                <a:cs typeface="Calibri" pitchFamily="34" charset="0"/>
              </a:rPr>
              <a:t>management fee of 2% of assets managed</a:t>
            </a:r>
            <a:r>
              <a:rPr lang="en-SG" dirty="0" smtClean="0">
                <a:solidFill>
                  <a:schemeClr val="accent1">
                    <a:lumMod val="75000"/>
                  </a:schemeClr>
                </a:solidFill>
                <a:latin typeface="Calibri" pitchFamily="34" charset="0"/>
                <a:cs typeface="Calibri" pitchFamily="34" charset="0"/>
              </a:rPr>
              <a:t>. </a:t>
            </a:r>
          </a:p>
          <a:p>
            <a:pPr algn="just"/>
            <a:endParaRPr lang="en-SG" dirty="0" smtClean="0">
              <a:solidFill>
                <a:srgbClr val="000099"/>
              </a:solidFill>
              <a:latin typeface="Calibri" pitchFamily="34" charset="0"/>
              <a:cs typeface="Calibri" pitchFamily="34" charset="0"/>
            </a:endParaRPr>
          </a:p>
        </p:txBody>
      </p:sp>
      <p:sp>
        <p:nvSpPr>
          <p:cNvPr id="4" name="TextBox 3"/>
          <p:cNvSpPr txBox="1"/>
          <p:nvPr/>
        </p:nvSpPr>
        <p:spPr>
          <a:xfrm>
            <a:off x="687552" y="2132856"/>
            <a:ext cx="7848872" cy="523220"/>
          </a:xfrm>
          <a:prstGeom prst="rect">
            <a:avLst/>
          </a:prstGeom>
          <a:noFill/>
        </p:spPr>
        <p:txBody>
          <a:bodyPr wrap="square" rtlCol="0">
            <a:spAutoFit/>
          </a:bodyPr>
          <a:lstStyle/>
          <a:p>
            <a:r>
              <a:rPr lang="en-US" sz="2800" dirty="0" smtClean="0">
                <a:solidFill>
                  <a:srgbClr val="000099"/>
                </a:solidFill>
                <a:latin typeface="Arial Rounded MT Bold" pitchFamily="34" charset="0"/>
                <a:cs typeface="Calibri" pitchFamily="34" charset="0"/>
              </a:rPr>
              <a:t>Incentive Fee</a:t>
            </a:r>
            <a:r>
              <a:rPr lang="zh-CN" altLang="en-US" sz="2800" dirty="0" smtClean="0">
                <a:solidFill>
                  <a:srgbClr val="000099"/>
                </a:solidFill>
                <a:latin typeface="Arial Rounded MT Bold" pitchFamily="34" charset="0"/>
                <a:cs typeface="Calibri" pitchFamily="34" charset="0"/>
              </a:rPr>
              <a:t> 奖励费</a:t>
            </a:r>
            <a:endParaRPr lang="en-SG" sz="2800" dirty="0">
              <a:solidFill>
                <a:srgbClr val="000099"/>
              </a:solidFill>
              <a:latin typeface="Arial Rounded MT Bold" pitchFamily="34" charset="0"/>
              <a:cs typeface="Calibri" pitchFamily="34" charset="0"/>
            </a:endParaRPr>
          </a:p>
        </p:txBody>
      </p:sp>
      <p:sp>
        <p:nvSpPr>
          <p:cNvPr id="5" name="Rectangle 4"/>
          <p:cNvSpPr/>
          <p:nvPr/>
        </p:nvSpPr>
        <p:spPr>
          <a:xfrm>
            <a:off x="687552" y="2955413"/>
            <a:ext cx="7992888" cy="3416320"/>
          </a:xfrm>
          <a:prstGeom prst="rect">
            <a:avLst/>
          </a:prstGeom>
        </p:spPr>
        <p:txBody>
          <a:bodyPr wrap="square">
            <a:spAutoFit/>
          </a:bodyPr>
          <a:lstStyle/>
          <a:p>
            <a:r>
              <a:rPr lang="en-SG" dirty="0" smtClean="0">
                <a:solidFill>
                  <a:schemeClr val="accent1">
                    <a:lumMod val="75000"/>
                  </a:schemeClr>
                </a:solidFill>
                <a:latin typeface="Calibri" pitchFamily="34" charset="0"/>
                <a:cs typeface="Calibri" pitchFamily="34" charset="0"/>
              </a:rPr>
              <a:t>Most if not all  fund managers charge an incentive fee of anywhere between 10-20% of fund profits, and some hedge funds have even gone as high as 50%. The idea of incentive fee is to reward the fund manager for good performance. </a:t>
            </a:r>
          </a:p>
          <a:p>
            <a:endParaRPr lang="en-SG" dirty="0">
              <a:solidFill>
                <a:schemeClr val="accent1">
                  <a:lumMod val="75000"/>
                </a:schemeClr>
              </a:solidFill>
              <a:latin typeface="Calibri" pitchFamily="34" charset="0"/>
              <a:cs typeface="Calibri" pitchFamily="34" charset="0"/>
            </a:endParaRPr>
          </a:p>
          <a:p>
            <a:r>
              <a:rPr lang="en-SG" dirty="0" smtClean="0">
                <a:solidFill>
                  <a:schemeClr val="accent1">
                    <a:lumMod val="75000"/>
                  </a:schemeClr>
                </a:solidFill>
                <a:latin typeface="Calibri" pitchFamily="34" charset="0"/>
                <a:cs typeface="Calibri" pitchFamily="34" charset="0"/>
              </a:rPr>
              <a:t>For example, if MAXIM Trader generates a 30% return per year, after management fee, we will collect 20% of those profits, leaving the investor with a 16% net return.</a:t>
            </a:r>
          </a:p>
          <a:p>
            <a:endParaRPr lang="en-SG" dirty="0" smtClean="0">
              <a:solidFill>
                <a:schemeClr val="accent1">
                  <a:lumMod val="75000"/>
                </a:schemeClr>
              </a:solidFill>
              <a:latin typeface="Calibri" pitchFamily="34" charset="0"/>
              <a:cs typeface="Calibri" pitchFamily="34" charset="0"/>
            </a:endParaRPr>
          </a:p>
          <a:p>
            <a:r>
              <a:rPr lang="en-SG" dirty="0" smtClean="0">
                <a:solidFill>
                  <a:schemeClr val="accent1">
                    <a:lumMod val="75000"/>
                  </a:schemeClr>
                </a:solidFill>
                <a:latin typeface="Calibri" pitchFamily="34" charset="0"/>
                <a:cs typeface="Calibri" pitchFamily="34" charset="0"/>
              </a:rPr>
              <a:t>MAXIM Trader only collect the incentive fee for profits exceeding the hurdle rate, defined as the return on U.S. Treasuries, before any incentive fees is collected.</a:t>
            </a:r>
          </a:p>
          <a:p>
            <a:endParaRPr lang="en-SG" dirty="0" smtClean="0">
              <a:solidFill>
                <a:schemeClr val="accent1">
                  <a:lumMod val="75000"/>
                </a:schemeClr>
              </a:solidFill>
              <a:latin typeface="Calibri" pitchFamily="34" charset="0"/>
              <a:cs typeface="Calibri" pitchFamily="34" charset="0"/>
            </a:endParaRPr>
          </a:p>
          <a:p>
            <a:r>
              <a:rPr lang="en-SG" dirty="0" smtClean="0">
                <a:solidFill>
                  <a:schemeClr val="accent1">
                    <a:lumMod val="75000"/>
                  </a:schemeClr>
                </a:solidFill>
                <a:latin typeface="Calibri" pitchFamily="34" charset="0"/>
                <a:cs typeface="Calibri" pitchFamily="34" charset="0"/>
              </a:rPr>
              <a:t>MAXIM Trader follow the so-called </a:t>
            </a:r>
            <a:r>
              <a:rPr lang="en-SG" b="1" dirty="0" smtClean="0">
                <a:solidFill>
                  <a:schemeClr val="accent1">
                    <a:lumMod val="75000"/>
                  </a:schemeClr>
                </a:solidFill>
                <a:latin typeface="Calibri" pitchFamily="34" charset="0"/>
                <a:cs typeface="Calibri" pitchFamily="34" charset="0"/>
              </a:rPr>
              <a:t>"two and twenty" </a:t>
            </a:r>
            <a:r>
              <a:rPr lang="en-SG" dirty="0" smtClean="0">
                <a:solidFill>
                  <a:schemeClr val="accent1">
                    <a:lumMod val="75000"/>
                  </a:schemeClr>
                </a:solidFill>
                <a:latin typeface="Calibri" pitchFamily="34" charset="0"/>
                <a:cs typeface="Calibri" pitchFamily="34" charset="0"/>
              </a:rPr>
              <a:t>structure – where managers </a:t>
            </a:r>
            <a:r>
              <a:rPr lang="en-SG" b="1" dirty="0" smtClean="0">
                <a:solidFill>
                  <a:schemeClr val="accent1">
                    <a:lumMod val="75000"/>
                  </a:schemeClr>
                </a:solidFill>
                <a:latin typeface="Calibri" pitchFamily="34" charset="0"/>
                <a:cs typeface="Calibri" pitchFamily="34" charset="0"/>
              </a:rPr>
              <a:t>receive 2% of net asset value managed and 20% of profits</a:t>
            </a:r>
            <a:r>
              <a:rPr lang="en-SG" dirty="0" smtClean="0">
                <a:solidFill>
                  <a:schemeClr val="accent1">
                    <a:lumMod val="75000"/>
                  </a:schemeClr>
                </a:solidFill>
                <a:latin typeface="Calibri" pitchFamily="34" charset="0"/>
                <a:cs typeface="Calibri" pitchFamily="34" charset="0"/>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1560" y="260648"/>
            <a:ext cx="7848872" cy="523220"/>
          </a:xfrm>
          <a:prstGeom prst="rect">
            <a:avLst/>
          </a:prstGeom>
          <a:noFill/>
        </p:spPr>
        <p:txBody>
          <a:bodyPr wrap="square" rtlCol="0">
            <a:spAutoFit/>
          </a:bodyPr>
          <a:lstStyle/>
          <a:p>
            <a:r>
              <a:rPr lang="en-US" sz="2800" dirty="0" smtClean="0">
                <a:solidFill>
                  <a:srgbClr val="000099"/>
                </a:solidFill>
                <a:latin typeface="Arial Rounded MT Bold" pitchFamily="34" charset="0"/>
                <a:cs typeface="Calibri" pitchFamily="34" charset="0"/>
              </a:rPr>
              <a:t>Redemption</a:t>
            </a:r>
            <a:r>
              <a:rPr lang="zh-CN" altLang="en-US" sz="2800" dirty="0" smtClean="0">
                <a:solidFill>
                  <a:srgbClr val="000099"/>
                </a:solidFill>
                <a:latin typeface="Arial Rounded MT Bold" pitchFamily="34" charset="0"/>
                <a:cs typeface="Calibri" pitchFamily="34" charset="0"/>
              </a:rPr>
              <a:t> 赎回</a:t>
            </a:r>
            <a:endParaRPr lang="en-SG" sz="2800" dirty="0">
              <a:solidFill>
                <a:srgbClr val="000099"/>
              </a:solidFill>
              <a:latin typeface="Arial Rounded MT Bold" pitchFamily="34" charset="0"/>
              <a:cs typeface="Calibri" pitchFamily="34" charset="0"/>
            </a:endParaRPr>
          </a:p>
        </p:txBody>
      </p:sp>
      <p:sp>
        <p:nvSpPr>
          <p:cNvPr id="5" name="Rectangle 4"/>
          <p:cNvSpPr/>
          <p:nvPr/>
        </p:nvSpPr>
        <p:spPr>
          <a:xfrm>
            <a:off x="827584" y="1196752"/>
            <a:ext cx="7416824" cy="3139321"/>
          </a:xfrm>
          <a:prstGeom prst="rect">
            <a:avLst/>
          </a:prstGeom>
        </p:spPr>
        <p:txBody>
          <a:bodyPr wrap="square">
            <a:spAutoFit/>
          </a:bodyPr>
          <a:lstStyle/>
          <a:p>
            <a:pPr algn="just"/>
            <a:r>
              <a:rPr lang="en-SG" dirty="0" smtClean="0">
                <a:solidFill>
                  <a:schemeClr val="accent1">
                    <a:lumMod val="75000"/>
                  </a:schemeClr>
                </a:solidFill>
                <a:latin typeface="Calibri" pitchFamily="34" charset="0"/>
                <a:cs typeface="Calibri" pitchFamily="34" charset="0"/>
              </a:rPr>
              <a:t>Hedge funds do not have daily liquidity like mutual funds do. All MAXIM  funds have daily subscriptions and monthly redemptions.</a:t>
            </a:r>
          </a:p>
          <a:p>
            <a:pPr algn="just"/>
            <a:endParaRPr lang="en-SG" dirty="0">
              <a:solidFill>
                <a:schemeClr val="accent1">
                  <a:lumMod val="75000"/>
                </a:schemeClr>
              </a:solidFill>
              <a:latin typeface="Calibri" pitchFamily="34" charset="0"/>
              <a:cs typeface="Calibri" pitchFamily="34" charset="0"/>
            </a:endParaRPr>
          </a:p>
          <a:p>
            <a:pPr algn="just"/>
            <a:r>
              <a:rPr lang="en-SG" dirty="0" smtClean="0">
                <a:solidFill>
                  <a:schemeClr val="accent1">
                    <a:lumMod val="75000"/>
                  </a:schemeClr>
                </a:solidFill>
                <a:latin typeface="Calibri" pitchFamily="34" charset="0"/>
                <a:cs typeface="Calibri" pitchFamily="34" charset="0"/>
              </a:rPr>
              <a:t>As the underlying strategies and investment instruments are very liquid as all O.T.C. foreign exchange and precious metals are and in order not to cause undue impact to the portfolios under management.</a:t>
            </a:r>
          </a:p>
          <a:p>
            <a:pPr algn="just"/>
            <a:endParaRPr lang="en-SG" dirty="0">
              <a:solidFill>
                <a:schemeClr val="accent1">
                  <a:lumMod val="75000"/>
                </a:schemeClr>
              </a:solidFill>
              <a:latin typeface="Calibri" pitchFamily="34" charset="0"/>
              <a:cs typeface="Calibri" pitchFamily="34" charset="0"/>
            </a:endParaRPr>
          </a:p>
          <a:p>
            <a:pPr algn="just"/>
            <a:r>
              <a:rPr lang="en-SG" dirty="0" smtClean="0">
                <a:solidFill>
                  <a:schemeClr val="accent1">
                    <a:lumMod val="75000"/>
                  </a:schemeClr>
                </a:solidFill>
                <a:latin typeface="Calibri" pitchFamily="34" charset="0"/>
                <a:cs typeface="Calibri" pitchFamily="34" charset="0"/>
              </a:rPr>
              <a:t>MAXIM funds have </a:t>
            </a:r>
            <a:r>
              <a:rPr lang="en-SG" b="1" dirty="0" smtClean="0">
                <a:solidFill>
                  <a:schemeClr val="accent1">
                    <a:lumMod val="75000"/>
                  </a:schemeClr>
                </a:solidFill>
                <a:latin typeface="Calibri" pitchFamily="34" charset="0"/>
                <a:cs typeface="Calibri" pitchFamily="34" charset="0"/>
              </a:rPr>
              <a:t>a cut-off date for redemption notices on the 15</a:t>
            </a:r>
            <a:r>
              <a:rPr lang="en-SG" b="1" baseline="30000" dirty="0" smtClean="0">
                <a:solidFill>
                  <a:schemeClr val="accent1">
                    <a:lumMod val="75000"/>
                  </a:schemeClr>
                </a:solidFill>
                <a:latin typeface="Calibri" pitchFamily="34" charset="0"/>
                <a:cs typeface="Calibri" pitchFamily="34" charset="0"/>
              </a:rPr>
              <a:t>th</a:t>
            </a:r>
            <a:r>
              <a:rPr lang="en-SG" b="1" dirty="0" smtClean="0">
                <a:solidFill>
                  <a:schemeClr val="accent1">
                    <a:lumMod val="75000"/>
                  </a:schemeClr>
                </a:solidFill>
                <a:latin typeface="Calibri" pitchFamily="34" charset="0"/>
                <a:cs typeface="Calibri" pitchFamily="34" charset="0"/>
              </a:rPr>
              <a:t> day of the calendar month before the Dealing Date</a:t>
            </a:r>
            <a:r>
              <a:rPr lang="en-SG" dirty="0" smtClean="0">
                <a:solidFill>
                  <a:schemeClr val="accent1">
                    <a:lumMod val="75000"/>
                  </a:schemeClr>
                </a:solidFill>
                <a:latin typeface="Calibri" pitchFamily="34" charset="0"/>
                <a:cs typeface="Calibri" pitchFamily="34" charset="0"/>
              </a:rPr>
              <a:t>. Early redemption notices allows the hedge fund manager to efficiently balance his portfolio without compromising  profitability of remaining funds under management.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1560" y="260648"/>
            <a:ext cx="7848872" cy="523220"/>
          </a:xfrm>
          <a:prstGeom prst="rect">
            <a:avLst/>
          </a:prstGeom>
          <a:noFill/>
        </p:spPr>
        <p:txBody>
          <a:bodyPr wrap="square" rtlCol="0">
            <a:spAutoFit/>
          </a:bodyPr>
          <a:lstStyle/>
          <a:p>
            <a:r>
              <a:rPr lang="en-US" sz="2800" dirty="0" smtClean="0">
                <a:solidFill>
                  <a:srgbClr val="000099"/>
                </a:solidFill>
                <a:latin typeface="Arial Rounded MT Bold" pitchFamily="34" charset="0"/>
                <a:cs typeface="Calibri" pitchFamily="34" charset="0"/>
              </a:rPr>
              <a:t>Minimum Investment Period </a:t>
            </a:r>
            <a:r>
              <a:rPr lang="zh-CN" altLang="en-US" sz="2800" dirty="0" smtClean="0">
                <a:solidFill>
                  <a:srgbClr val="000099"/>
                </a:solidFill>
                <a:latin typeface="Arial Rounded MT Bold" pitchFamily="34" charset="0"/>
                <a:cs typeface="Calibri" pitchFamily="34" charset="0"/>
              </a:rPr>
              <a:t>最</a:t>
            </a:r>
            <a:r>
              <a:rPr lang="zh-CN" altLang="en-US" sz="2800" dirty="0">
                <a:solidFill>
                  <a:srgbClr val="000099"/>
                </a:solidFill>
                <a:latin typeface="Arial Rounded MT Bold" pitchFamily="34" charset="0"/>
                <a:cs typeface="Calibri" pitchFamily="34" charset="0"/>
              </a:rPr>
              <a:t>低投资期</a:t>
            </a:r>
            <a:endParaRPr lang="en-SG" sz="2800" dirty="0">
              <a:solidFill>
                <a:srgbClr val="000099"/>
              </a:solidFill>
              <a:latin typeface="Arial Rounded MT Bold" pitchFamily="34" charset="0"/>
              <a:cs typeface="Calibri" pitchFamily="34" charset="0"/>
            </a:endParaRPr>
          </a:p>
        </p:txBody>
      </p:sp>
      <p:sp>
        <p:nvSpPr>
          <p:cNvPr id="6" name="Rectangle 5"/>
          <p:cNvSpPr/>
          <p:nvPr/>
        </p:nvSpPr>
        <p:spPr>
          <a:xfrm>
            <a:off x="683568" y="1196752"/>
            <a:ext cx="7632848" cy="2862322"/>
          </a:xfrm>
          <a:prstGeom prst="rect">
            <a:avLst/>
          </a:prstGeom>
        </p:spPr>
        <p:txBody>
          <a:bodyPr wrap="square">
            <a:spAutoFit/>
          </a:bodyPr>
          <a:lstStyle/>
          <a:p>
            <a:pPr algn="just"/>
            <a:r>
              <a:rPr lang="en-SG" dirty="0" smtClean="0">
                <a:solidFill>
                  <a:schemeClr val="accent1">
                    <a:lumMod val="75000"/>
                  </a:schemeClr>
                </a:solidFill>
                <a:latin typeface="Calibri" pitchFamily="34" charset="0"/>
                <a:cs typeface="Calibri" pitchFamily="34" charset="0"/>
              </a:rPr>
              <a:t>Some funds require up to a three-five year "lock-up" commitment, but the most common lock-up is limited to one-two year. </a:t>
            </a:r>
          </a:p>
          <a:p>
            <a:pPr algn="just"/>
            <a:endParaRPr lang="en-SG" dirty="0">
              <a:solidFill>
                <a:schemeClr val="accent1">
                  <a:lumMod val="75000"/>
                </a:schemeClr>
              </a:solidFill>
              <a:latin typeface="Calibri" pitchFamily="34" charset="0"/>
              <a:cs typeface="Calibri" pitchFamily="34" charset="0"/>
            </a:endParaRPr>
          </a:p>
          <a:p>
            <a:pPr algn="just"/>
            <a:r>
              <a:rPr lang="en-SG" dirty="0">
                <a:solidFill>
                  <a:schemeClr val="accent1">
                    <a:lumMod val="75000"/>
                  </a:schemeClr>
                </a:solidFill>
                <a:latin typeface="Calibri" pitchFamily="34" charset="0"/>
                <a:cs typeface="Calibri" pitchFamily="34" charset="0"/>
              </a:rPr>
              <a:t>I</a:t>
            </a:r>
            <a:r>
              <a:rPr lang="en-SG" dirty="0" smtClean="0">
                <a:solidFill>
                  <a:schemeClr val="accent1">
                    <a:lumMod val="75000"/>
                  </a:schemeClr>
                </a:solidFill>
                <a:latin typeface="Calibri" pitchFamily="34" charset="0"/>
                <a:cs typeface="Calibri" pitchFamily="34" charset="0"/>
              </a:rPr>
              <a:t>t could be a </a:t>
            </a:r>
            <a:r>
              <a:rPr lang="en-SG" b="1" dirty="0" smtClean="0">
                <a:solidFill>
                  <a:schemeClr val="accent1">
                    <a:lumMod val="75000"/>
                  </a:schemeClr>
                </a:solidFill>
                <a:latin typeface="Calibri" pitchFamily="34" charset="0"/>
                <a:cs typeface="Calibri" pitchFamily="34" charset="0"/>
              </a:rPr>
              <a:t>hard lock</a:t>
            </a:r>
            <a:r>
              <a:rPr lang="en-SG" dirty="0" smtClean="0">
                <a:solidFill>
                  <a:schemeClr val="accent1">
                    <a:lumMod val="75000"/>
                  </a:schemeClr>
                </a:solidFill>
                <a:latin typeface="Calibri" pitchFamily="34" charset="0"/>
                <a:cs typeface="Calibri" pitchFamily="34" charset="0"/>
              </a:rPr>
              <a:t>, preventing the investor from withdrawing funds for the full time period, in other words an investor can’t withdraw funds before the expiration of the lock-up period.</a:t>
            </a:r>
          </a:p>
          <a:p>
            <a:pPr algn="just"/>
            <a:endParaRPr lang="en-US" dirty="0">
              <a:solidFill>
                <a:schemeClr val="accent1">
                  <a:lumMod val="75000"/>
                </a:schemeClr>
              </a:solidFill>
              <a:latin typeface="Calibri" pitchFamily="34" charset="0"/>
              <a:cs typeface="Calibri" pitchFamily="34" charset="0"/>
            </a:endParaRPr>
          </a:p>
          <a:p>
            <a:pPr algn="just"/>
            <a:r>
              <a:rPr lang="en-US" b="1" dirty="0" smtClean="0">
                <a:solidFill>
                  <a:schemeClr val="accent1">
                    <a:lumMod val="75000"/>
                  </a:schemeClr>
                </a:solidFill>
                <a:latin typeface="Calibri" pitchFamily="34" charset="0"/>
                <a:cs typeface="Calibri" pitchFamily="34" charset="0"/>
              </a:rPr>
              <a:t>All MAXIM funds have a minimum investment period of 18 month.  (hard lock)</a:t>
            </a:r>
          </a:p>
          <a:p>
            <a:pPr algn="just"/>
            <a:endParaRPr lang="en-US" b="1" dirty="0">
              <a:solidFill>
                <a:schemeClr val="accent1">
                  <a:lumMod val="75000"/>
                </a:schemeClr>
              </a:solidFill>
              <a:latin typeface="Calibri" pitchFamily="34" charset="0"/>
              <a:cs typeface="Calibri" pitchFamily="34" charset="0"/>
            </a:endParaRPr>
          </a:p>
          <a:p>
            <a:pPr algn="just"/>
            <a:endParaRPr lang="en-SG" b="1" dirty="0" smtClean="0">
              <a:solidFill>
                <a:schemeClr val="accent1">
                  <a:lumMod val="75000"/>
                </a:schemeClr>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1560" y="260648"/>
            <a:ext cx="7848872" cy="523220"/>
          </a:xfrm>
          <a:prstGeom prst="rect">
            <a:avLst/>
          </a:prstGeom>
          <a:noFill/>
        </p:spPr>
        <p:txBody>
          <a:bodyPr wrap="square" rtlCol="0">
            <a:spAutoFit/>
          </a:bodyPr>
          <a:lstStyle/>
          <a:p>
            <a:r>
              <a:rPr lang="en-US" sz="2800" dirty="0">
                <a:solidFill>
                  <a:srgbClr val="423284"/>
                </a:solidFill>
                <a:latin typeface="Arial Rounded MT Bold"/>
              </a:rPr>
              <a:t>Performance </a:t>
            </a:r>
            <a:r>
              <a:rPr lang="en-US" sz="2800" dirty="0" smtClean="0">
                <a:solidFill>
                  <a:srgbClr val="423284"/>
                </a:solidFill>
                <a:latin typeface="Arial Rounded MT Bold"/>
              </a:rPr>
              <a:t>Guarantee </a:t>
            </a:r>
            <a:r>
              <a:rPr lang="zh-CN" altLang="en-US" sz="2800" dirty="0" smtClean="0">
                <a:solidFill>
                  <a:srgbClr val="423284"/>
                </a:solidFill>
                <a:latin typeface="Arial Rounded MT Bold"/>
              </a:rPr>
              <a:t>表现担保</a:t>
            </a:r>
            <a:endParaRPr lang="en-SG" sz="2800" dirty="0">
              <a:solidFill>
                <a:srgbClr val="423284"/>
              </a:solidFill>
              <a:latin typeface="Arial Rounded MT Bold"/>
              <a:cs typeface="Calibri" pitchFamily="34" charset="0"/>
            </a:endParaRPr>
          </a:p>
        </p:txBody>
      </p:sp>
      <p:sp>
        <p:nvSpPr>
          <p:cNvPr id="6" name="Rectangle 5"/>
          <p:cNvSpPr/>
          <p:nvPr/>
        </p:nvSpPr>
        <p:spPr>
          <a:xfrm>
            <a:off x="683568" y="1196752"/>
            <a:ext cx="7632848" cy="2031325"/>
          </a:xfrm>
          <a:prstGeom prst="rect">
            <a:avLst/>
          </a:prstGeom>
        </p:spPr>
        <p:txBody>
          <a:bodyPr wrap="square">
            <a:spAutoFit/>
          </a:bodyPr>
          <a:lstStyle/>
          <a:p>
            <a:pPr algn="just"/>
            <a:r>
              <a:rPr lang="en-US" dirty="0">
                <a:solidFill>
                  <a:schemeClr val="accent2">
                    <a:lumMod val="50000"/>
                  </a:schemeClr>
                </a:solidFill>
                <a:latin typeface="Calibri" pitchFamily="34" charset="0"/>
                <a:cs typeface="Calibri" pitchFamily="34" charset="0"/>
              </a:rPr>
              <a:t>Should the investor choose the investment portfolio with this guarantee offer, he/she is offered a </a:t>
            </a:r>
            <a:r>
              <a:rPr lang="en-US" b="1" dirty="0">
                <a:solidFill>
                  <a:schemeClr val="accent2">
                    <a:lumMod val="50000"/>
                  </a:schemeClr>
                </a:solidFill>
                <a:latin typeface="Calibri" pitchFamily="34" charset="0"/>
                <a:cs typeface="Calibri" pitchFamily="34" charset="0"/>
              </a:rPr>
              <a:t>percentage of </a:t>
            </a:r>
            <a:r>
              <a:rPr lang="en-US" b="1" dirty="0" smtClean="0">
                <a:solidFill>
                  <a:schemeClr val="accent2">
                    <a:lumMod val="50000"/>
                  </a:schemeClr>
                </a:solidFill>
                <a:latin typeface="Calibri" pitchFamily="34" charset="0"/>
                <a:cs typeface="Calibri" pitchFamily="34" charset="0"/>
              </a:rPr>
              <a:t>1-20</a:t>
            </a:r>
            <a:r>
              <a:rPr lang="en-US" b="1" dirty="0">
                <a:solidFill>
                  <a:schemeClr val="accent2">
                    <a:lumMod val="50000"/>
                  </a:schemeClr>
                </a:solidFill>
                <a:latin typeface="Calibri" pitchFamily="34" charset="0"/>
                <a:cs typeface="Calibri" pitchFamily="34" charset="0"/>
              </a:rPr>
              <a:t>% of the current capital on a monthly basis.</a:t>
            </a:r>
            <a:r>
              <a:rPr lang="en-US" dirty="0">
                <a:solidFill>
                  <a:schemeClr val="accent2">
                    <a:lumMod val="50000"/>
                  </a:schemeClr>
                </a:solidFill>
                <a:latin typeface="Calibri" pitchFamily="34" charset="0"/>
                <a:cs typeface="Calibri" pitchFamily="34" charset="0"/>
              </a:rPr>
              <a:t> After the agreed time has been fulfilled, the agreement is no longer valid and the guaranteed performance guarantees will no longer be paid to the investor. This guarantee is ideal for investors who are looking at a longer term period of investments with low risk. However, there are terms and conditions which are stated within this guarantee agreement.</a:t>
            </a:r>
            <a:endParaRPr lang="en-SG" b="1" dirty="0" smtClean="0">
              <a:solidFill>
                <a:schemeClr val="accent2">
                  <a:lumMod val="50000"/>
                </a:schemeClr>
              </a:solidFill>
              <a:latin typeface="Calibri" pitchFamily="34" charset="0"/>
              <a:cs typeface="Calibri" pitchFamily="34" charset="0"/>
            </a:endParaRPr>
          </a:p>
        </p:txBody>
      </p:sp>
      <p:sp>
        <p:nvSpPr>
          <p:cNvPr id="4" name="TextBox 3"/>
          <p:cNvSpPr txBox="1"/>
          <p:nvPr/>
        </p:nvSpPr>
        <p:spPr>
          <a:xfrm>
            <a:off x="626560" y="3501008"/>
            <a:ext cx="7848872" cy="523220"/>
          </a:xfrm>
          <a:prstGeom prst="rect">
            <a:avLst/>
          </a:prstGeom>
          <a:noFill/>
        </p:spPr>
        <p:txBody>
          <a:bodyPr wrap="square" rtlCol="0">
            <a:spAutoFit/>
          </a:bodyPr>
          <a:lstStyle/>
          <a:p>
            <a:r>
              <a:rPr lang="en-US" sz="2800" dirty="0">
                <a:solidFill>
                  <a:srgbClr val="003399"/>
                </a:solidFill>
                <a:latin typeface="Arial Rounded MT Bold"/>
              </a:rPr>
              <a:t>Capital </a:t>
            </a:r>
            <a:r>
              <a:rPr lang="en-US" sz="2800" dirty="0" smtClean="0">
                <a:solidFill>
                  <a:srgbClr val="003399"/>
                </a:solidFill>
                <a:latin typeface="Arial Rounded MT Bold"/>
              </a:rPr>
              <a:t>Guarantee </a:t>
            </a:r>
            <a:r>
              <a:rPr lang="zh-CN" altLang="en-US" sz="2800" dirty="0">
                <a:solidFill>
                  <a:srgbClr val="003399"/>
                </a:solidFill>
                <a:latin typeface="Arial Rounded MT Bold"/>
              </a:rPr>
              <a:t>资金担保</a:t>
            </a:r>
            <a:endParaRPr lang="en-SG" sz="2800" dirty="0">
              <a:solidFill>
                <a:srgbClr val="003399"/>
              </a:solidFill>
              <a:latin typeface="Arial Rounded MT Bold"/>
              <a:cs typeface="Calibri" pitchFamily="34" charset="0"/>
            </a:endParaRPr>
          </a:p>
        </p:txBody>
      </p:sp>
      <p:sp>
        <p:nvSpPr>
          <p:cNvPr id="5" name="Rectangle 4"/>
          <p:cNvSpPr/>
          <p:nvPr/>
        </p:nvSpPr>
        <p:spPr>
          <a:xfrm>
            <a:off x="698568" y="4437112"/>
            <a:ext cx="7632848" cy="1477328"/>
          </a:xfrm>
          <a:prstGeom prst="rect">
            <a:avLst/>
          </a:prstGeom>
        </p:spPr>
        <p:txBody>
          <a:bodyPr wrap="square">
            <a:spAutoFit/>
          </a:bodyPr>
          <a:lstStyle/>
          <a:p>
            <a:pPr algn="just"/>
            <a:r>
              <a:rPr lang="en-US" dirty="0">
                <a:solidFill>
                  <a:schemeClr val="accent2">
                    <a:lumMod val="50000"/>
                  </a:schemeClr>
                </a:solidFill>
                <a:latin typeface="Calibri" pitchFamily="34" charset="0"/>
                <a:cs typeface="Calibri" pitchFamily="34" charset="0"/>
              </a:rPr>
              <a:t>Under this agreement, the investor will have a guarantee provided by the broker, stating that</a:t>
            </a:r>
            <a:r>
              <a:rPr lang="en-US" b="1" dirty="0">
                <a:solidFill>
                  <a:schemeClr val="accent2">
                    <a:lumMod val="50000"/>
                  </a:schemeClr>
                </a:solidFill>
                <a:latin typeface="Calibri" pitchFamily="34" charset="0"/>
                <a:cs typeface="Calibri" pitchFamily="34" charset="0"/>
              </a:rPr>
              <a:t> in the event the returns on investment is less than the initial capital invested after an agreed time; the broker shall compensate the investor the initial capital which was invested</a:t>
            </a:r>
            <a:r>
              <a:rPr lang="en-US" dirty="0">
                <a:solidFill>
                  <a:schemeClr val="accent2">
                    <a:lumMod val="50000"/>
                  </a:schemeClr>
                </a:solidFill>
                <a:latin typeface="Calibri" pitchFamily="34" charset="0"/>
                <a:cs typeface="Calibri" pitchFamily="34" charset="0"/>
              </a:rPr>
              <a:t>. However, there are terms and conditions which are stated within this guarantee agreement. </a:t>
            </a:r>
            <a:endParaRPr lang="en-SG" b="1" dirty="0" smtClean="0">
              <a:solidFill>
                <a:schemeClr val="accent2">
                  <a:lumMod val="50000"/>
                </a:schemeClr>
              </a:solidFill>
              <a:latin typeface="Calibri" pitchFamily="34" charset="0"/>
              <a:cs typeface="Calibri" pitchFamily="34" charset="0"/>
            </a:endParaRPr>
          </a:p>
        </p:txBody>
      </p:sp>
    </p:spTree>
    <p:extLst>
      <p:ext uri="{BB962C8B-B14F-4D97-AF65-F5344CB8AC3E}">
        <p14:creationId xmlns:p14="http://schemas.microsoft.com/office/powerpoint/2010/main" val="9166471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1560" y="260648"/>
            <a:ext cx="7848872" cy="523220"/>
          </a:xfrm>
          <a:prstGeom prst="rect">
            <a:avLst/>
          </a:prstGeom>
          <a:noFill/>
        </p:spPr>
        <p:txBody>
          <a:bodyPr wrap="square" rtlCol="0">
            <a:spAutoFit/>
          </a:bodyPr>
          <a:lstStyle/>
          <a:p>
            <a:r>
              <a:rPr lang="en-US" sz="2800" dirty="0" smtClean="0">
                <a:solidFill>
                  <a:srgbClr val="000099"/>
                </a:solidFill>
                <a:latin typeface="Arial Rounded MT Bold" pitchFamily="34" charset="0"/>
                <a:cs typeface="Calibri" pitchFamily="34" charset="0"/>
              </a:rPr>
              <a:t>Parental Guarantee</a:t>
            </a:r>
            <a:r>
              <a:rPr lang="zh-CN" altLang="en-US" sz="2800" dirty="0">
                <a:solidFill>
                  <a:srgbClr val="000099"/>
                </a:solidFill>
                <a:latin typeface="Arial Rounded MT Bold" pitchFamily="34" charset="0"/>
                <a:cs typeface="Calibri" pitchFamily="34" charset="0"/>
              </a:rPr>
              <a:t> 母公司担保</a:t>
            </a:r>
            <a:r>
              <a:rPr lang="en-US" sz="2800" dirty="0" smtClean="0">
                <a:solidFill>
                  <a:srgbClr val="000099"/>
                </a:solidFill>
                <a:latin typeface="Arial Rounded MT Bold" pitchFamily="34" charset="0"/>
                <a:cs typeface="Calibri" pitchFamily="34" charset="0"/>
              </a:rPr>
              <a:t> </a:t>
            </a:r>
            <a:endParaRPr lang="en-SG" sz="2800" dirty="0">
              <a:solidFill>
                <a:srgbClr val="000099"/>
              </a:solidFill>
              <a:latin typeface="Arial Rounded MT Bold" pitchFamily="34" charset="0"/>
              <a:cs typeface="Calibri" pitchFamily="34" charset="0"/>
            </a:endParaRPr>
          </a:p>
        </p:txBody>
      </p:sp>
      <p:sp>
        <p:nvSpPr>
          <p:cNvPr id="7" name="Rectangle 6"/>
          <p:cNvSpPr/>
          <p:nvPr/>
        </p:nvSpPr>
        <p:spPr>
          <a:xfrm>
            <a:off x="539552" y="1052736"/>
            <a:ext cx="7992888" cy="5262979"/>
          </a:xfrm>
          <a:prstGeom prst="rect">
            <a:avLst/>
          </a:prstGeom>
        </p:spPr>
        <p:txBody>
          <a:bodyPr wrap="square">
            <a:spAutoFit/>
          </a:bodyPr>
          <a:lstStyle/>
          <a:p>
            <a:pPr algn="just"/>
            <a:r>
              <a:rPr lang="en-US" sz="1600" b="1" dirty="0" smtClean="0">
                <a:solidFill>
                  <a:srgbClr val="002060"/>
                </a:solidFill>
                <a:latin typeface="Calibri" pitchFamily="34" charset="0"/>
                <a:cs typeface="Calibri" pitchFamily="34" charset="0"/>
              </a:rPr>
              <a:t>What if for every principal dollar an investor put in,  there is a corresponding value of an asset pledged in the investor’s name? </a:t>
            </a:r>
          </a:p>
          <a:p>
            <a:pPr algn="just"/>
            <a:endParaRPr lang="en-US" sz="1600" dirty="0">
              <a:solidFill>
                <a:srgbClr val="002060"/>
              </a:solidFill>
              <a:latin typeface="Calibri" pitchFamily="34" charset="0"/>
              <a:cs typeface="Calibri" pitchFamily="34" charset="0"/>
            </a:endParaRPr>
          </a:p>
          <a:p>
            <a:pPr algn="just"/>
            <a:r>
              <a:rPr lang="en-US" sz="1600" dirty="0" smtClean="0">
                <a:solidFill>
                  <a:srgbClr val="002060"/>
                </a:solidFill>
                <a:latin typeface="Calibri" pitchFamily="34" charset="0"/>
                <a:cs typeface="Calibri" pitchFamily="34" charset="0"/>
              </a:rPr>
              <a:t>This can be in the form of shares of a public listed company of the parent company. What this means is that </a:t>
            </a:r>
            <a:r>
              <a:rPr lang="en-US" sz="1600" b="1" dirty="0" smtClean="0">
                <a:solidFill>
                  <a:srgbClr val="002060"/>
                </a:solidFill>
                <a:latin typeface="Calibri" pitchFamily="34" charset="0"/>
                <a:cs typeface="Calibri" pitchFamily="34" charset="0"/>
              </a:rPr>
              <a:t>for every dollar an investor commits to a managed fund program, shares equals to the value invested are issued or pledged  in his/her name</a:t>
            </a:r>
            <a:r>
              <a:rPr lang="en-US" sz="1600" dirty="0" smtClean="0">
                <a:solidFill>
                  <a:srgbClr val="002060"/>
                </a:solidFill>
                <a:latin typeface="Calibri" pitchFamily="34" charset="0"/>
                <a:cs typeface="Calibri" pitchFamily="34" charset="0"/>
              </a:rPr>
              <a:t>. In the unlikely event that something untoward happen to the fund manager, the investors still have in his/her hands shares of the parent company in which to mitigate his/her risks.</a:t>
            </a:r>
          </a:p>
          <a:p>
            <a:pPr algn="just"/>
            <a:endParaRPr lang="en-US" sz="1600" dirty="0" smtClean="0">
              <a:solidFill>
                <a:srgbClr val="002060"/>
              </a:solidFill>
              <a:latin typeface="Calibri" pitchFamily="34" charset="0"/>
              <a:cs typeface="Calibri" pitchFamily="34" charset="0"/>
            </a:endParaRPr>
          </a:p>
          <a:p>
            <a:pPr algn="just"/>
            <a:r>
              <a:rPr lang="en-US" sz="1600" dirty="0" smtClean="0">
                <a:solidFill>
                  <a:srgbClr val="002060"/>
                </a:solidFill>
                <a:latin typeface="Calibri" pitchFamily="34" charset="0"/>
                <a:cs typeface="Calibri" pitchFamily="34" charset="0"/>
              </a:rPr>
              <a:t>In this regards, MAXIM Trader’s managed funds are individually and severally insured in the form of a </a:t>
            </a:r>
            <a:r>
              <a:rPr lang="en-US" sz="1600" b="1" dirty="0" smtClean="0">
                <a:solidFill>
                  <a:srgbClr val="002060"/>
                </a:solidFill>
                <a:latin typeface="Calibri" pitchFamily="34" charset="0"/>
                <a:cs typeface="Calibri" pitchFamily="34" charset="0"/>
              </a:rPr>
              <a:t>parental guarantee </a:t>
            </a:r>
            <a:r>
              <a:rPr lang="en-US" sz="1600" dirty="0" smtClean="0">
                <a:solidFill>
                  <a:srgbClr val="002060"/>
                </a:solidFill>
                <a:latin typeface="Calibri" pitchFamily="34" charset="0"/>
                <a:cs typeface="Calibri" pitchFamily="34" charset="0"/>
              </a:rPr>
              <a:t>provided by its parent company </a:t>
            </a:r>
            <a:r>
              <a:rPr lang="en-US" sz="1600" b="1" dirty="0" smtClean="0">
                <a:solidFill>
                  <a:srgbClr val="002060"/>
                </a:solidFill>
                <a:latin typeface="Calibri" pitchFamily="34" charset="0"/>
                <a:cs typeface="Calibri" pitchFamily="34" charset="0"/>
              </a:rPr>
              <a:t>MY Group </a:t>
            </a:r>
            <a:r>
              <a:rPr lang="en-US" sz="1600" b="1" dirty="0" err="1" smtClean="0">
                <a:solidFill>
                  <a:srgbClr val="002060"/>
                </a:solidFill>
                <a:latin typeface="Calibri" pitchFamily="34" charset="0"/>
                <a:cs typeface="Calibri" pitchFamily="34" charset="0"/>
              </a:rPr>
              <a:t>Inc</a:t>
            </a:r>
            <a:r>
              <a:rPr lang="en-US" sz="1600" b="1" dirty="0" smtClean="0">
                <a:solidFill>
                  <a:srgbClr val="002060"/>
                </a:solidFill>
                <a:latin typeface="Calibri" pitchFamily="34" charset="0"/>
                <a:cs typeface="Calibri" pitchFamily="34" charset="0"/>
              </a:rPr>
              <a:t>, (MYGP: OTCQB) a public listed financials/Investment trusts company</a:t>
            </a:r>
            <a:r>
              <a:rPr lang="en-US" sz="1600" dirty="0" smtClean="0">
                <a:solidFill>
                  <a:srgbClr val="002060"/>
                </a:solidFill>
                <a:latin typeface="Calibri" pitchFamily="34" charset="0"/>
                <a:cs typeface="Calibri" pitchFamily="34" charset="0"/>
              </a:rPr>
              <a:t> in the bulletin board of the NASDAQ in the U.S. </a:t>
            </a:r>
          </a:p>
          <a:p>
            <a:pPr algn="just"/>
            <a:endParaRPr lang="en-US" sz="1600" dirty="0">
              <a:solidFill>
                <a:srgbClr val="002060"/>
              </a:solidFill>
              <a:latin typeface="Calibri" pitchFamily="34" charset="0"/>
              <a:cs typeface="Calibri" pitchFamily="34" charset="0"/>
            </a:endParaRPr>
          </a:p>
          <a:p>
            <a:pPr algn="just"/>
            <a:r>
              <a:rPr lang="en-US" sz="1600" b="1" dirty="0" smtClean="0">
                <a:solidFill>
                  <a:srgbClr val="002060"/>
                </a:solidFill>
                <a:latin typeface="Calibri" pitchFamily="34" charset="0"/>
                <a:cs typeface="Calibri" pitchFamily="34" charset="0"/>
              </a:rPr>
              <a:t>Specifically, every dollar invested by an investor is backed by a corresponding share of the parent company</a:t>
            </a:r>
            <a:r>
              <a:rPr lang="en-US" sz="1600" dirty="0" smtClean="0">
                <a:solidFill>
                  <a:srgbClr val="002060"/>
                </a:solidFill>
                <a:latin typeface="Calibri" pitchFamily="34" charset="0"/>
                <a:cs typeface="Calibri" pitchFamily="34" charset="0"/>
              </a:rPr>
              <a:t>. With this unique arrangement, investors have the comfort and knowledge that in the unlikely event of insolvency of any of </a:t>
            </a:r>
            <a:r>
              <a:rPr lang="en-US" sz="1600" dirty="0">
                <a:solidFill>
                  <a:srgbClr val="002060"/>
                </a:solidFill>
                <a:latin typeface="Calibri" pitchFamily="34" charset="0"/>
                <a:cs typeface="Calibri" pitchFamily="34" charset="0"/>
              </a:rPr>
              <a:t>MAXIM </a:t>
            </a:r>
            <a:r>
              <a:rPr lang="en-US" sz="1600" dirty="0" smtClean="0">
                <a:solidFill>
                  <a:srgbClr val="002060"/>
                </a:solidFill>
                <a:latin typeface="Calibri" pitchFamily="34" charset="0"/>
                <a:cs typeface="Calibri" pitchFamily="34" charset="0"/>
              </a:rPr>
              <a:t>Trader managed portfolios, they have in their hands the shares of a public listed company in which they can use to mitigate such risks. </a:t>
            </a:r>
            <a:endParaRPr lang="en-SG" sz="1600" dirty="0" smtClean="0">
              <a:solidFill>
                <a:srgbClr val="002060"/>
              </a:solidFill>
              <a:latin typeface="Calibri" pitchFamily="34" charset="0"/>
              <a:cs typeface="Calibri" pitchFamily="34" charset="0"/>
            </a:endParaRPr>
          </a:p>
          <a:p>
            <a:pPr algn="just"/>
            <a:endParaRPr lang="en-SG" sz="1600" dirty="0" smtClean="0">
              <a:solidFill>
                <a:srgbClr val="002060"/>
              </a:solidFill>
            </a:endParaRPr>
          </a:p>
          <a:p>
            <a:pPr algn="just"/>
            <a:endParaRPr lang="en-SG" sz="1600" dirty="0" smtClean="0">
              <a:solidFill>
                <a:srgbClr val="00206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7784" y="3886200"/>
            <a:ext cx="5449416" cy="990600"/>
          </a:xfrm>
        </p:spPr>
        <p:txBody>
          <a:bodyPr>
            <a:normAutofit/>
          </a:bodyPr>
          <a:lstStyle/>
          <a:p>
            <a:r>
              <a:rPr lang="en-US" sz="2800" dirty="0" smtClean="0">
                <a:solidFill>
                  <a:srgbClr val="003399"/>
                </a:solidFill>
                <a:latin typeface="Broadway" pitchFamily="82" charset="0"/>
              </a:rPr>
              <a:t>MAXIM </a:t>
            </a:r>
            <a:r>
              <a:rPr lang="en-US" sz="2800" dirty="0">
                <a:solidFill>
                  <a:srgbClr val="003399"/>
                </a:solidFill>
                <a:latin typeface="Broadway" pitchFamily="82" charset="0"/>
              </a:rPr>
              <a:t>Trader </a:t>
            </a:r>
            <a:br>
              <a:rPr lang="en-US" sz="2800" dirty="0">
                <a:solidFill>
                  <a:srgbClr val="003399"/>
                </a:solidFill>
                <a:latin typeface="Broadway" pitchFamily="82" charset="0"/>
              </a:rPr>
            </a:br>
            <a:r>
              <a:rPr lang="zh-CN" altLang="en-US" sz="2800" dirty="0">
                <a:solidFill>
                  <a:srgbClr val="003399"/>
                </a:solidFill>
                <a:latin typeface="Broadway" pitchFamily="82" charset="0"/>
              </a:rPr>
              <a:t>美</a:t>
            </a:r>
            <a:r>
              <a:rPr lang="zh-CN" altLang="en-US" sz="2800" dirty="0" smtClean="0">
                <a:solidFill>
                  <a:srgbClr val="003399"/>
                </a:solidFill>
                <a:latin typeface="Broadway" pitchFamily="82" charset="0"/>
              </a:rPr>
              <a:t>胜</a:t>
            </a:r>
            <a:r>
              <a:rPr lang="zh-CN" altLang="en-US" sz="2800" dirty="0">
                <a:solidFill>
                  <a:srgbClr val="003399"/>
                </a:solidFill>
                <a:latin typeface="Broadway" pitchFamily="82" charset="0"/>
              </a:rPr>
              <a:t>金融</a:t>
            </a:r>
            <a:endParaRPr lang="en-SG" sz="2800" dirty="0">
              <a:solidFill>
                <a:srgbClr val="003399"/>
              </a:solidFill>
              <a:latin typeface="Broadway" pitchFamily="82" charset="0"/>
            </a:endParaRPr>
          </a:p>
        </p:txBody>
      </p:sp>
      <p:sp>
        <p:nvSpPr>
          <p:cNvPr id="3" name="Subtitle 2"/>
          <p:cNvSpPr>
            <a:spLocks noGrp="1"/>
          </p:cNvSpPr>
          <p:nvPr>
            <p:ph type="subTitle" idx="1"/>
          </p:nvPr>
        </p:nvSpPr>
        <p:spPr/>
        <p:txBody>
          <a:bodyPr/>
          <a:lstStyle/>
          <a:p>
            <a:r>
              <a:rPr lang="en-US" dirty="0" err="1" smtClean="0">
                <a:solidFill>
                  <a:schemeClr val="accent2">
                    <a:lumMod val="75000"/>
                  </a:schemeClr>
                </a:solidFill>
                <a:latin typeface="Haettenschweiler" pitchFamily="34" charset="0"/>
              </a:rPr>
              <a:t>MaximTrade</a:t>
            </a:r>
            <a:r>
              <a:rPr lang="en-US" dirty="0" smtClean="0">
                <a:solidFill>
                  <a:schemeClr val="accent2">
                    <a:lumMod val="75000"/>
                  </a:schemeClr>
                </a:solidFill>
                <a:latin typeface="Haettenschweiler" pitchFamily="34" charset="0"/>
              </a:rPr>
              <a:t> Executor</a:t>
            </a:r>
            <a:r>
              <a:rPr lang="en-US" dirty="0" smtClean="0">
                <a:solidFill>
                  <a:schemeClr val="accent2">
                    <a:lumMod val="75000"/>
                  </a:schemeClr>
                </a:solidFill>
                <a:latin typeface="Arial"/>
                <a:cs typeface="Arial"/>
              </a:rPr>
              <a:t>™ </a:t>
            </a:r>
            <a:r>
              <a:rPr lang="zh-CN" altLang="en-US" dirty="0" smtClean="0">
                <a:solidFill>
                  <a:schemeClr val="accent2">
                    <a:lumMod val="75000"/>
                  </a:schemeClr>
                </a:solidFill>
                <a:latin typeface="Arial"/>
                <a:cs typeface="Arial"/>
              </a:rPr>
              <a:t>交易软件</a:t>
            </a:r>
            <a:endParaRPr lang="en-SG" dirty="0">
              <a:solidFill>
                <a:schemeClr val="accent2">
                  <a:lumMod val="75000"/>
                </a:schemeClr>
              </a:solidFill>
              <a:latin typeface="Haettenschweiler"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7624" y="3717032"/>
            <a:ext cx="2946961" cy="1207132"/>
          </a:xfrm>
          <a:prstGeom prst="rect">
            <a:avLst/>
          </a:prstGeom>
        </p:spPr>
      </p:pic>
    </p:spTree>
    <p:extLst>
      <p:ext uri="{BB962C8B-B14F-4D97-AF65-F5344CB8AC3E}">
        <p14:creationId xmlns:p14="http://schemas.microsoft.com/office/powerpoint/2010/main" val="16241250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a:bodyPr>
          <a:lstStyle/>
          <a:p>
            <a:pPr marL="0" indent="0">
              <a:buNone/>
            </a:pPr>
            <a:endParaRPr lang="en-US" b="1" dirty="0" smtClean="0">
              <a:solidFill>
                <a:schemeClr val="accent2">
                  <a:lumMod val="50000"/>
                </a:schemeClr>
              </a:solidFill>
            </a:endParaRPr>
          </a:p>
          <a:p>
            <a:pPr marL="0" indent="0">
              <a:buNone/>
            </a:pPr>
            <a:r>
              <a:rPr lang="en-US" sz="1700" b="1" dirty="0" smtClean="0">
                <a:solidFill>
                  <a:schemeClr val="accent2">
                    <a:lumMod val="50000"/>
                  </a:schemeClr>
                </a:solidFill>
              </a:rPr>
              <a:t>MAXIMTRADE </a:t>
            </a:r>
            <a:r>
              <a:rPr lang="en-US" sz="1700" b="1" dirty="0">
                <a:solidFill>
                  <a:schemeClr val="accent2">
                    <a:lumMod val="50000"/>
                  </a:schemeClr>
                </a:solidFill>
              </a:rPr>
              <a:t>EXECUTOR™</a:t>
            </a:r>
            <a:r>
              <a:rPr lang="en-US" sz="1700" dirty="0">
                <a:solidFill>
                  <a:schemeClr val="accent2">
                    <a:lumMod val="50000"/>
                  </a:schemeClr>
                </a:solidFill>
              </a:rPr>
              <a:t> is a combination of automated trading with interventions by a team of expert fund managers with more than 15 years track record specializing in </a:t>
            </a:r>
            <a:r>
              <a:rPr lang="en-US" sz="1700" dirty="0" err="1">
                <a:solidFill>
                  <a:schemeClr val="accent2">
                    <a:lumMod val="50000"/>
                  </a:schemeClr>
                </a:solidFill>
              </a:rPr>
              <a:t>Forex</a:t>
            </a:r>
            <a:r>
              <a:rPr lang="en-US" sz="1700" dirty="0">
                <a:solidFill>
                  <a:schemeClr val="accent2">
                    <a:lumMod val="50000"/>
                  </a:schemeClr>
                </a:solidFill>
              </a:rPr>
              <a:t> investments. One and a half years of investment and tireless research by our dedicated fund managers using sophisticated programing language and advanced coding that can prevent any attempts to try and decode the logic, they developed the ultimate solution for investors. </a:t>
            </a:r>
          </a:p>
          <a:p>
            <a:pPr marL="0" indent="0">
              <a:buNone/>
            </a:pPr>
            <a:endParaRPr lang="en-US" sz="1700" dirty="0">
              <a:solidFill>
                <a:schemeClr val="accent2">
                  <a:lumMod val="50000"/>
                </a:schemeClr>
              </a:solidFill>
            </a:endParaRPr>
          </a:p>
          <a:p>
            <a:pPr marL="0" indent="0">
              <a:buNone/>
            </a:pPr>
            <a:r>
              <a:rPr lang="en-US" sz="1700" dirty="0">
                <a:solidFill>
                  <a:schemeClr val="accent2">
                    <a:lumMod val="50000"/>
                  </a:schemeClr>
                </a:solidFill>
              </a:rPr>
              <a:t>Today, </a:t>
            </a:r>
            <a:r>
              <a:rPr lang="en-US" sz="1700" b="1" dirty="0">
                <a:solidFill>
                  <a:schemeClr val="accent2">
                    <a:lumMod val="50000"/>
                  </a:schemeClr>
                </a:solidFill>
              </a:rPr>
              <a:t>MAXIMTRADE EXECUTOR™</a:t>
            </a:r>
            <a:r>
              <a:rPr lang="en-US" sz="1700" dirty="0">
                <a:solidFill>
                  <a:schemeClr val="accent2">
                    <a:lumMod val="50000"/>
                  </a:schemeClr>
                </a:solidFill>
              </a:rPr>
              <a:t> is an internationally recognized trading system that performs automated trading with extreme accuracy. It scans the past history of the MetaTrader4 and adjusts its strategy according to the current market conditions and recent changes. With the combination of the fund manager’s experience and constant tweaking to the market conditions, it maximizes the profits for the clients whilst minimizing the risk in trading operations.</a:t>
            </a:r>
          </a:p>
          <a:p>
            <a:endParaRPr lang="en-US" dirty="0">
              <a:solidFill>
                <a:schemeClr val="accent2">
                  <a:lumMod val="50000"/>
                </a:schemeClr>
              </a:solidFill>
            </a:endParaRPr>
          </a:p>
        </p:txBody>
      </p:sp>
      <p:sp>
        <p:nvSpPr>
          <p:cNvPr id="4" name="TextBox 3"/>
          <p:cNvSpPr txBox="1"/>
          <p:nvPr/>
        </p:nvSpPr>
        <p:spPr>
          <a:xfrm>
            <a:off x="4283968" y="116632"/>
            <a:ext cx="4523995" cy="2554545"/>
          </a:xfrm>
          <a:prstGeom prst="rect">
            <a:avLst/>
          </a:prstGeom>
          <a:noFill/>
        </p:spPr>
        <p:txBody>
          <a:bodyPr wrap="none">
            <a:spAutoFit/>
          </a:bodyPr>
          <a:lstStyle/>
          <a:p>
            <a:pPr>
              <a:defRPr/>
            </a:pPr>
            <a:r>
              <a:rPr lang="en-US" altLang="zh-CN" sz="3200" b="1" dirty="0" err="1" smtClean="0">
                <a:ln>
                  <a:solidFill>
                    <a:schemeClr val="accent1">
                      <a:lumMod val="75000"/>
                    </a:schemeClr>
                  </a:solidFill>
                </a:ln>
                <a:solidFill>
                  <a:schemeClr val="bg1"/>
                </a:solidFill>
                <a:effectLst>
                  <a:glow rad="63500">
                    <a:schemeClr val="tx1">
                      <a:alpha val="40000"/>
                    </a:schemeClr>
                  </a:glow>
                  <a:outerShdw blurRad="38100" dist="38100" dir="2700000" algn="tl">
                    <a:srgbClr val="000000">
                      <a:alpha val="43137"/>
                    </a:srgbClr>
                  </a:outerShdw>
                </a:effectLst>
              </a:rPr>
              <a:t>MaximTrade</a:t>
            </a:r>
            <a:r>
              <a:rPr lang="en-US" altLang="zh-CN" sz="3200" b="1" dirty="0" smtClean="0">
                <a:ln>
                  <a:solidFill>
                    <a:schemeClr val="accent1">
                      <a:lumMod val="75000"/>
                    </a:schemeClr>
                  </a:solidFill>
                </a:ln>
                <a:solidFill>
                  <a:schemeClr val="bg1"/>
                </a:solidFill>
                <a:effectLst>
                  <a:glow rad="63500">
                    <a:schemeClr val="tx1">
                      <a:alpha val="40000"/>
                    </a:schemeClr>
                  </a:glow>
                  <a:outerShdw blurRad="38100" dist="38100" dir="2700000" algn="tl">
                    <a:srgbClr val="000000">
                      <a:alpha val="43137"/>
                    </a:srgbClr>
                  </a:outerShdw>
                </a:effectLst>
              </a:rPr>
              <a:t> Executor</a:t>
            </a:r>
            <a:r>
              <a:rPr lang="en-US" altLang="zh-CN" sz="3200" b="1" dirty="0" smtClean="0">
                <a:ln>
                  <a:solidFill>
                    <a:schemeClr val="accent1">
                      <a:lumMod val="75000"/>
                    </a:schemeClr>
                  </a:solidFill>
                </a:ln>
                <a:solidFill>
                  <a:schemeClr val="bg1"/>
                </a:solidFill>
                <a:effectLst>
                  <a:glow rad="63500">
                    <a:schemeClr val="tx1">
                      <a:alpha val="40000"/>
                    </a:schemeClr>
                  </a:glow>
                  <a:outerShdw blurRad="38100" dist="38100" dir="2700000" algn="tl">
                    <a:srgbClr val="000000">
                      <a:alpha val="43137"/>
                    </a:srgbClr>
                  </a:outerShdw>
                </a:effectLst>
                <a:latin typeface="Arial"/>
                <a:cs typeface="Arial"/>
              </a:rPr>
              <a:t>™</a:t>
            </a:r>
          </a:p>
          <a:p>
            <a:pPr algn="ctr">
              <a:defRPr/>
            </a:pPr>
            <a:r>
              <a:rPr lang="zh-CN" altLang="en-US" sz="3200" b="1" dirty="0" smtClean="0">
                <a:ln>
                  <a:solidFill>
                    <a:schemeClr val="accent1">
                      <a:lumMod val="75000"/>
                    </a:schemeClr>
                  </a:solidFill>
                </a:ln>
                <a:solidFill>
                  <a:schemeClr val="bg1"/>
                </a:solidFill>
                <a:effectLst>
                  <a:glow rad="63500">
                    <a:schemeClr val="tx1">
                      <a:alpha val="40000"/>
                    </a:schemeClr>
                  </a:glow>
                  <a:outerShdw blurRad="38100" dist="38100" dir="2700000" algn="tl">
                    <a:srgbClr val="000000">
                      <a:alpha val="43137"/>
                    </a:srgbClr>
                  </a:outerShdw>
                </a:effectLst>
              </a:rPr>
              <a:t>交</a:t>
            </a:r>
            <a:r>
              <a:rPr lang="zh-CN" altLang="en-US" sz="3200" b="1" dirty="0">
                <a:ln>
                  <a:solidFill>
                    <a:schemeClr val="accent1">
                      <a:lumMod val="75000"/>
                    </a:schemeClr>
                  </a:solidFill>
                </a:ln>
                <a:solidFill>
                  <a:schemeClr val="bg1"/>
                </a:solidFill>
                <a:effectLst>
                  <a:glow rad="63500">
                    <a:schemeClr val="tx1">
                      <a:alpha val="40000"/>
                    </a:schemeClr>
                  </a:glow>
                  <a:outerShdw blurRad="38100" dist="38100" dir="2700000" algn="tl">
                    <a:srgbClr val="000000">
                      <a:alpha val="43137"/>
                    </a:srgbClr>
                  </a:outerShdw>
                </a:effectLst>
              </a:rPr>
              <a:t>易软件</a:t>
            </a:r>
          </a:p>
          <a:p>
            <a:pPr fontAlgn="auto">
              <a:spcBef>
                <a:spcPts val="0"/>
              </a:spcBef>
              <a:spcAft>
                <a:spcPts val="0"/>
              </a:spcAft>
              <a:defRPr/>
            </a:pPr>
            <a:endParaRPr lang="zh-CN" altLang="en-US" sz="4800" b="1" dirty="0">
              <a:ln>
                <a:solidFill>
                  <a:schemeClr val="accent1">
                    <a:lumMod val="75000"/>
                  </a:schemeClr>
                </a:solidFill>
              </a:ln>
              <a:solidFill>
                <a:schemeClr val="bg1"/>
              </a:solidFill>
              <a:effectLst>
                <a:glow rad="63500">
                  <a:schemeClr val="tx1">
                    <a:alpha val="40000"/>
                  </a:schemeClr>
                </a:glow>
                <a:outerShdw blurRad="38100" dist="38100" dir="2700000" algn="tl">
                  <a:srgbClr val="000000">
                    <a:alpha val="43137"/>
                  </a:srgbClr>
                </a:outerShdw>
              </a:effectLst>
              <a:latin typeface="+mn-lt"/>
              <a:cs typeface="+mn-cs"/>
            </a:endParaRPr>
          </a:p>
          <a:p>
            <a:pPr fontAlgn="auto">
              <a:spcBef>
                <a:spcPts val="0"/>
              </a:spcBef>
              <a:spcAft>
                <a:spcPts val="0"/>
              </a:spcAft>
              <a:defRPr/>
            </a:pPr>
            <a:endParaRPr lang="en-US" altLang="zh-CN" sz="4800" b="1" dirty="0">
              <a:solidFill>
                <a:schemeClr val="bg1"/>
              </a:solidFill>
              <a:effectLst>
                <a:glow rad="63500">
                  <a:schemeClr val="tx1">
                    <a:alpha val="40000"/>
                  </a:schemeClr>
                </a:glow>
                <a:outerShdw blurRad="38100" dist="38100" dir="2700000" algn="tl">
                  <a:srgbClr val="000000">
                    <a:alpha val="43137"/>
                  </a:srgbClr>
                </a:outerShdw>
              </a:effectLst>
              <a:latin typeface="+mn-lt"/>
              <a:cs typeface="+mn-cs"/>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3131840" cy="1282862"/>
          </a:xfrm>
          <a:prstGeom prst="rect">
            <a:avLst/>
          </a:prstGeom>
        </p:spPr>
      </p:pic>
    </p:spTree>
    <p:extLst>
      <p:ext uri="{BB962C8B-B14F-4D97-AF65-F5344CB8AC3E}">
        <p14:creationId xmlns:p14="http://schemas.microsoft.com/office/powerpoint/2010/main" val="38041292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1560" y="260648"/>
            <a:ext cx="5112568" cy="523220"/>
          </a:xfrm>
          <a:prstGeom prst="rect">
            <a:avLst/>
          </a:prstGeom>
          <a:noFill/>
        </p:spPr>
        <p:txBody>
          <a:bodyPr wrap="square" rtlCol="0">
            <a:spAutoFit/>
          </a:bodyPr>
          <a:lstStyle/>
          <a:p>
            <a:r>
              <a:rPr lang="en-US" sz="2800" dirty="0" smtClean="0">
                <a:solidFill>
                  <a:srgbClr val="000099"/>
                </a:solidFill>
                <a:latin typeface="Arial Rounded MT Bold" pitchFamily="34" charset="0"/>
                <a:cs typeface="Calibri" pitchFamily="34" charset="0"/>
              </a:rPr>
              <a:t>About MAXIM Trader</a:t>
            </a:r>
            <a:endParaRPr lang="en-SG" sz="2800" dirty="0">
              <a:solidFill>
                <a:srgbClr val="000099"/>
              </a:solidFill>
              <a:latin typeface="Arial Rounded MT Bold" pitchFamily="34" charset="0"/>
              <a:cs typeface="Calibri" pitchFamily="34" charset="0"/>
            </a:endParaRPr>
          </a:p>
        </p:txBody>
      </p:sp>
      <p:sp>
        <p:nvSpPr>
          <p:cNvPr id="4" name="Rectangle 3"/>
          <p:cNvSpPr/>
          <p:nvPr/>
        </p:nvSpPr>
        <p:spPr>
          <a:xfrm>
            <a:off x="611560" y="1196752"/>
            <a:ext cx="7776864" cy="3139321"/>
          </a:xfrm>
          <a:prstGeom prst="rect">
            <a:avLst/>
          </a:prstGeom>
        </p:spPr>
        <p:txBody>
          <a:bodyPr wrap="square">
            <a:spAutoFit/>
          </a:bodyPr>
          <a:lstStyle/>
          <a:p>
            <a:r>
              <a:rPr lang="en-SG" dirty="0" smtClean="0">
                <a:solidFill>
                  <a:srgbClr val="000099"/>
                </a:solidFill>
                <a:latin typeface="Calibri" pitchFamily="34" charset="0"/>
                <a:cs typeface="Calibri" pitchFamily="34" charset="0"/>
              </a:rPr>
              <a:t>MAXIM Trader is registered in Auckland, New Zealand with the Financial Markets Authority as a financial services provider licence providing unique alternative investment solutions for financial advisors and their clients. </a:t>
            </a:r>
          </a:p>
          <a:p>
            <a:endParaRPr lang="en-SG" dirty="0">
              <a:solidFill>
                <a:srgbClr val="000099"/>
              </a:solidFill>
              <a:latin typeface="Calibri" pitchFamily="34" charset="0"/>
              <a:cs typeface="Calibri" pitchFamily="34" charset="0"/>
            </a:endParaRPr>
          </a:p>
          <a:p>
            <a:r>
              <a:rPr lang="en-SG" dirty="0" smtClean="0">
                <a:solidFill>
                  <a:srgbClr val="000099"/>
                </a:solidFill>
                <a:latin typeface="Calibri" pitchFamily="34" charset="0"/>
                <a:cs typeface="Calibri" pitchFamily="34" charset="0"/>
              </a:rPr>
              <a:t>We believe that all retail investors should have access to the same sophisticated investment approach and superior portfolio management talent as the largest institutions. </a:t>
            </a:r>
          </a:p>
          <a:p>
            <a:endParaRPr lang="en-SG" dirty="0">
              <a:solidFill>
                <a:srgbClr val="000099"/>
              </a:solidFill>
              <a:latin typeface="Calibri" pitchFamily="34" charset="0"/>
              <a:cs typeface="Calibri" pitchFamily="34" charset="0"/>
            </a:endParaRPr>
          </a:p>
          <a:p>
            <a:r>
              <a:rPr lang="en-SG" dirty="0" smtClean="0">
                <a:solidFill>
                  <a:srgbClr val="000099"/>
                </a:solidFill>
                <a:latin typeface="Calibri" pitchFamily="34" charset="0"/>
                <a:cs typeface="Calibri" pitchFamily="34" charset="0"/>
              </a:rPr>
              <a:t>A boutique alternative investment </a:t>
            </a:r>
            <a:r>
              <a:rPr lang="en-SG" dirty="0">
                <a:solidFill>
                  <a:srgbClr val="000099"/>
                </a:solidFill>
                <a:latin typeface="Calibri" pitchFamily="34" charset="0"/>
                <a:cs typeface="Calibri" pitchFamily="34" charset="0"/>
              </a:rPr>
              <a:t>specialist MAXIM Trader offers </a:t>
            </a:r>
            <a:r>
              <a:rPr lang="en-SG" dirty="0" smtClean="0">
                <a:solidFill>
                  <a:srgbClr val="000099"/>
                </a:solidFill>
                <a:latin typeface="Calibri" pitchFamily="34" charset="0"/>
                <a:cs typeface="Calibri" pitchFamily="34" charset="0"/>
              </a:rPr>
              <a:t>a suite of innovative products designed to help financial advisors allocate to alternative investments.</a:t>
            </a:r>
            <a:endParaRPr lang="en-SG" dirty="0">
              <a:solidFill>
                <a:srgbClr val="000099"/>
              </a:solidFill>
              <a:latin typeface="Calibri" pitchFamily="34" charset="0"/>
              <a:cs typeface="Calibri" pitchFamily="34" charset="0"/>
            </a:endParaRPr>
          </a:p>
        </p:txBody>
      </p:sp>
      <p:pic>
        <p:nvPicPr>
          <p:cNvPr id="5" name="Picture 2"/>
          <p:cNvPicPr>
            <a:picLocks noChangeAspect="1" noChangeArrowheads="1"/>
          </p:cNvPicPr>
          <p:nvPr/>
        </p:nvPicPr>
        <p:blipFill rotWithShape="1">
          <a:blip r:embed="rId2"/>
          <a:srcRect l="3125" t="-2822" r="-3125" b="2822"/>
          <a:stretch/>
        </p:blipFill>
        <p:spPr bwMode="auto">
          <a:xfrm>
            <a:off x="3419872" y="5258651"/>
            <a:ext cx="3247595" cy="82296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4248" y="4725695"/>
            <a:ext cx="1976437" cy="149888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558" y="5388771"/>
            <a:ext cx="2770632" cy="585216"/>
          </a:xfrm>
          <a:prstGeom prst="rect">
            <a:avLst/>
          </a:prstGeom>
        </p:spPr>
      </p:pic>
      <p:pic>
        <p:nvPicPr>
          <p:cNvPr id="8" name="Picture 2" descr="http://thecollegevoice.org/wp-content/uploads/2011/03/world-globe.jpg"/>
          <p:cNvPicPr>
            <a:picLocks noChangeAspect="1" noChangeArrowheads="1"/>
          </p:cNvPicPr>
          <p:nvPr/>
        </p:nvPicPr>
        <p:blipFill>
          <a:blip r:embed="rId5" cstate="print"/>
          <a:srcRect/>
          <a:stretch>
            <a:fillRect/>
          </a:stretch>
        </p:blipFill>
        <p:spPr bwMode="auto">
          <a:xfrm>
            <a:off x="862179" y="4336073"/>
            <a:ext cx="609600" cy="609600"/>
          </a:xfrm>
          <a:prstGeom prst="rect">
            <a:avLst/>
          </a:prstGeom>
          <a:noFill/>
        </p:spPr>
      </p:pic>
      <p:sp>
        <p:nvSpPr>
          <p:cNvPr id="2" name="Rectangle 1"/>
          <p:cNvSpPr/>
          <p:nvPr/>
        </p:nvSpPr>
        <p:spPr>
          <a:xfrm>
            <a:off x="1464830" y="4456025"/>
            <a:ext cx="3867918" cy="461665"/>
          </a:xfrm>
          <a:prstGeom prst="rect">
            <a:avLst/>
          </a:prstGeom>
        </p:spPr>
        <p:txBody>
          <a:bodyPr wrap="none">
            <a:spAutoFit/>
          </a:bodyPr>
          <a:lstStyle/>
          <a:p>
            <a:r>
              <a:rPr lang="en-US" sz="2400" b="1" dirty="0">
                <a:solidFill>
                  <a:schemeClr val="accent2">
                    <a:lumMod val="50000"/>
                  </a:schemeClr>
                </a:solidFill>
                <a:latin typeface="Calibri" pitchFamily="34" charset="0"/>
                <a:cs typeface="Calibri" pitchFamily="34" charset="0"/>
              </a:rPr>
              <a:t> </a:t>
            </a:r>
            <a:r>
              <a:rPr lang="en-US" sz="2400" b="1" dirty="0" smtClean="0">
                <a:solidFill>
                  <a:schemeClr val="accent2">
                    <a:lumMod val="50000"/>
                  </a:schemeClr>
                </a:solidFill>
                <a:latin typeface="Calibri" pitchFamily="34" charset="0"/>
                <a:cs typeface="Calibri" pitchFamily="34" charset="0"/>
              </a:rPr>
              <a:t>WWW.MAXIMTRADER.COM</a:t>
            </a:r>
            <a:endParaRPr lang="en-US" sz="2400" dirty="0">
              <a:solidFill>
                <a:schemeClr val="accent2">
                  <a:lumMod val="50000"/>
                </a:schemeClr>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ounded Rectangle 3"/>
          <p:cNvSpPr/>
          <p:nvPr/>
        </p:nvSpPr>
        <p:spPr>
          <a:xfrm>
            <a:off x="592138" y="1603375"/>
            <a:ext cx="3871790" cy="578882"/>
          </a:xfrm>
          <a:prstGeom prst="roundRect">
            <a:avLst/>
          </a:prstGeom>
          <a:ln>
            <a:solidFill>
              <a:schemeClr val="bg1">
                <a:lumMod val="65000"/>
              </a:schemeClr>
            </a:solidFill>
          </a:ln>
        </p:spPr>
        <p:style>
          <a:lnRef idx="2">
            <a:schemeClr val="accent2"/>
          </a:lnRef>
          <a:fillRef idx="1">
            <a:schemeClr val="lt1"/>
          </a:fillRef>
          <a:effectRef idx="0">
            <a:schemeClr val="accent2"/>
          </a:effectRef>
          <a:fontRef idx="minor">
            <a:schemeClr val="dk1"/>
          </a:fontRef>
        </p:style>
        <p:txBody>
          <a:bodyPr wrap="none">
            <a:spAutoFit/>
          </a:bodyPr>
          <a:lstStyle/>
          <a:p>
            <a:pPr fontAlgn="auto">
              <a:spcBef>
                <a:spcPts val="0"/>
              </a:spcBef>
              <a:spcAft>
                <a:spcPts val="0"/>
              </a:spcAft>
              <a:defRPr/>
            </a:pPr>
            <a:r>
              <a:rPr lang="en-US" altLang="zh-CN" sz="2800" b="1" dirty="0" err="1" smtClean="0">
                <a:solidFill>
                  <a:srgbClr val="000000"/>
                </a:solidFill>
                <a:latin typeface="Calibri" pitchFamily="34" charset="0"/>
                <a:cs typeface="Calibri" pitchFamily="34" charset="0"/>
              </a:rPr>
              <a:t>MaximTrade</a:t>
            </a:r>
            <a:r>
              <a:rPr lang="en-US" altLang="zh-CN" sz="2800" b="1" dirty="0" smtClean="0">
                <a:solidFill>
                  <a:srgbClr val="000000"/>
                </a:solidFill>
                <a:latin typeface="Calibri" pitchFamily="34" charset="0"/>
                <a:cs typeface="Calibri" pitchFamily="34" charset="0"/>
              </a:rPr>
              <a:t> </a:t>
            </a:r>
            <a:r>
              <a:rPr lang="en-US" altLang="zh-CN" sz="2800" b="1" dirty="0" err="1">
                <a:solidFill>
                  <a:srgbClr val="000000"/>
                </a:solidFill>
                <a:latin typeface="Calibri" pitchFamily="34" charset="0"/>
                <a:cs typeface="Calibri" pitchFamily="34" charset="0"/>
              </a:rPr>
              <a:t>E</a:t>
            </a:r>
            <a:r>
              <a:rPr lang="en-US" altLang="zh-CN" sz="2800" b="1" dirty="0" err="1" smtClean="0">
                <a:solidFill>
                  <a:srgbClr val="000000"/>
                </a:solidFill>
                <a:latin typeface="Calibri" pitchFamily="34" charset="0"/>
                <a:cs typeface="Calibri" pitchFamily="34" charset="0"/>
              </a:rPr>
              <a:t>xecutor</a:t>
            </a:r>
            <a:r>
              <a:rPr lang="en-US" altLang="zh-CN" sz="2400" b="1" baseline="30000" dirty="0" err="1" smtClean="0">
                <a:solidFill>
                  <a:srgbClr val="000000"/>
                </a:solidFill>
                <a:latin typeface="Calibri" pitchFamily="34" charset="0"/>
                <a:cs typeface="Calibri" pitchFamily="34" charset="0"/>
              </a:rPr>
              <a:t>TM</a:t>
            </a:r>
            <a:endParaRPr lang="en-SG" altLang="zh-CN" sz="2400" b="1" dirty="0">
              <a:solidFill>
                <a:srgbClr val="000000"/>
              </a:solidFill>
              <a:latin typeface="Calibri" pitchFamily="34" charset="0"/>
              <a:cs typeface="Calibri" pitchFamily="34" charset="0"/>
            </a:endParaRPr>
          </a:p>
        </p:txBody>
      </p:sp>
      <p:grpSp>
        <p:nvGrpSpPr>
          <p:cNvPr id="5" name="Group 1"/>
          <p:cNvGrpSpPr>
            <a:grpSpLocks/>
          </p:cNvGrpSpPr>
          <p:nvPr/>
        </p:nvGrpSpPr>
        <p:grpSpPr bwMode="auto">
          <a:xfrm>
            <a:off x="323528" y="2449513"/>
            <a:ext cx="4184972" cy="3908425"/>
            <a:chOff x="234628" y="2448738"/>
            <a:chExt cx="4184972" cy="3907971"/>
          </a:xfrm>
        </p:grpSpPr>
        <p:sp>
          <p:nvSpPr>
            <p:cNvPr id="6" name="Rounded Rectangle 5"/>
            <p:cNvSpPr/>
            <p:nvPr/>
          </p:nvSpPr>
          <p:spPr>
            <a:xfrm>
              <a:off x="381000" y="2448738"/>
              <a:ext cx="4038600" cy="3907971"/>
            </a:xfrm>
            <a:prstGeom prst="roundRect">
              <a:avLst>
                <a:gd name="adj" fmla="val 6794"/>
              </a:avLst>
            </a:prstGeom>
            <a:solidFill>
              <a:schemeClr val="bg1">
                <a:alpha val="70000"/>
              </a:schemeClr>
            </a:solidFill>
            <a:ln>
              <a:solidFill>
                <a:schemeClr val="bg1">
                  <a:lumMod val="65000"/>
                </a:schemeClr>
              </a:solidFill>
            </a:ln>
          </p:spPr>
          <p:style>
            <a:lnRef idx="0">
              <a:schemeClr val="accent6"/>
            </a:lnRef>
            <a:fillRef idx="3">
              <a:schemeClr val="accent6"/>
            </a:fillRef>
            <a:effectRef idx="3">
              <a:schemeClr val="accent6"/>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fontAlgn="auto">
                <a:spcBef>
                  <a:spcPts val="0"/>
                </a:spcBef>
                <a:spcAft>
                  <a:spcPts val="0"/>
                </a:spcAft>
                <a:defRPr/>
              </a:pPr>
              <a:endParaRPr lang="en-SG" altLang="zh-CN" sz="2800">
                <a:solidFill>
                  <a:srgbClr val="FFFFFF"/>
                </a:solidFill>
              </a:endParaRPr>
            </a:p>
          </p:txBody>
        </p:sp>
        <p:sp>
          <p:nvSpPr>
            <p:cNvPr id="7" name="Rectangle 15"/>
            <p:cNvSpPr>
              <a:spLocks noChangeArrowheads="1"/>
            </p:cNvSpPr>
            <p:nvPr/>
          </p:nvSpPr>
          <p:spPr bwMode="auto">
            <a:xfrm>
              <a:off x="234628" y="2670654"/>
              <a:ext cx="4184972" cy="1815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dirty="0">
                  <a:latin typeface="Calibri" pitchFamily="34" charset="0"/>
                  <a:cs typeface="Calibri" pitchFamily="34" charset="0"/>
                </a:rPr>
                <a:t>自</a:t>
              </a:r>
              <a:r>
                <a:rPr lang="en-US" altLang="zh-CN" sz="2800" dirty="0">
                  <a:latin typeface="Calibri" pitchFamily="34" charset="0"/>
                  <a:cs typeface="Calibri" pitchFamily="34" charset="0"/>
                </a:rPr>
                <a:t>2009 </a:t>
              </a:r>
              <a:r>
                <a:rPr lang="zh-CN" altLang="en-US" sz="2800" dirty="0">
                  <a:latin typeface="Calibri" pitchFamily="34" charset="0"/>
                  <a:cs typeface="Calibri" pitchFamily="34" charset="0"/>
                </a:rPr>
                <a:t>年，本公司已经开始使用了 </a:t>
              </a:r>
              <a:endParaRPr lang="en-US" altLang="zh-CN" sz="2800" dirty="0" smtClean="0">
                <a:latin typeface="Calibri" pitchFamily="34" charset="0"/>
                <a:cs typeface="Calibri" pitchFamily="34" charset="0"/>
              </a:endParaRPr>
            </a:p>
            <a:p>
              <a:pPr algn="ctr"/>
              <a:r>
                <a:rPr lang="en-US" altLang="zh-CN" sz="2800" b="1" dirty="0" err="1" smtClean="0">
                  <a:latin typeface="Calibri" pitchFamily="34" charset="0"/>
                  <a:cs typeface="Calibri" pitchFamily="34" charset="0"/>
                </a:rPr>
                <a:t>MaximTrade</a:t>
              </a:r>
              <a:r>
                <a:rPr lang="en-US" altLang="zh-CN" sz="2800" b="1" dirty="0" smtClean="0">
                  <a:latin typeface="Calibri" pitchFamily="34" charset="0"/>
                  <a:cs typeface="Calibri" pitchFamily="34" charset="0"/>
                </a:rPr>
                <a:t> </a:t>
              </a:r>
              <a:r>
                <a:rPr lang="en-US" altLang="zh-CN" sz="2800" b="1" dirty="0" err="1" smtClean="0">
                  <a:latin typeface="Calibri" pitchFamily="34" charset="0"/>
                  <a:cs typeface="Calibri" pitchFamily="34" charset="0"/>
                </a:rPr>
                <a:t>Executor</a:t>
              </a:r>
              <a:r>
                <a:rPr lang="en-US" altLang="zh-CN" sz="2400" baseline="30000" dirty="0" err="1" smtClean="0">
                  <a:latin typeface="Calibri" pitchFamily="34" charset="0"/>
                  <a:cs typeface="Calibri" pitchFamily="34" charset="0"/>
                </a:rPr>
                <a:t>TM</a:t>
              </a:r>
              <a:r>
                <a:rPr lang="en-US" altLang="zh-CN" sz="2800" dirty="0" smtClean="0">
                  <a:latin typeface="Calibri" pitchFamily="34" charset="0"/>
                  <a:cs typeface="Calibri" pitchFamily="34" charset="0"/>
                </a:rPr>
                <a:t>  </a:t>
              </a:r>
            </a:p>
            <a:p>
              <a:pPr algn="ctr"/>
              <a:r>
                <a:rPr lang="zh-CN" altLang="en-US" sz="2800" dirty="0" smtClean="0">
                  <a:latin typeface="Calibri" pitchFamily="34" charset="0"/>
                  <a:cs typeface="Calibri" pitchFamily="34" charset="0"/>
                </a:rPr>
                <a:t>的</a:t>
              </a:r>
              <a:r>
                <a:rPr lang="zh-CN" altLang="en-US" sz="2800" dirty="0">
                  <a:latin typeface="Calibri" pitchFamily="34" charset="0"/>
                  <a:cs typeface="Calibri" pitchFamily="34" charset="0"/>
                </a:rPr>
                <a:t>智能交易软件。</a:t>
              </a:r>
              <a:endParaRPr lang="en-US" altLang="zh-CN" sz="1600" dirty="0">
                <a:latin typeface="Calibri" pitchFamily="34" charset="0"/>
                <a:cs typeface="Calibri" pitchFamily="34" charset="0"/>
              </a:endParaRPr>
            </a:p>
          </p:txBody>
        </p:sp>
        <p:sp>
          <p:nvSpPr>
            <p:cNvPr id="8" name="Rectangle 17"/>
            <p:cNvSpPr>
              <a:spLocks noChangeArrowheads="1"/>
            </p:cNvSpPr>
            <p:nvPr/>
          </p:nvSpPr>
          <p:spPr bwMode="auto">
            <a:xfrm>
              <a:off x="798490" y="4702656"/>
              <a:ext cx="2867132" cy="338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600" dirty="0" smtClean="0">
                  <a:solidFill>
                    <a:srgbClr val="000000"/>
                  </a:solidFill>
                  <a:latin typeface="Calibri" pitchFamily="34" charset="0"/>
                  <a:cs typeface="Calibri" pitchFamily="34" charset="0"/>
                </a:rPr>
                <a:t>(</a:t>
              </a:r>
              <a:r>
                <a:rPr lang="en-US" altLang="zh-CN" sz="1600" dirty="0" err="1" smtClean="0">
                  <a:solidFill>
                    <a:srgbClr val="000000"/>
                  </a:solidFill>
                  <a:latin typeface="Calibri" pitchFamily="34" charset="0"/>
                  <a:cs typeface="Calibri" pitchFamily="34" charset="0"/>
                </a:rPr>
                <a:t>MaximTrade</a:t>
              </a:r>
              <a:r>
                <a:rPr lang="en-US" altLang="zh-CN" sz="1600" dirty="0" smtClean="0">
                  <a:solidFill>
                    <a:srgbClr val="000000"/>
                  </a:solidFill>
                  <a:latin typeface="Calibri" pitchFamily="34" charset="0"/>
                  <a:cs typeface="Calibri" pitchFamily="34" charset="0"/>
                </a:rPr>
                <a:t> </a:t>
              </a:r>
              <a:r>
                <a:rPr lang="en-US" altLang="zh-CN" sz="1600" dirty="0">
                  <a:solidFill>
                    <a:srgbClr val="000000"/>
                  </a:solidFill>
                  <a:latin typeface="Calibri" pitchFamily="34" charset="0"/>
                  <a:cs typeface="Calibri" pitchFamily="34" charset="0"/>
                </a:rPr>
                <a:t>= </a:t>
              </a:r>
              <a:r>
                <a:rPr lang="en-US" altLang="zh-CN" sz="1600" dirty="0" smtClean="0">
                  <a:solidFill>
                    <a:srgbClr val="000000"/>
                  </a:solidFill>
                  <a:latin typeface="Calibri" pitchFamily="34" charset="0"/>
                  <a:cs typeface="Calibri" pitchFamily="34" charset="0"/>
                </a:rPr>
                <a:t>Maximum </a:t>
              </a:r>
              <a:r>
                <a:rPr lang="en-US" altLang="zh-CN" sz="1600" dirty="0">
                  <a:solidFill>
                    <a:srgbClr val="000000"/>
                  </a:solidFill>
                  <a:latin typeface="Calibri" pitchFamily="34" charset="0"/>
                  <a:cs typeface="Calibri" pitchFamily="34" charset="0"/>
                </a:rPr>
                <a:t>trade)</a:t>
              </a:r>
            </a:p>
          </p:txBody>
        </p:sp>
      </p:grpSp>
      <p:grpSp>
        <p:nvGrpSpPr>
          <p:cNvPr id="9" name="Group 9"/>
          <p:cNvGrpSpPr>
            <a:grpSpLocks/>
          </p:cNvGrpSpPr>
          <p:nvPr/>
        </p:nvGrpSpPr>
        <p:grpSpPr bwMode="auto">
          <a:xfrm>
            <a:off x="4918075" y="4151313"/>
            <a:ext cx="3276600" cy="2308225"/>
            <a:chOff x="4773386" y="4191000"/>
            <a:chExt cx="3276600" cy="2307771"/>
          </a:xfrm>
        </p:grpSpPr>
        <p:sp>
          <p:nvSpPr>
            <p:cNvPr id="10" name="Rounded Rectangle 9"/>
            <p:cNvSpPr/>
            <p:nvPr/>
          </p:nvSpPr>
          <p:spPr>
            <a:xfrm>
              <a:off x="4773386" y="4191000"/>
              <a:ext cx="3276600" cy="2307771"/>
            </a:xfrm>
            <a:prstGeom prst="roundRect">
              <a:avLst>
                <a:gd name="adj" fmla="val 6794"/>
              </a:avLst>
            </a:prstGeom>
            <a:solidFill>
              <a:schemeClr val="accent5">
                <a:lumMod val="20000"/>
                <a:lumOff val="80000"/>
                <a:alpha val="70000"/>
              </a:schemeClr>
            </a:solidFill>
            <a:ln>
              <a:solidFill>
                <a:schemeClr val="bg1">
                  <a:lumMod val="65000"/>
                </a:schemeClr>
              </a:solidFill>
            </a:ln>
          </p:spPr>
          <p:style>
            <a:lnRef idx="0">
              <a:schemeClr val="accent6"/>
            </a:lnRef>
            <a:fillRef idx="3">
              <a:schemeClr val="accent6"/>
            </a:fillRef>
            <a:effectRef idx="3">
              <a:schemeClr val="accent6"/>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fontAlgn="auto">
                <a:spcBef>
                  <a:spcPts val="0"/>
                </a:spcBef>
                <a:spcAft>
                  <a:spcPts val="0"/>
                </a:spcAft>
                <a:defRPr/>
              </a:pPr>
              <a:endParaRPr lang="en-SG" altLang="zh-CN" sz="2800">
                <a:solidFill>
                  <a:srgbClr val="FFFFFF"/>
                </a:solidFill>
              </a:endParaRPr>
            </a:p>
          </p:txBody>
        </p:sp>
        <p:sp>
          <p:nvSpPr>
            <p:cNvPr id="11" name="Rectangle 21"/>
            <p:cNvSpPr>
              <a:spLocks noChangeArrowheads="1"/>
            </p:cNvSpPr>
            <p:nvPr/>
          </p:nvSpPr>
          <p:spPr bwMode="auto">
            <a:xfrm>
              <a:off x="4953000" y="4743271"/>
              <a:ext cx="2895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dirty="0">
                  <a:latin typeface="Calibri" pitchFamily="34" charset="0"/>
                  <a:cs typeface="Calibri" pitchFamily="34" charset="0"/>
                </a:rPr>
                <a:t>可使用 </a:t>
              </a:r>
              <a:r>
                <a:rPr lang="en-US" altLang="zh-CN" sz="2400" dirty="0">
                  <a:latin typeface="Calibri" pitchFamily="34" charset="0"/>
                  <a:cs typeface="Calibri" pitchFamily="34" charset="0"/>
                </a:rPr>
                <a:t>MT4 </a:t>
              </a:r>
              <a:r>
                <a:rPr lang="zh-CN" altLang="en-US" sz="2400" dirty="0">
                  <a:latin typeface="Calibri" pitchFamily="34" charset="0"/>
                  <a:cs typeface="Calibri" pitchFamily="34" charset="0"/>
                </a:rPr>
                <a:t>策略测试来观察策略的实用性和透明性</a:t>
              </a:r>
              <a:endParaRPr lang="en-SG" sz="2400" dirty="0">
                <a:latin typeface="Calibri" pitchFamily="34" charset="0"/>
                <a:cs typeface="Calibri" pitchFamily="34" charset="0"/>
              </a:endParaRPr>
            </a:p>
          </p:txBody>
        </p:sp>
      </p:grpSp>
      <p:sp>
        <p:nvSpPr>
          <p:cNvPr id="12" name="Bent Arrow 11"/>
          <p:cNvSpPr/>
          <p:nvPr/>
        </p:nvSpPr>
        <p:spPr>
          <a:xfrm flipV="1">
            <a:off x="3657600" y="5170166"/>
            <a:ext cx="1524000" cy="849634"/>
          </a:xfrm>
          <a:prstGeom prst="bentArrow">
            <a:avLst>
              <a:gd name="adj1" fmla="val 25000"/>
              <a:gd name="adj2" fmla="val 25000"/>
              <a:gd name="adj3" fmla="val 25000"/>
              <a:gd name="adj4" fmla="val 87500"/>
            </a:avLst>
          </a:prstGeom>
          <a:solidFill>
            <a:schemeClr val="bg1">
              <a:lumMod val="65000"/>
            </a:schemeClr>
          </a:solidFill>
          <a:ln>
            <a:solidFill>
              <a:schemeClr val="tx1"/>
            </a:solidFill>
          </a:ln>
        </p:spPr>
        <p:style>
          <a:lnRef idx="0">
            <a:schemeClr val="dk1"/>
          </a:lnRef>
          <a:fillRef idx="3">
            <a:schemeClr val="dk1"/>
          </a:fillRef>
          <a:effectRef idx="3">
            <a:schemeClr val="dk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fontAlgn="auto">
              <a:spcBef>
                <a:spcPts val="0"/>
              </a:spcBef>
              <a:spcAft>
                <a:spcPts val="0"/>
              </a:spcAft>
              <a:defRPr/>
            </a:pPr>
            <a:endParaRPr lang="en-SG" altLang="zh-CN"/>
          </a:p>
        </p:txBody>
      </p:sp>
      <p:grpSp>
        <p:nvGrpSpPr>
          <p:cNvPr id="13" name="Group 33"/>
          <p:cNvGrpSpPr>
            <a:grpSpLocks/>
          </p:cNvGrpSpPr>
          <p:nvPr/>
        </p:nvGrpSpPr>
        <p:grpSpPr bwMode="auto">
          <a:xfrm>
            <a:off x="4932363" y="1557338"/>
            <a:ext cx="3276600" cy="2308225"/>
            <a:chOff x="4932040" y="1503164"/>
            <a:chExt cx="3276600" cy="2307771"/>
          </a:xfrm>
        </p:grpSpPr>
        <p:sp>
          <p:nvSpPr>
            <p:cNvPr id="14" name="Rounded Rectangle 13"/>
            <p:cNvSpPr/>
            <p:nvPr/>
          </p:nvSpPr>
          <p:spPr>
            <a:xfrm>
              <a:off x="4932040" y="1503164"/>
              <a:ext cx="3276600" cy="2307771"/>
            </a:xfrm>
            <a:prstGeom prst="roundRect">
              <a:avLst>
                <a:gd name="adj" fmla="val 6794"/>
              </a:avLst>
            </a:prstGeom>
            <a:solidFill>
              <a:schemeClr val="accent6">
                <a:lumMod val="20000"/>
                <a:lumOff val="80000"/>
                <a:alpha val="70000"/>
              </a:schemeClr>
            </a:solidFill>
            <a:ln>
              <a:solidFill>
                <a:schemeClr val="bg1">
                  <a:lumMod val="65000"/>
                </a:schemeClr>
              </a:solidFill>
            </a:ln>
          </p:spPr>
          <p:style>
            <a:lnRef idx="0">
              <a:schemeClr val="accent6"/>
            </a:lnRef>
            <a:fillRef idx="3">
              <a:schemeClr val="accent6"/>
            </a:fillRef>
            <a:effectRef idx="3">
              <a:schemeClr val="accent6"/>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fontAlgn="auto">
                <a:spcBef>
                  <a:spcPts val="0"/>
                </a:spcBef>
                <a:spcAft>
                  <a:spcPts val="0"/>
                </a:spcAft>
                <a:defRPr/>
              </a:pPr>
              <a:endParaRPr lang="en-SG" altLang="zh-CN" sz="2800">
                <a:solidFill>
                  <a:srgbClr val="FFFFFF"/>
                </a:solidFill>
              </a:endParaRPr>
            </a:p>
          </p:txBody>
        </p:sp>
        <p:sp>
          <p:nvSpPr>
            <p:cNvPr id="15" name="Rectangle 18"/>
            <p:cNvSpPr>
              <a:spLocks noChangeArrowheads="1"/>
            </p:cNvSpPr>
            <p:nvPr/>
          </p:nvSpPr>
          <p:spPr bwMode="auto">
            <a:xfrm>
              <a:off x="4932040" y="1789844"/>
              <a:ext cx="3124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dirty="0">
                  <a:latin typeface="Calibri" pitchFamily="34" charset="0"/>
                  <a:cs typeface="Calibri" pitchFamily="34" charset="0"/>
                </a:rPr>
                <a:t>从</a:t>
              </a:r>
              <a:r>
                <a:rPr lang="en-US" altLang="zh-CN" sz="2400" dirty="0">
                  <a:latin typeface="Calibri" pitchFamily="34" charset="0"/>
                  <a:cs typeface="Calibri" pitchFamily="34" charset="0"/>
                </a:rPr>
                <a:t>3000</a:t>
              </a:r>
              <a:r>
                <a:rPr lang="zh-CN" altLang="en-US" sz="2400" dirty="0">
                  <a:latin typeface="Calibri" pitchFamily="34" charset="0"/>
                  <a:cs typeface="Calibri" pitchFamily="34" charset="0"/>
                </a:rPr>
                <a:t>万美金资金，到了</a:t>
              </a:r>
              <a:r>
                <a:rPr lang="en-US" altLang="zh-CN" sz="2400" dirty="0">
                  <a:latin typeface="Calibri" pitchFamily="34" charset="0"/>
                  <a:cs typeface="Calibri" pitchFamily="34" charset="0"/>
                </a:rPr>
                <a:t>2011</a:t>
              </a:r>
              <a:r>
                <a:rPr lang="zh-CN" altLang="en-US" sz="2400" dirty="0">
                  <a:latin typeface="Calibri" pitchFamily="34" charset="0"/>
                  <a:cs typeface="Calibri" pitchFamily="34" charset="0"/>
                </a:rPr>
                <a:t>年</a:t>
              </a:r>
              <a:r>
                <a:rPr lang="en-US" altLang="zh-CN" sz="2400" dirty="0">
                  <a:latin typeface="Calibri" pitchFamily="34" charset="0"/>
                  <a:cs typeface="Calibri" pitchFamily="34" charset="0"/>
                </a:rPr>
                <a:t>7</a:t>
              </a:r>
              <a:r>
                <a:rPr lang="zh-CN" altLang="en-US" sz="2400" dirty="0">
                  <a:latin typeface="Calibri" pitchFamily="34" charset="0"/>
                  <a:cs typeface="Calibri" pitchFamily="34" charset="0"/>
                </a:rPr>
                <a:t>月份，已经达到</a:t>
              </a:r>
              <a:r>
                <a:rPr lang="en-US" altLang="zh-CN" sz="2400" dirty="0">
                  <a:latin typeface="Calibri" pitchFamily="34" charset="0"/>
                  <a:cs typeface="Calibri" pitchFamily="34" charset="0"/>
                </a:rPr>
                <a:t>1.2</a:t>
              </a:r>
              <a:r>
                <a:rPr lang="zh-CN" altLang="en-US" sz="2400" dirty="0">
                  <a:latin typeface="Calibri" pitchFamily="34" charset="0"/>
                  <a:cs typeface="Calibri" pitchFamily="34" charset="0"/>
                </a:rPr>
                <a:t>亿美金的辉煌纪录！</a:t>
              </a:r>
              <a:endParaRPr lang="en-SG" sz="2400" dirty="0">
                <a:latin typeface="Calibri" pitchFamily="34" charset="0"/>
                <a:cs typeface="Calibri" pitchFamily="34" charset="0"/>
              </a:endParaRPr>
            </a:p>
          </p:txBody>
        </p:sp>
      </p:grpSp>
      <p:sp>
        <p:nvSpPr>
          <p:cNvPr id="16" name="Up Arrow 15"/>
          <p:cNvSpPr/>
          <p:nvPr/>
        </p:nvSpPr>
        <p:spPr>
          <a:xfrm rot="10800000" flipV="1">
            <a:off x="6295517" y="3455420"/>
            <a:ext cx="522920" cy="966815"/>
          </a:xfrm>
          <a:prstGeom prst="upArrow">
            <a:avLst/>
          </a:prstGeom>
          <a:solidFill>
            <a:schemeClr val="bg1">
              <a:lumMod val="65000"/>
            </a:schemeClr>
          </a:solidFill>
          <a:ln>
            <a:solidFill>
              <a:schemeClr val="tx1"/>
            </a:solidFill>
          </a:ln>
        </p:spPr>
        <p:style>
          <a:lnRef idx="0">
            <a:schemeClr val="dk1"/>
          </a:lnRef>
          <a:fillRef idx="3">
            <a:schemeClr val="dk1"/>
          </a:fillRef>
          <a:effectRef idx="3">
            <a:schemeClr val="dk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fontAlgn="auto">
              <a:spcBef>
                <a:spcPts val="0"/>
              </a:spcBef>
              <a:spcAft>
                <a:spcPts val="0"/>
              </a:spcAft>
              <a:defRPr/>
            </a:pPr>
            <a:endParaRPr lang="en-SG" altLang="zh-CN"/>
          </a:p>
        </p:txBody>
      </p:sp>
      <p:sp>
        <p:nvSpPr>
          <p:cNvPr id="19" name="TextBox 18"/>
          <p:cNvSpPr txBox="1"/>
          <p:nvPr/>
        </p:nvSpPr>
        <p:spPr>
          <a:xfrm>
            <a:off x="5148064" y="350283"/>
            <a:ext cx="2659063" cy="1570037"/>
          </a:xfrm>
          <a:prstGeom prst="rect">
            <a:avLst/>
          </a:prstGeom>
          <a:noFill/>
        </p:spPr>
        <p:txBody>
          <a:bodyPr wrap="none">
            <a:spAutoFit/>
          </a:bodyPr>
          <a:lstStyle/>
          <a:p>
            <a:pPr fontAlgn="auto">
              <a:spcBef>
                <a:spcPts val="0"/>
              </a:spcBef>
              <a:spcAft>
                <a:spcPts val="0"/>
              </a:spcAft>
              <a:defRPr/>
            </a:pPr>
            <a:r>
              <a:rPr lang="zh-CN" altLang="en-US" sz="4800" b="1" dirty="0">
                <a:ln>
                  <a:solidFill>
                    <a:schemeClr val="accent1">
                      <a:lumMod val="75000"/>
                    </a:schemeClr>
                  </a:solidFill>
                </a:ln>
                <a:solidFill>
                  <a:schemeClr val="bg1"/>
                </a:solidFill>
                <a:effectLst>
                  <a:glow rad="63500">
                    <a:schemeClr val="tx1">
                      <a:alpha val="40000"/>
                    </a:schemeClr>
                  </a:glow>
                  <a:outerShdw blurRad="38100" dist="38100" dir="2700000" algn="tl">
                    <a:srgbClr val="000000">
                      <a:alpha val="43137"/>
                    </a:srgbClr>
                  </a:outerShdw>
                </a:effectLst>
                <a:latin typeface="+mn-lt"/>
                <a:cs typeface="+mn-cs"/>
              </a:rPr>
              <a:t>交易软件</a:t>
            </a:r>
          </a:p>
          <a:p>
            <a:pPr fontAlgn="auto">
              <a:spcBef>
                <a:spcPts val="0"/>
              </a:spcBef>
              <a:spcAft>
                <a:spcPts val="0"/>
              </a:spcAft>
              <a:defRPr/>
            </a:pPr>
            <a:endParaRPr lang="en-US" altLang="zh-CN" sz="4800" b="1" dirty="0">
              <a:solidFill>
                <a:schemeClr val="bg1"/>
              </a:solidFill>
              <a:effectLst>
                <a:glow rad="63500">
                  <a:schemeClr val="tx1">
                    <a:alpha val="40000"/>
                  </a:schemeClr>
                </a:glow>
                <a:outerShdw blurRad="38100" dist="38100" dir="2700000" algn="tl">
                  <a:srgbClr val="000000">
                    <a:alpha val="43137"/>
                  </a:srgbClr>
                </a:outerShdw>
              </a:effectLst>
              <a:latin typeface="+mn-lt"/>
              <a:cs typeface="+mn-cs"/>
            </a:endParaRPr>
          </a:p>
        </p:txBody>
      </p:sp>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3131840" cy="1282862"/>
          </a:xfrm>
          <a:prstGeom prst="rect">
            <a:avLst/>
          </a:prstGeom>
        </p:spPr>
      </p:pic>
    </p:spTree>
    <p:extLst>
      <p:ext uri="{BB962C8B-B14F-4D97-AF65-F5344CB8AC3E}">
        <p14:creationId xmlns:p14="http://schemas.microsoft.com/office/powerpoint/2010/main" val="147712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par>
                                <p:cTn id="13" presetID="18" presetClass="entr" presetSubtype="3"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strips(upRight)">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9"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strips(upLeft)">
                                      <p:cBhvr>
                                        <p:cTn id="20" dur="500"/>
                                        <p:tgtEl>
                                          <p:spTgt spid="13"/>
                                        </p:tgtEl>
                                      </p:cBhvr>
                                    </p:animEffect>
                                  </p:childTnLst>
                                </p:cTn>
                              </p:par>
                              <p:par>
                                <p:cTn id="21" presetID="22" presetClass="entr" presetSubtype="4"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down)">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 name="Content Placeholder 9"/>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0" y="1895399"/>
            <a:ext cx="6328496" cy="4937125"/>
          </a:xfrm>
        </p:spPr>
      </p:pic>
      <p:sp>
        <p:nvSpPr>
          <p:cNvPr id="6" name="Rounded Rectangle 5"/>
          <p:cNvSpPr/>
          <p:nvPr/>
        </p:nvSpPr>
        <p:spPr>
          <a:xfrm>
            <a:off x="539750" y="1341438"/>
            <a:ext cx="3993178" cy="578882"/>
          </a:xfrm>
          <a:prstGeom prst="roundRect">
            <a:avLst/>
          </a:prstGeom>
          <a:ln>
            <a:solidFill>
              <a:schemeClr val="bg1">
                <a:lumMod val="65000"/>
              </a:schemeClr>
            </a:solidFill>
          </a:ln>
        </p:spPr>
        <p:style>
          <a:lnRef idx="2">
            <a:schemeClr val="accent2"/>
          </a:lnRef>
          <a:fillRef idx="1">
            <a:schemeClr val="lt1"/>
          </a:fillRef>
          <a:effectRef idx="0">
            <a:schemeClr val="accent2"/>
          </a:effectRef>
          <a:fontRef idx="minor">
            <a:schemeClr val="dk1"/>
          </a:fontRef>
        </p:style>
        <p:txBody>
          <a:bodyPr wrap="none">
            <a:spAutoFit/>
          </a:bodyPr>
          <a:lstStyle/>
          <a:p>
            <a:pPr fontAlgn="auto">
              <a:spcBef>
                <a:spcPts val="0"/>
              </a:spcBef>
              <a:spcAft>
                <a:spcPts val="0"/>
              </a:spcAft>
              <a:defRPr/>
            </a:pPr>
            <a:r>
              <a:rPr lang="en-US" altLang="zh-CN" sz="2800" b="1" dirty="0" err="1" smtClean="0">
                <a:solidFill>
                  <a:srgbClr val="000000"/>
                </a:solidFill>
              </a:rPr>
              <a:t>MaximTrade</a:t>
            </a:r>
            <a:r>
              <a:rPr lang="en-US" altLang="zh-CN" sz="2800" b="1" dirty="0" smtClean="0">
                <a:solidFill>
                  <a:srgbClr val="000000"/>
                </a:solidFill>
              </a:rPr>
              <a:t> Executor</a:t>
            </a:r>
            <a:r>
              <a:rPr lang="en-US" altLang="zh-CN" sz="2800" b="1" baseline="30000" dirty="0" smtClean="0">
                <a:solidFill>
                  <a:srgbClr val="000000"/>
                </a:solidFill>
              </a:rPr>
              <a:t> </a:t>
            </a:r>
            <a:r>
              <a:rPr lang="en-US" altLang="zh-CN" sz="2400" b="1" baseline="30000" dirty="0">
                <a:solidFill>
                  <a:srgbClr val="000000"/>
                </a:solidFill>
              </a:rPr>
              <a:t>TM</a:t>
            </a:r>
            <a:endParaRPr lang="en-SG" altLang="zh-CN" sz="2400" b="1" dirty="0">
              <a:solidFill>
                <a:srgbClr val="000000"/>
              </a:solidFill>
            </a:endParaRPr>
          </a:p>
        </p:txBody>
      </p:sp>
      <p:grpSp>
        <p:nvGrpSpPr>
          <p:cNvPr id="7" name="Group 45"/>
          <p:cNvGrpSpPr>
            <a:grpSpLocks/>
          </p:cNvGrpSpPr>
          <p:nvPr/>
        </p:nvGrpSpPr>
        <p:grpSpPr bwMode="auto">
          <a:xfrm>
            <a:off x="6156325" y="2349500"/>
            <a:ext cx="2484438" cy="3167063"/>
            <a:chOff x="5565474" y="4191000"/>
            <a:chExt cx="2484512" cy="3387679"/>
          </a:xfrm>
        </p:grpSpPr>
        <p:sp>
          <p:nvSpPr>
            <p:cNvPr id="8" name="Rounded Rectangle 7"/>
            <p:cNvSpPr/>
            <p:nvPr/>
          </p:nvSpPr>
          <p:spPr>
            <a:xfrm>
              <a:off x="5565474" y="4191000"/>
              <a:ext cx="2484512" cy="3387679"/>
            </a:xfrm>
            <a:prstGeom prst="roundRect">
              <a:avLst>
                <a:gd name="adj" fmla="val 6794"/>
              </a:avLst>
            </a:prstGeom>
            <a:solidFill>
              <a:schemeClr val="accent5">
                <a:lumMod val="20000"/>
                <a:lumOff val="80000"/>
                <a:alpha val="70000"/>
              </a:schemeClr>
            </a:solidFill>
            <a:ln>
              <a:solidFill>
                <a:schemeClr val="bg1">
                  <a:lumMod val="65000"/>
                </a:schemeClr>
              </a:solidFill>
            </a:ln>
          </p:spPr>
          <p:style>
            <a:lnRef idx="0">
              <a:schemeClr val="accent6"/>
            </a:lnRef>
            <a:fillRef idx="3">
              <a:schemeClr val="accent6"/>
            </a:fillRef>
            <a:effectRef idx="3">
              <a:schemeClr val="accent6"/>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fontAlgn="auto">
                <a:spcBef>
                  <a:spcPts val="0"/>
                </a:spcBef>
                <a:spcAft>
                  <a:spcPts val="0"/>
                </a:spcAft>
                <a:defRPr/>
              </a:pPr>
              <a:endParaRPr lang="en-SG" altLang="zh-CN" sz="2800">
                <a:solidFill>
                  <a:srgbClr val="FFFFFF"/>
                </a:solidFill>
              </a:endParaRPr>
            </a:p>
          </p:txBody>
        </p:sp>
        <p:sp>
          <p:nvSpPr>
            <p:cNvPr id="9" name="Rectangle 47"/>
            <p:cNvSpPr>
              <a:spLocks noChangeArrowheads="1"/>
            </p:cNvSpPr>
            <p:nvPr/>
          </p:nvSpPr>
          <p:spPr bwMode="auto">
            <a:xfrm>
              <a:off x="5781498" y="5001415"/>
              <a:ext cx="2067102" cy="1679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dirty="0">
                  <a:latin typeface="Calibri" pitchFamily="34" charset="0"/>
                  <a:cs typeface="Calibri" pitchFamily="34" charset="0"/>
                </a:rPr>
                <a:t>可使用 </a:t>
              </a:r>
              <a:r>
                <a:rPr lang="en-US" altLang="zh-CN" sz="2400" dirty="0">
                  <a:latin typeface="Calibri" pitchFamily="34" charset="0"/>
                  <a:cs typeface="Calibri" pitchFamily="34" charset="0"/>
                </a:rPr>
                <a:t>MT4 </a:t>
              </a:r>
              <a:r>
                <a:rPr lang="zh-CN" altLang="en-US" sz="2400" dirty="0">
                  <a:latin typeface="Calibri" pitchFamily="34" charset="0"/>
                  <a:cs typeface="Calibri" pitchFamily="34" charset="0"/>
                </a:rPr>
                <a:t>策略测试来观察策略的实用性和透明性</a:t>
              </a:r>
              <a:endParaRPr lang="en-SG" sz="2400" dirty="0">
                <a:latin typeface="Calibri" pitchFamily="34" charset="0"/>
                <a:cs typeface="Calibri" pitchFamily="34" charset="0"/>
              </a:endParaRPr>
            </a:p>
          </p:txBody>
        </p:sp>
      </p:grpSp>
      <p:sp>
        <p:nvSpPr>
          <p:cNvPr id="11" name="TextBox 10"/>
          <p:cNvSpPr txBox="1"/>
          <p:nvPr/>
        </p:nvSpPr>
        <p:spPr>
          <a:xfrm>
            <a:off x="5148064" y="350283"/>
            <a:ext cx="2659063" cy="1570037"/>
          </a:xfrm>
          <a:prstGeom prst="rect">
            <a:avLst/>
          </a:prstGeom>
          <a:noFill/>
        </p:spPr>
        <p:txBody>
          <a:bodyPr wrap="none">
            <a:spAutoFit/>
          </a:bodyPr>
          <a:lstStyle/>
          <a:p>
            <a:pPr fontAlgn="auto">
              <a:spcBef>
                <a:spcPts val="0"/>
              </a:spcBef>
              <a:spcAft>
                <a:spcPts val="0"/>
              </a:spcAft>
              <a:defRPr/>
            </a:pPr>
            <a:r>
              <a:rPr lang="zh-CN" altLang="en-US" sz="4800" b="1" dirty="0">
                <a:ln>
                  <a:solidFill>
                    <a:schemeClr val="accent1">
                      <a:lumMod val="75000"/>
                    </a:schemeClr>
                  </a:solidFill>
                </a:ln>
                <a:solidFill>
                  <a:schemeClr val="bg1"/>
                </a:solidFill>
                <a:effectLst>
                  <a:glow rad="63500">
                    <a:schemeClr val="tx1">
                      <a:alpha val="40000"/>
                    </a:schemeClr>
                  </a:glow>
                  <a:outerShdw blurRad="38100" dist="38100" dir="2700000" algn="tl">
                    <a:srgbClr val="000000">
                      <a:alpha val="43137"/>
                    </a:srgbClr>
                  </a:outerShdw>
                </a:effectLst>
                <a:latin typeface="+mn-lt"/>
                <a:cs typeface="+mn-cs"/>
              </a:rPr>
              <a:t>交易软件</a:t>
            </a:r>
          </a:p>
          <a:p>
            <a:pPr fontAlgn="auto">
              <a:spcBef>
                <a:spcPts val="0"/>
              </a:spcBef>
              <a:spcAft>
                <a:spcPts val="0"/>
              </a:spcAft>
              <a:defRPr/>
            </a:pPr>
            <a:endParaRPr lang="en-US" altLang="zh-CN" sz="4800" b="1" dirty="0">
              <a:solidFill>
                <a:schemeClr val="bg1"/>
              </a:solidFill>
              <a:effectLst>
                <a:glow rad="63500">
                  <a:schemeClr val="tx1">
                    <a:alpha val="40000"/>
                  </a:schemeClr>
                </a:glow>
                <a:outerShdw blurRad="38100" dist="38100" dir="2700000" algn="tl">
                  <a:srgbClr val="000000">
                    <a:alpha val="43137"/>
                  </a:srgbClr>
                </a:outerShdw>
              </a:effectLst>
              <a:latin typeface="+mn-lt"/>
              <a:cs typeface="+mn-cs"/>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
            <a:ext cx="3131840" cy="1282862"/>
          </a:xfrm>
          <a:prstGeom prst="rect">
            <a:avLst/>
          </a:prstGeom>
        </p:spPr>
      </p:pic>
    </p:spTree>
    <p:extLst>
      <p:ext uri="{BB962C8B-B14F-4D97-AF65-F5344CB8AC3E}">
        <p14:creationId xmlns:p14="http://schemas.microsoft.com/office/powerpoint/2010/main" val="348809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up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40300"/>
            <a:ext cx="50292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l="16946" t="12236" r="46506" b="61954"/>
          <a:stretch>
            <a:fillRect/>
          </a:stretch>
        </p:blipFill>
        <p:spPr bwMode="auto">
          <a:xfrm>
            <a:off x="228600" y="1828800"/>
            <a:ext cx="51816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l="17807" t="61182" r="19417" b="9756"/>
          <a:stretch>
            <a:fillRect/>
          </a:stretch>
        </p:blipFill>
        <p:spPr bwMode="auto">
          <a:xfrm>
            <a:off x="152400" y="4114800"/>
            <a:ext cx="6069013"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41"/>
          <p:cNvGrpSpPr>
            <a:grpSpLocks/>
          </p:cNvGrpSpPr>
          <p:nvPr/>
        </p:nvGrpSpPr>
        <p:grpSpPr bwMode="auto">
          <a:xfrm>
            <a:off x="6229350" y="1857375"/>
            <a:ext cx="2743200" cy="4676775"/>
            <a:chOff x="4773386" y="4191000"/>
            <a:chExt cx="3276601" cy="2400638"/>
          </a:xfrm>
        </p:grpSpPr>
        <p:sp>
          <p:nvSpPr>
            <p:cNvPr id="8" name="Rounded Rectangle 7"/>
            <p:cNvSpPr/>
            <p:nvPr/>
          </p:nvSpPr>
          <p:spPr>
            <a:xfrm>
              <a:off x="4773386" y="4191000"/>
              <a:ext cx="3276600" cy="2307771"/>
            </a:xfrm>
            <a:prstGeom prst="roundRect">
              <a:avLst>
                <a:gd name="adj" fmla="val 6794"/>
              </a:avLst>
            </a:prstGeom>
            <a:solidFill>
              <a:schemeClr val="accent5">
                <a:lumMod val="20000"/>
                <a:lumOff val="80000"/>
                <a:alpha val="70000"/>
              </a:schemeClr>
            </a:solidFill>
            <a:ln>
              <a:solidFill>
                <a:schemeClr val="bg1">
                  <a:lumMod val="65000"/>
                </a:schemeClr>
              </a:solidFill>
            </a:ln>
          </p:spPr>
          <p:style>
            <a:lnRef idx="0">
              <a:schemeClr val="accent6"/>
            </a:lnRef>
            <a:fillRef idx="3">
              <a:schemeClr val="accent6"/>
            </a:fillRef>
            <a:effectRef idx="3">
              <a:schemeClr val="accent6"/>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fontAlgn="auto">
                <a:spcBef>
                  <a:spcPts val="0"/>
                </a:spcBef>
                <a:spcAft>
                  <a:spcPts val="0"/>
                </a:spcAft>
                <a:defRPr/>
              </a:pPr>
              <a:endParaRPr lang="en-SG" altLang="zh-CN" sz="2800">
                <a:solidFill>
                  <a:srgbClr val="FFFFFF"/>
                </a:solidFill>
              </a:endParaRPr>
            </a:p>
          </p:txBody>
        </p:sp>
        <p:sp>
          <p:nvSpPr>
            <p:cNvPr id="9" name="Rectangle 43"/>
            <p:cNvSpPr>
              <a:spLocks noChangeArrowheads="1"/>
            </p:cNvSpPr>
            <p:nvPr/>
          </p:nvSpPr>
          <p:spPr bwMode="auto">
            <a:xfrm>
              <a:off x="4773387" y="4269230"/>
              <a:ext cx="3276600" cy="232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dirty="0">
                  <a:latin typeface="Calibri" pitchFamily="34" charset="0"/>
                  <a:cs typeface="Calibri" pitchFamily="34" charset="0"/>
                </a:rPr>
                <a:t>MT4 </a:t>
              </a:r>
              <a:r>
                <a:rPr lang="zh-CN" altLang="en-US" sz="2400" dirty="0">
                  <a:latin typeface="Calibri" pitchFamily="34" charset="0"/>
                  <a:cs typeface="Calibri" pitchFamily="34" charset="0"/>
                </a:rPr>
                <a:t>交易记录</a:t>
              </a:r>
              <a:endParaRPr lang="en-US" altLang="zh-CN" sz="2400" dirty="0">
                <a:latin typeface="Calibri" pitchFamily="34" charset="0"/>
                <a:cs typeface="Calibri" pitchFamily="34" charset="0"/>
              </a:endParaRPr>
            </a:p>
            <a:p>
              <a:r>
                <a:rPr lang="en-US" altLang="zh-CN" sz="2400" dirty="0">
                  <a:latin typeface="Calibri" pitchFamily="34" charset="0"/>
                  <a:cs typeface="Calibri" pitchFamily="34" charset="0"/>
                </a:rPr>
                <a:t>2010.3.1 – 2011.11.16  EURUSD</a:t>
              </a:r>
            </a:p>
            <a:p>
              <a:pPr algn="ctr"/>
              <a:endParaRPr lang="en-US" altLang="zh-CN" sz="2400" dirty="0">
                <a:latin typeface="Calibri" pitchFamily="34" charset="0"/>
                <a:cs typeface="Calibri" pitchFamily="34" charset="0"/>
              </a:endParaRPr>
            </a:p>
            <a:p>
              <a:pPr algn="ctr"/>
              <a:r>
                <a:rPr lang="en-US" altLang="zh-CN" sz="2400" dirty="0">
                  <a:latin typeface="Calibri" pitchFamily="34" charset="0"/>
                  <a:cs typeface="Calibri" pitchFamily="34" charset="0"/>
                </a:rPr>
                <a:t>10000 USD </a:t>
              </a:r>
              <a:r>
                <a:rPr lang="zh-CN" altLang="en-US" sz="2400" dirty="0">
                  <a:latin typeface="Calibri" pitchFamily="34" charset="0"/>
                  <a:cs typeface="Calibri" pitchFamily="34" charset="0"/>
                </a:rPr>
                <a:t>资金启动，净利润 </a:t>
              </a:r>
              <a:r>
                <a:rPr lang="en-US" altLang="zh-CN" sz="2400" dirty="0">
                  <a:latin typeface="Calibri" pitchFamily="34" charset="0"/>
                  <a:cs typeface="Calibri" pitchFamily="34" charset="0"/>
                </a:rPr>
                <a:t>32536 USD</a:t>
              </a:r>
              <a:r>
                <a:rPr lang="zh-CN" altLang="en-US" sz="2400" dirty="0">
                  <a:latin typeface="Calibri" pitchFamily="34" charset="0"/>
                  <a:cs typeface="Calibri" pitchFamily="34" charset="0"/>
                </a:rPr>
                <a:t>！</a:t>
              </a:r>
              <a:endParaRPr lang="en-US" altLang="zh-CN" sz="2400" dirty="0">
                <a:latin typeface="Calibri" pitchFamily="34" charset="0"/>
                <a:cs typeface="Calibri" pitchFamily="34" charset="0"/>
              </a:endParaRPr>
            </a:p>
            <a:p>
              <a:pPr algn="ctr"/>
              <a:endParaRPr lang="en-US" altLang="zh-CN" sz="2400" dirty="0">
                <a:latin typeface="Calibri" pitchFamily="34" charset="0"/>
                <a:cs typeface="Calibri" pitchFamily="34" charset="0"/>
              </a:endParaRPr>
            </a:p>
            <a:p>
              <a:r>
                <a:rPr lang="zh-CN" altLang="en-US" sz="2400" dirty="0">
                  <a:latin typeface="Calibri" pitchFamily="34" charset="0"/>
                  <a:cs typeface="Calibri" pitchFamily="34" charset="0"/>
                </a:rPr>
                <a:t>* 余额 </a:t>
              </a:r>
              <a:r>
                <a:rPr lang="en-US" altLang="zh-CN" sz="2400" dirty="0">
                  <a:latin typeface="Calibri" pitchFamily="34" charset="0"/>
                  <a:cs typeface="Calibri" pitchFamily="34" charset="0"/>
                </a:rPr>
                <a:t>42536 USD</a:t>
              </a:r>
            </a:p>
            <a:p>
              <a:pPr algn="ctr"/>
              <a:endParaRPr lang="en-US" altLang="zh-CN" sz="2400" dirty="0"/>
            </a:p>
            <a:p>
              <a:endParaRPr lang="en-US" altLang="zh-CN" sz="2400" dirty="0"/>
            </a:p>
            <a:p>
              <a:pPr algn="ctr"/>
              <a:endParaRPr lang="en-SG" sz="2400" dirty="0"/>
            </a:p>
          </p:txBody>
        </p:sp>
      </p:grpSp>
      <p:sp>
        <p:nvSpPr>
          <p:cNvPr id="10" name="Rounded Rectangle 9"/>
          <p:cNvSpPr/>
          <p:nvPr/>
        </p:nvSpPr>
        <p:spPr>
          <a:xfrm>
            <a:off x="323850" y="1249363"/>
            <a:ext cx="3800511" cy="578882"/>
          </a:xfrm>
          <a:prstGeom prst="roundRect">
            <a:avLst/>
          </a:prstGeom>
          <a:ln>
            <a:solidFill>
              <a:schemeClr val="bg1">
                <a:lumMod val="65000"/>
              </a:schemeClr>
            </a:solidFill>
          </a:ln>
        </p:spPr>
        <p:style>
          <a:lnRef idx="2">
            <a:schemeClr val="accent2"/>
          </a:lnRef>
          <a:fillRef idx="1">
            <a:schemeClr val="lt1"/>
          </a:fillRef>
          <a:effectRef idx="0">
            <a:schemeClr val="accent2"/>
          </a:effectRef>
          <a:fontRef idx="minor">
            <a:schemeClr val="dk1"/>
          </a:fontRef>
        </p:style>
        <p:txBody>
          <a:bodyPr wrap="none">
            <a:spAutoFit/>
          </a:bodyPr>
          <a:lstStyle/>
          <a:p>
            <a:pPr fontAlgn="auto">
              <a:spcBef>
                <a:spcPts val="0"/>
              </a:spcBef>
              <a:spcAft>
                <a:spcPts val="0"/>
              </a:spcAft>
              <a:defRPr/>
            </a:pPr>
            <a:r>
              <a:rPr lang="en-US" altLang="zh-CN" sz="2800" b="1" dirty="0" err="1" smtClean="0">
                <a:solidFill>
                  <a:srgbClr val="000000"/>
                </a:solidFill>
                <a:latin typeface="Calibri" pitchFamily="34" charset="0"/>
                <a:cs typeface="Calibri" pitchFamily="34" charset="0"/>
              </a:rPr>
              <a:t>MaximTrade</a:t>
            </a:r>
            <a:r>
              <a:rPr lang="en-US" altLang="zh-CN" sz="2800" b="1" dirty="0" smtClean="0">
                <a:solidFill>
                  <a:srgbClr val="000000"/>
                </a:solidFill>
                <a:latin typeface="Calibri" pitchFamily="34" charset="0"/>
                <a:cs typeface="Calibri" pitchFamily="34" charset="0"/>
              </a:rPr>
              <a:t> </a:t>
            </a:r>
            <a:r>
              <a:rPr lang="en-US" altLang="zh-CN" sz="2800" b="1" dirty="0">
                <a:solidFill>
                  <a:srgbClr val="000000"/>
                </a:solidFill>
                <a:latin typeface="Calibri" pitchFamily="34" charset="0"/>
                <a:cs typeface="Calibri" pitchFamily="34" charset="0"/>
              </a:rPr>
              <a:t>E</a:t>
            </a:r>
            <a:r>
              <a:rPr lang="en-US" altLang="zh-CN" sz="2800" b="1" dirty="0" smtClean="0">
                <a:solidFill>
                  <a:srgbClr val="000000"/>
                </a:solidFill>
                <a:latin typeface="Calibri" pitchFamily="34" charset="0"/>
                <a:cs typeface="Calibri" pitchFamily="34" charset="0"/>
              </a:rPr>
              <a:t>xecutor</a:t>
            </a:r>
            <a:r>
              <a:rPr lang="en-US" altLang="zh-CN" sz="2800" b="1" baseline="30000" dirty="0" smtClean="0">
                <a:solidFill>
                  <a:srgbClr val="000000"/>
                </a:solidFill>
                <a:latin typeface="Calibri" pitchFamily="34" charset="0"/>
                <a:cs typeface="Calibri" pitchFamily="34" charset="0"/>
              </a:rPr>
              <a:t> </a:t>
            </a:r>
            <a:r>
              <a:rPr lang="en-US" altLang="zh-CN" sz="2400" b="1" baseline="30000" dirty="0">
                <a:solidFill>
                  <a:srgbClr val="000000"/>
                </a:solidFill>
                <a:latin typeface="Calibri" pitchFamily="34" charset="0"/>
                <a:cs typeface="Calibri" pitchFamily="34" charset="0"/>
              </a:rPr>
              <a:t>TM</a:t>
            </a:r>
            <a:endParaRPr lang="en-SG" altLang="zh-CN" sz="2400" b="1" dirty="0">
              <a:solidFill>
                <a:srgbClr val="000000"/>
              </a:solidFill>
              <a:latin typeface="Calibri" pitchFamily="34" charset="0"/>
              <a:cs typeface="Calibri" pitchFamily="34" charset="0"/>
            </a:endParaRPr>
          </a:p>
        </p:txBody>
      </p:sp>
      <p:sp>
        <p:nvSpPr>
          <p:cNvPr id="11" name="Oval 10"/>
          <p:cNvSpPr/>
          <p:nvPr/>
        </p:nvSpPr>
        <p:spPr>
          <a:xfrm>
            <a:off x="1981200" y="1819275"/>
            <a:ext cx="35814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tLang="zh-CN">
              <a:solidFill>
                <a:srgbClr val="FFFFFF"/>
              </a:solidFill>
            </a:endParaRPr>
          </a:p>
        </p:txBody>
      </p:sp>
      <p:sp>
        <p:nvSpPr>
          <p:cNvPr id="12" name="Oval 11"/>
          <p:cNvSpPr/>
          <p:nvPr/>
        </p:nvSpPr>
        <p:spPr>
          <a:xfrm>
            <a:off x="1828800" y="3276600"/>
            <a:ext cx="7620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tLang="zh-CN">
              <a:solidFill>
                <a:srgbClr val="FFFFFF"/>
              </a:solidFill>
            </a:endParaRPr>
          </a:p>
        </p:txBody>
      </p:sp>
      <p:sp>
        <p:nvSpPr>
          <p:cNvPr id="13" name="Oval 12"/>
          <p:cNvSpPr/>
          <p:nvPr/>
        </p:nvSpPr>
        <p:spPr>
          <a:xfrm>
            <a:off x="5486400" y="4191000"/>
            <a:ext cx="7620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tLang="zh-CN">
              <a:solidFill>
                <a:srgbClr val="FFFFFF"/>
              </a:solidFill>
            </a:endParaRPr>
          </a:p>
        </p:txBody>
      </p:sp>
      <p:cxnSp>
        <p:nvCxnSpPr>
          <p:cNvPr id="14" name="Straight Arrow Connector 13"/>
          <p:cNvCxnSpPr/>
          <p:nvPr/>
        </p:nvCxnSpPr>
        <p:spPr>
          <a:xfrm>
            <a:off x="5562600" y="2209800"/>
            <a:ext cx="593725" cy="15240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324600" y="4581525"/>
            <a:ext cx="911225" cy="287338"/>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292080" y="249237"/>
            <a:ext cx="2659063" cy="1570037"/>
          </a:xfrm>
          <a:prstGeom prst="rect">
            <a:avLst/>
          </a:prstGeom>
          <a:noFill/>
        </p:spPr>
        <p:txBody>
          <a:bodyPr wrap="none">
            <a:spAutoFit/>
          </a:bodyPr>
          <a:lstStyle/>
          <a:p>
            <a:pPr fontAlgn="auto">
              <a:spcBef>
                <a:spcPts val="0"/>
              </a:spcBef>
              <a:spcAft>
                <a:spcPts val="0"/>
              </a:spcAft>
              <a:defRPr/>
            </a:pPr>
            <a:r>
              <a:rPr lang="zh-CN" altLang="en-US" sz="4800" b="1" dirty="0">
                <a:ln>
                  <a:solidFill>
                    <a:schemeClr val="accent1">
                      <a:lumMod val="75000"/>
                    </a:schemeClr>
                  </a:solidFill>
                </a:ln>
                <a:solidFill>
                  <a:schemeClr val="bg1"/>
                </a:solidFill>
                <a:effectLst>
                  <a:glow rad="63500">
                    <a:schemeClr val="tx1">
                      <a:alpha val="40000"/>
                    </a:schemeClr>
                  </a:glow>
                  <a:outerShdw blurRad="38100" dist="38100" dir="2700000" algn="tl">
                    <a:srgbClr val="000000">
                      <a:alpha val="43137"/>
                    </a:srgbClr>
                  </a:outerShdw>
                </a:effectLst>
                <a:latin typeface="+mn-lt"/>
                <a:cs typeface="+mn-cs"/>
              </a:rPr>
              <a:t>交易软件</a:t>
            </a:r>
          </a:p>
          <a:p>
            <a:pPr fontAlgn="auto">
              <a:spcBef>
                <a:spcPts val="0"/>
              </a:spcBef>
              <a:spcAft>
                <a:spcPts val="0"/>
              </a:spcAft>
              <a:defRPr/>
            </a:pPr>
            <a:endParaRPr lang="en-US" altLang="zh-CN" sz="4800" b="1" dirty="0">
              <a:solidFill>
                <a:schemeClr val="bg1"/>
              </a:solidFill>
              <a:effectLst>
                <a:glow rad="63500">
                  <a:schemeClr val="tx1">
                    <a:alpha val="40000"/>
                  </a:schemeClr>
                </a:glow>
                <a:outerShdw blurRad="38100" dist="38100" dir="2700000" algn="tl">
                  <a:srgbClr val="000000">
                    <a:alpha val="43137"/>
                  </a:srgbClr>
                </a:outerShdw>
              </a:effectLst>
              <a:latin typeface="+mn-lt"/>
              <a:cs typeface="+mn-cs"/>
            </a:endParaRPr>
          </a:p>
        </p:txBody>
      </p: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
            <a:ext cx="3131840" cy="1282862"/>
          </a:xfrm>
          <a:prstGeom prst="rect">
            <a:avLst/>
          </a:prstGeom>
        </p:spPr>
      </p:pic>
    </p:spTree>
    <p:extLst>
      <p:ext uri="{BB962C8B-B14F-4D97-AF65-F5344CB8AC3E}">
        <p14:creationId xmlns:p14="http://schemas.microsoft.com/office/powerpoint/2010/main" val="196136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up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latin typeface="Calibri" pitchFamily="34" charset="0"/>
              <a:cs typeface="Calibri" pitchFamily="34" charset="0"/>
            </a:endParaRPr>
          </a:p>
        </p:txBody>
      </p:sp>
      <p:sp>
        <p:nvSpPr>
          <p:cNvPr id="5" name="TextBox 4"/>
          <p:cNvSpPr txBox="1"/>
          <p:nvPr/>
        </p:nvSpPr>
        <p:spPr>
          <a:xfrm>
            <a:off x="1491208" y="1946378"/>
            <a:ext cx="1295400" cy="408623"/>
          </a:xfrm>
          <a:prstGeom prst="roundRect">
            <a:avLst/>
          </a:prstGeom>
          <a:solidFill>
            <a:srgbClr val="FF9900"/>
          </a:solidFill>
          <a:ln/>
        </p:spPr>
        <p:style>
          <a:lnRef idx="0">
            <a:schemeClr val="accent6"/>
          </a:lnRef>
          <a:fillRef idx="3">
            <a:schemeClr val="accent6"/>
          </a:fillRef>
          <a:effectRef idx="3">
            <a:schemeClr val="accent6"/>
          </a:effectRef>
          <a:fontRef idx="minor">
            <a:schemeClr val="lt1"/>
          </a:fontRef>
        </p:style>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fontAlgn="auto">
              <a:spcBef>
                <a:spcPts val="0"/>
              </a:spcBef>
              <a:spcAft>
                <a:spcPts val="0"/>
              </a:spcAft>
              <a:defRPr/>
            </a:pPr>
            <a:r>
              <a:rPr lang="en-US" altLang="zh-CN" b="1" dirty="0">
                <a:solidFill>
                  <a:schemeClr val="bg1"/>
                </a:solidFill>
                <a:effectLst>
                  <a:outerShdw blurRad="38100" dist="38100" dir="2700000" algn="tl">
                    <a:srgbClr val="C0C0C0"/>
                  </a:outerShdw>
                </a:effectLst>
                <a:cs typeface="Calibri" pitchFamily="34" charset="0"/>
              </a:rPr>
              <a:t>10000 USD</a:t>
            </a:r>
          </a:p>
        </p:txBody>
      </p:sp>
      <p:sp>
        <p:nvSpPr>
          <p:cNvPr id="6" name="Right Arrow 5"/>
          <p:cNvSpPr/>
          <p:nvPr/>
        </p:nvSpPr>
        <p:spPr>
          <a:xfrm>
            <a:off x="3022600" y="2049463"/>
            <a:ext cx="1211263" cy="228600"/>
          </a:xfrm>
          <a:prstGeom prst="rightArrow">
            <a:avLst/>
          </a:prstGeom>
          <a:solidFill>
            <a:schemeClr val="bg1">
              <a:lumMod val="95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en-US" altLang="zh-CN">
              <a:solidFill>
                <a:srgbClr val="000000"/>
              </a:solidFill>
              <a:latin typeface="Calibri" pitchFamily="34" charset="0"/>
              <a:cs typeface="Calibri" pitchFamily="34" charset="0"/>
            </a:endParaRPr>
          </a:p>
        </p:txBody>
      </p:sp>
      <p:sp>
        <p:nvSpPr>
          <p:cNvPr id="7" name="TextBox 6"/>
          <p:cNvSpPr txBox="1">
            <a:spLocks noChangeArrowheads="1"/>
          </p:cNvSpPr>
          <p:nvPr/>
        </p:nvSpPr>
        <p:spPr bwMode="auto">
          <a:xfrm>
            <a:off x="1490663" y="1487488"/>
            <a:ext cx="1219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zh-CN" altLang="en-US">
                <a:cs typeface="Calibri" pitchFamily="34" charset="0"/>
              </a:rPr>
              <a:t>    </a:t>
            </a:r>
            <a:r>
              <a:rPr lang="zh-CN" altLang="en-US" b="1">
                <a:cs typeface="Calibri" pitchFamily="34" charset="0"/>
              </a:rPr>
              <a:t>入金</a:t>
            </a:r>
            <a:endParaRPr lang="en-US" b="1">
              <a:ea typeface="宋体" pitchFamily="2" charset="-122"/>
              <a:cs typeface="Calibri" pitchFamily="34" charset="0"/>
            </a:endParaRPr>
          </a:p>
        </p:txBody>
      </p:sp>
      <p:sp>
        <p:nvSpPr>
          <p:cNvPr id="8" name="TextBox 7"/>
          <p:cNvSpPr txBox="1">
            <a:spLocks noChangeArrowheads="1"/>
          </p:cNvSpPr>
          <p:nvPr/>
        </p:nvSpPr>
        <p:spPr bwMode="auto">
          <a:xfrm>
            <a:off x="4157663" y="1346200"/>
            <a:ext cx="2286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zh-CN" altLang="en-US" b="1" dirty="0" smtClean="0">
                <a:cs typeface="Calibri" pitchFamily="34" charset="0"/>
              </a:rPr>
              <a:t>（美胜补</a:t>
            </a:r>
            <a:r>
              <a:rPr lang="zh-CN" altLang="en-US" b="1" dirty="0">
                <a:cs typeface="Calibri" pitchFamily="34" charset="0"/>
              </a:rPr>
              <a:t>加</a:t>
            </a:r>
            <a:r>
              <a:rPr lang="en-US" altLang="zh-CN" b="1" dirty="0">
                <a:cs typeface="Calibri" pitchFamily="34" charset="0"/>
              </a:rPr>
              <a:t>100%</a:t>
            </a:r>
            <a:r>
              <a:rPr lang="zh-CN" altLang="en-US" b="1" dirty="0">
                <a:cs typeface="Calibri" pitchFamily="34" charset="0"/>
              </a:rPr>
              <a:t>）</a:t>
            </a:r>
            <a:endParaRPr lang="en-US" altLang="zh-CN" b="1" dirty="0">
              <a:cs typeface="Calibri" pitchFamily="34" charset="0"/>
            </a:endParaRPr>
          </a:p>
          <a:p>
            <a:pPr eaLnBrk="1" hangingPunct="1"/>
            <a:r>
              <a:rPr lang="zh-CN" altLang="en-US" b="1" dirty="0">
                <a:cs typeface="Calibri" pitchFamily="34" charset="0"/>
              </a:rPr>
              <a:t>       总交易金额</a:t>
            </a:r>
            <a:endParaRPr lang="en-US" b="1" dirty="0">
              <a:ea typeface="宋体" pitchFamily="2" charset="-122"/>
              <a:cs typeface="Calibri" pitchFamily="34" charset="0"/>
            </a:endParaRPr>
          </a:p>
        </p:txBody>
      </p:sp>
      <p:sp>
        <p:nvSpPr>
          <p:cNvPr id="9" name="TextBox 8"/>
          <p:cNvSpPr txBox="1"/>
          <p:nvPr/>
        </p:nvSpPr>
        <p:spPr>
          <a:xfrm>
            <a:off x="4511236" y="1944960"/>
            <a:ext cx="1399572" cy="408623"/>
          </a:xfrm>
          <a:prstGeom prst="roundRect">
            <a:avLst/>
          </a:prstGeom>
          <a:solidFill>
            <a:srgbClr val="FF9900"/>
          </a:solidFill>
          <a:ln/>
        </p:spPr>
        <p:style>
          <a:lnRef idx="0">
            <a:schemeClr val="accent6"/>
          </a:lnRef>
          <a:fillRef idx="3">
            <a:schemeClr val="accent6"/>
          </a:fillRef>
          <a:effectRef idx="3">
            <a:schemeClr val="accent6"/>
          </a:effectRef>
          <a:fontRef idx="minor">
            <a:schemeClr val="lt1"/>
          </a:fontRef>
        </p:style>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fontAlgn="auto">
              <a:spcBef>
                <a:spcPts val="0"/>
              </a:spcBef>
              <a:spcAft>
                <a:spcPts val="0"/>
              </a:spcAft>
              <a:defRPr/>
            </a:pPr>
            <a:r>
              <a:rPr lang="en-US" altLang="zh-CN" b="1" dirty="0">
                <a:solidFill>
                  <a:srgbClr val="FFFFFF"/>
                </a:solidFill>
                <a:effectLst>
                  <a:outerShdw blurRad="38100" dist="38100" dir="2700000" algn="tl">
                    <a:srgbClr val="C0C0C0"/>
                  </a:outerShdw>
                </a:effectLst>
                <a:cs typeface="Calibri" pitchFamily="34" charset="0"/>
              </a:rPr>
              <a:t>20000 USD</a:t>
            </a:r>
          </a:p>
        </p:txBody>
      </p:sp>
      <p:sp>
        <p:nvSpPr>
          <p:cNvPr id="10" name="Down Arrow 9"/>
          <p:cNvSpPr/>
          <p:nvPr/>
        </p:nvSpPr>
        <p:spPr>
          <a:xfrm>
            <a:off x="5095875" y="2478088"/>
            <a:ext cx="228600" cy="512762"/>
          </a:xfrm>
          <a:prstGeom prst="downArrow">
            <a:avLst/>
          </a:prstGeom>
          <a:solidFill>
            <a:schemeClr val="bg1">
              <a:lumMod val="95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en-US" altLang="zh-CN">
              <a:solidFill>
                <a:srgbClr val="000000"/>
              </a:solidFill>
              <a:latin typeface="Calibri" pitchFamily="34" charset="0"/>
              <a:cs typeface="Calibri" pitchFamily="34" charset="0"/>
            </a:endParaRPr>
          </a:p>
        </p:txBody>
      </p:sp>
      <p:sp>
        <p:nvSpPr>
          <p:cNvPr id="11" name="TextBox 10"/>
          <p:cNvSpPr txBox="1">
            <a:spLocks noChangeArrowheads="1"/>
          </p:cNvSpPr>
          <p:nvPr/>
        </p:nvSpPr>
        <p:spPr bwMode="auto">
          <a:xfrm>
            <a:off x="4284663" y="2976563"/>
            <a:ext cx="1905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zh-CN" altLang="en-US" b="1">
                <a:cs typeface="Calibri" pitchFamily="34" charset="0"/>
              </a:rPr>
              <a:t>每交易</a:t>
            </a:r>
            <a:r>
              <a:rPr lang="en-US" altLang="zh-CN" b="1">
                <a:cs typeface="Calibri" pitchFamily="34" charset="0"/>
              </a:rPr>
              <a:t> 200 </a:t>
            </a:r>
            <a:r>
              <a:rPr lang="zh-CN" altLang="en-US" b="1">
                <a:cs typeface="Calibri" pitchFamily="34" charset="0"/>
              </a:rPr>
              <a:t>手后</a:t>
            </a:r>
            <a:endParaRPr lang="en-US" b="1">
              <a:ea typeface="宋体" pitchFamily="2" charset="-122"/>
              <a:cs typeface="Calibri" pitchFamily="34" charset="0"/>
            </a:endParaRPr>
          </a:p>
        </p:txBody>
      </p:sp>
      <p:sp>
        <p:nvSpPr>
          <p:cNvPr id="12" name="TextBox 11"/>
          <p:cNvSpPr txBox="1"/>
          <p:nvPr/>
        </p:nvSpPr>
        <p:spPr>
          <a:xfrm>
            <a:off x="4644827" y="3357269"/>
            <a:ext cx="1219200" cy="408623"/>
          </a:xfrm>
          <a:prstGeom prst="roundRect">
            <a:avLst/>
          </a:prstGeom>
          <a:solidFill>
            <a:srgbClr val="FF9900"/>
          </a:solidFill>
          <a:ln/>
        </p:spPr>
        <p:style>
          <a:lnRef idx="0">
            <a:schemeClr val="accent6"/>
          </a:lnRef>
          <a:fillRef idx="3">
            <a:schemeClr val="accent6"/>
          </a:fillRef>
          <a:effectRef idx="3">
            <a:schemeClr val="accent6"/>
          </a:effectRef>
          <a:fontRef idx="minor">
            <a:schemeClr val="lt1"/>
          </a:fontRef>
        </p:style>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fontAlgn="auto">
              <a:spcBef>
                <a:spcPts val="0"/>
              </a:spcBef>
              <a:spcAft>
                <a:spcPts val="0"/>
              </a:spcAft>
              <a:defRPr/>
            </a:pPr>
            <a:r>
              <a:rPr lang="en-US" altLang="zh-CN" b="1" dirty="0">
                <a:solidFill>
                  <a:srgbClr val="FFFFFF"/>
                </a:solidFill>
                <a:effectLst>
                  <a:outerShdw blurRad="38100" dist="38100" dir="2700000" algn="tl">
                    <a:srgbClr val="C0C0C0"/>
                  </a:outerShdw>
                </a:effectLst>
                <a:cs typeface="Calibri" pitchFamily="34" charset="0"/>
              </a:rPr>
              <a:t>XXXX USD</a:t>
            </a:r>
          </a:p>
        </p:txBody>
      </p:sp>
      <p:cxnSp>
        <p:nvCxnSpPr>
          <p:cNvPr id="13" name="Straight Arrow Connector 12"/>
          <p:cNvCxnSpPr/>
          <p:nvPr/>
        </p:nvCxnSpPr>
        <p:spPr>
          <a:xfrm flipH="1">
            <a:off x="3776663" y="3621088"/>
            <a:ext cx="733425" cy="573087"/>
          </a:xfrm>
          <a:prstGeom prst="straightConnector1">
            <a:avLst/>
          </a:prstGeom>
          <a:ln w="19050">
            <a:solidFill>
              <a:schemeClr val="bg1">
                <a:lumMod val="50000"/>
              </a:schemeClr>
            </a:solidFill>
            <a:tailEnd type="arrow"/>
          </a:ln>
        </p:spPr>
        <p:style>
          <a:lnRef idx="1">
            <a:schemeClr val="accent6"/>
          </a:lnRef>
          <a:fillRef idx="0">
            <a:schemeClr val="accent6"/>
          </a:fillRef>
          <a:effectRef idx="0">
            <a:schemeClr val="accent6"/>
          </a:effectRef>
          <a:fontRef idx="minor">
            <a:schemeClr val="tx1"/>
          </a:fontRef>
        </p:style>
      </p:cxnSp>
      <p:sp>
        <p:nvSpPr>
          <p:cNvPr id="14" name="TextBox 13"/>
          <p:cNvSpPr txBox="1">
            <a:spLocks noChangeArrowheads="1"/>
          </p:cNvSpPr>
          <p:nvPr/>
        </p:nvSpPr>
        <p:spPr bwMode="auto">
          <a:xfrm>
            <a:off x="2100263" y="4194175"/>
            <a:ext cx="2209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b="1">
                <a:cs typeface="Calibri" pitchFamily="34" charset="0"/>
              </a:rPr>
              <a:t>可提款</a:t>
            </a:r>
            <a:r>
              <a:rPr lang="en-US" altLang="zh-CN" b="1">
                <a:cs typeface="Calibri" pitchFamily="34" charset="0"/>
              </a:rPr>
              <a:t>10% </a:t>
            </a:r>
            <a:r>
              <a:rPr lang="zh-CN" altLang="en-US" b="1">
                <a:cs typeface="Calibri" pitchFamily="34" charset="0"/>
              </a:rPr>
              <a:t>的余额</a:t>
            </a:r>
            <a:endParaRPr lang="en-US" b="1">
              <a:ea typeface="宋体" pitchFamily="2" charset="-122"/>
              <a:cs typeface="Calibri" pitchFamily="34" charset="0"/>
            </a:endParaRPr>
          </a:p>
          <a:p>
            <a:pPr algn="ctr" eaLnBrk="1" hangingPunct="1"/>
            <a:endParaRPr lang="en-US">
              <a:ea typeface="宋体" pitchFamily="2" charset="-122"/>
              <a:cs typeface="Calibri" pitchFamily="34" charset="0"/>
            </a:endParaRPr>
          </a:p>
        </p:txBody>
      </p:sp>
      <p:sp>
        <p:nvSpPr>
          <p:cNvPr id="15" name="TextBox 14"/>
          <p:cNvSpPr txBox="1">
            <a:spLocks noChangeArrowheads="1"/>
          </p:cNvSpPr>
          <p:nvPr/>
        </p:nvSpPr>
        <p:spPr bwMode="auto">
          <a:xfrm>
            <a:off x="4462463" y="6299200"/>
            <a:ext cx="1676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b="1">
                <a:cs typeface="Calibri" pitchFamily="34" charset="0"/>
              </a:rPr>
              <a:t>可全额提款</a:t>
            </a:r>
            <a:endParaRPr lang="en-US" b="1">
              <a:ea typeface="宋体" pitchFamily="2" charset="-122"/>
              <a:cs typeface="Calibri" pitchFamily="34" charset="0"/>
            </a:endParaRPr>
          </a:p>
        </p:txBody>
      </p:sp>
      <p:sp>
        <p:nvSpPr>
          <p:cNvPr id="16" name="Down Arrow 15"/>
          <p:cNvSpPr/>
          <p:nvPr/>
        </p:nvSpPr>
        <p:spPr>
          <a:xfrm>
            <a:off x="5095875" y="3870325"/>
            <a:ext cx="228600" cy="512763"/>
          </a:xfrm>
          <a:prstGeom prst="downArrow">
            <a:avLst/>
          </a:prstGeom>
          <a:solidFill>
            <a:schemeClr val="bg1">
              <a:lumMod val="95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en-US" altLang="zh-CN">
              <a:solidFill>
                <a:srgbClr val="000000"/>
              </a:solidFill>
              <a:latin typeface="Calibri" pitchFamily="34" charset="0"/>
              <a:cs typeface="Calibri" pitchFamily="34" charset="0"/>
            </a:endParaRPr>
          </a:p>
        </p:txBody>
      </p:sp>
      <p:sp>
        <p:nvSpPr>
          <p:cNvPr id="17" name="TextBox 16"/>
          <p:cNvSpPr txBox="1">
            <a:spLocks noChangeArrowheads="1"/>
          </p:cNvSpPr>
          <p:nvPr/>
        </p:nvSpPr>
        <p:spPr bwMode="auto">
          <a:xfrm>
            <a:off x="4462463" y="4459288"/>
            <a:ext cx="1676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zh-CN" altLang="en-US" b="1">
                <a:cs typeface="Calibri" pitchFamily="34" charset="0"/>
              </a:rPr>
              <a:t>交易</a:t>
            </a:r>
            <a:r>
              <a:rPr lang="en-US" altLang="zh-CN" b="1">
                <a:cs typeface="Calibri" pitchFamily="34" charset="0"/>
              </a:rPr>
              <a:t> 2000 </a:t>
            </a:r>
            <a:r>
              <a:rPr lang="zh-CN" altLang="en-US" b="1">
                <a:cs typeface="Calibri" pitchFamily="34" charset="0"/>
              </a:rPr>
              <a:t>手后</a:t>
            </a:r>
            <a:endParaRPr lang="en-US" b="1">
              <a:ea typeface="宋体" pitchFamily="2" charset="-122"/>
              <a:cs typeface="Calibri" pitchFamily="34" charset="0"/>
            </a:endParaRPr>
          </a:p>
        </p:txBody>
      </p:sp>
      <p:sp>
        <p:nvSpPr>
          <p:cNvPr id="18" name="TextBox 17"/>
          <p:cNvSpPr txBox="1"/>
          <p:nvPr/>
        </p:nvSpPr>
        <p:spPr>
          <a:xfrm>
            <a:off x="4670648" y="5017129"/>
            <a:ext cx="1219200" cy="408623"/>
          </a:xfrm>
          <a:prstGeom prst="roundRect">
            <a:avLst/>
          </a:prstGeom>
          <a:solidFill>
            <a:srgbClr val="FF9900"/>
          </a:solidFill>
          <a:ln/>
        </p:spPr>
        <p:style>
          <a:lnRef idx="0">
            <a:schemeClr val="accent6"/>
          </a:lnRef>
          <a:fillRef idx="3">
            <a:schemeClr val="accent6"/>
          </a:fillRef>
          <a:effectRef idx="3">
            <a:schemeClr val="accent6"/>
          </a:effectRef>
          <a:fontRef idx="minor">
            <a:schemeClr val="lt1"/>
          </a:fontRef>
        </p:style>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fontAlgn="auto">
              <a:spcBef>
                <a:spcPts val="0"/>
              </a:spcBef>
              <a:spcAft>
                <a:spcPts val="0"/>
              </a:spcAft>
              <a:defRPr/>
            </a:pPr>
            <a:r>
              <a:rPr lang="en-US" altLang="zh-CN" b="1" dirty="0">
                <a:solidFill>
                  <a:srgbClr val="FFFFFF"/>
                </a:solidFill>
                <a:effectLst>
                  <a:outerShdw blurRad="38100" dist="38100" dir="2700000" algn="tl">
                    <a:srgbClr val="C0C0C0"/>
                  </a:outerShdw>
                </a:effectLst>
                <a:cs typeface="Calibri" pitchFamily="34" charset="0"/>
              </a:rPr>
              <a:t>XXXX USD</a:t>
            </a:r>
          </a:p>
        </p:txBody>
      </p:sp>
      <p:sp>
        <p:nvSpPr>
          <p:cNvPr id="19" name="Down Arrow 18"/>
          <p:cNvSpPr/>
          <p:nvPr/>
        </p:nvSpPr>
        <p:spPr>
          <a:xfrm>
            <a:off x="5095875" y="5678488"/>
            <a:ext cx="228600" cy="512762"/>
          </a:xfrm>
          <a:prstGeom prst="downArrow">
            <a:avLst/>
          </a:prstGeom>
          <a:solidFill>
            <a:schemeClr val="bg1">
              <a:lumMod val="95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en-US" altLang="zh-CN">
              <a:solidFill>
                <a:srgbClr val="000000"/>
              </a:solidFill>
              <a:latin typeface="Calibri" pitchFamily="34" charset="0"/>
              <a:cs typeface="Calibri" pitchFamily="34" charset="0"/>
            </a:endParaRPr>
          </a:p>
        </p:txBody>
      </p:sp>
      <p:sp>
        <p:nvSpPr>
          <p:cNvPr id="20" name="TextBox 1"/>
          <p:cNvSpPr txBox="1">
            <a:spLocks noChangeArrowheads="1"/>
          </p:cNvSpPr>
          <p:nvPr/>
        </p:nvSpPr>
        <p:spPr bwMode="auto">
          <a:xfrm>
            <a:off x="2182813" y="4581525"/>
            <a:ext cx="2101850" cy="6477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zh-CN" altLang="en-US" b="1">
                <a:cs typeface="Calibri" pitchFamily="34" charset="0"/>
              </a:rPr>
              <a:t>提款 无时间限制，</a:t>
            </a:r>
            <a:endParaRPr lang="en-US" altLang="zh-CN" b="1">
              <a:cs typeface="Calibri" pitchFamily="34" charset="0"/>
            </a:endParaRPr>
          </a:p>
          <a:p>
            <a:pPr eaLnBrk="1" hangingPunct="1"/>
            <a:r>
              <a:rPr lang="zh-CN" altLang="en-US" b="1">
                <a:cs typeface="Calibri" pitchFamily="34" charset="0"/>
              </a:rPr>
              <a:t>只需要交易量。</a:t>
            </a:r>
            <a:endParaRPr lang="en-SG" b="1">
              <a:ea typeface="宋体" pitchFamily="2" charset="-122"/>
              <a:cs typeface="Calibri" pitchFamily="34" charset="0"/>
            </a:endParaRPr>
          </a:p>
        </p:txBody>
      </p:sp>
      <p:sp>
        <p:nvSpPr>
          <p:cNvPr id="21" name="TextBox 20"/>
          <p:cNvSpPr txBox="1"/>
          <p:nvPr/>
        </p:nvSpPr>
        <p:spPr>
          <a:xfrm>
            <a:off x="3962151" y="275431"/>
            <a:ext cx="3897313" cy="831850"/>
          </a:xfrm>
          <a:prstGeom prst="rect">
            <a:avLst/>
          </a:prstGeom>
          <a:noFill/>
        </p:spPr>
        <p:txBody>
          <a:bodyPr wrap="none">
            <a:spAutoFit/>
          </a:bodyPr>
          <a:lstStyle/>
          <a:p>
            <a:pPr fontAlgn="auto">
              <a:spcBef>
                <a:spcPts val="0"/>
              </a:spcBef>
              <a:spcAft>
                <a:spcPts val="0"/>
              </a:spcAft>
              <a:defRPr/>
            </a:pPr>
            <a:r>
              <a:rPr lang="zh-CN" altLang="en-US" sz="4800" b="1" dirty="0">
                <a:ln>
                  <a:solidFill>
                    <a:schemeClr val="accent1">
                      <a:lumMod val="75000"/>
                    </a:schemeClr>
                  </a:solidFill>
                </a:ln>
                <a:solidFill>
                  <a:schemeClr val="bg1"/>
                </a:solidFill>
                <a:effectLst>
                  <a:glow rad="63500">
                    <a:schemeClr val="tx1">
                      <a:alpha val="40000"/>
                    </a:schemeClr>
                  </a:glow>
                  <a:outerShdw blurRad="38100" dist="38100" dir="2700000" algn="tl">
                    <a:srgbClr val="000000">
                      <a:alpha val="43137"/>
                    </a:srgbClr>
                  </a:outerShdw>
                </a:effectLst>
                <a:latin typeface="+mn-lt"/>
                <a:cs typeface="+mn-cs"/>
              </a:rPr>
              <a:t>长期回馈计划</a:t>
            </a: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3131840" cy="1282862"/>
          </a:xfrm>
          <a:prstGeom prst="rect">
            <a:avLst/>
          </a:prstGeom>
        </p:spPr>
      </p:pic>
    </p:spTree>
    <p:extLst>
      <p:ext uri="{BB962C8B-B14F-4D97-AF65-F5344CB8AC3E}">
        <p14:creationId xmlns:p14="http://schemas.microsoft.com/office/powerpoint/2010/main" val="1069401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4"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1+#ppt_h/2"/>
                                          </p:val>
                                        </p:tav>
                                        <p:tav tm="100000">
                                          <p:val>
                                            <p:strVal val="#ppt_y"/>
                                          </p:val>
                                        </p:tav>
                                      </p:tavLst>
                                    </p:anim>
                                  </p:childTnLst>
                                </p:cTn>
                              </p:par>
                            </p:childTnLst>
                          </p:cTn>
                        </p:par>
                        <p:par>
                          <p:cTn id="36" fill="hold">
                            <p:stCondLst>
                              <p:cond delay="500"/>
                            </p:stCondLst>
                            <p:childTnLst>
                              <p:par>
                                <p:cTn id="37" presetID="2" presetClass="entr" presetSubtype="4"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childTnLst>
                          </p:cTn>
                        </p:par>
                        <p:par>
                          <p:cTn id="41" fill="hold">
                            <p:stCondLst>
                              <p:cond delay="1000"/>
                            </p:stCondLst>
                            <p:childTnLst>
                              <p:par>
                                <p:cTn id="42" presetID="2" presetClass="entr" presetSubtype="4" fill="hold" nodeType="afterEffect">
                                  <p:stCondLst>
                                    <p:cond delay="0"/>
                                  </p:stCondLst>
                                  <p:childTnLst>
                                    <p:set>
                                      <p:cBhvr>
                                        <p:cTn id="43" dur="1" fill="hold">
                                          <p:stCondLst>
                                            <p:cond delay="0"/>
                                          </p:stCondLst>
                                        </p:cTn>
                                        <p:tgtEl>
                                          <p:spTgt spid="12"/>
                                        </p:tgtEl>
                                        <p:attrNameLst>
                                          <p:attrName>style.visibility</p:attrName>
                                        </p:attrNameLst>
                                      </p:cBhvr>
                                      <p:to>
                                        <p:strVal val="visible"/>
                                      </p:to>
                                    </p:set>
                                    <p:anim calcmode="lin" valueType="num">
                                      <p:cBhvr additive="base">
                                        <p:cTn id="44" dur="500" fill="hold"/>
                                        <p:tgtEl>
                                          <p:spTgt spid="12"/>
                                        </p:tgtEl>
                                        <p:attrNameLst>
                                          <p:attrName>ppt_x</p:attrName>
                                        </p:attrNameLst>
                                      </p:cBhvr>
                                      <p:tavLst>
                                        <p:tav tm="0">
                                          <p:val>
                                            <p:strVal val="#ppt_x"/>
                                          </p:val>
                                        </p:tav>
                                        <p:tav tm="100000">
                                          <p:val>
                                            <p:strVal val="#ppt_x"/>
                                          </p:val>
                                        </p:tav>
                                      </p:tavLst>
                                    </p:anim>
                                    <p:anim calcmode="lin" valueType="num">
                                      <p:cBhvr additive="base">
                                        <p:cTn id="4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additive="base">
                                        <p:cTn id="50" dur="500" fill="hold"/>
                                        <p:tgtEl>
                                          <p:spTgt spid="13"/>
                                        </p:tgtEl>
                                        <p:attrNameLst>
                                          <p:attrName>ppt_x</p:attrName>
                                        </p:attrNameLst>
                                      </p:cBhvr>
                                      <p:tavLst>
                                        <p:tav tm="0">
                                          <p:val>
                                            <p:strVal val="#ppt_x"/>
                                          </p:val>
                                        </p:tav>
                                        <p:tav tm="100000">
                                          <p:val>
                                            <p:strVal val="#ppt_x"/>
                                          </p:val>
                                        </p:tav>
                                      </p:tavLst>
                                    </p:anim>
                                    <p:anim calcmode="lin" valueType="num">
                                      <p:cBhvr additive="base">
                                        <p:cTn id="5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cBhvr>
                                        <p:cTn id="56" dur="500" fill="hold"/>
                                        <p:tgtEl>
                                          <p:spTgt spid="14"/>
                                        </p:tgtEl>
                                        <p:attrNameLst>
                                          <p:attrName>ppt_w</p:attrName>
                                        </p:attrNameLst>
                                      </p:cBhvr>
                                      <p:tavLst>
                                        <p:tav tm="0">
                                          <p:val>
                                            <p:fltVal val="0"/>
                                          </p:val>
                                        </p:tav>
                                        <p:tav tm="100000">
                                          <p:val>
                                            <p:strVal val="#ppt_w"/>
                                          </p:val>
                                        </p:tav>
                                      </p:tavLst>
                                    </p:anim>
                                    <p:anim calcmode="lin" valueType="num">
                                      <p:cBhvr>
                                        <p:cTn id="57" dur="500" fill="hold"/>
                                        <p:tgtEl>
                                          <p:spTgt spid="14"/>
                                        </p:tgtEl>
                                        <p:attrNameLst>
                                          <p:attrName>ppt_h</p:attrName>
                                        </p:attrNameLst>
                                      </p:cBhvr>
                                      <p:tavLst>
                                        <p:tav tm="0">
                                          <p:val>
                                            <p:fltVal val="0"/>
                                          </p:val>
                                        </p:tav>
                                        <p:tav tm="100000">
                                          <p:val>
                                            <p:strVal val="#ppt_h"/>
                                          </p:val>
                                        </p:tav>
                                      </p:tavLst>
                                    </p:anim>
                                    <p:animEffect transition="in" filter="fade">
                                      <p:cBhvr>
                                        <p:cTn id="58" dur="500"/>
                                        <p:tgtEl>
                                          <p:spTgt spid="14"/>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barn(inVertical)">
                                      <p:cBhvr>
                                        <p:cTn id="61" dur="500"/>
                                        <p:tgtEl>
                                          <p:spTgt spid="20"/>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16"/>
                                        </p:tgtEl>
                                        <p:attrNameLst>
                                          <p:attrName>style.visibility</p:attrName>
                                        </p:attrNameLst>
                                      </p:cBhvr>
                                      <p:to>
                                        <p:strVal val="visible"/>
                                      </p:to>
                                    </p:set>
                                    <p:anim calcmode="lin" valueType="num">
                                      <p:cBhvr additive="base">
                                        <p:cTn id="66" dur="500" fill="hold"/>
                                        <p:tgtEl>
                                          <p:spTgt spid="16"/>
                                        </p:tgtEl>
                                        <p:attrNameLst>
                                          <p:attrName>ppt_x</p:attrName>
                                        </p:attrNameLst>
                                      </p:cBhvr>
                                      <p:tavLst>
                                        <p:tav tm="0">
                                          <p:val>
                                            <p:strVal val="#ppt_x"/>
                                          </p:val>
                                        </p:tav>
                                        <p:tav tm="100000">
                                          <p:val>
                                            <p:strVal val="#ppt_x"/>
                                          </p:val>
                                        </p:tav>
                                      </p:tavLst>
                                    </p:anim>
                                    <p:anim calcmode="lin" valueType="num">
                                      <p:cBhvr additive="base">
                                        <p:cTn id="67" dur="500" fill="hold"/>
                                        <p:tgtEl>
                                          <p:spTgt spid="16"/>
                                        </p:tgtEl>
                                        <p:attrNameLst>
                                          <p:attrName>ppt_y</p:attrName>
                                        </p:attrNameLst>
                                      </p:cBhvr>
                                      <p:tavLst>
                                        <p:tav tm="0">
                                          <p:val>
                                            <p:strVal val="1+#ppt_h/2"/>
                                          </p:val>
                                        </p:tav>
                                        <p:tav tm="100000">
                                          <p:val>
                                            <p:strVal val="#ppt_y"/>
                                          </p:val>
                                        </p:tav>
                                      </p:tavLst>
                                    </p:anim>
                                  </p:childTnLst>
                                </p:cTn>
                              </p:par>
                            </p:childTnLst>
                          </p:cTn>
                        </p:par>
                        <p:par>
                          <p:cTn id="68" fill="hold">
                            <p:stCondLst>
                              <p:cond delay="500"/>
                            </p:stCondLst>
                            <p:childTnLst>
                              <p:par>
                                <p:cTn id="69" presetID="2" presetClass="entr" presetSubtype="4" fill="hold" grpId="0" nodeType="afterEffect">
                                  <p:stCondLst>
                                    <p:cond delay="0"/>
                                  </p:stCondLst>
                                  <p:childTnLst>
                                    <p:set>
                                      <p:cBhvr>
                                        <p:cTn id="70" dur="1" fill="hold">
                                          <p:stCondLst>
                                            <p:cond delay="0"/>
                                          </p:stCondLst>
                                        </p:cTn>
                                        <p:tgtEl>
                                          <p:spTgt spid="17"/>
                                        </p:tgtEl>
                                        <p:attrNameLst>
                                          <p:attrName>style.visibility</p:attrName>
                                        </p:attrNameLst>
                                      </p:cBhvr>
                                      <p:to>
                                        <p:strVal val="visible"/>
                                      </p:to>
                                    </p:set>
                                    <p:anim calcmode="lin" valueType="num">
                                      <p:cBhvr additive="base">
                                        <p:cTn id="71" dur="500" fill="hold"/>
                                        <p:tgtEl>
                                          <p:spTgt spid="17"/>
                                        </p:tgtEl>
                                        <p:attrNameLst>
                                          <p:attrName>ppt_x</p:attrName>
                                        </p:attrNameLst>
                                      </p:cBhvr>
                                      <p:tavLst>
                                        <p:tav tm="0">
                                          <p:val>
                                            <p:strVal val="#ppt_x"/>
                                          </p:val>
                                        </p:tav>
                                        <p:tav tm="100000">
                                          <p:val>
                                            <p:strVal val="#ppt_x"/>
                                          </p:val>
                                        </p:tav>
                                      </p:tavLst>
                                    </p:anim>
                                    <p:anim calcmode="lin" valueType="num">
                                      <p:cBhvr additive="base">
                                        <p:cTn id="72" dur="500" fill="hold"/>
                                        <p:tgtEl>
                                          <p:spTgt spid="17"/>
                                        </p:tgtEl>
                                        <p:attrNameLst>
                                          <p:attrName>ppt_y</p:attrName>
                                        </p:attrNameLst>
                                      </p:cBhvr>
                                      <p:tavLst>
                                        <p:tav tm="0">
                                          <p:val>
                                            <p:strVal val="1+#ppt_h/2"/>
                                          </p:val>
                                        </p:tav>
                                        <p:tav tm="100000">
                                          <p:val>
                                            <p:strVal val="#ppt_y"/>
                                          </p:val>
                                        </p:tav>
                                      </p:tavLst>
                                    </p:anim>
                                  </p:childTnLst>
                                </p:cTn>
                              </p:par>
                            </p:childTnLst>
                          </p:cTn>
                        </p:par>
                        <p:par>
                          <p:cTn id="73" fill="hold">
                            <p:stCondLst>
                              <p:cond delay="1000"/>
                            </p:stCondLst>
                            <p:childTnLst>
                              <p:par>
                                <p:cTn id="74" presetID="2" presetClass="entr" presetSubtype="4" fill="hold" nodeType="afterEffect">
                                  <p:stCondLst>
                                    <p:cond delay="0"/>
                                  </p:stCondLst>
                                  <p:childTnLst>
                                    <p:set>
                                      <p:cBhvr>
                                        <p:cTn id="75" dur="1" fill="hold">
                                          <p:stCondLst>
                                            <p:cond delay="0"/>
                                          </p:stCondLst>
                                        </p:cTn>
                                        <p:tgtEl>
                                          <p:spTgt spid="18"/>
                                        </p:tgtEl>
                                        <p:attrNameLst>
                                          <p:attrName>style.visibility</p:attrName>
                                        </p:attrNameLst>
                                      </p:cBhvr>
                                      <p:to>
                                        <p:strVal val="visible"/>
                                      </p:to>
                                    </p:set>
                                    <p:anim calcmode="lin" valueType="num">
                                      <p:cBhvr additive="base">
                                        <p:cTn id="76" dur="500" fill="hold"/>
                                        <p:tgtEl>
                                          <p:spTgt spid="18"/>
                                        </p:tgtEl>
                                        <p:attrNameLst>
                                          <p:attrName>ppt_x</p:attrName>
                                        </p:attrNameLst>
                                      </p:cBhvr>
                                      <p:tavLst>
                                        <p:tav tm="0">
                                          <p:val>
                                            <p:strVal val="#ppt_x"/>
                                          </p:val>
                                        </p:tav>
                                        <p:tav tm="100000">
                                          <p:val>
                                            <p:strVal val="#ppt_x"/>
                                          </p:val>
                                        </p:tav>
                                      </p:tavLst>
                                    </p:anim>
                                    <p:anim calcmode="lin" valueType="num">
                                      <p:cBhvr additive="base">
                                        <p:cTn id="77"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grpId="0" nodeType="clickEffect">
                                  <p:stCondLst>
                                    <p:cond delay="0"/>
                                  </p:stCondLst>
                                  <p:childTnLst>
                                    <p:set>
                                      <p:cBhvr>
                                        <p:cTn id="81" dur="1" fill="hold">
                                          <p:stCondLst>
                                            <p:cond delay="0"/>
                                          </p:stCondLst>
                                        </p:cTn>
                                        <p:tgtEl>
                                          <p:spTgt spid="19"/>
                                        </p:tgtEl>
                                        <p:attrNameLst>
                                          <p:attrName>style.visibility</p:attrName>
                                        </p:attrNameLst>
                                      </p:cBhvr>
                                      <p:to>
                                        <p:strVal val="visible"/>
                                      </p:to>
                                    </p:set>
                                    <p:anim calcmode="lin" valueType="num">
                                      <p:cBhvr additive="base">
                                        <p:cTn id="82" dur="500" fill="hold"/>
                                        <p:tgtEl>
                                          <p:spTgt spid="19"/>
                                        </p:tgtEl>
                                        <p:attrNameLst>
                                          <p:attrName>ppt_x</p:attrName>
                                        </p:attrNameLst>
                                      </p:cBhvr>
                                      <p:tavLst>
                                        <p:tav tm="0">
                                          <p:val>
                                            <p:strVal val="#ppt_x"/>
                                          </p:val>
                                        </p:tav>
                                        <p:tav tm="100000">
                                          <p:val>
                                            <p:strVal val="#ppt_x"/>
                                          </p:val>
                                        </p:tav>
                                      </p:tavLst>
                                    </p:anim>
                                    <p:anim calcmode="lin" valueType="num">
                                      <p:cBhvr additive="base">
                                        <p:cTn id="83" dur="500" fill="hold"/>
                                        <p:tgtEl>
                                          <p:spTgt spid="19"/>
                                        </p:tgtEl>
                                        <p:attrNameLst>
                                          <p:attrName>ppt_y</p:attrName>
                                        </p:attrNameLst>
                                      </p:cBhvr>
                                      <p:tavLst>
                                        <p:tav tm="0">
                                          <p:val>
                                            <p:strVal val="1+#ppt_h/2"/>
                                          </p:val>
                                        </p:tav>
                                        <p:tav tm="100000">
                                          <p:val>
                                            <p:strVal val="#ppt_y"/>
                                          </p:val>
                                        </p:tav>
                                      </p:tavLst>
                                    </p:anim>
                                  </p:childTnLst>
                                </p:cTn>
                              </p:par>
                            </p:childTnLst>
                          </p:cTn>
                        </p:par>
                        <p:par>
                          <p:cTn id="84" fill="hold">
                            <p:stCondLst>
                              <p:cond delay="500"/>
                            </p:stCondLst>
                            <p:childTnLst>
                              <p:par>
                                <p:cTn id="85" presetID="2" presetClass="entr" presetSubtype="4" fill="hold" grpId="0" nodeType="afterEffect">
                                  <p:stCondLst>
                                    <p:cond delay="0"/>
                                  </p:stCondLst>
                                  <p:childTnLst>
                                    <p:set>
                                      <p:cBhvr>
                                        <p:cTn id="86" dur="1" fill="hold">
                                          <p:stCondLst>
                                            <p:cond delay="0"/>
                                          </p:stCondLst>
                                        </p:cTn>
                                        <p:tgtEl>
                                          <p:spTgt spid="15"/>
                                        </p:tgtEl>
                                        <p:attrNameLst>
                                          <p:attrName>style.visibility</p:attrName>
                                        </p:attrNameLst>
                                      </p:cBhvr>
                                      <p:to>
                                        <p:strVal val="visible"/>
                                      </p:to>
                                    </p:set>
                                    <p:anim calcmode="lin" valueType="num">
                                      <p:cBhvr additive="base">
                                        <p:cTn id="87" dur="500" fill="hold"/>
                                        <p:tgtEl>
                                          <p:spTgt spid="15"/>
                                        </p:tgtEl>
                                        <p:attrNameLst>
                                          <p:attrName>ppt_x</p:attrName>
                                        </p:attrNameLst>
                                      </p:cBhvr>
                                      <p:tavLst>
                                        <p:tav tm="0">
                                          <p:val>
                                            <p:strVal val="#ppt_x"/>
                                          </p:val>
                                        </p:tav>
                                        <p:tav tm="100000">
                                          <p:val>
                                            <p:strVal val="#ppt_x"/>
                                          </p:val>
                                        </p:tav>
                                      </p:tavLst>
                                    </p:anim>
                                    <p:anim calcmode="lin" valueType="num">
                                      <p:cBhvr additive="base">
                                        <p:cTn id="8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10" grpId="0" animBg="1"/>
      <p:bldP spid="11" grpId="0"/>
      <p:bldP spid="14" grpId="0"/>
      <p:bldP spid="15" grpId="0"/>
      <p:bldP spid="16" grpId="0" animBg="1"/>
      <p:bldP spid="17" grpId="0"/>
      <p:bldP spid="19" grpId="0" animBg="1"/>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dirty="0">
              <a:latin typeface="Calibri" pitchFamily="34" charset="0"/>
              <a:cs typeface="Calibri" pitchFamily="34" charset="0"/>
            </a:endParaRPr>
          </a:p>
        </p:txBody>
      </p:sp>
      <p:sp>
        <p:nvSpPr>
          <p:cNvPr id="4" name="Rectangle 3"/>
          <p:cNvSpPr/>
          <p:nvPr/>
        </p:nvSpPr>
        <p:spPr>
          <a:xfrm>
            <a:off x="3946437" y="2714620"/>
            <a:ext cx="3983149" cy="523220"/>
          </a:xfrm>
          <a:prstGeom prst="rect">
            <a:avLst/>
          </a:prstGeom>
        </p:spPr>
        <p:txBody>
          <a:bodyPr>
            <a:spAutoFit/>
          </a:bodyPr>
          <a:lstStyle/>
          <a:p>
            <a:pPr fontAlgn="auto">
              <a:spcBef>
                <a:spcPts val="0"/>
              </a:spcBef>
              <a:spcAft>
                <a:spcPts val="0"/>
              </a:spcAft>
              <a:defRPr/>
            </a:pPr>
            <a:r>
              <a:rPr lang="zh-CN" alt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ea typeface="Arial Unicode MS" pitchFamily="34" charset="-122"/>
                <a:cs typeface="Calibri" pitchFamily="34" charset="0"/>
              </a:rPr>
              <a:t>户口余额 </a:t>
            </a:r>
            <a:r>
              <a:rPr lang="en-US" altLang="zh-CN"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ea typeface="Arial Unicode MS" pitchFamily="34" charset="-122"/>
                <a:cs typeface="Calibri" pitchFamily="34" charset="0"/>
              </a:rPr>
              <a:t>= 20,000 </a:t>
            </a:r>
            <a:r>
              <a:rPr lang="zh-CN" alt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ea typeface="Arial Unicode MS" pitchFamily="34" charset="-122"/>
                <a:cs typeface="Calibri" pitchFamily="34" charset="0"/>
              </a:rPr>
              <a:t>美金</a:t>
            </a:r>
          </a:p>
        </p:txBody>
      </p:sp>
      <p:sp>
        <p:nvSpPr>
          <p:cNvPr id="5" name="TextBox 2"/>
          <p:cNvSpPr txBox="1">
            <a:spLocks noChangeArrowheads="1"/>
          </p:cNvSpPr>
          <p:nvPr/>
        </p:nvSpPr>
        <p:spPr bwMode="auto">
          <a:xfrm>
            <a:off x="250825" y="2117725"/>
            <a:ext cx="30353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zh-CN" altLang="en-US" sz="2800" b="1">
                <a:cs typeface="Calibri" pitchFamily="34" charset="0"/>
              </a:rPr>
              <a:t>    交易 </a:t>
            </a:r>
            <a:r>
              <a:rPr lang="en-US" altLang="zh-CN" sz="2800" b="1">
                <a:cs typeface="Calibri" pitchFamily="34" charset="0"/>
              </a:rPr>
              <a:t>200 </a:t>
            </a:r>
            <a:r>
              <a:rPr lang="zh-CN" altLang="en-US" sz="2800" b="1">
                <a:cs typeface="Calibri" pitchFamily="34" charset="0"/>
              </a:rPr>
              <a:t>手后</a:t>
            </a:r>
            <a:endParaRPr lang="en-US" altLang="zh-CN" sz="2800" b="1">
              <a:cs typeface="Calibri" pitchFamily="34" charset="0"/>
            </a:endParaRPr>
          </a:p>
          <a:p>
            <a:pPr eaLnBrk="1" hangingPunct="1"/>
            <a:r>
              <a:rPr lang="zh-CN" altLang="en-US" sz="2800" b="1">
                <a:cs typeface="Calibri" pitchFamily="34" charset="0"/>
              </a:rPr>
              <a:t>（平均两个月后）</a:t>
            </a:r>
          </a:p>
        </p:txBody>
      </p:sp>
      <p:sp>
        <p:nvSpPr>
          <p:cNvPr id="6" name="右箭头 3"/>
          <p:cNvSpPr/>
          <p:nvPr/>
        </p:nvSpPr>
        <p:spPr>
          <a:xfrm>
            <a:off x="3143250" y="2286000"/>
            <a:ext cx="642938"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Calibri" pitchFamily="34" charset="0"/>
              <a:cs typeface="Calibri" pitchFamily="34" charset="0"/>
            </a:endParaRPr>
          </a:p>
        </p:txBody>
      </p:sp>
      <p:sp>
        <p:nvSpPr>
          <p:cNvPr id="7" name="TextBox 6"/>
          <p:cNvSpPr txBox="1"/>
          <p:nvPr/>
        </p:nvSpPr>
        <p:spPr>
          <a:xfrm>
            <a:off x="4139952" y="3929066"/>
            <a:ext cx="3610692" cy="1077218"/>
          </a:xfrm>
          <a:prstGeom prst="rect">
            <a:avLst/>
          </a:prstGeom>
          <a:noFill/>
        </p:spPr>
        <p:txBody>
          <a:bodyPr>
            <a:spAutoFit/>
          </a:bodyPr>
          <a:lstStyle/>
          <a:p>
            <a:pPr fontAlgn="auto">
              <a:spcBef>
                <a:spcPts val="0"/>
              </a:spcBef>
              <a:spcAft>
                <a:spcPts val="0"/>
              </a:spcAft>
              <a:defRPr/>
            </a:pPr>
            <a:r>
              <a:rPr lang="en-US" altLang="zh-CN" sz="3200" b="1" cap="all" dirty="0">
                <a:ln w="9000" cmpd="sng">
                  <a:solidFill>
                    <a:schemeClr val="accent4">
                      <a:shade val="50000"/>
                      <a:satMod val="120000"/>
                    </a:schemeClr>
                  </a:solidFill>
                  <a:prstDash val="solid"/>
                </a:ln>
                <a:solidFill>
                  <a:srgbClr val="FF9900"/>
                </a:solidFill>
                <a:effectLst>
                  <a:reflection blurRad="12700" stA="28000" endPos="45000" dist="1000" dir="5400000" sy="-100000" algn="bl" rotWithShape="0"/>
                </a:effectLst>
                <a:latin typeface="Calibri" pitchFamily="34" charset="0"/>
                <a:cs typeface="Calibri" pitchFamily="34" charset="0"/>
              </a:rPr>
              <a:t>2,000 </a:t>
            </a:r>
            <a:r>
              <a:rPr lang="zh-CN" altLang="en-US" sz="3200" b="1" cap="all" dirty="0">
                <a:ln w="9000" cmpd="sng">
                  <a:solidFill>
                    <a:schemeClr val="accent4">
                      <a:shade val="50000"/>
                      <a:satMod val="120000"/>
                    </a:schemeClr>
                  </a:solidFill>
                  <a:prstDash val="solid"/>
                </a:ln>
                <a:solidFill>
                  <a:srgbClr val="FF9900"/>
                </a:solidFill>
                <a:effectLst>
                  <a:reflection blurRad="12700" stA="28000" endPos="45000" dist="1000" dir="5400000" sy="-100000" algn="bl" rotWithShape="0"/>
                </a:effectLst>
                <a:latin typeface="Calibri" pitchFamily="34" charset="0"/>
                <a:cs typeface="Calibri" pitchFamily="34" charset="0"/>
              </a:rPr>
              <a:t>美金</a:t>
            </a:r>
            <a:r>
              <a:rPr lang="en-US" altLang="zh-CN" sz="3200" b="1" cap="all" dirty="0">
                <a:ln w="9000" cmpd="sng">
                  <a:solidFill>
                    <a:schemeClr val="accent4">
                      <a:shade val="50000"/>
                      <a:satMod val="120000"/>
                    </a:schemeClr>
                  </a:solidFill>
                  <a:prstDash val="solid"/>
                </a:ln>
                <a:solidFill>
                  <a:srgbClr val="FF9900"/>
                </a:solidFill>
                <a:effectLst>
                  <a:reflection blurRad="12700" stA="28000" endPos="45000" dist="1000" dir="5400000" sy="-100000" algn="bl" rotWithShape="0"/>
                </a:effectLst>
                <a:latin typeface="Calibri" pitchFamily="34" charset="0"/>
                <a:cs typeface="Calibri" pitchFamily="34" charset="0"/>
              </a:rPr>
              <a:t>=</a:t>
            </a:r>
            <a:r>
              <a:rPr lang="zh-CN" altLang="en-US" sz="3200" b="1" cap="all" dirty="0">
                <a:ln w="9000" cmpd="sng">
                  <a:solidFill>
                    <a:schemeClr val="accent4">
                      <a:shade val="50000"/>
                      <a:satMod val="120000"/>
                    </a:schemeClr>
                  </a:solidFill>
                  <a:prstDash val="solid"/>
                </a:ln>
                <a:solidFill>
                  <a:srgbClr val="FF9900"/>
                </a:solidFill>
                <a:effectLst>
                  <a:reflection blurRad="12700" stA="28000" endPos="45000" dist="1000" dir="5400000" sy="-100000" algn="bl" rotWithShape="0"/>
                </a:effectLst>
                <a:latin typeface="Calibri" pitchFamily="34" charset="0"/>
                <a:cs typeface="Calibri" pitchFamily="34" charset="0"/>
              </a:rPr>
              <a:t> </a:t>
            </a:r>
            <a:endParaRPr lang="en-US" altLang="zh-CN" sz="3200" b="1" cap="all" dirty="0">
              <a:ln w="9000" cmpd="sng">
                <a:solidFill>
                  <a:schemeClr val="accent4">
                    <a:shade val="50000"/>
                    <a:satMod val="120000"/>
                  </a:schemeClr>
                </a:solidFill>
                <a:prstDash val="solid"/>
              </a:ln>
              <a:solidFill>
                <a:srgbClr val="FF9900"/>
              </a:solidFill>
              <a:effectLst>
                <a:reflection blurRad="12700" stA="28000" endPos="45000" dist="1000" dir="5400000" sy="-100000" algn="bl" rotWithShape="0"/>
              </a:effectLst>
              <a:latin typeface="Calibri" pitchFamily="34" charset="0"/>
              <a:cs typeface="Calibri" pitchFamily="34" charset="0"/>
            </a:endParaRPr>
          </a:p>
          <a:p>
            <a:pPr fontAlgn="auto">
              <a:spcBef>
                <a:spcPts val="0"/>
              </a:spcBef>
              <a:spcAft>
                <a:spcPts val="0"/>
              </a:spcAft>
              <a:defRPr/>
            </a:pPr>
            <a:r>
              <a:rPr lang="zh-CN" altLang="en-US" sz="3200" b="1" cap="all" dirty="0">
                <a:ln w="9000" cmpd="sng">
                  <a:solidFill>
                    <a:schemeClr val="accent4">
                      <a:shade val="50000"/>
                      <a:satMod val="120000"/>
                    </a:schemeClr>
                  </a:solidFill>
                  <a:prstDash val="solid"/>
                </a:ln>
                <a:solidFill>
                  <a:srgbClr val="FF9900"/>
                </a:solidFill>
                <a:effectLst>
                  <a:reflection blurRad="12700" stA="28000" endPos="45000" dist="1000" dir="5400000" sy="-100000" algn="bl" rotWithShape="0"/>
                </a:effectLst>
                <a:latin typeface="Calibri" pitchFamily="34" charset="0"/>
                <a:cs typeface="Calibri" pitchFamily="34" charset="0"/>
              </a:rPr>
              <a:t>入金成本的 </a:t>
            </a:r>
            <a:r>
              <a:rPr lang="en-US" altLang="zh-CN" sz="3200" b="1" cap="all" dirty="0">
                <a:ln w="9000" cmpd="sng">
                  <a:solidFill>
                    <a:schemeClr val="accent4">
                      <a:shade val="50000"/>
                      <a:satMod val="120000"/>
                    </a:schemeClr>
                  </a:solidFill>
                  <a:prstDash val="solid"/>
                </a:ln>
                <a:solidFill>
                  <a:srgbClr val="FF9900"/>
                </a:solidFill>
                <a:effectLst>
                  <a:reflection blurRad="12700" stA="28000" endPos="45000" dist="1000" dir="5400000" sy="-100000" algn="bl" rotWithShape="0"/>
                </a:effectLst>
                <a:latin typeface="Calibri" pitchFamily="34" charset="0"/>
                <a:cs typeface="Calibri" pitchFamily="34" charset="0"/>
              </a:rPr>
              <a:t>20%</a:t>
            </a:r>
          </a:p>
        </p:txBody>
      </p:sp>
      <p:sp>
        <p:nvSpPr>
          <p:cNvPr id="8" name="TextBox 7"/>
          <p:cNvSpPr txBox="1"/>
          <p:nvPr/>
        </p:nvSpPr>
        <p:spPr>
          <a:xfrm>
            <a:off x="4139952" y="5072074"/>
            <a:ext cx="4793756" cy="861774"/>
          </a:xfrm>
          <a:prstGeom prst="rect">
            <a:avLst/>
          </a:prstGeom>
          <a:noFill/>
        </p:spPr>
        <p:txBody>
          <a:bodyPr>
            <a:spAutoFit/>
          </a:bodyPr>
          <a:lstStyle/>
          <a:p>
            <a:pPr fontAlgn="auto">
              <a:spcBef>
                <a:spcPts val="0"/>
              </a:spcBef>
              <a:spcAft>
                <a:spcPts val="0"/>
              </a:spcAft>
              <a:defRPr/>
            </a:pPr>
            <a:r>
              <a:rPr lang="zh-CN" altLang="en-US" sz="3200" b="1" cap="all" dirty="0">
                <a:ln w="9000" cmpd="sng">
                  <a:solidFill>
                    <a:schemeClr val="accent4">
                      <a:shade val="50000"/>
                      <a:satMod val="120000"/>
                    </a:schemeClr>
                  </a:solidFill>
                  <a:prstDash val="solid"/>
                </a:ln>
                <a:solidFill>
                  <a:srgbClr val="FF9900"/>
                </a:solidFill>
                <a:effectLst>
                  <a:outerShdw sx="1000" sy="1000" algn="ctr" rotWithShape="0">
                    <a:srgbClr val="000000"/>
                  </a:outerShdw>
                  <a:reflection blurRad="12700" stA="28000" endPos="45000" dist="1000" dir="5400000" sy="-100000" algn="bl" rotWithShape="0"/>
                </a:effectLst>
                <a:latin typeface="Calibri" pitchFamily="34" charset="0"/>
                <a:cs typeface="Calibri" pitchFamily="34" charset="0"/>
              </a:rPr>
              <a:t>提</a:t>
            </a:r>
            <a:r>
              <a:rPr lang="en-US" altLang="zh-CN" sz="3200" b="1" cap="all" dirty="0">
                <a:ln w="9000" cmpd="sng">
                  <a:solidFill>
                    <a:schemeClr val="accent4">
                      <a:shade val="50000"/>
                      <a:satMod val="120000"/>
                    </a:schemeClr>
                  </a:solidFill>
                  <a:prstDash val="solid"/>
                </a:ln>
                <a:solidFill>
                  <a:srgbClr val="FF9900"/>
                </a:solidFill>
                <a:effectLst>
                  <a:outerShdw sx="1000" sy="1000" algn="ctr" rotWithShape="0">
                    <a:srgbClr val="000000"/>
                  </a:outerShdw>
                  <a:reflection blurRad="12700" stA="28000" endPos="45000" dist="1000" dir="5400000" sy="-100000" algn="bl" rotWithShape="0"/>
                </a:effectLst>
                <a:latin typeface="Calibri" pitchFamily="34" charset="0"/>
                <a:cs typeface="Calibri" pitchFamily="34" charset="0"/>
              </a:rPr>
              <a:t>5</a:t>
            </a:r>
            <a:r>
              <a:rPr lang="zh-CN" altLang="en-US" sz="3200" b="1" cap="all" dirty="0">
                <a:ln w="9000" cmpd="sng">
                  <a:solidFill>
                    <a:schemeClr val="accent4">
                      <a:shade val="50000"/>
                      <a:satMod val="120000"/>
                    </a:schemeClr>
                  </a:solidFill>
                  <a:prstDash val="solid"/>
                </a:ln>
                <a:solidFill>
                  <a:srgbClr val="FF9900"/>
                </a:solidFill>
                <a:effectLst>
                  <a:outerShdw sx="1000" sy="1000" algn="ctr" rotWithShape="0">
                    <a:srgbClr val="000000"/>
                  </a:outerShdw>
                  <a:reflection blurRad="12700" stA="28000" endPos="45000" dist="1000" dir="5400000" sy="-100000" algn="bl" rotWithShape="0"/>
                </a:effectLst>
                <a:latin typeface="Calibri" pitchFamily="34" charset="0"/>
                <a:cs typeface="Calibri" pitchFamily="34" charset="0"/>
              </a:rPr>
              <a:t> 次 就 </a:t>
            </a:r>
            <a:r>
              <a:rPr lang="en-US" altLang="zh-CN" sz="3200" b="1" cap="all" dirty="0">
                <a:ln w="9000" cmpd="sng">
                  <a:solidFill>
                    <a:schemeClr val="accent4">
                      <a:shade val="50000"/>
                      <a:satMod val="120000"/>
                    </a:schemeClr>
                  </a:solidFill>
                  <a:prstDash val="solid"/>
                </a:ln>
                <a:solidFill>
                  <a:srgbClr val="FF0000"/>
                </a:solidFill>
                <a:effectLst>
                  <a:outerShdw sx="1000" sy="1000" algn="ctr" rotWithShape="0">
                    <a:srgbClr val="000000"/>
                  </a:outerShdw>
                  <a:reflection blurRad="12700" stA="28000" endPos="45000" dist="1000" dir="5400000" sy="-100000" algn="bl" rotWithShape="0"/>
                </a:effectLst>
                <a:latin typeface="Calibri" pitchFamily="34" charset="0"/>
                <a:cs typeface="Calibri" pitchFamily="34" charset="0"/>
              </a:rPr>
              <a:t>100%</a:t>
            </a:r>
            <a:r>
              <a:rPr lang="zh-CN" altLang="en-US" sz="3200" b="1" cap="all" dirty="0">
                <a:ln w="9000" cmpd="sng">
                  <a:solidFill>
                    <a:schemeClr val="accent4">
                      <a:shade val="50000"/>
                      <a:satMod val="120000"/>
                    </a:schemeClr>
                  </a:solidFill>
                  <a:prstDash val="solid"/>
                </a:ln>
                <a:solidFill>
                  <a:srgbClr val="FF9900"/>
                </a:solidFill>
                <a:effectLst>
                  <a:outerShdw sx="1000" sy="1000" algn="ctr" rotWithShape="0">
                    <a:srgbClr val="000000"/>
                  </a:outerShdw>
                  <a:reflection blurRad="12700" stA="28000" endPos="45000" dist="1000" dir="5400000" sy="-100000" algn="bl" rotWithShape="0"/>
                </a:effectLst>
                <a:latin typeface="Calibri" pitchFamily="34" charset="0"/>
                <a:cs typeface="Calibri" pitchFamily="34" charset="0"/>
              </a:rPr>
              <a:t> 回本 ！！！</a:t>
            </a:r>
          </a:p>
          <a:p>
            <a:pPr fontAlgn="auto">
              <a:spcBef>
                <a:spcPts val="0"/>
              </a:spcBef>
              <a:spcAft>
                <a:spcPts val="0"/>
              </a:spcAft>
              <a:defRPr/>
            </a:pPr>
            <a:endParaRPr lang="zh-CN" altLang="en-US" dirty="0">
              <a:solidFill>
                <a:srgbClr val="FF9900"/>
              </a:solidFill>
              <a:latin typeface="Calibri" pitchFamily="34" charset="0"/>
              <a:cs typeface="Calibri" pitchFamily="34" charset="0"/>
            </a:endParaRPr>
          </a:p>
        </p:txBody>
      </p:sp>
      <p:sp>
        <p:nvSpPr>
          <p:cNvPr id="9" name="TextBox 8"/>
          <p:cNvSpPr txBox="1"/>
          <p:nvPr/>
        </p:nvSpPr>
        <p:spPr>
          <a:xfrm>
            <a:off x="4139952" y="3357562"/>
            <a:ext cx="4071966" cy="584775"/>
          </a:xfrm>
          <a:prstGeom prst="rect">
            <a:avLst/>
          </a:prstGeom>
          <a:noFill/>
        </p:spPr>
        <p:txBody>
          <a:bodyPr>
            <a:spAutoFit/>
          </a:bodyPr>
          <a:lstStyle/>
          <a:p>
            <a:pPr fontAlgn="auto">
              <a:spcBef>
                <a:spcPts val="0"/>
              </a:spcBef>
              <a:spcAft>
                <a:spcPts val="0"/>
              </a:spcAft>
              <a:defRPr/>
            </a:pPr>
            <a:r>
              <a:rPr lang="zh-CN" altLang="en-US" sz="3200" b="1" cap="all" dirty="0">
                <a:ln w="9000" cmpd="sng">
                  <a:solidFill>
                    <a:schemeClr val="accent4">
                      <a:shade val="50000"/>
                      <a:satMod val="120000"/>
                    </a:schemeClr>
                  </a:solidFill>
                  <a:prstDash val="solid"/>
                </a:ln>
                <a:solidFill>
                  <a:srgbClr val="FF9900"/>
                </a:solidFill>
                <a:effectLst>
                  <a:reflection blurRad="12700" stA="28000" endPos="45000" dist="1000" dir="5400000" sy="-100000" algn="bl" rotWithShape="0"/>
                </a:effectLst>
                <a:latin typeface="Calibri" pitchFamily="34" charset="0"/>
                <a:cs typeface="Calibri" pitchFamily="34" charset="0"/>
              </a:rPr>
              <a:t>提 </a:t>
            </a:r>
            <a:r>
              <a:rPr lang="en-US" altLang="zh-CN" sz="3200" b="1" cap="all" dirty="0">
                <a:ln w="9000" cmpd="sng">
                  <a:solidFill>
                    <a:schemeClr val="accent4">
                      <a:shade val="50000"/>
                      <a:satMod val="120000"/>
                    </a:schemeClr>
                  </a:solidFill>
                  <a:prstDash val="solid"/>
                </a:ln>
                <a:solidFill>
                  <a:srgbClr val="FF9900"/>
                </a:solidFill>
                <a:effectLst>
                  <a:reflection blurRad="12700" stA="28000" endPos="45000" dist="1000" dir="5400000" sy="-100000" algn="bl" rotWithShape="0"/>
                </a:effectLst>
                <a:latin typeface="Calibri" pitchFamily="34" charset="0"/>
                <a:cs typeface="Calibri" pitchFamily="34" charset="0"/>
              </a:rPr>
              <a:t>10%</a:t>
            </a:r>
            <a:r>
              <a:rPr lang="zh-CN" altLang="en-US" sz="3200" b="1" cap="all" dirty="0">
                <a:ln w="9000" cmpd="sng">
                  <a:solidFill>
                    <a:schemeClr val="accent4">
                      <a:shade val="50000"/>
                      <a:satMod val="120000"/>
                    </a:schemeClr>
                  </a:solidFill>
                  <a:prstDash val="solid"/>
                </a:ln>
                <a:solidFill>
                  <a:srgbClr val="FF9900"/>
                </a:solidFill>
                <a:effectLst>
                  <a:reflection blurRad="12700" stA="28000" endPos="45000" dist="1000" dir="5400000" sy="-100000" algn="bl" rotWithShape="0"/>
                </a:effectLst>
                <a:latin typeface="Calibri" pitchFamily="34" charset="0"/>
                <a:cs typeface="Calibri" pitchFamily="34" charset="0"/>
              </a:rPr>
              <a:t> </a:t>
            </a:r>
            <a:r>
              <a:rPr lang="en-US" altLang="zh-CN" sz="3200" b="1" cap="all" dirty="0">
                <a:ln w="9000" cmpd="sng">
                  <a:solidFill>
                    <a:schemeClr val="accent4">
                      <a:shade val="50000"/>
                      <a:satMod val="120000"/>
                    </a:schemeClr>
                  </a:solidFill>
                  <a:prstDash val="solid"/>
                </a:ln>
                <a:solidFill>
                  <a:srgbClr val="FF9900"/>
                </a:solidFill>
                <a:effectLst>
                  <a:reflection blurRad="12700" stA="28000" endPos="45000" dist="1000" dir="5400000" sy="-100000" algn="bl" rotWithShape="0"/>
                </a:effectLst>
                <a:latin typeface="Calibri" pitchFamily="34" charset="0"/>
                <a:cs typeface="Calibri" pitchFamily="34" charset="0"/>
              </a:rPr>
              <a:t>=</a:t>
            </a:r>
            <a:r>
              <a:rPr lang="zh-CN" altLang="en-US" sz="3200" b="1" cap="all" dirty="0">
                <a:ln w="9000" cmpd="sng">
                  <a:solidFill>
                    <a:schemeClr val="accent4">
                      <a:shade val="50000"/>
                      <a:satMod val="120000"/>
                    </a:schemeClr>
                  </a:solidFill>
                  <a:prstDash val="solid"/>
                </a:ln>
                <a:solidFill>
                  <a:srgbClr val="FF9900"/>
                </a:solidFill>
                <a:effectLst>
                  <a:reflection blurRad="12700" stA="28000" endPos="45000" dist="1000" dir="5400000" sy="-100000" algn="bl" rotWithShape="0"/>
                </a:effectLst>
                <a:latin typeface="Calibri" pitchFamily="34" charset="0"/>
                <a:cs typeface="Calibri" pitchFamily="34" charset="0"/>
              </a:rPr>
              <a:t> </a:t>
            </a:r>
            <a:r>
              <a:rPr lang="en-US" altLang="zh-CN" sz="3200" b="1" cap="all" dirty="0">
                <a:ln w="9000" cmpd="sng">
                  <a:solidFill>
                    <a:schemeClr val="accent4">
                      <a:shade val="50000"/>
                      <a:satMod val="120000"/>
                    </a:schemeClr>
                  </a:solidFill>
                  <a:prstDash val="solid"/>
                </a:ln>
                <a:solidFill>
                  <a:srgbClr val="FF9900"/>
                </a:solidFill>
                <a:effectLst>
                  <a:reflection blurRad="12700" stA="28000" endPos="45000" dist="1000" dir="5400000" sy="-100000" algn="bl" rotWithShape="0"/>
                </a:effectLst>
                <a:latin typeface="Calibri" pitchFamily="34" charset="0"/>
                <a:cs typeface="Calibri" pitchFamily="34" charset="0"/>
              </a:rPr>
              <a:t>2,000</a:t>
            </a:r>
            <a:r>
              <a:rPr lang="zh-CN" altLang="en-US" sz="3200" b="1" cap="all" dirty="0">
                <a:ln w="9000" cmpd="sng">
                  <a:solidFill>
                    <a:schemeClr val="accent4">
                      <a:shade val="50000"/>
                      <a:satMod val="120000"/>
                    </a:schemeClr>
                  </a:solidFill>
                  <a:prstDash val="solid"/>
                </a:ln>
                <a:solidFill>
                  <a:srgbClr val="FF9900"/>
                </a:solidFill>
                <a:effectLst>
                  <a:reflection blurRad="12700" stA="28000" endPos="45000" dist="1000" dir="5400000" sy="-100000" algn="bl" rotWithShape="0"/>
                </a:effectLst>
                <a:latin typeface="Calibri" pitchFamily="34" charset="0"/>
                <a:cs typeface="Calibri" pitchFamily="34" charset="0"/>
              </a:rPr>
              <a:t> 美 金</a:t>
            </a:r>
          </a:p>
        </p:txBody>
      </p:sp>
      <p:sp>
        <p:nvSpPr>
          <p:cNvPr id="10" name="Rectangle 9"/>
          <p:cNvSpPr/>
          <p:nvPr/>
        </p:nvSpPr>
        <p:spPr>
          <a:xfrm>
            <a:off x="3923928" y="2191400"/>
            <a:ext cx="3775393" cy="523220"/>
          </a:xfrm>
          <a:prstGeom prst="rect">
            <a:avLst/>
          </a:prstGeom>
        </p:spPr>
        <p:txBody>
          <a:bodyPr wrap="none">
            <a:spAutoFit/>
          </a:bodyPr>
          <a:lstStyle/>
          <a:p>
            <a:pPr fontAlgn="auto">
              <a:spcBef>
                <a:spcPts val="0"/>
              </a:spcBef>
              <a:spcAft>
                <a:spcPts val="0"/>
              </a:spcAft>
              <a:defRPr/>
            </a:pPr>
            <a:r>
              <a:rPr lang="zh-CN" alt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ea typeface="Arial Unicode MS" pitchFamily="34" charset="-122"/>
                <a:cs typeface="Calibri" pitchFamily="34" charset="0"/>
              </a:rPr>
              <a:t>没盈利或亏损的情况下</a:t>
            </a:r>
            <a:endParaRPr lang="en-US" altLang="zh-CN"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ea typeface="Arial Unicode MS" pitchFamily="34" charset="-122"/>
              <a:cs typeface="Calibri" pitchFamily="34" charset="0"/>
            </a:endParaRPr>
          </a:p>
        </p:txBody>
      </p:sp>
      <p:sp>
        <p:nvSpPr>
          <p:cNvPr id="11" name="TextBox 10"/>
          <p:cNvSpPr txBox="1"/>
          <p:nvPr/>
        </p:nvSpPr>
        <p:spPr>
          <a:xfrm>
            <a:off x="428596" y="1619896"/>
            <a:ext cx="3214710" cy="523220"/>
          </a:xfrm>
          <a:prstGeom prst="rect">
            <a:avLst/>
          </a:prstGeom>
          <a:noFill/>
        </p:spPr>
        <p:txBody>
          <a:bodyPr>
            <a:spAutoFit/>
          </a:bodyPr>
          <a:lstStyle/>
          <a:p>
            <a:pPr fontAlgn="auto">
              <a:spcBef>
                <a:spcPts val="0"/>
              </a:spcBef>
              <a:spcAft>
                <a:spcPts val="0"/>
              </a:spcAft>
              <a:defRPr/>
            </a:pPr>
            <a:r>
              <a:rPr lang="zh-CN" altLang="en-US" sz="2800" b="1" dirty="0">
                <a:ln w="1905"/>
                <a:solidFill>
                  <a:srgbClr val="FFC000"/>
                </a:solidFill>
                <a:effectLst>
                  <a:innerShdw blurRad="69850" dist="43180" dir="5400000">
                    <a:srgbClr val="000000">
                      <a:alpha val="65000"/>
                    </a:srgbClr>
                  </a:innerShdw>
                </a:effectLst>
                <a:latin typeface="Calibri" pitchFamily="34" charset="0"/>
                <a:ea typeface="Arial Unicode MS" pitchFamily="34" charset="-122"/>
                <a:cs typeface="Calibri" pitchFamily="34" charset="0"/>
              </a:rPr>
              <a:t>入金 </a:t>
            </a:r>
            <a:r>
              <a:rPr lang="en-US" altLang="zh-CN" sz="2800" b="1" dirty="0">
                <a:ln w="1905"/>
                <a:solidFill>
                  <a:srgbClr val="FFC000"/>
                </a:solidFill>
                <a:effectLst>
                  <a:innerShdw blurRad="69850" dist="43180" dir="5400000">
                    <a:srgbClr val="000000">
                      <a:alpha val="65000"/>
                    </a:srgbClr>
                  </a:innerShdw>
                </a:effectLst>
                <a:latin typeface="Calibri" pitchFamily="34" charset="0"/>
                <a:ea typeface="Arial Unicode MS" pitchFamily="34" charset="-122"/>
                <a:cs typeface="Calibri" pitchFamily="34" charset="0"/>
              </a:rPr>
              <a:t>10,000</a:t>
            </a:r>
            <a:r>
              <a:rPr lang="zh-CN" altLang="en-US" sz="2800" b="1" dirty="0">
                <a:ln w="1905"/>
                <a:solidFill>
                  <a:srgbClr val="FFC000"/>
                </a:solidFill>
                <a:effectLst>
                  <a:innerShdw blurRad="69850" dist="43180" dir="5400000">
                    <a:srgbClr val="000000">
                      <a:alpha val="65000"/>
                    </a:srgbClr>
                  </a:innerShdw>
                </a:effectLst>
                <a:latin typeface="Calibri" pitchFamily="34" charset="0"/>
                <a:ea typeface="Arial Unicode MS" pitchFamily="34" charset="-122"/>
                <a:cs typeface="Calibri" pitchFamily="34" charset="0"/>
              </a:rPr>
              <a:t> 美金</a:t>
            </a:r>
          </a:p>
        </p:txBody>
      </p:sp>
      <p:sp>
        <p:nvSpPr>
          <p:cNvPr id="12" name="Line 44"/>
          <p:cNvSpPr>
            <a:spLocks noChangeShapeType="1"/>
          </p:cNvSpPr>
          <p:nvPr/>
        </p:nvSpPr>
        <p:spPr bwMode="auto">
          <a:xfrm flipV="1">
            <a:off x="3924300" y="3681413"/>
            <a:ext cx="4005263" cy="34925"/>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FF9900"/>
              </a:solidFill>
              <a:latin typeface="Calibri" pitchFamily="34" charset="0"/>
              <a:cs typeface="Calibri" pitchFamily="34" charset="0"/>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3131840" cy="1282862"/>
          </a:xfrm>
          <a:prstGeom prst="rect">
            <a:avLst/>
          </a:prstGeom>
        </p:spPr>
      </p:pic>
      <p:sp>
        <p:nvSpPr>
          <p:cNvPr id="14" name="Title 13"/>
          <p:cNvSpPr txBox="1">
            <a:spLocks noGrp="1"/>
          </p:cNvSpPr>
          <p:nvPr>
            <p:ph type="title"/>
          </p:nvPr>
        </p:nvSpPr>
        <p:spPr>
          <a:xfrm>
            <a:off x="3955998" y="146132"/>
            <a:ext cx="8229600" cy="990600"/>
          </a:xfrm>
          <a:prstGeom prst="rect">
            <a:avLst/>
          </a:prstGeom>
          <a:noFill/>
        </p:spPr>
        <p:txBody>
          <a:bodyPr wrap="none">
            <a:spAutoFit/>
          </a:bodyPr>
          <a:lstStyle/>
          <a:p>
            <a:pPr fontAlgn="auto">
              <a:spcBef>
                <a:spcPts val="0"/>
              </a:spcBef>
              <a:spcAft>
                <a:spcPts val="0"/>
              </a:spcAft>
              <a:defRPr/>
            </a:pPr>
            <a:r>
              <a:rPr lang="zh-CN" altLang="en-US" sz="4800" b="1" dirty="0">
                <a:ln>
                  <a:solidFill>
                    <a:schemeClr val="accent1">
                      <a:lumMod val="75000"/>
                    </a:schemeClr>
                  </a:solidFill>
                </a:ln>
                <a:solidFill>
                  <a:schemeClr val="bg1"/>
                </a:solidFill>
                <a:effectLst>
                  <a:glow rad="63500">
                    <a:schemeClr val="tx1">
                      <a:alpha val="40000"/>
                    </a:schemeClr>
                  </a:glow>
                  <a:outerShdw blurRad="38100" dist="38100" dir="2700000" algn="tl">
                    <a:srgbClr val="000000">
                      <a:alpha val="43137"/>
                    </a:srgbClr>
                  </a:outerShdw>
                </a:effectLst>
                <a:latin typeface="+mn-lt"/>
                <a:cs typeface="+mn-cs"/>
              </a:rPr>
              <a:t>长期回馈计划</a:t>
            </a:r>
          </a:p>
        </p:txBody>
      </p:sp>
    </p:spTree>
    <p:extLst>
      <p:ext uri="{BB962C8B-B14F-4D97-AF65-F5344CB8AC3E}">
        <p14:creationId xmlns:p14="http://schemas.microsoft.com/office/powerpoint/2010/main" val="129069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9"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1000" fill="hold"/>
                                        <p:tgtEl>
                                          <p:spTgt spid="12"/>
                                        </p:tgtEl>
                                        <p:attrNameLst>
                                          <p:attrName>ppt_x</p:attrName>
                                        </p:attrNameLst>
                                      </p:cBhvr>
                                      <p:tavLst>
                                        <p:tav tm="0">
                                          <p:val>
                                            <p:strVal val="#ppt_x-.2"/>
                                          </p:val>
                                        </p:tav>
                                        <p:tav tm="100000">
                                          <p:val>
                                            <p:strVal val="#ppt_x"/>
                                          </p:val>
                                        </p:tav>
                                      </p:tavLst>
                                    </p:anim>
                                    <p:anim calcmode="lin" valueType="num">
                                      <p:cBhvr>
                                        <p:cTn id="35"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36" dur="1000"/>
                                        <p:tgtEl>
                                          <p:spTgt spid="12"/>
                                        </p:tgtEl>
                                      </p:cBhvr>
                                    </p:animEffect>
                                  </p:childTnLst>
                                </p:cTn>
                              </p:par>
                              <p:par>
                                <p:cTn id="37" presetID="2" presetClass="entr" presetSubtype="4"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additive="base">
                                        <p:cTn id="45" dur="500" fill="hold"/>
                                        <p:tgtEl>
                                          <p:spTgt spid="8"/>
                                        </p:tgtEl>
                                        <p:attrNameLst>
                                          <p:attrName>ppt_x</p:attrName>
                                        </p:attrNameLst>
                                      </p:cBhvr>
                                      <p:tavLst>
                                        <p:tav tm="0">
                                          <p:val>
                                            <p:strVal val="#ppt_x"/>
                                          </p:val>
                                        </p:tav>
                                        <p:tav tm="100000">
                                          <p:val>
                                            <p:strVal val="#ppt_x"/>
                                          </p:val>
                                        </p:tav>
                                      </p:tavLst>
                                    </p:anim>
                                    <p:anim calcmode="lin" valueType="num">
                                      <p:cBhvr additive="base">
                                        <p:cTn id="4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9867" y="3825298"/>
            <a:ext cx="5449416" cy="990600"/>
          </a:xfrm>
        </p:spPr>
        <p:txBody>
          <a:bodyPr>
            <a:normAutofit/>
          </a:bodyPr>
          <a:lstStyle/>
          <a:p>
            <a:r>
              <a:rPr lang="en-US" sz="2800" dirty="0" smtClean="0">
                <a:solidFill>
                  <a:srgbClr val="003399"/>
                </a:solidFill>
                <a:latin typeface="Broadway" pitchFamily="82" charset="0"/>
              </a:rPr>
              <a:t>MAXIM Trader </a:t>
            </a:r>
            <a:br>
              <a:rPr lang="en-US" sz="2800" dirty="0" smtClean="0">
                <a:solidFill>
                  <a:srgbClr val="003399"/>
                </a:solidFill>
                <a:latin typeface="Broadway" pitchFamily="82" charset="0"/>
              </a:rPr>
            </a:br>
            <a:r>
              <a:rPr lang="zh-CN" altLang="en-US" sz="2800" dirty="0" smtClean="0">
                <a:solidFill>
                  <a:srgbClr val="003399"/>
                </a:solidFill>
                <a:latin typeface="Broadway" pitchFamily="82" charset="0"/>
              </a:rPr>
              <a:t>美胜金融</a:t>
            </a:r>
            <a:endParaRPr lang="en-SG" sz="2800" dirty="0">
              <a:solidFill>
                <a:srgbClr val="003399"/>
              </a:solidFill>
              <a:latin typeface="Broadway" pitchFamily="82" charset="0"/>
            </a:endParaRPr>
          </a:p>
        </p:txBody>
      </p:sp>
      <p:sp>
        <p:nvSpPr>
          <p:cNvPr id="3" name="Subtitle 2"/>
          <p:cNvSpPr>
            <a:spLocks noGrp="1"/>
          </p:cNvSpPr>
          <p:nvPr>
            <p:ph type="subTitle" idx="1"/>
          </p:nvPr>
        </p:nvSpPr>
        <p:spPr/>
        <p:txBody>
          <a:bodyPr>
            <a:normAutofit/>
          </a:bodyPr>
          <a:lstStyle/>
          <a:p>
            <a:r>
              <a:rPr lang="en-US" dirty="0" smtClean="0">
                <a:solidFill>
                  <a:schemeClr val="accent2">
                    <a:lumMod val="75000"/>
                  </a:schemeClr>
                </a:solidFill>
                <a:latin typeface="Haettenschweiler" pitchFamily="34" charset="0"/>
              </a:rPr>
              <a:t>Packages &amp; Compensation Plan</a:t>
            </a:r>
            <a:r>
              <a:rPr lang="zh-CN" altLang="en-US" dirty="0" smtClean="0">
                <a:solidFill>
                  <a:schemeClr val="accent2">
                    <a:lumMod val="75000"/>
                  </a:schemeClr>
                </a:solidFill>
                <a:latin typeface="Haettenschweiler" pitchFamily="34" charset="0"/>
              </a:rPr>
              <a:t> 配套 </a:t>
            </a:r>
            <a:r>
              <a:rPr lang="en-US" altLang="zh-CN" dirty="0" smtClean="0">
                <a:solidFill>
                  <a:schemeClr val="accent2">
                    <a:lumMod val="75000"/>
                  </a:schemeClr>
                </a:solidFill>
                <a:latin typeface="Haettenschweiler" pitchFamily="34" charset="0"/>
              </a:rPr>
              <a:t>&amp; </a:t>
            </a:r>
            <a:r>
              <a:rPr lang="zh-CN" altLang="en-US" dirty="0" smtClean="0">
                <a:solidFill>
                  <a:schemeClr val="accent2">
                    <a:lumMod val="75000"/>
                  </a:schemeClr>
                </a:solidFill>
                <a:latin typeface="Haettenschweiler" pitchFamily="34" charset="0"/>
              </a:rPr>
              <a:t>奖金制度</a:t>
            </a:r>
            <a:endParaRPr lang="en-SG" dirty="0">
              <a:solidFill>
                <a:schemeClr val="accent2">
                  <a:lumMod val="75000"/>
                </a:schemeClr>
              </a:solidFill>
              <a:latin typeface="Haettenschweiler"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2156" y="3717032"/>
            <a:ext cx="2946961" cy="1207132"/>
          </a:xfrm>
          <a:prstGeom prst="rect">
            <a:avLst/>
          </a:prstGeom>
        </p:spPr>
      </p:pic>
    </p:spTree>
    <p:extLst>
      <p:ext uri="{BB962C8B-B14F-4D97-AF65-F5344CB8AC3E}">
        <p14:creationId xmlns:p14="http://schemas.microsoft.com/office/powerpoint/2010/main" val="40616717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2747875235"/>
              </p:ext>
            </p:extLst>
          </p:nvPr>
        </p:nvGraphicFramePr>
        <p:xfrm>
          <a:off x="467544" y="2564904"/>
          <a:ext cx="8229600" cy="148336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en-US" altLang="zh-CN" dirty="0" smtClean="0"/>
                        <a:t>Package</a:t>
                      </a:r>
                      <a:r>
                        <a:rPr lang="en-US" altLang="zh-CN" baseline="0" dirty="0" smtClean="0"/>
                        <a:t> </a:t>
                      </a:r>
                      <a:r>
                        <a:rPr lang="zh-CN" altLang="en-US" dirty="0" smtClean="0"/>
                        <a:t>配套</a:t>
                      </a:r>
                      <a:endParaRPr lang="en-US" dirty="0"/>
                    </a:p>
                  </a:txBody>
                  <a:tcPr/>
                </a:tc>
                <a:tc>
                  <a:txBody>
                    <a:bodyPr/>
                    <a:lstStyle/>
                    <a:p>
                      <a:pPr algn="ctr"/>
                      <a:r>
                        <a:rPr lang="en-US" dirty="0" smtClean="0"/>
                        <a:t>Entry (USD) </a:t>
                      </a:r>
                      <a:r>
                        <a:rPr lang="zh-CN" altLang="en-US" dirty="0" smtClean="0"/>
                        <a:t> 金额</a:t>
                      </a:r>
                      <a:r>
                        <a:rPr lang="zh-CN" altLang="en-US" baseline="0" dirty="0" smtClean="0"/>
                        <a:t>（美元）</a:t>
                      </a:r>
                      <a:endParaRPr lang="en-US" dirty="0"/>
                    </a:p>
                  </a:txBody>
                  <a:tcPr/>
                </a:tc>
              </a:tr>
              <a:tr h="370840">
                <a:tc>
                  <a:txBody>
                    <a:bodyPr/>
                    <a:lstStyle/>
                    <a:p>
                      <a:pPr algn="l"/>
                      <a:r>
                        <a:rPr lang="en-US" altLang="zh-CN" dirty="0" smtClean="0"/>
                        <a:t>Elementary School </a:t>
                      </a:r>
                      <a:r>
                        <a:rPr lang="zh-CN" altLang="en-US" dirty="0" smtClean="0"/>
                        <a:t>初级配套</a:t>
                      </a:r>
                      <a:endParaRPr lang="en-US" dirty="0"/>
                    </a:p>
                  </a:txBody>
                  <a:tcPr/>
                </a:tc>
                <a:tc>
                  <a:txBody>
                    <a:bodyPr/>
                    <a:lstStyle/>
                    <a:p>
                      <a:pPr algn="ctr"/>
                      <a:r>
                        <a:rPr lang="en-US" dirty="0" smtClean="0"/>
                        <a:t>1,000</a:t>
                      </a:r>
                      <a:endParaRPr lang="en-US" dirty="0"/>
                    </a:p>
                  </a:txBody>
                  <a:tcPr/>
                </a:tc>
              </a:tr>
              <a:tr h="370840">
                <a:tc>
                  <a:txBody>
                    <a:bodyPr/>
                    <a:lstStyle/>
                    <a:p>
                      <a:pPr algn="l"/>
                      <a:r>
                        <a:rPr lang="en-US" altLang="zh-CN" dirty="0" smtClean="0"/>
                        <a:t>Middle School </a:t>
                      </a:r>
                      <a:r>
                        <a:rPr lang="zh-CN" altLang="en-US" dirty="0" smtClean="0"/>
                        <a:t>中级配套</a:t>
                      </a:r>
                      <a:endParaRPr lang="en-US" dirty="0"/>
                    </a:p>
                  </a:txBody>
                  <a:tcPr/>
                </a:tc>
                <a:tc>
                  <a:txBody>
                    <a:bodyPr/>
                    <a:lstStyle/>
                    <a:p>
                      <a:pPr algn="ctr"/>
                      <a:r>
                        <a:rPr lang="en-US" dirty="0" smtClean="0"/>
                        <a:t>5,000</a:t>
                      </a:r>
                      <a:endParaRPr lang="en-US" dirty="0"/>
                    </a:p>
                  </a:txBody>
                  <a:tcPr/>
                </a:tc>
              </a:tr>
              <a:tr h="370840">
                <a:tc>
                  <a:txBody>
                    <a:bodyPr/>
                    <a:lstStyle/>
                    <a:p>
                      <a:pPr algn="l"/>
                      <a:r>
                        <a:rPr lang="en-US" altLang="zh-CN" dirty="0" smtClean="0"/>
                        <a:t>High School </a:t>
                      </a:r>
                      <a:r>
                        <a:rPr lang="zh-CN" altLang="en-US" dirty="0" smtClean="0"/>
                        <a:t>高级配套</a:t>
                      </a:r>
                      <a:endParaRPr lang="en-US" dirty="0"/>
                    </a:p>
                  </a:txBody>
                  <a:tcPr/>
                </a:tc>
                <a:tc>
                  <a:txBody>
                    <a:bodyPr/>
                    <a:lstStyle/>
                    <a:p>
                      <a:pPr algn="ctr"/>
                      <a:r>
                        <a:rPr lang="en-US" dirty="0" smtClean="0"/>
                        <a:t>10,000</a:t>
                      </a:r>
                      <a:endParaRPr lang="en-US" dirty="0"/>
                    </a:p>
                  </a:txBody>
                  <a:tcPr/>
                </a:tc>
              </a:tr>
            </a:tbl>
          </a:graphicData>
        </a:graphic>
      </p:graphicFrame>
      <p:sp>
        <p:nvSpPr>
          <p:cNvPr id="5" name="TextBox 4"/>
          <p:cNvSpPr txBox="1"/>
          <p:nvPr/>
        </p:nvSpPr>
        <p:spPr>
          <a:xfrm>
            <a:off x="4283968" y="188640"/>
            <a:ext cx="4221027" cy="1569660"/>
          </a:xfrm>
          <a:prstGeom prst="rect">
            <a:avLst/>
          </a:prstGeom>
          <a:noFill/>
        </p:spPr>
        <p:txBody>
          <a:bodyPr wrap="none">
            <a:spAutoFit/>
          </a:bodyPr>
          <a:lstStyle/>
          <a:p>
            <a:pPr fontAlgn="auto">
              <a:spcBef>
                <a:spcPts val="0"/>
              </a:spcBef>
              <a:spcAft>
                <a:spcPts val="0"/>
              </a:spcAft>
              <a:defRPr/>
            </a:pPr>
            <a:r>
              <a:rPr lang="en-US" altLang="zh-CN" sz="4800" b="1" dirty="0" smtClean="0">
                <a:ln>
                  <a:solidFill>
                    <a:schemeClr val="accent1">
                      <a:lumMod val="75000"/>
                    </a:schemeClr>
                  </a:solidFill>
                </a:ln>
                <a:solidFill>
                  <a:schemeClr val="bg1"/>
                </a:solidFill>
                <a:effectLst>
                  <a:glow rad="63500">
                    <a:schemeClr val="tx1">
                      <a:alpha val="40000"/>
                    </a:schemeClr>
                  </a:glow>
                  <a:outerShdw blurRad="38100" dist="38100" dir="2700000" algn="tl">
                    <a:srgbClr val="000000">
                      <a:alpha val="43137"/>
                    </a:srgbClr>
                  </a:outerShdw>
                </a:effectLst>
              </a:rPr>
              <a:t>Packages </a:t>
            </a:r>
            <a:r>
              <a:rPr lang="zh-CN" altLang="en-US" sz="4800" b="1" dirty="0" smtClean="0">
                <a:ln>
                  <a:solidFill>
                    <a:schemeClr val="accent1">
                      <a:lumMod val="75000"/>
                    </a:schemeClr>
                  </a:solidFill>
                </a:ln>
                <a:solidFill>
                  <a:schemeClr val="bg1"/>
                </a:solidFill>
                <a:effectLst>
                  <a:glow rad="63500">
                    <a:schemeClr val="tx1">
                      <a:alpha val="40000"/>
                    </a:schemeClr>
                  </a:glow>
                  <a:outerShdw blurRad="38100" dist="38100" dir="2700000" algn="tl">
                    <a:srgbClr val="000000">
                      <a:alpha val="43137"/>
                    </a:srgbClr>
                  </a:outerShdw>
                </a:effectLst>
              </a:rPr>
              <a:t>配</a:t>
            </a:r>
            <a:r>
              <a:rPr lang="zh-CN" altLang="en-US" sz="4800" b="1" dirty="0">
                <a:ln>
                  <a:solidFill>
                    <a:schemeClr val="accent1">
                      <a:lumMod val="75000"/>
                    </a:schemeClr>
                  </a:solidFill>
                </a:ln>
                <a:solidFill>
                  <a:schemeClr val="bg1"/>
                </a:solidFill>
                <a:effectLst>
                  <a:glow rad="63500">
                    <a:schemeClr val="tx1">
                      <a:alpha val="40000"/>
                    </a:schemeClr>
                  </a:glow>
                  <a:outerShdw blurRad="38100" dist="38100" dir="2700000" algn="tl">
                    <a:srgbClr val="000000">
                      <a:alpha val="43137"/>
                    </a:srgbClr>
                  </a:outerShdw>
                </a:effectLst>
              </a:rPr>
              <a:t>套</a:t>
            </a:r>
            <a:endParaRPr lang="zh-CN" altLang="en-US" sz="4800" b="1" dirty="0">
              <a:ln>
                <a:solidFill>
                  <a:schemeClr val="accent1">
                    <a:lumMod val="75000"/>
                  </a:schemeClr>
                </a:solidFill>
              </a:ln>
              <a:solidFill>
                <a:schemeClr val="bg1"/>
              </a:solidFill>
              <a:effectLst>
                <a:glow rad="63500">
                  <a:schemeClr val="tx1">
                    <a:alpha val="40000"/>
                  </a:schemeClr>
                </a:glow>
                <a:outerShdw blurRad="38100" dist="38100" dir="2700000" algn="tl">
                  <a:srgbClr val="000000">
                    <a:alpha val="43137"/>
                  </a:srgbClr>
                </a:outerShdw>
              </a:effectLst>
              <a:latin typeface="+mn-lt"/>
              <a:cs typeface="+mn-cs"/>
            </a:endParaRPr>
          </a:p>
          <a:p>
            <a:pPr fontAlgn="auto">
              <a:spcBef>
                <a:spcPts val="0"/>
              </a:spcBef>
              <a:spcAft>
                <a:spcPts val="0"/>
              </a:spcAft>
              <a:defRPr/>
            </a:pPr>
            <a:endParaRPr lang="en-US" altLang="zh-CN" sz="4800" b="1" dirty="0">
              <a:solidFill>
                <a:schemeClr val="bg1"/>
              </a:solidFill>
              <a:effectLst>
                <a:glow rad="63500">
                  <a:schemeClr val="tx1">
                    <a:alpha val="40000"/>
                  </a:schemeClr>
                </a:glow>
                <a:outerShdw blurRad="38100" dist="38100" dir="2700000" algn="tl">
                  <a:srgbClr val="000000">
                    <a:alpha val="43137"/>
                  </a:srgbClr>
                </a:outerShdw>
              </a:effectLst>
              <a:latin typeface="+mn-lt"/>
              <a:cs typeface="+mn-cs"/>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3131840" cy="1282862"/>
          </a:xfrm>
          <a:prstGeom prst="rect">
            <a:avLst/>
          </a:prstGeom>
        </p:spPr>
      </p:pic>
    </p:spTree>
    <p:extLst>
      <p:ext uri="{BB962C8B-B14F-4D97-AF65-F5344CB8AC3E}">
        <p14:creationId xmlns:p14="http://schemas.microsoft.com/office/powerpoint/2010/main" val="30254763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10" name="Content Placeholder 9"/>
          <p:cNvGraphicFramePr>
            <a:graphicFrameLocks noGrp="1"/>
          </p:cNvGraphicFramePr>
          <p:nvPr>
            <p:ph sz="quarter" idx="1"/>
            <p:extLst>
              <p:ext uri="{D42A27DB-BD31-4B8C-83A1-F6EECF244321}">
                <p14:modId xmlns:p14="http://schemas.microsoft.com/office/powerpoint/2010/main" val="3954002164"/>
              </p:ext>
            </p:extLst>
          </p:nvPr>
        </p:nvGraphicFramePr>
        <p:xfrm>
          <a:off x="381798" y="2060848"/>
          <a:ext cx="8465494" cy="2160240"/>
        </p:xfrm>
        <a:graphic>
          <a:graphicData uri="http://schemas.openxmlformats.org/drawingml/2006/table">
            <a:tbl>
              <a:tblPr firstRow="1" bandRow="1">
                <a:tableStyleId>{5C22544A-7EE6-4342-B048-85BDC9FD1C3A}</a:tableStyleId>
              </a:tblPr>
              <a:tblGrid>
                <a:gridCol w="3333242"/>
                <a:gridCol w="1407369"/>
                <a:gridCol w="1851801"/>
                <a:gridCol w="1873082"/>
              </a:tblGrid>
              <a:tr h="974544">
                <a:tc>
                  <a:txBody>
                    <a:bodyPr/>
                    <a:lstStyle/>
                    <a:p>
                      <a:pPr algn="ctr"/>
                      <a:r>
                        <a:rPr lang="en-US" altLang="zh-CN" dirty="0" smtClean="0"/>
                        <a:t>Package</a:t>
                      </a:r>
                      <a:r>
                        <a:rPr lang="en-US" altLang="zh-CN" baseline="0" dirty="0" smtClean="0"/>
                        <a:t> </a:t>
                      </a:r>
                    </a:p>
                    <a:p>
                      <a:pPr algn="ctr"/>
                      <a:r>
                        <a:rPr lang="zh-CN" altLang="en-US" dirty="0" smtClean="0"/>
                        <a:t>配套</a:t>
                      </a:r>
                      <a:endParaRPr lang="en-US" dirty="0"/>
                    </a:p>
                  </a:txBody>
                  <a:tcPr/>
                </a:tc>
                <a:tc>
                  <a:txBody>
                    <a:bodyPr/>
                    <a:lstStyle/>
                    <a:p>
                      <a:pPr algn="ctr"/>
                      <a:r>
                        <a:rPr lang="en-US" sz="1600" dirty="0" smtClean="0"/>
                        <a:t>Initial</a:t>
                      </a:r>
                      <a:r>
                        <a:rPr lang="en-US" sz="1600" baseline="0" dirty="0" smtClean="0"/>
                        <a:t> Point </a:t>
                      </a:r>
                    </a:p>
                    <a:p>
                      <a:pPr algn="ctr"/>
                      <a:r>
                        <a:rPr lang="zh-CN" altLang="en-US" sz="1600" baseline="0" dirty="0" smtClean="0"/>
                        <a:t>原有点数</a:t>
                      </a:r>
                      <a:endParaRPr lang="en-US" sz="1600" dirty="0"/>
                    </a:p>
                  </a:txBody>
                  <a:tcPr/>
                </a:tc>
                <a:tc>
                  <a:txBody>
                    <a:bodyPr/>
                    <a:lstStyle/>
                    <a:p>
                      <a:pPr algn="ctr"/>
                      <a:r>
                        <a:rPr lang="en-US" sz="1600" dirty="0" smtClean="0"/>
                        <a:t>Bonus </a:t>
                      </a:r>
                    </a:p>
                    <a:p>
                      <a:pPr algn="ctr"/>
                      <a:r>
                        <a:rPr lang="en-US" sz="1600" dirty="0" smtClean="0"/>
                        <a:t>Point</a:t>
                      </a:r>
                    </a:p>
                    <a:p>
                      <a:pPr algn="ctr"/>
                      <a:r>
                        <a:rPr lang="zh-CN" altLang="en-US" sz="1600" dirty="0" smtClean="0"/>
                        <a:t>送点数</a:t>
                      </a:r>
                      <a:endParaRPr lang="en-US" sz="1600" dirty="0"/>
                    </a:p>
                  </a:txBody>
                  <a:tcPr/>
                </a:tc>
                <a:tc>
                  <a:txBody>
                    <a:bodyPr/>
                    <a:lstStyle/>
                    <a:p>
                      <a:pPr algn="ctr"/>
                      <a:r>
                        <a:rPr lang="en-US" sz="1600" dirty="0" smtClean="0"/>
                        <a:t>Minimum Lot Traded **</a:t>
                      </a:r>
                    </a:p>
                    <a:p>
                      <a:pPr algn="ctr"/>
                      <a:r>
                        <a:rPr lang="zh-CN" altLang="en-US" sz="1600" dirty="0" smtClean="0"/>
                        <a:t>最低交易次数</a:t>
                      </a:r>
                      <a:r>
                        <a:rPr lang="en-US" altLang="zh-CN" sz="1600" dirty="0" smtClean="0"/>
                        <a:t>**</a:t>
                      </a:r>
                      <a:endParaRPr lang="en-US" sz="1600" dirty="0"/>
                    </a:p>
                  </a:txBody>
                  <a:tcPr/>
                </a:tc>
              </a:tr>
              <a:tr h="395232">
                <a:tc>
                  <a:txBody>
                    <a:bodyPr/>
                    <a:lstStyle/>
                    <a:p>
                      <a:pPr algn="l"/>
                      <a:r>
                        <a:rPr lang="en-US" altLang="zh-CN" dirty="0" smtClean="0"/>
                        <a:t>Elementary School </a:t>
                      </a:r>
                      <a:r>
                        <a:rPr lang="zh-CN" altLang="en-US" dirty="0" smtClean="0"/>
                        <a:t>初级配套</a:t>
                      </a:r>
                      <a:endParaRPr lang="en-US" dirty="0"/>
                    </a:p>
                  </a:txBody>
                  <a:tcPr/>
                </a:tc>
                <a:tc>
                  <a:txBody>
                    <a:bodyPr/>
                    <a:lstStyle/>
                    <a:p>
                      <a:pPr algn="ctr"/>
                      <a:r>
                        <a:rPr lang="en-US" dirty="0" smtClean="0"/>
                        <a:t>1,000</a:t>
                      </a:r>
                      <a:endParaRPr lang="en-US" dirty="0"/>
                    </a:p>
                  </a:txBody>
                  <a:tcPr/>
                </a:tc>
                <a:tc>
                  <a:txBody>
                    <a:bodyPr/>
                    <a:lstStyle/>
                    <a:p>
                      <a:pPr algn="ctr"/>
                      <a:r>
                        <a:rPr lang="en-US" dirty="0" smtClean="0"/>
                        <a:t>+500</a:t>
                      </a:r>
                      <a:endParaRPr lang="en-US" dirty="0"/>
                    </a:p>
                  </a:txBody>
                  <a:tcPr/>
                </a:tc>
                <a:tc>
                  <a:txBody>
                    <a:bodyPr/>
                    <a:lstStyle/>
                    <a:p>
                      <a:pPr algn="ctr"/>
                      <a:r>
                        <a:rPr lang="en-US" dirty="0" smtClean="0"/>
                        <a:t>200</a:t>
                      </a:r>
                      <a:r>
                        <a:rPr lang="zh-CN" altLang="en-US" dirty="0" smtClean="0"/>
                        <a:t>手</a:t>
                      </a:r>
                      <a:endParaRPr lang="en-US" dirty="0"/>
                    </a:p>
                  </a:txBody>
                  <a:tcPr/>
                </a:tc>
              </a:tr>
              <a:tr h="395232">
                <a:tc>
                  <a:txBody>
                    <a:bodyPr/>
                    <a:lstStyle/>
                    <a:p>
                      <a:pPr algn="l"/>
                      <a:r>
                        <a:rPr lang="en-US" altLang="zh-CN" dirty="0" smtClean="0"/>
                        <a:t>Middle School </a:t>
                      </a:r>
                      <a:r>
                        <a:rPr lang="zh-CN" altLang="en-US" dirty="0" smtClean="0"/>
                        <a:t>中级配套</a:t>
                      </a:r>
                      <a:endParaRPr lang="en-US" dirty="0"/>
                    </a:p>
                  </a:txBody>
                  <a:tcPr/>
                </a:tc>
                <a:tc>
                  <a:txBody>
                    <a:bodyPr/>
                    <a:lstStyle/>
                    <a:p>
                      <a:pPr algn="ctr"/>
                      <a:r>
                        <a:rPr lang="en-US" dirty="0" smtClean="0"/>
                        <a:t>5,000</a:t>
                      </a:r>
                      <a:endParaRPr lang="en-US" dirty="0"/>
                    </a:p>
                  </a:txBody>
                  <a:tcPr/>
                </a:tc>
                <a:tc>
                  <a:txBody>
                    <a:bodyPr/>
                    <a:lstStyle/>
                    <a:p>
                      <a:pPr algn="ctr"/>
                      <a:r>
                        <a:rPr lang="en-US" dirty="0" smtClean="0"/>
                        <a:t>+3,000</a:t>
                      </a:r>
                      <a:endParaRPr lang="en-US" dirty="0"/>
                    </a:p>
                  </a:txBody>
                  <a:tcPr/>
                </a:tc>
                <a:tc>
                  <a:txBody>
                    <a:bodyPr/>
                    <a:lstStyle/>
                    <a:p>
                      <a:pPr algn="ctr"/>
                      <a:r>
                        <a:rPr lang="en-US" dirty="0" smtClean="0"/>
                        <a:t>1000</a:t>
                      </a:r>
                      <a:r>
                        <a:rPr lang="zh-CN" altLang="en-US" dirty="0" smtClean="0"/>
                        <a:t>手</a:t>
                      </a:r>
                      <a:endParaRPr lang="en-US" dirty="0"/>
                    </a:p>
                  </a:txBody>
                  <a:tcPr/>
                </a:tc>
              </a:tr>
              <a:tr h="395232">
                <a:tc>
                  <a:txBody>
                    <a:bodyPr/>
                    <a:lstStyle/>
                    <a:p>
                      <a:pPr algn="l"/>
                      <a:r>
                        <a:rPr lang="en-US" altLang="zh-CN" dirty="0" smtClean="0"/>
                        <a:t>High School </a:t>
                      </a:r>
                      <a:r>
                        <a:rPr lang="zh-CN" altLang="en-US" dirty="0" smtClean="0"/>
                        <a:t>高级配套</a:t>
                      </a:r>
                      <a:endParaRPr lang="en-US" dirty="0"/>
                    </a:p>
                  </a:txBody>
                  <a:tcPr/>
                </a:tc>
                <a:tc>
                  <a:txBody>
                    <a:bodyPr/>
                    <a:lstStyle/>
                    <a:p>
                      <a:pPr algn="ctr"/>
                      <a:r>
                        <a:rPr lang="en-US" dirty="0" smtClean="0"/>
                        <a:t>10,000</a:t>
                      </a:r>
                      <a:endParaRPr lang="en-US" dirty="0"/>
                    </a:p>
                  </a:txBody>
                  <a:tcPr/>
                </a:tc>
                <a:tc>
                  <a:txBody>
                    <a:bodyPr/>
                    <a:lstStyle/>
                    <a:p>
                      <a:pPr algn="ctr"/>
                      <a:r>
                        <a:rPr lang="en-US" dirty="0" smtClean="0"/>
                        <a:t>+10,000</a:t>
                      </a:r>
                      <a:endParaRPr lang="en-US" dirty="0"/>
                    </a:p>
                  </a:txBody>
                  <a:tcPr/>
                </a:tc>
                <a:tc>
                  <a:txBody>
                    <a:bodyPr/>
                    <a:lstStyle/>
                    <a:p>
                      <a:pPr algn="ctr"/>
                      <a:r>
                        <a:rPr lang="en-US" dirty="0" smtClean="0"/>
                        <a:t>2000</a:t>
                      </a:r>
                      <a:r>
                        <a:rPr lang="zh-CN" altLang="en-US" dirty="0" smtClean="0"/>
                        <a:t>手</a:t>
                      </a:r>
                      <a:endParaRPr lang="en-US" dirty="0"/>
                    </a:p>
                  </a:txBody>
                  <a:tcPr/>
                </a:tc>
              </a:tr>
            </a:tbl>
          </a:graphicData>
        </a:graphic>
      </p:graphicFrame>
      <p:sp>
        <p:nvSpPr>
          <p:cNvPr id="5" name="TextBox 4"/>
          <p:cNvSpPr txBox="1"/>
          <p:nvPr/>
        </p:nvSpPr>
        <p:spPr>
          <a:xfrm>
            <a:off x="4333828" y="116632"/>
            <a:ext cx="4527201" cy="1815882"/>
          </a:xfrm>
          <a:prstGeom prst="rect">
            <a:avLst/>
          </a:prstGeom>
          <a:noFill/>
        </p:spPr>
        <p:txBody>
          <a:bodyPr wrap="none">
            <a:spAutoFit/>
          </a:bodyPr>
          <a:lstStyle/>
          <a:p>
            <a:pPr algn="ctr" fontAlgn="auto">
              <a:spcBef>
                <a:spcPts val="0"/>
              </a:spcBef>
              <a:spcAft>
                <a:spcPts val="0"/>
              </a:spcAft>
              <a:defRPr/>
            </a:pPr>
            <a:r>
              <a:rPr lang="en-US" altLang="zh-CN" sz="3200" b="1" dirty="0" err="1" smtClean="0">
                <a:ln>
                  <a:solidFill>
                    <a:schemeClr val="accent1">
                      <a:lumMod val="75000"/>
                    </a:schemeClr>
                  </a:solidFill>
                </a:ln>
                <a:solidFill>
                  <a:schemeClr val="bg1"/>
                </a:solidFill>
                <a:effectLst>
                  <a:glow rad="63500">
                    <a:schemeClr val="tx1">
                      <a:alpha val="40000"/>
                    </a:schemeClr>
                  </a:glow>
                  <a:outerShdw blurRad="38100" dist="38100" dir="2700000" algn="tl">
                    <a:srgbClr val="000000">
                      <a:alpha val="43137"/>
                    </a:srgbClr>
                  </a:outerShdw>
                </a:effectLst>
              </a:rPr>
              <a:t>Forex</a:t>
            </a:r>
            <a:r>
              <a:rPr lang="en-US" altLang="zh-CN" sz="3200" b="1" dirty="0" smtClean="0">
                <a:ln>
                  <a:solidFill>
                    <a:schemeClr val="accent1">
                      <a:lumMod val="75000"/>
                    </a:schemeClr>
                  </a:solidFill>
                </a:ln>
                <a:solidFill>
                  <a:schemeClr val="bg1"/>
                </a:solidFill>
                <a:effectLst>
                  <a:glow rad="63500">
                    <a:schemeClr val="tx1">
                      <a:alpha val="40000"/>
                    </a:schemeClr>
                  </a:glow>
                  <a:outerShdw blurRad="38100" dist="38100" dir="2700000" algn="tl">
                    <a:srgbClr val="000000">
                      <a:alpha val="43137"/>
                    </a:srgbClr>
                  </a:outerShdw>
                </a:effectLst>
              </a:rPr>
              <a:t> Bonus Promotion</a:t>
            </a:r>
          </a:p>
          <a:p>
            <a:pPr algn="ctr" fontAlgn="auto">
              <a:spcBef>
                <a:spcPts val="0"/>
              </a:spcBef>
              <a:spcAft>
                <a:spcPts val="0"/>
              </a:spcAft>
              <a:defRPr/>
            </a:pPr>
            <a:r>
              <a:rPr lang="zh-CN" altLang="en-US" sz="3200" b="1" dirty="0">
                <a:ln>
                  <a:solidFill>
                    <a:schemeClr val="accent1">
                      <a:lumMod val="75000"/>
                    </a:schemeClr>
                  </a:solidFill>
                </a:ln>
                <a:solidFill>
                  <a:schemeClr val="bg1"/>
                </a:solidFill>
                <a:effectLst>
                  <a:glow rad="63500">
                    <a:schemeClr val="tx1">
                      <a:alpha val="40000"/>
                    </a:schemeClr>
                  </a:glow>
                  <a:outerShdw blurRad="38100" dist="38100" dir="2700000" algn="tl">
                    <a:srgbClr val="000000">
                      <a:alpha val="43137"/>
                    </a:srgbClr>
                  </a:outerShdw>
                </a:effectLst>
              </a:rPr>
              <a:t>外汇点数优惠</a:t>
            </a:r>
          </a:p>
          <a:p>
            <a:pPr algn="ctr" fontAlgn="auto">
              <a:spcBef>
                <a:spcPts val="0"/>
              </a:spcBef>
              <a:spcAft>
                <a:spcPts val="0"/>
              </a:spcAft>
              <a:defRPr/>
            </a:pPr>
            <a:endParaRPr lang="en-US" altLang="zh-CN" sz="4800" b="1" dirty="0">
              <a:solidFill>
                <a:schemeClr val="bg1"/>
              </a:solidFill>
              <a:effectLst>
                <a:glow rad="63500">
                  <a:schemeClr val="tx1">
                    <a:alpha val="40000"/>
                  </a:schemeClr>
                </a:glow>
                <a:outerShdw blurRad="38100" dist="38100" dir="2700000" algn="tl">
                  <a:srgbClr val="000000">
                    <a:alpha val="43137"/>
                  </a:srgbClr>
                </a:outerShdw>
              </a:effectLst>
              <a:latin typeface="+mn-lt"/>
              <a:cs typeface="+mn-cs"/>
            </a:endParaRPr>
          </a:p>
        </p:txBody>
      </p:sp>
      <p:sp>
        <p:nvSpPr>
          <p:cNvPr id="12" name="Rectangle 11"/>
          <p:cNvSpPr/>
          <p:nvPr/>
        </p:nvSpPr>
        <p:spPr>
          <a:xfrm>
            <a:off x="495577" y="4581128"/>
            <a:ext cx="8622873" cy="1384995"/>
          </a:xfrm>
          <a:prstGeom prst="rect">
            <a:avLst/>
          </a:prstGeom>
        </p:spPr>
        <p:txBody>
          <a:bodyPr wrap="none">
            <a:spAutoFit/>
          </a:bodyPr>
          <a:lstStyle/>
          <a:p>
            <a:pPr marL="285750" indent="-285750">
              <a:buFont typeface="Arial" pitchFamily="34" charset="0"/>
              <a:buChar char="•"/>
            </a:pPr>
            <a:r>
              <a:rPr lang="en-US" altLang="zh-CN" sz="1400" dirty="0" smtClean="0"/>
              <a:t>USD1 : 1 </a:t>
            </a:r>
            <a:r>
              <a:rPr lang="en-US" altLang="zh-CN" sz="1400" dirty="0" err="1" smtClean="0"/>
              <a:t>Forex</a:t>
            </a:r>
            <a:r>
              <a:rPr lang="en-US" altLang="zh-CN" sz="1400" dirty="0" smtClean="0"/>
              <a:t> Point 1</a:t>
            </a:r>
            <a:r>
              <a:rPr lang="zh-CN" altLang="en-US" sz="1400" dirty="0" smtClean="0"/>
              <a:t>个外汇点数相等于</a:t>
            </a:r>
            <a:r>
              <a:rPr lang="en-US" altLang="zh-CN" sz="1400" dirty="0" smtClean="0"/>
              <a:t>1</a:t>
            </a:r>
            <a:r>
              <a:rPr lang="zh-CN" altLang="en-US" sz="1400" dirty="0" smtClean="0"/>
              <a:t>美元</a:t>
            </a:r>
            <a:endParaRPr lang="en-US" altLang="zh-CN" sz="1400" dirty="0" smtClean="0"/>
          </a:p>
          <a:p>
            <a:pPr marL="285750" indent="-285750">
              <a:buFont typeface="Arial" pitchFamily="34" charset="0"/>
              <a:buChar char="•"/>
            </a:pPr>
            <a:endParaRPr lang="en-US" altLang="zh-CN" sz="1400" dirty="0"/>
          </a:p>
          <a:p>
            <a:pPr marL="285750" indent="-285750">
              <a:buFont typeface="Arial" pitchFamily="34" charset="0"/>
              <a:buChar char="•"/>
            </a:pPr>
            <a:r>
              <a:rPr lang="en-US" altLang="zh-CN" sz="1400" dirty="0" smtClean="0"/>
              <a:t>**Each package must achieve the required no of lots (the minimum lot traded) in order </a:t>
            </a:r>
          </a:p>
          <a:p>
            <a:r>
              <a:rPr lang="en-US" altLang="zh-CN" sz="1400" dirty="0"/>
              <a:t> </a:t>
            </a:r>
            <a:r>
              <a:rPr lang="en-US" altLang="zh-CN" sz="1400" dirty="0" smtClean="0"/>
              <a:t>  to WITHDRAW all the fund in the account </a:t>
            </a:r>
          </a:p>
          <a:p>
            <a:r>
              <a:rPr lang="zh-CN" altLang="en-US" sz="1400" dirty="0" smtClean="0"/>
              <a:t>   </a:t>
            </a:r>
            <a:r>
              <a:rPr lang="en-US" altLang="zh-CN" sz="1400" dirty="0" smtClean="0"/>
              <a:t>**</a:t>
            </a:r>
            <a:r>
              <a:rPr lang="zh-CN" altLang="en-US" sz="1400" dirty="0" smtClean="0"/>
              <a:t>每个配套必须交易特定的次数（最低交易次数），方能取得全额的总投资回酬（投资额</a:t>
            </a:r>
            <a:r>
              <a:rPr lang="en-US" altLang="zh-CN" sz="1400" dirty="0" smtClean="0"/>
              <a:t>+</a:t>
            </a:r>
            <a:r>
              <a:rPr lang="zh-CN" altLang="en-US" sz="1400" dirty="0" smtClean="0"/>
              <a:t>优惠点数）。</a:t>
            </a:r>
            <a:endParaRPr lang="en-US" altLang="zh-CN" sz="1400" dirty="0" smtClean="0"/>
          </a:p>
          <a:p>
            <a:endParaRPr lang="en-US" sz="1400" dirty="0" smtClean="0"/>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3131840" cy="1282862"/>
          </a:xfrm>
          <a:prstGeom prst="rect">
            <a:avLst/>
          </a:prstGeom>
        </p:spPr>
      </p:pic>
      <p:sp>
        <p:nvSpPr>
          <p:cNvPr id="3" name="Rectangle 2"/>
          <p:cNvSpPr/>
          <p:nvPr/>
        </p:nvSpPr>
        <p:spPr>
          <a:xfrm>
            <a:off x="395536" y="1563182"/>
            <a:ext cx="3651384" cy="369332"/>
          </a:xfrm>
          <a:prstGeom prst="rect">
            <a:avLst/>
          </a:prstGeom>
        </p:spPr>
        <p:txBody>
          <a:bodyPr wrap="none">
            <a:spAutoFit/>
          </a:bodyPr>
          <a:lstStyle/>
          <a:p>
            <a:r>
              <a:rPr lang="en-US" dirty="0" err="1">
                <a:solidFill>
                  <a:schemeClr val="accent2">
                    <a:lumMod val="75000"/>
                  </a:schemeClr>
                </a:solidFill>
                <a:latin typeface="Haettenschweiler" pitchFamily="34" charset="0"/>
              </a:rPr>
              <a:t>MaximTrade</a:t>
            </a:r>
            <a:r>
              <a:rPr lang="en-US" dirty="0">
                <a:solidFill>
                  <a:schemeClr val="accent2">
                    <a:lumMod val="75000"/>
                  </a:schemeClr>
                </a:solidFill>
                <a:latin typeface="Haettenschweiler" pitchFamily="34" charset="0"/>
              </a:rPr>
              <a:t> Executor</a:t>
            </a:r>
            <a:r>
              <a:rPr lang="en-US" dirty="0">
                <a:solidFill>
                  <a:schemeClr val="accent2">
                    <a:lumMod val="75000"/>
                  </a:schemeClr>
                </a:solidFill>
                <a:latin typeface="Arial"/>
                <a:cs typeface="Arial"/>
              </a:rPr>
              <a:t>™ </a:t>
            </a:r>
            <a:r>
              <a:rPr lang="zh-CN" altLang="en-US" dirty="0">
                <a:solidFill>
                  <a:schemeClr val="accent2">
                    <a:lumMod val="75000"/>
                  </a:schemeClr>
                </a:solidFill>
                <a:latin typeface="Arial"/>
                <a:cs typeface="Arial"/>
              </a:rPr>
              <a:t>交易软件</a:t>
            </a:r>
            <a:endParaRPr lang="en-SG" dirty="0">
              <a:solidFill>
                <a:schemeClr val="accent2">
                  <a:lumMod val="75000"/>
                </a:schemeClr>
              </a:solidFill>
              <a:latin typeface="Haettenschweiler" pitchFamily="34" charset="0"/>
            </a:endParaRPr>
          </a:p>
        </p:txBody>
      </p:sp>
    </p:spTree>
    <p:extLst>
      <p:ext uri="{BB962C8B-B14F-4D97-AF65-F5344CB8AC3E}">
        <p14:creationId xmlns:p14="http://schemas.microsoft.com/office/powerpoint/2010/main" val="39571901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8497"/>
            <a:ext cx="8229600" cy="990600"/>
          </a:xfrm>
        </p:spPr>
        <p:txBody>
          <a:bodyPr/>
          <a:lstStyle/>
          <a:p>
            <a:r>
              <a:rPr lang="en-US" dirty="0" smtClean="0"/>
              <a:t>NOTE:</a:t>
            </a:r>
            <a:endParaRPr lang="en-US" dirty="0"/>
          </a:p>
        </p:txBody>
      </p:sp>
      <p:sp>
        <p:nvSpPr>
          <p:cNvPr id="3" name="Content Placeholder 2"/>
          <p:cNvSpPr>
            <a:spLocks noGrp="1"/>
          </p:cNvSpPr>
          <p:nvPr>
            <p:ph sz="quarter" idx="1"/>
          </p:nvPr>
        </p:nvSpPr>
        <p:spPr>
          <a:xfrm>
            <a:off x="467544" y="1268760"/>
            <a:ext cx="8352928" cy="6098232"/>
          </a:xfrm>
        </p:spPr>
        <p:txBody>
          <a:bodyPr>
            <a:noAutofit/>
          </a:bodyPr>
          <a:lstStyle/>
          <a:p>
            <a:r>
              <a:rPr lang="en-US" sz="1400" b="1" dirty="0" smtClean="0"/>
              <a:t>Every package has OWN Live MT4 Account ID</a:t>
            </a:r>
          </a:p>
          <a:p>
            <a:pPr lvl="1"/>
            <a:r>
              <a:rPr lang="en-US" sz="1400" dirty="0" smtClean="0"/>
              <a:t>Deposit (Initial Point) appear in the </a:t>
            </a:r>
            <a:r>
              <a:rPr lang="en-US" sz="1400" b="1" dirty="0" smtClean="0"/>
              <a:t>MT4 BALANCE</a:t>
            </a:r>
          </a:p>
          <a:p>
            <a:pPr lvl="1"/>
            <a:r>
              <a:rPr lang="en-US" sz="1400" dirty="0" smtClean="0"/>
              <a:t>Bonus Point appear in the </a:t>
            </a:r>
            <a:r>
              <a:rPr lang="en-US" sz="1400" b="1" dirty="0" smtClean="0"/>
              <a:t>MT4 CREDIT</a:t>
            </a:r>
          </a:p>
          <a:p>
            <a:endParaRPr lang="en-US" sz="1400" dirty="0" smtClean="0">
              <a:solidFill>
                <a:schemeClr val="tx1"/>
              </a:solidFill>
            </a:endParaRPr>
          </a:p>
          <a:p>
            <a:r>
              <a:rPr lang="en-US" sz="1400" dirty="0" smtClean="0">
                <a:solidFill>
                  <a:schemeClr val="tx1"/>
                </a:solidFill>
              </a:rPr>
              <a:t>One </a:t>
            </a:r>
            <a:r>
              <a:rPr lang="en-US" sz="1400" b="1" dirty="0">
                <a:solidFill>
                  <a:schemeClr val="tx1"/>
                </a:solidFill>
              </a:rPr>
              <a:t>name can purchase multiple a/c</a:t>
            </a:r>
            <a:r>
              <a:rPr lang="en-US" sz="1400" dirty="0">
                <a:solidFill>
                  <a:schemeClr val="tx1"/>
                </a:solidFill>
              </a:rPr>
              <a:t> with different user </a:t>
            </a:r>
            <a:r>
              <a:rPr lang="en-US" sz="1400" dirty="0" smtClean="0">
                <a:solidFill>
                  <a:schemeClr val="tx1"/>
                </a:solidFill>
              </a:rPr>
              <a:t>name (Different </a:t>
            </a:r>
            <a:r>
              <a:rPr lang="en-US" sz="1400" dirty="0">
                <a:solidFill>
                  <a:schemeClr val="tx1"/>
                </a:solidFill>
              </a:rPr>
              <a:t>MT4 </a:t>
            </a:r>
            <a:r>
              <a:rPr lang="en-US" sz="1400" dirty="0" smtClean="0">
                <a:solidFill>
                  <a:schemeClr val="tx1"/>
                </a:solidFill>
              </a:rPr>
              <a:t>ID will be given)</a:t>
            </a:r>
          </a:p>
          <a:p>
            <a:endParaRPr lang="en-US" sz="1400" dirty="0" smtClean="0"/>
          </a:p>
          <a:p>
            <a:r>
              <a:rPr lang="en-US" sz="1400" b="1" dirty="0" smtClean="0"/>
              <a:t>Position Upgrading</a:t>
            </a:r>
          </a:p>
          <a:p>
            <a:pPr lvl="1"/>
            <a:r>
              <a:rPr lang="en-US" sz="1400" b="1" dirty="0" smtClean="0">
                <a:solidFill>
                  <a:schemeClr val="tx1"/>
                </a:solidFill>
              </a:rPr>
              <a:t>Upgrade same a/c with New Package Purchase </a:t>
            </a:r>
            <a:r>
              <a:rPr lang="en-US" sz="1400" dirty="0" smtClean="0">
                <a:solidFill>
                  <a:schemeClr val="tx1"/>
                </a:solidFill>
              </a:rPr>
              <a:t>can be </a:t>
            </a:r>
            <a:r>
              <a:rPr lang="en-US" sz="1400" dirty="0">
                <a:solidFill>
                  <a:schemeClr val="tx1"/>
                </a:solidFill>
              </a:rPr>
              <a:t>done </a:t>
            </a:r>
            <a:r>
              <a:rPr lang="en-US" sz="1400" dirty="0" smtClean="0">
                <a:solidFill>
                  <a:schemeClr val="tx1"/>
                </a:solidFill>
              </a:rPr>
              <a:t>within </a:t>
            </a:r>
            <a:r>
              <a:rPr lang="en-US" sz="1400" dirty="0">
                <a:solidFill>
                  <a:schemeClr val="tx1"/>
                </a:solidFill>
              </a:rPr>
              <a:t>60 days from the </a:t>
            </a:r>
            <a:r>
              <a:rPr lang="en-US" sz="1400" dirty="0" smtClean="0">
                <a:solidFill>
                  <a:schemeClr val="tx1"/>
                </a:solidFill>
              </a:rPr>
              <a:t>joined date (New MT4 ID will be given)</a:t>
            </a:r>
          </a:p>
          <a:p>
            <a:pPr lvl="1"/>
            <a:endParaRPr lang="en-US" sz="1400" dirty="0">
              <a:solidFill>
                <a:schemeClr val="tx1"/>
              </a:solidFill>
            </a:endParaRPr>
          </a:p>
          <a:p>
            <a:r>
              <a:rPr lang="en-US" sz="1400" b="1" dirty="0" smtClean="0">
                <a:solidFill>
                  <a:schemeClr val="tx1"/>
                </a:solidFill>
              </a:rPr>
              <a:t>Interruption</a:t>
            </a:r>
          </a:p>
          <a:p>
            <a:pPr lvl="1"/>
            <a:r>
              <a:rPr lang="en-US" sz="1400" dirty="0" smtClean="0">
                <a:solidFill>
                  <a:schemeClr val="tx1"/>
                </a:solidFill>
              </a:rPr>
              <a:t>The MT4 a/c can be </a:t>
            </a:r>
            <a:r>
              <a:rPr lang="en-US" sz="1400" b="1" dirty="0" smtClean="0">
                <a:solidFill>
                  <a:schemeClr val="tx1"/>
                </a:solidFill>
              </a:rPr>
              <a:t>interrupted</a:t>
            </a:r>
            <a:r>
              <a:rPr lang="en-US" sz="1400" dirty="0" smtClean="0">
                <a:solidFill>
                  <a:schemeClr val="tx1"/>
                </a:solidFill>
              </a:rPr>
              <a:t> for SELF TRADING.</a:t>
            </a:r>
          </a:p>
          <a:p>
            <a:pPr marL="0" indent="0">
              <a:buNone/>
            </a:pPr>
            <a:endParaRPr lang="en-US" sz="1400" dirty="0" smtClean="0">
              <a:solidFill>
                <a:schemeClr val="tx1"/>
              </a:solidFill>
            </a:endParaRPr>
          </a:p>
          <a:p>
            <a:r>
              <a:rPr lang="en-US" sz="1400" b="1" dirty="0" smtClean="0">
                <a:solidFill>
                  <a:schemeClr val="tx1"/>
                </a:solidFill>
              </a:rPr>
              <a:t>Refund Policy</a:t>
            </a:r>
          </a:p>
          <a:p>
            <a:pPr lvl="1"/>
            <a:r>
              <a:rPr lang="en-US" sz="1400" dirty="0" smtClean="0">
                <a:solidFill>
                  <a:schemeClr val="tx1"/>
                </a:solidFill>
              </a:rPr>
              <a:t>Package is </a:t>
            </a:r>
            <a:r>
              <a:rPr lang="en-US" sz="1400" b="1" dirty="0" smtClean="0">
                <a:solidFill>
                  <a:schemeClr val="tx1"/>
                </a:solidFill>
              </a:rPr>
              <a:t>refundable within 30 day </a:t>
            </a:r>
            <a:r>
              <a:rPr lang="en-US" sz="1400" dirty="0" smtClean="0">
                <a:solidFill>
                  <a:schemeClr val="tx1"/>
                </a:solidFill>
              </a:rPr>
              <a:t>from the joined date with </a:t>
            </a:r>
            <a:r>
              <a:rPr lang="en-US" sz="1400" b="1" dirty="0" smtClean="0">
                <a:solidFill>
                  <a:schemeClr val="tx1"/>
                </a:solidFill>
              </a:rPr>
              <a:t>TERMINATION OF ACCOUNT</a:t>
            </a:r>
            <a:r>
              <a:rPr lang="en-US" sz="1400" dirty="0" smtClean="0">
                <a:solidFill>
                  <a:schemeClr val="tx1"/>
                </a:solidFill>
              </a:rPr>
              <a:t>.</a:t>
            </a:r>
          </a:p>
          <a:p>
            <a:pPr lvl="1"/>
            <a:r>
              <a:rPr lang="en-US" sz="1400" dirty="0" smtClean="0"/>
              <a:t>The </a:t>
            </a:r>
            <a:r>
              <a:rPr lang="en-US" sz="1400" dirty="0"/>
              <a:t>refund will be </a:t>
            </a:r>
            <a:r>
              <a:rPr lang="en-US" sz="1400" b="1" dirty="0" smtClean="0"/>
              <a:t>50</a:t>
            </a:r>
            <a:r>
              <a:rPr lang="en-US" sz="1400" b="1" dirty="0"/>
              <a:t>% of the purchase </a:t>
            </a:r>
            <a:r>
              <a:rPr lang="en-US" sz="1400" b="1" dirty="0" smtClean="0"/>
              <a:t>package </a:t>
            </a:r>
            <a:r>
              <a:rPr lang="en-US" sz="1400" dirty="0" smtClean="0"/>
              <a:t>(All the trading profit will be forfeited) </a:t>
            </a:r>
            <a:r>
              <a:rPr lang="en-US" sz="1400" b="1" dirty="0" smtClean="0"/>
              <a:t>after deduct all bonus paid </a:t>
            </a:r>
            <a:r>
              <a:rPr lang="en-US" sz="1400" dirty="0" smtClean="0"/>
              <a:t>to the account.</a:t>
            </a:r>
            <a:endParaRPr lang="en-US" sz="1400" dirty="0"/>
          </a:p>
          <a:p>
            <a:pPr lvl="1"/>
            <a:endParaRPr lang="en-US" sz="1400" dirty="0" smtClean="0">
              <a:solidFill>
                <a:schemeClr val="tx1"/>
              </a:solidFill>
            </a:endParaRPr>
          </a:p>
          <a:p>
            <a:pPr lvl="1"/>
            <a:endParaRPr lang="en-US" sz="1600" dirty="0">
              <a:solidFill>
                <a:schemeClr val="tx1"/>
              </a:solidFill>
            </a:endParaRPr>
          </a:p>
          <a:p>
            <a:pPr lvl="1"/>
            <a:endParaRPr lang="en-US" sz="1600" dirty="0" smtClean="0">
              <a:solidFill>
                <a:schemeClr val="tx1"/>
              </a:solidFill>
            </a:endParaRPr>
          </a:p>
          <a:p>
            <a:endParaRPr lang="en-US" sz="1600" dirty="0">
              <a:solidFill>
                <a:schemeClr val="tx1"/>
              </a:solidFill>
            </a:endParaRPr>
          </a:p>
          <a:p>
            <a:pPr marL="274320" lvl="1" indent="0">
              <a:buNone/>
            </a:pPr>
            <a:r>
              <a:rPr lang="en-US" sz="1600" dirty="0" smtClean="0"/>
              <a:t> </a:t>
            </a:r>
          </a:p>
        </p:txBody>
      </p:sp>
    </p:spTree>
    <p:extLst>
      <p:ext uri="{BB962C8B-B14F-4D97-AF65-F5344CB8AC3E}">
        <p14:creationId xmlns:p14="http://schemas.microsoft.com/office/powerpoint/2010/main" val="9101248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1485849395"/>
              </p:ext>
            </p:extLst>
          </p:nvPr>
        </p:nvGraphicFramePr>
        <p:xfrm>
          <a:off x="386040" y="2095499"/>
          <a:ext cx="8424528" cy="1868429"/>
        </p:xfrm>
        <a:graphic>
          <a:graphicData uri="http://schemas.openxmlformats.org/drawingml/2006/table">
            <a:tbl>
              <a:tblPr firstRow="1" bandRow="1">
                <a:tableStyleId>{5C22544A-7EE6-4342-B048-85BDC9FD1C3A}</a:tableStyleId>
              </a:tblPr>
              <a:tblGrid>
                <a:gridCol w="3793990"/>
                <a:gridCol w="1894642"/>
                <a:gridCol w="2735896"/>
              </a:tblGrid>
              <a:tr h="337803">
                <a:tc>
                  <a:txBody>
                    <a:bodyPr/>
                    <a:lstStyle/>
                    <a:p>
                      <a:pPr algn="ctr"/>
                      <a:r>
                        <a:rPr lang="en-US" altLang="zh-CN" dirty="0" smtClean="0"/>
                        <a:t>Package</a:t>
                      </a:r>
                      <a:r>
                        <a:rPr lang="en-US" altLang="zh-CN" baseline="0" dirty="0" smtClean="0"/>
                        <a:t> </a:t>
                      </a:r>
                    </a:p>
                    <a:p>
                      <a:pPr algn="ctr"/>
                      <a:r>
                        <a:rPr lang="zh-CN" altLang="en-US" dirty="0" smtClean="0"/>
                        <a:t>配套</a:t>
                      </a:r>
                      <a:endParaRPr lang="en-US" dirty="0"/>
                    </a:p>
                  </a:txBody>
                  <a:tcPr/>
                </a:tc>
                <a:tc>
                  <a:txBody>
                    <a:bodyPr/>
                    <a:lstStyle/>
                    <a:p>
                      <a:pPr algn="ctr"/>
                      <a:r>
                        <a:rPr lang="en-US" dirty="0" smtClean="0"/>
                        <a:t>Entry (USD) </a:t>
                      </a:r>
                      <a:r>
                        <a:rPr lang="zh-CN" altLang="en-US" dirty="0" smtClean="0"/>
                        <a:t> </a:t>
                      </a:r>
                      <a:endParaRPr lang="en-US" altLang="zh-CN" dirty="0" smtClean="0"/>
                    </a:p>
                    <a:p>
                      <a:pPr algn="ctr"/>
                      <a:r>
                        <a:rPr lang="zh-CN" altLang="en-US" dirty="0" smtClean="0"/>
                        <a:t>金额</a:t>
                      </a:r>
                      <a:r>
                        <a:rPr lang="zh-CN" altLang="en-US" baseline="0" dirty="0" smtClean="0"/>
                        <a:t>（美元）</a:t>
                      </a:r>
                      <a:endParaRPr lang="en-US" dirty="0"/>
                    </a:p>
                  </a:txBody>
                  <a:tcPr/>
                </a:tc>
                <a:tc>
                  <a:txBody>
                    <a:bodyPr/>
                    <a:lstStyle/>
                    <a:p>
                      <a:pPr algn="ctr"/>
                      <a:r>
                        <a:rPr lang="en-US" sz="1400" dirty="0" smtClean="0"/>
                        <a:t>Maximum Investment Amount(USD)</a:t>
                      </a:r>
                    </a:p>
                    <a:p>
                      <a:pPr algn="ctr"/>
                      <a:r>
                        <a:rPr lang="zh-CN" altLang="en-US" sz="1400" dirty="0" smtClean="0"/>
                        <a:t>最大投资额 </a:t>
                      </a:r>
                      <a:r>
                        <a:rPr lang="en-US" altLang="zh-CN" sz="1400" dirty="0" smtClean="0"/>
                        <a:t>(</a:t>
                      </a:r>
                      <a:r>
                        <a:rPr lang="zh-CN" altLang="en-US" sz="1400" dirty="0" smtClean="0"/>
                        <a:t>美元）</a:t>
                      </a:r>
                      <a:endParaRPr lang="en-US" sz="1400" dirty="0"/>
                    </a:p>
                  </a:txBody>
                  <a:tcPr/>
                </a:tc>
              </a:tr>
              <a:tr h="405389">
                <a:tc>
                  <a:txBody>
                    <a:bodyPr/>
                    <a:lstStyle/>
                    <a:p>
                      <a:pPr algn="l"/>
                      <a:r>
                        <a:rPr lang="en-US" altLang="zh-CN" dirty="0" smtClean="0"/>
                        <a:t>Elementary School </a:t>
                      </a:r>
                      <a:r>
                        <a:rPr lang="zh-CN" altLang="en-US" dirty="0" smtClean="0"/>
                        <a:t>初级配套</a:t>
                      </a:r>
                      <a:endParaRPr lang="en-US" dirty="0"/>
                    </a:p>
                  </a:txBody>
                  <a:tcPr/>
                </a:tc>
                <a:tc>
                  <a:txBody>
                    <a:bodyPr/>
                    <a:lstStyle/>
                    <a:p>
                      <a:pPr algn="ctr"/>
                      <a:r>
                        <a:rPr lang="en-US" dirty="0" smtClean="0"/>
                        <a:t>1,000</a:t>
                      </a:r>
                      <a:endParaRPr lang="en-US" dirty="0"/>
                    </a:p>
                  </a:txBody>
                  <a:tcPr/>
                </a:tc>
                <a:tc>
                  <a:txBody>
                    <a:bodyPr/>
                    <a:lstStyle/>
                    <a:p>
                      <a:pPr algn="ctr"/>
                      <a:r>
                        <a:rPr lang="en-US" dirty="0" smtClean="0"/>
                        <a:t>Up to </a:t>
                      </a:r>
                      <a:r>
                        <a:rPr lang="zh-CN" altLang="en-US" dirty="0" smtClean="0"/>
                        <a:t>到</a:t>
                      </a:r>
                      <a:r>
                        <a:rPr lang="en-US" dirty="0" smtClean="0"/>
                        <a:t> 5,000</a:t>
                      </a:r>
                      <a:endParaRPr lang="en-US" dirty="0"/>
                    </a:p>
                  </a:txBody>
                  <a:tcPr/>
                </a:tc>
              </a:tr>
              <a:tr h="337803">
                <a:tc>
                  <a:txBody>
                    <a:bodyPr/>
                    <a:lstStyle/>
                    <a:p>
                      <a:pPr algn="l"/>
                      <a:r>
                        <a:rPr lang="en-US" altLang="zh-CN" dirty="0" smtClean="0"/>
                        <a:t>Middle School </a:t>
                      </a:r>
                      <a:r>
                        <a:rPr lang="zh-CN" altLang="en-US" dirty="0" smtClean="0"/>
                        <a:t>中级配套</a:t>
                      </a:r>
                      <a:endParaRPr lang="en-US" dirty="0"/>
                    </a:p>
                  </a:txBody>
                  <a:tcPr/>
                </a:tc>
                <a:tc>
                  <a:txBody>
                    <a:bodyPr/>
                    <a:lstStyle/>
                    <a:p>
                      <a:pPr algn="ctr"/>
                      <a:r>
                        <a:rPr lang="en-US" dirty="0" smtClean="0"/>
                        <a:t>5,000</a:t>
                      </a:r>
                      <a:endParaRPr lang="en-US" dirty="0"/>
                    </a:p>
                  </a:txBody>
                  <a:tcPr/>
                </a:tc>
                <a:tc>
                  <a:txBody>
                    <a:bodyPr/>
                    <a:lstStyle/>
                    <a:p>
                      <a:pPr algn="ctr"/>
                      <a:r>
                        <a:rPr lang="en-US" dirty="0" smtClean="0"/>
                        <a:t>Up to </a:t>
                      </a:r>
                      <a:r>
                        <a:rPr lang="zh-CN" altLang="en-US" dirty="0" smtClean="0"/>
                        <a:t>到 </a:t>
                      </a:r>
                      <a:r>
                        <a:rPr lang="en-US" dirty="0" smtClean="0"/>
                        <a:t>25,000</a:t>
                      </a:r>
                      <a:endParaRPr lang="en-US" dirty="0"/>
                    </a:p>
                  </a:txBody>
                  <a:tcPr/>
                </a:tc>
              </a:tr>
              <a:tr h="337803">
                <a:tc>
                  <a:txBody>
                    <a:bodyPr/>
                    <a:lstStyle/>
                    <a:p>
                      <a:pPr algn="l"/>
                      <a:r>
                        <a:rPr lang="en-US" altLang="zh-CN" dirty="0" smtClean="0"/>
                        <a:t>High School </a:t>
                      </a:r>
                      <a:r>
                        <a:rPr lang="zh-CN" altLang="en-US" dirty="0" smtClean="0"/>
                        <a:t>高级配套</a:t>
                      </a:r>
                      <a:endParaRPr lang="en-US" dirty="0"/>
                    </a:p>
                  </a:txBody>
                  <a:tcPr/>
                </a:tc>
                <a:tc>
                  <a:txBody>
                    <a:bodyPr/>
                    <a:lstStyle/>
                    <a:p>
                      <a:pPr algn="ctr"/>
                      <a:r>
                        <a:rPr lang="en-US" dirty="0" smtClean="0"/>
                        <a:t>10,000</a:t>
                      </a:r>
                      <a:endParaRPr lang="en-US" dirty="0"/>
                    </a:p>
                  </a:txBody>
                  <a:tcPr/>
                </a:tc>
                <a:tc>
                  <a:txBody>
                    <a:bodyPr/>
                    <a:lstStyle/>
                    <a:p>
                      <a:pPr algn="ctr"/>
                      <a:r>
                        <a:rPr lang="en-US" dirty="0" smtClean="0"/>
                        <a:t>Up to </a:t>
                      </a:r>
                      <a:r>
                        <a:rPr lang="zh-CN" altLang="en-US" dirty="0" smtClean="0"/>
                        <a:t>到 </a:t>
                      </a:r>
                      <a:r>
                        <a:rPr lang="en-US" dirty="0" smtClean="0"/>
                        <a:t>50,000</a:t>
                      </a:r>
                      <a:endParaRPr lang="en-US" dirty="0"/>
                    </a:p>
                  </a:txBody>
                  <a:tcPr/>
                </a:tc>
              </a:tr>
            </a:tbl>
          </a:graphicData>
        </a:graphic>
      </p:graphicFrame>
      <p:sp>
        <p:nvSpPr>
          <p:cNvPr id="5" name="TextBox 4"/>
          <p:cNvSpPr txBox="1"/>
          <p:nvPr/>
        </p:nvSpPr>
        <p:spPr>
          <a:xfrm>
            <a:off x="3544447" y="116632"/>
            <a:ext cx="5256567" cy="1692771"/>
          </a:xfrm>
          <a:prstGeom prst="rect">
            <a:avLst/>
          </a:prstGeom>
          <a:noFill/>
        </p:spPr>
        <p:txBody>
          <a:bodyPr wrap="none">
            <a:spAutoFit/>
          </a:bodyPr>
          <a:lstStyle/>
          <a:p>
            <a:pPr algn="ctr" fontAlgn="auto">
              <a:spcBef>
                <a:spcPts val="0"/>
              </a:spcBef>
              <a:spcAft>
                <a:spcPts val="0"/>
              </a:spcAft>
              <a:defRPr/>
            </a:pPr>
            <a:r>
              <a:rPr lang="en-US" altLang="zh-CN" sz="2800" b="1" dirty="0" smtClean="0">
                <a:ln>
                  <a:solidFill>
                    <a:schemeClr val="accent1">
                      <a:lumMod val="75000"/>
                    </a:schemeClr>
                  </a:solidFill>
                </a:ln>
                <a:solidFill>
                  <a:schemeClr val="bg1"/>
                </a:solidFill>
                <a:effectLst>
                  <a:glow rad="63500">
                    <a:schemeClr val="tx1">
                      <a:alpha val="40000"/>
                    </a:schemeClr>
                  </a:glow>
                  <a:outerShdw blurRad="38100" dist="38100" dir="2700000" algn="tl">
                    <a:srgbClr val="000000">
                      <a:alpha val="43137"/>
                    </a:srgbClr>
                  </a:outerShdw>
                </a:effectLst>
              </a:rPr>
              <a:t>Managed Fund - Maxim Gold FX</a:t>
            </a:r>
          </a:p>
          <a:p>
            <a:pPr algn="ctr" fontAlgn="auto">
              <a:spcBef>
                <a:spcPts val="0"/>
              </a:spcBef>
              <a:spcAft>
                <a:spcPts val="0"/>
              </a:spcAft>
              <a:defRPr/>
            </a:pPr>
            <a:r>
              <a:rPr lang="zh-CN" altLang="en-US" sz="2800" b="1" dirty="0">
                <a:ln>
                  <a:solidFill>
                    <a:schemeClr val="accent1">
                      <a:lumMod val="75000"/>
                    </a:schemeClr>
                  </a:solidFill>
                </a:ln>
                <a:solidFill>
                  <a:schemeClr val="bg1"/>
                </a:solidFill>
                <a:effectLst>
                  <a:glow rad="63500">
                    <a:schemeClr val="tx1">
                      <a:alpha val="40000"/>
                    </a:schemeClr>
                  </a:glow>
                  <a:outerShdw blurRad="38100" dist="38100" dir="2700000" algn="tl">
                    <a:srgbClr val="000000">
                      <a:alpha val="43137"/>
                    </a:srgbClr>
                  </a:outerShdw>
                </a:effectLst>
              </a:rPr>
              <a:t>美胜黄金外汇管理</a:t>
            </a:r>
            <a:r>
              <a:rPr lang="en-US" altLang="zh-CN" sz="2800" b="1" dirty="0" smtClean="0">
                <a:ln>
                  <a:solidFill>
                    <a:schemeClr val="accent1">
                      <a:lumMod val="75000"/>
                    </a:schemeClr>
                  </a:solidFill>
                </a:ln>
                <a:solidFill>
                  <a:schemeClr val="bg1"/>
                </a:solidFill>
                <a:effectLst>
                  <a:glow rad="63500">
                    <a:schemeClr val="tx1">
                      <a:alpha val="40000"/>
                    </a:schemeClr>
                  </a:glow>
                  <a:outerShdw blurRad="38100" dist="38100" dir="2700000" algn="tl">
                    <a:srgbClr val="000000">
                      <a:alpha val="43137"/>
                    </a:srgbClr>
                  </a:outerShdw>
                </a:effectLst>
              </a:rPr>
              <a:t> </a:t>
            </a:r>
            <a:endParaRPr lang="zh-CN" altLang="en-US" sz="2800" b="1" dirty="0" smtClean="0">
              <a:ln>
                <a:solidFill>
                  <a:schemeClr val="accent1">
                    <a:lumMod val="75000"/>
                  </a:schemeClr>
                </a:solidFill>
              </a:ln>
              <a:solidFill>
                <a:schemeClr val="bg1"/>
              </a:solidFill>
              <a:effectLst>
                <a:glow rad="63500">
                  <a:schemeClr val="tx1">
                    <a:alpha val="40000"/>
                  </a:schemeClr>
                </a:glow>
                <a:outerShdw blurRad="38100" dist="38100" dir="2700000" algn="tl">
                  <a:srgbClr val="000000">
                    <a:alpha val="43137"/>
                  </a:srgbClr>
                </a:outerShdw>
              </a:effectLst>
            </a:endParaRPr>
          </a:p>
          <a:p>
            <a:pPr algn="ctr" fontAlgn="auto">
              <a:spcBef>
                <a:spcPts val="0"/>
              </a:spcBef>
              <a:spcAft>
                <a:spcPts val="0"/>
              </a:spcAft>
              <a:defRPr/>
            </a:pPr>
            <a:endParaRPr lang="en-US" altLang="zh-CN" sz="4800" b="1" dirty="0">
              <a:solidFill>
                <a:schemeClr val="bg1"/>
              </a:solidFill>
              <a:effectLst>
                <a:glow rad="63500">
                  <a:schemeClr val="tx1">
                    <a:alpha val="40000"/>
                  </a:schemeClr>
                </a:glow>
                <a:outerShdw blurRad="38100" dist="38100" dir="2700000" algn="tl">
                  <a:srgbClr val="000000">
                    <a:alpha val="43137"/>
                  </a:srgbClr>
                </a:outerShdw>
              </a:effectLst>
              <a:latin typeface="+mn-lt"/>
              <a:cs typeface="+mn-cs"/>
            </a:endParaRPr>
          </a:p>
        </p:txBody>
      </p:sp>
      <p:graphicFrame>
        <p:nvGraphicFramePr>
          <p:cNvPr id="9" name="Table 8"/>
          <p:cNvGraphicFramePr>
            <a:graphicFrameLocks noGrp="1"/>
          </p:cNvGraphicFramePr>
          <p:nvPr>
            <p:extLst>
              <p:ext uri="{D42A27DB-BD31-4B8C-83A1-F6EECF244321}">
                <p14:modId xmlns:p14="http://schemas.microsoft.com/office/powerpoint/2010/main" val="5594593"/>
              </p:ext>
            </p:extLst>
          </p:nvPr>
        </p:nvGraphicFramePr>
        <p:xfrm>
          <a:off x="6074672" y="1340768"/>
          <a:ext cx="2716846" cy="749147"/>
        </p:xfrm>
        <a:graphic>
          <a:graphicData uri="http://schemas.openxmlformats.org/drawingml/2006/table">
            <a:tbl>
              <a:tblPr>
                <a:tableStyleId>{775DCB02-9BB8-47FD-8907-85C794F793BA}</a:tableStyleId>
              </a:tblPr>
              <a:tblGrid>
                <a:gridCol w="2716846"/>
              </a:tblGrid>
              <a:tr h="7491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Maxim Gold FX Fund</a:t>
                      </a:r>
                    </a:p>
                    <a:p>
                      <a:pPr algn="ctr"/>
                      <a:r>
                        <a:rPr lang="zh-CN" altLang="en-US" b="1" dirty="0" smtClean="0"/>
                        <a:t>美胜黄金外汇基金</a:t>
                      </a:r>
                      <a:endParaRPr lang="en-US" b="1" dirty="0"/>
                    </a:p>
                  </a:txBody>
                  <a:tcPr>
                    <a:solidFill>
                      <a:srgbClr val="FFC000"/>
                    </a:solidFill>
                  </a:tcPr>
                </a:tc>
              </a:tr>
            </a:tbl>
          </a:graphicData>
        </a:graphic>
      </p:graphicFrame>
      <p:sp>
        <p:nvSpPr>
          <p:cNvPr id="11" name="Rectangle 10"/>
          <p:cNvSpPr/>
          <p:nvPr/>
        </p:nvSpPr>
        <p:spPr>
          <a:xfrm>
            <a:off x="467544" y="4077072"/>
            <a:ext cx="8676456" cy="4708981"/>
          </a:xfrm>
          <a:prstGeom prst="rect">
            <a:avLst/>
          </a:prstGeom>
        </p:spPr>
        <p:txBody>
          <a:bodyPr wrap="square">
            <a:spAutoFit/>
          </a:bodyPr>
          <a:lstStyle/>
          <a:p>
            <a:r>
              <a:rPr lang="en-US" sz="1600" b="1" dirty="0" smtClean="0"/>
              <a:t>Maxim Gold </a:t>
            </a:r>
            <a:r>
              <a:rPr lang="en-US" sz="1600" b="1" dirty="0" err="1" smtClean="0"/>
              <a:t>Fx</a:t>
            </a:r>
            <a:r>
              <a:rPr lang="en-US" sz="1600" b="1" dirty="0" smtClean="0"/>
              <a:t> Fund Purchase,</a:t>
            </a:r>
            <a:r>
              <a:rPr lang="zh-CN" altLang="en-US" sz="1600" b="1" dirty="0"/>
              <a:t> </a:t>
            </a:r>
            <a:r>
              <a:rPr lang="zh-CN" altLang="en-US" sz="1600" b="1" dirty="0" smtClean="0"/>
              <a:t>美胜黄</a:t>
            </a:r>
            <a:r>
              <a:rPr lang="zh-CN" altLang="en-US" sz="1600" b="1" dirty="0"/>
              <a:t>金外汇基金购</a:t>
            </a:r>
            <a:r>
              <a:rPr lang="zh-CN" altLang="en-US" sz="1600" b="1" dirty="0" smtClean="0"/>
              <a:t>买 </a:t>
            </a:r>
            <a:r>
              <a:rPr lang="en-US" altLang="zh-CN" sz="1600" b="1" dirty="0" smtClean="0"/>
              <a:t>:</a:t>
            </a:r>
            <a:endParaRPr lang="en-US" sz="1600" b="1" dirty="0" smtClean="0"/>
          </a:p>
          <a:p>
            <a:endParaRPr lang="en-US" sz="1400" b="1" dirty="0"/>
          </a:p>
          <a:p>
            <a:pPr marL="285750" indent="-285750">
              <a:buFont typeface="Arial" pitchFamily="34" charset="0"/>
              <a:buChar char="•"/>
            </a:pPr>
            <a:r>
              <a:rPr lang="en-US" sz="1400" dirty="0">
                <a:solidFill>
                  <a:srgbClr val="000099"/>
                </a:solidFill>
                <a:latin typeface="Arial Rounded MT Bold" pitchFamily="34" charset="0"/>
                <a:cs typeface="Calibri" pitchFamily="34" charset="0"/>
              </a:rPr>
              <a:t>Management </a:t>
            </a:r>
            <a:r>
              <a:rPr lang="en-US" sz="1400" dirty="0" smtClean="0">
                <a:solidFill>
                  <a:srgbClr val="000099"/>
                </a:solidFill>
                <a:latin typeface="Arial Rounded MT Bold" pitchFamily="34" charset="0"/>
                <a:cs typeface="Calibri" pitchFamily="34" charset="0"/>
              </a:rPr>
              <a:t>Fee - 2% </a:t>
            </a:r>
            <a:r>
              <a:rPr lang="zh-CN" altLang="en-US" sz="1400" dirty="0">
                <a:solidFill>
                  <a:srgbClr val="000099"/>
                </a:solidFill>
                <a:latin typeface="Arial Rounded MT Bold" pitchFamily="34" charset="0"/>
                <a:cs typeface="Calibri" pitchFamily="34" charset="0"/>
              </a:rPr>
              <a:t>管理</a:t>
            </a:r>
            <a:r>
              <a:rPr lang="zh-CN" altLang="en-US" sz="1400" dirty="0" smtClean="0">
                <a:solidFill>
                  <a:srgbClr val="000099"/>
                </a:solidFill>
                <a:latin typeface="Arial Rounded MT Bold" pitchFamily="34" charset="0"/>
                <a:cs typeface="Calibri" pitchFamily="34" charset="0"/>
              </a:rPr>
              <a:t>费 </a:t>
            </a:r>
            <a:r>
              <a:rPr lang="en-US" altLang="zh-CN" sz="1400" dirty="0" smtClean="0">
                <a:solidFill>
                  <a:srgbClr val="000099"/>
                </a:solidFill>
                <a:latin typeface="Arial Rounded MT Bold" pitchFamily="34" charset="0"/>
                <a:cs typeface="Calibri" pitchFamily="34" charset="0"/>
              </a:rPr>
              <a:t>- 2%</a:t>
            </a:r>
          </a:p>
          <a:p>
            <a:pPr marL="285750" indent="-285750">
              <a:buFont typeface="Arial" pitchFamily="34" charset="0"/>
              <a:buChar char="•"/>
            </a:pPr>
            <a:r>
              <a:rPr lang="en-US" sz="1400" dirty="0">
                <a:solidFill>
                  <a:srgbClr val="000099"/>
                </a:solidFill>
                <a:latin typeface="Arial Rounded MT Bold" pitchFamily="34" charset="0"/>
                <a:cs typeface="Calibri" pitchFamily="34" charset="0"/>
              </a:rPr>
              <a:t>Incentive </a:t>
            </a:r>
            <a:r>
              <a:rPr lang="en-US" sz="1400" dirty="0" smtClean="0">
                <a:solidFill>
                  <a:srgbClr val="000099"/>
                </a:solidFill>
                <a:latin typeface="Arial Rounded MT Bold" pitchFamily="34" charset="0"/>
                <a:cs typeface="Calibri" pitchFamily="34" charset="0"/>
              </a:rPr>
              <a:t>Fee – 20%</a:t>
            </a:r>
            <a:r>
              <a:rPr lang="zh-CN" altLang="en-US" sz="1400" dirty="0" smtClean="0">
                <a:solidFill>
                  <a:srgbClr val="000099"/>
                </a:solidFill>
                <a:latin typeface="Arial Rounded MT Bold" pitchFamily="34" charset="0"/>
                <a:cs typeface="Calibri" pitchFamily="34" charset="0"/>
              </a:rPr>
              <a:t> </a:t>
            </a:r>
            <a:r>
              <a:rPr lang="zh-CN" altLang="en-US" sz="1400" dirty="0">
                <a:solidFill>
                  <a:srgbClr val="000099"/>
                </a:solidFill>
                <a:latin typeface="Arial Rounded MT Bold" pitchFamily="34" charset="0"/>
                <a:cs typeface="Calibri" pitchFamily="34" charset="0"/>
              </a:rPr>
              <a:t>奖励</a:t>
            </a:r>
            <a:r>
              <a:rPr lang="zh-CN" altLang="en-US" sz="1400" dirty="0" smtClean="0">
                <a:solidFill>
                  <a:srgbClr val="000099"/>
                </a:solidFill>
                <a:latin typeface="Arial Rounded MT Bold" pitchFamily="34" charset="0"/>
                <a:cs typeface="Calibri" pitchFamily="34" charset="0"/>
              </a:rPr>
              <a:t>费 </a:t>
            </a:r>
            <a:r>
              <a:rPr lang="en-US" altLang="zh-CN" sz="1400" dirty="0" smtClean="0">
                <a:solidFill>
                  <a:srgbClr val="000099"/>
                </a:solidFill>
                <a:latin typeface="Arial Rounded MT Bold" pitchFamily="34" charset="0"/>
                <a:cs typeface="Calibri" pitchFamily="34" charset="0"/>
              </a:rPr>
              <a:t>– 20%</a:t>
            </a:r>
          </a:p>
          <a:p>
            <a:pPr marL="285750" indent="-285750">
              <a:buFont typeface="Arial" pitchFamily="34" charset="0"/>
              <a:buChar char="•"/>
            </a:pPr>
            <a:r>
              <a:rPr lang="en-US" sz="1400" dirty="0">
                <a:solidFill>
                  <a:srgbClr val="000099"/>
                </a:solidFill>
                <a:latin typeface="Arial Rounded MT Bold" pitchFamily="34" charset="0"/>
                <a:cs typeface="Calibri" pitchFamily="34" charset="0"/>
              </a:rPr>
              <a:t>Minimum Investment </a:t>
            </a:r>
            <a:r>
              <a:rPr lang="en-US" sz="1400" dirty="0" smtClean="0">
                <a:solidFill>
                  <a:srgbClr val="000099"/>
                </a:solidFill>
                <a:latin typeface="Arial Rounded MT Bold" pitchFamily="34" charset="0"/>
                <a:cs typeface="Calibri" pitchFamily="34" charset="0"/>
              </a:rPr>
              <a:t>Period -18 month </a:t>
            </a:r>
            <a:r>
              <a:rPr lang="zh-CN" altLang="en-US" sz="1400" dirty="0">
                <a:solidFill>
                  <a:srgbClr val="000099"/>
                </a:solidFill>
                <a:latin typeface="Arial Rounded MT Bold" pitchFamily="34" charset="0"/>
                <a:cs typeface="Calibri" pitchFamily="34" charset="0"/>
              </a:rPr>
              <a:t>最低投资</a:t>
            </a:r>
            <a:r>
              <a:rPr lang="zh-CN" altLang="en-US" sz="1400" dirty="0" smtClean="0">
                <a:solidFill>
                  <a:srgbClr val="000099"/>
                </a:solidFill>
                <a:latin typeface="Arial Rounded MT Bold" pitchFamily="34" charset="0"/>
                <a:cs typeface="Calibri" pitchFamily="34" charset="0"/>
              </a:rPr>
              <a:t>期 </a:t>
            </a:r>
            <a:r>
              <a:rPr lang="en-US" altLang="zh-CN" sz="1400" dirty="0" smtClean="0">
                <a:solidFill>
                  <a:srgbClr val="000099"/>
                </a:solidFill>
                <a:latin typeface="Arial Rounded MT Bold" pitchFamily="34" charset="0"/>
                <a:cs typeface="Calibri" pitchFamily="34" charset="0"/>
              </a:rPr>
              <a:t>-18</a:t>
            </a:r>
            <a:r>
              <a:rPr lang="zh-CN" altLang="en-US" sz="1400" dirty="0" smtClean="0">
                <a:solidFill>
                  <a:srgbClr val="000099"/>
                </a:solidFill>
                <a:latin typeface="Arial Rounded MT Bold" pitchFamily="34" charset="0"/>
                <a:cs typeface="Calibri" pitchFamily="34" charset="0"/>
              </a:rPr>
              <a:t>个月</a:t>
            </a:r>
            <a:endParaRPr lang="en-US" altLang="zh-CN" sz="1400" dirty="0" smtClean="0">
              <a:solidFill>
                <a:srgbClr val="000099"/>
              </a:solidFill>
              <a:latin typeface="Arial Rounded MT Bold" pitchFamily="34" charset="0"/>
              <a:cs typeface="Calibri" pitchFamily="34" charset="0"/>
            </a:endParaRPr>
          </a:p>
          <a:p>
            <a:pPr marL="285750" indent="-285750">
              <a:buFont typeface="Arial" pitchFamily="34" charset="0"/>
              <a:buChar char="•"/>
            </a:pPr>
            <a:r>
              <a:rPr lang="en-US" sz="1400" dirty="0">
                <a:solidFill>
                  <a:srgbClr val="003399"/>
                </a:solidFill>
                <a:latin typeface="Arial Rounded MT Bold"/>
              </a:rPr>
              <a:t>Capital Guarantee </a:t>
            </a:r>
            <a:r>
              <a:rPr lang="zh-CN" altLang="en-US" sz="1400" dirty="0">
                <a:solidFill>
                  <a:srgbClr val="003399"/>
                </a:solidFill>
                <a:latin typeface="Arial Rounded MT Bold"/>
              </a:rPr>
              <a:t>资金担</a:t>
            </a:r>
            <a:r>
              <a:rPr lang="zh-CN" altLang="en-US" sz="1400" dirty="0" smtClean="0">
                <a:solidFill>
                  <a:srgbClr val="003399"/>
                </a:solidFill>
                <a:latin typeface="Arial Rounded MT Bold"/>
              </a:rPr>
              <a:t>保</a:t>
            </a:r>
            <a:endParaRPr lang="en-US" altLang="zh-CN" sz="1400" dirty="0" smtClean="0">
              <a:solidFill>
                <a:srgbClr val="003399"/>
              </a:solidFill>
              <a:latin typeface="Arial Rounded MT Bold"/>
            </a:endParaRPr>
          </a:p>
          <a:p>
            <a:pPr marL="285750" indent="-285750">
              <a:buFont typeface="Arial" pitchFamily="34" charset="0"/>
              <a:buChar char="•"/>
            </a:pPr>
            <a:r>
              <a:rPr lang="en-US" sz="1400" dirty="0">
                <a:solidFill>
                  <a:srgbClr val="000099"/>
                </a:solidFill>
                <a:latin typeface="Arial Rounded MT Bold" pitchFamily="34" charset="0"/>
                <a:cs typeface="Calibri" pitchFamily="34" charset="0"/>
              </a:rPr>
              <a:t>Parental Guarantee</a:t>
            </a:r>
            <a:r>
              <a:rPr lang="zh-CN" altLang="en-US" sz="1400" dirty="0">
                <a:solidFill>
                  <a:srgbClr val="000099"/>
                </a:solidFill>
                <a:latin typeface="Arial Rounded MT Bold" pitchFamily="34" charset="0"/>
                <a:cs typeface="Calibri" pitchFamily="34" charset="0"/>
              </a:rPr>
              <a:t> 母公司担保</a:t>
            </a:r>
            <a:r>
              <a:rPr lang="en-US" sz="1400" dirty="0">
                <a:solidFill>
                  <a:srgbClr val="000099"/>
                </a:solidFill>
                <a:latin typeface="Arial Rounded MT Bold" pitchFamily="34" charset="0"/>
                <a:cs typeface="Calibri" pitchFamily="34" charset="0"/>
              </a:rPr>
              <a:t> </a:t>
            </a:r>
            <a:endParaRPr lang="en-US" sz="1400" dirty="0" smtClean="0">
              <a:solidFill>
                <a:srgbClr val="000099"/>
              </a:solidFill>
              <a:latin typeface="Arial Rounded MT Bold" pitchFamily="34" charset="0"/>
              <a:cs typeface="Calibri" pitchFamily="34" charset="0"/>
            </a:endParaRPr>
          </a:p>
          <a:p>
            <a:pPr marL="285750" indent="-285750">
              <a:buFont typeface="Arial" pitchFamily="34" charset="0"/>
              <a:buChar char="•"/>
            </a:pPr>
            <a:r>
              <a:rPr lang="en-US" sz="1600" dirty="0">
                <a:solidFill>
                  <a:srgbClr val="423284"/>
                </a:solidFill>
                <a:latin typeface="Arial Rounded MT Bold"/>
              </a:rPr>
              <a:t>Performance </a:t>
            </a:r>
            <a:r>
              <a:rPr lang="en-US" sz="1600" dirty="0" smtClean="0">
                <a:solidFill>
                  <a:srgbClr val="423284"/>
                </a:solidFill>
                <a:latin typeface="Arial Rounded MT Bold"/>
              </a:rPr>
              <a:t>Guarantee - percentage of 1-20% of the current capital on a monthly basis</a:t>
            </a:r>
            <a:r>
              <a:rPr lang="zh-CN" altLang="en-US" sz="1600" dirty="0" smtClean="0">
                <a:solidFill>
                  <a:srgbClr val="423284"/>
                </a:solidFill>
                <a:latin typeface="Arial Rounded MT Bold"/>
              </a:rPr>
              <a:t> </a:t>
            </a:r>
            <a:endParaRPr lang="en-US" altLang="zh-CN" sz="1600" b="1" dirty="0">
              <a:solidFill>
                <a:schemeClr val="accent2">
                  <a:lumMod val="50000"/>
                </a:schemeClr>
              </a:solidFill>
              <a:latin typeface="Calibri" pitchFamily="34" charset="0"/>
              <a:cs typeface="Calibri" pitchFamily="34" charset="0"/>
            </a:endParaRPr>
          </a:p>
          <a:p>
            <a:r>
              <a:rPr lang="en-US" altLang="zh-CN" sz="1600" b="1" dirty="0">
                <a:solidFill>
                  <a:schemeClr val="accent2">
                    <a:lumMod val="50000"/>
                  </a:schemeClr>
                </a:solidFill>
                <a:latin typeface="Calibri" pitchFamily="34" charset="0"/>
                <a:cs typeface="Calibri" pitchFamily="34" charset="0"/>
              </a:rPr>
              <a:t> </a:t>
            </a:r>
            <a:r>
              <a:rPr lang="en-US" altLang="zh-CN" sz="1600" b="1" dirty="0" smtClean="0">
                <a:solidFill>
                  <a:schemeClr val="accent2">
                    <a:lumMod val="50000"/>
                  </a:schemeClr>
                </a:solidFill>
                <a:latin typeface="Calibri" pitchFamily="34" charset="0"/>
                <a:cs typeface="Calibri" pitchFamily="34" charset="0"/>
              </a:rPr>
              <a:t>     </a:t>
            </a:r>
            <a:r>
              <a:rPr lang="zh-CN" altLang="en-US" sz="1600" dirty="0" smtClean="0">
                <a:solidFill>
                  <a:srgbClr val="423284"/>
                </a:solidFill>
                <a:latin typeface="Arial Rounded MT Bold"/>
              </a:rPr>
              <a:t>表</a:t>
            </a:r>
            <a:r>
              <a:rPr lang="zh-CN" altLang="en-US" sz="1600" dirty="0">
                <a:solidFill>
                  <a:srgbClr val="423284"/>
                </a:solidFill>
                <a:latin typeface="Arial Rounded MT Bold"/>
              </a:rPr>
              <a:t>现担</a:t>
            </a:r>
            <a:r>
              <a:rPr lang="zh-CN" altLang="en-US" sz="1600" dirty="0" smtClean="0">
                <a:solidFill>
                  <a:srgbClr val="423284"/>
                </a:solidFill>
                <a:latin typeface="Arial Rounded MT Bold"/>
              </a:rPr>
              <a:t>保 </a:t>
            </a:r>
            <a:r>
              <a:rPr lang="en-US" altLang="zh-CN" sz="1600" dirty="0" smtClean="0">
                <a:solidFill>
                  <a:srgbClr val="423284"/>
                </a:solidFill>
                <a:latin typeface="Arial Rounded MT Bold"/>
              </a:rPr>
              <a:t>- </a:t>
            </a:r>
            <a:r>
              <a:rPr lang="zh-CN" altLang="en-US" sz="1600" dirty="0" smtClean="0">
                <a:solidFill>
                  <a:srgbClr val="423284"/>
                </a:solidFill>
                <a:latin typeface="Arial Rounded MT Bold"/>
              </a:rPr>
              <a:t>当</a:t>
            </a:r>
            <a:r>
              <a:rPr lang="zh-CN" altLang="en-US" sz="1600" dirty="0">
                <a:solidFill>
                  <a:srgbClr val="423284"/>
                </a:solidFill>
                <a:latin typeface="Arial Rounded MT Bold"/>
              </a:rPr>
              <a:t>前资本的</a:t>
            </a:r>
            <a:r>
              <a:rPr lang="en-US" altLang="zh-CN" sz="1600" dirty="0">
                <a:solidFill>
                  <a:srgbClr val="423284"/>
                </a:solidFill>
                <a:latin typeface="Arial Rounded MT Bold"/>
              </a:rPr>
              <a:t>1-20</a:t>
            </a:r>
            <a:r>
              <a:rPr lang="zh-CN" altLang="en-US" sz="1600" dirty="0">
                <a:solidFill>
                  <a:srgbClr val="423284"/>
                </a:solidFill>
                <a:latin typeface="Arial Rounded MT Bold"/>
              </a:rPr>
              <a:t>％的比例按月</a:t>
            </a:r>
            <a:endParaRPr lang="en-SG" sz="1600" dirty="0">
              <a:solidFill>
                <a:srgbClr val="423284"/>
              </a:solidFill>
              <a:latin typeface="Arial Rounded MT Bold"/>
              <a:cs typeface="Calibri" pitchFamily="34" charset="0"/>
            </a:endParaRPr>
          </a:p>
          <a:p>
            <a:pPr marL="285750" indent="-285750">
              <a:buFont typeface="Arial" pitchFamily="34" charset="0"/>
              <a:buChar char="•"/>
            </a:pPr>
            <a:endParaRPr lang="en-SG" sz="1600" dirty="0">
              <a:solidFill>
                <a:srgbClr val="000099"/>
              </a:solidFill>
              <a:latin typeface="Arial Rounded MT Bold" pitchFamily="34" charset="0"/>
              <a:cs typeface="Calibri" pitchFamily="34" charset="0"/>
            </a:endParaRPr>
          </a:p>
          <a:p>
            <a:pPr marL="285750" indent="-285750">
              <a:buFont typeface="Arial" pitchFamily="34" charset="0"/>
              <a:buChar char="•"/>
            </a:pPr>
            <a:endParaRPr lang="en-SG" sz="1400" dirty="0">
              <a:solidFill>
                <a:srgbClr val="003399"/>
              </a:solidFill>
              <a:latin typeface="Arial Rounded MT Bold"/>
              <a:cs typeface="Calibri" pitchFamily="34" charset="0"/>
            </a:endParaRPr>
          </a:p>
          <a:p>
            <a:pPr marL="285750" indent="-285750">
              <a:buFont typeface="Arial" pitchFamily="34" charset="0"/>
              <a:buChar char="•"/>
            </a:pPr>
            <a:endParaRPr lang="en-SG" sz="1400" dirty="0">
              <a:solidFill>
                <a:srgbClr val="000099"/>
              </a:solidFill>
              <a:latin typeface="Arial Rounded MT Bold" pitchFamily="34" charset="0"/>
              <a:cs typeface="Calibri" pitchFamily="34" charset="0"/>
            </a:endParaRPr>
          </a:p>
          <a:p>
            <a:pPr marL="285750" indent="-285750">
              <a:buFont typeface="Arial" pitchFamily="34" charset="0"/>
              <a:buChar char="•"/>
            </a:pPr>
            <a:endParaRPr lang="en-SG" sz="1400" dirty="0">
              <a:solidFill>
                <a:srgbClr val="000099"/>
              </a:solidFill>
              <a:latin typeface="Arial Rounded MT Bold" pitchFamily="34" charset="0"/>
              <a:cs typeface="Calibri" pitchFamily="34" charset="0"/>
            </a:endParaRPr>
          </a:p>
          <a:p>
            <a:pPr marL="285750" indent="-285750">
              <a:buFont typeface="Arial" pitchFamily="34" charset="0"/>
              <a:buChar char="•"/>
            </a:pPr>
            <a:endParaRPr lang="en-US" altLang="zh-CN" sz="1400" dirty="0" smtClean="0">
              <a:solidFill>
                <a:srgbClr val="000099"/>
              </a:solidFill>
              <a:latin typeface="Arial Rounded MT Bold" pitchFamily="34" charset="0"/>
              <a:cs typeface="Calibri" pitchFamily="34" charset="0"/>
            </a:endParaRPr>
          </a:p>
          <a:p>
            <a:pPr marL="285750" indent="-285750">
              <a:buFont typeface="Arial" pitchFamily="34" charset="0"/>
              <a:buChar char="•"/>
            </a:pPr>
            <a:endParaRPr lang="en-SG" sz="1400" dirty="0">
              <a:solidFill>
                <a:srgbClr val="000099"/>
              </a:solidFill>
              <a:latin typeface="Arial Rounded MT Bold" pitchFamily="34" charset="0"/>
              <a:cs typeface="Calibri" pitchFamily="34" charset="0"/>
            </a:endParaRPr>
          </a:p>
          <a:p>
            <a:pPr marL="285750" indent="-285750">
              <a:buFont typeface="Arial" pitchFamily="34" charset="0"/>
              <a:buChar char="•"/>
            </a:pPr>
            <a:endParaRPr lang="en-US" sz="1400" b="1" dirty="0" smtClean="0"/>
          </a:p>
          <a:p>
            <a:endParaRPr lang="en-US" sz="1400" b="1" dirty="0"/>
          </a:p>
          <a:p>
            <a:pPr marL="285750" indent="-285750">
              <a:buFont typeface="Arial" pitchFamily="34" charset="0"/>
              <a:buChar char="•"/>
            </a:pPr>
            <a:endParaRPr lang="en-US" sz="1400" b="1" dirty="0" smtClean="0"/>
          </a:p>
          <a:p>
            <a:endParaRPr lang="en-US" sz="1400" b="1" dirty="0"/>
          </a:p>
          <a:p>
            <a:r>
              <a:rPr lang="en-US" sz="1400" b="1" dirty="0" smtClean="0"/>
              <a:t> </a:t>
            </a:r>
          </a:p>
          <a:p>
            <a:endParaRPr lang="en-US" sz="1400" b="1"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3131840" cy="1282862"/>
          </a:xfrm>
          <a:prstGeom prst="rect">
            <a:avLst/>
          </a:prstGeom>
        </p:spPr>
      </p:pic>
    </p:spTree>
    <p:extLst>
      <p:ext uri="{BB962C8B-B14F-4D97-AF65-F5344CB8AC3E}">
        <p14:creationId xmlns:p14="http://schemas.microsoft.com/office/powerpoint/2010/main" val="29278124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0" y="0"/>
            <a:ext cx="9144000" cy="6220772"/>
          </a:xfrm>
          <a:prstGeom prst="rect">
            <a:avLst/>
          </a:prstGeom>
          <a:noFill/>
          <a:ln w="9525">
            <a:noFill/>
            <a:miter lim="800000"/>
            <a:headEnd/>
            <a:tailEnd/>
          </a:ln>
        </p:spPr>
      </p:pic>
      <p:sp>
        <p:nvSpPr>
          <p:cNvPr id="3" name="TextBox 2"/>
          <p:cNvSpPr txBox="1"/>
          <p:nvPr/>
        </p:nvSpPr>
        <p:spPr>
          <a:xfrm>
            <a:off x="611560" y="260648"/>
            <a:ext cx="5112568" cy="523220"/>
          </a:xfrm>
          <a:prstGeom prst="rect">
            <a:avLst/>
          </a:prstGeom>
          <a:noFill/>
        </p:spPr>
        <p:txBody>
          <a:bodyPr wrap="square" rtlCol="0">
            <a:spAutoFit/>
          </a:bodyPr>
          <a:lstStyle/>
          <a:p>
            <a:r>
              <a:rPr lang="en-US" sz="2800" dirty="0" smtClean="0">
                <a:solidFill>
                  <a:schemeClr val="bg1"/>
                </a:solidFill>
                <a:latin typeface="Arial Rounded MT Bold" pitchFamily="34" charset="0"/>
                <a:cs typeface="Calibri" pitchFamily="34" charset="0"/>
              </a:rPr>
              <a:t>Geographical Footprints</a:t>
            </a:r>
            <a:endParaRPr lang="en-SG" sz="2800" dirty="0">
              <a:solidFill>
                <a:schemeClr val="bg1"/>
              </a:solidFill>
              <a:latin typeface="Arial Rounded MT Bold" pitchFamily="34" charset="0"/>
              <a:cs typeface="Calibri" pitchFamily="34" charset="0"/>
            </a:endParaRPr>
          </a:p>
        </p:txBody>
      </p:sp>
      <p:sp>
        <p:nvSpPr>
          <p:cNvPr id="13" name="Oval 12"/>
          <p:cNvSpPr/>
          <p:nvPr/>
        </p:nvSpPr>
        <p:spPr>
          <a:xfrm>
            <a:off x="8532440" y="5013176"/>
            <a:ext cx="144016" cy="144016"/>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Oval 13"/>
          <p:cNvSpPr/>
          <p:nvPr/>
        </p:nvSpPr>
        <p:spPr>
          <a:xfrm>
            <a:off x="7884368" y="4725144"/>
            <a:ext cx="144016" cy="144016"/>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Oval 14"/>
          <p:cNvSpPr/>
          <p:nvPr/>
        </p:nvSpPr>
        <p:spPr>
          <a:xfrm>
            <a:off x="7164288" y="4653136"/>
            <a:ext cx="144016" cy="144016"/>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Oval 15"/>
          <p:cNvSpPr/>
          <p:nvPr/>
        </p:nvSpPr>
        <p:spPr>
          <a:xfrm>
            <a:off x="7740352" y="4365104"/>
            <a:ext cx="144016" cy="144016"/>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Oval 16"/>
          <p:cNvSpPr/>
          <p:nvPr/>
        </p:nvSpPr>
        <p:spPr>
          <a:xfrm>
            <a:off x="6732240" y="3645024"/>
            <a:ext cx="144016" cy="144016"/>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Oval 17"/>
          <p:cNvSpPr/>
          <p:nvPr/>
        </p:nvSpPr>
        <p:spPr>
          <a:xfrm>
            <a:off x="6804248" y="3861048"/>
            <a:ext cx="144016" cy="144016"/>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Oval 18"/>
          <p:cNvSpPr/>
          <p:nvPr/>
        </p:nvSpPr>
        <p:spPr>
          <a:xfrm>
            <a:off x="7164288" y="3356992"/>
            <a:ext cx="144016" cy="144016"/>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Oval 19"/>
          <p:cNvSpPr/>
          <p:nvPr/>
        </p:nvSpPr>
        <p:spPr>
          <a:xfrm>
            <a:off x="7740352" y="2492896"/>
            <a:ext cx="144016" cy="144016"/>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Oval 20"/>
          <p:cNvSpPr/>
          <p:nvPr/>
        </p:nvSpPr>
        <p:spPr>
          <a:xfrm>
            <a:off x="6732240" y="3284984"/>
            <a:ext cx="144016" cy="144016"/>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Oval 21"/>
          <p:cNvSpPr/>
          <p:nvPr/>
        </p:nvSpPr>
        <p:spPr>
          <a:xfrm>
            <a:off x="6876256" y="3356992"/>
            <a:ext cx="144016" cy="144016"/>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Oval 22"/>
          <p:cNvSpPr/>
          <p:nvPr/>
        </p:nvSpPr>
        <p:spPr>
          <a:xfrm>
            <a:off x="7236296" y="2996952"/>
            <a:ext cx="144016" cy="144016"/>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Oval 23"/>
          <p:cNvSpPr/>
          <p:nvPr/>
        </p:nvSpPr>
        <p:spPr>
          <a:xfrm>
            <a:off x="7020272" y="3068960"/>
            <a:ext cx="144016" cy="144016"/>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Oval 24"/>
          <p:cNvSpPr/>
          <p:nvPr/>
        </p:nvSpPr>
        <p:spPr>
          <a:xfrm>
            <a:off x="7092280" y="2708920"/>
            <a:ext cx="144016" cy="144016"/>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Oval 25"/>
          <p:cNvSpPr/>
          <p:nvPr/>
        </p:nvSpPr>
        <p:spPr>
          <a:xfrm>
            <a:off x="7380312" y="2636912"/>
            <a:ext cx="144016" cy="144016"/>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Oval 26"/>
          <p:cNvSpPr/>
          <p:nvPr/>
        </p:nvSpPr>
        <p:spPr>
          <a:xfrm>
            <a:off x="6228184" y="3140968"/>
            <a:ext cx="144016" cy="144016"/>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Oval 27"/>
          <p:cNvSpPr/>
          <p:nvPr/>
        </p:nvSpPr>
        <p:spPr>
          <a:xfrm>
            <a:off x="5652120" y="2996952"/>
            <a:ext cx="144016" cy="144016"/>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Oval 28"/>
          <p:cNvSpPr/>
          <p:nvPr/>
        </p:nvSpPr>
        <p:spPr>
          <a:xfrm>
            <a:off x="4283968" y="1916832"/>
            <a:ext cx="144016" cy="144016"/>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Oval 29"/>
          <p:cNvSpPr/>
          <p:nvPr/>
        </p:nvSpPr>
        <p:spPr>
          <a:xfrm>
            <a:off x="2339752" y="2564904"/>
            <a:ext cx="144016" cy="144016"/>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Oval 30"/>
          <p:cNvSpPr/>
          <p:nvPr/>
        </p:nvSpPr>
        <p:spPr>
          <a:xfrm>
            <a:off x="1403648" y="2636912"/>
            <a:ext cx="144016" cy="144016"/>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Oval 31"/>
          <p:cNvSpPr/>
          <p:nvPr/>
        </p:nvSpPr>
        <p:spPr>
          <a:xfrm>
            <a:off x="1475656" y="1988840"/>
            <a:ext cx="144016" cy="144016"/>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Oval 32"/>
          <p:cNvSpPr/>
          <p:nvPr/>
        </p:nvSpPr>
        <p:spPr>
          <a:xfrm>
            <a:off x="4716016" y="4509120"/>
            <a:ext cx="144016" cy="144016"/>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Oval 33"/>
          <p:cNvSpPr/>
          <p:nvPr/>
        </p:nvSpPr>
        <p:spPr>
          <a:xfrm>
            <a:off x="2483768" y="4797152"/>
            <a:ext cx="144016" cy="144016"/>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Oval 34"/>
          <p:cNvSpPr/>
          <p:nvPr/>
        </p:nvSpPr>
        <p:spPr>
          <a:xfrm>
            <a:off x="2771800" y="3645024"/>
            <a:ext cx="144016" cy="144016"/>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8497"/>
            <a:ext cx="8229600" cy="990600"/>
          </a:xfrm>
        </p:spPr>
        <p:txBody>
          <a:bodyPr/>
          <a:lstStyle/>
          <a:p>
            <a:r>
              <a:rPr lang="en-US" dirty="0" smtClean="0"/>
              <a:t>NOTE:</a:t>
            </a:r>
            <a:endParaRPr lang="en-US" dirty="0"/>
          </a:p>
        </p:txBody>
      </p:sp>
      <p:sp>
        <p:nvSpPr>
          <p:cNvPr id="3" name="Content Placeholder 2"/>
          <p:cNvSpPr>
            <a:spLocks noGrp="1"/>
          </p:cNvSpPr>
          <p:nvPr>
            <p:ph sz="quarter" idx="1"/>
          </p:nvPr>
        </p:nvSpPr>
        <p:spPr>
          <a:xfrm>
            <a:off x="467544" y="1196752"/>
            <a:ext cx="8352928" cy="6098232"/>
          </a:xfrm>
        </p:spPr>
        <p:txBody>
          <a:bodyPr>
            <a:noAutofit/>
          </a:bodyPr>
          <a:lstStyle/>
          <a:p>
            <a:pPr marL="274320" lvl="1">
              <a:spcBef>
                <a:spcPts val="600"/>
              </a:spcBef>
              <a:buClr>
                <a:schemeClr val="accent1"/>
              </a:buClr>
            </a:pPr>
            <a:r>
              <a:rPr lang="en-US" sz="1300" b="1" dirty="0" smtClean="0"/>
              <a:t>Client will have Live MT4 Account ID for Maxim Gold FX </a:t>
            </a:r>
            <a:r>
              <a:rPr lang="en-US" sz="1300" dirty="0">
                <a:solidFill>
                  <a:schemeClr val="tx1"/>
                </a:solidFill>
              </a:rPr>
              <a:t>(New MT4 ID will be given</a:t>
            </a:r>
            <a:r>
              <a:rPr lang="en-US" sz="1300" dirty="0" smtClean="0">
                <a:solidFill>
                  <a:schemeClr val="tx1"/>
                </a:solidFill>
              </a:rPr>
              <a:t>)</a:t>
            </a:r>
            <a:endParaRPr lang="en-US" sz="1300" b="1" dirty="0" smtClean="0"/>
          </a:p>
          <a:p>
            <a:pPr lvl="1"/>
            <a:r>
              <a:rPr lang="en-US" sz="1300" b="1" dirty="0" smtClean="0"/>
              <a:t>Deposit (Investment Amount)</a:t>
            </a:r>
            <a:r>
              <a:rPr lang="en-US" sz="1300" dirty="0" smtClean="0"/>
              <a:t> appear in the </a:t>
            </a:r>
            <a:r>
              <a:rPr lang="en-US" sz="1300" b="1" dirty="0" smtClean="0"/>
              <a:t>MT4 CREDIT </a:t>
            </a:r>
            <a:r>
              <a:rPr lang="en-US" sz="1300" dirty="0" smtClean="0"/>
              <a:t>(hard lock – 18 months)</a:t>
            </a:r>
          </a:p>
          <a:p>
            <a:pPr lvl="1"/>
            <a:r>
              <a:rPr lang="en-US" sz="1300" b="1" dirty="0" smtClean="0"/>
              <a:t>Profit</a:t>
            </a:r>
            <a:r>
              <a:rPr lang="en-US" sz="1300" dirty="0" smtClean="0"/>
              <a:t> appear in the </a:t>
            </a:r>
            <a:r>
              <a:rPr lang="en-US" sz="1300" b="1" dirty="0" smtClean="0"/>
              <a:t>MT4 BALANCE </a:t>
            </a:r>
            <a:r>
              <a:rPr lang="en-US" sz="1300" dirty="0" smtClean="0"/>
              <a:t>(Anytime Withdrawal)</a:t>
            </a:r>
            <a:endParaRPr lang="en-US" sz="1300" dirty="0">
              <a:solidFill>
                <a:schemeClr val="tx1"/>
              </a:solidFill>
            </a:endParaRPr>
          </a:p>
          <a:p>
            <a:endParaRPr lang="en-US" sz="1300" b="1" dirty="0" smtClean="0">
              <a:solidFill>
                <a:schemeClr val="tx1"/>
              </a:solidFill>
            </a:endParaRPr>
          </a:p>
          <a:p>
            <a:r>
              <a:rPr lang="en-US" sz="1300" b="1" dirty="0" smtClean="0">
                <a:solidFill>
                  <a:schemeClr val="tx1"/>
                </a:solidFill>
              </a:rPr>
              <a:t>Interruption</a:t>
            </a:r>
          </a:p>
          <a:p>
            <a:pPr lvl="1"/>
            <a:r>
              <a:rPr lang="en-US" sz="1300" dirty="0" smtClean="0">
                <a:solidFill>
                  <a:schemeClr val="tx1"/>
                </a:solidFill>
              </a:rPr>
              <a:t>The MT4 a/c can </a:t>
            </a:r>
            <a:r>
              <a:rPr lang="en-US" sz="1300" smtClean="0">
                <a:solidFill>
                  <a:schemeClr val="tx1"/>
                </a:solidFill>
              </a:rPr>
              <a:t>be </a:t>
            </a:r>
            <a:r>
              <a:rPr lang="en-US" sz="1300" b="1" smtClean="0">
                <a:solidFill>
                  <a:schemeClr val="tx1"/>
                </a:solidFill>
              </a:rPr>
              <a:t>interrupted</a:t>
            </a:r>
            <a:r>
              <a:rPr lang="en-US" sz="1300" smtClean="0">
                <a:solidFill>
                  <a:schemeClr val="tx1"/>
                </a:solidFill>
              </a:rPr>
              <a:t> </a:t>
            </a:r>
            <a:r>
              <a:rPr lang="en-US" sz="1300" dirty="0" smtClean="0">
                <a:solidFill>
                  <a:schemeClr val="tx1"/>
                </a:solidFill>
              </a:rPr>
              <a:t>for SELF TRADING.(Master Password is given)</a:t>
            </a:r>
          </a:p>
          <a:p>
            <a:pPr marL="274320" lvl="1" indent="0">
              <a:buNone/>
            </a:pPr>
            <a:endParaRPr lang="en-US" sz="1300" dirty="0">
              <a:solidFill>
                <a:schemeClr val="tx1"/>
              </a:solidFill>
            </a:endParaRPr>
          </a:p>
          <a:p>
            <a:r>
              <a:rPr lang="en-US" sz="1300" b="1" dirty="0" smtClean="0"/>
              <a:t>Profit Allocation </a:t>
            </a:r>
          </a:p>
          <a:p>
            <a:pPr lvl="1"/>
            <a:r>
              <a:rPr lang="en-US" sz="1300" dirty="0" smtClean="0"/>
              <a:t>For </a:t>
            </a:r>
            <a:r>
              <a:rPr lang="en-US" sz="1300" b="1" dirty="0"/>
              <a:t>clients who deposited between 1</a:t>
            </a:r>
            <a:r>
              <a:rPr lang="en-US" sz="1300" b="1" baseline="30000" dirty="0"/>
              <a:t>st</a:t>
            </a:r>
            <a:r>
              <a:rPr lang="en-US" sz="1300" b="1" dirty="0"/>
              <a:t>-15</a:t>
            </a:r>
            <a:r>
              <a:rPr lang="en-US" sz="1300" b="1" baseline="30000" dirty="0"/>
              <a:t>th</a:t>
            </a:r>
            <a:r>
              <a:rPr lang="en-US" sz="1300" b="1" dirty="0"/>
              <a:t> of any month</a:t>
            </a:r>
            <a:r>
              <a:rPr lang="en-US" sz="1300" dirty="0"/>
              <a:t>, </a:t>
            </a:r>
            <a:r>
              <a:rPr lang="en-US" sz="1300" b="1" dirty="0"/>
              <a:t>the amount of profit will be determined based on the available </a:t>
            </a:r>
            <a:r>
              <a:rPr lang="en-US" sz="1300" b="1" dirty="0" smtClean="0"/>
              <a:t>credit left </a:t>
            </a:r>
            <a:r>
              <a:rPr lang="en-US" sz="1300" b="1" dirty="0"/>
              <a:t>on the relevant </a:t>
            </a:r>
            <a:r>
              <a:rPr lang="en-US" sz="1300" b="1" dirty="0" smtClean="0"/>
              <a:t>account </a:t>
            </a:r>
            <a:r>
              <a:rPr lang="en-US" sz="1300" b="1" dirty="0"/>
              <a:t>on 16</a:t>
            </a:r>
            <a:r>
              <a:rPr lang="en-US" sz="1300" b="1" baseline="30000" dirty="0"/>
              <a:t>th</a:t>
            </a:r>
            <a:r>
              <a:rPr lang="en-US" sz="1300" b="1" dirty="0"/>
              <a:t> of the following </a:t>
            </a:r>
            <a:r>
              <a:rPr lang="en-US" sz="1300" b="1" dirty="0" smtClean="0"/>
              <a:t>month </a:t>
            </a:r>
            <a:r>
              <a:rPr lang="en-US" sz="1300" dirty="0"/>
              <a:t>and will be credited into client’s MT4 BALANCE account</a:t>
            </a:r>
            <a:r>
              <a:rPr lang="en-US" sz="1300" dirty="0" smtClean="0"/>
              <a:t>. </a:t>
            </a:r>
          </a:p>
          <a:p>
            <a:pPr lvl="1"/>
            <a:r>
              <a:rPr lang="en-US" sz="1300" dirty="0" smtClean="0"/>
              <a:t>For </a:t>
            </a:r>
            <a:r>
              <a:rPr lang="en-US" sz="1300" b="1" dirty="0"/>
              <a:t>clients who deposited between </a:t>
            </a:r>
            <a:r>
              <a:rPr lang="en-US" sz="1300" b="1" dirty="0" smtClean="0"/>
              <a:t>16</a:t>
            </a:r>
            <a:r>
              <a:rPr lang="en-US" sz="1300" b="1" baseline="30000" dirty="0" smtClean="0"/>
              <a:t>th</a:t>
            </a:r>
            <a:r>
              <a:rPr lang="en-US" sz="1300" b="1" dirty="0" smtClean="0"/>
              <a:t>-31</a:t>
            </a:r>
            <a:r>
              <a:rPr lang="en-US" sz="1300" b="1" baseline="30000" dirty="0" smtClean="0"/>
              <a:t>st</a:t>
            </a:r>
            <a:r>
              <a:rPr lang="en-US" sz="1300" b="1" dirty="0" smtClean="0"/>
              <a:t>  </a:t>
            </a:r>
            <a:r>
              <a:rPr lang="en-US" sz="1300" b="1" dirty="0"/>
              <a:t>of any month, the amount of profit will be determined based on the available </a:t>
            </a:r>
            <a:r>
              <a:rPr lang="en-US" sz="1300" b="1" dirty="0" smtClean="0"/>
              <a:t>credit </a:t>
            </a:r>
            <a:r>
              <a:rPr lang="en-US" sz="1300" b="1" dirty="0"/>
              <a:t>left on the relevant </a:t>
            </a:r>
            <a:r>
              <a:rPr lang="en-US" sz="1300" b="1" dirty="0" smtClean="0"/>
              <a:t>account </a:t>
            </a:r>
            <a:r>
              <a:rPr lang="en-US" sz="1300" b="1" dirty="0"/>
              <a:t>on 1st of the </a:t>
            </a:r>
            <a:r>
              <a:rPr lang="en-US" sz="1300" b="1" dirty="0" smtClean="0"/>
              <a:t>next </a:t>
            </a:r>
            <a:r>
              <a:rPr lang="en-US" sz="1300" b="1" dirty="0" err="1" smtClean="0"/>
              <a:t>next</a:t>
            </a:r>
            <a:r>
              <a:rPr lang="en-US" sz="1300" b="1" dirty="0" smtClean="0"/>
              <a:t> following month </a:t>
            </a:r>
            <a:r>
              <a:rPr lang="en-US" sz="1300" dirty="0" smtClean="0"/>
              <a:t>and </a:t>
            </a:r>
            <a:r>
              <a:rPr lang="en-US" sz="1300" dirty="0"/>
              <a:t>will be credited into </a:t>
            </a:r>
            <a:r>
              <a:rPr lang="en-US" sz="1300" dirty="0" smtClean="0"/>
              <a:t>client’s MT4 BALANCE account.</a:t>
            </a:r>
          </a:p>
          <a:p>
            <a:pPr lvl="1"/>
            <a:r>
              <a:rPr lang="en-US" sz="1300" dirty="0" smtClean="0"/>
              <a:t>Client allow to </a:t>
            </a:r>
            <a:r>
              <a:rPr lang="en-US" sz="1300" b="1" dirty="0"/>
              <a:t>W</a:t>
            </a:r>
            <a:r>
              <a:rPr lang="en-US" sz="1300" b="1" dirty="0" smtClean="0"/>
              <a:t>ithdrawal MT4 Balance account fund ANYTIME</a:t>
            </a:r>
          </a:p>
          <a:p>
            <a:pPr marL="0" indent="0">
              <a:buNone/>
            </a:pPr>
            <a:endParaRPr lang="en-US" sz="1300" dirty="0" smtClean="0">
              <a:solidFill>
                <a:schemeClr val="tx1"/>
              </a:solidFill>
            </a:endParaRPr>
          </a:p>
          <a:p>
            <a:r>
              <a:rPr lang="en-US" sz="1300" b="1" dirty="0" smtClean="0">
                <a:solidFill>
                  <a:schemeClr val="tx1"/>
                </a:solidFill>
              </a:rPr>
              <a:t>Refund Policy</a:t>
            </a:r>
          </a:p>
          <a:p>
            <a:pPr lvl="1"/>
            <a:r>
              <a:rPr lang="en-US" sz="1300" dirty="0" smtClean="0">
                <a:solidFill>
                  <a:schemeClr val="tx1"/>
                </a:solidFill>
              </a:rPr>
              <a:t>Package is </a:t>
            </a:r>
            <a:r>
              <a:rPr lang="en-US" sz="1300" b="1" dirty="0" smtClean="0">
                <a:solidFill>
                  <a:schemeClr val="tx1"/>
                </a:solidFill>
              </a:rPr>
              <a:t>refundable within 30 day </a:t>
            </a:r>
            <a:r>
              <a:rPr lang="en-US" sz="1300" dirty="0" smtClean="0">
                <a:solidFill>
                  <a:schemeClr val="tx1"/>
                </a:solidFill>
              </a:rPr>
              <a:t>from the deposited date with </a:t>
            </a:r>
            <a:r>
              <a:rPr lang="en-US" sz="1300" b="1" dirty="0" smtClean="0">
                <a:solidFill>
                  <a:schemeClr val="tx1"/>
                </a:solidFill>
              </a:rPr>
              <a:t>TERMINATION OF ACCOUNT</a:t>
            </a:r>
            <a:r>
              <a:rPr lang="en-US" sz="1300" dirty="0" smtClean="0">
                <a:solidFill>
                  <a:schemeClr val="tx1"/>
                </a:solidFill>
              </a:rPr>
              <a:t>.</a:t>
            </a:r>
          </a:p>
          <a:p>
            <a:pPr lvl="1"/>
            <a:r>
              <a:rPr lang="en-US" sz="1300" dirty="0" smtClean="0"/>
              <a:t>The </a:t>
            </a:r>
            <a:r>
              <a:rPr lang="en-US" sz="1300" dirty="0"/>
              <a:t>refund will be </a:t>
            </a:r>
            <a:r>
              <a:rPr lang="en-US" sz="1300" b="1" dirty="0" smtClean="0"/>
              <a:t>50</a:t>
            </a:r>
            <a:r>
              <a:rPr lang="en-US" sz="1300" b="1" dirty="0"/>
              <a:t>% of the </a:t>
            </a:r>
            <a:r>
              <a:rPr lang="en-US" sz="1300" b="1" dirty="0" smtClean="0"/>
              <a:t>deposited fund amount </a:t>
            </a:r>
            <a:r>
              <a:rPr lang="en-US" sz="1300" dirty="0" smtClean="0"/>
              <a:t>(All the trading profit will be forfeited) </a:t>
            </a:r>
            <a:r>
              <a:rPr lang="en-US" sz="1300" b="1" dirty="0" smtClean="0"/>
              <a:t>after deduct all bonus paid </a:t>
            </a:r>
            <a:r>
              <a:rPr lang="en-US" sz="1300" dirty="0" smtClean="0"/>
              <a:t>to the account.</a:t>
            </a:r>
            <a:endParaRPr lang="en-US" sz="1300" dirty="0"/>
          </a:p>
          <a:p>
            <a:pPr lvl="1"/>
            <a:endParaRPr lang="en-US" sz="1400" dirty="0" smtClean="0">
              <a:solidFill>
                <a:schemeClr val="tx1"/>
              </a:solidFill>
            </a:endParaRPr>
          </a:p>
          <a:p>
            <a:pPr lvl="1"/>
            <a:endParaRPr lang="en-US" sz="1600" dirty="0">
              <a:solidFill>
                <a:schemeClr val="tx1"/>
              </a:solidFill>
            </a:endParaRPr>
          </a:p>
          <a:p>
            <a:pPr lvl="1"/>
            <a:endParaRPr lang="en-US" sz="1600" dirty="0" smtClean="0">
              <a:solidFill>
                <a:schemeClr val="tx1"/>
              </a:solidFill>
            </a:endParaRPr>
          </a:p>
          <a:p>
            <a:endParaRPr lang="en-US" sz="1600" dirty="0">
              <a:solidFill>
                <a:schemeClr val="tx1"/>
              </a:solidFill>
            </a:endParaRPr>
          </a:p>
          <a:p>
            <a:pPr marL="274320" lvl="1" indent="0">
              <a:buNone/>
            </a:pPr>
            <a:r>
              <a:rPr lang="en-US" sz="1600" dirty="0" smtClean="0"/>
              <a:t> </a:t>
            </a:r>
          </a:p>
        </p:txBody>
      </p:sp>
    </p:spTree>
    <p:extLst>
      <p:ext uri="{BB962C8B-B14F-4D97-AF65-F5344CB8AC3E}">
        <p14:creationId xmlns:p14="http://schemas.microsoft.com/office/powerpoint/2010/main" val="39022257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Box 3"/>
          <p:cNvSpPr txBox="1"/>
          <p:nvPr/>
        </p:nvSpPr>
        <p:spPr>
          <a:xfrm>
            <a:off x="4644008" y="116632"/>
            <a:ext cx="3906839" cy="1815882"/>
          </a:xfrm>
          <a:prstGeom prst="rect">
            <a:avLst/>
          </a:prstGeom>
          <a:noFill/>
        </p:spPr>
        <p:txBody>
          <a:bodyPr wrap="none">
            <a:spAutoFit/>
          </a:bodyPr>
          <a:lstStyle/>
          <a:p>
            <a:pPr algn="ctr" fontAlgn="auto">
              <a:spcBef>
                <a:spcPts val="0"/>
              </a:spcBef>
              <a:spcAft>
                <a:spcPts val="0"/>
              </a:spcAft>
              <a:defRPr/>
            </a:pPr>
            <a:r>
              <a:rPr lang="en-US" altLang="zh-CN" sz="3200" b="1" dirty="0" smtClean="0">
                <a:ln>
                  <a:solidFill>
                    <a:schemeClr val="accent1">
                      <a:lumMod val="75000"/>
                    </a:schemeClr>
                  </a:solidFill>
                </a:ln>
                <a:solidFill>
                  <a:schemeClr val="bg1"/>
                </a:solidFill>
                <a:effectLst>
                  <a:glow rad="63500">
                    <a:schemeClr val="tx1">
                      <a:alpha val="40000"/>
                    </a:schemeClr>
                  </a:glow>
                  <a:outerShdw blurRad="38100" dist="38100" dir="2700000" algn="tl">
                    <a:srgbClr val="000000">
                      <a:alpha val="43137"/>
                    </a:srgbClr>
                  </a:outerShdw>
                </a:effectLst>
              </a:rPr>
              <a:t>Compensation Plan </a:t>
            </a:r>
          </a:p>
          <a:p>
            <a:pPr algn="ctr" fontAlgn="auto">
              <a:spcBef>
                <a:spcPts val="0"/>
              </a:spcBef>
              <a:spcAft>
                <a:spcPts val="0"/>
              </a:spcAft>
              <a:defRPr/>
            </a:pPr>
            <a:r>
              <a:rPr lang="zh-CN" altLang="en-US" sz="3200" b="1" dirty="0" smtClean="0">
                <a:ln>
                  <a:solidFill>
                    <a:schemeClr val="accent1">
                      <a:lumMod val="75000"/>
                    </a:schemeClr>
                  </a:solidFill>
                </a:ln>
                <a:solidFill>
                  <a:schemeClr val="bg1"/>
                </a:solidFill>
                <a:effectLst>
                  <a:glow rad="63500">
                    <a:schemeClr val="tx1">
                      <a:alpha val="40000"/>
                    </a:schemeClr>
                  </a:glow>
                  <a:outerShdw blurRad="38100" dist="38100" dir="2700000" algn="tl">
                    <a:srgbClr val="000000">
                      <a:alpha val="43137"/>
                    </a:srgbClr>
                  </a:outerShdw>
                </a:effectLst>
              </a:rPr>
              <a:t>奖</a:t>
            </a:r>
            <a:r>
              <a:rPr lang="zh-CN" altLang="en-US" sz="3200" b="1" dirty="0">
                <a:ln>
                  <a:solidFill>
                    <a:schemeClr val="accent1">
                      <a:lumMod val="75000"/>
                    </a:schemeClr>
                  </a:solidFill>
                </a:ln>
                <a:solidFill>
                  <a:schemeClr val="bg1"/>
                </a:solidFill>
                <a:effectLst>
                  <a:glow rad="63500">
                    <a:schemeClr val="tx1">
                      <a:alpha val="40000"/>
                    </a:schemeClr>
                  </a:glow>
                  <a:outerShdw blurRad="38100" dist="38100" dir="2700000" algn="tl">
                    <a:srgbClr val="000000">
                      <a:alpha val="43137"/>
                    </a:srgbClr>
                  </a:outerShdw>
                </a:effectLst>
              </a:rPr>
              <a:t>金制度</a:t>
            </a:r>
          </a:p>
          <a:p>
            <a:pPr algn="ctr" fontAlgn="auto">
              <a:spcBef>
                <a:spcPts val="0"/>
              </a:spcBef>
              <a:spcAft>
                <a:spcPts val="0"/>
              </a:spcAft>
              <a:defRPr/>
            </a:pPr>
            <a:endParaRPr lang="en-US" altLang="zh-CN" sz="4800" b="1" dirty="0">
              <a:solidFill>
                <a:schemeClr val="bg1"/>
              </a:solidFill>
              <a:effectLst>
                <a:glow rad="63500">
                  <a:schemeClr val="tx1">
                    <a:alpha val="40000"/>
                  </a:schemeClr>
                </a:glow>
                <a:outerShdw blurRad="38100" dist="38100" dir="2700000" algn="tl">
                  <a:srgbClr val="000000">
                    <a:alpha val="43137"/>
                  </a:srgbClr>
                </a:outerShdw>
              </a:effectLst>
              <a:latin typeface="+mn-lt"/>
              <a:cs typeface="+mn-cs"/>
            </a:endParaRPr>
          </a:p>
        </p:txBody>
      </p:sp>
      <p:graphicFrame>
        <p:nvGraphicFramePr>
          <p:cNvPr id="5" name="Content Placeholder 5"/>
          <p:cNvGraphicFramePr>
            <a:graphicFrameLocks noGrp="1"/>
          </p:cNvGraphicFramePr>
          <p:nvPr>
            <p:ph sz="quarter" idx="1"/>
            <p:extLst>
              <p:ext uri="{D42A27DB-BD31-4B8C-83A1-F6EECF244321}">
                <p14:modId xmlns:p14="http://schemas.microsoft.com/office/powerpoint/2010/main" val="2040764645"/>
              </p:ext>
            </p:extLst>
          </p:nvPr>
        </p:nvGraphicFramePr>
        <p:xfrm>
          <a:off x="423119" y="2668270"/>
          <a:ext cx="8229600" cy="175260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en-US" altLang="zh-CN" dirty="0" smtClean="0"/>
                        <a:t>Package</a:t>
                      </a:r>
                      <a:r>
                        <a:rPr lang="en-US" altLang="zh-CN" baseline="0" dirty="0" smtClean="0"/>
                        <a:t> </a:t>
                      </a:r>
                    </a:p>
                    <a:p>
                      <a:pPr algn="ctr"/>
                      <a:r>
                        <a:rPr lang="zh-CN" altLang="en-US" dirty="0" smtClean="0"/>
                        <a:t>配套</a:t>
                      </a:r>
                      <a:endParaRPr lang="en-US" dirty="0"/>
                    </a:p>
                  </a:txBody>
                  <a:tcPr/>
                </a:tc>
                <a:tc>
                  <a:txBody>
                    <a:bodyPr/>
                    <a:lstStyle/>
                    <a:p>
                      <a:pPr algn="ctr"/>
                      <a:r>
                        <a:rPr lang="en-US" altLang="zh-CN" dirty="0" smtClean="0"/>
                        <a:t>Direct Sponsor Bonus </a:t>
                      </a:r>
                    </a:p>
                    <a:p>
                      <a:pPr algn="ctr"/>
                      <a:r>
                        <a:rPr lang="zh-CN" altLang="en-US" dirty="0" smtClean="0"/>
                        <a:t>直接推荐奖金百分比</a:t>
                      </a:r>
                      <a:endParaRPr lang="en-US" dirty="0"/>
                    </a:p>
                  </a:txBody>
                  <a:tcPr/>
                </a:tc>
              </a:tr>
              <a:tr h="370840">
                <a:tc>
                  <a:txBody>
                    <a:bodyPr/>
                    <a:lstStyle/>
                    <a:p>
                      <a:pPr algn="l"/>
                      <a:r>
                        <a:rPr lang="en-US" altLang="zh-CN" dirty="0" smtClean="0"/>
                        <a:t>Elementary School </a:t>
                      </a:r>
                      <a:r>
                        <a:rPr lang="zh-CN" altLang="en-US" dirty="0" smtClean="0"/>
                        <a:t>初级配套</a:t>
                      </a:r>
                      <a:endParaRPr lang="en-US" dirty="0"/>
                    </a:p>
                  </a:txBody>
                  <a:tcPr/>
                </a:tc>
                <a:tc>
                  <a:txBody>
                    <a:bodyPr/>
                    <a:lstStyle/>
                    <a:p>
                      <a:pPr algn="ctr"/>
                      <a:r>
                        <a:rPr lang="en-US" altLang="zh-CN" dirty="0" smtClean="0"/>
                        <a:t>8%</a:t>
                      </a:r>
                      <a:endParaRPr lang="en-US" dirty="0"/>
                    </a:p>
                  </a:txBody>
                  <a:tcPr/>
                </a:tc>
              </a:tr>
              <a:tr h="370840">
                <a:tc>
                  <a:txBody>
                    <a:bodyPr/>
                    <a:lstStyle/>
                    <a:p>
                      <a:pPr algn="l"/>
                      <a:r>
                        <a:rPr lang="en-US" altLang="zh-CN" dirty="0" smtClean="0"/>
                        <a:t>Middle School </a:t>
                      </a:r>
                      <a:r>
                        <a:rPr lang="zh-CN" altLang="en-US" dirty="0" smtClean="0"/>
                        <a:t>中级配套</a:t>
                      </a:r>
                      <a:endParaRPr lang="en-US" dirty="0"/>
                    </a:p>
                  </a:txBody>
                  <a:tcPr/>
                </a:tc>
                <a:tc>
                  <a:txBody>
                    <a:bodyPr/>
                    <a:lstStyle/>
                    <a:p>
                      <a:pPr algn="ctr"/>
                      <a:r>
                        <a:rPr lang="en-US" altLang="zh-CN" dirty="0" smtClean="0"/>
                        <a:t>9%</a:t>
                      </a:r>
                      <a:endParaRPr lang="en-US" dirty="0"/>
                    </a:p>
                  </a:txBody>
                  <a:tcPr/>
                </a:tc>
              </a:tr>
              <a:tr h="370840">
                <a:tc>
                  <a:txBody>
                    <a:bodyPr/>
                    <a:lstStyle/>
                    <a:p>
                      <a:pPr algn="l"/>
                      <a:r>
                        <a:rPr lang="en-US" altLang="zh-CN" dirty="0" smtClean="0"/>
                        <a:t>High School </a:t>
                      </a:r>
                      <a:r>
                        <a:rPr lang="zh-CN" altLang="en-US" dirty="0" smtClean="0"/>
                        <a:t>高级配套</a:t>
                      </a:r>
                      <a:endParaRPr lang="en-US" dirty="0"/>
                    </a:p>
                  </a:txBody>
                  <a:tcPr/>
                </a:tc>
                <a:tc>
                  <a:txBody>
                    <a:bodyPr/>
                    <a:lstStyle/>
                    <a:p>
                      <a:pPr algn="ctr"/>
                      <a:r>
                        <a:rPr lang="en-US" dirty="0" smtClean="0"/>
                        <a:t>10</a:t>
                      </a:r>
                      <a:r>
                        <a:rPr lang="en-US" altLang="zh-CN" dirty="0" smtClean="0"/>
                        <a:t>%</a:t>
                      </a:r>
                      <a:endParaRPr lang="en-US" dirty="0"/>
                    </a:p>
                  </a:txBody>
                  <a:tcPr/>
                </a:tc>
              </a:tr>
            </a:tbl>
          </a:graphicData>
        </a:graphic>
      </p:graphicFrame>
      <p:sp>
        <p:nvSpPr>
          <p:cNvPr id="7" name="Rectangle 6"/>
          <p:cNvSpPr/>
          <p:nvPr/>
        </p:nvSpPr>
        <p:spPr>
          <a:xfrm>
            <a:off x="398256" y="1849831"/>
            <a:ext cx="4572000" cy="369332"/>
          </a:xfrm>
          <a:prstGeom prst="rect">
            <a:avLst/>
          </a:prstGeom>
        </p:spPr>
        <p:txBody>
          <a:bodyPr>
            <a:spAutoFit/>
          </a:bodyPr>
          <a:lstStyle/>
          <a:p>
            <a:r>
              <a:rPr lang="en-US" altLang="zh-CN" b="1" u="sng" dirty="0" smtClean="0"/>
              <a:t>1) Direct </a:t>
            </a:r>
            <a:r>
              <a:rPr lang="en-US" altLang="zh-CN" b="1" u="sng" dirty="0"/>
              <a:t>Sponsor Bonus </a:t>
            </a:r>
            <a:r>
              <a:rPr lang="zh-CN" altLang="en-US" b="1" u="sng" dirty="0" smtClean="0"/>
              <a:t>直</a:t>
            </a:r>
            <a:r>
              <a:rPr lang="zh-CN" altLang="en-US" b="1" u="sng" dirty="0"/>
              <a:t>接推荐奖</a:t>
            </a:r>
            <a:r>
              <a:rPr lang="zh-CN" altLang="en-US" b="1" u="sng" dirty="0" smtClean="0"/>
              <a:t>金</a:t>
            </a:r>
            <a:endParaRPr lang="en-US" b="1" u="sng" dirty="0"/>
          </a:p>
        </p:txBody>
      </p:sp>
      <p:sp>
        <p:nvSpPr>
          <p:cNvPr id="8" name="Rectangle 7"/>
          <p:cNvSpPr/>
          <p:nvPr/>
        </p:nvSpPr>
        <p:spPr>
          <a:xfrm>
            <a:off x="490386" y="4756502"/>
            <a:ext cx="7008650" cy="923330"/>
          </a:xfrm>
          <a:prstGeom prst="rect">
            <a:avLst/>
          </a:prstGeom>
        </p:spPr>
        <p:txBody>
          <a:bodyPr wrap="none">
            <a:spAutoFit/>
          </a:bodyPr>
          <a:lstStyle/>
          <a:p>
            <a:pPr marL="285750" indent="-285750">
              <a:buFont typeface="Arial" charset="0"/>
              <a:buChar char="•"/>
            </a:pPr>
            <a:r>
              <a:rPr lang="en-US" dirty="0" smtClean="0"/>
              <a:t>Calculation based on Sponsor Tree </a:t>
            </a:r>
            <a:r>
              <a:rPr lang="zh-CN" altLang="en-US" dirty="0" smtClean="0"/>
              <a:t>根据直接推荐组织图计算</a:t>
            </a:r>
            <a:endParaRPr lang="en-US" altLang="zh-CN" dirty="0" smtClean="0"/>
          </a:p>
          <a:p>
            <a:pPr marL="285750" indent="-285750">
              <a:buFont typeface="Arial" charset="0"/>
              <a:buChar char="•"/>
            </a:pPr>
            <a:endParaRPr lang="en-US" b="1" u="sng" dirty="0"/>
          </a:p>
          <a:p>
            <a:pPr marL="285750" indent="-285750">
              <a:buFont typeface="Arial" charset="0"/>
              <a:buChar char="•"/>
            </a:pPr>
            <a:r>
              <a:rPr lang="en-US" altLang="zh-CN" dirty="0" smtClean="0"/>
              <a:t>Daily</a:t>
            </a:r>
            <a:r>
              <a:rPr lang="zh-CN" altLang="en-US" dirty="0" smtClean="0"/>
              <a:t> </a:t>
            </a:r>
            <a:r>
              <a:rPr lang="en-US" altLang="zh-CN" dirty="0" smtClean="0"/>
              <a:t>calculation </a:t>
            </a:r>
            <a:r>
              <a:rPr lang="zh-CN" altLang="en-US" dirty="0" smtClean="0"/>
              <a:t>每日计算</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3131840" cy="1282862"/>
          </a:xfrm>
          <a:prstGeom prst="rect">
            <a:avLst/>
          </a:prstGeom>
        </p:spPr>
      </p:pic>
    </p:spTree>
    <p:extLst>
      <p:ext uri="{BB962C8B-B14F-4D97-AF65-F5344CB8AC3E}">
        <p14:creationId xmlns:p14="http://schemas.microsoft.com/office/powerpoint/2010/main" val="26201307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15" name="Rectangle 14"/>
          <p:cNvSpPr/>
          <p:nvPr/>
        </p:nvSpPr>
        <p:spPr>
          <a:xfrm>
            <a:off x="860607" y="2326957"/>
            <a:ext cx="2743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For example :</a:t>
            </a:r>
            <a:endParaRPr lang="en-US" b="1" dirty="0">
              <a:solidFill>
                <a:schemeClr val="tx1"/>
              </a:solidFill>
            </a:endParaRPr>
          </a:p>
        </p:txBody>
      </p:sp>
      <p:sp>
        <p:nvSpPr>
          <p:cNvPr id="16" name="Oval 15"/>
          <p:cNvSpPr/>
          <p:nvPr/>
        </p:nvSpPr>
        <p:spPr>
          <a:xfrm>
            <a:off x="4991916" y="2366406"/>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10%</a:t>
            </a:r>
            <a:endParaRPr lang="en-US" b="1" dirty="0">
              <a:solidFill>
                <a:schemeClr val="tx1"/>
              </a:solidFill>
            </a:endParaRPr>
          </a:p>
        </p:txBody>
      </p:sp>
      <p:sp>
        <p:nvSpPr>
          <p:cNvPr id="17" name="Oval 16"/>
          <p:cNvSpPr/>
          <p:nvPr/>
        </p:nvSpPr>
        <p:spPr>
          <a:xfrm>
            <a:off x="4991916" y="3738006"/>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a:t>
            </a:r>
            <a:r>
              <a:rPr lang="en-US" b="1" dirty="0" smtClean="0">
                <a:solidFill>
                  <a:schemeClr val="tx1"/>
                </a:solidFill>
              </a:rPr>
              <a:t>%</a:t>
            </a:r>
            <a:endParaRPr lang="en-US" b="1" dirty="0">
              <a:solidFill>
                <a:schemeClr val="tx1"/>
              </a:solidFill>
            </a:endParaRPr>
          </a:p>
        </p:txBody>
      </p:sp>
      <p:sp>
        <p:nvSpPr>
          <p:cNvPr id="18" name="Oval 17"/>
          <p:cNvSpPr/>
          <p:nvPr/>
        </p:nvSpPr>
        <p:spPr>
          <a:xfrm>
            <a:off x="4991916" y="5262006"/>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10%</a:t>
            </a:r>
            <a:endParaRPr lang="en-US" b="1" dirty="0">
              <a:solidFill>
                <a:schemeClr val="tx1"/>
              </a:solidFill>
            </a:endParaRPr>
          </a:p>
        </p:txBody>
      </p:sp>
      <p:cxnSp>
        <p:nvCxnSpPr>
          <p:cNvPr id="19" name="Straight Arrow Connector 18"/>
          <p:cNvCxnSpPr>
            <a:stCxn id="17" idx="4"/>
            <a:endCxn id="18" idx="0"/>
          </p:cNvCxnSpPr>
          <p:nvPr/>
        </p:nvCxnSpPr>
        <p:spPr>
          <a:xfrm>
            <a:off x="5449116" y="4652406"/>
            <a:ext cx="0" cy="609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4"/>
            <a:endCxn id="17" idx="0"/>
          </p:cNvCxnSpPr>
          <p:nvPr/>
        </p:nvCxnSpPr>
        <p:spPr>
          <a:xfrm>
            <a:off x="5449116" y="3280806"/>
            <a:ext cx="0" cy="457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629716" y="3661806"/>
            <a:ext cx="2743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urved Down Arrow 21"/>
          <p:cNvSpPr/>
          <p:nvPr/>
        </p:nvSpPr>
        <p:spPr>
          <a:xfrm rot="16388826">
            <a:off x="2877647" y="3878983"/>
            <a:ext cx="2989478" cy="731520"/>
          </a:xfrm>
          <a:prstGeom prst="curved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Rectangle 22"/>
          <p:cNvSpPr/>
          <p:nvPr/>
        </p:nvSpPr>
        <p:spPr>
          <a:xfrm>
            <a:off x="2724156" y="2442606"/>
            <a:ext cx="20574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Balance 2% pass up</a:t>
            </a:r>
            <a:endParaRPr lang="en-US" dirty="0">
              <a:solidFill>
                <a:schemeClr val="tx1"/>
              </a:solidFill>
            </a:endParaRPr>
          </a:p>
        </p:txBody>
      </p:sp>
      <p:sp>
        <p:nvSpPr>
          <p:cNvPr id="24" name="Content Placeholder 23"/>
          <p:cNvSpPr>
            <a:spLocks noGrp="1"/>
          </p:cNvSpPr>
          <p:nvPr>
            <p:ph sz="quarter" idx="1"/>
          </p:nvPr>
        </p:nvSpPr>
        <p:spPr>
          <a:xfrm>
            <a:off x="522234" y="1258144"/>
            <a:ext cx="8229600" cy="969496"/>
          </a:xfrm>
          <a:prstGeom prst="rect">
            <a:avLst/>
          </a:prstGeom>
        </p:spPr>
        <p:txBody>
          <a:bodyPr>
            <a:spAutoFit/>
          </a:bodyPr>
          <a:lstStyle/>
          <a:p>
            <a:r>
              <a:rPr lang="en-US" altLang="zh-CN" b="1" u="sng" dirty="0" smtClean="0"/>
              <a:t>Direct </a:t>
            </a:r>
            <a:r>
              <a:rPr lang="en-US" altLang="zh-CN" b="1" u="sng" dirty="0"/>
              <a:t>Sponsor Bonus </a:t>
            </a:r>
            <a:r>
              <a:rPr lang="en-US" altLang="zh-CN" b="1" u="sng" dirty="0" smtClean="0"/>
              <a:t>10% </a:t>
            </a:r>
            <a:r>
              <a:rPr lang="zh-CN" altLang="en-US" b="1" u="sng" dirty="0" smtClean="0"/>
              <a:t>直</a:t>
            </a:r>
            <a:r>
              <a:rPr lang="zh-CN" altLang="en-US" b="1" u="sng" dirty="0"/>
              <a:t>接推荐奖</a:t>
            </a:r>
            <a:r>
              <a:rPr lang="zh-CN" altLang="en-US" b="1" u="sng" dirty="0" smtClean="0"/>
              <a:t>金 </a:t>
            </a:r>
            <a:r>
              <a:rPr lang="en-US" altLang="zh-CN" b="1" u="sng" dirty="0" smtClean="0"/>
              <a:t>10%</a:t>
            </a:r>
          </a:p>
          <a:p>
            <a:pPr marL="0" indent="0">
              <a:buNone/>
            </a:pPr>
            <a:r>
              <a:rPr lang="en-US" b="1" dirty="0" smtClean="0"/>
              <a:t>  (Optional)</a:t>
            </a:r>
            <a:endParaRPr lang="en-US" b="1" dirty="0"/>
          </a:p>
        </p:txBody>
      </p:sp>
      <p:sp>
        <p:nvSpPr>
          <p:cNvPr id="25" name="Rectangle 24"/>
          <p:cNvSpPr/>
          <p:nvPr/>
        </p:nvSpPr>
        <p:spPr>
          <a:xfrm>
            <a:off x="972106" y="3280806"/>
            <a:ext cx="1973617" cy="369332"/>
          </a:xfrm>
          <a:prstGeom prst="rect">
            <a:avLst/>
          </a:prstGeom>
        </p:spPr>
        <p:txBody>
          <a:bodyPr wrap="none">
            <a:spAutoFit/>
          </a:bodyPr>
          <a:lstStyle/>
          <a:p>
            <a:pPr marL="285750" indent="-285750">
              <a:buFont typeface="Arial" pitchFamily="34" charset="0"/>
              <a:buChar char="•"/>
            </a:pPr>
            <a:r>
              <a:rPr lang="en-US" dirty="0"/>
              <a:t>100% pay out </a:t>
            </a:r>
          </a:p>
        </p:txBody>
      </p:sp>
    </p:spTree>
    <p:extLst>
      <p:ext uri="{BB962C8B-B14F-4D97-AF65-F5344CB8AC3E}">
        <p14:creationId xmlns:p14="http://schemas.microsoft.com/office/powerpoint/2010/main" val="29370849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599281912"/>
              </p:ext>
            </p:extLst>
          </p:nvPr>
        </p:nvGraphicFramePr>
        <p:xfrm>
          <a:off x="521046" y="1932514"/>
          <a:ext cx="8229600" cy="2834640"/>
        </p:xfrm>
        <a:graphic>
          <a:graphicData uri="http://schemas.openxmlformats.org/drawingml/2006/table">
            <a:tbl>
              <a:tblPr firstRow="1" bandRow="1">
                <a:tableStyleId>{5C22544A-7EE6-4342-B048-85BDC9FD1C3A}</a:tableStyleId>
              </a:tblPr>
              <a:tblGrid>
                <a:gridCol w="3394720"/>
                <a:gridCol w="2448272"/>
                <a:gridCol w="2386608"/>
              </a:tblGrid>
              <a:tr h="370840">
                <a:tc>
                  <a:txBody>
                    <a:bodyPr/>
                    <a:lstStyle/>
                    <a:p>
                      <a:pPr algn="ctr"/>
                      <a:r>
                        <a:rPr lang="en-US" altLang="zh-CN" dirty="0" smtClean="0"/>
                        <a:t>Package</a:t>
                      </a:r>
                      <a:r>
                        <a:rPr lang="en-US" altLang="zh-CN" baseline="0" dirty="0" smtClean="0"/>
                        <a:t> </a:t>
                      </a:r>
                    </a:p>
                    <a:p>
                      <a:pPr algn="ctr"/>
                      <a:r>
                        <a:rPr lang="zh-CN" altLang="en-US" dirty="0" smtClean="0"/>
                        <a:t>配套</a:t>
                      </a:r>
                      <a:endParaRPr lang="en-US" dirty="0" smtClean="0"/>
                    </a:p>
                    <a:p>
                      <a:endParaRPr lang="en-US" dirty="0"/>
                    </a:p>
                  </a:txBody>
                  <a:tcPr/>
                </a:tc>
                <a:tc>
                  <a:txBody>
                    <a:bodyPr/>
                    <a:lstStyle/>
                    <a:p>
                      <a:pPr algn="ctr"/>
                      <a:r>
                        <a:rPr lang="en-US" altLang="zh-CN" dirty="0" smtClean="0"/>
                        <a:t>Pairing Bonus </a:t>
                      </a:r>
                    </a:p>
                    <a:p>
                      <a:pPr algn="ctr"/>
                      <a:r>
                        <a:rPr lang="zh-CN" altLang="en-US" dirty="0" smtClean="0"/>
                        <a:t>配对奖金百分比</a:t>
                      </a:r>
                      <a:endParaRPr lang="en-US" dirty="0" smtClean="0"/>
                    </a:p>
                    <a:p>
                      <a:endParaRPr lang="en-US" dirty="0"/>
                    </a:p>
                  </a:txBody>
                  <a:tcPr/>
                </a:tc>
                <a:tc>
                  <a:txBody>
                    <a:bodyPr/>
                    <a:lstStyle/>
                    <a:p>
                      <a:pPr algn="ctr"/>
                      <a:r>
                        <a:rPr lang="en-US" dirty="0" smtClean="0"/>
                        <a:t>Daily Max</a:t>
                      </a:r>
                    </a:p>
                    <a:p>
                      <a:pPr algn="ctr"/>
                      <a:r>
                        <a:rPr lang="zh-CN" altLang="en-US" dirty="0" smtClean="0"/>
                        <a:t>每日收入封顶</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Elementary School </a:t>
                      </a:r>
                      <a:r>
                        <a:rPr lang="zh-CN" altLang="en-US" dirty="0" smtClean="0"/>
                        <a:t>初级配套</a:t>
                      </a:r>
                      <a:endParaRPr lang="en-US" dirty="0" smtClean="0"/>
                    </a:p>
                    <a:p>
                      <a:endParaRPr lang="en-US" dirty="0"/>
                    </a:p>
                  </a:txBody>
                  <a:tcPr/>
                </a:tc>
                <a:tc>
                  <a:txBody>
                    <a:bodyPr/>
                    <a:lstStyle/>
                    <a:p>
                      <a:pPr algn="ctr"/>
                      <a:r>
                        <a:rPr lang="en-US" dirty="0" smtClean="0"/>
                        <a:t>10%</a:t>
                      </a:r>
                      <a:endParaRPr lang="en-US" dirty="0"/>
                    </a:p>
                  </a:txBody>
                  <a:tcPr/>
                </a:tc>
                <a:tc>
                  <a:txBody>
                    <a:bodyPr/>
                    <a:lstStyle/>
                    <a:p>
                      <a:pPr algn="ctr"/>
                      <a:r>
                        <a:rPr lang="en-US" dirty="0" smtClean="0"/>
                        <a:t>1,000</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Middle School </a:t>
                      </a:r>
                      <a:r>
                        <a:rPr lang="zh-CN" altLang="en-US" dirty="0" smtClean="0"/>
                        <a:t>中级配套</a:t>
                      </a:r>
                      <a:endParaRPr lang="en-US" dirty="0" smtClean="0"/>
                    </a:p>
                    <a:p>
                      <a:endParaRPr lang="en-US" dirty="0"/>
                    </a:p>
                  </a:txBody>
                  <a:tcPr/>
                </a:tc>
                <a:tc>
                  <a:txBody>
                    <a:bodyPr/>
                    <a:lstStyle/>
                    <a:p>
                      <a:pPr algn="ctr"/>
                      <a:r>
                        <a:rPr lang="en-US" dirty="0" smtClean="0"/>
                        <a:t>10%</a:t>
                      </a:r>
                      <a:endParaRPr lang="en-US" dirty="0"/>
                    </a:p>
                  </a:txBody>
                  <a:tcPr/>
                </a:tc>
                <a:tc>
                  <a:txBody>
                    <a:bodyPr/>
                    <a:lstStyle/>
                    <a:p>
                      <a:pPr algn="ctr"/>
                      <a:r>
                        <a:rPr lang="en-US" dirty="0" smtClean="0"/>
                        <a:t>5,000</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High School </a:t>
                      </a:r>
                      <a:r>
                        <a:rPr lang="zh-CN" altLang="en-US" dirty="0" smtClean="0"/>
                        <a:t>高级配套</a:t>
                      </a:r>
                      <a:endParaRPr lang="en-US" dirty="0" smtClean="0"/>
                    </a:p>
                    <a:p>
                      <a:endParaRPr lang="en-US" dirty="0"/>
                    </a:p>
                  </a:txBody>
                  <a:tcPr/>
                </a:tc>
                <a:tc>
                  <a:txBody>
                    <a:bodyPr/>
                    <a:lstStyle/>
                    <a:p>
                      <a:pPr algn="ctr"/>
                      <a:r>
                        <a:rPr lang="en-US" dirty="0" smtClean="0"/>
                        <a:t>10%</a:t>
                      </a:r>
                      <a:endParaRPr lang="en-US" dirty="0"/>
                    </a:p>
                  </a:txBody>
                  <a:tcPr/>
                </a:tc>
                <a:tc>
                  <a:txBody>
                    <a:bodyPr/>
                    <a:lstStyle/>
                    <a:p>
                      <a:pPr algn="ctr"/>
                      <a:r>
                        <a:rPr lang="en-US" dirty="0" smtClean="0"/>
                        <a:t>10,000</a:t>
                      </a:r>
                      <a:endParaRPr lang="en-US" dirty="0"/>
                    </a:p>
                  </a:txBody>
                  <a:tcPr/>
                </a:tc>
              </a:tr>
            </a:tbl>
          </a:graphicData>
        </a:graphic>
      </p:graphicFrame>
      <p:sp>
        <p:nvSpPr>
          <p:cNvPr id="5" name="TextBox 4"/>
          <p:cNvSpPr txBox="1"/>
          <p:nvPr/>
        </p:nvSpPr>
        <p:spPr>
          <a:xfrm>
            <a:off x="4644008" y="116632"/>
            <a:ext cx="3906839" cy="1815882"/>
          </a:xfrm>
          <a:prstGeom prst="rect">
            <a:avLst/>
          </a:prstGeom>
          <a:noFill/>
        </p:spPr>
        <p:txBody>
          <a:bodyPr wrap="none">
            <a:spAutoFit/>
          </a:bodyPr>
          <a:lstStyle/>
          <a:p>
            <a:pPr algn="ctr" fontAlgn="auto">
              <a:spcBef>
                <a:spcPts val="0"/>
              </a:spcBef>
              <a:spcAft>
                <a:spcPts val="0"/>
              </a:spcAft>
              <a:defRPr/>
            </a:pPr>
            <a:r>
              <a:rPr lang="en-US" altLang="zh-CN" sz="3200" b="1" dirty="0" smtClean="0">
                <a:ln>
                  <a:solidFill>
                    <a:schemeClr val="accent1">
                      <a:lumMod val="75000"/>
                    </a:schemeClr>
                  </a:solidFill>
                </a:ln>
                <a:solidFill>
                  <a:schemeClr val="bg1"/>
                </a:solidFill>
                <a:effectLst>
                  <a:glow rad="63500">
                    <a:schemeClr val="tx1">
                      <a:alpha val="40000"/>
                    </a:schemeClr>
                  </a:glow>
                  <a:outerShdw blurRad="38100" dist="38100" dir="2700000" algn="tl">
                    <a:srgbClr val="000000">
                      <a:alpha val="43137"/>
                    </a:srgbClr>
                  </a:outerShdw>
                </a:effectLst>
              </a:rPr>
              <a:t>Compensation Plan </a:t>
            </a:r>
          </a:p>
          <a:p>
            <a:pPr algn="ctr" fontAlgn="auto">
              <a:spcBef>
                <a:spcPts val="0"/>
              </a:spcBef>
              <a:spcAft>
                <a:spcPts val="0"/>
              </a:spcAft>
              <a:defRPr/>
            </a:pPr>
            <a:r>
              <a:rPr lang="zh-CN" altLang="en-US" sz="3200" b="1" dirty="0" smtClean="0">
                <a:ln>
                  <a:solidFill>
                    <a:schemeClr val="accent1">
                      <a:lumMod val="75000"/>
                    </a:schemeClr>
                  </a:solidFill>
                </a:ln>
                <a:solidFill>
                  <a:schemeClr val="bg1"/>
                </a:solidFill>
                <a:effectLst>
                  <a:glow rad="63500">
                    <a:schemeClr val="tx1">
                      <a:alpha val="40000"/>
                    </a:schemeClr>
                  </a:glow>
                  <a:outerShdw blurRad="38100" dist="38100" dir="2700000" algn="tl">
                    <a:srgbClr val="000000">
                      <a:alpha val="43137"/>
                    </a:srgbClr>
                  </a:outerShdw>
                </a:effectLst>
              </a:rPr>
              <a:t>奖</a:t>
            </a:r>
            <a:r>
              <a:rPr lang="zh-CN" altLang="en-US" sz="3200" b="1" dirty="0">
                <a:ln>
                  <a:solidFill>
                    <a:schemeClr val="accent1">
                      <a:lumMod val="75000"/>
                    </a:schemeClr>
                  </a:solidFill>
                </a:ln>
                <a:solidFill>
                  <a:schemeClr val="bg1"/>
                </a:solidFill>
                <a:effectLst>
                  <a:glow rad="63500">
                    <a:schemeClr val="tx1">
                      <a:alpha val="40000"/>
                    </a:schemeClr>
                  </a:glow>
                  <a:outerShdw blurRad="38100" dist="38100" dir="2700000" algn="tl">
                    <a:srgbClr val="000000">
                      <a:alpha val="43137"/>
                    </a:srgbClr>
                  </a:outerShdw>
                </a:effectLst>
              </a:rPr>
              <a:t>金制度</a:t>
            </a:r>
          </a:p>
          <a:p>
            <a:pPr algn="ctr" fontAlgn="auto">
              <a:spcBef>
                <a:spcPts val="0"/>
              </a:spcBef>
              <a:spcAft>
                <a:spcPts val="0"/>
              </a:spcAft>
              <a:defRPr/>
            </a:pPr>
            <a:endParaRPr lang="en-US" altLang="zh-CN" sz="4800" b="1" dirty="0">
              <a:solidFill>
                <a:schemeClr val="bg1"/>
              </a:solidFill>
              <a:effectLst>
                <a:glow rad="63500">
                  <a:schemeClr val="tx1">
                    <a:alpha val="40000"/>
                  </a:schemeClr>
                </a:glow>
                <a:outerShdw blurRad="38100" dist="38100" dir="2700000" algn="tl">
                  <a:srgbClr val="000000">
                    <a:alpha val="43137"/>
                  </a:srgbClr>
                </a:outerShdw>
              </a:effectLst>
              <a:latin typeface="+mn-lt"/>
              <a:cs typeface="+mn-cs"/>
            </a:endParaRPr>
          </a:p>
        </p:txBody>
      </p:sp>
      <p:sp>
        <p:nvSpPr>
          <p:cNvPr id="6" name="Rectangle 5"/>
          <p:cNvSpPr/>
          <p:nvPr/>
        </p:nvSpPr>
        <p:spPr>
          <a:xfrm>
            <a:off x="380069" y="1342134"/>
            <a:ext cx="4572000" cy="369332"/>
          </a:xfrm>
          <a:prstGeom prst="rect">
            <a:avLst/>
          </a:prstGeom>
        </p:spPr>
        <p:txBody>
          <a:bodyPr>
            <a:spAutoFit/>
          </a:bodyPr>
          <a:lstStyle/>
          <a:p>
            <a:r>
              <a:rPr lang="en-US" altLang="zh-CN" b="1" u="sng" dirty="0"/>
              <a:t>2</a:t>
            </a:r>
            <a:r>
              <a:rPr lang="en-US" altLang="zh-CN" b="1" u="sng" dirty="0" smtClean="0"/>
              <a:t>) Pairing </a:t>
            </a:r>
            <a:r>
              <a:rPr lang="en-US" altLang="zh-CN" b="1" u="sng" dirty="0"/>
              <a:t>Bonus </a:t>
            </a:r>
            <a:r>
              <a:rPr lang="zh-CN" altLang="en-US" b="1" u="sng" dirty="0"/>
              <a:t>配对</a:t>
            </a:r>
            <a:r>
              <a:rPr lang="zh-CN" altLang="en-US" b="1" u="sng" dirty="0" smtClean="0"/>
              <a:t>奖金</a:t>
            </a:r>
            <a:endParaRPr lang="en-US" b="1" u="sng" dirty="0"/>
          </a:p>
        </p:txBody>
      </p:sp>
      <p:sp>
        <p:nvSpPr>
          <p:cNvPr id="7" name="Rectangle 6"/>
          <p:cNvSpPr/>
          <p:nvPr/>
        </p:nvSpPr>
        <p:spPr>
          <a:xfrm>
            <a:off x="521046" y="4797152"/>
            <a:ext cx="8167621" cy="1815882"/>
          </a:xfrm>
          <a:prstGeom prst="rect">
            <a:avLst/>
          </a:prstGeom>
        </p:spPr>
        <p:txBody>
          <a:bodyPr wrap="none">
            <a:spAutoFit/>
          </a:bodyPr>
          <a:lstStyle/>
          <a:p>
            <a:pPr marL="285750" indent="-285750">
              <a:buFont typeface="Arial" charset="0"/>
              <a:buChar char="•"/>
            </a:pPr>
            <a:r>
              <a:rPr lang="en-US" sz="1600" dirty="0" smtClean="0"/>
              <a:t>Calculation based on Placement Tree </a:t>
            </a:r>
            <a:r>
              <a:rPr lang="zh-CN" altLang="en-US" sz="1600" dirty="0" smtClean="0"/>
              <a:t>根据安置组织图计算</a:t>
            </a:r>
            <a:endParaRPr lang="en-US" altLang="zh-CN" sz="1600" dirty="0" smtClean="0"/>
          </a:p>
          <a:p>
            <a:pPr marL="285750" indent="-285750">
              <a:buFont typeface="Arial" charset="0"/>
              <a:buChar char="•"/>
            </a:pPr>
            <a:endParaRPr lang="en-US" sz="1600" b="1" u="sng" dirty="0"/>
          </a:p>
          <a:p>
            <a:pPr marL="285750" indent="-285750">
              <a:buFont typeface="Arial" charset="0"/>
              <a:buChar char="•"/>
            </a:pPr>
            <a:r>
              <a:rPr lang="en-US" altLang="zh-CN" sz="1600" dirty="0" smtClean="0"/>
              <a:t>Daily</a:t>
            </a:r>
            <a:r>
              <a:rPr lang="zh-CN" altLang="en-US" sz="1600" dirty="0" smtClean="0"/>
              <a:t> </a:t>
            </a:r>
            <a:r>
              <a:rPr lang="en-US" altLang="zh-CN" sz="1600" dirty="0" smtClean="0"/>
              <a:t>calculation </a:t>
            </a:r>
            <a:r>
              <a:rPr lang="zh-CN" altLang="en-US" sz="1600" dirty="0" smtClean="0"/>
              <a:t>每日计算</a:t>
            </a:r>
            <a:endParaRPr lang="en-US" altLang="zh-CN" sz="1600" dirty="0" smtClean="0"/>
          </a:p>
          <a:p>
            <a:pPr marL="285750" indent="-285750">
              <a:buFont typeface="Arial" charset="0"/>
              <a:buChar char="•"/>
            </a:pPr>
            <a:endParaRPr lang="en-US" altLang="zh-CN" sz="1600" dirty="0"/>
          </a:p>
          <a:p>
            <a:pPr marL="285750" indent="-285750">
              <a:buFont typeface="Arial" charset="0"/>
              <a:buChar char="•"/>
            </a:pPr>
            <a:r>
              <a:rPr lang="en-US" altLang="zh-CN" sz="1600" dirty="0" smtClean="0"/>
              <a:t>Once reach </a:t>
            </a:r>
            <a:r>
              <a:rPr lang="en-US" altLang="zh-CN" sz="1600" dirty="0"/>
              <a:t>D</a:t>
            </a:r>
            <a:r>
              <a:rPr lang="en-US" altLang="zh-CN" sz="1600" dirty="0" smtClean="0"/>
              <a:t>aily Maximum, all accumulated SMALL GROUP point will be FLUSHED</a:t>
            </a:r>
          </a:p>
          <a:p>
            <a:r>
              <a:rPr lang="zh-CN" altLang="en-US" sz="1600" dirty="0"/>
              <a:t> </a:t>
            </a:r>
            <a:r>
              <a:rPr lang="zh-CN" altLang="en-US" sz="1600" dirty="0" smtClean="0"/>
              <a:t>  只要达到每日收入封顶，所有累积小组业绩将归零</a:t>
            </a:r>
            <a:endParaRPr lang="en-US" sz="1600" dirty="0"/>
          </a:p>
          <a:p>
            <a:pPr marL="285750" indent="-285750">
              <a:buFont typeface="Arial" charset="0"/>
              <a:buChar char="•"/>
            </a:pPr>
            <a:endParaRPr lang="en-US" sz="160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3131840" cy="1282862"/>
          </a:xfrm>
          <a:prstGeom prst="rect">
            <a:avLst/>
          </a:prstGeom>
        </p:spPr>
      </p:pic>
    </p:spTree>
    <p:extLst>
      <p:ext uri="{BB962C8B-B14F-4D97-AF65-F5344CB8AC3E}">
        <p14:creationId xmlns:p14="http://schemas.microsoft.com/office/powerpoint/2010/main" val="17724193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0068" y="1342134"/>
            <a:ext cx="6136147" cy="892552"/>
          </a:xfrm>
          <a:prstGeom prst="rect">
            <a:avLst/>
          </a:prstGeom>
        </p:spPr>
        <p:txBody>
          <a:bodyPr wrap="square">
            <a:spAutoFit/>
          </a:bodyPr>
          <a:lstStyle/>
          <a:p>
            <a:r>
              <a:rPr lang="en-US" altLang="zh-CN" sz="2600" b="1" u="sng" dirty="0" smtClean="0"/>
              <a:t>Pairing Bonus 10% </a:t>
            </a:r>
            <a:r>
              <a:rPr lang="zh-CN" altLang="en-US" sz="2600" b="1" u="sng" dirty="0"/>
              <a:t>配对</a:t>
            </a:r>
            <a:r>
              <a:rPr lang="zh-CN" altLang="en-US" sz="2600" b="1" u="sng" dirty="0" smtClean="0"/>
              <a:t>奖金 </a:t>
            </a:r>
            <a:r>
              <a:rPr lang="en-US" altLang="zh-CN" sz="2600" b="1" u="sng" dirty="0" smtClean="0"/>
              <a:t>10% </a:t>
            </a:r>
            <a:r>
              <a:rPr lang="en-US" altLang="zh-CN" sz="2600" b="1" dirty="0" smtClean="0"/>
              <a:t>(Optional)</a:t>
            </a:r>
            <a:endParaRPr lang="en-US" sz="2600" b="1" dirty="0"/>
          </a:p>
        </p:txBody>
      </p:sp>
      <p:sp>
        <p:nvSpPr>
          <p:cNvPr id="7" name="Rectangle 6"/>
          <p:cNvSpPr/>
          <p:nvPr/>
        </p:nvSpPr>
        <p:spPr>
          <a:xfrm>
            <a:off x="683568" y="2382398"/>
            <a:ext cx="396044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For example – point calculation</a:t>
            </a:r>
            <a:endParaRPr lang="en-US" b="1" dirty="0">
              <a:solidFill>
                <a:schemeClr val="tx1"/>
              </a:solidFill>
            </a:endParaRPr>
          </a:p>
        </p:txBody>
      </p:sp>
      <p:sp>
        <p:nvSpPr>
          <p:cNvPr id="47" name="Rectangle 46"/>
          <p:cNvSpPr/>
          <p:nvPr/>
        </p:nvSpPr>
        <p:spPr>
          <a:xfrm>
            <a:off x="380068" y="3202488"/>
            <a:ext cx="4572000" cy="923330"/>
          </a:xfrm>
          <a:prstGeom prst="rect">
            <a:avLst/>
          </a:prstGeom>
        </p:spPr>
        <p:txBody>
          <a:bodyPr>
            <a:spAutoFit/>
          </a:bodyPr>
          <a:lstStyle/>
          <a:p>
            <a:pPr marL="285750" indent="-285750">
              <a:buFont typeface="Arial" pitchFamily="34" charset="0"/>
              <a:buChar char="•"/>
            </a:pPr>
            <a:r>
              <a:rPr lang="en-US" dirty="0"/>
              <a:t>The pay out according to the point volume daily </a:t>
            </a:r>
          </a:p>
          <a:p>
            <a:r>
              <a:rPr lang="en-US" dirty="0"/>
              <a:t>  </a:t>
            </a:r>
            <a:r>
              <a:rPr lang="en-US" dirty="0" smtClean="0"/>
              <a:t>(1 </a:t>
            </a:r>
            <a:r>
              <a:rPr lang="en-US" dirty="0"/>
              <a:t>point = 0.50 – </a:t>
            </a:r>
            <a:r>
              <a:rPr lang="en-US" dirty="0" smtClean="0"/>
              <a:t>1.00)</a:t>
            </a:r>
            <a:endParaRPr lang="en-US" dirty="0"/>
          </a:p>
        </p:txBody>
      </p:sp>
      <p:sp>
        <p:nvSpPr>
          <p:cNvPr id="88" name="Oval 87"/>
          <p:cNvSpPr/>
          <p:nvPr/>
        </p:nvSpPr>
        <p:spPr>
          <a:xfrm>
            <a:off x="5943600" y="1696598"/>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rPr>
              <a:t>u</a:t>
            </a:r>
          </a:p>
        </p:txBody>
      </p:sp>
      <p:sp>
        <p:nvSpPr>
          <p:cNvPr id="89" name="Oval 88"/>
          <p:cNvSpPr/>
          <p:nvPr/>
        </p:nvSpPr>
        <p:spPr>
          <a:xfrm>
            <a:off x="5257800" y="3068198"/>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a:t>
            </a:r>
          </a:p>
        </p:txBody>
      </p:sp>
      <p:sp>
        <p:nvSpPr>
          <p:cNvPr id="90" name="Oval 89"/>
          <p:cNvSpPr/>
          <p:nvPr/>
        </p:nvSpPr>
        <p:spPr>
          <a:xfrm>
            <a:off x="6477000" y="3068198"/>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a:t>
            </a:r>
          </a:p>
        </p:txBody>
      </p:sp>
      <p:cxnSp>
        <p:nvCxnSpPr>
          <p:cNvPr id="91" name="Straight Arrow Connector 90"/>
          <p:cNvCxnSpPr>
            <a:stCxn id="88" idx="4"/>
            <a:endCxn id="89" idx="0"/>
          </p:cNvCxnSpPr>
          <p:nvPr/>
        </p:nvCxnSpPr>
        <p:spPr>
          <a:xfrm flipH="1">
            <a:off x="5715000" y="2610998"/>
            <a:ext cx="685800" cy="457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88" idx="4"/>
            <a:endCxn id="90" idx="0"/>
          </p:cNvCxnSpPr>
          <p:nvPr/>
        </p:nvCxnSpPr>
        <p:spPr>
          <a:xfrm>
            <a:off x="6400800" y="2610998"/>
            <a:ext cx="533400" cy="457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5257800" y="3982598"/>
            <a:ext cx="9144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200K</a:t>
            </a:r>
            <a:endParaRPr lang="en-US" b="1" dirty="0">
              <a:solidFill>
                <a:schemeClr val="tx1"/>
              </a:solidFill>
            </a:endParaRPr>
          </a:p>
        </p:txBody>
      </p:sp>
      <p:sp>
        <p:nvSpPr>
          <p:cNvPr id="94" name="Rectangle 93"/>
          <p:cNvSpPr/>
          <p:nvPr/>
        </p:nvSpPr>
        <p:spPr>
          <a:xfrm>
            <a:off x="6477000" y="3982598"/>
            <a:ext cx="9144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20K</a:t>
            </a:r>
            <a:endParaRPr lang="en-US" b="1" dirty="0">
              <a:solidFill>
                <a:schemeClr val="tx1"/>
              </a:solidFill>
            </a:endParaRPr>
          </a:p>
        </p:txBody>
      </p:sp>
      <p:sp>
        <p:nvSpPr>
          <p:cNvPr id="95" name="Rectangle 94"/>
          <p:cNvSpPr/>
          <p:nvPr/>
        </p:nvSpPr>
        <p:spPr>
          <a:xfrm>
            <a:off x="6477000" y="4287398"/>
            <a:ext cx="9144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X 10%</a:t>
            </a:r>
            <a:endParaRPr lang="en-US" b="1" dirty="0">
              <a:solidFill>
                <a:schemeClr val="tx1"/>
              </a:solidFill>
            </a:endParaRPr>
          </a:p>
        </p:txBody>
      </p:sp>
      <p:sp>
        <p:nvSpPr>
          <p:cNvPr id="96" name="Rectangle 95"/>
          <p:cNvSpPr/>
          <p:nvPr/>
        </p:nvSpPr>
        <p:spPr>
          <a:xfrm>
            <a:off x="6017124" y="4668398"/>
            <a:ext cx="2378647"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 2000 point</a:t>
            </a:r>
            <a:endParaRPr lang="en-US" b="1" dirty="0">
              <a:solidFill>
                <a:schemeClr val="tx1"/>
              </a:solidFill>
            </a:endParaRPr>
          </a:p>
        </p:txBody>
      </p:sp>
      <p:sp>
        <p:nvSpPr>
          <p:cNvPr id="97" name="Rectangle 96"/>
          <p:cNvSpPr/>
          <p:nvPr/>
        </p:nvSpPr>
        <p:spPr>
          <a:xfrm>
            <a:off x="5198125" y="5125598"/>
            <a:ext cx="3555504"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X 0.90 </a:t>
            </a:r>
          </a:p>
          <a:p>
            <a:pPr algn="ctr"/>
            <a:r>
              <a:rPr lang="en-US" b="1" dirty="0" smtClean="0">
                <a:solidFill>
                  <a:schemeClr val="tx1"/>
                </a:solidFill>
              </a:rPr>
              <a:t>(point volume of the day)</a:t>
            </a:r>
            <a:endParaRPr lang="en-US" b="1" dirty="0">
              <a:solidFill>
                <a:schemeClr val="tx1"/>
              </a:solidFill>
            </a:endParaRPr>
          </a:p>
        </p:txBody>
      </p:sp>
      <p:sp>
        <p:nvSpPr>
          <p:cNvPr id="98" name="Rectangle 97"/>
          <p:cNvSpPr/>
          <p:nvPr/>
        </p:nvSpPr>
        <p:spPr>
          <a:xfrm>
            <a:off x="5791200" y="5822414"/>
            <a:ext cx="22098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 Income USD 1800</a:t>
            </a:r>
            <a:endParaRPr lang="en-US" b="1" dirty="0">
              <a:solidFill>
                <a:schemeClr val="tx1"/>
              </a:solidFill>
            </a:endParaRPr>
          </a:p>
        </p:txBody>
      </p:sp>
      <p:cxnSp>
        <p:nvCxnSpPr>
          <p:cNvPr id="99" name="Straight Connector 98"/>
          <p:cNvCxnSpPr/>
          <p:nvPr/>
        </p:nvCxnSpPr>
        <p:spPr>
          <a:xfrm>
            <a:off x="5562600" y="4668398"/>
            <a:ext cx="2667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5562600" y="5778347"/>
            <a:ext cx="2667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Title 1"/>
          <p:cNvSpPr>
            <a:spLocks noGrp="1"/>
          </p:cNvSpPr>
          <p:nvPr>
            <p:ph type="title"/>
          </p:nvPr>
        </p:nvSpPr>
        <p:spPr>
          <a:xfrm>
            <a:off x="457200" y="152400"/>
            <a:ext cx="8229600" cy="990600"/>
          </a:xfrm>
        </p:spPr>
        <p:txBody>
          <a:bodyPr/>
          <a:lstStyle/>
          <a:p>
            <a:r>
              <a:rPr lang="en-US" dirty="0" smtClean="0"/>
              <a:t>NOTE:</a:t>
            </a:r>
            <a:endParaRPr lang="en-US" dirty="0"/>
          </a:p>
        </p:txBody>
      </p:sp>
    </p:spTree>
    <p:extLst>
      <p:ext uri="{BB962C8B-B14F-4D97-AF65-F5344CB8AC3E}">
        <p14:creationId xmlns:p14="http://schemas.microsoft.com/office/powerpoint/2010/main" val="31351612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610167585"/>
              </p:ext>
            </p:extLst>
          </p:nvPr>
        </p:nvGraphicFramePr>
        <p:xfrm>
          <a:off x="755576" y="2034443"/>
          <a:ext cx="7488834" cy="3383280"/>
        </p:xfrm>
        <a:graphic>
          <a:graphicData uri="http://schemas.openxmlformats.org/drawingml/2006/table">
            <a:tbl>
              <a:tblPr firstRow="1" bandRow="1">
                <a:tableStyleId>{5C22544A-7EE6-4342-B048-85BDC9FD1C3A}</a:tableStyleId>
              </a:tblPr>
              <a:tblGrid>
                <a:gridCol w="2007549"/>
                <a:gridCol w="1096257"/>
                <a:gridCol w="1096257"/>
                <a:gridCol w="1096257"/>
                <a:gridCol w="1096257"/>
                <a:gridCol w="1096257"/>
              </a:tblGrid>
              <a:tr h="281234">
                <a:tc>
                  <a:txBody>
                    <a:bodyPr/>
                    <a:lstStyle/>
                    <a:p>
                      <a:r>
                        <a:rPr lang="en-US" sz="1300" dirty="0" smtClean="0"/>
                        <a:t>No of Direct</a:t>
                      </a:r>
                      <a:r>
                        <a:rPr lang="en-US" sz="1300" baseline="0" dirty="0" smtClean="0"/>
                        <a:t> Sponsor</a:t>
                      </a:r>
                    </a:p>
                    <a:p>
                      <a:r>
                        <a:rPr lang="zh-CN" altLang="en-US" sz="1300" baseline="0" dirty="0" smtClean="0"/>
                        <a:t>直接推荐人数</a:t>
                      </a:r>
                      <a:endParaRPr lang="en-US" sz="1300" dirty="0"/>
                    </a:p>
                  </a:txBody>
                  <a:tcPr/>
                </a:tc>
                <a:tc>
                  <a:txBody>
                    <a:bodyPr/>
                    <a:lstStyle/>
                    <a:p>
                      <a:pPr algn="ctr"/>
                      <a:r>
                        <a:rPr lang="en-US" sz="1300" dirty="0" smtClean="0"/>
                        <a:t>1</a:t>
                      </a:r>
                      <a:endParaRPr lang="en-US" sz="1300" dirty="0"/>
                    </a:p>
                  </a:txBody>
                  <a:tcPr/>
                </a:tc>
                <a:tc>
                  <a:txBody>
                    <a:bodyPr/>
                    <a:lstStyle/>
                    <a:p>
                      <a:pPr algn="ctr"/>
                      <a:r>
                        <a:rPr lang="en-US" sz="1300" dirty="0" smtClean="0"/>
                        <a:t>2</a:t>
                      </a:r>
                      <a:endParaRPr lang="en-US" sz="1300" dirty="0"/>
                    </a:p>
                  </a:txBody>
                  <a:tcPr/>
                </a:tc>
                <a:tc>
                  <a:txBody>
                    <a:bodyPr/>
                    <a:lstStyle/>
                    <a:p>
                      <a:pPr algn="ctr"/>
                      <a:r>
                        <a:rPr lang="en-US" sz="1300" dirty="0" smtClean="0"/>
                        <a:t>3</a:t>
                      </a:r>
                      <a:endParaRPr lang="en-US" sz="1300" dirty="0"/>
                    </a:p>
                  </a:txBody>
                  <a:tcPr/>
                </a:tc>
                <a:tc>
                  <a:txBody>
                    <a:bodyPr/>
                    <a:lstStyle/>
                    <a:p>
                      <a:pPr algn="ctr"/>
                      <a:r>
                        <a:rPr lang="en-US" sz="1300" dirty="0" smtClean="0"/>
                        <a:t>4</a:t>
                      </a:r>
                      <a:endParaRPr lang="en-US" sz="1300" dirty="0"/>
                    </a:p>
                  </a:txBody>
                  <a:tcPr/>
                </a:tc>
                <a:tc>
                  <a:txBody>
                    <a:bodyPr/>
                    <a:lstStyle/>
                    <a:p>
                      <a:pPr algn="ctr"/>
                      <a:r>
                        <a:rPr lang="en-US" sz="1300" dirty="0" smtClean="0"/>
                        <a:t>5</a:t>
                      </a:r>
                      <a:endParaRPr lang="en-US" sz="1300" dirty="0"/>
                    </a:p>
                  </a:txBody>
                  <a:tcPr/>
                </a:tc>
              </a:tr>
              <a:tr h="281234">
                <a:tc>
                  <a:txBody>
                    <a:bodyPr/>
                    <a:lstStyle/>
                    <a:p>
                      <a:r>
                        <a:rPr lang="en-US" sz="1300" dirty="0" smtClean="0"/>
                        <a:t>Level</a:t>
                      </a:r>
                      <a:r>
                        <a:rPr lang="en-US" sz="1300" baseline="0" dirty="0" smtClean="0"/>
                        <a:t> 1 </a:t>
                      </a:r>
                      <a:r>
                        <a:rPr lang="zh-CN" altLang="en-US" sz="1300" baseline="0" dirty="0" smtClean="0"/>
                        <a:t>第</a:t>
                      </a:r>
                      <a:r>
                        <a:rPr lang="en-US" altLang="zh-CN" sz="1300" baseline="0" dirty="0" smtClean="0"/>
                        <a:t>1</a:t>
                      </a:r>
                      <a:r>
                        <a:rPr lang="zh-CN" altLang="en-US" sz="1300" baseline="0" dirty="0" smtClean="0"/>
                        <a:t>代</a:t>
                      </a:r>
                      <a:endParaRPr lang="en-US" sz="1300" dirty="0"/>
                    </a:p>
                  </a:txBody>
                  <a:tcPr/>
                </a:tc>
                <a:tc>
                  <a:txBody>
                    <a:bodyPr/>
                    <a:lstStyle/>
                    <a:p>
                      <a:r>
                        <a:rPr lang="en-US" sz="1300" dirty="0" smtClean="0"/>
                        <a:t>USD 1</a:t>
                      </a:r>
                      <a:r>
                        <a:rPr lang="en-US" sz="1300" baseline="0" dirty="0" smtClean="0"/>
                        <a:t> </a:t>
                      </a:r>
                      <a:r>
                        <a:rPr lang="zh-CN" altLang="en-US" sz="1300" dirty="0" smtClean="0"/>
                        <a:t>美元</a:t>
                      </a:r>
                      <a:endParaRPr lang="en-US" sz="1300" dirty="0"/>
                    </a:p>
                  </a:txBody>
                  <a:tcPr/>
                </a:tc>
                <a:tc>
                  <a:txBody>
                    <a:bodyPr/>
                    <a:lstStyle/>
                    <a:p>
                      <a:r>
                        <a:rPr lang="en-US" sz="1300" dirty="0" smtClean="0"/>
                        <a:t>USD 1</a:t>
                      </a:r>
                      <a:r>
                        <a:rPr lang="en-US" sz="1300" baseline="0" dirty="0" smtClean="0"/>
                        <a:t> </a:t>
                      </a:r>
                      <a:r>
                        <a:rPr lang="zh-CN" altLang="en-US" sz="1300" dirty="0" smtClean="0"/>
                        <a:t>美元</a:t>
                      </a:r>
                      <a:endParaRPr lang="en-US" sz="1300" dirty="0"/>
                    </a:p>
                  </a:txBody>
                  <a:tcPr/>
                </a:tc>
                <a:tc>
                  <a:txBody>
                    <a:bodyPr/>
                    <a:lstStyle/>
                    <a:p>
                      <a:r>
                        <a:rPr lang="en-US" sz="1300" dirty="0" smtClean="0"/>
                        <a:t>USD 1</a:t>
                      </a:r>
                      <a:r>
                        <a:rPr lang="en-US" sz="1300" baseline="0" dirty="0" smtClean="0"/>
                        <a:t> </a:t>
                      </a:r>
                      <a:r>
                        <a:rPr lang="zh-CN" altLang="en-US" sz="1300" dirty="0" smtClean="0"/>
                        <a:t>美元</a:t>
                      </a:r>
                      <a:endParaRPr lang="en-US" sz="1300" dirty="0"/>
                    </a:p>
                  </a:txBody>
                  <a:tcPr/>
                </a:tc>
                <a:tc>
                  <a:txBody>
                    <a:bodyPr/>
                    <a:lstStyle/>
                    <a:p>
                      <a:r>
                        <a:rPr lang="en-US" sz="1300" dirty="0" smtClean="0"/>
                        <a:t>USD 1</a:t>
                      </a:r>
                      <a:r>
                        <a:rPr lang="en-US" sz="1300" baseline="0" dirty="0" smtClean="0"/>
                        <a:t> </a:t>
                      </a:r>
                      <a:r>
                        <a:rPr lang="zh-CN" altLang="en-US" sz="1300" dirty="0" smtClean="0"/>
                        <a:t>美元</a:t>
                      </a:r>
                      <a:endParaRPr lang="en-US" sz="1300" dirty="0"/>
                    </a:p>
                  </a:txBody>
                  <a:tcPr/>
                </a:tc>
                <a:tc>
                  <a:txBody>
                    <a:bodyPr/>
                    <a:lstStyle/>
                    <a:p>
                      <a:r>
                        <a:rPr lang="en-US" sz="1300" dirty="0" smtClean="0"/>
                        <a:t>USD 1</a:t>
                      </a:r>
                      <a:r>
                        <a:rPr lang="en-US" sz="1300" baseline="0" dirty="0" smtClean="0"/>
                        <a:t> </a:t>
                      </a:r>
                      <a:r>
                        <a:rPr lang="zh-CN" altLang="en-US" sz="1300" dirty="0" smtClean="0"/>
                        <a:t>美元</a:t>
                      </a:r>
                      <a:endParaRPr lang="en-US" sz="1300" dirty="0"/>
                    </a:p>
                  </a:txBody>
                  <a:tcPr/>
                </a:tc>
              </a:tr>
              <a:tr h="2812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Level</a:t>
                      </a:r>
                      <a:r>
                        <a:rPr lang="en-US" sz="1300" baseline="0" dirty="0" smtClean="0"/>
                        <a:t> 2</a:t>
                      </a:r>
                      <a:r>
                        <a:rPr lang="zh-CN" altLang="en-US" sz="1300" baseline="0" dirty="0" smtClean="0"/>
                        <a:t> 第</a:t>
                      </a:r>
                      <a:r>
                        <a:rPr lang="en-US" altLang="zh-CN" sz="1300" baseline="0" dirty="0" smtClean="0"/>
                        <a:t>2</a:t>
                      </a:r>
                      <a:r>
                        <a:rPr lang="zh-CN" altLang="en-US" sz="1300" baseline="0" dirty="0" smtClean="0"/>
                        <a:t>代</a:t>
                      </a:r>
                      <a:endParaRPr lang="en-US" sz="1300"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USD 1</a:t>
                      </a:r>
                      <a:r>
                        <a:rPr lang="en-US" sz="1300" baseline="0" dirty="0" smtClean="0"/>
                        <a:t> </a:t>
                      </a:r>
                      <a:r>
                        <a:rPr lang="zh-CN" altLang="en-US" sz="1300" dirty="0" smtClean="0"/>
                        <a:t>美元</a:t>
                      </a:r>
                      <a:endParaRPr lang="en-US" sz="13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USD 1</a:t>
                      </a:r>
                      <a:r>
                        <a:rPr lang="en-US" sz="1300" baseline="0" dirty="0" smtClean="0"/>
                        <a:t> </a:t>
                      </a:r>
                      <a:r>
                        <a:rPr lang="zh-CN" altLang="en-US" sz="1300" dirty="0" smtClean="0"/>
                        <a:t>美元</a:t>
                      </a:r>
                      <a:endParaRPr lang="en-US" sz="13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USD 1</a:t>
                      </a:r>
                      <a:r>
                        <a:rPr lang="en-US" sz="1300" baseline="0" dirty="0" smtClean="0"/>
                        <a:t> </a:t>
                      </a:r>
                      <a:r>
                        <a:rPr lang="zh-CN" altLang="en-US" sz="1300" dirty="0" smtClean="0"/>
                        <a:t>美元</a:t>
                      </a:r>
                      <a:endParaRPr lang="en-US" sz="13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USD 1</a:t>
                      </a:r>
                      <a:r>
                        <a:rPr lang="en-US" sz="1300" baseline="0" dirty="0" smtClean="0"/>
                        <a:t> </a:t>
                      </a:r>
                      <a:r>
                        <a:rPr lang="zh-CN" altLang="en-US" sz="1300" dirty="0" smtClean="0"/>
                        <a:t>美元</a:t>
                      </a:r>
                      <a:endParaRPr lang="en-US" sz="13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USD 1</a:t>
                      </a:r>
                      <a:r>
                        <a:rPr lang="en-US" sz="1300" baseline="0" dirty="0" smtClean="0"/>
                        <a:t> </a:t>
                      </a:r>
                      <a:r>
                        <a:rPr lang="zh-CN" altLang="en-US" sz="1300" dirty="0" smtClean="0"/>
                        <a:t>美元</a:t>
                      </a:r>
                      <a:endParaRPr lang="en-US" sz="1300" dirty="0" smtClean="0"/>
                    </a:p>
                  </a:txBody>
                  <a:tcPr/>
                </a:tc>
              </a:tr>
              <a:tr h="2812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Level</a:t>
                      </a:r>
                      <a:r>
                        <a:rPr lang="en-US" sz="1300" baseline="0" dirty="0" smtClean="0"/>
                        <a:t> 3</a:t>
                      </a:r>
                      <a:r>
                        <a:rPr lang="zh-CN" altLang="en-US" sz="1300" baseline="0" dirty="0" smtClean="0"/>
                        <a:t> 第</a:t>
                      </a:r>
                      <a:r>
                        <a:rPr lang="en-US" altLang="zh-CN" sz="1300" baseline="0" dirty="0" smtClean="0"/>
                        <a:t>3</a:t>
                      </a:r>
                      <a:r>
                        <a:rPr lang="zh-CN" altLang="en-US" sz="1300" baseline="0" dirty="0" smtClean="0"/>
                        <a:t>代</a:t>
                      </a:r>
                      <a:endParaRPr lang="en-US" sz="1300" dirty="0" smtClean="0"/>
                    </a:p>
                  </a:txBody>
                  <a:tcPr/>
                </a:tc>
                <a:tc>
                  <a:txBody>
                    <a:bodyPr/>
                    <a:lstStyle/>
                    <a:p>
                      <a:endParaRPr lang="en-US" sz="1300" dirty="0"/>
                    </a:p>
                  </a:txBody>
                  <a:tcPr/>
                </a:tc>
                <a:tc>
                  <a:txBody>
                    <a:bodyPr/>
                    <a:lstStyle/>
                    <a:p>
                      <a:r>
                        <a:rPr lang="en-US" sz="1300" dirty="0" smtClean="0"/>
                        <a:t>USD 1</a:t>
                      </a:r>
                      <a:r>
                        <a:rPr lang="en-US" sz="1300" baseline="0" dirty="0" smtClean="0"/>
                        <a:t> </a:t>
                      </a:r>
                      <a:r>
                        <a:rPr lang="zh-CN" altLang="en-US" sz="1300" dirty="0" smtClean="0"/>
                        <a:t>美元</a:t>
                      </a:r>
                      <a:endParaRPr lang="en-US" sz="1300" dirty="0"/>
                    </a:p>
                  </a:txBody>
                  <a:tcPr/>
                </a:tc>
                <a:tc>
                  <a:txBody>
                    <a:bodyPr/>
                    <a:lstStyle/>
                    <a:p>
                      <a:r>
                        <a:rPr lang="en-US" sz="1300" dirty="0" smtClean="0"/>
                        <a:t>USD 1</a:t>
                      </a:r>
                      <a:r>
                        <a:rPr lang="en-US" sz="1300" baseline="0" dirty="0" smtClean="0"/>
                        <a:t> </a:t>
                      </a:r>
                      <a:r>
                        <a:rPr lang="zh-CN" altLang="en-US" sz="1300" dirty="0" smtClean="0"/>
                        <a:t>美元</a:t>
                      </a:r>
                      <a:endParaRPr lang="en-US" sz="1300" dirty="0"/>
                    </a:p>
                  </a:txBody>
                  <a:tcPr/>
                </a:tc>
                <a:tc>
                  <a:txBody>
                    <a:bodyPr/>
                    <a:lstStyle/>
                    <a:p>
                      <a:r>
                        <a:rPr lang="en-US" sz="1300" dirty="0" smtClean="0"/>
                        <a:t>USD 1</a:t>
                      </a:r>
                      <a:r>
                        <a:rPr lang="en-US" sz="1300" baseline="0" dirty="0" smtClean="0"/>
                        <a:t> </a:t>
                      </a:r>
                      <a:r>
                        <a:rPr lang="zh-CN" altLang="en-US" sz="1300" dirty="0" smtClean="0"/>
                        <a:t>美元</a:t>
                      </a:r>
                      <a:endParaRPr lang="en-US" sz="1300" dirty="0"/>
                    </a:p>
                  </a:txBody>
                  <a:tcPr/>
                </a:tc>
                <a:tc>
                  <a:txBody>
                    <a:bodyPr/>
                    <a:lstStyle/>
                    <a:p>
                      <a:r>
                        <a:rPr lang="en-US" sz="1300" dirty="0" smtClean="0"/>
                        <a:t>USD 1</a:t>
                      </a:r>
                      <a:r>
                        <a:rPr lang="en-US" sz="1300" baseline="0" dirty="0" smtClean="0"/>
                        <a:t> </a:t>
                      </a:r>
                      <a:r>
                        <a:rPr lang="zh-CN" altLang="en-US" sz="1300" dirty="0" smtClean="0"/>
                        <a:t>美元</a:t>
                      </a:r>
                      <a:endParaRPr lang="en-US" sz="1300" dirty="0"/>
                    </a:p>
                  </a:txBody>
                  <a:tcPr/>
                </a:tc>
              </a:tr>
              <a:tr h="2812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Level</a:t>
                      </a:r>
                      <a:r>
                        <a:rPr lang="en-US" sz="1300" baseline="0" dirty="0" smtClean="0"/>
                        <a:t> 4</a:t>
                      </a:r>
                      <a:r>
                        <a:rPr lang="zh-CN" altLang="en-US" sz="1300" baseline="0" dirty="0" smtClean="0"/>
                        <a:t> 第</a:t>
                      </a:r>
                      <a:r>
                        <a:rPr lang="en-US" altLang="zh-CN" sz="1300" baseline="0" dirty="0" smtClean="0"/>
                        <a:t>4</a:t>
                      </a:r>
                      <a:r>
                        <a:rPr lang="zh-CN" altLang="en-US" sz="1300" baseline="0" dirty="0" smtClean="0"/>
                        <a:t>代</a:t>
                      </a:r>
                      <a:endParaRPr lang="en-US" sz="1300" dirty="0" smtClean="0"/>
                    </a:p>
                  </a:txBody>
                  <a:tcPr/>
                </a:tc>
                <a:tc>
                  <a:txBody>
                    <a:bodyPr/>
                    <a:lstStyle/>
                    <a:p>
                      <a:endParaRPr lang="en-US" sz="13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USD 1</a:t>
                      </a:r>
                      <a:r>
                        <a:rPr lang="en-US" sz="1300" baseline="0" dirty="0" smtClean="0"/>
                        <a:t> </a:t>
                      </a:r>
                      <a:r>
                        <a:rPr lang="zh-CN" altLang="en-US" sz="1300" dirty="0" smtClean="0"/>
                        <a:t>美元</a:t>
                      </a:r>
                      <a:endParaRPr lang="en-US" sz="13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USD 1</a:t>
                      </a:r>
                      <a:r>
                        <a:rPr lang="en-US" sz="1300" baseline="0" dirty="0" smtClean="0"/>
                        <a:t> </a:t>
                      </a:r>
                      <a:r>
                        <a:rPr lang="zh-CN" altLang="en-US" sz="1300" dirty="0" smtClean="0"/>
                        <a:t>美元</a:t>
                      </a:r>
                      <a:endParaRPr lang="en-US" sz="13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USD 1</a:t>
                      </a:r>
                      <a:r>
                        <a:rPr lang="en-US" sz="1300" baseline="0" dirty="0" smtClean="0"/>
                        <a:t> </a:t>
                      </a:r>
                      <a:r>
                        <a:rPr lang="zh-CN" altLang="en-US" sz="1300" dirty="0" smtClean="0"/>
                        <a:t>美元</a:t>
                      </a:r>
                      <a:endParaRPr lang="en-US" sz="13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USD 1</a:t>
                      </a:r>
                      <a:r>
                        <a:rPr lang="en-US" sz="1300" baseline="0" dirty="0" smtClean="0"/>
                        <a:t> </a:t>
                      </a:r>
                      <a:r>
                        <a:rPr lang="zh-CN" altLang="en-US" sz="1300" dirty="0" smtClean="0"/>
                        <a:t>美元</a:t>
                      </a:r>
                      <a:endParaRPr lang="en-US" sz="1300" dirty="0" smtClean="0"/>
                    </a:p>
                  </a:txBody>
                  <a:tcPr/>
                </a:tc>
              </a:tr>
              <a:tr h="2812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Level</a:t>
                      </a:r>
                      <a:r>
                        <a:rPr lang="en-US" sz="1300" baseline="0" dirty="0" smtClean="0"/>
                        <a:t> 5</a:t>
                      </a:r>
                      <a:r>
                        <a:rPr lang="zh-CN" altLang="en-US" sz="1300" baseline="0" dirty="0" smtClean="0"/>
                        <a:t> 第</a:t>
                      </a:r>
                      <a:r>
                        <a:rPr lang="en-US" altLang="zh-CN" sz="1300" baseline="0" dirty="0" smtClean="0"/>
                        <a:t>5</a:t>
                      </a:r>
                      <a:r>
                        <a:rPr lang="zh-CN" altLang="en-US" sz="1300" baseline="0" dirty="0" smtClean="0"/>
                        <a:t>代</a:t>
                      </a:r>
                      <a:endParaRPr lang="en-US" sz="1300" dirty="0" smtClean="0"/>
                    </a:p>
                  </a:txBody>
                  <a:tcPr/>
                </a:tc>
                <a:tc>
                  <a:txBody>
                    <a:bodyPr/>
                    <a:lstStyle/>
                    <a:p>
                      <a:endParaRPr lang="en-US" sz="1300" dirty="0"/>
                    </a:p>
                  </a:txBody>
                  <a:tcPr/>
                </a:tc>
                <a:tc>
                  <a:txBody>
                    <a:bodyPr/>
                    <a:lstStyle/>
                    <a:p>
                      <a:endParaRPr lang="en-US" sz="1300"/>
                    </a:p>
                  </a:txBody>
                  <a:tcPr/>
                </a:tc>
                <a:tc>
                  <a:txBody>
                    <a:bodyPr/>
                    <a:lstStyle/>
                    <a:p>
                      <a:r>
                        <a:rPr lang="en-US" sz="1300" dirty="0" smtClean="0"/>
                        <a:t>USD 1</a:t>
                      </a:r>
                      <a:r>
                        <a:rPr lang="en-US" sz="1300" baseline="0" dirty="0" smtClean="0"/>
                        <a:t> </a:t>
                      </a:r>
                      <a:r>
                        <a:rPr lang="zh-CN" altLang="en-US" sz="1300" dirty="0" smtClean="0"/>
                        <a:t>美元</a:t>
                      </a:r>
                      <a:endParaRPr lang="en-US" sz="1300" dirty="0"/>
                    </a:p>
                  </a:txBody>
                  <a:tcPr/>
                </a:tc>
                <a:tc>
                  <a:txBody>
                    <a:bodyPr/>
                    <a:lstStyle/>
                    <a:p>
                      <a:r>
                        <a:rPr lang="en-US" sz="1300" dirty="0" smtClean="0"/>
                        <a:t>USD 1</a:t>
                      </a:r>
                      <a:r>
                        <a:rPr lang="en-US" sz="1300" baseline="0" dirty="0" smtClean="0"/>
                        <a:t> </a:t>
                      </a:r>
                      <a:r>
                        <a:rPr lang="zh-CN" altLang="en-US" sz="1300" dirty="0" smtClean="0"/>
                        <a:t>美元</a:t>
                      </a:r>
                      <a:endParaRPr lang="en-US" sz="1300" dirty="0"/>
                    </a:p>
                  </a:txBody>
                  <a:tcPr/>
                </a:tc>
                <a:tc>
                  <a:txBody>
                    <a:bodyPr/>
                    <a:lstStyle/>
                    <a:p>
                      <a:r>
                        <a:rPr lang="en-US" sz="1300" dirty="0" smtClean="0"/>
                        <a:t>USD 1</a:t>
                      </a:r>
                      <a:r>
                        <a:rPr lang="en-US" sz="1300" baseline="0" dirty="0" smtClean="0"/>
                        <a:t> </a:t>
                      </a:r>
                      <a:r>
                        <a:rPr lang="zh-CN" altLang="en-US" sz="1300" dirty="0" smtClean="0"/>
                        <a:t>美元</a:t>
                      </a:r>
                      <a:endParaRPr lang="en-US" sz="1300" dirty="0"/>
                    </a:p>
                  </a:txBody>
                  <a:tcPr/>
                </a:tc>
              </a:tr>
              <a:tr h="2812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Level</a:t>
                      </a:r>
                      <a:r>
                        <a:rPr lang="en-US" sz="1300" baseline="0" dirty="0" smtClean="0"/>
                        <a:t> 6</a:t>
                      </a:r>
                      <a:r>
                        <a:rPr lang="zh-CN" altLang="en-US" sz="1300" baseline="0" dirty="0" smtClean="0"/>
                        <a:t> 第</a:t>
                      </a:r>
                      <a:r>
                        <a:rPr lang="en-US" altLang="zh-CN" sz="1300" baseline="0" dirty="0" smtClean="0"/>
                        <a:t>6</a:t>
                      </a:r>
                      <a:r>
                        <a:rPr lang="zh-CN" altLang="en-US" sz="1300" baseline="0" dirty="0" smtClean="0"/>
                        <a:t>代</a:t>
                      </a:r>
                      <a:endParaRPr lang="en-US" sz="1300" dirty="0" smtClean="0"/>
                    </a:p>
                  </a:txBody>
                  <a:tcPr/>
                </a:tc>
                <a:tc>
                  <a:txBody>
                    <a:bodyPr/>
                    <a:lstStyle/>
                    <a:p>
                      <a:endParaRPr lang="en-US" sz="1300"/>
                    </a:p>
                  </a:txBody>
                  <a:tcPr/>
                </a:tc>
                <a:tc>
                  <a:txBody>
                    <a:bodyPr/>
                    <a:lstStyle/>
                    <a:p>
                      <a:endParaRPr lang="en-US" sz="13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USD 1</a:t>
                      </a:r>
                      <a:r>
                        <a:rPr lang="en-US" sz="1300" baseline="0" dirty="0" smtClean="0"/>
                        <a:t> </a:t>
                      </a:r>
                      <a:r>
                        <a:rPr lang="zh-CN" altLang="en-US" sz="1300" dirty="0" smtClean="0"/>
                        <a:t>美元</a:t>
                      </a:r>
                      <a:endParaRPr lang="en-US" sz="13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USD 1</a:t>
                      </a:r>
                      <a:r>
                        <a:rPr lang="en-US" sz="1300" baseline="0" dirty="0" smtClean="0"/>
                        <a:t> </a:t>
                      </a:r>
                      <a:r>
                        <a:rPr lang="zh-CN" altLang="en-US" sz="1300" dirty="0" smtClean="0"/>
                        <a:t>美元</a:t>
                      </a:r>
                      <a:endParaRPr lang="en-US" sz="13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USD 1</a:t>
                      </a:r>
                      <a:r>
                        <a:rPr lang="en-US" sz="1300" baseline="0" dirty="0" smtClean="0"/>
                        <a:t> </a:t>
                      </a:r>
                      <a:r>
                        <a:rPr lang="zh-CN" altLang="en-US" sz="1300" dirty="0" smtClean="0"/>
                        <a:t>美元</a:t>
                      </a:r>
                      <a:endParaRPr lang="en-US" sz="1300" dirty="0" smtClean="0"/>
                    </a:p>
                  </a:txBody>
                  <a:tcPr/>
                </a:tc>
              </a:tr>
              <a:tr h="2812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Level</a:t>
                      </a:r>
                      <a:r>
                        <a:rPr lang="en-US" sz="1300" baseline="0" dirty="0" smtClean="0"/>
                        <a:t> 7</a:t>
                      </a:r>
                      <a:r>
                        <a:rPr lang="zh-CN" altLang="en-US" sz="1300" baseline="0" dirty="0" smtClean="0"/>
                        <a:t> 第</a:t>
                      </a:r>
                      <a:r>
                        <a:rPr lang="en-US" altLang="zh-CN" sz="1300" baseline="0" dirty="0" smtClean="0"/>
                        <a:t>7</a:t>
                      </a:r>
                      <a:r>
                        <a:rPr lang="zh-CN" altLang="en-US" sz="1300" baseline="0" dirty="0" smtClean="0"/>
                        <a:t>代</a:t>
                      </a:r>
                      <a:endParaRPr lang="en-US" sz="1300" dirty="0" smtClean="0"/>
                    </a:p>
                  </a:txBody>
                  <a:tcPr/>
                </a:tc>
                <a:tc>
                  <a:txBody>
                    <a:bodyPr/>
                    <a:lstStyle/>
                    <a:p>
                      <a:endParaRPr lang="en-US" sz="1300"/>
                    </a:p>
                  </a:txBody>
                  <a:tcPr/>
                </a:tc>
                <a:tc>
                  <a:txBody>
                    <a:bodyPr/>
                    <a:lstStyle/>
                    <a:p>
                      <a:endParaRPr lang="en-US" sz="1300"/>
                    </a:p>
                  </a:txBody>
                  <a:tcPr/>
                </a:tc>
                <a:tc>
                  <a:txBody>
                    <a:bodyPr/>
                    <a:lstStyle/>
                    <a:p>
                      <a:endParaRPr lang="en-US" sz="1300"/>
                    </a:p>
                  </a:txBody>
                  <a:tcPr/>
                </a:tc>
                <a:tc>
                  <a:txBody>
                    <a:bodyPr/>
                    <a:lstStyle/>
                    <a:p>
                      <a:r>
                        <a:rPr lang="en-US" sz="1300" dirty="0" smtClean="0"/>
                        <a:t>USD 1</a:t>
                      </a:r>
                      <a:r>
                        <a:rPr lang="en-US" sz="1300" baseline="0" dirty="0" smtClean="0"/>
                        <a:t> </a:t>
                      </a:r>
                      <a:r>
                        <a:rPr lang="zh-CN" altLang="en-US" sz="1300" dirty="0" smtClean="0"/>
                        <a:t>美元</a:t>
                      </a:r>
                      <a:endParaRPr lang="en-US" sz="1300" dirty="0"/>
                    </a:p>
                  </a:txBody>
                  <a:tcPr/>
                </a:tc>
                <a:tc>
                  <a:txBody>
                    <a:bodyPr/>
                    <a:lstStyle/>
                    <a:p>
                      <a:r>
                        <a:rPr lang="en-US" sz="1300" dirty="0" smtClean="0"/>
                        <a:t>USD 1</a:t>
                      </a:r>
                      <a:r>
                        <a:rPr lang="en-US" sz="1300" baseline="0" dirty="0" smtClean="0"/>
                        <a:t> </a:t>
                      </a:r>
                      <a:r>
                        <a:rPr lang="zh-CN" altLang="en-US" sz="1300" dirty="0" smtClean="0"/>
                        <a:t>美元</a:t>
                      </a:r>
                      <a:endParaRPr lang="en-US" sz="1300" dirty="0"/>
                    </a:p>
                  </a:txBody>
                  <a:tcPr/>
                </a:tc>
              </a:tr>
              <a:tr h="2812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Level</a:t>
                      </a:r>
                      <a:r>
                        <a:rPr lang="en-US" sz="1300" baseline="0" dirty="0" smtClean="0"/>
                        <a:t> 8</a:t>
                      </a:r>
                      <a:r>
                        <a:rPr lang="zh-CN" altLang="en-US" sz="1300" baseline="0" dirty="0" smtClean="0"/>
                        <a:t> 第</a:t>
                      </a:r>
                      <a:r>
                        <a:rPr lang="en-US" altLang="zh-CN" sz="1300" baseline="0" dirty="0" smtClean="0"/>
                        <a:t>8</a:t>
                      </a:r>
                      <a:r>
                        <a:rPr lang="zh-CN" altLang="en-US" sz="1300" baseline="0" dirty="0" smtClean="0"/>
                        <a:t>代</a:t>
                      </a:r>
                      <a:endParaRPr lang="en-US" sz="1300" dirty="0" smtClean="0"/>
                    </a:p>
                  </a:txBody>
                  <a:tcPr/>
                </a:tc>
                <a:tc>
                  <a:txBody>
                    <a:bodyPr/>
                    <a:lstStyle/>
                    <a:p>
                      <a:endParaRPr lang="en-US" sz="1300"/>
                    </a:p>
                  </a:txBody>
                  <a:tcPr/>
                </a:tc>
                <a:tc>
                  <a:txBody>
                    <a:bodyPr/>
                    <a:lstStyle/>
                    <a:p>
                      <a:endParaRPr lang="en-US" sz="1300"/>
                    </a:p>
                  </a:txBody>
                  <a:tcPr/>
                </a:tc>
                <a:tc>
                  <a:txBody>
                    <a:bodyPr/>
                    <a:lstStyle/>
                    <a:p>
                      <a:endParaRPr lang="en-US" sz="13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USD 1</a:t>
                      </a:r>
                      <a:r>
                        <a:rPr lang="en-US" sz="1300" baseline="0" dirty="0" smtClean="0"/>
                        <a:t> </a:t>
                      </a:r>
                      <a:r>
                        <a:rPr lang="zh-CN" altLang="en-US" sz="1300" dirty="0" smtClean="0"/>
                        <a:t>美元</a:t>
                      </a:r>
                      <a:endParaRPr lang="en-US" sz="13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USD 1</a:t>
                      </a:r>
                      <a:r>
                        <a:rPr lang="en-US" sz="1300" baseline="0" dirty="0" smtClean="0"/>
                        <a:t> </a:t>
                      </a:r>
                      <a:r>
                        <a:rPr lang="zh-CN" altLang="en-US" sz="1300" dirty="0" smtClean="0"/>
                        <a:t>美元</a:t>
                      </a:r>
                      <a:endParaRPr lang="en-US" sz="1300" dirty="0" smtClean="0"/>
                    </a:p>
                  </a:txBody>
                  <a:tcPr/>
                </a:tc>
              </a:tr>
              <a:tr h="2812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Level</a:t>
                      </a:r>
                      <a:r>
                        <a:rPr lang="en-US" sz="1300" baseline="0" dirty="0" smtClean="0"/>
                        <a:t> 9</a:t>
                      </a:r>
                      <a:r>
                        <a:rPr lang="zh-CN" altLang="en-US" sz="1300" baseline="0" dirty="0" smtClean="0"/>
                        <a:t> 第</a:t>
                      </a:r>
                      <a:r>
                        <a:rPr lang="en-US" altLang="zh-CN" sz="1300" baseline="0" dirty="0" smtClean="0"/>
                        <a:t>9</a:t>
                      </a:r>
                      <a:r>
                        <a:rPr lang="zh-CN" altLang="en-US" sz="1300" baseline="0" dirty="0" smtClean="0"/>
                        <a:t>代</a:t>
                      </a:r>
                      <a:endParaRPr lang="en-US" sz="1300" dirty="0" smtClean="0"/>
                    </a:p>
                  </a:txBody>
                  <a:tcPr/>
                </a:tc>
                <a:tc>
                  <a:txBody>
                    <a:bodyPr/>
                    <a:lstStyle/>
                    <a:p>
                      <a:endParaRPr lang="en-US" sz="1300" dirty="0"/>
                    </a:p>
                  </a:txBody>
                  <a:tcPr/>
                </a:tc>
                <a:tc>
                  <a:txBody>
                    <a:bodyPr/>
                    <a:lstStyle/>
                    <a:p>
                      <a:endParaRPr lang="en-US" sz="1300"/>
                    </a:p>
                  </a:txBody>
                  <a:tcPr/>
                </a:tc>
                <a:tc>
                  <a:txBody>
                    <a:bodyPr/>
                    <a:lstStyle/>
                    <a:p>
                      <a:endParaRPr lang="en-US" sz="1300"/>
                    </a:p>
                  </a:txBody>
                  <a:tcPr/>
                </a:tc>
                <a:tc>
                  <a:txBody>
                    <a:bodyPr/>
                    <a:lstStyle/>
                    <a:p>
                      <a:endParaRPr lang="en-US" sz="1300"/>
                    </a:p>
                  </a:txBody>
                  <a:tcPr/>
                </a:tc>
                <a:tc>
                  <a:txBody>
                    <a:bodyPr/>
                    <a:lstStyle/>
                    <a:p>
                      <a:r>
                        <a:rPr lang="en-US" sz="1300" dirty="0" smtClean="0"/>
                        <a:t>USD 1</a:t>
                      </a:r>
                      <a:r>
                        <a:rPr lang="en-US" sz="1300" baseline="0" dirty="0" smtClean="0"/>
                        <a:t> </a:t>
                      </a:r>
                      <a:r>
                        <a:rPr lang="zh-CN" altLang="en-US" sz="1300" dirty="0" smtClean="0"/>
                        <a:t>美元</a:t>
                      </a:r>
                      <a:endParaRPr lang="en-US" sz="1300" dirty="0"/>
                    </a:p>
                  </a:txBody>
                  <a:tcPr/>
                </a:tc>
              </a:tr>
              <a:tr h="2812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Level</a:t>
                      </a:r>
                      <a:r>
                        <a:rPr lang="en-US" sz="1300" baseline="0" dirty="0" smtClean="0"/>
                        <a:t> 10</a:t>
                      </a:r>
                      <a:r>
                        <a:rPr lang="zh-CN" altLang="en-US" sz="1300" baseline="0" dirty="0" smtClean="0"/>
                        <a:t> 第</a:t>
                      </a:r>
                      <a:r>
                        <a:rPr lang="en-US" altLang="zh-CN" sz="1300" baseline="0" dirty="0" smtClean="0"/>
                        <a:t>10</a:t>
                      </a:r>
                      <a:r>
                        <a:rPr lang="zh-CN" altLang="en-US" sz="1300" baseline="0" dirty="0" smtClean="0"/>
                        <a:t>代</a:t>
                      </a:r>
                      <a:endParaRPr lang="en-US" sz="1300" dirty="0" smtClean="0"/>
                    </a:p>
                  </a:txBody>
                  <a:tcPr/>
                </a:tc>
                <a:tc>
                  <a:txBody>
                    <a:bodyPr/>
                    <a:lstStyle/>
                    <a:p>
                      <a:endParaRPr lang="en-US" sz="1300"/>
                    </a:p>
                  </a:txBody>
                  <a:tcPr/>
                </a:tc>
                <a:tc>
                  <a:txBody>
                    <a:bodyPr/>
                    <a:lstStyle/>
                    <a:p>
                      <a:endParaRPr lang="en-US" sz="1300" dirty="0"/>
                    </a:p>
                  </a:txBody>
                  <a:tcPr/>
                </a:tc>
                <a:tc>
                  <a:txBody>
                    <a:bodyPr/>
                    <a:lstStyle/>
                    <a:p>
                      <a:endParaRPr lang="en-US" sz="1300"/>
                    </a:p>
                  </a:txBody>
                  <a:tcPr/>
                </a:tc>
                <a:tc>
                  <a:txBody>
                    <a:bodyPr/>
                    <a:lstStyle/>
                    <a:p>
                      <a:endParaRPr lang="en-US" sz="13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USD 1</a:t>
                      </a:r>
                      <a:r>
                        <a:rPr lang="en-US" sz="1300" baseline="0" dirty="0" smtClean="0"/>
                        <a:t> </a:t>
                      </a:r>
                      <a:r>
                        <a:rPr lang="zh-CN" altLang="en-US" sz="1300" dirty="0" smtClean="0"/>
                        <a:t>美元</a:t>
                      </a:r>
                      <a:endParaRPr lang="en-US" sz="1300" dirty="0" smtClean="0"/>
                    </a:p>
                  </a:txBody>
                  <a:tcPr/>
                </a:tc>
              </a:tr>
            </a:tbl>
          </a:graphicData>
        </a:graphic>
      </p:graphicFrame>
      <p:sp>
        <p:nvSpPr>
          <p:cNvPr id="5" name="TextBox 4"/>
          <p:cNvSpPr txBox="1"/>
          <p:nvPr/>
        </p:nvSpPr>
        <p:spPr>
          <a:xfrm>
            <a:off x="4644008" y="116632"/>
            <a:ext cx="3906839" cy="1815882"/>
          </a:xfrm>
          <a:prstGeom prst="rect">
            <a:avLst/>
          </a:prstGeom>
          <a:noFill/>
        </p:spPr>
        <p:txBody>
          <a:bodyPr wrap="none">
            <a:spAutoFit/>
          </a:bodyPr>
          <a:lstStyle/>
          <a:p>
            <a:pPr algn="ctr" fontAlgn="auto">
              <a:spcBef>
                <a:spcPts val="0"/>
              </a:spcBef>
              <a:spcAft>
                <a:spcPts val="0"/>
              </a:spcAft>
              <a:defRPr/>
            </a:pPr>
            <a:r>
              <a:rPr lang="en-US" altLang="zh-CN" sz="3200" b="1" dirty="0" smtClean="0">
                <a:ln>
                  <a:solidFill>
                    <a:schemeClr val="accent1">
                      <a:lumMod val="75000"/>
                    </a:schemeClr>
                  </a:solidFill>
                </a:ln>
                <a:solidFill>
                  <a:schemeClr val="bg1"/>
                </a:solidFill>
                <a:effectLst>
                  <a:glow rad="63500">
                    <a:schemeClr val="tx1">
                      <a:alpha val="40000"/>
                    </a:schemeClr>
                  </a:glow>
                  <a:outerShdw blurRad="38100" dist="38100" dir="2700000" algn="tl">
                    <a:srgbClr val="000000">
                      <a:alpha val="43137"/>
                    </a:srgbClr>
                  </a:outerShdw>
                </a:effectLst>
              </a:rPr>
              <a:t>Compensation Plan </a:t>
            </a:r>
          </a:p>
          <a:p>
            <a:pPr algn="ctr" fontAlgn="auto">
              <a:spcBef>
                <a:spcPts val="0"/>
              </a:spcBef>
              <a:spcAft>
                <a:spcPts val="0"/>
              </a:spcAft>
              <a:defRPr/>
            </a:pPr>
            <a:r>
              <a:rPr lang="zh-CN" altLang="en-US" sz="3200" b="1" dirty="0" smtClean="0">
                <a:ln>
                  <a:solidFill>
                    <a:schemeClr val="accent1">
                      <a:lumMod val="75000"/>
                    </a:schemeClr>
                  </a:solidFill>
                </a:ln>
                <a:solidFill>
                  <a:schemeClr val="bg1"/>
                </a:solidFill>
                <a:effectLst>
                  <a:glow rad="63500">
                    <a:schemeClr val="tx1">
                      <a:alpha val="40000"/>
                    </a:schemeClr>
                  </a:glow>
                  <a:outerShdw blurRad="38100" dist="38100" dir="2700000" algn="tl">
                    <a:srgbClr val="000000">
                      <a:alpha val="43137"/>
                    </a:srgbClr>
                  </a:outerShdw>
                </a:effectLst>
              </a:rPr>
              <a:t>奖</a:t>
            </a:r>
            <a:r>
              <a:rPr lang="zh-CN" altLang="en-US" sz="3200" b="1" dirty="0">
                <a:ln>
                  <a:solidFill>
                    <a:schemeClr val="accent1">
                      <a:lumMod val="75000"/>
                    </a:schemeClr>
                  </a:solidFill>
                </a:ln>
                <a:solidFill>
                  <a:schemeClr val="bg1"/>
                </a:solidFill>
                <a:effectLst>
                  <a:glow rad="63500">
                    <a:schemeClr val="tx1">
                      <a:alpha val="40000"/>
                    </a:schemeClr>
                  </a:glow>
                  <a:outerShdw blurRad="38100" dist="38100" dir="2700000" algn="tl">
                    <a:srgbClr val="000000">
                      <a:alpha val="43137"/>
                    </a:srgbClr>
                  </a:outerShdw>
                </a:effectLst>
              </a:rPr>
              <a:t>金制度</a:t>
            </a:r>
          </a:p>
          <a:p>
            <a:pPr algn="ctr" fontAlgn="auto">
              <a:spcBef>
                <a:spcPts val="0"/>
              </a:spcBef>
              <a:spcAft>
                <a:spcPts val="0"/>
              </a:spcAft>
              <a:defRPr/>
            </a:pPr>
            <a:endParaRPr lang="en-US" altLang="zh-CN" sz="4800" b="1" dirty="0">
              <a:solidFill>
                <a:schemeClr val="bg1"/>
              </a:solidFill>
              <a:effectLst>
                <a:glow rad="63500">
                  <a:schemeClr val="tx1">
                    <a:alpha val="40000"/>
                  </a:schemeClr>
                </a:glow>
                <a:outerShdw blurRad="38100" dist="38100" dir="2700000" algn="tl">
                  <a:srgbClr val="000000">
                    <a:alpha val="43137"/>
                  </a:srgbClr>
                </a:outerShdw>
              </a:effectLst>
              <a:latin typeface="+mn-lt"/>
              <a:cs typeface="+mn-cs"/>
            </a:endParaRPr>
          </a:p>
        </p:txBody>
      </p:sp>
      <p:sp>
        <p:nvSpPr>
          <p:cNvPr id="6" name="Rectangle 5"/>
          <p:cNvSpPr/>
          <p:nvPr/>
        </p:nvSpPr>
        <p:spPr>
          <a:xfrm>
            <a:off x="380069" y="1157468"/>
            <a:ext cx="4572000" cy="369332"/>
          </a:xfrm>
          <a:prstGeom prst="rect">
            <a:avLst/>
          </a:prstGeom>
        </p:spPr>
        <p:txBody>
          <a:bodyPr>
            <a:spAutoFit/>
          </a:bodyPr>
          <a:lstStyle/>
          <a:p>
            <a:r>
              <a:rPr lang="en-US" altLang="zh-CN" b="1" u="sng" dirty="0" smtClean="0"/>
              <a:t>3) Pips </a:t>
            </a:r>
            <a:r>
              <a:rPr lang="en-US" altLang="zh-CN" b="1" u="sng" dirty="0"/>
              <a:t>Bonus </a:t>
            </a:r>
            <a:r>
              <a:rPr lang="zh-CN" altLang="en-US" b="1" u="sng" dirty="0" smtClean="0"/>
              <a:t>代数奖励（水钱）</a:t>
            </a:r>
            <a:endParaRPr lang="en-US" b="1" u="sng" dirty="0"/>
          </a:p>
        </p:txBody>
      </p:sp>
      <p:sp>
        <p:nvSpPr>
          <p:cNvPr id="7" name="Rectangle 6"/>
          <p:cNvSpPr/>
          <p:nvPr/>
        </p:nvSpPr>
        <p:spPr>
          <a:xfrm>
            <a:off x="733872" y="5614962"/>
            <a:ext cx="7026282" cy="954107"/>
          </a:xfrm>
          <a:prstGeom prst="rect">
            <a:avLst/>
          </a:prstGeom>
        </p:spPr>
        <p:txBody>
          <a:bodyPr wrap="none">
            <a:spAutoFit/>
          </a:bodyPr>
          <a:lstStyle/>
          <a:p>
            <a:pPr marL="285750" indent="-285750">
              <a:buFont typeface="Arial" charset="0"/>
              <a:buChar char="•"/>
            </a:pPr>
            <a:r>
              <a:rPr lang="en-US" sz="1400" dirty="0" smtClean="0"/>
              <a:t>Own account entitle for Pips Rebate of 10% from each standard lot traded </a:t>
            </a:r>
          </a:p>
          <a:p>
            <a:r>
              <a:rPr lang="zh-CN" altLang="en-US" sz="1400" dirty="0" smtClean="0"/>
              <a:t>   当</a:t>
            </a:r>
            <a:r>
              <a:rPr lang="zh-CN" altLang="en-US" sz="1400" dirty="0"/>
              <a:t>自己户口</a:t>
            </a:r>
            <a:r>
              <a:rPr lang="zh-CN" altLang="en-US" sz="1400" dirty="0" smtClean="0"/>
              <a:t>做</a:t>
            </a:r>
            <a:r>
              <a:rPr lang="zh-CN" altLang="en-US" sz="1400" dirty="0"/>
              <a:t>每</a:t>
            </a:r>
            <a:r>
              <a:rPr lang="zh-CN" altLang="en-US" sz="1400" dirty="0" smtClean="0"/>
              <a:t>一手的交易将获取</a:t>
            </a:r>
            <a:r>
              <a:rPr lang="en-US" altLang="zh-CN" sz="1400" dirty="0" smtClean="0"/>
              <a:t>1</a:t>
            </a:r>
            <a:r>
              <a:rPr lang="zh-CN" altLang="en-US" sz="1400" dirty="0" smtClean="0"/>
              <a:t>美元回扣</a:t>
            </a:r>
            <a:endParaRPr lang="en-US" sz="1400" dirty="0" smtClean="0"/>
          </a:p>
          <a:p>
            <a:pPr marL="285750" indent="-285750">
              <a:buFont typeface="Arial" charset="0"/>
              <a:buChar char="•"/>
            </a:pPr>
            <a:r>
              <a:rPr lang="en-US" sz="1400" dirty="0" smtClean="0"/>
              <a:t>Calculation based on Sponsor Tree </a:t>
            </a:r>
            <a:r>
              <a:rPr lang="zh-CN" altLang="en-US" sz="1400" dirty="0" smtClean="0"/>
              <a:t>根据直接推荐组织图计算</a:t>
            </a:r>
            <a:endParaRPr lang="en-US" sz="1400" b="1" u="sng" dirty="0"/>
          </a:p>
          <a:p>
            <a:pPr marL="285750" indent="-285750">
              <a:buFont typeface="Arial" charset="0"/>
              <a:buChar char="•"/>
            </a:pPr>
            <a:r>
              <a:rPr lang="en-US" altLang="zh-CN" sz="1400" dirty="0"/>
              <a:t>Monthly</a:t>
            </a:r>
            <a:r>
              <a:rPr lang="zh-CN" altLang="en-US" sz="1400" dirty="0" smtClean="0"/>
              <a:t> </a:t>
            </a:r>
            <a:r>
              <a:rPr lang="en-US" altLang="zh-CN" sz="1400" dirty="0" smtClean="0"/>
              <a:t>calculation </a:t>
            </a:r>
            <a:r>
              <a:rPr lang="zh-CN" altLang="en-US" sz="1400" dirty="0" smtClean="0"/>
              <a:t>每月计算</a:t>
            </a:r>
            <a:r>
              <a:rPr lang="en-US" altLang="zh-CN" sz="1400" dirty="0" smtClean="0"/>
              <a:t>1</a:t>
            </a:r>
            <a:r>
              <a:rPr lang="zh-CN" altLang="en-US" sz="1400" dirty="0" smtClean="0"/>
              <a:t>次</a:t>
            </a:r>
            <a:endParaRPr lang="en-US" sz="1400" dirty="0"/>
          </a:p>
        </p:txBody>
      </p:sp>
      <p:sp>
        <p:nvSpPr>
          <p:cNvPr id="8" name="Rectangle 7"/>
          <p:cNvSpPr/>
          <p:nvPr/>
        </p:nvSpPr>
        <p:spPr>
          <a:xfrm>
            <a:off x="755576" y="1447481"/>
            <a:ext cx="7186583" cy="523220"/>
          </a:xfrm>
          <a:prstGeom prst="rect">
            <a:avLst/>
          </a:prstGeom>
        </p:spPr>
        <p:txBody>
          <a:bodyPr wrap="none">
            <a:spAutoFit/>
          </a:bodyPr>
          <a:lstStyle/>
          <a:p>
            <a:r>
              <a:rPr lang="en-US" altLang="zh-CN" sz="1400" dirty="0" smtClean="0"/>
              <a:t>Company</a:t>
            </a:r>
            <a:r>
              <a:rPr lang="zh-CN" altLang="en-US" sz="1400" dirty="0" smtClean="0"/>
              <a:t> </a:t>
            </a:r>
            <a:r>
              <a:rPr lang="en-US" altLang="zh-CN" sz="1400" dirty="0" smtClean="0"/>
              <a:t>allocate</a:t>
            </a:r>
            <a:r>
              <a:rPr lang="en-US" altLang="zh-CN" sz="1400" dirty="0"/>
              <a:t>s</a:t>
            </a:r>
            <a:r>
              <a:rPr lang="en-US" altLang="zh-CN" sz="1400" dirty="0" smtClean="0"/>
              <a:t> 10% of each standard lot traded each level up to 10 level</a:t>
            </a:r>
          </a:p>
          <a:p>
            <a:r>
              <a:rPr lang="en-US" altLang="zh-CN" sz="1400" dirty="0" smtClean="0"/>
              <a:t> </a:t>
            </a:r>
            <a:r>
              <a:rPr lang="zh-CN" altLang="en-US" sz="1400" dirty="0" smtClean="0"/>
              <a:t>公司将从每一笔的外汇投资交易中，提拔</a:t>
            </a:r>
            <a:r>
              <a:rPr lang="en-US" altLang="zh-CN" sz="1400" dirty="0" smtClean="0"/>
              <a:t>1</a:t>
            </a:r>
            <a:r>
              <a:rPr lang="zh-CN" altLang="en-US" sz="1400" dirty="0" smtClean="0"/>
              <a:t>手（</a:t>
            </a:r>
            <a:r>
              <a:rPr lang="en-US" altLang="zh-CN" sz="1400" dirty="0" smtClean="0"/>
              <a:t>10</a:t>
            </a:r>
            <a:r>
              <a:rPr lang="zh-CN" altLang="en-US" sz="1400" dirty="0" smtClean="0"/>
              <a:t>美元），充作代数奖金。</a:t>
            </a:r>
            <a:endParaRPr lang="en-US" sz="1400" b="1" u="sng"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3131840" cy="1282862"/>
          </a:xfrm>
          <a:prstGeom prst="rect">
            <a:avLst/>
          </a:prstGeom>
        </p:spPr>
      </p:pic>
    </p:spTree>
    <p:extLst>
      <p:ext uri="{BB962C8B-B14F-4D97-AF65-F5344CB8AC3E}">
        <p14:creationId xmlns:p14="http://schemas.microsoft.com/office/powerpoint/2010/main" val="32579567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827584" y="1916832"/>
            <a:ext cx="7382555" cy="3024038"/>
          </a:xfrm>
        </p:spPr>
      </p:pic>
    </p:spTree>
    <p:extLst>
      <p:ext uri="{BB962C8B-B14F-4D97-AF65-F5344CB8AC3E}">
        <p14:creationId xmlns:p14="http://schemas.microsoft.com/office/powerpoint/2010/main" val="38895701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3" y="129799"/>
            <a:ext cx="4143506" cy="523220"/>
          </a:xfrm>
          <a:prstGeom prst="rect">
            <a:avLst/>
          </a:prstGeom>
          <a:noFill/>
        </p:spPr>
        <p:txBody>
          <a:bodyPr wrap="square" rtlCol="0">
            <a:spAutoFit/>
          </a:bodyPr>
          <a:lstStyle/>
          <a:p>
            <a:r>
              <a:rPr lang="en-US" sz="2800" dirty="0" smtClean="0">
                <a:solidFill>
                  <a:srgbClr val="000099"/>
                </a:solidFill>
                <a:latin typeface="Arial Rounded MT Bold" pitchFamily="34" charset="0"/>
                <a:cs typeface="Calibri" pitchFamily="34" charset="0"/>
              </a:rPr>
              <a:t>‘The Founders’</a:t>
            </a:r>
            <a:r>
              <a:rPr lang="zh-CN" altLang="en-US" sz="2800" dirty="0">
                <a:solidFill>
                  <a:srgbClr val="000099"/>
                </a:solidFill>
                <a:latin typeface="Arial Rounded MT Bold" pitchFamily="34" charset="0"/>
                <a:cs typeface="Calibri" pitchFamily="34" charset="0"/>
              </a:rPr>
              <a:t> “创办人”</a:t>
            </a:r>
            <a:endParaRPr lang="en-SG" sz="2800" dirty="0">
              <a:solidFill>
                <a:srgbClr val="000099"/>
              </a:solidFill>
              <a:latin typeface="Arial Rounded MT Bold" pitchFamily="34" charset="0"/>
              <a:cs typeface="Calibri"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36712"/>
            <a:ext cx="4323019" cy="4824536"/>
          </a:xfrm>
          <a:prstGeom prst="rect">
            <a:avLst/>
          </a:prstGeom>
        </p:spPr>
      </p:pic>
      <p:sp>
        <p:nvSpPr>
          <p:cNvPr id="2" name="Rectangle 1"/>
          <p:cNvSpPr/>
          <p:nvPr/>
        </p:nvSpPr>
        <p:spPr>
          <a:xfrm>
            <a:off x="4355976" y="332656"/>
            <a:ext cx="4572000" cy="6694140"/>
          </a:xfrm>
          <a:prstGeom prst="rect">
            <a:avLst/>
          </a:prstGeom>
        </p:spPr>
        <p:txBody>
          <a:bodyPr>
            <a:spAutoFit/>
          </a:bodyPr>
          <a:lstStyle/>
          <a:p>
            <a:r>
              <a:rPr lang="en-US" sz="1300" dirty="0" smtClean="0">
                <a:solidFill>
                  <a:schemeClr val="accent2">
                    <a:lumMod val="50000"/>
                  </a:schemeClr>
                </a:solidFill>
                <a:latin typeface="Calibri" pitchFamily="34" charset="0"/>
                <a:cs typeface="Calibri" pitchFamily="34" charset="0"/>
              </a:rPr>
              <a:t>Mikhail </a:t>
            </a:r>
            <a:r>
              <a:rPr lang="en-US" sz="1300" dirty="0" err="1">
                <a:solidFill>
                  <a:schemeClr val="accent2">
                    <a:lumMod val="50000"/>
                  </a:schemeClr>
                </a:solidFill>
                <a:latin typeface="Calibri" pitchFamily="34" charset="0"/>
                <a:cs typeface="Calibri" pitchFamily="34" charset="0"/>
              </a:rPr>
              <a:t>Lebedev</a:t>
            </a:r>
            <a:r>
              <a:rPr lang="en-US" sz="1300" dirty="0">
                <a:solidFill>
                  <a:schemeClr val="accent2">
                    <a:lumMod val="50000"/>
                  </a:schemeClr>
                </a:solidFill>
                <a:latin typeface="Calibri" pitchFamily="34" charset="0"/>
                <a:cs typeface="Calibri" pitchFamily="34" charset="0"/>
              </a:rPr>
              <a:t> is a veteran of the financial industry with not less than 20 years trading, options and foreign exchange (FX) experience at various leading international financial institutions. Mikhail leads the strategic directions of the Company and monitors all of its business units from sales to finance. He serves on the Company’s Board of Directors as well.</a:t>
            </a:r>
            <a:br>
              <a:rPr lang="en-US" sz="1300" dirty="0">
                <a:solidFill>
                  <a:schemeClr val="accent2">
                    <a:lumMod val="50000"/>
                  </a:schemeClr>
                </a:solidFill>
                <a:latin typeface="Calibri" pitchFamily="34" charset="0"/>
                <a:cs typeface="Calibri" pitchFamily="34" charset="0"/>
              </a:rPr>
            </a:br>
            <a:r>
              <a:rPr lang="en-US" sz="1300" dirty="0">
                <a:solidFill>
                  <a:schemeClr val="accent2">
                    <a:lumMod val="50000"/>
                  </a:schemeClr>
                </a:solidFill>
                <a:latin typeface="Calibri" pitchFamily="34" charset="0"/>
                <a:cs typeface="Calibri" pitchFamily="34" charset="0"/>
              </a:rPr>
              <a:t/>
            </a:r>
            <a:br>
              <a:rPr lang="en-US" sz="1300" dirty="0">
                <a:solidFill>
                  <a:schemeClr val="accent2">
                    <a:lumMod val="50000"/>
                  </a:schemeClr>
                </a:solidFill>
                <a:latin typeface="Calibri" pitchFamily="34" charset="0"/>
                <a:cs typeface="Calibri" pitchFamily="34" charset="0"/>
              </a:rPr>
            </a:br>
            <a:r>
              <a:rPr lang="en-US" sz="1300" dirty="0">
                <a:solidFill>
                  <a:schemeClr val="accent2">
                    <a:lumMod val="50000"/>
                  </a:schemeClr>
                </a:solidFill>
                <a:latin typeface="Calibri" pitchFamily="34" charset="0"/>
                <a:cs typeface="Calibri" pitchFamily="34" charset="0"/>
              </a:rPr>
              <a:t>He joined Maxim Trader as a founding partner of the Company and as well as managing director, and assumed the Chief Executive Officer position soon after. Prior to founding the Company, Mikhail was head of and the managing director of United Kingdom equities trading at </a:t>
            </a:r>
            <a:r>
              <a:rPr lang="en-US" sz="1300" dirty="0" err="1">
                <a:solidFill>
                  <a:schemeClr val="accent2">
                    <a:lumMod val="50000"/>
                  </a:schemeClr>
                </a:solidFill>
                <a:latin typeface="Calibri" pitchFamily="34" charset="0"/>
                <a:cs typeface="Calibri" pitchFamily="34" charset="0"/>
              </a:rPr>
              <a:t>Natixis</a:t>
            </a:r>
            <a:r>
              <a:rPr lang="en-US" sz="1300" dirty="0">
                <a:solidFill>
                  <a:schemeClr val="accent2">
                    <a:lumMod val="50000"/>
                  </a:schemeClr>
                </a:solidFill>
                <a:latin typeface="Calibri" pitchFamily="34" charset="0"/>
                <a:cs typeface="Calibri" pitchFamily="34" charset="0"/>
              </a:rPr>
              <a:t> investment bank. In his role, Mikhail directly oversees a group of elite staff of more than 30 equities trading specialists and also played a crucial role as a member of </a:t>
            </a:r>
            <a:r>
              <a:rPr lang="en-US" sz="1300" dirty="0" err="1">
                <a:solidFill>
                  <a:schemeClr val="accent2">
                    <a:lumMod val="50000"/>
                  </a:schemeClr>
                </a:solidFill>
                <a:latin typeface="Calibri" pitchFamily="34" charset="0"/>
                <a:cs typeface="Calibri" pitchFamily="34" charset="0"/>
              </a:rPr>
              <a:t>Natixis's</a:t>
            </a:r>
            <a:r>
              <a:rPr lang="en-US" sz="1300" dirty="0">
                <a:solidFill>
                  <a:schemeClr val="accent2">
                    <a:lumMod val="50000"/>
                  </a:schemeClr>
                </a:solidFill>
                <a:latin typeface="Calibri" pitchFamily="34" charset="0"/>
                <a:cs typeface="Calibri" pitchFamily="34" charset="0"/>
              </a:rPr>
              <a:t> European Management Committee.  During the early years, Mikhail was at Credit Suisse, where he was recruited as a EUR/CHF trader and was promoted to managing director and chief trader for spot and forward Currency Exchange in a short period of 5 years. </a:t>
            </a:r>
            <a:r>
              <a:rPr lang="en-US" sz="1300" dirty="0" err="1">
                <a:solidFill>
                  <a:schemeClr val="accent2">
                    <a:lumMod val="50000"/>
                  </a:schemeClr>
                </a:solidFill>
                <a:latin typeface="Calibri" pitchFamily="34" charset="0"/>
                <a:cs typeface="Calibri" pitchFamily="34" charset="0"/>
              </a:rPr>
              <a:t>Trought</a:t>
            </a:r>
            <a:r>
              <a:rPr lang="en-US" sz="1300" dirty="0">
                <a:solidFill>
                  <a:schemeClr val="accent2">
                    <a:lumMod val="50000"/>
                  </a:schemeClr>
                </a:solidFill>
                <a:latin typeface="Calibri" pitchFamily="34" charset="0"/>
                <a:cs typeface="Calibri" pitchFamily="34" charset="0"/>
              </a:rPr>
              <a:t> his time at Credit Suisse, Mikhail explored and learned the investment bank's fast-growing markets currency trading desk. During his time at Credit Suisse, he also served as the Central Bank of the United Kingdom Foreign Exchange representative for investment banks. Mikhail's London Stock Exchange experience career began at the age of 24 in the </a:t>
            </a:r>
            <a:r>
              <a:rPr lang="en-US" sz="1300" dirty="0" err="1">
                <a:solidFill>
                  <a:schemeClr val="accent2">
                    <a:lumMod val="50000"/>
                  </a:schemeClr>
                </a:solidFill>
                <a:latin typeface="Calibri" pitchFamily="34" charset="0"/>
                <a:cs typeface="Calibri" pitchFamily="34" charset="0"/>
              </a:rPr>
              <a:t>The</a:t>
            </a:r>
            <a:r>
              <a:rPr lang="en-US" sz="1300" dirty="0">
                <a:solidFill>
                  <a:schemeClr val="accent2">
                    <a:lumMod val="50000"/>
                  </a:schemeClr>
                </a:solidFill>
                <a:latin typeface="Calibri" pitchFamily="34" charset="0"/>
                <a:cs typeface="Calibri" pitchFamily="34" charset="0"/>
              </a:rPr>
              <a:t> Share Centre Company (UK).</a:t>
            </a:r>
            <a:br>
              <a:rPr lang="en-US" sz="1300" dirty="0">
                <a:solidFill>
                  <a:schemeClr val="accent2">
                    <a:lumMod val="50000"/>
                  </a:schemeClr>
                </a:solidFill>
                <a:latin typeface="Calibri" pitchFamily="34" charset="0"/>
                <a:cs typeface="Calibri" pitchFamily="34" charset="0"/>
              </a:rPr>
            </a:br>
            <a:r>
              <a:rPr lang="en-US" sz="1300" dirty="0">
                <a:solidFill>
                  <a:schemeClr val="accent2">
                    <a:lumMod val="50000"/>
                  </a:schemeClr>
                </a:solidFill>
                <a:latin typeface="Calibri" pitchFamily="34" charset="0"/>
                <a:cs typeface="Calibri" pitchFamily="34" charset="0"/>
              </a:rPr>
              <a:t/>
            </a:r>
            <a:br>
              <a:rPr lang="en-US" sz="1300" dirty="0">
                <a:solidFill>
                  <a:schemeClr val="accent2">
                    <a:lumMod val="50000"/>
                  </a:schemeClr>
                </a:solidFill>
                <a:latin typeface="Calibri" pitchFamily="34" charset="0"/>
                <a:cs typeface="Calibri" pitchFamily="34" charset="0"/>
              </a:rPr>
            </a:br>
            <a:r>
              <a:rPr lang="en-US" sz="1300" dirty="0">
                <a:solidFill>
                  <a:schemeClr val="accent2">
                    <a:lumMod val="50000"/>
                  </a:schemeClr>
                </a:solidFill>
                <a:latin typeface="Calibri" pitchFamily="34" charset="0"/>
                <a:cs typeface="Calibri" pitchFamily="34" charset="0"/>
              </a:rPr>
              <a:t>On top of his corporate responsibilities with Maxim Trader, Mikhail serves on the Financial Services Authority's Foreign Exchange Derivatives Advisory Committee and is a founding member of the Foreign Exchange Dealer's Coalition.  Mikhail holds a B.S. in finance from St. Petersburg University and an M.B.A. in finance from the London School of Economics.</a:t>
            </a:r>
            <a:br>
              <a:rPr lang="en-US" sz="1300" dirty="0">
                <a:solidFill>
                  <a:schemeClr val="accent2">
                    <a:lumMod val="50000"/>
                  </a:schemeClr>
                </a:solidFill>
                <a:latin typeface="Calibri" pitchFamily="34" charset="0"/>
                <a:cs typeface="Calibri" pitchFamily="34" charset="0"/>
              </a:rPr>
            </a:br>
            <a:endParaRPr lang="en-US" sz="1300" dirty="0">
              <a:solidFill>
                <a:schemeClr val="accent2">
                  <a:lumMod val="50000"/>
                </a:schemeClr>
              </a:solidFill>
              <a:latin typeface="Calibri" pitchFamily="34" charset="0"/>
              <a:cs typeface="Calibri" pitchFamily="34" charset="0"/>
            </a:endParaRPr>
          </a:p>
        </p:txBody>
      </p:sp>
      <p:sp>
        <p:nvSpPr>
          <p:cNvPr id="6" name="TextBox 5"/>
          <p:cNvSpPr txBox="1"/>
          <p:nvPr/>
        </p:nvSpPr>
        <p:spPr>
          <a:xfrm>
            <a:off x="694526" y="5932453"/>
            <a:ext cx="3445426" cy="523220"/>
          </a:xfrm>
          <a:prstGeom prst="rect">
            <a:avLst/>
          </a:prstGeom>
          <a:noFill/>
        </p:spPr>
        <p:txBody>
          <a:bodyPr wrap="square" rtlCol="0">
            <a:spAutoFit/>
          </a:bodyPr>
          <a:lstStyle/>
          <a:p>
            <a:r>
              <a:rPr lang="en-US" sz="2800" dirty="0" smtClean="0">
                <a:solidFill>
                  <a:schemeClr val="accent2">
                    <a:lumMod val="75000"/>
                  </a:schemeClr>
                </a:solidFill>
                <a:latin typeface="Arial Rounded MT Bold" pitchFamily="34" charset="0"/>
                <a:cs typeface="Calibri" pitchFamily="34" charset="0"/>
              </a:rPr>
              <a:t> Mikhail </a:t>
            </a:r>
            <a:r>
              <a:rPr lang="en-US" sz="2800" dirty="0" err="1" smtClean="0">
                <a:solidFill>
                  <a:schemeClr val="accent2">
                    <a:lumMod val="75000"/>
                  </a:schemeClr>
                </a:solidFill>
                <a:latin typeface="Arial Rounded MT Bold" pitchFamily="34" charset="0"/>
                <a:cs typeface="Calibri" pitchFamily="34" charset="0"/>
              </a:rPr>
              <a:t>Lebedev</a:t>
            </a:r>
            <a:r>
              <a:rPr lang="en-US" sz="2800" dirty="0" smtClean="0">
                <a:solidFill>
                  <a:schemeClr val="accent2">
                    <a:lumMod val="75000"/>
                  </a:schemeClr>
                </a:solidFill>
                <a:latin typeface="Arial Rounded MT Bold" pitchFamily="34" charset="0"/>
                <a:cs typeface="Calibri" pitchFamily="34" charset="0"/>
              </a:rPr>
              <a:t> </a:t>
            </a:r>
            <a:endParaRPr lang="en-SG" sz="2800" dirty="0">
              <a:solidFill>
                <a:schemeClr val="accent2">
                  <a:lumMod val="75000"/>
                </a:schemeClr>
              </a:solidFill>
              <a:latin typeface="Arial Rounded MT Bold" pitchFamily="34" charset="0"/>
              <a:cs typeface="Calibri" pitchFamily="34" charset="0"/>
            </a:endParaRPr>
          </a:p>
        </p:txBody>
      </p:sp>
    </p:spTree>
    <p:extLst>
      <p:ext uri="{BB962C8B-B14F-4D97-AF65-F5344CB8AC3E}">
        <p14:creationId xmlns:p14="http://schemas.microsoft.com/office/powerpoint/2010/main" val="24567044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1560" y="260648"/>
            <a:ext cx="7632848" cy="523220"/>
          </a:xfrm>
          <a:prstGeom prst="rect">
            <a:avLst/>
          </a:prstGeom>
          <a:noFill/>
        </p:spPr>
        <p:txBody>
          <a:bodyPr wrap="square" rtlCol="0">
            <a:spAutoFit/>
          </a:bodyPr>
          <a:lstStyle/>
          <a:p>
            <a:r>
              <a:rPr lang="en-US" sz="2800" dirty="0" smtClean="0">
                <a:solidFill>
                  <a:srgbClr val="000099"/>
                </a:solidFill>
                <a:latin typeface="Arial Rounded MT Bold" pitchFamily="34" charset="0"/>
                <a:cs typeface="Calibri" pitchFamily="34" charset="0"/>
              </a:rPr>
              <a:t>Fund Management Strategies </a:t>
            </a:r>
            <a:r>
              <a:rPr lang="zh-CN" altLang="en-US" sz="2800" dirty="0">
                <a:solidFill>
                  <a:srgbClr val="000099"/>
                </a:solidFill>
                <a:latin typeface="Arial Rounded MT Bold" pitchFamily="34" charset="0"/>
                <a:cs typeface="Calibri" pitchFamily="34" charset="0"/>
              </a:rPr>
              <a:t>基金管理策略</a:t>
            </a:r>
            <a:endParaRPr lang="en-SG" sz="2800" dirty="0">
              <a:solidFill>
                <a:srgbClr val="000099"/>
              </a:solidFill>
              <a:latin typeface="Arial Rounded MT Bold" pitchFamily="34" charset="0"/>
              <a:cs typeface="Calibri" pitchFamily="34" charset="0"/>
            </a:endParaRPr>
          </a:p>
        </p:txBody>
      </p:sp>
      <p:sp>
        <p:nvSpPr>
          <p:cNvPr id="6" name="Rectangle 5"/>
          <p:cNvSpPr/>
          <p:nvPr/>
        </p:nvSpPr>
        <p:spPr>
          <a:xfrm>
            <a:off x="611560" y="1412776"/>
            <a:ext cx="7920880" cy="4062651"/>
          </a:xfrm>
          <a:prstGeom prst="rect">
            <a:avLst/>
          </a:prstGeom>
        </p:spPr>
        <p:txBody>
          <a:bodyPr wrap="square">
            <a:spAutoFit/>
          </a:bodyPr>
          <a:lstStyle/>
          <a:p>
            <a:r>
              <a:rPr lang="en-SG" sz="2400" b="1" dirty="0" smtClean="0">
                <a:solidFill>
                  <a:srgbClr val="000099"/>
                </a:solidFill>
                <a:latin typeface="Calibri" pitchFamily="34" charset="0"/>
                <a:cs typeface="Calibri" pitchFamily="34" charset="0"/>
              </a:rPr>
              <a:t>Alternative Strategies </a:t>
            </a:r>
          </a:p>
          <a:p>
            <a:endParaRPr lang="en-SG" dirty="0" smtClean="0">
              <a:solidFill>
                <a:srgbClr val="000099"/>
              </a:solidFill>
              <a:latin typeface="Calibri" pitchFamily="34" charset="0"/>
              <a:cs typeface="Calibri" pitchFamily="34" charset="0"/>
            </a:endParaRPr>
          </a:p>
          <a:p>
            <a:r>
              <a:rPr lang="en-SG" dirty="0" smtClean="0">
                <a:solidFill>
                  <a:srgbClr val="000099"/>
                </a:solidFill>
                <a:latin typeface="Calibri" pitchFamily="34" charset="0"/>
                <a:cs typeface="Calibri" pitchFamily="34" charset="0"/>
              </a:rPr>
              <a:t>The universe of fund management can be complex and are often misunderstood. Among the most common is the employment of alternative investment strategies. </a:t>
            </a:r>
          </a:p>
          <a:p>
            <a:endParaRPr lang="en-SG" dirty="0">
              <a:solidFill>
                <a:srgbClr val="000099"/>
              </a:solidFill>
              <a:latin typeface="Calibri" pitchFamily="34" charset="0"/>
              <a:cs typeface="Calibri" pitchFamily="34" charset="0"/>
            </a:endParaRPr>
          </a:p>
          <a:p>
            <a:r>
              <a:rPr lang="en-SG" dirty="0" smtClean="0">
                <a:solidFill>
                  <a:srgbClr val="000099"/>
                </a:solidFill>
                <a:latin typeface="Calibri" pitchFamily="34" charset="0"/>
                <a:cs typeface="Calibri" pitchFamily="34" charset="0"/>
              </a:rPr>
              <a:t>However, not all alternative strategies are the same and each has unique characteristics that may result in out-performance or under-performance in various market conditions.</a:t>
            </a:r>
          </a:p>
          <a:p>
            <a:endParaRPr lang="en-US" dirty="0" smtClean="0">
              <a:solidFill>
                <a:srgbClr val="000099"/>
              </a:solidFill>
              <a:latin typeface="Calibri" pitchFamily="34" charset="0"/>
              <a:cs typeface="Calibri" pitchFamily="34" charset="0"/>
            </a:endParaRPr>
          </a:p>
          <a:p>
            <a:r>
              <a:rPr lang="en-SG" b="1" dirty="0">
                <a:solidFill>
                  <a:srgbClr val="000099"/>
                </a:solidFill>
                <a:latin typeface="Calibri" pitchFamily="34" charset="0"/>
                <a:cs typeface="Calibri" pitchFamily="34" charset="0"/>
              </a:rPr>
              <a:t>MAXIM Trader </a:t>
            </a:r>
            <a:r>
              <a:rPr lang="en-US" b="1" dirty="0" smtClean="0">
                <a:solidFill>
                  <a:srgbClr val="000099"/>
                </a:solidFill>
                <a:latin typeface="Calibri" pitchFamily="34" charset="0"/>
                <a:cs typeface="Calibri" pitchFamily="34" charset="0"/>
              </a:rPr>
              <a:t>employs a combination of strategies that take advantage of the price movements of related and correlated underlying to maximize profit potentials</a:t>
            </a:r>
            <a:r>
              <a:rPr lang="en-US" dirty="0" smtClean="0">
                <a:solidFill>
                  <a:srgbClr val="000099"/>
                </a:solidFill>
                <a:latin typeface="Calibri" pitchFamily="34" charset="0"/>
                <a:cs typeface="Calibri" pitchFamily="34" charset="0"/>
              </a:rPr>
              <a:t>. </a:t>
            </a:r>
            <a:r>
              <a:rPr lang="en-US" b="1" dirty="0" smtClean="0">
                <a:solidFill>
                  <a:srgbClr val="000099"/>
                </a:solidFill>
                <a:latin typeface="Calibri" pitchFamily="34" charset="0"/>
                <a:cs typeface="Calibri" pitchFamily="34" charset="0"/>
              </a:rPr>
              <a:t>To enhance profitability, we develop and incorporate highly complex high-speed frequency algorithmic trading computer modeling in our daily trading  modeling.</a:t>
            </a:r>
            <a:endParaRPr lang="en-SG" b="1" dirty="0">
              <a:solidFill>
                <a:srgbClr val="000099"/>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1560" y="260648"/>
            <a:ext cx="7848872" cy="523220"/>
          </a:xfrm>
          <a:prstGeom prst="rect">
            <a:avLst/>
          </a:prstGeom>
          <a:noFill/>
        </p:spPr>
        <p:txBody>
          <a:bodyPr wrap="square" rtlCol="0">
            <a:spAutoFit/>
          </a:bodyPr>
          <a:lstStyle/>
          <a:p>
            <a:r>
              <a:rPr lang="en-US" sz="2800" dirty="0" smtClean="0">
                <a:solidFill>
                  <a:srgbClr val="000099"/>
                </a:solidFill>
                <a:latin typeface="Arial Rounded MT Bold" pitchFamily="34" charset="0"/>
                <a:cs typeface="Calibri" pitchFamily="34" charset="0"/>
              </a:rPr>
              <a:t>Alternative Strategies Architecture</a:t>
            </a:r>
            <a:endParaRPr lang="en-SG" sz="2800" dirty="0">
              <a:solidFill>
                <a:srgbClr val="000099"/>
              </a:solidFill>
              <a:latin typeface="Arial Rounded MT Bold" pitchFamily="34" charset="0"/>
              <a:cs typeface="Calibri" pitchFamily="34" charset="0"/>
            </a:endParaRPr>
          </a:p>
        </p:txBody>
      </p:sp>
      <p:graphicFrame>
        <p:nvGraphicFramePr>
          <p:cNvPr id="6" name="Diagram 5"/>
          <p:cNvGraphicFramePr/>
          <p:nvPr/>
        </p:nvGraphicFramePr>
        <p:xfrm>
          <a:off x="611560" y="1052736"/>
          <a:ext cx="7959009" cy="51536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1560" y="260648"/>
            <a:ext cx="5112568" cy="523220"/>
          </a:xfrm>
          <a:prstGeom prst="rect">
            <a:avLst/>
          </a:prstGeom>
          <a:noFill/>
        </p:spPr>
        <p:txBody>
          <a:bodyPr wrap="square" rtlCol="0">
            <a:spAutoFit/>
          </a:bodyPr>
          <a:lstStyle/>
          <a:p>
            <a:r>
              <a:rPr lang="en-US" sz="2800" dirty="0" smtClean="0">
                <a:solidFill>
                  <a:srgbClr val="000099"/>
                </a:solidFill>
                <a:latin typeface="Arial Rounded MT Bold" pitchFamily="34" charset="0"/>
                <a:cs typeface="Calibri" pitchFamily="34" charset="0"/>
              </a:rPr>
              <a:t>Tactical Trading</a:t>
            </a:r>
            <a:endParaRPr lang="en-SG" sz="2800" dirty="0">
              <a:solidFill>
                <a:srgbClr val="000099"/>
              </a:solidFill>
              <a:latin typeface="Arial Rounded MT Bold" pitchFamily="34" charset="0"/>
              <a:cs typeface="Calibri" pitchFamily="34" charset="0"/>
            </a:endParaRPr>
          </a:p>
        </p:txBody>
      </p:sp>
      <p:sp>
        <p:nvSpPr>
          <p:cNvPr id="6" name="Rectangle 5"/>
          <p:cNvSpPr/>
          <p:nvPr/>
        </p:nvSpPr>
        <p:spPr>
          <a:xfrm>
            <a:off x="611560" y="1412776"/>
            <a:ext cx="7704856" cy="3970318"/>
          </a:xfrm>
          <a:prstGeom prst="rect">
            <a:avLst/>
          </a:prstGeom>
        </p:spPr>
        <p:txBody>
          <a:bodyPr wrap="square">
            <a:spAutoFit/>
          </a:bodyPr>
          <a:lstStyle/>
          <a:p>
            <a:r>
              <a:rPr lang="en-SG" b="1" dirty="0" smtClean="0">
                <a:solidFill>
                  <a:srgbClr val="000099"/>
                </a:solidFill>
                <a:latin typeface="Calibri" pitchFamily="34" charset="0"/>
                <a:cs typeface="Calibri" pitchFamily="34" charset="0"/>
              </a:rPr>
              <a:t>Tactical trading strategies generally speculate on the direction of price action of commodities, equities , bonds precious metals and currencies</a:t>
            </a:r>
            <a:r>
              <a:rPr lang="en-SG" dirty="0" smtClean="0">
                <a:solidFill>
                  <a:srgbClr val="000099"/>
                </a:solidFill>
                <a:latin typeface="Calibri" pitchFamily="34" charset="0"/>
                <a:cs typeface="Calibri" pitchFamily="34" charset="0"/>
              </a:rPr>
              <a:t>. Often managers will combine long and/or short positions with each strategy to maximize returns.</a:t>
            </a:r>
          </a:p>
          <a:p>
            <a:endParaRPr lang="en-US" dirty="0">
              <a:solidFill>
                <a:srgbClr val="000099"/>
              </a:solidFill>
              <a:latin typeface="Calibri" pitchFamily="34" charset="0"/>
              <a:cs typeface="Calibri" pitchFamily="34" charset="0"/>
            </a:endParaRPr>
          </a:p>
          <a:p>
            <a:r>
              <a:rPr lang="en-US" dirty="0" smtClean="0">
                <a:solidFill>
                  <a:srgbClr val="000099"/>
                </a:solidFill>
                <a:latin typeface="Calibri" pitchFamily="34" charset="0"/>
                <a:cs typeface="Calibri" pitchFamily="34" charset="0"/>
              </a:rPr>
              <a:t>Top-down approach focusing on global macroeconomic shifts in which outright and derivative positions are taken.</a:t>
            </a:r>
          </a:p>
          <a:p>
            <a:endParaRPr lang="en-US" dirty="0" smtClean="0">
              <a:solidFill>
                <a:srgbClr val="000099"/>
              </a:solidFill>
              <a:latin typeface="Calibri" pitchFamily="34" charset="0"/>
              <a:cs typeface="Calibri" pitchFamily="34" charset="0"/>
            </a:endParaRPr>
          </a:p>
          <a:p>
            <a:r>
              <a:rPr lang="en-US" dirty="0" smtClean="0">
                <a:solidFill>
                  <a:srgbClr val="000099"/>
                </a:solidFill>
                <a:latin typeface="Calibri" pitchFamily="34" charset="0"/>
                <a:cs typeface="Calibri" pitchFamily="34" charset="0"/>
              </a:rPr>
              <a:t>Among the myriad of financial instruments that </a:t>
            </a:r>
            <a:r>
              <a:rPr lang="en-SG" dirty="0">
                <a:solidFill>
                  <a:srgbClr val="000099"/>
                </a:solidFill>
                <a:latin typeface="Calibri" pitchFamily="34" charset="0"/>
                <a:cs typeface="Calibri" pitchFamily="34" charset="0"/>
              </a:rPr>
              <a:t>MAXIM Trader </a:t>
            </a:r>
            <a:r>
              <a:rPr lang="en-US" dirty="0" smtClean="0">
                <a:solidFill>
                  <a:srgbClr val="000099"/>
                </a:solidFill>
                <a:latin typeface="Calibri" pitchFamily="34" charset="0"/>
                <a:cs typeface="Calibri" pitchFamily="34" charset="0"/>
              </a:rPr>
              <a:t>trades in are the </a:t>
            </a:r>
            <a:r>
              <a:rPr lang="en-US" b="1" dirty="0" smtClean="0">
                <a:solidFill>
                  <a:srgbClr val="000099"/>
                </a:solidFill>
                <a:latin typeface="Calibri" pitchFamily="34" charset="0"/>
                <a:cs typeface="Calibri" pitchFamily="34" charset="0"/>
              </a:rPr>
              <a:t>global currency markets </a:t>
            </a:r>
            <a:r>
              <a:rPr lang="en-US" dirty="0" smtClean="0">
                <a:solidFill>
                  <a:srgbClr val="000099"/>
                </a:solidFill>
                <a:latin typeface="Calibri" pitchFamily="34" charset="0"/>
                <a:cs typeface="Calibri" pitchFamily="34" charset="0"/>
              </a:rPr>
              <a:t>and </a:t>
            </a:r>
            <a:r>
              <a:rPr lang="en-US" b="1" dirty="0" smtClean="0">
                <a:solidFill>
                  <a:srgbClr val="000099"/>
                </a:solidFill>
                <a:latin typeface="Calibri" pitchFamily="34" charset="0"/>
                <a:cs typeface="Calibri" pitchFamily="34" charset="0"/>
              </a:rPr>
              <a:t>cash market for gold</a:t>
            </a:r>
            <a:r>
              <a:rPr lang="en-US" dirty="0" smtClean="0">
                <a:solidFill>
                  <a:srgbClr val="000099"/>
                </a:solidFill>
                <a:latin typeface="Calibri" pitchFamily="34" charset="0"/>
                <a:cs typeface="Calibri" pitchFamily="34" charset="0"/>
              </a:rPr>
              <a:t>. </a:t>
            </a:r>
          </a:p>
          <a:p>
            <a:endParaRPr lang="en-US" dirty="0" smtClean="0">
              <a:solidFill>
                <a:srgbClr val="000099"/>
              </a:solidFill>
              <a:latin typeface="Calibri" pitchFamily="34" charset="0"/>
              <a:cs typeface="Calibri" pitchFamily="34" charset="0"/>
            </a:endParaRPr>
          </a:p>
          <a:p>
            <a:r>
              <a:rPr lang="en-US" dirty="0" smtClean="0">
                <a:solidFill>
                  <a:srgbClr val="000099"/>
                </a:solidFill>
                <a:latin typeface="Calibri" pitchFamily="34" charset="0"/>
                <a:cs typeface="Calibri" pitchFamily="34" charset="0"/>
              </a:rPr>
              <a:t>These two markets are some of most liquid and volatile in recent years owing to the global financial crisis and it is for this very reason why these instruments are chosen. Using our in-house expertise, trading models are developed and vigorously tested and incorporated into our tactical trading strategies. </a:t>
            </a:r>
            <a:endParaRPr lang="en-SG" dirty="0">
              <a:solidFill>
                <a:srgbClr val="000099"/>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1560" y="260648"/>
            <a:ext cx="7344816" cy="954107"/>
          </a:xfrm>
          <a:prstGeom prst="rect">
            <a:avLst/>
          </a:prstGeom>
          <a:noFill/>
        </p:spPr>
        <p:txBody>
          <a:bodyPr wrap="square" rtlCol="0">
            <a:spAutoFit/>
          </a:bodyPr>
          <a:lstStyle/>
          <a:p>
            <a:r>
              <a:rPr lang="en-US" altLang="zh-CN" sz="2800" b="1" dirty="0" smtClean="0">
                <a:solidFill>
                  <a:srgbClr val="000099"/>
                </a:solidFill>
                <a:latin typeface="Arial Rounded MT Bold" pitchFamily="34" charset="0"/>
                <a:cs typeface="Calibri" pitchFamily="34" charset="0"/>
              </a:rPr>
              <a:t>Managed Trading – </a:t>
            </a:r>
            <a:endParaRPr lang="en-US" altLang="zh-CN" sz="2800" b="1" dirty="0">
              <a:solidFill>
                <a:srgbClr val="000099"/>
              </a:solidFill>
              <a:latin typeface="Arial Rounded MT Bold" pitchFamily="34" charset="0"/>
              <a:cs typeface="Calibri" pitchFamily="34" charset="0"/>
            </a:endParaRPr>
          </a:p>
          <a:p>
            <a:r>
              <a:rPr lang="en-US" sz="2800" b="1" dirty="0" smtClean="0">
                <a:solidFill>
                  <a:srgbClr val="000099"/>
                </a:solidFill>
                <a:latin typeface="Arial Rounded MT Bold" pitchFamily="34" charset="0"/>
                <a:cs typeface="Calibri" pitchFamily="34" charset="0"/>
              </a:rPr>
              <a:t>Maxim GOLD FX </a:t>
            </a:r>
            <a:r>
              <a:rPr lang="zh-CN" altLang="en-US" sz="2800" b="1" dirty="0" smtClean="0">
                <a:solidFill>
                  <a:srgbClr val="000099"/>
                </a:solidFill>
                <a:latin typeface="Arial Rounded MT Bold" pitchFamily="34" charset="0"/>
                <a:cs typeface="Calibri" pitchFamily="34" charset="0"/>
              </a:rPr>
              <a:t>美胜黄金外汇管理</a:t>
            </a:r>
            <a:endParaRPr lang="en-SG" sz="2800" b="1" dirty="0">
              <a:solidFill>
                <a:srgbClr val="000099"/>
              </a:solidFill>
              <a:latin typeface="Arial Rounded MT Bold" pitchFamily="34" charset="0"/>
              <a:cs typeface="Calibri" pitchFamily="34" charset="0"/>
            </a:endParaRPr>
          </a:p>
        </p:txBody>
      </p:sp>
      <p:graphicFrame>
        <p:nvGraphicFramePr>
          <p:cNvPr id="7" name="Diagram 6"/>
          <p:cNvGraphicFramePr/>
          <p:nvPr>
            <p:extLst>
              <p:ext uri="{D42A27DB-BD31-4B8C-83A1-F6EECF244321}">
                <p14:modId xmlns:p14="http://schemas.microsoft.com/office/powerpoint/2010/main" val="2709911901"/>
              </p:ext>
            </p:extLst>
          </p:nvPr>
        </p:nvGraphicFramePr>
        <p:xfrm>
          <a:off x="1331640" y="1700808"/>
          <a:ext cx="6768752" cy="4320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1560" y="260648"/>
            <a:ext cx="5112568" cy="523220"/>
          </a:xfrm>
          <a:prstGeom prst="rect">
            <a:avLst/>
          </a:prstGeom>
          <a:noFill/>
        </p:spPr>
        <p:txBody>
          <a:bodyPr wrap="square" rtlCol="0">
            <a:spAutoFit/>
          </a:bodyPr>
          <a:lstStyle/>
          <a:p>
            <a:r>
              <a:rPr lang="en-SG" sz="2800" b="1" dirty="0" smtClean="0">
                <a:solidFill>
                  <a:srgbClr val="000099"/>
                </a:solidFill>
                <a:latin typeface="Arial Rounded MT Bold" pitchFamily="34" charset="0"/>
              </a:rPr>
              <a:t>Implementing Alternatives</a:t>
            </a:r>
          </a:p>
        </p:txBody>
      </p:sp>
      <p:sp>
        <p:nvSpPr>
          <p:cNvPr id="5" name="Rectangle 4"/>
          <p:cNvSpPr/>
          <p:nvPr/>
        </p:nvSpPr>
        <p:spPr>
          <a:xfrm>
            <a:off x="611560" y="1412776"/>
            <a:ext cx="7920880" cy="2031325"/>
          </a:xfrm>
          <a:prstGeom prst="rect">
            <a:avLst/>
          </a:prstGeom>
        </p:spPr>
        <p:txBody>
          <a:bodyPr wrap="square">
            <a:spAutoFit/>
          </a:bodyPr>
          <a:lstStyle/>
          <a:p>
            <a:r>
              <a:rPr lang="en-SG" dirty="0" smtClean="0">
                <a:solidFill>
                  <a:srgbClr val="000099"/>
                </a:solidFill>
                <a:latin typeface="Calibri" pitchFamily="34" charset="0"/>
                <a:cs typeface="Calibri" pitchFamily="34" charset="0"/>
              </a:rPr>
              <a:t>By investing in </a:t>
            </a:r>
            <a:r>
              <a:rPr lang="en-SG" dirty="0">
                <a:solidFill>
                  <a:srgbClr val="000099"/>
                </a:solidFill>
                <a:latin typeface="Calibri" pitchFamily="34" charset="0"/>
                <a:cs typeface="Calibri" pitchFamily="34" charset="0"/>
              </a:rPr>
              <a:t>MAXIM Trader </a:t>
            </a:r>
            <a:r>
              <a:rPr lang="en-SG" dirty="0" smtClean="0">
                <a:solidFill>
                  <a:srgbClr val="000099"/>
                </a:solidFill>
                <a:latin typeface="Calibri" pitchFamily="34" charset="0"/>
                <a:cs typeface="Calibri" pitchFamily="34" charset="0"/>
              </a:rPr>
              <a:t>alternative strategies, investors may achieve additional risk mitigation and potential return enhancement in today’s volatile markets.</a:t>
            </a:r>
          </a:p>
          <a:p>
            <a:endParaRPr lang="en-SG" dirty="0">
              <a:solidFill>
                <a:srgbClr val="000099"/>
              </a:solidFill>
              <a:latin typeface="Calibri" pitchFamily="34" charset="0"/>
              <a:cs typeface="Calibri" pitchFamily="34" charset="0"/>
            </a:endParaRPr>
          </a:p>
          <a:p>
            <a:r>
              <a:rPr lang="en-SG" dirty="0" smtClean="0">
                <a:solidFill>
                  <a:srgbClr val="000099"/>
                </a:solidFill>
                <a:latin typeface="Calibri" pitchFamily="34" charset="0"/>
                <a:cs typeface="Calibri" pitchFamily="34" charset="0"/>
              </a:rPr>
              <a:t>At </a:t>
            </a:r>
            <a:r>
              <a:rPr lang="en-SG" dirty="0">
                <a:solidFill>
                  <a:srgbClr val="000099"/>
                </a:solidFill>
                <a:latin typeface="Calibri" pitchFamily="34" charset="0"/>
                <a:cs typeface="Calibri" pitchFamily="34" charset="0"/>
              </a:rPr>
              <a:t>MAXIM Trader , </a:t>
            </a:r>
            <a:r>
              <a:rPr lang="en-SG" dirty="0" smtClean="0">
                <a:solidFill>
                  <a:srgbClr val="000099"/>
                </a:solidFill>
                <a:latin typeface="Calibri" pitchFamily="34" charset="0"/>
                <a:cs typeface="Calibri" pitchFamily="34" charset="0"/>
              </a:rPr>
              <a:t>we believe an alternative investments’ portfolio should provide exposure to both hedged strategies and private investments as a compliment to a traditional long-only portfolio like equities.</a:t>
            </a:r>
            <a:endParaRPr lang="en-SG" dirty="0">
              <a:solidFill>
                <a:srgbClr val="000099"/>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2814</TotalTime>
  <Words>3326</Words>
  <Application>Microsoft Office PowerPoint</Application>
  <PresentationFormat>On-screen Show (4:3)</PresentationFormat>
  <Paragraphs>427</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Origin</vt:lpstr>
      <vt:lpstr>MAXIM Trader  美胜金融</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MAXIM Trader  美胜金融</vt:lpstr>
      <vt:lpstr>PowerPoint Presentation</vt:lpstr>
      <vt:lpstr>PowerPoint Presentation</vt:lpstr>
      <vt:lpstr>PowerPoint Presentation</vt:lpstr>
      <vt:lpstr>PowerPoint Presentation</vt:lpstr>
      <vt:lpstr>PowerPoint Presentation</vt:lpstr>
      <vt:lpstr>长期回馈计划</vt:lpstr>
      <vt:lpstr>MAXIM Trader  美胜金融</vt:lpstr>
      <vt:lpstr>PowerPoint Presentation</vt:lpstr>
      <vt:lpstr>PowerPoint Presentation</vt:lpstr>
      <vt:lpstr>NOTE:</vt:lpstr>
      <vt:lpstr>PowerPoint Presentation</vt:lpstr>
      <vt:lpstr>NOTE:</vt:lpstr>
      <vt:lpstr>PowerPoint Presentation</vt:lpstr>
      <vt:lpstr>NOTE:</vt:lpstr>
      <vt:lpstr>PowerPoint Presentation</vt:lpstr>
      <vt:lpstr>NOTE: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TAURUS VENTURE FUNDS</dc:title>
  <dc:creator>Daniel Ang</dc:creator>
  <cp:lastModifiedBy>CEN</cp:lastModifiedBy>
  <cp:revision>135</cp:revision>
  <dcterms:created xsi:type="dcterms:W3CDTF">2012-05-16T03:47:49Z</dcterms:created>
  <dcterms:modified xsi:type="dcterms:W3CDTF">2012-09-12T13:33:41Z</dcterms:modified>
</cp:coreProperties>
</file>