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46" r:id="rId1"/>
  </p:sldMasterIdLst>
  <p:notesMasterIdLst>
    <p:notesMasterId r:id="rId19"/>
  </p:notesMasterIdLst>
  <p:sldIdLst>
    <p:sldId id="256" r:id="rId2"/>
    <p:sldId id="257" r:id="rId3"/>
    <p:sldId id="275" r:id="rId4"/>
    <p:sldId id="258" r:id="rId5"/>
    <p:sldId id="271" r:id="rId6"/>
    <p:sldId id="259" r:id="rId7"/>
    <p:sldId id="272" r:id="rId8"/>
    <p:sldId id="260" r:id="rId9"/>
    <p:sldId id="273" r:id="rId10"/>
    <p:sldId id="276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embeddedFontLst>
    <p:embeddedFont>
      <p:font typeface="Libre Baskerville" panose="020B0604020202020204" charset="0"/>
      <p:regular r:id="rId20"/>
      <p:bold r:id="rId21"/>
      <p:italic r:id="rId22"/>
    </p:embeddedFont>
    <p:embeddedFont>
      <p:font typeface="Trebuchet MS" panose="020B0603020202020204" pitchFamily="34" charset="0"/>
      <p:regular r:id="rId23"/>
      <p:bold r:id="rId24"/>
      <p:italic r:id="rId25"/>
      <p:boldItalic r:id="rId26"/>
    </p:embeddedFont>
    <p:embeddedFont>
      <p:font typeface="Arimo" panose="020B0604020202020204" charset="0"/>
      <p:regular r:id="rId27"/>
      <p:bold r:id="rId28"/>
      <p:italic r:id="rId29"/>
      <p:boldItalic r:id="rId30"/>
    </p:embeddedFont>
    <p:embeddedFont>
      <p:font typeface="微軟正黑體" panose="020B0604030504040204" pitchFamily="34" charset="-120"/>
      <p:regular r:id="rId31"/>
      <p:bold r:id="rId32"/>
    </p:embeddedFont>
    <p:embeddedFont>
      <p:font typeface="Wingdings 3" panose="05040102010807070707" pitchFamily="18" charset="2"/>
      <p:regular r:id="rId33"/>
    </p:embeddedFont>
    <p:embeddedFont>
      <p:font typeface="ＭＳ Ｐゴシック" panose="020B0600070205080204" pitchFamily="34" charset="-128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3840" userDrawn="1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ZRwx2WeKXj4jYG7kTb747lh6D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9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45786A-3430-449F-AAA6-D54023301162}">
  <a:tblStyle styleId="{C845786A-3430-449F-AAA6-D540233011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5383" autoAdjust="0"/>
  </p:normalViewPr>
  <p:slideViewPr>
    <p:cSldViewPr snapToGrid="0">
      <p:cViewPr varScale="1">
        <p:scale>
          <a:sx n="89" d="100"/>
          <a:sy n="89" d="100"/>
        </p:scale>
        <p:origin x="32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69034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5845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5b9ee5f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7月做兩份市調</a:t>
            </a:r>
            <a:endParaRPr/>
          </a:p>
        </p:txBody>
      </p:sp>
      <p:sp>
        <p:nvSpPr>
          <p:cNvPr id="142" name="Google Shape;142;gf5b9ee5f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1313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47e93e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1047e93e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1169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5b9ee5f2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f5b9ee5f2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4043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2ef0012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g102ef0012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4593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4c7232a6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g104c7232a6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112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痛點一:三校之間學生交流不足，別說是三校了，就算只看台科，想參加活動，卻找不到活喜歡的活動可以參加，原因是因為活動資訊太不透明，常常只在個人社群，或各個系上的群組公布，所以你想要認識外系的其他同學，管道真的受限許多，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痛點二:學校學生常常想要做問卷調查，但通常的管道只能在line和fb上去發布，填問卷的目標族群都很分散，而且樣本數不夠，想要精準，但成本又太高，所以我們決定做一個問卷平台，他也有資料庫的功能，只要之前有人發布過的問卷(他同意其他人可以查閱)，就可以在上面搜尋到，並且可以引用他來做論文。</a:t>
            </a: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1696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痛點一:三校之間學生交流不足，別說是三校了，就算只看台科，想參加活動，卻找不到活喜歡的活動可以參加，原因是因為活動資訊太不透明，常常只在個人社群，或各個系上的群組公布，所以你想要認識外系的其他同學，管道真的受限許多，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痛點二:學校學生常常想要做問卷調查，但通常的管道只能在line和fb上去發布，填問卷的目標族群都很分散，而且樣本數不夠，想要精準，但成本又太高，所以我們決定做一個問卷平台，他也有資料庫的功能，只要之前有人發布過的問卷(他同意其他人可以查閱)，就可以在上面搜尋到，並且可以引用他來做論文。</a:t>
            </a: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3757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4c7232a6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痛點一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1.提供社團學校(</a:t>
            </a:r>
            <a:r>
              <a:rPr lang="zh-TW" dirty="0">
                <a:solidFill>
                  <a:schemeClr val="dk1"/>
                </a:solidFill>
              </a:rPr>
              <a:t>類似法人</a:t>
            </a:r>
            <a:r>
              <a:rPr lang="zh-TW" dirty="0"/>
              <a:t>)的社長權限，讓他們可以舉辦活動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2.提供給個人，也就是每個人都可以舉辦活動，內容不限，可以是糾團打遊戲、糾團訂團購、一起參加野餐、爬山....等活動，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如果使用的人數夠多的話(很多小眾市場的活動也會有人參加)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 smtClean="0"/>
              <a:t>此平台未來可以延伸，例如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根據學生課程空檔發放活動消息，和外部非學校合作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請專家演講，走向社區化，以城市整體的互動度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，甚至在竹科、辦公區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等應用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1" name="Google Shape;111;g104c7232a6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2723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4c7232a6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痛點二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因為通常問卷需要訪問目標族群，但如果在FB或line上發，看到問卷且適合和條件的人，少之又少，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如果要精準調查，那花費更是驚人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所以我們決定再開發一個平台，提供給師生去上架問卷，不過呢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因為兩個平台的功能都很雷同，都是需要上架，且讓顧客去填寫，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所以其實可以整合在一個APP上，分成兩個功能，一個功能做好，另一個功能也完成了3/4</a:t>
            </a:r>
            <a:endParaRPr dirty="0"/>
          </a:p>
        </p:txBody>
      </p:sp>
      <p:sp>
        <p:nvSpPr>
          <p:cNvPr id="117" name="Google Shape;117;g104c7232a6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52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481e4450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10481e4450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8027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481e4450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 smtClean="0"/>
              <a:t>台大社團數</a:t>
            </a: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 smtClean="0"/>
              <a:t>view-source:https</a:t>
            </a:r>
            <a:r>
              <a:rPr lang="en-US" dirty="0" smtClean="0"/>
              <a:t>://my.ntu.edu.tw/activities/clubInfoQuery.aspx</a:t>
            </a:r>
            <a:endParaRPr dirty="0"/>
          </a:p>
        </p:txBody>
      </p:sp>
      <p:sp>
        <p:nvSpPr>
          <p:cNvPr id="123" name="Google Shape;123;g10481e4450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1873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4605f76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問卷樣本有87人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女性居多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IOS版本居多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g104605f76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5024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4c7232a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mariaDB前身是mySQL，選擇的原因是系統資源比較多、必修學過、而且免費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JAVA行之有年，使用者非常多，業界也很常使用，JAVA是必修，全組員的共同語言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當server</a:t>
            </a:r>
            <a:endParaRPr sz="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g104c7232a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20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altLang="zh-TW" smtClean="0"/>
              <a:pPr algn="ctr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86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altLang="zh-TW" smtClean="0"/>
              <a:pPr algn="ctr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1701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altLang="zh-TW" smtClean="0"/>
              <a:pPr algn="ctr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16583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altLang="zh-TW" smtClean="0"/>
              <a:pPr algn="ctr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4666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altLang="zh-TW" smtClean="0"/>
              <a:pPr algn="ctr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91537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altLang="zh-TW" smtClean="0"/>
              <a:pPr algn="ctr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4110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altLang="zh-TW" smtClean="0"/>
              <a:pPr algn="ctr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470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altLang="zh-TW" smtClean="0"/>
              <a:pPr algn="ctr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847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572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04/12/2021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954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altLang="zh-TW" smtClean="0"/>
              <a:pPr algn="ctr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51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altLang="zh-TW" smtClean="0"/>
              <a:pPr algn="ctr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14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altLang="zh-TW" smtClean="0"/>
              <a:pPr algn="ctr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91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altLang="zh-TW" smtClean="0"/>
              <a:pPr algn="ctr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49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altLang="zh-TW" smtClean="0"/>
              <a:pPr algn="ctr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72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altLang="zh-TW" smtClean="0"/>
              <a:pPr algn="ctr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13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altLang="zh-TW" smtClean="0"/>
              <a:pPr algn="ctr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69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altLang="zh-TW" smtClean="0"/>
              <a:pPr algn="ctr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4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ctr"/>
            <a:fld id="{00000000-1234-1234-1234-123412341234}" type="slidenum">
              <a:rPr lang="en-US" altLang="zh-TW" smtClean="0"/>
              <a:pPr algn="ctr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14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  <p:sldLayoutId id="2147483865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9142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ts val="4000"/>
            </a:pPr>
            <a:r>
              <a:rPr lang="zh-TW" altLang="en-US" sz="4000"/>
              <a:t>專題：台灣大學系統</a:t>
            </a:r>
            <a:r>
              <a:rPr lang="en-US" altLang="zh-TW" sz="4000"/>
              <a:t>-</a:t>
            </a:r>
            <a:r>
              <a:rPr lang="zh-TW" altLang="en-US" sz="4000"/>
              <a:t>活動平台</a:t>
            </a:r>
            <a:br>
              <a:rPr lang="zh-TW" altLang="en-US" sz="4000"/>
            </a:br>
            <a:r>
              <a:rPr lang="zh-TW" altLang="en-US" sz="4000"/>
              <a:t>報告及討論會議 簡報</a:t>
            </a:r>
            <a:endParaRPr sz="4000" dirty="0"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algn="ctr">
              <a:spcBef>
                <a:spcPts val="0"/>
              </a:spcBef>
              <a:buSzPts val="2210"/>
            </a:pPr>
            <a:r>
              <a:rPr lang="zh-TW" b="1" smtClean="0"/>
              <a:t>指導教授：羅乃維教授</a:t>
            </a:r>
            <a:endParaRPr b="1" smtClean="0"/>
          </a:p>
          <a:p>
            <a:pPr algn="ctr">
              <a:spcBef>
                <a:spcPts val="580"/>
              </a:spcBef>
              <a:buSzPts val="2210"/>
            </a:pPr>
            <a:r>
              <a:rPr lang="zh-TW" b="1" smtClean="0"/>
              <a:t>組員：陳昱嘉、蔡博彥、侯慶隆、呂嘉皓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481e44507_1_5"/>
          <p:cNvSpPr txBox="1">
            <a:spLocks noGrp="1"/>
          </p:cNvSpPr>
          <p:nvPr>
            <p:ph type="title"/>
          </p:nvPr>
        </p:nvSpPr>
        <p:spPr>
          <a:xfrm>
            <a:off x="2438400" y="-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91425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ts val="4000"/>
            </a:pPr>
            <a:r>
              <a:rPr lang="zh-TW" altLang="en-US" dirty="0" smtClean="0"/>
              <a:t>活動數量</a:t>
            </a:r>
            <a:endParaRPr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396360"/>
              </p:ext>
            </p:extLst>
          </p:nvPr>
        </p:nvGraphicFramePr>
        <p:xfrm>
          <a:off x="608852" y="3109494"/>
          <a:ext cx="4716147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72049"/>
                <a:gridCol w="1572049"/>
                <a:gridCol w="1572049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台大社團數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台科社團數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台師社團數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kern="1200" dirty="0" smtClean="0">
                          <a:effectLst/>
                        </a:rPr>
                        <a:t>362</a:t>
                      </a:r>
                      <a:r>
                        <a:rPr lang="zh-TW" altLang="en-US" sz="1800" kern="1200" dirty="0" smtClean="0">
                          <a:effectLst/>
                        </a:rPr>
                        <a:t>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88</a:t>
                      </a:r>
                      <a:r>
                        <a:rPr lang="zh-TW" altLang="en-US" dirty="0" smtClean="0"/>
                        <a:t>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kern="1200" dirty="0" smtClean="0">
                          <a:effectLst/>
                        </a:rPr>
                        <a:t>165</a:t>
                      </a:r>
                      <a:r>
                        <a:rPr lang="zh-TW" altLang="en-US" sz="1800" kern="1200" dirty="0" smtClean="0">
                          <a:effectLst/>
                        </a:rPr>
                        <a:t>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smtClean="0">
                          <a:effectLst/>
                        </a:rPr>
                        <a:t>÷</a:t>
                      </a:r>
                      <a:r>
                        <a:rPr lang="en-US" altLang="zh-TW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smtClean="0">
                          <a:effectLst/>
                        </a:rPr>
                        <a:t>÷</a:t>
                      </a:r>
                      <a:r>
                        <a:rPr lang="en-US" altLang="zh-TW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effectLst/>
                        </a:rPr>
                        <a:t>÷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=182</a:t>
                      </a:r>
                      <a:r>
                        <a:rPr lang="zh-TW" altLang="en-US" dirty="0" smtClean="0"/>
                        <a:t>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=44</a:t>
                      </a:r>
                      <a:r>
                        <a:rPr lang="zh-TW" altLang="en-US" dirty="0" smtClean="0"/>
                        <a:t>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=82</a:t>
                      </a:r>
                      <a:r>
                        <a:rPr lang="zh-TW" altLang="en-US" dirty="0" smtClean="0"/>
                        <a:t>個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17454"/>
              </p:ext>
            </p:extLst>
          </p:nvPr>
        </p:nvGraphicFramePr>
        <p:xfrm>
          <a:off x="5546784" y="3851174"/>
          <a:ext cx="4928184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66824"/>
                <a:gridCol w="1318632"/>
                <a:gridCol w="1642728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一</a:t>
                      </a:r>
                      <a:r>
                        <a:rPr lang="zh-TW" altLang="en-US" dirty="0" smtClean="0"/>
                        <a:t>學期的活動數目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TW" sz="1800" kern="1200" dirty="0" smtClean="0"/>
                        <a:t>===&gt;</a:t>
                      </a:r>
                      <a:r>
                        <a:rPr lang="zh-TW" altLang="en-US" sz="1800" kern="1200" dirty="0" smtClean="0"/>
                        <a:t>每周</a:t>
                      </a:r>
                      <a:r>
                        <a:rPr lang="en-US" altLang="zh-TW" sz="1800" kern="1200" dirty="0" smtClean="0"/>
                        <a:t>308</a:t>
                      </a:r>
                      <a:r>
                        <a:rPr lang="zh-TW" altLang="en-US" sz="1800" kern="1200" dirty="0" smtClean="0"/>
                        <a:t>個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TW" sz="1800" kern="1200" dirty="0" smtClean="0"/>
                        <a:t>X16</a:t>
                      </a:r>
                      <a:r>
                        <a:rPr lang="zh-TW" altLang="en-US" sz="1800" kern="1200" dirty="0" smtClean="0"/>
                        <a:t>周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altLang="zh-TW" sz="1800" kern="1200" dirty="0" smtClean="0"/>
                        <a:t>4928</a:t>
                      </a:r>
                      <a:r>
                        <a:rPr lang="zh-TW" altLang="en-US" sz="1800" kern="1200" dirty="0" smtClean="0"/>
                        <a:t>個活動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35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4605f7681_0_0"/>
          <p:cNvSpPr txBox="1">
            <a:spLocks noGrp="1"/>
          </p:cNvSpPr>
          <p:nvPr>
            <p:ph type="title"/>
          </p:nvPr>
        </p:nvSpPr>
        <p:spPr>
          <a:xfrm>
            <a:off x="2438400" y="-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91425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ts val="4000"/>
            </a:pPr>
            <a:r>
              <a:rPr lang="zh-TW" dirty="0"/>
              <a:t>市場調查結果</a:t>
            </a:r>
            <a:endParaRPr dirty="0"/>
          </a:p>
        </p:txBody>
      </p:sp>
      <p:sp>
        <p:nvSpPr>
          <p:cNvPr id="132" name="Google Shape;132;g104605f7681_0_0"/>
          <p:cNvSpPr txBox="1">
            <a:spLocks noGrp="1"/>
          </p:cNvSpPr>
          <p:nvPr>
            <p:ph idx="1"/>
          </p:nvPr>
        </p:nvSpPr>
        <p:spPr>
          <a:xfrm>
            <a:off x="2438400" y="1141750"/>
            <a:ext cx="7772400" cy="4981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altLang="zh-TW" sz="2000" b="1">
                <a:latin typeface="Arimo"/>
                <a:ea typeface="Arimo"/>
                <a:cs typeface="Arimo"/>
                <a:sym typeface="Arimo"/>
              </a:rPr>
              <a:t>(</a:t>
            </a:r>
            <a:r>
              <a:rPr lang="zh-TW" altLang="en-US" sz="2000" b="1">
                <a:latin typeface="Arimo"/>
                <a:ea typeface="Arimo"/>
                <a:cs typeface="Arimo"/>
                <a:sym typeface="Arimo"/>
              </a:rPr>
              <a:t>一</a:t>
            </a:r>
            <a:r>
              <a:rPr lang="en-US" altLang="zh-TW" sz="2000" b="1">
                <a:latin typeface="Arimo"/>
                <a:ea typeface="Arimo"/>
                <a:cs typeface="Arimo"/>
                <a:sym typeface="Arimo"/>
              </a:rPr>
              <a:t>)</a:t>
            </a:r>
            <a:r>
              <a:rPr lang="zh-TW" altLang="en-US" sz="2000" b="1">
                <a:latin typeface="Arimo"/>
                <a:ea typeface="Arimo"/>
                <a:cs typeface="Arimo"/>
                <a:sym typeface="Arimo"/>
              </a:rPr>
              <a:t>基本資料</a:t>
            </a:r>
            <a:endParaRPr sz="2000" b="1">
              <a:latin typeface="Arimo"/>
              <a:ea typeface="Arimo"/>
              <a:cs typeface="Arimo"/>
              <a:sym typeface="Arimo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altLang="zh-TW" sz="2000">
                <a:latin typeface="Arimo"/>
                <a:ea typeface="Arimo"/>
                <a:cs typeface="Arimo"/>
                <a:sym typeface="Arimo"/>
              </a:rPr>
              <a:t>1.</a:t>
            </a:r>
            <a:r>
              <a:rPr lang="zh-TW" altLang="en-US" sz="2000">
                <a:latin typeface="Arimo"/>
                <a:ea typeface="Arimo"/>
                <a:cs typeface="Arimo"/>
                <a:sym typeface="Arimo"/>
              </a:rPr>
              <a:t>本次問卷樣本數</a:t>
            </a:r>
            <a:r>
              <a:rPr lang="en-US" altLang="zh-TW" sz="2000">
                <a:latin typeface="Arimo"/>
                <a:ea typeface="Arimo"/>
                <a:cs typeface="Arimo"/>
                <a:sym typeface="Arimo"/>
              </a:rPr>
              <a:t>87</a:t>
            </a:r>
            <a:r>
              <a:rPr lang="zh-TW" altLang="en-US" sz="2000">
                <a:latin typeface="Arimo"/>
                <a:ea typeface="Arimo"/>
                <a:cs typeface="Arimo"/>
                <a:sym typeface="Arimo"/>
              </a:rPr>
              <a:t>人  </a:t>
            </a:r>
            <a:endParaRPr sz="2000">
              <a:latin typeface="Arimo"/>
              <a:ea typeface="Arimo"/>
              <a:cs typeface="Arimo"/>
              <a:sym typeface="Arimo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altLang="zh-TW" sz="2000">
                <a:latin typeface="Arimo"/>
                <a:ea typeface="Arimo"/>
                <a:cs typeface="Arimo"/>
                <a:sym typeface="Arimo"/>
              </a:rPr>
              <a:t>2.</a:t>
            </a:r>
            <a:r>
              <a:rPr lang="zh-TW" altLang="en-US" sz="2000">
                <a:latin typeface="Arimo"/>
                <a:ea typeface="Arimo"/>
                <a:cs typeface="Arimo"/>
                <a:sym typeface="Arimo"/>
              </a:rPr>
              <a:t>調查時間：</a:t>
            </a:r>
            <a:r>
              <a:rPr lang="en-US" altLang="zh-TW" sz="2000">
                <a:latin typeface="Arimo"/>
                <a:ea typeface="Arimo"/>
                <a:cs typeface="Arimo"/>
                <a:sym typeface="Arimo"/>
              </a:rPr>
              <a:t>110.07.20-110.07.30</a:t>
            </a:r>
            <a:r>
              <a:rPr lang="zh-TW" altLang="en-US" sz="2000">
                <a:latin typeface="Arimo"/>
                <a:ea typeface="Arimo"/>
                <a:cs typeface="Arimo"/>
                <a:sym typeface="Arimo"/>
              </a:rPr>
              <a:t>。發布問卷方式：</a:t>
            </a:r>
            <a:r>
              <a:rPr lang="en-US" altLang="zh-TW" sz="2000">
                <a:latin typeface="Arimo"/>
                <a:ea typeface="Arimo"/>
                <a:cs typeface="Arimo"/>
                <a:sym typeface="Arimo"/>
              </a:rPr>
              <a:t>FB</a:t>
            </a:r>
            <a:r>
              <a:rPr lang="zh-TW" altLang="en-US" sz="2000">
                <a:latin typeface="Arimo"/>
                <a:ea typeface="Arimo"/>
                <a:cs typeface="Arimo"/>
                <a:sym typeface="Arimo"/>
              </a:rPr>
              <a:t>、</a:t>
            </a:r>
            <a:r>
              <a:rPr lang="en-US" altLang="zh-TW" sz="2000">
                <a:latin typeface="Arimo"/>
                <a:ea typeface="Arimo"/>
                <a:cs typeface="Arimo"/>
                <a:sym typeface="Arimo"/>
              </a:rPr>
              <a:t>Line</a:t>
            </a:r>
            <a:r>
              <a:rPr lang="zh-TW" altLang="en-US" sz="2000">
                <a:latin typeface="Arimo"/>
                <a:ea typeface="Arimo"/>
                <a:cs typeface="Arimo"/>
                <a:sym typeface="Arimo"/>
              </a:rPr>
              <a:t>。</a:t>
            </a:r>
            <a:endParaRPr sz="2000">
              <a:latin typeface="Arimo"/>
              <a:ea typeface="Arimo"/>
              <a:cs typeface="Arimo"/>
              <a:sym typeface="Arimo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altLang="zh-TW" sz="2000">
                <a:latin typeface="Arimo"/>
                <a:ea typeface="Arimo"/>
                <a:cs typeface="Arimo"/>
                <a:sym typeface="Arimo"/>
              </a:rPr>
              <a:t>2.</a:t>
            </a:r>
            <a:r>
              <a:rPr lang="zh-TW" altLang="en-US" sz="2000">
                <a:latin typeface="Arimo"/>
                <a:ea typeface="Arimo"/>
                <a:cs typeface="Arimo"/>
                <a:sym typeface="Arimo"/>
              </a:rPr>
              <a:t>填答性別上以女性</a:t>
            </a:r>
            <a:r>
              <a:rPr lang="en-US" altLang="zh-TW" sz="2000">
                <a:latin typeface="Arimo"/>
                <a:ea typeface="Arimo"/>
                <a:cs typeface="Arimo"/>
                <a:sym typeface="Arimo"/>
              </a:rPr>
              <a:t>(59.8%)</a:t>
            </a:r>
            <a:r>
              <a:rPr lang="zh-TW" altLang="en-US" sz="2000">
                <a:latin typeface="Arimo"/>
                <a:ea typeface="Arimo"/>
                <a:cs typeface="Arimo"/>
                <a:sym typeface="Arimo"/>
              </a:rPr>
              <a:t>占居多。</a:t>
            </a:r>
            <a:endParaRPr sz="2000">
              <a:latin typeface="Arimo"/>
              <a:ea typeface="Arimo"/>
              <a:cs typeface="Arimo"/>
              <a:sym typeface="Arimo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altLang="zh-TW" sz="2000">
                <a:latin typeface="Arimo"/>
                <a:ea typeface="Arimo"/>
                <a:cs typeface="Arimo"/>
                <a:sym typeface="Arimo"/>
              </a:rPr>
              <a:t>3.</a:t>
            </a:r>
            <a:r>
              <a:rPr lang="zh-TW" altLang="en-US" sz="2000">
                <a:latin typeface="Arimo"/>
                <a:ea typeface="Arimo"/>
                <a:cs typeface="Arimo"/>
                <a:sym typeface="Arimo"/>
              </a:rPr>
              <a:t>填答者手機使用版本以</a:t>
            </a:r>
            <a:r>
              <a:rPr lang="en-US" altLang="zh-TW" sz="2000">
                <a:latin typeface="Arimo"/>
                <a:ea typeface="Arimo"/>
                <a:cs typeface="Arimo"/>
                <a:sym typeface="Arimo"/>
              </a:rPr>
              <a:t>IOS(58.6%)</a:t>
            </a:r>
            <a:r>
              <a:rPr lang="zh-TW" altLang="en-US" sz="2000">
                <a:latin typeface="Arimo"/>
                <a:ea typeface="Arimo"/>
                <a:cs typeface="Arimo"/>
                <a:sym typeface="Arimo"/>
              </a:rPr>
              <a:t>占居多。</a:t>
            </a:r>
            <a:endParaRPr sz="2000">
              <a:latin typeface="Arimo"/>
              <a:ea typeface="Arimo"/>
              <a:cs typeface="Arimo"/>
              <a:sym typeface="Arimo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altLang="zh-TW" sz="2000" b="1">
                <a:latin typeface="Arimo"/>
                <a:ea typeface="Arimo"/>
                <a:cs typeface="Arimo"/>
                <a:sym typeface="Arimo"/>
              </a:rPr>
              <a:t>(</a:t>
            </a:r>
            <a:r>
              <a:rPr lang="zh-TW" altLang="en-US" sz="2000" b="1">
                <a:latin typeface="Arimo"/>
                <a:ea typeface="Arimo"/>
                <a:cs typeface="Arimo"/>
                <a:sym typeface="Arimo"/>
              </a:rPr>
              <a:t>二</a:t>
            </a:r>
            <a:r>
              <a:rPr lang="en-US" altLang="zh-TW" sz="2000" b="1">
                <a:latin typeface="Arimo"/>
                <a:ea typeface="Arimo"/>
                <a:cs typeface="Arimo"/>
                <a:sym typeface="Arimo"/>
              </a:rPr>
              <a:t>)</a:t>
            </a:r>
            <a:r>
              <a:rPr lang="zh-TW" altLang="en-US" sz="2000" b="1">
                <a:latin typeface="Arimo"/>
                <a:ea typeface="Arimo"/>
                <a:cs typeface="Arimo"/>
                <a:sym typeface="Arimo"/>
              </a:rPr>
              <a:t>活動調查</a:t>
            </a:r>
            <a:endParaRPr sz="2000" b="1">
              <a:latin typeface="Arimo"/>
              <a:ea typeface="Arimo"/>
              <a:cs typeface="Arimo"/>
              <a:sym typeface="Arimo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altLang="zh-TW" sz="2000">
                <a:latin typeface="Arimo"/>
                <a:ea typeface="Arimo"/>
                <a:cs typeface="Arimo"/>
                <a:sym typeface="Arimo"/>
              </a:rPr>
              <a:t>1.</a:t>
            </a:r>
            <a:r>
              <a:rPr lang="zh-TW" altLang="en-US" sz="2000">
                <a:latin typeface="Arimo"/>
                <a:ea typeface="Arimo"/>
                <a:cs typeface="Arimo"/>
                <a:sym typeface="Arimo"/>
              </a:rPr>
              <a:t>會參加校園活動比例</a:t>
            </a:r>
            <a:r>
              <a:rPr lang="en-US" altLang="zh-TW" sz="2000">
                <a:latin typeface="Arimo"/>
                <a:ea typeface="Arimo"/>
                <a:cs typeface="Arimo"/>
                <a:sym typeface="Arimo"/>
              </a:rPr>
              <a:t>(56.7%)</a:t>
            </a:r>
            <a:r>
              <a:rPr lang="zh-TW" altLang="en-US" sz="2000">
                <a:latin typeface="Arimo"/>
                <a:ea typeface="Arimo"/>
                <a:cs typeface="Arimo"/>
                <a:sym typeface="Arimo"/>
              </a:rPr>
              <a:t>近</a:t>
            </a:r>
            <a:r>
              <a:rPr lang="en-US" altLang="zh-TW" sz="2000">
                <a:latin typeface="Arimo"/>
                <a:ea typeface="Arimo"/>
                <a:cs typeface="Arimo"/>
                <a:sym typeface="Arimo"/>
              </a:rPr>
              <a:t>6</a:t>
            </a:r>
            <a:r>
              <a:rPr lang="zh-TW" altLang="en-US" sz="2000">
                <a:latin typeface="Arimo"/>
                <a:ea typeface="Arimo"/>
                <a:cs typeface="Arimo"/>
                <a:sym typeface="Arimo"/>
              </a:rPr>
              <a:t>成，是個值得開發的族群。</a:t>
            </a:r>
            <a:endParaRPr sz="2000">
              <a:latin typeface="Arimo"/>
              <a:ea typeface="Arimo"/>
              <a:cs typeface="Arimo"/>
              <a:sym typeface="Arimo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altLang="zh-TW" sz="2000">
                <a:latin typeface="Arimo"/>
                <a:ea typeface="Arimo"/>
                <a:cs typeface="Arimo"/>
                <a:sym typeface="Arimo"/>
              </a:rPr>
              <a:t>2.</a:t>
            </a:r>
            <a:r>
              <a:rPr lang="zh-TW" altLang="en-US" sz="2000">
                <a:latin typeface="Arimo"/>
                <a:ea typeface="Arimo"/>
                <a:cs typeface="Arimo"/>
                <a:sym typeface="Arimo"/>
              </a:rPr>
              <a:t>在</a:t>
            </a:r>
            <a:r>
              <a:rPr lang="en-US" altLang="zh-TW" sz="2000">
                <a:latin typeface="Arimo"/>
                <a:ea typeface="Arimo"/>
                <a:cs typeface="Arimo"/>
                <a:sym typeface="Arimo"/>
              </a:rPr>
              <a:t>33%</a:t>
            </a:r>
            <a:r>
              <a:rPr lang="zh-TW" altLang="en-US" sz="2000">
                <a:latin typeface="Arimo"/>
                <a:ea typeface="Arimo"/>
                <a:cs typeface="Arimo"/>
                <a:sym typeface="Arimo"/>
              </a:rPr>
              <a:t>未參加活動者中有近</a:t>
            </a:r>
            <a:r>
              <a:rPr lang="en-US" altLang="zh-TW" sz="2000">
                <a:latin typeface="Arimo"/>
                <a:ea typeface="Arimo"/>
                <a:cs typeface="Arimo"/>
                <a:sym typeface="Arimo"/>
              </a:rPr>
              <a:t>25%</a:t>
            </a:r>
            <a:r>
              <a:rPr lang="zh-TW" altLang="en-US" sz="2000">
                <a:latin typeface="Arimo"/>
                <a:ea typeface="Arimo"/>
                <a:cs typeface="Arimo"/>
                <a:sym typeface="Arimo"/>
              </a:rPr>
              <a:t>是找不到、不容易得到活動資訊。</a:t>
            </a:r>
            <a:endParaRPr sz="2000">
              <a:latin typeface="Arimo"/>
              <a:ea typeface="Arimo"/>
              <a:cs typeface="Arimo"/>
              <a:sym typeface="Arimo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altLang="zh-TW" sz="2000">
                <a:latin typeface="Arimo"/>
                <a:ea typeface="Arimo"/>
                <a:cs typeface="Arimo"/>
                <a:sym typeface="Arimo"/>
              </a:rPr>
              <a:t>3.</a:t>
            </a:r>
            <a:r>
              <a:rPr lang="zh-TW" altLang="en-US" sz="2000">
                <a:latin typeface="Arimo"/>
                <a:ea typeface="Arimo"/>
                <a:cs typeface="Arimo"/>
                <a:sym typeface="Arimo"/>
              </a:rPr>
              <a:t>問卷中</a:t>
            </a:r>
            <a:r>
              <a:rPr lang="en-US" altLang="zh-TW" sz="2000">
                <a:latin typeface="Arimo"/>
                <a:ea typeface="Arimo"/>
                <a:cs typeface="Arimo"/>
                <a:sym typeface="Arimo"/>
              </a:rPr>
              <a:t>80%</a:t>
            </a:r>
            <a:r>
              <a:rPr lang="zh-TW" altLang="en-US" sz="2000">
                <a:latin typeface="Arimo"/>
                <a:ea typeface="Arimo"/>
                <a:cs typeface="Arimo"/>
                <a:sym typeface="Arimo"/>
              </a:rPr>
              <a:t>的同學，有意願拓展自己在三校的交友圈。</a:t>
            </a:r>
            <a:endParaRPr sz="2000">
              <a:latin typeface="Arimo"/>
              <a:ea typeface="Arimo"/>
              <a:cs typeface="Arimo"/>
              <a:sym typeface="Arimo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altLang="zh-TW" sz="2000">
                <a:latin typeface="Arimo"/>
                <a:ea typeface="Arimo"/>
                <a:cs typeface="Arimo"/>
                <a:sym typeface="Arimo"/>
              </a:rPr>
              <a:t>4.</a:t>
            </a:r>
            <a:r>
              <a:rPr lang="zh-TW" altLang="en-US" sz="2000">
                <a:latin typeface="Arimo"/>
                <a:ea typeface="Arimo"/>
                <a:cs typeface="Arimo"/>
                <a:sym typeface="Arimo"/>
              </a:rPr>
              <a:t>認為活動訊息方面須改進有兩大點，最大宗是希望訊息取得更方便，其次是認為活動介紹可以更吸引人、更詳細。</a:t>
            </a:r>
            <a:endParaRPr sz="2000">
              <a:latin typeface="Arimo"/>
              <a:ea typeface="Arimo"/>
              <a:cs typeface="Arimo"/>
              <a:sym typeface="Arimo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altLang="zh-TW" sz="2000" b="1">
                <a:latin typeface="Arimo"/>
                <a:ea typeface="Arimo"/>
                <a:cs typeface="Arimo"/>
                <a:sym typeface="Arimo"/>
              </a:rPr>
              <a:t>(</a:t>
            </a:r>
            <a:r>
              <a:rPr lang="zh-TW" altLang="en-US" sz="2000" b="1">
                <a:latin typeface="Arimo"/>
                <a:ea typeface="Arimo"/>
                <a:cs typeface="Arimo"/>
                <a:sym typeface="Arimo"/>
              </a:rPr>
              <a:t>三</a:t>
            </a:r>
            <a:r>
              <a:rPr lang="en-US" altLang="zh-TW" sz="2000" b="1">
                <a:latin typeface="Arimo"/>
                <a:ea typeface="Arimo"/>
                <a:cs typeface="Arimo"/>
                <a:sym typeface="Arimo"/>
              </a:rPr>
              <a:t>)</a:t>
            </a:r>
            <a:r>
              <a:rPr lang="zh-TW" altLang="en-US" sz="2000" b="1">
                <a:latin typeface="Arimo"/>
                <a:ea typeface="Arimo"/>
                <a:cs typeface="Arimo"/>
                <a:sym typeface="Arimo"/>
              </a:rPr>
              <a:t>問卷抽獎調查</a:t>
            </a:r>
            <a:endParaRPr sz="2000" b="1">
              <a:latin typeface="Arimo"/>
              <a:ea typeface="Arimo"/>
              <a:cs typeface="Arimo"/>
              <a:sym typeface="Arimo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altLang="zh-TW" sz="2000">
                <a:latin typeface="Arimo"/>
                <a:ea typeface="Arimo"/>
                <a:cs typeface="Arimo"/>
                <a:sym typeface="Arimo"/>
              </a:rPr>
              <a:t>1.</a:t>
            </a:r>
            <a:r>
              <a:rPr lang="zh-TW" altLang="en-US" sz="2000">
                <a:latin typeface="Arimo"/>
                <a:ea typeface="Arimo"/>
                <a:cs typeface="Arimo"/>
                <a:sym typeface="Arimo"/>
              </a:rPr>
              <a:t>有</a:t>
            </a:r>
            <a:r>
              <a:rPr lang="en-US" altLang="zh-TW" sz="2000">
                <a:latin typeface="Arimo"/>
                <a:ea typeface="Arimo"/>
                <a:cs typeface="Arimo"/>
                <a:sym typeface="Arimo"/>
              </a:rPr>
              <a:t>6</a:t>
            </a:r>
            <a:r>
              <a:rPr lang="zh-TW" altLang="en-US" sz="2000">
                <a:latin typeface="Arimo"/>
                <a:ea typeface="Arimo"/>
                <a:cs typeface="Arimo"/>
                <a:sym typeface="Arimo"/>
              </a:rPr>
              <a:t>成以上的同學，有對學生進行問卷調查的需求。</a:t>
            </a:r>
            <a:endParaRPr sz="2000">
              <a:latin typeface="Arimo"/>
              <a:ea typeface="Arimo"/>
              <a:cs typeface="Arimo"/>
              <a:sym typeface="Arimo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altLang="zh-TW" sz="2000">
                <a:latin typeface="Arimo"/>
                <a:ea typeface="Arimo"/>
                <a:cs typeface="Arimo"/>
                <a:sym typeface="Arimo"/>
              </a:rPr>
              <a:t>2.</a:t>
            </a:r>
            <a:r>
              <a:rPr lang="zh-TW" altLang="en-US" sz="2000">
                <a:latin typeface="Arimo"/>
                <a:ea typeface="Arimo"/>
                <a:cs typeface="Arimo"/>
                <a:sym typeface="Arimo"/>
              </a:rPr>
              <a:t>現行問卷調查的方式通常是使用</a:t>
            </a:r>
            <a:r>
              <a:rPr lang="en-US" altLang="zh-TW" sz="2000">
                <a:latin typeface="Arimo"/>
                <a:ea typeface="Arimo"/>
                <a:cs typeface="Arimo"/>
                <a:sym typeface="Arimo"/>
              </a:rPr>
              <a:t>LINE</a:t>
            </a:r>
            <a:r>
              <a:rPr lang="zh-TW" altLang="en-US" sz="2000">
                <a:latin typeface="Arimo"/>
                <a:ea typeface="Arimo"/>
                <a:cs typeface="Arimo"/>
                <a:sym typeface="Arimo"/>
              </a:rPr>
              <a:t>群組、</a:t>
            </a:r>
            <a:r>
              <a:rPr lang="en-US" altLang="zh-TW" sz="2000">
                <a:latin typeface="Arimo"/>
                <a:ea typeface="Arimo"/>
                <a:cs typeface="Arimo"/>
                <a:sym typeface="Arimo"/>
              </a:rPr>
              <a:t>FB</a:t>
            </a:r>
            <a:r>
              <a:rPr lang="zh-TW" altLang="en-US" sz="2000">
                <a:latin typeface="Arimo"/>
                <a:ea typeface="Arimo"/>
                <a:cs typeface="Arimo"/>
                <a:sym typeface="Arimo"/>
              </a:rPr>
              <a:t>社群，取得調查樣本局限於親朋好友，院內系內，較無法接觸到其他學校或是不同科系的學生。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4c7232a69_0_0"/>
          <p:cNvSpPr txBox="1">
            <a:spLocks noGrp="1"/>
          </p:cNvSpPr>
          <p:nvPr>
            <p:ph type="title"/>
          </p:nvPr>
        </p:nvSpPr>
        <p:spPr>
          <a:xfrm>
            <a:off x="2438400" y="-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91425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ts val="4000"/>
            </a:pPr>
            <a:r>
              <a:rPr lang="zh-TW"/>
              <a:t>軟硬體選擇</a:t>
            </a:r>
            <a:endParaRPr/>
          </a:p>
        </p:txBody>
      </p:sp>
      <p:graphicFrame>
        <p:nvGraphicFramePr>
          <p:cNvPr id="139" name="Google Shape;139;g104c7232a69_0_0"/>
          <p:cNvGraphicFramePr/>
          <p:nvPr>
            <p:extLst>
              <p:ext uri="{D42A27DB-BD31-4B8C-83A1-F6EECF244321}">
                <p14:modId xmlns:p14="http://schemas.microsoft.com/office/powerpoint/2010/main" val="3926261593"/>
              </p:ext>
            </p:extLst>
          </p:nvPr>
        </p:nvGraphicFramePr>
        <p:xfrm>
          <a:off x="2049265" y="1982075"/>
          <a:ext cx="6823725" cy="320019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77875"/>
                <a:gridCol w="2691750"/>
                <a:gridCol w="2654100"/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軟體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資料庫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MariaDB</a:t>
                      </a:r>
                      <a:endParaRPr sz="1800" dirty="0"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開發程式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後端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Java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前端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Java(Android Studio)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後端測試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postman</a:t>
                      </a:r>
                      <a:endParaRPr sz="18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5b9ee5f2c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91425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ts val="4000"/>
            </a:pPr>
            <a:r>
              <a:rPr lang="zh-TW" dirty="0">
                <a:sym typeface="Libre Baskerville"/>
              </a:rPr>
              <a:t>WBS介紹</a:t>
            </a:r>
            <a:endParaRPr dirty="0"/>
          </a:p>
        </p:txBody>
      </p:sp>
      <p:sp>
        <p:nvSpPr>
          <p:cNvPr id="145" name="Google Shape;145;gf5b9ee5f2c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200" indent="-325755">
              <a:spcBef>
                <a:spcPts val="0"/>
              </a:spcBef>
              <a:buSzPts val="1530"/>
              <a:buChar char="⚫"/>
            </a:pPr>
            <a:r>
              <a:rPr lang="zh-TW" dirty="0"/>
              <a:t>流程圖</a:t>
            </a:r>
            <a:endParaRPr dirty="0"/>
          </a:p>
          <a:p>
            <a:pPr marL="457200" indent="0">
              <a:spcBef>
                <a:spcPts val="0"/>
              </a:spcBef>
              <a:buSzPts val="1530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https://drive.google.com/drive/folders/1CYw1JxCUBcvHj2SXRhzuTJiUYe0nQI-G</a:t>
            </a:r>
            <a:endParaRPr dirty="0"/>
          </a:p>
          <a:p>
            <a:pPr marL="457200" indent="0">
              <a:spcBef>
                <a:spcPts val="0"/>
              </a:spcBef>
              <a:buSzPts val="1530"/>
              <a:buNone/>
            </a:pPr>
            <a:endParaRPr dirty="0"/>
          </a:p>
          <a:p>
            <a:pPr marL="457200" indent="-325755">
              <a:spcBef>
                <a:spcPts val="0"/>
              </a:spcBef>
              <a:buSzPts val="1530"/>
              <a:buChar char="⚫"/>
            </a:pPr>
            <a:r>
              <a:rPr lang="zh-TW" dirty="0"/>
              <a:t>Scquence diagram 時序圖</a:t>
            </a:r>
            <a:endParaRPr dirty="0"/>
          </a:p>
          <a:p>
            <a:pPr marL="0" indent="0">
              <a:spcBef>
                <a:spcPts val="0"/>
              </a:spcBef>
              <a:buNone/>
            </a:pPr>
            <a:endParaRPr dirty="0"/>
          </a:p>
          <a:p>
            <a:pPr marL="0" indent="0">
              <a:spcBef>
                <a:spcPts val="0"/>
              </a:spcBef>
              <a:buNone/>
            </a:pPr>
            <a:endParaRPr dirty="0"/>
          </a:p>
          <a:p>
            <a:pPr marL="457200" indent="-325755">
              <a:spcBef>
                <a:spcPts val="0"/>
              </a:spcBef>
              <a:buSzPts val="1530"/>
              <a:buChar char="⚫"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Figma UI 模型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indent="0">
              <a:spcBef>
                <a:spcPts val="0"/>
              </a:spcBef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https://www.figma.com/file/hJDHjx0X1tVmgZdr65Gaux/8_26?node-id=0%3A1</a:t>
            </a:r>
            <a:endParaRPr dirty="0"/>
          </a:p>
          <a:p>
            <a:pPr marL="0" indent="0">
              <a:spcBef>
                <a:spcPts val="0"/>
              </a:spcBef>
              <a:buNone/>
            </a:pPr>
            <a:endParaRPr dirty="0"/>
          </a:p>
          <a:p>
            <a:pPr marL="0" indent="0">
              <a:spcBef>
                <a:spcPts val="0"/>
              </a:spcBef>
              <a:buNone/>
            </a:pPr>
            <a:endParaRPr dirty="0"/>
          </a:p>
          <a:p>
            <a:pPr marL="457200" indent="0">
              <a:spcBef>
                <a:spcPts val="0"/>
              </a:spcBef>
              <a:buSzPts val="1530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47e93ee7c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91425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ts val="4000"/>
            </a:pPr>
            <a:r>
              <a:rPr lang="zh-TW" dirty="0">
                <a:sym typeface="Libre Baskerville"/>
              </a:rPr>
              <a:t>目前進行項目</a:t>
            </a:r>
            <a:endParaRPr dirty="0"/>
          </a:p>
        </p:txBody>
      </p:sp>
      <p:sp>
        <p:nvSpPr>
          <p:cNvPr id="151" name="Google Shape;151;g1047e93ee7c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200" indent="-325755">
              <a:spcBef>
                <a:spcPts val="0"/>
              </a:spcBef>
              <a:buSzPts val="1530"/>
              <a:buChar char="⚫"/>
            </a:pPr>
            <a:r>
              <a:rPr lang="zh-TW" dirty="0"/>
              <a:t>根據資料流製作API  並審核中</a:t>
            </a:r>
            <a:endParaRPr dirty="0"/>
          </a:p>
          <a:p>
            <a:pPr marL="457200" indent="0">
              <a:spcBef>
                <a:spcPts val="0"/>
              </a:spcBef>
              <a:buSzPts val="1530"/>
              <a:buNone/>
            </a:pPr>
            <a:endParaRPr dirty="0"/>
          </a:p>
          <a:p>
            <a:pPr marL="457200" indent="-325755">
              <a:spcBef>
                <a:spcPts val="0"/>
              </a:spcBef>
              <a:buSzPts val="1530"/>
              <a:buChar char="⚫"/>
            </a:pPr>
            <a:r>
              <a:rPr lang="zh-TW" dirty="0"/>
              <a:t>登入與註冊部分API 交由組員由網路尋找</a:t>
            </a:r>
            <a:endParaRPr dirty="0"/>
          </a:p>
          <a:p>
            <a:pPr marL="457200" indent="0">
              <a:spcBef>
                <a:spcPts val="0"/>
              </a:spcBef>
              <a:buSzPts val="1530"/>
              <a:buNone/>
            </a:pPr>
            <a:r>
              <a:rPr lang="zh-TW" dirty="0"/>
              <a:t>(需符合mysql)</a:t>
            </a:r>
            <a:endParaRPr dirty="0"/>
          </a:p>
          <a:p>
            <a:pPr marL="457200" indent="0">
              <a:spcBef>
                <a:spcPts val="0"/>
              </a:spcBef>
              <a:buSzPts val="1530"/>
              <a:buNone/>
            </a:pPr>
            <a:endParaRPr dirty="0"/>
          </a:p>
          <a:p>
            <a:pPr marL="457200" indent="0">
              <a:spcBef>
                <a:spcPts val="0"/>
              </a:spcBef>
              <a:buSzPts val="1530"/>
              <a:buNone/>
            </a:pPr>
            <a:r>
              <a:rPr lang="zh-TW" dirty="0"/>
              <a:t>裝jenkins mysql</a:t>
            </a:r>
            <a:endParaRPr dirty="0"/>
          </a:p>
          <a:p>
            <a:pPr marL="457200" indent="0">
              <a:spcBef>
                <a:spcPts val="0"/>
              </a:spcBef>
              <a:buSzPts val="1530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5b9ee5f2c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91425" rtlCol="0" anchor="b" anchorCtr="0">
            <a:normAutofit/>
          </a:bodyPr>
          <a:lstStyle/>
          <a:p>
            <a:pPr marL="274320">
              <a:spcBef>
                <a:spcPts val="0"/>
              </a:spcBef>
              <a:buClr>
                <a:schemeClr val="dk2"/>
              </a:buClr>
              <a:buSzPts val="4000"/>
            </a:pPr>
            <a:r>
              <a:rPr lang="zh-TW" dirty="0"/>
              <a:t>未來展望</a:t>
            </a:r>
            <a:endParaRPr dirty="0"/>
          </a:p>
        </p:txBody>
      </p:sp>
      <p:sp>
        <p:nvSpPr>
          <p:cNvPr id="157" name="Google Shape;157;gf5b9ee5f2c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74320" indent="-133985">
              <a:spcBef>
                <a:spcPts val="0"/>
              </a:spcBef>
              <a:buSzPts val="2210"/>
              <a:buNone/>
            </a:pPr>
            <a:r>
              <a:rPr lang="zh-TW" altLang="en-US" dirty="0"/>
              <a:t>台灣大學系統</a:t>
            </a:r>
            <a:r>
              <a:rPr lang="en-US" altLang="zh-TW" dirty="0"/>
              <a:t>-</a:t>
            </a:r>
            <a:r>
              <a:rPr lang="zh-TW" altLang="en-US" dirty="0"/>
              <a:t>活動平台</a:t>
            </a:r>
            <a:r>
              <a:rPr lang="en-US" altLang="zh-TW" dirty="0"/>
              <a:t>APP</a:t>
            </a:r>
            <a:r>
              <a:rPr lang="zh-TW" altLang="en-US" dirty="0"/>
              <a:t>開發完畢後，我們會做一個市調，看看是否被三校師生</a:t>
            </a:r>
            <a:r>
              <a:rPr lang="en-US" altLang="zh-TW" dirty="0"/>
              <a:t>(</a:t>
            </a:r>
            <a:r>
              <a:rPr lang="zh-TW" altLang="en-US" dirty="0"/>
              <a:t>市場</a:t>
            </a:r>
            <a:r>
              <a:rPr lang="en-US" altLang="zh-TW" dirty="0"/>
              <a:t>)</a:t>
            </a:r>
            <a:r>
              <a:rPr lang="zh-TW" altLang="en-US" dirty="0"/>
              <a:t>接受，如果調查結果是正面的，我們有以下兩種發展可能</a:t>
            </a:r>
          </a:p>
          <a:p>
            <a:pPr marL="274320" indent="-133985">
              <a:spcBef>
                <a:spcPts val="0"/>
              </a:spcBef>
              <a:buSzPts val="2210"/>
              <a:buNone/>
            </a:pPr>
            <a:endParaRPr lang="zh-TW" altLang="en-US" dirty="0"/>
          </a:p>
          <a:p>
            <a:pPr marL="274320" indent="-133985">
              <a:spcBef>
                <a:spcPts val="0"/>
              </a:spcBef>
              <a:buSzPts val="2210"/>
              <a:buNone/>
            </a:pPr>
            <a:r>
              <a:rPr lang="en-US" altLang="zh-TW" dirty="0"/>
              <a:t>1.</a:t>
            </a:r>
            <a:r>
              <a:rPr lang="zh-TW" altLang="en-US" dirty="0"/>
              <a:t>商業化</a:t>
            </a:r>
          </a:p>
          <a:p>
            <a:pPr marL="274320" indent="-133985">
              <a:spcBef>
                <a:spcPts val="0"/>
              </a:spcBef>
              <a:buSzPts val="2210"/>
              <a:buNone/>
            </a:pPr>
            <a:r>
              <a:rPr lang="zh-TW" altLang="en-US" dirty="0"/>
              <a:t>如果能找出獲利模式，將尋求三校或創投注資，進行商業化。</a:t>
            </a:r>
          </a:p>
          <a:p>
            <a:pPr marL="274320" indent="-133985">
              <a:spcBef>
                <a:spcPts val="0"/>
              </a:spcBef>
              <a:buSzPts val="2210"/>
              <a:buNone/>
            </a:pPr>
            <a:r>
              <a:rPr lang="en-US" altLang="zh-TW" dirty="0"/>
              <a:t>2.</a:t>
            </a:r>
            <a:r>
              <a:rPr lang="zh-TW" altLang="en-US" dirty="0"/>
              <a:t>公益使用</a:t>
            </a:r>
          </a:p>
          <a:p>
            <a:pPr marL="274320" indent="-133985">
              <a:spcBef>
                <a:spcPts val="0"/>
              </a:spcBef>
              <a:buSzPts val="2210"/>
              <a:buNone/>
            </a:pPr>
            <a:r>
              <a:rPr lang="zh-TW" altLang="en-US" dirty="0"/>
              <a:t>提供給三校聯盟開發，作為校方資訊應用系統的一部分。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2ef00126e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91425" rtlCol="0" anchor="b" anchorCtr="0">
            <a:normAutofit/>
          </a:bodyPr>
          <a:lstStyle/>
          <a:p>
            <a:pPr marL="274320">
              <a:spcBef>
                <a:spcPts val="580"/>
              </a:spcBef>
              <a:buSzPts val="1800"/>
            </a:pPr>
            <a:r>
              <a:rPr lang="zh-TW">
                <a:solidFill>
                  <a:schemeClr val="dk1"/>
                </a:solidFill>
              </a:rPr>
              <a:t>商業模式分析</a:t>
            </a:r>
            <a:endParaRPr sz="5400"/>
          </a:p>
        </p:txBody>
      </p:sp>
      <p:sp>
        <p:nvSpPr>
          <p:cNvPr id="163" name="Google Shape;163;g102ef00126e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74320" indent="-133985">
              <a:spcBef>
                <a:spcPts val="0"/>
              </a:spcBef>
              <a:buSzPts val="221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4c7232a69_0_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91425" rtlCol="0" anchor="b" anchorCtr="0">
            <a:normAutofit/>
          </a:bodyPr>
          <a:lstStyle/>
          <a:p>
            <a:pPr marL="274320">
              <a:spcBef>
                <a:spcPts val="580"/>
              </a:spcBef>
              <a:buSzPts val="1800"/>
            </a:pPr>
            <a:r>
              <a:rPr lang="zh-TW">
                <a:solidFill>
                  <a:schemeClr val="dk1"/>
                </a:solidFill>
              </a:rPr>
              <a:t>老師講評、提問</a:t>
            </a:r>
            <a:endParaRPr sz="5400"/>
          </a:p>
        </p:txBody>
      </p:sp>
      <p:sp>
        <p:nvSpPr>
          <p:cNvPr id="169" name="Google Shape;169;g104c7232a69_0_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74320" indent="-133985">
              <a:spcBef>
                <a:spcPts val="0"/>
              </a:spcBef>
              <a:buSzPts val="221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2438400" y="-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91425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ts val="4000"/>
            </a:pPr>
            <a:r>
              <a:rPr lang="zh-TW" dirty="0"/>
              <a:t>專題緣起</a:t>
            </a:r>
            <a:endParaRPr dirty="0"/>
          </a:p>
        </p:txBody>
      </p:sp>
      <p:sp>
        <p:nvSpPr>
          <p:cNvPr id="108" name="Google Shape;108;p3"/>
          <p:cNvSpPr txBox="1">
            <a:spLocks noGrp="1"/>
          </p:cNvSpPr>
          <p:nvPr>
            <p:ph idx="1"/>
          </p:nvPr>
        </p:nvSpPr>
        <p:spPr>
          <a:xfrm>
            <a:off x="2438400" y="1141750"/>
            <a:ext cx="7772400" cy="4981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500" dirty="0">
                <a:latin typeface="Arial"/>
                <a:ea typeface="Arial"/>
                <a:cs typeface="Arial"/>
                <a:sym typeface="Arial"/>
              </a:rPr>
              <a:t>身處在</a:t>
            </a:r>
            <a:r>
              <a:rPr lang="zh-TW" altLang="en-US" sz="2500" dirty="0" smtClean="0">
                <a:latin typeface="Arial"/>
                <a:ea typeface="Arial"/>
                <a:cs typeface="Arial"/>
                <a:sym typeface="Arial"/>
              </a:rPr>
              <a:t>校園裡，常常會發現一些不是很嚴重，但確實會影響到效率的問題，如果這些問題，能夠</a:t>
            </a:r>
            <a:r>
              <a:rPr lang="zh-TW" altLang="en-US" sz="2500" dirty="0">
                <a:latin typeface="Arial"/>
                <a:ea typeface="Arial"/>
                <a:cs typeface="Arial"/>
                <a:sym typeface="Arial"/>
              </a:rPr>
              <a:t>經過一些規劃設計</a:t>
            </a:r>
            <a:r>
              <a:rPr lang="zh-TW" altLang="en-US" sz="2500" dirty="0" smtClean="0">
                <a:latin typeface="Arial"/>
                <a:ea typeface="Arial"/>
                <a:cs typeface="Arial"/>
                <a:sym typeface="Arial"/>
              </a:rPr>
              <a:t>，或</a:t>
            </a:r>
            <a:r>
              <a:rPr lang="zh-TW" altLang="en-US" sz="2500" dirty="0">
                <a:latin typeface="Arial"/>
                <a:ea typeface="Arial"/>
                <a:cs typeface="Arial"/>
                <a:sym typeface="Arial"/>
              </a:rPr>
              <a:t>許</a:t>
            </a:r>
            <a:r>
              <a:rPr lang="zh-TW" altLang="en-US" sz="2500" dirty="0" smtClean="0">
                <a:latin typeface="Arial"/>
                <a:ea typeface="Arial"/>
                <a:cs typeface="Arial"/>
                <a:sym typeface="Arial"/>
              </a:rPr>
              <a:t>可以</a:t>
            </a:r>
            <a:r>
              <a:rPr lang="zh-TW" altLang="en-US" sz="2500" dirty="0">
                <a:latin typeface="Arial"/>
                <a:ea typeface="Arial"/>
                <a:cs typeface="Arial"/>
                <a:sym typeface="Arial"/>
              </a:rPr>
              <a:t>帶來更加優質且便利的生活體驗。</a:t>
            </a:r>
            <a:endParaRPr sz="25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5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500" dirty="0">
                <a:latin typeface="Arial"/>
                <a:ea typeface="Arial"/>
                <a:cs typeface="Arial"/>
                <a:sym typeface="Arial"/>
              </a:rPr>
              <a:t>於是</a:t>
            </a:r>
            <a:r>
              <a:rPr lang="zh-TW" altLang="en-US" sz="2500" dirty="0" smtClean="0">
                <a:latin typeface="Arial"/>
                <a:ea typeface="Arial"/>
                <a:cs typeface="Arial"/>
                <a:sym typeface="Arial"/>
              </a:rPr>
              <a:t>我們從諸多觀察之中，</a:t>
            </a:r>
            <a:r>
              <a:rPr lang="zh-TW" altLang="en-US" sz="25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挑出兩項痛點</a:t>
            </a:r>
            <a:r>
              <a:rPr lang="zh-TW" altLang="en-US" sz="2500" dirty="0" smtClean="0"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altLang="en-US" sz="25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希望透由所學的</a:t>
            </a:r>
            <a:r>
              <a:rPr lang="en-US" altLang="zh-TW" sz="25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zh-TW" altLang="en-US" sz="25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技術，開發一款</a:t>
            </a:r>
            <a:r>
              <a:rPr lang="en-US" altLang="zh-TW" sz="25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r>
              <a:rPr lang="zh-TW" altLang="en-US" sz="25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來改善這兩個痛點</a:t>
            </a:r>
            <a:r>
              <a:rPr lang="zh-TW" altLang="en-US" sz="2500" dirty="0" smtClean="0">
                <a:latin typeface="Arial"/>
                <a:ea typeface="Arial"/>
                <a:cs typeface="Arial"/>
                <a:sym typeface="Arial"/>
              </a:rPr>
              <a:t>。</a:t>
            </a:r>
            <a:endParaRPr sz="25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5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500" b="1" dirty="0">
                <a:latin typeface="Arial"/>
                <a:ea typeface="Arial"/>
                <a:cs typeface="Arial"/>
                <a:sym typeface="Arial"/>
              </a:rPr>
              <a:t>痛點一</a:t>
            </a:r>
            <a:r>
              <a:rPr lang="zh-TW" altLang="en-US" sz="2500" dirty="0">
                <a:latin typeface="Arial"/>
                <a:ea typeface="Arial"/>
                <a:cs typeface="Arial"/>
                <a:sym typeface="Arial"/>
              </a:rPr>
              <a:t>：目前三個</a:t>
            </a:r>
            <a:r>
              <a:rPr lang="zh-TW" altLang="en-US" sz="2500" dirty="0" smtClean="0">
                <a:latin typeface="Arial"/>
                <a:ea typeface="Arial"/>
                <a:cs typeface="Arial"/>
                <a:sym typeface="Arial"/>
              </a:rPr>
              <a:t>學校的學生，互相</a:t>
            </a:r>
            <a:r>
              <a:rPr lang="zh-TW" altLang="en-US" sz="2500" dirty="0">
                <a:latin typeface="Arial"/>
                <a:ea typeface="Arial"/>
                <a:cs typeface="Arial"/>
                <a:sym typeface="Arial"/>
              </a:rPr>
              <a:t>交流機會不足。</a:t>
            </a:r>
            <a:endParaRPr sz="25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500" b="1" dirty="0" smtClean="0">
                <a:latin typeface="Arial"/>
                <a:ea typeface="Arial"/>
                <a:cs typeface="Arial"/>
                <a:sym typeface="Arial"/>
              </a:rPr>
              <a:t>痛</a:t>
            </a:r>
            <a:r>
              <a:rPr lang="zh-TW" altLang="en-US" sz="2500" b="1" dirty="0">
                <a:latin typeface="Arial"/>
                <a:ea typeface="Arial"/>
                <a:cs typeface="Arial"/>
                <a:sym typeface="Arial"/>
              </a:rPr>
              <a:t>點二</a:t>
            </a:r>
            <a:r>
              <a:rPr lang="zh-TW" altLang="en-US" sz="2500" dirty="0">
                <a:latin typeface="Arial"/>
                <a:ea typeface="Arial"/>
                <a:cs typeface="Arial"/>
                <a:sym typeface="Arial"/>
              </a:rPr>
              <a:t>：學生在專題論文調查時，常常</a:t>
            </a:r>
            <a:r>
              <a:rPr lang="zh-TW" altLang="en-US" sz="2500" dirty="0" smtClean="0">
                <a:latin typeface="Arial"/>
                <a:ea typeface="Arial"/>
                <a:cs typeface="Arial"/>
                <a:sym typeface="Arial"/>
              </a:rPr>
              <a:t>找不到</a:t>
            </a:r>
            <a:r>
              <a:rPr lang="zh-TW" altLang="en-US" sz="25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合適</a:t>
            </a:r>
            <a:r>
              <a:rPr lang="zh-TW" altLang="en-US" sz="2500" dirty="0" smtClean="0">
                <a:latin typeface="Arial"/>
                <a:ea typeface="Arial"/>
                <a:cs typeface="Arial"/>
                <a:sym typeface="Arial"/>
              </a:rPr>
              <a:t>及</a:t>
            </a:r>
            <a:r>
              <a:rPr lang="zh-TW" altLang="en-US" sz="2500" dirty="0">
                <a:latin typeface="Arial"/>
                <a:ea typeface="Arial"/>
                <a:cs typeface="Arial"/>
                <a:sym typeface="Arial"/>
              </a:rPr>
              <a:t>足夠的問卷對象。</a:t>
            </a:r>
            <a:endParaRPr sz="25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2438400" y="-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91425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ts val="4000"/>
            </a:pPr>
            <a:r>
              <a:rPr lang="zh-TW" dirty="0"/>
              <a:t>專題緣起</a:t>
            </a:r>
            <a:endParaRPr dirty="0"/>
          </a:p>
        </p:txBody>
      </p:sp>
      <p:sp>
        <p:nvSpPr>
          <p:cNvPr id="108" name="Google Shape;108;p3"/>
          <p:cNvSpPr txBox="1">
            <a:spLocks noGrp="1"/>
          </p:cNvSpPr>
          <p:nvPr>
            <p:ph idx="1"/>
          </p:nvPr>
        </p:nvSpPr>
        <p:spPr>
          <a:xfrm>
            <a:off x="2438400" y="1141750"/>
            <a:ext cx="7772400" cy="4981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500" dirty="0">
                <a:latin typeface="Arial"/>
                <a:ea typeface="Arial"/>
                <a:cs typeface="Arial"/>
                <a:sym typeface="Arial"/>
              </a:rPr>
              <a:t>因為上課作息的地點侷限性，三校學生在生活層面互相交流，仍有極大的發展空間，一般而言同學在學習、生活上遭遇問題，會傾向尋求附近周圍的同學</a:t>
            </a:r>
            <a:r>
              <a:rPr lang="en-US" altLang="zh-TW" sz="25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2500" dirty="0">
                <a:latin typeface="Arial"/>
                <a:ea typeface="Arial"/>
                <a:cs typeface="Arial"/>
                <a:sym typeface="Arial"/>
              </a:rPr>
              <a:t>同校</a:t>
            </a:r>
            <a:r>
              <a:rPr lang="en-US" altLang="zh-TW" sz="2500" dirty="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zh-TW" altLang="en-US" sz="2500" dirty="0">
                <a:latin typeface="Arial"/>
                <a:ea typeface="Arial"/>
                <a:cs typeface="Arial"/>
                <a:sym typeface="Arial"/>
              </a:rPr>
              <a:t>朋友協助，因此與其周圍的朋友會形成同溫層效應。如果能將同校的生活圈拓展成三校生活圈，甚至於是校友的生活圈，則對於生活體驗、課業學習、未來人生規劃都會有更豐富的拓展效益。</a:t>
            </a:r>
            <a:endParaRPr lang="en-US" sz="2500" dirty="0" smtClean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5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500" dirty="0">
                <a:latin typeface="Arial"/>
                <a:ea typeface="Arial"/>
                <a:cs typeface="Arial"/>
                <a:sym typeface="Arial"/>
              </a:rPr>
              <a:t>於是</a:t>
            </a:r>
            <a:r>
              <a:rPr lang="zh-TW" altLang="en-US" sz="2500" dirty="0" smtClean="0">
                <a:latin typeface="Arial"/>
                <a:ea typeface="Arial"/>
                <a:cs typeface="Arial"/>
                <a:sym typeface="Arial"/>
              </a:rPr>
              <a:t>我們從諸多觀察之中，</a:t>
            </a:r>
            <a:r>
              <a:rPr lang="zh-TW" altLang="en-US" sz="25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挑出兩項痛點</a:t>
            </a:r>
            <a:r>
              <a:rPr lang="zh-TW" altLang="en-US" sz="2500" dirty="0" smtClean="0"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altLang="en-US" sz="25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希望透由所學的</a:t>
            </a:r>
            <a:r>
              <a:rPr lang="en-US" altLang="zh-TW" sz="25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zh-TW" altLang="en-US" sz="25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技術，開發一款</a:t>
            </a:r>
            <a:r>
              <a:rPr lang="en-US" altLang="zh-TW" sz="25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r>
              <a:rPr lang="zh-TW" altLang="en-US" sz="25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來改善這兩個痛點</a:t>
            </a:r>
            <a:r>
              <a:rPr lang="zh-TW" altLang="en-US" sz="2500" dirty="0" smtClean="0">
                <a:latin typeface="Arial"/>
                <a:ea typeface="Arial"/>
                <a:cs typeface="Arial"/>
                <a:sym typeface="Arial"/>
              </a:rPr>
              <a:t>。</a:t>
            </a:r>
            <a:endParaRPr sz="25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5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266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4c7232a69_0_11"/>
          <p:cNvSpPr txBox="1">
            <a:spLocks noGrp="1"/>
          </p:cNvSpPr>
          <p:nvPr>
            <p:ph type="title"/>
          </p:nvPr>
        </p:nvSpPr>
        <p:spPr>
          <a:xfrm>
            <a:off x="2438400" y="-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91425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ts val="4000"/>
            </a:pPr>
            <a:r>
              <a:rPr lang="zh-TW"/>
              <a:t>痛點一 解決方法</a:t>
            </a:r>
            <a:endParaRPr/>
          </a:p>
        </p:txBody>
      </p:sp>
      <p:sp>
        <p:nvSpPr>
          <p:cNvPr id="114" name="Google Shape;114;g104c7232a69_0_11"/>
          <p:cNvSpPr txBox="1">
            <a:spLocks noGrp="1"/>
          </p:cNvSpPr>
          <p:nvPr>
            <p:ph idx="1"/>
          </p:nvPr>
        </p:nvSpPr>
        <p:spPr>
          <a:xfrm>
            <a:off x="2438400" y="1141750"/>
            <a:ext cx="7772400" cy="540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500" b="1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500" b="1" dirty="0">
                <a:latin typeface="Arial"/>
                <a:ea typeface="Arial"/>
                <a:cs typeface="Arial"/>
                <a:sym typeface="Arial"/>
              </a:rPr>
              <a:t>痛點一：三個</a:t>
            </a:r>
            <a:r>
              <a:rPr lang="zh-TW" altLang="en-US" sz="2500" b="1" dirty="0" smtClean="0">
                <a:latin typeface="Arial"/>
                <a:ea typeface="Arial"/>
                <a:cs typeface="Arial"/>
                <a:sym typeface="Arial"/>
              </a:rPr>
              <a:t>學校</a:t>
            </a:r>
            <a:r>
              <a:rPr lang="zh-TW" altLang="en-US" sz="25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學生，彼此</a:t>
            </a:r>
            <a:r>
              <a:rPr lang="zh-TW" altLang="en-US" sz="2500" b="1" dirty="0" smtClean="0">
                <a:latin typeface="Arial"/>
                <a:ea typeface="Arial"/>
                <a:cs typeface="Arial"/>
                <a:sym typeface="Arial"/>
              </a:rPr>
              <a:t>交流</a:t>
            </a:r>
            <a:r>
              <a:rPr lang="zh-TW" altLang="en-US" sz="2500" b="1" dirty="0">
                <a:latin typeface="Arial"/>
                <a:ea typeface="Arial"/>
                <a:cs typeface="Arial"/>
                <a:sym typeface="Arial"/>
              </a:rPr>
              <a:t>機會不足。</a:t>
            </a:r>
            <a:endParaRPr sz="2500" b="1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500" b="1" dirty="0" smtClean="0">
                <a:latin typeface="Arial"/>
                <a:ea typeface="Arial"/>
                <a:cs typeface="Arial"/>
                <a:sym typeface="Arial"/>
              </a:rPr>
              <a:t>思考：</a:t>
            </a:r>
            <a:endParaRPr lang="en-US" altLang="zh-TW" sz="25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500" b="1" dirty="0" smtClean="0">
                <a:latin typeface="Arial"/>
                <a:ea typeface="Arial"/>
                <a:cs typeface="Arial"/>
                <a:sym typeface="Arial"/>
              </a:rPr>
              <a:t>參加</a:t>
            </a:r>
            <a:r>
              <a:rPr lang="zh-TW" altLang="en-US" sz="2500" b="1" dirty="0">
                <a:latin typeface="Arial"/>
                <a:ea typeface="Arial"/>
                <a:cs typeface="Arial"/>
                <a:sym typeface="Arial"/>
              </a:rPr>
              <a:t>活動是促進交流的最佳方式</a:t>
            </a:r>
            <a:endParaRPr sz="2500" b="1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500" b="1" dirty="0">
                <a:latin typeface="Arial"/>
                <a:ea typeface="Arial"/>
                <a:cs typeface="Arial"/>
                <a:sym typeface="Arial"/>
              </a:rPr>
              <a:t>透由參加社團或是系上舉辦的活動，是認識新朋友的好機會，而參加不同學校、不同系所、社團舉辦的活動更能讓同學拓展人脈、擴大視野、增廣見聞，進而豐富大學生活的體驗。</a:t>
            </a:r>
            <a:endParaRPr sz="2500" b="1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500" b="1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500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解決方法</a:t>
            </a:r>
            <a:r>
              <a:rPr lang="en-US" altLang="zh-TW" sz="2500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zh-TW" altLang="en-US" sz="2500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開發一個活動平台</a:t>
            </a:r>
            <a:r>
              <a:rPr lang="zh-TW" altLang="en-US" sz="2500" dirty="0" smtClean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altLang="en-US" sz="25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提供以下</a:t>
            </a:r>
            <a:r>
              <a:rPr lang="zh-TW" altLang="en-US" sz="25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功能</a:t>
            </a:r>
            <a:endParaRPr sz="25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altLang="zh-TW" sz="25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zh-TW" altLang="en-US" sz="25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提供三校社團及師生活動上架</a:t>
            </a:r>
            <a:endParaRPr lang="en-US" altLang="zh-TW" sz="2500" dirty="0" smtClean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altLang="zh-TW" sz="25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zh-TW" altLang="en-US" sz="25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讓三校師生能查詢、報名活動</a:t>
            </a:r>
            <a:endParaRPr lang="zh-TW" altLang="en-US" sz="25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5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5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5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26"/>
          <p:cNvGrpSpPr>
            <a:grpSpLocks noChangeAspect="1"/>
          </p:cNvGrpSpPr>
          <p:nvPr/>
        </p:nvGrpSpPr>
        <p:grpSpPr>
          <a:xfrm>
            <a:off x="1346057" y="1829890"/>
            <a:ext cx="407695" cy="1214958"/>
            <a:chOff x="8774141" y="586610"/>
            <a:chExt cx="589578" cy="1756981"/>
          </a:xfrm>
        </p:grpSpPr>
        <p:sp>
          <p:nvSpPr>
            <p:cNvPr id="92" name="Oval 27"/>
            <p:cNvSpPr>
              <a:spLocks noChangeArrowheads="1"/>
            </p:cNvSpPr>
            <p:nvPr/>
          </p:nvSpPr>
          <p:spPr bwMode="auto">
            <a:xfrm>
              <a:off x="8774141" y="586610"/>
              <a:ext cx="589578" cy="5895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6"/>
            <p:cNvSpPr>
              <a:spLocks/>
            </p:cNvSpPr>
            <p:nvPr/>
          </p:nvSpPr>
          <p:spPr bwMode="auto">
            <a:xfrm>
              <a:off x="8969203" y="1008364"/>
              <a:ext cx="199454" cy="598364"/>
            </a:xfrm>
            <a:custGeom>
              <a:avLst/>
              <a:gdLst>
                <a:gd name="T0" fmla="*/ 113 w 227"/>
                <a:gd name="T1" fmla="*/ 681 h 681"/>
                <a:gd name="T2" fmla="*/ 0 w 227"/>
                <a:gd name="T3" fmla="*/ 113 h 681"/>
                <a:gd name="T4" fmla="*/ 94 w 227"/>
                <a:gd name="T5" fmla="*/ 0 h 681"/>
                <a:gd name="T6" fmla="*/ 227 w 227"/>
                <a:gd name="T7" fmla="*/ 113 h 681"/>
                <a:gd name="T8" fmla="*/ 113 w 227"/>
                <a:gd name="T9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681">
                  <a:moveTo>
                    <a:pt x="113" y="681"/>
                  </a:moveTo>
                  <a:lnTo>
                    <a:pt x="0" y="113"/>
                  </a:lnTo>
                  <a:lnTo>
                    <a:pt x="94" y="0"/>
                  </a:lnTo>
                  <a:lnTo>
                    <a:pt x="227" y="113"/>
                  </a:lnTo>
                  <a:lnTo>
                    <a:pt x="113" y="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28"/>
            <p:cNvSpPr>
              <a:spLocks noChangeArrowheads="1"/>
            </p:cNvSpPr>
            <p:nvPr/>
          </p:nvSpPr>
          <p:spPr bwMode="auto">
            <a:xfrm>
              <a:off x="8836526" y="650752"/>
              <a:ext cx="464808" cy="4630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TextBox 30"/>
            <p:cNvSpPr txBox="1"/>
            <p:nvPr/>
          </p:nvSpPr>
          <p:spPr>
            <a:xfrm>
              <a:off x="8795192" y="1898507"/>
              <a:ext cx="554499" cy="445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accent1"/>
                  </a:solidFill>
                </a:rPr>
                <a:t>01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6" name="Group 31"/>
          <p:cNvGrpSpPr>
            <a:grpSpLocks noChangeAspect="1"/>
          </p:cNvGrpSpPr>
          <p:nvPr/>
        </p:nvGrpSpPr>
        <p:grpSpPr>
          <a:xfrm>
            <a:off x="1347422" y="2695652"/>
            <a:ext cx="407334" cy="705600"/>
            <a:chOff x="7699546" y="806274"/>
            <a:chExt cx="803970" cy="1392669"/>
          </a:xfrm>
        </p:grpSpPr>
        <p:sp>
          <p:nvSpPr>
            <p:cNvPr id="97" name="Freeform 33"/>
            <p:cNvSpPr>
              <a:spLocks/>
            </p:cNvSpPr>
            <p:nvPr/>
          </p:nvSpPr>
          <p:spPr bwMode="auto">
            <a:xfrm>
              <a:off x="7965778" y="1380036"/>
              <a:ext cx="271504" cy="818907"/>
            </a:xfrm>
            <a:custGeom>
              <a:avLst/>
              <a:gdLst>
                <a:gd name="T0" fmla="*/ 153 w 309"/>
                <a:gd name="T1" fmla="*/ 932 h 932"/>
                <a:gd name="T2" fmla="*/ 0 w 309"/>
                <a:gd name="T3" fmla="*/ 156 h 932"/>
                <a:gd name="T4" fmla="*/ 127 w 309"/>
                <a:gd name="T5" fmla="*/ 0 h 932"/>
                <a:gd name="T6" fmla="*/ 309 w 309"/>
                <a:gd name="T7" fmla="*/ 156 h 932"/>
                <a:gd name="T8" fmla="*/ 153 w 309"/>
                <a:gd name="T9" fmla="*/ 932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932">
                  <a:moveTo>
                    <a:pt x="153" y="932"/>
                  </a:moveTo>
                  <a:lnTo>
                    <a:pt x="0" y="156"/>
                  </a:lnTo>
                  <a:lnTo>
                    <a:pt x="127" y="0"/>
                  </a:lnTo>
                  <a:lnTo>
                    <a:pt x="309" y="156"/>
                  </a:lnTo>
                  <a:lnTo>
                    <a:pt x="153" y="9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34"/>
            <p:cNvSpPr>
              <a:spLocks noChangeArrowheads="1"/>
            </p:cNvSpPr>
            <p:nvPr/>
          </p:nvSpPr>
          <p:spPr bwMode="auto">
            <a:xfrm>
              <a:off x="7699546" y="806274"/>
              <a:ext cx="803970" cy="8048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35"/>
            <p:cNvSpPr>
              <a:spLocks noChangeArrowheads="1"/>
            </p:cNvSpPr>
            <p:nvPr/>
          </p:nvSpPr>
          <p:spPr bwMode="auto">
            <a:xfrm>
              <a:off x="7784778" y="891504"/>
              <a:ext cx="633510" cy="6343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33349" y="395385"/>
            <a:ext cx="6179850" cy="784822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r>
              <a:rPr lang="zh-TW" altLang="en-US" sz="4800" b="1" dirty="0" smtClean="0">
                <a:solidFill>
                  <a:schemeClr val="accent2"/>
                </a:solidFill>
                <a:latin typeface="+mj-lt"/>
                <a:cs typeface="Lato Regular"/>
              </a:rPr>
              <a:t>架設一個活動平台</a:t>
            </a:r>
            <a:endParaRPr lang="id-ID" sz="48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Lato Regular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506962" y="705229"/>
            <a:ext cx="5279209" cy="5459086"/>
            <a:chOff x="6506962" y="705229"/>
            <a:chExt cx="5279209" cy="5459086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506962" y="705229"/>
              <a:ext cx="5279209" cy="5459086"/>
            </a:xfrm>
            <a:custGeom>
              <a:avLst/>
              <a:gdLst>
                <a:gd name="connsiteX0" fmla="*/ 3859967 w 5879683"/>
                <a:gd name="connsiteY0" fmla="*/ 0 h 6080019"/>
                <a:gd name="connsiteX1" fmla="*/ 4112189 w 5879683"/>
                <a:gd name="connsiteY1" fmla="*/ 1506708 h 6080019"/>
                <a:gd name="connsiteX2" fmla="*/ 2712241 w 5879683"/>
                <a:gd name="connsiteY2" fmla="*/ 2332968 h 6080019"/>
                <a:gd name="connsiteX3" fmla="*/ 606535 w 5879683"/>
                <a:gd name="connsiteY3" fmla="*/ 4372000 h 6080019"/>
                <a:gd name="connsiteX4" fmla="*/ 1316921 w 5879683"/>
                <a:gd name="connsiteY4" fmla="*/ 5047820 h 6080019"/>
                <a:gd name="connsiteX5" fmla="*/ 4723998 w 5879683"/>
                <a:gd name="connsiteY5" fmla="*/ 5435664 h 6080019"/>
                <a:gd name="connsiteX6" fmla="*/ 4808310 w 5879683"/>
                <a:gd name="connsiteY6" fmla="*/ 5429676 h 6080019"/>
                <a:gd name="connsiteX7" fmla="*/ 4961760 w 5879683"/>
                <a:gd name="connsiteY7" fmla="*/ 5207111 h 6080019"/>
                <a:gd name="connsiteX8" fmla="*/ 5879683 w 5879683"/>
                <a:gd name="connsiteY8" fmla="*/ 5581914 h 6080019"/>
                <a:gd name="connsiteX9" fmla="*/ 4359923 w 5879683"/>
                <a:gd name="connsiteY9" fmla="*/ 6080019 h 6080019"/>
                <a:gd name="connsiteX10" fmla="*/ 4478454 w 5879683"/>
                <a:gd name="connsiteY10" fmla="*/ 5908101 h 6080019"/>
                <a:gd name="connsiteX11" fmla="*/ 4184148 w 5879683"/>
                <a:gd name="connsiteY11" fmla="*/ 5922625 h 6080019"/>
                <a:gd name="connsiteX12" fmla="*/ 1205851 w 5879683"/>
                <a:gd name="connsiteY12" fmla="*/ 5552371 h 6080019"/>
                <a:gd name="connsiteX13" fmla="*/ 625046 w 5879683"/>
                <a:gd name="connsiteY13" fmla="*/ 5223719 h 6080019"/>
                <a:gd name="connsiteX14" fmla="*/ 264068 w 5879683"/>
                <a:gd name="connsiteY14" fmla="*/ 3453163 h 6080019"/>
                <a:gd name="connsiteX15" fmla="*/ 3019998 w 5879683"/>
                <a:gd name="connsiteY15" fmla="*/ 2011259 h 6080019"/>
                <a:gd name="connsiteX16" fmla="*/ 3816002 w 5879683"/>
                <a:gd name="connsiteY16" fmla="*/ 1564570 h 6080019"/>
                <a:gd name="connsiteX17" fmla="*/ 3859967 w 5879683"/>
                <a:gd name="connsiteY17" fmla="*/ 0 h 608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79683" h="6080019">
                  <a:moveTo>
                    <a:pt x="3859967" y="0"/>
                  </a:moveTo>
                  <a:cubicBezTo>
                    <a:pt x="4362097" y="358740"/>
                    <a:pt x="4642087" y="941982"/>
                    <a:pt x="4112189" y="1506708"/>
                  </a:cubicBezTo>
                  <a:cubicBezTo>
                    <a:pt x="3762781" y="1877021"/>
                    <a:pt x="3175034" y="2136239"/>
                    <a:pt x="2712241" y="2332968"/>
                  </a:cubicBezTo>
                  <a:cubicBezTo>
                    <a:pt x="1997227" y="2633847"/>
                    <a:pt x="171510" y="3247176"/>
                    <a:pt x="606535" y="4372000"/>
                  </a:cubicBezTo>
                  <a:cubicBezTo>
                    <a:pt x="729175" y="4686765"/>
                    <a:pt x="1029990" y="4897381"/>
                    <a:pt x="1316921" y="5047820"/>
                  </a:cubicBezTo>
                  <a:cubicBezTo>
                    <a:pt x="2186827" y="5499139"/>
                    <a:pt x="3628218" y="5507004"/>
                    <a:pt x="4723998" y="5435664"/>
                  </a:cubicBezTo>
                  <a:lnTo>
                    <a:pt x="4808310" y="5429676"/>
                  </a:lnTo>
                  <a:lnTo>
                    <a:pt x="4961760" y="5207111"/>
                  </a:lnTo>
                  <a:lnTo>
                    <a:pt x="5879683" y="5581914"/>
                  </a:lnTo>
                  <a:lnTo>
                    <a:pt x="4359923" y="6080019"/>
                  </a:lnTo>
                  <a:lnTo>
                    <a:pt x="4478454" y="5908101"/>
                  </a:lnTo>
                  <a:lnTo>
                    <a:pt x="4184148" y="5922625"/>
                  </a:lnTo>
                  <a:cubicBezTo>
                    <a:pt x="3187544" y="5964741"/>
                    <a:pt x="2102801" y="5947275"/>
                    <a:pt x="1205851" y="5552371"/>
                  </a:cubicBezTo>
                  <a:cubicBezTo>
                    <a:pt x="1002222" y="5462107"/>
                    <a:pt x="807849" y="5353328"/>
                    <a:pt x="625046" y="5223719"/>
                  </a:cubicBezTo>
                  <a:cubicBezTo>
                    <a:pt x="276" y="4774715"/>
                    <a:pt x="-221864" y="4103524"/>
                    <a:pt x="264068" y="3453163"/>
                  </a:cubicBezTo>
                  <a:cubicBezTo>
                    <a:pt x="743058" y="2809745"/>
                    <a:pt x="2263332" y="2351484"/>
                    <a:pt x="3019998" y="2011259"/>
                  </a:cubicBezTo>
                  <a:cubicBezTo>
                    <a:pt x="3293046" y="1888593"/>
                    <a:pt x="3577663" y="1745097"/>
                    <a:pt x="3816002" y="1564570"/>
                  </a:cubicBezTo>
                  <a:cubicBezTo>
                    <a:pt x="4491679" y="1057705"/>
                    <a:pt x="4359783" y="460576"/>
                    <a:pt x="3859967" y="0"/>
                  </a:cubicBez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6726851" y="793973"/>
              <a:ext cx="4081232" cy="5055161"/>
            </a:xfrm>
            <a:custGeom>
              <a:avLst/>
              <a:gdLst>
                <a:gd name="connsiteX0" fmla="*/ 2256537 w 4545444"/>
                <a:gd name="connsiteY0" fmla="*/ 5459202 h 5630150"/>
                <a:gd name="connsiteX1" fmla="*/ 2494614 w 4545444"/>
                <a:gd name="connsiteY1" fmla="*/ 5490324 h 5630150"/>
                <a:gd name="connsiteX2" fmla="*/ 4501279 w 4545444"/>
                <a:gd name="connsiteY2" fmla="*/ 5522041 h 5630150"/>
                <a:gd name="connsiteX3" fmla="*/ 4545249 w 4545444"/>
                <a:gd name="connsiteY3" fmla="*/ 5561385 h 5630150"/>
                <a:gd name="connsiteX4" fmla="*/ 4505907 w 4545444"/>
                <a:gd name="connsiteY4" fmla="*/ 5607672 h 5630150"/>
                <a:gd name="connsiteX5" fmla="*/ 2419318 w 4545444"/>
                <a:gd name="connsiteY5" fmla="*/ 5557726 h 5630150"/>
                <a:gd name="connsiteX6" fmla="*/ 2235390 w 4545444"/>
                <a:gd name="connsiteY6" fmla="*/ 5531069 h 5630150"/>
                <a:gd name="connsiteX7" fmla="*/ 618660 w 4545444"/>
                <a:gd name="connsiteY7" fmla="*/ 4907146 h 5630150"/>
                <a:gd name="connsiteX8" fmla="*/ 632400 w 4545444"/>
                <a:gd name="connsiteY8" fmla="*/ 4917588 h 5630150"/>
                <a:gd name="connsiteX9" fmla="*/ 1856847 w 4545444"/>
                <a:gd name="connsiteY9" fmla="*/ 5391925 h 5630150"/>
                <a:gd name="connsiteX10" fmla="*/ 2034852 w 4545444"/>
                <a:gd name="connsiteY10" fmla="*/ 5423658 h 5630150"/>
                <a:gd name="connsiteX11" fmla="*/ 2014093 w 4545444"/>
                <a:gd name="connsiteY11" fmla="*/ 5495358 h 5630150"/>
                <a:gd name="connsiteX12" fmla="*/ 1758065 w 4545444"/>
                <a:gd name="connsiteY12" fmla="*/ 5445168 h 5630150"/>
                <a:gd name="connsiteX13" fmla="*/ 623058 w 4545444"/>
                <a:gd name="connsiteY13" fmla="*/ 4995217 h 5630150"/>
                <a:gd name="connsiteX14" fmla="*/ 574601 w 4545444"/>
                <a:gd name="connsiteY14" fmla="*/ 4959683 h 5630150"/>
                <a:gd name="connsiteX15" fmla="*/ 56894 w 4545444"/>
                <a:gd name="connsiteY15" fmla="*/ 3655972 h 5630150"/>
                <a:gd name="connsiteX16" fmla="*/ 114769 w 4545444"/>
                <a:gd name="connsiteY16" fmla="*/ 3681320 h 5630150"/>
                <a:gd name="connsiteX17" fmla="*/ 80108 w 4545444"/>
                <a:gd name="connsiteY17" fmla="*/ 3791413 h 5630150"/>
                <a:gd name="connsiteX18" fmla="*/ 203845 w 4545444"/>
                <a:gd name="connsiteY18" fmla="*/ 4459754 h 5630150"/>
                <a:gd name="connsiteX19" fmla="*/ 432817 w 4545444"/>
                <a:gd name="connsiteY19" fmla="*/ 4753361 h 5630150"/>
                <a:gd name="connsiteX20" fmla="*/ 437043 w 4545444"/>
                <a:gd name="connsiteY20" fmla="*/ 4757128 h 5630150"/>
                <a:gd name="connsiteX21" fmla="*/ 393339 w 4545444"/>
                <a:gd name="connsiteY21" fmla="*/ 4809243 h 5630150"/>
                <a:gd name="connsiteX22" fmla="*/ 316280 w 4545444"/>
                <a:gd name="connsiteY22" fmla="*/ 4730599 h 5630150"/>
                <a:gd name="connsiteX23" fmla="*/ 102021 w 4545444"/>
                <a:gd name="connsiteY23" fmla="*/ 4404210 h 5630150"/>
                <a:gd name="connsiteX24" fmla="*/ 42457 w 4545444"/>
                <a:gd name="connsiteY24" fmla="*/ 3693267 h 5630150"/>
                <a:gd name="connsiteX25" fmla="*/ 929004 w 4545444"/>
                <a:gd name="connsiteY25" fmla="*/ 2786814 h 5630150"/>
                <a:gd name="connsiteX26" fmla="*/ 956746 w 4545444"/>
                <a:gd name="connsiteY26" fmla="*/ 2834023 h 5630150"/>
                <a:gd name="connsiteX27" fmla="*/ 807170 w 4545444"/>
                <a:gd name="connsiteY27" fmla="*/ 2926453 h 5630150"/>
                <a:gd name="connsiteX28" fmla="*/ 289168 w 4545444"/>
                <a:gd name="connsiteY28" fmla="*/ 3374474 h 5630150"/>
                <a:gd name="connsiteX29" fmla="*/ 202845 w 4545444"/>
                <a:gd name="connsiteY29" fmla="*/ 3497409 h 5630150"/>
                <a:gd name="connsiteX30" fmla="*/ 145829 w 4545444"/>
                <a:gd name="connsiteY30" fmla="*/ 3472437 h 5630150"/>
                <a:gd name="connsiteX31" fmla="*/ 199129 w 4545444"/>
                <a:gd name="connsiteY31" fmla="*/ 3391464 h 5630150"/>
                <a:gd name="connsiteX32" fmla="*/ 889422 w 4545444"/>
                <a:gd name="connsiteY32" fmla="*/ 2808754 h 5630150"/>
                <a:gd name="connsiteX33" fmla="*/ 1866690 w 4545444"/>
                <a:gd name="connsiteY33" fmla="*/ 2342652 h 5630150"/>
                <a:gd name="connsiteX34" fmla="*/ 1887488 w 4545444"/>
                <a:gd name="connsiteY34" fmla="*/ 2393291 h 5630150"/>
                <a:gd name="connsiteX35" fmla="*/ 1840098 w 4545444"/>
                <a:gd name="connsiteY35" fmla="*/ 2412028 h 5630150"/>
                <a:gd name="connsiteX36" fmla="*/ 1553013 w 4545444"/>
                <a:gd name="connsiteY36" fmla="*/ 2531900 h 5630150"/>
                <a:gd name="connsiteX37" fmla="*/ 1263822 w 4545444"/>
                <a:gd name="connsiteY37" fmla="*/ 2668275 h 5630150"/>
                <a:gd name="connsiteX38" fmla="*/ 1050436 w 4545444"/>
                <a:gd name="connsiteY38" fmla="*/ 2783374 h 5630150"/>
                <a:gd name="connsiteX39" fmla="*/ 1022313 w 4545444"/>
                <a:gd name="connsiteY39" fmla="*/ 2735091 h 5630150"/>
                <a:gd name="connsiteX40" fmla="*/ 1139549 w 4545444"/>
                <a:gd name="connsiteY40" fmla="*/ 2670106 h 5630150"/>
                <a:gd name="connsiteX41" fmla="*/ 1666136 w 4545444"/>
                <a:gd name="connsiteY41" fmla="*/ 2425016 h 5630150"/>
                <a:gd name="connsiteX42" fmla="*/ 2691412 w 4545444"/>
                <a:gd name="connsiteY42" fmla="*/ 2019045 h 5630150"/>
                <a:gd name="connsiteX43" fmla="*/ 2709493 w 4545444"/>
                <a:gd name="connsiteY43" fmla="*/ 2058447 h 5630150"/>
                <a:gd name="connsiteX44" fmla="*/ 2515802 w 4545444"/>
                <a:gd name="connsiteY44" fmla="*/ 2143103 h 5630150"/>
                <a:gd name="connsiteX45" fmla="*/ 1999688 w 4545444"/>
                <a:gd name="connsiteY45" fmla="*/ 2348928 h 5630150"/>
                <a:gd name="connsiteX46" fmla="*/ 1967235 w 4545444"/>
                <a:gd name="connsiteY46" fmla="*/ 2361760 h 5630150"/>
                <a:gd name="connsiteX47" fmla="*/ 1946919 w 4545444"/>
                <a:gd name="connsiteY47" fmla="*/ 2310047 h 5630150"/>
                <a:gd name="connsiteX48" fmla="*/ 2182498 w 4545444"/>
                <a:gd name="connsiteY48" fmla="*/ 2217829 h 5630150"/>
                <a:gd name="connsiteX49" fmla="*/ 2634236 w 4545444"/>
                <a:gd name="connsiteY49" fmla="*/ 2042495 h 5630150"/>
                <a:gd name="connsiteX50" fmla="*/ 3419929 w 4545444"/>
                <a:gd name="connsiteY50" fmla="*/ 1652893 h 5630150"/>
                <a:gd name="connsiteX51" fmla="*/ 3435936 w 4545444"/>
                <a:gd name="connsiteY51" fmla="*/ 1679865 h 5630150"/>
                <a:gd name="connsiteX52" fmla="*/ 3366230 w 4545444"/>
                <a:gd name="connsiteY52" fmla="*/ 1725659 h 5630150"/>
                <a:gd name="connsiteX53" fmla="*/ 2868625 w 4545444"/>
                <a:gd name="connsiteY53" fmla="*/ 1988895 h 5630150"/>
                <a:gd name="connsiteX54" fmla="*/ 2779467 w 4545444"/>
                <a:gd name="connsiteY54" fmla="*/ 2027864 h 5630150"/>
                <a:gd name="connsiteX55" fmla="*/ 2761652 w 4545444"/>
                <a:gd name="connsiteY55" fmla="*/ 1989574 h 5630150"/>
                <a:gd name="connsiteX56" fmla="*/ 2818870 w 4545444"/>
                <a:gd name="connsiteY56" fmla="*/ 1964884 h 5630150"/>
                <a:gd name="connsiteX57" fmla="*/ 3218283 w 4545444"/>
                <a:gd name="connsiteY57" fmla="*/ 1771311 h 5630150"/>
                <a:gd name="connsiteX58" fmla="*/ 3856693 w 4545444"/>
                <a:gd name="connsiteY58" fmla="*/ 1280930 h 5630150"/>
                <a:gd name="connsiteX59" fmla="*/ 3878857 w 4545444"/>
                <a:gd name="connsiteY59" fmla="*/ 1298486 h 5630150"/>
                <a:gd name="connsiteX60" fmla="*/ 3876698 w 4545444"/>
                <a:gd name="connsiteY60" fmla="*/ 1301552 h 5630150"/>
                <a:gd name="connsiteX61" fmla="*/ 3514716 w 4545444"/>
                <a:gd name="connsiteY61" fmla="*/ 1628110 h 5630150"/>
                <a:gd name="connsiteX62" fmla="*/ 3492103 w 4545444"/>
                <a:gd name="connsiteY62" fmla="*/ 1642966 h 5630150"/>
                <a:gd name="connsiteX63" fmla="*/ 3475028 w 4545444"/>
                <a:gd name="connsiteY63" fmla="*/ 1614196 h 5630150"/>
                <a:gd name="connsiteX64" fmla="*/ 3617263 w 4545444"/>
                <a:gd name="connsiteY64" fmla="*/ 1513296 h 5630150"/>
                <a:gd name="connsiteX65" fmla="*/ 3790149 w 4545444"/>
                <a:gd name="connsiteY65" fmla="*/ 1356801 h 5630150"/>
                <a:gd name="connsiteX66" fmla="*/ 4049529 w 4545444"/>
                <a:gd name="connsiteY66" fmla="*/ 911879 h 5630150"/>
                <a:gd name="connsiteX67" fmla="*/ 4075412 w 4545444"/>
                <a:gd name="connsiteY67" fmla="*/ 916031 h 5630150"/>
                <a:gd name="connsiteX68" fmla="*/ 4071869 w 4545444"/>
                <a:gd name="connsiteY68" fmla="*/ 931641 h 5630150"/>
                <a:gd name="connsiteX69" fmla="*/ 3962076 w 4545444"/>
                <a:gd name="connsiteY69" fmla="*/ 1180319 h 5630150"/>
                <a:gd name="connsiteX70" fmla="*/ 3914053 w 4545444"/>
                <a:gd name="connsiteY70" fmla="*/ 1248509 h 5630150"/>
                <a:gd name="connsiteX71" fmla="*/ 3893587 w 4545444"/>
                <a:gd name="connsiteY71" fmla="*/ 1232095 h 5630150"/>
                <a:gd name="connsiteX72" fmla="*/ 3931196 w 4545444"/>
                <a:gd name="connsiteY72" fmla="*/ 1180211 h 5630150"/>
                <a:gd name="connsiteX73" fmla="*/ 4029829 w 4545444"/>
                <a:gd name="connsiteY73" fmla="*/ 982194 h 5630150"/>
                <a:gd name="connsiteX74" fmla="*/ 4087808 w 4545444"/>
                <a:gd name="connsiteY74" fmla="*/ 593511 h 5630150"/>
                <a:gd name="connsiteX75" fmla="*/ 4093474 w 4545444"/>
                <a:gd name="connsiteY75" fmla="*/ 622281 h 5630150"/>
                <a:gd name="connsiteX76" fmla="*/ 4089935 w 4545444"/>
                <a:gd name="connsiteY76" fmla="*/ 852043 h 5630150"/>
                <a:gd name="connsiteX77" fmla="*/ 4087219 w 4545444"/>
                <a:gd name="connsiteY77" fmla="*/ 864013 h 5630150"/>
                <a:gd name="connsiteX78" fmla="*/ 4061852 w 4545444"/>
                <a:gd name="connsiteY78" fmla="*/ 860755 h 5630150"/>
                <a:gd name="connsiteX79" fmla="*/ 4075471 w 4545444"/>
                <a:gd name="connsiteY79" fmla="*/ 761421 h 5630150"/>
                <a:gd name="connsiteX80" fmla="*/ 4074987 w 4545444"/>
                <a:gd name="connsiteY80" fmla="*/ 646404 h 5630150"/>
                <a:gd name="connsiteX81" fmla="*/ 4067029 w 4545444"/>
                <a:gd name="connsiteY81" fmla="*/ 597339 h 5630150"/>
                <a:gd name="connsiteX82" fmla="*/ 4011395 w 4545444"/>
                <a:gd name="connsiteY82" fmla="*/ 373947 h 5630150"/>
                <a:gd name="connsiteX83" fmla="*/ 4028427 w 4545444"/>
                <a:gd name="connsiteY83" fmla="*/ 404785 h 5630150"/>
                <a:gd name="connsiteX84" fmla="*/ 4078941 w 4545444"/>
                <a:gd name="connsiteY84" fmla="*/ 548501 h 5630150"/>
                <a:gd name="connsiteX85" fmla="*/ 4080499 w 4545444"/>
                <a:gd name="connsiteY85" fmla="*/ 556408 h 5630150"/>
                <a:gd name="connsiteX86" fmla="*/ 4060972 w 4545444"/>
                <a:gd name="connsiteY86" fmla="*/ 560005 h 5630150"/>
                <a:gd name="connsiteX87" fmla="*/ 4057716 w 4545444"/>
                <a:gd name="connsiteY87" fmla="*/ 539931 h 5630150"/>
                <a:gd name="connsiteX88" fmla="*/ 4025964 w 4545444"/>
                <a:gd name="connsiteY88" fmla="*/ 440563 h 5630150"/>
                <a:gd name="connsiteX89" fmla="*/ 3997595 w 4545444"/>
                <a:gd name="connsiteY89" fmla="*/ 380051 h 5630150"/>
                <a:gd name="connsiteX90" fmla="*/ 3901155 w 4545444"/>
                <a:gd name="connsiteY90" fmla="*/ 197856 h 5630150"/>
                <a:gd name="connsiteX91" fmla="*/ 3951662 w 4545444"/>
                <a:gd name="connsiteY91" fmla="*/ 265789 h 5630150"/>
                <a:gd name="connsiteX92" fmla="*/ 3997798 w 4545444"/>
                <a:gd name="connsiteY92" fmla="*/ 349324 h 5630150"/>
                <a:gd name="connsiteX93" fmla="*/ 3985699 w 4545444"/>
                <a:gd name="connsiteY93" fmla="*/ 354676 h 5630150"/>
                <a:gd name="connsiteX94" fmla="*/ 3982036 w 4545444"/>
                <a:gd name="connsiteY94" fmla="*/ 346863 h 5630150"/>
                <a:gd name="connsiteX95" fmla="*/ 3928236 w 4545444"/>
                <a:gd name="connsiteY95" fmla="*/ 257395 h 5630150"/>
                <a:gd name="connsiteX96" fmla="*/ 3891077 w 4545444"/>
                <a:gd name="connsiteY96" fmla="*/ 204911 h 5630150"/>
                <a:gd name="connsiteX97" fmla="*/ 3831079 w 4545444"/>
                <a:gd name="connsiteY97" fmla="*/ 108914 h 5630150"/>
                <a:gd name="connsiteX98" fmla="*/ 3851464 w 4545444"/>
                <a:gd name="connsiteY98" fmla="*/ 131023 h 5630150"/>
                <a:gd name="connsiteX99" fmla="*/ 3891271 w 4545444"/>
                <a:gd name="connsiteY99" fmla="*/ 184563 h 5630150"/>
                <a:gd name="connsiteX100" fmla="*/ 3881402 w 4545444"/>
                <a:gd name="connsiteY100" fmla="*/ 191248 h 5630150"/>
                <a:gd name="connsiteX101" fmla="*/ 3866868 w 4545444"/>
                <a:gd name="connsiteY101" fmla="*/ 170720 h 5630150"/>
                <a:gd name="connsiteX102" fmla="*/ 3823189 w 4545444"/>
                <a:gd name="connsiteY102" fmla="*/ 115974 h 5630150"/>
                <a:gd name="connsiteX103" fmla="*/ 3730658 w 4545444"/>
                <a:gd name="connsiteY103" fmla="*/ 0 h 5630150"/>
                <a:gd name="connsiteX104" fmla="*/ 3822781 w 4545444"/>
                <a:gd name="connsiteY104" fmla="*/ 99914 h 5630150"/>
                <a:gd name="connsiteX105" fmla="*/ 3814969 w 4545444"/>
                <a:gd name="connsiteY105" fmla="*/ 105670 h 563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545444" h="5630150">
                  <a:moveTo>
                    <a:pt x="2256537" y="5459202"/>
                  </a:moveTo>
                  <a:lnTo>
                    <a:pt x="2494614" y="5490324"/>
                  </a:lnTo>
                  <a:cubicBezTo>
                    <a:pt x="3248051" y="5573048"/>
                    <a:pt x="4008214" y="5552417"/>
                    <a:pt x="4501279" y="5522041"/>
                  </a:cubicBezTo>
                  <a:cubicBezTo>
                    <a:pt x="4524421" y="5522041"/>
                    <a:pt x="4542935" y="5538242"/>
                    <a:pt x="4545249" y="5561385"/>
                  </a:cubicBezTo>
                  <a:cubicBezTo>
                    <a:pt x="4547563" y="5584529"/>
                    <a:pt x="4529049" y="5605358"/>
                    <a:pt x="4505907" y="5607672"/>
                  </a:cubicBezTo>
                  <a:cubicBezTo>
                    <a:pt x="3998668" y="5636023"/>
                    <a:pt x="3202626" y="5653742"/>
                    <a:pt x="2419318" y="5557726"/>
                  </a:cubicBezTo>
                  <a:lnTo>
                    <a:pt x="2235390" y="5531069"/>
                  </a:lnTo>
                  <a:close/>
                  <a:moveTo>
                    <a:pt x="618660" y="4907146"/>
                  </a:moveTo>
                  <a:lnTo>
                    <a:pt x="632400" y="4917588"/>
                  </a:lnTo>
                  <a:cubicBezTo>
                    <a:pt x="956939" y="5146045"/>
                    <a:pt x="1389337" y="5295867"/>
                    <a:pt x="1856847" y="5391925"/>
                  </a:cubicBezTo>
                  <a:lnTo>
                    <a:pt x="2034852" y="5423658"/>
                  </a:lnTo>
                  <a:lnTo>
                    <a:pt x="2014093" y="5495358"/>
                  </a:lnTo>
                  <a:lnTo>
                    <a:pt x="1758065" y="5445168"/>
                  </a:lnTo>
                  <a:cubicBezTo>
                    <a:pt x="1328685" y="5348354"/>
                    <a:pt x="931595" y="5204783"/>
                    <a:pt x="623058" y="4995217"/>
                  </a:cubicBezTo>
                  <a:lnTo>
                    <a:pt x="574601" y="4959683"/>
                  </a:lnTo>
                  <a:close/>
                  <a:moveTo>
                    <a:pt x="56894" y="3655972"/>
                  </a:moveTo>
                  <a:lnTo>
                    <a:pt x="114769" y="3681320"/>
                  </a:lnTo>
                  <a:lnTo>
                    <a:pt x="80108" y="3791413"/>
                  </a:lnTo>
                  <a:cubicBezTo>
                    <a:pt x="36211" y="3992545"/>
                    <a:pt x="66151" y="4215012"/>
                    <a:pt x="203845" y="4459754"/>
                  </a:cubicBezTo>
                  <a:cubicBezTo>
                    <a:pt x="264592" y="4567588"/>
                    <a:pt x="341815" y="4665151"/>
                    <a:pt x="432817" y="4753361"/>
                  </a:cubicBezTo>
                  <a:lnTo>
                    <a:pt x="437043" y="4757128"/>
                  </a:lnTo>
                  <a:lnTo>
                    <a:pt x="393339" y="4809243"/>
                  </a:lnTo>
                  <a:lnTo>
                    <a:pt x="316280" y="4730599"/>
                  </a:lnTo>
                  <a:cubicBezTo>
                    <a:pt x="228451" y="4632436"/>
                    <a:pt x="156043" y="4523978"/>
                    <a:pt x="102021" y="4404210"/>
                  </a:cubicBezTo>
                  <a:cubicBezTo>
                    <a:pt x="-16002" y="4141676"/>
                    <a:pt x="-25657" y="3905829"/>
                    <a:pt x="42457" y="3693267"/>
                  </a:cubicBezTo>
                  <a:close/>
                  <a:moveTo>
                    <a:pt x="929004" y="2786814"/>
                  </a:moveTo>
                  <a:lnTo>
                    <a:pt x="956746" y="2834023"/>
                  </a:lnTo>
                  <a:lnTo>
                    <a:pt x="807170" y="2926453"/>
                  </a:lnTo>
                  <a:cubicBezTo>
                    <a:pt x="608715" y="3055790"/>
                    <a:pt x="424743" y="3204817"/>
                    <a:pt x="289168" y="3374474"/>
                  </a:cubicBezTo>
                  <a:lnTo>
                    <a:pt x="202845" y="3497409"/>
                  </a:lnTo>
                  <a:lnTo>
                    <a:pt x="145829" y="3472437"/>
                  </a:lnTo>
                  <a:lnTo>
                    <a:pt x="199129" y="3391464"/>
                  </a:lnTo>
                  <a:cubicBezTo>
                    <a:pt x="360399" y="3169649"/>
                    <a:pt x="606694" y="2977213"/>
                    <a:pt x="889422" y="2808754"/>
                  </a:cubicBezTo>
                  <a:close/>
                  <a:moveTo>
                    <a:pt x="1866690" y="2342652"/>
                  </a:moveTo>
                  <a:lnTo>
                    <a:pt x="1887488" y="2393291"/>
                  </a:lnTo>
                  <a:lnTo>
                    <a:pt x="1840098" y="2412028"/>
                  </a:lnTo>
                  <a:cubicBezTo>
                    <a:pt x="1736774" y="2453321"/>
                    <a:pt x="1640084" y="2493135"/>
                    <a:pt x="1553013" y="2531900"/>
                  </a:cubicBezTo>
                  <a:cubicBezTo>
                    <a:pt x="1462182" y="2572691"/>
                    <a:pt x="1364371" y="2618110"/>
                    <a:pt x="1263822" y="2668275"/>
                  </a:cubicBezTo>
                  <a:lnTo>
                    <a:pt x="1050436" y="2783374"/>
                  </a:lnTo>
                  <a:lnTo>
                    <a:pt x="1022313" y="2735091"/>
                  </a:lnTo>
                  <a:lnTo>
                    <a:pt x="1139549" y="2670106"/>
                  </a:lnTo>
                  <a:cubicBezTo>
                    <a:pt x="1310738" y="2581420"/>
                    <a:pt x="1489289" y="2500060"/>
                    <a:pt x="1666136" y="2425016"/>
                  </a:cubicBezTo>
                  <a:close/>
                  <a:moveTo>
                    <a:pt x="2691412" y="2019045"/>
                  </a:moveTo>
                  <a:lnTo>
                    <a:pt x="2709493" y="2058447"/>
                  </a:lnTo>
                  <a:lnTo>
                    <a:pt x="2515802" y="2143103"/>
                  </a:lnTo>
                  <a:cubicBezTo>
                    <a:pt x="2338903" y="2216486"/>
                    <a:pt x="2163509" y="2284612"/>
                    <a:pt x="1999688" y="2348928"/>
                  </a:cubicBezTo>
                  <a:lnTo>
                    <a:pt x="1967235" y="2361760"/>
                  </a:lnTo>
                  <a:lnTo>
                    <a:pt x="1946919" y="2310047"/>
                  </a:lnTo>
                  <a:lnTo>
                    <a:pt x="2182498" y="2217829"/>
                  </a:lnTo>
                  <a:cubicBezTo>
                    <a:pt x="2346871" y="2154412"/>
                    <a:pt x="2500473" y="2096303"/>
                    <a:pt x="2634236" y="2042495"/>
                  </a:cubicBezTo>
                  <a:close/>
                  <a:moveTo>
                    <a:pt x="3419929" y="1652893"/>
                  </a:moveTo>
                  <a:lnTo>
                    <a:pt x="3435936" y="1679865"/>
                  </a:lnTo>
                  <a:lnTo>
                    <a:pt x="3366230" y="1725659"/>
                  </a:lnTo>
                  <a:cubicBezTo>
                    <a:pt x="3212281" y="1820595"/>
                    <a:pt x="3043056" y="1907857"/>
                    <a:pt x="2868625" y="1988895"/>
                  </a:cubicBezTo>
                  <a:lnTo>
                    <a:pt x="2779467" y="2027864"/>
                  </a:lnTo>
                  <a:lnTo>
                    <a:pt x="2761652" y="1989574"/>
                  </a:lnTo>
                  <a:lnTo>
                    <a:pt x="2818870" y="1964884"/>
                  </a:lnTo>
                  <a:cubicBezTo>
                    <a:pt x="2942679" y="1909918"/>
                    <a:pt x="3080517" y="1845984"/>
                    <a:pt x="3218283" y="1771311"/>
                  </a:cubicBezTo>
                  <a:close/>
                  <a:moveTo>
                    <a:pt x="3856693" y="1280930"/>
                  </a:moveTo>
                  <a:lnTo>
                    <a:pt x="3878857" y="1298486"/>
                  </a:lnTo>
                  <a:lnTo>
                    <a:pt x="3876698" y="1301552"/>
                  </a:lnTo>
                  <a:cubicBezTo>
                    <a:pt x="3781380" y="1419528"/>
                    <a:pt x="3657364" y="1527897"/>
                    <a:pt x="3514716" y="1628110"/>
                  </a:cubicBezTo>
                  <a:lnTo>
                    <a:pt x="3492103" y="1642966"/>
                  </a:lnTo>
                  <a:lnTo>
                    <a:pt x="3475028" y="1614196"/>
                  </a:lnTo>
                  <a:lnTo>
                    <a:pt x="3617263" y="1513296"/>
                  </a:lnTo>
                  <a:cubicBezTo>
                    <a:pt x="3679023" y="1464333"/>
                    <a:pt x="3737239" y="1412242"/>
                    <a:pt x="3790149" y="1356801"/>
                  </a:cubicBezTo>
                  <a:close/>
                  <a:moveTo>
                    <a:pt x="4049529" y="911879"/>
                  </a:moveTo>
                  <a:lnTo>
                    <a:pt x="4075412" y="916031"/>
                  </a:lnTo>
                  <a:lnTo>
                    <a:pt x="4071869" y="931641"/>
                  </a:lnTo>
                  <a:cubicBezTo>
                    <a:pt x="4049346" y="1012031"/>
                    <a:pt x="4013278" y="1094833"/>
                    <a:pt x="3962076" y="1180319"/>
                  </a:cubicBezTo>
                  <a:lnTo>
                    <a:pt x="3914053" y="1248509"/>
                  </a:lnTo>
                  <a:lnTo>
                    <a:pt x="3893587" y="1232095"/>
                  </a:lnTo>
                  <a:lnTo>
                    <a:pt x="3931196" y="1180211"/>
                  </a:lnTo>
                  <a:cubicBezTo>
                    <a:pt x="3971731" y="1117849"/>
                    <a:pt x="4005196" y="1051917"/>
                    <a:pt x="4029829" y="982194"/>
                  </a:cubicBezTo>
                  <a:close/>
                  <a:moveTo>
                    <a:pt x="4087808" y="593511"/>
                  </a:moveTo>
                  <a:lnTo>
                    <a:pt x="4093474" y="622281"/>
                  </a:lnTo>
                  <a:cubicBezTo>
                    <a:pt x="4104254" y="696733"/>
                    <a:pt x="4103603" y="773228"/>
                    <a:pt x="4089935" y="852043"/>
                  </a:cubicBezTo>
                  <a:lnTo>
                    <a:pt x="4087219" y="864013"/>
                  </a:lnTo>
                  <a:lnTo>
                    <a:pt x="4061852" y="860755"/>
                  </a:lnTo>
                  <a:lnTo>
                    <a:pt x="4075471" y="761421"/>
                  </a:lnTo>
                  <a:cubicBezTo>
                    <a:pt x="4078364" y="721499"/>
                    <a:pt x="4078075" y="683239"/>
                    <a:pt x="4074987" y="646404"/>
                  </a:cubicBezTo>
                  <a:lnTo>
                    <a:pt x="4067029" y="597339"/>
                  </a:lnTo>
                  <a:close/>
                  <a:moveTo>
                    <a:pt x="4011395" y="373947"/>
                  </a:moveTo>
                  <a:lnTo>
                    <a:pt x="4028427" y="404785"/>
                  </a:lnTo>
                  <a:cubicBezTo>
                    <a:pt x="4049797" y="451877"/>
                    <a:pt x="4066792" y="499755"/>
                    <a:pt x="4078941" y="548501"/>
                  </a:cubicBezTo>
                  <a:lnTo>
                    <a:pt x="4080499" y="556408"/>
                  </a:lnTo>
                  <a:lnTo>
                    <a:pt x="4060972" y="560005"/>
                  </a:lnTo>
                  <a:lnTo>
                    <a:pt x="4057716" y="539931"/>
                  </a:lnTo>
                  <a:cubicBezTo>
                    <a:pt x="4049418" y="505704"/>
                    <a:pt x="4038706" y="472661"/>
                    <a:pt x="4025964" y="440563"/>
                  </a:cubicBezTo>
                  <a:lnTo>
                    <a:pt x="3997595" y="380051"/>
                  </a:lnTo>
                  <a:close/>
                  <a:moveTo>
                    <a:pt x="3901155" y="197856"/>
                  </a:moveTo>
                  <a:lnTo>
                    <a:pt x="3951662" y="265789"/>
                  </a:lnTo>
                  <a:lnTo>
                    <a:pt x="3997798" y="349324"/>
                  </a:lnTo>
                  <a:lnTo>
                    <a:pt x="3985699" y="354676"/>
                  </a:lnTo>
                  <a:lnTo>
                    <a:pt x="3982036" y="346863"/>
                  </a:lnTo>
                  <a:cubicBezTo>
                    <a:pt x="3965620" y="316415"/>
                    <a:pt x="3947559" y="286672"/>
                    <a:pt x="3928236" y="257395"/>
                  </a:cubicBezTo>
                  <a:lnTo>
                    <a:pt x="3891077" y="204911"/>
                  </a:lnTo>
                  <a:close/>
                  <a:moveTo>
                    <a:pt x="3831079" y="108914"/>
                  </a:moveTo>
                  <a:lnTo>
                    <a:pt x="3851464" y="131023"/>
                  </a:lnTo>
                  <a:lnTo>
                    <a:pt x="3891271" y="184563"/>
                  </a:lnTo>
                  <a:lnTo>
                    <a:pt x="3881402" y="191248"/>
                  </a:lnTo>
                  <a:lnTo>
                    <a:pt x="3866868" y="170720"/>
                  </a:lnTo>
                  <a:lnTo>
                    <a:pt x="3823189" y="115974"/>
                  </a:lnTo>
                  <a:close/>
                  <a:moveTo>
                    <a:pt x="3730658" y="0"/>
                  </a:moveTo>
                  <a:lnTo>
                    <a:pt x="3822781" y="99914"/>
                  </a:lnTo>
                  <a:lnTo>
                    <a:pt x="3814969" y="1056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21"/>
            <p:cNvSpPr>
              <a:spLocks/>
            </p:cNvSpPr>
            <p:nvPr/>
          </p:nvSpPr>
          <p:spPr bwMode="auto">
            <a:xfrm>
              <a:off x="10527058" y="5580009"/>
              <a:ext cx="471838" cy="430541"/>
            </a:xfrm>
            <a:custGeom>
              <a:avLst/>
              <a:gdLst>
                <a:gd name="T0" fmla="*/ 0 w 537"/>
                <a:gd name="T1" fmla="*/ 490 h 490"/>
                <a:gd name="T2" fmla="*/ 339 w 537"/>
                <a:gd name="T3" fmla="*/ 0 h 490"/>
                <a:gd name="T4" fmla="*/ 537 w 537"/>
                <a:gd name="T5" fmla="*/ 130 h 490"/>
                <a:gd name="T6" fmla="*/ 433 w 537"/>
                <a:gd name="T7" fmla="*/ 426 h 490"/>
                <a:gd name="T8" fmla="*/ 0 w 537"/>
                <a:gd name="T9" fmla="*/ 49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490">
                  <a:moveTo>
                    <a:pt x="0" y="490"/>
                  </a:moveTo>
                  <a:lnTo>
                    <a:pt x="339" y="0"/>
                  </a:lnTo>
                  <a:lnTo>
                    <a:pt x="537" y="130"/>
                  </a:lnTo>
                  <a:lnTo>
                    <a:pt x="433" y="426"/>
                  </a:lnTo>
                  <a:lnTo>
                    <a:pt x="0" y="490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322422" y="1072507"/>
            <a:ext cx="216149" cy="187154"/>
            <a:chOff x="9322422" y="1072507"/>
            <a:chExt cx="216149" cy="187154"/>
          </a:xfrm>
        </p:grpSpPr>
        <p:sp>
          <p:nvSpPr>
            <p:cNvPr id="10" name="Freeform 22"/>
            <p:cNvSpPr>
              <a:spLocks/>
            </p:cNvSpPr>
            <p:nvPr/>
          </p:nvSpPr>
          <p:spPr bwMode="auto">
            <a:xfrm>
              <a:off x="9467400" y="1081293"/>
              <a:ext cx="36024" cy="43054"/>
            </a:xfrm>
            <a:custGeom>
              <a:avLst/>
              <a:gdLst>
                <a:gd name="T0" fmla="*/ 41 w 41"/>
                <a:gd name="T1" fmla="*/ 0 h 49"/>
                <a:gd name="T2" fmla="*/ 0 w 41"/>
                <a:gd name="T3" fmla="*/ 0 h 49"/>
                <a:gd name="T4" fmla="*/ 0 w 41"/>
                <a:gd name="T5" fmla="*/ 16 h 49"/>
                <a:gd name="T6" fmla="*/ 41 w 41"/>
                <a:gd name="T7" fmla="*/ 49 h 49"/>
                <a:gd name="T8" fmla="*/ 41 w 41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9">
                  <a:moveTo>
                    <a:pt x="41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41" y="4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3"/>
            <p:cNvSpPr>
              <a:spLocks/>
            </p:cNvSpPr>
            <p:nvPr/>
          </p:nvSpPr>
          <p:spPr bwMode="auto">
            <a:xfrm>
              <a:off x="9357568" y="1118197"/>
              <a:ext cx="145857" cy="141464"/>
            </a:xfrm>
            <a:custGeom>
              <a:avLst/>
              <a:gdLst>
                <a:gd name="T0" fmla="*/ 166 w 166"/>
                <a:gd name="T1" fmla="*/ 85 h 161"/>
                <a:gd name="T2" fmla="*/ 166 w 166"/>
                <a:gd name="T3" fmla="*/ 69 h 161"/>
                <a:gd name="T4" fmla="*/ 125 w 166"/>
                <a:gd name="T5" fmla="*/ 36 h 161"/>
                <a:gd name="T6" fmla="*/ 83 w 166"/>
                <a:gd name="T7" fmla="*/ 0 h 161"/>
                <a:gd name="T8" fmla="*/ 0 w 166"/>
                <a:gd name="T9" fmla="*/ 69 h 161"/>
                <a:gd name="T10" fmla="*/ 0 w 166"/>
                <a:gd name="T11" fmla="*/ 161 h 161"/>
                <a:gd name="T12" fmla="*/ 52 w 166"/>
                <a:gd name="T13" fmla="*/ 161 h 161"/>
                <a:gd name="T14" fmla="*/ 52 w 166"/>
                <a:gd name="T15" fmla="*/ 69 h 161"/>
                <a:gd name="T16" fmla="*/ 114 w 166"/>
                <a:gd name="T17" fmla="*/ 69 h 161"/>
                <a:gd name="T18" fmla="*/ 114 w 166"/>
                <a:gd name="T19" fmla="*/ 161 h 161"/>
                <a:gd name="T20" fmla="*/ 166 w 166"/>
                <a:gd name="T21" fmla="*/ 161 h 161"/>
                <a:gd name="T22" fmla="*/ 166 w 166"/>
                <a:gd name="T23" fmla="*/ 8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6" h="161">
                  <a:moveTo>
                    <a:pt x="166" y="85"/>
                  </a:moveTo>
                  <a:lnTo>
                    <a:pt x="166" y="69"/>
                  </a:lnTo>
                  <a:lnTo>
                    <a:pt x="125" y="36"/>
                  </a:lnTo>
                  <a:lnTo>
                    <a:pt x="83" y="0"/>
                  </a:lnTo>
                  <a:lnTo>
                    <a:pt x="0" y="69"/>
                  </a:lnTo>
                  <a:lnTo>
                    <a:pt x="0" y="161"/>
                  </a:lnTo>
                  <a:lnTo>
                    <a:pt x="52" y="161"/>
                  </a:lnTo>
                  <a:lnTo>
                    <a:pt x="52" y="69"/>
                  </a:lnTo>
                  <a:lnTo>
                    <a:pt x="114" y="69"/>
                  </a:lnTo>
                  <a:lnTo>
                    <a:pt x="114" y="161"/>
                  </a:lnTo>
                  <a:lnTo>
                    <a:pt x="166" y="161"/>
                  </a:lnTo>
                  <a:lnTo>
                    <a:pt x="166" y="85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4"/>
            <p:cNvSpPr>
              <a:spLocks/>
            </p:cNvSpPr>
            <p:nvPr/>
          </p:nvSpPr>
          <p:spPr bwMode="auto">
            <a:xfrm>
              <a:off x="9322422" y="1072507"/>
              <a:ext cx="216149" cy="109832"/>
            </a:xfrm>
            <a:custGeom>
              <a:avLst/>
              <a:gdLst>
                <a:gd name="T0" fmla="*/ 40 w 246"/>
                <a:gd name="T1" fmla="*/ 111 h 125"/>
                <a:gd name="T2" fmla="*/ 123 w 246"/>
                <a:gd name="T3" fmla="*/ 45 h 125"/>
                <a:gd name="T4" fmla="*/ 165 w 246"/>
                <a:gd name="T5" fmla="*/ 78 h 125"/>
                <a:gd name="T6" fmla="*/ 206 w 246"/>
                <a:gd name="T7" fmla="*/ 111 h 125"/>
                <a:gd name="T8" fmla="*/ 224 w 246"/>
                <a:gd name="T9" fmla="*/ 125 h 125"/>
                <a:gd name="T10" fmla="*/ 246 w 246"/>
                <a:gd name="T11" fmla="*/ 102 h 125"/>
                <a:gd name="T12" fmla="*/ 206 w 246"/>
                <a:gd name="T13" fmla="*/ 69 h 125"/>
                <a:gd name="T14" fmla="*/ 165 w 246"/>
                <a:gd name="T15" fmla="*/ 36 h 125"/>
                <a:gd name="T16" fmla="*/ 123 w 246"/>
                <a:gd name="T17" fmla="*/ 0 h 125"/>
                <a:gd name="T18" fmla="*/ 0 w 246"/>
                <a:gd name="T19" fmla="*/ 102 h 125"/>
                <a:gd name="T20" fmla="*/ 21 w 246"/>
                <a:gd name="T21" fmla="*/ 125 h 125"/>
                <a:gd name="T22" fmla="*/ 40 w 246"/>
                <a:gd name="T23" fmla="*/ 1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25">
                  <a:moveTo>
                    <a:pt x="40" y="111"/>
                  </a:moveTo>
                  <a:lnTo>
                    <a:pt x="123" y="45"/>
                  </a:lnTo>
                  <a:lnTo>
                    <a:pt x="165" y="78"/>
                  </a:lnTo>
                  <a:lnTo>
                    <a:pt x="206" y="111"/>
                  </a:lnTo>
                  <a:lnTo>
                    <a:pt x="224" y="125"/>
                  </a:lnTo>
                  <a:lnTo>
                    <a:pt x="246" y="102"/>
                  </a:lnTo>
                  <a:lnTo>
                    <a:pt x="206" y="69"/>
                  </a:lnTo>
                  <a:lnTo>
                    <a:pt x="165" y="36"/>
                  </a:lnTo>
                  <a:lnTo>
                    <a:pt x="123" y="0"/>
                  </a:lnTo>
                  <a:lnTo>
                    <a:pt x="0" y="102"/>
                  </a:lnTo>
                  <a:lnTo>
                    <a:pt x="21" y="125"/>
                  </a:lnTo>
                  <a:lnTo>
                    <a:pt x="40" y="111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Freeform 25"/>
          <p:cNvSpPr>
            <a:spLocks/>
          </p:cNvSpPr>
          <p:nvPr/>
        </p:nvSpPr>
        <p:spPr bwMode="auto">
          <a:xfrm>
            <a:off x="8499122" y="1367735"/>
            <a:ext cx="681837" cy="238994"/>
          </a:xfrm>
          <a:custGeom>
            <a:avLst/>
            <a:gdLst>
              <a:gd name="T0" fmla="*/ 250 w 328"/>
              <a:gd name="T1" fmla="*/ 65 h 115"/>
              <a:gd name="T2" fmla="*/ 274 w 328"/>
              <a:gd name="T3" fmla="*/ 115 h 115"/>
              <a:gd name="T4" fmla="*/ 165 w 328"/>
              <a:gd name="T5" fmla="*/ 65 h 115"/>
              <a:gd name="T6" fmla="*/ 24 w 328"/>
              <a:gd name="T7" fmla="*/ 33 h 115"/>
              <a:gd name="T8" fmla="*/ 122 w 328"/>
              <a:gd name="T9" fmla="*/ 0 h 115"/>
              <a:gd name="T10" fmla="*/ 308 w 328"/>
              <a:gd name="T11" fmla="*/ 33 h 115"/>
              <a:gd name="T12" fmla="*/ 250 w 328"/>
              <a:gd name="T13" fmla="*/ 6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" h="115">
                <a:moveTo>
                  <a:pt x="250" y="65"/>
                </a:moveTo>
                <a:cubicBezTo>
                  <a:pt x="274" y="115"/>
                  <a:pt x="274" y="115"/>
                  <a:pt x="274" y="115"/>
                </a:cubicBezTo>
                <a:cubicBezTo>
                  <a:pt x="165" y="65"/>
                  <a:pt x="165" y="65"/>
                  <a:pt x="165" y="65"/>
                </a:cubicBezTo>
                <a:cubicBezTo>
                  <a:pt x="102" y="61"/>
                  <a:pt x="44" y="48"/>
                  <a:pt x="24" y="33"/>
                </a:cubicBezTo>
                <a:cubicBezTo>
                  <a:pt x="0" y="15"/>
                  <a:pt x="44" y="0"/>
                  <a:pt x="122" y="0"/>
                </a:cubicBezTo>
                <a:cubicBezTo>
                  <a:pt x="201" y="0"/>
                  <a:pt x="284" y="15"/>
                  <a:pt x="308" y="33"/>
                </a:cubicBezTo>
                <a:cubicBezTo>
                  <a:pt x="328" y="48"/>
                  <a:pt x="302" y="61"/>
                  <a:pt x="250" y="65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8297910" y="1608487"/>
            <a:ext cx="201212" cy="168702"/>
            <a:chOff x="8297910" y="1608487"/>
            <a:chExt cx="201212" cy="168702"/>
          </a:xfrm>
        </p:grpSpPr>
        <p:sp>
          <p:nvSpPr>
            <p:cNvPr id="15" name="Freeform 29"/>
            <p:cNvSpPr>
              <a:spLocks/>
            </p:cNvSpPr>
            <p:nvPr/>
          </p:nvSpPr>
          <p:spPr bwMode="auto">
            <a:xfrm>
              <a:off x="8297910" y="1725348"/>
              <a:ext cx="201212" cy="51841"/>
            </a:xfrm>
            <a:custGeom>
              <a:avLst/>
              <a:gdLst>
                <a:gd name="T0" fmla="*/ 149 w 229"/>
                <a:gd name="T1" fmla="*/ 31 h 59"/>
                <a:gd name="T2" fmla="*/ 78 w 229"/>
                <a:gd name="T3" fmla="*/ 31 h 59"/>
                <a:gd name="T4" fmla="*/ 78 w 229"/>
                <a:gd name="T5" fmla="*/ 0 h 59"/>
                <a:gd name="T6" fmla="*/ 0 w 229"/>
                <a:gd name="T7" fmla="*/ 0 h 59"/>
                <a:gd name="T8" fmla="*/ 0 w 229"/>
                <a:gd name="T9" fmla="*/ 59 h 59"/>
                <a:gd name="T10" fmla="*/ 229 w 229"/>
                <a:gd name="T11" fmla="*/ 59 h 59"/>
                <a:gd name="T12" fmla="*/ 229 w 229"/>
                <a:gd name="T13" fmla="*/ 0 h 59"/>
                <a:gd name="T14" fmla="*/ 149 w 229"/>
                <a:gd name="T15" fmla="*/ 0 h 59"/>
                <a:gd name="T16" fmla="*/ 149 w 229"/>
                <a:gd name="T17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59">
                  <a:moveTo>
                    <a:pt x="149" y="31"/>
                  </a:moveTo>
                  <a:lnTo>
                    <a:pt x="78" y="31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229" y="59"/>
                  </a:lnTo>
                  <a:lnTo>
                    <a:pt x="229" y="0"/>
                  </a:lnTo>
                  <a:lnTo>
                    <a:pt x="149" y="0"/>
                  </a:lnTo>
                  <a:lnTo>
                    <a:pt x="149" y="31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8378746" y="1725348"/>
              <a:ext cx="37782" cy="16694"/>
            </a:xfrm>
            <a:prstGeom prst="rect">
              <a:avLst/>
            </a:pr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8297910" y="1608487"/>
              <a:ext cx="201212" cy="106317"/>
            </a:xfrm>
            <a:custGeom>
              <a:avLst/>
              <a:gdLst>
                <a:gd name="T0" fmla="*/ 170 w 229"/>
                <a:gd name="T1" fmla="*/ 0 h 121"/>
                <a:gd name="T2" fmla="*/ 114 w 229"/>
                <a:gd name="T3" fmla="*/ 0 h 121"/>
                <a:gd name="T4" fmla="*/ 114 w 229"/>
                <a:gd name="T5" fmla="*/ 19 h 121"/>
                <a:gd name="T6" fmla="*/ 151 w 229"/>
                <a:gd name="T7" fmla="*/ 19 h 121"/>
                <a:gd name="T8" fmla="*/ 151 w 229"/>
                <a:gd name="T9" fmla="*/ 43 h 121"/>
                <a:gd name="T10" fmla="*/ 114 w 229"/>
                <a:gd name="T11" fmla="*/ 43 h 121"/>
                <a:gd name="T12" fmla="*/ 114 w 229"/>
                <a:gd name="T13" fmla="*/ 121 h 121"/>
                <a:gd name="T14" fmla="*/ 149 w 229"/>
                <a:gd name="T15" fmla="*/ 121 h 121"/>
                <a:gd name="T16" fmla="*/ 229 w 229"/>
                <a:gd name="T17" fmla="*/ 121 h 121"/>
                <a:gd name="T18" fmla="*/ 229 w 229"/>
                <a:gd name="T19" fmla="*/ 43 h 121"/>
                <a:gd name="T20" fmla="*/ 170 w 229"/>
                <a:gd name="T21" fmla="*/ 43 h 121"/>
                <a:gd name="T22" fmla="*/ 170 w 229"/>
                <a:gd name="T23" fmla="*/ 0 h 121"/>
                <a:gd name="T24" fmla="*/ 114 w 229"/>
                <a:gd name="T25" fmla="*/ 0 h 121"/>
                <a:gd name="T26" fmla="*/ 57 w 229"/>
                <a:gd name="T27" fmla="*/ 0 h 121"/>
                <a:gd name="T28" fmla="*/ 57 w 229"/>
                <a:gd name="T29" fmla="*/ 43 h 121"/>
                <a:gd name="T30" fmla="*/ 0 w 229"/>
                <a:gd name="T31" fmla="*/ 43 h 121"/>
                <a:gd name="T32" fmla="*/ 0 w 229"/>
                <a:gd name="T33" fmla="*/ 121 h 121"/>
                <a:gd name="T34" fmla="*/ 78 w 229"/>
                <a:gd name="T35" fmla="*/ 121 h 121"/>
                <a:gd name="T36" fmla="*/ 114 w 229"/>
                <a:gd name="T37" fmla="*/ 121 h 121"/>
                <a:gd name="T38" fmla="*/ 114 w 229"/>
                <a:gd name="T39" fmla="*/ 43 h 121"/>
                <a:gd name="T40" fmla="*/ 78 w 229"/>
                <a:gd name="T41" fmla="*/ 43 h 121"/>
                <a:gd name="T42" fmla="*/ 78 w 229"/>
                <a:gd name="T43" fmla="*/ 43 h 121"/>
                <a:gd name="T44" fmla="*/ 78 w 229"/>
                <a:gd name="T45" fmla="*/ 19 h 121"/>
                <a:gd name="T46" fmla="*/ 114 w 229"/>
                <a:gd name="T47" fmla="*/ 19 h 121"/>
                <a:gd name="T48" fmla="*/ 114 w 229"/>
                <a:gd name="T4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9" h="121">
                  <a:moveTo>
                    <a:pt x="170" y="0"/>
                  </a:moveTo>
                  <a:lnTo>
                    <a:pt x="114" y="0"/>
                  </a:lnTo>
                  <a:lnTo>
                    <a:pt x="114" y="19"/>
                  </a:lnTo>
                  <a:lnTo>
                    <a:pt x="151" y="19"/>
                  </a:lnTo>
                  <a:lnTo>
                    <a:pt x="151" y="43"/>
                  </a:lnTo>
                  <a:lnTo>
                    <a:pt x="114" y="43"/>
                  </a:lnTo>
                  <a:lnTo>
                    <a:pt x="114" y="121"/>
                  </a:lnTo>
                  <a:lnTo>
                    <a:pt x="149" y="121"/>
                  </a:lnTo>
                  <a:lnTo>
                    <a:pt x="229" y="121"/>
                  </a:lnTo>
                  <a:lnTo>
                    <a:pt x="229" y="43"/>
                  </a:lnTo>
                  <a:lnTo>
                    <a:pt x="170" y="43"/>
                  </a:lnTo>
                  <a:lnTo>
                    <a:pt x="170" y="0"/>
                  </a:lnTo>
                  <a:close/>
                  <a:moveTo>
                    <a:pt x="114" y="0"/>
                  </a:moveTo>
                  <a:lnTo>
                    <a:pt x="57" y="0"/>
                  </a:lnTo>
                  <a:lnTo>
                    <a:pt x="57" y="43"/>
                  </a:lnTo>
                  <a:lnTo>
                    <a:pt x="0" y="43"/>
                  </a:lnTo>
                  <a:lnTo>
                    <a:pt x="0" y="121"/>
                  </a:lnTo>
                  <a:lnTo>
                    <a:pt x="78" y="121"/>
                  </a:lnTo>
                  <a:lnTo>
                    <a:pt x="114" y="121"/>
                  </a:lnTo>
                  <a:lnTo>
                    <a:pt x="114" y="43"/>
                  </a:lnTo>
                  <a:lnTo>
                    <a:pt x="78" y="43"/>
                  </a:lnTo>
                  <a:lnTo>
                    <a:pt x="78" y="43"/>
                  </a:lnTo>
                  <a:lnTo>
                    <a:pt x="78" y="19"/>
                  </a:lnTo>
                  <a:lnTo>
                    <a:pt x="114" y="19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Freeform 32"/>
          <p:cNvSpPr>
            <a:spLocks/>
          </p:cNvSpPr>
          <p:nvPr/>
        </p:nvSpPr>
        <p:spPr bwMode="auto">
          <a:xfrm>
            <a:off x="7361264" y="1822878"/>
            <a:ext cx="915558" cy="376064"/>
          </a:xfrm>
          <a:custGeom>
            <a:avLst/>
            <a:gdLst>
              <a:gd name="T0" fmla="*/ 333 w 441"/>
              <a:gd name="T1" fmla="*/ 102 h 181"/>
              <a:gd name="T2" fmla="*/ 356 w 441"/>
              <a:gd name="T3" fmla="*/ 181 h 181"/>
              <a:gd name="T4" fmla="*/ 217 w 441"/>
              <a:gd name="T5" fmla="*/ 102 h 181"/>
              <a:gd name="T6" fmla="*/ 30 w 441"/>
              <a:gd name="T7" fmla="*/ 52 h 181"/>
              <a:gd name="T8" fmla="*/ 170 w 441"/>
              <a:gd name="T9" fmla="*/ 0 h 181"/>
              <a:gd name="T10" fmla="*/ 417 w 441"/>
              <a:gd name="T11" fmla="*/ 52 h 181"/>
              <a:gd name="T12" fmla="*/ 333 w 441"/>
              <a:gd name="T13" fmla="*/ 10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181">
                <a:moveTo>
                  <a:pt x="333" y="102"/>
                </a:moveTo>
                <a:cubicBezTo>
                  <a:pt x="356" y="181"/>
                  <a:pt x="356" y="181"/>
                  <a:pt x="356" y="181"/>
                </a:cubicBezTo>
                <a:cubicBezTo>
                  <a:pt x="217" y="102"/>
                  <a:pt x="217" y="102"/>
                  <a:pt x="217" y="102"/>
                </a:cubicBezTo>
                <a:cubicBezTo>
                  <a:pt x="132" y="95"/>
                  <a:pt x="54" y="76"/>
                  <a:pt x="30" y="52"/>
                </a:cubicBezTo>
                <a:cubicBezTo>
                  <a:pt x="0" y="23"/>
                  <a:pt x="63" y="0"/>
                  <a:pt x="170" y="0"/>
                </a:cubicBezTo>
                <a:cubicBezTo>
                  <a:pt x="277" y="0"/>
                  <a:pt x="387" y="23"/>
                  <a:pt x="417" y="52"/>
                </a:cubicBezTo>
                <a:cubicBezTo>
                  <a:pt x="441" y="76"/>
                  <a:pt x="405" y="95"/>
                  <a:pt x="333" y="102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36"/>
          <p:cNvSpPr>
            <a:spLocks/>
          </p:cNvSpPr>
          <p:nvPr/>
        </p:nvSpPr>
        <p:spPr bwMode="auto">
          <a:xfrm>
            <a:off x="6096000" y="2524924"/>
            <a:ext cx="1098319" cy="424391"/>
          </a:xfrm>
          <a:custGeom>
            <a:avLst/>
            <a:gdLst>
              <a:gd name="T0" fmla="*/ 393 w 529"/>
              <a:gd name="T1" fmla="*/ 116 h 204"/>
              <a:gd name="T2" fmla="*/ 408 w 529"/>
              <a:gd name="T3" fmla="*/ 204 h 204"/>
              <a:gd name="T4" fmla="*/ 251 w 529"/>
              <a:gd name="T5" fmla="*/ 116 h 204"/>
              <a:gd name="T6" fmla="*/ 31 w 529"/>
              <a:gd name="T7" fmla="*/ 59 h 204"/>
              <a:gd name="T8" fmla="*/ 210 w 529"/>
              <a:gd name="T9" fmla="*/ 0 h 204"/>
              <a:gd name="T10" fmla="*/ 503 w 529"/>
              <a:gd name="T11" fmla="*/ 59 h 204"/>
              <a:gd name="T12" fmla="*/ 393 w 529"/>
              <a:gd name="T13" fmla="*/ 116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9" h="204">
                <a:moveTo>
                  <a:pt x="393" y="116"/>
                </a:moveTo>
                <a:cubicBezTo>
                  <a:pt x="408" y="204"/>
                  <a:pt x="408" y="204"/>
                  <a:pt x="408" y="204"/>
                </a:cubicBezTo>
                <a:cubicBezTo>
                  <a:pt x="251" y="116"/>
                  <a:pt x="251" y="116"/>
                  <a:pt x="251" y="116"/>
                </a:cubicBezTo>
                <a:cubicBezTo>
                  <a:pt x="148" y="108"/>
                  <a:pt x="57" y="86"/>
                  <a:pt x="31" y="59"/>
                </a:cubicBezTo>
                <a:cubicBezTo>
                  <a:pt x="0" y="27"/>
                  <a:pt x="80" y="0"/>
                  <a:pt x="210" y="0"/>
                </a:cubicBezTo>
                <a:cubicBezTo>
                  <a:pt x="340" y="0"/>
                  <a:pt x="472" y="27"/>
                  <a:pt x="503" y="59"/>
                </a:cubicBezTo>
                <a:cubicBezTo>
                  <a:pt x="529" y="86"/>
                  <a:pt x="481" y="108"/>
                  <a:pt x="393" y="116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0" name="Freeform 40"/>
          <p:cNvSpPr>
            <a:spLocks noEditPoints="1"/>
          </p:cNvSpPr>
          <p:nvPr/>
        </p:nvSpPr>
        <p:spPr bwMode="auto">
          <a:xfrm>
            <a:off x="7140721" y="2203336"/>
            <a:ext cx="182760" cy="184517"/>
          </a:xfrm>
          <a:custGeom>
            <a:avLst/>
            <a:gdLst>
              <a:gd name="T0" fmla="*/ 66 w 88"/>
              <a:gd name="T1" fmla="*/ 83 h 89"/>
              <a:gd name="T2" fmla="*/ 82 w 88"/>
              <a:gd name="T3" fmla="*/ 67 h 89"/>
              <a:gd name="T4" fmla="*/ 87 w 88"/>
              <a:gd name="T5" fmla="*/ 53 h 89"/>
              <a:gd name="T6" fmla="*/ 87 w 88"/>
              <a:gd name="T7" fmla="*/ 36 h 89"/>
              <a:gd name="T8" fmla="*/ 82 w 88"/>
              <a:gd name="T9" fmla="*/ 22 h 89"/>
              <a:gd name="T10" fmla="*/ 66 w 88"/>
              <a:gd name="T11" fmla="*/ 6 h 89"/>
              <a:gd name="T12" fmla="*/ 60 w 88"/>
              <a:gd name="T13" fmla="*/ 3 h 89"/>
              <a:gd name="T14" fmla="*/ 47 w 88"/>
              <a:gd name="T15" fmla="*/ 0 h 89"/>
              <a:gd name="T16" fmla="*/ 49 w 88"/>
              <a:gd name="T17" fmla="*/ 5 h 89"/>
              <a:gd name="T18" fmla="*/ 54 w 88"/>
              <a:gd name="T19" fmla="*/ 5 h 89"/>
              <a:gd name="T20" fmla="*/ 59 w 88"/>
              <a:gd name="T21" fmla="*/ 6 h 89"/>
              <a:gd name="T22" fmla="*/ 58 w 88"/>
              <a:gd name="T23" fmla="*/ 7 h 89"/>
              <a:gd name="T24" fmla="*/ 51 w 88"/>
              <a:gd name="T25" fmla="*/ 10 h 89"/>
              <a:gd name="T26" fmla="*/ 52 w 88"/>
              <a:gd name="T27" fmla="*/ 14 h 89"/>
              <a:gd name="T28" fmla="*/ 56 w 88"/>
              <a:gd name="T29" fmla="*/ 17 h 89"/>
              <a:gd name="T30" fmla="*/ 62 w 88"/>
              <a:gd name="T31" fmla="*/ 9 h 89"/>
              <a:gd name="T32" fmla="*/ 67 w 88"/>
              <a:gd name="T33" fmla="*/ 10 h 89"/>
              <a:gd name="T34" fmla="*/ 71 w 88"/>
              <a:gd name="T35" fmla="*/ 12 h 89"/>
              <a:gd name="T36" fmla="*/ 73 w 88"/>
              <a:gd name="T37" fmla="*/ 18 h 89"/>
              <a:gd name="T38" fmla="*/ 71 w 88"/>
              <a:gd name="T39" fmla="*/ 21 h 89"/>
              <a:gd name="T40" fmla="*/ 69 w 88"/>
              <a:gd name="T41" fmla="*/ 19 h 89"/>
              <a:gd name="T42" fmla="*/ 63 w 88"/>
              <a:gd name="T43" fmla="*/ 20 h 89"/>
              <a:gd name="T44" fmla="*/ 67 w 88"/>
              <a:gd name="T45" fmla="*/ 22 h 89"/>
              <a:gd name="T46" fmla="*/ 58 w 88"/>
              <a:gd name="T47" fmla="*/ 26 h 89"/>
              <a:gd name="T48" fmla="*/ 53 w 88"/>
              <a:gd name="T49" fmla="*/ 29 h 89"/>
              <a:gd name="T50" fmla="*/ 48 w 88"/>
              <a:gd name="T51" fmla="*/ 34 h 89"/>
              <a:gd name="T52" fmla="*/ 51 w 88"/>
              <a:gd name="T53" fmla="*/ 53 h 89"/>
              <a:gd name="T54" fmla="*/ 56 w 88"/>
              <a:gd name="T55" fmla="*/ 54 h 89"/>
              <a:gd name="T56" fmla="*/ 61 w 88"/>
              <a:gd name="T57" fmla="*/ 56 h 89"/>
              <a:gd name="T58" fmla="*/ 69 w 88"/>
              <a:gd name="T59" fmla="*/ 60 h 89"/>
              <a:gd name="T60" fmla="*/ 73 w 88"/>
              <a:gd name="T61" fmla="*/ 64 h 89"/>
              <a:gd name="T62" fmla="*/ 80 w 88"/>
              <a:gd name="T63" fmla="*/ 67 h 89"/>
              <a:gd name="T64" fmla="*/ 50 w 88"/>
              <a:gd name="T65" fmla="*/ 78 h 89"/>
              <a:gd name="T66" fmla="*/ 0 w 88"/>
              <a:gd name="T67" fmla="*/ 38 h 89"/>
              <a:gd name="T68" fmla="*/ 1 w 88"/>
              <a:gd name="T69" fmla="*/ 56 h 89"/>
              <a:gd name="T70" fmla="*/ 9 w 88"/>
              <a:gd name="T71" fmla="*/ 72 h 89"/>
              <a:gd name="T72" fmla="*/ 28 w 88"/>
              <a:gd name="T73" fmla="*/ 86 h 89"/>
              <a:gd name="T74" fmla="*/ 45 w 88"/>
              <a:gd name="T75" fmla="*/ 71 h 89"/>
              <a:gd name="T76" fmla="*/ 43 w 88"/>
              <a:gd name="T77" fmla="*/ 63 h 89"/>
              <a:gd name="T78" fmla="*/ 45 w 88"/>
              <a:gd name="T79" fmla="*/ 57 h 89"/>
              <a:gd name="T80" fmla="*/ 40 w 88"/>
              <a:gd name="T81" fmla="*/ 55 h 89"/>
              <a:gd name="T82" fmla="*/ 34 w 88"/>
              <a:gd name="T83" fmla="*/ 51 h 89"/>
              <a:gd name="T84" fmla="*/ 25 w 88"/>
              <a:gd name="T85" fmla="*/ 47 h 89"/>
              <a:gd name="T86" fmla="*/ 21 w 88"/>
              <a:gd name="T87" fmla="*/ 40 h 89"/>
              <a:gd name="T88" fmla="*/ 19 w 88"/>
              <a:gd name="T89" fmla="*/ 39 h 89"/>
              <a:gd name="T90" fmla="*/ 19 w 88"/>
              <a:gd name="T91" fmla="*/ 40 h 89"/>
              <a:gd name="T92" fmla="*/ 16 w 88"/>
              <a:gd name="T93" fmla="*/ 33 h 89"/>
              <a:gd name="T94" fmla="*/ 16 w 88"/>
              <a:gd name="T95" fmla="*/ 26 h 89"/>
              <a:gd name="T96" fmla="*/ 19 w 88"/>
              <a:gd name="T97" fmla="*/ 18 h 89"/>
              <a:gd name="T98" fmla="*/ 18 w 88"/>
              <a:gd name="T99" fmla="*/ 13 h 89"/>
              <a:gd name="T100" fmla="*/ 39 w 88"/>
              <a:gd name="T101" fmla="*/ 3 h 89"/>
              <a:gd name="T102" fmla="*/ 47 w 88"/>
              <a:gd name="T103" fmla="*/ 0 h 89"/>
              <a:gd name="T104" fmla="*/ 27 w 88"/>
              <a:gd name="T105" fmla="*/ 3 h 89"/>
              <a:gd name="T106" fmla="*/ 13 w 88"/>
              <a:gd name="T107" fmla="*/ 13 h 89"/>
              <a:gd name="T108" fmla="*/ 3 w 88"/>
              <a:gd name="T109" fmla="*/ 28 h 89"/>
              <a:gd name="T110" fmla="*/ 47 w 88"/>
              <a:gd name="T111" fmla="*/ 56 h 89"/>
              <a:gd name="T112" fmla="*/ 40 w 88"/>
              <a:gd name="T113" fmla="*/ 49 h 89"/>
              <a:gd name="T114" fmla="*/ 39 w 88"/>
              <a:gd name="T115" fmla="*/ 45 h 89"/>
              <a:gd name="T116" fmla="*/ 31 w 88"/>
              <a:gd name="T117" fmla="*/ 46 h 89"/>
              <a:gd name="T118" fmla="*/ 35 w 88"/>
              <a:gd name="T119" fmla="*/ 37 h 89"/>
              <a:gd name="T120" fmla="*/ 43 w 88"/>
              <a:gd name="T121" fmla="*/ 37 h 89"/>
              <a:gd name="T122" fmla="*/ 46 w 88"/>
              <a:gd name="T123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8" h="89">
                <a:moveTo>
                  <a:pt x="47" y="89"/>
                </a:moveTo>
                <a:cubicBezTo>
                  <a:pt x="49" y="89"/>
                  <a:pt x="52" y="88"/>
                  <a:pt x="54" y="88"/>
                </a:cubicBezTo>
                <a:cubicBezTo>
                  <a:pt x="55" y="87"/>
                  <a:pt x="57" y="87"/>
                  <a:pt x="58" y="86"/>
                </a:cubicBezTo>
                <a:cubicBezTo>
                  <a:pt x="59" y="86"/>
                  <a:pt x="59" y="86"/>
                  <a:pt x="60" y="86"/>
                </a:cubicBezTo>
                <a:cubicBezTo>
                  <a:pt x="61" y="85"/>
                  <a:pt x="63" y="85"/>
                  <a:pt x="64" y="84"/>
                </a:cubicBezTo>
                <a:cubicBezTo>
                  <a:pt x="65" y="84"/>
                  <a:pt x="65" y="83"/>
                  <a:pt x="66" y="83"/>
                </a:cubicBezTo>
                <a:cubicBezTo>
                  <a:pt x="69" y="81"/>
                  <a:pt x="71" y="79"/>
                  <a:pt x="74" y="77"/>
                </a:cubicBezTo>
                <a:cubicBezTo>
                  <a:pt x="74" y="77"/>
                  <a:pt x="75" y="76"/>
                  <a:pt x="75" y="76"/>
                </a:cubicBezTo>
                <a:cubicBezTo>
                  <a:pt x="76" y="75"/>
                  <a:pt x="76" y="75"/>
                  <a:pt x="77" y="74"/>
                </a:cubicBezTo>
                <a:cubicBezTo>
                  <a:pt x="77" y="73"/>
                  <a:pt x="78" y="73"/>
                  <a:pt x="79" y="72"/>
                </a:cubicBezTo>
                <a:cubicBezTo>
                  <a:pt x="80" y="71"/>
                  <a:pt x="81" y="69"/>
                  <a:pt x="82" y="68"/>
                </a:cubicBezTo>
                <a:cubicBezTo>
                  <a:pt x="82" y="67"/>
                  <a:pt x="82" y="67"/>
                  <a:pt x="82" y="67"/>
                </a:cubicBezTo>
                <a:cubicBezTo>
                  <a:pt x="83" y="66"/>
                  <a:pt x="83" y="65"/>
                  <a:pt x="83" y="65"/>
                </a:cubicBezTo>
                <a:cubicBezTo>
                  <a:pt x="84" y="64"/>
                  <a:pt x="84" y="64"/>
                  <a:pt x="84" y="64"/>
                </a:cubicBezTo>
                <a:cubicBezTo>
                  <a:pt x="84" y="63"/>
                  <a:pt x="84" y="62"/>
                  <a:pt x="85" y="62"/>
                </a:cubicBezTo>
                <a:cubicBezTo>
                  <a:pt x="85" y="61"/>
                  <a:pt x="85" y="60"/>
                  <a:pt x="86" y="60"/>
                </a:cubicBezTo>
                <a:cubicBezTo>
                  <a:pt x="86" y="58"/>
                  <a:pt x="86" y="57"/>
                  <a:pt x="87" y="56"/>
                </a:cubicBezTo>
                <a:cubicBezTo>
                  <a:pt x="87" y="55"/>
                  <a:pt x="87" y="54"/>
                  <a:pt x="87" y="53"/>
                </a:cubicBezTo>
                <a:cubicBezTo>
                  <a:pt x="87" y="53"/>
                  <a:pt x="88" y="52"/>
                  <a:pt x="88" y="51"/>
                </a:cubicBezTo>
                <a:cubicBezTo>
                  <a:pt x="88" y="50"/>
                  <a:pt x="88" y="50"/>
                  <a:pt x="88" y="49"/>
                </a:cubicBezTo>
                <a:cubicBezTo>
                  <a:pt x="88" y="47"/>
                  <a:pt x="88" y="46"/>
                  <a:pt x="88" y="44"/>
                </a:cubicBezTo>
                <a:cubicBezTo>
                  <a:pt x="88" y="43"/>
                  <a:pt x="88" y="41"/>
                  <a:pt x="88" y="40"/>
                </a:cubicBezTo>
                <a:cubicBezTo>
                  <a:pt x="88" y="39"/>
                  <a:pt x="88" y="38"/>
                  <a:pt x="88" y="38"/>
                </a:cubicBezTo>
                <a:cubicBezTo>
                  <a:pt x="88" y="37"/>
                  <a:pt x="87" y="36"/>
                  <a:pt x="87" y="36"/>
                </a:cubicBezTo>
                <a:cubicBezTo>
                  <a:pt x="87" y="35"/>
                  <a:pt x="87" y="34"/>
                  <a:pt x="87" y="33"/>
                </a:cubicBezTo>
                <a:cubicBezTo>
                  <a:pt x="86" y="32"/>
                  <a:pt x="86" y="31"/>
                  <a:pt x="86" y="29"/>
                </a:cubicBezTo>
                <a:cubicBezTo>
                  <a:pt x="85" y="29"/>
                  <a:pt x="85" y="29"/>
                  <a:pt x="85" y="28"/>
                </a:cubicBezTo>
                <a:cubicBezTo>
                  <a:pt x="85" y="27"/>
                  <a:pt x="84" y="26"/>
                  <a:pt x="84" y="25"/>
                </a:cubicBezTo>
                <a:cubicBezTo>
                  <a:pt x="84" y="25"/>
                  <a:pt x="84" y="25"/>
                  <a:pt x="83" y="24"/>
                </a:cubicBezTo>
                <a:cubicBezTo>
                  <a:pt x="83" y="24"/>
                  <a:pt x="83" y="23"/>
                  <a:pt x="82" y="22"/>
                </a:cubicBezTo>
                <a:cubicBezTo>
                  <a:pt x="81" y="21"/>
                  <a:pt x="80" y="19"/>
                  <a:pt x="79" y="17"/>
                </a:cubicBezTo>
                <a:cubicBezTo>
                  <a:pt x="78" y="16"/>
                  <a:pt x="77" y="15"/>
                  <a:pt x="77" y="15"/>
                </a:cubicBezTo>
                <a:cubicBezTo>
                  <a:pt x="76" y="14"/>
                  <a:pt x="76" y="14"/>
                  <a:pt x="75" y="13"/>
                </a:cubicBezTo>
                <a:cubicBezTo>
                  <a:pt x="75" y="13"/>
                  <a:pt x="74" y="12"/>
                  <a:pt x="74" y="12"/>
                </a:cubicBezTo>
                <a:cubicBezTo>
                  <a:pt x="73" y="11"/>
                  <a:pt x="72" y="10"/>
                  <a:pt x="71" y="9"/>
                </a:cubicBezTo>
                <a:cubicBezTo>
                  <a:pt x="69" y="8"/>
                  <a:pt x="68" y="7"/>
                  <a:pt x="66" y="6"/>
                </a:cubicBezTo>
                <a:cubicBezTo>
                  <a:pt x="65" y="6"/>
                  <a:pt x="65" y="5"/>
                  <a:pt x="64" y="5"/>
                </a:cubicBezTo>
                <a:cubicBezTo>
                  <a:pt x="64" y="5"/>
                  <a:pt x="64" y="5"/>
                  <a:pt x="63" y="5"/>
                </a:cubicBezTo>
                <a:cubicBezTo>
                  <a:pt x="63" y="4"/>
                  <a:pt x="63" y="4"/>
                  <a:pt x="62" y="4"/>
                </a:cubicBezTo>
                <a:cubicBezTo>
                  <a:pt x="62" y="4"/>
                  <a:pt x="62" y="4"/>
                  <a:pt x="62" y="4"/>
                </a:cubicBezTo>
                <a:cubicBezTo>
                  <a:pt x="61" y="4"/>
                  <a:pt x="61" y="3"/>
                  <a:pt x="60" y="3"/>
                </a:cubicBezTo>
                <a:cubicBezTo>
                  <a:pt x="60" y="3"/>
                  <a:pt x="60" y="3"/>
                  <a:pt x="60" y="3"/>
                </a:cubicBezTo>
                <a:cubicBezTo>
                  <a:pt x="60" y="3"/>
                  <a:pt x="59" y="3"/>
                  <a:pt x="58" y="3"/>
                </a:cubicBezTo>
                <a:cubicBezTo>
                  <a:pt x="58" y="3"/>
                  <a:pt x="58" y="2"/>
                  <a:pt x="58" y="2"/>
                </a:cubicBezTo>
                <a:cubicBezTo>
                  <a:pt x="57" y="2"/>
                  <a:pt x="55" y="2"/>
                  <a:pt x="54" y="1"/>
                </a:cubicBezTo>
                <a:cubicBezTo>
                  <a:pt x="54" y="1"/>
                  <a:pt x="53" y="1"/>
                  <a:pt x="53" y="1"/>
                </a:cubicBezTo>
                <a:cubicBezTo>
                  <a:pt x="53" y="1"/>
                  <a:pt x="52" y="1"/>
                  <a:pt x="52" y="1"/>
                </a:cubicBezTo>
                <a:cubicBezTo>
                  <a:pt x="50" y="1"/>
                  <a:pt x="49" y="0"/>
                  <a:pt x="47" y="0"/>
                </a:cubicBezTo>
                <a:cubicBezTo>
                  <a:pt x="47" y="3"/>
                  <a:pt x="47" y="3"/>
                  <a:pt x="47" y="3"/>
                </a:cubicBezTo>
                <a:cubicBezTo>
                  <a:pt x="49" y="3"/>
                  <a:pt x="51" y="3"/>
                  <a:pt x="52" y="3"/>
                </a:cubicBezTo>
                <a:cubicBezTo>
                  <a:pt x="52" y="4"/>
                  <a:pt x="52" y="3"/>
                  <a:pt x="51" y="4"/>
                </a:cubicBezTo>
                <a:cubicBezTo>
                  <a:pt x="51" y="4"/>
                  <a:pt x="51" y="4"/>
                  <a:pt x="51" y="4"/>
                </a:cubicBezTo>
                <a:cubicBezTo>
                  <a:pt x="50" y="4"/>
                  <a:pt x="49" y="4"/>
                  <a:pt x="48" y="4"/>
                </a:cubicBezTo>
                <a:cubicBezTo>
                  <a:pt x="48" y="4"/>
                  <a:pt x="49" y="4"/>
                  <a:pt x="49" y="5"/>
                </a:cubicBezTo>
                <a:cubicBezTo>
                  <a:pt x="50" y="5"/>
                  <a:pt x="50" y="5"/>
                  <a:pt x="51" y="5"/>
                </a:cubicBezTo>
                <a:cubicBezTo>
                  <a:pt x="52" y="5"/>
                  <a:pt x="52" y="5"/>
                  <a:pt x="53" y="5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4"/>
                  <a:pt x="53" y="4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4" y="4"/>
                  <a:pt x="54" y="5"/>
                </a:cubicBezTo>
                <a:cubicBezTo>
                  <a:pt x="55" y="5"/>
                  <a:pt x="55" y="5"/>
                  <a:pt x="56" y="4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4"/>
                  <a:pt x="57" y="5"/>
                  <a:pt x="58" y="5"/>
                </a:cubicBezTo>
                <a:cubicBezTo>
                  <a:pt x="59" y="5"/>
                  <a:pt x="60" y="6"/>
                  <a:pt x="61" y="6"/>
                </a:cubicBezTo>
                <a:cubicBezTo>
                  <a:pt x="61" y="6"/>
                  <a:pt x="60" y="6"/>
                  <a:pt x="60" y="6"/>
                </a:cubicBezTo>
                <a:cubicBezTo>
                  <a:pt x="60" y="6"/>
                  <a:pt x="60" y="6"/>
                  <a:pt x="59" y="6"/>
                </a:cubicBezTo>
                <a:cubicBezTo>
                  <a:pt x="59" y="6"/>
                  <a:pt x="60" y="7"/>
                  <a:pt x="60" y="7"/>
                </a:cubicBezTo>
                <a:cubicBezTo>
                  <a:pt x="61" y="7"/>
                  <a:pt x="61" y="7"/>
                  <a:pt x="61" y="8"/>
                </a:cubicBezTo>
                <a:cubicBezTo>
                  <a:pt x="61" y="9"/>
                  <a:pt x="60" y="8"/>
                  <a:pt x="60" y="8"/>
                </a:cubicBezTo>
                <a:cubicBezTo>
                  <a:pt x="59" y="8"/>
                  <a:pt x="58" y="9"/>
                  <a:pt x="57" y="8"/>
                </a:cubicBezTo>
                <a:cubicBezTo>
                  <a:pt x="57" y="7"/>
                  <a:pt x="58" y="7"/>
                  <a:pt x="58" y="7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7" y="7"/>
                  <a:pt x="57" y="7"/>
                </a:cubicBezTo>
                <a:cubicBezTo>
                  <a:pt x="57" y="7"/>
                  <a:pt x="57" y="8"/>
                  <a:pt x="56" y="8"/>
                </a:cubicBezTo>
                <a:cubicBezTo>
                  <a:pt x="56" y="8"/>
                  <a:pt x="56" y="8"/>
                  <a:pt x="55" y="8"/>
                </a:cubicBezTo>
                <a:cubicBezTo>
                  <a:pt x="55" y="8"/>
                  <a:pt x="54" y="8"/>
                  <a:pt x="54" y="9"/>
                </a:cubicBezTo>
                <a:cubicBezTo>
                  <a:pt x="53" y="9"/>
                  <a:pt x="53" y="9"/>
                  <a:pt x="53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0" y="10"/>
                  <a:pt x="50" y="10"/>
                  <a:pt x="49" y="11"/>
                </a:cubicBezTo>
                <a:cubicBezTo>
                  <a:pt x="49" y="11"/>
                  <a:pt x="49" y="11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3"/>
                  <a:pt x="50" y="13"/>
                  <a:pt x="50" y="13"/>
                </a:cubicBezTo>
                <a:cubicBezTo>
                  <a:pt x="51" y="13"/>
                  <a:pt x="51" y="14"/>
                  <a:pt x="52" y="14"/>
                </a:cubicBezTo>
                <a:cubicBezTo>
                  <a:pt x="52" y="14"/>
                  <a:pt x="53" y="15"/>
                  <a:pt x="53" y="15"/>
                </a:cubicBezTo>
                <a:cubicBezTo>
                  <a:pt x="54" y="15"/>
                  <a:pt x="55" y="15"/>
                  <a:pt x="55" y="15"/>
                </a:cubicBezTo>
                <a:cubicBezTo>
                  <a:pt x="55" y="16"/>
                  <a:pt x="54" y="16"/>
                  <a:pt x="54" y="16"/>
                </a:cubicBezTo>
                <a:cubicBezTo>
                  <a:pt x="55" y="17"/>
                  <a:pt x="54" y="17"/>
                  <a:pt x="54" y="17"/>
                </a:cubicBezTo>
                <a:cubicBezTo>
                  <a:pt x="54" y="18"/>
                  <a:pt x="54" y="18"/>
                  <a:pt x="55" y="18"/>
                </a:cubicBezTo>
                <a:cubicBezTo>
                  <a:pt x="55" y="18"/>
                  <a:pt x="56" y="18"/>
                  <a:pt x="56" y="17"/>
                </a:cubicBezTo>
                <a:cubicBezTo>
                  <a:pt x="56" y="17"/>
                  <a:pt x="56" y="16"/>
                  <a:pt x="57" y="15"/>
                </a:cubicBezTo>
                <a:cubicBezTo>
                  <a:pt x="59" y="15"/>
                  <a:pt x="61" y="14"/>
                  <a:pt x="61" y="12"/>
                </a:cubicBezTo>
                <a:cubicBezTo>
                  <a:pt x="61" y="12"/>
                  <a:pt x="61" y="12"/>
                  <a:pt x="61" y="11"/>
                </a:cubicBezTo>
                <a:cubicBezTo>
                  <a:pt x="61" y="11"/>
                  <a:pt x="61" y="11"/>
                  <a:pt x="61" y="10"/>
                </a:cubicBezTo>
                <a:cubicBezTo>
                  <a:pt x="61" y="10"/>
                  <a:pt x="62" y="10"/>
                  <a:pt x="62" y="10"/>
                </a:cubicBezTo>
                <a:cubicBezTo>
                  <a:pt x="62" y="9"/>
                  <a:pt x="62" y="9"/>
                  <a:pt x="62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9"/>
                  <a:pt x="64" y="9"/>
                  <a:pt x="64" y="9"/>
                </a:cubicBezTo>
                <a:cubicBezTo>
                  <a:pt x="65" y="9"/>
                  <a:pt x="65" y="9"/>
                  <a:pt x="65" y="9"/>
                </a:cubicBezTo>
                <a:cubicBezTo>
                  <a:pt x="66" y="9"/>
                  <a:pt x="66" y="10"/>
                  <a:pt x="66" y="10"/>
                </a:cubicBezTo>
                <a:cubicBezTo>
                  <a:pt x="66" y="10"/>
                  <a:pt x="67" y="10"/>
                  <a:pt x="67" y="10"/>
                </a:cubicBezTo>
                <a:cubicBezTo>
                  <a:pt x="67" y="11"/>
                  <a:pt x="66" y="11"/>
                  <a:pt x="66" y="11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2"/>
                  <a:pt x="67" y="12"/>
                  <a:pt x="67" y="12"/>
                </a:cubicBezTo>
                <a:cubicBezTo>
                  <a:pt x="68" y="12"/>
                  <a:pt x="68" y="12"/>
                  <a:pt x="68" y="12"/>
                </a:cubicBezTo>
                <a:cubicBezTo>
                  <a:pt x="69" y="12"/>
                  <a:pt x="69" y="11"/>
                  <a:pt x="69" y="11"/>
                </a:cubicBezTo>
                <a:cubicBezTo>
                  <a:pt x="70" y="11"/>
                  <a:pt x="70" y="12"/>
                  <a:pt x="71" y="12"/>
                </a:cubicBezTo>
                <a:cubicBezTo>
                  <a:pt x="71" y="12"/>
                  <a:pt x="71" y="13"/>
                  <a:pt x="71" y="13"/>
                </a:cubicBezTo>
                <a:cubicBezTo>
                  <a:pt x="71" y="13"/>
                  <a:pt x="71" y="14"/>
                  <a:pt x="71" y="14"/>
                </a:cubicBezTo>
                <a:cubicBezTo>
                  <a:pt x="71" y="15"/>
                  <a:pt x="72" y="15"/>
                  <a:pt x="72" y="15"/>
                </a:cubicBezTo>
                <a:cubicBezTo>
                  <a:pt x="73" y="15"/>
                  <a:pt x="73" y="16"/>
                  <a:pt x="73" y="16"/>
                </a:cubicBezTo>
                <a:cubicBezTo>
                  <a:pt x="73" y="16"/>
                  <a:pt x="73" y="16"/>
                  <a:pt x="73" y="17"/>
                </a:cubicBezTo>
                <a:cubicBezTo>
                  <a:pt x="73" y="17"/>
                  <a:pt x="73" y="17"/>
                  <a:pt x="73" y="18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20"/>
                  <a:pt x="73" y="19"/>
                  <a:pt x="73" y="20"/>
                </a:cubicBezTo>
                <a:cubicBezTo>
                  <a:pt x="74" y="20"/>
                  <a:pt x="73" y="20"/>
                  <a:pt x="73" y="21"/>
                </a:cubicBezTo>
                <a:cubicBezTo>
                  <a:pt x="74" y="21"/>
                  <a:pt x="74" y="22"/>
                  <a:pt x="73" y="22"/>
                </a:cubicBezTo>
                <a:cubicBezTo>
                  <a:pt x="73" y="22"/>
                  <a:pt x="73" y="22"/>
                  <a:pt x="72" y="22"/>
                </a:cubicBezTo>
                <a:cubicBezTo>
                  <a:pt x="72" y="22"/>
                  <a:pt x="72" y="22"/>
                  <a:pt x="71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0" y="21"/>
                  <a:pt x="69" y="21"/>
                  <a:pt x="69" y="21"/>
                </a:cubicBezTo>
                <a:cubicBezTo>
                  <a:pt x="70" y="20"/>
                  <a:pt x="70" y="20"/>
                  <a:pt x="71" y="19"/>
                </a:cubicBezTo>
                <a:cubicBezTo>
                  <a:pt x="71" y="19"/>
                  <a:pt x="72" y="19"/>
                  <a:pt x="72" y="18"/>
                </a:cubicBezTo>
                <a:cubicBezTo>
                  <a:pt x="71" y="18"/>
                  <a:pt x="71" y="18"/>
                  <a:pt x="70" y="18"/>
                </a:cubicBezTo>
                <a:cubicBezTo>
                  <a:pt x="70" y="19"/>
                  <a:pt x="69" y="19"/>
                  <a:pt x="69" y="19"/>
                </a:cubicBezTo>
                <a:cubicBezTo>
                  <a:pt x="68" y="19"/>
                  <a:pt x="67" y="19"/>
                  <a:pt x="67" y="19"/>
                </a:cubicBezTo>
                <a:cubicBezTo>
                  <a:pt x="66" y="20"/>
                  <a:pt x="67" y="19"/>
                  <a:pt x="67" y="20"/>
                </a:cubicBezTo>
                <a:cubicBezTo>
                  <a:pt x="67" y="20"/>
                  <a:pt x="67" y="20"/>
                  <a:pt x="66" y="20"/>
                </a:cubicBezTo>
                <a:cubicBezTo>
                  <a:pt x="66" y="20"/>
                  <a:pt x="66" y="19"/>
                  <a:pt x="66" y="19"/>
                </a:cubicBezTo>
                <a:cubicBezTo>
                  <a:pt x="66" y="19"/>
                  <a:pt x="65" y="19"/>
                  <a:pt x="64" y="19"/>
                </a:cubicBezTo>
                <a:cubicBezTo>
                  <a:pt x="64" y="19"/>
                  <a:pt x="64" y="19"/>
                  <a:pt x="63" y="20"/>
                </a:cubicBezTo>
                <a:cubicBezTo>
                  <a:pt x="64" y="20"/>
                  <a:pt x="65" y="20"/>
                  <a:pt x="65" y="20"/>
                </a:cubicBezTo>
                <a:cubicBezTo>
                  <a:pt x="65" y="21"/>
                  <a:pt x="64" y="21"/>
                  <a:pt x="64" y="22"/>
                </a:cubicBezTo>
                <a:cubicBezTo>
                  <a:pt x="64" y="22"/>
                  <a:pt x="65" y="23"/>
                  <a:pt x="65" y="23"/>
                </a:cubicBezTo>
                <a:cubicBezTo>
                  <a:pt x="65" y="23"/>
                  <a:pt x="65" y="23"/>
                  <a:pt x="66" y="23"/>
                </a:cubicBezTo>
                <a:cubicBezTo>
                  <a:pt x="66" y="23"/>
                  <a:pt x="66" y="23"/>
                  <a:pt x="66" y="23"/>
                </a:cubicBezTo>
                <a:cubicBezTo>
                  <a:pt x="67" y="23"/>
                  <a:pt x="67" y="22"/>
                  <a:pt x="67" y="22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4"/>
                  <a:pt x="64" y="24"/>
                  <a:pt x="64" y="24"/>
                </a:cubicBezTo>
                <a:cubicBezTo>
                  <a:pt x="64" y="24"/>
                  <a:pt x="62" y="25"/>
                  <a:pt x="62" y="25"/>
                </a:cubicBezTo>
                <a:cubicBezTo>
                  <a:pt x="62" y="24"/>
                  <a:pt x="63" y="24"/>
                  <a:pt x="63" y="24"/>
                </a:cubicBezTo>
                <a:cubicBezTo>
                  <a:pt x="62" y="23"/>
                  <a:pt x="61" y="24"/>
                  <a:pt x="61" y="24"/>
                </a:cubicBezTo>
                <a:cubicBezTo>
                  <a:pt x="60" y="24"/>
                  <a:pt x="58" y="25"/>
                  <a:pt x="58" y="26"/>
                </a:cubicBezTo>
                <a:cubicBezTo>
                  <a:pt x="58" y="26"/>
                  <a:pt x="58" y="26"/>
                  <a:pt x="58" y="27"/>
                </a:cubicBezTo>
                <a:cubicBezTo>
                  <a:pt x="58" y="27"/>
                  <a:pt x="57" y="27"/>
                  <a:pt x="57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5" y="27"/>
                  <a:pt x="55" y="27"/>
                </a:cubicBezTo>
                <a:cubicBezTo>
                  <a:pt x="55" y="28"/>
                  <a:pt x="55" y="28"/>
                  <a:pt x="54" y="28"/>
                </a:cubicBezTo>
                <a:cubicBezTo>
                  <a:pt x="54" y="29"/>
                  <a:pt x="54" y="29"/>
                  <a:pt x="53" y="29"/>
                </a:cubicBezTo>
                <a:cubicBezTo>
                  <a:pt x="53" y="29"/>
                  <a:pt x="53" y="30"/>
                  <a:pt x="53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0"/>
                  <a:pt x="52" y="31"/>
                  <a:pt x="52" y="32"/>
                </a:cubicBezTo>
                <a:cubicBezTo>
                  <a:pt x="51" y="32"/>
                  <a:pt x="51" y="33"/>
                  <a:pt x="50" y="33"/>
                </a:cubicBezTo>
                <a:cubicBezTo>
                  <a:pt x="50" y="33"/>
                  <a:pt x="49" y="33"/>
                  <a:pt x="49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7" y="34"/>
                  <a:pt x="47" y="35"/>
                  <a:pt x="47" y="35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5"/>
                  <a:pt x="47" y="55"/>
                  <a:pt x="48" y="55"/>
                </a:cubicBezTo>
                <a:cubicBezTo>
                  <a:pt x="48" y="54"/>
                  <a:pt x="48" y="54"/>
                  <a:pt x="48" y="54"/>
                </a:cubicBezTo>
                <a:cubicBezTo>
                  <a:pt x="49" y="53"/>
                  <a:pt x="49" y="53"/>
                  <a:pt x="50" y="53"/>
                </a:cubicBezTo>
                <a:cubicBezTo>
                  <a:pt x="50" y="53"/>
                  <a:pt x="50" y="53"/>
                  <a:pt x="51" y="53"/>
                </a:cubicBezTo>
                <a:cubicBezTo>
                  <a:pt x="51" y="53"/>
                  <a:pt x="51" y="52"/>
                  <a:pt x="51" y="52"/>
                </a:cubicBezTo>
                <a:cubicBezTo>
                  <a:pt x="52" y="53"/>
                  <a:pt x="51" y="53"/>
                  <a:pt x="51" y="53"/>
                </a:cubicBezTo>
                <a:cubicBezTo>
                  <a:pt x="52" y="54"/>
                  <a:pt x="52" y="53"/>
                  <a:pt x="53" y="53"/>
                </a:cubicBezTo>
                <a:cubicBezTo>
                  <a:pt x="53" y="53"/>
                  <a:pt x="53" y="53"/>
                  <a:pt x="54" y="53"/>
                </a:cubicBezTo>
                <a:cubicBezTo>
                  <a:pt x="54" y="53"/>
                  <a:pt x="54" y="54"/>
                  <a:pt x="55" y="54"/>
                </a:cubicBezTo>
                <a:cubicBezTo>
                  <a:pt x="55" y="54"/>
                  <a:pt x="55" y="54"/>
                  <a:pt x="56" y="54"/>
                </a:cubicBezTo>
                <a:cubicBezTo>
                  <a:pt x="56" y="54"/>
                  <a:pt x="56" y="54"/>
                  <a:pt x="57" y="54"/>
                </a:cubicBezTo>
                <a:cubicBezTo>
                  <a:pt x="57" y="54"/>
                  <a:pt x="58" y="54"/>
                  <a:pt x="58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5"/>
                  <a:pt x="60" y="55"/>
                  <a:pt x="60" y="55"/>
                </a:cubicBezTo>
                <a:cubicBezTo>
                  <a:pt x="61" y="55"/>
                  <a:pt x="61" y="55"/>
                  <a:pt x="61" y="56"/>
                </a:cubicBezTo>
                <a:cubicBezTo>
                  <a:pt x="61" y="56"/>
                  <a:pt x="61" y="56"/>
                  <a:pt x="62" y="56"/>
                </a:cubicBezTo>
                <a:cubicBezTo>
                  <a:pt x="62" y="56"/>
                  <a:pt x="62" y="57"/>
                  <a:pt x="63" y="57"/>
                </a:cubicBezTo>
                <a:cubicBezTo>
                  <a:pt x="63" y="58"/>
                  <a:pt x="64" y="58"/>
                  <a:pt x="64" y="58"/>
                </a:cubicBezTo>
                <a:cubicBezTo>
                  <a:pt x="65" y="58"/>
                  <a:pt x="65" y="58"/>
                  <a:pt x="66" y="58"/>
                </a:cubicBezTo>
                <a:cubicBezTo>
                  <a:pt x="67" y="58"/>
                  <a:pt x="67" y="59"/>
                  <a:pt x="68" y="59"/>
                </a:cubicBezTo>
                <a:cubicBezTo>
                  <a:pt x="68" y="59"/>
                  <a:pt x="69" y="60"/>
                  <a:pt x="69" y="60"/>
                </a:cubicBezTo>
                <a:cubicBezTo>
                  <a:pt x="69" y="60"/>
                  <a:pt x="69" y="61"/>
                  <a:pt x="69" y="61"/>
                </a:cubicBezTo>
                <a:cubicBezTo>
                  <a:pt x="69" y="61"/>
                  <a:pt x="70" y="62"/>
                  <a:pt x="70" y="63"/>
                </a:cubicBezTo>
                <a:cubicBezTo>
                  <a:pt x="70" y="63"/>
                  <a:pt x="70" y="63"/>
                  <a:pt x="71" y="63"/>
                </a:cubicBezTo>
                <a:cubicBezTo>
                  <a:pt x="71" y="63"/>
                  <a:pt x="71" y="64"/>
                  <a:pt x="71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4"/>
                  <a:pt x="73" y="64"/>
                  <a:pt x="73" y="64"/>
                </a:cubicBezTo>
                <a:cubicBezTo>
                  <a:pt x="74" y="64"/>
                  <a:pt x="74" y="64"/>
                  <a:pt x="74" y="65"/>
                </a:cubicBezTo>
                <a:cubicBezTo>
                  <a:pt x="74" y="65"/>
                  <a:pt x="74" y="65"/>
                  <a:pt x="75" y="65"/>
                </a:cubicBezTo>
                <a:cubicBezTo>
                  <a:pt x="75" y="66"/>
                  <a:pt x="75" y="65"/>
                  <a:pt x="76" y="65"/>
                </a:cubicBezTo>
                <a:cubicBezTo>
                  <a:pt x="76" y="65"/>
                  <a:pt x="77" y="66"/>
                  <a:pt x="7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9" y="66"/>
                  <a:pt x="79" y="66"/>
                  <a:pt x="80" y="67"/>
                </a:cubicBezTo>
                <a:cubicBezTo>
                  <a:pt x="74" y="76"/>
                  <a:pt x="65" y="83"/>
                  <a:pt x="54" y="85"/>
                </a:cubicBezTo>
                <a:cubicBezTo>
                  <a:pt x="54" y="85"/>
                  <a:pt x="54" y="84"/>
                  <a:pt x="54" y="84"/>
                </a:cubicBezTo>
                <a:cubicBezTo>
                  <a:pt x="54" y="83"/>
                  <a:pt x="54" y="82"/>
                  <a:pt x="54" y="82"/>
                </a:cubicBezTo>
                <a:cubicBezTo>
                  <a:pt x="53" y="81"/>
                  <a:pt x="53" y="80"/>
                  <a:pt x="53" y="80"/>
                </a:cubicBezTo>
                <a:cubicBezTo>
                  <a:pt x="53" y="79"/>
                  <a:pt x="52" y="78"/>
                  <a:pt x="51" y="78"/>
                </a:cubicBezTo>
                <a:cubicBezTo>
                  <a:pt x="51" y="78"/>
                  <a:pt x="51" y="78"/>
                  <a:pt x="50" y="78"/>
                </a:cubicBezTo>
                <a:cubicBezTo>
                  <a:pt x="49" y="77"/>
                  <a:pt x="48" y="77"/>
                  <a:pt x="48" y="76"/>
                </a:cubicBezTo>
                <a:cubicBezTo>
                  <a:pt x="47" y="76"/>
                  <a:pt x="47" y="75"/>
                  <a:pt x="47" y="75"/>
                </a:cubicBezTo>
                <a:cubicBezTo>
                  <a:pt x="47" y="75"/>
                  <a:pt x="47" y="75"/>
                  <a:pt x="47" y="74"/>
                </a:cubicBezTo>
                <a:lnTo>
                  <a:pt x="47" y="89"/>
                </a:lnTo>
                <a:close/>
                <a:moveTo>
                  <a:pt x="0" y="36"/>
                </a:moveTo>
                <a:cubicBezTo>
                  <a:pt x="0" y="36"/>
                  <a:pt x="0" y="37"/>
                  <a:pt x="0" y="38"/>
                </a:cubicBezTo>
                <a:cubicBezTo>
                  <a:pt x="0" y="38"/>
                  <a:pt x="0" y="39"/>
                  <a:pt x="0" y="40"/>
                </a:cubicBezTo>
                <a:cubicBezTo>
                  <a:pt x="0" y="41"/>
                  <a:pt x="0" y="43"/>
                  <a:pt x="0" y="44"/>
                </a:cubicBezTo>
                <a:cubicBezTo>
                  <a:pt x="0" y="46"/>
                  <a:pt x="0" y="47"/>
                  <a:pt x="0" y="49"/>
                </a:cubicBezTo>
                <a:cubicBezTo>
                  <a:pt x="0" y="50"/>
                  <a:pt x="0" y="50"/>
                  <a:pt x="0" y="51"/>
                </a:cubicBezTo>
                <a:cubicBezTo>
                  <a:pt x="0" y="52"/>
                  <a:pt x="0" y="53"/>
                  <a:pt x="0" y="53"/>
                </a:cubicBezTo>
                <a:cubicBezTo>
                  <a:pt x="1" y="54"/>
                  <a:pt x="1" y="55"/>
                  <a:pt x="1" y="56"/>
                </a:cubicBezTo>
                <a:cubicBezTo>
                  <a:pt x="1" y="57"/>
                  <a:pt x="2" y="58"/>
                  <a:pt x="2" y="60"/>
                </a:cubicBezTo>
                <a:cubicBezTo>
                  <a:pt x="2" y="60"/>
                  <a:pt x="3" y="61"/>
                  <a:pt x="3" y="62"/>
                </a:cubicBezTo>
                <a:cubicBezTo>
                  <a:pt x="3" y="62"/>
                  <a:pt x="4" y="63"/>
                  <a:pt x="4" y="64"/>
                </a:cubicBezTo>
                <a:cubicBezTo>
                  <a:pt x="4" y="64"/>
                  <a:pt x="4" y="64"/>
                  <a:pt x="4" y="65"/>
                </a:cubicBezTo>
                <a:cubicBezTo>
                  <a:pt x="5" y="65"/>
                  <a:pt x="5" y="66"/>
                  <a:pt x="5" y="67"/>
                </a:cubicBezTo>
                <a:cubicBezTo>
                  <a:pt x="6" y="68"/>
                  <a:pt x="8" y="70"/>
                  <a:pt x="9" y="72"/>
                </a:cubicBezTo>
                <a:cubicBezTo>
                  <a:pt x="10" y="73"/>
                  <a:pt x="10" y="73"/>
                  <a:pt x="11" y="74"/>
                </a:cubicBezTo>
                <a:cubicBezTo>
                  <a:pt x="12" y="75"/>
                  <a:pt x="12" y="75"/>
                  <a:pt x="13" y="76"/>
                </a:cubicBezTo>
                <a:cubicBezTo>
                  <a:pt x="13" y="76"/>
                  <a:pt x="14" y="77"/>
                  <a:pt x="14" y="77"/>
                </a:cubicBezTo>
                <a:cubicBezTo>
                  <a:pt x="16" y="79"/>
                  <a:pt x="19" y="81"/>
                  <a:pt x="22" y="83"/>
                </a:cubicBezTo>
                <a:cubicBezTo>
                  <a:pt x="22" y="83"/>
                  <a:pt x="23" y="84"/>
                  <a:pt x="24" y="84"/>
                </a:cubicBezTo>
                <a:cubicBezTo>
                  <a:pt x="25" y="85"/>
                  <a:pt x="26" y="85"/>
                  <a:pt x="28" y="86"/>
                </a:cubicBezTo>
                <a:cubicBezTo>
                  <a:pt x="28" y="86"/>
                  <a:pt x="29" y="86"/>
                  <a:pt x="30" y="86"/>
                </a:cubicBezTo>
                <a:cubicBezTo>
                  <a:pt x="34" y="88"/>
                  <a:pt x="39" y="89"/>
                  <a:pt x="44" y="89"/>
                </a:cubicBezTo>
                <a:cubicBezTo>
                  <a:pt x="45" y="89"/>
                  <a:pt x="46" y="89"/>
                  <a:pt x="47" y="89"/>
                </a:cubicBezTo>
                <a:cubicBezTo>
                  <a:pt x="47" y="74"/>
                  <a:pt x="47" y="74"/>
                  <a:pt x="47" y="74"/>
                </a:cubicBezTo>
                <a:cubicBezTo>
                  <a:pt x="47" y="74"/>
                  <a:pt x="47" y="74"/>
                  <a:pt x="46" y="74"/>
                </a:cubicBezTo>
                <a:cubicBezTo>
                  <a:pt x="46" y="73"/>
                  <a:pt x="45" y="72"/>
                  <a:pt x="45" y="71"/>
                </a:cubicBezTo>
                <a:cubicBezTo>
                  <a:pt x="44" y="70"/>
                  <a:pt x="44" y="70"/>
                  <a:pt x="44" y="69"/>
                </a:cubicBezTo>
                <a:cubicBezTo>
                  <a:pt x="44" y="69"/>
                  <a:pt x="43" y="69"/>
                  <a:pt x="43" y="69"/>
                </a:cubicBezTo>
                <a:cubicBezTo>
                  <a:pt x="43" y="68"/>
                  <a:pt x="43" y="68"/>
                  <a:pt x="43" y="67"/>
                </a:cubicBezTo>
                <a:cubicBezTo>
                  <a:pt x="43" y="67"/>
                  <a:pt x="44" y="66"/>
                  <a:pt x="44" y="66"/>
                </a:cubicBezTo>
                <a:cubicBezTo>
                  <a:pt x="44" y="66"/>
                  <a:pt x="43" y="65"/>
                  <a:pt x="43" y="65"/>
                </a:cubicBezTo>
                <a:cubicBezTo>
                  <a:pt x="43" y="64"/>
                  <a:pt x="43" y="64"/>
                  <a:pt x="43" y="63"/>
                </a:cubicBezTo>
                <a:cubicBezTo>
                  <a:pt x="43" y="63"/>
                  <a:pt x="44" y="63"/>
                  <a:pt x="44" y="63"/>
                </a:cubicBezTo>
                <a:cubicBezTo>
                  <a:pt x="44" y="62"/>
                  <a:pt x="44" y="62"/>
                  <a:pt x="44" y="62"/>
                </a:cubicBezTo>
                <a:cubicBezTo>
                  <a:pt x="45" y="62"/>
                  <a:pt x="45" y="62"/>
                  <a:pt x="45" y="61"/>
                </a:cubicBezTo>
                <a:cubicBezTo>
                  <a:pt x="45" y="61"/>
                  <a:pt x="46" y="61"/>
                  <a:pt x="46" y="60"/>
                </a:cubicBezTo>
                <a:cubicBezTo>
                  <a:pt x="46" y="60"/>
                  <a:pt x="46" y="58"/>
                  <a:pt x="46" y="58"/>
                </a:cubicBezTo>
                <a:cubicBezTo>
                  <a:pt x="46" y="57"/>
                  <a:pt x="46" y="57"/>
                  <a:pt x="45" y="57"/>
                </a:cubicBezTo>
                <a:cubicBezTo>
                  <a:pt x="45" y="56"/>
                  <a:pt x="45" y="55"/>
                  <a:pt x="45" y="55"/>
                </a:cubicBezTo>
                <a:cubicBezTo>
                  <a:pt x="44" y="55"/>
                  <a:pt x="44" y="56"/>
                  <a:pt x="44" y="56"/>
                </a:cubicBezTo>
                <a:cubicBezTo>
                  <a:pt x="44" y="56"/>
                  <a:pt x="44" y="57"/>
                  <a:pt x="43" y="57"/>
                </a:cubicBezTo>
                <a:cubicBezTo>
                  <a:pt x="43" y="57"/>
                  <a:pt x="43" y="56"/>
                  <a:pt x="42" y="56"/>
                </a:cubicBezTo>
                <a:cubicBezTo>
                  <a:pt x="42" y="56"/>
                  <a:pt x="41" y="56"/>
                  <a:pt x="41" y="56"/>
                </a:cubicBezTo>
                <a:cubicBezTo>
                  <a:pt x="41" y="56"/>
                  <a:pt x="41" y="55"/>
                  <a:pt x="40" y="55"/>
                </a:cubicBezTo>
                <a:cubicBezTo>
                  <a:pt x="40" y="55"/>
                  <a:pt x="39" y="55"/>
                  <a:pt x="39" y="54"/>
                </a:cubicBezTo>
                <a:cubicBezTo>
                  <a:pt x="39" y="54"/>
                  <a:pt x="39" y="54"/>
                  <a:pt x="39" y="53"/>
                </a:cubicBezTo>
                <a:cubicBezTo>
                  <a:pt x="38" y="53"/>
                  <a:pt x="38" y="52"/>
                  <a:pt x="37" y="52"/>
                </a:cubicBezTo>
                <a:cubicBezTo>
                  <a:pt x="37" y="51"/>
                  <a:pt x="36" y="52"/>
                  <a:pt x="36" y="51"/>
                </a:cubicBezTo>
                <a:cubicBezTo>
                  <a:pt x="36" y="51"/>
                  <a:pt x="35" y="51"/>
                  <a:pt x="35" y="51"/>
                </a:cubicBezTo>
                <a:cubicBezTo>
                  <a:pt x="35" y="51"/>
                  <a:pt x="35" y="51"/>
                  <a:pt x="34" y="51"/>
                </a:cubicBezTo>
                <a:cubicBezTo>
                  <a:pt x="33" y="50"/>
                  <a:pt x="33" y="49"/>
                  <a:pt x="32" y="49"/>
                </a:cubicBezTo>
                <a:cubicBezTo>
                  <a:pt x="31" y="49"/>
                  <a:pt x="31" y="49"/>
                  <a:pt x="30" y="49"/>
                </a:cubicBezTo>
                <a:cubicBezTo>
                  <a:pt x="30" y="49"/>
                  <a:pt x="29" y="49"/>
                  <a:pt x="29" y="49"/>
                </a:cubicBezTo>
                <a:cubicBezTo>
                  <a:pt x="28" y="49"/>
                  <a:pt x="27" y="48"/>
                  <a:pt x="27" y="48"/>
                </a:cubicBezTo>
                <a:cubicBezTo>
                  <a:pt x="26" y="48"/>
                  <a:pt x="26" y="48"/>
                  <a:pt x="26" y="47"/>
                </a:cubicBezTo>
                <a:cubicBezTo>
                  <a:pt x="26" y="47"/>
                  <a:pt x="25" y="47"/>
                  <a:pt x="25" y="47"/>
                </a:cubicBezTo>
                <a:cubicBezTo>
                  <a:pt x="25" y="47"/>
                  <a:pt x="24" y="47"/>
                  <a:pt x="24" y="46"/>
                </a:cubicBezTo>
                <a:cubicBezTo>
                  <a:pt x="24" y="46"/>
                  <a:pt x="23" y="46"/>
                  <a:pt x="23" y="46"/>
                </a:cubicBezTo>
                <a:cubicBezTo>
                  <a:pt x="23" y="45"/>
                  <a:pt x="24" y="45"/>
                  <a:pt x="24" y="44"/>
                </a:cubicBezTo>
                <a:cubicBezTo>
                  <a:pt x="24" y="43"/>
                  <a:pt x="23" y="43"/>
                  <a:pt x="22" y="42"/>
                </a:cubicBezTo>
                <a:cubicBezTo>
                  <a:pt x="22" y="41"/>
                  <a:pt x="22" y="41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0"/>
                  <a:pt x="21" y="39"/>
                  <a:pt x="20" y="39"/>
                </a:cubicBezTo>
                <a:cubicBezTo>
                  <a:pt x="20" y="38"/>
                  <a:pt x="19" y="38"/>
                  <a:pt x="19" y="37"/>
                </a:cubicBezTo>
                <a:cubicBezTo>
                  <a:pt x="19" y="37"/>
                  <a:pt x="20" y="36"/>
                  <a:pt x="19" y="36"/>
                </a:cubicBezTo>
                <a:cubicBezTo>
                  <a:pt x="19" y="35"/>
                  <a:pt x="18" y="35"/>
                  <a:pt x="18" y="37"/>
                </a:cubicBezTo>
                <a:cubicBezTo>
                  <a:pt x="18" y="37"/>
                  <a:pt x="18" y="37"/>
                  <a:pt x="19" y="38"/>
                </a:cubicBezTo>
                <a:cubicBezTo>
                  <a:pt x="19" y="38"/>
                  <a:pt x="19" y="38"/>
                  <a:pt x="19" y="39"/>
                </a:cubicBezTo>
                <a:cubicBezTo>
                  <a:pt x="19" y="39"/>
                  <a:pt x="19" y="39"/>
                  <a:pt x="19" y="40"/>
                </a:cubicBezTo>
                <a:cubicBezTo>
                  <a:pt x="20" y="40"/>
                  <a:pt x="20" y="41"/>
                  <a:pt x="20" y="42"/>
                </a:cubicBezTo>
                <a:cubicBezTo>
                  <a:pt x="20" y="42"/>
                  <a:pt x="21" y="42"/>
                  <a:pt x="20" y="43"/>
                </a:cubicBezTo>
                <a:cubicBezTo>
                  <a:pt x="20" y="43"/>
                  <a:pt x="20" y="42"/>
                  <a:pt x="19" y="42"/>
                </a:cubicBezTo>
                <a:cubicBezTo>
                  <a:pt x="19" y="42"/>
                  <a:pt x="19" y="42"/>
                  <a:pt x="19" y="41"/>
                </a:cubicBezTo>
                <a:cubicBezTo>
                  <a:pt x="18" y="41"/>
                  <a:pt x="19" y="41"/>
                  <a:pt x="19" y="40"/>
                </a:cubicBezTo>
                <a:cubicBezTo>
                  <a:pt x="18" y="40"/>
                  <a:pt x="17" y="40"/>
                  <a:pt x="17" y="39"/>
                </a:cubicBezTo>
                <a:cubicBezTo>
                  <a:pt x="17" y="39"/>
                  <a:pt x="18" y="38"/>
                  <a:pt x="18" y="38"/>
                </a:cubicBezTo>
                <a:cubicBezTo>
                  <a:pt x="18" y="38"/>
                  <a:pt x="17" y="37"/>
                  <a:pt x="17" y="37"/>
                </a:cubicBezTo>
                <a:cubicBezTo>
                  <a:pt x="17" y="36"/>
                  <a:pt x="17" y="36"/>
                  <a:pt x="17" y="35"/>
                </a:cubicBezTo>
                <a:cubicBezTo>
                  <a:pt x="17" y="35"/>
                  <a:pt x="17" y="34"/>
                  <a:pt x="17" y="34"/>
                </a:cubicBezTo>
                <a:cubicBezTo>
                  <a:pt x="17" y="34"/>
                  <a:pt x="16" y="33"/>
                  <a:pt x="1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2"/>
                  <a:pt x="14" y="32"/>
                  <a:pt x="14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4" y="29"/>
                  <a:pt x="14" y="28"/>
                  <a:pt x="14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6"/>
                  <a:pt x="16" y="26"/>
                  <a:pt x="16" y="26"/>
                </a:cubicBezTo>
                <a:cubicBezTo>
                  <a:pt x="16" y="25"/>
                  <a:pt x="17" y="24"/>
                  <a:pt x="17" y="24"/>
                </a:cubicBezTo>
                <a:cubicBezTo>
                  <a:pt x="18" y="23"/>
                  <a:pt x="18" y="22"/>
                  <a:pt x="19" y="22"/>
                </a:cubicBezTo>
                <a:cubicBezTo>
                  <a:pt x="19" y="21"/>
                  <a:pt x="19" y="21"/>
                  <a:pt x="19" y="20"/>
                </a:cubicBezTo>
                <a:cubicBezTo>
                  <a:pt x="19" y="20"/>
                  <a:pt x="18" y="20"/>
                  <a:pt x="18" y="19"/>
                </a:cubicBezTo>
                <a:cubicBezTo>
                  <a:pt x="18" y="19"/>
                  <a:pt x="19" y="19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7"/>
                  <a:pt x="19" y="17"/>
                  <a:pt x="19" y="16"/>
                </a:cubicBezTo>
                <a:cubicBezTo>
                  <a:pt x="19" y="16"/>
                  <a:pt x="20" y="16"/>
                  <a:pt x="19" y="15"/>
                </a:cubicBezTo>
                <a:cubicBezTo>
                  <a:pt x="19" y="15"/>
                  <a:pt x="18" y="15"/>
                  <a:pt x="18" y="15"/>
                </a:cubicBezTo>
                <a:cubicBezTo>
                  <a:pt x="18" y="15"/>
                  <a:pt x="18" y="14"/>
                  <a:pt x="18" y="14"/>
                </a:cubicBezTo>
                <a:cubicBezTo>
                  <a:pt x="18" y="14"/>
                  <a:pt x="18" y="14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2"/>
                  <a:pt x="18" y="12"/>
                  <a:pt x="18" y="12"/>
                </a:cubicBezTo>
                <a:cubicBezTo>
                  <a:pt x="23" y="7"/>
                  <a:pt x="29" y="4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7" y="3"/>
                  <a:pt x="37" y="4"/>
                </a:cubicBezTo>
                <a:cubicBezTo>
                  <a:pt x="37" y="3"/>
                  <a:pt x="38" y="4"/>
                  <a:pt x="38" y="4"/>
                </a:cubicBezTo>
                <a:cubicBezTo>
                  <a:pt x="38" y="4"/>
                  <a:pt x="39" y="3"/>
                  <a:pt x="39" y="3"/>
                </a:cubicBezTo>
                <a:cubicBezTo>
                  <a:pt x="40" y="4"/>
                  <a:pt x="41" y="4"/>
                  <a:pt x="42" y="4"/>
                </a:cubicBezTo>
                <a:cubicBezTo>
                  <a:pt x="42" y="4"/>
                  <a:pt x="42" y="4"/>
                  <a:pt x="42" y="3"/>
                </a:cubicBezTo>
                <a:cubicBezTo>
                  <a:pt x="43" y="3"/>
                  <a:pt x="43" y="3"/>
                  <a:pt x="43" y="2"/>
                </a:cubicBezTo>
                <a:cubicBezTo>
                  <a:pt x="43" y="2"/>
                  <a:pt x="44" y="2"/>
                  <a:pt x="44" y="2"/>
                </a:cubicBezTo>
                <a:cubicBezTo>
                  <a:pt x="45" y="2"/>
                  <a:pt x="46" y="3"/>
                  <a:pt x="47" y="3"/>
                </a:cubicBezTo>
                <a:cubicBezTo>
                  <a:pt x="47" y="0"/>
                  <a:pt x="47" y="0"/>
                  <a:pt x="47" y="0"/>
                </a:cubicBezTo>
                <a:cubicBezTo>
                  <a:pt x="46" y="0"/>
                  <a:pt x="45" y="0"/>
                  <a:pt x="4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8" y="0"/>
                  <a:pt x="34" y="1"/>
                  <a:pt x="30" y="2"/>
                </a:cubicBezTo>
                <a:cubicBezTo>
                  <a:pt x="29" y="3"/>
                  <a:pt x="28" y="3"/>
                  <a:pt x="28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4"/>
                  <a:pt x="26" y="4"/>
                  <a:pt x="26" y="4"/>
                </a:cubicBezTo>
                <a:cubicBezTo>
                  <a:pt x="25" y="4"/>
                  <a:pt x="24" y="5"/>
                  <a:pt x="24" y="5"/>
                </a:cubicBezTo>
                <a:cubicBezTo>
                  <a:pt x="23" y="5"/>
                  <a:pt x="22" y="6"/>
                  <a:pt x="22" y="6"/>
                </a:cubicBezTo>
                <a:cubicBezTo>
                  <a:pt x="19" y="7"/>
                  <a:pt x="17" y="9"/>
                  <a:pt x="15" y="11"/>
                </a:cubicBezTo>
                <a:cubicBezTo>
                  <a:pt x="15" y="11"/>
                  <a:pt x="14" y="11"/>
                  <a:pt x="14" y="12"/>
                </a:cubicBezTo>
                <a:cubicBezTo>
                  <a:pt x="14" y="12"/>
                  <a:pt x="13" y="13"/>
                  <a:pt x="13" y="13"/>
                </a:cubicBezTo>
                <a:cubicBezTo>
                  <a:pt x="12" y="14"/>
                  <a:pt x="12" y="14"/>
                  <a:pt x="11" y="15"/>
                </a:cubicBezTo>
                <a:cubicBezTo>
                  <a:pt x="10" y="15"/>
                  <a:pt x="10" y="16"/>
                  <a:pt x="9" y="17"/>
                </a:cubicBezTo>
                <a:cubicBezTo>
                  <a:pt x="8" y="19"/>
                  <a:pt x="6" y="21"/>
                  <a:pt x="5" y="22"/>
                </a:cubicBezTo>
                <a:cubicBezTo>
                  <a:pt x="5" y="23"/>
                  <a:pt x="5" y="24"/>
                  <a:pt x="4" y="24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6"/>
                  <a:pt x="3" y="27"/>
                  <a:pt x="3" y="28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31"/>
                  <a:pt x="1" y="32"/>
                  <a:pt x="1" y="33"/>
                </a:cubicBezTo>
                <a:cubicBezTo>
                  <a:pt x="1" y="34"/>
                  <a:pt x="1" y="35"/>
                  <a:pt x="0" y="36"/>
                </a:cubicBezTo>
                <a:close/>
                <a:moveTo>
                  <a:pt x="47" y="35"/>
                </a:moveTo>
                <a:cubicBezTo>
                  <a:pt x="47" y="55"/>
                  <a:pt x="47" y="55"/>
                  <a:pt x="47" y="55"/>
                </a:cubicBezTo>
                <a:cubicBezTo>
                  <a:pt x="47" y="56"/>
                  <a:pt x="47" y="56"/>
                  <a:pt x="47" y="56"/>
                </a:cubicBezTo>
                <a:cubicBezTo>
                  <a:pt x="46" y="56"/>
                  <a:pt x="46" y="55"/>
                  <a:pt x="45" y="55"/>
                </a:cubicBezTo>
                <a:cubicBezTo>
                  <a:pt x="44" y="55"/>
                  <a:pt x="44" y="55"/>
                  <a:pt x="43" y="55"/>
                </a:cubicBezTo>
                <a:cubicBezTo>
                  <a:pt x="42" y="55"/>
                  <a:pt x="41" y="54"/>
                  <a:pt x="41" y="53"/>
                </a:cubicBezTo>
                <a:cubicBezTo>
                  <a:pt x="41" y="53"/>
                  <a:pt x="41" y="52"/>
                  <a:pt x="41" y="51"/>
                </a:cubicBezTo>
                <a:cubicBezTo>
                  <a:pt x="41" y="51"/>
                  <a:pt x="42" y="51"/>
                  <a:pt x="42" y="50"/>
                </a:cubicBezTo>
                <a:cubicBezTo>
                  <a:pt x="42" y="50"/>
                  <a:pt x="41" y="49"/>
                  <a:pt x="40" y="49"/>
                </a:cubicBezTo>
                <a:cubicBezTo>
                  <a:pt x="40" y="49"/>
                  <a:pt x="38" y="50"/>
                  <a:pt x="37" y="49"/>
                </a:cubicBezTo>
                <a:cubicBezTo>
                  <a:pt x="37" y="49"/>
                  <a:pt x="38" y="49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6"/>
                  <a:pt x="39" y="46"/>
                </a:cubicBezTo>
                <a:cubicBezTo>
                  <a:pt x="39" y="46"/>
                  <a:pt x="39" y="45"/>
                  <a:pt x="39" y="45"/>
                </a:cubicBezTo>
                <a:cubicBezTo>
                  <a:pt x="39" y="45"/>
                  <a:pt x="39" y="44"/>
                  <a:pt x="39" y="44"/>
                </a:cubicBezTo>
                <a:cubicBezTo>
                  <a:pt x="38" y="44"/>
                  <a:pt x="37" y="44"/>
                  <a:pt x="37" y="44"/>
                </a:cubicBezTo>
                <a:cubicBezTo>
                  <a:pt x="36" y="45"/>
                  <a:pt x="36" y="46"/>
                  <a:pt x="35" y="47"/>
                </a:cubicBezTo>
                <a:cubicBezTo>
                  <a:pt x="35" y="47"/>
                  <a:pt x="34" y="47"/>
                  <a:pt x="34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7"/>
                  <a:pt x="31" y="47"/>
                  <a:pt x="31" y="46"/>
                </a:cubicBezTo>
                <a:cubicBezTo>
                  <a:pt x="31" y="46"/>
                  <a:pt x="30" y="45"/>
                  <a:pt x="30" y="45"/>
                </a:cubicBezTo>
                <a:cubicBezTo>
                  <a:pt x="30" y="43"/>
                  <a:pt x="30" y="42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40"/>
                  <a:pt x="31" y="40"/>
                  <a:pt x="32" y="39"/>
                </a:cubicBezTo>
                <a:cubicBezTo>
                  <a:pt x="32" y="39"/>
                  <a:pt x="33" y="38"/>
                  <a:pt x="33" y="38"/>
                </a:cubicBezTo>
                <a:cubicBezTo>
                  <a:pt x="34" y="38"/>
                  <a:pt x="34" y="37"/>
                  <a:pt x="35" y="37"/>
                </a:cubicBezTo>
                <a:cubicBezTo>
                  <a:pt x="36" y="37"/>
                  <a:pt x="36" y="37"/>
                  <a:pt x="37" y="37"/>
                </a:cubicBezTo>
                <a:cubicBezTo>
                  <a:pt x="37" y="37"/>
                  <a:pt x="37" y="37"/>
                  <a:pt x="38" y="37"/>
                </a:cubicBezTo>
                <a:cubicBezTo>
                  <a:pt x="38" y="38"/>
                  <a:pt x="39" y="37"/>
                  <a:pt x="39" y="36"/>
                </a:cubicBezTo>
                <a:cubicBezTo>
                  <a:pt x="40" y="37"/>
                  <a:pt x="41" y="36"/>
                  <a:pt x="41" y="36"/>
                </a:cubicBezTo>
                <a:cubicBezTo>
                  <a:pt x="42" y="36"/>
                  <a:pt x="42" y="37"/>
                  <a:pt x="42" y="37"/>
                </a:cubicBezTo>
                <a:cubicBezTo>
                  <a:pt x="43" y="37"/>
                  <a:pt x="43" y="37"/>
                  <a:pt x="43" y="37"/>
                </a:cubicBezTo>
                <a:cubicBezTo>
                  <a:pt x="44" y="37"/>
                  <a:pt x="44" y="37"/>
                  <a:pt x="44" y="38"/>
                </a:cubicBezTo>
                <a:cubicBezTo>
                  <a:pt x="44" y="38"/>
                  <a:pt x="44" y="39"/>
                  <a:pt x="44" y="39"/>
                </a:cubicBezTo>
                <a:cubicBezTo>
                  <a:pt x="44" y="40"/>
                  <a:pt x="45" y="40"/>
                  <a:pt x="46" y="40"/>
                </a:cubicBezTo>
                <a:cubicBezTo>
                  <a:pt x="46" y="40"/>
                  <a:pt x="46" y="39"/>
                  <a:pt x="46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6"/>
                  <a:pt x="46" y="35"/>
                  <a:pt x="47" y="35"/>
                </a:cubicBezTo>
                <a:close/>
              </a:path>
            </a:pathLst>
          </a:custGeom>
          <a:solidFill>
            <a:srgbClr val="6C79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1"/>
          <p:cNvSpPr>
            <a:spLocks/>
          </p:cNvSpPr>
          <p:nvPr/>
        </p:nvSpPr>
        <p:spPr bwMode="auto">
          <a:xfrm>
            <a:off x="9081670" y="4690810"/>
            <a:ext cx="1522709" cy="635268"/>
          </a:xfrm>
          <a:custGeom>
            <a:avLst/>
            <a:gdLst>
              <a:gd name="T0" fmla="*/ 537 w 733"/>
              <a:gd name="T1" fmla="*/ 173 h 306"/>
              <a:gd name="T2" fmla="*/ 543 w 733"/>
              <a:gd name="T3" fmla="*/ 306 h 306"/>
              <a:gd name="T4" fmla="*/ 338 w 733"/>
              <a:gd name="T5" fmla="*/ 173 h 306"/>
              <a:gd name="T6" fmla="*/ 39 w 733"/>
              <a:gd name="T7" fmla="*/ 89 h 306"/>
              <a:gd name="T8" fmla="*/ 300 w 733"/>
              <a:gd name="T9" fmla="*/ 0 h 306"/>
              <a:gd name="T10" fmla="*/ 702 w 733"/>
              <a:gd name="T11" fmla="*/ 89 h 306"/>
              <a:gd name="T12" fmla="*/ 537 w 733"/>
              <a:gd name="T13" fmla="*/ 173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3" h="306">
                <a:moveTo>
                  <a:pt x="537" y="173"/>
                </a:moveTo>
                <a:cubicBezTo>
                  <a:pt x="543" y="306"/>
                  <a:pt x="543" y="306"/>
                  <a:pt x="543" y="306"/>
                </a:cubicBezTo>
                <a:cubicBezTo>
                  <a:pt x="338" y="173"/>
                  <a:pt x="338" y="173"/>
                  <a:pt x="338" y="173"/>
                </a:cubicBezTo>
                <a:cubicBezTo>
                  <a:pt x="195" y="162"/>
                  <a:pt x="70" y="128"/>
                  <a:pt x="39" y="89"/>
                </a:cubicBezTo>
                <a:cubicBezTo>
                  <a:pt x="0" y="40"/>
                  <a:pt x="117" y="0"/>
                  <a:pt x="300" y="0"/>
                </a:cubicBezTo>
                <a:cubicBezTo>
                  <a:pt x="483" y="0"/>
                  <a:pt x="663" y="40"/>
                  <a:pt x="702" y="89"/>
                </a:cubicBezTo>
                <a:cubicBezTo>
                  <a:pt x="733" y="128"/>
                  <a:pt x="662" y="162"/>
                  <a:pt x="537" y="173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496305" y="4420184"/>
            <a:ext cx="236358" cy="188911"/>
            <a:chOff x="10496305" y="4420184"/>
            <a:chExt cx="236358" cy="188911"/>
          </a:xfrm>
        </p:grpSpPr>
        <p:sp>
          <p:nvSpPr>
            <p:cNvPr id="23" name="Freeform 45"/>
            <p:cNvSpPr>
              <a:spLocks/>
            </p:cNvSpPr>
            <p:nvPr/>
          </p:nvSpPr>
          <p:spPr bwMode="auto">
            <a:xfrm>
              <a:off x="10496305" y="4420184"/>
              <a:ext cx="201212" cy="188911"/>
            </a:xfrm>
            <a:custGeom>
              <a:avLst/>
              <a:gdLst>
                <a:gd name="T0" fmla="*/ 58 w 97"/>
                <a:gd name="T1" fmla="*/ 45 h 91"/>
                <a:gd name="T2" fmla="*/ 74 w 97"/>
                <a:gd name="T3" fmla="*/ 32 h 91"/>
                <a:gd name="T4" fmla="*/ 78 w 97"/>
                <a:gd name="T5" fmla="*/ 32 h 91"/>
                <a:gd name="T6" fmla="*/ 89 w 97"/>
                <a:gd name="T7" fmla="*/ 40 h 91"/>
                <a:gd name="T8" fmla="*/ 96 w 97"/>
                <a:gd name="T9" fmla="*/ 37 h 91"/>
                <a:gd name="T10" fmla="*/ 96 w 97"/>
                <a:gd name="T11" fmla="*/ 22 h 91"/>
                <a:gd name="T12" fmla="*/ 65 w 97"/>
                <a:gd name="T13" fmla="*/ 3 h 91"/>
                <a:gd name="T14" fmla="*/ 47 w 97"/>
                <a:gd name="T15" fmla="*/ 20 h 91"/>
                <a:gd name="T16" fmla="*/ 22 w 97"/>
                <a:gd name="T17" fmla="*/ 13 h 91"/>
                <a:gd name="T18" fmla="*/ 3 w 97"/>
                <a:gd name="T19" fmla="*/ 43 h 91"/>
                <a:gd name="T20" fmla="*/ 62 w 97"/>
                <a:gd name="T21" fmla="*/ 91 h 91"/>
                <a:gd name="T22" fmla="*/ 72 w 97"/>
                <a:gd name="T23" fmla="*/ 82 h 91"/>
                <a:gd name="T24" fmla="*/ 58 w 97"/>
                <a:gd name="T2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91">
                  <a:moveTo>
                    <a:pt x="58" y="45"/>
                  </a:moveTo>
                  <a:cubicBezTo>
                    <a:pt x="60" y="37"/>
                    <a:pt x="66" y="32"/>
                    <a:pt x="74" y="32"/>
                  </a:cubicBezTo>
                  <a:cubicBezTo>
                    <a:pt x="76" y="32"/>
                    <a:pt x="77" y="32"/>
                    <a:pt x="78" y="32"/>
                  </a:cubicBezTo>
                  <a:cubicBezTo>
                    <a:pt x="83" y="33"/>
                    <a:pt x="87" y="36"/>
                    <a:pt x="89" y="40"/>
                  </a:cubicBezTo>
                  <a:cubicBezTo>
                    <a:pt x="91" y="39"/>
                    <a:pt x="94" y="38"/>
                    <a:pt x="96" y="37"/>
                  </a:cubicBezTo>
                  <a:cubicBezTo>
                    <a:pt x="97" y="28"/>
                    <a:pt x="96" y="22"/>
                    <a:pt x="96" y="22"/>
                  </a:cubicBezTo>
                  <a:cubicBezTo>
                    <a:pt x="93" y="9"/>
                    <a:pt x="79" y="0"/>
                    <a:pt x="65" y="3"/>
                  </a:cubicBezTo>
                  <a:cubicBezTo>
                    <a:pt x="56" y="5"/>
                    <a:pt x="49" y="12"/>
                    <a:pt x="47" y="20"/>
                  </a:cubicBezTo>
                  <a:cubicBezTo>
                    <a:pt x="41" y="14"/>
                    <a:pt x="31" y="10"/>
                    <a:pt x="22" y="13"/>
                  </a:cubicBezTo>
                  <a:cubicBezTo>
                    <a:pt x="8" y="16"/>
                    <a:pt x="0" y="29"/>
                    <a:pt x="3" y="43"/>
                  </a:cubicBezTo>
                  <a:cubicBezTo>
                    <a:pt x="3" y="43"/>
                    <a:pt x="8" y="77"/>
                    <a:pt x="62" y="91"/>
                  </a:cubicBezTo>
                  <a:cubicBezTo>
                    <a:pt x="66" y="88"/>
                    <a:pt x="69" y="85"/>
                    <a:pt x="72" y="82"/>
                  </a:cubicBezTo>
                  <a:cubicBezTo>
                    <a:pt x="54" y="63"/>
                    <a:pt x="57" y="47"/>
                    <a:pt x="58" y="45"/>
                  </a:cubicBez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6"/>
            <p:cNvSpPr>
              <a:spLocks/>
            </p:cNvSpPr>
            <p:nvPr/>
          </p:nvSpPr>
          <p:spPr bwMode="auto">
            <a:xfrm>
              <a:off x="10612287" y="4493113"/>
              <a:ext cx="120376" cy="101924"/>
            </a:xfrm>
            <a:custGeom>
              <a:avLst/>
              <a:gdLst>
                <a:gd name="T0" fmla="*/ 46 w 58"/>
                <a:gd name="T1" fmla="*/ 6 h 49"/>
                <a:gd name="T2" fmla="*/ 42 w 58"/>
                <a:gd name="T3" fmla="*/ 5 h 49"/>
                <a:gd name="T4" fmla="*/ 40 w 58"/>
                <a:gd name="T5" fmla="*/ 5 h 49"/>
                <a:gd name="T6" fmla="*/ 32 w 58"/>
                <a:gd name="T7" fmla="*/ 10 h 49"/>
                <a:gd name="T8" fmla="*/ 22 w 58"/>
                <a:gd name="T9" fmla="*/ 0 h 49"/>
                <a:gd name="T10" fmla="*/ 18 w 58"/>
                <a:gd name="T11" fmla="*/ 0 h 49"/>
                <a:gd name="T12" fmla="*/ 5 w 58"/>
                <a:gd name="T13" fmla="*/ 11 h 49"/>
                <a:gd name="T14" fmla="*/ 18 w 58"/>
                <a:gd name="T15" fmla="*/ 45 h 49"/>
                <a:gd name="T16" fmla="*/ 23 w 58"/>
                <a:gd name="T17" fmla="*/ 49 h 49"/>
                <a:gd name="T18" fmla="*/ 56 w 58"/>
                <a:gd name="T19" fmla="*/ 23 h 49"/>
                <a:gd name="T20" fmla="*/ 46 w 58"/>
                <a:gd name="T21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9">
                  <a:moveTo>
                    <a:pt x="46" y="6"/>
                  </a:moveTo>
                  <a:cubicBezTo>
                    <a:pt x="45" y="5"/>
                    <a:pt x="43" y="5"/>
                    <a:pt x="42" y="5"/>
                  </a:cubicBezTo>
                  <a:cubicBezTo>
                    <a:pt x="42" y="5"/>
                    <a:pt x="41" y="5"/>
                    <a:pt x="40" y="5"/>
                  </a:cubicBezTo>
                  <a:cubicBezTo>
                    <a:pt x="37" y="6"/>
                    <a:pt x="34" y="8"/>
                    <a:pt x="32" y="10"/>
                  </a:cubicBezTo>
                  <a:cubicBezTo>
                    <a:pt x="31" y="5"/>
                    <a:pt x="27" y="1"/>
                    <a:pt x="22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2" y="0"/>
                    <a:pt x="6" y="4"/>
                    <a:pt x="5" y="11"/>
                  </a:cubicBezTo>
                  <a:cubicBezTo>
                    <a:pt x="5" y="11"/>
                    <a:pt x="0" y="27"/>
                    <a:pt x="18" y="45"/>
                  </a:cubicBezTo>
                  <a:cubicBezTo>
                    <a:pt x="20" y="46"/>
                    <a:pt x="21" y="48"/>
                    <a:pt x="23" y="49"/>
                  </a:cubicBezTo>
                  <a:cubicBezTo>
                    <a:pt x="53" y="41"/>
                    <a:pt x="56" y="23"/>
                    <a:pt x="56" y="23"/>
                  </a:cubicBezTo>
                  <a:cubicBezTo>
                    <a:pt x="58" y="15"/>
                    <a:pt x="53" y="7"/>
                    <a:pt x="46" y="6"/>
                  </a:cubicBez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Freeform 47"/>
          <p:cNvSpPr>
            <a:spLocks noEditPoints="1"/>
          </p:cNvSpPr>
          <p:nvPr/>
        </p:nvSpPr>
        <p:spPr bwMode="auto">
          <a:xfrm>
            <a:off x="8905061" y="4508050"/>
            <a:ext cx="219664" cy="172217"/>
          </a:xfrm>
          <a:custGeom>
            <a:avLst/>
            <a:gdLst>
              <a:gd name="T0" fmla="*/ 95 w 106"/>
              <a:gd name="T1" fmla="*/ 19 h 83"/>
              <a:gd name="T2" fmla="*/ 86 w 106"/>
              <a:gd name="T3" fmla="*/ 19 h 83"/>
              <a:gd name="T4" fmla="*/ 86 w 106"/>
              <a:gd name="T5" fmla="*/ 24 h 83"/>
              <a:gd name="T6" fmla="*/ 96 w 106"/>
              <a:gd name="T7" fmla="*/ 47 h 83"/>
              <a:gd name="T8" fmla="*/ 96 w 106"/>
              <a:gd name="T9" fmla="*/ 58 h 83"/>
              <a:gd name="T10" fmla="*/ 86 w 106"/>
              <a:gd name="T11" fmla="*/ 83 h 83"/>
              <a:gd name="T12" fmla="*/ 106 w 106"/>
              <a:gd name="T13" fmla="*/ 79 h 83"/>
              <a:gd name="T14" fmla="*/ 106 w 106"/>
              <a:gd name="T15" fmla="*/ 30 h 83"/>
              <a:gd name="T16" fmla="*/ 85 w 106"/>
              <a:gd name="T17" fmla="*/ 0 h 83"/>
              <a:gd name="T18" fmla="*/ 53 w 106"/>
              <a:gd name="T19" fmla="*/ 7 h 83"/>
              <a:gd name="T20" fmla="*/ 86 w 106"/>
              <a:gd name="T21" fmla="*/ 19 h 83"/>
              <a:gd name="T22" fmla="*/ 53 w 106"/>
              <a:gd name="T23" fmla="*/ 67 h 83"/>
              <a:gd name="T24" fmla="*/ 81 w 106"/>
              <a:gd name="T25" fmla="*/ 79 h 83"/>
              <a:gd name="T26" fmla="*/ 86 w 106"/>
              <a:gd name="T27" fmla="*/ 83 h 83"/>
              <a:gd name="T28" fmla="*/ 75 w 106"/>
              <a:gd name="T29" fmla="*/ 58 h 83"/>
              <a:gd name="T30" fmla="*/ 86 w 106"/>
              <a:gd name="T31" fmla="*/ 47 h 83"/>
              <a:gd name="T32" fmla="*/ 53 w 106"/>
              <a:gd name="T33" fmla="*/ 24 h 83"/>
              <a:gd name="T34" fmla="*/ 53 w 106"/>
              <a:gd name="T35" fmla="*/ 0 h 83"/>
              <a:gd name="T36" fmla="*/ 20 w 106"/>
              <a:gd name="T37" fmla="*/ 1 h 83"/>
              <a:gd name="T38" fmla="*/ 27 w 106"/>
              <a:gd name="T39" fmla="*/ 7 h 83"/>
              <a:gd name="T40" fmla="*/ 53 w 106"/>
              <a:gd name="T41" fmla="*/ 7 h 83"/>
              <a:gd name="T42" fmla="*/ 20 w 106"/>
              <a:gd name="T43" fmla="*/ 83 h 83"/>
              <a:gd name="T44" fmla="*/ 25 w 106"/>
              <a:gd name="T45" fmla="*/ 79 h 83"/>
              <a:gd name="T46" fmla="*/ 53 w 106"/>
              <a:gd name="T47" fmla="*/ 67 h 83"/>
              <a:gd name="T48" fmla="*/ 20 w 106"/>
              <a:gd name="T49" fmla="*/ 24 h 83"/>
              <a:gd name="T50" fmla="*/ 31 w 106"/>
              <a:gd name="T51" fmla="*/ 47 h 83"/>
              <a:gd name="T52" fmla="*/ 31 w 106"/>
              <a:gd name="T53" fmla="*/ 58 h 83"/>
              <a:gd name="T54" fmla="*/ 20 w 106"/>
              <a:gd name="T55" fmla="*/ 83 h 83"/>
              <a:gd name="T56" fmla="*/ 11 w 106"/>
              <a:gd name="T57" fmla="*/ 19 h 83"/>
              <a:gd name="T58" fmla="*/ 0 w 106"/>
              <a:gd name="T59" fmla="*/ 64 h 83"/>
              <a:gd name="T60" fmla="*/ 0 w 106"/>
              <a:gd name="T61" fmla="*/ 79 h 83"/>
              <a:gd name="T62" fmla="*/ 20 w 106"/>
              <a:gd name="T63" fmla="*/ 83 h 83"/>
              <a:gd name="T64" fmla="*/ 10 w 106"/>
              <a:gd name="T65" fmla="*/ 58 h 83"/>
              <a:gd name="T66" fmla="*/ 20 w 106"/>
              <a:gd name="T67" fmla="*/ 47 h 83"/>
              <a:gd name="T68" fmla="*/ 18 w 106"/>
              <a:gd name="T69" fmla="*/ 24 h 83"/>
              <a:gd name="T70" fmla="*/ 20 w 106"/>
              <a:gd name="T71" fmla="*/ 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6" h="83">
                <a:moveTo>
                  <a:pt x="106" y="30"/>
                </a:moveTo>
                <a:cubicBezTo>
                  <a:pt x="95" y="19"/>
                  <a:pt x="95" y="19"/>
                  <a:pt x="95" y="19"/>
                </a:cubicBezTo>
                <a:cubicBezTo>
                  <a:pt x="86" y="1"/>
                  <a:pt x="86" y="1"/>
                  <a:pt x="86" y="1"/>
                </a:cubicBezTo>
                <a:cubicBezTo>
                  <a:pt x="86" y="19"/>
                  <a:pt x="86" y="19"/>
                  <a:pt x="86" y="19"/>
                </a:cubicBezTo>
                <a:cubicBezTo>
                  <a:pt x="88" y="24"/>
                  <a:pt x="88" y="24"/>
                  <a:pt x="88" y="24"/>
                </a:cubicBezTo>
                <a:cubicBezTo>
                  <a:pt x="86" y="24"/>
                  <a:pt x="86" y="24"/>
                  <a:pt x="86" y="24"/>
                </a:cubicBezTo>
                <a:cubicBezTo>
                  <a:pt x="86" y="47"/>
                  <a:pt x="86" y="47"/>
                  <a:pt x="86" y="47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58"/>
                  <a:pt x="96" y="58"/>
                  <a:pt x="96" y="58"/>
                </a:cubicBezTo>
                <a:cubicBezTo>
                  <a:pt x="96" y="58"/>
                  <a:pt x="96" y="58"/>
                  <a:pt x="96" y="58"/>
                </a:cubicBezTo>
                <a:cubicBezTo>
                  <a:pt x="86" y="58"/>
                  <a:pt x="86" y="58"/>
                  <a:pt x="86" y="58"/>
                </a:cubicBezTo>
                <a:cubicBezTo>
                  <a:pt x="86" y="83"/>
                  <a:pt x="86" y="83"/>
                  <a:pt x="86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3" y="83"/>
                  <a:pt x="106" y="81"/>
                  <a:pt x="106" y="79"/>
                </a:cubicBezTo>
                <a:cubicBezTo>
                  <a:pt x="106" y="67"/>
                  <a:pt x="106" y="67"/>
                  <a:pt x="106" y="67"/>
                </a:cubicBezTo>
                <a:lnTo>
                  <a:pt x="106" y="30"/>
                </a:lnTo>
                <a:close/>
                <a:moveTo>
                  <a:pt x="86" y="1"/>
                </a:moveTo>
                <a:cubicBezTo>
                  <a:pt x="85" y="0"/>
                  <a:pt x="85" y="0"/>
                  <a:pt x="8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7"/>
                  <a:pt x="53" y="7"/>
                  <a:pt x="53" y="7"/>
                </a:cubicBezTo>
                <a:cubicBezTo>
                  <a:pt x="79" y="7"/>
                  <a:pt x="79" y="7"/>
                  <a:pt x="79" y="7"/>
                </a:cubicBezTo>
                <a:cubicBezTo>
                  <a:pt x="86" y="19"/>
                  <a:pt x="86" y="19"/>
                  <a:pt x="86" y="19"/>
                </a:cubicBezTo>
                <a:cubicBezTo>
                  <a:pt x="86" y="1"/>
                  <a:pt x="86" y="1"/>
                  <a:pt x="86" y="1"/>
                </a:cubicBezTo>
                <a:close/>
                <a:moveTo>
                  <a:pt x="53" y="67"/>
                </a:moveTo>
                <a:cubicBezTo>
                  <a:pt x="81" y="67"/>
                  <a:pt x="81" y="67"/>
                  <a:pt x="81" y="67"/>
                </a:cubicBezTo>
                <a:cubicBezTo>
                  <a:pt x="81" y="79"/>
                  <a:pt x="81" y="79"/>
                  <a:pt x="81" y="79"/>
                </a:cubicBezTo>
                <a:cubicBezTo>
                  <a:pt x="81" y="81"/>
                  <a:pt x="83" y="83"/>
                  <a:pt x="85" y="83"/>
                </a:cubicBezTo>
                <a:cubicBezTo>
                  <a:pt x="86" y="83"/>
                  <a:pt x="86" y="83"/>
                  <a:pt x="86" y="83"/>
                </a:cubicBezTo>
                <a:cubicBezTo>
                  <a:pt x="86" y="58"/>
                  <a:pt x="86" y="58"/>
                  <a:pt x="86" y="58"/>
                </a:cubicBezTo>
                <a:cubicBezTo>
                  <a:pt x="75" y="58"/>
                  <a:pt x="75" y="58"/>
                  <a:pt x="75" y="58"/>
                </a:cubicBezTo>
                <a:cubicBezTo>
                  <a:pt x="75" y="47"/>
                  <a:pt x="75" y="47"/>
                  <a:pt x="75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6" y="24"/>
                  <a:pt x="86" y="24"/>
                  <a:pt x="86" y="24"/>
                </a:cubicBezTo>
                <a:cubicBezTo>
                  <a:pt x="53" y="24"/>
                  <a:pt x="53" y="24"/>
                  <a:pt x="53" y="24"/>
                </a:cubicBezTo>
                <a:lnTo>
                  <a:pt x="53" y="67"/>
                </a:lnTo>
                <a:close/>
                <a:moveTo>
                  <a:pt x="53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9"/>
                  <a:pt x="20" y="19"/>
                  <a:pt x="20" y="19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20" y="83"/>
                </a:moveTo>
                <a:cubicBezTo>
                  <a:pt x="20" y="83"/>
                  <a:pt x="20" y="83"/>
                  <a:pt x="20" y="83"/>
                </a:cubicBezTo>
                <a:cubicBezTo>
                  <a:pt x="23" y="83"/>
                  <a:pt x="25" y="81"/>
                  <a:pt x="25" y="79"/>
                </a:cubicBezTo>
                <a:cubicBezTo>
                  <a:pt x="25" y="67"/>
                  <a:pt x="25" y="67"/>
                  <a:pt x="25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24"/>
                  <a:pt x="53" y="24"/>
                  <a:pt x="53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47"/>
                  <a:pt x="20" y="47"/>
                  <a:pt x="20" y="47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58"/>
                  <a:pt x="31" y="58"/>
                  <a:pt x="31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20" y="58"/>
                  <a:pt x="20" y="58"/>
                  <a:pt x="20" y="58"/>
                </a:cubicBezTo>
                <a:lnTo>
                  <a:pt x="20" y="83"/>
                </a:lnTo>
                <a:close/>
                <a:moveTo>
                  <a:pt x="20" y="1"/>
                </a:moveTo>
                <a:cubicBezTo>
                  <a:pt x="11" y="19"/>
                  <a:pt x="11" y="19"/>
                  <a:pt x="11" y="19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1"/>
                  <a:pt x="2" y="83"/>
                  <a:pt x="5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20" y="58"/>
                  <a:pt x="20" y="58"/>
                  <a:pt x="20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47"/>
                  <a:pt x="10" y="47"/>
                  <a:pt x="10" y="47"/>
                </a:cubicBezTo>
                <a:cubicBezTo>
                  <a:pt x="20" y="47"/>
                  <a:pt x="20" y="47"/>
                  <a:pt x="20" y="47"/>
                </a:cubicBezTo>
                <a:cubicBezTo>
                  <a:pt x="20" y="24"/>
                  <a:pt x="20" y="24"/>
                  <a:pt x="20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20" y="19"/>
                  <a:pt x="20" y="19"/>
                  <a:pt x="20" y="19"/>
                </a:cubicBezTo>
                <a:lnTo>
                  <a:pt x="20" y="1"/>
                </a:lnTo>
                <a:close/>
              </a:path>
            </a:pathLst>
          </a:custGeom>
          <a:solidFill>
            <a:srgbClr val="6C79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8"/>
          <p:cNvSpPr>
            <a:spLocks/>
          </p:cNvSpPr>
          <p:nvPr/>
        </p:nvSpPr>
        <p:spPr bwMode="auto">
          <a:xfrm>
            <a:off x="7632768" y="4782190"/>
            <a:ext cx="1280201" cy="488533"/>
          </a:xfrm>
          <a:custGeom>
            <a:avLst/>
            <a:gdLst>
              <a:gd name="T0" fmla="*/ 493 w 616"/>
              <a:gd name="T1" fmla="*/ 235 h 235"/>
              <a:gd name="T2" fmla="*/ 300 w 616"/>
              <a:gd name="T3" fmla="*/ 133 h 235"/>
              <a:gd name="T4" fmla="*/ 40 w 616"/>
              <a:gd name="T5" fmla="*/ 68 h 235"/>
              <a:gd name="T6" fmla="*/ 238 w 616"/>
              <a:gd name="T7" fmla="*/ 0 h 235"/>
              <a:gd name="T8" fmla="*/ 583 w 616"/>
              <a:gd name="T9" fmla="*/ 68 h 235"/>
              <a:gd name="T10" fmla="*/ 463 w 616"/>
              <a:gd name="T11" fmla="*/ 133 h 235"/>
              <a:gd name="T12" fmla="*/ 493 w 616"/>
              <a:gd name="T13" fmla="*/ 23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6" h="235">
                <a:moveTo>
                  <a:pt x="493" y="235"/>
                </a:moveTo>
                <a:cubicBezTo>
                  <a:pt x="300" y="133"/>
                  <a:pt x="300" y="133"/>
                  <a:pt x="300" y="133"/>
                </a:cubicBezTo>
                <a:cubicBezTo>
                  <a:pt x="181" y="124"/>
                  <a:pt x="73" y="99"/>
                  <a:pt x="40" y="68"/>
                </a:cubicBezTo>
                <a:cubicBezTo>
                  <a:pt x="0" y="31"/>
                  <a:pt x="88" y="0"/>
                  <a:pt x="238" y="0"/>
                </a:cubicBezTo>
                <a:cubicBezTo>
                  <a:pt x="388" y="0"/>
                  <a:pt x="542" y="31"/>
                  <a:pt x="583" y="68"/>
                </a:cubicBezTo>
                <a:cubicBezTo>
                  <a:pt x="616" y="99"/>
                  <a:pt x="564" y="124"/>
                  <a:pt x="463" y="133"/>
                </a:cubicBezTo>
                <a:lnTo>
                  <a:pt x="493" y="235"/>
                </a:ln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8774141" y="586610"/>
            <a:ext cx="589578" cy="1020118"/>
            <a:chOff x="8774141" y="586610"/>
            <a:chExt cx="589578" cy="1020118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8774141" y="586610"/>
              <a:ext cx="589578" cy="5895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8969203" y="1008364"/>
              <a:ext cx="199454" cy="598364"/>
            </a:xfrm>
            <a:custGeom>
              <a:avLst/>
              <a:gdLst>
                <a:gd name="T0" fmla="*/ 113 w 227"/>
                <a:gd name="T1" fmla="*/ 681 h 681"/>
                <a:gd name="T2" fmla="*/ 0 w 227"/>
                <a:gd name="T3" fmla="*/ 113 h 681"/>
                <a:gd name="T4" fmla="*/ 94 w 227"/>
                <a:gd name="T5" fmla="*/ 0 h 681"/>
                <a:gd name="T6" fmla="*/ 227 w 227"/>
                <a:gd name="T7" fmla="*/ 113 h 681"/>
                <a:gd name="T8" fmla="*/ 113 w 227"/>
                <a:gd name="T9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681">
                  <a:moveTo>
                    <a:pt x="113" y="681"/>
                  </a:moveTo>
                  <a:lnTo>
                    <a:pt x="0" y="113"/>
                  </a:lnTo>
                  <a:lnTo>
                    <a:pt x="94" y="0"/>
                  </a:lnTo>
                  <a:lnTo>
                    <a:pt x="227" y="113"/>
                  </a:lnTo>
                  <a:lnTo>
                    <a:pt x="113" y="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8836526" y="650752"/>
              <a:ext cx="464808" cy="4630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846191" y="693183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01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7699546" y="806274"/>
            <a:ext cx="803970" cy="1392669"/>
            <a:chOff x="7699546" y="806274"/>
            <a:chExt cx="803970" cy="1392669"/>
          </a:xfrm>
        </p:grpSpPr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7965778" y="1380036"/>
              <a:ext cx="271504" cy="818907"/>
            </a:xfrm>
            <a:custGeom>
              <a:avLst/>
              <a:gdLst>
                <a:gd name="T0" fmla="*/ 153 w 309"/>
                <a:gd name="T1" fmla="*/ 932 h 932"/>
                <a:gd name="T2" fmla="*/ 0 w 309"/>
                <a:gd name="T3" fmla="*/ 156 h 932"/>
                <a:gd name="T4" fmla="*/ 127 w 309"/>
                <a:gd name="T5" fmla="*/ 0 h 932"/>
                <a:gd name="T6" fmla="*/ 309 w 309"/>
                <a:gd name="T7" fmla="*/ 156 h 932"/>
                <a:gd name="T8" fmla="*/ 153 w 309"/>
                <a:gd name="T9" fmla="*/ 932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932">
                  <a:moveTo>
                    <a:pt x="153" y="932"/>
                  </a:moveTo>
                  <a:lnTo>
                    <a:pt x="0" y="156"/>
                  </a:lnTo>
                  <a:lnTo>
                    <a:pt x="127" y="0"/>
                  </a:lnTo>
                  <a:lnTo>
                    <a:pt x="309" y="156"/>
                  </a:lnTo>
                  <a:lnTo>
                    <a:pt x="153" y="9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7699546" y="806274"/>
              <a:ext cx="803970" cy="8048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7784775" y="891503"/>
              <a:ext cx="633511" cy="6343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32867" y="977865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</a:rPr>
                <a:t>02</a:t>
              </a:r>
              <a:endParaRPr lang="en-US" sz="2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452734" y="1251752"/>
            <a:ext cx="980579" cy="1697563"/>
            <a:chOff x="6452734" y="1251752"/>
            <a:chExt cx="980579" cy="1697563"/>
          </a:xfrm>
        </p:grpSpPr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779594" y="1952041"/>
              <a:ext cx="329496" cy="997274"/>
            </a:xfrm>
            <a:custGeom>
              <a:avLst/>
              <a:gdLst>
                <a:gd name="T0" fmla="*/ 186 w 375"/>
                <a:gd name="T1" fmla="*/ 1135 h 1135"/>
                <a:gd name="T2" fmla="*/ 0 w 375"/>
                <a:gd name="T3" fmla="*/ 189 h 1135"/>
                <a:gd name="T4" fmla="*/ 156 w 375"/>
                <a:gd name="T5" fmla="*/ 0 h 1135"/>
                <a:gd name="T6" fmla="*/ 375 w 375"/>
                <a:gd name="T7" fmla="*/ 189 h 1135"/>
                <a:gd name="T8" fmla="*/ 186 w 375"/>
                <a:gd name="T9" fmla="*/ 113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135">
                  <a:moveTo>
                    <a:pt x="186" y="1135"/>
                  </a:moveTo>
                  <a:lnTo>
                    <a:pt x="0" y="189"/>
                  </a:lnTo>
                  <a:lnTo>
                    <a:pt x="156" y="0"/>
                  </a:lnTo>
                  <a:lnTo>
                    <a:pt x="375" y="189"/>
                  </a:lnTo>
                  <a:lnTo>
                    <a:pt x="186" y="11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452734" y="1251752"/>
              <a:ext cx="980579" cy="98233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6556415" y="1357191"/>
              <a:ext cx="773217" cy="7714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13078" y="1449654"/>
              <a:ext cx="6527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smtClean="0">
                  <a:solidFill>
                    <a:schemeClr val="accent3"/>
                  </a:solidFill>
                </a:rPr>
                <a:t>03</a:t>
              </a:r>
              <a:endParaRPr lang="en-US" sz="3200">
                <a:solidFill>
                  <a:schemeClr val="accent3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092305" y="3319229"/>
            <a:ext cx="1128194" cy="1951494"/>
            <a:chOff x="8092305" y="3319229"/>
            <a:chExt cx="1128194" cy="1951494"/>
          </a:xfrm>
        </p:grpSpPr>
        <p:sp>
          <p:nvSpPr>
            <p:cNvPr id="43" name="Freeform 49"/>
            <p:cNvSpPr>
              <a:spLocks/>
            </p:cNvSpPr>
            <p:nvPr/>
          </p:nvSpPr>
          <p:spPr bwMode="auto">
            <a:xfrm>
              <a:off x="8466612" y="4123199"/>
              <a:ext cx="379579" cy="1147524"/>
            </a:xfrm>
            <a:custGeom>
              <a:avLst/>
              <a:gdLst>
                <a:gd name="T0" fmla="*/ 217 w 432"/>
                <a:gd name="T1" fmla="*/ 1306 h 1306"/>
                <a:gd name="T2" fmla="*/ 0 w 432"/>
                <a:gd name="T3" fmla="*/ 218 h 1306"/>
                <a:gd name="T4" fmla="*/ 179 w 432"/>
                <a:gd name="T5" fmla="*/ 0 h 1306"/>
                <a:gd name="T6" fmla="*/ 432 w 432"/>
                <a:gd name="T7" fmla="*/ 218 h 1306"/>
                <a:gd name="T8" fmla="*/ 217 w 432"/>
                <a:gd name="T9" fmla="*/ 1306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1306">
                  <a:moveTo>
                    <a:pt x="217" y="1306"/>
                  </a:moveTo>
                  <a:lnTo>
                    <a:pt x="0" y="218"/>
                  </a:lnTo>
                  <a:lnTo>
                    <a:pt x="179" y="0"/>
                  </a:lnTo>
                  <a:lnTo>
                    <a:pt x="432" y="218"/>
                  </a:lnTo>
                  <a:lnTo>
                    <a:pt x="217" y="13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50"/>
            <p:cNvSpPr>
              <a:spLocks noChangeArrowheads="1"/>
            </p:cNvSpPr>
            <p:nvPr/>
          </p:nvSpPr>
          <p:spPr bwMode="auto">
            <a:xfrm>
              <a:off x="8092305" y="3319229"/>
              <a:ext cx="1128194" cy="11281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51"/>
            <p:cNvSpPr>
              <a:spLocks noChangeArrowheads="1"/>
            </p:cNvSpPr>
            <p:nvPr/>
          </p:nvSpPr>
          <p:spPr bwMode="auto">
            <a:xfrm>
              <a:off x="8212680" y="3439605"/>
              <a:ext cx="887442" cy="8874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99573" y="3562808"/>
              <a:ext cx="7136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accent4"/>
                  </a:solidFill>
                </a:rPr>
                <a:t>04</a:t>
              </a:r>
              <a:endParaRPr lang="en-US" sz="3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521877" y="2943164"/>
            <a:ext cx="1377731" cy="2382914"/>
            <a:chOff x="9521877" y="2943164"/>
            <a:chExt cx="1377731" cy="2382914"/>
          </a:xfrm>
        </p:grpSpPr>
        <p:sp>
          <p:nvSpPr>
            <p:cNvPr id="48" name="Freeform 42"/>
            <p:cNvSpPr>
              <a:spLocks/>
            </p:cNvSpPr>
            <p:nvPr/>
          </p:nvSpPr>
          <p:spPr bwMode="auto">
            <a:xfrm>
              <a:off x="9977020" y="3925501"/>
              <a:ext cx="464808" cy="1400577"/>
            </a:xfrm>
            <a:custGeom>
              <a:avLst/>
              <a:gdLst>
                <a:gd name="T0" fmla="*/ 265 w 529"/>
                <a:gd name="T1" fmla="*/ 1594 h 1594"/>
                <a:gd name="T2" fmla="*/ 0 w 529"/>
                <a:gd name="T3" fmla="*/ 265 h 1594"/>
                <a:gd name="T4" fmla="*/ 220 w 529"/>
                <a:gd name="T5" fmla="*/ 0 h 1594"/>
                <a:gd name="T6" fmla="*/ 529 w 529"/>
                <a:gd name="T7" fmla="*/ 265 h 1594"/>
                <a:gd name="T8" fmla="*/ 265 w 529"/>
                <a:gd name="T9" fmla="*/ 1594 h 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594">
                  <a:moveTo>
                    <a:pt x="265" y="1594"/>
                  </a:moveTo>
                  <a:lnTo>
                    <a:pt x="0" y="265"/>
                  </a:lnTo>
                  <a:lnTo>
                    <a:pt x="220" y="0"/>
                  </a:lnTo>
                  <a:lnTo>
                    <a:pt x="529" y="265"/>
                  </a:lnTo>
                  <a:lnTo>
                    <a:pt x="265" y="15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43"/>
            <p:cNvSpPr>
              <a:spLocks noChangeArrowheads="1"/>
            </p:cNvSpPr>
            <p:nvPr/>
          </p:nvSpPr>
          <p:spPr bwMode="auto">
            <a:xfrm>
              <a:off x="9521877" y="2943164"/>
              <a:ext cx="1377731" cy="13777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44"/>
            <p:cNvSpPr>
              <a:spLocks noChangeArrowheads="1"/>
            </p:cNvSpPr>
            <p:nvPr/>
          </p:nvSpPr>
          <p:spPr bwMode="auto">
            <a:xfrm>
              <a:off x="9666855" y="3088142"/>
              <a:ext cx="1085139" cy="10851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799459" y="3247443"/>
              <a:ext cx="82907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mtClean="0">
                  <a:solidFill>
                    <a:schemeClr val="accent5"/>
                  </a:solidFill>
                </a:rPr>
                <a:t>05</a:t>
              </a:r>
              <a:endParaRPr lang="en-US" sz="4400">
                <a:solidFill>
                  <a:schemeClr val="accent5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1642" y="1907437"/>
            <a:ext cx="3502279" cy="623752"/>
            <a:chOff x="1811642" y="1907437"/>
            <a:chExt cx="3502279" cy="623752"/>
          </a:xfrm>
        </p:grpSpPr>
        <p:sp>
          <p:nvSpPr>
            <p:cNvPr id="53" name="TextBox 52"/>
            <p:cNvSpPr txBox="1"/>
            <p:nvPr/>
          </p:nvSpPr>
          <p:spPr>
            <a:xfrm>
              <a:off x="1811642" y="1907437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提供團體發布活動</a:t>
              </a:r>
              <a:endPara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11643" y="2170256"/>
              <a:ext cx="3502278" cy="360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例如</a:t>
              </a:r>
              <a:r>
                <a:rPr lang="en-US" altLang="zh-TW" sz="1600" dirty="0" smtClean="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lang="zh-TW" alt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社團、學校、系學會。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1642" y="2764458"/>
            <a:ext cx="3502278" cy="623752"/>
            <a:chOff x="1811642" y="2764458"/>
            <a:chExt cx="3502278" cy="623752"/>
          </a:xfrm>
        </p:grpSpPr>
        <p:sp>
          <p:nvSpPr>
            <p:cNvPr id="56" name="TextBox 55"/>
            <p:cNvSpPr txBox="1"/>
            <p:nvPr/>
          </p:nvSpPr>
          <p:spPr>
            <a:xfrm>
              <a:off x="1811642" y="2764458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提供個人舉辦活動</a:t>
              </a:r>
              <a:endPara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11642" y="3027277"/>
              <a:ext cx="3502278" cy="360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活動內容不拘</a:t>
              </a:r>
              <a:r>
                <a:rPr lang="en-US" altLang="zh-TW" sz="1600" dirty="0" smtClean="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lang="zh-TW" alt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運動競技類、旅遊類。</a:t>
              </a:r>
              <a:endParaRPr lang="en-US" altLang="zh-TW" sz="16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811642" y="3621479"/>
            <a:ext cx="3502278" cy="919217"/>
            <a:chOff x="1811642" y="3621479"/>
            <a:chExt cx="3502278" cy="919217"/>
          </a:xfrm>
        </p:grpSpPr>
        <p:sp>
          <p:nvSpPr>
            <p:cNvPr id="59" name="TextBox 58"/>
            <p:cNvSpPr txBox="1"/>
            <p:nvPr/>
          </p:nvSpPr>
          <p:spPr>
            <a:xfrm>
              <a:off x="1811642" y="3621479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提供學生查詢、報名系統</a:t>
              </a:r>
              <a:endPara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11642" y="3884298"/>
              <a:ext cx="3502278" cy="656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讓學生看到喜歡的活動就可以快速地報名。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811642" y="4478500"/>
            <a:ext cx="3502278" cy="919217"/>
            <a:chOff x="1811642" y="4478500"/>
            <a:chExt cx="3502278" cy="919217"/>
          </a:xfrm>
        </p:grpSpPr>
        <p:sp>
          <p:nvSpPr>
            <p:cNvPr id="62" name="TextBox 61"/>
            <p:cNvSpPr txBox="1"/>
            <p:nvPr/>
          </p:nvSpPr>
          <p:spPr>
            <a:xfrm>
              <a:off x="1811642" y="4478500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提供主辦</a:t>
              </a:r>
              <a:r>
                <a:rPr lang="zh-TW" altLang="en-US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方篩選</a:t>
              </a:r>
              <a:r>
                <a:rPr lang="zh-TW" alt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過濾報名者</a:t>
              </a:r>
              <a:endPara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11642" y="4741319"/>
              <a:ext cx="3502278" cy="656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主辦方可以根據男女比例、三校生比例、限定科系</a:t>
              </a:r>
              <a:r>
                <a:rPr lang="zh-TW" altLang="en-US" sz="1600" dirty="0">
                  <a:solidFill>
                    <a:schemeClr val="bg1">
                      <a:lumMod val="65000"/>
                    </a:schemeClr>
                  </a:solidFill>
                </a:rPr>
                <a:t>去篩選。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811642" y="5335521"/>
            <a:ext cx="3502278" cy="919217"/>
            <a:chOff x="1811642" y="5335521"/>
            <a:chExt cx="3502278" cy="919217"/>
          </a:xfrm>
        </p:grpSpPr>
        <p:sp>
          <p:nvSpPr>
            <p:cNvPr id="65" name="TextBox 64"/>
            <p:cNvSpPr txBox="1"/>
            <p:nvPr/>
          </p:nvSpPr>
          <p:spPr>
            <a:xfrm>
              <a:off x="1811642" y="533552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提供回饋系統</a:t>
              </a:r>
              <a:endPara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11642" y="5598340"/>
              <a:ext cx="3502278" cy="656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活動方辦完活動後，會直接寄送活動回饋，且讓使用者評分。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01" name="Group 36"/>
          <p:cNvGrpSpPr>
            <a:grpSpLocks noChangeAspect="1"/>
          </p:cNvGrpSpPr>
          <p:nvPr/>
        </p:nvGrpSpPr>
        <p:grpSpPr>
          <a:xfrm>
            <a:off x="1360614" y="3562466"/>
            <a:ext cx="407582" cy="705600"/>
            <a:chOff x="6452734" y="1251752"/>
            <a:chExt cx="980579" cy="1697563"/>
          </a:xfrm>
        </p:grpSpPr>
        <p:sp>
          <p:nvSpPr>
            <p:cNvPr id="102" name="Freeform 37"/>
            <p:cNvSpPr>
              <a:spLocks/>
            </p:cNvSpPr>
            <p:nvPr/>
          </p:nvSpPr>
          <p:spPr bwMode="auto">
            <a:xfrm>
              <a:off x="6779594" y="1952041"/>
              <a:ext cx="329496" cy="997274"/>
            </a:xfrm>
            <a:custGeom>
              <a:avLst/>
              <a:gdLst>
                <a:gd name="T0" fmla="*/ 186 w 375"/>
                <a:gd name="T1" fmla="*/ 1135 h 1135"/>
                <a:gd name="T2" fmla="*/ 0 w 375"/>
                <a:gd name="T3" fmla="*/ 189 h 1135"/>
                <a:gd name="T4" fmla="*/ 156 w 375"/>
                <a:gd name="T5" fmla="*/ 0 h 1135"/>
                <a:gd name="T6" fmla="*/ 375 w 375"/>
                <a:gd name="T7" fmla="*/ 189 h 1135"/>
                <a:gd name="T8" fmla="*/ 186 w 375"/>
                <a:gd name="T9" fmla="*/ 113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135">
                  <a:moveTo>
                    <a:pt x="186" y="1135"/>
                  </a:moveTo>
                  <a:lnTo>
                    <a:pt x="0" y="189"/>
                  </a:lnTo>
                  <a:lnTo>
                    <a:pt x="156" y="0"/>
                  </a:lnTo>
                  <a:lnTo>
                    <a:pt x="375" y="189"/>
                  </a:lnTo>
                  <a:lnTo>
                    <a:pt x="186" y="11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38"/>
            <p:cNvSpPr>
              <a:spLocks noChangeArrowheads="1"/>
            </p:cNvSpPr>
            <p:nvPr/>
          </p:nvSpPr>
          <p:spPr bwMode="auto">
            <a:xfrm>
              <a:off x="6452734" y="1251752"/>
              <a:ext cx="980579" cy="98233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39"/>
            <p:cNvSpPr>
              <a:spLocks noChangeArrowheads="1"/>
            </p:cNvSpPr>
            <p:nvPr/>
          </p:nvSpPr>
          <p:spPr bwMode="auto">
            <a:xfrm>
              <a:off x="6556416" y="1357191"/>
              <a:ext cx="773217" cy="7714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oup 41"/>
          <p:cNvGrpSpPr>
            <a:grpSpLocks noChangeAspect="1"/>
          </p:cNvGrpSpPr>
          <p:nvPr/>
        </p:nvGrpSpPr>
        <p:grpSpPr>
          <a:xfrm>
            <a:off x="1355492" y="4428846"/>
            <a:ext cx="407920" cy="705600"/>
            <a:chOff x="8092305" y="3319229"/>
            <a:chExt cx="1128194" cy="1951494"/>
          </a:xfrm>
        </p:grpSpPr>
        <p:sp>
          <p:nvSpPr>
            <p:cNvPr id="107" name="Freeform 49"/>
            <p:cNvSpPr>
              <a:spLocks/>
            </p:cNvSpPr>
            <p:nvPr/>
          </p:nvSpPr>
          <p:spPr bwMode="auto">
            <a:xfrm>
              <a:off x="8466612" y="4123199"/>
              <a:ext cx="379579" cy="1147524"/>
            </a:xfrm>
            <a:custGeom>
              <a:avLst/>
              <a:gdLst>
                <a:gd name="T0" fmla="*/ 217 w 432"/>
                <a:gd name="T1" fmla="*/ 1306 h 1306"/>
                <a:gd name="T2" fmla="*/ 0 w 432"/>
                <a:gd name="T3" fmla="*/ 218 h 1306"/>
                <a:gd name="T4" fmla="*/ 179 w 432"/>
                <a:gd name="T5" fmla="*/ 0 h 1306"/>
                <a:gd name="T6" fmla="*/ 432 w 432"/>
                <a:gd name="T7" fmla="*/ 218 h 1306"/>
                <a:gd name="T8" fmla="*/ 217 w 432"/>
                <a:gd name="T9" fmla="*/ 1306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1306">
                  <a:moveTo>
                    <a:pt x="217" y="1306"/>
                  </a:moveTo>
                  <a:lnTo>
                    <a:pt x="0" y="218"/>
                  </a:lnTo>
                  <a:lnTo>
                    <a:pt x="179" y="0"/>
                  </a:lnTo>
                  <a:lnTo>
                    <a:pt x="432" y="218"/>
                  </a:lnTo>
                  <a:lnTo>
                    <a:pt x="217" y="13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50"/>
            <p:cNvSpPr>
              <a:spLocks noChangeArrowheads="1"/>
            </p:cNvSpPr>
            <p:nvPr/>
          </p:nvSpPr>
          <p:spPr bwMode="auto">
            <a:xfrm>
              <a:off x="8092305" y="3319229"/>
              <a:ext cx="1128194" cy="11281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51"/>
            <p:cNvSpPr>
              <a:spLocks noChangeArrowheads="1"/>
            </p:cNvSpPr>
            <p:nvPr/>
          </p:nvSpPr>
          <p:spPr bwMode="auto">
            <a:xfrm>
              <a:off x="8212680" y="3439605"/>
              <a:ext cx="887442" cy="8874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1" name="Group 46"/>
          <p:cNvGrpSpPr>
            <a:grpSpLocks noChangeAspect="1"/>
          </p:cNvGrpSpPr>
          <p:nvPr/>
        </p:nvGrpSpPr>
        <p:grpSpPr>
          <a:xfrm>
            <a:off x="1340897" y="5324029"/>
            <a:ext cx="407957" cy="705600"/>
            <a:chOff x="9521877" y="2943164"/>
            <a:chExt cx="1377731" cy="2382914"/>
          </a:xfrm>
        </p:grpSpPr>
        <p:sp>
          <p:nvSpPr>
            <p:cNvPr id="112" name="Freeform 42"/>
            <p:cNvSpPr>
              <a:spLocks/>
            </p:cNvSpPr>
            <p:nvPr/>
          </p:nvSpPr>
          <p:spPr bwMode="auto">
            <a:xfrm>
              <a:off x="9977020" y="3925501"/>
              <a:ext cx="464808" cy="1400577"/>
            </a:xfrm>
            <a:custGeom>
              <a:avLst/>
              <a:gdLst>
                <a:gd name="T0" fmla="*/ 265 w 529"/>
                <a:gd name="T1" fmla="*/ 1594 h 1594"/>
                <a:gd name="T2" fmla="*/ 0 w 529"/>
                <a:gd name="T3" fmla="*/ 265 h 1594"/>
                <a:gd name="T4" fmla="*/ 220 w 529"/>
                <a:gd name="T5" fmla="*/ 0 h 1594"/>
                <a:gd name="T6" fmla="*/ 529 w 529"/>
                <a:gd name="T7" fmla="*/ 265 h 1594"/>
                <a:gd name="T8" fmla="*/ 265 w 529"/>
                <a:gd name="T9" fmla="*/ 1594 h 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594">
                  <a:moveTo>
                    <a:pt x="265" y="1594"/>
                  </a:moveTo>
                  <a:lnTo>
                    <a:pt x="0" y="265"/>
                  </a:lnTo>
                  <a:lnTo>
                    <a:pt x="220" y="0"/>
                  </a:lnTo>
                  <a:lnTo>
                    <a:pt x="529" y="265"/>
                  </a:lnTo>
                  <a:lnTo>
                    <a:pt x="265" y="15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43"/>
            <p:cNvSpPr>
              <a:spLocks noChangeArrowheads="1"/>
            </p:cNvSpPr>
            <p:nvPr/>
          </p:nvSpPr>
          <p:spPr bwMode="auto">
            <a:xfrm>
              <a:off x="9521877" y="2943164"/>
              <a:ext cx="1377731" cy="13777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44"/>
            <p:cNvSpPr>
              <a:spLocks noChangeArrowheads="1"/>
            </p:cNvSpPr>
            <p:nvPr/>
          </p:nvSpPr>
          <p:spPr bwMode="auto">
            <a:xfrm>
              <a:off x="9666855" y="3088142"/>
              <a:ext cx="1085139" cy="10851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TextBox 50"/>
            <p:cNvSpPr txBox="1">
              <a:spLocks noChangeAspect="1"/>
            </p:cNvSpPr>
            <p:nvPr/>
          </p:nvSpPr>
          <p:spPr>
            <a:xfrm>
              <a:off x="10121631" y="3247443"/>
              <a:ext cx="169403" cy="705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4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362696" y="187071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363136" y="273634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1364559" y="360809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1363076" y="447891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1357351" y="53737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114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4c7232a69_0_16"/>
          <p:cNvSpPr txBox="1">
            <a:spLocks noGrp="1"/>
          </p:cNvSpPr>
          <p:nvPr>
            <p:ph type="title"/>
          </p:nvPr>
        </p:nvSpPr>
        <p:spPr>
          <a:xfrm>
            <a:off x="968829" y="3809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91425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ts val="4000"/>
            </a:pPr>
            <a:r>
              <a:rPr lang="zh-TW" dirty="0">
                <a:sym typeface="Arial"/>
              </a:rPr>
              <a:t>痛點二 解決方法</a:t>
            </a:r>
            <a:endParaRPr dirty="0">
              <a:sym typeface="Arial"/>
            </a:endParaRPr>
          </a:p>
        </p:txBody>
      </p:sp>
      <p:sp>
        <p:nvSpPr>
          <p:cNvPr id="120" name="Google Shape;120;g104c7232a69_0_16"/>
          <p:cNvSpPr txBox="1">
            <a:spLocks noGrp="1"/>
          </p:cNvSpPr>
          <p:nvPr>
            <p:ph idx="1"/>
          </p:nvPr>
        </p:nvSpPr>
        <p:spPr>
          <a:xfrm>
            <a:off x="2438400" y="1141750"/>
            <a:ext cx="7772400" cy="540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500" b="1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500" b="1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500" b="1" dirty="0">
                <a:latin typeface="Arial"/>
                <a:ea typeface="Arial"/>
                <a:cs typeface="Arial"/>
                <a:sym typeface="Arial"/>
              </a:rPr>
              <a:t>痛點二：學生在專題論文調查時，常常</a:t>
            </a:r>
            <a:r>
              <a:rPr lang="zh-TW" altLang="en-US" sz="2500" b="1" dirty="0" smtClean="0">
                <a:latin typeface="Arial"/>
                <a:ea typeface="Arial"/>
                <a:cs typeface="Arial"/>
                <a:sym typeface="Arial"/>
              </a:rPr>
              <a:t>找不到合適及</a:t>
            </a:r>
            <a:r>
              <a:rPr lang="zh-TW" altLang="en-US" sz="2500" b="1" dirty="0">
                <a:latin typeface="Arial"/>
                <a:ea typeface="Arial"/>
                <a:cs typeface="Arial"/>
                <a:sym typeface="Arial"/>
              </a:rPr>
              <a:t>足夠的問卷對象。</a:t>
            </a:r>
            <a:endParaRPr sz="2500" b="1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500" b="1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500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解決方法</a:t>
            </a:r>
            <a:r>
              <a:rPr lang="en-US" altLang="zh-TW" sz="2500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zh-TW" altLang="en-US" sz="2500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開發</a:t>
            </a:r>
            <a:r>
              <a:rPr lang="zh-TW" altLang="en-US" sz="2500" dirty="0" smtClean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一個</a:t>
            </a:r>
            <a:r>
              <a:rPr lang="zh-TW" altLang="en-US" sz="25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問卷</a:t>
            </a:r>
            <a:r>
              <a:rPr lang="zh-TW" altLang="en-US" sz="2500" dirty="0" smtClean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平台</a:t>
            </a:r>
            <a:r>
              <a:rPr lang="zh-TW" altLang="en-US" sz="2500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，具備以下功能</a:t>
            </a:r>
            <a:endParaRPr sz="2500" dirty="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altLang="zh-TW" sz="2500" dirty="0"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zh-TW" altLang="en-US" sz="2500" dirty="0">
                <a:latin typeface="Arial"/>
                <a:ea typeface="Arial"/>
                <a:cs typeface="Arial"/>
                <a:sym typeface="Arial"/>
              </a:rPr>
              <a:t>提供師生上架問卷，</a:t>
            </a:r>
            <a:r>
              <a:rPr lang="zh-TW" altLang="en-US" sz="2500" dirty="0" smtClean="0">
                <a:latin typeface="Arial"/>
                <a:ea typeface="Arial"/>
                <a:cs typeface="Arial"/>
                <a:sym typeface="Arial"/>
              </a:rPr>
              <a:t>並導入</a:t>
            </a:r>
            <a:r>
              <a:rPr lang="zh-TW" altLang="en-US" sz="25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活動平台</a:t>
            </a:r>
            <a:r>
              <a:rPr lang="zh-TW" altLang="en-US" sz="2500" dirty="0">
                <a:latin typeface="Arial"/>
                <a:ea typeface="Arial"/>
                <a:cs typeface="Arial"/>
                <a:sym typeface="Arial"/>
              </a:rPr>
              <a:t>的流量</a:t>
            </a:r>
            <a:r>
              <a:rPr lang="zh-TW" altLang="en-US" sz="2500" dirty="0" smtClean="0">
                <a:latin typeface="Arial"/>
                <a:ea typeface="Arial"/>
                <a:cs typeface="Arial"/>
                <a:sym typeface="Arial"/>
              </a:rPr>
              <a:t>，輔以獎勵</a:t>
            </a:r>
            <a:r>
              <a:rPr lang="zh-TW" altLang="en-US" sz="2500" dirty="0">
                <a:latin typeface="Arial"/>
                <a:ea typeface="Arial"/>
                <a:cs typeface="Arial"/>
                <a:sym typeface="Arial"/>
              </a:rPr>
              <a:t>機制，以</a:t>
            </a:r>
            <a:r>
              <a:rPr lang="zh-TW" altLang="en-US" sz="2500" dirty="0" smtClean="0">
                <a:latin typeface="Arial"/>
                <a:ea typeface="Arial"/>
                <a:cs typeface="Arial"/>
                <a:sym typeface="Arial"/>
              </a:rPr>
              <a:t>吸引同學填寫</a:t>
            </a:r>
            <a:r>
              <a:rPr lang="zh-TW" altLang="en-US" sz="2500" dirty="0">
                <a:latin typeface="Arial"/>
                <a:ea typeface="Arial"/>
                <a:cs typeface="Arial"/>
                <a:sym typeface="Arial"/>
              </a:rPr>
              <a:t>。</a:t>
            </a:r>
            <a:endParaRPr sz="25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altLang="zh-TW" sz="2500" dirty="0"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zh-TW" altLang="en-US" sz="2500" dirty="0" smtClean="0">
                <a:latin typeface="Arial"/>
                <a:ea typeface="Arial"/>
                <a:cs typeface="Arial"/>
                <a:sym typeface="Arial"/>
              </a:rPr>
              <a:t>提供問卷對象發送條件</a:t>
            </a:r>
            <a:r>
              <a:rPr lang="en-US" altLang="zh-TW" sz="2500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2500" dirty="0" smtClean="0">
                <a:latin typeface="Arial"/>
                <a:ea typeface="Arial"/>
                <a:cs typeface="Arial"/>
                <a:sym typeface="Arial"/>
              </a:rPr>
              <a:t>科系、年級</a:t>
            </a:r>
            <a:r>
              <a:rPr lang="en-US" altLang="zh-TW" sz="2500" dirty="0" smtClean="0">
                <a:latin typeface="Arial"/>
                <a:ea typeface="Arial"/>
                <a:cs typeface="Arial"/>
                <a:sym typeface="Arial"/>
              </a:rPr>
              <a:t>…)</a:t>
            </a:r>
            <a:r>
              <a:rPr lang="zh-TW" altLang="en-US" sz="2500" dirty="0" smtClean="0">
                <a:latin typeface="Arial"/>
                <a:ea typeface="Arial"/>
                <a:cs typeface="Arial"/>
                <a:sym typeface="Arial"/>
              </a:rPr>
              <a:t>，以便篩選目標師生。</a:t>
            </a:r>
            <a:endParaRPr sz="25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/>
          <p:cNvCxnSpPr/>
          <p:nvPr/>
        </p:nvCxnSpPr>
        <p:spPr>
          <a:xfrm>
            <a:off x="4649231" y="5352112"/>
            <a:ext cx="1800000" cy="0"/>
          </a:xfrm>
          <a:prstGeom prst="line">
            <a:avLst/>
          </a:prstGeom>
          <a:ln w="127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279554" y="4236631"/>
            <a:ext cx="2160000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748789" y="3140737"/>
            <a:ext cx="1800000" cy="0"/>
          </a:xfrm>
          <a:prstGeom prst="line">
            <a:avLst/>
          </a:prstGeom>
          <a:ln w="12700">
            <a:solidFill>
              <a:schemeClr val="accent4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126803" y="1945073"/>
            <a:ext cx="1800000" cy="0"/>
          </a:xfrm>
          <a:prstGeom prst="line">
            <a:avLst/>
          </a:prstGeom>
          <a:ln w="12700">
            <a:solidFill>
              <a:schemeClr val="accent5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7"/>
          <p:cNvSpPr txBox="1">
            <a:spLocks/>
          </p:cNvSpPr>
          <p:nvPr/>
        </p:nvSpPr>
        <p:spPr>
          <a:xfrm>
            <a:off x="547790" y="392960"/>
            <a:ext cx="5525228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>
                <a:solidFill>
                  <a:schemeClr val="accent2"/>
                </a:solidFill>
                <a:cs typeface="Lato Regular"/>
              </a:rPr>
              <a:t>架設一個問卷平台</a:t>
            </a:r>
            <a:endParaRPr lang="id-ID" altLang="zh-TW" sz="4800" b="1" dirty="0">
              <a:solidFill>
                <a:schemeClr val="accent2"/>
              </a:solidFill>
              <a:cs typeface="Lato Regular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47176" y="4883824"/>
            <a:ext cx="1192668" cy="1135509"/>
            <a:chOff x="6139503" y="4859013"/>
            <a:chExt cx="1192668" cy="1135509"/>
          </a:xfrm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6139503" y="4871969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id-ID" altLang="id-ID">
                <a:solidFill>
                  <a:schemeClr val="bg1"/>
                </a:solidFill>
              </a:endParaRPr>
            </a:p>
          </p:txBody>
        </p:sp>
        <p:sp>
          <p:nvSpPr>
            <p:cNvPr id="7" name="TextBox 21"/>
            <p:cNvSpPr txBox="1">
              <a:spLocks noChangeArrowheads="1"/>
            </p:cNvSpPr>
            <p:nvPr/>
          </p:nvSpPr>
          <p:spPr bwMode="auto">
            <a:xfrm>
              <a:off x="6420131" y="4859013"/>
              <a:ext cx="771727" cy="1108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nb-NO" altLang="id-ID" sz="66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27804" y="3740708"/>
            <a:ext cx="1192668" cy="1156073"/>
            <a:chOff x="6420131" y="3715897"/>
            <a:chExt cx="1192668" cy="1156073"/>
          </a:xfrm>
        </p:grpSpPr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6420131" y="3749417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id-ID" altLang="id-ID">
                <a:solidFill>
                  <a:schemeClr val="bg1"/>
                </a:solidFill>
              </a:endParaRPr>
            </a:p>
          </p:txBody>
        </p: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6700154" y="3715897"/>
              <a:ext cx="771727" cy="1108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nb-NO" altLang="id-ID" sz="66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06863" y="2651676"/>
            <a:ext cx="1192668" cy="1122553"/>
            <a:chOff x="5999190" y="2626865"/>
            <a:chExt cx="1192668" cy="1122553"/>
          </a:xfrm>
        </p:grpSpPr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5999190" y="2626865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id-ID" altLang="id-ID">
                <a:solidFill>
                  <a:schemeClr val="bg1"/>
                </a:solidFill>
              </a:endParaRPr>
            </a:p>
          </p:txBody>
        </p: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6319130" y="2641309"/>
              <a:ext cx="771727" cy="1108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nb-NO" altLang="id-ID" sz="66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10533" y="1536713"/>
            <a:ext cx="1192668" cy="1177520"/>
            <a:chOff x="5402860" y="1511902"/>
            <a:chExt cx="1192668" cy="1177520"/>
          </a:xfrm>
        </p:grpSpPr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 rot="20684149">
              <a:off x="5402860" y="1566869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id-ID" altLang="id-ID">
                <a:solidFill>
                  <a:schemeClr val="bg1"/>
                </a:solidFill>
              </a:endParaRPr>
            </a:p>
          </p:txBody>
        </p:sp>
        <p:sp>
          <p:nvSpPr>
            <p:cNvPr id="16" name="TextBox 24"/>
            <p:cNvSpPr txBox="1">
              <a:spLocks noChangeArrowheads="1"/>
            </p:cNvSpPr>
            <p:nvPr/>
          </p:nvSpPr>
          <p:spPr bwMode="auto">
            <a:xfrm rot="20681241">
              <a:off x="5692174" y="1511902"/>
              <a:ext cx="771727" cy="1108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nb-NO" altLang="id-ID" sz="66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68337" y="2255516"/>
            <a:ext cx="2529883" cy="4198799"/>
            <a:chOff x="3560664" y="2230705"/>
            <a:chExt cx="2529883" cy="4198799"/>
          </a:xfrm>
        </p:grpSpPr>
        <p:sp>
          <p:nvSpPr>
            <p:cNvPr id="18" name="Ellipse 98"/>
            <p:cNvSpPr/>
            <p:nvPr/>
          </p:nvSpPr>
          <p:spPr bwMode="auto">
            <a:xfrm>
              <a:off x="3560664" y="6107180"/>
              <a:ext cx="1713938" cy="322324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id-ID">
                <a:solidFill>
                  <a:srgbClr val="FFFFFF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158559" y="2230705"/>
              <a:ext cx="1931988" cy="3981365"/>
              <a:chOff x="1879600" y="2427657"/>
              <a:chExt cx="1931988" cy="398136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0" name="Rounded Rectangle 19"/>
              <p:cNvSpPr/>
              <p:nvPr/>
            </p:nvSpPr>
            <p:spPr bwMode="auto">
              <a:xfrm rot="3296091" flipH="1">
                <a:off x="2526506" y="2275966"/>
                <a:ext cx="333375" cy="1627188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1879938" y="2427657"/>
                <a:ext cx="823038" cy="823069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 bwMode="auto">
              <a:xfrm>
                <a:off x="1954213" y="3305460"/>
                <a:ext cx="674687" cy="1408112"/>
              </a:xfrm>
              <a:prstGeom prst="roundRect">
                <a:avLst>
                  <a:gd name="adj" fmla="val 29870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 bwMode="auto">
              <a:xfrm>
                <a:off x="1954213" y="4408772"/>
                <a:ext cx="373062" cy="200025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 bwMode="auto">
              <a:xfrm rot="20452300">
                <a:off x="2325688" y="4429410"/>
                <a:ext cx="371475" cy="774700"/>
              </a:xfrm>
              <a:prstGeom prst="roundRect">
                <a:avLst>
                  <a:gd name="adj" fmla="val 40463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 bwMode="auto">
              <a:xfrm rot="14513746">
                <a:off x="2885282" y="2583941"/>
                <a:ext cx="350837" cy="1501775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 bwMode="auto">
              <a:xfrm>
                <a:off x="2413000" y="4916772"/>
                <a:ext cx="373063" cy="1423988"/>
              </a:xfrm>
              <a:prstGeom prst="roundRect">
                <a:avLst>
                  <a:gd name="adj" fmla="val 42456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5347697" y="1552161"/>
            <a:ext cx="900000" cy="900000"/>
            <a:chOff x="5385173" y="1917525"/>
            <a:chExt cx="1440000" cy="144000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/>
            </a:p>
          </p:txBody>
        </p:sp>
        <p:sp>
          <p:nvSpPr>
            <p:cNvPr id="29" name="Oval 28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/>
            </a:p>
          </p:txBody>
        </p: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6326866" y="4883824"/>
            <a:ext cx="899999" cy="900000"/>
            <a:chOff x="5385173" y="1917525"/>
            <a:chExt cx="1440000" cy="1440000"/>
          </a:xfrm>
        </p:grpSpPr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/>
            </a:p>
          </p:txBody>
        </p:sp>
        <p:sp>
          <p:nvSpPr>
            <p:cNvPr id="32" name="Oval 31"/>
            <p:cNvSpPr/>
            <p:nvPr/>
          </p:nvSpPr>
          <p:spPr>
            <a:xfrm>
              <a:off x="5475175" y="2007525"/>
              <a:ext cx="1260001" cy="126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/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7226182" y="3784766"/>
            <a:ext cx="900000" cy="900000"/>
            <a:chOff x="5385173" y="1917525"/>
            <a:chExt cx="1440000" cy="1440000"/>
          </a:xfrm>
        </p:grpSpPr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/>
            </a:p>
          </p:txBody>
        </p:sp>
        <p:sp>
          <p:nvSpPr>
            <p:cNvPr id="35" name="Oval 34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/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6142461" y="2621269"/>
            <a:ext cx="900000" cy="900000"/>
            <a:chOff x="5385173" y="1917525"/>
            <a:chExt cx="1440000" cy="1440000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/>
            </a:p>
          </p:txBody>
        </p:sp>
        <p:sp>
          <p:nvSpPr>
            <p:cNvPr id="38" name="Oval 37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/>
            </a:p>
          </p:txBody>
        </p:sp>
      </p:grp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5549587" y="1749032"/>
            <a:ext cx="487503" cy="487503"/>
            <a:chOff x="-2771775" y="66675"/>
            <a:chExt cx="827087" cy="827088"/>
          </a:xfrm>
          <a:solidFill>
            <a:schemeClr val="bg1"/>
          </a:solidFill>
        </p:grpSpPr>
        <p:sp>
          <p:nvSpPr>
            <p:cNvPr id="40" name="Freeform 19"/>
            <p:cNvSpPr>
              <a:spLocks noEditPoints="1"/>
            </p:cNvSpPr>
            <p:nvPr/>
          </p:nvSpPr>
          <p:spPr bwMode="auto">
            <a:xfrm>
              <a:off x="-2771775" y="66675"/>
              <a:ext cx="827087" cy="827088"/>
            </a:xfrm>
            <a:custGeom>
              <a:avLst/>
              <a:gdLst>
                <a:gd name="T0" fmla="*/ 188 w 220"/>
                <a:gd name="T1" fmla="*/ 83 h 220"/>
                <a:gd name="T2" fmla="*/ 196 w 220"/>
                <a:gd name="T3" fmla="*/ 56 h 220"/>
                <a:gd name="T4" fmla="*/ 181 w 220"/>
                <a:gd name="T5" fmla="*/ 26 h 220"/>
                <a:gd name="T6" fmla="*/ 164 w 220"/>
                <a:gd name="T7" fmla="*/ 24 h 220"/>
                <a:gd name="T8" fmla="*/ 137 w 220"/>
                <a:gd name="T9" fmla="*/ 32 h 220"/>
                <a:gd name="T10" fmla="*/ 119 w 220"/>
                <a:gd name="T11" fmla="*/ 0 h 220"/>
                <a:gd name="T12" fmla="*/ 87 w 220"/>
                <a:gd name="T13" fmla="*/ 11 h 220"/>
                <a:gd name="T14" fmla="*/ 74 w 220"/>
                <a:gd name="T15" fmla="*/ 36 h 220"/>
                <a:gd name="T16" fmla="*/ 49 w 220"/>
                <a:gd name="T17" fmla="*/ 22 h 220"/>
                <a:gd name="T18" fmla="*/ 26 w 220"/>
                <a:gd name="T19" fmla="*/ 39 h 220"/>
                <a:gd name="T20" fmla="*/ 36 w 220"/>
                <a:gd name="T21" fmla="*/ 74 h 220"/>
                <a:gd name="T22" fmla="*/ 11 w 220"/>
                <a:gd name="T23" fmla="*/ 87 h 220"/>
                <a:gd name="T24" fmla="*/ 0 w 220"/>
                <a:gd name="T25" fmla="*/ 119 h 220"/>
                <a:gd name="T26" fmla="*/ 32 w 220"/>
                <a:gd name="T27" fmla="*/ 137 h 220"/>
                <a:gd name="T28" fmla="*/ 24 w 220"/>
                <a:gd name="T29" fmla="*/ 164 h 220"/>
                <a:gd name="T30" fmla="*/ 39 w 220"/>
                <a:gd name="T31" fmla="*/ 194 h 220"/>
                <a:gd name="T32" fmla="*/ 56 w 220"/>
                <a:gd name="T33" fmla="*/ 196 h 220"/>
                <a:gd name="T34" fmla="*/ 83 w 220"/>
                <a:gd name="T35" fmla="*/ 188 h 220"/>
                <a:gd name="T36" fmla="*/ 101 w 220"/>
                <a:gd name="T37" fmla="*/ 220 h 220"/>
                <a:gd name="T38" fmla="*/ 133 w 220"/>
                <a:gd name="T39" fmla="*/ 209 h 220"/>
                <a:gd name="T40" fmla="*/ 146 w 220"/>
                <a:gd name="T41" fmla="*/ 184 h 220"/>
                <a:gd name="T42" fmla="*/ 171 w 220"/>
                <a:gd name="T43" fmla="*/ 198 h 220"/>
                <a:gd name="T44" fmla="*/ 194 w 220"/>
                <a:gd name="T45" fmla="*/ 181 h 220"/>
                <a:gd name="T46" fmla="*/ 184 w 220"/>
                <a:gd name="T47" fmla="*/ 146 h 220"/>
                <a:gd name="T48" fmla="*/ 209 w 220"/>
                <a:gd name="T49" fmla="*/ 133 h 220"/>
                <a:gd name="T50" fmla="*/ 220 w 220"/>
                <a:gd name="T51" fmla="*/ 101 h 220"/>
                <a:gd name="T52" fmla="*/ 185 w 220"/>
                <a:gd name="T53" fmla="*/ 124 h 220"/>
                <a:gd name="T54" fmla="*/ 172 w 220"/>
                <a:gd name="T55" fmla="*/ 140 h 220"/>
                <a:gd name="T56" fmla="*/ 185 w 220"/>
                <a:gd name="T57" fmla="*/ 171 h 220"/>
                <a:gd name="T58" fmla="*/ 154 w 220"/>
                <a:gd name="T59" fmla="*/ 173 h 220"/>
                <a:gd name="T60" fmla="*/ 140 w 220"/>
                <a:gd name="T61" fmla="*/ 172 h 220"/>
                <a:gd name="T62" fmla="*/ 124 w 220"/>
                <a:gd name="T63" fmla="*/ 185 h 220"/>
                <a:gd name="T64" fmla="*/ 101 w 220"/>
                <a:gd name="T65" fmla="*/ 206 h 220"/>
                <a:gd name="T66" fmla="*/ 87 w 220"/>
                <a:gd name="T67" fmla="*/ 175 h 220"/>
                <a:gd name="T68" fmla="*/ 74 w 220"/>
                <a:gd name="T69" fmla="*/ 170 h 220"/>
                <a:gd name="T70" fmla="*/ 49 w 220"/>
                <a:gd name="T71" fmla="*/ 185 h 220"/>
                <a:gd name="T72" fmla="*/ 47 w 220"/>
                <a:gd name="T73" fmla="*/ 154 h 220"/>
                <a:gd name="T74" fmla="*/ 45 w 220"/>
                <a:gd name="T75" fmla="*/ 133 h 220"/>
                <a:gd name="T76" fmla="*/ 14 w 220"/>
                <a:gd name="T77" fmla="*/ 119 h 220"/>
                <a:gd name="T78" fmla="*/ 35 w 220"/>
                <a:gd name="T79" fmla="*/ 96 h 220"/>
                <a:gd name="T80" fmla="*/ 48 w 220"/>
                <a:gd name="T81" fmla="*/ 80 h 220"/>
                <a:gd name="T82" fmla="*/ 35 w 220"/>
                <a:gd name="T83" fmla="*/ 49 h 220"/>
                <a:gd name="T84" fmla="*/ 66 w 220"/>
                <a:gd name="T85" fmla="*/ 47 h 220"/>
                <a:gd name="T86" fmla="*/ 80 w 220"/>
                <a:gd name="T87" fmla="*/ 48 h 220"/>
                <a:gd name="T88" fmla="*/ 96 w 220"/>
                <a:gd name="T89" fmla="*/ 35 h 220"/>
                <a:gd name="T90" fmla="*/ 119 w 220"/>
                <a:gd name="T91" fmla="*/ 14 h 220"/>
                <a:gd name="T92" fmla="*/ 133 w 220"/>
                <a:gd name="T93" fmla="*/ 45 h 220"/>
                <a:gd name="T94" fmla="*/ 146 w 220"/>
                <a:gd name="T95" fmla="*/ 50 h 220"/>
                <a:gd name="T96" fmla="*/ 171 w 220"/>
                <a:gd name="T97" fmla="*/ 35 h 220"/>
                <a:gd name="T98" fmla="*/ 173 w 220"/>
                <a:gd name="T99" fmla="*/ 66 h 220"/>
                <a:gd name="T100" fmla="*/ 175 w 220"/>
                <a:gd name="T101" fmla="*/ 87 h 220"/>
                <a:gd name="T102" fmla="*/ 206 w 220"/>
                <a:gd name="T103" fmla="*/ 101 h 220"/>
                <a:gd name="T104" fmla="*/ 185 w 220"/>
                <a:gd name="T105" fmla="*/ 12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0" h="220">
                  <a:moveTo>
                    <a:pt x="209" y="87"/>
                  </a:move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6" y="77"/>
                    <a:pt x="184" y="7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0" y="51"/>
                    <a:pt x="199" y="43"/>
                    <a:pt x="194" y="39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79" y="23"/>
                    <a:pt x="175" y="22"/>
                    <a:pt x="171" y="22"/>
                  </a:cubicBezTo>
                  <a:cubicBezTo>
                    <a:pt x="169" y="22"/>
                    <a:pt x="166" y="22"/>
                    <a:pt x="164" y="24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3" y="34"/>
                    <a:pt x="140" y="33"/>
                    <a:pt x="137" y="32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2" y="5"/>
                    <a:pt x="126" y="0"/>
                    <a:pt x="11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4" y="0"/>
                    <a:pt x="88" y="5"/>
                    <a:pt x="87" y="11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0" y="33"/>
                    <a:pt x="77" y="34"/>
                    <a:pt x="74" y="36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2"/>
                    <a:pt x="51" y="22"/>
                    <a:pt x="49" y="22"/>
                  </a:cubicBezTo>
                  <a:cubicBezTo>
                    <a:pt x="45" y="22"/>
                    <a:pt x="41" y="23"/>
                    <a:pt x="39" y="26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1" y="43"/>
                    <a:pt x="20" y="51"/>
                    <a:pt x="24" y="56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7"/>
                    <a:pt x="33" y="80"/>
                    <a:pt x="32" y="83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5" y="88"/>
                    <a:pt x="0" y="94"/>
                    <a:pt x="0" y="10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6"/>
                    <a:pt x="5" y="132"/>
                    <a:pt x="11" y="133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40"/>
                    <a:pt x="34" y="143"/>
                    <a:pt x="36" y="146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0" y="169"/>
                    <a:pt x="21" y="177"/>
                    <a:pt x="26" y="181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1" y="197"/>
                    <a:pt x="45" y="198"/>
                    <a:pt x="49" y="198"/>
                  </a:cubicBezTo>
                  <a:cubicBezTo>
                    <a:pt x="51" y="198"/>
                    <a:pt x="54" y="198"/>
                    <a:pt x="56" y="196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7" y="186"/>
                    <a:pt x="80" y="187"/>
                    <a:pt x="83" y="18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8" y="215"/>
                    <a:pt x="94" y="220"/>
                    <a:pt x="101" y="220"/>
                  </a:cubicBezTo>
                  <a:cubicBezTo>
                    <a:pt x="119" y="220"/>
                    <a:pt x="119" y="220"/>
                    <a:pt x="119" y="220"/>
                  </a:cubicBezTo>
                  <a:cubicBezTo>
                    <a:pt x="126" y="220"/>
                    <a:pt x="132" y="215"/>
                    <a:pt x="133" y="209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40" y="187"/>
                    <a:pt x="143" y="186"/>
                    <a:pt x="146" y="184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6" y="198"/>
                    <a:pt x="169" y="198"/>
                    <a:pt x="171" y="198"/>
                  </a:cubicBezTo>
                  <a:cubicBezTo>
                    <a:pt x="175" y="198"/>
                    <a:pt x="179" y="197"/>
                    <a:pt x="181" y="194"/>
                  </a:cubicBezTo>
                  <a:cubicBezTo>
                    <a:pt x="194" y="181"/>
                    <a:pt x="194" y="181"/>
                    <a:pt x="194" y="181"/>
                  </a:cubicBezTo>
                  <a:cubicBezTo>
                    <a:pt x="199" y="177"/>
                    <a:pt x="200" y="169"/>
                    <a:pt x="196" y="164"/>
                  </a:cubicBezTo>
                  <a:cubicBezTo>
                    <a:pt x="184" y="146"/>
                    <a:pt x="184" y="146"/>
                    <a:pt x="184" y="146"/>
                  </a:cubicBezTo>
                  <a:cubicBezTo>
                    <a:pt x="186" y="143"/>
                    <a:pt x="187" y="140"/>
                    <a:pt x="188" y="137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15" y="132"/>
                    <a:pt x="220" y="126"/>
                    <a:pt x="220" y="119"/>
                  </a:cubicBezTo>
                  <a:cubicBezTo>
                    <a:pt x="220" y="101"/>
                    <a:pt x="220" y="101"/>
                    <a:pt x="220" y="101"/>
                  </a:cubicBezTo>
                  <a:cubicBezTo>
                    <a:pt x="220" y="94"/>
                    <a:pt x="215" y="88"/>
                    <a:pt x="209" y="87"/>
                  </a:cubicBezTo>
                  <a:close/>
                  <a:moveTo>
                    <a:pt x="185" y="124"/>
                  </a:moveTo>
                  <a:cubicBezTo>
                    <a:pt x="180" y="125"/>
                    <a:pt x="176" y="128"/>
                    <a:pt x="175" y="133"/>
                  </a:cubicBezTo>
                  <a:cubicBezTo>
                    <a:pt x="174" y="135"/>
                    <a:pt x="173" y="138"/>
                    <a:pt x="172" y="140"/>
                  </a:cubicBezTo>
                  <a:cubicBezTo>
                    <a:pt x="170" y="144"/>
                    <a:pt x="170" y="149"/>
                    <a:pt x="173" y="154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171" y="185"/>
                    <a:pt x="171" y="185"/>
                    <a:pt x="171" y="185"/>
                  </a:cubicBezTo>
                  <a:cubicBezTo>
                    <a:pt x="154" y="173"/>
                    <a:pt x="154" y="173"/>
                    <a:pt x="154" y="173"/>
                  </a:cubicBezTo>
                  <a:cubicBezTo>
                    <a:pt x="151" y="171"/>
                    <a:pt x="149" y="170"/>
                    <a:pt x="146" y="170"/>
                  </a:cubicBezTo>
                  <a:cubicBezTo>
                    <a:pt x="144" y="170"/>
                    <a:pt x="142" y="171"/>
                    <a:pt x="140" y="172"/>
                  </a:cubicBezTo>
                  <a:cubicBezTo>
                    <a:pt x="138" y="173"/>
                    <a:pt x="135" y="174"/>
                    <a:pt x="133" y="175"/>
                  </a:cubicBezTo>
                  <a:cubicBezTo>
                    <a:pt x="128" y="176"/>
                    <a:pt x="125" y="180"/>
                    <a:pt x="124" y="185"/>
                  </a:cubicBezTo>
                  <a:cubicBezTo>
                    <a:pt x="119" y="206"/>
                    <a:pt x="119" y="206"/>
                    <a:pt x="119" y="206"/>
                  </a:cubicBezTo>
                  <a:cubicBezTo>
                    <a:pt x="101" y="206"/>
                    <a:pt x="101" y="206"/>
                    <a:pt x="101" y="206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5" y="180"/>
                    <a:pt x="92" y="176"/>
                    <a:pt x="87" y="175"/>
                  </a:cubicBezTo>
                  <a:cubicBezTo>
                    <a:pt x="85" y="174"/>
                    <a:pt x="82" y="173"/>
                    <a:pt x="80" y="172"/>
                  </a:cubicBezTo>
                  <a:cubicBezTo>
                    <a:pt x="78" y="171"/>
                    <a:pt x="76" y="170"/>
                    <a:pt x="74" y="170"/>
                  </a:cubicBezTo>
                  <a:cubicBezTo>
                    <a:pt x="71" y="170"/>
                    <a:pt x="69" y="171"/>
                    <a:pt x="66" y="173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50" y="149"/>
                    <a:pt x="50" y="144"/>
                    <a:pt x="48" y="140"/>
                  </a:cubicBezTo>
                  <a:cubicBezTo>
                    <a:pt x="47" y="138"/>
                    <a:pt x="46" y="135"/>
                    <a:pt x="45" y="133"/>
                  </a:cubicBezTo>
                  <a:cubicBezTo>
                    <a:pt x="44" y="128"/>
                    <a:pt x="40" y="125"/>
                    <a:pt x="35" y="124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40" y="95"/>
                    <a:pt x="44" y="92"/>
                    <a:pt x="45" y="87"/>
                  </a:cubicBezTo>
                  <a:cubicBezTo>
                    <a:pt x="46" y="85"/>
                    <a:pt x="47" y="82"/>
                    <a:pt x="48" y="80"/>
                  </a:cubicBezTo>
                  <a:cubicBezTo>
                    <a:pt x="50" y="76"/>
                    <a:pt x="50" y="71"/>
                    <a:pt x="47" y="66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9"/>
                    <a:pt x="71" y="50"/>
                    <a:pt x="74" y="50"/>
                  </a:cubicBezTo>
                  <a:cubicBezTo>
                    <a:pt x="76" y="50"/>
                    <a:pt x="78" y="49"/>
                    <a:pt x="80" y="48"/>
                  </a:cubicBezTo>
                  <a:cubicBezTo>
                    <a:pt x="82" y="47"/>
                    <a:pt x="85" y="46"/>
                    <a:pt x="87" y="45"/>
                  </a:cubicBezTo>
                  <a:cubicBezTo>
                    <a:pt x="92" y="44"/>
                    <a:pt x="95" y="40"/>
                    <a:pt x="96" y="3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5" y="40"/>
                    <a:pt x="128" y="44"/>
                    <a:pt x="133" y="45"/>
                  </a:cubicBezTo>
                  <a:cubicBezTo>
                    <a:pt x="135" y="46"/>
                    <a:pt x="138" y="47"/>
                    <a:pt x="140" y="48"/>
                  </a:cubicBezTo>
                  <a:cubicBezTo>
                    <a:pt x="142" y="49"/>
                    <a:pt x="144" y="50"/>
                    <a:pt x="146" y="50"/>
                  </a:cubicBezTo>
                  <a:cubicBezTo>
                    <a:pt x="149" y="50"/>
                    <a:pt x="151" y="49"/>
                    <a:pt x="154" y="47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0" y="71"/>
                    <a:pt x="170" y="76"/>
                    <a:pt x="172" y="80"/>
                  </a:cubicBezTo>
                  <a:cubicBezTo>
                    <a:pt x="173" y="82"/>
                    <a:pt x="174" y="85"/>
                    <a:pt x="175" y="87"/>
                  </a:cubicBezTo>
                  <a:cubicBezTo>
                    <a:pt x="176" y="92"/>
                    <a:pt x="180" y="95"/>
                    <a:pt x="185" y="96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19"/>
                    <a:pt x="206" y="119"/>
                    <a:pt x="206" y="119"/>
                  </a:cubicBezTo>
                  <a:lnTo>
                    <a:pt x="185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41" name="Freeform 20"/>
            <p:cNvSpPr>
              <a:spLocks noEditPoints="1"/>
            </p:cNvSpPr>
            <p:nvPr/>
          </p:nvSpPr>
          <p:spPr bwMode="auto">
            <a:xfrm>
              <a:off x="-2538413" y="300038"/>
              <a:ext cx="360362" cy="360363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48 w 96"/>
                <a:gd name="T11" fmla="*/ 90 h 96"/>
                <a:gd name="T12" fmla="*/ 6 w 96"/>
                <a:gd name="T13" fmla="*/ 48 h 96"/>
                <a:gd name="T14" fmla="*/ 48 w 96"/>
                <a:gd name="T15" fmla="*/ 6 h 96"/>
                <a:gd name="T16" fmla="*/ 90 w 96"/>
                <a:gd name="T17" fmla="*/ 48 h 96"/>
                <a:gd name="T18" fmla="*/ 48 w 96"/>
                <a:gd name="T19" fmla="*/ 9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75" y="96"/>
                    <a:pt x="96" y="75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48" y="90"/>
                  </a:moveTo>
                  <a:cubicBezTo>
                    <a:pt x="25" y="90"/>
                    <a:pt x="6" y="71"/>
                    <a:pt x="6" y="48"/>
                  </a:cubicBezTo>
                  <a:cubicBezTo>
                    <a:pt x="6" y="25"/>
                    <a:pt x="25" y="6"/>
                    <a:pt x="48" y="6"/>
                  </a:cubicBezTo>
                  <a:cubicBezTo>
                    <a:pt x="71" y="6"/>
                    <a:pt x="90" y="25"/>
                    <a:pt x="90" y="48"/>
                  </a:cubicBezTo>
                  <a:cubicBezTo>
                    <a:pt x="90" y="71"/>
                    <a:pt x="71" y="90"/>
                    <a:pt x="4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42" name="Freeform 21"/>
            <p:cNvSpPr>
              <a:spLocks noEditPoints="1"/>
            </p:cNvSpPr>
            <p:nvPr/>
          </p:nvSpPr>
          <p:spPr bwMode="auto">
            <a:xfrm>
              <a:off x="-2460625" y="374650"/>
              <a:ext cx="207962" cy="206375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8 h 55"/>
                <a:gd name="T4" fmla="*/ 27 w 55"/>
                <a:gd name="T5" fmla="*/ 55 h 55"/>
                <a:gd name="T6" fmla="*/ 55 w 55"/>
                <a:gd name="T7" fmla="*/ 28 h 55"/>
                <a:gd name="T8" fmla="*/ 27 w 55"/>
                <a:gd name="T9" fmla="*/ 0 h 55"/>
                <a:gd name="T10" fmla="*/ 27 w 55"/>
                <a:gd name="T11" fmla="*/ 49 h 55"/>
                <a:gd name="T12" fmla="*/ 6 w 55"/>
                <a:gd name="T13" fmla="*/ 28 h 55"/>
                <a:gd name="T14" fmla="*/ 27 w 55"/>
                <a:gd name="T15" fmla="*/ 7 h 55"/>
                <a:gd name="T16" fmla="*/ 48 w 55"/>
                <a:gd name="T17" fmla="*/ 28 h 55"/>
                <a:gd name="T18" fmla="*/ 27 w 55"/>
                <a:gd name="T1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5" y="43"/>
                    <a:pt x="55" y="28"/>
                  </a:cubicBezTo>
                  <a:cubicBezTo>
                    <a:pt x="55" y="13"/>
                    <a:pt x="42" y="0"/>
                    <a:pt x="27" y="0"/>
                  </a:cubicBezTo>
                  <a:close/>
                  <a:moveTo>
                    <a:pt x="27" y="49"/>
                  </a:moveTo>
                  <a:cubicBezTo>
                    <a:pt x="16" y="49"/>
                    <a:pt x="6" y="39"/>
                    <a:pt x="6" y="28"/>
                  </a:cubicBezTo>
                  <a:cubicBezTo>
                    <a:pt x="6" y="17"/>
                    <a:pt x="16" y="7"/>
                    <a:pt x="27" y="7"/>
                  </a:cubicBezTo>
                  <a:cubicBezTo>
                    <a:pt x="38" y="7"/>
                    <a:pt x="48" y="17"/>
                    <a:pt x="48" y="28"/>
                  </a:cubicBezTo>
                  <a:cubicBezTo>
                    <a:pt x="48" y="39"/>
                    <a:pt x="38" y="49"/>
                    <a:pt x="2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57229" y="5165903"/>
            <a:ext cx="432364" cy="330459"/>
            <a:chOff x="5516563" y="84138"/>
            <a:chExt cx="1414463" cy="1081087"/>
          </a:xfrm>
          <a:solidFill>
            <a:schemeClr val="bg1"/>
          </a:solidFill>
        </p:grpSpPr>
        <p:sp>
          <p:nvSpPr>
            <p:cNvPr id="44" name="Freeform 13"/>
            <p:cNvSpPr>
              <a:spLocks noEditPoints="1"/>
            </p:cNvSpPr>
            <p:nvPr/>
          </p:nvSpPr>
          <p:spPr bwMode="auto">
            <a:xfrm>
              <a:off x="5688013" y="249238"/>
              <a:ext cx="896938" cy="698500"/>
            </a:xfrm>
            <a:custGeom>
              <a:avLst/>
              <a:gdLst>
                <a:gd name="T0" fmla="*/ 214 w 239"/>
                <a:gd name="T1" fmla="*/ 9 h 186"/>
                <a:gd name="T2" fmla="*/ 120 w 239"/>
                <a:gd name="T3" fmla="*/ 0 h 186"/>
                <a:gd name="T4" fmla="*/ 26 w 239"/>
                <a:gd name="T5" fmla="*/ 9 h 186"/>
                <a:gd name="T6" fmla="*/ 17 w 239"/>
                <a:gd name="T7" fmla="*/ 17 h 186"/>
                <a:gd name="T8" fmla="*/ 17 w 239"/>
                <a:gd name="T9" fmla="*/ 169 h 186"/>
                <a:gd name="T10" fmla="*/ 26 w 239"/>
                <a:gd name="T11" fmla="*/ 177 h 186"/>
                <a:gd name="T12" fmla="*/ 120 w 239"/>
                <a:gd name="T13" fmla="*/ 186 h 186"/>
                <a:gd name="T14" fmla="*/ 214 w 239"/>
                <a:gd name="T15" fmla="*/ 177 h 186"/>
                <a:gd name="T16" fmla="*/ 222 w 239"/>
                <a:gd name="T17" fmla="*/ 169 h 186"/>
                <a:gd name="T18" fmla="*/ 222 w 239"/>
                <a:gd name="T19" fmla="*/ 17 h 186"/>
                <a:gd name="T20" fmla="*/ 214 w 239"/>
                <a:gd name="T21" fmla="*/ 9 h 186"/>
                <a:gd name="T22" fmla="*/ 211 w 239"/>
                <a:gd name="T23" fmla="*/ 165 h 186"/>
                <a:gd name="T24" fmla="*/ 28 w 239"/>
                <a:gd name="T25" fmla="*/ 165 h 186"/>
                <a:gd name="T26" fmla="*/ 28 w 239"/>
                <a:gd name="T27" fmla="*/ 21 h 186"/>
                <a:gd name="T28" fmla="*/ 211 w 239"/>
                <a:gd name="T29" fmla="*/ 21 h 186"/>
                <a:gd name="T30" fmla="*/ 211 w 239"/>
                <a:gd name="T31" fmla="*/ 16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186">
                  <a:moveTo>
                    <a:pt x="214" y="9"/>
                  </a:moveTo>
                  <a:cubicBezTo>
                    <a:pt x="182" y="3"/>
                    <a:pt x="151" y="0"/>
                    <a:pt x="120" y="0"/>
                  </a:cubicBezTo>
                  <a:cubicBezTo>
                    <a:pt x="88" y="0"/>
                    <a:pt x="57" y="3"/>
                    <a:pt x="26" y="9"/>
                  </a:cubicBezTo>
                  <a:cubicBezTo>
                    <a:pt x="22" y="10"/>
                    <a:pt x="18" y="13"/>
                    <a:pt x="17" y="17"/>
                  </a:cubicBezTo>
                  <a:cubicBezTo>
                    <a:pt x="0" y="67"/>
                    <a:pt x="0" y="118"/>
                    <a:pt x="17" y="169"/>
                  </a:cubicBezTo>
                  <a:cubicBezTo>
                    <a:pt x="18" y="173"/>
                    <a:pt x="22" y="176"/>
                    <a:pt x="26" y="177"/>
                  </a:cubicBezTo>
                  <a:cubicBezTo>
                    <a:pt x="57" y="183"/>
                    <a:pt x="88" y="186"/>
                    <a:pt x="120" y="186"/>
                  </a:cubicBezTo>
                  <a:cubicBezTo>
                    <a:pt x="151" y="186"/>
                    <a:pt x="182" y="183"/>
                    <a:pt x="214" y="177"/>
                  </a:cubicBezTo>
                  <a:cubicBezTo>
                    <a:pt x="218" y="176"/>
                    <a:pt x="221" y="173"/>
                    <a:pt x="222" y="169"/>
                  </a:cubicBezTo>
                  <a:cubicBezTo>
                    <a:pt x="239" y="118"/>
                    <a:pt x="239" y="67"/>
                    <a:pt x="222" y="17"/>
                  </a:cubicBezTo>
                  <a:cubicBezTo>
                    <a:pt x="221" y="13"/>
                    <a:pt x="218" y="10"/>
                    <a:pt x="214" y="9"/>
                  </a:cubicBezTo>
                  <a:close/>
                  <a:moveTo>
                    <a:pt x="211" y="165"/>
                  </a:moveTo>
                  <a:cubicBezTo>
                    <a:pt x="150" y="178"/>
                    <a:pt x="89" y="178"/>
                    <a:pt x="28" y="165"/>
                  </a:cubicBezTo>
                  <a:cubicBezTo>
                    <a:pt x="12" y="117"/>
                    <a:pt x="12" y="69"/>
                    <a:pt x="28" y="21"/>
                  </a:cubicBezTo>
                  <a:cubicBezTo>
                    <a:pt x="89" y="8"/>
                    <a:pt x="150" y="8"/>
                    <a:pt x="211" y="21"/>
                  </a:cubicBezTo>
                  <a:cubicBezTo>
                    <a:pt x="227" y="69"/>
                    <a:pt x="227" y="117"/>
                    <a:pt x="211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45" name="Freeform 14"/>
            <p:cNvSpPr>
              <a:spLocks noEditPoints="1"/>
            </p:cNvSpPr>
            <p:nvPr/>
          </p:nvSpPr>
          <p:spPr bwMode="auto">
            <a:xfrm>
              <a:off x="5516563" y="84138"/>
              <a:ext cx="1414463" cy="1081087"/>
            </a:xfrm>
            <a:custGeom>
              <a:avLst/>
              <a:gdLst>
                <a:gd name="T0" fmla="*/ 359 w 377"/>
                <a:gd name="T1" fmla="*/ 27 h 288"/>
                <a:gd name="T2" fmla="*/ 340 w 377"/>
                <a:gd name="T3" fmla="*/ 9 h 288"/>
                <a:gd name="T4" fmla="*/ 189 w 377"/>
                <a:gd name="T5" fmla="*/ 0 h 288"/>
                <a:gd name="T6" fmla="*/ 37 w 377"/>
                <a:gd name="T7" fmla="*/ 9 h 288"/>
                <a:gd name="T8" fmla="*/ 18 w 377"/>
                <a:gd name="T9" fmla="*/ 27 h 288"/>
                <a:gd name="T10" fmla="*/ 18 w 377"/>
                <a:gd name="T11" fmla="*/ 250 h 288"/>
                <a:gd name="T12" fmla="*/ 37 w 377"/>
                <a:gd name="T13" fmla="*/ 267 h 288"/>
                <a:gd name="T14" fmla="*/ 110 w 377"/>
                <a:gd name="T15" fmla="*/ 274 h 288"/>
                <a:gd name="T16" fmla="*/ 108 w 377"/>
                <a:gd name="T17" fmla="*/ 276 h 288"/>
                <a:gd name="T18" fmla="*/ 189 w 377"/>
                <a:gd name="T19" fmla="*/ 288 h 288"/>
                <a:gd name="T20" fmla="*/ 269 w 377"/>
                <a:gd name="T21" fmla="*/ 276 h 288"/>
                <a:gd name="T22" fmla="*/ 267 w 377"/>
                <a:gd name="T23" fmla="*/ 274 h 288"/>
                <a:gd name="T24" fmla="*/ 340 w 377"/>
                <a:gd name="T25" fmla="*/ 267 h 288"/>
                <a:gd name="T26" fmla="*/ 359 w 377"/>
                <a:gd name="T27" fmla="*/ 250 h 288"/>
                <a:gd name="T28" fmla="*/ 359 w 377"/>
                <a:gd name="T29" fmla="*/ 27 h 288"/>
                <a:gd name="T30" fmla="*/ 337 w 377"/>
                <a:gd name="T31" fmla="*/ 244 h 288"/>
                <a:gd name="T32" fmla="*/ 40 w 377"/>
                <a:gd name="T33" fmla="*/ 244 h 288"/>
                <a:gd name="T34" fmla="*/ 40 w 377"/>
                <a:gd name="T35" fmla="*/ 32 h 288"/>
                <a:gd name="T36" fmla="*/ 337 w 377"/>
                <a:gd name="T37" fmla="*/ 32 h 288"/>
                <a:gd name="T38" fmla="*/ 337 w 377"/>
                <a:gd name="T39" fmla="*/ 2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7" h="288">
                  <a:moveTo>
                    <a:pt x="359" y="27"/>
                  </a:moveTo>
                  <a:cubicBezTo>
                    <a:pt x="357" y="17"/>
                    <a:pt x="349" y="10"/>
                    <a:pt x="340" y="9"/>
                  </a:cubicBezTo>
                  <a:cubicBezTo>
                    <a:pt x="290" y="3"/>
                    <a:pt x="239" y="0"/>
                    <a:pt x="189" y="0"/>
                  </a:cubicBezTo>
                  <a:cubicBezTo>
                    <a:pt x="138" y="0"/>
                    <a:pt x="87" y="3"/>
                    <a:pt x="37" y="9"/>
                  </a:cubicBezTo>
                  <a:cubicBezTo>
                    <a:pt x="28" y="10"/>
                    <a:pt x="20" y="17"/>
                    <a:pt x="18" y="27"/>
                  </a:cubicBezTo>
                  <a:cubicBezTo>
                    <a:pt x="0" y="101"/>
                    <a:pt x="0" y="176"/>
                    <a:pt x="18" y="250"/>
                  </a:cubicBezTo>
                  <a:cubicBezTo>
                    <a:pt x="20" y="259"/>
                    <a:pt x="28" y="266"/>
                    <a:pt x="37" y="267"/>
                  </a:cubicBezTo>
                  <a:cubicBezTo>
                    <a:pt x="61" y="270"/>
                    <a:pt x="86" y="272"/>
                    <a:pt x="110" y="274"/>
                  </a:cubicBezTo>
                  <a:cubicBezTo>
                    <a:pt x="109" y="275"/>
                    <a:pt x="108" y="275"/>
                    <a:pt x="108" y="276"/>
                  </a:cubicBezTo>
                  <a:cubicBezTo>
                    <a:pt x="108" y="283"/>
                    <a:pt x="144" y="288"/>
                    <a:pt x="189" y="288"/>
                  </a:cubicBezTo>
                  <a:cubicBezTo>
                    <a:pt x="233" y="288"/>
                    <a:pt x="269" y="283"/>
                    <a:pt x="269" y="276"/>
                  </a:cubicBezTo>
                  <a:cubicBezTo>
                    <a:pt x="269" y="275"/>
                    <a:pt x="268" y="275"/>
                    <a:pt x="267" y="274"/>
                  </a:cubicBezTo>
                  <a:cubicBezTo>
                    <a:pt x="291" y="272"/>
                    <a:pt x="316" y="270"/>
                    <a:pt x="340" y="267"/>
                  </a:cubicBezTo>
                  <a:cubicBezTo>
                    <a:pt x="349" y="266"/>
                    <a:pt x="357" y="259"/>
                    <a:pt x="359" y="250"/>
                  </a:cubicBezTo>
                  <a:cubicBezTo>
                    <a:pt x="377" y="176"/>
                    <a:pt x="377" y="101"/>
                    <a:pt x="359" y="27"/>
                  </a:cubicBezTo>
                  <a:close/>
                  <a:moveTo>
                    <a:pt x="337" y="244"/>
                  </a:moveTo>
                  <a:cubicBezTo>
                    <a:pt x="238" y="256"/>
                    <a:pt x="139" y="256"/>
                    <a:pt x="40" y="244"/>
                  </a:cubicBezTo>
                  <a:cubicBezTo>
                    <a:pt x="23" y="174"/>
                    <a:pt x="23" y="103"/>
                    <a:pt x="40" y="32"/>
                  </a:cubicBezTo>
                  <a:cubicBezTo>
                    <a:pt x="139" y="20"/>
                    <a:pt x="238" y="20"/>
                    <a:pt x="337" y="32"/>
                  </a:cubicBezTo>
                  <a:cubicBezTo>
                    <a:pt x="354" y="103"/>
                    <a:pt x="354" y="174"/>
                    <a:pt x="337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46" name="Freeform 15"/>
            <p:cNvSpPr>
              <a:spLocks noEditPoints="1"/>
            </p:cNvSpPr>
            <p:nvPr/>
          </p:nvSpPr>
          <p:spPr bwMode="auto">
            <a:xfrm>
              <a:off x="6611938" y="301625"/>
              <a:ext cx="131763" cy="128587"/>
            </a:xfrm>
            <a:custGeom>
              <a:avLst/>
              <a:gdLst>
                <a:gd name="T0" fmla="*/ 17 w 35"/>
                <a:gd name="T1" fmla="*/ 34 h 34"/>
                <a:gd name="T2" fmla="*/ 35 w 35"/>
                <a:gd name="T3" fmla="*/ 17 h 34"/>
                <a:gd name="T4" fmla="*/ 17 w 35"/>
                <a:gd name="T5" fmla="*/ 0 h 34"/>
                <a:gd name="T6" fmla="*/ 0 w 35"/>
                <a:gd name="T7" fmla="*/ 17 h 34"/>
                <a:gd name="T8" fmla="*/ 17 w 35"/>
                <a:gd name="T9" fmla="*/ 34 h 34"/>
                <a:gd name="T10" fmla="*/ 17 w 35"/>
                <a:gd name="T11" fmla="*/ 11 h 34"/>
                <a:gd name="T12" fmla="*/ 23 w 35"/>
                <a:gd name="T13" fmla="*/ 17 h 34"/>
                <a:gd name="T14" fmla="*/ 17 w 35"/>
                <a:gd name="T15" fmla="*/ 23 h 34"/>
                <a:gd name="T16" fmla="*/ 12 w 35"/>
                <a:gd name="T17" fmla="*/ 17 h 34"/>
                <a:gd name="T18" fmla="*/ 17 w 35"/>
                <a:gd name="T1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cubicBezTo>
                    <a:pt x="27" y="34"/>
                    <a:pt x="35" y="26"/>
                    <a:pt x="35" y="17"/>
                  </a:cubicBezTo>
                  <a:cubicBezTo>
                    <a:pt x="35" y="7"/>
                    <a:pt x="2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  <a:moveTo>
                    <a:pt x="17" y="11"/>
                  </a:moveTo>
                  <a:cubicBezTo>
                    <a:pt x="21" y="11"/>
                    <a:pt x="23" y="14"/>
                    <a:pt x="23" y="17"/>
                  </a:cubicBezTo>
                  <a:cubicBezTo>
                    <a:pt x="23" y="20"/>
                    <a:pt x="21" y="23"/>
                    <a:pt x="17" y="23"/>
                  </a:cubicBezTo>
                  <a:cubicBezTo>
                    <a:pt x="14" y="23"/>
                    <a:pt x="12" y="20"/>
                    <a:pt x="12" y="17"/>
                  </a:cubicBezTo>
                  <a:cubicBezTo>
                    <a:pt x="12" y="14"/>
                    <a:pt x="14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auto">
            <a:xfrm>
              <a:off x="6570663" y="860425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5 w 46"/>
                <a:gd name="T3" fmla="*/ 0 h 12"/>
                <a:gd name="T4" fmla="*/ 0 w 46"/>
                <a:gd name="T5" fmla="*/ 6 h 12"/>
                <a:gd name="T6" fmla="*/ 5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3" y="12"/>
                    <a:pt x="46" y="9"/>
                    <a:pt x="46" y="6"/>
                  </a:cubicBezTo>
                  <a:cubicBezTo>
                    <a:pt x="46" y="3"/>
                    <a:pt x="43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6611938" y="733425"/>
              <a:ext cx="173038" cy="41275"/>
            </a:xfrm>
            <a:custGeom>
              <a:avLst/>
              <a:gdLst>
                <a:gd name="T0" fmla="*/ 40 w 46"/>
                <a:gd name="T1" fmla="*/ 0 h 11"/>
                <a:gd name="T2" fmla="*/ 6 w 46"/>
                <a:gd name="T3" fmla="*/ 0 h 11"/>
                <a:gd name="T4" fmla="*/ 0 w 46"/>
                <a:gd name="T5" fmla="*/ 5 h 11"/>
                <a:gd name="T6" fmla="*/ 6 w 46"/>
                <a:gd name="T7" fmla="*/ 11 h 11"/>
                <a:gd name="T8" fmla="*/ 40 w 46"/>
                <a:gd name="T9" fmla="*/ 11 h 11"/>
                <a:gd name="T10" fmla="*/ 46 w 46"/>
                <a:gd name="T11" fmla="*/ 5 h 11"/>
                <a:gd name="T12" fmla="*/ 40 w 4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4" y="11"/>
                    <a:pt x="46" y="9"/>
                    <a:pt x="46" y="5"/>
                  </a:cubicBezTo>
                  <a:cubicBezTo>
                    <a:pt x="46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6611938" y="601663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6 w 46"/>
                <a:gd name="T3" fmla="*/ 0 h 12"/>
                <a:gd name="T4" fmla="*/ 0 w 46"/>
                <a:gd name="T5" fmla="*/ 6 h 12"/>
                <a:gd name="T6" fmla="*/ 6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4" y="12"/>
                    <a:pt x="46" y="9"/>
                    <a:pt x="46" y="6"/>
                  </a:cubicBezTo>
                  <a:cubicBezTo>
                    <a:pt x="46" y="3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auto">
            <a:xfrm>
              <a:off x="5880100" y="422275"/>
              <a:ext cx="258763" cy="179387"/>
            </a:xfrm>
            <a:custGeom>
              <a:avLst/>
              <a:gdLst>
                <a:gd name="T0" fmla="*/ 63 w 69"/>
                <a:gd name="T1" fmla="*/ 0 h 48"/>
                <a:gd name="T2" fmla="*/ 10 w 69"/>
                <a:gd name="T3" fmla="*/ 4 h 48"/>
                <a:gd name="T4" fmla="*/ 3 w 69"/>
                <a:gd name="T5" fmla="*/ 10 h 48"/>
                <a:gd name="T6" fmla="*/ 0 w 69"/>
                <a:gd name="T7" fmla="*/ 42 h 48"/>
                <a:gd name="T8" fmla="*/ 5 w 69"/>
                <a:gd name="T9" fmla="*/ 48 h 48"/>
                <a:gd name="T10" fmla="*/ 11 w 69"/>
                <a:gd name="T11" fmla="*/ 42 h 48"/>
                <a:gd name="T12" fmla="*/ 13 w 69"/>
                <a:gd name="T13" fmla="*/ 21 h 48"/>
                <a:gd name="T14" fmla="*/ 20 w 69"/>
                <a:gd name="T15" fmla="*/ 14 h 48"/>
                <a:gd name="T16" fmla="*/ 63 w 69"/>
                <a:gd name="T17" fmla="*/ 11 h 48"/>
                <a:gd name="T18" fmla="*/ 69 w 69"/>
                <a:gd name="T19" fmla="*/ 5 h 48"/>
                <a:gd name="T20" fmla="*/ 63 w 69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48">
                  <a:moveTo>
                    <a:pt x="63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4" y="7"/>
                    <a:pt x="3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8" y="48"/>
                    <a:pt x="11" y="46"/>
                    <a:pt x="11" y="4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17"/>
                    <a:pt x="16" y="15"/>
                    <a:pt x="20" y="14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9" y="9"/>
                    <a:pt x="69" y="5"/>
                  </a:cubicBezTo>
                  <a:cubicBezTo>
                    <a:pt x="69" y="2"/>
                    <a:pt x="66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443316" y="4038743"/>
            <a:ext cx="447407" cy="385293"/>
            <a:chOff x="2727325" y="-39687"/>
            <a:chExt cx="1463675" cy="1260475"/>
          </a:xfrm>
          <a:solidFill>
            <a:schemeClr val="bg1"/>
          </a:solidFill>
        </p:grpSpPr>
        <p:sp>
          <p:nvSpPr>
            <p:cNvPr id="52" name="Freeform 20"/>
            <p:cNvSpPr>
              <a:spLocks noEditPoints="1"/>
            </p:cNvSpPr>
            <p:nvPr/>
          </p:nvSpPr>
          <p:spPr bwMode="auto">
            <a:xfrm>
              <a:off x="2727325" y="-39687"/>
              <a:ext cx="1463675" cy="1260475"/>
            </a:xfrm>
            <a:custGeom>
              <a:avLst/>
              <a:gdLst>
                <a:gd name="T0" fmla="*/ 347 w 390"/>
                <a:gd name="T1" fmla="*/ 42 h 336"/>
                <a:gd name="T2" fmla="*/ 195 w 390"/>
                <a:gd name="T3" fmla="*/ 38 h 336"/>
                <a:gd name="T4" fmla="*/ 43 w 390"/>
                <a:gd name="T5" fmla="*/ 42 h 336"/>
                <a:gd name="T6" fmla="*/ 43 w 390"/>
                <a:gd name="T7" fmla="*/ 196 h 336"/>
                <a:gd name="T8" fmla="*/ 170 w 390"/>
                <a:gd name="T9" fmla="*/ 322 h 336"/>
                <a:gd name="T10" fmla="*/ 220 w 390"/>
                <a:gd name="T11" fmla="*/ 322 h 336"/>
                <a:gd name="T12" fmla="*/ 347 w 390"/>
                <a:gd name="T13" fmla="*/ 196 h 336"/>
                <a:gd name="T14" fmla="*/ 347 w 390"/>
                <a:gd name="T15" fmla="*/ 42 h 336"/>
                <a:gd name="T16" fmla="*/ 330 w 390"/>
                <a:gd name="T17" fmla="*/ 180 h 336"/>
                <a:gd name="T18" fmla="*/ 203 w 390"/>
                <a:gd name="T19" fmla="*/ 306 h 336"/>
                <a:gd name="T20" fmla="*/ 187 w 390"/>
                <a:gd name="T21" fmla="*/ 306 h 336"/>
                <a:gd name="T22" fmla="*/ 59 w 390"/>
                <a:gd name="T23" fmla="*/ 180 h 336"/>
                <a:gd name="T24" fmla="*/ 59 w 390"/>
                <a:gd name="T25" fmla="*/ 58 h 336"/>
                <a:gd name="T26" fmla="*/ 179 w 390"/>
                <a:gd name="T27" fmla="*/ 55 h 336"/>
                <a:gd name="T28" fmla="*/ 195 w 390"/>
                <a:gd name="T29" fmla="*/ 70 h 336"/>
                <a:gd name="T30" fmla="*/ 210 w 390"/>
                <a:gd name="T31" fmla="*/ 55 h 336"/>
                <a:gd name="T32" fmla="*/ 330 w 390"/>
                <a:gd name="T33" fmla="*/ 58 h 336"/>
                <a:gd name="T34" fmla="*/ 330 w 390"/>
                <a:gd name="T35" fmla="*/ 1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0" h="336">
                  <a:moveTo>
                    <a:pt x="347" y="42"/>
                  </a:moveTo>
                  <a:cubicBezTo>
                    <a:pt x="305" y="0"/>
                    <a:pt x="238" y="0"/>
                    <a:pt x="195" y="38"/>
                  </a:cubicBezTo>
                  <a:cubicBezTo>
                    <a:pt x="152" y="0"/>
                    <a:pt x="85" y="0"/>
                    <a:pt x="43" y="42"/>
                  </a:cubicBezTo>
                  <a:cubicBezTo>
                    <a:pt x="0" y="84"/>
                    <a:pt x="0" y="154"/>
                    <a:pt x="43" y="196"/>
                  </a:cubicBezTo>
                  <a:cubicBezTo>
                    <a:pt x="55" y="208"/>
                    <a:pt x="170" y="322"/>
                    <a:pt x="170" y="322"/>
                  </a:cubicBezTo>
                  <a:cubicBezTo>
                    <a:pt x="184" y="336"/>
                    <a:pt x="206" y="336"/>
                    <a:pt x="220" y="322"/>
                  </a:cubicBezTo>
                  <a:cubicBezTo>
                    <a:pt x="220" y="322"/>
                    <a:pt x="345" y="198"/>
                    <a:pt x="347" y="196"/>
                  </a:cubicBezTo>
                  <a:cubicBezTo>
                    <a:pt x="390" y="154"/>
                    <a:pt x="390" y="84"/>
                    <a:pt x="347" y="42"/>
                  </a:cubicBezTo>
                  <a:close/>
                  <a:moveTo>
                    <a:pt x="330" y="180"/>
                  </a:moveTo>
                  <a:cubicBezTo>
                    <a:pt x="203" y="306"/>
                    <a:pt x="203" y="306"/>
                    <a:pt x="203" y="306"/>
                  </a:cubicBezTo>
                  <a:cubicBezTo>
                    <a:pt x="199" y="310"/>
                    <a:pt x="191" y="310"/>
                    <a:pt x="187" y="306"/>
                  </a:cubicBezTo>
                  <a:cubicBezTo>
                    <a:pt x="59" y="180"/>
                    <a:pt x="59" y="180"/>
                    <a:pt x="59" y="180"/>
                  </a:cubicBezTo>
                  <a:cubicBezTo>
                    <a:pt x="25" y="146"/>
                    <a:pt x="25" y="92"/>
                    <a:pt x="59" y="58"/>
                  </a:cubicBezTo>
                  <a:cubicBezTo>
                    <a:pt x="92" y="26"/>
                    <a:pt x="145" y="25"/>
                    <a:pt x="179" y="55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245" y="25"/>
                    <a:pt x="298" y="26"/>
                    <a:pt x="330" y="58"/>
                  </a:cubicBezTo>
                  <a:cubicBezTo>
                    <a:pt x="364" y="92"/>
                    <a:pt x="364" y="146"/>
                    <a:pt x="330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982913" y="215900"/>
              <a:ext cx="206375" cy="201612"/>
            </a:xfrm>
            <a:custGeom>
              <a:avLst/>
              <a:gdLst>
                <a:gd name="T0" fmla="*/ 49 w 55"/>
                <a:gd name="T1" fmla="*/ 0 h 54"/>
                <a:gd name="T2" fmla="*/ 49 w 55"/>
                <a:gd name="T3" fmla="*/ 0 h 54"/>
                <a:gd name="T4" fmla="*/ 0 w 55"/>
                <a:gd name="T5" fmla="*/ 48 h 54"/>
                <a:gd name="T6" fmla="*/ 0 w 55"/>
                <a:gd name="T7" fmla="*/ 48 h 54"/>
                <a:gd name="T8" fmla="*/ 6 w 55"/>
                <a:gd name="T9" fmla="*/ 54 h 54"/>
                <a:gd name="T10" fmla="*/ 12 w 55"/>
                <a:gd name="T11" fmla="*/ 48 h 54"/>
                <a:gd name="T12" fmla="*/ 12 w 55"/>
                <a:gd name="T13" fmla="*/ 48 h 54"/>
                <a:gd name="T14" fmla="*/ 49 w 55"/>
                <a:gd name="T15" fmla="*/ 11 h 54"/>
                <a:gd name="T16" fmla="*/ 49 w 55"/>
                <a:gd name="T17" fmla="*/ 11 h 54"/>
                <a:gd name="T18" fmla="*/ 55 w 55"/>
                <a:gd name="T19" fmla="*/ 5 h 54"/>
                <a:gd name="T20" fmla="*/ 49 w 55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54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3" y="54"/>
                    <a:pt x="6" y="54"/>
                  </a:cubicBezTo>
                  <a:cubicBezTo>
                    <a:pt x="9" y="54"/>
                    <a:pt x="12" y="52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8"/>
                    <a:pt x="2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2" y="11"/>
                    <a:pt x="55" y="8"/>
                    <a:pt x="55" y="5"/>
                  </a:cubicBezTo>
                  <a:cubicBezTo>
                    <a:pt x="55" y="2"/>
                    <a:pt x="52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</p:grpSp>
      <p:sp>
        <p:nvSpPr>
          <p:cNvPr id="54" name="Freeform 13"/>
          <p:cNvSpPr>
            <a:spLocks noChangeAspect="1" noEditPoints="1"/>
          </p:cNvSpPr>
          <p:nvPr/>
        </p:nvSpPr>
        <p:spPr bwMode="auto">
          <a:xfrm>
            <a:off x="6395280" y="2846414"/>
            <a:ext cx="423378" cy="412299"/>
          </a:xfrm>
          <a:custGeom>
            <a:avLst/>
            <a:gdLst>
              <a:gd name="T0" fmla="*/ 161 w 226"/>
              <a:gd name="T1" fmla="*/ 0 h 220"/>
              <a:gd name="T2" fmla="*/ 96 w 226"/>
              <a:gd name="T3" fmla="*/ 47 h 220"/>
              <a:gd name="T4" fmla="*/ 95 w 226"/>
              <a:gd name="T5" fmla="*/ 47 h 220"/>
              <a:gd name="T6" fmla="*/ 24 w 226"/>
              <a:gd name="T7" fmla="*/ 119 h 220"/>
              <a:gd name="T8" fmla="*/ 1 w 226"/>
              <a:gd name="T9" fmla="*/ 189 h 220"/>
              <a:gd name="T10" fmla="*/ 24 w 226"/>
              <a:gd name="T11" fmla="*/ 220 h 220"/>
              <a:gd name="T12" fmla="*/ 90 w 226"/>
              <a:gd name="T13" fmla="*/ 203 h 220"/>
              <a:gd name="T14" fmla="*/ 207 w 226"/>
              <a:gd name="T15" fmla="*/ 91 h 220"/>
              <a:gd name="T16" fmla="*/ 110 w 226"/>
              <a:gd name="T17" fmla="*/ 164 h 220"/>
              <a:gd name="T18" fmla="*/ 170 w 226"/>
              <a:gd name="T19" fmla="*/ 81 h 220"/>
              <a:gd name="T20" fmla="*/ 163 w 226"/>
              <a:gd name="T21" fmla="*/ 115 h 220"/>
              <a:gd name="T22" fmla="*/ 110 w 226"/>
              <a:gd name="T23" fmla="*/ 169 h 220"/>
              <a:gd name="T24" fmla="*/ 102 w 226"/>
              <a:gd name="T25" fmla="*/ 139 h 220"/>
              <a:gd name="T26" fmla="*/ 79 w 226"/>
              <a:gd name="T27" fmla="*/ 117 h 220"/>
              <a:gd name="T28" fmla="*/ 159 w 226"/>
              <a:gd name="T29" fmla="*/ 61 h 220"/>
              <a:gd name="T30" fmla="*/ 102 w 226"/>
              <a:gd name="T31" fmla="*/ 139 h 220"/>
              <a:gd name="T32" fmla="*/ 52 w 226"/>
              <a:gd name="T33" fmla="*/ 110 h 220"/>
              <a:gd name="T34" fmla="*/ 137 w 226"/>
              <a:gd name="T35" fmla="*/ 49 h 220"/>
              <a:gd name="T36" fmla="*/ 29 w 226"/>
              <a:gd name="T37" fmla="*/ 205 h 220"/>
              <a:gd name="T38" fmla="*/ 14 w 226"/>
              <a:gd name="T39" fmla="*/ 196 h 220"/>
              <a:gd name="T40" fmla="*/ 22 w 226"/>
              <a:gd name="T41" fmla="*/ 166 h 220"/>
              <a:gd name="T42" fmla="*/ 54 w 226"/>
              <a:gd name="T43" fmla="*/ 199 h 220"/>
              <a:gd name="T44" fmla="*/ 61 w 226"/>
              <a:gd name="T45" fmla="*/ 197 h 220"/>
              <a:gd name="T46" fmla="*/ 24 w 226"/>
              <a:gd name="T47" fmla="*/ 159 h 220"/>
              <a:gd name="T48" fmla="*/ 33 w 226"/>
              <a:gd name="T49" fmla="*/ 129 h 220"/>
              <a:gd name="T50" fmla="*/ 89 w 226"/>
              <a:gd name="T51" fmla="*/ 189 h 220"/>
              <a:gd name="T52" fmla="*/ 61 w 226"/>
              <a:gd name="T53" fmla="*/ 197 h 220"/>
              <a:gd name="T54" fmla="*/ 186 w 226"/>
              <a:gd name="T55" fmla="*/ 93 h 220"/>
              <a:gd name="T56" fmla="*/ 168 w 226"/>
              <a:gd name="T57" fmla="*/ 52 h 220"/>
              <a:gd name="T58" fmla="*/ 139 w 226"/>
              <a:gd name="T59" fmla="*/ 23 h 220"/>
              <a:gd name="T60" fmla="*/ 192 w 226"/>
              <a:gd name="T61" fmla="*/ 27 h 220"/>
              <a:gd name="T62" fmla="*/ 197 w 226"/>
              <a:gd name="T63" fmla="*/ 8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6" h="220">
                <a:moveTo>
                  <a:pt x="202" y="18"/>
                </a:moveTo>
                <a:cubicBezTo>
                  <a:pt x="191" y="6"/>
                  <a:pt x="176" y="0"/>
                  <a:pt x="161" y="0"/>
                </a:cubicBezTo>
                <a:cubicBezTo>
                  <a:pt x="149" y="0"/>
                  <a:pt x="137" y="5"/>
                  <a:pt x="129" y="13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24" y="119"/>
                  <a:pt x="24" y="119"/>
                  <a:pt x="24" y="119"/>
                </a:cubicBezTo>
                <a:cubicBezTo>
                  <a:pt x="21" y="122"/>
                  <a:pt x="19" y="126"/>
                  <a:pt x="17" y="130"/>
                </a:cubicBezTo>
                <a:cubicBezTo>
                  <a:pt x="1" y="189"/>
                  <a:pt x="1" y="189"/>
                  <a:pt x="1" y="189"/>
                </a:cubicBezTo>
                <a:cubicBezTo>
                  <a:pt x="1" y="189"/>
                  <a:pt x="0" y="194"/>
                  <a:pt x="0" y="196"/>
                </a:cubicBezTo>
                <a:cubicBezTo>
                  <a:pt x="0" y="209"/>
                  <a:pt x="11" y="220"/>
                  <a:pt x="24" y="220"/>
                </a:cubicBezTo>
                <a:cubicBezTo>
                  <a:pt x="27" y="220"/>
                  <a:pt x="32" y="219"/>
                  <a:pt x="32" y="219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5" y="202"/>
                  <a:pt x="99" y="200"/>
                  <a:pt x="102" y="196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226" y="72"/>
                  <a:pt x="224" y="40"/>
                  <a:pt x="202" y="18"/>
                </a:cubicBezTo>
                <a:close/>
                <a:moveTo>
                  <a:pt x="110" y="164"/>
                </a:moveTo>
                <a:cubicBezTo>
                  <a:pt x="110" y="157"/>
                  <a:pt x="108" y="151"/>
                  <a:pt x="105" y="146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74" y="93"/>
                  <a:pt x="172" y="106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10" y="169"/>
                  <a:pt x="110" y="169"/>
                  <a:pt x="110" y="169"/>
                </a:cubicBezTo>
                <a:cubicBezTo>
                  <a:pt x="110" y="167"/>
                  <a:pt x="110" y="165"/>
                  <a:pt x="110" y="164"/>
                </a:cubicBezTo>
                <a:close/>
                <a:moveTo>
                  <a:pt x="102" y="139"/>
                </a:moveTo>
                <a:cubicBezTo>
                  <a:pt x="99" y="135"/>
                  <a:pt x="96" y="131"/>
                  <a:pt x="93" y="127"/>
                </a:cubicBezTo>
                <a:cubicBezTo>
                  <a:pt x="88" y="123"/>
                  <a:pt x="84" y="120"/>
                  <a:pt x="79" y="117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49" y="54"/>
                  <a:pt x="154" y="57"/>
                  <a:pt x="159" y="61"/>
                </a:cubicBezTo>
                <a:cubicBezTo>
                  <a:pt x="162" y="65"/>
                  <a:pt x="165" y="69"/>
                  <a:pt x="167" y="74"/>
                </a:cubicBezTo>
                <a:lnTo>
                  <a:pt x="102" y="139"/>
                </a:lnTo>
                <a:close/>
                <a:moveTo>
                  <a:pt x="72" y="114"/>
                </a:moveTo>
                <a:cubicBezTo>
                  <a:pt x="66" y="111"/>
                  <a:pt x="59" y="110"/>
                  <a:pt x="52" y="110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13" y="48"/>
                  <a:pt x="125" y="46"/>
                  <a:pt x="137" y="49"/>
                </a:cubicBezTo>
                <a:lnTo>
                  <a:pt x="72" y="114"/>
                </a:lnTo>
                <a:close/>
                <a:moveTo>
                  <a:pt x="29" y="205"/>
                </a:moveTo>
                <a:cubicBezTo>
                  <a:pt x="28" y="206"/>
                  <a:pt x="26" y="206"/>
                  <a:pt x="24" y="206"/>
                </a:cubicBezTo>
                <a:cubicBezTo>
                  <a:pt x="18" y="206"/>
                  <a:pt x="14" y="202"/>
                  <a:pt x="14" y="196"/>
                </a:cubicBezTo>
                <a:cubicBezTo>
                  <a:pt x="14" y="195"/>
                  <a:pt x="14" y="193"/>
                  <a:pt x="14" y="192"/>
                </a:cubicBezTo>
                <a:cubicBezTo>
                  <a:pt x="22" y="166"/>
                  <a:pt x="22" y="166"/>
                  <a:pt x="22" y="166"/>
                </a:cubicBezTo>
                <a:cubicBezTo>
                  <a:pt x="30" y="166"/>
                  <a:pt x="38" y="169"/>
                  <a:pt x="45" y="175"/>
                </a:cubicBezTo>
                <a:cubicBezTo>
                  <a:pt x="51" y="182"/>
                  <a:pt x="55" y="191"/>
                  <a:pt x="54" y="199"/>
                </a:cubicBezTo>
                <a:lnTo>
                  <a:pt x="29" y="205"/>
                </a:lnTo>
                <a:close/>
                <a:moveTo>
                  <a:pt x="61" y="197"/>
                </a:moveTo>
                <a:cubicBezTo>
                  <a:pt x="61" y="188"/>
                  <a:pt x="57" y="178"/>
                  <a:pt x="50" y="170"/>
                </a:cubicBezTo>
                <a:cubicBezTo>
                  <a:pt x="42" y="163"/>
                  <a:pt x="33" y="159"/>
                  <a:pt x="24" y="159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1" y="132"/>
                  <a:pt x="32" y="131"/>
                  <a:pt x="33" y="129"/>
                </a:cubicBezTo>
                <a:cubicBezTo>
                  <a:pt x="47" y="119"/>
                  <a:pt x="68" y="122"/>
                  <a:pt x="83" y="137"/>
                </a:cubicBezTo>
                <a:cubicBezTo>
                  <a:pt x="98" y="153"/>
                  <a:pt x="101" y="175"/>
                  <a:pt x="89" y="189"/>
                </a:cubicBezTo>
                <a:cubicBezTo>
                  <a:pt x="88" y="190"/>
                  <a:pt x="87" y="190"/>
                  <a:pt x="86" y="190"/>
                </a:cubicBezTo>
                <a:lnTo>
                  <a:pt x="61" y="197"/>
                </a:lnTo>
                <a:close/>
                <a:moveTo>
                  <a:pt x="197" y="81"/>
                </a:moveTo>
                <a:cubicBezTo>
                  <a:pt x="186" y="93"/>
                  <a:pt x="186" y="93"/>
                  <a:pt x="186" y="93"/>
                </a:cubicBezTo>
                <a:cubicBezTo>
                  <a:pt x="186" y="91"/>
                  <a:pt x="186" y="90"/>
                  <a:pt x="186" y="88"/>
                </a:cubicBezTo>
                <a:cubicBezTo>
                  <a:pt x="185" y="75"/>
                  <a:pt x="178" y="62"/>
                  <a:pt x="168" y="52"/>
                </a:cubicBezTo>
                <a:cubicBezTo>
                  <a:pt x="157" y="41"/>
                  <a:pt x="142" y="34"/>
                  <a:pt x="127" y="34"/>
                </a:cubicBezTo>
                <a:cubicBezTo>
                  <a:pt x="139" y="23"/>
                  <a:pt x="139" y="23"/>
                  <a:pt x="139" y="23"/>
                </a:cubicBezTo>
                <a:cubicBezTo>
                  <a:pt x="145" y="17"/>
                  <a:pt x="153" y="14"/>
                  <a:pt x="161" y="14"/>
                </a:cubicBezTo>
                <a:cubicBezTo>
                  <a:pt x="172" y="14"/>
                  <a:pt x="184" y="19"/>
                  <a:pt x="192" y="27"/>
                </a:cubicBezTo>
                <a:cubicBezTo>
                  <a:pt x="201" y="36"/>
                  <a:pt x="205" y="46"/>
                  <a:pt x="206" y="56"/>
                </a:cubicBezTo>
                <a:cubicBezTo>
                  <a:pt x="207" y="66"/>
                  <a:pt x="204" y="75"/>
                  <a:pt x="197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/>
          </a:p>
        </p:txBody>
      </p:sp>
      <p:sp>
        <p:nvSpPr>
          <p:cNvPr id="55" name="TextBox 54"/>
          <p:cNvSpPr txBox="1"/>
          <p:nvPr/>
        </p:nvSpPr>
        <p:spPr>
          <a:xfrm>
            <a:off x="7329855" y="4938058"/>
            <a:ext cx="1765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accent2"/>
                </a:solidFill>
              </a:rPr>
              <a:t>問</a:t>
            </a:r>
            <a:r>
              <a:rPr lang="zh-TW" altLang="en-US" sz="2000" dirty="0">
                <a:solidFill>
                  <a:schemeClr val="accent2"/>
                </a:solidFill>
              </a:rPr>
              <a:t>卷</a:t>
            </a:r>
            <a:r>
              <a:rPr lang="zh-TW" altLang="en-US" sz="2000" dirty="0" smtClean="0">
                <a:solidFill>
                  <a:schemeClr val="accent2"/>
                </a:solidFill>
              </a:rPr>
              <a:t>資料庫</a:t>
            </a:r>
            <a:endParaRPr lang="id-ID" sz="2000" dirty="0">
              <a:solidFill>
                <a:schemeClr val="accent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08880" y="3687717"/>
            <a:ext cx="1765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accent3"/>
                </a:solidFill>
              </a:rPr>
              <a:t>獎勵機制</a:t>
            </a:r>
            <a:endParaRPr lang="id-ID" sz="2000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42461" y="2505491"/>
            <a:ext cx="1765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4"/>
                </a:solidFill>
              </a:rPr>
              <a:t>篩選</a:t>
            </a:r>
            <a:r>
              <a:rPr lang="zh-TW" altLang="en-US" sz="2000" dirty="0" smtClean="0">
                <a:solidFill>
                  <a:schemeClr val="accent4"/>
                </a:solidFill>
              </a:rPr>
              <a:t>機制</a:t>
            </a:r>
            <a:endParaRPr lang="id-ID" sz="2000" dirty="0">
              <a:solidFill>
                <a:schemeClr val="accent4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43484" y="1388282"/>
            <a:ext cx="1765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accent5"/>
                </a:solidFill>
              </a:rPr>
              <a:t>流量</a:t>
            </a:r>
            <a:endParaRPr lang="id-ID" sz="2000" dirty="0">
              <a:solidFill>
                <a:schemeClr val="accent5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05689" y="1686602"/>
            <a:ext cx="3536598" cy="574961"/>
          </a:xfrm>
          <a:prstGeom prst="rect">
            <a:avLst/>
          </a:prstGeom>
          <a:noFill/>
        </p:spPr>
        <p:txBody>
          <a:bodyPr wrap="square" rIns="144000" bIns="36000" numCol="1" spcCol="360000">
            <a:spAutoFit/>
          </a:bodyPr>
          <a:lstStyle/>
          <a:p>
            <a:pPr>
              <a:defRPr/>
            </a:pPr>
            <a:r>
              <a:rPr lang="zh-TW" altLang="en-US" sz="1600" dirty="0" smtClean="0">
                <a:solidFill>
                  <a:schemeClr val="accent5">
                    <a:lumMod val="75000"/>
                  </a:schemeClr>
                </a:solidFill>
                <a:ea typeface="Roboto" panose="02000000000000000000" pitchFamily="2" charset="0"/>
              </a:rPr>
              <a:t>引入活動平台的流量，讓更多人可以填寫問卷。</a:t>
            </a:r>
            <a:endParaRPr lang="en-US" sz="1600" dirty="0">
              <a:solidFill>
                <a:schemeClr val="accent5">
                  <a:lumMod val="75000"/>
                </a:schemeClr>
              </a:solidFill>
              <a:ea typeface="Roboto" panose="02000000000000000000" pitchFamily="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83323" y="2782933"/>
            <a:ext cx="3536598" cy="574961"/>
          </a:xfrm>
          <a:prstGeom prst="rect">
            <a:avLst/>
          </a:prstGeom>
          <a:noFill/>
        </p:spPr>
        <p:txBody>
          <a:bodyPr wrap="square" rIns="144000" bIns="36000" numCol="1" spcCol="360000">
            <a:spAutoFit/>
          </a:bodyPr>
          <a:lstStyle/>
          <a:p>
            <a:pPr>
              <a:defRPr/>
            </a:pPr>
            <a:r>
              <a:rPr lang="zh-TW" altLang="en-US" sz="1600" dirty="0" smtClean="0">
                <a:solidFill>
                  <a:schemeClr val="accent5">
                    <a:lumMod val="75000"/>
                  </a:schemeClr>
                </a:solidFill>
                <a:ea typeface="Roboto" panose="02000000000000000000" pitchFamily="2" charset="0"/>
              </a:rPr>
              <a:t>提供發問卷者的功能，可以限定只讓某系所、某年級看到。</a:t>
            </a:r>
            <a:endParaRPr lang="en-US" sz="1600" dirty="0">
              <a:solidFill>
                <a:schemeClr val="accent5">
                  <a:lumMod val="75000"/>
                </a:schemeClr>
              </a:solidFill>
              <a:ea typeface="Roboto" panose="02000000000000000000" pitchFamily="2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229172" y="4000241"/>
            <a:ext cx="3962828" cy="913515"/>
          </a:xfrm>
          <a:prstGeom prst="rect">
            <a:avLst/>
          </a:prstGeom>
          <a:noFill/>
        </p:spPr>
        <p:txBody>
          <a:bodyPr wrap="square" rIns="144000" bIns="36000" numCol="1" spcCol="360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" panose="02000000000000000000" pitchFamily="2" charset="0"/>
              </a:rPr>
              <a:t>設定特定的積分，唯有填問卷可以獲得，積分可用於商家折扣、兌換商品。</a:t>
            </a:r>
            <a:endParaRPr lang="en-US" altLang="zh-TW" sz="1800" dirty="0" smtClean="0">
              <a:solidFill>
                <a:schemeClr val="tx1">
                  <a:lumMod val="95000"/>
                  <a:lumOff val="5000"/>
                </a:schemeClr>
              </a:solidFill>
              <a:ea typeface="Roboto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" panose="02000000000000000000" pitchFamily="2" charset="0"/>
              </a:rPr>
              <a:t>發問卷者需要付費或付出積分。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ea typeface="Roboto" panose="02000000000000000000" pitchFamily="2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00977" y="5252036"/>
            <a:ext cx="4224966" cy="574961"/>
          </a:xfrm>
          <a:prstGeom prst="rect">
            <a:avLst/>
          </a:prstGeom>
          <a:noFill/>
        </p:spPr>
        <p:txBody>
          <a:bodyPr wrap="square" rIns="144000" bIns="36000" numCol="1" spcCol="360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ea typeface="Roboto" panose="02000000000000000000" pitchFamily="2" charset="0"/>
              </a:rPr>
              <a:t>提供師生上架問卷，並且開放查詢以往使用著的市調</a:t>
            </a:r>
            <a:r>
              <a:rPr lang="en-US" altLang="zh-TW" sz="1600" dirty="0" smtClean="0">
                <a:solidFill>
                  <a:schemeClr val="accent2">
                    <a:lumMod val="50000"/>
                  </a:schemeClr>
                </a:solidFill>
                <a:ea typeface="Roboto" panose="02000000000000000000" pitchFamily="2" charset="0"/>
              </a:rPr>
              <a:t>(</a:t>
            </a:r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ea typeface="Roboto" panose="02000000000000000000" pitchFamily="2" charset="0"/>
              </a:rPr>
              <a:t>需當事者同意</a:t>
            </a:r>
            <a:r>
              <a:rPr lang="en-US" altLang="zh-TW" sz="1600" dirty="0" smtClean="0">
                <a:solidFill>
                  <a:schemeClr val="accent2">
                    <a:lumMod val="50000"/>
                  </a:schemeClr>
                </a:solidFill>
                <a:ea typeface="Roboto" panose="02000000000000000000" pitchFamily="2" charset="0"/>
              </a:rPr>
              <a:t>)</a:t>
            </a:r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ea typeface="Roboto" panose="02000000000000000000" pitchFamily="2" charset="0"/>
              </a:rPr>
              <a:t>。</a:t>
            </a:r>
            <a:endParaRPr lang="en-US" sz="1600" dirty="0">
              <a:solidFill>
                <a:schemeClr val="accent2">
                  <a:lumMod val="50000"/>
                </a:schemeClr>
              </a:solidFill>
              <a:ea typeface="Roboto" panose="02000000000000000000" pitchFamily="2" charset="0"/>
            </a:endParaRPr>
          </a:p>
        </p:txBody>
      </p:sp>
      <p:grpSp>
        <p:nvGrpSpPr>
          <p:cNvPr id="67" name="Group 5"/>
          <p:cNvGrpSpPr>
            <a:grpSpLocks noChangeAspect="1"/>
          </p:cNvGrpSpPr>
          <p:nvPr/>
        </p:nvGrpSpPr>
        <p:grpSpPr>
          <a:xfrm>
            <a:off x="5852698" y="6509082"/>
            <a:ext cx="479439" cy="218278"/>
            <a:chOff x="5174774" y="2569166"/>
            <a:chExt cx="532711" cy="242528"/>
          </a:xfrm>
        </p:grpSpPr>
        <p:grpSp>
          <p:nvGrpSpPr>
            <p:cNvPr id="68" name="Group 7"/>
            <p:cNvGrpSpPr/>
            <p:nvPr userDrawn="1"/>
          </p:nvGrpSpPr>
          <p:grpSpPr>
            <a:xfrm>
              <a:off x="5462685" y="2572354"/>
              <a:ext cx="244800" cy="239340"/>
              <a:chOff x="5462685" y="2572354"/>
              <a:chExt cx="244800" cy="239340"/>
            </a:xfrm>
          </p:grpSpPr>
          <p:sp>
            <p:nvSpPr>
              <p:cNvPr id="72" name="Oval 14"/>
              <p:cNvSpPr/>
              <p:nvPr userDrawn="1"/>
            </p:nvSpPr>
            <p:spPr>
              <a:xfrm>
                <a:off x="5462685" y="2572354"/>
                <a:ext cx="244800" cy="23934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3" name="Chevron 15"/>
              <p:cNvSpPr/>
              <p:nvPr userDrawn="1"/>
            </p:nvSpPr>
            <p:spPr>
              <a:xfrm>
                <a:off x="5547183" y="2623708"/>
                <a:ext cx="126000" cy="143998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11"/>
            <p:cNvGrpSpPr/>
            <p:nvPr userDrawn="1"/>
          </p:nvGrpSpPr>
          <p:grpSpPr>
            <a:xfrm rot="10800000">
              <a:off x="5174774" y="2569166"/>
              <a:ext cx="244800" cy="239339"/>
              <a:chOff x="5420353" y="2561777"/>
              <a:chExt cx="244800" cy="239339"/>
            </a:xfrm>
          </p:grpSpPr>
          <p:sp>
            <p:nvSpPr>
              <p:cNvPr id="70" name="Oval 12"/>
              <p:cNvSpPr/>
              <p:nvPr userDrawn="1"/>
            </p:nvSpPr>
            <p:spPr>
              <a:xfrm>
                <a:off x="5420353" y="2561777"/>
                <a:ext cx="244800" cy="2393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1" name="Chevron 13"/>
              <p:cNvSpPr/>
              <p:nvPr userDrawn="1"/>
            </p:nvSpPr>
            <p:spPr>
              <a:xfrm>
                <a:off x="5490336" y="2602557"/>
                <a:ext cx="126000" cy="144000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5330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5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2000"/>
                            </p:stCondLst>
                            <p:childTnLst>
                              <p:par>
                                <p:cTn id="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481e44507_1_5"/>
          <p:cNvSpPr txBox="1">
            <a:spLocks noGrp="1"/>
          </p:cNvSpPr>
          <p:nvPr>
            <p:ph type="title"/>
          </p:nvPr>
        </p:nvSpPr>
        <p:spPr>
          <a:xfrm>
            <a:off x="2438400" y="-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91425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ts val="4000"/>
            </a:pPr>
            <a:r>
              <a:rPr lang="zh-TW"/>
              <a:t>專案目標</a:t>
            </a:r>
            <a:endParaRPr/>
          </a:p>
        </p:txBody>
      </p:sp>
      <p:sp>
        <p:nvSpPr>
          <p:cNvPr id="126" name="Google Shape;126;g10481e44507_1_5"/>
          <p:cNvSpPr txBox="1">
            <a:spLocks noGrp="1"/>
          </p:cNvSpPr>
          <p:nvPr>
            <p:ph idx="1"/>
          </p:nvPr>
        </p:nvSpPr>
        <p:spPr>
          <a:xfrm>
            <a:off x="2438400" y="1141750"/>
            <a:ext cx="7772400" cy="4981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zh-TW" altLang="en-US" sz="2500">
                <a:latin typeface="Arial"/>
                <a:ea typeface="Arial"/>
                <a:cs typeface="Arial"/>
                <a:sym typeface="Arial"/>
              </a:rPr>
              <a:t>本組目標是做出一個平台，裡面包含活動平台、問卷平台，並且導入行銷方法、商家合作，以此吸引學生去使用，最終幫助三校師生的交流和互助。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508" y="6043484"/>
            <a:ext cx="1673441" cy="304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217" y="5452000"/>
            <a:ext cx="1673441" cy="304125"/>
          </a:xfrm>
          <a:prstGeom prst="rect">
            <a:avLst/>
          </a:prstGeom>
        </p:spPr>
      </p:pic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316832" y="673125"/>
            <a:ext cx="246221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TW" altLang="zh-TW" sz="4800" b="1" kern="1200" dirty="0">
                <a:solidFill>
                  <a:schemeClr val="accent2"/>
                </a:solidFill>
                <a:latin typeface="+mn-lt"/>
                <a:ea typeface="+mn-ea"/>
                <a:cs typeface="Lato Regular"/>
              </a:rPr>
              <a:t>專案目標</a:t>
            </a:r>
            <a:endParaRPr lang="en-US" sz="4800" b="1" kern="1200" dirty="0">
              <a:solidFill>
                <a:schemeClr val="accent2"/>
              </a:solidFill>
              <a:latin typeface="+mn-lt"/>
              <a:ea typeface="+mn-ea"/>
              <a:cs typeface="Lato Regular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47636" y="1358856"/>
            <a:ext cx="1387885" cy="378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4" name="Freeform 7"/>
          <p:cNvSpPr>
            <a:spLocks noEditPoints="1"/>
          </p:cNvSpPr>
          <p:nvPr/>
        </p:nvSpPr>
        <p:spPr bwMode="auto">
          <a:xfrm>
            <a:off x="5050367" y="1706033"/>
            <a:ext cx="7164917" cy="1117600"/>
          </a:xfrm>
          <a:custGeom>
            <a:avLst/>
            <a:gdLst>
              <a:gd name="T0" fmla="*/ 0 w 3350"/>
              <a:gd name="T1" fmla="*/ 0 h 522"/>
              <a:gd name="T2" fmla="*/ 40 w 3350"/>
              <a:gd name="T3" fmla="*/ 17 h 522"/>
              <a:gd name="T4" fmla="*/ 98 w 3350"/>
              <a:gd name="T5" fmla="*/ 174 h 522"/>
              <a:gd name="T6" fmla="*/ 107 w 3350"/>
              <a:gd name="T7" fmla="*/ 220 h 522"/>
              <a:gd name="T8" fmla="*/ 197 w 3350"/>
              <a:gd name="T9" fmla="*/ 173 h 522"/>
              <a:gd name="T10" fmla="*/ 357 w 3350"/>
              <a:gd name="T11" fmla="*/ 139 h 522"/>
              <a:gd name="T12" fmla="*/ 555 w 3350"/>
              <a:gd name="T13" fmla="*/ 96 h 522"/>
              <a:gd name="T14" fmla="*/ 626 w 3350"/>
              <a:gd name="T15" fmla="*/ 129 h 522"/>
              <a:gd name="T16" fmla="*/ 730 w 3350"/>
              <a:gd name="T17" fmla="*/ 309 h 522"/>
              <a:gd name="T18" fmla="*/ 789 w 3350"/>
              <a:gd name="T19" fmla="*/ 430 h 522"/>
              <a:gd name="T20" fmla="*/ 809 w 3350"/>
              <a:gd name="T21" fmla="*/ 440 h 522"/>
              <a:gd name="T22" fmla="*/ 797 w 3350"/>
              <a:gd name="T23" fmla="*/ 404 h 522"/>
              <a:gd name="T24" fmla="*/ 806 w 3350"/>
              <a:gd name="T25" fmla="*/ 399 h 522"/>
              <a:gd name="T26" fmla="*/ 832 w 3350"/>
              <a:gd name="T27" fmla="*/ 417 h 522"/>
              <a:gd name="T28" fmla="*/ 840 w 3350"/>
              <a:gd name="T29" fmla="*/ 402 h 522"/>
              <a:gd name="T30" fmla="*/ 846 w 3350"/>
              <a:gd name="T31" fmla="*/ 387 h 522"/>
              <a:gd name="T32" fmla="*/ 866 w 3350"/>
              <a:gd name="T33" fmla="*/ 408 h 522"/>
              <a:gd name="T34" fmla="*/ 897 w 3350"/>
              <a:gd name="T35" fmla="*/ 444 h 522"/>
              <a:gd name="T36" fmla="*/ 907 w 3350"/>
              <a:gd name="T37" fmla="*/ 476 h 522"/>
              <a:gd name="T38" fmla="*/ 902 w 3350"/>
              <a:gd name="T39" fmla="*/ 502 h 522"/>
              <a:gd name="T40" fmla="*/ 898 w 3350"/>
              <a:gd name="T41" fmla="*/ 522 h 522"/>
              <a:gd name="T42" fmla="*/ 3350 w 3350"/>
              <a:gd name="T43" fmla="*/ 522 h 522"/>
              <a:gd name="T44" fmla="*/ 3350 w 3350"/>
              <a:gd name="T45" fmla="*/ 0 h 522"/>
              <a:gd name="T46" fmla="*/ 0 w 3350"/>
              <a:gd name="T47" fmla="*/ 0 h 522"/>
              <a:gd name="T48" fmla="*/ 619 w 3350"/>
              <a:gd name="T49" fmla="*/ 323 h 522"/>
              <a:gd name="T50" fmla="*/ 553 w 3350"/>
              <a:gd name="T51" fmla="*/ 249 h 522"/>
              <a:gd name="T52" fmla="*/ 461 w 3350"/>
              <a:gd name="T53" fmla="*/ 273 h 522"/>
              <a:gd name="T54" fmla="*/ 383 w 3350"/>
              <a:gd name="T55" fmla="*/ 297 h 522"/>
              <a:gd name="T56" fmla="*/ 469 w 3350"/>
              <a:gd name="T57" fmla="*/ 360 h 522"/>
              <a:gd name="T58" fmla="*/ 558 w 3350"/>
              <a:gd name="T59" fmla="*/ 458 h 522"/>
              <a:gd name="T60" fmla="*/ 579 w 3350"/>
              <a:gd name="T61" fmla="*/ 522 h 522"/>
              <a:gd name="T62" fmla="*/ 761 w 3350"/>
              <a:gd name="T63" fmla="*/ 522 h 522"/>
              <a:gd name="T64" fmla="*/ 747 w 3350"/>
              <a:gd name="T65" fmla="*/ 501 h 522"/>
              <a:gd name="T66" fmla="*/ 619 w 3350"/>
              <a:gd name="T67" fmla="*/ 323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50" h="522">
                <a:moveTo>
                  <a:pt x="0" y="0"/>
                </a:moveTo>
                <a:cubicBezTo>
                  <a:pt x="13" y="3"/>
                  <a:pt x="26" y="8"/>
                  <a:pt x="40" y="17"/>
                </a:cubicBezTo>
                <a:cubicBezTo>
                  <a:pt x="99" y="53"/>
                  <a:pt x="98" y="138"/>
                  <a:pt x="98" y="174"/>
                </a:cubicBezTo>
                <a:cubicBezTo>
                  <a:pt x="99" y="210"/>
                  <a:pt x="103" y="225"/>
                  <a:pt x="107" y="220"/>
                </a:cubicBezTo>
                <a:cubicBezTo>
                  <a:pt x="110" y="215"/>
                  <a:pt x="155" y="165"/>
                  <a:pt x="197" y="173"/>
                </a:cubicBezTo>
                <a:cubicBezTo>
                  <a:pt x="238" y="180"/>
                  <a:pt x="294" y="167"/>
                  <a:pt x="357" y="139"/>
                </a:cubicBezTo>
                <a:cubicBezTo>
                  <a:pt x="420" y="112"/>
                  <a:pt x="498" y="94"/>
                  <a:pt x="555" y="96"/>
                </a:cubicBezTo>
                <a:cubicBezTo>
                  <a:pt x="611" y="98"/>
                  <a:pt x="619" y="108"/>
                  <a:pt x="626" y="129"/>
                </a:cubicBezTo>
                <a:cubicBezTo>
                  <a:pt x="633" y="149"/>
                  <a:pt x="702" y="249"/>
                  <a:pt x="730" y="309"/>
                </a:cubicBezTo>
                <a:cubicBezTo>
                  <a:pt x="758" y="368"/>
                  <a:pt x="785" y="416"/>
                  <a:pt x="789" y="430"/>
                </a:cubicBezTo>
                <a:cubicBezTo>
                  <a:pt x="793" y="444"/>
                  <a:pt x="809" y="446"/>
                  <a:pt x="809" y="440"/>
                </a:cubicBezTo>
                <a:cubicBezTo>
                  <a:pt x="809" y="435"/>
                  <a:pt x="805" y="412"/>
                  <a:pt x="797" y="404"/>
                </a:cubicBezTo>
                <a:cubicBezTo>
                  <a:pt x="792" y="395"/>
                  <a:pt x="794" y="394"/>
                  <a:pt x="806" y="399"/>
                </a:cubicBezTo>
                <a:cubicBezTo>
                  <a:pt x="818" y="405"/>
                  <a:pt x="827" y="411"/>
                  <a:pt x="832" y="417"/>
                </a:cubicBezTo>
                <a:cubicBezTo>
                  <a:pt x="837" y="422"/>
                  <a:pt x="840" y="412"/>
                  <a:pt x="840" y="402"/>
                </a:cubicBezTo>
                <a:cubicBezTo>
                  <a:pt x="840" y="392"/>
                  <a:pt x="841" y="385"/>
                  <a:pt x="846" y="387"/>
                </a:cubicBezTo>
                <a:cubicBezTo>
                  <a:pt x="852" y="390"/>
                  <a:pt x="852" y="399"/>
                  <a:pt x="866" y="408"/>
                </a:cubicBezTo>
                <a:cubicBezTo>
                  <a:pt x="880" y="417"/>
                  <a:pt x="889" y="431"/>
                  <a:pt x="897" y="444"/>
                </a:cubicBezTo>
                <a:cubicBezTo>
                  <a:pt x="906" y="457"/>
                  <a:pt x="910" y="468"/>
                  <a:pt x="907" y="476"/>
                </a:cubicBezTo>
                <a:cubicBezTo>
                  <a:pt x="905" y="484"/>
                  <a:pt x="908" y="486"/>
                  <a:pt x="902" y="502"/>
                </a:cubicBezTo>
                <a:cubicBezTo>
                  <a:pt x="899" y="510"/>
                  <a:pt x="898" y="516"/>
                  <a:pt x="898" y="522"/>
                </a:cubicBezTo>
                <a:cubicBezTo>
                  <a:pt x="3350" y="522"/>
                  <a:pt x="3350" y="522"/>
                  <a:pt x="3350" y="522"/>
                </a:cubicBezTo>
                <a:cubicBezTo>
                  <a:pt x="3350" y="0"/>
                  <a:pt x="3350" y="0"/>
                  <a:pt x="3350" y="0"/>
                </a:cubicBezTo>
                <a:lnTo>
                  <a:pt x="0" y="0"/>
                </a:lnTo>
                <a:close/>
                <a:moveTo>
                  <a:pt x="619" y="323"/>
                </a:moveTo>
                <a:cubicBezTo>
                  <a:pt x="600" y="295"/>
                  <a:pt x="592" y="247"/>
                  <a:pt x="553" y="249"/>
                </a:cubicBezTo>
                <a:cubicBezTo>
                  <a:pt x="514" y="252"/>
                  <a:pt x="514" y="275"/>
                  <a:pt x="461" y="273"/>
                </a:cubicBezTo>
                <a:cubicBezTo>
                  <a:pt x="409" y="271"/>
                  <a:pt x="383" y="297"/>
                  <a:pt x="383" y="297"/>
                </a:cubicBezTo>
                <a:cubicBezTo>
                  <a:pt x="383" y="297"/>
                  <a:pt x="423" y="324"/>
                  <a:pt x="469" y="360"/>
                </a:cubicBezTo>
                <a:cubicBezTo>
                  <a:pt x="516" y="396"/>
                  <a:pt x="539" y="411"/>
                  <a:pt x="558" y="458"/>
                </a:cubicBezTo>
                <a:cubicBezTo>
                  <a:pt x="566" y="480"/>
                  <a:pt x="572" y="500"/>
                  <a:pt x="579" y="522"/>
                </a:cubicBezTo>
                <a:cubicBezTo>
                  <a:pt x="761" y="522"/>
                  <a:pt x="761" y="522"/>
                  <a:pt x="761" y="522"/>
                </a:cubicBezTo>
                <a:cubicBezTo>
                  <a:pt x="756" y="517"/>
                  <a:pt x="752" y="510"/>
                  <a:pt x="747" y="501"/>
                </a:cubicBezTo>
                <a:cubicBezTo>
                  <a:pt x="720" y="460"/>
                  <a:pt x="639" y="351"/>
                  <a:pt x="619" y="323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42000">
                <a:schemeClr val="tx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/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6288617" y="2823633"/>
            <a:ext cx="5926667" cy="1117600"/>
          </a:xfrm>
          <a:custGeom>
            <a:avLst/>
            <a:gdLst>
              <a:gd name="T0" fmla="*/ 296 w 2771"/>
              <a:gd name="T1" fmla="*/ 32 h 523"/>
              <a:gd name="T2" fmla="*/ 276 w 2771"/>
              <a:gd name="T3" fmla="*/ 56 h 523"/>
              <a:gd name="T4" fmla="*/ 235 w 2771"/>
              <a:gd name="T5" fmla="*/ 38 h 523"/>
              <a:gd name="T6" fmla="*/ 182 w 2771"/>
              <a:gd name="T7" fmla="*/ 0 h 523"/>
              <a:gd name="T8" fmla="*/ 0 w 2771"/>
              <a:gd name="T9" fmla="*/ 0 h 523"/>
              <a:gd name="T10" fmla="*/ 41 w 2771"/>
              <a:gd name="T11" fmla="*/ 103 h 523"/>
              <a:gd name="T12" fmla="*/ 189 w 2771"/>
              <a:gd name="T13" fmla="*/ 386 h 523"/>
              <a:gd name="T14" fmla="*/ 215 w 2771"/>
              <a:gd name="T15" fmla="*/ 523 h 523"/>
              <a:gd name="T16" fmla="*/ 2771 w 2771"/>
              <a:gd name="T17" fmla="*/ 523 h 523"/>
              <a:gd name="T18" fmla="*/ 2771 w 2771"/>
              <a:gd name="T19" fmla="*/ 0 h 523"/>
              <a:gd name="T20" fmla="*/ 319 w 2771"/>
              <a:gd name="T21" fmla="*/ 0 h 523"/>
              <a:gd name="T22" fmla="*/ 314 w 2771"/>
              <a:gd name="T23" fmla="*/ 17 h 523"/>
              <a:gd name="T24" fmla="*/ 296 w 2771"/>
              <a:gd name="T25" fmla="*/ 32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71" h="523">
                <a:moveTo>
                  <a:pt x="296" y="32"/>
                </a:moveTo>
                <a:cubicBezTo>
                  <a:pt x="291" y="40"/>
                  <a:pt x="290" y="59"/>
                  <a:pt x="276" y="56"/>
                </a:cubicBezTo>
                <a:cubicBezTo>
                  <a:pt x="263" y="54"/>
                  <a:pt x="260" y="45"/>
                  <a:pt x="235" y="38"/>
                </a:cubicBezTo>
                <a:cubicBezTo>
                  <a:pt x="214" y="32"/>
                  <a:pt x="200" y="25"/>
                  <a:pt x="182" y="0"/>
                </a:cubicBezTo>
                <a:cubicBezTo>
                  <a:pt x="0" y="0"/>
                  <a:pt x="0" y="0"/>
                  <a:pt x="0" y="0"/>
                </a:cubicBezTo>
                <a:cubicBezTo>
                  <a:pt x="9" y="28"/>
                  <a:pt x="20" y="59"/>
                  <a:pt x="41" y="103"/>
                </a:cubicBezTo>
                <a:cubicBezTo>
                  <a:pt x="81" y="185"/>
                  <a:pt x="168" y="241"/>
                  <a:pt x="189" y="386"/>
                </a:cubicBezTo>
                <a:cubicBezTo>
                  <a:pt x="196" y="435"/>
                  <a:pt x="205" y="480"/>
                  <a:pt x="215" y="523"/>
                </a:cubicBezTo>
                <a:cubicBezTo>
                  <a:pt x="2771" y="523"/>
                  <a:pt x="2771" y="523"/>
                  <a:pt x="2771" y="523"/>
                </a:cubicBezTo>
                <a:cubicBezTo>
                  <a:pt x="2771" y="0"/>
                  <a:pt x="2771" y="0"/>
                  <a:pt x="2771" y="0"/>
                </a:cubicBezTo>
                <a:cubicBezTo>
                  <a:pt x="319" y="0"/>
                  <a:pt x="319" y="0"/>
                  <a:pt x="319" y="0"/>
                </a:cubicBezTo>
                <a:cubicBezTo>
                  <a:pt x="318" y="6"/>
                  <a:pt x="317" y="11"/>
                  <a:pt x="314" y="17"/>
                </a:cubicBezTo>
                <a:cubicBezTo>
                  <a:pt x="308" y="31"/>
                  <a:pt x="302" y="23"/>
                  <a:pt x="296" y="32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/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6747934" y="3941234"/>
            <a:ext cx="5467351" cy="1119717"/>
          </a:xfrm>
          <a:custGeom>
            <a:avLst/>
            <a:gdLst>
              <a:gd name="T0" fmla="*/ 203 w 2556"/>
              <a:gd name="T1" fmla="*/ 444 h 523"/>
              <a:gd name="T2" fmla="*/ 347 w 2556"/>
              <a:gd name="T3" fmla="*/ 523 h 523"/>
              <a:gd name="T4" fmla="*/ 2556 w 2556"/>
              <a:gd name="T5" fmla="*/ 523 h 523"/>
              <a:gd name="T6" fmla="*/ 2556 w 2556"/>
              <a:gd name="T7" fmla="*/ 0 h 523"/>
              <a:gd name="T8" fmla="*/ 0 w 2556"/>
              <a:gd name="T9" fmla="*/ 0 h 523"/>
              <a:gd name="T10" fmla="*/ 71 w 2556"/>
              <a:gd name="T11" fmla="*/ 241 h 523"/>
              <a:gd name="T12" fmla="*/ 203 w 2556"/>
              <a:gd name="T13" fmla="*/ 444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56" h="523">
                <a:moveTo>
                  <a:pt x="203" y="444"/>
                </a:moveTo>
                <a:cubicBezTo>
                  <a:pt x="237" y="458"/>
                  <a:pt x="295" y="483"/>
                  <a:pt x="347" y="523"/>
                </a:cubicBezTo>
                <a:cubicBezTo>
                  <a:pt x="2556" y="523"/>
                  <a:pt x="2556" y="523"/>
                  <a:pt x="2556" y="523"/>
                </a:cubicBezTo>
                <a:cubicBezTo>
                  <a:pt x="2556" y="0"/>
                  <a:pt x="2556" y="0"/>
                  <a:pt x="2556" y="0"/>
                </a:cubicBezTo>
                <a:cubicBezTo>
                  <a:pt x="0" y="0"/>
                  <a:pt x="0" y="0"/>
                  <a:pt x="0" y="0"/>
                </a:cubicBezTo>
                <a:cubicBezTo>
                  <a:pt x="19" y="82"/>
                  <a:pt x="43" y="156"/>
                  <a:pt x="71" y="241"/>
                </a:cubicBezTo>
                <a:cubicBezTo>
                  <a:pt x="113" y="371"/>
                  <a:pt x="152" y="423"/>
                  <a:pt x="203" y="444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42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/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7490884" y="5060951"/>
            <a:ext cx="4724400" cy="1115484"/>
          </a:xfrm>
          <a:custGeom>
            <a:avLst/>
            <a:gdLst>
              <a:gd name="T0" fmla="*/ 71 w 2209"/>
              <a:gd name="T1" fmla="*/ 68 h 522"/>
              <a:gd name="T2" fmla="*/ 189 w 2209"/>
              <a:gd name="T3" fmla="*/ 215 h 522"/>
              <a:gd name="T4" fmla="*/ 265 w 2209"/>
              <a:gd name="T5" fmla="*/ 308 h 522"/>
              <a:gd name="T6" fmla="*/ 254 w 2209"/>
              <a:gd name="T7" fmla="*/ 403 h 522"/>
              <a:gd name="T8" fmla="*/ 166 w 2209"/>
              <a:gd name="T9" fmla="*/ 488 h 522"/>
              <a:gd name="T10" fmla="*/ 106 w 2209"/>
              <a:gd name="T11" fmla="*/ 522 h 522"/>
              <a:gd name="T12" fmla="*/ 2209 w 2209"/>
              <a:gd name="T13" fmla="*/ 522 h 522"/>
              <a:gd name="T14" fmla="*/ 2209 w 2209"/>
              <a:gd name="T15" fmla="*/ 0 h 522"/>
              <a:gd name="T16" fmla="*/ 0 w 2209"/>
              <a:gd name="T17" fmla="*/ 0 h 522"/>
              <a:gd name="T18" fmla="*/ 71 w 2209"/>
              <a:gd name="T19" fmla="*/ 68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09" h="522">
                <a:moveTo>
                  <a:pt x="71" y="68"/>
                </a:moveTo>
                <a:cubicBezTo>
                  <a:pt x="132" y="149"/>
                  <a:pt x="141" y="168"/>
                  <a:pt x="189" y="215"/>
                </a:cubicBezTo>
                <a:cubicBezTo>
                  <a:pt x="237" y="261"/>
                  <a:pt x="226" y="277"/>
                  <a:pt x="265" y="308"/>
                </a:cubicBezTo>
                <a:cubicBezTo>
                  <a:pt x="305" y="339"/>
                  <a:pt x="303" y="382"/>
                  <a:pt x="254" y="403"/>
                </a:cubicBezTo>
                <a:cubicBezTo>
                  <a:pt x="205" y="423"/>
                  <a:pt x="197" y="451"/>
                  <a:pt x="166" y="488"/>
                </a:cubicBezTo>
                <a:cubicBezTo>
                  <a:pt x="144" y="514"/>
                  <a:pt x="124" y="521"/>
                  <a:pt x="106" y="522"/>
                </a:cubicBezTo>
                <a:cubicBezTo>
                  <a:pt x="2209" y="522"/>
                  <a:pt x="2209" y="522"/>
                  <a:pt x="2209" y="522"/>
                </a:cubicBezTo>
                <a:cubicBezTo>
                  <a:pt x="2209" y="0"/>
                  <a:pt x="2209" y="0"/>
                  <a:pt x="2209" y="0"/>
                </a:cubicBezTo>
                <a:cubicBezTo>
                  <a:pt x="0" y="0"/>
                  <a:pt x="0" y="0"/>
                  <a:pt x="0" y="0"/>
                </a:cubicBezTo>
                <a:cubicBezTo>
                  <a:pt x="26" y="19"/>
                  <a:pt x="51" y="42"/>
                  <a:pt x="71" y="68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42000">
                <a:schemeClr val="accent2"/>
              </a:gs>
            </a:gsLst>
            <a:lin ang="0" scaled="1"/>
          </a:gra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7586134" y="6176434"/>
            <a:ext cx="131233" cy="12700"/>
          </a:xfrm>
          <a:custGeom>
            <a:avLst/>
            <a:gdLst>
              <a:gd name="T0" fmla="*/ 39 w 61"/>
              <a:gd name="T1" fmla="*/ 1 h 6"/>
              <a:gd name="T2" fmla="*/ 61 w 61"/>
              <a:gd name="T3" fmla="*/ 0 h 6"/>
              <a:gd name="T4" fmla="*/ 0 w 61"/>
              <a:gd name="T5" fmla="*/ 0 h 6"/>
              <a:gd name="T6" fmla="*/ 39 w 61"/>
              <a:gd name="T7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" h="6">
                <a:moveTo>
                  <a:pt x="39" y="1"/>
                </a:moveTo>
                <a:cubicBezTo>
                  <a:pt x="46" y="1"/>
                  <a:pt x="53" y="1"/>
                  <a:pt x="61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6"/>
                  <a:pt x="22" y="1"/>
                  <a:pt x="39" y="1"/>
                </a:cubicBezTo>
                <a:close/>
              </a:path>
            </a:pathLst>
          </a:custGeom>
          <a:solidFill>
            <a:srgbClr val="2D3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6805084" y="5060951"/>
            <a:ext cx="685800" cy="0"/>
          </a:xfrm>
          <a:custGeom>
            <a:avLst/>
            <a:gdLst>
              <a:gd name="T0" fmla="*/ 0 w 320"/>
              <a:gd name="T1" fmla="*/ 320 w 320"/>
              <a:gd name="T2" fmla="*/ 320 w 320"/>
              <a:gd name="T3" fmla="*/ 0 w 320"/>
              <a:gd name="T4" fmla="*/ 0 w 32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320">
                <a:moveTo>
                  <a:pt x="0" y="0"/>
                </a:moveTo>
                <a:cubicBezTo>
                  <a:pt x="320" y="0"/>
                  <a:pt x="320" y="0"/>
                  <a:pt x="320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2D3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/>
          </a:p>
        </p:txBody>
      </p:sp>
      <p:sp>
        <p:nvSpPr>
          <p:cNvPr id="10" name="Freeform 13"/>
          <p:cNvSpPr>
            <a:spLocks/>
          </p:cNvSpPr>
          <p:nvPr/>
        </p:nvSpPr>
        <p:spPr bwMode="auto">
          <a:xfrm>
            <a:off x="5820834" y="5060951"/>
            <a:ext cx="429684" cy="0"/>
          </a:xfrm>
          <a:custGeom>
            <a:avLst/>
            <a:gdLst>
              <a:gd name="T0" fmla="*/ 200 w 200"/>
              <a:gd name="T1" fmla="*/ 0 w 200"/>
              <a:gd name="T2" fmla="*/ 0 w 200"/>
              <a:gd name="T3" fmla="*/ 200 w 200"/>
              <a:gd name="T4" fmla="*/ 200 w 20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00">
                <a:moveTo>
                  <a:pt x="20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200" y="0"/>
                  <a:pt x="200" y="0"/>
                  <a:pt x="200" y="0"/>
                </a:cubicBezTo>
                <a:cubicBezTo>
                  <a:pt x="200" y="0"/>
                  <a:pt x="200" y="0"/>
                  <a:pt x="200" y="0"/>
                </a:cubicBezTo>
                <a:close/>
              </a:path>
            </a:pathLst>
          </a:custGeom>
          <a:solidFill>
            <a:srgbClr val="2D3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/>
          </a:p>
        </p:txBody>
      </p:sp>
      <p:sp>
        <p:nvSpPr>
          <p:cNvPr id="11" name="Freeform 14"/>
          <p:cNvSpPr>
            <a:spLocks/>
          </p:cNvSpPr>
          <p:nvPr/>
        </p:nvSpPr>
        <p:spPr bwMode="auto">
          <a:xfrm>
            <a:off x="5302251" y="2823633"/>
            <a:ext cx="986367" cy="0"/>
          </a:xfrm>
          <a:custGeom>
            <a:avLst/>
            <a:gdLst>
              <a:gd name="T0" fmla="*/ 461 w 461"/>
              <a:gd name="T1" fmla="*/ 0 w 461"/>
              <a:gd name="T2" fmla="*/ 0 w 461"/>
              <a:gd name="T3" fmla="*/ 461 w 46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461">
                <a:moveTo>
                  <a:pt x="46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461" y="0"/>
                  <a:pt x="461" y="0"/>
                  <a:pt x="461" y="0"/>
                </a:cubicBezTo>
                <a:close/>
              </a:path>
            </a:pathLst>
          </a:custGeom>
          <a:solidFill>
            <a:srgbClr val="2D3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/>
          </a:p>
        </p:txBody>
      </p:sp>
      <p:sp>
        <p:nvSpPr>
          <p:cNvPr id="12" name="Freeform 15"/>
          <p:cNvSpPr>
            <a:spLocks/>
          </p:cNvSpPr>
          <p:nvPr/>
        </p:nvSpPr>
        <p:spPr bwMode="auto">
          <a:xfrm>
            <a:off x="6678085" y="2823633"/>
            <a:ext cx="292100" cy="0"/>
          </a:xfrm>
          <a:custGeom>
            <a:avLst/>
            <a:gdLst>
              <a:gd name="T0" fmla="*/ 0 w 137"/>
              <a:gd name="T1" fmla="*/ 0 w 137"/>
              <a:gd name="T2" fmla="*/ 137 w 137"/>
              <a:gd name="T3" fmla="*/ 137 w 137"/>
              <a:gd name="T4" fmla="*/ 0 w 13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37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D3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/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4938184" y="1697567"/>
            <a:ext cx="112184" cy="8467"/>
          </a:xfrm>
          <a:custGeom>
            <a:avLst/>
            <a:gdLst>
              <a:gd name="T0" fmla="*/ 0 w 52"/>
              <a:gd name="T1" fmla="*/ 4 h 4"/>
              <a:gd name="T2" fmla="*/ 52 w 52"/>
              <a:gd name="T3" fmla="*/ 4 h 4"/>
              <a:gd name="T4" fmla="*/ 0 w 52"/>
              <a:gd name="T5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">
                <a:moveTo>
                  <a:pt x="0" y="4"/>
                </a:moveTo>
                <a:cubicBezTo>
                  <a:pt x="52" y="4"/>
                  <a:pt x="52" y="4"/>
                  <a:pt x="52" y="4"/>
                </a:cubicBezTo>
                <a:cubicBezTo>
                  <a:pt x="34" y="0"/>
                  <a:pt x="17" y="0"/>
                  <a:pt x="0" y="4"/>
                </a:cubicBezTo>
                <a:close/>
              </a:path>
            </a:pathLst>
          </a:custGeom>
          <a:solidFill>
            <a:srgbClr val="2D3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/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5092701" y="3941233"/>
            <a:ext cx="1655233" cy="0"/>
          </a:xfrm>
          <a:custGeom>
            <a:avLst/>
            <a:gdLst>
              <a:gd name="T0" fmla="*/ 0 w 774"/>
              <a:gd name="T1" fmla="*/ 774 w 774"/>
              <a:gd name="T2" fmla="*/ 774 w 774"/>
              <a:gd name="T3" fmla="*/ 0 w 774"/>
              <a:gd name="T4" fmla="*/ 0 w 77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774">
                <a:moveTo>
                  <a:pt x="0" y="0"/>
                </a:moveTo>
                <a:cubicBezTo>
                  <a:pt x="774" y="0"/>
                  <a:pt x="774" y="0"/>
                  <a:pt x="774" y="0"/>
                </a:cubicBezTo>
                <a:cubicBezTo>
                  <a:pt x="774" y="0"/>
                  <a:pt x="774" y="0"/>
                  <a:pt x="77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2D3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/>
          </a:p>
        </p:txBody>
      </p:sp>
      <p:sp>
        <p:nvSpPr>
          <p:cNvPr id="16" name="Freeform 18"/>
          <p:cNvSpPr>
            <a:spLocks/>
          </p:cNvSpPr>
          <p:nvPr/>
        </p:nvSpPr>
        <p:spPr bwMode="auto">
          <a:xfrm>
            <a:off x="4624917" y="1706033"/>
            <a:ext cx="2370667" cy="1117600"/>
          </a:xfrm>
          <a:custGeom>
            <a:avLst/>
            <a:gdLst>
              <a:gd name="T0" fmla="*/ 757 w 1109"/>
              <a:gd name="T1" fmla="*/ 458 h 522"/>
              <a:gd name="T2" fmla="*/ 668 w 1109"/>
              <a:gd name="T3" fmla="*/ 360 h 522"/>
              <a:gd name="T4" fmla="*/ 582 w 1109"/>
              <a:gd name="T5" fmla="*/ 297 h 522"/>
              <a:gd name="T6" fmla="*/ 660 w 1109"/>
              <a:gd name="T7" fmla="*/ 273 h 522"/>
              <a:gd name="T8" fmla="*/ 752 w 1109"/>
              <a:gd name="T9" fmla="*/ 249 h 522"/>
              <a:gd name="T10" fmla="*/ 818 w 1109"/>
              <a:gd name="T11" fmla="*/ 323 h 522"/>
              <a:gd name="T12" fmla="*/ 946 w 1109"/>
              <a:gd name="T13" fmla="*/ 501 h 522"/>
              <a:gd name="T14" fmla="*/ 960 w 1109"/>
              <a:gd name="T15" fmla="*/ 522 h 522"/>
              <a:gd name="T16" fmla="*/ 1097 w 1109"/>
              <a:gd name="T17" fmla="*/ 522 h 522"/>
              <a:gd name="T18" fmla="*/ 1101 w 1109"/>
              <a:gd name="T19" fmla="*/ 502 h 522"/>
              <a:gd name="T20" fmla="*/ 1106 w 1109"/>
              <a:gd name="T21" fmla="*/ 476 h 522"/>
              <a:gd name="T22" fmla="*/ 1096 w 1109"/>
              <a:gd name="T23" fmla="*/ 444 h 522"/>
              <a:gd name="T24" fmla="*/ 1065 w 1109"/>
              <a:gd name="T25" fmla="*/ 408 h 522"/>
              <a:gd name="T26" fmla="*/ 1045 w 1109"/>
              <a:gd name="T27" fmla="*/ 387 h 522"/>
              <a:gd name="T28" fmla="*/ 1039 w 1109"/>
              <a:gd name="T29" fmla="*/ 402 h 522"/>
              <a:gd name="T30" fmla="*/ 1031 w 1109"/>
              <a:gd name="T31" fmla="*/ 417 h 522"/>
              <a:gd name="T32" fmla="*/ 1005 w 1109"/>
              <a:gd name="T33" fmla="*/ 399 h 522"/>
              <a:gd name="T34" fmla="*/ 996 w 1109"/>
              <a:gd name="T35" fmla="*/ 404 h 522"/>
              <a:gd name="T36" fmla="*/ 1008 w 1109"/>
              <a:gd name="T37" fmla="*/ 440 h 522"/>
              <a:gd name="T38" fmla="*/ 988 w 1109"/>
              <a:gd name="T39" fmla="*/ 430 h 522"/>
              <a:gd name="T40" fmla="*/ 929 w 1109"/>
              <a:gd name="T41" fmla="*/ 309 h 522"/>
              <a:gd name="T42" fmla="*/ 825 w 1109"/>
              <a:gd name="T43" fmla="*/ 129 h 522"/>
              <a:gd name="T44" fmla="*/ 754 w 1109"/>
              <a:gd name="T45" fmla="*/ 96 h 522"/>
              <a:gd name="T46" fmla="*/ 556 w 1109"/>
              <a:gd name="T47" fmla="*/ 139 h 522"/>
              <a:gd name="T48" fmla="*/ 396 w 1109"/>
              <a:gd name="T49" fmla="*/ 173 h 522"/>
              <a:gd name="T50" fmla="*/ 306 w 1109"/>
              <a:gd name="T51" fmla="*/ 220 h 522"/>
              <a:gd name="T52" fmla="*/ 297 w 1109"/>
              <a:gd name="T53" fmla="*/ 174 h 522"/>
              <a:gd name="T54" fmla="*/ 239 w 1109"/>
              <a:gd name="T55" fmla="*/ 17 h 522"/>
              <a:gd name="T56" fmla="*/ 199 w 1109"/>
              <a:gd name="T57" fmla="*/ 0 h 522"/>
              <a:gd name="T58" fmla="*/ 147 w 1109"/>
              <a:gd name="T59" fmla="*/ 0 h 522"/>
              <a:gd name="T60" fmla="*/ 60 w 1109"/>
              <a:gd name="T61" fmla="*/ 46 h 522"/>
              <a:gd name="T62" fmla="*/ 34 w 1109"/>
              <a:gd name="T63" fmla="*/ 225 h 522"/>
              <a:gd name="T64" fmla="*/ 45 w 1109"/>
              <a:gd name="T65" fmla="*/ 272 h 522"/>
              <a:gd name="T66" fmla="*/ 60 w 1109"/>
              <a:gd name="T67" fmla="*/ 302 h 522"/>
              <a:gd name="T68" fmla="*/ 75 w 1109"/>
              <a:gd name="T69" fmla="*/ 330 h 522"/>
              <a:gd name="T70" fmla="*/ 86 w 1109"/>
              <a:gd name="T71" fmla="*/ 344 h 522"/>
              <a:gd name="T72" fmla="*/ 107 w 1109"/>
              <a:gd name="T73" fmla="*/ 380 h 522"/>
              <a:gd name="T74" fmla="*/ 174 w 1109"/>
              <a:gd name="T75" fmla="*/ 378 h 522"/>
              <a:gd name="T76" fmla="*/ 237 w 1109"/>
              <a:gd name="T77" fmla="*/ 411 h 522"/>
              <a:gd name="T78" fmla="*/ 277 w 1109"/>
              <a:gd name="T79" fmla="*/ 437 h 522"/>
              <a:gd name="T80" fmla="*/ 317 w 1109"/>
              <a:gd name="T81" fmla="*/ 522 h 522"/>
              <a:gd name="T82" fmla="*/ 778 w 1109"/>
              <a:gd name="T83" fmla="*/ 522 h 522"/>
              <a:gd name="T84" fmla="*/ 757 w 1109"/>
              <a:gd name="T85" fmla="*/ 458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09" h="522">
                <a:moveTo>
                  <a:pt x="757" y="458"/>
                </a:moveTo>
                <a:cubicBezTo>
                  <a:pt x="738" y="411"/>
                  <a:pt x="715" y="396"/>
                  <a:pt x="668" y="360"/>
                </a:cubicBezTo>
                <a:cubicBezTo>
                  <a:pt x="622" y="324"/>
                  <a:pt x="582" y="297"/>
                  <a:pt x="582" y="297"/>
                </a:cubicBezTo>
                <a:cubicBezTo>
                  <a:pt x="582" y="297"/>
                  <a:pt x="608" y="271"/>
                  <a:pt x="660" y="273"/>
                </a:cubicBezTo>
                <a:cubicBezTo>
                  <a:pt x="713" y="275"/>
                  <a:pt x="713" y="252"/>
                  <a:pt x="752" y="249"/>
                </a:cubicBezTo>
                <a:cubicBezTo>
                  <a:pt x="791" y="247"/>
                  <a:pt x="799" y="295"/>
                  <a:pt x="818" y="323"/>
                </a:cubicBezTo>
                <a:cubicBezTo>
                  <a:pt x="838" y="351"/>
                  <a:pt x="919" y="460"/>
                  <a:pt x="946" y="501"/>
                </a:cubicBezTo>
                <a:cubicBezTo>
                  <a:pt x="951" y="510"/>
                  <a:pt x="955" y="517"/>
                  <a:pt x="960" y="522"/>
                </a:cubicBezTo>
                <a:cubicBezTo>
                  <a:pt x="1097" y="522"/>
                  <a:pt x="1097" y="522"/>
                  <a:pt x="1097" y="522"/>
                </a:cubicBezTo>
                <a:cubicBezTo>
                  <a:pt x="1097" y="516"/>
                  <a:pt x="1098" y="510"/>
                  <a:pt x="1101" y="502"/>
                </a:cubicBezTo>
                <a:cubicBezTo>
                  <a:pt x="1107" y="486"/>
                  <a:pt x="1104" y="484"/>
                  <a:pt x="1106" y="476"/>
                </a:cubicBezTo>
                <a:cubicBezTo>
                  <a:pt x="1109" y="468"/>
                  <a:pt x="1105" y="457"/>
                  <a:pt x="1096" y="444"/>
                </a:cubicBezTo>
                <a:cubicBezTo>
                  <a:pt x="1088" y="431"/>
                  <a:pt x="1079" y="417"/>
                  <a:pt x="1065" y="408"/>
                </a:cubicBezTo>
                <a:cubicBezTo>
                  <a:pt x="1051" y="399"/>
                  <a:pt x="1051" y="390"/>
                  <a:pt x="1045" y="387"/>
                </a:cubicBezTo>
                <a:cubicBezTo>
                  <a:pt x="1040" y="385"/>
                  <a:pt x="1039" y="392"/>
                  <a:pt x="1039" y="402"/>
                </a:cubicBezTo>
                <a:cubicBezTo>
                  <a:pt x="1039" y="412"/>
                  <a:pt x="1036" y="422"/>
                  <a:pt x="1031" y="417"/>
                </a:cubicBezTo>
                <a:cubicBezTo>
                  <a:pt x="1026" y="411"/>
                  <a:pt x="1017" y="405"/>
                  <a:pt x="1005" y="399"/>
                </a:cubicBezTo>
                <a:cubicBezTo>
                  <a:pt x="993" y="394"/>
                  <a:pt x="991" y="395"/>
                  <a:pt x="996" y="404"/>
                </a:cubicBezTo>
                <a:cubicBezTo>
                  <a:pt x="1004" y="412"/>
                  <a:pt x="1008" y="435"/>
                  <a:pt x="1008" y="440"/>
                </a:cubicBezTo>
                <a:cubicBezTo>
                  <a:pt x="1008" y="446"/>
                  <a:pt x="992" y="444"/>
                  <a:pt x="988" y="430"/>
                </a:cubicBezTo>
                <a:cubicBezTo>
                  <a:pt x="984" y="416"/>
                  <a:pt x="957" y="368"/>
                  <a:pt x="929" y="309"/>
                </a:cubicBezTo>
                <a:cubicBezTo>
                  <a:pt x="901" y="249"/>
                  <a:pt x="832" y="149"/>
                  <a:pt x="825" y="129"/>
                </a:cubicBezTo>
                <a:cubicBezTo>
                  <a:pt x="818" y="108"/>
                  <a:pt x="810" y="98"/>
                  <a:pt x="754" y="96"/>
                </a:cubicBezTo>
                <a:cubicBezTo>
                  <a:pt x="697" y="94"/>
                  <a:pt x="619" y="112"/>
                  <a:pt x="556" y="139"/>
                </a:cubicBezTo>
                <a:cubicBezTo>
                  <a:pt x="493" y="167"/>
                  <a:pt x="437" y="180"/>
                  <a:pt x="396" y="173"/>
                </a:cubicBezTo>
                <a:cubicBezTo>
                  <a:pt x="354" y="165"/>
                  <a:pt x="309" y="215"/>
                  <a:pt x="306" y="220"/>
                </a:cubicBezTo>
                <a:cubicBezTo>
                  <a:pt x="302" y="225"/>
                  <a:pt x="298" y="210"/>
                  <a:pt x="297" y="174"/>
                </a:cubicBezTo>
                <a:cubicBezTo>
                  <a:pt x="297" y="138"/>
                  <a:pt x="298" y="53"/>
                  <a:pt x="239" y="17"/>
                </a:cubicBezTo>
                <a:cubicBezTo>
                  <a:pt x="225" y="8"/>
                  <a:pt x="212" y="3"/>
                  <a:pt x="199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18" y="6"/>
                  <a:pt x="89" y="22"/>
                  <a:pt x="60" y="46"/>
                </a:cubicBezTo>
                <a:cubicBezTo>
                  <a:pt x="0" y="95"/>
                  <a:pt x="12" y="210"/>
                  <a:pt x="34" y="225"/>
                </a:cubicBezTo>
                <a:cubicBezTo>
                  <a:pt x="55" y="240"/>
                  <a:pt x="52" y="254"/>
                  <a:pt x="45" y="272"/>
                </a:cubicBezTo>
                <a:cubicBezTo>
                  <a:pt x="38" y="290"/>
                  <a:pt x="49" y="304"/>
                  <a:pt x="60" y="302"/>
                </a:cubicBezTo>
                <a:cubicBezTo>
                  <a:pt x="72" y="295"/>
                  <a:pt x="69" y="327"/>
                  <a:pt x="75" y="330"/>
                </a:cubicBezTo>
                <a:cubicBezTo>
                  <a:pt x="87" y="334"/>
                  <a:pt x="76" y="340"/>
                  <a:pt x="86" y="344"/>
                </a:cubicBezTo>
                <a:cubicBezTo>
                  <a:pt x="102" y="357"/>
                  <a:pt x="93" y="372"/>
                  <a:pt x="107" y="380"/>
                </a:cubicBezTo>
                <a:cubicBezTo>
                  <a:pt x="122" y="388"/>
                  <a:pt x="151" y="374"/>
                  <a:pt x="174" y="378"/>
                </a:cubicBezTo>
                <a:cubicBezTo>
                  <a:pt x="197" y="381"/>
                  <a:pt x="216" y="403"/>
                  <a:pt x="237" y="411"/>
                </a:cubicBezTo>
                <a:cubicBezTo>
                  <a:pt x="251" y="417"/>
                  <a:pt x="277" y="437"/>
                  <a:pt x="277" y="437"/>
                </a:cubicBezTo>
                <a:cubicBezTo>
                  <a:pt x="294" y="455"/>
                  <a:pt x="311" y="494"/>
                  <a:pt x="317" y="522"/>
                </a:cubicBezTo>
                <a:cubicBezTo>
                  <a:pt x="778" y="522"/>
                  <a:pt x="778" y="522"/>
                  <a:pt x="778" y="522"/>
                </a:cubicBezTo>
                <a:cubicBezTo>
                  <a:pt x="771" y="500"/>
                  <a:pt x="765" y="480"/>
                  <a:pt x="757" y="45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/>
          </a:p>
        </p:txBody>
      </p:sp>
      <p:grpSp>
        <p:nvGrpSpPr>
          <p:cNvPr id="25" name="Group 24"/>
          <p:cNvGrpSpPr/>
          <p:nvPr/>
        </p:nvGrpSpPr>
        <p:grpSpPr>
          <a:xfrm>
            <a:off x="4506384" y="2823633"/>
            <a:ext cx="2463801" cy="1117600"/>
            <a:chOff x="3379787" y="2117725"/>
            <a:chExt cx="1847851" cy="838200"/>
          </a:xfrm>
          <a:solidFill>
            <a:schemeClr val="bg2">
              <a:lumMod val="75000"/>
            </a:schemeClr>
          </a:solidFill>
        </p:grpSpPr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3379787" y="2117725"/>
              <a:ext cx="1681163" cy="838200"/>
            </a:xfrm>
            <a:custGeom>
              <a:avLst/>
              <a:gdLst>
                <a:gd name="T0" fmla="*/ 874 w 1048"/>
                <a:gd name="T1" fmla="*/ 103 h 523"/>
                <a:gd name="T2" fmla="*/ 833 w 1048"/>
                <a:gd name="T3" fmla="*/ 0 h 523"/>
                <a:gd name="T4" fmla="*/ 372 w 1048"/>
                <a:gd name="T5" fmla="*/ 0 h 523"/>
                <a:gd name="T6" fmla="*/ 375 w 1048"/>
                <a:gd name="T7" fmla="*/ 21 h 523"/>
                <a:gd name="T8" fmla="*/ 367 w 1048"/>
                <a:gd name="T9" fmla="*/ 101 h 523"/>
                <a:gd name="T10" fmla="*/ 365 w 1048"/>
                <a:gd name="T11" fmla="*/ 204 h 523"/>
                <a:gd name="T12" fmla="*/ 377 w 1048"/>
                <a:gd name="T13" fmla="*/ 250 h 523"/>
                <a:gd name="T14" fmla="*/ 344 w 1048"/>
                <a:gd name="T15" fmla="*/ 241 h 523"/>
                <a:gd name="T16" fmla="*/ 257 w 1048"/>
                <a:gd name="T17" fmla="*/ 226 h 523"/>
                <a:gd name="T18" fmla="*/ 163 w 1048"/>
                <a:gd name="T19" fmla="*/ 182 h 523"/>
                <a:gd name="T20" fmla="*/ 153 w 1048"/>
                <a:gd name="T21" fmla="*/ 143 h 523"/>
                <a:gd name="T22" fmla="*/ 128 w 1048"/>
                <a:gd name="T23" fmla="*/ 96 h 523"/>
                <a:gd name="T24" fmla="*/ 102 w 1048"/>
                <a:gd name="T25" fmla="*/ 95 h 523"/>
                <a:gd name="T26" fmla="*/ 74 w 1048"/>
                <a:gd name="T27" fmla="*/ 82 h 523"/>
                <a:gd name="T28" fmla="*/ 52 w 1048"/>
                <a:gd name="T29" fmla="*/ 77 h 523"/>
                <a:gd name="T30" fmla="*/ 33 w 1048"/>
                <a:gd name="T31" fmla="*/ 94 h 523"/>
                <a:gd name="T32" fmla="*/ 20 w 1048"/>
                <a:gd name="T33" fmla="*/ 108 h 523"/>
                <a:gd name="T34" fmla="*/ 11 w 1048"/>
                <a:gd name="T35" fmla="*/ 131 h 523"/>
                <a:gd name="T36" fmla="*/ 8 w 1048"/>
                <a:gd name="T37" fmla="*/ 144 h 523"/>
                <a:gd name="T38" fmla="*/ 9 w 1048"/>
                <a:gd name="T39" fmla="*/ 164 h 523"/>
                <a:gd name="T40" fmla="*/ 11 w 1048"/>
                <a:gd name="T41" fmla="*/ 183 h 523"/>
                <a:gd name="T42" fmla="*/ 39 w 1048"/>
                <a:gd name="T43" fmla="*/ 211 h 523"/>
                <a:gd name="T44" fmla="*/ 69 w 1048"/>
                <a:gd name="T45" fmla="*/ 218 h 523"/>
                <a:gd name="T46" fmla="*/ 81 w 1048"/>
                <a:gd name="T47" fmla="*/ 231 h 523"/>
                <a:gd name="T48" fmla="*/ 245 w 1048"/>
                <a:gd name="T49" fmla="*/ 313 h 523"/>
                <a:gd name="T50" fmla="*/ 410 w 1048"/>
                <a:gd name="T51" fmla="*/ 373 h 523"/>
                <a:gd name="T52" fmla="*/ 483 w 1048"/>
                <a:gd name="T53" fmla="*/ 297 h 523"/>
                <a:gd name="T54" fmla="*/ 516 w 1048"/>
                <a:gd name="T55" fmla="*/ 162 h 523"/>
                <a:gd name="T56" fmla="*/ 553 w 1048"/>
                <a:gd name="T57" fmla="*/ 178 h 523"/>
                <a:gd name="T58" fmla="*/ 612 w 1048"/>
                <a:gd name="T59" fmla="*/ 266 h 523"/>
                <a:gd name="T60" fmla="*/ 664 w 1048"/>
                <a:gd name="T61" fmla="*/ 375 h 523"/>
                <a:gd name="T62" fmla="*/ 523 w 1048"/>
                <a:gd name="T63" fmla="*/ 431 h 523"/>
                <a:gd name="T64" fmla="*/ 274 w 1048"/>
                <a:gd name="T65" fmla="*/ 523 h 523"/>
                <a:gd name="T66" fmla="*/ 1048 w 1048"/>
                <a:gd name="T67" fmla="*/ 523 h 523"/>
                <a:gd name="T68" fmla="*/ 1022 w 1048"/>
                <a:gd name="T69" fmla="*/ 386 h 523"/>
                <a:gd name="T70" fmla="*/ 874 w 1048"/>
                <a:gd name="T71" fmla="*/ 10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8" h="523">
                  <a:moveTo>
                    <a:pt x="874" y="103"/>
                  </a:moveTo>
                  <a:cubicBezTo>
                    <a:pt x="853" y="59"/>
                    <a:pt x="842" y="28"/>
                    <a:pt x="833" y="0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374" y="8"/>
                    <a:pt x="375" y="15"/>
                    <a:pt x="375" y="21"/>
                  </a:cubicBezTo>
                  <a:cubicBezTo>
                    <a:pt x="375" y="48"/>
                    <a:pt x="375" y="73"/>
                    <a:pt x="367" y="101"/>
                  </a:cubicBezTo>
                  <a:cubicBezTo>
                    <a:pt x="358" y="129"/>
                    <a:pt x="350" y="189"/>
                    <a:pt x="365" y="204"/>
                  </a:cubicBezTo>
                  <a:cubicBezTo>
                    <a:pt x="380" y="220"/>
                    <a:pt x="378" y="249"/>
                    <a:pt x="377" y="250"/>
                  </a:cubicBezTo>
                  <a:cubicBezTo>
                    <a:pt x="375" y="251"/>
                    <a:pt x="367" y="249"/>
                    <a:pt x="344" y="241"/>
                  </a:cubicBezTo>
                  <a:cubicBezTo>
                    <a:pt x="322" y="233"/>
                    <a:pt x="289" y="236"/>
                    <a:pt x="257" y="226"/>
                  </a:cubicBezTo>
                  <a:cubicBezTo>
                    <a:pt x="224" y="216"/>
                    <a:pt x="181" y="190"/>
                    <a:pt x="163" y="182"/>
                  </a:cubicBezTo>
                  <a:cubicBezTo>
                    <a:pt x="145" y="173"/>
                    <a:pt x="154" y="164"/>
                    <a:pt x="153" y="143"/>
                  </a:cubicBezTo>
                  <a:cubicBezTo>
                    <a:pt x="152" y="121"/>
                    <a:pt x="140" y="107"/>
                    <a:pt x="128" y="96"/>
                  </a:cubicBezTo>
                  <a:cubicBezTo>
                    <a:pt x="116" y="85"/>
                    <a:pt x="107" y="89"/>
                    <a:pt x="102" y="95"/>
                  </a:cubicBezTo>
                  <a:cubicBezTo>
                    <a:pt x="98" y="100"/>
                    <a:pt x="79" y="94"/>
                    <a:pt x="74" y="82"/>
                  </a:cubicBezTo>
                  <a:cubicBezTo>
                    <a:pt x="69" y="70"/>
                    <a:pt x="61" y="71"/>
                    <a:pt x="52" y="77"/>
                  </a:cubicBezTo>
                  <a:cubicBezTo>
                    <a:pt x="42" y="83"/>
                    <a:pt x="33" y="85"/>
                    <a:pt x="33" y="94"/>
                  </a:cubicBezTo>
                  <a:cubicBezTo>
                    <a:pt x="33" y="102"/>
                    <a:pt x="29" y="108"/>
                    <a:pt x="20" y="108"/>
                  </a:cubicBezTo>
                  <a:cubicBezTo>
                    <a:pt x="11" y="109"/>
                    <a:pt x="1" y="124"/>
                    <a:pt x="11" y="131"/>
                  </a:cubicBezTo>
                  <a:cubicBezTo>
                    <a:pt x="21" y="138"/>
                    <a:pt x="1" y="138"/>
                    <a:pt x="8" y="144"/>
                  </a:cubicBezTo>
                  <a:cubicBezTo>
                    <a:pt x="14" y="151"/>
                    <a:pt x="0" y="158"/>
                    <a:pt x="9" y="164"/>
                  </a:cubicBezTo>
                  <a:cubicBezTo>
                    <a:pt x="19" y="169"/>
                    <a:pt x="8" y="170"/>
                    <a:pt x="11" y="183"/>
                  </a:cubicBezTo>
                  <a:cubicBezTo>
                    <a:pt x="15" y="196"/>
                    <a:pt x="20" y="195"/>
                    <a:pt x="39" y="211"/>
                  </a:cubicBezTo>
                  <a:cubicBezTo>
                    <a:pt x="59" y="227"/>
                    <a:pt x="69" y="218"/>
                    <a:pt x="69" y="218"/>
                  </a:cubicBezTo>
                  <a:cubicBezTo>
                    <a:pt x="69" y="218"/>
                    <a:pt x="69" y="218"/>
                    <a:pt x="81" y="231"/>
                  </a:cubicBezTo>
                  <a:cubicBezTo>
                    <a:pt x="98" y="251"/>
                    <a:pt x="187" y="282"/>
                    <a:pt x="245" y="313"/>
                  </a:cubicBezTo>
                  <a:cubicBezTo>
                    <a:pt x="302" y="344"/>
                    <a:pt x="363" y="373"/>
                    <a:pt x="410" y="373"/>
                  </a:cubicBezTo>
                  <a:cubicBezTo>
                    <a:pt x="456" y="374"/>
                    <a:pt x="475" y="342"/>
                    <a:pt x="483" y="297"/>
                  </a:cubicBezTo>
                  <a:cubicBezTo>
                    <a:pt x="491" y="253"/>
                    <a:pt x="516" y="162"/>
                    <a:pt x="516" y="162"/>
                  </a:cubicBezTo>
                  <a:cubicBezTo>
                    <a:pt x="516" y="162"/>
                    <a:pt x="516" y="167"/>
                    <a:pt x="553" y="178"/>
                  </a:cubicBezTo>
                  <a:cubicBezTo>
                    <a:pt x="595" y="188"/>
                    <a:pt x="602" y="223"/>
                    <a:pt x="612" y="266"/>
                  </a:cubicBezTo>
                  <a:cubicBezTo>
                    <a:pt x="623" y="308"/>
                    <a:pt x="655" y="355"/>
                    <a:pt x="664" y="375"/>
                  </a:cubicBezTo>
                  <a:cubicBezTo>
                    <a:pt x="672" y="394"/>
                    <a:pt x="610" y="404"/>
                    <a:pt x="523" y="431"/>
                  </a:cubicBezTo>
                  <a:cubicBezTo>
                    <a:pt x="447" y="454"/>
                    <a:pt x="349" y="494"/>
                    <a:pt x="274" y="523"/>
                  </a:cubicBezTo>
                  <a:cubicBezTo>
                    <a:pt x="1048" y="523"/>
                    <a:pt x="1048" y="523"/>
                    <a:pt x="1048" y="523"/>
                  </a:cubicBezTo>
                  <a:cubicBezTo>
                    <a:pt x="1038" y="480"/>
                    <a:pt x="1029" y="435"/>
                    <a:pt x="1022" y="386"/>
                  </a:cubicBezTo>
                  <a:cubicBezTo>
                    <a:pt x="1001" y="241"/>
                    <a:pt x="914" y="185"/>
                    <a:pt x="874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67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008563" y="2117725"/>
              <a:ext cx="219075" cy="93663"/>
            </a:xfrm>
            <a:custGeom>
              <a:avLst/>
              <a:gdLst>
                <a:gd name="T0" fmla="*/ 53 w 137"/>
                <a:gd name="T1" fmla="*/ 38 h 59"/>
                <a:gd name="T2" fmla="*/ 94 w 137"/>
                <a:gd name="T3" fmla="*/ 56 h 59"/>
                <a:gd name="T4" fmla="*/ 114 w 137"/>
                <a:gd name="T5" fmla="*/ 32 h 59"/>
                <a:gd name="T6" fmla="*/ 132 w 137"/>
                <a:gd name="T7" fmla="*/ 17 h 59"/>
                <a:gd name="T8" fmla="*/ 137 w 137"/>
                <a:gd name="T9" fmla="*/ 0 h 59"/>
                <a:gd name="T10" fmla="*/ 0 w 137"/>
                <a:gd name="T11" fmla="*/ 0 h 59"/>
                <a:gd name="T12" fmla="*/ 53 w 137"/>
                <a:gd name="T13" fmla="*/ 3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53" y="38"/>
                  </a:moveTo>
                  <a:cubicBezTo>
                    <a:pt x="78" y="45"/>
                    <a:pt x="81" y="54"/>
                    <a:pt x="94" y="56"/>
                  </a:cubicBezTo>
                  <a:cubicBezTo>
                    <a:pt x="108" y="59"/>
                    <a:pt x="109" y="40"/>
                    <a:pt x="114" y="32"/>
                  </a:cubicBezTo>
                  <a:cubicBezTo>
                    <a:pt x="120" y="23"/>
                    <a:pt x="126" y="31"/>
                    <a:pt x="132" y="17"/>
                  </a:cubicBezTo>
                  <a:cubicBezTo>
                    <a:pt x="135" y="11"/>
                    <a:pt x="136" y="6"/>
                    <a:pt x="1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25"/>
                    <a:pt x="32" y="32"/>
                    <a:pt x="5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67"/>
            </a:p>
          </p:txBody>
        </p:sp>
      </p:grpSp>
      <p:sp>
        <p:nvSpPr>
          <p:cNvPr id="19" name="Freeform 21"/>
          <p:cNvSpPr>
            <a:spLocks/>
          </p:cNvSpPr>
          <p:nvPr/>
        </p:nvSpPr>
        <p:spPr bwMode="auto">
          <a:xfrm>
            <a:off x="4785785" y="3941234"/>
            <a:ext cx="2705100" cy="1119717"/>
          </a:xfrm>
          <a:custGeom>
            <a:avLst/>
            <a:gdLst>
              <a:gd name="T0" fmla="*/ 114 w 1264"/>
              <a:gd name="T1" fmla="*/ 11 h 523"/>
              <a:gd name="T2" fmla="*/ 24 w 1264"/>
              <a:gd name="T3" fmla="*/ 161 h 523"/>
              <a:gd name="T4" fmla="*/ 204 w 1264"/>
              <a:gd name="T5" fmla="*/ 331 h 523"/>
              <a:gd name="T6" fmla="*/ 481 w 1264"/>
              <a:gd name="T7" fmla="*/ 520 h 523"/>
              <a:gd name="T8" fmla="*/ 484 w 1264"/>
              <a:gd name="T9" fmla="*/ 523 h 523"/>
              <a:gd name="T10" fmla="*/ 684 w 1264"/>
              <a:gd name="T11" fmla="*/ 523 h 523"/>
              <a:gd name="T12" fmla="*/ 618 w 1264"/>
              <a:gd name="T13" fmla="*/ 473 h 523"/>
              <a:gd name="T14" fmla="*/ 472 w 1264"/>
              <a:gd name="T15" fmla="*/ 344 h 523"/>
              <a:gd name="T16" fmla="*/ 363 w 1264"/>
              <a:gd name="T17" fmla="*/ 151 h 523"/>
              <a:gd name="T18" fmla="*/ 464 w 1264"/>
              <a:gd name="T19" fmla="*/ 159 h 523"/>
              <a:gd name="T20" fmla="*/ 715 w 1264"/>
              <a:gd name="T21" fmla="*/ 133 h 523"/>
              <a:gd name="T22" fmla="*/ 861 w 1264"/>
              <a:gd name="T23" fmla="*/ 403 h 523"/>
              <a:gd name="T24" fmla="*/ 944 w 1264"/>
              <a:gd name="T25" fmla="*/ 523 h 523"/>
              <a:gd name="T26" fmla="*/ 1264 w 1264"/>
              <a:gd name="T27" fmla="*/ 523 h 523"/>
              <a:gd name="T28" fmla="*/ 1120 w 1264"/>
              <a:gd name="T29" fmla="*/ 444 h 523"/>
              <a:gd name="T30" fmla="*/ 988 w 1264"/>
              <a:gd name="T31" fmla="*/ 241 h 523"/>
              <a:gd name="T32" fmla="*/ 917 w 1264"/>
              <a:gd name="T33" fmla="*/ 0 h 523"/>
              <a:gd name="T34" fmla="*/ 143 w 1264"/>
              <a:gd name="T35" fmla="*/ 0 h 523"/>
              <a:gd name="T36" fmla="*/ 114 w 1264"/>
              <a:gd name="T37" fmla="*/ 11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64" h="523">
                <a:moveTo>
                  <a:pt x="114" y="11"/>
                </a:moveTo>
                <a:cubicBezTo>
                  <a:pt x="38" y="40"/>
                  <a:pt x="0" y="83"/>
                  <a:pt x="24" y="161"/>
                </a:cubicBezTo>
                <a:cubicBezTo>
                  <a:pt x="49" y="239"/>
                  <a:pt x="139" y="276"/>
                  <a:pt x="204" y="331"/>
                </a:cubicBezTo>
                <a:cubicBezTo>
                  <a:pt x="268" y="386"/>
                  <a:pt x="431" y="485"/>
                  <a:pt x="481" y="520"/>
                </a:cubicBezTo>
                <a:cubicBezTo>
                  <a:pt x="482" y="521"/>
                  <a:pt x="483" y="522"/>
                  <a:pt x="484" y="523"/>
                </a:cubicBezTo>
                <a:cubicBezTo>
                  <a:pt x="684" y="523"/>
                  <a:pt x="684" y="523"/>
                  <a:pt x="684" y="523"/>
                </a:cubicBezTo>
                <a:cubicBezTo>
                  <a:pt x="667" y="506"/>
                  <a:pt x="646" y="489"/>
                  <a:pt x="618" y="473"/>
                </a:cubicBezTo>
                <a:cubicBezTo>
                  <a:pt x="563" y="441"/>
                  <a:pt x="519" y="404"/>
                  <a:pt x="472" y="344"/>
                </a:cubicBezTo>
                <a:cubicBezTo>
                  <a:pt x="426" y="284"/>
                  <a:pt x="347" y="158"/>
                  <a:pt x="363" y="151"/>
                </a:cubicBezTo>
                <a:cubicBezTo>
                  <a:pt x="379" y="145"/>
                  <a:pt x="425" y="156"/>
                  <a:pt x="464" y="159"/>
                </a:cubicBezTo>
                <a:cubicBezTo>
                  <a:pt x="643" y="162"/>
                  <a:pt x="715" y="133"/>
                  <a:pt x="715" y="133"/>
                </a:cubicBezTo>
                <a:cubicBezTo>
                  <a:pt x="755" y="230"/>
                  <a:pt x="824" y="356"/>
                  <a:pt x="861" y="403"/>
                </a:cubicBezTo>
                <a:cubicBezTo>
                  <a:pt x="897" y="451"/>
                  <a:pt x="895" y="476"/>
                  <a:pt x="944" y="523"/>
                </a:cubicBezTo>
                <a:cubicBezTo>
                  <a:pt x="1264" y="523"/>
                  <a:pt x="1264" y="523"/>
                  <a:pt x="1264" y="523"/>
                </a:cubicBezTo>
                <a:cubicBezTo>
                  <a:pt x="1212" y="483"/>
                  <a:pt x="1154" y="458"/>
                  <a:pt x="1120" y="444"/>
                </a:cubicBezTo>
                <a:cubicBezTo>
                  <a:pt x="1069" y="423"/>
                  <a:pt x="1030" y="371"/>
                  <a:pt x="988" y="241"/>
                </a:cubicBezTo>
                <a:cubicBezTo>
                  <a:pt x="960" y="156"/>
                  <a:pt x="936" y="82"/>
                  <a:pt x="917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33" y="4"/>
                  <a:pt x="123" y="8"/>
                  <a:pt x="114" y="1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/>
          </a:p>
        </p:txBody>
      </p:sp>
      <p:grpSp>
        <p:nvGrpSpPr>
          <p:cNvPr id="23" name="Group 22"/>
          <p:cNvGrpSpPr/>
          <p:nvPr/>
        </p:nvGrpSpPr>
        <p:grpSpPr>
          <a:xfrm>
            <a:off x="5535084" y="5060951"/>
            <a:ext cx="2607733" cy="1115484"/>
            <a:chOff x="4151313" y="3795713"/>
            <a:chExt cx="1955800" cy="836613"/>
          </a:xfrm>
          <a:solidFill>
            <a:schemeClr val="accent2">
              <a:lumMod val="75000"/>
            </a:schemeClr>
          </a:solidFill>
        </p:grpSpPr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5103813" y="3795713"/>
              <a:ext cx="1003300" cy="836613"/>
            </a:xfrm>
            <a:custGeom>
              <a:avLst/>
              <a:gdLst>
                <a:gd name="T0" fmla="*/ 2 w 625"/>
                <a:gd name="T1" fmla="*/ 1 h 522"/>
                <a:gd name="T2" fmla="*/ 150 w 625"/>
                <a:gd name="T3" fmla="*/ 93 h 522"/>
                <a:gd name="T4" fmla="*/ 410 w 625"/>
                <a:gd name="T5" fmla="*/ 264 h 522"/>
                <a:gd name="T6" fmla="*/ 468 w 625"/>
                <a:gd name="T7" fmla="*/ 353 h 522"/>
                <a:gd name="T8" fmla="*/ 402 w 625"/>
                <a:gd name="T9" fmla="*/ 463 h 522"/>
                <a:gd name="T10" fmla="*/ 361 w 625"/>
                <a:gd name="T11" fmla="*/ 508 h 522"/>
                <a:gd name="T12" fmla="*/ 365 w 625"/>
                <a:gd name="T13" fmla="*/ 522 h 522"/>
                <a:gd name="T14" fmla="*/ 426 w 625"/>
                <a:gd name="T15" fmla="*/ 522 h 522"/>
                <a:gd name="T16" fmla="*/ 486 w 625"/>
                <a:gd name="T17" fmla="*/ 488 h 522"/>
                <a:gd name="T18" fmla="*/ 574 w 625"/>
                <a:gd name="T19" fmla="*/ 403 h 522"/>
                <a:gd name="T20" fmla="*/ 585 w 625"/>
                <a:gd name="T21" fmla="*/ 308 h 522"/>
                <a:gd name="T22" fmla="*/ 509 w 625"/>
                <a:gd name="T23" fmla="*/ 215 h 522"/>
                <a:gd name="T24" fmla="*/ 391 w 625"/>
                <a:gd name="T25" fmla="*/ 68 h 522"/>
                <a:gd name="T26" fmla="*/ 320 w 625"/>
                <a:gd name="T27" fmla="*/ 0 h 522"/>
                <a:gd name="T28" fmla="*/ 0 w 625"/>
                <a:gd name="T29" fmla="*/ 0 h 522"/>
                <a:gd name="T30" fmla="*/ 2 w 625"/>
                <a:gd name="T31" fmla="*/ 1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5" h="522">
                  <a:moveTo>
                    <a:pt x="2" y="1"/>
                  </a:moveTo>
                  <a:cubicBezTo>
                    <a:pt x="53" y="49"/>
                    <a:pt x="71" y="33"/>
                    <a:pt x="150" y="93"/>
                  </a:cubicBezTo>
                  <a:cubicBezTo>
                    <a:pt x="225" y="156"/>
                    <a:pt x="367" y="232"/>
                    <a:pt x="410" y="264"/>
                  </a:cubicBezTo>
                  <a:cubicBezTo>
                    <a:pt x="453" y="296"/>
                    <a:pt x="469" y="311"/>
                    <a:pt x="468" y="353"/>
                  </a:cubicBezTo>
                  <a:cubicBezTo>
                    <a:pt x="467" y="395"/>
                    <a:pt x="433" y="449"/>
                    <a:pt x="402" y="463"/>
                  </a:cubicBezTo>
                  <a:cubicBezTo>
                    <a:pt x="371" y="477"/>
                    <a:pt x="363" y="481"/>
                    <a:pt x="361" y="508"/>
                  </a:cubicBezTo>
                  <a:cubicBezTo>
                    <a:pt x="361" y="515"/>
                    <a:pt x="362" y="520"/>
                    <a:pt x="365" y="522"/>
                  </a:cubicBezTo>
                  <a:cubicBezTo>
                    <a:pt x="426" y="522"/>
                    <a:pt x="426" y="522"/>
                    <a:pt x="426" y="522"/>
                  </a:cubicBezTo>
                  <a:cubicBezTo>
                    <a:pt x="444" y="521"/>
                    <a:pt x="464" y="514"/>
                    <a:pt x="486" y="488"/>
                  </a:cubicBezTo>
                  <a:cubicBezTo>
                    <a:pt x="517" y="451"/>
                    <a:pt x="525" y="423"/>
                    <a:pt x="574" y="403"/>
                  </a:cubicBezTo>
                  <a:cubicBezTo>
                    <a:pt x="623" y="382"/>
                    <a:pt x="625" y="339"/>
                    <a:pt x="585" y="308"/>
                  </a:cubicBezTo>
                  <a:cubicBezTo>
                    <a:pt x="546" y="277"/>
                    <a:pt x="557" y="261"/>
                    <a:pt x="509" y="215"/>
                  </a:cubicBezTo>
                  <a:cubicBezTo>
                    <a:pt x="461" y="168"/>
                    <a:pt x="452" y="149"/>
                    <a:pt x="391" y="68"/>
                  </a:cubicBezTo>
                  <a:cubicBezTo>
                    <a:pt x="371" y="42"/>
                    <a:pt x="346" y="19"/>
                    <a:pt x="3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67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151313" y="3795713"/>
              <a:ext cx="638175" cy="396875"/>
            </a:xfrm>
            <a:custGeom>
              <a:avLst/>
              <a:gdLst>
                <a:gd name="T0" fmla="*/ 164 w 398"/>
                <a:gd name="T1" fmla="*/ 92 h 248"/>
                <a:gd name="T2" fmla="*/ 72 w 398"/>
                <a:gd name="T3" fmla="*/ 186 h 248"/>
                <a:gd name="T4" fmla="*/ 1 w 398"/>
                <a:gd name="T5" fmla="*/ 208 h 248"/>
                <a:gd name="T6" fmla="*/ 49 w 398"/>
                <a:gd name="T7" fmla="*/ 244 h 248"/>
                <a:gd name="T8" fmla="*/ 119 w 398"/>
                <a:gd name="T9" fmla="*/ 248 h 248"/>
                <a:gd name="T10" fmla="*/ 208 w 398"/>
                <a:gd name="T11" fmla="*/ 208 h 248"/>
                <a:gd name="T12" fmla="*/ 370 w 398"/>
                <a:gd name="T13" fmla="*/ 105 h 248"/>
                <a:gd name="T14" fmla="*/ 374 w 398"/>
                <a:gd name="T15" fmla="*/ 44 h 248"/>
                <a:gd name="T16" fmla="*/ 334 w 398"/>
                <a:gd name="T17" fmla="*/ 0 h 248"/>
                <a:gd name="T18" fmla="*/ 134 w 398"/>
                <a:gd name="T19" fmla="*/ 0 h 248"/>
                <a:gd name="T20" fmla="*/ 164 w 398"/>
                <a:gd name="T21" fmla="*/ 9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8" h="248">
                  <a:moveTo>
                    <a:pt x="164" y="92"/>
                  </a:moveTo>
                  <a:cubicBezTo>
                    <a:pt x="139" y="125"/>
                    <a:pt x="108" y="169"/>
                    <a:pt x="72" y="186"/>
                  </a:cubicBezTo>
                  <a:cubicBezTo>
                    <a:pt x="36" y="203"/>
                    <a:pt x="1" y="192"/>
                    <a:pt x="1" y="208"/>
                  </a:cubicBezTo>
                  <a:cubicBezTo>
                    <a:pt x="0" y="225"/>
                    <a:pt x="19" y="243"/>
                    <a:pt x="49" y="244"/>
                  </a:cubicBezTo>
                  <a:cubicBezTo>
                    <a:pt x="79" y="246"/>
                    <a:pt x="84" y="247"/>
                    <a:pt x="119" y="248"/>
                  </a:cubicBezTo>
                  <a:cubicBezTo>
                    <a:pt x="153" y="248"/>
                    <a:pt x="208" y="208"/>
                    <a:pt x="208" y="208"/>
                  </a:cubicBezTo>
                  <a:cubicBezTo>
                    <a:pt x="276" y="152"/>
                    <a:pt x="342" y="125"/>
                    <a:pt x="370" y="105"/>
                  </a:cubicBezTo>
                  <a:cubicBezTo>
                    <a:pt x="398" y="86"/>
                    <a:pt x="397" y="73"/>
                    <a:pt x="374" y="44"/>
                  </a:cubicBezTo>
                  <a:cubicBezTo>
                    <a:pt x="362" y="30"/>
                    <a:pt x="350" y="15"/>
                    <a:pt x="33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80" y="34"/>
                    <a:pt x="189" y="59"/>
                    <a:pt x="16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67"/>
            </a:p>
          </p:txBody>
        </p:sp>
      </p:grpSp>
      <p:sp>
        <p:nvSpPr>
          <p:cNvPr id="22" name="Freeform 24"/>
          <p:cNvSpPr>
            <a:spLocks noEditPoints="1"/>
          </p:cNvSpPr>
          <p:nvPr/>
        </p:nvSpPr>
        <p:spPr bwMode="auto">
          <a:xfrm>
            <a:off x="5050367" y="1706033"/>
            <a:ext cx="3134784" cy="4470400"/>
          </a:xfrm>
          <a:custGeom>
            <a:avLst/>
            <a:gdLst>
              <a:gd name="T0" fmla="*/ 626 w 1466"/>
              <a:gd name="T1" fmla="*/ 129 h 2090"/>
              <a:gd name="T2" fmla="*/ 789 w 1466"/>
              <a:gd name="T3" fmla="*/ 430 h 2090"/>
              <a:gd name="T4" fmla="*/ 797 w 1466"/>
              <a:gd name="T5" fmla="*/ 404 h 2090"/>
              <a:gd name="T6" fmla="*/ 832 w 1466"/>
              <a:gd name="T7" fmla="*/ 417 h 2090"/>
              <a:gd name="T8" fmla="*/ 846 w 1466"/>
              <a:gd name="T9" fmla="*/ 387 h 2090"/>
              <a:gd name="T10" fmla="*/ 897 w 1466"/>
              <a:gd name="T11" fmla="*/ 444 h 2090"/>
              <a:gd name="T12" fmla="*/ 902 w 1466"/>
              <a:gd name="T13" fmla="*/ 502 h 2090"/>
              <a:gd name="T14" fmla="*/ 926 w 1466"/>
              <a:gd name="T15" fmla="*/ 522 h 2090"/>
              <a:gd name="T16" fmla="*/ 929 w 1466"/>
              <a:gd name="T17" fmla="*/ 510 h 2090"/>
              <a:gd name="T18" fmla="*/ 935 w 1466"/>
              <a:gd name="T19" fmla="*/ 481 h 2090"/>
              <a:gd name="T20" fmla="*/ 920 w 1466"/>
              <a:gd name="T21" fmla="*/ 423 h 2090"/>
              <a:gd name="T22" fmla="*/ 876 w 1466"/>
              <a:gd name="T23" fmla="*/ 375 h 2090"/>
              <a:gd name="T24" fmla="*/ 844 w 1466"/>
              <a:gd name="T25" fmla="*/ 355 h 2090"/>
              <a:gd name="T26" fmla="*/ 796 w 1466"/>
              <a:gd name="T27" fmla="*/ 364 h 2090"/>
              <a:gd name="T28" fmla="*/ 756 w 1466"/>
              <a:gd name="T29" fmla="*/ 294 h 2090"/>
              <a:gd name="T30" fmla="*/ 653 w 1466"/>
              <a:gd name="T31" fmla="*/ 116 h 2090"/>
              <a:gd name="T32" fmla="*/ 546 w 1466"/>
              <a:gd name="T33" fmla="*/ 64 h 2090"/>
              <a:gd name="T34" fmla="*/ 221 w 1466"/>
              <a:gd name="T35" fmla="*/ 143 h 2090"/>
              <a:gd name="T36" fmla="*/ 188 w 1466"/>
              <a:gd name="T37" fmla="*/ 140 h 2090"/>
              <a:gd name="T38" fmla="*/ 69 w 1466"/>
              <a:gd name="T39" fmla="*/ 0 h 2090"/>
              <a:gd name="T40" fmla="*/ 40 w 1466"/>
              <a:gd name="T41" fmla="*/ 17 h 2090"/>
              <a:gd name="T42" fmla="*/ 107 w 1466"/>
              <a:gd name="T43" fmla="*/ 220 h 2090"/>
              <a:gd name="T44" fmla="*/ 357 w 1466"/>
              <a:gd name="T45" fmla="*/ 139 h 2090"/>
              <a:gd name="T46" fmla="*/ 602 w 1466"/>
              <a:gd name="T47" fmla="*/ 495 h 2090"/>
              <a:gd name="T48" fmla="*/ 496 w 1466"/>
              <a:gd name="T49" fmla="*/ 341 h 2090"/>
              <a:gd name="T50" fmla="*/ 441 w 1466"/>
              <a:gd name="T51" fmla="*/ 300 h 2090"/>
              <a:gd name="T52" fmla="*/ 460 w 1466"/>
              <a:gd name="T53" fmla="*/ 299 h 2090"/>
              <a:gd name="T54" fmla="*/ 530 w 1466"/>
              <a:gd name="T55" fmla="*/ 283 h 2090"/>
              <a:gd name="T56" fmla="*/ 556 w 1466"/>
              <a:gd name="T57" fmla="*/ 275 h 2090"/>
              <a:gd name="T58" fmla="*/ 596 w 1466"/>
              <a:gd name="T59" fmla="*/ 337 h 2090"/>
              <a:gd name="T60" fmla="*/ 722 w 1466"/>
              <a:gd name="T61" fmla="*/ 514 h 2090"/>
              <a:gd name="T62" fmla="*/ 761 w 1466"/>
              <a:gd name="T63" fmla="*/ 522 h 2090"/>
              <a:gd name="T64" fmla="*/ 619 w 1466"/>
              <a:gd name="T65" fmla="*/ 323 h 2090"/>
              <a:gd name="T66" fmla="*/ 461 w 1466"/>
              <a:gd name="T67" fmla="*/ 273 h 2090"/>
              <a:gd name="T68" fmla="*/ 469 w 1466"/>
              <a:gd name="T69" fmla="*/ 360 h 2090"/>
              <a:gd name="T70" fmla="*/ 579 w 1466"/>
              <a:gd name="T71" fmla="*/ 522 h 2090"/>
              <a:gd name="T72" fmla="*/ 602 w 1466"/>
              <a:gd name="T73" fmla="*/ 495 h 2090"/>
              <a:gd name="T74" fmla="*/ 694 w 1466"/>
              <a:gd name="T75" fmla="*/ 682 h 2090"/>
              <a:gd name="T76" fmla="*/ 611 w 1466"/>
              <a:gd name="T77" fmla="*/ 522 h 2090"/>
              <a:gd name="T78" fmla="*/ 620 w 1466"/>
              <a:gd name="T79" fmla="*/ 625 h 2090"/>
              <a:gd name="T80" fmla="*/ 794 w 1466"/>
              <a:gd name="T81" fmla="*/ 1045 h 2090"/>
              <a:gd name="T82" fmla="*/ 796 w 1466"/>
              <a:gd name="T83" fmla="*/ 901 h 2090"/>
              <a:gd name="T84" fmla="*/ 875 w 1466"/>
              <a:gd name="T85" fmla="*/ 554 h 2090"/>
              <a:gd name="T86" fmla="*/ 814 w 1466"/>
              <a:gd name="T87" fmla="*/ 560 h 2090"/>
              <a:gd name="T88" fmla="*/ 728 w 1466"/>
              <a:gd name="T89" fmla="*/ 522 h 2090"/>
              <a:gd name="T90" fmla="*/ 825 w 1466"/>
              <a:gd name="T91" fmla="*/ 593 h 2090"/>
              <a:gd name="T92" fmla="*/ 858 w 1466"/>
              <a:gd name="T93" fmla="*/ 604 h 2090"/>
              <a:gd name="T94" fmla="*/ 919 w 1466"/>
              <a:gd name="T95" fmla="*/ 548 h 2090"/>
              <a:gd name="T96" fmla="*/ 898 w 1466"/>
              <a:gd name="T97" fmla="*/ 522 h 2090"/>
              <a:gd name="T98" fmla="*/ 1008 w 1466"/>
              <a:gd name="T99" fmla="*/ 1459 h 2090"/>
              <a:gd name="T100" fmla="*/ 824 w 1466"/>
              <a:gd name="T101" fmla="*/ 1045 h 2090"/>
              <a:gd name="T102" fmla="*/ 865 w 1466"/>
              <a:gd name="T103" fmla="*/ 1286 h 2090"/>
              <a:gd name="T104" fmla="*/ 1141 w 1466"/>
              <a:gd name="T105" fmla="*/ 1568 h 2090"/>
              <a:gd name="T106" fmla="*/ 1008 w 1466"/>
              <a:gd name="T107" fmla="*/ 1459 h 2090"/>
              <a:gd name="T108" fmla="*/ 1396 w 1466"/>
              <a:gd name="T109" fmla="*/ 1817 h 2090"/>
              <a:gd name="T110" fmla="*/ 1273 w 1466"/>
              <a:gd name="T111" fmla="*/ 1667 h 2090"/>
              <a:gd name="T112" fmla="*/ 1190 w 1466"/>
              <a:gd name="T113" fmla="*/ 1568 h 2090"/>
              <a:gd name="T114" fmla="*/ 1212 w 1466"/>
              <a:gd name="T115" fmla="*/ 1636 h 2090"/>
              <a:gd name="T116" fmla="*/ 1406 w 1466"/>
              <a:gd name="T117" fmla="*/ 1876 h 2090"/>
              <a:gd name="T118" fmla="*/ 1307 w 1466"/>
              <a:gd name="T119" fmla="*/ 2056 h 2090"/>
              <a:gd name="T120" fmla="*/ 1310 w 1466"/>
              <a:gd name="T121" fmla="*/ 2090 h 2090"/>
              <a:gd name="T122" fmla="*/ 1351 w 1466"/>
              <a:gd name="T123" fmla="*/ 2043 h 2090"/>
              <a:gd name="T124" fmla="*/ 1462 w 1466"/>
              <a:gd name="T125" fmla="*/ 1930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6" h="2090">
                <a:moveTo>
                  <a:pt x="555" y="96"/>
                </a:moveTo>
                <a:cubicBezTo>
                  <a:pt x="611" y="98"/>
                  <a:pt x="619" y="108"/>
                  <a:pt x="626" y="129"/>
                </a:cubicBezTo>
                <a:cubicBezTo>
                  <a:pt x="633" y="149"/>
                  <a:pt x="702" y="249"/>
                  <a:pt x="730" y="309"/>
                </a:cubicBezTo>
                <a:cubicBezTo>
                  <a:pt x="758" y="368"/>
                  <a:pt x="785" y="416"/>
                  <a:pt x="789" y="430"/>
                </a:cubicBezTo>
                <a:cubicBezTo>
                  <a:pt x="793" y="444"/>
                  <a:pt x="809" y="446"/>
                  <a:pt x="809" y="440"/>
                </a:cubicBezTo>
                <a:cubicBezTo>
                  <a:pt x="809" y="435"/>
                  <a:pt x="805" y="412"/>
                  <a:pt x="797" y="404"/>
                </a:cubicBezTo>
                <a:cubicBezTo>
                  <a:pt x="792" y="395"/>
                  <a:pt x="794" y="394"/>
                  <a:pt x="806" y="399"/>
                </a:cubicBezTo>
                <a:cubicBezTo>
                  <a:pt x="818" y="405"/>
                  <a:pt x="827" y="411"/>
                  <a:pt x="832" y="417"/>
                </a:cubicBezTo>
                <a:cubicBezTo>
                  <a:pt x="837" y="422"/>
                  <a:pt x="840" y="412"/>
                  <a:pt x="840" y="402"/>
                </a:cubicBezTo>
                <a:cubicBezTo>
                  <a:pt x="840" y="392"/>
                  <a:pt x="841" y="385"/>
                  <a:pt x="846" y="387"/>
                </a:cubicBezTo>
                <a:cubicBezTo>
                  <a:pt x="852" y="390"/>
                  <a:pt x="852" y="399"/>
                  <a:pt x="866" y="408"/>
                </a:cubicBezTo>
                <a:cubicBezTo>
                  <a:pt x="880" y="417"/>
                  <a:pt x="889" y="431"/>
                  <a:pt x="897" y="444"/>
                </a:cubicBezTo>
                <a:cubicBezTo>
                  <a:pt x="906" y="457"/>
                  <a:pt x="910" y="468"/>
                  <a:pt x="907" y="476"/>
                </a:cubicBezTo>
                <a:cubicBezTo>
                  <a:pt x="905" y="484"/>
                  <a:pt x="908" y="486"/>
                  <a:pt x="902" y="502"/>
                </a:cubicBezTo>
                <a:cubicBezTo>
                  <a:pt x="899" y="510"/>
                  <a:pt x="898" y="516"/>
                  <a:pt x="898" y="522"/>
                </a:cubicBezTo>
                <a:cubicBezTo>
                  <a:pt x="926" y="522"/>
                  <a:pt x="926" y="522"/>
                  <a:pt x="926" y="522"/>
                </a:cubicBezTo>
                <a:cubicBezTo>
                  <a:pt x="926" y="522"/>
                  <a:pt x="927" y="521"/>
                  <a:pt x="927" y="521"/>
                </a:cubicBezTo>
                <a:cubicBezTo>
                  <a:pt x="927" y="516"/>
                  <a:pt x="927" y="513"/>
                  <a:pt x="929" y="510"/>
                </a:cubicBezTo>
                <a:cubicBezTo>
                  <a:pt x="934" y="497"/>
                  <a:pt x="935" y="488"/>
                  <a:pt x="935" y="482"/>
                </a:cubicBezTo>
                <a:cubicBezTo>
                  <a:pt x="935" y="482"/>
                  <a:pt x="935" y="481"/>
                  <a:pt x="935" y="481"/>
                </a:cubicBezTo>
                <a:cubicBezTo>
                  <a:pt x="943" y="456"/>
                  <a:pt x="927" y="433"/>
                  <a:pt x="921" y="425"/>
                </a:cubicBezTo>
                <a:cubicBezTo>
                  <a:pt x="920" y="423"/>
                  <a:pt x="920" y="423"/>
                  <a:pt x="920" y="423"/>
                </a:cubicBezTo>
                <a:cubicBezTo>
                  <a:pt x="911" y="409"/>
                  <a:pt x="900" y="393"/>
                  <a:pt x="882" y="381"/>
                </a:cubicBezTo>
                <a:cubicBezTo>
                  <a:pt x="879" y="379"/>
                  <a:pt x="878" y="378"/>
                  <a:pt x="876" y="375"/>
                </a:cubicBezTo>
                <a:cubicBezTo>
                  <a:pt x="873" y="371"/>
                  <a:pt x="868" y="362"/>
                  <a:pt x="857" y="358"/>
                </a:cubicBezTo>
                <a:cubicBezTo>
                  <a:pt x="853" y="356"/>
                  <a:pt x="849" y="355"/>
                  <a:pt x="844" y="355"/>
                </a:cubicBezTo>
                <a:cubicBezTo>
                  <a:pt x="836" y="355"/>
                  <a:pt x="825" y="358"/>
                  <a:pt x="818" y="370"/>
                </a:cubicBezTo>
                <a:cubicBezTo>
                  <a:pt x="809" y="366"/>
                  <a:pt x="803" y="364"/>
                  <a:pt x="796" y="364"/>
                </a:cubicBezTo>
                <a:cubicBezTo>
                  <a:pt x="795" y="364"/>
                  <a:pt x="793" y="364"/>
                  <a:pt x="791" y="365"/>
                </a:cubicBezTo>
                <a:cubicBezTo>
                  <a:pt x="781" y="345"/>
                  <a:pt x="768" y="320"/>
                  <a:pt x="756" y="294"/>
                </a:cubicBezTo>
                <a:cubicBezTo>
                  <a:pt x="739" y="259"/>
                  <a:pt x="711" y="212"/>
                  <a:pt x="688" y="174"/>
                </a:cubicBezTo>
                <a:cubicBezTo>
                  <a:pt x="674" y="152"/>
                  <a:pt x="656" y="123"/>
                  <a:pt x="653" y="116"/>
                </a:cubicBezTo>
                <a:cubicBezTo>
                  <a:pt x="641" y="79"/>
                  <a:pt x="617" y="66"/>
                  <a:pt x="556" y="64"/>
                </a:cubicBezTo>
                <a:cubicBezTo>
                  <a:pt x="552" y="64"/>
                  <a:pt x="549" y="64"/>
                  <a:pt x="546" y="64"/>
                </a:cubicBezTo>
                <a:cubicBezTo>
                  <a:pt x="489" y="64"/>
                  <a:pt x="412" y="82"/>
                  <a:pt x="346" y="110"/>
                </a:cubicBezTo>
                <a:cubicBezTo>
                  <a:pt x="295" y="132"/>
                  <a:pt x="253" y="143"/>
                  <a:pt x="221" y="143"/>
                </a:cubicBezTo>
                <a:cubicBezTo>
                  <a:pt x="214" y="143"/>
                  <a:pt x="208" y="143"/>
                  <a:pt x="202" y="142"/>
                </a:cubicBezTo>
                <a:cubicBezTo>
                  <a:pt x="197" y="141"/>
                  <a:pt x="193" y="140"/>
                  <a:pt x="188" y="140"/>
                </a:cubicBezTo>
                <a:cubicBezTo>
                  <a:pt x="165" y="140"/>
                  <a:pt x="144" y="150"/>
                  <a:pt x="127" y="161"/>
                </a:cubicBezTo>
                <a:cubicBezTo>
                  <a:pt x="126" y="121"/>
                  <a:pt x="123" y="44"/>
                  <a:pt x="69" y="0"/>
                </a:cubicBezTo>
                <a:cubicBezTo>
                  <a:pt x="0" y="0"/>
                  <a:pt x="0" y="0"/>
                  <a:pt x="0" y="0"/>
                </a:cubicBezTo>
                <a:cubicBezTo>
                  <a:pt x="13" y="3"/>
                  <a:pt x="26" y="8"/>
                  <a:pt x="40" y="17"/>
                </a:cubicBezTo>
                <a:cubicBezTo>
                  <a:pt x="99" y="53"/>
                  <a:pt x="98" y="138"/>
                  <a:pt x="98" y="174"/>
                </a:cubicBezTo>
                <a:cubicBezTo>
                  <a:pt x="99" y="210"/>
                  <a:pt x="103" y="225"/>
                  <a:pt x="107" y="220"/>
                </a:cubicBezTo>
                <a:cubicBezTo>
                  <a:pt x="110" y="215"/>
                  <a:pt x="155" y="165"/>
                  <a:pt x="197" y="173"/>
                </a:cubicBezTo>
                <a:cubicBezTo>
                  <a:pt x="238" y="180"/>
                  <a:pt x="294" y="167"/>
                  <a:pt x="357" y="139"/>
                </a:cubicBezTo>
                <a:cubicBezTo>
                  <a:pt x="420" y="112"/>
                  <a:pt x="498" y="94"/>
                  <a:pt x="555" y="96"/>
                </a:cubicBezTo>
                <a:close/>
                <a:moveTo>
                  <a:pt x="602" y="495"/>
                </a:moveTo>
                <a:cubicBezTo>
                  <a:pt x="596" y="478"/>
                  <a:pt x="591" y="462"/>
                  <a:pt x="584" y="445"/>
                </a:cubicBezTo>
                <a:cubicBezTo>
                  <a:pt x="564" y="393"/>
                  <a:pt x="538" y="374"/>
                  <a:pt x="496" y="341"/>
                </a:cubicBezTo>
                <a:cubicBezTo>
                  <a:pt x="487" y="334"/>
                  <a:pt x="487" y="334"/>
                  <a:pt x="487" y="334"/>
                </a:cubicBezTo>
                <a:cubicBezTo>
                  <a:pt x="470" y="321"/>
                  <a:pt x="455" y="310"/>
                  <a:pt x="441" y="300"/>
                </a:cubicBezTo>
                <a:cubicBezTo>
                  <a:pt x="446" y="299"/>
                  <a:pt x="451" y="299"/>
                  <a:pt x="456" y="299"/>
                </a:cubicBezTo>
                <a:cubicBezTo>
                  <a:pt x="458" y="299"/>
                  <a:pt x="459" y="299"/>
                  <a:pt x="460" y="299"/>
                </a:cubicBezTo>
                <a:cubicBezTo>
                  <a:pt x="463" y="299"/>
                  <a:pt x="465" y="299"/>
                  <a:pt x="467" y="299"/>
                </a:cubicBezTo>
                <a:cubicBezTo>
                  <a:pt x="500" y="299"/>
                  <a:pt x="517" y="290"/>
                  <a:pt x="530" y="283"/>
                </a:cubicBezTo>
                <a:cubicBezTo>
                  <a:pt x="538" y="278"/>
                  <a:pt x="544" y="276"/>
                  <a:pt x="555" y="275"/>
                </a:cubicBezTo>
                <a:cubicBezTo>
                  <a:pt x="555" y="275"/>
                  <a:pt x="555" y="275"/>
                  <a:pt x="556" y="275"/>
                </a:cubicBezTo>
                <a:cubicBezTo>
                  <a:pt x="563" y="275"/>
                  <a:pt x="568" y="285"/>
                  <a:pt x="579" y="306"/>
                </a:cubicBezTo>
                <a:cubicBezTo>
                  <a:pt x="584" y="317"/>
                  <a:pt x="589" y="327"/>
                  <a:pt x="596" y="337"/>
                </a:cubicBezTo>
                <a:cubicBezTo>
                  <a:pt x="602" y="346"/>
                  <a:pt x="614" y="362"/>
                  <a:pt x="629" y="383"/>
                </a:cubicBezTo>
                <a:cubicBezTo>
                  <a:pt x="661" y="426"/>
                  <a:pt x="705" y="486"/>
                  <a:pt x="722" y="514"/>
                </a:cubicBezTo>
                <a:cubicBezTo>
                  <a:pt x="724" y="517"/>
                  <a:pt x="726" y="520"/>
                  <a:pt x="728" y="522"/>
                </a:cubicBezTo>
                <a:cubicBezTo>
                  <a:pt x="761" y="522"/>
                  <a:pt x="761" y="522"/>
                  <a:pt x="761" y="522"/>
                </a:cubicBezTo>
                <a:cubicBezTo>
                  <a:pt x="756" y="517"/>
                  <a:pt x="752" y="510"/>
                  <a:pt x="747" y="501"/>
                </a:cubicBezTo>
                <a:cubicBezTo>
                  <a:pt x="720" y="460"/>
                  <a:pt x="639" y="351"/>
                  <a:pt x="619" y="323"/>
                </a:cubicBezTo>
                <a:cubicBezTo>
                  <a:pt x="600" y="295"/>
                  <a:pt x="592" y="247"/>
                  <a:pt x="553" y="249"/>
                </a:cubicBezTo>
                <a:cubicBezTo>
                  <a:pt x="514" y="252"/>
                  <a:pt x="514" y="275"/>
                  <a:pt x="461" y="273"/>
                </a:cubicBezTo>
                <a:cubicBezTo>
                  <a:pt x="409" y="271"/>
                  <a:pt x="383" y="297"/>
                  <a:pt x="383" y="297"/>
                </a:cubicBezTo>
                <a:cubicBezTo>
                  <a:pt x="383" y="297"/>
                  <a:pt x="423" y="324"/>
                  <a:pt x="469" y="360"/>
                </a:cubicBezTo>
                <a:cubicBezTo>
                  <a:pt x="516" y="396"/>
                  <a:pt x="539" y="411"/>
                  <a:pt x="558" y="458"/>
                </a:cubicBezTo>
                <a:cubicBezTo>
                  <a:pt x="566" y="480"/>
                  <a:pt x="572" y="500"/>
                  <a:pt x="579" y="522"/>
                </a:cubicBezTo>
                <a:cubicBezTo>
                  <a:pt x="611" y="522"/>
                  <a:pt x="611" y="522"/>
                  <a:pt x="611" y="522"/>
                </a:cubicBezTo>
                <a:cubicBezTo>
                  <a:pt x="607" y="513"/>
                  <a:pt x="604" y="504"/>
                  <a:pt x="602" y="495"/>
                </a:cubicBezTo>
                <a:close/>
                <a:moveTo>
                  <a:pt x="796" y="901"/>
                </a:moveTo>
                <a:cubicBezTo>
                  <a:pt x="781" y="797"/>
                  <a:pt x="735" y="736"/>
                  <a:pt x="694" y="682"/>
                </a:cubicBezTo>
                <a:cubicBezTo>
                  <a:pt x="676" y="658"/>
                  <a:pt x="658" y="634"/>
                  <a:pt x="646" y="610"/>
                </a:cubicBezTo>
                <a:cubicBezTo>
                  <a:pt x="629" y="574"/>
                  <a:pt x="618" y="546"/>
                  <a:pt x="611" y="522"/>
                </a:cubicBezTo>
                <a:cubicBezTo>
                  <a:pt x="579" y="522"/>
                  <a:pt x="579" y="522"/>
                  <a:pt x="579" y="522"/>
                </a:cubicBezTo>
                <a:cubicBezTo>
                  <a:pt x="588" y="550"/>
                  <a:pt x="599" y="581"/>
                  <a:pt x="620" y="625"/>
                </a:cubicBezTo>
                <a:cubicBezTo>
                  <a:pt x="660" y="707"/>
                  <a:pt x="747" y="763"/>
                  <a:pt x="768" y="908"/>
                </a:cubicBezTo>
                <a:cubicBezTo>
                  <a:pt x="775" y="957"/>
                  <a:pt x="784" y="1002"/>
                  <a:pt x="794" y="1045"/>
                </a:cubicBezTo>
                <a:cubicBezTo>
                  <a:pt x="824" y="1045"/>
                  <a:pt x="824" y="1045"/>
                  <a:pt x="824" y="1045"/>
                </a:cubicBezTo>
                <a:cubicBezTo>
                  <a:pt x="813" y="1000"/>
                  <a:pt x="804" y="953"/>
                  <a:pt x="796" y="901"/>
                </a:cubicBezTo>
                <a:close/>
                <a:moveTo>
                  <a:pt x="893" y="539"/>
                </a:moveTo>
                <a:cubicBezTo>
                  <a:pt x="887" y="553"/>
                  <a:pt x="881" y="545"/>
                  <a:pt x="875" y="554"/>
                </a:cubicBezTo>
                <a:cubicBezTo>
                  <a:pt x="870" y="562"/>
                  <a:pt x="869" y="581"/>
                  <a:pt x="855" y="578"/>
                </a:cubicBezTo>
                <a:cubicBezTo>
                  <a:pt x="842" y="576"/>
                  <a:pt x="839" y="567"/>
                  <a:pt x="814" y="560"/>
                </a:cubicBezTo>
                <a:cubicBezTo>
                  <a:pt x="793" y="554"/>
                  <a:pt x="779" y="547"/>
                  <a:pt x="761" y="522"/>
                </a:cubicBezTo>
                <a:cubicBezTo>
                  <a:pt x="728" y="522"/>
                  <a:pt x="728" y="522"/>
                  <a:pt x="728" y="522"/>
                </a:cubicBezTo>
                <a:cubicBezTo>
                  <a:pt x="755" y="564"/>
                  <a:pt x="775" y="575"/>
                  <a:pt x="806" y="584"/>
                </a:cubicBezTo>
                <a:cubicBezTo>
                  <a:pt x="816" y="587"/>
                  <a:pt x="820" y="590"/>
                  <a:pt x="825" y="593"/>
                </a:cubicBezTo>
                <a:cubicBezTo>
                  <a:pt x="831" y="597"/>
                  <a:pt x="839" y="602"/>
                  <a:pt x="850" y="604"/>
                </a:cubicBezTo>
                <a:cubicBezTo>
                  <a:pt x="853" y="604"/>
                  <a:pt x="855" y="604"/>
                  <a:pt x="858" y="604"/>
                </a:cubicBezTo>
                <a:cubicBezTo>
                  <a:pt x="885" y="604"/>
                  <a:pt x="895" y="580"/>
                  <a:pt x="898" y="571"/>
                </a:cubicBezTo>
                <a:cubicBezTo>
                  <a:pt x="905" y="568"/>
                  <a:pt x="913" y="561"/>
                  <a:pt x="919" y="548"/>
                </a:cubicBezTo>
                <a:cubicBezTo>
                  <a:pt x="924" y="538"/>
                  <a:pt x="926" y="529"/>
                  <a:pt x="926" y="522"/>
                </a:cubicBezTo>
                <a:cubicBezTo>
                  <a:pt x="898" y="522"/>
                  <a:pt x="898" y="522"/>
                  <a:pt x="898" y="522"/>
                </a:cubicBezTo>
                <a:cubicBezTo>
                  <a:pt x="897" y="528"/>
                  <a:pt x="896" y="533"/>
                  <a:pt x="893" y="539"/>
                </a:cubicBezTo>
                <a:close/>
                <a:moveTo>
                  <a:pt x="1008" y="1459"/>
                </a:moveTo>
                <a:cubicBezTo>
                  <a:pt x="975" y="1445"/>
                  <a:pt x="937" y="1413"/>
                  <a:pt x="892" y="1274"/>
                </a:cubicBezTo>
                <a:cubicBezTo>
                  <a:pt x="865" y="1193"/>
                  <a:pt x="842" y="1122"/>
                  <a:pt x="824" y="1045"/>
                </a:cubicBezTo>
                <a:cubicBezTo>
                  <a:pt x="794" y="1045"/>
                  <a:pt x="794" y="1045"/>
                  <a:pt x="794" y="1045"/>
                </a:cubicBezTo>
                <a:cubicBezTo>
                  <a:pt x="813" y="1127"/>
                  <a:pt x="837" y="1201"/>
                  <a:pt x="865" y="1286"/>
                </a:cubicBezTo>
                <a:cubicBezTo>
                  <a:pt x="907" y="1416"/>
                  <a:pt x="946" y="1468"/>
                  <a:pt x="997" y="1489"/>
                </a:cubicBezTo>
                <a:cubicBezTo>
                  <a:pt x="1031" y="1503"/>
                  <a:pt x="1089" y="1528"/>
                  <a:pt x="1141" y="1568"/>
                </a:cubicBezTo>
                <a:cubicBezTo>
                  <a:pt x="1190" y="1568"/>
                  <a:pt x="1190" y="1568"/>
                  <a:pt x="1190" y="1568"/>
                </a:cubicBezTo>
                <a:cubicBezTo>
                  <a:pt x="1123" y="1507"/>
                  <a:pt x="1040" y="1472"/>
                  <a:pt x="1008" y="1459"/>
                </a:cubicBezTo>
                <a:close/>
                <a:moveTo>
                  <a:pt x="1424" y="1850"/>
                </a:moveTo>
                <a:cubicBezTo>
                  <a:pt x="1408" y="1838"/>
                  <a:pt x="1403" y="1830"/>
                  <a:pt x="1396" y="1817"/>
                </a:cubicBezTo>
                <a:cubicBezTo>
                  <a:pt x="1387" y="1803"/>
                  <a:pt x="1377" y="1785"/>
                  <a:pt x="1350" y="1759"/>
                </a:cubicBezTo>
                <a:cubicBezTo>
                  <a:pt x="1316" y="1726"/>
                  <a:pt x="1303" y="1708"/>
                  <a:pt x="1273" y="1667"/>
                </a:cubicBezTo>
                <a:cubicBezTo>
                  <a:pt x="1262" y="1653"/>
                  <a:pt x="1250" y="1637"/>
                  <a:pt x="1235" y="1616"/>
                </a:cubicBezTo>
                <a:cubicBezTo>
                  <a:pt x="1222" y="1598"/>
                  <a:pt x="1206" y="1582"/>
                  <a:pt x="1190" y="1568"/>
                </a:cubicBezTo>
                <a:cubicBezTo>
                  <a:pt x="1141" y="1568"/>
                  <a:pt x="1141" y="1568"/>
                  <a:pt x="1141" y="1568"/>
                </a:cubicBezTo>
                <a:cubicBezTo>
                  <a:pt x="1167" y="1587"/>
                  <a:pt x="1192" y="1610"/>
                  <a:pt x="1212" y="1636"/>
                </a:cubicBezTo>
                <a:cubicBezTo>
                  <a:pt x="1273" y="1717"/>
                  <a:pt x="1282" y="1736"/>
                  <a:pt x="1330" y="1783"/>
                </a:cubicBezTo>
                <a:cubicBezTo>
                  <a:pt x="1378" y="1829"/>
                  <a:pt x="1367" y="1845"/>
                  <a:pt x="1406" y="1876"/>
                </a:cubicBezTo>
                <a:cubicBezTo>
                  <a:pt x="1446" y="1907"/>
                  <a:pt x="1444" y="1950"/>
                  <a:pt x="1395" y="1971"/>
                </a:cubicBezTo>
                <a:cubicBezTo>
                  <a:pt x="1346" y="1991"/>
                  <a:pt x="1338" y="2019"/>
                  <a:pt x="1307" y="2056"/>
                </a:cubicBezTo>
                <a:cubicBezTo>
                  <a:pt x="1285" y="2082"/>
                  <a:pt x="1265" y="2089"/>
                  <a:pt x="1247" y="2090"/>
                </a:cubicBezTo>
                <a:cubicBezTo>
                  <a:pt x="1310" y="2090"/>
                  <a:pt x="1310" y="2090"/>
                  <a:pt x="1310" y="2090"/>
                </a:cubicBezTo>
                <a:cubicBezTo>
                  <a:pt x="1316" y="2085"/>
                  <a:pt x="1323" y="2079"/>
                  <a:pt x="1329" y="2072"/>
                </a:cubicBezTo>
                <a:cubicBezTo>
                  <a:pt x="1338" y="2061"/>
                  <a:pt x="1345" y="2052"/>
                  <a:pt x="1351" y="2043"/>
                </a:cubicBezTo>
                <a:cubicBezTo>
                  <a:pt x="1368" y="2020"/>
                  <a:pt x="1378" y="2006"/>
                  <a:pt x="1406" y="1994"/>
                </a:cubicBezTo>
                <a:cubicBezTo>
                  <a:pt x="1438" y="1981"/>
                  <a:pt x="1458" y="1958"/>
                  <a:pt x="1462" y="1930"/>
                </a:cubicBezTo>
                <a:cubicBezTo>
                  <a:pt x="1466" y="1901"/>
                  <a:pt x="1452" y="1872"/>
                  <a:pt x="1424" y="185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/>
          </a:p>
        </p:txBody>
      </p:sp>
      <p:sp>
        <p:nvSpPr>
          <p:cNvPr id="28" name="Freeform 29"/>
          <p:cNvSpPr>
            <a:spLocks noEditPoints="1"/>
          </p:cNvSpPr>
          <p:nvPr/>
        </p:nvSpPr>
        <p:spPr bwMode="auto">
          <a:xfrm>
            <a:off x="950693" y="2514601"/>
            <a:ext cx="776507" cy="528913"/>
          </a:xfrm>
          <a:custGeom>
            <a:avLst/>
            <a:gdLst>
              <a:gd name="T0" fmla="*/ 345 w 400"/>
              <a:gd name="T1" fmla="*/ 80 h 272"/>
              <a:gd name="T2" fmla="*/ 328 w 400"/>
              <a:gd name="T3" fmla="*/ 123 h 272"/>
              <a:gd name="T4" fmla="*/ 360 w 400"/>
              <a:gd name="T5" fmla="*/ 230 h 272"/>
              <a:gd name="T6" fmla="*/ 360 w 400"/>
              <a:gd name="T7" fmla="*/ 249 h 272"/>
              <a:gd name="T8" fmla="*/ 378 w 400"/>
              <a:gd name="T9" fmla="*/ 270 h 272"/>
              <a:gd name="T10" fmla="*/ 379 w 400"/>
              <a:gd name="T11" fmla="*/ 271 h 272"/>
              <a:gd name="T12" fmla="*/ 399 w 400"/>
              <a:gd name="T13" fmla="*/ 252 h 272"/>
              <a:gd name="T14" fmla="*/ 400 w 400"/>
              <a:gd name="T15" fmla="*/ 230 h 272"/>
              <a:gd name="T16" fmla="*/ 345 w 400"/>
              <a:gd name="T17" fmla="*/ 80 h 272"/>
              <a:gd name="T18" fmla="*/ 200 w 400"/>
              <a:gd name="T19" fmla="*/ 55 h 272"/>
              <a:gd name="T20" fmla="*/ 226 w 400"/>
              <a:gd name="T21" fmla="*/ 57 h 272"/>
              <a:gd name="T22" fmla="*/ 254 w 400"/>
              <a:gd name="T23" fmla="*/ 22 h 272"/>
              <a:gd name="T24" fmla="*/ 200 w 400"/>
              <a:gd name="T25" fmla="*/ 15 h 272"/>
              <a:gd name="T26" fmla="*/ 0 w 400"/>
              <a:gd name="T27" fmla="*/ 230 h 272"/>
              <a:gd name="T28" fmla="*/ 1 w 400"/>
              <a:gd name="T29" fmla="*/ 252 h 272"/>
              <a:gd name="T30" fmla="*/ 23 w 400"/>
              <a:gd name="T31" fmla="*/ 270 h 272"/>
              <a:gd name="T32" fmla="*/ 41 w 400"/>
              <a:gd name="T33" fmla="*/ 248 h 272"/>
              <a:gd name="T34" fmla="*/ 40 w 400"/>
              <a:gd name="T35" fmla="*/ 230 h 272"/>
              <a:gd name="T36" fmla="*/ 200 w 400"/>
              <a:gd name="T37" fmla="*/ 55 h 272"/>
              <a:gd name="T38" fmla="*/ 163 w 400"/>
              <a:gd name="T39" fmla="*/ 207 h 272"/>
              <a:gd name="T40" fmla="*/ 178 w 400"/>
              <a:gd name="T41" fmla="*/ 261 h 272"/>
              <a:gd name="T42" fmla="*/ 232 w 400"/>
              <a:gd name="T43" fmla="*/ 247 h 272"/>
              <a:gd name="T44" fmla="*/ 326 w 400"/>
              <a:gd name="T45" fmla="*/ 5 h 272"/>
              <a:gd name="T46" fmla="*/ 163 w 400"/>
              <a:gd name="T47" fmla="*/ 207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00" h="272">
                <a:moveTo>
                  <a:pt x="345" y="80"/>
                </a:moveTo>
                <a:cubicBezTo>
                  <a:pt x="339" y="95"/>
                  <a:pt x="333" y="110"/>
                  <a:pt x="328" y="123"/>
                </a:cubicBezTo>
                <a:cubicBezTo>
                  <a:pt x="348" y="152"/>
                  <a:pt x="360" y="189"/>
                  <a:pt x="360" y="230"/>
                </a:cubicBezTo>
                <a:cubicBezTo>
                  <a:pt x="360" y="236"/>
                  <a:pt x="360" y="243"/>
                  <a:pt x="360" y="249"/>
                </a:cubicBezTo>
                <a:cubicBezTo>
                  <a:pt x="359" y="260"/>
                  <a:pt x="367" y="269"/>
                  <a:pt x="378" y="270"/>
                </a:cubicBezTo>
                <a:cubicBezTo>
                  <a:pt x="378" y="271"/>
                  <a:pt x="379" y="271"/>
                  <a:pt x="379" y="271"/>
                </a:cubicBezTo>
                <a:cubicBezTo>
                  <a:pt x="390" y="271"/>
                  <a:pt x="398" y="263"/>
                  <a:pt x="399" y="252"/>
                </a:cubicBezTo>
                <a:cubicBezTo>
                  <a:pt x="400" y="245"/>
                  <a:pt x="400" y="237"/>
                  <a:pt x="400" y="230"/>
                </a:cubicBezTo>
                <a:cubicBezTo>
                  <a:pt x="400" y="171"/>
                  <a:pt x="379" y="118"/>
                  <a:pt x="345" y="80"/>
                </a:cubicBezTo>
                <a:close/>
                <a:moveTo>
                  <a:pt x="200" y="55"/>
                </a:moveTo>
                <a:cubicBezTo>
                  <a:pt x="209" y="55"/>
                  <a:pt x="218" y="55"/>
                  <a:pt x="226" y="57"/>
                </a:cubicBezTo>
                <a:cubicBezTo>
                  <a:pt x="235" y="46"/>
                  <a:pt x="245" y="34"/>
                  <a:pt x="254" y="22"/>
                </a:cubicBezTo>
                <a:cubicBezTo>
                  <a:pt x="237" y="17"/>
                  <a:pt x="219" y="15"/>
                  <a:pt x="200" y="15"/>
                </a:cubicBezTo>
                <a:cubicBezTo>
                  <a:pt x="88" y="15"/>
                  <a:pt x="0" y="109"/>
                  <a:pt x="0" y="230"/>
                </a:cubicBezTo>
                <a:cubicBezTo>
                  <a:pt x="0" y="237"/>
                  <a:pt x="1" y="245"/>
                  <a:pt x="1" y="252"/>
                </a:cubicBezTo>
                <a:cubicBezTo>
                  <a:pt x="2" y="263"/>
                  <a:pt x="12" y="271"/>
                  <a:pt x="23" y="270"/>
                </a:cubicBezTo>
                <a:cubicBezTo>
                  <a:pt x="34" y="269"/>
                  <a:pt x="42" y="259"/>
                  <a:pt x="41" y="248"/>
                </a:cubicBezTo>
                <a:cubicBezTo>
                  <a:pt x="41" y="242"/>
                  <a:pt x="40" y="236"/>
                  <a:pt x="40" y="230"/>
                </a:cubicBezTo>
                <a:cubicBezTo>
                  <a:pt x="40" y="132"/>
                  <a:pt x="111" y="55"/>
                  <a:pt x="200" y="55"/>
                </a:cubicBezTo>
                <a:close/>
                <a:moveTo>
                  <a:pt x="163" y="207"/>
                </a:moveTo>
                <a:cubicBezTo>
                  <a:pt x="149" y="230"/>
                  <a:pt x="158" y="250"/>
                  <a:pt x="178" y="261"/>
                </a:cubicBezTo>
                <a:cubicBezTo>
                  <a:pt x="197" y="272"/>
                  <a:pt x="218" y="270"/>
                  <a:pt x="232" y="247"/>
                </a:cubicBezTo>
                <a:cubicBezTo>
                  <a:pt x="246" y="223"/>
                  <a:pt x="333" y="9"/>
                  <a:pt x="326" y="5"/>
                </a:cubicBezTo>
                <a:cubicBezTo>
                  <a:pt x="318" y="0"/>
                  <a:pt x="177" y="183"/>
                  <a:pt x="163" y="20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/>
          </a:p>
        </p:txBody>
      </p:sp>
      <p:sp>
        <p:nvSpPr>
          <p:cNvPr id="179" name="TextBox 178"/>
          <p:cNvSpPr txBox="1"/>
          <p:nvPr/>
        </p:nvSpPr>
        <p:spPr>
          <a:xfrm>
            <a:off x="744698" y="3043514"/>
            <a:ext cx="3201695" cy="437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867" dirty="0" smtClean="0">
                <a:solidFill>
                  <a:schemeClr val="accent6"/>
                </a:solidFill>
                <a:latin typeface="Lato Black" pitchFamily="34" charset="0"/>
              </a:rPr>
              <a:t>2022/5</a:t>
            </a:r>
            <a:r>
              <a:rPr lang="zh-TW" altLang="en-US" sz="1867" dirty="0">
                <a:solidFill>
                  <a:schemeClr val="accent6"/>
                </a:solidFill>
                <a:latin typeface="Lato Black" pitchFamily="34" charset="0"/>
              </a:rPr>
              <a:t>月前完成平台模型</a:t>
            </a:r>
            <a:endParaRPr lang="en-US" sz="1867" dirty="0">
              <a:solidFill>
                <a:schemeClr val="accent6"/>
              </a:solidFill>
              <a:latin typeface="Lato Light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50242" y="3559414"/>
            <a:ext cx="3756141" cy="1035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zh-TW" altLang="en-US" sz="1333" dirty="0"/>
              <a:t>本組目標是做出一個平台，裡面包含活動平台、問卷平台，並且導入行銷方法、商家合作，以此吸引學生去使用，最終幫助三校師生的交流和互助。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8010846" y="1783450"/>
            <a:ext cx="2985253" cy="81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67" dirty="0">
                <a:solidFill>
                  <a:schemeClr val="bg1"/>
                </a:solidFill>
                <a:latin typeface="Lato Black" pitchFamily="34" charset="0"/>
              </a:rPr>
              <a:t>平台</a:t>
            </a:r>
            <a:endParaRPr lang="en-US" altLang="zh-TW" sz="1867" dirty="0">
              <a:solidFill>
                <a:schemeClr val="bg1"/>
              </a:solidFill>
              <a:latin typeface="Lato Black" pitchFamily="34" charset="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Lato" pitchFamily="34" charset="0"/>
              </a:rPr>
              <a:t>建立出平台模型，並且可以同時容納</a:t>
            </a:r>
            <a:r>
              <a:rPr lang="en-US" altLang="zh-TW" dirty="0" smtClean="0">
                <a:solidFill>
                  <a:schemeClr val="bg1"/>
                </a:solidFill>
                <a:latin typeface="Lato" pitchFamily="34" charset="0"/>
              </a:rPr>
              <a:t>1000</a:t>
            </a:r>
            <a:r>
              <a:rPr lang="zh-TW" altLang="en-US" dirty="0">
                <a:solidFill>
                  <a:schemeClr val="bg1"/>
                </a:solidFill>
                <a:latin typeface="Lato" pitchFamily="34" charset="0"/>
              </a:rPr>
              <a:t>人上線。</a:t>
            </a:r>
            <a:endParaRPr lang="en-US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8310534" y="2894135"/>
            <a:ext cx="2985253" cy="81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67" dirty="0">
                <a:solidFill>
                  <a:schemeClr val="bg1"/>
                </a:solidFill>
                <a:latin typeface="Lato Black" pitchFamily="34" charset="0"/>
              </a:rPr>
              <a:t>商業模式</a:t>
            </a:r>
            <a:endParaRPr lang="en-US" altLang="zh-TW" sz="1867" dirty="0">
              <a:solidFill>
                <a:schemeClr val="bg1"/>
              </a:solidFill>
              <a:latin typeface="Lato Black" pitchFamily="34" charset="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Lato" pitchFamily="34" charset="0"/>
              </a:rPr>
              <a:t>設計出行銷方法、營利模式、獎勵機制</a:t>
            </a:r>
            <a:r>
              <a:rPr lang="en-US" altLang="zh-TW" dirty="0">
                <a:solidFill>
                  <a:schemeClr val="bg1"/>
                </a:solidFill>
                <a:latin typeface="Lato" pitchFamily="34" charset="0"/>
              </a:rPr>
              <a:t>…</a:t>
            </a:r>
            <a:r>
              <a:rPr lang="zh-TW" altLang="en-US" dirty="0">
                <a:solidFill>
                  <a:schemeClr val="bg1"/>
                </a:solidFill>
                <a:latin typeface="Lato" pitchFamily="34" charset="0"/>
              </a:rPr>
              <a:t>等。</a:t>
            </a:r>
            <a:endParaRPr lang="en-US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636000" y="4038015"/>
            <a:ext cx="2985253" cy="81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67" dirty="0">
                <a:solidFill>
                  <a:schemeClr val="bg1"/>
                </a:solidFill>
                <a:latin typeface="Lato Black" pitchFamily="34" charset="0"/>
              </a:rPr>
              <a:t>三校交流</a:t>
            </a:r>
          </a:p>
          <a:p>
            <a:r>
              <a:rPr lang="zh-TW" altLang="en-US" dirty="0">
                <a:solidFill>
                  <a:schemeClr val="bg1"/>
                </a:solidFill>
                <a:latin typeface="Lato" pitchFamily="34" charset="0"/>
              </a:rPr>
              <a:t>活動上線，使三校學生資訊互通，促進跨校參與活動的意願。</a:t>
            </a:r>
            <a:endParaRPr lang="en-US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9064507" y="5127041"/>
            <a:ext cx="3127493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67" dirty="0">
                <a:solidFill>
                  <a:schemeClr val="bg1"/>
                </a:solidFill>
                <a:latin typeface="Lato Black" pitchFamily="34" charset="0"/>
              </a:rPr>
              <a:t>提高效率</a:t>
            </a:r>
            <a:endParaRPr lang="en-US" sz="1867" dirty="0">
              <a:solidFill>
                <a:schemeClr val="bg1"/>
              </a:solidFill>
              <a:latin typeface="Lato Black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dirty="0">
                <a:solidFill>
                  <a:schemeClr val="bg1"/>
                </a:solidFill>
                <a:latin typeface="Lato" pitchFamily="34" charset="0"/>
              </a:rPr>
              <a:t>問卷上線，使師生方便做論文、市場調查，以提升師生在做研究的效率。</a:t>
            </a:r>
            <a:endParaRPr lang="en-US" dirty="0">
              <a:solidFill>
                <a:schemeClr val="bg1"/>
              </a:solidFill>
              <a:latin typeface="Lato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420" y="4761021"/>
            <a:ext cx="945731" cy="171875"/>
          </a:xfrm>
          <a:prstGeom prst="rect">
            <a:avLst/>
          </a:prstGeom>
        </p:spPr>
      </p:pic>
      <p:sp>
        <p:nvSpPr>
          <p:cNvPr id="185" name="Oval 184"/>
          <p:cNvSpPr/>
          <p:nvPr/>
        </p:nvSpPr>
        <p:spPr>
          <a:xfrm>
            <a:off x="7870538" y="4160342"/>
            <a:ext cx="681500" cy="6815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48" name="Freeform 34"/>
          <p:cNvSpPr>
            <a:spLocks noEditPoints="1"/>
          </p:cNvSpPr>
          <p:nvPr/>
        </p:nvSpPr>
        <p:spPr bwMode="auto">
          <a:xfrm>
            <a:off x="8019042" y="4327064"/>
            <a:ext cx="400593" cy="311377"/>
          </a:xfrm>
          <a:custGeom>
            <a:avLst/>
            <a:gdLst>
              <a:gd name="T0" fmla="*/ 334 w 334"/>
              <a:gd name="T1" fmla="*/ 214 h 261"/>
              <a:gd name="T2" fmla="*/ 304 w 334"/>
              <a:gd name="T3" fmla="*/ 236 h 261"/>
              <a:gd name="T4" fmla="*/ 293 w 334"/>
              <a:gd name="T5" fmla="*/ 236 h 261"/>
              <a:gd name="T6" fmla="*/ 144 w 334"/>
              <a:gd name="T7" fmla="*/ 176 h 261"/>
              <a:gd name="T8" fmla="*/ 144 w 334"/>
              <a:gd name="T9" fmla="*/ 195 h 261"/>
              <a:gd name="T10" fmla="*/ 58 w 334"/>
              <a:gd name="T11" fmla="*/ 261 h 261"/>
              <a:gd name="T12" fmla="*/ 2 w 334"/>
              <a:gd name="T13" fmla="*/ 208 h 261"/>
              <a:gd name="T14" fmla="*/ 88 w 334"/>
              <a:gd name="T15" fmla="*/ 142 h 261"/>
              <a:gd name="T16" fmla="*/ 120 w 334"/>
              <a:gd name="T17" fmla="*/ 144 h 261"/>
              <a:gd name="T18" fmla="*/ 120 w 334"/>
              <a:gd name="T19" fmla="*/ 117 h 261"/>
              <a:gd name="T20" fmla="*/ 88 w 334"/>
              <a:gd name="T21" fmla="*/ 118 h 261"/>
              <a:gd name="T22" fmla="*/ 2 w 334"/>
              <a:gd name="T23" fmla="*/ 52 h 261"/>
              <a:gd name="T24" fmla="*/ 58 w 334"/>
              <a:gd name="T25" fmla="*/ 0 h 261"/>
              <a:gd name="T26" fmla="*/ 144 w 334"/>
              <a:gd name="T27" fmla="*/ 65 h 261"/>
              <a:gd name="T28" fmla="*/ 144 w 334"/>
              <a:gd name="T29" fmla="*/ 84 h 261"/>
              <a:gd name="T30" fmla="*/ 293 w 334"/>
              <a:gd name="T31" fmla="*/ 25 h 261"/>
              <a:gd name="T32" fmla="*/ 304 w 334"/>
              <a:gd name="T33" fmla="*/ 25 h 261"/>
              <a:gd name="T34" fmla="*/ 334 w 334"/>
              <a:gd name="T35" fmla="*/ 46 h 261"/>
              <a:gd name="T36" fmla="*/ 235 w 334"/>
              <a:gd name="T37" fmla="*/ 130 h 261"/>
              <a:gd name="T38" fmla="*/ 93 w 334"/>
              <a:gd name="T39" fmla="*/ 40 h 261"/>
              <a:gd name="T40" fmla="*/ 37 w 334"/>
              <a:gd name="T41" fmla="*/ 36 h 261"/>
              <a:gd name="T42" fmla="*/ 88 w 334"/>
              <a:gd name="T43" fmla="*/ 89 h 261"/>
              <a:gd name="T44" fmla="*/ 93 w 334"/>
              <a:gd name="T45" fmla="*/ 40 h 261"/>
              <a:gd name="T46" fmla="*/ 88 w 334"/>
              <a:gd name="T47" fmla="*/ 172 h 261"/>
              <a:gd name="T48" fmla="*/ 37 w 334"/>
              <a:gd name="T49" fmla="*/ 224 h 261"/>
              <a:gd name="T50" fmla="*/ 93 w 334"/>
              <a:gd name="T51" fmla="*/ 220 h 261"/>
              <a:gd name="T52" fmla="*/ 186 w 334"/>
              <a:gd name="T53" fmla="*/ 154 h 261"/>
              <a:gd name="T54" fmla="*/ 298 w 334"/>
              <a:gd name="T55" fmla="*/ 35 h 261"/>
              <a:gd name="T56" fmla="*/ 156 w 334"/>
              <a:gd name="T57" fmla="*/ 136 h 261"/>
              <a:gd name="T58" fmla="*/ 128 w 334"/>
              <a:gd name="T59" fmla="*/ 155 h 261"/>
              <a:gd name="T60" fmla="*/ 133 w 334"/>
              <a:gd name="T61" fmla="*/ 161 h 261"/>
              <a:gd name="T62" fmla="*/ 168 w 334"/>
              <a:gd name="T63" fmla="*/ 148 h 261"/>
              <a:gd name="T64" fmla="*/ 144 w 334"/>
              <a:gd name="T65" fmla="*/ 117 h 261"/>
              <a:gd name="T66" fmla="*/ 150 w 334"/>
              <a:gd name="T67" fmla="*/ 105 h 261"/>
              <a:gd name="T68" fmla="*/ 138 w 334"/>
              <a:gd name="T69" fmla="*/ 95 h 261"/>
              <a:gd name="T70" fmla="*/ 129 w 334"/>
              <a:gd name="T71" fmla="*/ 104 h 261"/>
              <a:gd name="T72" fmla="*/ 126 w 334"/>
              <a:gd name="T73" fmla="*/ 106 h 261"/>
              <a:gd name="T74" fmla="*/ 192 w 334"/>
              <a:gd name="T75" fmla="*/ 130 h 261"/>
              <a:gd name="T76" fmla="*/ 168 w 334"/>
              <a:gd name="T77" fmla="*/ 130 h 261"/>
              <a:gd name="T78" fmla="*/ 192 w 334"/>
              <a:gd name="T79" fmla="*/ 130 h 261"/>
              <a:gd name="T80" fmla="*/ 226 w 334"/>
              <a:gd name="T81" fmla="*/ 138 h 261"/>
              <a:gd name="T82" fmla="*/ 190 w 334"/>
              <a:gd name="T83" fmla="*/ 165 h 261"/>
              <a:gd name="T84" fmla="*/ 322 w 334"/>
              <a:gd name="T85" fmla="*/ 213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4" h="261">
                <a:moveTo>
                  <a:pt x="329" y="204"/>
                </a:moveTo>
                <a:cubicBezTo>
                  <a:pt x="333" y="206"/>
                  <a:pt x="334" y="211"/>
                  <a:pt x="334" y="214"/>
                </a:cubicBezTo>
                <a:cubicBezTo>
                  <a:pt x="333" y="219"/>
                  <a:pt x="331" y="222"/>
                  <a:pt x="328" y="224"/>
                </a:cubicBezTo>
                <a:cubicBezTo>
                  <a:pt x="304" y="236"/>
                  <a:pt x="304" y="236"/>
                  <a:pt x="304" y="236"/>
                </a:cubicBezTo>
                <a:cubicBezTo>
                  <a:pt x="302" y="237"/>
                  <a:pt x="300" y="237"/>
                  <a:pt x="298" y="237"/>
                </a:cubicBezTo>
                <a:cubicBezTo>
                  <a:pt x="296" y="237"/>
                  <a:pt x="294" y="237"/>
                  <a:pt x="293" y="236"/>
                </a:cubicBezTo>
                <a:cubicBezTo>
                  <a:pt x="165" y="164"/>
                  <a:pt x="165" y="164"/>
                  <a:pt x="165" y="164"/>
                </a:cubicBezTo>
                <a:cubicBezTo>
                  <a:pt x="144" y="176"/>
                  <a:pt x="144" y="176"/>
                  <a:pt x="144" y="176"/>
                </a:cubicBezTo>
                <a:cubicBezTo>
                  <a:pt x="144" y="176"/>
                  <a:pt x="143" y="177"/>
                  <a:pt x="142" y="177"/>
                </a:cubicBezTo>
                <a:cubicBezTo>
                  <a:pt x="144" y="183"/>
                  <a:pt x="144" y="189"/>
                  <a:pt x="144" y="195"/>
                </a:cubicBezTo>
                <a:cubicBezTo>
                  <a:pt x="142" y="214"/>
                  <a:pt x="129" y="232"/>
                  <a:pt x="109" y="245"/>
                </a:cubicBezTo>
                <a:cubicBezTo>
                  <a:pt x="93" y="255"/>
                  <a:pt x="75" y="261"/>
                  <a:pt x="58" y="261"/>
                </a:cubicBezTo>
                <a:cubicBezTo>
                  <a:pt x="41" y="261"/>
                  <a:pt x="27" y="256"/>
                  <a:pt x="16" y="246"/>
                </a:cubicBezTo>
                <a:cubicBezTo>
                  <a:pt x="6" y="237"/>
                  <a:pt x="0" y="222"/>
                  <a:pt x="2" y="208"/>
                </a:cubicBezTo>
                <a:cubicBezTo>
                  <a:pt x="3" y="189"/>
                  <a:pt x="16" y="171"/>
                  <a:pt x="36" y="158"/>
                </a:cubicBezTo>
                <a:cubicBezTo>
                  <a:pt x="52" y="148"/>
                  <a:pt x="71" y="142"/>
                  <a:pt x="88" y="142"/>
                </a:cubicBezTo>
                <a:cubicBezTo>
                  <a:pt x="98" y="142"/>
                  <a:pt x="108" y="144"/>
                  <a:pt x="116" y="148"/>
                </a:cubicBezTo>
                <a:cubicBezTo>
                  <a:pt x="117" y="146"/>
                  <a:pt x="118" y="145"/>
                  <a:pt x="120" y="144"/>
                </a:cubicBezTo>
                <a:cubicBezTo>
                  <a:pt x="143" y="130"/>
                  <a:pt x="143" y="130"/>
                  <a:pt x="143" y="130"/>
                </a:cubicBezTo>
                <a:cubicBezTo>
                  <a:pt x="120" y="117"/>
                  <a:pt x="120" y="117"/>
                  <a:pt x="120" y="117"/>
                </a:cubicBezTo>
                <a:cubicBezTo>
                  <a:pt x="118" y="116"/>
                  <a:pt x="117" y="114"/>
                  <a:pt x="116" y="113"/>
                </a:cubicBezTo>
                <a:cubicBezTo>
                  <a:pt x="108" y="116"/>
                  <a:pt x="98" y="118"/>
                  <a:pt x="88" y="118"/>
                </a:cubicBezTo>
                <a:cubicBezTo>
                  <a:pt x="71" y="118"/>
                  <a:pt x="52" y="113"/>
                  <a:pt x="36" y="103"/>
                </a:cubicBezTo>
                <a:cubicBezTo>
                  <a:pt x="16" y="90"/>
                  <a:pt x="3" y="71"/>
                  <a:pt x="2" y="52"/>
                </a:cubicBezTo>
                <a:cubicBezTo>
                  <a:pt x="0" y="38"/>
                  <a:pt x="6" y="24"/>
                  <a:pt x="16" y="14"/>
                </a:cubicBezTo>
                <a:cubicBezTo>
                  <a:pt x="27" y="5"/>
                  <a:pt x="41" y="0"/>
                  <a:pt x="58" y="0"/>
                </a:cubicBezTo>
                <a:cubicBezTo>
                  <a:pt x="75" y="0"/>
                  <a:pt x="93" y="5"/>
                  <a:pt x="109" y="15"/>
                </a:cubicBezTo>
                <a:cubicBezTo>
                  <a:pt x="129" y="28"/>
                  <a:pt x="142" y="46"/>
                  <a:pt x="144" y="65"/>
                </a:cubicBezTo>
                <a:cubicBezTo>
                  <a:pt x="144" y="72"/>
                  <a:pt x="144" y="78"/>
                  <a:pt x="142" y="83"/>
                </a:cubicBezTo>
                <a:cubicBezTo>
                  <a:pt x="143" y="84"/>
                  <a:pt x="144" y="84"/>
                  <a:pt x="144" y="84"/>
                </a:cubicBezTo>
                <a:cubicBezTo>
                  <a:pt x="165" y="97"/>
                  <a:pt x="165" y="97"/>
                  <a:pt x="165" y="97"/>
                </a:cubicBezTo>
                <a:cubicBezTo>
                  <a:pt x="293" y="25"/>
                  <a:pt x="293" y="25"/>
                  <a:pt x="293" y="25"/>
                </a:cubicBezTo>
                <a:cubicBezTo>
                  <a:pt x="294" y="24"/>
                  <a:pt x="296" y="23"/>
                  <a:pt x="298" y="23"/>
                </a:cubicBezTo>
                <a:cubicBezTo>
                  <a:pt x="300" y="23"/>
                  <a:pt x="302" y="24"/>
                  <a:pt x="304" y="25"/>
                </a:cubicBezTo>
                <a:cubicBezTo>
                  <a:pt x="328" y="37"/>
                  <a:pt x="328" y="37"/>
                  <a:pt x="328" y="37"/>
                </a:cubicBezTo>
                <a:cubicBezTo>
                  <a:pt x="331" y="38"/>
                  <a:pt x="333" y="42"/>
                  <a:pt x="334" y="46"/>
                </a:cubicBezTo>
                <a:cubicBezTo>
                  <a:pt x="334" y="50"/>
                  <a:pt x="333" y="54"/>
                  <a:pt x="329" y="56"/>
                </a:cubicBezTo>
                <a:cubicBezTo>
                  <a:pt x="235" y="130"/>
                  <a:pt x="235" y="130"/>
                  <a:pt x="235" y="130"/>
                </a:cubicBezTo>
                <a:lnTo>
                  <a:pt x="329" y="204"/>
                </a:lnTo>
                <a:close/>
                <a:moveTo>
                  <a:pt x="93" y="40"/>
                </a:moveTo>
                <a:cubicBezTo>
                  <a:pt x="82" y="33"/>
                  <a:pt x="69" y="29"/>
                  <a:pt x="58" y="29"/>
                </a:cubicBezTo>
                <a:cubicBezTo>
                  <a:pt x="49" y="29"/>
                  <a:pt x="41" y="32"/>
                  <a:pt x="37" y="36"/>
                </a:cubicBezTo>
                <a:cubicBezTo>
                  <a:pt x="25" y="46"/>
                  <a:pt x="32" y="65"/>
                  <a:pt x="52" y="78"/>
                </a:cubicBezTo>
                <a:cubicBezTo>
                  <a:pt x="64" y="85"/>
                  <a:pt x="77" y="89"/>
                  <a:pt x="88" y="89"/>
                </a:cubicBezTo>
                <a:cubicBezTo>
                  <a:pt x="97" y="89"/>
                  <a:pt x="104" y="86"/>
                  <a:pt x="109" y="82"/>
                </a:cubicBezTo>
                <a:cubicBezTo>
                  <a:pt x="120" y="72"/>
                  <a:pt x="113" y="53"/>
                  <a:pt x="93" y="40"/>
                </a:cubicBezTo>
                <a:close/>
                <a:moveTo>
                  <a:pt x="109" y="178"/>
                </a:moveTo>
                <a:cubicBezTo>
                  <a:pt x="104" y="174"/>
                  <a:pt x="97" y="172"/>
                  <a:pt x="88" y="172"/>
                </a:cubicBezTo>
                <a:cubicBezTo>
                  <a:pt x="77" y="172"/>
                  <a:pt x="64" y="175"/>
                  <a:pt x="52" y="183"/>
                </a:cubicBezTo>
                <a:cubicBezTo>
                  <a:pt x="32" y="195"/>
                  <a:pt x="25" y="214"/>
                  <a:pt x="37" y="224"/>
                </a:cubicBezTo>
                <a:cubicBezTo>
                  <a:pt x="41" y="229"/>
                  <a:pt x="49" y="231"/>
                  <a:pt x="58" y="231"/>
                </a:cubicBezTo>
                <a:cubicBezTo>
                  <a:pt x="69" y="231"/>
                  <a:pt x="82" y="227"/>
                  <a:pt x="93" y="220"/>
                </a:cubicBezTo>
                <a:cubicBezTo>
                  <a:pt x="113" y="208"/>
                  <a:pt x="120" y="189"/>
                  <a:pt x="109" y="178"/>
                </a:cubicBezTo>
                <a:close/>
                <a:moveTo>
                  <a:pt x="186" y="154"/>
                </a:moveTo>
                <a:cubicBezTo>
                  <a:pt x="322" y="47"/>
                  <a:pt x="322" y="47"/>
                  <a:pt x="322" y="47"/>
                </a:cubicBezTo>
                <a:cubicBezTo>
                  <a:pt x="298" y="35"/>
                  <a:pt x="298" y="35"/>
                  <a:pt x="298" y="35"/>
                </a:cubicBezTo>
                <a:cubicBezTo>
                  <a:pt x="156" y="115"/>
                  <a:pt x="156" y="115"/>
                  <a:pt x="156" y="115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26" y="154"/>
                  <a:pt x="126" y="154"/>
                  <a:pt x="126" y="154"/>
                </a:cubicBezTo>
                <a:cubicBezTo>
                  <a:pt x="128" y="155"/>
                  <a:pt x="128" y="155"/>
                  <a:pt x="128" y="155"/>
                </a:cubicBezTo>
                <a:cubicBezTo>
                  <a:pt x="128" y="156"/>
                  <a:pt x="129" y="156"/>
                  <a:pt x="129" y="157"/>
                </a:cubicBezTo>
                <a:cubicBezTo>
                  <a:pt x="131" y="158"/>
                  <a:pt x="132" y="160"/>
                  <a:pt x="133" y="161"/>
                </a:cubicBezTo>
                <a:cubicBezTo>
                  <a:pt x="138" y="166"/>
                  <a:pt x="138" y="166"/>
                  <a:pt x="138" y="166"/>
                </a:cubicBezTo>
                <a:cubicBezTo>
                  <a:pt x="168" y="148"/>
                  <a:pt x="168" y="148"/>
                  <a:pt x="168" y="148"/>
                </a:cubicBezTo>
                <a:lnTo>
                  <a:pt x="186" y="154"/>
                </a:lnTo>
                <a:close/>
                <a:moveTo>
                  <a:pt x="144" y="117"/>
                </a:moveTo>
                <a:cubicBezTo>
                  <a:pt x="144" y="115"/>
                  <a:pt x="144" y="115"/>
                  <a:pt x="144" y="115"/>
                </a:cubicBezTo>
                <a:cubicBezTo>
                  <a:pt x="144" y="111"/>
                  <a:pt x="146" y="107"/>
                  <a:pt x="150" y="105"/>
                </a:cubicBezTo>
                <a:cubicBezTo>
                  <a:pt x="153" y="103"/>
                  <a:pt x="153" y="103"/>
                  <a:pt x="153" y="103"/>
                </a:cubicBezTo>
                <a:cubicBezTo>
                  <a:pt x="138" y="95"/>
                  <a:pt x="138" y="95"/>
                  <a:pt x="138" y="95"/>
                </a:cubicBezTo>
                <a:cubicBezTo>
                  <a:pt x="133" y="99"/>
                  <a:pt x="133" y="99"/>
                  <a:pt x="133" y="99"/>
                </a:cubicBezTo>
                <a:cubicBezTo>
                  <a:pt x="132" y="101"/>
                  <a:pt x="131" y="102"/>
                  <a:pt x="129" y="104"/>
                </a:cubicBezTo>
                <a:cubicBezTo>
                  <a:pt x="129" y="104"/>
                  <a:pt x="128" y="104"/>
                  <a:pt x="128" y="105"/>
                </a:cubicBezTo>
                <a:cubicBezTo>
                  <a:pt x="126" y="106"/>
                  <a:pt x="126" y="106"/>
                  <a:pt x="126" y="106"/>
                </a:cubicBezTo>
                <a:lnTo>
                  <a:pt x="144" y="117"/>
                </a:lnTo>
                <a:close/>
                <a:moveTo>
                  <a:pt x="192" y="130"/>
                </a:moveTo>
                <a:cubicBezTo>
                  <a:pt x="192" y="137"/>
                  <a:pt x="186" y="142"/>
                  <a:pt x="180" y="142"/>
                </a:cubicBezTo>
                <a:cubicBezTo>
                  <a:pt x="173" y="142"/>
                  <a:pt x="168" y="137"/>
                  <a:pt x="168" y="130"/>
                </a:cubicBezTo>
                <a:cubicBezTo>
                  <a:pt x="168" y="124"/>
                  <a:pt x="173" y="118"/>
                  <a:pt x="180" y="118"/>
                </a:cubicBezTo>
                <a:cubicBezTo>
                  <a:pt x="186" y="118"/>
                  <a:pt x="192" y="124"/>
                  <a:pt x="192" y="130"/>
                </a:cubicBezTo>
                <a:close/>
                <a:moveTo>
                  <a:pt x="322" y="213"/>
                </a:moveTo>
                <a:cubicBezTo>
                  <a:pt x="226" y="138"/>
                  <a:pt x="226" y="138"/>
                  <a:pt x="226" y="138"/>
                </a:cubicBezTo>
                <a:cubicBezTo>
                  <a:pt x="193" y="163"/>
                  <a:pt x="193" y="163"/>
                  <a:pt x="193" y="163"/>
                </a:cubicBezTo>
                <a:cubicBezTo>
                  <a:pt x="192" y="164"/>
                  <a:pt x="191" y="164"/>
                  <a:pt x="190" y="165"/>
                </a:cubicBezTo>
                <a:cubicBezTo>
                  <a:pt x="298" y="225"/>
                  <a:pt x="298" y="225"/>
                  <a:pt x="298" y="225"/>
                </a:cubicBezTo>
                <a:lnTo>
                  <a:pt x="322" y="2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09" y="5852557"/>
            <a:ext cx="945731" cy="171875"/>
          </a:xfrm>
          <a:prstGeom prst="rect">
            <a:avLst/>
          </a:prstGeom>
        </p:spPr>
      </p:pic>
      <p:sp>
        <p:nvSpPr>
          <p:cNvPr id="187" name="Oval 186"/>
          <p:cNvSpPr/>
          <p:nvPr/>
        </p:nvSpPr>
        <p:spPr>
          <a:xfrm>
            <a:off x="8299045" y="5249367"/>
            <a:ext cx="681500" cy="681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51" name="Freeform 37"/>
          <p:cNvSpPr>
            <a:spLocks noEditPoints="1"/>
          </p:cNvSpPr>
          <p:nvPr/>
        </p:nvSpPr>
        <p:spPr bwMode="auto">
          <a:xfrm>
            <a:off x="8519143" y="5386918"/>
            <a:ext cx="275167" cy="412749"/>
          </a:xfrm>
          <a:custGeom>
            <a:avLst/>
            <a:gdLst>
              <a:gd name="T0" fmla="*/ 172 w 190"/>
              <a:gd name="T1" fmla="*/ 90 h 285"/>
              <a:gd name="T2" fmla="*/ 93 w 190"/>
              <a:gd name="T3" fmla="*/ 182 h 285"/>
              <a:gd name="T4" fmla="*/ 54 w 190"/>
              <a:gd name="T5" fmla="*/ 214 h 285"/>
              <a:gd name="T6" fmla="*/ 54 w 190"/>
              <a:gd name="T7" fmla="*/ 219 h 285"/>
              <a:gd name="T8" fmla="*/ 71 w 190"/>
              <a:gd name="T9" fmla="*/ 249 h 285"/>
              <a:gd name="T10" fmla="*/ 36 w 190"/>
              <a:gd name="T11" fmla="*/ 285 h 285"/>
              <a:gd name="T12" fmla="*/ 0 w 190"/>
              <a:gd name="T13" fmla="*/ 249 h 285"/>
              <a:gd name="T14" fmla="*/ 18 w 190"/>
              <a:gd name="T15" fmla="*/ 219 h 285"/>
              <a:gd name="T16" fmla="*/ 18 w 190"/>
              <a:gd name="T17" fmla="*/ 66 h 285"/>
              <a:gd name="T18" fmla="*/ 0 w 190"/>
              <a:gd name="T19" fmla="*/ 36 h 285"/>
              <a:gd name="T20" fmla="*/ 36 w 190"/>
              <a:gd name="T21" fmla="*/ 0 h 285"/>
              <a:gd name="T22" fmla="*/ 71 w 190"/>
              <a:gd name="T23" fmla="*/ 36 h 285"/>
              <a:gd name="T24" fmla="*/ 54 w 190"/>
              <a:gd name="T25" fmla="*/ 66 h 285"/>
              <a:gd name="T26" fmla="*/ 54 w 190"/>
              <a:gd name="T27" fmla="*/ 159 h 285"/>
              <a:gd name="T28" fmla="*/ 82 w 190"/>
              <a:gd name="T29" fmla="*/ 148 h 285"/>
              <a:gd name="T30" fmla="*/ 137 w 190"/>
              <a:gd name="T31" fmla="*/ 90 h 285"/>
              <a:gd name="T32" fmla="*/ 119 w 190"/>
              <a:gd name="T33" fmla="*/ 59 h 285"/>
              <a:gd name="T34" fmla="*/ 155 w 190"/>
              <a:gd name="T35" fmla="*/ 24 h 285"/>
              <a:gd name="T36" fmla="*/ 190 w 190"/>
              <a:gd name="T37" fmla="*/ 59 h 285"/>
              <a:gd name="T38" fmla="*/ 172 w 190"/>
              <a:gd name="T39" fmla="*/ 90 h 285"/>
              <a:gd name="T40" fmla="*/ 36 w 190"/>
              <a:gd name="T41" fmla="*/ 18 h 285"/>
              <a:gd name="T42" fmla="*/ 18 w 190"/>
              <a:gd name="T43" fmla="*/ 36 h 285"/>
              <a:gd name="T44" fmla="*/ 36 w 190"/>
              <a:gd name="T45" fmla="*/ 53 h 285"/>
              <a:gd name="T46" fmla="*/ 54 w 190"/>
              <a:gd name="T47" fmla="*/ 36 h 285"/>
              <a:gd name="T48" fmla="*/ 36 w 190"/>
              <a:gd name="T49" fmla="*/ 18 h 285"/>
              <a:gd name="T50" fmla="*/ 36 w 190"/>
              <a:gd name="T51" fmla="*/ 232 h 285"/>
              <a:gd name="T52" fmla="*/ 18 w 190"/>
              <a:gd name="T53" fmla="*/ 249 h 285"/>
              <a:gd name="T54" fmla="*/ 36 w 190"/>
              <a:gd name="T55" fmla="*/ 267 h 285"/>
              <a:gd name="T56" fmla="*/ 54 w 190"/>
              <a:gd name="T57" fmla="*/ 249 h 285"/>
              <a:gd name="T58" fmla="*/ 36 w 190"/>
              <a:gd name="T59" fmla="*/ 232 h 285"/>
              <a:gd name="T60" fmla="*/ 155 w 190"/>
              <a:gd name="T61" fmla="*/ 42 h 285"/>
              <a:gd name="T62" fmla="*/ 137 w 190"/>
              <a:gd name="T63" fmla="*/ 59 h 285"/>
              <a:gd name="T64" fmla="*/ 155 w 190"/>
              <a:gd name="T65" fmla="*/ 77 h 285"/>
              <a:gd name="T66" fmla="*/ 172 w 190"/>
              <a:gd name="T67" fmla="*/ 59 h 285"/>
              <a:gd name="T68" fmla="*/ 155 w 190"/>
              <a:gd name="T69" fmla="*/ 42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0" h="285">
                <a:moveTo>
                  <a:pt x="172" y="90"/>
                </a:moveTo>
                <a:cubicBezTo>
                  <a:pt x="172" y="157"/>
                  <a:pt x="124" y="172"/>
                  <a:pt x="93" y="182"/>
                </a:cubicBezTo>
                <a:cubicBezTo>
                  <a:pt x="63" y="191"/>
                  <a:pt x="54" y="196"/>
                  <a:pt x="54" y="214"/>
                </a:cubicBezTo>
                <a:cubicBezTo>
                  <a:pt x="54" y="219"/>
                  <a:pt x="54" y="219"/>
                  <a:pt x="54" y="219"/>
                </a:cubicBezTo>
                <a:cubicBezTo>
                  <a:pt x="64" y="225"/>
                  <a:pt x="71" y="236"/>
                  <a:pt x="71" y="249"/>
                </a:cubicBezTo>
                <a:cubicBezTo>
                  <a:pt x="71" y="269"/>
                  <a:pt x="56" y="285"/>
                  <a:pt x="36" y="285"/>
                </a:cubicBezTo>
                <a:cubicBezTo>
                  <a:pt x="16" y="285"/>
                  <a:pt x="0" y="269"/>
                  <a:pt x="0" y="249"/>
                </a:cubicBezTo>
                <a:cubicBezTo>
                  <a:pt x="0" y="236"/>
                  <a:pt x="7" y="225"/>
                  <a:pt x="18" y="219"/>
                </a:cubicBezTo>
                <a:cubicBezTo>
                  <a:pt x="18" y="66"/>
                  <a:pt x="18" y="66"/>
                  <a:pt x="18" y="66"/>
                </a:cubicBezTo>
                <a:cubicBezTo>
                  <a:pt x="7" y="60"/>
                  <a:pt x="0" y="49"/>
                  <a:pt x="0" y="36"/>
                </a:cubicBezTo>
                <a:cubicBezTo>
                  <a:pt x="0" y="16"/>
                  <a:pt x="16" y="0"/>
                  <a:pt x="36" y="0"/>
                </a:cubicBezTo>
                <a:cubicBezTo>
                  <a:pt x="56" y="0"/>
                  <a:pt x="71" y="16"/>
                  <a:pt x="71" y="36"/>
                </a:cubicBezTo>
                <a:cubicBezTo>
                  <a:pt x="71" y="49"/>
                  <a:pt x="64" y="60"/>
                  <a:pt x="54" y="66"/>
                </a:cubicBezTo>
                <a:cubicBezTo>
                  <a:pt x="54" y="159"/>
                  <a:pt x="54" y="159"/>
                  <a:pt x="54" y="159"/>
                </a:cubicBezTo>
                <a:cubicBezTo>
                  <a:pt x="63" y="154"/>
                  <a:pt x="73" y="151"/>
                  <a:pt x="82" y="148"/>
                </a:cubicBezTo>
                <a:cubicBezTo>
                  <a:pt x="117" y="137"/>
                  <a:pt x="136" y="129"/>
                  <a:pt x="137" y="90"/>
                </a:cubicBezTo>
                <a:cubicBezTo>
                  <a:pt x="126" y="84"/>
                  <a:pt x="119" y="73"/>
                  <a:pt x="119" y="59"/>
                </a:cubicBezTo>
                <a:cubicBezTo>
                  <a:pt x="119" y="40"/>
                  <a:pt x="135" y="24"/>
                  <a:pt x="155" y="24"/>
                </a:cubicBezTo>
                <a:cubicBezTo>
                  <a:pt x="174" y="24"/>
                  <a:pt x="190" y="40"/>
                  <a:pt x="190" y="59"/>
                </a:cubicBezTo>
                <a:cubicBezTo>
                  <a:pt x="190" y="73"/>
                  <a:pt x="183" y="84"/>
                  <a:pt x="172" y="90"/>
                </a:cubicBezTo>
                <a:close/>
                <a:moveTo>
                  <a:pt x="36" y="18"/>
                </a:moveTo>
                <a:cubicBezTo>
                  <a:pt x="26" y="18"/>
                  <a:pt x="18" y="26"/>
                  <a:pt x="18" y="36"/>
                </a:cubicBezTo>
                <a:cubicBezTo>
                  <a:pt x="18" y="45"/>
                  <a:pt x="26" y="53"/>
                  <a:pt x="36" y="53"/>
                </a:cubicBezTo>
                <a:cubicBezTo>
                  <a:pt x="46" y="53"/>
                  <a:pt x="54" y="45"/>
                  <a:pt x="54" y="36"/>
                </a:cubicBezTo>
                <a:cubicBezTo>
                  <a:pt x="54" y="26"/>
                  <a:pt x="46" y="18"/>
                  <a:pt x="36" y="18"/>
                </a:cubicBezTo>
                <a:close/>
                <a:moveTo>
                  <a:pt x="36" y="232"/>
                </a:moveTo>
                <a:cubicBezTo>
                  <a:pt x="26" y="232"/>
                  <a:pt x="18" y="239"/>
                  <a:pt x="18" y="249"/>
                </a:cubicBezTo>
                <a:cubicBezTo>
                  <a:pt x="18" y="259"/>
                  <a:pt x="26" y="267"/>
                  <a:pt x="36" y="267"/>
                </a:cubicBezTo>
                <a:cubicBezTo>
                  <a:pt x="46" y="267"/>
                  <a:pt x="54" y="259"/>
                  <a:pt x="54" y="249"/>
                </a:cubicBezTo>
                <a:cubicBezTo>
                  <a:pt x="54" y="239"/>
                  <a:pt x="46" y="232"/>
                  <a:pt x="36" y="232"/>
                </a:cubicBezTo>
                <a:close/>
                <a:moveTo>
                  <a:pt x="155" y="42"/>
                </a:moveTo>
                <a:cubicBezTo>
                  <a:pt x="145" y="42"/>
                  <a:pt x="137" y="50"/>
                  <a:pt x="137" y="59"/>
                </a:cubicBezTo>
                <a:cubicBezTo>
                  <a:pt x="137" y="69"/>
                  <a:pt x="145" y="77"/>
                  <a:pt x="155" y="77"/>
                </a:cubicBezTo>
                <a:cubicBezTo>
                  <a:pt x="164" y="77"/>
                  <a:pt x="172" y="69"/>
                  <a:pt x="172" y="59"/>
                </a:cubicBezTo>
                <a:cubicBezTo>
                  <a:pt x="172" y="50"/>
                  <a:pt x="164" y="42"/>
                  <a:pt x="155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28" y="3625367"/>
            <a:ext cx="945731" cy="171875"/>
          </a:xfrm>
          <a:prstGeom prst="rect">
            <a:avLst/>
          </a:prstGeom>
        </p:spPr>
      </p:pic>
      <p:sp>
        <p:nvSpPr>
          <p:cNvPr id="183" name="Oval 182"/>
          <p:cNvSpPr/>
          <p:nvPr/>
        </p:nvSpPr>
        <p:spPr>
          <a:xfrm>
            <a:off x="7545071" y="3016462"/>
            <a:ext cx="681500" cy="6815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50" name="Freeform 36"/>
          <p:cNvSpPr>
            <a:spLocks noEditPoints="1"/>
          </p:cNvSpPr>
          <p:nvPr/>
        </p:nvSpPr>
        <p:spPr bwMode="auto">
          <a:xfrm>
            <a:off x="7704351" y="3207789"/>
            <a:ext cx="377331" cy="281913"/>
          </a:xfrm>
          <a:custGeom>
            <a:avLst/>
            <a:gdLst>
              <a:gd name="T0" fmla="*/ 261 w 261"/>
              <a:gd name="T1" fmla="*/ 195 h 195"/>
              <a:gd name="T2" fmla="*/ 0 w 261"/>
              <a:gd name="T3" fmla="*/ 195 h 195"/>
              <a:gd name="T4" fmla="*/ 0 w 261"/>
              <a:gd name="T5" fmla="*/ 0 h 195"/>
              <a:gd name="T6" fmla="*/ 17 w 261"/>
              <a:gd name="T7" fmla="*/ 0 h 195"/>
              <a:gd name="T8" fmla="*/ 17 w 261"/>
              <a:gd name="T9" fmla="*/ 179 h 195"/>
              <a:gd name="T10" fmla="*/ 261 w 261"/>
              <a:gd name="T11" fmla="*/ 179 h 195"/>
              <a:gd name="T12" fmla="*/ 261 w 261"/>
              <a:gd name="T13" fmla="*/ 195 h 195"/>
              <a:gd name="T14" fmla="*/ 82 w 261"/>
              <a:gd name="T15" fmla="*/ 163 h 195"/>
              <a:gd name="T16" fmla="*/ 49 w 261"/>
              <a:gd name="T17" fmla="*/ 163 h 195"/>
              <a:gd name="T18" fmla="*/ 49 w 261"/>
              <a:gd name="T19" fmla="*/ 98 h 195"/>
              <a:gd name="T20" fmla="*/ 82 w 261"/>
              <a:gd name="T21" fmla="*/ 98 h 195"/>
              <a:gd name="T22" fmla="*/ 82 w 261"/>
              <a:gd name="T23" fmla="*/ 163 h 195"/>
              <a:gd name="T24" fmla="*/ 130 w 261"/>
              <a:gd name="T25" fmla="*/ 163 h 195"/>
              <a:gd name="T26" fmla="*/ 98 w 261"/>
              <a:gd name="T27" fmla="*/ 163 h 195"/>
              <a:gd name="T28" fmla="*/ 98 w 261"/>
              <a:gd name="T29" fmla="*/ 33 h 195"/>
              <a:gd name="T30" fmla="*/ 130 w 261"/>
              <a:gd name="T31" fmla="*/ 33 h 195"/>
              <a:gd name="T32" fmla="*/ 130 w 261"/>
              <a:gd name="T33" fmla="*/ 163 h 195"/>
              <a:gd name="T34" fmla="*/ 179 w 261"/>
              <a:gd name="T35" fmla="*/ 163 h 195"/>
              <a:gd name="T36" fmla="*/ 147 w 261"/>
              <a:gd name="T37" fmla="*/ 163 h 195"/>
              <a:gd name="T38" fmla="*/ 147 w 261"/>
              <a:gd name="T39" fmla="*/ 65 h 195"/>
              <a:gd name="T40" fmla="*/ 179 w 261"/>
              <a:gd name="T41" fmla="*/ 65 h 195"/>
              <a:gd name="T42" fmla="*/ 179 w 261"/>
              <a:gd name="T43" fmla="*/ 163 h 195"/>
              <a:gd name="T44" fmla="*/ 228 w 261"/>
              <a:gd name="T45" fmla="*/ 163 h 195"/>
              <a:gd name="T46" fmla="*/ 196 w 261"/>
              <a:gd name="T47" fmla="*/ 163 h 195"/>
              <a:gd name="T48" fmla="*/ 196 w 261"/>
              <a:gd name="T49" fmla="*/ 17 h 195"/>
              <a:gd name="T50" fmla="*/ 228 w 261"/>
              <a:gd name="T51" fmla="*/ 17 h 195"/>
              <a:gd name="T52" fmla="*/ 228 w 261"/>
              <a:gd name="T53" fmla="*/ 163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61" h="195">
                <a:moveTo>
                  <a:pt x="261" y="195"/>
                </a:moveTo>
                <a:lnTo>
                  <a:pt x="0" y="195"/>
                </a:lnTo>
                <a:lnTo>
                  <a:pt x="0" y="0"/>
                </a:lnTo>
                <a:lnTo>
                  <a:pt x="17" y="0"/>
                </a:lnTo>
                <a:lnTo>
                  <a:pt x="17" y="179"/>
                </a:lnTo>
                <a:lnTo>
                  <a:pt x="261" y="179"/>
                </a:lnTo>
                <a:lnTo>
                  <a:pt x="261" y="195"/>
                </a:lnTo>
                <a:close/>
                <a:moveTo>
                  <a:pt x="82" y="163"/>
                </a:moveTo>
                <a:lnTo>
                  <a:pt x="49" y="163"/>
                </a:lnTo>
                <a:lnTo>
                  <a:pt x="49" y="98"/>
                </a:lnTo>
                <a:lnTo>
                  <a:pt x="82" y="98"/>
                </a:lnTo>
                <a:lnTo>
                  <a:pt x="82" y="163"/>
                </a:lnTo>
                <a:close/>
                <a:moveTo>
                  <a:pt x="130" y="163"/>
                </a:moveTo>
                <a:lnTo>
                  <a:pt x="98" y="163"/>
                </a:lnTo>
                <a:lnTo>
                  <a:pt x="98" y="33"/>
                </a:lnTo>
                <a:lnTo>
                  <a:pt x="130" y="33"/>
                </a:lnTo>
                <a:lnTo>
                  <a:pt x="130" y="163"/>
                </a:lnTo>
                <a:close/>
                <a:moveTo>
                  <a:pt x="179" y="163"/>
                </a:moveTo>
                <a:lnTo>
                  <a:pt x="147" y="163"/>
                </a:lnTo>
                <a:lnTo>
                  <a:pt x="147" y="65"/>
                </a:lnTo>
                <a:lnTo>
                  <a:pt x="179" y="65"/>
                </a:lnTo>
                <a:lnTo>
                  <a:pt x="179" y="163"/>
                </a:lnTo>
                <a:close/>
                <a:moveTo>
                  <a:pt x="228" y="163"/>
                </a:moveTo>
                <a:lnTo>
                  <a:pt x="196" y="163"/>
                </a:lnTo>
                <a:lnTo>
                  <a:pt x="196" y="17"/>
                </a:lnTo>
                <a:lnTo>
                  <a:pt x="228" y="17"/>
                </a:lnTo>
                <a:lnTo>
                  <a:pt x="228" y="1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28" y="2498452"/>
            <a:ext cx="945731" cy="171875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7245383" y="1905777"/>
            <a:ext cx="681500" cy="6815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49" name="Freeform 35"/>
          <p:cNvSpPr>
            <a:spLocks noEditPoints="1"/>
          </p:cNvSpPr>
          <p:nvPr/>
        </p:nvSpPr>
        <p:spPr bwMode="auto">
          <a:xfrm>
            <a:off x="7374664" y="2068193"/>
            <a:ext cx="398843" cy="313127"/>
          </a:xfrm>
          <a:custGeom>
            <a:avLst/>
            <a:gdLst>
              <a:gd name="T0" fmla="*/ 306 w 332"/>
              <a:gd name="T1" fmla="*/ 256 h 262"/>
              <a:gd name="T2" fmla="*/ 296 w 332"/>
              <a:gd name="T3" fmla="*/ 262 h 262"/>
              <a:gd name="T4" fmla="*/ 36 w 332"/>
              <a:gd name="T5" fmla="*/ 262 h 262"/>
              <a:gd name="T6" fmla="*/ 26 w 332"/>
              <a:gd name="T7" fmla="*/ 256 h 262"/>
              <a:gd name="T8" fmla="*/ 0 w 332"/>
              <a:gd name="T9" fmla="*/ 167 h 262"/>
              <a:gd name="T10" fmla="*/ 166 w 332"/>
              <a:gd name="T11" fmla="*/ 0 h 262"/>
              <a:gd name="T12" fmla="*/ 332 w 332"/>
              <a:gd name="T13" fmla="*/ 167 h 262"/>
              <a:gd name="T14" fmla="*/ 306 w 332"/>
              <a:gd name="T15" fmla="*/ 256 h 262"/>
              <a:gd name="T16" fmla="*/ 47 w 332"/>
              <a:gd name="T17" fmla="*/ 143 h 262"/>
              <a:gd name="T18" fmla="*/ 24 w 332"/>
              <a:gd name="T19" fmla="*/ 167 h 262"/>
              <a:gd name="T20" fmla="*/ 47 w 332"/>
              <a:gd name="T21" fmla="*/ 190 h 262"/>
              <a:gd name="T22" fmla="*/ 71 w 332"/>
              <a:gd name="T23" fmla="*/ 167 h 262"/>
              <a:gd name="T24" fmla="*/ 47 w 332"/>
              <a:gd name="T25" fmla="*/ 143 h 262"/>
              <a:gd name="T26" fmla="*/ 83 w 332"/>
              <a:gd name="T27" fmla="*/ 60 h 262"/>
              <a:gd name="T28" fmla="*/ 59 w 332"/>
              <a:gd name="T29" fmla="*/ 83 h 262"/>
              <a:gd name="T30" fmla="*/ 83 w 332"/>
              <a:gd name="T31" fmla="*/ 107 h 262"/>
              <a:gd name="T32" fmla="*/ 107 w 332"/>
              <a:gd name="T33" fmla="*/ 83 h 262"/>
              <a:gd name="T34" fmla="*/ 83 w 332"/>
              <a:gd name="T35" fmla="*/ 60 h 262"/>
              <a:gd name="T36" fmla="*/ 205 w 332"/>
              <a:gd name="T37" fmla="*/ 102 h 262"/>
              <a:gd name="T38" fmla="*/ 196 w 332"/>
              <a:gd name="T39" fmla="*/ 87 h 262"/>
              <a:gd name="T40" fmla="*/ 182 w 332"/>
              <a:gd name="T41" fmla="*/ 96 h 262"/>
              <a:gd name="T42" fmla="*/ 163 w 332"/>
              <a:gd name="T43" fmla="*/ 167 h 262"/>
              <a:gd name="T44" fmla="*/ 132 w 332"/>
              <a:gd name="T45" fmla="*/ 193 h 262"/>
              <a:gd name="T46" fmla="*/ 157 w 332"/>
              <a:gd name="T47" fmla="*/ 237 h 262"/>
              <a:gd name="T48" fmla="*/ 201 w 332"/>
              <a:gd name="T49" fmla="*/ 211 h 262"/>
              <a:gd name="T50" fmla="*/ 186 w 332"/>
              <a:gd name="T51" fmla="*/ 173 h 262"/>
              <a:gd name="T52" fmla="*/ 205 w 332"/>
              <a:gd name="T53" fmla="*/ 102 h 262"/>
              <a:gd name="T54" fmla="*/ 166 w 332"/>
              <a:gd name="T55" fmla="*/ 24 h 262"/>
              <a:gd name="T56" fmla="*/ 142 w 332"/>
              <a:gd name="T57" fmla="*/ 48 h 262"/>
              <a:gd name="T58" fmla="*/ 166 w 332"/>
              <a:gd name="T59" fmla="*/ 72 h 262"/>
              <a:gd name="T60" fmla="*/ 190 w 332"/>
              <a:gd name="T61" fmla="*/ 48 h 262"/>
              <a:gd name="T62" fmla="*/ 166 w 332"/>
              <a:gd name="T63" fmla="*/ 24 h 262"/>
              <a:gd name="T64" fmla="*/ 249 w 332"/>
              <a:gd name="T65" fmla="*/ 60 h 262"/>
              <a:gd name="T66" fmla="*/ 225 w 332"/>
              <a:gd name="T67" fmla="*/ 83 h 262"/>
              <a:gd name="T68" fmla="*/ 249 w 332"/>
              <a:gd name="T69" fmla="*/ 107 h 262"/>
              <a:gd name="T70" fmla="*/ 273 w 332"/>
              <a:gd name="T71" fmla="*/ 83 h 262"/>
              <a:gd name="T72" fmla="*/ 249 w 332"/>
              <a:gd name="T73" fmla="*/ 60 h 262"/>
              <a:gd name="T74" fmla="*/ 285 w 332"/>
              <a:gd name="T75" fmla="*/ 143 h 262"/>
              <a:gd name="T76" fmla="*/ 261 w 332"/>
              <a:gd name="T77" fmla="*/ 167 h 262"/>
              <a:gd name="T78" fmla="*/ 285 w 332"/>
              <a:gd name="T79" fmla="*/ 190 h 262"/>
              <a:gd name="T80" fmla="*/ 309 w 332"/>
              <a:gd name="T81" fmla="*/ 167 h 262"/>
              <a:gd name="T82" fmla="*/ 285 w 332"/>
              <a:gd name="T83" fmla="*/ 143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32" h="262">
                <a:moveTo>
                  <a:pt x="306" y="256"/>
                </a:moveTo>
                <a:cubicBezTo>
                  <a:pt x="304" y="259"/>
                  <a:pt x="300" y="262"/>
                  <a:pt x="296" y="262"/>
                </a:cubicBezTo>
                <a:cubicBezTo>
                  <a:pt x="36" y="262"/>
                  <a:pt x="36" y="262"/>
                  <a:pt x="36" y="262"/>
                </a:cubicBezTo>
                <a:cubicBezTo>
                  <a:pt x="32" y="262"/>
                  <a:pt x="28" y="259"/>
                  <a:pt x="26" y="256"/>
                </a:cubicBezTo>
                <a:cubicBezTo>
                  <a:pt x="9" y="229"/>
                  <a:pt x="0" y="198"/>
                  <a:pt x="0" y="167"/>
                </a:cubicBezTo>
                <a:cubicBezTo>
                  <a:pt x="0" y="75"/>
                  <a:pt x="74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198"/>
                  <a:pt x="323" y="229"/>
                  <a:pt x="306" y="256"/>
                </a:cubicBezTo>
                <a:close/>
                <a:moveTo>
                  <a:pt x="47" y="143"/>
                </a:moveTo>
                <a:cubicBezTo>
                  <a:pt x="34" y="143"/>
                  <a:pt x="24" y="153"/>
                  <a:pt x="24" y="167"/>
                </a:cubicBezTo>
                <a:cubicBezTo>
                  <a:pt x="24" y="180"/>
                  <a:pt x="34" y="190"/>
                  <a:pt x="47" y="190"/>
                </a:cubicBezTo>
                <a:cubicBezTo>
                  <a:pt x="61" y="190"/>
                  <a:pt x="71" y="180"/>
                  <a:pt x="71" y="167"/>
                </a:cubicBezTo>
                <a:cubicBezTo>
                  <a:pt x="71" y="153"/>
                  <a:pt x="61" y="143"/>
                  <a:pt x="47" y="143"/>
                </a:cubicBezTo>
                <a:close/>
                <a:moveTo>
                  <a:pt x="83" y="60"/>
                </a:moveTo>
                <a:cubicBezTo>
                  <a:pt x="70" y="60"/>
                  <a:pt x="59" y="70"/>
                  <a:pt x="59" y="83"/>
                </a:cubicBezTo>
                <a:cubicBezTo>
                  <a:pt x="59" y="97"/>
                  <a:pt x="70" y="107"/>
                  <a:pt x="83" y="107"/>
                </a:cubicBezTo>
                <a:cubicBezTo>
                  <a:pt x="96" y="107"/>
                  <a:pt x="107" y="97"/>
                  <a:pt x="107" y="83"/>
                </a:cubicBezTo>
                <a:cubicBezTo>
                  <a:pt x="107" y="70"/>
                  <a:pt x="96" y="60"/>
                  <a:pt x="83" y="60"/>
                </a:cubicBezTo>
                <a:close/>
                <a:moveTo>
                  <a:pt x="205" y="102"/>
                </a:moveTo>
                <a:cubicBezTo>
                  <a:pt x="206" y="95"/>
                  <a:pt x="203" y="89"/>
                  <a:pt x="196" y="87"/>
                </a:cubicBezTo>
                <a:cubicBezTo>
                  <a:pt x="190" y="86"/>
                  <a:pt x="184" y="90"/>
                  <a:pt x="182" y="96"/>
                </a:cubicBezTo>
                <a:cubicBezTo>
                  <a:pt x="163" y="167"/>
                  <a:pt x="163" y="167"/>
                  <a:pt x="163" y="167"/>
                </a:cubicBezTo>
                <a:cubicBezTo>
                  <a:pt x="148" y="168"/>
                  <a:pt x="136" y="178"/>
                  <a:pt x="132" y="193"/>
                </a:cubicBezTo>
                <a:cubicBezTo>
                  <a:pt x="127" y="212"/>
                  <a:pt x="138" y="232"/>
                  <a:pt x="157" y="237"/>
                </a:cubicBezTo>
                <a:cubicBezTo>
                  <a:pt x="176" y="242"/>
                  <a:pt x="196" y="230"/>
                  <a:pt x="201" y="211"/>
                </a:cubicBezTo>
                <a:cubicBezTo>
                  <a:pt x="204" y="196"/>
                  <a:pt x="198" y="181"/>
                  <a:pt x="186" y="173"/>
                </a:cubicBezTo>
                <a:lnTo>
                  <a:pt x="205" y="102"/>
                </a:lnTo>
                <a:close/>
                <a:moveTo>
                  <a:pt x="166" y="24"/>
                </a:moveTo>
                <a:cubicBezTo>
                  <a:pt x="153" y="24"/>
                  <a:pt x="142" y="35"/>
                  <a:pt x="142" y="48"/>
                </a:cubicBezTo>
                <a:cubicBezTo>
                  <a:pt x="142" y="61"/>
                  <a:pt x="153" y="72"/>
                  <a:pt x="166" y="72"/>
                </a:cubicBezTo>
                <a:cubicBezTo>
                  <a:pt x="179" y="72"/>
                  <a:pt x="190" y="61"/>
                  <a:pt x="190" y="48"/>
                </a:cubicBezTo>
                <a:cubicBezTo>
                  <a:pt x="190" y="35"/>
                  <a:pt x="179" y="24"/>
                  <a:pt x="166" y="24"/>
                </a:cubicBezTo>
                <a:close/>
                <a:moveTo>
                  <a:pt x="249" y="60"/>
                </a:moveTo>
                <a:cubicBezTo>
                  <a:pt x="236" y="60"/>
                  <a:pt x="225" y="70"/>
                  <a:pt x="225" y="83"/>
                </a:cubicBezTo>
                <a:cubicBezTo>
                  <a:pt x="225" y="97"/>
                  <a:pt x="236" y="107"/>
                  <a:pt x="249" y="107"/>
                </a:cubicBezTo>
                <a:cubicBezTo>
                  <a:pt x="262" y="107"/>
                  <a:pt x="273" y="97"/>
                  <a:pt x="273" y="83"/>
                </a:cubicBezTo>
                <a:cubicBezTo>
                  <a:pt x="273" y="70"/>
                  <a:pt x="262" y="60"/>
                  <a:pt x="249" y="60"/>
                </a:cubicBezTo>
                <a:close/>
                <a:moveTo>
                  <a:pt x="285" y="143"/>
                </a:moveTo>
                <a:cubicBezTo>
                  <a:pt x="272" y="143"/>
                  <a:pt x="261" y="153"/>
                  <a:pt x="261" y="167"/>
                </a:cubicBezTo>
                <a:cubicBezTo>
                  <a:pt x="261" y="180"/>
                  <a:pt x="272" y="190"/>
                  <a:pt x="285" y="190"/>
                </a:cubicBezTo>
                <a:cubicBezTo>
                  <a:pt x="298" y="190"/>
                  <a:pt x="309" y="180"/>
                  <a:pt x="309" y="167"/>
                </a:cubicBezTo>
                <a:cubicBezTo>
                  <a:pt x="309" y="153"/>
                  <a:pt x="298" y="143"/>
                  <a:pt x="285" y="14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/>
          </a:p>
        </p:txBody>
      </p:sp>
    </p:spTree>
    <p:extLst>
      <p:ext uri="{BB962C8B-B14F-4D97-AF65-F5344CB8AC3E}">
        <p14:creationId xmlns:p14="http://schemas.microsoft.com/office/powerpoint/2010/main" val="10215119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9" grpId="0" animBg="1"/>
      <p:bldP spid="22" grpId="0" animBg="1"/>
      <p:bldP spid="28" grpId="0" animBg="1"/>
      <p:bldP spid="179" grpId="0"/>
      <p:bldP spid="180" grpId="0"/>
      <p:bldP spid="181" grpId="0"/>
      <p:bldP spid="182" grpId="0"/>
      <p:bldP spid="184" grpId="0"/>
      <p:bldP spid="186" grpId="0"/>
      <p:bldP spid="185" grpId="0" animBg="1"/>
      <p:bldP spid="448" grpId="0" animBg="1"/>
      <p:bldP spid="187" grpId="0" animBg="1"/>
      <p:bldP spid="451" grpId="0" animBg="1"/>
      <p:bldP spid="183" grpId="0" animBg="1"/>
      <p:bldP spid="450" grpId="0" animBg="1"/>
      <p:bldP spid="29" grpId="0" animBg="1"/>
      <p:bldP spid="449" grpId="0" animBg="1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C7EDCC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多面向">
    <a:dk1>
      <a:sysClr val="windowText" lastClr="000000"/>
    </a:dk1>
    <a:lt1>
      <a:sysClr val="window" lastClr="C7EDCC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</TotalTime>
  <Words>2058</Words>
  <Application>Microsoft Office PowerPoint</Application>
  <PresentationFormat>寬螢幕</PresentationFormat>
  <Paragraphs>184</Paragraphs>
  <Slides>17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31" baseType="lpstr">
      <vt:lpstr>Arial</vt:lpstr>
      <vt:lpstr>Lato Regular</vt:lpstr>
      <vt:lpstr>Libre Baskerville</vt:lpstr>
      <vt:lpstr>Lato</vt:lpstr>
      <vt:lpstr>Trebuchet MS</vt:lpstr>
      <vt:lpstr>Lato Black</vt:lpstr>
      <vt:lpstr>Arimo</vt:lpstr>
      <vt:lpstr>微軟正黑體</vt:lpstr>
      <vt:lpstr>Roboto</vt:lpstr>
      <vt:lpstr>Lato Light</vt:lpstr>
      <vt:lpstr>Wingdings 3</vt:lpstr>
      <vt:lpstr>ＭＳ Ｐゴシック</vt:lpstr>
      <vt:lpstr>Calibri</vt:lpstr>
      <vt:lpstr>多面向</vt:lpstr>
      <vt:lpstr>專題：台灣大學系統-活動平台 報告及討論會議 簡報</vt:lpstr>
      <vt:lpstr>專題緣起</vt:lpstr>
      <vt:lpstr>專題緣起</vt:lpstr>
      <vt:lpstr>痛點一 解決方法</vt:lpstr>
      <vt:lpstr>PowerPoint 簡報</vt:lpstr>
      <vt:lpstr>痛點二 解決方法</vt:lpstr>
      <vt:lpstr>PowerPoint 簡報</vt:lpstr>
      <vt:lpstr>專案目標</vt:lpstr>
      <vt:lpstr>PowerPoint 簡報</vt:lpstr>
      <vt:lpstr>活動數量</vt:lpstr>
      <vt:lpstr>市場調查結果</vt:lpstr>
      <vt:lpstr>軟硬體選擇</vt:lpstr>
      <vt:lpstr>WBS介紹</vt:lpstr>
      <vt:lpstr>目前進行項目</vt:lpstr>
      <vt:lpstr>未來展望</vt:lpstr>
      <vt:lpstr>商業模式分析</vt:lpstr>
      <vt:lpstr>老師講評、提問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專題：台灣大學系統-活動平台 報告及討論會議 簡報</dc:title>
  <dc:creator>harry chen</dc:creator>
  <cp:lastModifiedBy>harry chen</cp:lastModifiedBy>
  <cp:revision>31</cp:revision>
  <dcterms:created xsi:type="dcterms:W3CDTF">2021-10-03T11:16:06Z</dcterms:created>
  <dcterms:modified xsi:type="dcterms:W3CDTF">2021-12-04T13:08:11Z</dcterms:modified>
</cp:coreProperties>
</file>