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5" r:id="rId2"/>
  </p:sldMasterIdLst>
  <p:notesMasterIdLst>
    <p:notesMasterId r:id="rId17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63" r:id="rId10"/>
    <p:sldId id="264" r:id="rId11"/>
    <p:sldId id="261" r:id="rId12"/>
    <p:sldId id="262" r:id="rId13"/>
    <p:sldId id="260" r:id="rId14"/>
    <p:sldId id="259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9" autoAdjust="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8C626-2FB0-4767-B74B-8758C7C95D4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4174-1420-449A-BC8F-05815374E9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WBS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連結</a:t>
            </a:r>
            <a:r>
              <a:rPr lang="en-US" altLang="zh-TW" sz="120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4174-1420-449A-BC8F-05815374E9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3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4c7232a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spring boot 因為已有豐富</a:t>
            </a:r>
            <a:r>
              <a:rPr lang="zh-TW" dirty="0" smtClean="0"/>
              <a:t>的</a:t>
            </a:r>
            <a:r>
              <a:rPr lang="zh-TW" altLang="en-US" dirty="0" smtClean="0"/>
              <a:t>套件</a:t>
            </a:r>
            <a:r>
              <a:rPr lang="zh-TW" dirty="0" smtClean="0"/>
              <a:t>，</a:t>
            </a:r>
            <a:r>
              <a:rPr lang="zh-TW" altLang="en-US" dirty="0" smtClean="0"/>
              <a:t>適合我們快速開發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 smtClean="0"/>
              <a:t>m</a:t>
            </a:r>
            <a:r>
              <a:rPr lang="zh-TW" dirty="0"/>
              <a:t>ariaDB前身是mySQL，選擇的原因是系統資源比較多、必修學過、而且免費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JAVA行之有年，使用者非常多，業界也很常使用，JAVA是必修，全組員的共同語言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當server</a:t>
            </a:r>
            <a:endParaRPr sz="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資安放面，有待加強，如果等我們時間充裕的話，才會下去研究</a:t>
            </a:r>
            <a:endParaRPr dirty="0"/>
          </a:p>
        </p:txBody>
      </p:sp>
      <p:sp>
        <p:nvSpPr>
          <p:cNvPr id="425" name="Google Shape;425;g104c7232a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8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https://www.figma.com/file/hJDHjx0X1tVmgZdr65Gaux/8_26?node-id=0%3A1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4174-1420-449A-BC8F-05815374E9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72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促進三校發展、交流，促進學術研究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之後可以衍生之應用就可以有很多，有關學生生活圈有關的都可以慢慢加進去，例如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4174-1420-449A-BC8F-05815374E9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6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台大社團數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view-source:https://my.ntu.edu.tw/activities</a:t>
            </a:r>
            <a:r>
              <a:rPr lang="zh-TW" dirty="0" smtClean="0"/>
              <a:t>/clubInfoQuery.aspx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師大社團數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http://activity.sa.ntnu.edu.tw/ezfiles/2/1002/img/99/563828058.pdf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台科社團數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https://www.unews.com.tw/School/Info/20</a:t>
            </a:r>
            <a:endParaRPr dirty="0"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91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fbf9efed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台大人數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TW" dirty="0" smtClean="0"/>
              <a:t>https://zh.wikipedia.org/wiki/%E5%9C%8B%E7%AB%8B%E8%87%BA%E7%81%A3%E5%A4%A7%E5%AD%B8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台科大人數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https://zh.wikipedia.org/wiki/%E5%9C%8B%E7%AB%8B%E8%87%BA%E7%81%A3%E7%A7%91%E6%8A%80%E5%A4%A7%E5%AD%B8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台師大人數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https://zh.wikipedia.org/wiki/%E5%9C%8B%E7%AB%8B%E8%87%BA%E7%81%A3%E5%B8%AB%E7%AF%84%E5%A4%A7%E5%AD%B8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59" name="Google Shape;359;gcfbf9efed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685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大學生常用的軟體</a:t>
            </a:r>
            <a:r>
              <a:rPr lang="en-US" altLang="zh-TW" dirty="0" smtClean="0"/>
              <a:t>PTT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Dcard</a:t>
            </a:r>
            <a:r>
              <a:rPr lang="zh-TW" altLang="en-US" dirty="0" smtClean="0"/>
              <a:t>都是以匿名討論問題為主，無法交友和報名活動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 smtClean="0"/>
              <a:t>問卷可以更加精確，因之前都是傳給親朋好友，之後或許可以展到校外。</a:t>
            </a:r>
            <a:endParaRPr lang="en-US" altLang="zh-TW" dirty="0" smtClean="0"/>
          </a:p>
          <a:p>
            <a:pPr marL="158750" indent="0">
              <a:buNone/>
            </a:pPr>
            <a:endParaRPr lang="en-US" altLang="zh-TW" dirty="0" smtClean="0"/>
          </a:p>
          <a:p>
            <a:pPr marL="158750" indent="0">
              <a:buNone/>
            </a:pPr>
            <a:r>
              <a:rPr lang="zh-TW" altLang="en-US" dirty="0" smtClean="0"/>
              <a:t>可以設計題目，比對該用戶多次填寫資料的一致性，了解該用戶填寫問卷的可信賴度，這將是一個非常寶貴的資源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可以觀察學生壓力狀況，有沒有比歷年高，有的話學校可以多加注意發生甚麼事。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也可以判斷學生學習、社交、壓力等狀況，如果學校改政策，學生的的學習能力有沒有變得更好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在問卷還沒發出去之前，或許就可以使用每位用戶的個性、想法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由先前問卷得知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，來做問卷預測，或許在還沒發出問卷時，就可以先預測結果</a:t>
            </a:r>
            <a:endParaRPr lang="en-US" altLang="zh-TW" dirty="0" smtClean="0"/>
          </a:p>
          <a:p>
            <a:pPr marL="158750" indent="0">
              <a:buNone/>
            </a:pPr>
            <a:r>
              <a:rPr lang="en-US" altLang="zh-TW" dirty="0" smtClean="0"/>
              <a:t>PS:</a:t>
            </a:r>
            <a:r>
              <a:rPr lang="zh-TW" altLang="en-US" dirty="0" smtClean="0"/>
              <a:t>和蝦皮、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一樣，收集顧客先前在網站上所留下的紀錄，推薦商品</a:t>
            </a:r>
            <a:endParaRPr lang="en-US" altLang="zh-TW" dirty="0" smtClean="0"/>
          </a:p>
          <a:p>
            <a:pPr marL="15875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83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5b9ee5f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gf5b9ee5f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143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4292ACA-EECB-EF47-A670-D648584B68A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8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22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06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59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77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6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0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6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1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34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48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56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25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81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10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0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24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55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97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36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95" name="Google Shape;95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19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1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109" name="Google Shape;109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8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369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98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124" name="Google Shape;124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Google Shape;125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770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70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0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4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5FCBE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1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496" y="234888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zh-TW" dirty="0">
                <a:solidFill>
                  <a:srgbClr val="0070C0"/>
                </a:solidFill>
              </a:rPr>
              <a:t>台灣大學系統-活動</a:t>
            </a:r>
            <a:r>
              <a:rPr lang="zh-TW" altLang="zh-TW" dirty="0" smtClean="0">
                <a:solidFill>
                  <a:srgbClr val="0070C0"/>
                </a:solidFill>
              </a:rPr>
              <a:t>平台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zh-TW" altLang="en-US" dirty="0" smtClean="0"/>
              <a:t>專題進度報告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5440" y="5229200"/>
            <a:ext cx="7325237" cy="1322380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 smtClean="0"/>
              <a:t>指導教授：羅乃維教授</a:t>
            </a:r>
            <a:endParaRPr lang="en-US" altLang="zh-TW" sz="2800" b="1" dirty="0" smtClean="0"/>
          </a:p>
          <a:p>
            <a:pPr algn="l"/>
            <a:r>
              <a:rPr lang="zh-TW" altLang="en-US" sz="2800" b="1" dirty="0" smtClean="0"/>
              <a:t>組      員：陳昱嘉</a:t>
            </a:r>
            <a:r>
              <a:rPr lang="zh-TW" altLang="en-US" sz="2800" b="1" dirty="0"/>
              <a:t>、</a:t>
            </a:r>
            <a:r>
              <a:rPr lang="zh-TW" altLang="en-US" sz="2800" b="1" dirty="0" smtClean="0"/>
              <a:t>侯慶隆</a:t>
            </a:r>
            <a:r>
              <a:rPr lang="zh-TW" altLang="en-US" sz="2800" b="1" dirty="0"/>
              <a:t>、</a:t>
            </a:r>
            <a:r>
              <a:rPr lang="zh-TW" altLang="en-US" sz="2800" b="1" dirty="0" smtClean="0"/>
              <a:t>呂嘉皓、蔡博彥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98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9263079" cy="459417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   活動</a:t>
            </a: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平台</a:t>
            </a:r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13716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 提供使用者查詢、報名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活動且交友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468000" indent="0"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數據應用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研發設計活動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參加人數、企業贊助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統計分析學生活動參與的類型、數量，了解市場需求、趨勢，作為取得活動贊助、社團活動設計、學校資源分配的參考依據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3600"/>
            </a:pP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本組之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創新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大數據應用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5555411"/>
            <a:ext cx="460951" cy="923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299" y="5555411"/>
            <a:ext cx="463781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9263079" cy="4594172"/>
          </a:xfrm>
        </p:spPr>
        <p:txBody>
          <a:bodyPr>
            <a:normAutofit/>
          </a:bodyPr>
          <a:lstStyle/>
          <a:p>
            <a:pPr marL="468000" indent="0">
              <a:buNone/>
            </a:pPr>
            <a:r>
              <a:rPr lang="zh-TW" altLang="en-US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問卷平台</a:t>
            </a:r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468000" indent="0"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數據應用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歷年問卷資料庫數據之蒐集、分析、預測模型建立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810900" indent="-342900"/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問卷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者設計之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題目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，可以比對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類似之題目，預測結果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學校可以更加了解學生狀況。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預估歷屆趨勢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問卷質量更精確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3600"/>
            </a:pP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本組之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創新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大數據應用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5555411"/>
            <a:ext cx="460951" cy="923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299" y="5555411"/>
            <a:ext cx="463781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5b9ee5f2c_0_5"/>
          <p:cNvSpPr txBox="1">
            <a:spLocks noGrp="1"/>
          </p:cNvSpPr>
          <p:nvPr>
            <p:ph type="body" idx="1"/>
          </p:nvPr>
        </p:nvSpPr>
        <p:spPr>
          <a:xfrm>
            <a:off x="1080132" y="1706213"/>
            <a:ext cx="8596668" cy="37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台灣大學系統-活動平台APP開發完畢後，我們會做一個市</a:t>
            </a:r>
            <a:r>
              <a:rPr lang="zh-TW" sz="2400" dirty="0" smtClean="0">
                <a:latin typeface="微軟正黑體" pitchFamily="34" charset="-120"/>
                <a:ea typeface="微軟正黑體" pitchFamily="34" charset="-120"/>
              </a:rPr>
              <a:t>調看看</a:t>
            </a: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是否被三校師生(市場)接受，如果調查結果是正面的，我們有以下兩種發展可能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1.商業化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如果能找出獲利模式，將尋求三校或創投注資，進行商業化。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2.公益使用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提供給三校聯盟開發，作為校方資訊應用系統的一部分</a:t>
            </a:r>
            <a:r>
              <a:rPr lang="zh-TW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成功關鍵因素</a:t>
            </a:r>
            <a:endParaRPr lang="en-US" altLang="zh-TW" sz="2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能否獲得校方支持，學生註冊時指定安裝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3600"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未來發展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5555411"/>
            <a:ext cx="460951" cy="9230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299" y="5555411"/>
            <a:ext cx="463781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2D9D799-04BB-BC40-A2A5-234B2B44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b="0" dirty="0"/>
          </a:p>
        </p:txBody>
      </p:sp>
      <p:sp>
        <p:nvSpPr>
          <p:cNvPr id="169" name="Google Shape;165;p17">
            <a:extLst>
              <a:ext uri="{FF2B5EF4-FFF2-40B4-BE49-F238E27FC236}">
                <a16:creationId xmlns="" xmlns:a16="http://schemas.microsoft.com/office/drawing/2014/main" id="{4543EECA-8A83-444A-96D5-807D49595659}"/>
              </a:ext>
            </a:extLst>
          </p:cNvPr>
          <p:cNvSpPr txBox="1"/>
          <p:nvPr/>
        </p:nvSpPr>
        <p:spPr>
          <a:xfrm>
            <a:off x="3062110" y="6448109"/>
            <a:ext cx="8811987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參考來源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： 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Alexander </a:t>
            </a:r>
            <a:r>
              <a:rPr lang="en-US" altLang="zh-TW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Osterwalder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與其團隊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《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獲利世代（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Business Model Generation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》</a:t>
            </a:r>
            <a:endParaRPr sz="16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3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6" y="1091870"/>
            <a:ext cx="8574786" cy="533266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矩形 7"/>
          <p:cNvSpPr/>
          <p:nvPr/>
        </p:nvSpPr>
        <p:spPr>
          <a:xfrm>
            <a:off x="5144903" y="2134559"/>
            <a:ext cx="1444231" cy="2731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幫助三校學生容易的擴大交友圈。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tx1"/>
                </a:solidFill>
              </a:rPr>
              <a:t>幫助三校師生更容易地做問卷調查</a:t>
            </a:r>
            <a:r>
              <a:rPr lang="zh-TW" altLang="en-US" sz="1400" dirty="0"/>
              <a:t>。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FC99C83-B420-1346-AAF3-B55FAC106D66}"/>
              </a:ext>
            </a:extLst>
          </p:cNvPr>
          <p:cNvSpPr/>
          <p:nvPr/>
        </p:nvSpPr>
        <p:spPr>
          <a:xfrm>
            <a:off x="669923" y="233077"/>
            <a:ext cx="10882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商業模式圖</a:t>
            </a:r>
            <a:endParaRPr lang="en-US" altLang="zh-TW" sz="4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8555" y="2134560"/>
            <a:ext cx="1444231" cy="1643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zh-TW" altLang="en-US" sz="1400" dirty="0"/>
              <a:t>三校師生。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7920" y="3968627"/>
            <a:ext cx="1444231" cy="1328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1.IG</a:t>
            </a:r>
          </a:p>
          <a:p>
            <a:r>
              <a:rPr lang="en-US" altLang="zh-TW" sz="1400" dirty="0" smtClean="0"/>
              <a:t>2.FB</a:t>
            </a:r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三校專屬</a:t>
            </a:r>
            <a:r>
              <a:rPr lang="en-US" altLang="zh-TW" sz="1400" dirty="0" smtClean="0"/>
              <a:t>APP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4.</a:t>
            </a:r>
            <a:r>
              <a:rPr lang="zh-TW" altLang="en-US" sz="1400" dirty="0" smtClean="0">
                <a:solidFill>
                  <a:schemeClr val="tx1"/>
                </a:solidFill>
              </a:rPr>
              <a:t>學校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7919" y="1992914"/>
            <a:ext cx="1444231" cy="1422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1400" dirty="0" smtClean="0"/>
              <a:t>會員制</a:t>
            </a:r>
            <a:endParaRPr lang="en-US" altLang="zh-TW" sz="1400" dirty="0" smtClean="0"/>
          </a:p>
          <a:p>
            <a:r>
              <a:rPr lang="zh-TW" altLang="en-US" sz="1400" dirty="0" smtClean="0"/>
              <a:t>提供</a:t>
            </a:r>
            <a:r>
              <a:rPr lang="zh-TW" altLang="en-US" sz="1400" dirty="0"/>
              <a:t>已整合之資訊</a:t>
            </a:r>
          </a:p>
          <a:p>
            <a:r>
              <a:rPr lang="en-US" altLang="zh-TW" sz="1400" dirty="0"/>
              <a:t>(</a:t>
            </a:r>
            <a:r>
              <a:rPr lang="zh-TW" altLang="en-US" sz="1400" dirty="0" smtClean="0"/>
              <a:t>活動、</a:t>
            </a:r>
            <a:r>
              <a:rPr lang="zh-TW" altLang="en-US" sz="1400" dirty="0"/>
              <a:t>抽獎、試用、問卷、媒合</a:t>
            </a:r>
            <a:r>
              <a:rPr lang="en-US" altLang="zh-TW" sz="1400" dirty="0"/>
              <a:t>)</a:t>
            </a:r>
            <a:endParaRPr lang="zh-TW" altLang="en-US" sz="1400" dirty="0"/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95052" y="5674708"/>
            <a:ext cx="3865214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zh-TW" altLang="en-US" sz="1400" dirty="0"/>
              <a:t>廣告收入、企業贊助、學校資金、合作傭金，手續費。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95631" y="4031917"/>
            <a:ext cx="1444231" cy="1464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人脈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技術</a:t>
            </a:r>
            <a:r>
              <a:rPr lang="zh-TW" altLang="en-US" sz="1400" dirty="0"/>
              <a:t>、</a:t>
            </a:r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人力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  <a:r>
              <a:rPr lang="zh-TW" altLang="en-US" sz="1400" dirty="0" smtClean="0"/>
              <a:t>設備</a:t>
            </a:r>
            <a:endParaRPr lang="en-US" altLang="zh-TW" sz="1400" dirty="0" smtClean="0"/>
          </a:p>
          <a:p>
            <a:r>
              <a:rPr lang="en-US" altLang="zh-TW" sz="1400" dirty="0" smtClean="0"/>
              <a:t>5.</a:t>
            </a:r>
            <a:r>
              <a:rPr lang="zh-TW" altLang="en-US" sz="1400" dirty="0"/>
              <a:t>財務</a:t>
            </a:r>
            <a:endParaRPr lang="en-US" altLang="zh-TW" sz="1400" dirty="0"/>
          </a:p>
          <a:p>
            <a:endParaRPr lang="zh-TW" altLang="en-US" sz="1400" dirty="0"/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en-US" altLang="zh-TW" sz="1400" dirty="0">
              <a:solidFill>
                <a:srgbClr val="0432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12292" y="2077477"/>
            <a:ext cx="1444231" cy="1422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市場調查</a:t>
            </a:r>
            <a:endParaRPr lang="en-US" altLang="zh-TW" sz="1400" dirty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系統分析</a:t>
            </a:r>
            <a:r>
              <a:rPr lang="zh-TW" altLang="en-US" sz="1400" dirty="0"/>
              <a:t>與</a:t>
            </a:r>
            <a:r>
              <a:rPr lang="zh-TW" altLang="en-US" sz="1400" dirty="0" smtClean="0"/>
              <a:t>設計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開發</a:t>
            </a:r>
            <a:r>
              <a:rPr lang="zh-TW" altLang="en-US" sz="1400"/>
              <a:t>、</a:t>
            </a:r>
            <a:r>
              <a:rPr lang="zh-TW" altLang="en-US" sz="1400" smtClean="0"/>
              <a:t>上架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  <a:r>
              <a:rPr lang="zh-TW" altLang="en-US" sz="1400" dirty="0" smtClean="0"/>
              <a:t>募資，廣告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3455" y="2143399"/>
            <a:ext cx="1444231" cy="2039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三</a:t>
            </a:r>
            <a:r>
              <a:rPr lang="zh-TW" altLang="en-US" sz="1400" dirty="0"/>
              <a:t>校校長、行政</a:t>
            </a:r>
            <a:r>
              <a:rPr lang="zh-TW" altLang="en-US" sz="1400" dirty="0" smtClean="0"/>
              <a:t>人員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外包商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客戶</a:t>
            </a:r>
            <a:endParaRPr lang="zh-TW" altLang="en-US" sz="1400" dirty="0"/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4.</a:t>
            </a:r>
            <a:r>
              <a:rPr lang="zh-TW" altLang="en-US" sz="1400" dirty="0" smtClean="0">
                <a:solidFill>
                  <a:schemeClr val="tx1"/>
                </a:solidFill>
              </a:rPr>
              <a:t>業界</a:t>
            </a:r>
            <a:r>
              <a:rPr lang="zh-TW" altLang="en-US" sz="1400" dirty="0">
                <a:solidFill>
                  <a:schemeClr val="tx1"/>
                </a:solidFill>
              </a:rPr>
              <a:t>募資之</a:t>
            </a:r>
            <a:r>
              <a:rPr lang="zh-TW" altLang="en-US" sz="1400" dirty="0" smtClean="0">
                <a:solidFill>
                  <a:schemeClr val="tx1"/>
                </a:solidFill>
              </a:rPr>
              <a:t>公司</a:t>
            </a:r>
            <a:endParaRPr lang="zh-TW" altLang="en-US" sz="1400" dirty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5.</a:t>
            </a:r>
            <a:r>
              <a:rPr lang="zh-TW" altLang="en-US" sz="1400" dirty="0" smtClean="0">
                <a:solidFill>
                  <a:schemeClr val="tx1"/>
                </a:solidFill>
              </a:rPr>
              <a:t>系</a:t>
            </a:r>
            <a:r>
              <a:rPr lang="zh-TW" altLang="en-US" sz="1400" dirty="0">
                <a:solidFill>
                  <a:schemeClr val="tx1"/>
                </a:solidFill>
              </a:rPr>
              <a:t>學會、社團</a:t>
            </a:r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en-US" altLang="zh-TW" sz="1400" dirty="0" smtClean="0">
              <a:solidFill>
                <a:srgbClr val="0432FF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8648" y="5674708"/>
            <a:ext cx="5079236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1400" b="1" dirty="0"/>
              <a:t>成本結構</a:t>
            </a:r>
            <a:endParaRPr lang="zh-TW" altLang="en-US" sz="1400" dirty="0"/>
          </a:p>
          <a:p>
            <a:r>
              <a:rPr lang="zh-TW" altLang="en-US" sz="1400" dirty="0"/>
              <a:t>人力、機器設備、授權費、辦公室</a:t>
            </a:r>
            <a:r>
              <a:rPr lang="zh-TW" altLang="en-US" sz="1400" dirty="0" smtClean="0"/>
              <a:t>費用、</a:t>
            </a:r>
            <a:r>
              <a:rPr lang="zh-TW" altLang="en-US" sz="1400" dirty="0"/>
              <a:t>社交費用、維護</a:t>
            </a:r>
            <a:r>
              <a:rPr lang="zh-TW" altLang="en-US" sz="1400" dirty="0" smtClean="0"/>
              <a:t>成本</a:t>
            </a:r>
            <a:endParaRPr lang="zh-TW" altLang="en-US" sz="1400" dirty="0"/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zh-TW" altLang="en-US" sz="1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BEBEB"/>
              </a:buClr>
              <a:buSzPts val="3600"/>
            </a:pPr>
            <a:r>
              <a:rPr lang="zh-TW" altLang="en-US" b="1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開發</a:t>
            </a:r>
            <a:r>
              <a:rPr lang="zh-TW" altLang="en-US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方法、</a:t>
            </a:r>
            <a:r>
              <a:rPr lang="zh-TW" altLang="zh-TW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軟硬</a:t>
            </a:r>
            <a:r>
              <a:rPr lang="zh-TW" altLang="zh-TW" b="1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體選擇</a:t>
            </a:r>
            <a:endParaRPr lang="zh-TW" altLang="en-US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Google Shape;428;g104c7232a69_0_0"/>
          <p:cNvGraphicFramePr/>
          <p:nvPr>
            <p:extLst>
              <p:ext uri="{D42A27DB-BD31-4B8C-83A1-F6EECF244321}">
                <p14:modId xmlns:p14="http://schemas.microsoft.com/office/powerpoint/2010/main" val="1514261003"/>
              </p:ext>
            </p:extLst>
          </p:nvPr>
        </p:nvGraphicFramePr>
        <p:xfrm>
          <a:off x="1343472" y="3855448"/>
          <a:ext cx="7419367" cy="2377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39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81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1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3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開發程式語言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前端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Java(Android Studio)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後端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Java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lang="zh-TW" sz="1800" dirty="0"/>
                        <a:t>(spring boot)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4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測試</a:t>
                      </a:r>
                      <a:r>
                        <a:rPr lang="zh-TW" altLang="en-US" sz="1800" dirty="0" smtClean="0"/>
                        <a:t>監控環境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後端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altLang="zh-TW" sz="1800" dirty="0"/>
                        <a:t>P</a:t>
                      </a:r>
                      <a:r>
                        <a:rPr lang="zh-TW" sz="1800" dirty="0"/>
                        <a:t>ostman</a:t>
                      </a:r>
                      <a:r>
                        <a:rPr lang="en-US" altLang="zh-TW" sz="1800" dirty="0"/>
                        <a:t>/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dirty="0"/>
                        <a:t>MySQL workbench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前端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內建</a:t>
                      </a:r>
                      <a:r>
                        <a:rPr lang="en-US" altLang="zh-TW" sz="1800" dirty="0"/>
                        <a:t>VM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個人智慧型手機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238374975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33317"/>
              </p:ext>
            </p:extLst>
          </p:nvPr>
        </p:nvGraphicFramePr>
        <p:xfrm>
          <a:off x="1343472" y="2276872"/>
          <a:ext cx="5345850" cy="9143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4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開發方法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瀑布式開發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資料庫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MariaDB</a:t>
                      </a:r>
                      <a:endParaRPr lang="en-US" altLang="zh-TW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000" dirty="0" smtClean="0">
                <a:solidFill>
                  <a:srgbClr val="0070C0"/>
                </a:solidFill>
              </a:rPr>
              <a:t>台灣大學</a:t>
            </a:r>
            <a:r>
              <a:rPr lang="zh-TW" altLang="zh-TW" sz="3000" dirty="0">
                <a:solidFill>
                  <a:srgbClr val="0070C0"/>
                </a:solidFill>
              </a:rPr>
              <a:t>系統-活動</a:t>
            </a:r>
            <a:r>
              <a:rPr lang="zh-TW" altLang="zh-TW" sz="3000" dirty="0" smtClean="0">
                <a:solidFill>
                  <a:srgbClr val="0070C0"/>
                </a:solidFill>
              </a:rPr>
              <a:t>平台</a:t>
            </a:r>
            <a:r>
              <a:rPr lang="en-US" altLang="zh-TW" sz="3000" dirty="0" smtClean="0">
                <a:solidFill>
                  <a:srgbClr val="0070C0"/>
                </a:solidFill>
              </a:rPr>
              <a:t>App </a:t>
            </a:r>
            <a:r>
              <a:rPr lang="zh-TW" altLang="en-US" sz="3000" dirty="0" smtClean="0">
                <a:solidFill>
                  <a:srgbClr val="0070C0"/>
                </a:solidFill>
              </a:rPr>
              <a:t>設計進度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r>
              <a:rPr lang="en-US" altLang="zh-TW" sz="3000" dirty="0" smtClean="0">
                <a:solidFill>
                  <a:srgbClr val="0070C0"/>
                </a:solidFill>
              </a:rPr>
              <a:t>APP</a:t>
            </a:r>
            <a:r>
              <a:rPr lang="zh-TW" altLang="en-US" sz="3000" dirty="0" smtClean="0">
                <a:solidFill>
                  <a:srgbClr val="0070C0"/>
                </a:solidFill>
              </a:rPr>
              <a:t>功能展示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342900" lvl="1" indent="-342900"/>
            <a:r>
              <a:rPr lang="zh-TW" altLang="en-US" sz="3000" dirty="0" smtClean="0">
                <a:solidFill>
                  <a:srgbClr val="0070C0"/>
                </a:solidFill>
              </a:rPr>
              <a:t>問題討</a:t>
            </a:r>
            <a:r>
              <a:rPr lang="zh-TW" altLang="en-US" sz="3000" dirty="0">
                <a:solidFill>
                  <a:srgbClr val="0070C0"/>
                </a:solidFill>
              </a:rPr>
              <a:t>論</a:t>
            </a:r>
            <a:endParaRPr lang="en-US" altLang="zh-TW" sz="3000" dirty="0">
              <a:solidFill>
                <a:srgbClr val="0070C0"/>
              </a:solidFill>
            </a:endParaRPr>
          </a:p>
          <a:p>
            <a:pPr marL="342900" lvl="1" indent="-342900"/>
            <a:r>
              <a:rPr lang="zh-TW" altLang="en-US" sz="3000" dirty="0">
                <a:solidFill>
                  <a:srgbClr val="0070C0"/>
                </a:solidFill>
              </a:rPr>
              <a:t>老師講評、</a:t>
            </a:r>
            <a:r>
              <a:rPr lang="zh-TW" altLang="en-US" sz="3000" dirty="0" smtClean="0">
                <a:solidFill>
                  <a:srgbClr val="0070C0"/>
                </a:solidFill>
              </a:rPr>
              <a:t>指示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342900" lvl="1" indent="-342900"/>
            <a:r>
              <a:rPr lang="zh-TW" altLang="en-US" sz="3000" dirty="0">
                <a:solidFill>
                  <a:srgbClr val="0070C0"/>
                </a:solidFill>
              </a:rPr>
              <a:t>附件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80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70C0"/>
                </a:solidFill>
              </a:rPr>
              <a:t>台灣大學系統-活動平台</a:t>
            </a:r>
            <a:r>
              <a:rPr lang="en-US" altLang="zh-TW" dirty="0">
                <a:solidFill>
                  <a:srgbClr val="0070C0"/>
                </a:solidFill>
              </a:rPr>
              <a:t>App </a:t>
            </a:r>
            <a:r>
              <a:rPr lang="zh-TW" altLang="en-US" dirty="0" smtClean="0">
                <a:solidFill>
                  <a:srgbClr val="0070C0"/>
                </a:solidFill>
              </a:rPr>
              <a:t>設計進</a:t>
            </a:r>
            <a:r>
              <a:rPr lang="zh-TW" altLang="en-US" dirty="0">
                <a:solidFill>
                  <a:srgbClr val="0070C0"/>
                </a:solidFill>
              </a:rPr>
              <a:t>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2000" dirty="0" smtClean="0"/>
              <a:t>首頁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個人頁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活動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問卷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抽獎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聊天室、通知 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未完</a:t>
            </a:r>
            <a:r>
              <a:rPr lang="zh-TW" altLang="en-US" sz="2000" dirty="0" smtClean="0">
                <a:solidFill>
                  <a:srgbClr val="FF0000"/>
                </a:solidFill>
              </a:rPr>
              <a:t>成，暫不開發</a:t>
            </a:r>
            <a:r>
              <a:rPr lang="en-US" altLang="zh-TW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 smtClean="0"/>
              <a:t>測試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進行中</a:t>
            </a:r>
            <a:r>
              <a:rPr lang="en-US" altLang="zh-TW" sz="2000" dirty="0" smtClean="0"/>
              <a:t>)</a:t>
            </a:r>
          </a:p>
          <a:p>
            <a:pPr>
              <a:buFont typeface="+mj-lt"/>
              <a:buAutoNum type="arabicPeriod"/>
            </a:pPr>
            <a:endParaRPr lang="en-US" altLang="zh-TW" sz="2000" dirty="0" smtClean="0"/>
          </a:p>
          <a:p>
            <a:pPr>
              <a:buFont typeface="+mj-lt"/>
              <a:buAutoNum type="arabicPeriod"/>
            </a:pP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7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 功能展示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手機頁面操作展示</a:t>
            </a:r>
            <a:endParaRPr lang="en-US" altLang="zh-TW" sz="2000" dirty="0" smtClean="0"/>
          </a:p>
          <a:p>
            <a:r>
              <a:rPr lang="zh-TW" altLang="en-US" sz="2000" dirty="0" smtClean="0"/>
              <a:t>會員註冊</a:t>
            </a:r>
            <a:endParaRPr lang="en-US" altLang="zh-TW" sz="2000" dirty="0" smtClean="0"/>
          </a:p>
          <a:p>
            <a:r>
              <a:rPr lang="zh-TW" altLang="en-US" sz="2000" dirty="0" smtClean="0"/>
              <a:t>新增、刪除好友</a:t>
            </a:r>
            <a:endParaRPr lang="en-US" altLang="zh-TW" sz="2000" dirty="0" smtClean="0"/>
          </a:p>
          <a:p>
            <a:r>
              <a:rPr lang="zh-TW" altLang="en-US" sz="2000" smtClean="0"/>
              <a:t>活動</a:t>
            </a:r>
            <a:r>
              <a:rPr lang="zh-TW" altLang="en-US" sz="2000" dirty="0" smtClean="0"/>
              <a:t>發布、報名</a:t>
            </a:r>
            <a:endParaRPr lang="en-US" altLang="zh-TW" sz="2000" dirty="0" smtClean="0"/>
          </a:p>
          <a:p>
            <a:r>
              <a:rPr lang="zh-TW" altLang="en-US" sz="2000" dirty="0" smtClean="0"/>
              <a:t>問卷發布、填寫</a:t>
            </a:r>
            <a:endParaRPr lang="en-US" altLang="zh-TW" sz="2000" dirty="0" smtClean="0"/>
          </a:p>
          <a:p>
            <a:r>
              <a:rPr lang="zh-TW" altLang="en-US" sz="2000" dirty="0"/>
              <a:t>抽</a:t>
            </a:r>
            <a:r>
              <a:rPr lang="zh-TW" altLang="en-US" sz="2000" dirty="0" smtClean="0"/>
              <a:t>獎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14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883162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系統功能是否需要調整</a:t>
            </a:r>
            <a:r>
              <a:rPr lang="en-US" altLang="zh-TW" sz="2000" dirty="0" smtClean="0"/>
              <a:t>?</a:t>
            </a:r>
          </a:p>
          <a:p>
            <a:r>
              <a:rPr lang="zh-TW" altLang="en-US" sz="2000" dirty="0" smtClean="0"/>
              <a:t>期末報告內容重點、呈現方式及注意事項</a:t>
            </a:r>
            <a:endParaRPr lang="en-US" altLang="zh-TW" sz="2000" dirty="0" smtClean="0"/>
          </a:p>
          <a:p>
            <a:r>
              <a:rPr lang="zh-TW" altLang="en-US" sz="2000" dirty="0" smtClean="0"/>
              <a:t>本專案未來發展的潛力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參考附件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後續商業化可行性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爭取校方支持、三校聯盟基金會、學校創新育成中心</a:t>
            </a:r>
            <a:r>
              <a:rPr lang="en-US" altLang="zh-TW" sz="2000" dirty="0" smtClean="0"/>
              <a:t>…)</a:t>
            </a:r>
          </a:p>
          <a:p>
            <a:pPr lvl="1"/>
            <a:r>
              <a:rPr lang="zh-TW" altLang="en-US" dirty="0" smtClean="0"/>
              <a:t>此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之功能，確實可以解決三校的痛點，拓展三校交友圈、並且可以促進三校學術研究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困難點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取得三校校方支持及推廣同學使用，需要更嚴謹的開發設計，以及導入大數據分析相關的技術及資源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89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432" y="2996952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/>
              <a:t>老師講評、指示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1080000" y="60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Trebuchet MS"/>
              <a:buNone/>
            </a:pPr>
            <a:r>
              <a:rPr 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預估專案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成效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滿足市場需求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Trebuchet M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潛在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上架數量、學生參與人次)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74" name="Google Shape;274;p19"/>
          <p:cNvGraphicFramePr/>
          <p:nvPr>
            <p:extLst>
              <p:ext uri="{D42A27DB-BD31-4B8C-83A1-F6EECF244321}">
                <p14:modId xmlns:p14="http://schemas.microsoft.com/office/powerpoint/2010/main" val="2422519397"/>
              </p:ext>
            </p:extLst>
          </p:nvPr>
        </p:nvGraphicFramePr>
        <p:xfrm>
          <a:off x="1080000" y="2303650"/>
          <a:ext cx="8697000" cy="3302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9400"/>
                <a:gridCol w="1739400"/>
                <a:gridCol w="1739400"/>
                <a:gridCol w="1739400"/>
                <a:gridCol w="1739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台大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台科大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台師大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合計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 b="1">
                          <a:solidFill>
                            <a:schemeClr val="dk2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社團數</a:t>
                      </a:r>
                      <a:endParaRPr sz="1800" b="1">
                        <a:solidFill>
                          <a:schemeClr val="dk2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 b="1">
                          <a:solidFill>
                            <a:schemeClr val="dk2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(含系學會)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362個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88個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165個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活躍度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預估一學期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舉辦活動數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2896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362</a:t>
                      </a:r>
                      <a:r>
                        <a:rPr lang="zh-TW" sz="1600" dirty="0">
                          <a:latin typeface="微軟正黑體" pitchFamily="34" charset="-120"/>
                          <a:ea typeface="微軟正黑體" pitchFamily="34" charset="-120"/>
                        </a:rPr>
                        <a:t>*50%*16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周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704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</a:t>
                      </a:r>
                      <a:r>
                        <a:rPr lang="zh-TW" sz="1600" dirty="0">
                          <a:latin typeface="微軟正黑體" pitchFamily="34" charset="-120"/>
                          <a:ea typeface="微軟正黑體" pitchFamily="34" charset="-120"/>
                        </a:rPr>
                        <a:t>*50%*16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周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1320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165</a:t>
                      </a:r>
                      <a:r>
                        <a:rPr lang="zh-TW" sz="1600" dirty="0">
                          <a:latin typeface="微軟正黑體" pitchFamily="34" charset="-120"/>
                          <a:ea typeface="微軟正黑體" pitchFamily="34" charset="-120"/>
                        </a:rPr>
                        <a:t>*50%*16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周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492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活動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每個活動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參加人數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50人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25人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25人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合計數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14.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48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w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1.76w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3.28w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latin typeface="微軟正黑體" pitchFamily="34" charset="-120"/>
                          <a:ea typeface="微軟正黑體" pitchFamily="34" charset="-120"/>
                        </a:rPr>
                        <a:t>19.52w</a:t>
                      </a:r>
                      <a:endParaRPr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5" name="Google Shape;275;p19"/>
          <p:cNvSpPr txBox="1"/>
          <p:nvPr/>
        </p:nvSpPr>
        <p:spPr>
          <a:xfrm>
            <a:off x="1080000" y="5927150"/>
            <a:ext cx="95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PS:活躍度=每周會舉辦活動的社團數/總社團數</a:t>
            </a:r>
            <a:endParaRPr sz="180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8513864" y="1869699"/>
            <a:ext cx="147056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單位:</a:t>
            </a:r>
            <a:r>
              <a:rPr lang="zh-TW" b="1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學期</a:t>
            </a:r>
            <a:endParaRPr b="1" dirty="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3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fbf9efede_4_0"/>
          <p:cNvSpPr txBox="1">
            <a:spLocks noGrp="1"/>
          </p:cNvSpPr>
          <p:nvPr>
            <p:ph type="title"/>
          </p:nvPr>
        </p:nvSpPr>
        <p:spPr>
          <a:xfrm>
            <a:off x="1080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預估專案成效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滿足潛在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問卷數量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需求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2" name="Google Shape;362;gcfbf9efede_4_0"/>
          <p:cNvGraphicFramePr/>
          <p:nvPr>
            <p:extLst>
              <p:ext uri="{D42A27DB-BD31-4B8C-83A1-F6EECF244321}">
                <p14:modId xmlns:p14="http://schemas.microsoft.com/office/powerpoint/2010/main" val="1271884923"/>
              </p:ext>
            </p:extLst>
          </p:nvPr>
        </p:nvGraphicFramePr>
        <p:xfrm>
          <a:off x="1086025" y="1799319"/>
          <a:ext cx="7772375" cy="2021900"/>
        </p:xfrm>
        <a:graphic>
          <a:graphicData uri="http://schemas.openxmlformats.org/drawingml/2006/table">
            <a:tbl>
              <a:tblPr firstRow="1" bandRow="1"/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台科</a:t>
                      </a:r>
                      <a:r>
                        <a:rPr lang="zh-TW" sz="1800" b="1" u="none" strike="noStrike" kern="1200" cap="none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</a:t>
                      </a:r>
                      <a:r>
                        <a:rPr lang="zh-TW" sz="1800" b="1" u="none" strike="noStrike" kern="1200" cap="none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師大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合計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碩士人數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201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194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477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28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872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活躍度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 dirty="0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預估問卷數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810個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259個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387個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r>
                        <a:rPr lang="en-US" altLang="zh-TW" sz="1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444</a:t>
                      </a:r>
                      <a:r>
                        <a:rPr lang="zh-TW" sz="1800" b="1" dirty="0"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endParaRPr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363" name="Google Shape;363;gcfbf9efede_4_0"/>
          <p:cNvGraphicFramePr/>
          <p:nvPr>
            <p:extLst>
              <p:ext uri="{D42A27DB-BD31-4B8C-83A1-F6EECF244321}">
                <p14:modId xmlns:p14="http://schemas.microsoft.com/office/powerpoint/2010/main" val="3320366433"/>
              </p:ext>
            </p:extLst>
          </p:nvPr>
        </p:nvGraphicFramePr>
        <p:xfrm>
          <a:off x="1080000" y="4140719"/>
          <a:ext cx="7772375" cy="2021900"/>
        </p:xfrm>
        <a:graphic>
          <a:graphicData uri="http://schemas.openxmlformats.org/drawingml/2006/table">
            <a:tbl>
              <a:tblPr firstRow="1" bandRow="1"/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台科大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台師大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合計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/>
                        <a:t>學士人數</a:t>
                      </a: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16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773</a:t>
                      </a:r>
                      <a:r>
                        <a:rPr lang="zh-TW" sz="1800" dirty="0"/>
                        <a:t>人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5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361</a:t>
                      </a:r>
                      <a:r>
                        <a:rPr lang="zh-TW" sz="1800" dirty="0"/>
                        <a:t>人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8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173</a:t>
                      </a:r>
                      <a:r>
                        <a:rPr lang="zh-TW" sz="1800" dirty="0"/>
                        <a:t>人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30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307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活躍度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1%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1%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1%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1%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預估問卷數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167個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54個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82個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/>
                        <a:t>303個</a:t>
                      </a:r>
                      <a:endParaRPr sz="1800" b="1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364" name="Google Shape;364;gcfbf9efede_4_0"/>
          <p:cNvSpPr txBox="1"/>
          <p:nvPr/>
        </p:nvSpPr>
        <p:spPr>
          <a:xfrm>
            <a:off x="7752184" y="1330386"/>
            <a:ext cx="129614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單位:學期</a:t>
            </a:r>
            <a:endParaRPr b="1" dirty="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  <p:sp>
        <p:nvSpPr>
          <p:cNvPr id="6" name="Google Shape;275;p19"/>
          <p:cNvSpPr txBox="1"/>
          <p:nvPr/>
        </p:nvSpPr>
        <p:spPr>
          <a:xfrm>
            <a:off x="893187" y="6357238"/>
            <a:ext cx="95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PS:活躍度=</a:t>
            </a:r>
            <a:r>
              <a:rPr lang="zh-TW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每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學期有問卷發放需求人</a:t>
            </a:r>
            <a:r>
              <a:rPr lang="zh-TW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數/總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人</a:t>
            </a:r>
            <a:r>
              <a:rPr lang="zh-TW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數</a:t>
            </a:r>
            <a:endParaRPr sz="1800" dirty="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812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C7EDCC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多面向">
  <a:themeElements>
    <a:clrScheme name="多面向">
      <a:dk1>
        <a:srgbClr val="000000"/>
      </a:dk1>
      <a:lt1>
        <a:srgbClr val="C7EDCC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1415</TotalTime>
  <Words>1348</Words>
  <Application>Microsoft Office PowerPoint</Application>
  <PresentationFormat>寬螢幕</PresentationFormat>
  <Paragraphs>229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9" baseType="lpstr">
      <vt:lpstr>Noto Sans Symbols</vt:lpstr>
      <vt:lpstr>Source Sans Pro</vt:lpstr>
      <vt:lpstr>华文新魏</vt:lpstr>
      <vt:lpstr>微軟正黑體</vt:lpstr>
      <vt:lpstr>微軟正黑體</vt:lpstr>
      <vt:lpstr>新細明體</vt:lpstr>
      <vt:lpstr>新細明體</vt:lpstr>
      <vt:lpstr>Arial</vt:lpstr>
      <vt:lpstr>Calibri</vt:lpstr>
      <vt:lpstr>Libre Baskerville</vt:lpstr>
      <vt:lpstr>Times New Roman</vt:lpstr>
      <vt:lpstr>Trebuchet MS</vt:lpstr>
      <vt:lpstr>Wingdings 3</vt:lpstr>
      <vt:lpstr>多面向</vt:lpstr>
      <vt:lpstr>1_多面向</vt:lpstr>
      <vt:lpstr>台灣大學系統-活動平台 專題進度報告</vt:lpstr>
      <vt:lpstr>報告大綱</vt:lpstr>
      <vt:lpstr>台灣大學系統-活動平台App 設計進度</vt:lpstr>
      <vt:lpstr>APP 功能展示</vt:lpstr>
      <vt:lpstr>討論</vt:lpstr>
      <vt:lpstr>老師講評、指示</vt:lpstr>
      <vt:lpstr>附件</vt:lpstr>
      <vt:lpstr>預估專案成效-滿足市場需求 (潛在活動上架數量、學生參與人次)</vt:lpstr>
      <vt:lpstr>預估專案成效-滿足潛在問卷數量需求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專題：台灣大學系統-活動平台 討論會議 簡報</dc:title>
  <dc:creator>harry chen</dc:creator>
  <cp:lastModifiedBy>harry chen</cp:lastModifiedBy>
  <cp:revision>35</cp:revision>
  <dcterms:created xsi:type="dcterms:W3CDTF">2021-10-03T11:16:06Z</dcterms:created>
  <dcterms:modified xsi:type="dcterms:W3CDTF">2022-03-25T15:13:42Z</dcterms:modified>
</cp:coreProperties>
</file>