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BC65-9401-41C2-B375-581B053A112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B6FF4F7-63B3-4979-9E6C-ABE2105B834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10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BC65-9401-41C2-B375-581B053A112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F4F7-63B3-4979-9E6C-ABE2105B834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55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BC65-9401-41C2-B375-581B053A112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F4F7-63B3-4979-9E6C-ABE2105B834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83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BC65-9401-41C2-B375-581B053A112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F4F7-63B3-4979-9E6C-ABE2105B834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7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BC65-9401-41C2-B375-581B053A112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F4F7-63B3-4979-9E6C-ABE2105B834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87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BC65-9401-41C2-B375-581B053A112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F4F7-63B3-4979-9E6C-ABE2105B834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31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BC65-9401-41C2-B375-581B053A112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F4F7-63B3-4979-9E6C-ABE2105B834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49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BC65-9401-41C2-B375-581B053A112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F4F7-63B3-4979-9E6C-ABE2105B834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44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BC65-9401-41C2-B375-581B053A112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F4F7-63B3-4979-9E6C-ABE2105B8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1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BC65-9401-41C2-B375-581B053A112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F4F7-63B3-4979-9E6C-ABE2105B834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8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E31BC65-9401-41C2-B375-581B053A112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F4F7-63B3-4979-9E6C-ABE2105B834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4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1BC65-9401-41C2-B375-581B053A112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B6FF4F7-63B3-4979-9E6C-ABE2105B834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47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png"/><Relationship Id="rId1" Type="http://schemas.openxmlformats.org/officeDocument/2006/relationships/tags" Target="../tags/tag8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9CF4DF-6330-48EA-8414-8F07F7B12754}"/>
              </a:ext>
            </a:extLst>
          </p:cNvPr>
          <p:cNvSpPr/>
          <p:nvPr/>
        </p:nvSpPr>
        <p:spPr>
          <a:xfrm>
            <a:off x="4885476" y="2745662"/>
            <a:ext cx="24210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SCRUM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6234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99"/>
    </mc:Choice>
    <mc:Fallback>
      <p:transition spd="slow" advTm="38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8BE6D-3388-4B0B-A605-8CB46969C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ES" b="1" i="0" dirty="0">
                <a:solidFill>
                  <a:srgbClr val="0E47A1"/>
                </a:solidFill>
                <a:effectLst/>
                <a:latin typeface="OpenSans"/>
              </a:rPr>
              <a:t>Dentro del marco de trabajo de SCRUM, se encuentran los siguientes componentes: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b="1" i="0" dirty="0">
                <a:solidFill>
                  <a:srgbClr val="0E47A1"/>
                </a:solidFill>
                <a:effectLst/>
                <a:latin typeface="OpenSans"/>
              </a:rPr>
              <a:t>Roles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b="1" i="0" dirty="0">
                <a:solidFill>
                  <a:srgbClr val="0E47A1"/>
                </a:solidFill>
                <a:effectLst/>
                <a:latin typeface="OpenSans"/>
              </a:rPr>
              <a:t>Eventos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b="1" i="0" dirty="0">
                <a:solidFill>
                  <a:srgbClr val="0E47A1"/>
                </a:solidFill>
                <a:effectLst/>
                <a:latin typeface="OpenSans"/>
              </a:rPr>
              <a:t>Artefactos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b="1" i="0" dirty="0">
                <a:solidFill>
                  <a:srgbClr val="0E47A1"/>
                </a:solidFill>
                <a:effectLst/>
                <a:latin typeface="OpenSans"/>
              </a:rPr>
              <a:t>Reglas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7046B6-021C-4CE9-A2FA-3BC546B5CD59}"/>
              </a:ext>
            </a:extLst>
          </p:cNvPr>
          <p:cNvSpPr/>
          <p:nvPr/>
        </p:nvSpPr>
        <p:spPr>
          <a:xfrm>
            <a:off x="3586146" y="1092402"/>
            <a:ext cx="50197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Marco de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Trabajo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0744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51"/>
    </mc:Choice>
    <mc:Fallback>
      <p:transition spd="slow" advTm="59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0D2294-A61E-4FDE-B112-1524713D5DE4}"/>
              </a:ext>
            </a:extLst>
          </p:cNvPr>
          <p:cNvSpPr/>
          <p:nvPr/>
        </p:nvSpPr>
        <p:spPr>
          <a:xfrm>
            <a:off x="391239" y="801456"/>
            <a:ext cx="484247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Propietario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del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Producto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0FF726-F520-497C-9232-434E828DA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797" y="1904895"/>
            <a:ext cx="4945921" cy="3450613"/>
          </a:xfrm>
        </p:spPr>
        <p:txBody>
          <a:bodyPr/>
          <a:lstStyle/>
          <a:p>
            <a:pPr marL="0" indent="0">
              <a:buNone/>
            </a:pPr>
            <a:r>
              <a:rPr lang="es-ES" b="0" i="0" dirty="0">
                <a:solidFill>
                  <a:srgbClr val="0E47A1"/>
                </a:solidFill>
                <a:effectLst/>
                <a:latin typeface="OpenSans"/>
              </a:rPr>
              <a:t>Es el responsable del producto, se trata de una única persona comprometida e integrada con el equipo. Es el portavoz del cliente y es responsable de gestionar el </a:t>
            </a:r>
            <a:r>
              <a:rPr lang="es-ES" b="0" i="0" dirty="0" err="1">
                <a:solidFill>
                  <a:srgbClr val="0E47A1"/>
                </a:solidFill>
                <a:effectLst/>
                <a:latin typeface="OpenSans"/>
              </a:rPr>
              <a:t>product</a:t>
            </a:r>
            <a:r>
              <a:rPr lang="es-ES" b="0" i="0" dirty="0">
                <a:solidFill>
                  <a:srgbClr val="0E47A1"/>
                </a:solidFill>
                <a:effectLst/>
                <a:latin typeface="OpenSans"/>
              </a:rPr>
              <a:t> backlog o bien lista de tareas que describen todos los requisitos del proyecto</a:t>
            </a:r>
            <a:endParaRPr lang="es-ES" b="1" i="0" dirty="0">
              <a:solidFill>
                <a:srgbClr val="0E47A1"/>
              </a:solidFill>
              <a:effectLst/>
              <a:latin typeface="OpenSan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CBAC50-98AF-43CA-AA50-9917FD9A91C0}"/>
              </a:ext>
            </a:extLst>
          </p:cNvPr>
          <p:cNvSpPr/>
          <p:nvPr/>
        </p:nvSpPr>
        <p:spPr>
          <a:xfrm>
            <a:off x="6975441" y="801456"/>
            <a:ext cx="308360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Equipo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SCRUM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9807AA-3EEC-490E-84F9-F07A8D915FE4}"/>
              </a:ext>
            </a:extLst>
          </p:cNvPr>
          <p:cNvSpPr txBox="1">
            <a:spLocks/>
          </p:cNvSpPr>
          <p:nvPr/>
        </p:nvSpPr>
        <p:spPr>
          <a:xfrm>
            <a:off x="6314524" y="1904895"/>
            <a:ext cx="4945921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0E47A1"/>
                </a:solidFill>
                <a:effectLst/>
                <a:latin typeface="OpenSans"/>
              </a:rPr>
              <a:t>Son las personas que desarrollan el producto. Normalmente se componen de 3 a 9 miembros y debe ser capaz de abordar las tareas como unidad.</a:t>
            </a:r>
            <a:endParaRPr lang="es-ES" b="1" dirty="0">
              <a:solidFill>
                <a:srgbClr val="0E47A1"/>
              </a:solidFill>
              <a:latin typeface="Open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6191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687"/>
    </mc:Choice>
    <mc:Fallback>
      <p:transition spd="slow" advTm="126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0D2294-A61E-4FDE-B112-1524713D5DE4}"/>
              </a:ext>
            </a:extLst>
          </p:cNvPr>
          <p:cNvSpPr/>
          <p:nvPr/>
        </p:nvSpPr>
        <p:spPr>
          <a:xfrm>
            <a:off x="1417708" y="801456"/>
            <a:ext cx="278954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Scrum Master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0FF726-F520-497C-9232-434E828DA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797" y="1904895"/>
            <a:ext cx="4945921" cy="3450613"/>
          </a:xfrm>
        </p:spPr>
        <p:txBody>
          <a:bodyPr/>
          <a:lstStyle/>
          <a:p>
            <a:pPr marL="0" indent="0">
              <a:buNone/>
            </a:pPr>
            <a:r>
              <a:rPr lang="es-ES" b="0" i="0" dirty="0">
                <a:solidFill>
                  <a:srgbClr val="0E47A1"/>
                </a:solidFill>
                <a:effectLst/>
                <a:latin typeface="OpenSans"/>
              </a:rPr>
              <a:t>Facilitador responsable de lograr el funcionamiento fluido de SCRUM en la empresa. No tiene autoridad jerárquica sobre el equipo, es más bien un facilitador que protege al equipo y hace todo lo posible para ayudar al equipo eliminando impedimentos, facilitando las reuniones y ayudando a priorizar el </a:t>
            </a:r>
            <a:r>
              <a:rPr lang="es-ES" b="0" i="0" dirty="0" err="1">
                <a:solidFill>
                  <a:srgbClr val="0E47A1"/>
                </a:solidFill>
                <a:effectLst/>
                <a:latin typeface="OpenSans"/>
              </a:rPr>
              <a:t>product</a:t>
            </a:r>
            <a:r>
              <a:rPr lang="es-ES" b="0" i="0" dirty="0">
                <a:solidFill>
                  <a:srgbClr val="0E47A1"/>
                </a:solidFill>
                <a:effectLst/>
                <a:latin typeface="OpenSans"/>
              </a:rPr>
              <a:t> backlog.</a:t>
            </a:r>
            <a:endParaRPr lang="es-ES" b="1" i="0" dirty="0">
              <a:solidFill>
                <a:srgbClr val="0E47A1"/>
              </a:solidFill>
              <a:effectLst/>
              <a:latin typeface="OpenSan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CBAC50-98AF-43CA-AA50-9917FD9A91C0}"/>
              </a:ext>
            </a:extLst>
          </p:cNvPr>
          <p:cNvSpPr/>
          <p:nvPr/>
        </p:nvSpPr>
        <p:spPr>
          <a:xfrm>
            <a:off x="7345095" y="801456"/>
            <a:ext cx="23442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Interesados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9807AA-3EEC-490E-84F9-F07A8D915FE4}"/>
              </a:ext>
            </a:extLst>
          </p:cNvPr>
          <p:cNvSpPr txBox="1">
            <a:spLocks/>
          </p:cNvSpPr>
          <p:nvPr/>
        </p:nvSpPr>
        <p:spPr>
          <a:xfrm>
            <a:off x="6314524" y="1904895"/>
            <a:ext cx="4945921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0E47A1"/>
                </a:solidFill>
                <a:effectLst/>
                <a:latin typeface="OpenSans"/>
              </a:rPr>
              <a:t>El resto de personas, tales como usuarios o cualquier otra persona que de una forma u otra este implicado en el producto</a:t>
            </a:r>
            <a:endParaRPr lang="es-ES" b="1" dirty="0">
              <a:solidFill>
                <a:srgbClr val="0E47A1"/>
              </a:solidFill>
              <a:latin typeface="Open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8158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031"/>
    </mc:Choice>
    <mc:Fallback>
      <p:transition spd="slow" advTm="140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0110-C824-4FB7-A8FE-2F48FD77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Artefactos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1B378E-F5CF-443B-B9E6-55C1D8F4B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295" y="1974168"/>
            <a:ext cx="7919832" cy="3450613"/>
          </a:xfrm>
        </p:spPr>
        <p:txBody>
          <a:bodyPr/>
          <a:lstStyle/>
          <a:p>
            <a:pPr marL="0" indent="0">
              <a:buNone/>
            </a:pPr>
            <a:r>
              <a:rPr lang="es-ES" b="0" i="0" dirty="0">
                <a:solidFill>
                  <a:srgbClr val="0E47A1"/>
                </a:solidFill>
                <a:effectLst/>
                <a:latin typeface="OpenSans"/>
              </a:rPr>
              <a:t>Son las piezas clave que se usan para gestionar los requisitos: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>
                <a:solidFill>
                  <a:srgbClr val="0E47A1"/>
                </a:solidFill>
                <a:latin typeface="OpenSans"/>
              </a:rPr>
              <a:t>Pila del Producto </a:t>
            </a:r>
            <a:r>
              <a:rPr lang="en-US" dirty="0">
                <a:solidFill>
                  <a:srgbClr val="0E47A1"/>
                </a:solidFill>
                <a:latin typeface="OpenSans"/>
              </a:rPr>
              <a:t>&gt; </a:t>
            </a:r>
            <a:r>
              <a:rPr lang="en-US" sz="1600" dirty="0">
                <a:solidFill>
                  <a:srgbClr val="0E47A1"/>
                </a:solidFill>
                <a:latin typeface="OpenSans"/>
              </a:rPr>
              <a:t> </a:t>
            </a:r>
            <a:r>
              <a:rPr lang="es-ES" sz="1600" dirty="0">
                <a:solidFill>
                  <a:srgbClr val="0E47A1"/>
                </a:solidFill>
                <a:latin typeface="OpenSans"/>
              </a:rPr>
              <a:t>(</a:t>
            </a:r>
            <a:r>
              <a:rPr lang="es-ES" sz="1600" dirty="0" err="1">
                <a:solidFill>
                  <a:srgbClr val="0E47A1"/>
                </a:solidFill>
                <a:latin typeface="OpenSans"/>
              </a:rPr>
              <a:t>product</a:t>
            </a:r>
            <a:r>
              <a:rPr lang="es-ES" sz="1600" dirty="0">
                <a:solidFill>
                  <a:srgbClr val="0E47A1"/>
                </a:solidFill>
                <a:latin typeface="OpenSans"/>
              </a:rPr>
              <a:t> backlog) lista de requisitos de usuario, que a partir de la visión inicial del producto crece y evoluciona durante el desarrollo.</a:t>
            </a:r>
            <a:endParaRPr lang="es-ES" dirty="0">
              <a:solidFill>
                <a:srgbClr val="0E47A1"/>
              </a:solidFill>
              <a:latin typeface="OpenSans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ES" i="0" dirty="0">
                <a:solidFill>
                  <a:srgbClr val="0E47A1"/>
                </a:solidFill>
                <a:effectLst/>
                <a:latin typeface="OpenSans"/>
              </a:rPr>
              <a:t>Pila del Sprint &gt; </a:t>
            </a:r>
            <a:r>
              <a:rPr lang="es-ES" sz="1600" i="0" dirty="0">
                <a:solidFill>
                  <a:srgbClr val="0E47A1"/>
                </a:solidFill>
                <a:effectLst/>
                <a:latin typeface="OpenSans"/>
              </a:rPr>
              <a:t>(sprint backlog) lista de los trabajos que debe realizar el equipo durante el sprint para generar el incremento previsto.</a:t>
            </a:r>
            <a:endParaRPr lang="es-ES" i="0" dirty="0">
              <a:solidFill>
                <a:srgbClr val="0E47A1"/>
              </a:solidFill>
              <a:effectLst/>
              <a:latin typeface="OpenSans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ES" dirty="0">
                <a:solidFill>
                  <a:srgbClr val="0E47A1"/>
                </a:solidFill>
                <a:latin typeface="OpenSans"/>
              </a:rPr>
              <a:t>Incremento &gt; </a:t>
            </a:r>
            <a:r>
              <a:rPr lang="es-ES" sz="1600" dirty="0">
                <a:solidFill>
                  <a:srgbClr val="0E47A1"/>
                </a:solidFill>
                <a:latin typeface="OpenSans"/>
              </a:rPr>
              <a:t>Nombre con el que se define en SCRUM a cada una de las entregas que de forma continua se van produciendo</a:t>
            </a:r>
            <a:endParaRPr lang="es-ES" i="0" dirty="0">
              <a:solidFill>
                <a:srgbClr val="0E47A1"/>
              </a:solidFill>
              <a:effectLst/>
              <a:latin typeface="Open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9724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391"/>
    </mc:Choice>
    <mc:Fallback>
      <p:transition spd="slow" advTm="163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584A-FB43-49F1-81D0-9AEFCD57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b="1" dirty="0"/>
              <a:t>Eventos</a:t>
            </a:r>
            <a:br>
              <a:rPr lang="es-GT" dirty="0"/>
            </a:br>
            <a:r>
              <a:rPr lang="es-GT" sz="2000" dirty="0"/>
              <a:t>Hacen posible el flujo de trabajo y la comunicación necesaria.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3012A1-99E8-474C-84C8-CCD394FB2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295" y="2001876"/>
            <a:ext cx="9603275" cy="34506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ES" b="1" i="0" dirty="0">
                <a:solidFill>
                  <a:srgbClr val="0E47A1"/>
                </a:solidFill>
                <a:effectLst/>
                <a:latin typeface="OpenSans"/>
              </a:rPr>
              <a:t>Sprint &gt; </a:t>
            </a:r>
            <a:r>
              <a:rPr lang="es-ES" sz="1600" i="0" dirty="0">
                <a:solidFill>
                  <a:srgbClr val="0E47A1"/>
                </a:solidFill>
                <a:effectLst/>
                <a:latin typeface="OpenSans"/>
              </a:rPr>
              <a:t>Cada uno de los ciclos que producen una entrega o incremento.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b="1" i="0" dirty="0">
                <a:solidFill>
                  <a:srgbClr val="0E47A1"/>
                </a:solidFill>
                <a:effectLst/>
                <a:latin typeface="OpenSans"/>
              </a:rPr>
              <a:t>Reunión de Planificación del Sprint.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b="1" i="0" dirty="0">
                <a:solidFill>
                  <a:srgbClr val="0E47A1"/>
                </a:solidFill>
                <a:effectLst/>
                <a:latin typeface="OpenSans"/>
              </a:rPr>
              <a:t>Scrum diario &gt; </a:t>
            </a:r>
            <a:r>
              <a:rPr lang="es-ES" sz="1600" i="0" dirty="0">
                <a:solidFill>
                  <a:srgbClr val="0E47A1"/>
                </a:solidFill>
                <a:effectLst/>
                <a:latin typeface="OpenSans"/>
              </a:rPr>
              <a:t>Planificación</a:t>
            </a:r>
            <a:r>
              <a:rPr lang="es-ES" sz="1600" dirty="0">
                <a:solidFill>
                  <a:srgbClr val="0E47A1"/>
                </a:solidFill>
                <a:latin typeface="OpenSans"/>
              </a:rPr>
              <a:t> diaria previa del equipo SCRUM</a:t>
            </a:r>
            <a:endParaRPr lang="es-ES" i="0" dirty="0">
              <a:solidFill>
                <a:srgbClr val="0E47A1"/>
              </a:solidFill>
              <a:effectLst/>
              <a:latin typeface="OpenSans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ES" b="1" i="0" dirty="0">
                <a:solidFill>
                  <a:srgbClr val="0E47A1"/>
                </a:solidFill>
                <a:effectLst/>
                <a:latin typeface="OpenSans"/>
              </a:rPr>
              <a:t>Revisión del Sprint &gt; </a:t>
            </a:r>
            <a:r>
              <a:rPr lang="es-ES" sz="1600" b="1" i="0" dirty="0">
                <a:solidFill>
                  <a:srgbClr val="0E47A1"/>
                </a:solidFill>
                <a:effectLst/>
                <a:latin typeface="OpenSans"/>
              </a:rPr>
              <a:t>El quipo SCRUM presenta el incremento.</a:t>
            </a:r>
            <a:endParaRPr lang="es-ES" b="1" i="0" dirty="0">
              <a:solidFill>
                <a:srgbClr val="0E47A1"/>
              </a:solidFill>
              <a:effectLst/>
              <a:latin typeface="OpenSans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ES" b="1" i="0" dirty="0">
                <a:solidFill>
                  <a:srgbClr val="0E47A1"/>
                </a:solidFill>
                <a:effectLst/>
                <a:latin typeface="OpenSans"/>
              </a:rPr>
              <a:t>Retrospectiva del sprint &gt; </a:t>
            </a:r>
            <a:r>
              <a:rPr lang="es-ES" sz="1600" b="1" i="0" dirty="0">
                <a:solidFill>
                  <a:srgbClr val="0E47A1"/>
                </a:solidFill>
                <a:effectLst/>
                <a:latin typeface="OpenSans"/>
              </a:rPr>
              <a:t>Sirve para analizar y mejorar la forma de hacer SCRUM.</a:t>
            </a:r>
            <a:endParaRPr lang="es-ES" b="1" i="0" dirty="0">
              <a:solidFill>
                <a:srgbClr val="0E47A1"/>
              </a:solidFill>
              <a:effectLst/>
              <a:latin typeface="Open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5767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332"/>
    </mc:Choice>
    <mc:Fallback>
      <p:transition spd="slow" advTm="103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BCB8B7-9414-48E7-B6DA-FFD60BB88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605" y="755452"/>
            <a:ext cx="9603275" cy="1049235"/>
          </a:xfrm>
        </p:spPr>
        <p:txBody>
          <a:bodyPr/>
          <a:lstStyle/>
          <a:p>
            <a:r>
              <a:rPr lang="es-GT" dirty="0"/>
              <a:t>REGLAS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F96FBE3-993A-4314-85CF-CDF57BE35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42" y="2220905"/>
            <a:ext cx="2483113" cy="27395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94DDF7-37B3-48A2-8DFA-22F91A0CF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176" y="2194099"/>
            <a:ext cx="3223549" cy="27663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F20C801-8333-4317-B9B7-2213778826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576" y="2194099"/>
            <a:ext cx="5788499" cy="27663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66912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495"/>
    </mc:Choice>
    <mc:Fallback>
      <p:transition spd="slow" advTm="134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4EF56AE2-5152-4D31-BDCD-10A54E60027E}"/>
              </a:ext>
            </a:extLst>
          </p:cNvPr>
          <p:cNvSpPr/>
          <p:nvPr/>
        </p:nvSpPr>
        <p:spPr>
          <a:xfrm>
            <a:off x="1334153" y="826167"/>
            <a:ext cx="978408" cy="48463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C88F09-1AB3-4045-9B04-AC51AD327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059" y="2058128"/>
            <a:ext cx="571500" cy="50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4BB87F-08C8-47E8-9149-9B4B34CC1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430" y="2778703"/>
            <a:ext cx="314325" cy="476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B2476D-0043-4C5B-9BD6-6289A2695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4242" y="1558637"/>
            <a:ext cx="266700" cy="514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BBF9CD-B1B5-41DE-93AC-CB2F851329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529" y="525558"/>
            <a:ext cx="771351" cy="13957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237BD0-5244-457A-826B-3706E4E3D9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7185" y="547603"/>
            <a:ext cx="1095375" cy="533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A02BEB-BE3E-4531-8D69-8747CBF42A99}"/>
              </a:ext>
            </a:extLst>
          </p:cNvPr>
          <p:cNvSpPr txBox="1"/>
          <p:nvPr/>
        </p:nvSpPr>
        <p:spPr>
          <a:xfrm>
            <a:off x="3680942" y="1561438"/>
            <a:ext cx="3012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 </a:t>
            </a:r>
            <a:r>
              <a:rPr lang="en-US" sz="1400" dirty="0" err="1"/>
              <a:t>Expone</a:t>
            </a:r>
            <a:r>
              <a:rPr lang="en-US" sz="1400" dirty="0"/>
              <a:t> </a:t>
            </a:r>
            <a:r>
              <a:rPr lang="en-US" sz="1400" dirty="0" err="1"/>
              <a:t>prioridades</a:t>
            </a:r>
            <a:r>
              <a:rPr lang="en-US" sz="1400" dirty="0"/>
              <a:t> y </a:t>
            </a:r>
            <a:r>
              <a:rPr lang="en-US" sz="1400" dirty="0" err="1"/>
              <a:t>resuelve</a:t>
            </a:r>
            <a:r>
              <a:rPr lang="en-US" sz="1400" dirty="0"/>
              <a:t> </a:t>
            </a:r>
            <a:r>
              <a:rPr lang="en-US" sz="1400" dirty="0" err="1"/>
              <a:t>dudas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FD68D8-4434-4CC2-A6CD-8BE587807BF2}"/>
              </a:ext>
            </a:extLst>
          </p:cNvPr>
          <p:cNvSpPr txBox="1"/>
          <p:nvPr/>
        </p:nvSpPr>
        <p:spPr>
          <a:xfrm>
            <a:off x="2242950" y="2170070"/>
            <a:ext cx="1801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2. </a:t>
            </a:r>
            <a:r>
              <a:rPr lang="en-US" sz="1400" dirty="0" err="1"/>
              <a:t>Objetivos</a:t>
            </a:r>
            <a:r>
              <a:rPr lang="en-US" sz="1400" dirty="0"/>
              <a:t> del Sprint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6E3C79-5539-40C7-8576-A761B130D243}"/>
              </a:ext>
            </a:extLst>
          </p:cNvPr>
          <p:cNvSpPr txBox="1"/>
          <p:nvPr/>
        </p:nvSpPr>
        <p:spPr>
          <a:xfrm>
            <a:off x="3742554" y="2843805"/>
            <a:ext cx="2390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3. </a:t>
            </a:r>
            <a:r>
              <a:rPr lang="en-US" sz="1400" dirty="0" err="1"/>
              <a:t>Estimacion</a:t>
            </a:r>
            <a:r>
              <a:rPr lang="en-US" sz="1400" dirty="0"/>
              <a:t> de </a:t>
            </a:r>
            <a:r>
              <a:rPr lang="en-US" sz="1400" dirty="0" err="1"/>
              <a:t>esfuerzo</a:t>
            </a:r>
            <a:r>
              <a:rPr lang="en-US" sz="1400" dirty="0"/>
              <a:t> para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cada</a:t>
            </a:r>
            <a:r>
              <a:rPr lang="en-US" sz="1400" dirty="0"/>
              <a:t> </a:t>
            </a:r>
            <a:r>
              <a:rPr lang="en-US" sz="1400" dirty="0" err="1"/>
              <a:t>historia</a:t>
            </a:r>
            <a:r>
              <a:rPr lang="en-US" sz="1400" dirty="0"/>
              <a:t> de </a:t>
            </a:r>
            <a:r>
              <a:rPr lang="en-US" sz="1400" dirty="0" err="1"/>
              <a:t>usuario</a:t>
            </a:r>
            <a:endParaRPr 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2ABEC8-F872-419A-B84C-3CD807B01C74}"/>
              </a:ext>
            </a:extLst>
          </p:cNvPr>
          <p:cNvSpPr/>
          <p:nvPr/>
        </p:nvSpPr>
        <p:spPr>
          <a:xfrm>
            <a:off x="2312561" y="374073"/>
            <a:ext cx="4579209" cy="3241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3A59D4F-CC0B-49F0-A216-C0F25C79E617}"/>
              </a:ext>
            </a:extLst>
          </p:cNvPr>
          <p:cNvSpPr/>
          <p:nvPr/>
        </p:nvSpPr>
        <p:spPr>
          <a:xfrm>
            <a:off x="7368835" y="950057"/>
            <a:ext cx="978408" cy="48463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6140BBF-A775-4114-ABDB-D35A00D7BF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5589" y="414262"/>
            <a:ext cx="978408" cy="107159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10BD914-B946-4611-9B20-FE98086A5FA3}"/>
              </a:ext>
            </a:extLst>
          </p:cNvPr>
          <p:cNvSpPr txBox="1"/>
          <p:nvPr/>
        </p:nvSpPr>
        <p:spPr>
          <a:xfrm>
            <a:off x="4332656" y="615340"/>
            <a:ext cx="1819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err="1"/>
              <a:t>Planificación</a:t>
            </a:r>
            <a:r>
              <a:rPr lang="en-US" sz="1400" u="sng" dirty="0"/>
              <a:t> del Sprint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5CAF411-50E4-4D20-A07E-55ACA8C0F2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42282" y="3185352"/>
            <a:ext cx="923925" cy="56197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958E357-F261-4DFA-B3AF-528880C7F692}"/>
              </a:ext>
            </a:extLst>
          </p:cNvPr>
          <p:cNvSpPr txBox="1"/>
          <p:nvPr/>
        </p:nvSpPr>
        <p:spPr>
          <a:xfrm>
            <a:off x="9019731" y="2608325"/>
            <a:ext cx="1274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SCRUM </a:t>
            </a:r>
            <a:r>
              <a:rPr lang="en-US" sz="1400" u="sng" dirty="0" err="1"/>
              <a:t>Diario</a:t>
            </a:r>
            <a:endParaRPr lang="en-US" sz="1400" u="sng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CA7E375-0D5B-411E-914D-07D1D0213B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82990" y="3932562"/>
            <a:ext cx="910936" cy="904238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C8D16A4-9E99-46B2-87BF-7A5251A51F3F}"/>
              </a:ext>
            </a:extLst>
          </p:cNvPr>
          <p:cNvCxnSpPr/>
          <p:nvPr/>
        </p:nvCxnSpPr>
        <p:spPr>
          <a:xfrm>
            <a:off x="10466207" y="4525151"/>
            <a:ext cx="312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3A3AB236-FBAA-43AE-B035-56D0C182A0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51117" y="4209666"/>
            <a:ext cx="923925" cy="82867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44CD227-19DE-4DE1-A6C2-8BA1DBCEC0A2}"/>
              </a:ext>
            </a:extLst>
          </p:cNvPr>
          <p:cNvSpPr txBox="1"/>
          <p:nvPr/>
        </p:nvSpPr>
        <p:spPr>
          <a:xfrm>
            <a:off x="8347243" y="5042838"/>
            <a:ext cx="2295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Revisión</a:t>
            </a:r>
            <a:r>
              <a:rPr lang="en-US" sz="1400" dirty="0"/>
              <a:t> del </a:t>
            </a:r>
            <a:r>
              <a:rPr lang="en-US" sz="1400" dirty="0" err="1"/>
              <a:t>avance</a:t>
            </a:r>
            <a:r>
              <a:rPr lang="en-US" sz="1400" dirty="0"/>
              <a:t>.</a:t>
            </a:r>
          </a:p>
          <a:p>
            <a:r>
              <a:rPr lang="en-US" sz="1400" dirty="0" err="1"/>
              <a:t>Resolución</a:t>
            </a:r>
            <a:r>
              <a:rPr lang="en-US" sz="1400" dirty="0"/>
              <a:t> de </a:t>
            </a:r>
            <a:r>
              <a:rPr lang="en-US" sz="1400" dirty="0" err="1"/>
              <a:t>Impedimentos</a:t>
            </a:r>
            <a:endParaRPr lang="en-US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A46B050-F601-4D62-9620-2C806ED1CF1A}"/>
              </a:ext>
            </a:extLst>
          </p:cNvPr>
          <p:cNvSpPr/>
          <p:nvPr/>
        </p:nvSpPr>
        <p:spPr>
          <a:xfrm>
            <a:off x="8347243" y="2462844"/>
            <a:ext cx="3692356" cy="3241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8525D606-1298-4C74-8DC2-BA436698EBA2}"/>
              </a:ext>
            </a:extLst>
          </p:cNvPr>
          <p:cNvSpPr/>
          <p:nvPr/>
        </p:nvSpPr>
        <p:spPr>
          <a:xfrm rot="5400000">
            <a:off x="9283260" y="1694153"/>
            <a:ext cx="657225" cy="48463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82938B1E-D6E1-4EED-82DA-4624A8AED589}"/>
              </a:ext>
            </a:extLst>
          </p:cNvPr>
          <p:cNvSpPr/>
          <p:nvPr/>
        </p:nvSpPr>
        <p:spPr>
          <a:xfrm rot="10800000">
            <a:off x="7479854" y="4525151"/>
            <a:ext cx="672314" cy="48463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492D651A-A840-4C05-A788-4573AE3234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61882" y="4400324"/>
            <a:ext cx="904124" cy="904124"/>
          </a:xfrm>
          <a:prstGeom prst="rect">
            <a:avLst/>
          </a:prstGeom>
        </p:spPr>
      </p:pic>
      <p:sp>
        <p:nvSpPr>
          <p:cNvPr id="53" name="Arrow: Right 52">
            <a:extLst>
              <a:ext uri="{FF2B5EF4-FFF2-40B4-BE49-F238E27FC236}">
                <a16:creationId xmlns:a16="http://schemas.microsoft.com/office/drawing/2014/main" id="{21A5FEC2-7987-48A3-8BCC-A25D468C319D}"/>
              </a:ext>
            </a:extLst>
          </p:cNvPr>
          <p:cNvSpPr/>
          <p:nvPr/>
        </p:nvSpPr>
        <p:spPr>
          <a:xfrm rot="10800000">
            <a:off x="5641078" y="4590627"/>
            <a:ext cx="625728" cy="48463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A6FA2839-E2D2-4CE7-B779-8EF974696E3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03505" y="4512640"/>
            <a:ext cx="628650" cy="50482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19C0BC1-F7BC-42E8-8E32-3737B65A0F5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65380" y="5127345"/>
            <a:ext cx="866775" cy="52387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4FF5B6E-AAE5-4344-B311-30A91A31948A}"/>
              </a:ext>
            </a:extLst>
          </p:cNvPr>
          <p:cNvSpPr txBox="1"/>
          <p:nvPr/>
        </p:nvSpPr>
        <p:spPr>
          <a:xfrm>
            <a:off x="3789232" y="3961647"/>
            <a:ext cx="1542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err="1"/>
              <a:t>Revisión</a:t>
            </a:r>
            <a:r>
              <a:rPr lang="en-US" sz="1400" u="sng" dirty="0"/>
              <a:t> del Sprint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2B8AC7D-B600-42D8-A201-998FDBDA741C}"/>
              </a:ext>
            </a:extLst>
          </p:cNvPr>
          <p:cNvSpPr txBox="1"/>
          <p:nvPr/>
        </p:nvSpPr>
        <p:spPr>
          <a:xfrm>
            <a:off x="2441418" y="4436630"/>
            <a:ext cx="23105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Presentación</a:t>
            </a:r>
            <a:r>
              <a:rPr lang="en-US" sz="1400" dirty="0"/>
              <a:t> del </a:t>
            </a:r>
            <a:r>
              <a:rPr lang="en-US" sz="1400" dirty="0" err="1"/>
              <a:t>Incremento</a:t>
            </a:r>
            <a:r>
              <a:rPr lang="en-US" sz="1400" dirty="0"/>
              <a:t>.</a:t>
            </a:r>
          </a:p>
          <a:p>
            <a:r>
              <a:rPr lang="en-US" sz="1400" dirty="0" err="1"/>
              <a:t>Sugerencias</a:t>
            </a:r>
            <a:r>
              <a:rPr lang="en-US" sz="1400" dirty="0"/>
              <a:t>, </a:t>
            </a:r>
            <a:r>
              <a:rPr lang="en-US" sz="1400" dirty="0" err="1"/>
              <a:t>anuncio</a:t>
            </a:r>
            <a:r>
              <a:rPr lang="en-US" sz="1400" dirty="0"/>
              <a:t> de</a:t>
            </a:r>
          </a:p>
          <a:p>
            <a:r>
              <a:rPr lang="en-US" sz="1400" dirty="0" err="1"/>
              <a:t>próximo</a:t>
            </a:r>
            <a:r>
              <a:rPr lang="en-US" sz="1400" dirty="0"/>
              <a:t> sprint.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09F1E29-2E14-4E64-A92C-E81BA7E5D926}"/>
              </a:ext>
            </a:extLst>
          </p:cNvPr>
          <p:cNvSpPr/>
          <p:nvPr/>
        </p:nvSpPr>
        <p:spPr>
          <a:xfrm>
            <a:off x="2441417" y="3915551"/>
            <a:ext cx="3085813" cy="19083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902E92B6-F6B9-4822-BD89-9CA059163DC0}"/>
              </a:ext>
            </a:extLst>
          </p:cNvPr>
          <p:cNvSpPr/>
          <p:nvPr/>
        </p:nvSpPr>
        <p:spPr>
          <a:xfrm rot="13121534">
            <a:off x="1455604" y="4932978"/>
            <a:ext cx="840423" cy="48463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E3F11DFE-0ECB-4451-A0F9-EACEEF8F008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8001" y="3915551"/>
            <a:ext cx="638175" cy="6096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865FF035-6D1C-4DEE-926E-A78933DC9F0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72215" y="3947728"/>
            <a:ext cx="523875" cy="523875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23727793-3F7B-49A0-8177-0D98347FB6F4}"/>
              </a:ext>
            </a:extLst>
          </p:cNvPr>
          <p:cNvSpPr txBox="1"/>
          <p:nvPr/>
        </p:nvSpPr>
        <p:spPr>
          <a:xfrm>
            <a:off x="418742" y="3556259"/>
            <a:ext cx="118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err="1"/>
              <a:t>Retrospectiva</a:t>
            </a:r>
            <a:endParaRPr lang="en-US" sz="1400" u="sng" dirty="0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510364DA-CE6B-48D7-89C3-CA35DCE26511}"/>
              </a:ext>
            </a:extLst>
          </p:cNvPr>
          <p:cNvSpPr/>
          <p:nvPr/>
        </p:nvSpPr>
        <p:spPr>
          <a:xfrm rot="16200000">
            <a:off x="466549" y="2575960"/>
            <a:ext cx="840423" cy="48463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0308C9A-4D51-4B7D-809E-C54EA26D7BA2}"/>
              </a:ext>
            </a:extLst>
          </p:cNvPr>
          <p:cNvSpPr/>
          <p:nvPr/>
        </p:nvSpPr>
        <p:spPr>
          <a:xfrm>
            <a:off x="100082" y="3425735"/>
            <a:ext cx="1633435" cy="1266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183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646"/>
    </mc:Choice>
    <mc:Fallback>
      <p:transition spd="slow" advTm="506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19" grpId="0"/>
      <p:bldP spid="21" grpId="0"/>
      <p:bldP spid="23" grpId="0" animBg="1"/>
      <p:bldP spid="25" grpId="0" animBg="1"/>
      <p:bldP spid="29" grpId="0"/>
      <p:bldP spid="33" grpId="0"/>
      <p:bldP spid="43" grpId="0"/>
      <p:bldP spid="45" grpId="0" animBg="1"/>
      <p:bldP spid="47" grpId="0" animBg="1"/>
      <p:bldP spid="49" grpId="0" animBg="1"/>
      <p:bldP spid="53" grpId="0" animBg="1"/>
      <p:bldP spid="59" grpId="0"/>
      <p:bldP spid="61" grpId="0"/>
      <p:bldP spid="63" grpId="0" animBg="1"/>
      <p:bldP spid="65" grpId="0" animBg="1"/>
      <p:bldP spid="71" grpId="0"/>
      <p:bldP spid="73" grpId="0" animBg="1"/>
      <p:bldP spid="7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A75D80-1F11-4B66-AE9E-19BF163FB84F}"/>
              </a:ext>
            </a:extLst>
          </p:cNvPr>
          <p:cNvSpPr/>
          <p:nvPr/>
        </p:nvSpPr>
        <p:spPr>
          <a:xfrm>
            <a:off x="3882432" y="967815"/>
            <a:ext cx="31802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GRACIAS!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0C58C9-968B-40F3-811B-98C2F13A0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3514" y="4426421"/>
            <a:ext cx="4289941" cy="1641869"/>
          </a:xfrm>
        </p:spPr>
        <p:txBody>
          <a:bodyPr/>
          <a:lstStyle/>
          <a:p>
            <a:pPr marL="0" indent="0">
              <a:buNone/>
            </a:pPr>
            <a:r>
              <a:rPr lang="es-ES" b="1" i="0" dirty="0">
                <a:solidFill>
                  <a:srgbClr val="0E47A1"/>
                </a:solidFill>
                <a:effectLst/>
                <a:latin typeface="OpenSans"/>
              </a:rPr>
              <a:t>Fuente.</a:t>
            </a:r>
          </a:p>
          <a:p>
            <a:pPr marL="0" indent="0">
              <a:buNone/>
            </a:pPr>
            <a:r>
              <a:rPr lang="es-ES" b="1" dirty="0">
                <a:solidFill>
                  <a:srgbClr val="0E47A1"/>
                </a:solidFill>
                <a:latin typeface="OpenSans"/>
              </a:rPr>
              <a:t>Guía de formación Scrum Manager</a:t>
            </a:r>
          </a:p>
          <a:p>
            <a:pPr marL="0" indent="0">
              <a:buNone/>
            </a:pPr>
            <a:r>
              <a:rPr lang="es-ES" b="1" i="0" dirty="0">
                <a:solidFill>
                  <a:srgbClr val="0E47A1"/>
                </a:solidFill>
                <a:effectLst/>
                <a:latin typeface="OpenSans"/>
              </a:rPr>
              <a:t>Versión 2.6 – Julio 2016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3572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36"/>
    </mc:Choice>
    <mc:Fallback>
      <p:transition spd="slow" advTm="65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1|3.2|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6|6.1|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2|1.5|1.5|1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.5|1.7|1.1|1.2|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.1|1.3|1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8|1.3|2.7|2.2|2.4|3.6|1|2.1|1.6|1.4|1.3|1.5|1.1|2.5|2.4|0.7|2|1.3|1.8|1.9|1.3|2.5|0.9|3|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1|1.3|1.2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155</TotalTime>
  <Words>402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Gill Sans MT</vt:lpstr>
      <vt:lpstr>OpenSans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Artefactos</vt:lpstr>
      <vt:lpstr>Eventos Hacen posible el flujo de trabajo y la comunicación necesaria.</vt:lpstr>
      <vt:lpstr>REGLAS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</dc:creator>
  <cp:lastModifiedBy>Mario</cp:lastModifiedBy>
  <cp:revision>8</cp:revision>
  <dcterms:created xsi:type="dcterms:W3CDTF">2020-08-17T01:19:20Z</dcterms:created>
  <dcterms:modified xsi:type="dcterms:W3CDTF">2020-08-17T03:55:19Z</dcterms:modified>
</cp:coreProperties>
</file>