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2" r:id="rId1"/>
  </p:sldMasterIdLst>
  <p:notesMasterIdLst>
    <p:notesMasterId r:id="rId3"/>
  </p:notesMasterIdLst>
  <p:handoutMasterIdLst>
    <p:handoutMasterId r:id="rId4"/>
  </p:handoutMasterIdLst>
  <p:sldIdLst>
    <p:sldId id="1943" r:id="rId2"/>
  </p:sldIdLst>
  <p:sldSz cx="12192000" cy="6858000"/>
  <p:notesSz cx="6881813"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312" userDrawn="1">
          <p15:clr>
            <a:srgbClr val="A4A3A4"/>
          </p15:clr>
        </p15:guide>
        <p15:guide id="2" pos="3843" userDrawn="1">
          <p15:clr>
            <a:srgbClr val="A4A3A4"/>
          </p15:clr>
        </p15:guide>
      </p15:sldGuideLst>
    </p:ext>
    <p:ext uri="{2D200454-40CA-4A62-9FC3-DE9A4176ACB9}">
      <p15:notesGuideLst xmlns:p15="http://schemas.microsoft.com/office/powerpoint/2012/main">
        <p15:guide id="1" orient="horz" pos="2928" userDrawn="1">
          <p15:clr>
            <a:srgbClr val="A4A3A4"/>
          </p15:clr>
        </p15:guide>
        <p15:guide id="2" pos="216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rruju" initials="" lastIdx="3" clrIdx="0"/>
  <p:cmAuthor id="7" name="Office of Science" initials="SC" lastIdx="1" clrIdx="7">
    <p:extLst>
      <p:ext uri="{19B8F6BF-5375-455C-9EA6-DF929625EA0E}">
        <p15:presenceInfo xmlns:p15="http://schemas.microsoft.com/office/powerpoint/2012/main" userId="Office of Science" providerId="None"/>
      </p:ext>
    </p:extLst>
  </p:cmAuthor>
  <p:cmAuthor id="1" name="OMB28" initials="OMB28" lastIdx="3" clrIdx="1"/>
  <p:cmAuthor id="8" name="BES" initials="HL" lastIdx="10" clrIdx="8">
    <p:extLst>
      <p:ext uri="{19B8F6BF-5375-455C-9EA6-DF929625EA0E}">
        <p15:presenceInfo xmlns:p15="http://schemas.microsoft.com/office/powerpoint/2012/main" userId="BES" providerId="None"/>
      </p:ext>
    </p:extLst>
  </p:cmAuthor>
  <p:cmAuthor id="2" name="Lisa Yost" initials="LY" lastIdx="1" clrIdx="2">
    <p:extLst>
      <p:ext uri="{19B8F6BF-5375-455C-9EA6-DF929625EA0E}">
        <p15:presenceInfo xmlns:p15="http://schemas.microsoft.com/office/powerpoint/2012/main" userId="Lisa Yost" providerId="None"/>
      </p:ext>
    </p:extLst>
  </p:cmAuthor>
  <p:cmAuthor id="3" name="Pham, Sandra" initials="PS" lastIdx="47" clrIdx="3">
    <p:extLst>
      <p:ext uri="{19B8F6BF-5375-455C-9EA6-DF929625EA0E}">
        <p15:presenceInfo xmlns:p15="http://schemas.microsoft.com/office/powerpoint/2012/main" userId="Pham, Sandra" providerId="None"/>
      </p:ext>
    </p:extLst>
  </p:cmAuthor>
  <p:cmAuthor id="4" name="Sandra Pham" initials="LY" lastIdx="7" clrIdx="4">
    <p:extLst>
      <p:ext uri="{19B8F6BF-5375-455C-9EA6-DF929625EA0E}">
        <p15:presenceInfo xmlns:p15="http://schemas.microsoft.com/office/powerpoint/2012/main" userId="Sandra Pham" providerId="None"/>
      </p:ext>
    </p:extLst>
  </p:cmAuthor>
  <p:cmAuthor id="5" name="Klausing, Kathleen" initials="KK" lastIdx="1" clrIdx="5">
    <p:extLst>
      <p:ext uri="{19B8F6BF-5375-455C-9EA6-DF929625EA0E}">
        <p15:presenceInfo xmlns:p15="http://schemas.microsoft.com/office/powerpoint/2012/main" userId="Klausing, Kathleen" providerId="None"/>
      </p:ext>
    </p:extLst>
  </p:cmAuthor>
  <p:cmAuthor id="6" name="Allen, Denise" initials="DA" lastIdx="1" clrIdx="6">
    <p:extLst>
      <p:ext uri="{19B8F6BF-5375-455C-9EA6-DF929625EA0E}">
        <p15:presenceInfo xmlns:p15="http://schemas.microsoft.com/office/powerpoint/2012/main" userId="Allen, Denis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6636"/>
    <a:srgbClr val="000000"/>
    <a:srgbClr val="0000FF"/>
    <a:srgbClr val="F2F2F2"/>
    <a:srgbClr val="5AE838"/>
    <a:srgbClr val="9966FF"/>
    <a:srgbClr val="0099FF"/>
    <a:srgbClr val="33CCFF"/>
    <a:srgbClr val="404040"/>
    <a:srgbClr val="146737"/>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70" autoAdjust="0"/>
    <p:restoredTop sz="89592" autoAdjust="0"/>
  </p:normalViewPr>
  <p:slideViewPr>
    <p:cSldViewPr snapToGrid="0">
      <p:cViewPr varScale="1">
        <p:scale>
          <a:sx n="114" d="100"/>
          <a:sy n="114" d="100"/>
        </p:scale>
        <p:origin x="840" y="176"/>
      </p:cViewPr>
      <p:guideLst>
        <p:guide orient="horz" pos="312"/>
        <p:guide pos="3843"/>
      </p:guideLst>
    </p:cSldViewPr>
  </p:slideViewPr>
  <p:outlineViewPr>
    <p:cViewPr>
      <p:scale>
        <a:sx n="33" d="100"/>
        <a:sy n="33" d="100"/>
      </p:scale>
      <p:origin x="0" y="-20126"/>
    </p:cViewPr>
  </p:outlineViewPr>
  <p:notesTextViewPr>
    <p:cViewPr>
      <p:scale>
        <a:sx n="100" d="100"/>
        <a:sy n="100" d="100"/>
      </p:scale>
      <p:origin x="0" y="0"/>
    </p:cViewPr>
  </p:notesTextViewPr>
  <p:sorterViewPr>
    <p:cViewPr>
      <p:scale>
        <a:sx n="60" d="100"/>
        <a:sy n="60" d="100"/>
      </p:scale>
      <p:origin x="0" y="-6096"/>
    </p:cViewPr>
  </p:sorterViewPr>
  <p:notesViewPr>
    <p:cSldViewPr snapToGrid="0" showGuides="1">
      <p:cViewPr>
        <p:scale>
          <a:sx n="110" d="100"/>
          <a:sy n="110" d="100"/>
        </p:scale>
        <p:origin x="172" y="-1980"/>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1"/>
            <a:ext cx="2982380" cy="464900"/>
          </a:xfrm>
          <a:prstGeom prst="rect">
            <a:avLst/>
          </a:prstGeom>
        </p:spPr>
        <p:txBody>
          <a:bodyPr vert="horz" lIns="91847" tIns="45921" rIns="91847" bIns="45921" rtlCol="0"/>
          <a:lstStyle>
            <a:lvl1pPr algn="l">
              <a:defRPr sz="1200"/>
            </a:lvl1pPr>
          </a:lstStyle>
          <a:p>
            <a:endParaRPr lang="en-US"/>
          </a:p>
        </p:txBody>
      </p:sp>
      <p:sp>
        <p:nvSpPr>
          <p:cNvPr id="3" name="Date Placeholder 2"/>
          <p:cNvSpPr>
            <a:spLocks noGrp="1"/>
          </p:cNvSpPr>
          <p:nvPr>
            <p:ph type="dt" sz="quarter" idx="1"/>
          </p:nvPr>
        </p:nvSpPr>
        <p:spPr>
          <a:xfrm>
            <a:off x="3897882" y="11"/>
            <a:ext cx="2982379" cy="464900"/>
          </a:xfrm>
          <a:prstGeom prst="rect">
            <a:avLst/>
          </a:prstGeom>
        </p:spPr>
        <p:txBody>
          <a:bodyPr vert="horz" lIns="91847" tIns="45921" rIns="91847" bIns="45921" rtlCol="0"/>
          <a:lstStyle>
            <a:lvl1pPr algn="r">
              <a:defRPr sz="1200"/>
            </a:lvl1pPr>
          </a:lstStyle>
          <a:p>
            <a:fld id="{B17554D1-967C-4C6D-9F2D-48B3C2720170}" type="datetimeFigureOut">
              <a:rPr lang="en-US" smtClean="0"/>
              <a:t>2/16/24</a:t>
            </a:fld>
            <a:endParaRPr lang="en-US"/>
          </a:p>
        </p:txBody>
      </p:sp>
      <p:sp>
        <p:nvSpPr>
          <p:cNvPr id="4" name="Footer Placeholder 3"/>
          <p:cNvSpPr>
            <a:spLocks noGrp="1"/>
          </p:cNvSpPr>
          <p:nvPr>
            <p:ph type="ftr" sz="quarter" idx="2"/>
          </p:nvPr>
        </p:nvSpPr>
        <p:spPr>
          <a:xfrm>
            <a:off x="1" y="8829911"/>
            <a:ext cx="2982380" cy="464900"/>
          </a:xfrm>
          <a:prstGeom prst="rect">
            <a:avLst/>
          </a:prstGeom>
        </p:spPr>
        <p:txBody>
          <a:bodyPr vert="horz" lIns="91847" tIns="45921" rIns="91847" bIns="45921" rtlCol="0" anchor="b"/>
          <a:lstStyle>
            <a:lvl1pPr algn="l">
              <a:defRPr sz="1200"/>
            </a:lvl1pPr>
          </a:lstStyle>
          <a:p>
            <a:endParaRPr lang="en-US"/>
          </a:p>
        </p:txBody>
      </p:sp>
      <p:sp>
        <p:nvSpPr>
          <p:cNvPr id="5" name="Slide Number Placeholder 4"/>
          <p:cNvSpPr>
            <a:spLocks noGrp="1"/>
          </p:cNvSpPr>
          <p:nvPr>
            <p:ph type="sldNum" sz="quarter" idx="3"/>
          </p:nvPr>
        </p:nvSpPr>
        <p:spPr>
          <a:xfrm>
            <a:off x="3897882" y="8829911"/>
            <a:ext cx="2982379" cy="464900"/>
          </a:xfrm>
          <a:prstGeom prst="rect">
            <a:avLst/>
          </a:prstGeom>
        </p:spPr>
        <p:txBody>
          <a:bodyPr vert="horz" lIns="91847" tIns="45921" rIns="91847" bIns="45921" rtlCol="0" anchor="b"/>
          <a:lstStyle>
            <a:lvl1pPr algn="r">
              <a:defRPr sz="1200"/>
            </a:lvl1pPr>
          </a:lstStyle>
          <a:p>
            <a:fld id="{AA47E720-93EF-483D-84A7-F39F5B8DBC9A}" type="slidenum">
              <a:rPr lang="en-US" smtClean="0"/>
              <a:t>‹#›</a:t>
            </a:fld>
            <a:endParaRPr lang="en-US"/>
          </a:p>
        </p:txBody>
      </p:sp>
    </p:spTree>
    <p:extLst>
      <p:ext uri="{BB962C8B-B14F-4D97-AF65-F5344CB8AC3E}">
        <p14:creationId xmlns:p14="http://schemas.microsoft.com/office/powerpoint/2010/main" val="38397499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1"/>
            <a:ext cx="2981912" cy="464820"/>
          </a:xfrm>
          <a:prstGeom prst="rect">
            <a:avLst/>
          </a:prstGeom>
        </p:spPr>
        <p:txBody>
          <a:bodyPr vert="horz" lIns="92628" tIns="46311" rIns="92628" bIns="46311"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98353" y="11"/>
            <a:ext cx="2981912" cy="464820"/>
          </a:xfrm>
          <a:prstGeom prst="rect">
            <a:avLst/>
          </a:prstGeom>
        </p:spPr>
        <p:txBody>
          <a:bodyPr vert="horz" lIns="92628" tIns="46311" rIns="92628" bIns="46311" rtlCol="0"/>
          <a:lstStyle>
            <a:lvl1pPr algn="r" fontAlgn="auto">
              <a:spcBef>
                <a:spcPts val="0"/>
              </a:spcBef>
              <a:spcAft>
                <a:spcPts val="0"/>
              </a:spcAft>
              <a:defRPr sz="1200">
                <a:latin typeface="+mn-lt"/>
              </a:defRPr>
            </a:lvl1pPr>
          </a:lstStyle>
          <a:p>
            <a:pPr>
              <a:defRPr/>
            </a:pPr>
            <a:fld id="{36962A90-C2A2-4CDF-8D04-DA2BD430AAAB}" type="datetimeFigureOut">
              <a:rPr lang="en-US"/>
              <a:pPr>
                <a:defRPr/>
              </a:pPr>
              <a:t>2/16/24</a:t>
            </a:fld>
            <a:endParaRPr lang="en-US"/>
          </a:p>
        </p:txBody>
      </p:sp>
      <p:sp>
        <p:nvSpPr>
          <p:cNvPr id="4" name="Slide Image Placeholder 3"/>
          <p:cNvSpPr>
            <a:spLocks noGrp="1" noRot="1" noChangeAspect="1"/>
          </p:cNvSpPr>
          <p:nvPr>
            <p:ph type="sldImg" idx="2"/>
          </p:nvPr>
        </p:nvSpPr>
        <p:spPr>
          <a:xfrm>
            <a:off x="344488" y="698500"/>
            <a:ext cx="6192837" cy="3484563"/>
          </a:xfrm>
          <a:prstGeom prst="rect">
            <a:avLst/>
          </a:prstGeom>
          <a:noFill/>
          <a:ln w="12700">
            <a:solidFill>
              <a:prstClr val="black"/>
            </a:solidFill>
          </a:ln>
        </p:spPr>
        <p:txBody>
          <a:bodyPr vert="horz" lIns="92628" tIns="46311" rIns="92628" bIns="46311" rtlCol="0" anchor="ctr"/>
          <a:lstStyle/>
          <a:p>
            <a:pPr lvl="0"/>
            <a:endParaRPr lang="en-US" noProof="0"/>
          </a:p>
        </p:txBody>
      </p:sp>
      <p:sp>
        <p:nvSpPr>
          <p:cNvPr id="5" name="Notes Placeholder 4"/>
          <p:cNvSpPr>
            <a:spLocks noGrp="1"/>
          </p:cNvSpPr>
          <p:nvPr>
            <p:ph type="body" sz="quarter" idx="3"/>
          </p:nvPr>
        </p:nvSpPr>
        <p:spPr>
          <a:xfrm>
            <a:off x="688503" y="4415791"/>
            <a:ext cx="5504827" cy="4183380"/>
          </a:xfrm>
          <a:prstGeom prst="rect">
            <a:avLst/>
          </a:prstGeom>
        </p:spPr>
        <p:txBody>
          <a:bodyPr vert="horz" lIns="92628" tIns="46311" rIns="92628" bIns="4631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4" y="8829994"/>
            <a:ext cx="2981912" cy="464820"/>
          </a:xfrm>
          <a:prstGeom prst="rect">
            <a:avLst/>
          </a:prstGeom>
        </p:spPr>
        <p:txBody>
          <a:bodyPr vert="horz" lIns="92628" tIns="46311" rIns="92628" bIns="46311"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98353" y="8829994"/>
            <a:ext cx="2981912" cy="464820"/>
          </a:xfrm>
          <a:prstGeom prst="rect">
            <a:avLst/>
          </a:prstGeom>
        </p:spPr>
        <p:txBody>
          <a:bodyPr vert="horz" lIns="92628" tIns="46311" rIns="92628" bIns="46311" rtlCol="0" anchor="b"/>
          <a:lstStyle>
            <a:lvl1pPr algn="r" fontAlgn="auto">
              <a:spcBef>
                <a:spcPts val="0"/>
              </a:spcBef>
              <a:spcAft>
                <a:spcPts val="0"/>
              </a:spcAft>
              <a:defRPr sz="1200">
                <a:latin typeface="+mn-lt"/>
              </a:defRPr>
            </a:lvl1pPr>
          </a:lstStyle>
          <a:p>
            <a:pPr>
              <a:defRPr/>
            </a:pPr>
            <a:fld id="{F876D4B8-3D7E-42E7-AF06-6D9133F7F081}" type="slidenum">
              <a:rPr lang="en-US"/>
              <a:pPr>
                <a:defRPr/>
              </a:pPr>
              <a:t>‹#›</a:t>
            </a:fld>
            <a:endParaRPr lang="en-US"/>
          </a:p>
        </p:txBody>
      </p:sp>
    </p:spTree>
    <p:extLst>
      <p:ext uri="{BB962C8B-B14F-4D97-AF65-F5344CB8AC3E}">
        <p14:creationId xmlns:p14="http://schemas.microsoft.com/office/powerpoint/2010/main" val="1014026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b="1" i="0" u="none" strike="noStrike" dirty="0">
                <a:solidFill>
                  <a:srgbClr val="000000"/>
                </a:solidFill>
                <a:effectLst/>
                <a:latin typeface="Arial" panose="020B0604020202020204" pitchFamily="34" charset="0"/>
              </a:rPr>
              <a:t>200 Word Summary: </a:t>
            </a:r>
            <a:r>
              <a:rPr lang="en-US" sz="1800" b="0" i="0" u="none" strike="noStrike" dirty="0">
                <a:solidFill>
                  <a:srgbClr val="000000"/>
                </a:solidFill>
                <a:effectLst/>
                <a:latin typeface="Arial" panose="020B0604020202020204" pitchFamily="34" charset="0"/>
              </a:rPr>
              <a:t>Polariton chemistry has attracted great attention as a potential route to modify chemical structure, properties, and reactivity through strong interactions among molecular degrees of freedom and one or more quantized photons. A rigorous theoretical treatment of molecular polaritons requires the treatment of matter and photon degrees of freedom on equal quantum mechanical footing. In the limit of molecular electronic strong or </a:t>
            </a:r>
            <a:r>
              <a:rPr lang="en-US" sz="1800" b="0" i="0" u="none" strike="noStrike" dirty="0" err="1">
                <a:solidFill>
                  <a:srgbClr val="000000"/>
                </a:solidFill>
                <a:effectLst/>
                <a:latin typeface="Arial" panose="020B0604020202020204" pitchFamily="34" charset="0"/>
              </a:rPr>
              <a:t>ultrastrong</a:t>
            </a:r>
            <a:r>
              <a:rPr lang="en-US" sz="1800" b="0" i="0" u="none" strike="noStrike" dirty="0">
                <a:solidFill>
                  <a:srgbClr val="000000"/>
                </a:solidFill>
                <a:effectLst/>
                <a:latin typeface="Arial" panose="020B0604020202020204" pitchFamily="34" charset="0"/>
              </a:rPr>
              <a:t> coupling to one or a few molecules, it is desirable to treat the molecular electronic degrees of freedom using the tools of ab initio quantum chemistry.  The MAPOL team is developing such theoretical and computational methods within the framework they call ab initio cavity quantum electrodynamics.  In recent work, they introduced a method called Cavity Quantum Electrodynamics Complete Active Space Configuration Interaction theory to provide ground- and excited-state polaritonic surfaces with a balanced description of strong correlation effects among electronic and photonic degrees of freedom. This method provides a platform for ab initio cavity quantum electrodynamics when both strong electron correlation and strong light–matter coupling are important and is an important step toward computational approaches that yield multiple polaritonic potential energy surfaces and couplings that can be leveraged for ab initio molecular dynamics simulations of polariton chemistry.</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800" b="0" i="0" u="none" strike="noStrike" dirty="0">
              <a:solidFill>
                <a:srgbClr val="000000"/>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0" i="0" dirty="0">
                <a:solidFill>
                  <a:srgbClr val="000000"/>
                </a:solidFill>
                <a:effectLst/>
                <a:latin typeface="Roboto" panose="02000000000000000000" pitchFamily="2" charset="0"/>
              </a:rPr>
              <a:t>The authors acknowledge support from the Center for Many-Body Methods, Spectroscopies, and Dynamics for Molecular Polaritonic Systems (MAPOL) under FWP 79715, which is funded as part of the Computational Chemical Sciences (CCS) program by the U.S. Department of Energy, Office of Science, Office of Basic Energy Sciences, Division of Chemical Sciences, Geosciences and Biosciences at Pacific Northwest National Laboratory (PNNL). PNNL is a multi-program national laboratory operated by Battelle Memorial Institute for the United States Department of Energy under DOE contract number DE-AC05-76RL1830.</a:t>
            </a:r>
            <a:endParaRPr lang="en-US" dirty="0"/>
          </a:p>
        </p:txBody>
      </p:sp>
      <p:sp>
        <p:nvSpPr>
          <p:cNvPr id="4" name="Slide Number Placeholder 3"/>
          <p:cNvSpPr>
            <a:spLocks noGrp="1"/>
          </p:cNvSpPr>
          <p:nvPr>
            <p:ph type="sldNum" sz="quarter" idx="5"/>
          </p:nvPr>
        </p:nvSpPr>
        <p:spPr/>
        <p:txBody>
          <a:bodyPr/>
          <a:lstStyle/>
          <a:p>
            <a:pPr>
              <a:defRPr/>
            </a:pPr>
            <a:fld id="{F876D4B8-3D7E-42E7-AF06-6D9133F7F081}" type="slidenum">
              <a:rPr lang="en-US" smtClean="0"/>
              <a:pPr>
                <a:defRPr/>
              </a:pPr>
              <a:t>1</a:t>
            </a:fld>
            <a:endParaRPr lang="en-US"/>
          </a:p>
        </p:txBody>
      </p:sp>
    </p:spTree>
    <p:extLst>
      <p:ext uri="{BB962C8B-B14F-4D97-AF65-F5344CB8AC3E}">
        <p14:creationId xmlns:p14="http://schemas.microsoft.com/office/powerpoint/2010/main" val="1139417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7" name="Rectangle 6"/>
          <p:cNvSpPr/>
          <p:nvPr/>
        </p:nvSpPr>
        <p:spPr>
          <a:xfrm>
            <a:off x="243839" y="182879"/>
            <a:ext cx="11704320" cy="6492240"/>
          </a:xfrm>
          <a:prstGeom prst="rect">
            <a:avLst/>
          </a:prstGeom>
          <a:blipFill>
            <a:blip r:embed="rId2">
              <a:extLst>
                <a:ext uri="{28A0092B-C50C-407E-A947-70E740481C1C}">
                  <a14:useLocalDpi xmlns:a14="http://schemas.microsoft.com/office/drawing/2010/main" val="0"/>
                </a:ext>
              </a:extLst>
            </a:blip>
            <a:stretch>
              <a:fillRect/>
            </a:stretch>
          </a:blip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1656819"/>
            <a:ext cx="9966960" cy="2076983"/>
          </a:xfrm>
        </p:spPr>
        <p:txBody>
          <a:bodyPr anchor="b">
            <a:normAutofit/>
          </a:bodyPr>
          <a:lstStyle>
            <a:lvl1pPr algn="ctr">
              <a:lnSpc>
                <a:spcPct val="85000"/>
              </a:lnSpc>
              <a:defRPr sz="4800" b="1" cap="none" baseline="0">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1709531" y="3869638"/>
            <a:ext cx="8767860" cy="1388165"/>
          </a:xfrm>
        </p:spPr>
        <p:txBody>
          <a:bodyPr>
            <a:normAutofit/>
          </a:bodyPr>
          <a:lstStyle>
            <a:lvl1pPr marL="0" indent="0" algn="ctr">
              <a:spcBef>
                <a:spcPts val="1000"/>
              </a:spcBef>
              <a:buNone/>
              <a:defRPr sz="1800">
                <a:solidFill>
                  <a:srgbClr val="FFFFFF"/>
                </a:solidFill>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dirty="0"/>
              <a:t>Click to edit Master subtitle style</a:t>
            </a:r>
          </a:p>
        </p:txBody>
      </p:sp>
      <p:cxnSp>
        <p:nvCxnSpPr>
          <p:cNvPr id="8" name="Straight Connector 7"/>
          <p:cNvCxnSpPr/>
          <p:nvPr/>
        </p:nvCxnSpPr>
        <p:spPr>
          <a:xfrm>
            <a:off x="1978662"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310640" y="586505"/>
            <a:ext cx="5565639" cy="935227"/>
          </a:xfrm>
          <a:prstGeom prst="rect">
            <a:avLst/>
          </a:prstGeom>
        </p:spPr>
      </p:pic>
      <p:sp>
        <p:nvSpPr>
          <p:cNvPr id="13" name="Text Placeholder 12"/>
          <p:cNvSpPr>
            <a:spLocks noGrp="1"/>
          </p:cNvSpPr>
          <p:nvPr>
            <p:ph type="body" sz="quarter" idx="13"/>
          </p:nvPr>
        </p:nvSpPr>
        <p:spPr>
          <a:xfrm>
            <a:off x="1710268" y="5257801"/>
            <a:ext cx="8767233" cy="1417319"/>
          </a:xfrm>
        </p:spPr>
        <p:txBody>
          <a:bodyPr anchor="ctr">
            <a:normAutofit/>
          </a:bodyPr>
          <a:lstStyle>
            <a:lvl1pPr marL="34290" indent="0" algn="ctr">
              <a:buNone/>
              <a:defRPr sz="1800" i="1">
                <a:solidFill>
                  <a:schemeClr val="accent2">
                    <a:lumMod val="60000"/>
                    <a:lumOff val="40000"/>
                  </a:schemeClr>
                </a:solidFill>
              </a:defRPr>
            </a:lvl1pPr>
          </a:lstStyle>
          <a:p>
            <a:pPr lvl="0"/>
            <a:r>
              <a:rPr lang="en-US" dirty="0"/>
              <a:t>Click to edit Master text styles</a:t>
            </a:r>
          </a:p>
        </p:txBody>
      </p:sp>
    </p:spTree>
    <p:extLst>
      <p:ext uri="{BB962C8B-B14F-4D97-AF65-F5344CB8AC3E}">
        <p14:creationId xmlns:p14="http://schemas.microsoft.com/office/powerpoint/2010/main" val="226335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779520" cy="1737360"/>
          </a:xfrm>
        </p:spPr>
        <p:txBody>
          <a:bodyPr anchor="b">
            <a:noAutofit/>
          </a:bodyPr>
          <a:lstStyle>
            <a:lvl1pPr>
              <a:lnSpc>
                <a:spcPct val="90000"/>
              </a:lnSpc>
              <a:defRPr sz="3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358812" y="1069850"/>
            <a:ext cx="5676937" cy="5065906"/>
          </a:xfrm>
        </p:spPr>
        <p:txBody>
          <a:bodyPr lIns="274320" tIns="182880" anchor="t">
            <a:normAutofit/>
          </a:bodyPr>
          <a:lstStyle>
            <a:lvl1pPr marL="0" indent="0">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143000" y="2834639"/>
            <a:ext cx="3779520" cy="3301117"/>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26CA2777-A89F-4130-B308-73BB65955918}" type="slidenum">
              <a:rPr lang="en-US" smtClean="0"/>
              <a:pPr/>
              <a:t>‹#›</a:t>
            </a:fld>
            <a:endParaRPr lang="en-US" dirty="0"/>
          </a:p>
        </p:txBody>
      </p:sp>
      <p:sp>
        <p:nvSpPr>
          <p:cNvPr id="8" name="Title 1">
            <a:extLst>
              <a:ext uri="{FF2B5EF4-FFF2-40B4-BE49-F238E27FC236}">
                <a16:creationId xmlns:a16="http://schemas.microsoft.com/office/drawing/2014/main" id="{9EC3F3F8-FB97-4CA2-B020-4BFF49CE1262}"/>
              </a:ext>
            </a:extLst>
          </p:cNvPr>
          <p:cNvSpPr txBox="1">
            <a:spLocks/>
          </p:cNvSpPr>
          <p:nvPr/>
        </p:nvSpPr>
        <p:spPr>
          <a:xfrm>
            <a:off x="225779" y="3"/>
            <a:ext cx="11787327" cy="902525"/>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600" kern="1200">
                <a:solidFill>
                  <a:schemeClr val="bg1"/>
                </a:solidFill>
                <a:latin typeface="+mj-lt"/>
                <a:ea typeface="+mj-ea"/>
                <a:cs typeface="+mj-cs"/>
              </a:defRPr>
            </a:lvl1pPr>
          </a:lstStyle>
          <a:p>
            <a:r>
              <a:rPr lang="en-US"/>
              <a:t>Click to edit Master title style</a:t>
            </a:r>
            <a:endParaRPr lang="en-US" dirty="0"/>
          </a:p>
        </p:txBody>
      </p:sp>
    </p:spTree>
    <p:extLst>
      <p:ext uri="{BB962C8B-B14F-4D97-AF65-F5344CB8AC3E}">
        <p14:creationId xmlns:p14="http://schemas.microsoft.com/office/powerpoint/2010/main" val="91830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Blank Slide">
    <p:bg>
      <p:bgRef idx="1001">
        <a:schemeClr val="bg1"/>
      </p:bgRef>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1F062FA-AF45-4321-8D16-B5AE092183F5}"/>
              </a:ext>
            </a:extLst>
          </p:cNvPr>
          <p:cNvSpPr>
            <a:spLocks noGrp="1"/>
          </p:cNvSpPr>
          <p:nvPr>
            <p:ph type="sldNum" sz="quarter" idx="12"/>
          </p:nvPr>
        </p:nvSpPr>
        <p:spPr/>
        <p:txBody>
          <a:bodyPr/>
          <a:lstStyle/>
          <a:p>
            <a:fld id="{26CA2777-A89F-4130-B308-73BB65955918}" type="slidenum">
              <a:rPr lang="en-US" smtClean="0"/>
              <a:pPr/>
              <a:t>‹#›</a:t>
            </a:fld>
            <a:endParaRPr lang="en-US" dirty="0"/>
          </a:p>
        </p:txBody>
      </p:sp>
    </p:spTree>
    <p:extLst>
      <p:ext uri="{BB962C8B-B14F-4D97-AF65-F5344CB8AC3E}">
        <p14:creationId xmlns:p14="http://schemas.microsoft.com/office/powerpoint/2010/main" val="1281695322"/>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losing Slide">
    <p:spTree>
      <p:nvGrpSpPr>
        <p:cNvPr id="1" name=""/>
        <p:cNvGrpSpPr/>
        <p:nvPr/>
      </p:nvGrpSpPr>
      <p:grpSpPr>
        <a:xfrm>
          <a:off x="0" y="0"/>
          <a:ext cx="0" cy="0"/>
          <a:chOff x="0" y="0"/>
          <a:chExt cx="0" cy="0"/>
        </a:xfrm>
      </p:grpSpPr>
      <p:sp>
        <p:nvSpPr>
          <p:cNvPr id="7" name="Rectangle 6"/>
          <p:cNvSpPr/>
          <p:nvPr/>
        </p:nvSpPr>
        <p:spPr>
          <a:xfrm>
            <a:off x="243839" y="182879"/>
            <a:ext cx="11704320" cy="6492240"/>
          </a:xfrm>
          <a:prstGeom prst="rect">
            <a:avLst/>
          </a:prstGeom>
          <a:blipFill>
            <a:blip r:embed="rId2">
              <a:extLst>
                <a:ext uri="{28A0092B-C50C-407E-A947-70E740481C1C}">
                  <a14:useLocalDpi xmlns:a14="http://schemas.microsoft.com/office/drawing/2010/main" val="0"/>
                </a:ext>
              </a:extLst>
            </a:blip>
            <a:stretch>
              <a:fillRect/>
            </a:stretch>
          </a:blip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p:cNvPicPr>
          <p:nvPr/>
        </p:nvPicPr>
        <p:blipFill>
          <a:blip r:embed="rId3" cstate="print">
            <a:extLst>
              <a:ext uri="{28A0092B-C50C-407E-A947-70E740481C1C}">
                <a14:useLocalDpi xmlns:a14="http://schemas.microsoft.com/office/drawing/2010/main"/>
              </a:ext>
            </a:extLst>
          </a:blip>
          <a:stretch>
            <a:fillRect/>
          </a:stretch>
        </p:blipFill>
        <p:spPr>
          <a:xfrm>
            <a:off x="2283536" y="2788248"/>
            <a:ext cx="7624925" cy="1281502"/>
          </a:xfrm>
          <a:prstGeom prst="rect">
            <a:avLst/>
          </a:prstGeom>
        </p:spPr>
      </p:pic>
    </p:spTree>
    <p:extLst>
      <p:ext uri="{BB962C8B-B14F-4D97-AF65-F5344CB8AC3E}">
        <p14:creationId xmlns:p14="http://schemas.microsoft.com/office/powerpoint/2010/main" val="3077835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6000" b="1" cap="none" baseline="0">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1800">
                <a:solidFill>
                  <a:schemeClr val="accent1">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pPr>
              <a:defRPr/>
            </a:pPr>
            <a:fld id="{56929663-6CA7-4931-8F5D-849FE6A4CD44}" type="slidenum">
              <a:rPr lang="en-US" smtClean="0"/>
              <a:pPr>
                <a:defRPr/>
              </a:pPr>
              <a:t>‹#›</a:t>
            </a:fld>
            <a:endParaRPr lang="en-US"/>
          </a:p>
        </p:txBody>
      </p:sp>
      <p:cxnSp>
        <p:nvCxnSpPr>
          <p:cNvPr id="7" name="Straight Connector 6"/>
          <p:cNvCxnSpPr/>
          <p:nvPr/>
        </p:nvCxnSpPr>
        <p:spPr>
          <a:xfrm>
            <a:off x="1981202"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5969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dirty="0"/>
              <a:t>Click to edit Master title style</a:t>
            </a:r>
          </a:p>
        </p:txBody>
      </p:sp>
      <p:sp>
        <p:nvSpPr>
          <p:cNvPr id="3" name="Content Placeholder 2"/>
          <p:cNvSpPr>
            <a:spLocks noGrp="1"/>
          </p:cNvSpPr>
          <p:nvPr>
            <p:ph idx="1"/>
          </p:nvPr>
        </p:nvSpPr>
        <p:spPr>
          <a:xfrm>
            <a:off x="623035" y="1017332"/>
            <a:ext cx="11390071" cy="5221425"/>
          </a:xfrm>
        </p:spPr>
        <p:txBody>
          <a:bodyPr/>
          <a:lstStyle>
            <a:lvl1pPr>
              <a:spcBef>
                <a:spcPts val="1000"/>
              </a:spcBef>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p:cNvSpPr>
            <a:spLocks noGrp="1"/>
          </p:cNvSpPr>
          <p:nvPr>
            <p:ph type="sldNum" sz="quarter" idx="12"/>
          </p:nvPr>
        </p:nvSpPr>
        <p:spPr/>
        <p:txBody>
          <a:bodyPr/>
          <a:lstStyle/>
          <a:p>
            <a:fld id="{26CA2777-A89F-4130-B308-73BB65955918}" type="slidenum">
              <a:rPr lang="en-US" smtClean="0"/>
              <a:pPr/>
              <a:t>‹#›</a:t>
            </a:fld>
            <a:endParaRPr lang="en-US"/>
          </a:p>
        </p:txBody>
      </p:sp>
    </p:spTree>
    <p:extLst>
      <p:ext uri="{BB962C8B-B14F-4D97-AF65-F5344CB8AC3E}">
        <p14:creationId xmlns:p14="http://schemas.microsoft.com/office/powerpoint/2010/main" val="2542884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 No Footer">
    <p:spTree>
      <p:nvGrpSpPr>
        <p:cNvPr id="1" name=""/>
        <p:cNvGrpSpPr/>
        <p:nvPr/>
      </p:nvGrpSpPr>
      <p:grpSpPr>
        <a:xfrm>
          <a:off x="0" y="0"/>
          <a:ext cx="0" cy="0"/>
          <a:chOff x="0" y="0"/>
          <a:chExt cx="0" cy="0"/>
        </a:xfrm>
      </p:grpSpPr>
      <p:sp>
        <p:nvSpPr>
          <p:cNvPr id="4" name="Rectangle 3"/>
          <p:cNvSpPr/>
          <p:nvPr/>
        </p:nvSpPr>
        <p:spPr>
          <a:xfrm>
            <a:off x="0" y="6127846"/>
            <a:ext cx="12192000" cy="7301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623035" y="1017332"/>
            <a:ext cx="11390071" cy="5601833"/>
          </a:xfrm>
        </p:spPr>
        <p:txBody>
          <a:bodyPr/>
          <a:lstStyle>
            <a:lvl1pPr>
              <a:spcBef>
                <a:spcPts val="10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a:xfrm>
            <a:off x="11436808" y="6619164"/>
            <a:ext cx="576296" cy="231440"/>
          </a:xfrm>
        </p:spPr>
        <p:txBody>
          <a:bodyPr/>
          <a:lstStyle/>
          <a:p>
            <a:fld id="{26CA2777-A89F-4130-B308-73BB65955918}" type="slidenum">
              <a:rPr lang="en-US" smtClean="0"/>
              <a:pPr/>
              <a:t>‹#›</a:t>
            </a:fld>
            <a:endParaRPr lang="en-US" dirty="0"/>
          </a:p>
        </p:txBody>
      </p:sp>
    </p:spTree>
    <p:extLst>
      <p:ext uri="{BB962C8B-B14F-4D97-AF65-F5344CB8AC3E}">
        <p14:creationId xmlns:p14="http://schemas.microsoft.com/office/powerpoint/2010/main" val="1875886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 Small Header No Footer">
    <p:spTree>
      <p:nvGrpSpPr>
        <p:cNvPr id="1" name=""/>
        <p:cNvGrpSpPr/>
        <p:nvPr/>
      </p:nvGrpSpPr>
      <p:grpSpPr>
        <a:xfrm>
          <a:off x="0" y="0"/>
          <a:ext cx="0" cy="0"/>
          <a:chOff x="0" y="0"/>
          <a:chExt cx="0" cy="0"/>
        </a:xfrm>
      </p:grpSpPr>
      <p:sp>
        <p:nvSpPr>
          <p:cNvPr id="4" name="Rectangle 3"/>
          <p:cNvSpPr/>
          <p:nvPr/>
        </p:nvSpPr>
        <p:spPr>
          <a:xfrm>
            <a:off x="0" y="6127846"/>
            <a:ext cx="12192000" cy="7301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2" name="Title 1"/>
          <p:cNvSpPr>
            <a:spLocks noGrp="1"/>
          </p:cNvSpPr>
          <p:nvPr>
            <p:ph type="title"/>
          </p:nvPr>
        </p:nvSpPr>
        <p:spPr>
          <a:xfrm>
            <a:off x="225779" y="3"/>
            <a:ext cx="11787327" cy="577564"/>
          </a:xfrm>
        </p:spPr>
        <p:txBody>
          <a:bodyPr/>
          <a:lstStyle>
            <a:lvl1pPr>
              <a:defRPr sz="3600"/>
            </a:lvl1pPr>
          </a:lstStyle>
          <a:p>
            <a:r>
              <a:rPr lang="en-US"/>
              <a:t>Click to edit Master title style</a:t>
            </a:r>
            <a:endParaRPr lang="en-US" dirty="0"/>
          </a:p>
        </p:txBody>
      </p:sp>
      <p:grpSp>
        <p:nvGrpSpPr>
          <p:cNvPr id="14" name="Group 13"/>
          <p:cNvGrpSpPr/>
          <p:nvPr/>
        </p:nvGrpSpPr>
        <p:grpSpPr>
          <a:xfrm>
            <a:off x="1" y="7702"/>
            <a:ext cx="12192001" cy="6858063"/>
            <a:chOff x="0" y="7701"/>
            <a:chExt cx="9144001" cy="6858063"/>
          </a:xfrm>
        </p:grpSpPr>
        <p:sp>
          <p:nvSpPr>
            <p:cNvPr id="15" name="Right Triangle 14"/>
            <p:cNvSpPr/>
            <p:nvPr/>
          </p:nvSpPr>
          <p:spPr>
            <a:xfrm rot="10800000">
              <a:off x="8676725" y="5968741"/>
              <a:ext cx="467275" cy="897023"/>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6" name="Right Triangle 15"/>
            <p:cNvSpPr/>
            <p:nvPr/>
          </p:nvSpPr>
          <p:spPr>
            <a:xfrm rot="10800000">
              <a:off x="2825194" y="5776157"/>
              <a:ext cx="467275" cy="897023"/>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grpSp>
          <p:nvGrpSpPr>
            <p:cNvPr id="17" name="Group 16"/>
            <p:cNvGrpSpPr/>
            <p:nvPr/>
          </p:nvGrpSpPr>
          <p:grpSpPr>
            <a:xfrm>
              <a:off x="0" y="7701"/>
              <a:ext cx="9144001" cy="6665477"/>
              <a:chOff x="0" y="7701"/>
              <a:chExt cx="9144001" cy="6665477"/>
            </a:xfrm>
          </p:grpSpPr>
          <p:sp>
            <p:nvSpPr>
              <p:cNvPr id="18" name="Rectangle 17"/>
              <p:cNvSpPr/>
              <p:nvPr/>
            </p:nvSpPr>
            <p:spPr>
              <a:xfrm flipV="1">
                <a:off x="3292469" y="6096000"/>
                <a:ext cx="5851531" cy="57717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9" name="Right Triangle 18"/>
              <p:cNvSpPr/>
              <p:nvPr/>
            </p:nvSpPr>
            <p:spPr>
              <a:xfrm flipH="1">
                <a:off x="8676725" y="7701"/>
                <a:ext cx="467275" cy="897023"/>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20" name="Right Triangle 19"/>
              <p:cNvSpPr/>
              <p:nvPr/>
            </p:nvSpPr>
            <p:spPr>
              <a:xfrm flipH="1">
                <a:off x="1" y="902526"/>
                <a:ext cx="467275" cy="897023"/>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21" name="Rectangle 20"/>
              <p:cNvSpPr/>
              <p:nvPr/>
            </p:nvSpPr>
            <p:spPr>
              <a:xfrm>
                <a:off x="0" y="1787093"/>
                <a:ext cx="9144000" cy="4446321"/>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p:cNvSpPr/>
              <p:nvPr/>
            </p:nvSpPr>
            <p:spPr>
              <a:xfrm>
                <a:off x="0" y="597965"/>
                <a:ext cx="9144001" cy="551073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grpSp>
      </p:grpSp>
      <p:cxnSp>
        <p:nvCxnSpPr>
          <p:cNvPr id="25" name="Straight Connector 24"/>
          <p:cNvCxnSpPr/>
          <p:nvPr/>
        </p:nvCxnSpPr>
        <p:spPr>
          <a:xfrm flipH="1">
            <a:off x="1" y="593401"/>
            <a:ext cx="11780713" cy="0"/>
          </a:xfrm>
          <a:prstGeom prst="line">
            <a:avLst/>
          </a:prstGeom>
          <a:ln cap="rnd"/>
        </p:spPr>
        <p:style>
          <a:lnRef idx="2">
            <a:schemeClr val="accent2"/>
          </a:lnRef>
          <a:fillRef idx="0">
            <a:schemeClr val="accent2"/>
          </a:fillRef>
          <a:effectRef idx="1">
            <a:schemeClr val="accent2"/>
          </a:effectRef>
          <a:fontRef idx="minor">
            <a:schemeClr val="tx1"/>
          </a:fontRef>
        </p:style>
      </p:cxnSp>
      <p:cxnSp>
        <p:nvCxnSpPr>
          <p:cNvPr id="26" name="Straight Connector 25"/>
          <p:cNvCxnSpPr/>
          <p:nvPr/>
        </p:nvCxnSpPr>
        <p:spPr>
          <a:xfrm flipV="1">
            <a:off x="11787949" y="2393"/>
            <a:ext cx="408044" cy="587485"/>
          </a:xfrm>
          <a:prstGeom prst="line">
            <a:avLst/>
          </a:prstGeom>
          <a:ln cap="rnd"/>
        </p:spPr>
        <p:style>
          <a:lnRef idx="2">
            <a:schemeClr val="accent2"/>
          </a:lnRef>
          <a:fillRef idx="0">
            <a:schemeClr val="accent2"/>
          </a:fillRef>
          <a:effectRef idx="1">
            <a:schemeClr val="accent2"/>
          </a:effectRef>
          <a:fontRef idx="minor">
            <a:schemeClr val="tx1"/>
          </a:fontRef>
        </p:style>
      </p:cxnSp>
      <p:sp>
        <p:nvSpPr>
          <p:cNvPr id="9" name="Slide Number Placeholder 8"/>
          <p:cNvSpPr>
            <a:spLocks noGrp="1"/>
          </p:cNvSpPr>
          <p:nvPr>
            <p:ph type="sldNum" sz="quarter" idx="12"/>
          </p:nvPr>
        </p:nvSpPr>
        <p:spPr>
          <a:xfrm>
            <a:off x="11436808" y="6619164"/>
            <a:ext cx="576296" cy="231440"/>
          </a:xfrm>
        </p:spPr>
        <p:txBody>
          <a:bodyPr/>
          <a:lstStyle>
            <a:lvl1pPr>
              <a:defRPr>
                <a:solidFill>
                  <a:schemeClr val="accent1">
                    <a:lumMod val="75000"/>
                  </a:schemeClr>
                </a:solidFill>
              </a:defRPr>
            </a:lvl1pPr>
          </a:lstStyle>
          <a:p>
            <a:fld id="{600448BA-62AF-4340-AB5F-316C0E06117B}" type="slidenum">
              <a:rPr lang="en-US" smtClean="0">
                <a:solidFill>
                  <a:srgbClr val="0F3F66"/>
                </a:solidFill>
              </a:rPr>
              <a:pPr/>
              <a:t>‹#›</a:t>
            </a:fld>
            <a:endParaRPr lang="en-US" dirty="0">
              <a:solidFill>
                <a:srgbClr val="0F3F66"/>
              </a:solidFill>
            </a:endParaRPr>
          </a:p>
        </p:txBody>
      </p:sp>
      <p:sp>
        <p:nvSpPr>
          <p:cNvPr id="3" name="Content Placeholder 2"/>
          <p:cNvSpPr>
            <a:spLocks noGrp="1"/>
          </p:cNvSpPr>
          <p:nvPr>
            <p:ph idx="1"/>
          </p:nvPr>
        </p:nvSpPr>
        <p:spPr>
          <a:xfrm>
            <a:off x="623035" y="749296"/>
            <a:ext cx="11390071" cy="5869869"/>
          </a:xfrm>
        </p:spPr>
        <p:txBody>
          <a:bodyPr/>
          <a:lstStyle>
            <a:lvl1pPr>
              <a:spcBef>
                <a:spcPts val="10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82494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30306" y="1277471"/>
            <a:ext cx="5467574" cy="4803289"/>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1277471"/>
            <a:ext cx="5592694" cy="4803289"/>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fld id="{26CA2777-A89F-4130-B308-73BB65955918}" type="slidenum">
              <a:rPr lang="en-US" smtClean="0"/>
              <a:pPr/>
              <a:t>‹#›</a:t>
            </a:fld>
            <a:endParaRPr lang="en-US" dirty="0"/>
          </a:p>
        </p:txBody>
      </p:sp>
    </p:spTree>
    <p:extLst>
      <p:ext uri="{BB962C8B-B14F-4D97-AF65-F5344CB8AC3E}">
        <p14:creationId xmlns:p14="http://schemas.microsoft.com/office/powerpoint/2010/main" val="1013064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454716" y="1031624"/>
            <a:ext cx="5468112"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4716" y="1808546"/>
            <a:ext cx="5468112" cy="4293738"/>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031624"/>
            <a:ext cx="5468112"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269173" y="1808864"/>
            <a:ext cx="5468112" cy="4293738"/>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lstStyle/>
          <a:p>
            <a:fld id="{26CA2777-A89F-4130-B308-73BB65955918}" type="slidenum">
              <a:rPr lang="en-US" smtClean="0"/>
              <a:pPr/>
              <a:t>‹#›</a:t>
            </a:fld>
            <a:endParaRPr lang="en-US" dirty="0"/>
          </a:p>
        </p:txBody>
      </p:sp>
    </p:spTree>
    <p:extLst>
      <p:ext uri="{BB962C8B-B14F-4D97-AF65-F5344CB8AC3E}">
        <p14:creationId xmlns:p14="http://schemas.microsoft.com/office/powerpoint/2010/main" val="430721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26CA2777-A89F-4130-B308-73BB65955918}" type="slidenum">
              <a:rPr lang="en-US" smtClean="0"/>
              <a:pPr/>
              <a:t>‹#›</a:t>
            </a:fld>
            <a:endParaRPr lang="en-US" dirty="0"/>
          </a:p>
        </p:txBody>
      </p:sp>
    </p:spTree>
    <p:extLst>
      <p:ext uri="{BB962C8B-B14F-4D97-AF65-F5344CB8AC3E}">
        <p14:creationId xmlns:p14="http://schemas.microsoft.com/office/powerpoint/2010/main" val="3959071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779520" cy="1737360"/>
          </a:xfrm>
        </p:spPr>
        <p:txBody>
          <a:bodyPr anchor="b">
            <a:noAutofit/>
          </a:bodyPr>
          <a:lstStyle>
            <a:lvl1pPr>
              <a:lnSpc>
                <a:spcPct val="90000"/>
              </a:lnSpc>
              <a:defRPr sz="3000" b="0"/>
            </a:lvl1pPr>
          </a:lstStyle>
          <a:p>
            <a:r>
              <a:rPr lang="en-US"/>
              <a:t>Click to edit Master title style</a:t>
            </a:r>
            <a:endParaRPr lang="en-US" dirty="0"/>
          </a:p>
        </p:txBody>
      </p:sp>
      <p:sp>
        <p:nvSpPr>
          <p:cNvPr id="3" name="Content Placeholder 2"/>
          <p:cNvSpPr>
            <a:spLocks noGrp="1"/>
          </p:cNvSpPr>
          <p:nvPr>
            <p:ph idx="1"/>
          </p:nvPr>
        </p:nvSpPr>
        <p:spPr>
          <a:xfrm>
            <a:off x="5505753" y="1097280"/>
            <a:ext cx="5532851" cy="502522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779520" cy="3287864"/>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26CA2777-A89F-4130-B308-73BB65955918}" type="slidenum">
              <a:rPr lang="en-US" smtClean="0"/>
              <a:pPr/>
              <a:t>‹#›</a:t>
            </a:fld>
            <a:endParaRPr lang="en-US" dirty="0"/>
          </a:p>
        </p:txBody>
      </p:sp>
      <p:sp>
        <p:nvSpPr>
          <p:cNvPr id="8" name="Title 1">
            <a:extLst>
              <a:ext uri="{FF2B5EF4-FFF2-40B4-BE49-F238E27FC236}">
                <a16:creationId xmlns:a16="http://schemas.microsoft.com/office/drawing/2014/main" id="{FB37B8B0-5783-417D-8EB4-D2892ACD842A}"/>
              </a:ext>
            </a:extLst>
          </p:cNvPr>
          <p:cNvSpPr txBox="1">
            <a:spLocks/>
          </p:cNvSpPr>
          <p:nvPr/>
        </p:nvSpPr>
        <p:spPr>
          <a:xfrm>
            <a:off x="225779" y="3"/>
            <a:ext cx="11787327" cy="902525"/>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600" kern="1200">
                <a:solidFill>
                  <a:schemeClr val="bg1"/>
                </a:solidFill>
                <a:latin typeface="+mj-lt"/>
                <a:ea typeface="+mj-ea"/>
                <a:cs typeface="+mj-cs"/>
              </a:defRPr>
            </a:lvl1pPr>
          </a:lstStyle>
          <a:p>
            <a:r>
              <a:rPr lang="en-US"/>
              <a:t>Click to edit Master title style</a:t>
            </a:r>
            <a:endParaRPr lang="en-US" dirty="0"/>
          </a:p>
        </p:txBody>
      </p:sp>
    </p:spTree>
    <p:extLst>
      <p:ext uri="{BB962C8B-B14F-4D97-AF65-F5344CB8AC3E}">
        <p14:creationId xmlns:p14="http://schemas.microsoft.com/office/powerpoint/2010/main" val="795286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accent1">
                <a:lumMod val="75000"/>
              </a:schemeClr>
            </a:gs>
            <a:gs pos="74000">
              <a:schemeClr val="accent1"/>
            </a:gs>
            <a:gs pos="83000">
              <a:schemeClr val="accent1">
                <a:lumMod val="60000"/>
                <a:lumOff val="40000"/>
              </a:schemeClr>
            </a:gs>
            <a:gs pos="100000">
              <a:schemeClr val="accent1">
                <a:lumMod val="75000"/>
              </a:schemeClr>
            </a:gs>
          </a:gsLst>
          <a:lin ang="1200000" scaled="0"/>
        </a:gradFill>
        <a:effectLst/>
      </p:bgPr>
    </p:bg>
    <p:spTree>
      <p:nvGrpSpPr>
        <p:cNvPr id="1" name=""/>
        <p:cNvGrpSpPr/>
        <p:nvPr/>
      </p:nvGrpSpPr>
      <p:grpSpPr>
        <a:xfrm>
          <a:off x="0" y="0"/>
          <a:ext cx="0" cy="0"/>
          <a:chOff x="0" y="0"/>
          <a:chExt cx="0" cy="0"/>
        </a:xfrm>
      </p:grpSpPr>
      <p:grpSp>
        <p:nvGrpSpPr>
          <p:cNvPr id="14" name="Group 13"/>
          <p:cNvGrpSpPr/>
          <p:nvPr userDrawn="1"/>
        </p:nvGrpSpPr>
        <p:grpSpPr>
          <a:xfrm>
            <a:off x="1" y="7702"/>
            <a:ext cx="12192001" cy="6858063"/>
            <a:chOff x="0" y="7701"/>
            <a:chExt cx="9144001" cy="6858063"/>
          </a:xfrm>
        </p:grpSpPr>
        <p:sp>
          <p:nvSpPr>
            <p:cNvPr id="20" name="Right Triangle 19"/>
            <p:cNvSpPr/>
            <p:nvPr/>
          </p:nvSpPr>
          <p:spPr>
            <a:xfrm rot="10800000">
              <a:off x="8676725" y="5968741"/>
              <a:ext cx="467275" cy="897023"/>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9" name="Right Triangle 18"/>
            <p:cNvSpPr/>
            <p:nvPr/>
          </p:nvSpPr>
          <p:spPr>
            <a:xfrm rot="10800000">
              <a:off x="2825194" y="5776157"/>
              <a:ext cx="467275" cy="897023"/>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8" name="Group 7"/>
            <p:cNvGrpSpPr/>
            <p:nvPr/>
          </p:nvGrpSpPr>
          <p:grpSpPr>
            <a:xfrm>
              <a:off x="0" y="7701"/>
              <a:ext cx="9144001" cy="6858063"/>
              <a:chOff x="0" y="7701"/>
              <a:chExt cx="9144001" cy="6858063"/>
            </a:xfrm>
          </p:grpSpPr>
          <p:sp>
            <p:nvSpPr>
              <p:cNvPr id="13" name="Rectangle 12"/>
              <p:cNvSpPr/>
              <p:nvPr/>
            </p:nvSpPr>
            <p:spPr>
              <a:xfrm flipV="1">
                <a:off x="3292469" y="6096000"/>
                <a:ext cx="5851531" cy="57717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8" name="Right Triangle 17"/>
              <p:cNvSpPr/>
              <p:nvPr/>
            </p:nvSpPr>
            <p:spPr>
              <a:xfrm flipH="1">
                <a:off x="8676725" y="7701"/>
                <a:ext cx="467275" cy="897023"/>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ight Triangle 9"/>
              <p:cNvSpPr/>
              <p:nvPr/>
            </p:nvSpPr>
            <p:spPr>
              <a:xfrm flipH="1">
                <a:off x="1" y="902526"/>
                <a:ext cx="467275" cy="897023"/>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p:nvSpPr>
            <p:spPr>
              <a:xfrm>
                <a:off x="0" y="1787093"/>
                <a:ext cx="9144000" cy="4446321"/>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p:cNvSpPr/>
              <p:nvPr/>
            </p:nvSpPr>
            <p:spPr>
              <a:xfrm>
                <a:off x="467276" y="902527"/>
                <a:ext cx="8676725" cy="5193475"/>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cxnSp>
            <p:nvCxnSpPr>
              <p:cNvPr id="32" name="Straight Connector 31"/>
              <p:cNvCxnSpPr>
                <a:cxnSpLocks/>
                <a:endCxn id="20" idx="0"/>
              </p:cNvCxnSpPr>
              <p:nvPr/>
            </p:nvCxnSpPr>
            <p:spPr>
              <a:xfrm>
                <a:off x="9034983" y="6670981"/>
                <a:ext cx="109017" cy="194783"/>
              </a:xfrm>
              <a:prstGeom prst="line">
                <a:avLst/>
              </a:prstGeom>
              <a:ln cap="rnd"/>
              <a:effectLst>
                <a:outerShdw blurRad="38100" dist="25400" dir="16200000" rotWithShape="0">
                  <a:srgbClr val="000000">
                    <a:alpha val="28000"/>
                  </a:srgbClr>
                </a:outerShdw>
              </a:effectLst>
            </p:spPr>
            <p:style>
              <a:lnRef idx="2">
                <a:schemeClr val="accent2"/>
              </a:lnRef>
              <a:fillRef idx="0">
                <a:schemeClr val="accent2"/>
              </a:fillRef>
              <a:effectRef idx="1">
                <a:schemeClr val="accent2"/>
              </a:effectRef>
              <a:fontRef idx="minor">
                <a:schemeClr val="tx1"/>
              </a:fontRef>
            </p:style>
          </p:cxnSp>
          <p:cxnSp>
            <p:nvCxnSpPr>
              <p:cNvPr id="26" name="Straight Connector 25"/>
              <p:cNvCxnSpPr>
                <a:cxnSpLocks/>
                <a:stCxn id="19" idx="0"/>
              </p:cNvCxnSpPr>
              <p:nvPr/>
            </p:nvCxnSpPr>
            <p:spPr>
              <a:xfrm flipH="1" flipV="1">
                <a:off x="3058832" y="6235098"/>
                <a:ext cx="233637" cy="438082"/>
              </a:xfrm>
              <a:prstGeom prst="line">
                <a:avLst/>
              </a:prstGeom>
              <a:ln cap="rnd"/>
              <a:effectLst>
                <a:outerShdw blurRad="38100" dist="25400" dir="16200000" rotWithShape="0">
                  <a:srgbClr val="000000">
                    <a:alpha val="28000"/>
                  </a:srgbClr>
                </a:outerShdw>
              </a:effectLst>
            </p:spPr>
            <p:style>
              <a:lnRef idx="2">
                <a:schemeClr val="accent2"/>
              </a:lnRef>
              <a:fillRef idx="0">
                <a:schemeClr val="accent2"/>
              </a:fillRef>
              <a:effectRef idx="1">
                <a:schemeClr val="accent2"/>
              </a:effectRef>
              <a:fontRef idx="minor">
                <a:schemeClr val="tx1"/>
              </a:fontRef>
            </p:style>
          </p:cxnSp>
        </p:grpSp>
      </p:grpSp>
      <p:sp>
        <p:nvSpPr>
          <p:cNvPr id="2" name="Title Placeholder 1"/>
          <p:cNvSpPr>
            <a:spLocks noGrp="1"/>
          </p:cNvSpPr>
          <p:nvPr>
            <p:ph type="title"/>
          </p:nvPr>
        </p:nvSpPr>
        <p:spPr>
          <a:xfrm>
            <a:off x="225779" y="3"/>
            <a:ext cx="11787327" cy="90252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3035" y="1017332"/>
            <a:ext cx="11390071" cy="507867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11436808" y="6308056"/>
            <a:ext cx="576296" cy="365125"/>
          </a:xfrm>
          <a:prstGeom prst="rect">
            <a:avLst/>
          </a:prstGeom>
        </p:spPr>
        <p:txBody>
          <a:bodyPr vert="horz" lIns="91440" tIns="45720" rIns="91440" bIns="45720" rtlCol="0" anchor="ctr"/>
          <a:lstStyle>
            <a:lvl1pPr algn="r">
              <a:defRPr sz="1000">
                <a:solidFill>
                  <a:schemeClr val="accent1">
                    <a:lumMod val="75000"/>
                  </a:schemeClr>
                </a:solidFill>
              </a:defRPr>
            </a:lvl1pPr>
          </a:lstStyle>
          <a:p>
            <a:fld id="{26CA2777-A89F-4130-B308-73BB65955918}" type="slidenum">
              <a:rPr lang="en-US" smtClean="0"/>
              <a:pPr/>
              <a:t>‹#›</a:t>
            </a:fld>
            <a:endParaRPr lang="en-US" dirty="0"/>
          </a:p>
        </p:txBody>
      </p:sp>
      <p:pic>
        <p:nvPicPr>
          <p:cNvPr id="9" name="Picture 8"/>
          <p:cNvPicPr>
            <a:picLocks/>
          </p:cNvPicPr>
          <p:nvPr/>
        </p:nvPicPr>
        <p:blipFill>
          <a:blip r:embed="rId14" cstate="print">
            <a:extLst>
              <a:ext uri="{28A0092B-C50C-407E-A947-70E740481C1C}">
                <a14:useLocalDpi xmlns:a14="http://schemas.microsoft.com/office/drawing/2010/main" val="0"/>
              </a:ext>
            </a:extLst>
          </a:blip>
          <a:stretch>
            <a:fillRect/>
          </a:stretch>
        </p:blipFill>
        <p:spPr>
          <a:xfrm>
            <a:off x="727825" y="6316801"/>
            <a:ext cx="2622792" cy="440596"/>
          </a:xfrm>
          <a:prstGeom prst="rect">
            <a:avLst/>
          </a:prstGeom>
        </p:spPr>
      </p:pic>
      <p:cxnSp>
        <p:nvCxnSpPr>
          <p:cNvPr id="21" name="Straight Connector 20"/>
          <p:cNvCxnSpPr>
            <a:cxnSpLocks/>
            <a:stCxn id="18" idx="4"/>
            <a:endCxn id="18" idx="0"/>
          </p:cNvCxnSpPr>
          <p:nvPr/>
        </p:nvCxnSpPr>
        <p:spPr>
          <a:xfrm flipV="1">
            <a:off x="11568968" y="7702"/>
            <a:ext cx="623033" cy="897023"/>
          </a:xfrm>
          <a:prstGeom prst="line">
            <a:avLst/>
          </a:prstGeom>
          <a:ln cap="rnd"/>
        </p:spPr>
        <p:style>
          <a:lnRef idx="2">
            <a:schemeClr val="accent2"/>
          </a:lnRef>
          <a:fillRef idx="0">
            <a:schemeClr val="accent2"/>
          </a:fillRef>
          <a:effectRef idx="1">
            <a:schemeClr val="accent2"/>
          </a:effectRef>
          <a:fontRef idx="minor">
            <a:schemeClr val="tx1"/>
          </a:fontRef>
        </p:style>
      </p:cxnSp>
      <p:cxnSp>
        <p:nvCxnSpPr>
          <p:cNvPr id="29" name="Straight Connector 28"/>
          <p:cNvCxnSpPr>
            <a:cxnSpLocks/>
            <a:stCxn id="19" idx="0"/>
          </p:cNvCxnSpPr>
          <p:nvPr/>
        </p:nvCxnSpPr>
        <p:spPr>
          <a:xfrm flipV="1">
            <a:off x="4389959" y="6673178"/>
            <a:ext cx="7662341" cy="2"/>
          </a:xfrm>
          <a:prstGeom prst="line">
            <a:avLst/>
          </a:prstGeom>
          <a:ln cap="rnd"/>
          <a:effectLst>
            <a:outerShdw blurRad="38100" dist="25400" dir="16200000" rotWithShape="0">
              <a:srgbClr val="000000">
                <a:alpha val="28000"/>
              </a:srgbClr>
            </a:outerShdw>
          </a:effectLst>
        </p:spPr>
        <p:style>
          <a:lnRef idx="2">
            <a:schemeClr val="accent2"/>
          </a:lnRef>
          <a:fillRef idx="0">
            <a:schemeClr val="accent2"/>
          </a:fillRef>
          <a:effectRef idx="1">
            <a:schemeClr val="accent2"/>
          </a:effectRef>
          <a:fontRef idx="minor">
            <a:schemeClr val="tx1"/>
          </a:fontRef>
        </p:style>
      </p:cxnSp>
      <p:cxnSp>
        <p:nvCxnSpPr>
          <p:cNvPr id="23" name="Straight Connector 22"/>
          <p:cNvCxnSpPr/>
          <p:nvPr/>
        </p:nvCxnSpPr>
        <p:spPr>
          <a:xfrm>
            <a:off x="0" y="6233414"/>
            <a:ext cx="4078443" cy="0"/>
          </a:xfrm>
          <a:prstGeom prst="line">
            <a:avLst/>
          </a:prstGeom>
          <a:ln cap="rnd"/>
          <a:effectLst>
            <a:outerShdw blurRad="38100" dist="25400" dir="16200000" rotWithShape="0">
              <a:srgbClr val="000000">
                <a:alpha val="28000"/>
              </a:srgbClr>
            </a:outerShdw>
          </a:effectLst>
        </p:spPr>
        <p:style>
          <a:lnRef idx="2">
            <a:schemeClr val="accent2"/>
          </a:lnRef>
          <a:fillRef idx="0">
            <a:schemeClr val="accent2"/>
          </a:fillRef>
          <a:effectRef idx="1">
            <a:schemeClr val="accent2"/>
          </a:effectRef>
          <a:fontRef idx="minor">
            <a:schemeClr val="tx1"/>
          </a:fontRef>
        </p:style>
      </p:cxnSp>
      <p:cxnSp>
        <p:nvCxnSpPr>
          <p:cNvPr id="17" name="Straight Connector 16"/>
          <p:cNvCxnSpPr>
            <a:cxnSpLocks/>
            <a:endCxn id="10" idx="0"/>
          </p:cNvCxnSpPr>
          <p:nvPr/>
        </p:nvCxnSpPr>
        <p:spPr>
          <a:xfrm flipH="1">
            <a:off x="623035" y="902526"/>
            <a:ext cx="10945932" cy="0"/>
          </a:xfrm>
          <a:prstGeom prst="line">
            <a:avLst/>
          </a:prstGeom>
          <a:ln cap="rnd"/>
        </p:spPr>
        <p:style>
          <a:lnRef idx="2">
            <a:schemeClr val="accent2"/>
          </a:lnRef>
          <a:fillRef idx="0">
            <a:schemeClr val="accent2"/>
          </a:fillRef>
          <a:effectRef idx="1">
            <a:schemeClr val="accent2"/>
          </a:effectRef>
          <a:fontRef idx="minor">
            <a:schemeClr val="tx1"/>
          </a:fontRef>
        </p:style>
      </p:cxnSp>
      <p:cxnSp>
        <p:nvCxnSpPr>
          <p:cNvPr id="11" name="Straight Connector 10"/>
          <p:cNvCxnSpPr>
            <a:cxnSpLocks/>
            <a:endCxn id="10" idx="0"/>
          </p:cNvCxnSpPr>
          <p:nvPr/>
        </p:nvCxnSpPr>
        <p:spPr>
          <a:xfrm flipV="1">
            <a:off x="0" y="902527"/>
            <a:ext cx="623035" cy="897023"/>
          </a:xfrm>
          <a:prstGeom prst="line">
            <a:avLst/>
          </a:prstGeom>
          <a:ln cap="rnd"/>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884628084"/>
      </p:ext>
    </p:extLst>
  </p:cSld>
  <p:clrMap bg1="lt1" tx1="dk1" bg2="lt2" tx2="dk2" accent1="accent1" accent2="accent2" accent3="accent3" accent4="accent4" accent5="accent5" accent6="accent6" hlink="hlink" folHlink="folHlink"/>
  <p:sldLayoutIdLst>
    <p:sldLayoutId id="2147483763" r:id="rId1"/>
    <p:sldLayoutId id="214748377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4" r:id="rId12"/>
  </p:sldLayoutIdLst>
  <p:hf hdr="0"/>
  <p:txStyles>
    <p:titleStyle>
      <a:lvl1pPr algn="l" defTabSz="6858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7013" indent="-173038" algn="l" defTabSz="685800" rtl="0" eaLnBrk="1" latinLnBrk="0" hangingPunct="1">
        <a:lnSpc>
          <a:spcPct val="120000"/>
        </a:lnSpc>
        <a:spcBef>
          <a:spcPts val="1000"/>
        </a:spcBef>
        <a:buClr>
          <a:schemeClr val="accent1"/>
        </a:buClr>
        <a:buSzPct val="80000"/>
        <a:buFont typeface="Wingdings 3" panose="05040102010807070707" pitchFamily="18" charset="2"/>
        <a:buChar char=""/>
        <a:defRPr sz="2800" kern="1200">
          <a:solidFill>
            <a:schemeClr val="tx1"/>
          </a:solidFill>
          <a:latin typeface="+mn-lt"/>
          <a:ea typeface="+mn-ea"/>
          <a:cs typeface="+mn-cs"/>
        </a:defRPr>
      </a:lvl1pPr>
      <a:lvl2pPr marL="398463" indent="-171450" algn="l" defTabSz="685800" rtl="0" eaLnBrk="1" latinLnBrk="0" hangingPunct="1">
        <a:lnSpc>
          <a:spcPct val="120000"/>
        </a:lnSpc>
        <a:spcBef>
          <a:spcPts val="150"/>
        </a:spcBef>
        <a:spcAft>
          <a:spcPts val="300"/>
        </a:spcAft>
        <a:buClr>
          <a:schemeClr val="accent1"/>
        </a:buClr>
        <a:buSzPct val="80000"/>
        <a:buFont typeface="Wingdings 3" panose="05040102010807070707" pitchFamily="18" charset="2"/>
        <a:buChar char=""/>
        <a:defRPr sz="2400" kern="1200">
          <a:solidFill>
            <a:schemeClr val="tx1">
              <a:lumMod val="75000"/>
              <a:lumOff val="25000"/>
            </a:schemeClr>
          </a:solidFill>
          <a:latin typeface="+mn-lt"/>
          <a:ea typeface="+mn-ea"/>
          <a:cs typeface="+mn-cs"/>
        </a:defRPr>
      </a:lvl2pPr>
      <a:lvl3pPr marL="569913" indent="-171450" algn="l" defTabSz="685800" rtl="0" eaLnBrk="1" latinLnBrk="0" hangingPunct="1">
        <a:lnSpc>
          <a:spcPct val="120000"/>
        </a:lnSpc>
        <a:spcBef>
          <a:spcPts val="150"/>
        </a:spcBef>
        <a:spcAft>
          <a:spcPts val="300"/>
        </a:spcAft>
        <a:buClr>
          <a:schemeClr val="accent1"/>
        </a:buClr>
        <a:buSzPct val="80000"/>
        <a:buFont typeface="Wingdings 3" panose="05040102010807070707" pitchFamily="18" charset="2"/>
        <a:buChar char=""/>
        <a:defRPr sz="2000" kern="1200">
          <a:solidFill>
            <a:schemeClr val="tx1">
              <a:lumMod val="75000"/>
              <a:lumOff val="25000"/>
            </a:schemeClr>
          </a:solidFill>
          <a:latin typeface="+mn-lt"/>
          <a:ea typeface="+mn-ea"/>
          <a:cs typeface="+mn-cs"/>
        </a:defRPr>
      </a:lvl3pPr>
      <a:lvl4pPr marL="742950" indent="-173038" algn="l" defTabSz="685800" rtl="0" eaLnBrk="1" latinLnBrk="0" hangingPunct="1">
        <a:lnSpc>
          <a:spcPct val="120000"/>
        </a:lnSpc>
        <a:spcBef>
          <a:spcPts val="150"/>
        </a:spcBef>
        <a:spcAft>
          <a:spcPts val="300"/>
        </a:spcAft>
        <a:buClr>
          <a:schemeClr val="accent1"/>
        </a:buClr>
        <a:buSzPct val="80000"/>
        <a:buFont typeface="Wingdings 3" panose="05040102010807070707" pitchFamily="18" charset="2"/>
        <a:buChar char=""/>
        <a:defRPr sz="1800" kern="1200">
          <a:solidFill>
            <a:schemeClr val="tx1">
              <a:lumMod val="75000"/>
              <a:lumOff val="25000"/>
            </a:schemeClr>
          </a:solidFill>
          <a:latin typeface="+mn-lt"/>
          <a:ea typeface="+mn-ea"/>
          <a:cs typeface="+mn-cs"/>
        </a:defRPr>
      </a:lvl4pPr>
      <a:lvl5pPr marL="914400" indent="-171450" algn="l" defTabSz="685800" rtl="0" eaLnBrk="1" latinLnBrk="0" hangingPunct="1">
        <a:lnSpc>
          <a:spcPct val="120000"/>
        </a:lnSpc>
        <a:spcBef>
          <a:spcPts val="150"/>
        </a:spcBef>
        <a:spcAft>
          <a:spcPts val="300"/>
        </a:spcAft>
        <a:buClr>
          <a:schemeClr val="accent1"/>
        </a:buClr>
        <a:buSzPct val="80000"/>
        <a:buFont typeface="Wingdings 3" panose="05040102010807070707" pitchFamily="18" charset="2"/>
        <a:buChar char=""/>
        <a:defRPr sz="1800" kern="1200">
          <a:solidFill>
            <a:schemeClr val="tx1">
              <a:lumMod val="75000"/>
              <a:lumOff val="25000"/>
            </a:schemeClr>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6.jpg"/><Relationship Id="rId5" Type="http://schemas.openxmlformats.org/officeDocument/2006/relationships/hyperlink" Target="https://doi.org/10.1021/acs.jctc.3c01207" TargetMode="Externa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07C89-E598-4F82-BF3B-BC29E9E60DB7}"/>
              </a:ext>
            </a:extLst>
          </p:cNvPr>
          <p:cNvSpPr>
            <a:spLocks noGrp="1"/>
          </p:cNvSpPr>
          <p:nvPr>
            <p:ph type="title"/>
          </p:nvPr>
        </p:nvSpPr>
        <p:spPr>
          <a:xfrm>
            <a:off x="835379" y="3"/>
            <a:ext cx="10697939" cy="902525"/>
          </a:xfrm>
        </p:spPr>
        <p:txBody>
          <a:bodyPr>
            <a:normAutofit/>
          </a:bodyPr>
          <a:lstStyle/>
          <a:p>
            <a:pPr algn="ctr"/>
            <a:r>
              <a:rPr lang="en-US" sz="2400" b="1" dirty="0">
                <a:latin typeface="Arial" panose="020B0604020202020204" pitchFamily="34" charset="0"/>
              </a:rPr>
              <a:t>Cavity Quantum Electrodynamics Complete Active Space Configuration Interaction Theory</a:t>
            </a:r>
            <a:endParaRPr lang="en-US" sz="4000" b="1" dirty="0">
              <a:latin typeface="Arial" panose="020B0604020202020204" pitchFamily="34" charset="0"/>
              <a:cs typeface="Arial" panose="020B0604020202020204" pitchFamily="34" charset="0"/>
            </a:endParaRPr>
          </a:p>
        </p:txBody>
      </p:sp>
      <p:sp>
        <p:nvSpPr>
          <p:cNvPr id="5" name="Rectangle 35">
            <a:extLst>
              <a:ext uri="{FF2B5EF4-FFF2-40B4-BE49-F238E27FC236}">
                <a16:creationId xmlns:a16="http://schemas.microsoft.com/office/drawing/2014/main" id="{BFF0AE5A-926F-47CA-BC79-90A85A30B9EC}"/>
              </a:ext>
            </a:extLst>
          </p:cNvPr>
          <p:cNvSpPr>
            <a:spLocks noChangeArrowheads="1"/>
          </p:cNvSpPr>
          <p:nvPr/>
        </p:nvSpPr>
        <p:spPr bwMode="auto">
          <a:xfrm>
            <a:off x="403046" y="1028075"/>
            <a:ext cx="6730659" cy="15542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n-US" sz="2000" b="1" dirty="0">
                <a:solidFill>
                  <a:srgbClr val="106636"/>
                </a:solidFill>
                <a:latin typeface="Arial" panose="020B0604020202020204" pitchFamily="34" charset="0"/>
                <a:ea typeface="Calibri" pitchFamily="34" charset="0"/>
                <a:cs typeface="Arial" panose="020B0604020202020204" pitchFamily="34" charset="0"/>
              </a:rPr>
              <a:t>Scientific Achievement</a:t>
            </a:r>
            <a:endParaRPr lang="en-US" sz="1800" dirty="0">
              <a:effectLst/>
              <a:latin typeface="Calibri" panose="020F0502020204030204" pitchFamily="34" charset="0"/>
              <a:ea typeface="Calibri" panose="020F0502020204030204" pitchFamily="34" charset="0"/>
            </a:endParaRPr>
          </a:p>
          <a:p>
            <a:pPr algn="just">
              <a:spcBef>
                <a:spcPts val="0"/>
              </a:spcBef>
              <a:spcAft>
                <a:spcPts val="0"/>
              </a:spcAft>
            </a:pPr>
            <a:r>
              <a:rPr lang="en-US" sz="1500" b="1" dirty="0">
                <a:effectLst/>
                <a:latin typeface="Calibri" panose="020F0502020204030204" pitchFamily="34" charset="0"/>
                <a:ea typeface="Calibri" panose="020F0502020204030204" pitchFamily="34" charset="0"/>
              </a:rPr>
              <a:t>Molecules strongly interacting with nanoconfined light require theoretical advances that enable both electrons and photons to be treated on equal quantum mechanical footing.  </a:t>
            </a:r>
            <a:r>
              <a:rPr lang="en-US" sz="1500" b="1" dirty="0">
                <a:latin typeface="Calibri" panose="020F0502020204030204" pitchFamily="34" charset="0"/>
                <a:ea typeface="Calibri" panose="020F0502020204030204" pitchFamily="34" charset="0"/>
              </a:rPr>
              <a:t>We have developed a tractable and accurate approach that provides a balanced approach to capture strong correlation effects between the electronic and photonic degrees of freedom.</a:t>
            </a:r>
            <a:endParaRPr lang="en-US" sz="2000" b="1" dirty="0">
              <a:solidFill>
                <a:srgbClr val="106636"/>
              </a:solidFill>
              <a:latin typeface="Arial" panose="020B0604020202020204" pitchFamily="34" charset="0"/>
              <a:ea typeface="Calibri" pitchFamily="34" charset="0"/>
              <a:cs typeface="Arial" panose="020B0604020202020204" pitchFamily="34" charset="0"/>
            </a:endParaRPr>
          </a:p>
        </p:txBody>
      </p:sp>
      <p:sp>
        <p:nvSpPr>
          <p:cNvPr id="7" name="TextBox 6">
            <a:extLst>
              <a:ext uri="{FF2B5EF4-FFF2-40B4-BE49-F238E27FC236}">
                <a16:creationId xmlns:a16="http://schemas.microsoft.com/office/drawing/2014/main" id="{F704F176-DAD2-41BB-A4F8-C685E1567F2A}"/>
              </a:ext>
            </a:extLst>
          </p:cNvPr>
          <p:cNvSpPr txBox="1"/>
          <p:nvPr/>
        </p:nvSpPr>
        <p:spPr>
          <a:xfrm>
            <a:off x="394745" y="2515393"/>
            <a:ext cx="6738960" cy="1323439"/>
          </a:xfrm>
          <a:prstGeom prst="rect">
            <a:avLst/>
          </a:prstGeom>
          <a:noFill/>
        </p:spPr>
        <p:txBody>
          <a:bodyPr wrap="square" rtlCol="0">
            <a:spAutoFit/>
          </a:bodyPr>
          <a:lstStyle/>
          <a:p>
            <a:pPr algn="just"/>
            <a:r>
              <a:rPr lang="en-US" altLang="ja-JP" sz="2000" b="1" dirty="0">
                <a:solidFill>
                  <a:srgbClr val="106636"/>
                </a:solidFill>
                <a:latin typeface="Arial" panose="020B0604020202020204" pitchFamily="34" charset="0"/>
                <a:ea typeface="Calibri" pitchFamily="34" charset="0"/>
                <a:cs typeface="Arial" panose="020B0604020202020204" pitchFamily="34" charset="0"/>
              </a:rPr>
              <a:t>Significance and Impact</a:t>
            </a:r>
          </a:p>
          <a:p>
            <a:pPr algn="just"/>
            <a:r>
              <a:rPr lang="en-US" sz="1500" b="1" dirty="0">
                <a:latin typeface="Calibri" panose="020F0502020204030204" pitchFamily="34" charset="0"/>
                <a:cs typeface="Calibri" panose="020F0502020204030204" pitchFamily="34" charset="0"/>
              </a:rPr>
              <a:t>The strong interaction between molecules and light can dramatically alter structure, reactivity, and dynamics in these systems, offering new ways to control chemistry and to prepare composite quantum states or polaritons involving light and matter.   </a:t>
            </a:r>
            <a:endParaRPr lang="en-US" sz="1500" b="1" dirty="0">
              <a:solidFill>
                <a:srgbClr val="000000"/>
              </a:solidFill>
              <a:latin typeface="Calibri" panose="020F0502020204030204" pitchFamily="34" charset="0"/>
              <a:cs typeface="Calibri" panose="020F0502020204030204" pitchFamily="34" charset="0"/>
            </a:endParaRPr>
          </a:p>
        </p:txBody>
      </p:sp>
      <p:pic>
        <p:nvPicPr>
          <p:cNvPr id="10" name="Picture 16">
            <a:extLst>
              <a:ext uri="{FF2B5EF4-FFF2-40B4-BE49-F238E27FC236}">
                <a16:creationId xmlns:a16="http://schemas.microsoft.com/office/drawing/2014/main" id="{DB1F48F4-E211-B2D3-2A4E-A68A240021E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p:blipFill>
        <p:spPr bwMode="auto">
          <a:xfrm>
            <a:off x="7476954" y="5426053"/>
            <a:ext cx="2216073" cy="113303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88A22270-A5EE-BE37-155F-F853311057F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18823" y="5380232"/>
            <a:ext cx="1761828" cy="1319015"/>
          </a:xfrm>
          <a:prstGeom prst="rect">
            <a:avLst/>
          </a:prstGeom>
        </p:spPr>
      </p:pic>
      <p:sp>
        <p:nvSpPr>
          <p:cNvPr id="24" name="TextBox 23">
            <a:extLst>
              <a:ext uri="{FF2B5EF4-FFF2-40B4-BE49-F238E27FC236}">
                <a16:creationId xmlns:a16="http://schemas.microsoft.com/office/drawing/2014/main" id="{6E07428C-DA4F-672D-39C8-689971B3E337}"/>
              </a:ext>
            </a:extLst>
          </p:cNvPr>
          <p:cNvSpPr txBox="1"/>
          <p:nvPr/>
        </p:nvSpPr>
        <p:spPr>
          <a:xfrm>
            <a:off x="10932340" y="9402945"/>
            <a:ext cx="184731" cy="369332"/>
          </a:xfrm>
          <a:prstGeom prst="rect">
            <a:avLst/>
          </a:prstGeom>
          <a:noFill/>
        </p:spPr>
        <p:txBody>
          <a:bodyPr wrap="none" rtlCol="0">
            <a:spAutoFit/>
          </a:bodyPr>
          <a:lstStyle/>
          <a:p>
            <a:endParaRPr lang="en-US" dirty="0"/>
          </a:p>
        </p:txBody>
      </p:sp>
      <p:sp>
        <p:nvSpPr>
          <p:cNvPr id="4" name="TextBox 3">
            <a:extLst>
              <a:ext uri="{FF2B5EF4-FFF2-40B4-BE49-F238E27FC236}">
                <a16:creationId xmlns:a16="http://schemas.microsoft.com/office/drawing/2014/main" id="{7C09856D-A5EC-9878-55CD-84D8A7B2B7BD}"/>
              </a:ext>
            </a:extLst>
          </p:cNvPr>
          <p:cNvSpPr txBox="1"/>
          <p:nvPr/>
        </p:nvSpPr>
        <p:spPr>
          <a:xfrm>
            <a:off x="7323207" y="4515177"/>
            <a:ext cx="4457444" cy="769441"/>
          </a:xfrm>
          <a:prstGeom prst="rect">
            <a:avLst/>
          </a:prstGeom>
          <a:noFill/>
        </p:spPr>
        <p:txBody>
          <a:bodyPr wrap="square" rtlCol="0">
            <a:spAutoFit/>
          </a:bodyPr>
          <a:lstStyle/>
          <a:p>
            <a:pPr algn="just"/>
            <a:r>
              <a:rPr lang="en-US" sz="1100" dirty="0">
                <a:latin typeface="Calibri" panose="020F0502020204030204" pitchFamily="34" charset="0"/>
                <a:cs typeface="Calibri" panose="020F0502020204030204" pitchFamily="34" charset="0"/>
              </a:rPr>
              <a:t>Figure illustrating electronic states of the naphthalene molecule strongly coupled to a photon mode in an optical cavity.  The QED-CASCI ansatz is shown above the cavity, and the Hamiltonian of the coupled system is shown below.</a:t>
            </a:r>
          </a:p>
        </p:txBody>
      </p:sp>
      <p:sp>
        <p:nvSpPr>
          <p:cNvPr id="9" name="TextBox 8">
            <a:extLst>
              <a:ext uri="{FF2B5EF4-FFF2-40B4-BE49-F238E27FC236}">
                <a16:creationId xmlns:a16="http://schemas.microsoft.com/office/drawing/2014/main" id="{CB747FAA-7B8E-1A68-5B94-46027A9DFD6F}"/>
              </a:ext>
            </a:extLst>
          </p:cNvPr>
          <p:cNvSpPr txBox="1"/>
          <p:nvPr/>
        </p:nvSpPr>
        <p:spPr>
          <a:xfrm>
            <a:off x="411349" y="3736987"/>
            <a:ext cx="6738959" cy="2477601"/>
          </a:xfrm>
          <a:prstGeom prst="rect">
            <a:avLst/>
          </a:prstGeom>
          <a:noFill/>
        </p:spPr>
        <p:txBody>
          <a:bodyPr wrap="square" rtlCol="0">
            <a:spAutoFit/>
          </a:bodyPr>
          <a:lstStyle/>
          <a:p>
            <a:r>
              <a:rPr lang="en-US" altLang="ja-JP" sz="2000" b="1" dirty="0">
                <a:solidFill>
                  <a:srgbClr val="106636"/>
                </a:solidFill>
                <a:latin typeface="Arial" panose="020B0604020202020204" pitchFamily="34" charset="0"/>
                <a:ea typeface="Calibri" pitchFamily="34" charset="0"/>
                <a:cs typeface="Arial" panose="020B0604020202020204" pitchFamily="34" charset="0"/>
              </a:rPr>
              <a:t>Research Details</a:t>
            </a:r>
          </a:p>
          <a:p>
            <a:pPr marL="406400" lvl="1" indent="-180975" algn="just">
              <a:buFont typeface="Arial" pitchFamily="34" charset="0"/>
              <a:buChar char="–"/>
            </a:pPr>
            <a:r>
              <a:rPr lang="en-US" sz="1500" dirty="0">
                <a:latin typeface="Calibri" panose="020F0502020204030204" pitchFamily="34" charset="0"/>
                <a:cs typeface="Calibri" panose="020F0502020204030204" pitchFamily="34" charset="0"/>
              </a:rPr>
              <a:t>A theoretical methodology termed Cavity Quantum Electrodynamics Complete Active Space Configuration Interaction Theory (QED-CASCI) was developed to find the low-energy eigenstates of a Hamiltonian that rigorously captures the interaction between electron and photon degrees of freedom</a:t>
            </a:r>
          </a:p>
          <a:p>
            <a:pPr marL="406400" lvl="1" indent="-180975" algn="just">
              <a:buFont typeface="Arial" pitchFamily="34" charset="0"/>
              <a:buChar char="–"/>
            </a:pPr>
            <a:r>
              <a:rPr lang="en-US" sz="1500" dirty="0">
                <a:latin typeface="Calibri" panose="020F0502020204030204" pitchFamily="34" charset="0"/>
                <a:cs typeface="Calibri" panose="020F0502020204030204" pitchFamily="34" charset="0"/>
              </a:rPr>
              <a:t>A robust iterative </a:t>
            </a:r>
            <a:r>
              <a:rPr lang="en-US" sz="1500" dirty="0" err="1">
                <a:latin typeface="Calibri" panose="020F0502020204030204" pitchFamily="34" charset="0"/>
                <a:cs typeface="Calibri" panose="020F0502020204030204" pitchFamily="34" charset="0"/>
              </a:rPr>
              <a:t>eigensolver</a:t>
            </a:r>
            <a:r>
              <a:rPr lang="en-US" sz="1500" dirty="0">
                <a:latin typeface="Calibri" panose="020F0502020204030204" pitchFamily="34" charset="0"/>
                <a:cs typeface="Calibri" panose="020F0502020204030204" pitchFamily="34" charset="0"/>
              </a:rPr>
              <a:t> was adapted for this theory and demonstrated on systems with millions of electronic configurations and 100 photon occupation states</a:t>
            </a:r>
          </a:p>
          <a:p>
            <a:pPr marL="406400" lvl="1" indent="-180975" algn="just">
              <a:buFont typeface="Arial" pitchFamily="34" charset="0"/>
              <a:buChar char="–"/>
            </a:pPr>
            <a:r>
              <a:rPr lang="en-US" sz="1500" dirty="0">
                <a:latin typeface="Calibri" panose="020F0502020204030204" pitchFamily="34" charset="0"/>
                <a:cs typeface="Calibri" panose="020F0502020204030204" pitchFamily="34" charset="0"/>
              </a:rPr>
              <a:t>Cavity-driven singlet-triplet inversion was studied with unprecedented theoretical resolution </a:t>
            </a:r>
          </a:p>
        </p:txBody>
      </p:sp>
      <p:sp>
        <p:nvSpPr>
          <p:cNvPr id="11" name="TextBox 133">
            <a:extLst>
              <a:ext uri="{FF2B5EF4-FFF2-40B4-BE49-F238E27FC236}">
                <a16:creationId xmlns:a16="http://schemas.microsoft.com/office/drawing/2014/main" id="{8417359B-4FDE-C914-1AD5-32A8C04FEBE9}"/>
              </a:ext>
            </a:extLst>
          </p:cNvPr>
          <p:cNvSpPr txBox="1"/>
          <p:nvPr/>
        </p:nvSpPr>
        <p:spPr>
          <a:xfrm>
            <a:off x="47513" y="6126296"/>
            <a:ext cx="7275694" cy="600164"/>
          </a:xfrm>
          <a:prstGeom prst="rect">
            <a:avLst/>
          </a:prstGeom>
          <a:noFill/>
        </p:spPr>
        <p:txBody>
          <a:bodyPr wrap="square" rtlCol="0">
            <a:spAutoFit/>
          </a:bodyPr>
          <a:lstStyle/>
          <a:p>
            <a:r>
              <a:rPr lang="en-US" sz="1100" dirty="0">
                <a:solidFill>
                  <a:srgbClr val="106636"/>
                </a:solidFill>
                <a:latin typeface="Calibri" panose="020F0502020204030204" pitchFamily="34" charset="0"/>
                <a:cs typeface="Calibri" panose="020F0502020204030204" pitchFamily="34" charset="0"/>
              </a:rPr>
              <a:t>The work was performed at UNC Charlotte and Pacific Northwest National Laboratory.  Nam Vu, Daniel Mejia-Rodriguez, Nicholas P. Bauman, Ajay </a:t>
            </a:r>
            <a:r>
              <a:rPr lang="en-US" sz="1100" dirty="0" err="1">
                <a:solidFill>
                  <a:srgbClr val="106636"/>
                </a:solidFill>
                <a:latin typeface="Calibri" panose="020F0502020204030204" pitchFamily="34" charset="0"/>
                <a:cs typeface="Calibri" panose="020F0502020204030204" pitchFamily="34" charset="0"/>
              </a:rPr>
              <a:t>Panyala</a:t>
            </a:r>
            <a:r>
              <a:rPr lang="en-US" sz="1100" dirty="0">
                <a:solidFill>
                  <a:srgbClr val="106636"/>
                </a:solidFill>
                <a:latin typeface="Calibri" panose="020F0502020204030204" pitchFamily="34" charset="0"/>
                <a:cs typeface="Calibri" panose="020F0502020204030204" pitchFamily="34" charset="0"/>
              </a:rPr>
              <a:t>, </a:t>
            </a:r>
            <a:r>
              <a:rPr lang="en-US" sz="1100" dirty="0" err="1">
                <a:solidFill>
                  <a:srgbClr val="106636"/>
                </a:solidFill>
                <a:latin typeface="Calibri" panose="020F0502020204030204" pitchFamily="34" charset="0"/>
                <a:cs typeface="Calibri" panose="020F0502020204030204" pitchFamily="34" charset="0"/>
              </a:rPr>
              <a:t>Erdal</a:t>
            </a:r>
            <a:r>
              <a:rPr lang="en-US" sz="1100" dirty="0">
                <a:solidFill>
                  <a:srgbClr val="106636"/>
                </a:solidFill>
                <a:latin typeface="Calibri" panose="020F0502020204030204" pitchFamily="34" charset="0"/>
                <a:cs typeface="Calibri" panose="020F0502020204030204" pitchFamily="34" charset="0"/>
              </a:rPr>
              <a:t> </a:t>
            </a:r>
            <a:r>
              <a:rPr lang="en-US" sz="1100" dirty="0" err="1">
                <a:solidFill>
                  <a:srgbClr val="106636"/>
                </a:solidFill>
                <a:latin typeface="Calibri" panose="020F0502020204030204" pitchFamily="34" charset="0"/>
                <a:cs typeface="Calibri" panose="020F0502020204030204" pitchFamily="34" charset="0"/>
              </a:rPr>
              <a:t>Mutlu</a:t>
            </a:r>
            <a:r>
              <a:rPr lang="en-US" sz="1100" dirty="0">
                <a:solidFill>
                  <a:srgbClr val="106636"/>
                </a:solidFill>
                <a:latin typeface="Calibri" panose="020F0502020204030204" pitchFamily="34" charset="0"/>
                <a:cs typeface="Calibri" panose="020F0502020204030204" pitchFamily="34" charset="0"/>
              </a:rPr>
              <a:t>, Niranjan Govind, Jonathan J. Foley IV.  Cavity Quantum Electrodynamics Complete Active Space Configuration Interaction Theory, JCTC, </a:t>
            </a:r>
            <a:r>
              <a:rPr lang="en-US" sz="1100" b="0" i="0" u="none" strike="noStrike" dirty="0">
                <a:solidFill>
                  <a:srgbClr val="000000"/>
                </a:solidFill>
                <a:effectLst/>
                <a:latin typeface="Calibri" panose="020F0502020204030204" pitchFamily="34" charset="0"/>
                <a:cs typeface="Calibri" panose="020F0502020204030204" pitchFamily="34" charset="0"/>
                <a:hlinkClick r:id="rId5" tooltip="DOI URL"/>
              </a:rPr>
              <a:t>https://doi.org/10.1021/acs.jctc.3c01207</a:t>
            </a:r>
            <a:endParaRPr lang="en-US" sz="1100" dirty="0">
              <a:solidFill>
                <a:srgbClr val="106636"/>
              </a:solidFill>
              <a:latin typeface="Calibri" panose="020F0502020204030204" pitchFamily="34" charset="0"/>
              <a:cs typeface="Calibri" panose="020F0502020204030204" pitchFamily="34" charset="0"/>
            </a:endParaRPr>
          </a:p>
        </p:txBody>
      </p:sp>
      <p:pic>
        <p:nvPicPr>
          <p:cNvPr id="12" name="Picture 11">
            <a:extLst>
              <a:ext uri="{FF2B5EF4-FFF2-40B4-BE49-F238E27FC236}">
                <a16:creationId xmlns:a16="http://schemas.microsoft.com/office/drawing/2014/main" id="{D1711B76-8D0F-42F7-528A-50E4F5FB027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14905" y="1592643"/>
            <a:ext cx="4474048" cy="2508462"/>
          </a:xfrm>
          <a:prstGeom prst="rect">
            <a:avLst/>
          </a:prstGeom>
        </p:spPr>
      </p:pic>
    </p:spTree>
    <p:extLst>
      <p:ext uri="{BB962C8B-B14F-4D97-AF65-F5344CB8AC3E}">
        <p14:creationId xmlns:p14="http://schemas.microsoft.com/office/powerpoint/2010/main" val="4063485430"/>
      </p:ext>
    </p:extLst>
  </p:cSld>
  <p:clrMapOvr>
    <a:masterClrMapping/>
  </p:clrMapOvr>
</p:sld>
</file>

<file path=ppt/theme/theme1.xml><?xml version="1.0" encoding="utf-8"?>
<a:theme xmlns:a="http://schemas.openxmlformats.org/drawingml/2006/main" name="DOE SC Theme - Green v13 (16x9)">
  <a:themeElements>
    <a:clrScheme name="DOE SC Colors">
      <a:dk1>
        <a:sysClr val="windowText" lastClr="000000"/>
      </a:dk1>
      <a:lt1>
        <a:sysClr val="window" lastClr="FFFFFF"/>
      </a:lt1>
      <a:dk2>
        <a:srgbClr val="0F3F66"/>
      </a:dk2>
      <a:lt2>
        <a:srgbClr val="EEECE1"/>
      </a:lt2>
      <a:accent1>
        <a:srgbClr val="0F6636"/>
      </a:accent1>
      <a:accent2>
        <a:srgbClr val="F3C727"/>
      </a:accent2>
      <a:accent3>
        <a:srgbClr val="4F81BD"/>
      </a:accent3>
      <a:accent4>
        <a:srgbClr val="C0504D"/>
      </a:accent4>
      <a:accent5>
        <a:srgbClr val="9BBB59"/>
      </a:accent5>
      <a:accent6>
        <a:srgbClr val="8064A2"/>
      </a:accent6>
      <a:hlink>
        <a:srgbClr val="0000FF"/>
      </a:hlink>
      <a:folHlink>
        <a:srgbClr val="800080"/>
      </a:folHlink>
    </a:clrScheme>
    <a:fontScheme name="Verdana">
      <a:majorFont>
        <a:latin typeface="Verdana"/>
        <a:ea typeface=""/>
        <a:cs typeface=""/>
      </a:majorFont>
      <a:minorFont>
        <a:latin typeface="Verdana"/>
        <a:ea typeface=""/>
        <a:cs typeface=""/>
      </a:minorFont>
    </a:fontScheme>
    <a:fmtScheme name="Reflection">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DOE SC Theme - Green v13 (16x9)" id="{E04E78B8-D2A2-4C96-9874-3B47B781C56C}" vid="{E444A822-5044-46D6-8A64-7A315606C22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9163</TotalTime>
  <Words>595</Words>
  <Application>Microsoft Macintosh PowerPoint</Application>
  <PresentationFormat>Widescreen</PresentationFormat>
  <Paragraphs>15</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Corbel</vt:lpstr>
      <vt:lpstr>Roboto</vt:lpstr>
      <vt:lpstr>Verdana</vt:lpstr>
      <vt:lpstr>Wingdings 3</vt:lpstr>
      <vt:lpstr>DOE SC Theme - Green v13 (16x9)</vt:lpstr>
      <vt:lpstr>Cavity Quantum Electrodynamics Complete Active Space Configuration Interaction Theory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of Science Update</dc:title>
  <dc:creator>Kung, Harriet</dc:creator>
  <cp:lastModifiedBy>Jay Foley</cp:lastModifiedBy>
  <cp:revision>460</cp:revision>
  <cp:lastPrinted>2021-03-18T13:29:33Z</cp:lastPrinted>
  <dcterms:created xsi:type="dcterms:W3CDTF">2020-04-15T21:20:35Z</dcterms:created>
  <dcterms:modified xsi:type="dcterms:W3CDTF">2024-02-16T15:22:18Z</dcterms:modified>
</cp:coreProperties>
</file>