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5" r:id="rId7"/>
    <p:sldId id="267" r:id="rId8"/>
    <p:sldId id="268" r:id="rId9"/>
    <p:sldId id="304" r:id="rId10"/>
    <p:sldId id="305" r:id="rId11"/>
    <p:sldId id="277" r:id="rId12"/>
    <p:sldId id="278" r:id="rId13"/>
    <p:sldId id="292"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85" d="100"/>
          <a:sy n="85" d="100"/>
        </p:scale>
        <p:origin x="367"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511CB9E-1814-48A8-9324-08E7D318ED24}" type="datetimeFigureOut">
              <a:rPr lang="en-US" smtClean="0"/>
              <a:t>11/19/2019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8AD3EEC-E7E2-400A-B8EE-C4945BD85795}"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330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1CB9E-1814-48A8-9324-08E7D318ED24}"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D3EEC-E7E2-400A-B8EE-C4945BD85795}" type="slidenum">
              <a:rPr lang="en-US" smtClean="0"/>
              <a:t>‹#›</a:t>
            </a:fld>
            <a:endParaRPr lang="en-US"/>
          </a:p>
        </p:txBody>
      </p:sp>
    </p:spTree>
    <p:extLst>
      <p:ext uri="{BB962C8B-B14F-4D97-AF65-F5344CB8AC3E}">
        <p14:creationId xmlns:p14="http://schemas.microsoft.com/office/powerpoint/2010/main" val="341722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1CB9E-1814-48A8-9324-08E7D318ED24}"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D3EEC-E7E2-400A-B8EE-C4945BD85795}" type="slidenum">
              <a:rPr lang="en-US" smtClean="0"/>
              <a:t>‹#›</a:t>
            </a:fld>
            <a:endParaRPr lang="en-US"/>
          </a:p>
        </p:txBody>
      </p:sp>
    </p:spTree>
    <p:extLst>
      <p:ext uri="{BB962C8B-B14F-4D97-AF65-F5344CB8AC3E}">
        <p14:creationId xmlns:p14="http://schemas.microsoft.com/office/powerpoint/2010/main" val="766845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1CB9E-1814-48A8-9324-08E7D318ED24}" type="datetimeFigureOut">
              <a:rPr lang="en-US" smtClean="0"/>
              <a:t>11/19/2019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AD3EEC-E7E2-400A-B8EE-C4945BD85795}" type="slidenum">
              <a:rPr lang="en-US" smtClean="0"/>
              <a:t>‹#›</a:t>
            </a:fld>
            <a:endParaRPr lang="en-US"/>
          </a:p>
        </p:txBody>
      </p:sp>
    </p:spTree>
    <p:extLst>
      <p:ext uri="{BB962C8B-B14F-4D97-AF65-F5344CB8AC3E}">
        <p14:creationId xmlns:p14="http://schemas.microsoft.com/office/powerpoint/2010/main" val="6619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511CB9E-1814-48A8-9324-08E7D318ED24}" type="datetimeFigureOut">
              <a:rPr lang="en-US" smtClean="0"/>
              <a:t>11/19/2019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8AD3EEC-E7E2-400A-B8EE-C4945BD85795}"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7817002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1CB9E-1814-48A8-9324-08E7D318ED24}" type="datetimeFigureOut">
              <a:rPr lang="en-US" smtClean="0"/>
              <a:t>11/19/2019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AD3EEC-E7E2-400A-B8EE-C4945BD85795}" type="slidenum">
              <a:rPr lang="en-US" smtClean="0"/>
              <a:t>‹#›</a:t>
            </a:fld>
            <a:endParaRPr lang="en-US"/>
          </a:p>
        </p:txBody>
      </p:sp>
    </p:spTree>
    <p:extLst>
      <p:ext uri="{BB962C8B-B14F-4D97-AF65-F5344CB8AC3E}">
        <p14:creationId xmlns:p14="http://schemas.microsoft.com/office/powerpoint/2010/main" val="3914922140"/>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1CB9E-1814-48A8-9324-08E7D318ED24}" type="datetimeFigureOut">
              <a:rPr lang="en-US" smtClean="0"/>
              <a:t>11/19/2019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AD3EEC-E7E2-400A-B8EE-C4945BD85795}" type="slidenum">
              <a:rPr lang="en-US" smtClean="0"/>
              <a:t>‹#›</a:t>
            </a:fld>
            <a:endParaRPr lang="en-US"/>
          </a:p>
        </p:txBody>
      </p:sp>
    </p:spTree>
    <p:extLst>
      <p:ext uri="{BB962C8B-B14F-4D97-AF65-F5344CB8AC3E}">
        <p14:creationId xmlns:p14="http://schemas.microsoft.com/office/powerpoint/2010/main" val="174882224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1CB9E-1814-48A8-9324-08E7D318ED24}" type="datetimeFigureOut">
              <a:rPr lang="en-US" smtClean="0"/>
              <a:t>11/19/2019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AD3EEC-E7E2-400A-B8EE-C4945BD85795}" type="slidenum">
              <a:rPr lang="en-US" smtClean="0"/>
              <a:t>‹#›</a:t>
            </a:fld>
            <a:endParaRPr lang="en-US"/>
          </a:p>
        </p:txBody>
      </p:sp>
    </p:spTree>
    <p:extLst>
      <p:ext uri="{BB962C8B-B14F-4D97-AF65-F5344CB8AC3E}">
        <p14:creationId xmlns:p14="http://schemas.microsoft.com/office/powerpoint/2010/main" val="104778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1CB9E-1814-48A8-9324-08E7D318ED24}" type="datetimeFigureOut">
              <a:rPr lang="en-US" smtClean="0"/>
              <a:t>11/19/2019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AD3EEC-E7E2-400A-B8EE-C4945BD85795}" type="slidenum">
              <a:rPr lang="en-US" smtClean="0"/>
              <a:t>‹#›</a:t>
            </a:fld>
            <a:endParaRPr lang="en-US"/>
          </a:p>
        </p:txBody>
      </p:sp>
    </p:spTree>
    <p:extLst>
      <p:ext uri="{BB962C8B-B14F-4D97-AF65-F5344CB8AC3E}">
        <p14:creationId xmlns:p14="http://schemas.microsoft.com/office/powerpoint/2010/main" val="366548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511CB9E-1814-48A8-9324-08E7D318ED24}" type="datetimeFigureOut">
              <a:rPr lang="en-US" smtClean="0"/>
              <a:t>11/19/2019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8AD3EEC-E7E2-400A-B8EE-C4945BD85795}"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014782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511CB9E-1814-48A8-9324-08E7D318ED24}" type="datetimeFigureOut">
              <a:rPr lang="en-US" smtClean="0"/>
              <a:t>11/19/2019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8AD3EEC-E7E2-400A-B8EE-C4945BD85795}" type="slidenum">
              <a:rPr lang="en-US" smtClean="0"/>
              <a:t>‹#›</a:t>
            </a:fld>
            <a:endParaRPr lang="en-US"/>
          </a:p>
        </p:txBody>
      </p:sp>
    </p:spTree>
    <p:extLst>
      <p:ext uri="{BB962C8B-B14F-4D97-AF65-F5344CB8AC3E}">
        <p14:creationId xmlns:p14="http://schemas.microsoft.com/office/powerpoint/2010/main" val="1674714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511CB9E-1814-48A8-9324-08E7D318ED24}" type="datetimeFigureOut">
              <a:rPr lang="en-US" smtClean="0"/>
              <a:t>11/19/2019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8AD3EEC-E7E2-400A-B8EE-C4945BD85795}"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7635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381C-4C7B-4780-8214-7A5B689E8648}"/>
              </a:ext>
            </a:extLst>
          </p:cNvPr>
          <p:cNvSpPr>
            <a:spLocks noGrp="1"/>
          </p:cNvSpPr>
          <p:nvPr>
            <p:ph type="title"/>
          </p:nvPr>
        </p:nvSpPr>
        <p:spPr/>
        <p:txBody>
          <a:bodyPr/>
          <a:lstStyle/>
          <a:p>
            <a:r>
              <a:rPr lang="en-US" dirty="0"/>
              <a:t>HOMICIDES AND DRUG SALE POINTS IN WASHINGTON, D.C. </a:t>
            </a:r>
          </a:p>
        </p:txBody>
      </p:sp>
      <p:pic>
        <p:nvPicPr>
          <p:cNvPr id="4" name="Content Placeholder 3">
            <a:extLst>
              <a:ext uri="{FF2B5EF4-FFF2-40B4-BE49-F238E27FC236}">
                <a16:creationId xmlns:a16="http://schemas.microsoft.com/office/drawing/2014/main" id="{1D4A6ED3-1B10-43D0-AC27-5C4B262FD8E3}"/>
              </a:ext>
            </a:extLst>
          </p:cNvPr>
          <p:cNvPicPr>
            <a:picLocks noGrp="1" noChangeAspect="1"/>
          </p:cNvPicPr>
          <p:nvPr>
            <p:ph idx="1"/>
          </p:nvPr>
        </p:nvPicPr>
        <p:blipFill>
          <a:blip r:embed="rId2"/>
          <a:stretch>
            <a:fillRect/>
          </a:stretch>
        </p:blipFill>
        <p:spPr>
          <a:xfrm>
            <a:off x="4985747" y="2286000"/>
            <a:ext cx="2709455" cy="3594100"/>
          </a:xfrm>
          <a:prstGeom prst="rect">
            <a:avLst/>
          </a:prstGeom>
        </p:spPr>
      </p:pic>
    </p:spTree>
    <p:extLst>
      <p:ext uri="{BB962C8B-B14F-4D97-AF65-F5344CB8AC3E}">
        <p14:creationId xmlns:p14="http://schemas.microsoft.com/office/powerpoint/2010/main" val="2893889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 terms and concepts</a:t>
            </a:r>
          </a:p>
        </p:txBody>
      </p:sp>
      <p:sp>
        <p:nvSpPr>
          <p:cNvPr id="3" name="Content Placeholder 2"/>
          <p:cNvSpPr>
            <a:spLocks noGrp="1"/>
          </p:cNvSpPr>
          <p:nvPr>
            <p:ph idx="1"/>
          </p:nvPr>
        </p:nvSpPr>
        <p:spPr>
          <a:xfrm>
            <a:off x="1251678" y="2079321"/>
            <a:ext cx="10178322" cy="4546947"/>
          </a:xfrm>
        </p:spPr>
        <p:txBody>
          <a:bodyPr>
            <a:normAutofit fontScale="92500" lnSpcReduction="10000"/>
          </a:bodyPr>
          <a:lstStyle/>
          <a:p>
            <a:r>
              <a:rPr lang="en-US" b="1" dirty="0"/>
              <a:t>R</a:t>
            </a:r>
            <a:r>
              <a:rPr lang="en-US" b="1" baseline="30000" dirty="0"/>
              <a:t>2</a:t>
            </a:r>
            <a:r>
              <a:rPr lang="en-US" b="1" dirty="0"/>
              <a:t>/R-squared:</a:t>
            </a:r>
            <a:r>
              <a:rPr lang="en-US" dirty="0"/>
              <a:t> </a:t>
            </a:r>
          </a:p>
          <a:p>
            <a:pPr lvl="1"/>
            <a:r>
              <a:rPr lang="en-US" dirty="0"/>
              <a:t>Multiple R-squared and adjusted R-squared are both statistics derived from the regression equation to quantify model performance. The value of R-squared ranges from 0 to 100 percent. If your model fits the observed dependent variable values perfectly, R-squared is 1.0 </a:t>
            </a:r>
          </a:p>
          <a:p>
            <a:r>
              <a:rPr lang="en-US" b="1" dirty="0"/>
              <a:t>Residuals:</a:t>
            </a:r>
            <a:r>
              <a:rPr lang="en-US" dirty="0"/>
              <a:t> </a:t>
            </a:r>
          </a:p>
          <a:p>
            <a:pPr lvl="1"/>
            <a:r>
              <a:rPr lang="en-US" dirty="0"/>
              <a:t>These are the unexplained portion of the dependent variable, represented in the regression equation as the </a:t>
            </a:r>
            <a:r>
              <a:rPr lang="en-US" b="1" dirty="0"/>
              <a:t>random error term </a:t>
            </a:r>
            <a:r>
              <a:rPr lang="en-US" dirty="0"/>
              <a:t>ε.</a:t>
            </a:r>
          </a:p>
          <a:p>
            <a:r>
              <a:rPr lang="en-US" b="1" dirty="0"/>
              <a:t>P-values:</a:t>
            </a:r>
            <a:r>
              <a:rPr lang="en-US" dirty="0"/>
              <a:t> </a:t>
            </a:r>
          </a:p>
          <a:p>
            <a:pPr lvl="1"/>
            <a:r>
              <a:rPr lang="en-US" dirty="0"/>
              <a:t>Regression methods perform a statistical test to compute a probability, called a p-value, for the coefficients associated with each independent variable. The null hypothesis for this statistical test states that a coefficient is not significantly different from zero (in other words, for all intents and purposes, the coefficient</a:t>
            </a:r>
            <a:r>
              <a:rPr lang="en-US" b="1" dirty="0"/>
              <a:t> is</a:t>
            </a:r>
            <a:r>
              <a:rPr lang="en-US" dirty="0"/>
              <a:t> zero and the associated explanatory variable is not helping your model). Small p-values reflect small probabilities and suggest that the coefficient is, indeed, important to your model with a value that is significantly different from zero (in other words, a small p-value indicates the coefficient is </a:t>
            </a:r>
            <a:r>
              <a:rPr lang="en-US" b="1" dirty="0"/>
              <a:t>not</a:t>
            </a:r>
            <a:r>
              <a:rPr lang="en-US" dirty="0"/>
              <a:t> zero). </a:t>
            </a:r>
          </a:p>
        </p:txBody>
      </p:sp>
    </p:spTree>
    <p:extLst>
      <p:ext uri="{BB962C8B-B14F-4D97-AF65-F5344CB8AC3E}">
        <p14:creationId xmlns:p14="http://schemas.microsoft.com/office/powerpoint/2010/main" val="186264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3903-14E8-4797-8647-C45D18757532}"/>
              </a:ext>
            </a:extLst>
          </p:cNvPr>
          <p:cNvSpPr>
            <a:spLocks noGrp="1"/>
          </p:cNvSpPr>
          <p:nvPr>
            <p:ph type="title"/>
          </p:nvPr>
        </p:nvSpPr>
        <p:spPr/>
        <p:txBody>
          <a:bodyPr>
            <a:normAutofit/>
          </a:bodyPr>
          <a:lstStyle/>
          <a:p>
            <a:r>
              <a:rPr lang="en-US" sz="3600" dirty="0"/>
              <a:t>SIMPLE LINEAR REGRESSION </a:t>
            </a:r>
          </a:p>
        </p:txBody>
      </p:sp>
      <p:sp>
        <p:nvSpPr>
          <p:cNvPr id="3" name="Content Placeholder 2">
            <a:extLst>
              <a:ext uri="{FF2B5EF4-FFF2-40B4-BE49-F238E27FC236}">
                <a16:creationId xmlns:a16="http://schemas.microsoft.com/office/drawing/2014/main" id="{202A64BB-D613-4140-9895-2835A40B1554}"/>
              </a:ext>
            </a:extLst>
          </p:cNvPr>
          <p:cNvSpPr>
            <a:spLocks noGrp="1"/>
          </p:cNvSpPr>
          <p:nvPr>
            <p:ph idx="1"/>
          </p:nvPr>
        </p:nvSpPr>
        <p:spPr>
          <a:xfrm>
            <a:off x="838200" y="1825625"/>
            <a:ext cx="4634753" cy="4351338"/>
          </a:xfrm>
        </p:spPr>
        <p:txBody>
          <a:bodyPr>
            <a:normAutofit/>
          </a:bodyPr>
          <a:lstStyle/>
          <a:p>
            <a:r>
              <a:rPr lang="en-US" dirty="0"/>
              <a:t>Least-squares regression line: the unique line that minimizes the sum of squared vertical distances between each data point and the line </a:t>
            </a:r>
          </a:p>
          <a:p>
            <a:pPr lvl="1"/>
            <a:r>
              <a:rPr lang="en-US" dirty="0"/>
              <a:t>Best estimate of relationship between the explanatory variable (X) and the response variable (Y)</a:t>
            </a:r>
          </a:p>
          <a:p>
            <a:pPr lvl="1"/>
            <a:r>
              <a:rPr lang="en-US" dirty="0"/>
              <a:t>Predictive model – select X value, determine resultant Y</a:t>
            </a:r>
          </a:p>
        </p:txBody>
      </p:sp>
      <p:pic>
        <p:nvPicPr>
          <p:cNvPr id="5" name="Picture 4">
            <a:extLst>
              <a:ext uri="{FF2B5EF4-FFF2-40B4-BE49-F238E27FC236}">
                <a16:creationId xmlns:a16="http://schemas.microsoft.com/office/drawing/2014/main" id="{C8424660-7F08-4C16-9393-194923DE7D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3811"/>
          <a:stretch/>
        </p:blipFill>
        <p:spPr>
          <a:xfrm>
            <a:off x="6048296" y="2838528"/>
            <a:ext cx="5277008" cy="3086284"/>
          </a:xfrm>
          <a:prstGeom prst="rect">
            <a:avLst/>
          </a:prstGeom>
        </p:spPr>
      </p:pic>
      <p:pic>
        <p:nvPicPr>
          <p:cNvPr id="7" name="Picture 6">
            <a:extLst>
              <a:ext uri="{FF2B5EF4-FFF2-40B4-BE49-F238E27FC236}">
                <a16:creationId xmlns:a16="http://schemas.microsoft.com/office/drawing/2014/main" id="{10E0B1E2-CC68-4625-8FE3-DF413CFF7FC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3632"/>
          <a:stretch/>
        </p:blipFill>
        <p:spPr>
          <a:xfrm>
            <a:off x="8686800" y="209627"/>
            <a:ext cx="2743200" cy="2270526"/>
          </a:xfrm>
          <a:prstGeom prst="rect">
            <a:avLst/>
          </a:prstGeom>
        </p:spPr>
      </p:pic>
    </p:spTree>
    <p:extLst>
      <p:ext uri="{BB962C8B-B14F-4D97-AF65-F5344CB8AC3E}">
        <p14:creationId xmlns:p14="http://schemas.microsoft.com/office/powerpoint/2010/main" val="3020518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B643-9199-438E-A6C6-F35E4CF6389A}"/>
              </a:ext>
            </a:extLst>
          </p:cNvPr>
          <p:cNvSpPr>
            <a:spLocks noGrp="1"/>
          </p:cNvSpPr>
          <p:nvPr>
            <p:ph type="title"/>
          </p:nvPr>
        </p:nvSpPr>
        <p:spPr/>
        <p:txBody>
          <a:bodyPr/>
          <a:lstStyle/>
          <a:p>
            <a:r>
              <a:rPr lang="en-US" dirty="0"/>
              <a:t>SIMPLE LINEAR REGRESSION: LAST SPRING FROST </a:t>
            </a:r>
          </a:p>
        </p:txBody>
      </p:sp>
      <p:sp>
        <p:nvSpPr>
          <p:cNvPr id="3" name="Content Placeholder 2">
            <a:extLst>
              <a:ext uri="{FF2B5EF4-FFF2-40B4-BE49-F238E27FC236}">
                <a16:creationId xmlns:a16="http://schemas.microsoft.com/office/drawing/2014/main" id="{924EDEAC-E38B-40CB-B977-FF550F5AE578}"/>
              </a:ext>
            </a:extLst>
          </p:cNvPr>
          <p:cNvSpPr>
            <a:spLocks noGrp="1"/>
          </p:cNvSpPr>
          <p:nvPr>
            <p:ph idx="1"/>
          </p:nvPr>
        </p:nvSpPr>
        <p:spPr>
          <a:xfrm>
            <a:off x="838200" y="1825625"/>
            <a:ext cx="5360894" cy="4351338"/>
          </a:xfrm>
        </p:spPr>
        <p:txBody>
          <a:bodyPr>
            <a:normAutofit/>
          </a:bodyPr>
          <a:lstStyle/>
          <a:p>
            <a:r>
              <a:rPr lang="en-US" dirty="0"/>
              <a:t>Two parameters </a:t>
            </a:r>
          </a:p>
          <a:p>
            <a:r>
              <a:rPr lang="en-US" dirty="0"/>
              <a:t>a: Y-intercept </a:t>
            </a:r>
          </a:p>
          <a:p>
            <a:r>
              <a:rPr lang="en-US" dirty="0"/>
              <a:t>Constant: Y value when X = 0 </a:t>
            </a:r>
          </a:p>
          <a:p>
            <a:pPr lvl="1"/>
            <a:r>
              <a:rPr lang="en-US" dirty="0"/>
              <a:t>-152.01???? </a:t>
            </a:r>
          </a:p>
          <a:p>
            <a:pPr lvl="2"/>
            <a:r>
              <a:rPr lang="en-US" dirty="0"/>
              <a:t>Domain of X </a:t>
            </a:r>
          </a:p>
          <a:p>
            <a:pPr lvl="2"/>
            <a:r>
              <a:rPr lang="en-US" dirty="0"/>
              <a:t>SE US: 29° to 37° </a:t>
            </a:r>
          </a:p>
          <a:p>
            <a:r>
              <a:rPr lang="en-US" dirty="0"/>
              <a:t>b: slope </a:t>
            </a:r>
          </a:p>
          <a:p>
            <a:pPr lvl="1"/>
            <a:r>
              <a:rPr lang="en-US" dirty="0"/>
              <a:t>Regression coefficient: absolute change of the line in Y direction associated with an increase of 1 in X direction </a:t>
            </a:r>
          </a:p>
          <a:p>
            <a:endParaRPr lang="en-US" dirty="0"/>
          </a:p>
        </p:txBody>
      </p:sp>
      <p:pic>
        <p:nvPicPr>
          <p:cNvPr id="5" name="Picture 4">
            <a:extLst>
              <a:ext uri="{FF2B5EF4-FFF2-40B4-BE49-F238E27FC236}">
                <a16:creationId xmlns:a16="http://schemas.microsoft.com/office/drawing/2014/main" id="{841209BC-1A51-4874-B983-61E3964B899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3200"/>
          <a:stretch/>
        </p:blipFill>
        <p:spPr>
          <a:xfrm>
            <a:off x="6274176" y="1501902"/>
            <a:ext cx="5724275" cy="3220410"/>
          </a:xfrm>
          <a:prstGeom prst="rect">
            <a:avLst/>
          </a:prstGeom>
        </p:spPr>
      </p:pic>
    </p:spTree>
    <p:extLst>
      <p:ext uri="{BB962C8B-B14F-4D97-AF65-F5344CB8AC3E}">
        <p14:creationId xmlns:p14="http://schemas.microsoft.com/office/powerpoint/2010/main" val="39932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SIMPLE LINEAR REGRESSION EXAMPLE</a:t>
            </a:r>
          </a:p>
        </p:txBody>
      </p:sp>
      <p:sp>
        <p:nvSpPr>
          <p:cNvPr id="3" name="Content Placeholder 2"/>
          <p:cNvSpPr>
            <a:spLocks noGrp="1"/>
          </p:cNvSpPr>
          <p:nvPr>
            <p:ph idx="1"/>
          </p:nvPr>
        </p:nvSpPr>
        <p:spPr/>
        <p:txBody>
          <a:bodyPr/>
          <a:lstStyle/>
          <a:p>
            <a:r>
              <a:rPr lang="en-US" dirty="0"/>
              <a:t>Lake Effect Snow in NE Ohio </a:t>
            </a:r>
          </a:p>
          <a:p>
            <a:pPr lvl="1"/>
            <a:r>
              <a:rPr lang="en-US" dirty="0"/>
              <a:t>Presence of nearby large water body influences precipitation </a:t>
            </a:r>
          </a:p>
          <a:p>
            <a:pPr lvl="2"/>
            <a:r>
              <a:rPr lang="en-US" dirty="0"/>
              <a:t>Does distance from the lake impact snowfall amounts?</a:t>
            </a:r>
          </a:p>
        </p:txBody>
      </p:sp>
      <p:pic>
        <p:nvPicPr>
          <p:cNvPr id="4" name="Picture 3"/>
          <p:cNvPicPr>
            <a:picLocks noChangeAspect="1"/>
          </p:cNvPicPr>
          <p:nvPr/>
        </p:nvPicPr>
        <p:blipFill rotWithShape="1">
          <a:blip r:embed="rId2"/>
          <a:srcRect b="10181"/>
          <a:stretch/>
        </p:blipFill>
        <p:spPr>
          <a:xfrm>
            <a:off x="7137898" y="3561303"/>
            <a:ext cx="4553686" cy="2977283"/>
          </a:xfrm>
          <a:prstGeom prst="rect">
            <a:avLst/>
          </a:prstGeom>
        </p:spPr>
      </p:pic>
    </p:spTree>
    <p:extLst>
      <p:ext uri="{BB962C8B-B14F-4D97-AF65-F5344CB8AC3E}">
        <p14:creationId xmlns:p14="http://schemas.microsoft.com/office/powerpoint/2010/main" val="375602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47712" y="180975"/>
            <a:ext cx="10696575" cy="6496050"/>
          </a:xfrm>
          <a:prstGeom prst="rect">
            <a:avLst/>
          </a:prstGeom>
        </p:spPr>
      </p:pic>
    </p:spTree>
    <p:extLst>
      <p:ext uri="{BB962C8B-B14F-4D97-AF65-F5344CB8AC3E}">
        <p14:creationId xmlns:p14="http://schemas.microsoft.com/office/powerpoint/2010/main" val="316006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3F2D-BB8D-47E0-A525-6339136B402F}"/>
              </a:ext>
            </a:extLst>
          </p:cNvPr>
          <p:cNvSpPr>
            <a:spLocks noGrp="1"/>
          </p:cNvSpPr>
          <p:nvPr>
            <p:ph type="title"/>
          </p:nvPr>
        </p:nvSpPr>
        <p:spPr/>
        <p:txBody>
          <a:bodyPr/>
          <a:lstStyle/>
          <a:p>
            <a:r>
              <a:rPr lang="en-US" dirty="0"/>
              <a:t>CORRELATION ANALYSIS</a:t>
            </a:r>
          </a:p>
        </p:txBody>
      </p:sp>
      <p:sp>
        <p:nvSpPr>
          <p:cNvPr id="3" name="Content Placeholder 2">
            <a:extLst>
              <a:ext uri="{FF2B5EF4-FFF2-40B4-BE49-F238E27FC236}">
                <a16:creationId xmlns:a16="http://schemas.microsoft.com/office/drawing/2014/main" id="{97F2C3D5-93C3-4FDF-BE08-47AAB125A883}"/>
              </a:ext>
            </a:extLst>
          </p:cNvPr>
          <p:cNvSpPr>
            <a:spLocks noGrp="1"/>
          </p:cNvSpPr>
          <p:nvPr>
            <p:ph idx="1"/>
          </p:nvPr>
        </p:nvSpPr>
        <p:spPr>
          <a:xfrm>
            <a:off x="838200" y="1825625"/>
            <a:ext cx="10372344" cy="4351338"/>
          </a:xfrm>
        </p:spPr>
        <p:txBody>
          <a:bodyPr>
            <a:normAutofit/>
          </a:bodyPr>
          <a:lstStyle/>
          <a:p>
            <a:r>
              <a:rPr lang="en-US" dirty="0"/>
              <a:t>Quantitative set of statistical methods to measure both direction and strength of associate between a pair of (spatial) variables </a:t>
            </a:r>
          </a:p>
          <a:p>
            <a:r>
              <a:rPr lang="en-US" dirty="0"/>
              <a:t>Scatterplot – graphical representation </a:t>
            </a:r>
          </a:p>
          <a:p>
            <a:pPr lvl="1"/>
            <a:r>
              <a:rPr lang="en-US" dirty="0"/>
              <a:t>Positive – larger value of one variable corresponds to a larger value of a second variable, smaller with smaller </a:t>
            </a:r>
          </a:p>
          <a:p>
            <a:pPr lvl="2"/>
            <a:r>
              <a:rPr lang="en-US" dirty="0"/>
              <a:t>Ex. Central Place Theory: population and retail services </a:t>
            </a:r>
          </a:p>
          <a:p>
            <a:pPr lvl="1"/>
            <a:r>
              <a:rPr lang="en-US" dirty="0"/>
              <a:t>Negative – larger value of one variable corresponds to a smaller value of a second variable, smaller with larger </a:t>
            </a:r>
          </a:p>
          <a:p>
            <a:pPr lvl="2"/>
            <a:r>
              <a:rPr lang="en-US" dirty="0"/>
              <a:t>Ex. Distance Decay: Pollution decreases downwind from point source </a:t>
            </a:r>
          </a:p>
          <a:p>
            <a:pPr lvl="1"/>
            <a:r>
              <a:rPr lang="en-US" dirty="0"/>
              <a:t>Random (neutral) – little or no association between variables</a:t>
            </a:r>
          </a:p>
        </p:txBody>
      </p:sp>
    </p:spTree>
    <p:extLst>
      <p:ext uri="{BB962C8B-B14F-4D97-AF65-F5344CB8AC3E}">
        <p14:creationId xmlns:p14="http://schemas.microsoft.com/office/powerpoint/2010/main" val="303404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07E1-BCB0-4BA6-AA60-6464C6714F3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12C46B4-C935-4FBC-B2E3-13D62D8135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7614" y="365125"/>
            <a:ext cx="8816772" cy="5811838"/>
          </a:xfrm>
        </p:spPr>
      </p:pic>
    </p:spTree>
    <p:extLst>
      <p:ext uri="{BB962C8B-B14F-4D97-AF65-F5344CB8AC3E}">
        <p14:creationId xmlns:p14="http://schemas.microsoft.com/office/powerpoint/2010/main" val="30946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D1FF-9691-4DFD-8CDA-B708C8427967}"/>
              </a:ext>
            </a:extLst>
          </p:cNvPr>
          <p:cNvSpPr>
            <a:spLocks noGrp="1"/>
          </p:cNvSpPr>
          <p:nvPr>
            <p:ph type="title"/>
          </p:nvPr>
        </p:nvSpPr>
        <p:spPr/>
        <p:txBody>
          <a:bodyPr/>
          <a:lstStyle/>
          <a:p>
            <a:r>
              <a:rPr lang="en-US" dirty="0"/>
              <a:t>CORRELATION ANALYSIS </a:t>
            </a:r>
          </a:p>
        </p:txBody>
      </p:sp>
      <p:sp>
        <p:nvSpPr>
          <p:cNvPr id="3" name="Content Placeholder 2">
            <a:extLst>
              <a:ext uri="{FF2B5EF4-FFF2-40B4-BE49-F238E27FC236}">
                <a16:creationId xmlns:a16="http://schemas.microsoft.com/office/drawing/2014/main" id="{AD048757-F5B1-4B63-BF41-10E8B5847521}"/>
              </a:ext>
            </a:extLst>
          </p:cNvPr>
          <p:cNvSpPr>
            <a:spLocks noGrp="1"/>
          </p:cNvSpPr>
          <p:nvPr>
            <p:ph idx="1"/>
          </p:nvPr>
        </p:nvSpPr>
        <p:spPr>
          <a:xfrm>
            <a:off x="838200" y="1825625"/>
            <a:ext cx="4526280" cy="4351338"/>
          </a:xfrm>
        </p:spPr>
        <p:txBody>
          <a:bodyPr/>
          <a:lstStyle/>
          <a:p>
            <a:r>
              <a:rPr lang="en-US" dirty="0"/>
              <a:t>However, there may be relationship…. </a:t>
            </a:r>
          </a:p>
          <a:p>
            <a:pPr lvl="1"/>
            <a:r>
              <a:rPr lang="en-US" dirty="0"/>
              <a:t>Response (dependent) variable – variable of interest that you hope to explain </a:t>
            </a:r>
          </a:p>
          <a:p>
            <a:pPr lvl="2"/>
            <a:r>
              <a:rPr lang="en-US" dirty="0"/>
              <a:t>Y-axis (effect) </a:t>
            </a:r>
          </a:p>
          <a:p>
            <a:pPr lvl="1"/>
            <a:r>
              <a:rPr lang="en-US" dirty="0"/>
              <a:t>Explanatory, predictor (or independent) variable -  variable used to account for, “explain” or “predict” variation in Y variable </a:t>
            </a:r>
          </a:p>
          <a:p>
            <a:pPr lvl="2"/>
            <a:r>
              <a:rPr lang="en-US" dirty="0"/>
              <a:t>X-axis (causal) </a:t>
            </a:r>
          </a:p>
        </p:txBody>
      </p:sp>
      <p:pic>
        <p:nvPicPr>
          <p:cNvPr id="5" name="Picture 4">
            <a:extLst>
              <a:ext uri="{FF2B5EF4-FFF2-40B4-BE49-F238E27FC236}">
                <a16:creationId xmlns:a16="http://schemas.microsoft.com/office/drawing/2014/main" id="{FD7267A9-0DC1-4EBF-A01B-AABB94EB25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2610"/>
          <a:stretch/>
        </p:blipFill>
        <p:spPr>
          <a:xfrm>
            <a:off x="5364480" y="1690688"/>
            <a:ext cx="6400800" cy="3795712"/>
          </a:xfrm>
          <a:prstGeom prst="rect">
            <a:avLst/>
          </a:prstGeom>
        </p:spPr>
      </p:pic>
    </p:spTree>
    <p:extLst>
      <p:ext uri="{BB962C8B-B14F-4D97-AF65-F5344CB8AC3E}">
        <p14:creationId xmlns:p14="http://schemas.microsoft.com/office/powerpoint/2010/main" val="272905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077D-3C88-44FF-A5D9-B8F075B82AD5}"/>
              </a:ext>
            </a:extLst>
          </p:cNvPr>
          <p:cNvSpPr>
            <a:spLocks noGrp="1"/>
          </p:cNvSpPr>
          <p:nvPr>
            <p:ph type="title"/>
          </p:nvPr>
        </p:nvSpPr>
        <p:spPr/>
        <p:txBody>
          <a:bodyPr/>
          <a:lstStyle/>
          <a:p>
            <a:r>
              <a:rPr lang="en-US" dirty="0"/>
              <a:t>CORRELATION COEFFICIENTS </a:t>
            </a:r>
          </a:p>
        </p:txBody>
      </p:sp>
      <p:sp>
        <p:nvSpPr>
          <p:cNvPr id="3" name="Content Placeholder 2">
            <a:extLst>
              <a:ext uri="{FF2B5EF4-FFF2-40B4-BE49-F238E27FC236}">
                <a16:creationId xmlns:a16="http://schemas.microsoft.com/office/drawing/2014/main" id="{EDC0F394-742B-4BEE-B59B-8B1BDEBA09B9}"/>
              </a:ext>
            </a:extLst>
          </p:cNvPr>
          <p:cNvSpPr>
            <a:spLocks noGrp="1"/>
          </p:cNvSpPr>
          <p:nvPr>
            <p:ph idx="1"/>
          </p:nvPr>
        </p:nvSpPr>
        <p:spPr/>
        <p:txBody>
          <a:bodyPr>
            <a:normAutofit/>
          </a:bodyPr>
          <a:lstStyle/>
          <a:p>
            <a:r>
              <a:rPr lang="en-US" dirty="0"/>
              <a:t>Index to measure direction and strength of relationships </a:t>
            </a:r>
          </a:p>
          <a:p>
            <a:pPr lvl="1"/>
            <a:r>
              <a:rPr lang="en-US" dirty="0"/>
              <a:t>+1.0 – maximum value </a:t>
            </a:r>
          </a:p>
          <a:p>
            <a:pPr lvl="1"/>
            <a:r>
              <a:rPr lang="en-US" dirty="0"/>
              <a:t>-1.0 – minimum value </a:t>
            </a:r>
          </a:p>
          <a:p>
            <a:pPr lvl="1"/>
            <a:r>
              <a:rPr lang="en-US" dirty="0"/>
              <a:t>0.0 – total lack of relationship </a:t>
            </a:r>
          </a:p>
        </p:txBody>
      </p:sp>
    </p:spTree>
    <p:extLst>
      <p:ext uri="{BB962C8B-B14F-4D97-AF65-F5344CB8AC3E}">
        <p14:creationId xmlns:p14="http://schemas.microsoft.com/office/powerpoint/2010/main" val="1159387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D212-A296-47E0-90DB-9FCE4FF649DB}"/>
              </a:ext>
            </a:extLst>
          </p:cNvPr>
          <p:cNvSpPr>
            <a:spLocks noGrp="1"/>
          </p:cNvSpPr>
          <p:nvPr>
            <p:ph type="title"/>
          </p:nvPr>
        </p:nvSpPr>
        <p:spPr/>
        <p:txBody>
          <a:bodyPr/>
          <a:lstStyle/>
          <a:p>
            <a:r>
              <a:rPr lang="en-US" dirty="0"/>
              <a:t>PEARSON’S PRODUCT-MOMENT CORRELATION COEFFICIENT</a:t>
            </a:r>
          </a:p>
        </p:txBody>
      </p:sp>
      <p:sp>
        <p:nvSpPr>
          <p:cNvPr id="3" name="Content Placeholder 2">
            <a:extLst>
              <a:ext uri="{FF2B5EF4-FFF2-40B4-BE49-F238E27FC236}">
                <a16:creationId xmlns:a16="http://schemas.microsoft.com/office/drawing/2014/main" id="{6A8EF4C5-FA4B-4690-B984-A188382D9805}"/>
              </a:ext>
            </a:extLst>
          </p:cNvPr>
          <p:cNvSpPr>
            <a:spLocks noGrp="1"/>
          </p:cNvSpPr>
          <p:nvPr>
            <p:ph idx="1"/>
          </p:nvPr>
        </p:nvSpPr>
        <p:spPr/>
        <p:txBody>
          <a:bodyPr/>
          <a:lstStyle/>
          <a:p>
            <a:r>
              <a:rPr lang="en-US" dirty="0"/>
              <a:t>Ratio between the covariance in X and Y to the product of the standard deviations of the two variables = r</a:t>
            </a:r>
          </a:p>
          <a:p>
            <a:pPr lvl="1"/>
            <a:r>
              <a:rPr lang="en-US" dirty="0"/>
              <a:t>Ranges from -1 to 1 with 0 indicating no relationship</a:t>
            </a:r>
          </a:p>
        </p:txBody>
      </p:sp>
    </p:spTree>
    <p:extLst>
      <p:ext uri="{BB962C8B-B14F-4D97-AF65-F5344CB8AC3E}">
        <p14:creationId xmlns:p14="http://schemas.microsoft.com/office/powerpoint/2010/main" val="1972426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AECD-4CF0-4640-97E3-070B714E1490}"/>
              </a:ext>
            </a:extLst>
          </p:cNvPr>
          <p:cNvSpPr>
            <a:spLocks noGrp="1"/>
          </p:cNvSpPr>
          <p:nvPr>
            <p:ph type="title"/>
          </p:nvPr>
        </p:nvSpPr>
        <p:spPr/>
        <p:txBody>
          <a:bodyPr/>
          <a:lstStyle/>
          <a:p>
            <a:r>
              <a:rPr lang="en-US" dirty="0"/>
              <a:t>PEARSON’S PRODUCT-MOMENT CORRELATION COEFFICIENT: EXAMPLE</a:t>
            </a:r>
          </a:p>
        </p:txBody>
      </p:sp>
      <p:sp>
        <p:nvSpPr>
          <p:cNvPr id="3" name="Content Placeholder 2">
            <a:extLst>
              <a:ext uri="{FF2B5EF4-FFF2-40B4-BE49-F238E27FC236}">
                <a16:creationId xmlns:a16="http://schemas.microsoft.com/office/drawing/2014/main" id="{28BA3CE3-34F5-4035-9CDA-2863FB19126E}"/>
              </a:ext>
            </a:extLst>
          </p:cNvPr>
          <p:cNvSpPr>
            <a:spLocks noGrp="1"/>
          </p:cNvSpPr>
          <p:nvPr>
            <p:ph idx="1"/>
          </p:nvPr>
        </p:nvSpPr>
        <p:spPr>
          <a:xfrm>
            <a:off x="838200" y="1825625"/>
            <a:ext cx="4410456" cy="4351338"/>
          </a:xfrm>
        </p:spPr>
        <p:txBody>
          <a:bodyPr/>
          <a:lstStyle/>
          <a:p>
            <a:r>
              <a:rPr lang="en-US" dirty="0"/>
              <a:t> Last Spring Frost in SE US </a:t>
            </a:r>
          </a:p>
          <a:p>
            <a:pPr lvl="1"/>
            <a:r>
              <a:rPr lang="en-US" dirty="0"/>
              <a:t>Hypothesis: Weather stations with a more northerly latitude have average last frost dates later in the spring than weather stations with less northerly latitudes </a:t>
            </a:r>
          </a:p>
        </p:txBody>
      </p:sp>
      <p:pic>
        <p:nvPicPr>
          <p:cNvPr id="5" name="Picture 4">
            <a:extLst>
              <a:ext uri="{FF2B5EF4-FFF2-40B4-BE49-F238E27FC236}">
                <a16:creationId xmlns:a16="http://schemas.microsoft.com/office/drawing/2014/main" id="{21DDDF8A-0DE5-43CA-A6D0-DF5468D793C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7719"/>
          <a:stretch/>
        </p:blipFill>
        <p:spPr>
          <a:xfrm>
            <a:off x="5577476" y="1690688"/>
            <a:ext cx="5695642" cy="4259175"/>
          </a:xfrm>
          <a:prstGeom prst="rect">
            <a:avLst/>
          </a:prstGeom>
        </p:spPr>
      </p:pic>
    </p:spTree>
    <p:extLst>
      <p:ext uri="{BB962C8B-B14F-4D97-AF65-F5344CB8AC3E}">
        <p14:creationId xmlns:p14="http://schemas.microsoft.com/office/powerpoint/2010/main" val="3706698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B5F7-4AF8-429E-A63F-F086BC23A534}"/>
              </a:ext>
            </a:extLst>
          </p:cNvPr>
          <p:cNvSpPr>
            <a:spLocks noGrp="1"/>
          </p:cNvSpPr>
          <p:nvPr>
            <p:ph type="title"/>
          </p:nvPr>
        </p:nvSpPr>
        <p:spPr/>
        <p:txBody>
          <a:bodyPr/>
          <a:lstStyle/>
          <a:p>
            <a:r>
              <a:rPr lang="en-US" dirty="0"/>
              <a:t>CORRELATION COEFFICIENT: EXAMPLE </a:t>
            </a:r>
          </a:p>
        </p:txBody>
      </p:sp>
      <p:pic>
        <p:nvPicPr>
          <p:cNvPr id="5" name="Picture 4">
            <a:extLst>
              <a:ext uri="{FF2B5EF4-FFF2-40B4-BE49-F238E27FC236}">
                <a16:creationId xmlns:a16="http://schemas.microsoft.com/office/drawing/2014/main" id="{DBF64DDD-44DD-44A4-B3E2-ECC986279A2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4060"/>
          <a:stretch/>
        </p:blipFill>
        <p:spPr>
          <a:xfrm>
            <a:off x="1671179" y="1379168"/>
            <a:ext cx="8074069" cy="4708482"/>
          </a:xfrm>
          <a:prstGeom prst="rect">
            <a:avLst/>
          </a:prstGeom>
        </p:spPr>
      </p:pic>
    </p:spTree>
    <p:extLst>
      <p:ext uri="{BB962C8B-B14F-4D97-AF65-F5344CB8AC3E}">
        <p14:creationId xmlns:p14="http://schemas.microsoft.com/office/powerpoint/2010/main" val="369660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Regression analysis terms and concepts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Dependent variable </a:t>
            </a:r>
            <a:r>
              <a:rPr lang="en-US" dirty="0"/>
              <a:t>(y):</a:t>
            </a:r>
          </a:p>
          <a:p>
            <a:pPr lvl="1"/>
            <a:r>
              <a:rPr lang="en-US" dirty="0"/>
              <a:t>This is the variable representing the process you are trying to predict or understand (residential burglary, foreclosure, rainfall).</a:t>
            </a:r>
          </a:p>
          <a:p>
            <a:r>
              <a:rPr lang="en-US" b="1" dirty="0"/>
              <a:t>Independent/Explanatory variables </a:t>
            </a:r>
            <a:r>
              <a:rPr lang="en-US" dirty="0"/>
              <a:t>(X):</a:t>
            </a:r>
          </a:p>
          <a:p>
            <a:pPr lvl="1"/>
            <a:r>
              <a:rPr lang="en-US" dirty="0"/>
              <a:t>These are the variables used to model or to predict the dependent variable values. In the regression equation, they appear on the right side of the equal sign and are often referred to as </a:t>
            </a:r>
            <a:r>
              <a:rPr lang="en-US" b="1" dirty="0"/>
              <a:t>explanatory</a:t>
            </a:r>
            <a:r>
              <a:rPr lang="en-US" dirty="0"/>
              <a:t> variables. </a:t>
            </a:r>
          </a:p>
          <a:p>
            <a:r>
              <a:rPr lang="en-US" b="1" dirty="0"/>
              <a:t>Regression coefficients </a:t>
            </a:r>
            <a:r>
              <a:rPr lang="en-US" dirty="0"/>
              <a:t>(</a:t>
            </a:r>
            <a:r>
              <a:rPr lang="el-GR" dirty="0"/>
              <a:t>β)</a:t>
            </a:r>
            <a:r>
              <a:rPr lang="en-US" dirty="0"/>
              <a:t>:</a:t>
            </a:r>
          </a:p>
          <a:p>
            <a:pPr lvl="1"/>
            <a:r>
              <a:rPr lang="en-US" dirty="0"/>
              <a:t>Coefficients are computed by the regression tool. They are values, one for each explanatory variable, that represent the strength and the type of relationship the explanatory variable has to the dependent variable. </a:t>
            </a:r>
          </a:p>
        </p:txBody>
      </p:sp>
    </p:spTree>
    <p:extLst>
      <p:ext uri="{BB962C8B-B14F-4D97-AF65-F5344CB8AC3E}">
        <p14:creationId xmlns:p14="http://schemas.microsoft.com/office/powerpoint/2010/main" val="382252175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1100</TotalTime>
  <Words>426</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Corbel</vt:lpstr>
      <vt:lpstr>Gill Sans MT</vt:lpstr>
      <vt:lpstr>Impact</vt:lpstr>
      <vt:lpstr>Badge</vt:lpstr>
      <vt:lpstr>HOMICIDES AND DRUG SALE POINTS IN WASHINGTON, D.C. </vt:lpstr>
      <vt:lpstr>CORRELATION ANALYSIS</vt:lpstr>
      <vt:lpstr>PowerPoint Presentation</vt:lpstr>
      <vt:lpstr>CORRELATION ANALYSIS </vt:lpstr>
      <vt:lpstr>CORRELATION COEFFICIENTS </vt:lpstr>
      <vt:lpstr>PEARSON’S PRODUCT-MOMENT CORRELATION COEFFICIENT</vt:lpstr>
      <vt:lpstr>PEARSON’S PRODUCT-MOMENT CORRELATION COEFFICIENT: EXAMPLE</vt:lpstr>
      <vt:lpstr>CORRELATION COEFFICIENT: EXAMPLE </vt:lpstr>
      <vt:lpstr>Regression analysis terms and concepts </vt:lpstr>
      <vt:lpstr>Regression analysis terms and concepts</vt:lpstr>
      <vt:lpstr>SIMPLE LINEAR REGRESSION </vt:lpstr>
      <vt:lpstr>SIMPLE LINEAR REGRESSION: LAST SPRING FROST </vt:lpstr>
      <vt:lpstr>Another SIMPLE LINEAR REGRESSION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&amp; 17</dc:title>
  <dc:creator>George T Raber</dc:creator>
  <cp:lastModifiedBy>George Raber</cp:lastModifiedBy>
  <cp:revision>29</cp:revision>
  <dcterms:created xsi:type="dcterms:W3CDTF">2018-04-18T21:34:10Z</dcterms:created>
  <dcterms:modified xsi:type="dcterms:W3CDTF">2019-11-19T17:10:55Z</dcterms:modified>
</cp:coreProperties>
</file>