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3364E-BE44-46CD-8147-459C5379057F}" v="149" dt="2024-05-11T18:02:12.009"/>
    <p1510:client id="{4B8CBD78-2C15-AA52-BD8E-6C7CE893A8DD}" v="2094" dt="2024-05-12T12:04:38.568"/>
    <p1510:client id="{99F3BB0F-8342-4533-8651-11CFC7DF0E3B}" v="790" dt="2024-05-11T13:39:30.640"/>
    <p1510:client id="{A9C5807E-FF88-293C-F527-02E919818824}" v="4" dt="2024-05-12T16:36:29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5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0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5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56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9612" y="668699"/>
            <a:ext cx="8996482" cy="30616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600" dirty="0">
                <a:latin typeface="Franklin Gothic Demi Cond"/>
              </a:rPr>
              <a:t>Разработка метода обработки видео, повышающего оценку метрики качества VMAF на основе ее дистилляции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8275105" cy="15459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latin typeface="Calibri Light"/>
                <a:ea typeface="Calibri Light"/>
                <a:cs typeface="Calibri Light"/>
              </a:rPr>
              <a:t>Самарский университет</a:t>
            </a:r>
          </a:p>
          <a:p>
            <a:r>
              <a:rPr lang="ru-RU" dirty="0">
                <a:latin typeface="Calibri Light"/>
                <a:ea typeface="Calibri Light"/>
                <a:cs typeface="Calibri Light"/>
              </a:rPr>
              <a:t>Студент </a:t>
            </a:r>
            <a:r>
              <a:rPr lang="ru-RU" err="1">
                <a:latin typeface="Calibri Light"/>
                <a:ea typeface="Calibri Light"/>
                <a:cs typeface="Calibri Light"/>
              </a:rPr>
              <a:t>Жестков</a:t>
            </a:r>
            <a:r>
              <a:rPr lang="ru-RU" dirty="0">
                <a:latin typeface="Calibri Light"/>
                <a:ea typeface="Calibri Light"/>
                <a:cs typeface="Calibri Light"/>
              </a:rPr>
              <a:t> А.А</a:t>
            </a:r>
          </a:p>
          <a:p>
            <a:r>
              <a:rPr lang="ru-RU" dirty="0">
                <a:latin typeface="Calibri Light"/>
                <a:ea typeface="Calibri Light"/>
                <a:cs typeface="Calibri Light"/>
              </a:rPr>
              <a:t>Студент </a:t>
            </a:r>
            <a:r>
              <a:rPr lang="ru-RU" err="1">
                <a:latin typeface="Calibri Light"/>
                <a:ea typeface="Calibri Light"/>
                <a:cs typeface="Calibri Light"/>
              </a:rPr>
              <a:t>Магомедагаев</a:t>
            </a:r>
            <a:r>
              <a:rPr lang="ru-RU" dirty="0">
                <a:latin typeface="Calibri Light"/>
                <a:ea typeface="Calibri Light"/>
                <a:cs typeface="Calibri Light"/>
              </a:rPr>
              <a:t> А.А</a:t>
            </a:r>
            <a:br>
              <a:rPr lang="ru-RU" dirty="0">
                <a:latin typeface="Calibri Light"/>
              </a:rPr>
            </a:br>
            <a:endParaRPr lang="ru-RU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C01E38-D896-DE94-47C5-E5500CA5F72A}"/>
              </a:ext>
            </a:extLst>
          </p:cNvPr>
          <p:cNvSpPr/>
          <p:nvPr/>
        </p:nvSpPr>
        <p:spPr>
          <a:xfrm>
            <a:off x="1523999" y="4544457"/>
            <a:ext cx="1055783" cy="7344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F58D7-76B7-C156-D787-6EF0D1F6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389" y="740645"/>
            <a:ext cx="9238434" cy="857559"/>
          </a:xfrm>
        </p:spPr>
        <p:txBody>
          <a:bodyPr/>
          <a:lstStyle/>
          <a:p>
            <a:pPr algn="ctr"/>
            <a:r>
              <a:rPr lang="ru-RU" sz="4000" b="0" dirty="0">
                <a:latin typeface="Franklin Gothic Demi Cond"/>
                <a:ea typeface="+mj-lt"/>
                <a:cs typeface="+mj-lt"/>
              </a:rPr>
              <a:t>Результаты</a:t>
            </a:r>
            <a:endParaRPr lang="ru-RU" sz="4000" dirty="0">
              <a:latin typeface="Franklin Gothic Demi Cond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54F57-8FB9-15ED-4646-F14C181C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07" y="2124635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Фильтрация обучающей выборки оказала наибольшее влияние на эффективность предложенного метода. Добавление SSIM-регуляризации позволило избавиться от цветовых пятен, сохранив качество работы нейронной сети. Наилучшая из обученных модель получена с использованием SSIM-регуляризации и фильтрацией 50% наиболее трудной части тренировочной выборки, она показывает BSQ-Rate, равный 0.541, и повышает VMAF в сценарии без дальнейшего сжатия на 19.07 и 17.03 единицы в среднем на двух наборах данных. Разработанный нейросетевой метод повышения оценки VMAF показал лучшую по сравнению с рассмотренными методами повышения оценки VMAF скорость работы.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AF90-7BAC-5B65-D8EC-4B57B62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D43-A3B0-4202-A3CF-35B41D985609}" type="datetime1">
              <a:t>5/12/2024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C5417-2A5C-93DF-8BEC-38CB2015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AB372-56CE-731D-13EC-CB557D2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endParaRPr lang="ru-RU" dirty="0"/>
          </a:p>
        </p:txBody>
      </p:sp>
      <p:pic>
        <p:nvPicPr>
          <p:cNvPr id="7" name="Рисунок 6" descr="Контрольный список со сплошной заливкой">
            <a:extLst>
              <a:ext uri="{FF2B5EF4-FFF2-40B4-BE49-F238E27FC236}">
                <a16:creationId xmlns:a16="http://schemas.microsoft.com/office/drawing/2014/main" id="{16134748-3049-B6C2-5989-4C55E1E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341" y="5589494"/>
            <a:ext cx="672353" cy="6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E9B5D-90C6-5FFB-E71F-124F4608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79" y="1753658"/>
            <a:ext cx="4693328" cy="33587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4000" b="0" dirty="0">
                <a:latin typeface="Franklin Gothic Demi Cond"/>
                <a:ea typeface="+mj-lt"/>
                <a:cs typeface="+mj-lt"/>
              </a:rPr>
              <a:t>Сравнение предложенных методов</a:t>
            </a:r>
            <a:endParaRPr lang="ru-RU" sz="4000" dirty="0">
              <a:latin typeface="Franklin Gothic Demi Cond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B912B-8498-EC8F-7D7E-65187DE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003-D2E5-4947-BBEC-B0F0C3BA5C65}" type="datetime1">
              <a:t>5/12/2024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E85BF-EF7A-4594-D718-CE89815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1393BF3-8001-3A5F-743E-BF0D2614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0748"/>
              </p:ext>
            </p:extLst>
          </p:nvPr>
        </p:nvGraphicFramePr>
        <p:xfrm>
          <a:off x="5811397" y="706915"/>
          <a:ext cx="5679171" cy="217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072">
                  <a:extLst>
                    <a:ext uri="{9D8B030D-6E8A-4147-A177-3AD203B41FA5}">
                      <a16:colId xmlns:a16="http://schemas.microsoft.com/office/drawing/2014/main" val="1962421820"/>
                    </a:ext>
                  </a:extLst>
                </a:gridCol>
                <a:gridCol w="844626">
                  <a:extLst>
                    <a:ext uri="{9D8B030D-6E8A-4147-A177-3AD203B41FA5}">
                      <a16:colId xmlns:a16="http://schemas.microsoft.com/office/drawing/2014/main" val="1549529604"/>
                    </a:ext>
                  </a:extLst>
                </a:gridCol>
                <a:gridCol w="869309">
                  <a:extLst>
                    <a:ext uri="{9D8B030D-6E8A-4147-A177-3AD203B41FA5}">
                      <a16:colId xmlns:a16="http://schemas.microsoft.com/office/drawing/2014/main" val="590276926"/>
                    </a:ext>
                  </a:extLst>
                </a:gridCol>
                <a:gridCol w="746932">
                  <a:extLst>
                    <a:ext uri="{9D8B030D-6E8A-4147-A177-3AD203B41FA5}">
                      <a16:colId xmlns:a16="http://schemas.microsoft.com/office/drawing/2014/main" val="1363218556"/>
                    </a:ext>
                  </a:extLst>
                </a:gridCol>
                <a:gridCol w="1181006">
                  <a:extLst>
                    <a:ext uri="{9D8B030D-6E8A-4147-A177-3AD203B41FA5}">
                      <a16:colId xmlns:a16="http://schemas.microsoft.com/office/drawing/2014/main" val="1873178714"/>
                    </a:ext>
                  </a:extLst>
                </a:gridCol>
                <a:gridCol w="1119226">
                  <a:extLst>
                    <a:ext uri="{9D8B030D-6E8A-4147-A177-3AD203B41FA5}">
                      <a16:colId xmlns:a16="http://schemas.microsoft.com/office/drawing/2014/main" val="1520716918"/>
                    </a:ext>
                  </a:extLst>
                </a:gridCol>
              </a:tblGrid>
              <a:tr h="58247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Обучающая выборка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Фильтр обучения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Наличие SSIM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BSQ-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rate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Оценка на валидации 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VOC*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Оценка на валидации 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Vimeo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90K*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77816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-/-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0.803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10.34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8.95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79032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Vimeo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90K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-/-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0.705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4.42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7.64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65862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Vimeo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90K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-/-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1.109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1.73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10.50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167254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-/-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0.832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15.69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15.31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9182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204C773-0722-3932-E1C5-C5C70D2E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22249"/>
              </p:ext>
            </p:extLst>
          </p:nvPr>
        </p:nvGraphicFramePr>
        <p:xfrm>
          <a:off x="5811396" y="3653926"/>
          <a:ext cx="5679169" cy="254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072">
                  <a:extLst>
                    <a:ext uri="{9D8B030D-6E8A-4147-A177-3AD203B41FA5}">
                      <a16:colId xmlns:a16="http://schemas.microsoft.com/office/drawing/2014/main" val="1962421820"/>
                    </a:ext>
                  </a:extLst>
                </a:gridCol>
                <a:gridCol w="844626">
                  <a:extLst>
                    <a:ext uri="{9D8B030D-6E8A-4147-A177-3AD203B41FA5}">
                      <a16:colId xmlns:a16="http://schemas.microsoft.com/office/drawing/2014/main" val="1549529604"/>
                    </a:ext>
                  </a:extLst>
                </a:gridCol>
                <a:gridCol w="890530">
                  <a:extLst>
                    <a:ext uri="{9D8B030D-6E8A-4147-A177-3AD203B41FA5}">
                      <a16:colId xmlns:a16="http://schemas.microsoft.com/office/drawing/2014/main" val="590276926"/>
                    </a:ext>
                  </a:extLst>
                </a:gridCol>
                <a:gridCol w="725709">
                  <a:extLst>
                    <a:ext uri="{9D8B030D-6E8A-4147-A177-3AD203B41FA5}">
                      <a16:colId xmlns:a16="http://schemas.microsoft.com/office/drawing/2014/main" val="1363218556"/>
                    </a:ext>
                  </a:extLst>
                </a:gridCol>
                <a:gridCol w="1181006">
                  <a:extLst>
                    <a:ext uri="{9D8B030D-6E8A-4147-A177-3AD203B41FA5}">
                      <a16:colId xmlns:a16="http://schemas.microsoft.com/office/drawing/2014/main" val="1873178714"/>
                    </a:ext>
                  </a:extLst>
                </a:gridCol>
                <a:gridCol w="1119226">
                  <a:extLst>
                    <a:ext uri="{9D8B030D-6E8A-4147-A177-3AD203B41FA5}">
                      <a16:colId xmlns:a16="http://schemas.microsoft.com/office/drawing/2014/main" val="1520716918"/>
                    </a:ext>
                  </a:extLst>
                </a:gridCol>
              </a:tblGrid>
              <a:tr h="64265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Обучающая выборка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Фильтр обучения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Наличие SSIM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BSQ-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rate</a:t>
                      </a:r>
                      <a:endParaRPr lang="ru-RU" sz="120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Оценка на валидации 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Оценка на валидации 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Vimeo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90K*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77816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дообучение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0.698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12.00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12.00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79032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 VOC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0.40%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0.540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18.28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17.06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65862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 VOC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0.541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19.07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17.13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167254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 VOC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0.60%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0.548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17.95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15.35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91825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 VOC</a:t>
                      </a:r>
                      <a:endParaRPr lang="ru-RU" sz="1200"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0.565</a:t>
                      </a:r>
                      <a:endParaRPr lang="ru-RU" sz="1200"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20.88 </a:t>
                      </a:r>
                      <a:endParaRPr lang="ru-RU" sz="1200"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19.95</a:t>
                      </a:r>
                      <a:endParaRPr lang="ru-RU" sz="1200"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08980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3BAED1A-238D-B61E-CF3C-A1F3A7CB2793}"/>
              </a:ext>
            </a:extLst>
          </p:cNvPr>
          <p:cNvSpPr/>
          <p:nvPr/>
        </p:nvSpPr>
        <p:spPr>
          <a:xfrm flipH="1">
            <a:off x="201977" y="2028938"/>
            <a:ext cx="73444" cy="2901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Весы правосудия со сплошной заливкой">
            <a:extLst>
              <a:ext uri="{FF2B5EF4-FFF2-40B4-BE49-F238E27FC236}">
                <a16:creationId xmlns:a16="http://schemas.microsoft.com/office/drawing/2014/main" id="{2A46C02E-6512-4990-7FC9-56C1D13E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812" y="153318"/>
            <a:ext cx="648159" cy="620617"/>
          </a:xfrm>
          <a:prstGeom prst="rect">
            <a:avLst/>
          </a:prstGeom>
        </p:spPr>
      </p:pic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72AEF731-2E75-2053-6EBD-88AEF2B334D5}"/>
              </a:ext>
            </a:extLst>
          </p:cNvPr>
          <p:cNvCxnSpPr/>
          <p:nvPr/>
        </p:nvCxnSpPr>
        <p:spPr>
          <a:xfrm>
            <a:off x="3562121" y="4627084"/>
            <a:ext cx="2047300" cy="59674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7872BF4-F77A-00BF-82D6-65EA651DAEC2}"/>
              </a:ext>
            </a:extLst>
          </p:cNvPr>
          <p:cNvCxnSpPr/>
          <p:nvPr/>
        </p:nvCxnSpPr>
        <p:spPr>
          <a:xfrm flipV="1">
            <a:off x="4305759" y="1064964"/>
            <a:ext cx="1303662" cy="110168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EA01D-2B59-2BDF-6429-268C1DA5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354" y="3219853"/>
            <a:ext cx="501123" cy="429830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488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D3367-2E48-A931-B5B4-92217792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470" y="3134825"/>
            <a:ext cx="9238434" cy="61350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sz="4000" dirty="0">
                <a:latin typeface="Franklin Gothic Demi Cond"/>
              </a:rPr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63073-0D02-B254-89AE-701D5C35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3CB8-38A8-4EAA-A8CE-005626D9DA4A}" type="datetime1">
              <a:t>5/12/2024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B64D2-F655-7F15-B475-F9DA4126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CCF08B-4115-7240-23CC-65AE0769711D}"/>
              </a:ext>
            </a:extLst>
          </p:cNvPr>
          <p:cNvSpPr/>
          <p:nvPr/>
        </p:nvSpPr>
        <p:spPr>
          <a:xfrm>
            <a:off x="11705421" y="3516216"/>
            <a:ext cx="257060" cy="1239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Театр со сплошной заливкой">
            <a:extLst>
              <a:ext uri="{FF2B5EF4-FFF2-40B4-BE49-F238E27FC236}">
                <a16:creationId xmlns:a16="http://schemas.microsoft.com/office/drawing/2014/main" id="{E1C3DE19-0339-2457-CDC1-C827D3EA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2246" y="5753559"/>
            <a:ext cx="758328" cy="7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2F8D4-F6F0-D000-7155-82A66EE8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Franklin Gothic Demi Cond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17EA1-30D4-5B52-A42A-DF214C83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Aptos Light"/>
                <a:ea typeface="+mn-lt"/>
                <a:cs typeface="+mn-lt"/>
              </a:rPr>
              <a:t>Проведение субъективной оценки качества видео рядом экспертов является долгим и дорогостоящим процессом, в связи с чем получили широкое распространение разнообразные алгоритмы объективной оценки качества видео.</a:t>
            </a:r>
            <a:endParaRPr lang="en-US"/>
          </a:p>
          <a:p>
            <a:r>
              <a:rPr lang="ru-RU" dirty="0">
                <a:latin typeface="Aptos Light"/>
              </a:rPr>
              <a:t>Однако современные методы оценки качества видео основаны на машинном обучении и нейронных сетях, что делает их уязвимыми к состязательным атакам путем различной обработки видео.</a:t>
            </a:r>
          </a:p>
          <a:p>
            <a:r>
              <a:rPr lang="ru-RU" dirty="0">
                <a:latin typeface="Aptos Light"/>
              </a:rPr>
              <a:t>Цель работы - анализ устойчивости VMAF к состязательным атакам и предложение нового метода предобработки видео для улучшения его оценок.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4C475-511D-595B-3963-7DF5D0F6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FCC-1A08-4DEF-B66F-822DD4CABA98}" type="datetime1">
              <a:t>5/12/2024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1CF23-DBB2-D6F4-EC61-6CB177E4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EC677-F6A2-AEC6-F004-B8168EF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" name="Рисунок 6" descr="Школьный класс со сплошной заливкой">
            <a:extLst>
              <a:ext uri="{FF2B5EF4-FFF2-40B4-BE49-F238E27FC236}">
                <a16:creationId xmlns:a16="http://schemas.microsoft.com/office/drawing/2014/main" id="{2C371A8A-48D8-7676-E791-C11C6378A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8871" y="245126"/>
            <a:ext cx="730786" cy="6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CE206-00FA-2C35-B469-52B6EE25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Franklin Gothic Demi Cond"/>
              </a:rPr>
              <a:t>Ход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05357-6BC4-89D7-6F5D-8FBC4DF7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577100" cy="3967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latin typeface="Calibri Light"/>
                <a:ea typeface="Calibri Light"/>
                <a:cs typeface="Calibri Light"/>
              </a:rPr>
              <a:t>Обзор существующих методов</a:t>
            </a:r>
          </a:p>
          <a:p>
            <a:r>
              <a:rPr lang="ru-RU" sz="2000" b="1" dirty="0">
                <a:latin typeface="Calibri Light"/>
                <a:ea typeface="Calibri Light"/>
                <a:cs typeface="Calibri Light"/>
              </a:rPr>
              <a:t>Предложенный метод</a:t>
            </a:r>
          </a:p>
          <a:p>
            <a:pPr lvl="1"/>
            <a:r>
              <a:rPr lang="ru-RU" b="0" i="1" dirty="0">
                <a:latin typeface="Aptos Light"/>
                <a:ea typeface="Calibri Light"/>
                <a:cs typeface="Calibri Light"/>
              </a:rPr>
              <a:t>Модификация обучающей выборки</a:t>
            </a:r>
          </a:p>
          <a:p>
            <a:r>
              <a:rPr lang="ru-RU" sz="2000" b="1" dirty="0">
                <a:latin typeface="Calibri Light"/>
                <a:ea typeface="+mn-lt"/>
                <a:cs typeface="+mn-lt"/>
              </a:rPr>
              <a:t>Экспериментальная оценка</a:t>
            </a:r>
          </a:p>
          <a:p>
            <a:pPr lvl="1"/>
            <a:r>
              <a:rPr lang="ru-RU" b="0" i="1" dirty="0">
                <a:latin typeface="Aptos Light"/>
                <a:ea typeface="Calibri Light"/>
                <a:cs typeface="Calibri Light"/>
              </a:rPr>
              <a:t>Наборы данных</a:t>
            </a:r>
          </a:p>
          <a:p>
            <a:pPr lvl="1"/>
            <a:r>
              <a:rPr lang="ru-RU" b="0" i="1" dirty="0">
                <a:latin typeface="Aptos Light"/>
                <a:ea typeface="Calibri Light"/>
                <a:cs typeface="Calibri Light"/>
              </a:rPr>
              <a:t>Субъективная оценка</a:t>
            </a:r>
          </a:p>
          <a:p>
            <a:pPr lvl="1"/>
            <a:r>
              <a:rPr lang="ru-RU" b="0" i="1" dirty="0">
                <a:latin typeface="Aptos Light"/>
                <a:ea typeface="Calibri Light"/>
                <a:cs typeface="Calibri Light"/>
              </a:rPr>
              <a:t>Объективная оценка</a:t>
            </a:r>
          </a:p>
          <a:p>
            <a:r>
              <a:rPr lang="ru-RU" sz="2000" b="1" dirty="0">
                <a:latin typeface="Calibri Light"/>
                <a:ea typeface="Calibri Light"/>
                <a:cs typeface="Calibri Light"/>
              </a:rPr>
              <a:t>Результаты</a:t>
            </a:r>
          </a:p>
          <a:p>
            <a:pPr lvl="1"/>
            <a:r>
              <a:rPr lang="ru-RU" b="0" i="1" dirty="0">
                <a:latin typeface="Calibri Light"/>
                <a:ea typeface="Calibri Light"/>
                <a:cs typeface="Calibri Light"/>
              </a:rPr>
              <a:t>Сравнение предложенных методов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62F2C-D69D-A9E1-5ECA-CD054144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9E0-5C73-45C7-B318-D65B51B288DC}" type="datetime1">
              <a:t>5/12/2024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7CFC4-DC0E-7691-A886-7775FE2D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6C51CD-779C-188D-0DDC-37D2495E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7" name="Рисунок 6" descr="Глаза со сплошной заливкой">
            <a:extLst>
              <a:ext uri="{FF2B5EF4-FFF2-40B4-BE49-F238E27FC236}">
                <a16:creationId xmlns:a16="http://schemas.microsoft.com/office/drawing/2014/main" id="{E8B5ADC9-364E-5CB9-7BEF-2FA61A58A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3283" y="5900450"/>
            <a:ext cx="749147" cy="7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26B7-3420-8EFB-05D8-73981B38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Franklin Gothic Demi Cond"/>
              </a:rPr>
              <a:t>Обзор существующих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643DE-D026-BF3E-5122-C61FA481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10057942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Многие объективные оценки качества являются дифференцируемыми по </a:t>
            </a:r>
            <a:endParaRPr lang="ru-RU">
              <a:latin typeface="Aptos Light"/>
            </a:endParaRPr>
          </a:p>
          <a:p>
            <a:pPr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входным параметрам. Из примеров можно привести LPIPS, SSIM. </a:t>
            </a:r>
            <a:endParaRPr lang="ru-RU">
              <a:latin typeface="Aptos Light"/>
            </a:endParaRPr>
          </a:p>
          <a:p>
            <a:pPr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Состязательная атака путем использования градиента оценки качества по </a:t>
            </a:r>
            <a:endParaRPr lang="ru-RU">
              <a:latin typeface="Aptos Light"/>
            </a:endParaRPr>
          </a:p>
          <a:p>
            <a:pPr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исходному изображению широко распространена. Изначально она была </a:t>
            </a:r>
            <a:endParaRPr lang="ru-RU">
              <a:latin typeface="Aptos Light"/>
            </a:endParaRPr>
          </a:p>
          <a:p>
            <a:pPr marL="0" indent="0"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предложена в работе "</a:t>
            </a:r>
            <a:r>
              <a:rPr lang="ru-RU" dirty="0" err="1">
                <a:latin typeface="Aptos Light"/>
                <a:ea typeface="+mn-lt"/>
                <a:cs typeface="+mn-lt"/>
              </a:rPr>
              <a:t>Maximum</a:t>
            </a:r>
            <a:r>
              <a:rPr lang="ru-RU" dirty="0">
                <a:latin typeface="Aptos Light"/>
                <a:ea typeface="+mn-lt"/>
                <a:cs typeface="+mn-lt"/>
              </a:rPr>
              <a:t> </a:t>
            </a:r>
            <a:r>
              <a:rPr lang="ru-RU" dirty="0" err="1">
                <a:latin typeface="Aptos Light"/>
                <a:ea typeface="+mn-lt"/>
                <a:cs typeface="+mn-lt"/>
              </a:rPr>
              <a:t>differentiation</a:t>
            </a:r>
            <a:r>
              <a:rPr lang="ru-RU" dirty="0">
                <a:latin typeface="Aptos Light"/>
                <a:ea typeface="+mn-lt"/>
                <a:cs typeface="+mn-lt"/>
              </a:rPr>
              <a:t> (MAD)".</a:t>
            </a:r>
          </a:p>
          <a:p>
            <a:pPr marL="0" indent="0"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Метод "VMAF </a:t>
            </a:r>
            <a:r>
              <a:rPr lang="ru-RU" dirty="0" err="1">
                <a:latin typeface="Aptos Light"/>
                <a:ea typeface="+mn-lt"/>
                <a:cs typeface="+mn-lt"/>
              </a:rPr>
              <a:t>with</a:t>
            </a:r>
            <a:r>
              <a:rPr lang="ru-RU" dirty="0">
                <a:latin typeface="Aptos Light"/>
                <a:ea typeface="+mn-lt"/>
                <a:cs typeface="+mn-lt"/>
              </a:rPr>
              <a:t> </a:t>
            </a:r>
            <a:r>
              <a:rPr lang="ru-RU" dirty="0" err="1">
                <a:latin typeface="Aptos Light"/>
                <a:ea typeface="+mn-lt"/>
                <a:cs typeface="+mn-lt"/>
              </a:rPr>
              <a:t>video</a:t>
            </a:r>
            <a:r>
              <a:rPr lang="ru-RU" dirty="0">
                <a:latin typeface="Aptos Light"/>
                <a:ea typeface="+mn-lt"/>
                <a:cs typeface="+mn-lt"/>
              </a:rPr>
              <a:t> </a:t>
            </a:r>
            <a:r>
              <a:rPr lang="ru-RU" dirty="0" err="1">
                <a:latin typeface="Aptos Light"/>
                <a:ea typeface="+mn-lt"/>
                <a:cs typeface="+mn-lt"/>
              </a:rPr>
              <a:t>color</a:t>
            </a:r>
            <a:r>
              <a:rPr lang="ru-RU" dirty="0">
                <a:latin typeface="Aptos Light"/>
                <a:ea typeface="+mn-lt"/>
                <a:cs typeface="+mn-lt"/>
              </a:rPr>
              <a:t>" использует набор стандартных преобразований для изображений (преобразование повышения резкости, выравнивания гистограмм) для получения преобразований.</a:t>
            </a:r>
            <a:endParaRPr lang="ru-RU" dirty="0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ED763-B7F1-2788-6518-F59DC1B8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FA9-ADD7-43E0-A7EF-F8AFDC19C70E}" type="datetime1">
              <a:t>5/12/2024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F81C2-0649-3090-C85B-49AA329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AA0C9D-4C68-1003-719C-83460C01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7" name="Рисунок 6" descr="Преподаватель со сплошной заливкой">
            <a:extLst>
              <a:ext uri="{FF2B5EF4-FFF2-40B4-BE49-F238E27FC236}">
                <a16:creationId xmlns:a16="http://schemas.microsoft.com/office/drawing/2014/main" id="{188B0283-6189-C575-BBEB-30102B094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3306" y="153318"/>
            <a:ext cx="629798" cy="62979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BE673C-8A03-CCE5-7059-D9A66191B29D}"/>
              </a:ext>
            </a:extLst>
          </p:cNvPr>
          <p:cNvSpPr/>
          <p:nvPr/>
        </p:nvSpPr>
        <p:spPr>
          <a:xfrm>
            <a:off x="771179" y="1322022"/>
            <a:ext cx="55085" cy="44526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снимок экрана,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2633943-9FB5-0A8B-2FC0-34C04020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90" y="1669972"/>
            <a:ext cx="5833592" cy="39587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55EAC-7AA3-2665-C32E-83211377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462" y="-1034641"/>
            <a:ext cx="8130032" cy="2074629"/>
          </a:xfrm>
        </p:spPr>
        <p:txBody>
          <a:bodyPr/>
          <a:lstStyle/>
          <a:p>
            <a:pPr algn="l"/>
            <a:r>
              <a:rPr lang="ru-RU" sz="4000" b="0" err="1">
                <a:latin typeface="Franklin Gothic Demi Cond"/>
                <a:ea typeface="+mj-lt"/>
                <a:cs typeface="+mj-lt"/>
              </a:rPr>
              <a:t>ПредложенНЫй</a:t>
            </a:r>
            <a:r>
              <a:rPr lang="ru-RU" sz="4000" b="0" dirty="0">
                <a:latin typeface="Franklin Gothic Demi Cond"/>
                <a:ea typeface="+mj-lt"/>
                <a:cs typeface="+mj-lt"/>
              </a:rPr>
              <a:t> метод</a:t>
            </a:r>
            <a:endParaRPr lang="ru-RU" sz="4000" dirty="0">
              <a:latin typeface="Franklin Gothic Demi Cond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5B5088A-84AA-1439-1E01-DA2088F0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277" y="1546225"/>
            <a:ext cx="5266270" cy="2309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800" dirty="0">
                <a:latin typeface="Aptos Light"/>
                <a:ea typeface="+mn-lt"/>
                <a:cs typeface="+mn-lt"/>
              </a:rPr>
              <a:t>Предлагаемый метод основан на обучении промежуточной аппроксимации рассматриваемой оценки качества VMAF, при котором атакующее преобразование видео осуществляется другой нейронной сетью в один проход. </a:t>
            </a:r>
            <a:endParaRPr lang="ru-RU" sz="1800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83F28-11B8-D144-8B60-C7D6A8F0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1EF6-7D75-467F-8A28-8405F6D82993}" type="datetime1">
              <a:t>5/12/2024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34922-A0E3-CEDC-D894-2A7266DA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754DD-4AE5-E6CB-C181-FDA50F3C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3" name="Рисунок 2" descr="Пузырь с сообщением чата со сплошной заливкой">
            <a:extLst>
              <a:ext uri="{FF2B5EF4-FFF2-40B4-BE49-F238E27FC236}">
                <a16:creationId xmlns:a16="http://schemas.microsoft.com/office/drawing/2014/main" id="{2090AB62-6768-6019-44A1-6890C0A37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0848" y="6120788"/>
            <a:ext cx="583894" cy="583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756469-96AD-91E1-C0C2-8202715915DF}"/>
              </a:ext>
            </a:extLst>
          </p:cNvPr>
          <p:cNvSpPr txBox="1"/>
          <p:nvPr/>
        </p:nvSpPr>
        <p:spPr>
          <a:xfrm>
            <a:off x="238697" y="4388384"/>
            <a:ext cx="53339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latin typeface="Aptos Light"/>
              </a:rPr>
              <a:t>В ходе обучения оптимизировалась функция потерь, состоящая из трех компонент: компонента для вспомогательной нейронной сети </a:t>
            </a:r>
            <a:r>
              <a:rPr lang="ru-RU" dirty="0">
                <a:solidFill>
                  <a:schemeClr val="bg1"/>
                </a:solidFill>
                <a:highlight>
                  <a:srgbClr val="FF0000"/>
                </a:highlight>
                <a:latin typeface="Aptos Light"/>
              </a:rPr>
              <a:t>(1)</a:t>
            </a:r>
            <a:r>
              <a:rPr lang="ru-RU" dirty="0">
                <a:latin typeface="Aptos Light"/>
              </a:rPr>
              <a:t>, компонента для основной нейронной сети </a:t>
            </a:r>
            <a:r>
              <a:rPr lang="ru-RU" dirty="0">
                <a:solidFill>
                  <a:schemeClr val="bg1"/>
                </a:solidFill>
                <a:highlight>
                  <a:srgbClr val="FF0000"/>
                </a:highlight>
                <a:latin typeface="Aptos Light"/>
              </a:rPr>
              <a:t>(2)</a:t>
            </a:r>
            <a:r>
              <a:rPr lang="ru-RU" dirty="0">
                <a:latin typeface="Aptos Light"/>
              </a:rPr>
              <a:t> и стабилизирующая компонента </a:t>
            </a:r>
            <a:r>
              <a:rPr lang="ru-RU" dirty="0">
                <a:solidFill>
                  <a:schemeClr val="bg1"/>
                </a:solidFill>
                <a:highlight>
                  <a:srgbClr val="FF0000"/>
                </a:highlight>
                <a:latin typeface="Aptos Light"/>
              </a:rPr>
              <a:t>(3)</a:t>
            </a:r>
            <a:r>
              <a:rPr lang="ru-RU" dirty="0">
                <a:solidFill>
                  <a:schemeClr val="bg1"/>
                </a:solidFill>
                <a:highlight>
                  <a:srgbClr val="000000"/>
                </a:highlight>
                <a:latin typeface="Aptos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2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graph on a black background&#10;&#10;Автоматически созданное описание">
            <a:extLst>
              <a:ext uri="{FF2B5EF4-FFF2-40B4-BE49-F238E27FC236}">
                <a16:creationId xmlns:a16="http://schemas.microsoft.com/office/drawing/2014/main" id="{04FD7AEA-9363-E124-EAA5-17906833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2" y="1251973"/>
            <a:ext cx="5641944" cy="53002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23EBC-F0D5-1ACB-EB0F-649FAFE0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23" y="-1263792"/>
            <a:ext cx="10793343" cy="2521003"/>
          </a:xfrm>
        </p:spPr>
        <p:txBody>
          <a:bodyPr/>
          <a:lstStyle/>
          <a:p>
            <a:r>
              <a:rPr lang="ru-RU" sz="3600" b="0" dirty="0">
                <a:latin typeface="Franklin Gothic Demi Cond"/>
                <a:ea typeface="+mj-lt"/>
                <a:cs typeface="+mj-lt"/>
              </a:rPr>
              <a:t>Модификация обучающей выборки</a:t>
            </a:r>
            <a:endParaRPr lang="en-US" sz="3600" dirty="0">
              <a:latin typeface="Franklin Gothic Demi Cond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38F6A5-AA1B-BA24-BCFA-9169807F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3212" y="1790846"/>
            <a:ext cx="5179668" cy="36655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1800" dirty="0">
                <a:latin typeface="Aptos Light"/>
                <a:ea typeface="+mn-lt"/>
                <a:cs typeface="+mn-lt"/>
              </a:rPr>
              <a:t>В ходе анализа результатов работы предложенного метода на обучающей выборке было обнаружено, что выигрыш заметно отличается от изображения к изображению. Некоторый процент примеров оказался сложным для модели, и предобработка не увеличивает, а уменьшает значение оценки качества VMAF, как можно видеть на рисунке. Фильтрация некоторой части наиболее и наименее удачных примеров в ходе обучения повышает качество работы нейронной сети на </a:t>
            </a:r>
            <a:r>
              <a:rPr lang="ru-RU" sz="1800" dirty="0" err="1">
                <a:latin typeface="Aptos Light"/>
                <a:ea typeface="+mn-lt"/>
                <a:cs typeface="+mn-lt"/>
              </a:rPr>
              <a:t>валидационных</a:t>
            </a:r>
            <a:r>
              <a:rPr lang="ru-RU" sz="1800" dirty="0">
                <a:latin typeface="Aptos Light"/>
                <a:ea typeface="+mn-lt"/>
                <a:cs typeface="+mn-lt"/>
              </a:rPr>
              <a:t> наборах. </a:t>
            </a:r>
            <a:endParaRPr lang="en-US" sz="1800" dirty="0">
              <a:latin typeface="Aptos Ligh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5AA40-D03C-13C4-89A7-7E082271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212-A315-4224-9F9D-01F4C277EE46}" type="datetime1">
              <a:t>5/12/2024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AC89AC-3075-4286-72C6-B57940D3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5201F-AE6F-9CFD-5157-0487F99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8" name="Рисунок 7" descr="Линейчатая диаграмма со сплошной заливкой">
            <a:extLst>
              <a:ext uri="{FF2B5EF4-FFF2-40B4-BE49-F238E27FC236}">
                <a16:creationId xmlns:a16="http://schemas.microsoft.com/office/drawing/2014/main" id="{5DD7BCCD-63DD-147C-F641-6A0664B3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993" y="465462"/>
            <a:ext cx="519629" cy="5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7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229F-41F9-5833-770C-838EF5DF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025" y="457599"/>
            <a:ext cx="9238434" cy="889592"/>
          </a:xfrm>
        </p:spPr>
        <p:txBody>
          <a:bodyPr/>
          <a:lstStyle/>
          <a:p>
            <a:pPr algn="ctr"/>
            <a:r>
              <a:rPr lang="en-US" sz="4000" b="0" err="1">
                <a:latin typeface="Franklin Gothic Demi Cond"/>
                <a:ea typeface="+mj-lt"/>
                <a:cs typeface="+mj-lt"/>
              </a:rPr>
              <a:t>Экспериментальная</a:t>
            </a:r>
            <a:r>
              <a:rPr lang="en-US" sz="4000" b="0" dirty="0">
                <a:latin typeface="Franklin Gothic Demi Cond"/>
                <a:ea typeface="+mj-lt"/>
                <a:cs typeface="+mj-lt"/>
              </a:rPr>
              <a:t> </a:t>
            </a:r>
            <a:r>
              <a:rPr lang="en-US" sz="4000" b="0" err="1">
                <a:latin typeface="Franklin Gothic Demi Cond"/>
                <a:ea typeface="+mj-lt"/>
                <a:cs typeface="+mj-lt"/>
              </a:rPr>
              <a:t>оценка</a:t>
            </a:r>
            <a:endParaRPr lang="en-US" sz="4000" err="1">
              <a:latin typeface="Franklin Gothic Demi Cond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37A08-2C61-E260-AECD-6A9C65124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19" y="1938341"/>
            <a:ext cx="4935071" cy="42293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err="1">
                <a:latin typeface="Aptos Light"/>
                <a:ea typeface="+mn-lt"/>
                <a:cs typeface="+mn-lt"/>
              </a:rPr>
              <a:t>Полученные</a:t>
            </a:r>
            <a:r>
              <a:rPr lang="en-US" dirty="0">
                <a:latin typeface="Aptos Light"/>
                <a:ea typeface="+mn-lt"/>
                <a:cs typeface="+mn-lt"/>
              </a:rPr>
              <a:t> в </a:t>
            </a:r>
            <a:r>
              <a:rPr lang="en-US" err="1">
                <a:latin typeface="Aptos Light"/>
                <a:ea typeface="+mn-lt"/>
                <a:cs typeface="+mn-lt"/>
              </a:rPr>
              <a:t>ходе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проведения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экспериментов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версии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метода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были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оценены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несколькими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способами</a:t>
            </a:r>
            <a:r>
              <a:rPr lang="en-US" dirty="0">
                <a:latin typeface="Aptos Light"/>
                <a:ea typeface="+mn-lt"/>
                <a:cs typeface="+mn-lt"/>
              </a:rPr>
              <a:t>:</a:t>
            </a:r>
            <a:endParaRPr lang="en-US"/>
          </a:p>
          <a:p>
            <a:pPr marL="285750" indent="-285750"/>
            <a:r>
              <a:rPr lang="en-US" sz="1600" b="1" dirty="0" err="1">
                <a:latin typeface="Aptos Light"/>
                <a:ea typeface="+mn-lt"/>
                <a:cs typeface="+mn-lt"/>
              </a:rPr>
              <a:t>Субъективная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 </a:t>
            </a:r>
            <a:r>
              <a:rPr lang="en-US" sz="1600" b="1" dirty="0" err="1">
                <a:latin typeface="Aptos Light"/>
                <a:ea typeface="+mn-lt"/>
                <a:cs typeface="+mn-lt"/>
              </a:rPr>
              <a:t>оценка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:</a:t>
            </a:r>
            <a:r>
              <a:rPr lang="en-US" dirty="0">
                <a:latin typeface="Aptos Light"/>
                <a:ea typeface="+mn-lt"/>
                <a:cs typeface="+mn-lt"/>
              </a:rPr>
              <a:t> 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включала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себя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поиск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и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описание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вносимых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методами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искажений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нескольких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наборах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данных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разной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природы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;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влияние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наиболее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объективное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качество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изображения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или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видео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было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продемонстрировано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с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помощью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других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наиболее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известных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оценок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качества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</a:t>
            </a:r>
          </a:p>
          <a:p>
            <a:pPr marL="285750" indent="-285750"/>
            <a:r>
              <a:rPr lang="en-US" sz="1600" b="1" err="1">
                <a:latin typeface="Aptos Light"/>
                <a:ea typeface="+mn-lt"/>
                <a:cs typeface="+mn-lt"/>
              </a:rPr>
              <a:t>Объективная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 </a:t>
            </a:r>
            <a:r>
              <a:rPr lang="en-US" sz="1600" b="1" err="1">
                <a:latin typeface="Aptos Light"/>
                <a:ea typeface="+mn-lt"/>
                <a:cs typeface="+mn-lt"/>
              </a:rPr>
              <a:t>оценка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:</a:t>
            </a:r>
            <a:r>
              <a:rPr lang="en-US" sz="1400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включала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себя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численную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оценку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работы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метода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сценарии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с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последующим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сжатием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предобработанного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видео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и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без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сжатия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усредненную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большому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набору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данных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</a:t>
            </a:r>
            <a:endParaRPr lang="en-US" sz="1400" i="1">
              <a:latin typeface="Aptos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308CA-CE96-2A84-9CC9-FBD1E96F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1518" y="1938341"/>
            <a:ext cx="5410200" cy="41666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ptos Light"/>
                <a:ea typeface="+mn-lt"/>
                <a:cs typeface="+mn-lt"/>
              </a:rPr>
              <a:t>В </a:t>
            </a:r>
            <a:r>
              <a:rPr lang="en-US" err="1">
                <a:latin typeface="Aptos Light"/>
                <a:ea typeface="+mn-lt"/>
                <a:cs typeface="+mn-lt"/>
              </a:rPr>
              <a:t>данной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работе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рассмотрена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процедура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обучения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двух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различных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наборах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данных</a:t>
            </a:r>
            <a:r>
              <a:rPr lang="en-US" dirty="0">
                <a:latin typeface="Aptos Light"/>
                <a:ea typeface="+mn-lt"/>
                <a:cs typeface="+mn-lt"/>
              </a:rPr>
              <a:t>:</a:t>
            </a:r>
            <a:endParaRPr lang="en-US"/>
          </a:p>
          <a:p>
            <a:pPr marL="285750" indent="-285750"/>
            <a:r>
              <a:rPr lang="en-US" sz="1600" b="1" err="1">
                <a:latin typeface="Aptos Light"/>
                <a:ea typeface="+mn-lt"/>
                <a:cs typeface="+mn-lt"/>
              </a:rPr>
              <a:t>Первый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: 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создан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случайным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сэмплированием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и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масштабированием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изображений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из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обширного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разнообразного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набора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данных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для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классификации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качестве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такого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набора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был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выбран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Pascal VOC.</a:t>
            </a:r>
            <a:endParaRPr lang="en-US" sz="1400" b="1" i="1" dirty="0">
              <a:latin typeface="Aptos Light"/>
              <a:ea typeface="+mn-lt"/>
              <a:cs typeface="+mn-lt"/>
            </a:endParaRPr>
          </a:p>
          <a:p>
            <a:pPr marL="285750" indent="-285750"/>
            <a:r>
              <a:rPr lang="en-US" sz="1600" b="1" err="1">
                <a:latin typeface="Aptos Light"/>
              </a:rPr>
              <a:t>Второй</a:t>
            </a:r>
            <a:r>
              <a:rPr lang="en-US" sz="1600" b="1" dirty="0">
                <a:latin typeface="Aptos Light"/>
              </a:rPr>
              <a:t>: 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набор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Vimeo 90K, а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именно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поднабор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vimeo_septuplets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содержащий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91701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видеопоследовательностей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длиной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7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кадров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Из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него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случайным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образом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был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выбран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поднабор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состоящий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из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5000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видео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обучающей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и 1000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видео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валидационной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выборке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0DA3C-4B06-BA02-2AA0-43F5E9B3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1E-C0DB-4655-91C6-31CBF118E71E}" type="datetime1"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F0B1-0D10-F17A-DC39-CE50324E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7712D-B489-8E6A-B832-A8801BA6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100FB-E0D5-0326-351A-F8DB3D852EA1}"/>
              </a:ext>
            </a:extLst>
          </p:cNvPr>
          <p:cNvSpPr txBox="1"/>
          <p:nvPr/>
        </p:nvSpPr>
        <p:spPr>
          <a:xfrm>
            <a:off x="4338917" y="1344705"/>
            <a:ext cx="319143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ranklin Gothic Demi Cond"/>
              </a:rPr>
              <a:t>НАБОРЫ ДАННЫХ</a:t>
            </a:r>
          </a:p>
        </p:txBody>
      </p:sp>
      <p:pic>
        <p:nvPicPr>
          <p:cNvPr id="4" name="Рисунок 3" descr="Колба со сплошной заливкой">
            <a:extLst>
              <a:ext uri="{FF2B5EF4-FFF2-40B4-BE49-F238E27FC236}">
                <a16:creationId xmlns:a16="http://schemas.microsoft.com/office/drawing/2014/main" id="{D620E2E6-C06B-3AB9-6461-EA6F8AB08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8222" y="456282"/>
            <a:ext cx="739967" cy="6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7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снимок экрана, человек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08D8425E-BEC8-597B-2CFB-0B1C7978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51" y="1976718"/>
            <a:ext cx="6314121" cy="4285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E2994-73DE-C5EB-1919-D7FC37FA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18" y="937868"/>
            <a:ext cx="5258105" cy="857559"/>
          </a:xfrm>
        </p:spPr>
        <p:txBody>
          <a:bodyPr/>
          <a:lstStyle/>
          <a:p>
            <a:pPr algn="r"/>
            <a:r>
              <a:rPr lang="en-US" sz="4000" b="0" err="1">
                <a:latin typeface="Franklin Gothic Demi Cond"/>
                <a:ea typeface="+mj-lt"/>
                <a:cs typeface="+mj-lt"/>
              </a:rPr>
              <a:t>Субъективная</a:t>
            </a:r>
            <a:r>
              <a:rPr lang="en-US" sz="4000" b="0" dirty="0">
                <a:latin typeface="Franklin Gothic Demi Cond"/>
                <a:ea typeface="+mj-lt"/>
                <a:cs typeface="+mj-lt"/>
              </a:rPr>
              <a:t> </a:t>
            </a:r>
            <a:r>
              <a:rPr lang="en-US" sz="4000" b="0" err="1">
                <a:latin typeface="Franklin Gothic Demi Cond"/>
                <a:ea typeface="+mj-lt"/>
                <a:cs typeface="+mj-lt"/>
              </a:rPr>
              <a:t>оценка</a:t>
            </a:r>
            <a:endParaRPr lang="en-US" sz="4000" err="1">
              <a:latin typeface="Franklin Gothic Demi Cond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B596D6E-7CAF-50ED-AE5D-C750AD28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67" y="1792943"/>
            <a:ext cx="4549894" cy="4625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latin typeface="Aptos Light"/>
                <a:ea typeface="+mn-lt"/>
                <a:cs typeface="+mn-lt"/>
              </a:rPr>
              <a:t>Модели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</a:t>
            </a:r>
            <a:r>
              <a:rPr lang="en-US" dirty="0">
                <a:latin typeface="Aptos Light"/>
                <a:ea typeface="+mn-lt"/>
                <a:cs typeface="+mn-lt"/>
              </a:rPr>
              <a:t> Pascal VOC </a:t>
            </a:r>
            <a:r>
              <a:rPr lang="en-US" err="1">
                <a:latin typeface="Aptos Light"/>
                <a:ea typeface="+mn-lt"/>
                <a:cs typeface="+mn-lt"/>
              </a:rPr>
              <a:t>создавали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яркие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цветные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пятна</a:t>
            </a:r>
            <a:r>
              <a:rPr lang="en-US" dirty="0">
                <a:latin typeface="Aptos Light"/>
                <a:ea typeface="+mn-lt"/>
                <a:cs typeface="+mn-lt"/>
              </a:rPr>
              <a:t> и </a:t>
            </a:r>
            <a:r>
              <a:rPr lang="en-US" err="1">
                <a:latin typeface="Aptos Light"/>
                <a:ea typeface="+mn-lt"/>
                <a:cs typeface="+mn-lt"/>
              </a:rPr>
              <a:t>ложные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цветовые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границы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изображениях</a:t>
            </a:r>
            <a:r>
              <a:rPr lang="en-US" dirty="0">
                <a:latin typeface="Aptos Light"/>
                <a:ea typeface="+mn-lt"/>
                <a:cs typeface="+mn-lt"/>
              </a:rPr>
              <a:t>. </a:t>
            </a:r>
            <a:r>
              <a:rPr lang="en-US" err="1">
                <a:latin typeface="Aptos Light"/>
                <a:ea typeface="+mn-lt"/>
                <a:cs typeface="+mn-lt"/>
              </a:rPr>
              <a:t>Другие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искажения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включали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цветные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артефакты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границах</a:t>
            </a:r>
            <a:r>
              <a:rPr lang="en-US" dirty="0">
                <a:latin typeface="Aptos Light"/>
                <a:ea typeface="+mn-lt"/>
                <a:cs typeface="+mn-lt"/>
              </a:rPr>
              <a:t>. </a:t>
            </a:r>
            <a:r>
              <a:rPr lang="en-US" err="1">
                <a:latin typeface="Aptos Light"/>
                <a:ea typeface="+mn-lt"/>
                <a:cs typeface="+mn-lt"/>
              </a:rPr>
              <a:t>Исследование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без</a:t>
            </a:r>
            <a:r>
              <a:rPr lang="en-US" dirty="0">
                <a:latin typeface="Aptos Light"/>
                <a:ea typeface="+mn-lt"/>
                <a:cs typeface="+mn-lt"/>
              </a:rPr>
              <a:t> SSIM-</a:t>
            </a:r>
            <a:r>
              <a:rPr lang="en-US" err="1">
                <a:latin typeface="Aptos Light"/>
                <a:ea typeface="+mn-lt"/>
                <a:cs typeface="+mn-lt"/>
              </a:rPr>
              <a:t>регуляризации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показало</a:t>
            </a:r>
            <a:r>
              <a:rPr lang="en-US" dirty="0">
                <a:latin typeface="Aptos Light"/>
                <a:ea typeface="+mn-lt"/>
                <a:cs typeface="+mn-lt"/>
              </a:rPr>
              <a:t>, </a:t>
            </a:r>
            <a:r>
              <a:rPr lang="en-US" err="1">
                <a:latin typeface="Aptos Light"/>
                <a:ea typeface="+mn-lt"/>
                <a:cs typeface="+mn-lt"/>
              </a:rPr>
              <a:t>что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яркие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пятна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являются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наиболее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заметными</a:t>
            </a:r>
            <a:r>
              <a:rPr lang="en-US" dirty="0">
                <a:latin typeface="Aptos Light"/>
                <a:ea typeface="+mn-lt"/>
                <a:cs typeface="+mn-lt"/>
              </a:rPr>
              <a:t>. </a:t>
            </a:r>
            <a:r>
              <a:rPr lang="en-US" err="1">
                <a:latin typeface="Aptos Light"/>
                <a:ea typeface="+mn-lt"/>
                <a:cs typeface="+mn-lt"/>
              </a:rPr>
              <a:t>Предложено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использовать</a:t>
            </a:r>
            <a:r>
              <a:rPr lang="en-US" dirty="0">
                <a:latin typeface="Aptos Light"/>
                <a:ea typeface="+mn-lt"/>
                <a:cs typeface="+mn-lt"/>
              </a:rPr>
              <a:t> SSIM </a:t>
            </a:r>
            <a:r>
              <a:rPr lang="en-US" err="1">
                <a:latin typeface="Aptos Light"/>
                <a:ea typeface="+mn-lt"/>
                <a:cs typeface="+mn-lt"/>
              </a:rPr>
              <a:t>для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стабилизации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обучения</a:t>
            </a:r>
            <a:r>
              <a:rPr lang="en-US" dirty="0">
                <a:latin typeface="Aptos Light"/>
                <a:ea typeface="+mn-lt"/>
                <a:cs typeface="+mn-lt"/>
              </a:rPr>
              <a:t> и </a:t>
            </a:r>
            <a:r>
              <a:rPr lang="en-US" err="1">
                <a:latin typeface="Aptos Light"/>
                <a:ea typeface="+mn-lt"/>
                <a:cs typeface="+mn-lt"/>
              </a:rPr>
              <a:t>уменьшения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искажений</a:t>
            </a:r>
            <a:r>
              <a:rPr lang="en-US" dirty="0">
                <a:latin typeface="Aptos Light"/>
                <a:ea typeface="+mn-lt"/>
                <a:cs typeface="+mn-lt"/>
              </a:rPr>
              <a:t>. </a:t>
            </a:r>
            <a:r>
              <a:rPr lang="en-US" err="1">
                <a:latin typeface="Aptos Light"/>
                <a:ea typeface="+mn-lt"/>
                <a:cs typeface="+mn-lt"/>
              </a:rPr>
              <a:t>Обученная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модель</a:t>
            </a:r>
            <a:r>
              <a:rPr lang="en-US" dirty="0">
                <a:latin typeface="Aptos Light"/>
                <a:ea typeface="+mn-lt"/>
                <a:cs typeface="+mn-lt"/>
              </a:rPr>
              <a:t> с SSIM </a:t>
            </a:r>
            <a:r>
              <a:rPr lang="en-US" err="1">
                <a:latin typeface="Aptos Light"/>
                <a:ea typeface="+mn-lt"/>
                <a:cs typeface="+mn-lt"/>
              </a:rPr>
              <a:t>улучшает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качество</a:t>
            </a:r>
            <a:r>
              <a:rPr lang="en-US" dirty="0">
                <a:latin typeface="Aptos Light"/>
                <a:ea typeface="+mn-lt"/>
                <a:cs typeface="+mn-lt"/>
              </a:rPr>
              <a:t>, </a:t>
            </a:r>
            <a:r>
              <a:rPr lang="en-US" err="1">
                <a:latin typeface="Aptos Light"/>
                <a:ea typeface="+mn-lt"/>
                <a:cs typeface="+mn-lt"/>
              </a:rPr>
              <a:t>но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производит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заметную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цветовую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коррекцию</a:t>
            </a:r>
            <a:r>
              <a:rPr lang="en-US" dirty="0">
                <a:latin typeface="Aptos Light"/>
                <a:ea typeface="+mn-lt"/>
                <a:cs typeface="+mn-lt"/>
              </a:rPr>
              <a:t> и </a:t>
            </a:r>
            <a:r>
              <a:rPr lang="en-US" err="1">
                <a:latin typeface="Aptos Light"/>
                <a:ea typeface="+mn-lt"/>
                <a:cs typeface="+mn-lt"/>
              </a:rPr>
              <a:t>повышает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резкость</a:t>
            </a:r>
            <a:endParaRPr lang="ru-RU">
              <a:latin typeface="Aptos Ligh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6063-CB18-F4F3-4C41-26064429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CA05-7F78-4AF7-AAE3-A026E15F9FA9}" type="datetime1"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86EA-899D-6F50-851C-D63E53BE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70D8A-129A-98B0-C11D-CDFDA91E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/>
          </a:p>
        </p:txBody>
      </p:sp>
      <p:pic>
        <p:nvPicPr>
          <p:cNvPr id="10" name="Рисунок 9" descr="Глаз со сплошной заливкой">
            <a:extLst>
              <a:ext uri="{FF2B5EF4-FFF2-40B4-BE49-F238E27FC236}">
                <a16:creationId xmlns:a16="http://schemas.microsoft.com/office/drawing/2014/main" id="{010DF020-AA49-B9C6-E9BD-3FB4C0CBF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237565"/>
            <a:ext cx="753035" cy="70821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928EC2-A310-8D8C-6FE4-2AAF8745186F}"/>
              </a:ext>
            </a:extLst>
          </p:cNvPr>
          <p:cNvSpPr/>
          <p:nvPr/>
        </p:nvSpPr>
        <p:spPr>
          <a:xfrm>
            <a:off x="304800" y="1541928"/>
            <a:ext cx="4554070" cy="62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7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408C-E005-62D5-79B7-D16704FA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19" y="453775"/>
            <a:ext cx="6289046" cy="1449229"/>
          </a:xfrm>
        </p:spPr>
        <p:txBody>
          <a:bodyPr/>
          <a:lstStyle/>
          <a:p>
            <a:r>
              <a:rPr lang="ru-RU" sz="4000" b="0" dirty="0">
                <a:latin typeface="Franklin Gothic Demi Cond"/>
                <a:ea typeface="+mj-lt"/>
                <a:cs typeface="+mj-lt"/>
              </a:rPr>
              <a:t>Объективная оценка</a:t>
            </a:r>
            <a:endParaRPr lang="ru-RU" sz="4000" dirty="0">
              <a:latin typeface="Franklin Gothic Demi Cond"/>
            </a:endParaRPr>
          </a:p>
        </p:txBody>
      </p:sp>
      <p:pic>
        <p:nvPicPr>
          <p:cNvPr id="7" name="Объект 6" descr="Плохое зрение со сплошной заливкой">
            <a:extLst>
              <a:ext uri="{FF2B5EF4-FFF2-40B4-BE49-F238E27FC236}">
                <a16:creationId xmlns:a16="http://schemas.microsoft.com/office/drawing/2014/main" id="{B4F4174D-A458-0D4F-A84B-390619D4B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2483" y="237565"/>
            <a:ext cx="708212" cy="708212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92AF383-4C40-1939-936A-D0550175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B673-2A5D-47DA-BA78-93503EBE53EF}" type="datetime1">
              <a:t>5/12/2024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743DC6-E5A6-4ACE-6347-790F06B8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FB1EC-5D1F-1DF6-D5E8-6D50701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E00A-FF9C-B3B1-243E-ADC7B9B48918}"/>
              </a:ext>
            </a:extLst>
          </p:cNvPr>
          <p:cNvSpPr txBox="1"/>
          <p:nvPr/>
        </p:nvSpPr>
        <p:spPr>
          <a:xfrm>
            <a:off x="421341" y="2563905"/>
            <a:ext cx="829235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ptos Light"/>
                <a:ea typeface="+mn-lt"/>
                <a:cs typeface="+mn-lt"/>
              </a:rPr>
              <a:t>Анализ эффективности предложенных вариаций метода был проведен на </a:t>
            </a:r>
            <a:endParaRPr lang="ru-RU">
              <a:latin typeface="Aptos Light"/>
            </a:endParaRPr>
          </a:p>
          <a:p>
            <a:r>
              <a:rPr lang="ru-RU" dirty="0">
                <a:latin typeface="Aptos Light"/>
                <a:ea typeface="+mn-lt"/>
                <a:cs typeface="+mn-lt"/>
              </a:rPr>
              <a:t>наборах данных </a:t>
            </a:r>
            <a:r>
              <a:rPr lang="ru-RU" err="1">
                <a:latin typeface="Aptos Light"/>
                <a:ea typeface="+mn-lt"/>
                <a:cs typeface="+mn-lt"/>
              </a:rPr>
              <a:t>Pascal</a:t>
            </a:r>
            <a:r>
              <a:rPr lang="ru-RU" dirty="0">
                <a:latin typeface="Aptos Light"/>
                <a:ea typeface="+mn-lt"/>
                <a:cs typeface="+mn-lt"/>
              </a:rPr>
              <a:t> VOC, </a:t>
            </a:r>
            <a:r>
              <a:rPr lang="ru-RU" err="1">
                <a:latin typeface="Aptos Light"/>
                <a:ea typeface="+mn-lt"/>
                <a:cs typeface="+mn-lt"/>
              </a:rPr>
              <a:t>Vimeo</a:t>
            </a:r>
            <a:r>
              <a:rPr lang="ru-RU" dirty="0">
                <a:latin typeface="Aptos Light"/>
                <a:ea typeface="+mn-lt"/>
                <a:cs typeface="+mn-lt"/>
              </a:rPr>
              <a:t> 90K и </a:t>
            </a:r>
            <a:r>
              <a:rPr lang="ru-RU" err="1">
                <a:latin typeface="Aptos Light"/>
                <a:ea typeface="+mn-lt"/>
                <a:cs typeface="+mn-lt"/>
              </a:rPr>
              <a:t>xiph</a:t>
            </a:r>
            <a:r>
              <a:rPr lang="ru-RU" dirty="0">
                <a:latin typeface="Aptos Light"/>
                <a:ea typeface="+mn-lt"/>
                <a:cs typeface="+mn-lt"/>
              </a:rPr>
              <a:t>.</a:t>
            </a:r>
          </a:p>
          <a:p>
            <a:endParaRPr lang="ru-RU" dirty="0">
              <a:latin typeface="Aptos Light"/>
            </a:endParaRPr>
          </a:p>
          <a:p>
            <a:r>
              <a:rPr lang="ru-RU" dirty="0">
                <a:latin typeface="Aptos Light"/>
                <a:ea typeface="+mn-lt"/>
                <a:cs typeface="+mn-lt"/>
              </a:rPr>
              <a:t>Для первых двух наборов данных измеряемой величиной является среднее увеличение оценки VMAF, достигаемое после предобработки всего рассматриваемого набора данных конкретной моделью.</a:t>
            </a:r>
          </a:p>
          <a:p>
            <a:endParaRPr lang="ru-RU" dirty="0">
              <a:latin typeface="Aptos Light"/>
            </a:endParaRPr>
          </a:p>
          <a:p>
            <a:r>
              <a:rPr lang="ru-RU" dirty="0">
                <a:latin typeface="Aptos Light"/>
                <a:ea typeface="+mn-lt"/>
                <a:cs typeface="+mn-lt"/>
              </a:rPr>
              <a:t>Для набора данных </a:t>
            </a:r>
            <a:r>
              <a:rPr lang="ru-RU" err="1">
                <a:latin typeface="Aptos Light"/>
                <a:ea typeface="+mn-lt"/>
                <a:cs typeface="+mn-lt"/>
              </a:rPr>
              <a:t>xiph</a:t>
            </a:r>
            <a:r>
              <a:rPr lang="ru-RU" dirty="0">
                <a:latin typeface="Aptos Light"/>
                <a:ea typeface="+mn-lt"/>
                <a:cs typeface="+mn-lt"/>
              </a:rPr>
              <a:t> оценивание качества работы было проведено с использованием BSQ-Rate.</a:t>
            </a:r>
          </a:p>
          <a:p>
            <a:endParaRPr lang="ru-RU" dirty="0">
              <a:latin typeface="Aptos Light"/>
            </a:endParaRPr>
          </a:p>
          <a:p>
            <a:r>
              <a:rPr lang="ru-RU" dirty="0">
                <a:latin typeface="Aptos Light"/>
                <a:ea typeface="+mn-lt"/>
                <a:cs typeface="+mn-lt"/>
              </a:rPr>
              <a:t>Скорость работы метода составила 120 кадров в секунду при использовании графического ускорителя Nvidia Titan RTX (и центрального процессора Intel(R) Xeon(R) Silver 4216 CPU @ 2.10GHz). 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26EA05-535A-CF80-3D97-E6F57B34B653}"/>
              </a:ext>
            </a:extLst>
          </p:cNvPr>
          <p:cNvSpPr/>
          <p:nvPr/>
        </p:nvSpPr>
        <p:spPr>
          <a:xfrm>
            <a:off x="421341" y="2250141"/>
            <a:ext cx="7933764" cy="53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78950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PortalVTI</vt:lpstr>
      <vt:lpstr>Разработка метода обработки видео, повышающего оценку метрики качества VMAF на основе ее дистилляции</vt:lpstr>
      <vt:lpstr>Введение</vt:lpstr>
      <vt:lpstr>Ход исследования</vt:lpstr>
      <vt:lpstr>Обзор существующих методов</vt:lpstr>
      <vt:lpstr>ПредложенНЫй метод</vt:lpstr>
      <vt:lpstr>Модификация обучающей выборки</vt:lpstr>
      <vt:lpstr>Экспериментальная оценка</vt:lpstr>
      <vt:lpstr>Субъективная оценка</vt:lpstr>
      <vt:lpstr>Объективная оценка</vt:lpstr>
      <vt:lpstr>Результаты</vt:lpstr>
      <vt:lpstr>Сравнение предложенных методов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895</cp:revision>
  <dcterms:created xsi:type="dcterms:W3CDTF">2024-05-11T12:17:46Z</dcterms:created>
  <dcterms:modified xsi:type="dcterms:W3CDTF">2024-05-12T16:38:27Z</dcterms:modified>
</cp:coreProperties>
</file>