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58" r:id="rId12"/>
    <p:sldId id="2146847059" r:id="rId13"/>
    <p:sldId id="2146847060" r:id="rId14"/>
    <p:sldId id="2146847061" r:id="rId15"/>
    <p:sldId id="2146847062" r:id="rId16"/>
    <p:sldId id="2146847063" r:id="rId17"/>
    <p:sldId id="268" r:id="rId18"/>
    <p:sldId id="2146847055" r:id="rId19"/>
    <p:sldId id="269" r:id="rId20"/>
    <p:sldId id="2146847056" r:id="rId21"/>
    <p:sldId id="2146847057" r:id="rId22"/>
    <p:sldId id="2146847064"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D12D5-B0DD-4F59-8E9D-6ECBBF8B9A5F}" v="2661" dt="2024-02-11T09:13:58.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nalyticsvidhya.com/blog/2021/06/tune-hyperparameters-with-gridsearchc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52284" y="1061885"/>
            <a:ext cx="11071122" cy="1445341"/>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Income Prediction using </a:t>
            </a:r>
            <a:br>
              <a:rPr lang="en-US" sz="4000" b="1" dirty="0">
                <a:solidFill>
                  <a:schemeClr val="accent1"/>
                </a:solidFill>
                <a:latin typeface="Arial" panose="020B0604020202020204" pitchFamily="34" charset="0"/>
                <a:cs typeface="Arial" panose="020B0604020202020204" pitchFamily="34" charset="0"/>
              </a:rPr>
            </a:br>
            <a:r>
              <a:rPr lang="en-US" sz="4000" b="1" dirty="0">
                <a:solidFill>
                  <a:schemeClr val="accent1"/>
                </a:solidFill>
                <a:latin typeface="Arial" panose="020B0604020202020204" pitchFamily="34" charset="0"/>
                <a:cs typeface="Arial" panose="020B0604020202020204" pitchFamily="34" charset="0"/>
              </a:rPr>
              <a:t>machine learning </a:t>
            </a:r>
          </a:p>
        </p:txBody>
      </p:sp>
      <p:sp>
        <p:nvSpPr>
          <p:cNvPr id="4" name="TextBox 3"/>
          <p:cNvSpPr txBox="1"/>
          <p:nvPr/>
        </p:nvSpPr>
        <p:spPr>
          <a:xfrm>
            <a:off x="2606252" y="3648855"/>
            <a:ext cx="7980183" cy="1323439"/>
          </a:xfrm>
          <a:prstGeom prst="rect">
            <a:avLst/>
          </a:prstGeom>
          <a:noFill/>
        </p:spPr>
        <p:txBody>
          <a:bodyPr wrap="square" lIns="91440" tIns="45720" rIns="91440" bIns="45720" rtlCol="0" anchor="t">
            <a:spAutoFit/>
          </a:bodyPr>
          <a:lstStyle/>
          <a:p>
            <a:r>
              <a:rPr lang="en-US" sz="2000" b="1" dirty="0">
                <a:solidFill>
                  <a:schemeClr val="accent1">
                    <a:lumMod val="60000"/>
                    <a:lumOff val="40000"/>
                  </a:schemeClr>
                </a:solidFill>
                <a:latin typeface="Arial" pitchFamily="34" charset="0"/>
                <a:cs typeface="Arial" pitchFamily="34" charset="0"/>
              </a:rPr>
              <a:t>Presented By:</a:t>
            </a:r>
          </a:p>
          <a:p>
            <a:r>
              <a:rPr lang="en-US" sz="2000" b="1" dirty="0">
                <a:solidFill>
                  <a:schemeClr val="accent1">
                    <a:lumMod val="60000"/>
                    <a:lumOff val="40000"/>
                  </a:schemeClr>
                </a:solidFill>
                <a:latin typeface="Arial"/>
                <a:cs typeface="Arial"/>
              </a:rPr>
              <a:t>Akanksha Madhukar Pawar</a:t>
            </a:r>
          </a:p>
          <a:p>
            <a:r>
              <a:rPr lang="en-US" sz="2000" b="1" dirty="0">
                <a:solidFill>
                  <a:schemeClr val="accent1">
                    <a:lumMod val="60000"/>
                    <a:lumOff val="40000"/>
                  </a:schemeClr>
                </a:solidFill>
                <a:latin typeface="Arial"/>
                <a:cs typeface="Arial"/>
              </a:rPr>
              <a:t>Dr D Y Patil Institute of Technology</a:t>
            </a:r>
          </a:p>
          <a:p>
            <a:r>
              <a:rPr lang="en-US" sz="2000" b="1" dirty="0">
                <a:solidFill>
                  <a:schemeClr val="accent1">
                    <a:lumMod val="60000"/>
                    <a:lumOff val="40000"/>
                  </a:schemeClr>
                </a:solidFill>
                <a:latin typeface="Arial"/>
                <a:cs typeface="Arial"/>
              </a:rPr>
              <a:t>Department of 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476A-D58D-77A1-50B4-0035817E7D14}"/>
              </a:ext>
            </a:extLst>
          </p:cNvPr>
          <p:cNvSpPr>
            <a:spLocks noGrp="1"/>
          </p:cNvSpPr>
          <p:nvPr>
            <p:ph type="title"/>
          </p:nvPr>
        </p:nvSpPr>
        <p:spPr>
          <a:xfrm>
            <a:off x="575894" y="729658"/>
            <a:ext cx="11029616" cy="312561"/>
          </a:xfrm>
        </p:spPr>
        <p:txBody>
          <a:bodyPr>
            <a:normAutofit fontScale="90000"/>
          </a:bodyPr>
          <a:lstStyle/>
          <a:p>
            <a:r>
              <a:rPr lang="en-IN" dirty="0"/>
              <a:t>Fig 2.1</a:t>
            </a:r>
          </a:p>
        </p:txBody>
      </p:sp>
      <p:pic>
        <p:nvPicPr>
          <p:cNvPr id="4" name="Picture 3">
            <a:extLst>
              <a:ext uri="{FF2B5EF4-FFF2-40B4-BE49-F238E27FC236}">
                <a16:creationId xmlns:a16="http://schemas.microsoft.com/office/drawing/2014/main" id="{A989E379-0231-2E4E-2CDB-860A7D58B765}"/>
              </a:ext>
            </a:extLst>
          </p:cNvPr>
          <p:cNvPicPr>
            <a:picLocks noChangeAspect="1"/>
          </p:cNvPicPr>
          <p:nvPr/>
        </p:nvPicPr>
        <p:blipFill>
          <a:blip r:embed="rId2"/>
          <a:stretch>
            <a:fillRect/>
          </a:stretch>
        </p:blipFill>
        <p:spPr>
          <a:xfrm>
            <a:off x="575894" y="1174750"/>
            <a:ext cx="5044877" cy="4724809"/>
          </a:xfrm>
          <a:prstGeom prst="rect">
            <a:avLst/>
          </a:prstGeom>
        </p:spPr>
      </p:pic>
      <p:pic>
        <p:nvPicPr>
          <p:cNvPr id="6" name="Picture 5">
            <a:extLst>
              <a:ext uri="{FF2B5EF4-FFF2-40B4-BE49-F238E27FC236}">
                <a16:creationId xmlns:a16="http://schemas.microsoft.com/office/drawing/2014/main" id="{826C6B91-1D0E-17FE-F8CF-228262463148}"/>
              </a:ext>
            </a:extLst>
          </p:cNvPr>
          <p:cNvPicPr>
            <a:picLocks noChangeAspect="1"/>
          </p:cNvPicPr>
          <p:nvPr/>
        </p:nvPicPr>
        <p:blipFill>
          <a:blip r:embed="rId3"/>
          <a:stretch>
            <a:fillRect/>
          </a:stretch>
        </p:blipFill>
        <p:spPr>
          <a:xfrm>
            <a:off x="6279910" y="816579"/>
            <a:ext cx="4587638" cy="5082980"/>
          </a:xfrm>
          <a:prstGeom prst="rect">
            <a:avLst/>
          </a:prstGeom>
        </p:spPr>
      </p:pic>
    </p:spTree>
    <p:extLst>
      <p:ext uri="{BB962C8B-B14F-4D97-AF65-F5344CB8AC3E}">
        <p14:creationId xmlns:p14="http://schemas.microsoft.com/office/powerpoint/2010/main" val="176109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6FC1E5-71AC-FBF2-30D9-403F01DBA294}"/>
              </a:ext>
            </a:extLst>
          </p:cNvPr>
          <p:cNvPicPr>
            <a:picLocks noChangeAspect="1"/>
          </p:cNvPicPr>
          <p:nvPr/>
        </p:nvPicPr>
        <p:blipFill>
          <a:blip r:embed="rId2"/>
          <a:stretch>
            <a:fillRect/>
          </a:stretch>
        </p:blipFill>
        <p:spPr>
          <a:xfrm>
            <a:off x="870222" y="1042028"/>
            <a:ext cx="4587672" cy="4945818"/>
          </a:xfrm>
          <a:prstGeom prst="rect">
            <a:avLst/>
          </a:prstGeom>
        </p:spPr>
      </p:pic>
      <p:pic>
        <p:nvPicPr>
          <p:cNvPr id="5" name="Picture 4">
            <a:extLst>
              <a:ext uri="{FF2B5EF4-FFF2-40B4-BE49-F238E27FC236}">
                <a16:creationId xmlns:a16="http://schemas.microsoft.com/office/drawing/2014/main" id="{9B9F6367-B10F-297B-7D74-86B799D1F5B9}"/>
              </a:ext>
            </a:extLst>
          </p:cNvPr>
          <p:cNvPicPr>
            <a:picLocks noChangeAspect="1"/>
          </p:cNvPicPr>
          <p:nvPr/>
        </p:nvPicPr>
        <p:blipFill>
          <a:blip r:embed="rId3"/>
          <a:stretch>
            <a:fillRect/>
          </a:stretch>
        </p:blipFill>
        <p:spPr>
          <a:xfrm>
            <a:off x="5457894" y="1042028"/>
            <a:ext cx="5152148" cy="1465066"/>
          </a:xfrm>
          <a:prstGeom prst="rect">
            <a:avLst/>
          </a:prstGeom>
        </p:spPr>
      </p:pic>
    </p:spTree>
    <p:extLst>
      <p:ext uri="{BB962C8B-B14F-4D97-AF65-F5344CB8AC3E}">
        <p14:creationId xmlns:p14="http://schemas.microsoft.com/office/powerpoint/2010/main" val="200941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A0C8-C576-7148-C4A2-D44E35937243}"/>
              </a:ext>
            </a:extLst>
          </p:cNvPr>
          <p:cNvSpPr>
            <a:spLocks noGrp="1"/>
          </p:cNvSpPr>
          <p:nvPr>
            <p:ph type="title"/>
          </p:nvPr>
        </p:nvSpPr>
        <p:spPr>
          <a:xfrm>
            <a:off x="575894" y="729658"/>
            <a:ext cx="11029616" cy="410884"/>
          </a:xfrm>
        </p:spPr>
        <p:txBody>
          <a:bodyPr>
            <a:normAutofit fontScale="90000"/>
          </a:bodyPr>
          <a:lstStyle/>
          <a:p>
            <a:r>
              <a:rPr lang="en-IN" dirty="0"/>
              <a:t>Fig 2.2</a:t>
            </a:r>
          </a:p>
        </p:txBody>
      </p:sp>
      <p:pic>
        <p:nvPicPr>
          <p:cNvPr id="4" name="Picture 3">
            <a:extLst>
              <a:ext uri="{FF2B5EF4-FFF2-40B4-BE49-F238E27FC236}">
                <a16:creationId xmlns:a16="http://schemas.microsoft.com/office/drawing/2014/main" id="{F245AD57-D386-8F62-F456-F97F51E20475}"/>
              </a:ext>
            </a:extLst>
          </p:cNvPr>
          <p:cNvPicPr>
            <a:picLocks noChangeAspect="1"/>
          </p:cNvPicPr>
          <p:nvPr/>
        </p:nvPicPr>
        <p:blipFill>
          <a:blip r:embed="rId2"/>
          <a:stretch>
            <a:fillRect/>
          </a:stretch>
        </p:blipFill>
        <p:spPr>
          <a:xfrm>
            <a:off x="575894" y="1335794"/>
            <a:ext cx="5687358" cy="1525393"/>
          </a:xfrm>
          <a:prstGeom prst="rect">
            <a:avLst/>
          </a:prstGeom>
        </p:spPr>
      </p:pic>
      <p:pic>
        <p:nvPicPr>
          <p:cNvPr id="6" name="Picture 5">
            <a:extLst>
              <a:ext uri="{FF2B5EF4-FFF2-40B4-BE49-F238E27FC236}">
                <a16:creationId xmlns:a16="http://schemas.microsoft.com/office/drawing/2014/main" id="{B869B891-1879-BB4A-A95D-E437E4AC35A8}"/>
              </a:ext>
            </a:extLst>
          </p:cNvPr>
          <p:cNvPicPr>
            <a:picLocks noChangeAspect="1"/>
          </p:cNvPicPr>
          <p:nvPr/>
        </p:nvPicPr>
        <p:blipFill>
          <a:blip r:embed="rId3"/>
          <a:stretch>
            <a:fillRect/>
          </a:stretch>
        </p:blipFill>
        <p:spPr>
          <a:xfrm>
            <a:off x="6489718" y="865240"/>
            <a:ext cx="4555747" cy="5015354"/>
          </a:xfrm>
          <a:prstGeom prst="rect">
            <a:avLst/>
          </a:prstGeom>
        </p:spPr>
      </p:pic>
    </p:spTree>
    <p:extLst>
      <p:ext uri="{BB962C8B-B14F-4D97-AF65-F5344CB8AC3E}">
        <p14:creationId xmlns:p14="http://schemas.microsoft.com/office/powerpoint/2010/main" val="21980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A85AD2-4189-C9B7-CCCA-4ADEE41FC6B2}"/>
              </a:ext>
            </a:extLst>
          </p:cNvPr>
          <p:cNvPicPr>
            <a:picLocks noChangeAspect="1"/>
          </p:cNvPicPr>
          <p:nvPr/>
        </p:nvPicPr>
        <p:blipFill>
          <a:blip r:embed="rId2"/>
          <a:stretch>
            <a:fillRect/>
          </a:stretch>
        </p:blipFill>
        <p:spPr>
          <a:xfrm>
            <a:off x="894735" y="941604"/>
            <a:ext cx="4801151" cy="4974791"/>
          </a:xfrm>
          <a:prstGeom prst="rect">
            <a:avLst/>
          </a:prstGeom>
        </p:spPr>
      </p:pic>
      <p:pic>
        <p:nvPicPr>
          <p:cNvPr id="5" name="Picture 4">
            <a:extLst>
              <a:ext uri="{FF2B5EF4-FFF2-40B4-BE49-F238E27FC236}">
                <a16:creationId xmlns:a16="http://schemas.microsoft.com/office/drawing/2014/main" id="{B821780D-53E5-8903-5845-D868BCE2B7DB}"/>
              </a:ext>
            </a:extLst>
          </p:cNvPr>
          <p:cNvPicPr>
            <a:picLocks noChangeAspect="1"/>
          </p:cNvPicPr>
          <p:nvPr/>
        </p:nvPicPr>
        <p:blipFill>
          <a:blip r:embed="rId3"/>
          <a:stretch>
            <a:fillRect/>
          </a:stretch>
        </p:blipFill>
        <p:spPr>
          <a:xfrm>
            <a:off x="6375275" y="886759"/>
            <a:ext cx="4770533" cy="5029636"/>
          </a:xfrm>
          <a:prstGeom prst="rect">
            <a:avLst/>
          </a:prstGeom>
        </p:spPr>
      </p:pic>
    </p:spTree>
    <p:extLst>
      <p:ext uri="{BB962C8B-B14F-4D97-AF65-F5344CB8AC3E}">
        <p14:creationId xmlns:p14="http://schemas.microsoft.com/office/powerpoint/2010/main" val="34004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79515" y="1232452"/>
            <a:ext cx="10647246" cy="190479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The Random Forest Classifier-based income prediction model, enhanced through preprocessing, successfully identifies significant socio-economic factors influencing income levels. This efficient model contributes valuable insights, deepening our understanding of these determinants.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1952451"/>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Future enhancements include exploring alternative algorithms, incorporating external data, and optimizing model interpretability. Continuous monitoring, fine-tuning, and real-world deployment will ensure the model's relevance and applicability in evolving socio-economic landscapes.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hlinkClick r:id="rId2"/>
              </a:rPr>
              <a:t>https://www.kdnuggets.com/2023/07/pandas-onehot-encode-data.html</a:t>
            </a:r>
          </a:p>
          <a:p>
            <a:r>
              <a:rPr lang="en-IN" sz="2400" dirty="0">
                <a:hlinkClick r:id="rId2"/>
              </a:rPr>
              <a:t>https://www.geeksforgeeks.org/how-to-do-train-test-split-using-sklearn-in-python/</a:t>
            </a:r>
          </a:p>
          <a:p>
            <a:r>
              <a:rPr lang="en-IN" sz="2400" dirty="0">
                <a:hlinkClick r:id="rId2"/>
              </a:rPr>
              <a:t>https://www.analyticsvidhya.com/blog/2021/06/tune-hyperparameters-with-gridsearchcv/</a:t>
            </a:r>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01481"/>
            <a:ext cx="11029616" cy="418722"/>
          </a:xfrm>
        </p:spPr>
        <p:txBody>
          <a:bodyPr>
            <a:noAutofit/>
          </a:bodyPr>
          <a:lstStyle/>
          <a:p>
            <a:r>
              <a:rPr lang="en-IN" b="1" dirty="0">
                <a:solidFill>
                  <a:srgbClr val="00B0F0"/>
                </a:solidFill>
                <a:latin typeface="Arial" pitchFamily="34" charset="0"/>
                <a:cs typeface="Arial" pitchFamily="34" charset="0"/>
              </a:rPr>
              <a:t>course certificate 1</a:t>
            </a:r>
          </a:p>
        </p:txBody>
      </p:sp>
      <p:pic>
        <p:nvPicPr>
          <p:cNvPr id="6" name="Picture 5">
            <a:extLst>
              <a:ext uri="{FF2B5EF4-FFF2-40B4-BE49-F238E27FC236}">
                <a16:creationId xmlns:a16="http://schemas.microsoft.com/office/drawing/2014/main" id="{C1FE2783-6F68-AA43-5542-5D2DBC77E245}"/>
              </a:ext>
            </a:extLst>
          </p:cNvPr>
          <p:cNvPicPr>
            <a:picLocks noChangeAspect="1"/>
          </p:cNvPicPr>
          <p:nvPr/>
        </p:nvPicPr>
        <p:blipFill>
          <a:blip r:embed="rId2"/>
          <a:stretch>
            <a:fillRect/>
          </a:stretch>
        </p:blipFill>
        <p:spPr>
          <a:xfrm>
            <a:off x="2684206" y="1020204"/>
            <a:ext cx="7072082" cy="545021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9073"/>
            <a:ext cx="11029616" cy="383817"/>
          </a:xfrm>
        </p:spPr>
        <p:txBody>
          <a:bodyPr>
            <a:noAutofit/>
          </a:bodyPr>
          <a:lstStyle/>
          <a:p>
            <a:r>
              <a:rPr lang="en-IN"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B8E5320F-511C-C6D0-CF7E-F3091AA702AE}"/>
              </a:ext>
            </a:extLst>
          </p:cNvPr>
          <p:cNvPicPr>
            <a:picLocks noChangeAspect="1"/>
          </p:cNvPicPr>
          <p:nvPr/>
        </p:nvPicPr>
        <p:blipFill>
          <a:blip r:embed="rId2"/>
          <a:stretch>
            <a:fillRect/>
          </a:stretch>
        </p:blipFill>
        <p:spPr>
          <a:xfrm>
            <a:off x="2582194" y="1002890"/>
            <a:ext cx="7027611" cy="5406335"/>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6AD5-A75A-353B-DBCC-0301F3D17209}"/>
              </a:ext>
            </a:extLst>
          </p:cNvPr>
          <p:cNvSpPr>
            <a:spLocks noGrp="1"/>
          </p:cNvSpPr>
          <p:nvPr>
            <p:ph type="title"/>
          </p:nvPr>
        </p:nvSpPr>
        <p:spPr/>
        <p:txBody>
          <a:bodyPr/>
          <a:lstStyle/>
          <a:p>
            <a:r>
              <a:rPr lang="en-IN" b="1" dirty="0">
                <a:solidFill>
                  <a:srgbClr val="00B0F0"/>
                </a:solidFill>
              </a:rPr>
              <a:t>COURSE CERTIFICATE LINKS</a:t>
            </a:r>
          </a:p>
        </p:txBody>
      </p:sp>
      <p:sp>
        <p:nvSpPr>
          <p:cNvPr id="3" name="Content Placeholder 2">
            <a:extLst>
              <a:ext uri="{FF2B5EF4-FFF2-40B4-BE49-F238E27FC236}">
                <a16:creationId xmlns:a16="http://schemas.microsoft.com/office/drawing/2014/main" id="{7A9C3744-F940-7F6B-B707-E720222A7A6D}"/>
              </a:ext>
            </a:extLst>
          </p:cNvPr>
          <p:cNvSpPr>
            <a:spLocks noGrp="1"/>
          </p:cNvSpPr>
          <p:nvPr>
            <p:ph idx="1"/>
          </p:nvPr>
        </p:nvSpPr>
        <p:spPr>
          <a:xfrm>
            <a:off x="581192" y="1302026"/>
            <a:ext cx="11029615" cy="1264193"/>
          </a:xfrm>
        </p:spPr>
        <p:txBody>
          <a:bodyPr>
            <a:normAutofit/>
          </a:bodyPr>
          <a:lstStyle/>
          <a:p>
            <a:r>
              <a:rPr lang="en-IN" sz="2000" b="1" dirty="0"/>
              <a:t>Verify: https://www.credly.com/go/792WLB0h</a:t>
            </a:r>
          </a:p>
          <a:p>
            <a:r>
              <a:rPr lang="en-IN" sz="2000" b="1" dirty="0"/>
              <a:t>Verify: https://www.credly.com/go/VBoCZ4wi</a:t>
            </a:r>
          </a:p>
        </p:txBody>
      </p:sp>
      <p:sp>
        <p:nvSpPr>
          <p:cNvPr id="4" name="TextBox 3">
            <a:extLst>
              <a:ext uri="{FF2B5EF4-FFF2-40B4-BE49-F238E27FC236}">
                <a16:creationId xmlns:a16="http://schemas.microsoft.com/office/drawing/2014/main" id="{5774ED89-C512-EF68-614C-93DAEA01875A}"/>
              </a:ext>
            </a:extLst>
          </p:cNvPr>
          <p:cNvSpPr txBox="1"/>
          <p:nvPr/>
        </p:nvSpPr>
        <p:spPr>
          <a:xfrm>
            <a:off x="668594" y="3313471"/>
            <a:ext cx="10835148" cy="646331"/>
          </a:xfrm>
          <a:prstGeom prst="rect">
            <a:avLst/>
          </a:prstGeom>
          <a:noFill/>
        </p:spPr>
        <p:txBody>
          <a:bodyPr wrap="square" rtlCol="0">
            <a:spAutoFit/>
          </a:bodyPr>
          <a:lstStyle/>
          <a:p>
            <a:r>
              <a:rPr lang="en-US" dirty="0"/>
              <a:t>The PPT, code, badges and certificates are in </a:t>
            </a:r>
            <a:r>
              <a:rPr lang="en-US" dirty="0" err="1"/>
              <a:t>github</a:t>
            </a:r>
            <a:r>
              <a:rPr lang="en-US" dirty="0"/>
              <a:t>. </a:t>
            </a:r>
          </a:p>
          <a:p>
            <a:r>
              <a:rPr lang="en-US" dirty="0"/>
              <a:t>Link: https://github.com/maps51/Edunet</a:t>
            </a:r>
            <a:endParaRPr lang="en-IN" dirty="0"/>
          </a:p>
        </p:txBody>
      </p:sp>
    </p:spTree>
    <p:extLst>
      <p:ext uri="{BB962C8B-B14F-4D97-AF65-F5344CB8AC3E}">
        <p14:creationId xmlns:p14="http://schemas.microsoft.com/office/powerpoint/2010/main" val="34814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56852"/>
            <a:ext cx="11029615" cy="4485279"/>
          </a:xfrm>
        </p:spPr>
        <p:txBody>
          <a:bodyPr/>
          <a:lstStyle/>
          <a:p>
            <a:pPr marL="0" indent="0">
              <a:buNone/>
            </a:pPr>
            <a:endParaRPr lang="en-US" dirty="0"/>
          </a:p>
          <a:p>
            <a:pPr marL="0" indent="0" algn="just">
              <a:buNone/>
            </a:pPr>
            <a:r>
              <a:rPr lang="en-US" sz="2400" b="1" dirty="0">
                <a:latin typeface="Times New Roman" panose="02020603050405020304" pitchFamily="18" charset="0"/>
                <a:cs typeface="Times New Roman" panose="02020603050405020304" pitchFamily="18" charset="0"/>
              </a:rPr>
              <a:t>Develop a machine learning model for income prediction based on a given dataset that includes various socio-economic factors. The goal is to identify and analyze the significant factors influencing an individual's income and build a predictive model using the Random Forest Classifier. The project involves data preprocessing tasks, such as converting relevant column values into binary (0 or 1), removing unnecessary columns, and retaining essential columns in their original form. The objective is to create an efficient model that accurately predicts income levels based on the selected features, contributing to a better understanding of the socio-economic determinants affecting income.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1001" y="1232452"/>
            <a:ext cx="11029616" cy="518801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1400" b="1" dirty="0">
                <a:latin typeface="Times New Roman" panose="02020603050405020304" pitchFamily="18" charset="0"/>
                <a:ea typeface="+mn-lt"/>
                <a:cs typeface="Times New Roman" panose="02020603050405020304" pitchFamily="18" charset="0"/>
              </a:rPr>
              <a:t>The project aims to predict what factors affect an individual’s income. The solution will consist of the following components:</a:t>
            </a:r>
            <a:endParaRPr lang="en-IN" sz="1400" b="1" dirty="0">
              <a:latin typeface="Times New Roman" panose="02020603050405020304" pitchFamily="18" charset="0"/>
              <a:cs typeface="Times New Roman" panose="02020603050405020304" pitchFamily="18" charset="0"/>
            </a:endParaRP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Data Collection:</a:t>
            </a:r>
          </a:p>
          <a:p>
            <a:pPr marL="629435" lvl="1" indent="-305435"/>
            <a:r>
              <a:rPr lang="en-IN" b="1" dirty="0">
                <a:latin typeface="Times New Roman" panose="02020603050405020304" pitchFamily="18" charset="0"/>
                <a:ea typeface="+mn-lt"/>
                <a:cs typeface="Times New Roman" panose="02020603050405020304" pitchFamily="18" charset="0"/>
              </a:rPr>
              <a:t>Using a Dataset from Kaggle. Link: https://www.kaggle.com/datasets/wenruliu/adult-income-dataset</a:t>
            </a:r>
            <a:endParaRPr lang="en-IN" b="1" dirty="0">
              <a:latin typeface="Times New Roman" panose="02020603050405020304" pitchFamily="18" charset="0"/>
              <a:cs typeface="Times New Roman" panose="02020603050405020304" pitchFamily="18" charset="0"/>
            </a:endParaRP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Data Preprocessing:</a:t>
            </a:r>
          </a:p>
          <a:p>
            <a:pPr marL="629435" lvl="1" indent="-305435"/>
            <a:r>
              <a:rPr lang="en-US" b="1" dirty="0">
                <a:latin typeface="Times New Roman" panose="02020603050405020304" pitchFamily="18" charset="0"/>
                <a:cs typeface="Times New Roman" panose="02020603050405020304" pitchFamily="18" charset="0"/>
              </a:rPr>
              <a:t>Data preprocessing for this project is done by combining one-hot encoding, filtering, and correlation analysis for making the dataset suitable for the machine learning model.</a:t>
            </a:r>
            <a:endParaRPr lang="en-IN" b="1" dirty="0">
              <a:latin typeface="Times New Roman" panose="02020603050405020304" pitchFamily="18" charset="0"/>
              <a:cs typeface="Times New Roman" panose="02020603050405020304" pitchFamily="18" charset="0"/>
            </a:endParaRP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Machine Learning Algorithm:</a:t>
            </a:r>
          </a:p>
          <a:p>
            <a:pPr marL="629435" lvl="1" indent="-305435"/>
            <a:r>
              <a:rPr lang="en-IN" b="1" dirty="0">
                <a:latin typeface="Times New Roman" panose="02020603050405020304" pitchFamily="18" charset="0"/>
                <a:ea typeface="+mn-lt"/>
                <a:cs typeface="Times New Roman" panose="02020603050405020304" pitchFamily="18" charset="0"/>
              </a:rPr>
              <a:t>The machine learning algorithm used in this project is Random Forest Classifier.</a:t>
            </a:r>
            <a:endParaRPr lang="en-IN" b="1" dirty="0">
              <a:latin typeface="Times New Roman" panose="02020603050405020304" pitchFamily="18" charset="0"/>
              <a:cs typeface="Times New Roman" panose="02020603050405020304" pitchFamily="18" charset="0"/>
            </a:endParaRP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Deployment:</a:t>
            </a:r>
          </a:p>
          <a:p>
            <a:pPr marL="629435" lvl="1" indent="-305435"/>
            <a:r>
              <a:rPr lang="en-US" b="1" dirty="0">
                <a:latin typeface="Times New Roman" panose="02020603050405020304" pitchFamily="18" charset="0"/>
                <a:cs typeface="Times New Roman" panose="02020603050405020304" pitchFamily="18" charset="0"/>
              </a:rPr>
              <a:t>The project can be deployed using API integration, security measures, monitoring strategies, and user-friendly documentation for seamless real-world applications.</a:t>
            </a:r>
            <a:endParaRPr lang="en-IN" b="1" dirty="0">
              <a:latin typeface="Times New Roman" panose="02020603050405020304" pitchFamily="18" charset="0"/>
              <a:cs typeface="Times New Roman" panose="02020603050405020304" pitchFamily="18" charset="0"/>
            </a:endParaRP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Evaluation:</a:t>
            </a:r>
          </a:p>
          <a:p>
            <a:pPr marL="629435" lvl="1" indent="-305435"/>
            <a:r>
              <a:rPr lang="en-US" b="1" dirty="0">
                <a:solidFill>
                  <a:schemeClr val="tx1"/>
                </a:solidFill>
                <a:latin typeface="Times New Roman" panose="02020603050405020304" pitchFamily="18" charset="0"/>
                <a:cs typeface="Times New Roman" panose="02020603050405020304" pitchFamily="18" charset="0"/>
              </a:rPr>
              <a:t>Evaluate the Random Forest Classifier's income prediction model through hyperparameter tuning and feature importance insights for effective real-world applicability. </a:t>
            </a:r>
          </a:p>
          <a:p>
            <a:pPr marL="629435" lvl="1" indent="-305435"/>
            <a:r>
              <a:rPr lang="en-US" b="1" dirty="0">
                <a:solidFill>
                  <a:schemeClr val="tx1"/>
                </a:solidFill>
                <a:latin typeface="Times New Roman" panose="02020603050405020304" pitchFamily="18" charset="0"/>
                <a:cs typeface="Times New Roman" panose="02020603050405020304" pitchFamily="18" charset="0"/>
              </a:rPr>
              <a:t>Result: One of the factors ‘Never worked before’ is shown as a least concerning factor for an higher income by the ML model but that is because the values present in the dataset indicate only few individuals who have never worked before hence the output is given. </a:t>
            </a: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35714"/>
            <a:ext cx="11029615" cy="3490247"/>
          </a:xfrm>
        </p:spPr>
        <p:txBody>
          <a:bodyPr>
            <a:normAutofit fontScale="92500" lnSpcReduction="10000"/>
          </a:bodyPr>
          <a:lstStyle/>
          <a:p>
            <a:pPr marL="305435" indent="-305435"/>
            <a:r>
              <a:rPr lang="en-IN" sz="1900" b="1" dirty="0">
                <a:solidFill>
                  <a:srgbClr val="002060"/>
                </a:solidFill>
                <a:latin typeface="Times New Roman" panose="02020603050405020304" pitchFamily="18" charset="0"/>
                <a:cs typeface="Times New Roman" panose="02020603050405020304" pitchFamily="18" charset="0"/>
              </a:rPr>
              <a:t>System Requirements:</a:t>
            </a:r>
          </a:p>
          <a:p>
            <a:pPr marL="629435" lvl="1" indent="-305435"/>
            <a:r>
              <a:rPr lang="en-IN" sz="1700" b="1" dirty="0">
                <a:solidFill>
                  <a:srgbClr val="0F0F0F"/>
                </a:solidFill>
                <a:latin typeface="Times New Roman" panose="02020603050405020304" pitchFamily="18" charset="0"/>
                <a:cs typeface="Times New Roman" panose="02020603050405020304" pitchFamily="18" charset="0"/>
              </a:rPr>
              <a:t>No specific system requirement is needed for the device except for Internet connection.</a:t>
            </a:r>
          </a:p>
          <a:p>
            <a:pPr marL="629435" lvl="1" indent="-305435"/>
            <a:r>
              <a:rPr lang="en-IN" sz="1700" b="1" dirty="0">
                <a:solidFill>
                  <a:srgbClr val="0F0F0F"/>
                </a:solidFill>
                <a:latin typeface="Times New Roman" panose="02020603050405020304" pitchFamily="18" charset="0"/>
                <a:cs typeface="Times New Roman" panose="02020603050405020304" pitchFamily="18" charset="0"/>
              </a:rPr>
              <a:t>The project is made on Google Colaboratory so an google account is needed.</a:t>
            </a:r>
          </a:p>
          <a:p>
            <a:pPr marL="305435" indent="-305435"/>
            <a:r>
              <a:rPr lang="en-IN" b="1" dirty="0">
                <a:solidFill>
                  <a:srgbClr val="002060"/>
                </a:solidFill>
                <a:latin typeface="Times New Roman" panose="02020603050405020304" pitchFamily="18" charset="0"/>
                <a:cs typeface="Times New Roman" panose="02020603050405020304" pitchFamily="18" charset="0"/>
              </a:rPr>
              <a:t>Library Required to build the Model:</a:t>
            </a:r>
          </a:p>
          <a:p>
            <a:pPr marL="629435" lvl="1" indent="-305435"/>
            <a:r>
              <a:rPr lang="en-IN" sz="1600" b="1" dirty="0">
                <a:solidFill>
                  <a:srgbClr val="0F0F0F"/>
                </a:solidFill>
                <a:latin typeface="Times New Roman" panose="02020603050405020304" pitchFamily="18" charset="0"/>
                <a:cs typeface="Times New Roman" panose="02020603050405020304" pitchFamily="18" charset="0"/>
              </a:rPr>
              <a:t>The project is programmed is Python language.</a:t>
            </a:r>
          </a:p>
          <a:p>
            <a:pPr marL="629435" lvl="1" indent="-305435"/>
            <a:r>
              <a:rPr lang="en-IN" sz="1600" b="1" dirty="0">
                <a:solidFill>
                  <a:srgbClr val="0F0F0F"/>
                </a:solidFill>
                <a:latin typeface="Times New Roman" panose="02020603050405020304" pitchFamily="18" charset="0"/>
                <a:cs typeface="Times New Roman" panose="02020603050405020304" pitchFamily="18" charset="0"/>
              </a:rPr>
              <a:t>The libraries used are:</a:t>
            </a:r>
          </a:p>
          <a:p>
            <a:pPr marL="899435" lvl="2" indent="-305435"/>
            <a:r>
              <a:rPr lang="en-IN" sz="1600" b="1" dirty="0">
                <a:solidFill>
                  <a:srgbClr val="0070C0"/>
                </a:solidFill>
                <a:latin typeface="Times New Roman" panose="02020603050405020304" pitchFamily="18" charset="0"/>
                <a:cs typeface="Times New Roman" panose="02020603050405020304" pitchFamily="18" charset="0"/>
              </a:rPr>
              <a:t>Pandas</a:t>
            </a:r>
          </a:p>
          <a:p>
            <a:pPr marL="899435" lvl="2" indent="-305435"/>
            <a:r>
              <a:rPr lang="en-IN" sz="1600" b="1" dirty="0">
                <a:solidFill>
                  <a:srgbClr val="0070C0"/>
                </a:solidFill>
                <a:latin typeface="Times New Roman" panose="02020603050405020304" pitchFamily="18" charset="0"/>
                <a:cs typeface="Times New Roman" panose="02020603050405020304" pitchFamily="18" charset="0"/>
              </a:rPr>
              <a:t>Matplotlib </a:t>
            </a:r>
          </a:p>
          <a:p>
            <a:pPr marL="899435" lvl="2" indent="-305435"/>
            <a:r>
              <a:rPr lang="en-IN" sz="1600" b="1" dirty="0">
                <a:solidFill>
                  <a:srgbClr val="0070C0"/>
                </a:solidFill>
                <a:latin typeface="Times New Roman" panose="02020603050405020304" pitchFamily="18" charset="0"/>
                <a:cs typeface="Times New Roman" panose="02020603050405020304" pitchFamily="18" charset="0"/>
              </a:rPr>
              <a:t>Seaborn </a:t>
            </a:r>
          </a:p>
          <a:p>
            <a:pPr marL="899435" lvl="2" indent="-305435"/>
            <a:r>
              <a:rPr lang="en-IN" sz="1600" b="1" dirty="0">
                <a:solidFill>
                  <a:srgbClr val="0070C0"/>
                </a:solidFill>
                <a:latin typeface="Times New Roman" panose="02020603050405020304" pitchFamily="18" charset="0"/>
                <a:cs typeface="Times New Roman" panose="02020603050405020304" pitchFamily="18" charset="0"/>
              </a:rPr>
              <a:t>Sklearn</a:t>
            </a:r>
          </a:p>
          <a:p>
            <a:pPr marL="629435" lvl="1" indent="-305435"/>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1600" b="1" dirty="0">
                <a:solidFill>
                  <a:srgbClr val="002060"/>
                </a:solidFill>
                <a:latin typeface="Times New Roman" panose="02020603050405020304" pitchFamily="18" charset="0"/>
                <a:ea typeface="+mn-lt"/>
                <a:cs typeface="Times New Roman" panose="02020603050405020304" pitchFamily="18" charset="0"/>
              </a:rPr>
              <a:t>Algorithm Selection:</a:t>
            </a:r>
            <a:endParaRPr lang="en-IN" sz="1600" b="1" dirty="0">
              <a:solidFill>
                <a:srgbClr val="002060"/>
              </a:solidFill>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cs typeface="Times New Roman" panose="02020603050405020304" pitchFamily="18" charset="0"/>
              </a:rPr>
              <a:t>I chose the Random Forest Classifier for income prediction due to the presence of categorical columns like occupation, workclass, marital-status, relationship, and race with numerous unique values. </a:t>
            </a:r>
          </a:p>
          <a:p>
            <a:pPr marL="629920" lvl="1" indent="-305435"/>
            <a:r>
              <a:rPr lang="en-US" dirty="0">
                <a:latin typeface="Times New Roman" panose="02020603050405020304" pitchFamily="18" charset="0"/>
                <a:cs typeface="Times New Roman" panose="02020603050405020304" pitchFamily="18" charset="0"/>
              </a:rPr>
              <a:t>I transformed these specific values into binary format, enhancing compatibility with the Random Forest algorithm, known for its effectiveness with binary-encoded features.</a:t>
            </a:r>
            <a:endParaRPr lang="en-IN" dirty="0">
              <a:latin typeface="Times New Roman" panose="02020603050405020304" pitchFamily="18" charset="0"/>
              <a:cs typeface="Times New Roman" panose="02020603050405020304" pitchFamily="18" charset="0"/>
            </a:endParaRP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Data Input:</a:t>
            </a:r>
          </a:p>
          <a:p>
            <a:pPr marL="629435" lvl="1" indent="-305435"/>
            <a:r>
              <a:rPr lang="en-IN" dirty="0">
                <a:latin typeface="Times New Roman" panose="02020603050405020304" pitchFamily="18" charset="0"/>
                <a:cs typeface="Times New Roman" panose="02020603050405020304" pitchFamily="18" charset="0"/>
              </a:rPr>
              <a:t>Dataset from Kaggle. Link: https://www.kaggle.com/datasets/wenruliu/adult-income-dataset</a:t>
            </a: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Training Process:</a:t>
            </a:r>
          </a:p>
          <a:p>
            <a:pPr marL="629435" lvl="1" indent="-305435"/>
            <a:r>
              <a:rPr lang="en-IN" dirty="0">
                <a:latin typeface="Times New Roman" panose="02020603050405020304" pitchFamily="18" charset="0"/>
                <a:cs typeface="Times New Roman" panose="02020603050405020304" pitchFamily="18" charset="0"/>
              </a:rPr>
              <a:t>The training process includes hyperparameter tuning and feature importances. </a:t>
            </a:r>
          </a:p>
          <a:p>
            <a:pPr marL="629435" lvl="1" indent="-305435"/>
            <a:r>
              <a:rPr lang="en-IN" dirty="0">
                <a:latin typeface="Times New Roman" panose="02020603050405020304" pitchFamily="18" charset="0"/>
                <a:cs typeface="Times New Roman" panose="02020603050405020304" pitchFamily="18" charset="0"/>
              </a:rPr>
              <a:t>Later an optimal classifier with proper parameters are given by GridSearchCV.</a:t>
            </a:r>
          </a:p>
          <a:p>
            <a:pPr marL="305435" indent="-305435"/>
            <a:r>
              <a:rPr lang="en-IN" sz="1600" b="1" dirty="0">
                <a:solidFill>
                  <a:srgbClr val="002060"/>
                </a:solidFill>
                <a:latin typeface="Times New Roman" panose="02020603050405020304" pitchFamily="18" charset="0"/>
                <a:ea typeface="+mn-lt"/>
                <a:cs typeface="Times New Roman" panose="02020603050405020304" pitchFamily="18" charset="0"/>
              </a:rPr>
              <a:t>Prediction Process:</a:t>
            </a:r>
            <a:endParaRPr lang="en-IN" sz="1600" dirty="0">
              <a:solidFill>
                <a:srgbClr val="002060"/>
              </a:solidFill>
              <a:latin typeface="Times New Roman" panose="02020603050405020304" pitchFamily="18" charset="0"/>
              <a:cs typeface="Times New Roman" panose="02020603050405020304" pitchFamily="18" charset="0"/>
            </a:endParaRPr>
          </a:p>
          <a:p>
            <a:pPr marL="629435" lvl="1" indent="-305435"/>
            <a:r>
              <a:rPr lang="en-IN" dirty="0">
                <a:latin typeface="Times New Roman" panose="02020603050405020304" pitchFamily="18" charset="0"/>
                <a:cs typeface="Times New Roman" panose="02020603050405020304" pitchFamily="18" charset="0"/>
              </a:rPr>
              <a:t>The dataset is cleaned and pre-processed for training. </a:t>
            </a:r>
          </a:p>
          <a:p>
            <a:pPr marL="629435" lvl="1" indent="-305435"/>
            <a:r>
              <a:rPr lang="en-IN" dirty="0">
                <a:latin typeface="Times New Roman" panose="02020603050405020304" pitchFamily="18" charset="0"/>
                <a:cs typeface="Times New Roman" panose="02020603050405020304" pitchFamily="18" charset="0"/>
              </a:rPr>
              <a:t>The data is trained with algorithm.</a:t>
            </a:r>
          </a:p>
          <a:p>
            <a:pPr marL="629435" lvl="1" indent="-305435"/>
            <a:r>
              <a:rPr lang="en-IN" dirty="0">
                <a:latin typeface="Times New Roman" panose="02020603050405020304" pitchFamily="18" charset="0"/>
                <a:cs typeface="Times New Roman" panose="02020603050405020304" pitchFamily="18" charset="0"/>
              </a:rPr>
              <a:t>The factors that  affect the income for an individual is found using feature importance insights.</a:t>
            </a:r>
          </a:p>
          <a:p>
            <a:pPr marL="629435" lvl="1"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47019"/>
            <a:ext cx="11029615" cy="3533739"/>
          </a:xfrm>
        </p:spPr>
        <p:txBody>
          <a:bodyPr>
            <a:normAutofit/>
          </a:bodyPr>
          <a:lstStyle/>
          <a:p>
            <a:r>
              <a:rPr lang="en-IN" sz="2000" b="1" dirty="0">
                <a:solidFill>
                  <a:srgbClr val="002060"/>
                </a:solidFill>
                <a:latin typeface="Times New Roman" panose="02020603050405020304" pitchFamily="18" charset="0"/>
                <a:cs typeface="Times New Roman" panose="02020603050405020304" pitchFamily="18" charset="0"/>
              </a:rPr>
              <a:t>Visualization</a:t>
            </a:r>
          </a:p>
          <a:p>
            <a:pPr lvl="1"/>
            <a:r>
              <a:rPr lang="en-IN" sz="1800" b="1" dirty="0">
                <a:latin typeface="Times New Roman" panose="02020603050405020304" pitchFamily="18" charset="0"/>
                <a:cs typeface="Times New Roman" panose="02020603050405020304" pitchFamily="18" charset="0"/>
              </a:rPr>
              <a:t>Heatmap. (Fig 1.1)</a:t>
            </a:r>
          </a:p>
          <a:p>
            <a:pPr lvl="1"/>
            <a:r>
              <a:rPr lang="en-IN" sz="1800" b="1" dirty="0">
                <a:latin typeface="Times New Roman" panose="02020603050405020304" pitchFamily="18" charset="0"/>
                <a:cs typeface="Times New Roman" panose="02020603050405020304" pitchFamily="18" charset="0"/>
              </a:rPr>
              <a:t>Heatmap after removing columns that are not correlated with the column ‘income. (Fig 1.2)</a:t>
            </a:r>
          </a:p>
          <a:p>
            <a:r>
              <a:rPr lang="en-IN" sz="2000" b="1" dirty="0">
                <a:solidFill>
                  <a:srgbClr val="002060"/>
                </a:solidFill>
                <a:latin typeface="Times New Roman" panose="02020603050405020304" pitchFamily="18" charset="0"/>
                <a:cs typeface="Times New Roman" panose="02020603050405020304" pitchFamily="18" charset="0"/>
              </a:rPr>
              <a:t>Importances (factors by which the income is affected)</a:t>
            </a:r>
            <a:endParaRPr lang="en-IN" sz="2400" b="1" dirty="0">
              <a:solidFill>
                <a:srgbClr val="002060"/>
              </a:solidFill>
              <a:latin typeface="Times New Roman" panose="02020603050405020304" pitchFamily="18" charset="0"/>
              <a:cs typeface="Times New Roman" panose="02020603050405020304" pitchFamily="18" charset="0"/>
            </a:endParaRPr>
          </a:p>
          <a:p>
            <a:pPr lvl="1"/>
            <a:r>
              <a:rPr lang="en-IN" sz="1800" b="1" dirty="0">
                <a:solidFill>
                  <a:schemeClr val="tx1"/>
                </a:solidFill>
                <a:latin typeface="Times New Roman" panose="02020603050405020304" pitchFamily="18" charset="0"/>
                <a:cs typeface="Times New Roman" panose="02020603050405020304" pitchFamily="18" charset="0"/>
              </a:rPr>
              <a:t>Using Random Forest Classifier. (Fig 2.1)</a:t>
            </a:r>
          </a:p>
          <a:p>
            <a:pPr lvl="1"/>
            <a:r>
              <a:rPr lang="en-IN" sz="1800" b="1" dirty="0">
                <a:solidFill>
                  <a:schemeClr val="tx1"/>
                </a:solidFill>
                <a:latin typeface="Times New Roman" panose="02020603050405020304" pitchFamily="18" charset="0"/>
                <a:cs typeface="Times New Roman" panose="02020603050405020304" pitchFamily="18" charset="0"/>
              </a:rPr>
              <a:t>Using Random Forest Classifier after setting parameters. (Fig 2.2) </a:t>
            </a:r>
          </a:p>
          <a:p>
            <a:pPr lvl="1"/>
            <a:endParaRPr lang="en-IN" sz="21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EF3FB-5A76-2192-A0C0-3FE625486983}"/>
              </a:ext>
            </a:extLst>
          </p:cNvPr>
          <p:cNvSpPr>
            <a:spLocks noGrp="1"/>
          </p:cNvSpPr>
          <p:nvPr>
            <p:ph type="title"/>
          </p:nvPr>
        </p:nvSpPr>
        <p:spPr>
          <a:xfrm>
            <a:off x="575894" y="619432"/>
            <a:ext cx="11029616" cy="422787"/>
          </a:xfrm>
        </p:spPr>
        <p:txBody>
          <a:bodyPr>
            <a:normAutofit fontScale="90000"/>
          </a:bodyPr>
          <a:lstStyle/>
          <a:p>
            <a:r>
              <a:rPr lang="en-IN" dirty="0"/>
              <a:t>Fig 1.1</a:t>
            </a:r>
          </a:p>
        </p:txBody>
      </p:sp>
      <p:pic>
        <p:nvPicPr>
          <p:cNvPr id="6" name="Picture 5">
            <a:extLst>
              <a:ext uri="{FF2B5EF4-FFF2-40B4-BE49-F238E27FC236}">
                <a16:creationId xmlns:a16="http://schemas.microsoft.com/office/drawing/2014/main" id="{AA1B8043-9EA1-6A3A-226D-31A9F37CD0AE}"/>
              </a:ext>
            </a:extLst>
          </p:cNvPr>
          <p:cNvPicPr>
            <a:picLocks noChangeAspect="1"/>
          </p:cNvPicPr>
          <p:nvPr/>
        </p:nvPicPr>
        <p:blipFill>
          <a:blip r:embed="rId2"/>
          <a:stretch>
            <a:fillRect/>
          </a:stretch>
        </p:blipFill>
        <p:spPr>
          <a:xfrm>
            <a:off x="2518965" y="1042219"/>
            <a:ext cx="6920002" cy="5298610"/>
          </a:xfrm>
          <a:prstGeom prst="rect">
            <a:avLst/>
          </a:prstGeom>
        </p:spPr>
      </p:pic>
    </p:spTree>
    <p:extLst>
      <p:ext uri="{BB962C8B-B14F-4D97-AF65-F5344CB8AC3E}">
        <p14:creationId xmlns:p14="http://schemas.microsoft.com/office/powerpoint/2010/main" val="56293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6302-7FF4-58EA-8E11-78C635E01AFF}"/>
              </a:ext>
            </a:extLst>
          </p:cNvPr>
          <p:cNvSpPr>
            <a:spLocks noGrp="1"/>
          </p:cNvSpPr>
          <p:nvPr>
            <p:ph type="title"/>
          </p:nvPr>
        </p:nvSpPr>
        <p:spPr>
          <a:xfrm>
            <a:off x="575894" y="729658"/>
            <a:ext cx="11029616" cy="342058"/>
          </a:xfrm>
        </p:spPr>
        <p:txBody>
          <a:bodyPr>
            <a:normAutofit fontScale="90000"/>
          </a:bodyPr>
          <a:lstStyle/>
          <a:p>
            <a:r>
              <a:rPr lang="en-IN" dirty="0"/>
              <a:t>Fig 1.2</a:t>
            </a:r>
          </a:p>
        </p:txBody>
      </p:sp>
      <p:pic>
        <p:nvPicPr>
          <p:cNvPr id="4" name="Picture 3">
            <a:extLst>
              <a:ext uri="{FF2B5EF4-FFF2-40B4-BE49-F238E27FC236}">
                <a16:creationId xmlns:a16="http://schemas.microsoft.com/office/drawing/2014/main" id="{FC8D79FC-F1F3-62F4-B2C5-1DE7A180BE36}"/>
              </a:ext>
            </a:extLst>
          </p:cNvPr>
          <p:cNvPicPr>
            <a:picLocks noChangeAspect="1"/>
          </p:cNvPicPr>
          <p:nvPr/>
        </p:nvPicPr>
        <p:blipFill>
          <a:blip r:embed="rId2"/>
          <a:stretch>
            <a:fillRect/>
          </a:stretch>
        </p:blipFill>
        <p:spPr>
          <a:xfrm>
            <a:off x="2628416" y="1071716"/>
            <a:ext cx="7175162" cy="5260258"/>
          </a:xfrm>
          <a:prstGeom prst="rect">
            <a:avLst/>
          </a:prstGeom>
        </p:spPr>
      </p:pic>
    </p:spTree>
    <p:extLst>
      <p:ext uri="{BB962C8B-B14F-4D97-AF65-F5344CB8AC3E}">
        <p14:creationId xmlns:p14="http://schemas.microsoft.com/office/powerpoint/2010/main" val="41357633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298</TotalTime>
  <Words>797</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Franklin Gothic Book</vt:lpstr>
      <vt:lpstr>Franklin Gothic Demi</vt:lpstr>
      <vt:lpstr>Times New Roman</vt:lpstr>
      <vt:lpstr>Wingdings 2</vt:lpstr>
      <vt:lpstr>DividendVTI</vt:lpstr>
      <vt:lpstr>Income Prediction using  machine learning </vt:lpstr>
      <vt:lpstr>OUTLINE</vt:lpstr>
      <vt:lpstr>Problem Statement</vt:lpstr>
      <vt:lpstr>Proposed Solution</vt:lpstr>
      <vt:lpstr>System  Approach</vt:lpstr>
      <vt:lpstr>Algorithm &amp; Deployment</vt:lpstr>
      <vt:lpstr>Result</vt:lpstr>
      <vt:lpstr>Fig 1.1</vt:lpstr>
      <vt:lpstr>Fig 1.2</vt:lpstr>
      <vt:lpstr>Fig 2.1</vt:lpstr>
      <vt:lpstr>PowerPoint Presentation</vt:lpstr>
      <vt:lpstr>Fig 2.2</vt:lpstr>
      <vt:lpstr>PowerPoint Presentation</vt:lpstr>
      <vt:lpstr>Conclusion</vt:lpstr>
      <vt:lpstr>PowerPoint Presentation</vt:lpstr>
      <vt:lpstr>References</vt:lpstr>
      <vt:lpstr>course certificate 1</vt:lpstr>
      <vt:lpstr>course certificate 2</vt:lpstr>
      <vt:lpstr>COURSE CERTIFICATE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AI-DS Akanksha Madhukar Pawar</cp:lastModifiedBy>
  <cp:revision>23</cp:revision>
  <dcterms:created xsi:type="dcterms:W3CDTF">2021-05-26T16:50:10Z</dcterms:created>
  <dcterms:modified xsi:type="dcterms:W3CDTF">2024-02-11T09:30:08Z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