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9144000"/>
  <p:notesSz cx="6858000" cy="9144000"/>
  <p:embeddedFontLst>
    <p:embeddedFont>
      <p:font typeface="Quattrocento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vaUK0MO4zuZjiRXaexIoR19B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QuattrocentoSans-boldItalic.fntdata"/><Relationship Id="rId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QuattrocentoSans-regular.fntdata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9pPr>
          </a:lstStyle>
          <a:p/>
        </p:txBody>
      </p:sp>
      <p:sp>
        <p:nvSpPr>
          <p:cNvPr id="16" name="Google Shape;16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/>
          <p:nvPr/>
        </p:nvSpPr>
        <p:spPr>
          <a:xfrm>
            <a:off x="217242" y="1709739"/>
            <a:ext cx="8659800" cy="4642800"/>
          </a:xfrm>
          <a:prstGeom prst="rect">
            <a:avLst/>
          </a:prstGeom>
          <a:noFill/>
          <a:ln cap="flat" cmpd="sng" w="19050">
            <a:solidFill>
              <a:srgbClr val="0021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575050" y="1908646"/>
            <a:ext cx="70413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 Trees are a logical tool used to break down problem statements to provide a 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logical map for you to follow as you analyse data.</a:t>
            </a:r>
            <a:b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</a:b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common technique used to breakdown problems is the use of </a:t>
            </a:r>
            <a:r>
              <a:rPr b="1" lang="en-AU" sz="1050">
                <a:solidFill>
                  <a:srgbClr val="7F7F7F"/>
                </a:solidFill>
              </a:rPr>
              <a:t>o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pposite </a:t>
            </a:r>
            <a:r>
              <a:rPr b="1" lang="en-AU" sz="1050">
                <a:solidFill>
                  <a:srgbClr val="7F7F7F"/>
                </a:solidFill>
              </a:rPr>
              <a:t>w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ords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when you create your first branches in your analysis.</a:t>
            </a:r>
            <a:endParaRPr/>
          </a:p>
          <a:p>
            <a:pPr indent="-147638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 whole purpose of using </a:t>
            </a:r>
            <a:r>
              <a:rPr b="1" lang="en-AU" sz="1050">
                <a:solidFill>
                  <a:srgbClr val="7F7F7F"/>
                </a:solidFill>
              </a:rPr>
              <a:t>o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pposite </a:t>
            </a:r>
            <a:r>
              <a:rPr b="1" lang="en-AU" sz="1050">
                <a:solidFill>
                  <a:srgbClr val="7F7F7F"/>
                </a:solidFill>
              </a:rPr>
              <a:t>w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ords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to guide your analysis is to help structure your thinking into 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one of two viable analysis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paths which is important from a time critical perspective as you can’t possibly examine all pathways. </a:t>
            </a:r>
            <a:endParaRPr/>
          </a:p>
          <a:p>
            <a:pPr indent="-147638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 Trees can be combined with 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values to help size up the </a:t>
            </a:r>
            <a:r>
              <a:rPr b="1" lang="en-AU" sz="1050">
                <a:solidFill>
                  <a:srgbClr val="7F7F7F"/>
                </a:solidFill>
              </a:rPr>
              <a:t>merit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of investigating an </a:t>
            </a:r>
            <a:r>
              <a:rPr b="1" lang="en-AU" sz="1050">
                <a:solidFill>
                  <a:srgbClr val="7F7F7F"/>
                </a:solidFill>
              </a:rPr>
              <a:t>i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ssue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; This is useful when there are </a:t>
            </a:r>
            <a:r>
              <a:rPr lang="en-AU" sz="1050">
                <a:solidFill>
                  <a:srgbClr val="7F7F7F"/>
                </a:solidFill>
              </a:rPr>
              <a:t>multiple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exploration paths </a:t>
            </a:r>
            <a:r>
              <a:rPr lang="en-AU" sz="1050">
                <a:solidFill>
                  <a:srgbClr val="7F7F7F"/>
                </a:solidFill>
              </a:rPr>
              <a:t>that you could investigate.</a:t>
            </a:r>
            <a:endParaRPr/>
          </a:p>
          <a:p>
            <a:pPr indent="-147638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 Trees are particularly useful when working </a:t>
            </a:r>
            <a:r>
              <a:rPr b="1"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within a data analytics team</a:t>
            </a: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and allocating work / exploration avenues to other team members</a:t>
            </a:r>
            <a:endParaRPr/>
          </a:p>
          <a:p>
            <a:pPr indent="-147638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sz="105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Char char="•"/>
            </a:pPr>
            <a:r>
              <a:rPr lang="en-AU" sz="105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Lastly, </a:t>
            </a:r>
            <a:r>
              <a:rPr b="1" lang="en-AU" sz="105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there is no RIGHT Issue Tree</a:t>
            </a:r>
            <a:r>
              <a:rPr b="1" lang="en-AU" sz="1050" u="sng">
                <a:solidFill>
                  <a:srgbClr val="7F7F7F"/>
                </a:solidFill>
              </a:rPr>
              <a:t>.</a:t>
            </a:r>
            <a:r>
              <a:rPr b="1" lang="en-AU" sz="105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Provided the Issue Tree helps break down your problem into micro</a:t>
            </a:r>
            <a:r>
              <a:rPr b="1" lang="en-AU" sz="1050" u="sng">
                <a:solidFill>
                  <a:srgbClr val="7F7F7F"/>
                </a:solidFill>
              </a:rPr>
              <a:t>-</a:t>
            </a:r>
            <a:r>
              <a:rPr b="1" lang="en-AU" sz="105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issues you can analyse - then it has served its purpose.</a:t>
            </a:r>
            <a:endParaRPr sz="1050" u="sng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28" name="Google Shape;28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29" name="Google Shape;29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30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" name="Google Shape;31;p1"/>
          <p:cNvSpPr txBox="1"/>
          <p:nvPr/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Tree Refresher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AU" sz="14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40" name="Google Shape;40;p2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r>
                <a:t/>
              </a:r>
              <a:endParaRPr b="0" i="0" sz="1428" u="none" cap="none" strike="noStrik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" name="Google Shape;42;p2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43" name="Google Shape;43;p2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fmla="val 50000" name="adj"/>
              </a:avLst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fmla="val 50000" name="adj"/>
              </a:avLst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AU" sz="1200" u="none" cap="none" strike="noStrik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171451" y="3288206"/>
            <a:ext cx="1518070" cy="76906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F7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316153" y="2325543"/>
            <a:ext cx="1518070" cy="47280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F7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 (Opposite Words)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316153" y="4427855"/>
            <a:ext cx="1518070" cy="47280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F7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 (Opposite Words)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p2"/>
          <p:cNvCxnSpPr>
            <a:stCxn id="48" idx="3"/>
            <a:endCxn id="49" idx="1"/>
          </p:cNvCxnSpPr>
          <p:nvPr/>
        </p:nvCxnSpPr>
        <p:spPr>
          <a:xfrm flipH="1" rot="10800000">
            <a:off x="1689521" y="2561838"/>
            <a:ext cx="626700" cy="1110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2"/>
          <p:cNvCxnSpPr>
            <a:stCxn id="48" idx="3"/>
            <a:endCxn id="50" idx="1"/>
          </p:cNvCxnSpPr>
          <p:nvPr/>
        </p:nvCxnSpPr>
        <p:spPr>
          <a:xfrm>
            <a:off x="1689521" y="3672738"/>
            <a:ext cx="626700" cy="991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"/>
          <p:cNvSpPr/>
          <p:nvPr/>
        </p:nvSpPr>
        <p:spPr>
          <a:xfrm>
            <a:off x="4430577" y="1517462"/>
            <a:ext cx="1518070" cy="47280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F7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 Expansion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4430577" y="3051805"/>
            <a:ext cx="1518070" cy="47280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F7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1 Expansion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2"/>
          <p:cNvCxnSpPr>
            <a:stCxn id="49" idx="3"/>
            <a:endCxn id="53" idx="1"/>
          </p:cNvCxnSpPr>
          <p:nvPr/>
        </p:nvCxnSpPr>
        <p:spPr>
          <a:xfrm flipH="1" rot="10800000">
            <a:off x="3834223" y="1753744"/>
            <a:ext cx="596400" cy="80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2"/>
          <p:cNvCxnSpPr>
            <a:stCxn id="49" idx="3"/>
            <a:endCxn id="54" idx="1"/>
          </p:cNvCxnSpPr>
          <p:nvPr/>
        </p:nvCxnSpPr>
        <p:spPr>
          <a:xfrm>
            <a:off x="3834223" y="2561944"/>
            <a:ext cx="596400" cy="72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2"/>
          <p:cNvSpPr/>
          <p:nvPr/>
        </p:nvSpPr>
        <p:spPr>
          <a:xfrm>
            <a:off x="4430577" y="3610434"/>
            <a:ext cx="1518070" cy="47280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F7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 Expansion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430577" y="5144777"/>
            <a:ext cx="1518070" cy="47280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6F7C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Issue 2 Expansion</a:t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2"/>
          <p:cNvCxnSpPr/>
          <p:nvPr/>
        </p:nvCxnSpPr>
        <p:spPr>
          <a:xfrm flipH="1" rot="10800000">
            <a:off x="3834223" y="3887344"/>
            <a:ext cx="596400" cy="80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2"/>
          <p:cNvCxnSpPr/>
          <p:nvPr/>
        </p:nvCxnSpPr>
        <p:spPr>
          <a:xfrm>
            <a:off x="3834223" y="4695544"/>
            <a:ext cx="596400" cy="726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4A5B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2019-05-15T15:57:18Z</dcterms:created>
  <dc:creator>Hui, Chris</dc:creator>
</cp:coreProperties>
</file>