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305" r:id="rId3"/>
    <p:sldId id="307" r:id="rId4"/>
    <p:sldId id="308" r:id="rId5"/>
    <p:sldId id="306" r:id="rId6"/>
    <p:sldId id="299" r:id="rId7"/>
    <p:sldId id="300" r:id="rId8"/>
    <p:sldId id="304" r:id="rId9"/>
    <p:sldId id="303" r:id="rId10"/>
    <p:sldId id="309" r:id="rId11"/>
    <p:sldId id="301" r:id="rId12"/>
    <p:sldId id="310" r:id="rId13"/>
    <p:sldId id="311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8E349-4994-48F9-BAE6-A3F048819E3F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9F4E0-4847-4F34-A17B-5C28C9E41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41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72CA-B24A-4412-A5B6-EC8033C0C00F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59F63-A4EB-4AF1-9FE6-94A51D7DF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9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278" y="2275337"/>
            <a:ext cx="105156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055" y="3249697"/>
            <a:ext cx="10498348" cy="633532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rgbClr val="BA141A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0007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5488" y="3832223"/>
            <a:ext cx="1884362" cy="3556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March 13, 2016</a:t>
            </a:r>
            <a:endParaRPr lang="en-IN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25488" y="4159248"/>
            <a:ext cx="1884362" cy="355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- Presented by</a:t>
            </a:r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278" y="2888023"/>
            <a:ext cx="105156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799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30007" y="2801695"/>
            <a:ext cx="1421154" cy="1421154"/>
            <a:chOff x="830007" y="2677870"/>
            <a:chExt cx="1421154" cy="1421154"/>
          </a:xfrm>
        </p:grpSpPr>
        <p:sp>
          <p:nvSpPr>
            <p:cNvPr id="15" name="Oval 14"/>
            <p:cNvSpPr/>
            <p:nvPr userDrawn="1"/>
          </p:nvSpPr>
          <p:spPr>
            <a:xfrm>
              <a:off x="830007" y="2677870"/>
              <a:ext cx="1421154" cy="14211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939" y="3085639"/>
              <a:ext cx="967908" cy="57755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 userDrawn="1"/>
        </p:nvSpPr>
        <p:spPr>
          <a:xfrm>
            <a:off x="2480093" y="3096774"/>
            <a:ext cx="33396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+mj-lt"/>
              </a:rPr>
              <a:t>Discussion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799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1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9667" y="1492251"/>
            <a:ext cx="1074946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9668" y="1492251"/>
            <a:ext cx="6279308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7048500" y="1492250"/>
            <a:ext cx="4460875" cy="4689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dirty="0"/>
              <a:t>Please maintain Aspect Ratio of Picture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able Placeholder 12"/>
          <p:cNvSpPr>
            <a:spLocks noGrp="1"/>
          </p:cNvSpPr>
          <p:nvPr>
            <p:ph type="tbl" sz="quarter" idx="11"/>
          </p:nvPr>
        </p:nvSpPr>
        <p:spPr>
          <a:xfrm>
            <a:off x="760413" y="1492250"/>
            <a:ext cx="10748962" cy="46799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5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3630" y="3459191"/>
            <a:ext cx="113983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58778" y="3078134"/>
            <a:ext cx="4097597" cy="701731"/>
          </a:xfrm>
          <a:solidFill>
            <a:schemeClr val="bg1"/>
          </a:solidFill>
        </p:spPr>
        <p:txBody>
          <a:bodyPr wrap="none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Section Slide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85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3" r:id="rId3"/>
    <p:sldLayoutId id="2147483650" r:id="rId4"/>
    <p:sldLayoutId id="2147483654" r:id="rId5"/>
    <p:sldLayoutId id="2147483655" r:id="rId6"/>
    <p:sldLayoutId id="2147483656" r:id="rId7"/>
    <p:sldLayoutId id="214748365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Mathematics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7/26/2019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Dino de Raad</a:t>
            </a:r>
          </a:p>
        </p:txBody>
      </p:sp>
    </p:spTree>
    <p:extLst>
      <p:ext uri="{BB962C8B-B14F-4D97-AF65-F5344CB8AC3E}">
        <p14:creationId xmlns:p14="http://schemas.microsoft.com/office/powerpoint/2010/main" val="358971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33C4-5533-42BD-A957-10616F77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40BC-3920-49AD-94E6-CD4A1F30E7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7" y="1492251"/>
            <a:ext cx="5336333" cy="4679950"/>
          </a:xfrm>
        </p:spPr>
        <p:txBody>
          <a:bodyPr/>
          <a:lstStyle/>
          <a:p>
            <a:r>
              <a:rPr lang="en-US" dirty="0"/>
              <a:t>Joint probability that the data is explained given the model’s state</a:t>
            </a:r>
          </a:p>
          <a:p>
            <a:r>
              <a:rPr lang="en-US" dirty="0"/>
              <a:t>For example, what is the likelihood that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correctly chosen</a:t>
            </a:r>
          </a:p>
          <a:p>
            <a:r>
              <a:rPr lang="en-US" dirty="0"/>
              <a:t>For linear regression, this is the sum of the squares of the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7698-F6C1-4FE9-9D16-5AB4EBE2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10</a:t>
            </a:fld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871F1F-8362-4478-9D74-B95A89CC60AB}"/>
              </a:ext>
            </a:extLst>
          </p:cNvPr>
          <p:cNvCxnSpPr>
            <a:cxnSpLocks/>
          </p:cNvCxnSpPr>
          <p:nvPr/>
        </p:nvCxnSpPr>
        <p:spPr>
          <a:xfrm flipV="1">
            <a:off x="8061820" y="3621732"/>
            <a:ext cx="0" cy="218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46167-754E-4DA5-8F80-04E170704BF3}"/>
              </a:ext>
            </a:extLst>
          </p:cNvPr>
          <p:cNvCxnSpPr>
            <a:cxnSpLocks/>
          </p:cNvCxnSpPr>
          <p:nvPr/>
        </p:nvCxnSpPr>
        <p:spPr>
          <a:xfrm flipV="1">
            <a:off x="8061820" y="5802869"/>
            <a:ext cx="22216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C7DC57-A060-43FC-BC4C-84BEA6BE4B30}"/>
              </a:ext>
            </a:extLst>
          </p:cNvPr>
          <p:cNvSpPr/>
          <p:nvPr/>
        </p:nvSpPr>
        <p:spPr>
          <a:xfrm rot="10800000">
            <a:off x="8237989" y="4202116"/>
            <a:ext cx="2684477" cy="1325460"/>
          </a:xfrm>
          <a:custGeom>
            <a:avLst/>
            <a:gdLst>
              <a:gd name="connsiteX0" fmla="*/ 0 w 2684477"/>
              <a:gd name="connsiteY0" fmla="*/ 0 h 1325460"/>
              <a:gd name="connsiteX1" fmla="*/ 67112 w 2684477"/>
              <a:gd name="connsiteY1" fmla="*/ 8389 h 1325460"/>
              <a:gd name="connsiteX2" fmla="*/ 117446 w 2684477"/>
              <a:gd name="connsiteY2" fmla="*/ 50334 h 1325460"/>
              <a:gd name="connsiteX3" fmla="*/ 134224 w 2684477"/>
              <a:gd name="connsiteY3" fmla="*/ 100668 h 1325460"/>
              <a:gd name="connsiteX4" fmla="*/ 151002 w 2684477"/>
              <a:gd name="connsiteY4" fmla="*/ 125835 h 1325460"/>
              <a:gd name="connsiteX5" fmla="*/ 192947 w 2684477"/>
              <a:gd name="connsiteY5" fmla="*/ 201335 h 1325460"/>
              <a:gd name="connsiteX6" fmla="*/ 293615 w 2684477"/>
              <a:gd name="connsiteY6" fmla="*/ 251669 h 1325460"/>
              <a:gd name="connsiteX7" fmla="*/ 318782 w 2684477"/>
              <a:gd name="connsiteY7" fmla="*/ 260058 h 1325460"/>
              <a:gd name="connsiteX8" fmla="*/ 436228 w 2684477"/>
              <a:gd name="connsiteY8" fmla="*/ 243280 h 1325460"/>
              <a:gd name="connsiteX9" fmla="*/ 461394 w 2684477"/>
              <a:gd name="connsiteY9" fmla="*/ 226502 h 1325460"/>
              <a:gd name="connsiteX10" fmla="*/ 511728 w 2684477"/>
              <a:gd name="connsiteY10" fmla="*/ 209724 h 1325460"/>
              <a:gd name="connsiteX11" fmla="*/ 620785 w 2684477"/>
              <a:gd name="connsiteY11" fmla="*/ 218113 h 1325460"/>
              <a:gd name="connsiteX12" fmla="*/ 629174 w 2684477"/>
              <a:gd name="connsiteY12" fmla="*/ 243280 h 1325460"/>
              <a:gd name="connsiteX13" fmla="*/ 654341 w 2684477"/>
              <a:gd name="connsiteY13" fmla="*/ 293614 h 1325460"/>
              <a:gd name="connsiteX14" fmla="*/ 662730 w 2684477"/>
              <a:gd name="connsiteY14" fmla="*/ 327170 h 1325460"/>
              <a:gd name="connsiteX15" fmla="*/ 671119 w 2684477"/>
              <a:gd name="connsiteY15" fmla="*/ 377504 h 1325460"/>
              <a:gd name="connsiteX16" fmla="*/ 721453 w 2684477"/>
              <a:gd name="connsiteY16" fmla="*/ 461394 h 1325460"/>
              <a:gd name="connsiteX17" fmla="*/ 738231 w 2684477"/>
              <a:gd name="connsiteY17" fmla="*/ 486561 h 1325460"/>
              <a:gd name="connsiteX18" fmla="*/ 805343 w 2684477"/>
              <a:gd name="connsiteY18" fmla="*/ 528506 h 1325460"/>
              <a:gd name="connsiteX19" fmla="*/ 830510 w 2684477"/>
              <a:gd name="connsiteY19" fmla="*/ 553673 h 1325460"/>
              <a:gd name="connsiteX20" fmla="*/ 855677 w 2684477"/>
              <a:gd name="connsiteY20" fmla="*/ 570451 h 1325460"/>
              <a:gd name="connsiteX21" fmla="*/ 889233 w 2684477"/>
              <a:gd name="connsiteY21" fmla="*/ 595618 h 1325460"/>
              <a:gd name="connsiteX22" fmla="*/ 939567 w 2684477"/>
              <a:gd name="connsiteY22" fmla="*/ 629174 h 1325460"/>
              <a:gd name="connsiteX23" fmla="*/ 964734 w 2684477"/>
              <a:gd name="connsiteY23" fmla="*/ 654341 h 1325460"/>
              <a:gd name="connsiteX24" fmla="*/ 1015068 w 2684477"/>
              <a:gd name="connsiteY24" fmla="*/ 696286 h 1325460"/>
              <a:gd name="connsiteX25" fmla="*/ 1073791 w 2684477"/>
              <a:gd name="connsiteY25" fmla="*/ 771787 h 1325460"/>
              <a:gd name="connsiteX26" fmla="*/ 1098958 w 2684477"/>
              <a:gd name="connsiteY26" fmla="*/ 838899 h 1325460"/>
              <a:gd name="connsiteX27" fmla="*/ 1115736 w 2684477"/>
              <a:gd name="connsiteY27" fmla="*/ 889233 h 1325460"/>
              <a:gd name="connsiteX28" fmla="*/ 1124125 w 2684477"/>
              <a:gd name="connsiteY28" fmla="*/ 914400 h 1325460"/>
              <a:gd name="connsiteX29" fmla="*/ 1140903 w 2684477"/>
              <a:gd name="connsiteY29" fmla="*/ 939567 h 1325460"/>
              <a:gd name="connsiteX30" fmla="*/ 1149292 w 2684477"/>
              <a:gd name="connsiteY30" fmla="*/ 964734 h 1325460"/>
              <a:gd name="connsiteX31" fmla="*/ 1182848 w 2684477"/>
              <a:gd name="connsiteY31" fmla="*/ 1015068 h 1325460"/>
              <a:gd name="connsiteX32" fmla="*/ 1199626 w 2684477"/>
              <a:gd name="connsiteY32" fmla="*/ 1040235 h 1325460"/>
              <a:gd name="connsiteX33" fmla="*/ 1224793 w 2684477"/>
              <a:gd name="connsiteY33" fmla="*/ 1048624 h 1325460"/>
              <a:gd name="connsiteX34" fmla="*/ 1275127 w 2684477"/>
              <a:gd name="connsiteY34" fmla="*/ 1073791 h 1325460"/>
              <a:gd name="connsiteX35" fmla="*/ 1476462 w 2684477"/>
              <a:gd name="connsiteY35" fmla="*/ 1082180 h 1325460"/>
              <a:gd name="connsiteX36" fmla="*/ 1501629 w 2684477"/>
              <a:gd name="connsiteY36" fmla="*/ 1098958 h 1325460"/>
              <a:gd name="connsiteX37" fmla="*/ 1526796 w 2684477"/>
              <a:gd name="connsiteY37" fmla="*/ 1107347 h 1325460"/>
              <a:gd name="connsiteX38" fmla="*/ 1535185 w 2684477"/>
              <a:gd name="connsiteY38" fmla="*/ 1132513 h 1325460"/>
              <a:gd name="connsiteX39" fmla="*/ 1560352 w 2684477"/>
              <a:gd name="connsiteY39" fmla="*/ 1166069 h 1325460"/>
              <a:gd name="connsiteX40" fmla="*/ 1602297 w 2684477"/>
              <a:gd name="connsiteY40" fmla="*/ 1241570 h 1325460"/>
              <a:gd name="connsiteX41" fmla="*/ 1635853 w 2684477"/>
              <a:gd name="connsiteY41" fmla="*/ 1291904 h 1325460"/>
              <a:gd name="connsiteX42" fmla="*/ 1652631 w 2684477"/>
              <a:gd name="connsiteY42" fmla="*/ 1317071 h 1325460"/>
              <a:gd name="connsiteX43" fmla="*/ 1677798 w 2684477"/>
              <a:gd name="connsiteY43" fmla="*/ 1325460 h 1325460"/>
              <a:gd name="connsiteX44" fmla="*/ 1770077 w 2684477"/>
              <a:gd name="connsiteY44" fmla="*/ 1300293 h 1325460"/>
              <a:gd name="connsiteX45" fmla="*/ 1795244 w 2684477"/>
              <a:gd name="connsiteY45" fmla="*/ 1291904 h 1325460"/>
              <a:gd name="connsiteX46" fmla="*/ 1845578 w 2684477"/>
              <a:gd name="connsiteY46" fmla="*/ 1258348 h 1325460"/>
              <a:gd name="connsiteX47" fmla="*/ 1862356 w 2684477"/>
              <a:gd name="connsiteY47" fmla="*/ 1233181 h 1325460"/>
              <a:gd name="connsiteX48" fmla="*/ 1879134 w 2684477"/>
              <a:gd name="connsiteY48" fmla="*/ 1182847 h 1325460"/>
              <a:gd name="connsiteX49" fmla="*/ 1887523 w 2684477"/>
              <a:gd name="connsiteY49" fmla="*/ 1157680 h 1325460"/>
              <a:gd name="connsiteX50" fmla="*/ 1895912 w 2684477"/>
              <a:gd name="connsiteY50" fmla="*/ 1124124 h 1325460"/>
              <a:gd name="connsiteX51" fmla="*/ 1912690 w 2684477"/>
              <a:gd name="connsiteY51" fmla="*/ 1098958 h 1325460"/>
              <a:gd name="connsiteX52" fmla="*/ 1929468 w 2684477"/>
              <a:gd name="connsiteY52" fmla="*/ 1040235 h 1325460"/>
              <a:gd name="connsiteX53" fmla="*/ 1946246 w 2684477"/>
              <a:gd name="connsiteY53" fmla="*/ 981512 h 1325460"/>
              <a:gd name="connsiteX54" fmla="*/ 1979802 w 2684477"/>
              <a:gd name="connsiteY54" fmla="*/ 931178 h 1325460"/>
              <a:gd name="connsiteX55" fmla="*/ 2004969 w 2684477"/>
              <a:gd name="connsiteY55" fmla="*/ 914400 h 1325460"/>
              <a:gd name="connsiteX56" fmla="*/ 2030136 w 2684477"/>
              <a:gd name="connsiteY56" fmla="*/ 889233 h 1325460"/>
              <a:gd name="connsiteX57" fmla="*/ 2088859 w 2684477"/>
              <a:gd name="connsiteY57" fmla="*/ 864066 h 1325460"/>
              <a:gd name="connsiteX58" fmla="*/ 2265028 w 2684477"/>
              <a:gd name="connsiteY58" fmla="*/ 855677 h 1325460"/>
              <a:gd name="connsiteX59" fmla="*/ 2290194 w 2684477"/>
              <a:gd name="connsiteY59" fmla="*/ 830510 h 1325460"/>
              <a:gd name="connsiteX60" fmla="*/ 2323750 w 2684477"/>
              <a:gd name="connsiteY60" fmla="*/ 780176 h 1325460"/>
              <a:gd name="connsiteX61" fmla="*/ 2399251 w 2684477"/>
              <a:gd name="connsiteY61" fmla="*/ 721453 h 1325460"/>
              <a:gd name="connsiteX62" fmla="*/ 2424418 w 2684477"/>
              <a:gd name="connsiteY62" fmla="*/ 713064 h 1325460"/>
              <a:gd name="connsiteX63" fmla="*/ 2592198 w 2684477"/>
              <a:gd name="connsiteY63" fmla="*/ 721453 h 1325460"/>
              <a:gd name="connsiteX64" fmla="*/ 2642532 w 2684477"/>
              <a:gd name="connsiteY64" fmla="*/ 729842 h 1325460"/>
              <a:gd name="connsiteX65" fmla="*/ 2684477 w 2684477"/>
              <a:gd name="connsiteY65" fmla="*/ 738231 h 132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684477" h="1325460">
                <a:moveTo>
                  <a:pt x="0" y="0"/>
                </a:moveTo>
                <a:cubicBezTo>
                  <a:pt x="22371" y="2796"/>
                  <a:pt x="45362" y="2457"/>
                  <a:pt x="67112" y="8389"/>
                </a:cubicBezTo>
                <a:cubicBezTo>
                  <a:pt x="83171" y="12769"/>
                  <a:pt x="107482" y="40370"/>
                  <a:pt x="117446" y="50334"/>
                </a:cubicBezTo>
                <a:cubicBezTo>
                  <a:pt x="123039" y="67112"/>
                  <a:pt x="124414" y="85953"/>
                  <a:pt x="134224" y="100668"/>
                </a:cubicBezTo>
                <a:cubicBezTo>
                  <a:pt x="139817" y="109057"/>
                  <a:pt x="146493" y="116817"/>
                  <a:pt x="151002" y="125835"/>
                </a:cubicBezTo>
                <a:cubicBezTo>
                  <a:pt x="166300" y="156432"/>
                  <a:pt x="153271" y="174884"/>
                  <a:pt x="192947" y="201335"/>
                </a:cubicBezTo>
                <a:cubicBezTo>
                  <a:pt x="257996" y="244701"/>
                  <a:pt x="224151" y="228514"/>
                  <a:pt x="293615" y="251669"/>
                </a:cubicBezTo>
                <a:lnTo>
                  <a:pt x="318782" y="260058"/>
                </a:lnTo>
                <a:cubicBezTo>
                  <a:pt x="333575" y="258579"/>
                  <a:pt x="408463" y="255179"/>
                  <a:pt x="436228" y="243280"/>
                </a:cubicBezTo>
                <a:cubicBezTo>
                  <a:pt x="445495" y="239308"/>
                  <a:pt x="452181" y="230597"/>
                  <a:pt x="461394" y="226502"/>
                </a:cubicBezTo>
                <a:cubicBezTo>
                  <a:pt x="477555" y="219319"/>
                  <a:pt x="511728" y="209724"/>
                  <a:pt x="511728" y="209724"/>
                </a:cubicBezTo>
                <a:cubicBezTo>
                  <a:pt x="548080" y="212520"/>
                  <a:pt x="585728" y="208097"/>
                  <a:pt x="620785" y="218113"/>
                </a:cubicBezTo>
                <a:cubicBezTo>
                  <a:pt x="629288" y="220542"/>
                  <a:pt x="625219" y="235371"/>
                  <a:pt x="629174" y="243280"/>
                </a:cubicBezTo>
                <a:cubicBezTo>
                  <a:pt x="653685" y="292301"/>
                  <a:pt x="640284" y="244413"/>
                  <a:pt x="654341" y="293614"/>
                </a:cubicBezTo>
                <a:cubicBezTo>
                  <a:pt x="657508" y="304700"/>
                  <a:pt x="660469" y="315864"/>
                  <a:pt x="662730" y="327170"/>
                </a:cubicBezTo>
                <a:cubicBezTo>
                  <a:pt x="666066" y="343849"/>
                  <a:pt x="666231" y="361212"/>
                  <a:pt x="671119" y="377504"/>
                </a:cubicBezTo>
                <a:cubicBezTo>
                  <a:pt x="678154" y="400955"/>
                  <a:pt x="711211" y="446031"/>
                  <a:pt x="721453" y="461394"/>
                </a:cubicBezTo>
                <a:cubicBezTo>
                  <a:pt x="727046" y="469783"/>
                  <a:pt x="729213" y="482052"/>
                  <a:pt x="738231" y="486561"/>
                </a:cubicBezTo>
                <a:cubicBezTo>
                  <a:pt x="772604" y="503748"/>
                  <a:pt x="774851" y="502370"/>
                  <a:pt x="805343" y="528506"/>
                </a:cubicBezTo>
                <a:cubicBezTo>
                  <a:pt x="814351" y="536227"/>
                  <a:pt x="821396" y="546078"/>
                  <a:pt x="830510" y="553673"/>
                </a:cubicBezTo>
                <a:cubicBezTo>
                  <a:pt x="838255" y="560128"/>
                  <a:pt x="847473" y="564591"/>
                  <a:pt x="855677" y="570451"/>
                </a:cubicBezTo>
                <a:cubicBezTo>
                  <a:pt x="867054" y="578578"/>
                  <a:pt x="877779" y="587600"/>
                  <a:pt x="889233" y="595618"/>
                </a:cubicBezTo>
                <a:cubicBezTo>
                  <a:pt x="905753" y="607182"/>
                  <a:pt x="925308" y="614915"/>
                  <a:pt x="939567" y="629174"/>
                </a:cubicBezTo>
                <a:cubicBezTo>
                  <a:pt x="947956" y="637563"/>
                  <a:pt x="955620" y="646746"/>
                  <a:pt x="964734" y="654341"/>
                </a:cubicBezTo>
                <a:cubicBezTo>
                  <a:pt x="995346" y="679851"/>
                  <a:pt x="987980" y="661458"/>
                  <a:pt x="1015068" y="696286"/>
                </a:cubicBezTo>
                <a:cubicBezTo>
                  <a:pt x="1085308" y="786594"/>
                  <a:pt x="1016655" y="714651"/>
                  <a:pt x="1073791" y="771787"/>
                </a:cubicBezTo>
                <a:cubicBezTo>
                  <a:pt x="1091954" y="844438"/>
                  <a:pt x="1069712" y="765785"/>
                  <a:pt x="1098958" y="838899"/>
                </a:cubicBezTo>
                <a:cubicBezTo>
                  <a:pt x="1105526" y="855320"/>
                  <a:pt x="1110143" y="872455"/>
                  <a:pt x="1115736" y="889233"/>
                </a:cubicBezTo>
                <a:cubicBezTo>
                  <a:pt x="1118532" y="897622"/>
                  <a:pt x="1119220" y="907042"/>
                  <a:pt x="1124125" y="914400"/>
                </a:cubicBezTo>
                <a:cubicBezTo>
                  <a:pt x="1129718" y="922789"/>
                  <a:pt x="1136394" y="930549"/>
                  <a:pt x="1140903" y="939567"/>
                </a:cubicBezTo>
                <a:cubicBezTo>
                  <a:pt x="1144858" y="947476"/>
                  <a:pt x="1144998" y="957004"/>
                  <a:pt x="1149292" y="964734"/>
                </a:cubicBezTo>
                <a:cubicBezTo>
                  <a:pt x="1159085" y="982361"/>
                  <a:pt x="1171663" y="998290"/>
                  <a:pt x="1182848" y="1015068"/>
                </a:cubicBezTo>
                <a:cubicBezTo>
                  <a:pt x="1188441" y="1023457"/>
                  <a:pt x="1190061" y="1037047"/>
                  <a:pt x="1199626" y="1040235"/>
                </a:cubicBezTo>
                <a:cubicBezTo>
                  <a:pt x="1208015" y="1043031"/>
                  <a:pt x="1216884" y="1044669"/>
                  <a:pt x="1224793" y="1048624"/>
                </a:cubicBezTo>
                <a:cubicBezTo>
                  <a:pt x="1245940" y="1059198"/>
                  <a:pt x="1250374" y="1071957"/>
                  <a:pt x="1275127" y="1073791"/>
                </a:cubicBezTo>
                <a:cubicBezTo>
                  <a:pt x="1342113" y="1078753"/>
                  <a:pt x="1409350" y="1079384"/>
                  <a:pt x="1476462" y="1082180"/>
                </a:cubicBezTo>
                <a:cubicBezTo>
                  <a:pt x="1484851" y="1087773"/>
                  <a:pt x="1492611" y="1094449"/>
                  <a:pt x="1501629" y="1098958"/>
                </a:cubicBezTo>
                <a:cubicBezTo>
                  <a:pt x="1509538" y="1102913"/>
                  <a:pt x="1520543" y="1101094"/>
                  <a:pt x="1526796" y="1107347"/>
                </a:cubicBezTo>
                <a:cubicBezTo>
                  <a:pt x="1533049" y="1113599"/>
                  <a:pt x="1530798" y="1124836"/>
                  <a:pt x="1535185" y="1132513"/>
                </a:cubicBezTo>
                <a:cubicBezTo>
                  <a:pt x="1542122" y="1144652"/>
                  <a:pt x="1551963" y="1154884"/>
                  <a:pt x="1560352" y="1166069"/>
                </a:cubicBezTo>
                <a:cubicBezTo>
                  <a:pt x="1575118" y="1210366"/>
                  <a:pt x="1563836" y="1183878"/>
                  <a:pt x="1602297" y="1241570"/>
                </a:cubicBezTo>
                <a:lnTo>
                  <a:pt x="1635853" y="1291904"/>
                </a:lnTo>
                <a:cubicBezTo>
                  <a:pt x="1641446" y="1300293"/>
                  <a:pt x="1643066" y="1313883"/>
                  <a:pt x="1652631" y="1317071"/>
                </a:cubicBezTo>
                <a:lnTo>
                  <a:pt x="1677798" y="1325460"/>
                </a:lnTo>
                <a:cubicBezTo>
                  <a:pt x="1798568" y="1310364"/>
                  <a:pt x="1706629" y="1332017"/>
                  <a:pt x="1770077" y="1300293"/>
                </a:cubicBezTo>
                <a:cubicBezTo>
                  <a:pt x="1777986" y="1296338"/>
                  <a:pt x="1787514" y="1296198"/>
                  <a:pt x="1795244" y="1291904"/>
                </a:cubicBezTo>
                <a:cubicBezTo>
                  <a:pt x="1812871" y="1282111"/>
                  <a:pt x="1845578" y="1258348"/>
                  <a:pt x="1845578" y="1258348"/>
                </a:cubicBezTo>
                <a:cubicBezTo>
                  <a:pt x="1851171" y="1249959"/>
                  <a:pt x="1858261" y="1242394"/>
                  <a:pt x="1862356" y="1233181"/>
                </a:cubicBezTo>
                <a:cubicBezTo>
                  <a:pt x="1869539" y="1217020"/>
                  <a:pt x="1873541" y="1199625"/>
                  <a:pt x="1879134" y="1182847"/>
                </a:cubicBezTo>
                <a:cubicBezTo>
                  <a:pt x="1881930" y="1174458"/>
                  <a:pt x="1885378" y="1166259"/>
                  <a:pt x="1887523" y="1157680"/>
                </a:cubicBezTo>
                <a:cubicBezTo>
                  <a:pt x="1890319" y="1146495"/>
                  <a:pt x="1891370" y="1134721"/>
                  <a:pt x="1895912" y="1124124"/>
                </a:cubicBezTo>
                <a:cubicBezTo>
                  <a:pt x="1899884" y="1114857"/>
                  <a:pt x="1907097" y="1107347"/>
                  <a:pt x="1912690" y="1098958"/>
                </a:cubicBezTo>
                <a:cubicBezTo>
                  <a:pt x="1938915" y="994057"/>
                  <a:pt x="1905398" y="1124480"/>
                  <a:pt x="1929468" y="1040235"/>
                </a:cubicBezTo>
                <a:cubicBezTo>
                  <a:pt x="1932023" y="1031291"/>
                  <a:pt x="1940330" y="992161"/>
                  <a:pt x="1946246" y="981512"/>
                </a:cubicBezTo>
                <a:cubicBezTo>
                  <a:pt x="1956039" y="963885"/>
                  <a:pt x="1963024" y="942363"/>
                  <a:pt x="1979802" y="931178"/>
                </a:cubicBezTo>
                <a:cubicBezTo>
                  <a:pt x="1988191" y="925585"/>
                  <a:pt x="1997224" y="920855"/>
                  <a:pt x="2004969" y="914400"/>
                </a:cubicBezTo>
                <a:cubicBezTo>
                  <a:pt x="2014083" y="906805"/>
                  <a:pt x="2020482" y="896129"/>
                  <a:pt x="2030136" y="889233"/>
                </a:cubicBezTo>
                <a:cubicBezTo>
                  <a:pt x="2036769" y="884495"/>
                  <a:pt x="2076459" y="865099"/>
                  <a:pt x="2088859" y="864066"/>
                </a:cubicBezTo>
                <a:cubicBezTo>
                  <a:pt x="2147445" y="859184"/>
                  <a:pt x="2206305" y="858473"/>
                  <a:pt x="2265028" y="855677"/>
                </a:cubicBezTo>
                <a:cubicBezTo>
                  <a:pt x="2273417" y="847288"/>
                  <a:pt x="2282911" y="839875"/>
                  <a:pt x="2290194" y="830510"/>
                </a:cubicBezTo>
                <a:cubicBezTo>
                  <a:pt x="2302574" y="814593"/>
                  <a:pt x="2309491" y="794435"/>
                  <a:pt x="2323750" y="780176"/>
                </a:cubicBezTo>
                <a:cubicBezTo>
                  <a:pt x="2345465" y="758461"/>
                  <a:pt x="2369148" y="731487"/>
                  <a:pt x="2399251" y="721453"/>
                </a:cubicBezTo>
                <a:lnTo>
                  <a:pt x="2424418" y="713064"/>
                </a:lnTo>
                <a:cubicBezTo>
                  <a:pt x="2480345" y="715860"/>
                  <a:pt x="2536366" y="717158"/>
                  <a:pt x="2592198" y="721453"/>
                </a:cubicBezTo>
                <a:cubicBezTo>
                  <a:pt x="2609157" y="722758"/>
                  <a:pt x="2625928" y="726152"/>
                  <a:pt x="2642532" y="729842"/>
                </a:cubicBezTo>
                <a:cubicBezTo>
                  <a:pt x="2688241" y="740000"/>
                  <a:pt x="2649220" y="738231"/>
                  <a:pt x="2684477" y="7382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D0D91-EC3C-4AA5-9685-A5488C3C3A42}"/>
              </a:ext>
            </a:extLst>
          </p:cNvPr>
          <p:cNvSpPr txBox="1"/>
          <p:nvPr/>
        </p:nvSpPr>
        <p:spPr>
          <a:xfrm>
            <a:off x="9038384" y="580286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E1FED-0089-44C5-B092-5C660D457731}"/>
              </a:ext>
            </a:extLst>
          </p:cNvPr>
          <p:cNvSpPr txBox="1"/>
          <p:nvPr/>
        </p:nvSpPr>
        <p:spPr>
          <a:xfrm rot="16200000">
            <a:off x="7306838" y="4527633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EE11D0-6E83-4A61-B8CF-C1F676110D10}"/>
              </a:ext>
            </a:extLst>
          </p:cNvPr>
          <p:cNvSpPr/>
          <p:nvPr/>
        </p:nvSpPr>
        <p:spPr>
          <a:xfrm>
            <a:off x="9199228" y="4179255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BA1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A501C1-7AC7-49F7-B332-9EE18E5E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056" y="1293080"/>
            <a:ext cx="3088064" cy="23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ECA7-7E31-4D57-A2DC-D592D9CE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6D036-E038-4772-A0B3-CD61F681A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7" y="1729599"/>
            <a:ext cx="5565632" cy="4442601"/>
          </a:xfrm>
        </p:spPr>
        <p:txBody>
          <a:bodyPr/>
          <a:lstStyle/>
          <a:p>
            <a:r>
              <a:rPr lang="en-US" dirty="0"/>
              <a:t>Core of optimization mathematics</a:t>
            </a:r>
          </a:p>
          <a:p>
            <a:r>
              <a:rPr lang="en-US" dirty="0"/>
              <a:t>Derivatives required to perform gradient descent/backpropagation of the likelihood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B7A8A-7B0B-43C4-B073-F02D4E9F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11</a:t>
            </a:fld>
            <a:endParaRPr lang="en-IN" dirty="0"/>
          </a:p>
        </p:txBody>
      </p:sp>
      <p:grpSp>
        <p:nvGrpSpPr>
          <p:cNvPr id="13" name="Group 12" descr="Calculus (some text omitted) is the mathematical study of change. (some text omitted) it has two major branches, differential calculus and integral calculus.">
            <a:extLst>
              <a:ext uri="{FF2B5EF4-FFF2-40B4-BE49-F238E27FC236}">
                <a16:creationId xmlns:a16="http://schemas.microsoft.com/office/drawing/2014/main" id="{D4BA44CD-DF36-4F35-9586-9BB6E3A4277C}"/>
              </a:ext>
            </a:extLst>
          </p:cNvPr>
          <p:cNvGrpSpPr/>
          <p:nvPr/>
        </p:nvGrpSpPr>
        <p:grpSpPr>
          <a:xfrm>
            <a:off x="7904108" y="1479732"/>
            <a:ext cx="4067175" cy="430842"/>
            <a:chOff x="7904108" y="1479732"/>
            <a:chExt cx="4067175" cy="4308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FDB1A2-0537-463D-B59B-3938391A3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59" t="2" b="-1"/>
            <a:stretch/>
          </p:blipFill>
          <p:spPr>
            <a:xfrm>
              <a:off x="8716909" y="1548625"/>
              <a:ext cx="2884474" cy="1809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FDB840-DECA-469A-A128-F25E258AF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r="91809" b="-1"/>
            <a:stretch/>
          </p:blipFill>
          <p:spPr>
            <a:xfrm>
              <a:off x="7904108" y="1548624"/>
              <a:ext cx="641300" cy="1809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657C7B-2ABC-4D2F-B197-D5EF9BF64743}"/>
                </a:ext>
              </a:extLst>
            </p:cNvPr>
            <p:cNvSpPr txBox="1"/>
            <p:nvPr/>
          </p:nvSpPr>
          <p:spPr>
            <a:xfrm>
              <a:off x="8440150" y="1479732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[…]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5EECBF-6B27-4774-BEC2-ED973BB4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4108" y="1729599"/>
              <a:ext cx="4067175" cy="180975"/>
            </a:xfrm>
            <a:prstGeom prst="rect">
              <a:avLst/>
            </a:prstGeom>
          </p:spPr>
        </p:pic>
      </p:grpSp>
      <p:pic>
        <p:nvPicPr>
          <p:cNvPr id="12" name="Picture 11" descr="Depicts a 3 dimensional graph with an initially sub-optimal and high starting point, which travels along a red line, getting lower until it reaches a minimal, optimal point. Imagine this as a ball rolling down an uneven hill until it finds a low point and comes to a rest.">
            <a:extLst>
              <a:ext uri="{FF2B5EF4-FFF2-40B4-BE49-F238E27FC236}">
                <a16:creationId xmlns:a16="http://schemas.microsoft.com/office/drawing/2014/main" id="{3B4F6D14-541E-41D7-BDC9-89F3EC70C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80" b="94253" l="3833" r="89199">
                        <a14:foregroundMark x1="74913" y1="90038" x2="74913" y2="90038"/>
                        <a14:foregroundMark x1="65505" y1="94253" x2="65505" y2="94253"/>
                        <a14:foregroundMark x1="7666" y1="58238" x2="7666" y2="58238"/>
                        <a14:foregroundMark x1="4181" y1="48659" x2="4181" y2="48659"/>
                        <a14:foregroundMark x1="19164" y1="7280" x2="19164" y2="72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6499" y="2091548"/>
            <a:ext cx="2733675" cy="24860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260516-5765-49C3-9426-1199B47BD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000" y="4743450"/>
            <a:ext cx="23812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8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F890-CA92-4A91-A82E-5230BF26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2A6A9D-60EE-4E2F-8E04-2F071A3215C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59667" y="1492251"/>
                <a:ext cx="5336333" cy="4679950"/>
              </a:xfrm>
            </p:spPr>
            <p:txBody>
              <a:bodyPr/>
              <a:lstStyle/>
              <a:p>
                <a:r>
                  <a:rPr lang="en-US" dirty="0"/>
                  <a:t>Try to find the minimum</a:t>
                </a:r>
              </a:p>
              <a:p>
                <a:r>
                  <a:rPr lang="en-US" dirty="0"/>
                  <a:t>We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for some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2A6A9D-60EE-4E2F-8E04-2F071A321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59667" y="1492251"/>
                <a:ext cx="5336333" cy="4679950"/>
              </a:xfrm>
              <a:blipFill>
                <a:blip r:embed="rId2"/>
                <a:stretch>
                  <a:fillRect l="-2057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45583-DE03-48F3-AA63-0A27B246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12</a:t>
            </a:fld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200F27-C2DE-4855-AEAD-3F803DE5772F}"/>
              </a:ext>
            </a:extLst>
          </p:cNvPr>
          <p:cNvCxnSpPr>
            <a:cxnSpLocks/>
          </p:cNvCxnSpPr>
          <p:nvPr/>
        </p:nvCxnSpPr>
        <p:spPr>
          <a:xfrm flipV="1">
            <a:off x="8061820" y="3621732"/>
            <a:ext cx="0" cy="218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BE8BE8-1F5F-462F-AFC0-DAEA4084A0A2}"/>
              </a:ext>
            </a:extLst>
          </p:cNvPr>
          <p:cNvCxnSpPr>
            <a:cxnSpLocks/>
          </p:cNvCxnSpPr>
          <p:nvPr/>
        </p:nvCxnSpPr>
        <p:spPr>
          <a:xfrm flipV="1">
            <a:off x="8061820" y="5802869"/>
            <a:ext cx="22216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C5E1572-DF67-43F0-8848-CF8C9C811F49}"/>
              </a:ext>
            </a:extLst>
          </p:cNvPr>
          <p:cNvSpPr/>
          <p:nvPr/>
        </p:nvSpPr>
        <p:spPr>
          <a:xfrm>
            <a:off x="8237989" y="4202116"/>
            <a:ext cx="2684477" cy="1325460"/>
          </a:xfrm>
          <a:custGeom>
            <a:avLst/>
            <a:gdLst>
              <a:gd name="connsiteX0" fmla="*/ 0 w 2684477"/>
              <a:gd name="connsiteY0" fmla="*/ 0 h 1325460"/>
              <a:gd name="connsiteX1" fmla="*/ 67112 w 2684477"/>
              <a:gd name="connsiteY1" fmla="*/ 8389 h 1325460"/>
              <a:gd name="connsiteX2" fmla="*/ 117446 w 2684477"/>
              <a:gd name="connsiteY2" fmla="*/ 50334 h 1325460"/>
              <a:gd name="connsiteX3" fmla="*/ 134224 w 2684477"/>
              <a:gd name="connsiteY3" fmla="*/ 100668 h 1325460"/>
              <a:gd name="connsiteX4" fmla="*/ 151002 w 2684477"/>
              <a:gd name="connsiteY4" fmla="*/ 125835 h 1325460"/>
              <a:gd name="connsiteX5" fmla="*/ 192947 w 2684477"/>
              <a:gd name="connsiteY5" fmla="*/ 201335 h 1325460"/>
              <a:gd name="connsiteX6" fmla="*/ 293615 w 2684477"/>
              <a:gd name="connsiteY6" fmla="*/ 251669 h 1325460"/>
              <a:gd name="connsiteX7" fmla="*/ 318782 w 2684477"/>
              <a:gd name="connsiteY7" fmla="*/ 260058 h 1325460"/>
              <a:gd name="connsiteX8" fmla="*/ 436228 w 2684477"/>
              <a:gd name="connsiteY8" fmla="*/ 243280 h 1325460"/>
              <a:gd name="connsiteX9" fmla="*/ 461394 w 2684477"/>
              <a:gd name="connsiteY9" fmla="*/ 226502 h 1325460"/>
              <a:gd name="connsiteX10" fmla="*/ 511728 w 2684477"/>
              <a:gd name="connsiteY10" fmla="*/ 209724 h 1325460"/>
              <a:gd name="connsiteX11" fmla="*/ 620785 w 2684477"/>
              <a:gd name="connsiteY11" fmla="*/ 218113 h 1325460"/>
              <a:gd name="connsiteX12" fmla="*/ 629174 w 2684477"/>
              <a:gd name="connsiteY12" fmla="*/ 243280 h 1325460"/>
              <a:gd name="connsiteX13" fmla="*/ 654341 w 2684477"/>
              <a:gd name="connsiteY13" fmla="*/ 293614 h 1325460"/>
              <a:gd name="connsiteX14" fmla="*/ 662730 w 2684477"/>
              <a:gd name="connsiteY14" fmla="*/ 327170 h 1325460"/>
              <a:gd name="connsiteX15" fmla="*/ 671119 w 2684477"/>
              <a:gd name="connsiteY15" fmla="*/ 377504 h 1325460"/>
              <a:gd name="connsiteX16" fmla="*/ 721453 w 2684477"/>
              <a:gd name="connsiteY16" fmla="*/ 461394 h 1325460"/>
              <a:gd name="connsiteX17" fmla="*/ 738231 w 2684477"/>
              <a:gd name="connsiteY17" fmla="*/ 486561 h 1325460"/>
              <a:gd name="connsiteX18" fmla="*/ 805343 w 2684477"/>
              <a:gd name="connsiteY18" fmla="*/ 528506 h 1325460"/>
              <a:gd name="connsiteX19" fmla="*/ 830510 w 2684477"/>
              <a:gd name="connsiteY19" fmla="*/ 553673 h 1325460"/>
              <a:gd name="connsiteX20" fmla="*/ 855677 w 2684477"/>
              <a:gd name="connsiteY20" fmla="*/ 570451 h 1325460"/>
              <a:gd name="connsiteX21" fmla="*/ 889233 w 2684477"/>
              <a:gd name="connsiteY21" fmla="*/ 595618 h 1325460"/>
              <a:gd name="connsiteX22" fmla="*/ 939567 w 2684477"/>
              <a:gd name="connsiteY22" fmla="*/ 629174 h 1325460"/>
              <a:gd name="connsiteX23" fmla="*/ 964734 w 2684477"/>
              <a:gd name="connsiteY23" fmla="*/ 654341 h 1325460"/>
              <a:gd name="connsiteX24" fmla="*/ 1015068 w 2684477"/>
              <a:gd name="connsiteY24" fmla="*/ 696286 h 1325460"/>
              <a:gd name="connsiteX25" fmla="*/ 1073791 w 2684477"/>
              <a:gd name="connsiteY25" fmla="*/ 771787 h 1325460"/>
              <a:gd name="connsiteX26" fmla="*/ 1098958 w 2684477"/>
              <a:gd name="connsiteY26" fmla="*/ 838899 h 1325460"/>
              <a:gd name="connsiteX27" fmla="*/ 1115736 w 2684477"/>
              <a:gd name="connsiteY27" fmla="*/ 889233 h 1325460"/>
              <a:gd name="connsiteX28" fmla="*/ 1124125 w 2684477"/>
              <a:gd name="connsiteY28" fmla="*/ 914400 h 1325460"/>
              <a:gd name="connsiteX29" fmla="*/ 1140903 w 2684477"/>
              <a:gd name="connsiteY29" fmla="*/ 939567 h 1325460"/>
              <a:gd name="connsiteX30" fmla="*/ 1149292 w 2684477"/>
              <a:gd name="connsiteY30" fmla="*/ 964734 h 1325460"/>
              <a:gd name="connsiteX31" fmla="*/ 1182848 w 2684477"/>
              <a:gd name="connsiteY31" fmla="*/ 1015068 h 1325460"/>
              <a:gd name="connsiteX32" fmla="*/ 1199626 w 2684477"/>
              <a:gd name="connsiteY32" fmla="*/ 1040235 h 1325460"/>
              <a:gd name="connsiteX33" fmla="*/ 1224793 w 2684477"/>
              <a:gd name="connsiteY33" fmla="*/ 1048624 h 1325460"/>
              <a:gd name="connsiteX34" fmla="*/ 1275127 w 2684477"/>
              <a:gd name="connsiteY34" fmla="*/ 1073791 h 1325460"/>
              <a:gd name="connsiteX35" fmla="*/ 1476462 w 2684477"/>
              <a:gd name="connsiteY35" fmla="*/ 1082180 h 1325460"/>
              <a:gd name="connsiteX36" fmla="*/ 1501629 w 2684477"/>
              <a:gd name="connsiteY36" fmla="*/ 1098958 h 1325460"/>
              <a:gd name="connsiteX37" fmla="*/ 1526796 w 2684477"/>
              <a:gd name="connsiteY37" fmla="*/ 1107347 h 1325460"/>
              <a:gd name="connsiteX38" fmla="*/ 1535185 w 2684477"/>
              <a:gd name="connsiteY38" fmla="*/ 1132513 h 1325460"/>
              <a:gd name="connsiteX39" fmla="*/ 1560352 w 2684477"/>
              <a:gd name="connsiteY39" fmla="*/ 1166069 h 1325460"/>
              <a:gd name="connsiteX40" fmla="*/ 1602297 w 2684477"/>
              <a:gd name="connsiteY40" fmla="*/ 1241570 h 1325460"/>
              <a:gd name="connsiteX41" fmla="*/ 1635853 w 2684477"/>
              <a:gd name="connsiteY41" fmla="*/ 1291904 h 1325460"/>
              <a:gd name="connsiteX42" fmla="*/ 1652631 w 2684477"/>
              <a:gd name="connsiteY42" fmla="*/ 1317071 h 1325460"/>
              <a:gd name="connsiteX43" fmla="*/ 1677798 w 2684477"/>
              <a:gd name="connsiteY43" fmla="*/ 1325460 h 1325460"/>
              <a:gd name="connsiteX44" fmla="*/ 1770077 w 2684477"/>
              <a:gd name="connsiteY44" fmla="*/ 1300293 h 1325460"/>
              <a:gd name="connsiteX45" fmla="*/ 1795244 w 2684477"/>
              <a:gd name="connsiteY45" fmla="*/ 1291904 h 1325460"/>
              <a:gd name="connsiteX46" fmla="*/ 1845578 w 2684477"/>
              <a:gd name="connsiteY46" fmla="*/ 1258348 h 1325460"/>
              <a:gd name="connsiteX47" fmla="*/ 1862356 w 2684477"/>
              <a:gd name="connsiteY47" fmla="*/ 1233181 h 1325460"/>
              <a:gd name="connsiteX48" fmla="*/ 1879134 w 2684477"/>
              <a:gd name="connsiteY48" fmla="*/ 1182847 h 1325460"/>
              <a:gd name="connsiteX49" fmla="*/ 1887523 w 2684477"/>
              <a:gd name="connsiteY49" fmla="*/ 1157680 h 1325460"/>
              <a:gd name="connsiteX50" fmla="*/ 1895912 w 2684477"/>
              <a:gd name="connsiteY50" fmla="*/ 1124124 h 1325460"/>
              <a:gd name="connsiteX51" fmla="*/ 1912690 w 2684477"/>
              <a:gd name="connsiteY51" fmla="*/ 1098958 h 1325460"/>
              <a:gd name="connsiteX52" fmla="*/ 1929468 w 2684477"/>
              <a:gd name="connsiteY52" fmla="*/ 1040235 h 1325460"/>
              <a:gd name="connsiteX53" fmla="*/ 1946246 w 2684477"/>
              <a:gd name="connsiteY53" fmla="*/ 981512 h 1325460"/>
              <a:gd name="connsiteX54" fmla="*/ 1979802 w 2684477"/>
              <a:gd name="connsiteY54" fmla="*/ 931178 h 1325460"/>
              <a:gd name="connsiteX55" fmla="*/ 2004969 w 2684477"/>
              <a:gd name="connsiteY55" fmla="*/ 914400 h 1325460"/>
              <a:gd name="connsiteX56" fmla="*/ 2030136 w 2684477"/>
              <a:gd name="connsiteY56" fmla="*/ 889233 h 1325460"/>
              <a:gd name="connsiteX57" fmla="*/ 2088859 w 2684477"/>
              <a:gd name="connsiteY57" fmla="*/ 864066 h 1325460"/>
              <a:gd name="connsiteX58" fmla="*/ 2265028 w 2684477"/>
              <a:gd name="connsiteY58" fmla="*/ 855677 h 1325460"/>
              <a:gd name="connsiteX59" fmla="*/ 2290194 w 2684477"/>
              <a:gd name="connsiteY59" fmla="*/ 830510 h 1325460"/>
              <a:gd name="connsiteX60" fmla="*/ 2323750 w 2684477"/>
              <a:gd name="connsiteY60" fmla="*/ 780176 h 1325460"/>
              <a:gd name="connsiteX61" fmla="*/ 2399251 w 2684477"/>
              <a:gd name="connsiteY61" fmla="*/ 721453 h 1325460"/>
              <a:gd name="connsiteX62" fmla="*/ 2424418 w 2684477"/>
              <a:gd name="connsiteY62" fmla="*/ 713064 h 1325460"/>
              <a:gd name="connsiteX63" fmla="*/ 2592198 w 2684477"/>
              <a:gd name="connsiteY63" fmla="*/ 721453 h 1325460"/>
              <a:gd name="connsiteX64" fmla="*/ 2642532 w 2684477"/>
              <a:gd name="connsiteY64" fmla="*/ 729842 h 1325460"/>
              <a:gd name="connsiteX65" fmla="*/ 2684477 w 2684477"/>
              <a:gd name="connsiteY65" fmla="*/ 738231 h 132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684477" h="1325460">
                <a:moveTo>
                  <a:pt x="0" y="0"/>
                </a:moveTo>
                <a:cubicBezTo>
                  <a:pt x="22371" y="2796"/>
                  <a:pt x="45362" y="2457"/>
                  <a:pt x="67112" y="8389"/>
                </a:cubicBezTo>
                <a:cubicBezTo>
                  <a:pt x="83171" y="12769"/>
                  <a:pt x="107482" y="40370"/>
                  <a:pt x="117446" y="50334"/>
                </a:cubicBezTo>
                <a:cubicBezTo>
                  <a:pt x="123039" y="67112"/>
                  <a:pt x="124414" y="85953"/>
                  <a:pt x="134224" y="100668"/>
                </a:cubicBezTo>
                <a:cubicBezTo>
                  <a:pt x="139817" y="109057"/>
                  <a:pt x="146493" y="116817"/>
                  <a:pt x="151002" y="125835"/>
                </a:cubicBezTo>
                <a:cubicBezTo>
                  <a:pt x="166300" y="156432"/>
                  <a:pt x="153271" y="174884"/>
                  <a:pt x="192947" y="201335"/>
                </a:cubicBezTo>
                <a:cubicBezTo>
                  <a:pt x="257996" y="244701"/>
                  <a:pt x="224151" y="228514"/>
                  <a:pt x="293615" y="251669"/>
                </a:cubicBezTo>
                <a:lnTo>
                  <a:pt x="318782" y="260058"/>
                </a:lnTo>
                <a:cubicBezTo>
                  <a:pt x="333575" y="258579"/>
                  <a:pt x="408463" y="255179"/>
                  <a:pt x="436228" y="243280"/>
                </a:cubicBezTo>
                <a:cubicBezTo>
                  <a:pt x="445495" y="239308"/>
                  <a:pt x="452181" y="230597"/>
                  <a:pt x="461394" y="226502"/>
                </a:cubicBezTo>
                <a:cubicBezTo>
                  <a:pt x="477555" y="219319"/>
                  <a:pt x="511728" y="209724"/>
                  <a:pt x="511728" y="209724"/>
                </a:cubicBezTo>
                <a:cubicBezTo>
                  <a:pt x="548080" y="212520"/>
                  <a:pt x="585728" y="208097"/>
                  <a:pt x="620785" y="218113"/>
                </a:cubicBezTo>
                <a:cubicBezTo>
                  <a:pt x="629288" y="220542"/>
                  <a:pt x="625219" y="235371"/>
                  <a:pt x="629174" y="243280"/>
                </a:cubicBezTo>
                <a:cubicBezTo>
                  <a:pt x="653685" y="292301"/>
                  <a:pt x="640284" y="244413"/>
                  <a:pt x="654341" y="293614"/>
                </a:cubicBezTo>
                <a:cubicBezTo>
                  <a:pt x="657508" y="304700"/>
                  <a:pt x="660469" y="315864"/>
                  <a:pt x="662730" y="327170"/>
                </a:cubicBezTo>
                <a:cubicBezTo>
                  <a:pt x="666066" y="343849"/>
                  <a:pt x="666231" y="361212"/>
                  <a:pt x="671119" y="377504"/>
                </a:cubicBezTo>
                <a:cubicBezTo>
                  <a:pt x="678154" y="400955"/>
                  <a:pt x="711211" y="446031"/>
                  <a:pt x="721453" y="461394"/>
                </a:cubicBezTo>
                <a:cubicBezTo>
                  <a:pt x="727046" y="469783"/>
                  <a:pt x="729213" y="482052"/>
                  <a:pt x="738231" y="486561"/>
                </a:cubicBezTo>
                <a:cubicBezTo>
                  <a:pt x="772604" y="503748"/>
                  <a:pt x="774851" y="502370"/>
                  <a:pt x="805343" y="528506"/>
                </a:cubicBezTo>
                <a:cubicBezTo>
                  <a:pt x="814351" y="536227"/>
                  <a:pt x="821396" y="546078"/>
                  <a:pt x="830510" y="553673"/>
                </a:cubicBezTo>
                <a:cubicBezTo>
                  <a:pt x="838255" y="560128"/>
                  <a:pt x="847473" y="564591"/>
                  <a:pt x="855677" y="570451"/>
                </a:cubicBezTo>
                <a:cubicBezTo>
                  <a:pt x="867054" y="578578"/>
                  <a:pt x="877779" y="587600"/>
                  <a:pt x="889233" y="595618"/>
                </a:cubicBezTo>
                <a:cubicBezTo>
                  <a:pt x="905753" y="607182"/>
                  <a:pt x="925308" y="614915"/>
                  <a:pt x="939567" y="629174"/>
                </a:cubicBezTo>
                <a:cubicBezTo>
                  <a:pt x="947956" y="637563"/>
                  <a:pt x="955620" y="646746"/>
                  <a:pt x="964734" y="654341"/>
                </a:cubicBezTo>
                <a:cubicBezTo>
                  <a:pt x="995346" y="679851"/>
                  <a:pt x="987980" y="661458"/>
                  <a:pt x="1015068" y="696286"/>
                </a:cubicBezTo>
                <a:cubicBezTo>
                  <a:pt x="1085308" y="786594"/>
                  <a:pt x="1016655" y="714651"/>
                  <a:pt x="1073791" y="771787"/>
                </a:cubicBezTo>
                <a:cubicBezTo>
                  <a:pt x="1091954" y="844438"/>
                  <a:pt x="1069712" y="765785"/>
                  <a:pt x="1098958" y="838899"/>
                </a:cubicBezTo>
                <a:cubicBezTo>
                  <a:pt x="1105526" y="855320"/>
                  <a:pt x="1110143" y="872455"/>
                  <a:pt x="1115736" y="889233"/>
                </a:cubicBezTo>
                <a:cubicBezTo>
                  <a:pt x="1118532" y="897622"/>
                  <a:pt x="1119220" y="907042"/>
                  <a:pt x="1124125" y="914400"/>
                </a:cubicBezTo>
                <a:cubicBezTo>
                  <a:pt x="1129718" y="922789"/>
                  <a:pt x="1136394" y="930549"/>
                  <a:pt x="1140903" y="939567"/>
                </a:cubicBezTo>
                <a:cubicBezTo>
                  <a:pt x="1144858" y="947476"/>
                  <a:pt x="1144998" y="957004"/>
                  <a:pt x="1149292" y="964734"/>
                </a:cubicBezTo>
                <a:cubicBezTo>
                  <a:pt x="1159085" y="982361"/>
                  <a:pt x="1171663" y="998290"/>
                  <a:pt x="1182848" y="1015068"/>
                </a:cubicBezTo>
                <a:cubicBezTo>
                  <a:pt x="1188441" y="1023457"/>
                  <a:pt x="1190061" y="1037047"/>
                  <a:pt x="1199626" y="1040235"/>
                </a:cubicBezTo>
                <a:cubicBezTo>
                  <a:pt x="1208015" y="1043031"/>
                  <a:pt x="1216884" y="1044669"/>
                  <a:pt x="1224793" y="1048624"/>
                </a:cubicBezTo>
                <a:cubicBezTo>
                  <a:pt x="1245940" y="1059198"/>
                  <a:pt x="1250374" y="1071957"/>
                  <a:pt x="1275127" y="1073791"/>
                </a:cubicBezTo>
                <a:cubicBezTo>
                  <a:pt x="1342113" y="1078753"/>
                  <a:pt x="1409350" y="1079384"/>
                  <a:pt x="1476462" y="1082180"/>
                </a:cubicBezTo>
                <a:cubicBezTo>
                  <a:pt x="1484851" y="1087773"/>
                  <a:pt x="1492611" y="1094449"/>
                  <a:pt x="1501629" y="1098958"/>
                </a:cubicBezTo>
                <a:cubicBezTo>
                  <a:pt x="1509538" y="1102913"/>
                  <a:pt x="1520543" y="1101094"/>
                  <a:pt x="1526796" y="1107347"/>
                </a:cubicBezTo>
                <a:cubicBezTo>
                  <a:pt x="1533049" y="1113599"/>
                  <a:pt x="1530798" y="1124836"/>
                  <a:pt x="1535185" y="1132513"/>
                </a:cubicBezTo>
                <a:cubicBezTo>
                  <a:pt x="1542122" y="1144652"/>
                  <a:pt x="1551963" y="1154884"/>
                  <a:pt x="1560352" y="1166069"/>
                </a:cubicBezTo>
                <a:cubicBezTo>
                  <a:pt x="1575118" y="1210366"/>
                  <a:pt x="1563836" y="1183878"/>
                  <a:pt x="1602297" y="1241570"/>
                </a:cubicBezTo>
                <a:lnTo>
                  <a:pt x="1635853" y="1291904"/>
                </a:lnTo>
                <a:cubicBezTo>
                  <a:pt x="1641446" y="1300293"/>
                  <a:pt x="1643066" y="1313883"/>
                  <a:pt x="1652631" y="1317071"/>
                </a:cubicBezTo>
                <a:lnTo>
                  <a:pt x="1677798" y="1325460"/>
                </a:lnTo>
                <a:cubicBezTo>
                  <a:pt x="1798568" y="1310364"/>
                  <a:pt x="1706629" y="1332017"/>
                  <a:pt x="1770077" y="1300293"/>
                </a:cubicBezTo>
                <a:cubicBezTo>
                  <a:pt x="1777986" y="1296338"/>
                  <a:pt x="1787514" y="1296198"/>
                  <a:pt x="1795244" y="1291904"/>
                </a:cubicBezTo>
                <a:cubicBezTo>
                  <a:pt x="1812871" y="1282111"/>
                  <a:pt x="1845578" y="1258348"/>
                  <a:pt x="1845578" y="1258348"/>
                </a:cubicBezTo>
                <a:cubicBezTo>
                  <a:pt x="1851171" y="1249959"/>
                  <a:pt x="1858261" y="1242394"/>
                  <a:pt x="1862356" y="1233181"/>
                </a:cubicBezTo>
                <a:cubicBezTo>
                  <a:pt x="1869539" y="1217020"/>
                  <a:pt x="1873541" y="1199625"/>
                  <a:pt x="1879134" y="1182847"/>
                </a:cubicBezTo>
                <a:cubicBezTo>
                  <a:pt x="1881930" y="1174458"/>
                  <a:pt x="1885378" y="1166259"/>
                  <a:pt x="1887523" y="1157680"/>
                </a:cubicBezTo>
                <a:cubicBezTo>
                  <a:pt x="1890319" y="1146495"/>
                  <a:pt x="1891370" y="1134721"/>
                  <a:pt x="1895912" y="1124124"/>
                </a:cubicBezTo>
                <a:cubicBezTo>
                  <a:pt x="1899884" y="1114857"/>
                  <a:pt x="1907097" y="1107347"/>
                  <a:pt x="1912690" y="1098958"/>
                </a:cubicBezTo>
                <a:cubicBezTo>
                  <a:pt x="1938915" y="994057"/>
                  <a:pt x="1905398" y="1124480"/>
                  <a:pt x="1929468" y="1040235"/>
                </a:cubicBezTo>
                <a:cubicBezTo>
                  <a:pt x="1932023" y="1031291"/>
                  <a:pt x="1940330" y="992161"/>
                  <a:pt x="1946246" y="981512"/>
                </a:cubicBezTo>
                <a:cubicBezTo>
                  <a:pt x="1956039" y="963885"/>
                  <a:pt x="1963024" y="942363"/>
                  <a:pt x="1979802" y="931178"/>
                </a:cubicBezTo>
                <a:cubicBezTo>
                  <a:pt x="1988191" y="925585"/>
                  <a:pt x="1997224" y="920855"/>
                  <a:pt x="2004969" y="914400"/>
                </a:cubicBezTo>
                <a:cubicBezTo>
                  <a:pt x="2014083" y="906805"/>
                  <a:pt x="2020482" y="896129"/>
                  <a:pt x="2030136" y="889233"/>
                </a:cubicBezTo>
                <a:cubicBezTo>
                  <a:pt x="2036769" y="884495"/>
                  <a:pt x="2076459" y="865099"/>
                  <a:pt x="2088859" y="864066"/>
                </a:cubicBezTo>
                <a:cubicBezTo>
                  <a:pt x="2147445" y="859184"/>
                  <a:pt x="2206305" y="858473"/>
                  <a:pt x="2265028" y="855677"/>
                </a:cubicBezTo>
                <a:cubicBezTo>
                  <a:pt x="2273417" y="847288"/>
                  <a:pt x="2282911" y="839875"/>
                  <a:pt x="2290194" y="830510"/>
                </a:cubicBezTo>
                <a:cubicBezTo>
                  <a:pt x="2302574" y="814593"/>
                  <a:pt x="2309491" y="794435"/>
                  <a:pt x="2323750" y="780176"/>
                </a:cubicBezTo>
                <a:cubicBezTo>
                  <a:pt x="2345465" y="758461"/>
                  <a:pt x="2369148" y="731487"/>
                  <a:pt x="2399251" y="721453"/>
                </a:cubicBezTo>
                <a:lnTo>
                  <a:pt x="2424418" y="713064"/>
                </a:lnTo>
                <a:cubicBezTo>
                  <a:pt x="2480345" y="715860"/>
                  <a:pt x="2536366" y="717158"/>
                  <a:pt x="2592198" y="721453"/>
                </a:cubicBezTo>
                <a:cubicBezTo>
                  <a:pt x="2609157" y="722758"/>
                  <a:pt x="2625928" y="726152"/>
                  <a:pt x="2642532" y="729842"/>
                </a:cubicBezTo>
                <a:cubicBezTo>
                  <a:pt x="2688241" y="740000"/>
                  <a:pt x="2649220" y="738231"/>
                  <a:pt x="2684477" y="7382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C85DE-5338-408E-9897-70D52C2912E7}"/>
              </a:ext>
            </a:extLst>
          </p:cNvPr>
          <p:cNvSpPr txBox="1"/>
          <p:nvPr/>
        </p:nvSpPr>
        <p:spPr>
          <a:xfrm>
            <a:off x="9038384" y="580286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81B6A-1199-4C20-BBCB-4486E81F4C93}"/>
              </a:ext>
            </a:extLst>
          </p:cNvPr>
          <p:cNvSpPr txBox="1"/>
          <p:nvPr/>
        </p:nvSpPr>
        <p:spPr>
          <a:xfrm rot="16200000">
            <a:off x="7758375" y="452763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327FAB-7F78-4F40-84E9-CDAFEC11F642}"/>
              </a:ext>
            </a:extLst>
          </p:cNvPr>
          <p:cNvSpPr/>
          <p:nvPr/>
        </p:nvSpPr>
        <p:spPr>
          <a:xfrm>
            <a:off x="8814994" y="4387652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BA1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025CF6-01DA-4F3B-83F5-361D1029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6695-EA53-4BC7-B847-F42AE6B0F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Supervised </a:t>
            </a:r>
          </a:p>
          <a:p>
            <a:pPr lvl="1"/>
            <a:r>
              <a:rPr lang="en-US" dirty="0"/>
              <a:t>Regression 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Unsupervised 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Dimensionality Reduction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Reinforcement Learning</a:t>
            </a:r>
          </a:p>
          <a:p>
            <a:pPr lvl="1"/>
            <a:r>
              <a:rPr lang="en-US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36509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73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0269-5DC0-4D81-8815-93B4963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8" y="3078134"/>
            <a:ext cx="2289858" cy="701731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9131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9CCC-59EE-4962-B8B7-70969E27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8CB8F-A2AF-4DE6-B24A-CD4C48DCD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 for today’s session: </a:t>
            </a:r>
            <a:r>
              <a:rPr lang="en-US" u="sng" dirty="0"/>
              <a:t>Introduce </a:t>
            </a:r>
            <a:r>
              <a:rPr lang="en-US" b="1" u="sng" dirty="0"/>
              <a:t>core mathematical foundation </a:t>
            </a:r>
            <a:r>
              <a:rPr lang="en-US" u="sng" dirty="0"/>
              <a:t>for ML</a:t>
            </a:r>
          </a:p>
          <a:p>
            <a:r>
              <a:rPr lang="en-US" dirty="0"/>
              <a:t>Goal for introductory sessions: Interpretation of ML results, strengths and weaknesses of common models, intuitions on why ML models work and how they work from mathematical perspective</a:t>
            </a:r>
          </a:p>
          <a:p>
            <a:r>
              <a:rPr lang="en-US" dirty="0"/>
              <a:t>Goal for core sessions: Implement ML models from math foundation, focus on numeric optimization, model selection, and result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A0CD7-AFA9-4E71-A2E1-8D7E6701C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11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4BFA-B58F-45FB-BB98-BB970E86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3F5A8-97C3-45EC-9968-5806298AE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086E46-B77A-4530-9056-352F95A9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12" y="1733696"/>
            <a:ext cx="7396774" cy="43567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6DE793-0ABC-40C4-A312-A6694EBADE8F}"/>
              </a:ext>
            </a:extLst>
          </p:cNvPr>
          <p:cNvSpPr/>
          <p:nvPr/>
        </p:nvSpPr>
        <p:spPr>
          <a:xfrm>
            <a:off x="2978092" y="3733101"/>
            <a:ext cx="2709644" cy="12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6DC5E-A542-411B-9253-9176EF4C180B}"/>
              </a:ext>
            </a:extLst>
          </p:cNvPr>
          <p:cNvSpPr/>
          <p:nvPr/>
        </p:nvSpPr>
        <p:spPr>
          <a:xfrm>
            <a:off x="6343476" y="3723342"/>
            <a:ext cx="3261918" cy="12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6AED6F-68BB-4409-9F7D-BE73889A58A7}"/>
              </a:ext>
            </a:extLst>
          </p:cNvPr>
          <p:cNvSpPr/>
          <p:nvPr/>
        </p:nvSpPr>
        <p:spPr>
          <a:xfrm>
            <a:off x="2794931" y="5910073"/>
            <a:ext cx="2968305" cy="12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1B7D6-5042-43BF-B6F9-F3E6B4A38458}"/>
              </a:ext>
            </a:extLst>
          </p:cNvPr>
          <p:cNvSpPr txBox="1"/>
          <p:nvPr/>
        </p:nvSpPr>
        <p:spPr>
          <a:xfrm>
            <a:off x="2794931" y="57826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5B523-842C-4EC9-B0DA-26B93585D166}"/>
              </a:ext>
            </a:extLst>
          </p:cNvPr>
          <p:cNvSpPr txBox="1"/>
          <p:nvPr/>
        </p:nvSpPr>
        <p:spPr>
          <a:xfrm>
            <a:off x="3492615" y="57826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71265-C781-441D-A914-76FFE9360F62}"/>
              </a:ext>
            </a:extLst>
          </p:cNvPr>
          <p:cNvSpPr txBox="1"/>
          <p:nvPr/>
        </p:nvSpPr>
        <p:spPr>
          <a:xfrm>
            <a:off x="4165730" y="57826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2058-193C-43F7-8956-33A35A53C763}"/>
              </a:ext>
            </a:extLst>
          </p:cNvPr>
          <p:cNvSpPr txBox="1"/>
          <p:nvPr/>
        </p:nvSpPr>
        <p:spPr>
          <a:xfrm>
            <a:off x="4826464" y="57826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ECB99-3BF2-43E4-AB20-D975AC24C55D}"/>
              </a:ext>
            </a:extLst>
          </p:cNvPr>
          <p:cNvSpPr txBox="1"/>
          <p:nvPr/>
        </p:nvSpPr>
        <p:spPr>
          <a:xfrm>
            <a:off x="5487796" y="57826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B6389-A700-4814-B680-0415929E4D9F}"/>
              </a:ext>
            </a:extLst>
          </p:cNvPr>
          <p:cNvSpPr txBox="1"/>
          <p:nvPr/>
        </p:nvSpPr>
        <p:spPr>
          <a:xfrm>
            <a:off x="2925159" y="3604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2EDB9-677C-40A0-8621-ADC452FA9541}"/>
              </a:ext>
            </a:extLst>
          </p:cNvPr>
          <p:cNvSpPr txBox="1"/>
          <p:nvPr/>
        </p:nvSpPr>
        <p:spPr>
          <a:xfrm>
            <a:off x="3769849" y="3604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3FBA5-3E30-4714-AAD0-CD9F7D19DCA7}"/>
              </a:ext>
            </a:extLst>
          </p:cNvPr>
          <p:cNvSpPr txBox="1"/>
          <p:nvPr/>
        </p:nvSpPr>
        <p:spPr>
          <a:xfrm>
            <a:off x="4590773" y="3604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3AD2F-7C4D-4459-BB33-C0DA3B31B386}"/>
              </a:ext>
            </a:extLst>
          </p:cNvPr>
          <p:cNvSpPr txBox="1"/>
          <p:nvPr/>
        </p:nvSpPr>
        <p:spPr>
          <a:xfrm>
            <a:off x="5456840" y="3604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2941F5-1055-4F04-BC43-090D33125FDB}"/>
              </a:ext>
            </a:extLst>
          </p:cNvPr>
          <p:cNvSpPr txBox="1"/>
          <p:nvPr/>
        </p:nvSpPr>
        <p:spPr>
          <a:xfrm>
            <a:off x="6343476" y="36043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562A5-3998-440B-8178-4B7469E19DC6}"/>
              </a:ext>
            </a:extLst>
          </p:cNvPr>
          <p:cNvSpPr txBox="1"/>
          <p:nvPr/>
        </p:nvSpPr>
        <p:spPr>
          <a:xfrm>
            <a:off x="6842208" y="3604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3C0033-8AF9-4C68-BD63-4AF3E15C7322}"/>
              </a:ext>
            </a:extLst>
          </p:cNvPr>
          <p:cNvSpPr txBox="1"/>
          <p:nvPr/>
        </p:nvSpPr>
        <p:spPr>
          <a:xfrm>
            <a:off x="7349329" y="36042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FDCB38-CB4F-4CA3-8008-0417C9F1EF76}"/>
              </a:ext>
            </a:extLst>
          </p:cNvPr>
          <p:cNvSpPr txBox="1"/>
          <p:nvPr/>
        </p:nvSpPr>
        <p:spPr>
          <a:xfrm>
            <a:off x="7854893" y="36042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CFDA87-D4E9-4B56-88FA-A98571A3040D}"/>
              </a:ext>
            </a:extLst>
          </p:cNvPr>
          <p:cNvSpPr txBox="1"/>
          <p:nvPr/>
        </p:nvSpPr>
        <p:spPr>
          <a:xfrm>
            <a:off x="8338095" y="36042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021EEF-1FBD-4F91-8DA9-967CA5C7C1EE}"/>
              </a:ext>
            </a:extLst>
          </p:cNvPr>
          <p:cNvSpPr txBox="1"/>
          <p:nvPr/>
        </p:nvSpPr>
        <p:spPr>
          <a:xfrm>
            <a:off x="8852786" y="36042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E65F6-260B-4C8E-8994-0D6447DD0799}"/>
              </a:ext>
            </a:extLst>
          </p:cNvPr>
          <p:cNvSpPr txBox="1"/>
          <p:nvPr/>
        </p:nvSpPr>
        <p:spPr>
          <a:xfrm>
            <a:off x="9351378" y="36042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9CC76B-74F8-406A-9343-12AB7F483235}"/>
              </a:ext>
            </a:extLst>
          </p:cNvPr>
          <p:cNvSpPr txBox="1"/>
          <p:nvPr/>
        </p:nvSpPr>
        <p:spPr>
          <a:xfrm>
            <a:off x="8559441" y="52179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A4FC91-057C-4589-9A2B-A1D7EE3DA081}"/>
              </a:ext>
            </a:extLst>
          </p:cNvPr>
          <p:cNvSpPr txBox="1"/>
          <p:nvPr/>
        </p:nvSpPr>
        <p:spPr>
          <a:xfrm>
            <a:off x="6765515" y="43447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BC78F-F6B6-4A4E-AA2F-B7D6598E0EC5}"/>
              </a:ext>
            </a:extLst>
          </p:cNvPr>
          <p:cNvSpPr txBox="1"/>
          <p:nvPr/>
        </p:nvSpPr>
        <p:spPr>
          <a:xfrm>
            <a:off x="6190663" y="199503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20A13D-3D18-4B72-B818-DBD82A8DF3D0}"/>
              </a:ext>
            </a:extLst>
          </p:cNvPr>
          <p:cNvSpPr txBox="1"/>
          <p:nvPr/>
        </p:nvSpPr>
        <p:spPr>
          <a:xfrm>
            <a:off x="2771271" y="267042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DD819-889E-4DF3-82D9-F65EE9D24D47}"/>
              </a:ext>
            </a:extLst>
          </p:cNvPr>
          <p:cNvSpPr txBox="1"/>
          <p:nvPr/>
        </p:nvSpPr>
        <p:spPr>
          <a:xfrm>
            <a:off x="2641043" y="47449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298348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2170-8992-4D6C-9441-C4BEB682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8" y="3078134"/>
            <a:ext cx="7955255" cy="701731"/>
          </a:xfrm>
        </p:spPr>
        <p:txBody>
          <a:bodyPr/>
          <a:lstStyle/>
          <a:p>
            <a:r>
              <a:rPr lang="en-US" dirty="0"/>
              <a:t>Mathematics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4155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1B9187-3300-4407-A4C6-4E61ECDA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Required</a:t>
            </a:r>
          </a:p>
        </p:txBody>
      </p:sp>
      <p:grpSp>
        <p:nvGrpSpPr>
          <p:cNvPr id="13" name="Group 12" descr="Diagram depicting dependency of Machine Learning on 4 branches of mathematics. These 4 are Linear Algebra, the study of linear equations. ">
            <a:extLst>
              <a:ext uri="{FF2B5EF4-FFF2-40B4-BE49-F238E27FC236}">
                <a16:creationId xmlns:a16="http://schemas.microsoft.com/office/drawing/2014/main" id="{7462ECC1-67AB-48ED-BA81-1A7F8106851D}"/>
              </a:ext>
            </a:extLst>
          </p:cNvPr>
          <p:cNvGrpSpPr/>
          <p:nvPr/>
        </p:nvGrpSpPr>
        <p:grpSpPr>
          <a:xfrm>
            <a:off x="3996642" y="1982392"/>
            <a:ext cx="4198716" cy="3590958"/>
            <a:chOff x="4045729" y="1633521"/>
            <a:chExt cx="4198716" cy="35909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932FA3-2818-4596-B2D6-73DD7B2C4890}"/>
                </a:ext>
              </a:extLst>
            </p:cNvPr>
            <p:cNvSpPr/>
            <p:nvPr/>
          </p:nvSpPr>
          <p:spPr>
            <a:xfrm rot="18907500">
              <a:off x="4995379" y="2289981"/>
              <a:ext cx="2278038" cy="227803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B3E93F-B3CE-46E9-8A89-410ED255CD31}"/>
                </a:ext>
              </a:extLst>
            </p:cNvPr>
            <p:cNvSpPr txBox="1"/>
            <p:nvPr/>
          </p:nvSpPr>
          <p:spPr>
            <a:xfrm>
              <a:off x="5368130" y="1633521"/>
              <a:ext cx="153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Linear Algebra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70AC14-512B-4E4E-B15F-CCD043C92C31}"/>
                </a:ext>
              </a:extLst>
            </p:cNvPr>
            <p:cNvSpPr txBox="1"/>
            <p:nvPr/>
          </p:nvSpPr>
          <p:spPr>
            <a:xfrm>
              <a:off x="5536573" y="4855147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Probability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4DBAD5-B89D-4002-9BEE-C8216923102C}"/>
                </a:ext>
              </a:extLst>
            </p:cNvPr>
            <p:cNvSpPr txBox="1"/>
            <p:nvPr/>
          </p:nvSpPr>
          <p:spPr>
            <a:xfrm>
              <a:off x="7236925" y="3244334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Statistics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C213A9-5E18-4F57-BFAB-FB0B4DF35459}"/>
                </a:ext>
              </a:extLst>
            </p:cNvPr>
            <p:cNvSpPr txBox="1"/>
            <p:nvPr/>
          </p:nvSpPr>
          <p:spPr>
            <a:xfrm>
              <a:off x="4045729" y="3244334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Calculus</a:t>
              </a:r>
            </a:p>
          </p:txBody>
        </p: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391698A-0DD8-43F4-8396-2AEB338BD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</p:spPr>
        <p:txBody>
          <a:bodyPr/>
          <a:lstStyle/>
          <a:p>
            <a:fld id="{2465CFD4-9401-47B7-ADC2-1B0E4994DF73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4" name="Graphic 3" descr="Dice ">
            <a:extLst>
              <a:ext uri="{FF2B5EF4-FFF2-40B4-BE49-F238E27FC236}">
                <a16:creationId xmlns:a16="http://schemas.microsoft.com/office/drawing/2014/main" id="{3C619C8A-34F7-4A1C-BB8F-1C30E133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481" y="5635119"/>
            <a:ext cx="914400" cy="914400"/>
          </a:xfrm>
          <a:prstGeom prst="rect">
            <a:avLst/>
          </a:prstGeom>
        </p:spPr>
      </p:pic>
      <p:pic>
        <p:nvPicPr>
          <p:cNvPr id="6" name="Graphic 5" descr="Playing card">
            <a:extLst>
              <a:ext uri="{FF2B5EF4-FFF2-40B4-BE49-F238E27FC236}">
                <a16:creationId xmlns:a16="http://schemas.microsoft.com/office/drawing/2014/main" id="{3F3CA7F2-226B-47E3-82CE-B6A65780B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9758" y="5635119"/>
            <a:ext cx="914400" cy="914400"/>
          </a:xfrm>
          <a:prstGeom prst="rect">
            <a:avLst/>
          </a:prstGeom>
        </p:spPr>
      </p:pic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241DF947-9698-4E99-B10A-19EA60815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0281" y="5641411"/>
            <a:ext cx="914400" cy="914400"/>
          </a:xfrm>
          <a:prstGeom prst="rect">
            <a:avLst/>
          </a:prstGeom>
        </p:spPr>
      </p:pic>
      <p:pic>
        <p:nvPicPr>
          <p:cNvPr id="19" name="Graphic 18" descr="Pie chart">
            <a:extLst>
              <a:ext uri="{FF2B5EF4-FFF2-40B4-BE49-F238E27FC236}">
                <a16:creationId xmlns:a16="http://schemas.microsoft.com/office/drawing/2014/main" id="{F4316665-D80E-4A4A-8DAC-16C868B2E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908" y="3320671"/>
            <a:ext cx="914400" cy="914400"/>
          </a:xfrm>
          <a:prstGeom prst="rect">
            <a:avLst/>
          </a:prstGeom>
        </p:spPr>
      </p:pic>
      <p:pic>
        <p:nvPicPr>
          <p:cNvPr id="21" name="Graphic 20" descr="Stop">
            <a:extLst>
              <a:ext uri="{FF2B5EF4-FFF2-40B4-BE49-F238E27FC236}">
                <a16:creationId xmlns:a16="http://schemas.microsoft.com/office/drawing/2014/main" id="{529FDD1D-E2CD-4AB0-95CB-915226C92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7755" y="1347896"/>
            <a:ext cx="656489" cy="6564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620D09-F0E7-4E02-85BE-C1EB4C9FB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1367" y="3245533"/>
            <a:ext cx="2273897" cy="127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1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36C-57B8-46E0-868F-D761B25F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CB21-670D-46C3-A526-43D51C042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7" y="2328570"/>
            <a:ext cx="4602907" cy="36150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data can be represented as a tensor, matrix or vector</a:t>
            </a:r>
          </a:p>
          <a:p>
            <a:r>
              <a:rPr lang="en-US" dirty="0"/>
              <a:t>All other math must be conceptualized in terms of linear algebra for computational efficiency </a:t>
            </a:r>
          </a:p>
          <a:p>
            <a:r>
              <a:rPr lang="en-US" dirty="0"/>
              <a:t>Matrix decomposition is fundamental for dimensionality-reduction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69D5F-80A5-4190-9EB6-66486D7F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5" name="Picture 4" descr="This is a screenshot from wikipedia with the following text (including some mathematical expressions): Linear algebra is the branch of mathematics concerning linear equations such as a sub one x sub one plus the inferred series terms plus a sub n x sub n equals b, linear functions such as the collection x sub 1 and the inferred terms up to x sub n map to a sub 1 x sub 1 plus the inferred series terms plus a sub n x sub n, and their representations through matrices and vector spaces. ">
            <a:extLst>
              <a:ext uri="{FF2B5EF4-FFF2-40B4-BE49-F238E27FC236}">
                <a16:creationId xmlns:a16="http://schemas.microsoft.com/office/drawing/2014/main" id="{ACDE70EE-565B-4A28-9F5B-03F47407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571750"/>
            <a:ext cx="616267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68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A5C-4360-48A5-AD17-2278CEEA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E04F3-D316-4F01-9F5D-F3E08B10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4" descr="Shows a greyscale image (the image is a satellite bird's eye capture of a city) being zoomed into, and shows how the greyscale pixels of that image actually form a matrix where each value in the matrix is a pixel intensity.">
            <a:extLst>
              <a:ext uri="{FF2B5EF4-FFF2-40B4-BE49-F238E27FC236}">
                <a16:creationId xmlns:a16="http://schemas.microsoft.com/office/drawing/2014/main" id="{CCDEC7DC-1225-4E74-BE95-591B8685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68" y="1521319"/>
            <a:ext cx="5336332" cy="4010238"/>
          </a:xfrm>
          <a:prstGeom prst="rect">
            <a:avLst/>
          </a:prstGeom>
        </p:spPr>
      </p:pic>
      <p:pic>
        <p:nvPicPr>
          <p:cNvPr id="8" name="Picture 7" descr="An audio waveform, which is a  visual graph of digital sound, showing the intensity of the acoustic pressure wave over time. It is used here to illustrate that audio can be thought of as a 1 dimensional vector.&#10;&#10;Description automatically generated">
            <a:extLst>
              <a:ext uri="{FF2B5EF4-FFF2-40B4-BE49-F238E27FC236}">
                <a16:creationId xmlns:a16="http://schemas.microsoft.com/office/drawing/2014/main" id="{8DFFCA49-4A61-437E-9D8A-4ACC5E4B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82" y="1521319"/>
            <a:ext cx="4762500" cy="1319213"/>
          </a:xfrm>
          <a:prstGeom prst="rect">
            <a:avLst/>
          </a:prstGeom>
        </p:spPr>
      </p:pic>
      <p:pic>
        <p:nvPicPr>
          <p:cNvPr id="10" name="Picture 9" descr="A zoomed image of the above waveform, depicting oscillatory structures (frequency) and varying pressure.">
            <a:extLst>
              <a:ext uri="{FF2B5EF4-FFF2-40B4-BE49-F238E27FC236}">
                <a16:creationId xmlns:a16="http://schemas.microsoft.com/office/drawing/2014/main" id="{52A70865-1E18-40B5-98B6-C5A7336BB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44" y="2870376"/>
            <a:ext cx="3206775" cy="1803200"/>
          </a:xfrm>
          <a:prstGeom prst="rect">
            <a:avLst/>
          </a:prstGeom>
        </p:spPr>
      </p:pic>
      <p:pic>
        <p:nvPicPr>
          <p:cNvPr id="11" name="Picture 10" descr="A vector representing 3 values from the above zoomed waveform, and trailing ellipses on either end. The values have no significance and are used for illustrative purpose, but are as follows: point 99, point 87, and negative point 34">
            <a:extLst>
              <a:ext uri="{FF2B5EF4-FFF2-40B4-BE49-F238E27FC236}">
                <a16:creationId xmlns:a16="http://schemas.microsoft.com/office/drawing/2014/main" id="{57A1C141-77CA-4DF6-AF6E-3A7F74080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69" y="4745434"/>
            <a:ext cx="3219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3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6B98-0E71-4233-A908-E7EAF767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0A1B-C252-41D4-9E6E-7ED2E5C3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8" y="1492251"/>
            <a:ext cx="5422058" cy="4679950"/>
          </a:xfrm>
        </p:spPr>
        <p:txBody>
          <a:bodyPr/>
          <a:lstStyle/>
          <a:p>
            <a:r>
              <a:rPr lang="en-US" dirty="0"/>
              <a:t>Probability is fundamental to error measurements like log likelihood</a:t>
            </a:r>
          </a:p>
          <a:p>
            <a:r>
              <a:rPr lang="en-US" dirty="0"/>
              <a:t>Statistics is fundamental to interpretation of ML model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203F9-2371-44E1-A838-AE8681DE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5" name="Picture 4" descr="A graphic with depictions of a die and a coin, two classic objects studied in probability theory">
            <a:extLst>
              <a:ext uri="{FF2B5EF4-FFF2-40B4-BE49-F238E27FC236}">
                <a16:creationId xmlns:a16="http://schemas.microsoft.com/office/drawing/2014/main" id="{B9397DA7-C595-4E9B-BA47-D99CC2F17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24" y="4610101"/>
            <a:ext cx="2933700" cy="1562100"/>
          </a:xfrm>
          <a:prstGeom prst="rect">
            <a:avLst/>
          </a:prstGeom>
        </p:spPr>
      </p:pic>
      <p:grpSp>
        <p:nvGrpSpPr>
          <p:cNvPr id="10" name="Group 9" descr="Probability theory is the branch of mathematics concerned with probability. (Some text omitted) Typically these axioms formalise probability in terms of a probability space, which assigns a measure taking values between 0 and 1, termed the probability measure, to a set of outcomes called the sample space. Any specified subset of these outcomes is called an event.">
            <a:extLst>
              <a:ext uri="{FF2B5EF4-FFF2-40B4-BE49-F238E27FC236}">
                <a16:creationId xmlns:a16="http://schemas.microsoft.com/office/drawing/2014/main" id="{D539E5BA-94C4-46F8-974B-E39EE08CCF22}"/>
              </a:ext>
            </a:extLst>
          </p:cNvPr>
          <p:cNvGrpSpPr/>
          <p:nvPr/>
        </p:nvGrpSpPr>
        <p:grpSpPr>
          <a:xfrm>
            <a:off x="7203150" y="1419225"/>
            <a:ext cx="3400428" cy="2867800"/>
            <a:chOff x="8022300" y="1419225"/>
            <a:chExt cx="3400428" cy="2867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24EB7-8A6B-4641-9BB7-3975B243B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432"/>
            <a:stretch/>
          </p:blipFill>
          <p:spPr>
            <a:xfrm>
              <a:off x="8022303" y="1419225"/>
              <a:ext cx="3400425" cy="514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E2A2B8-F495-40D6-B7CA-246602F06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960"/>
            <a:stretch/>
          </p:blipFill>
          <p:spPr>
            <a:xfrm>
              <a:off x="8022302" y="2086750"/>
              <a:ext cx="3400425" cy="22002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08E698-603E-4F03-AF9D-0D9CA3A36EBE}"/>
                </a:ext>
              </a:extLst>
            </p:cNvPr>
            <p:cNvSpPr txBox="1"/>
            <p:nvPr/>
          </p:nvSpPr>
          <p:spPr>
            <a:xfrm>
              <a:off x="9480300" y="1825497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[…]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873022-C8AC-4C78-A0DB-6FAC2C9FDED0}"/>
                </a:ext>
              </a:extLst>
            </p:cNvPr>
            <p:cNvSpPr/>
            <p:nvPr/>
          </p:nvSpPr>
          <p:spPr>
            <a:xfrm>
              <a:off x="8022300" y="2136969"/>
              <a:ext cx="1826548" cy="26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22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PPT_2016_v1.5" id="{236825F3-4280-4E7A-928E-73E21B968F99}" vid="{60957BEF-031E-4BAA-8FAF-ACFF485D6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Standard_PPT_2016_v1.5</Template>
  <TotalTime>10148</TotalTime>
  <Words>283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Mathematics for Machine Learning</vt:lpstr>
      <vt:lpstr>Roadmap</vt:lpstr>
      <vt:lpstr>Goals</vt:lpstr>
      <vt:lpstr>Survey Results</vt:lpstr>
      <vt:lpstr>Mathematics for Machine Learning</vt:lpstr>
      <vt:lpstr>Mathematics Required</vt:lpstr>
      <vt:lpstr>Linear Algebra</vt:lpstr>
      <vt:lpstr>Linear Algebra</vt:lpstr>
      <vt:lpstr>Probability and Statistics</vt:lpstr>
      <vt:lpstr>Maximum Likelihood Estimator</vt:lpstr>
      <vt:lpstr>Calculus</vt:lpstr>
      <vt:lpstr>Gradient Descent</vt:lpstr>
      <vt:lpstr>Goals of Machine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De Raad | MAQ Software</dc:creator>
  <cp:lastModifiedBy>Dino De Raad | MAQ Software</cp:lastModifiedBy>
  <cp:revision>35</cp:revision>
  <dcterms:created xsi:type="dcterms:W3CDTF">2019-07-22T18:12:11Z</dcterms:created>
  <dcterms:modified xsi:type="dcterms:W3CDTF">2019-07-30T18:15:32Z</dcterms:modified>
</cp:coreProperties>
</file>