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7" r:id="rId2"/>
    <p:sldId id="282" r:id="rId3"/>
    <p:sldId id="303" r:id="rId4"/>
    <p:sldId id="304" r:id="rId5"/>
    <p:sldId id="305" r:id="rId6"/>
    <p:sldId id="306" r:id="rId7"/>
    <p:sldId id="299" r:id="rId8"/>
    <p:sldId id="307" r:id="rId9"/>
    <p:sldId id="308" r:id="rId10"/>
    <p:sldId id="310" r:id="rId11"/>
    <p:sldId id="300" r:id="rId12"/>
    <p:sldId id="309" r:id="rId13"/>
    <p:sldId id="301" r:id="rId14"/>
    <p:sldId id="284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14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8E349-4994-48F9-BAE6-A3F048819E3F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9F4E0-4847-4F34-A17B-5C28C9E41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41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A72CA-B24A-4412-A5B6-EC8033C0C00F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59F63-A4EB-4AF1-9FE6-94A51D7DF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892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9278" y="2275337"/>
            <a:ext cx="10515600" cy="1325563"/>
          </a:xfrm>
        </p:spPr>
        <p:txBody>
          <a:bodyPr>
            <a:normAutofit/>
          </a:bodyPr>
          <a:lstStyle>
            <a:lvl1pPr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055" y="3249697"/>
            <a:ext cx="10498348" cy="633532"/>
          </a:xfrm>
        </p:spPr>
        <p:txBody>
          <a:bodyPr>
            <a:noAutofit/>
          </a:bodyPr>
          <a:lstStyle>
            <a:lvl1pPr marL="0" indent="0" algn="l">
              <a:buNone/>
              <a:defRPr sz="3600" b="1">
                <a:solidFill>
                  <a:srgbClr val="BA141A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07"/>
          <a:stretch/>
        </p:blipFill>
        <p:spPr>
          <a:xfrm>
            <a:off x="838799" y="629714"/>
            <a:ext cx="2366507" cy="372884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838799" y="5859097"/>
            <a:ext cx="10679124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830007" y="1162733"/>
            <a:ext cx="10679124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646" y="6141764"/>
            <a:ext cx="1480103" cy="4381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279" y="6179053"/>
            <a:ext cx="1433644" cy="3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7" y="6138409"/>
            <a:ext cx="1197230" cy="44482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25488" y="3832223"/>
            <a:ext cx="1884362" cy="3556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March 13, 2016</a:t>
            </a:r>
            <a:endParaRPr lang="en-IN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25488" y="4159248"/>
            <a:ext cx="1884362" cy="355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- Presented by</a:t>
            </a:r>
            <a:endParaRPr lang="en-IN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075" y="6102172"/>
            <a:ext cx="1197230" cy="5172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29" y="6105150"/>
            <a:ext cx="1101045" cy="5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5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9278" y="2888023"/>
            <a:ext cx="10515600" cy="1325563"/>
          </a:xfrm>
        </p:spPr>
        <p:txBody>
          <a:bodyPr>
            <a:normAutofit/>
          </a:bodyPr>
          <a:lstStyle>
            <a:lvl1pPr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07"/>
          <a:stretch/>
        </p:blipFill>
        <p:spPr>
          <a:xfrm>
            <a:off x="838799" y="629714"/>
            <a:ext cx="2366507" cy="372884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838799" y="5859097"/>
            <a:ext cx="10679124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838799" y="1162733"/>
            <a:ext cx="10679124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646" y="6141764"/>
            <a:ext cx="1480103" cy="4381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279" y="6179053"/>
            <a:ext cx="1433644" cy="3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7" y="6138409"/>
            <a:ext cx="1197230" cy="44482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075" y="6102172"/>
            <a:ext cx="1197230" cy="5172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29" y="6105150"/>
            <a:ext cx="1101045" cy="5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6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830007" y="2801695"/>
            <a:ext cx="1421154" cy="1421154"/>
            <a:chOff x="830007" y="2677870"/>
            <a:chExt cx="1421154" cy="1421154"/>
          </a:xfrm>
        </p:grpSpPr>
        <p:sp>
          <p:nvSpPr>
            <p:cNvPr id="15" name="Oval 14"/>
            <p:cNvSpPr/>
            <p:nvPr userDrawn="1"/>
          </p:nvSpPr>
          <p:spPr>
            <a:xfrm>
              <a:off x="830007" y="2677870"/>
              <a:ext cx="1421154" cy="142115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939" y="3085639"/>
              <a:ext cx="967908" cy="577552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 userDrawn="1"/>
        </p:nvSpPr>
        <p:spPr>
          <a:xfrm>
            <a:off x="2480093" y="3096774"/>
            <a:ext cx="33396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4800" b="1" dirty="0">
                <a:solidFill>
                  <a:srgbClr val="C00000"/>
                </a:solidFill>
                <a:latin typeface="+mj-lt"/>
              </a:rPr>
              <a:t>Discussion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38799" y="1162733"/>
            <a:ext cx="10679124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838799" y="5859097"/>
            <a:ext cx="10679124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646" y="6141764"/>
            <a:ext cx="1480103" cy="43811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279" y="6179053"/>
            <a:ext cx="1433644" cy="3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7" y="6138409"/>
            <a:ext cx="1197230" cy="44482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075" y="6102172"/>
            <a:ext cx="1197230" cy="5172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29" y="6105150"/>
            <a:ext cx="1101045" cy="51133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07"/>
          <a:stretch/>
        </p:blipFill>
        <p:spPr>
          <a:xfrm>
            <a:off x="838799" y="629714"/>
            <a:ext cx="2366507" cy="37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210174" y="6332715"/>
            <a:ext cx="425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5CFD4-9401-47B7-ADC2-1B0E4994DF7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668" y="165912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BA14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66675" cy="6858000"/>
          </a:xfrm>
          <a:prstGeom prst="rect">
            <a:avLst/>
          </a:prstGeom>
          <a:solidFill>
            <a:srgbClr val="BA1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0007" y="1246839"/>
            <a:ext cx="10679124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6311"/>
          <a:stretch/>
        </p:blipFill>
        <p:spPr>
          <a:xfrm>
            <a:off x="10336579" y="6453503"/>
            <a:ext cx="882649" cy="12354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11287319" y="6449698"/>
            <a:ext cx="0" cy="1484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914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2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668" y="165912"/>
            <a:ext cx="10749462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BA14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66675" cy="6858000"/>
          </a:xfrm>
          <a:prstGeom prst="rect">
            <a:avLst/>
          </a:prstGeom>
          <a:solidFill>
            <a:srgbClr val="BA1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0007" y="1246839"/>
            <a:ext cx="10679124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59667" y="1492251"/>
            <a:ext cx="10749463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210174" y="6332715"/>
            <a:ext cx="425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5CFD4-9401-47B7-ADC2-1B0E4994DF7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6311"/>
          <a:stretch/>
        </p:blipFill>
        <p:spPr>
          <a:xfrm>
            <a:off x="10336579" y="6453503"/>
            <a:ext cx="882649" cy="123548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11287319" y="6449698"/>
            <a:ext cx="0" cy="1484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73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668" y="165912"/>
            <a:ext cx="10749462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BA14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66675" cy="6858000"/>
          </a:xfrm>
          <a:prstGeom prst="rect">
            <a:avLst/>
          </a:prstGeom>
          <a:solidFill>
            <a:srgbClr val="BA1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0007" y="1246839"/>
            <a:ext cx="10679124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59668" y="1492251"/>
            <a:ext cx="6279308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7048500" y="1492250"/>
            <a:ext cx="4460875" cy="46894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IN" dirty="0"/>
              <a:t>Please maintain Aspect Ratio of Picture</a:t>
            </a:r>
          </a:p>
        </p:txBody>
      </p:sp>
      <p:sp>
        <p:nvSpPr>
          <p:cNvPr id="1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210174" y="6332715"/>
            <a:ext cx="425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5CFD4-9401-47B7-ADC2-1B0E4994DF7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6311"/>
          <a:stretch/>
        </p:blipFill>
        <p:spPr>
          <a:xfrm>
            <a:off x="10336579" y="6453503"/>
            <a:ext cx="882649" cy="123548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11287319" y="6449698"/>
            <a:ext cx="0" cy="1484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2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668" y="165912"/>
            <a:ext cx="10749462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BA14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66675" cy="6858000"/>
          </a:xfrm>
          <a:prstGeom prst="rect">
            <a:avLst/>
          </a:prstGeom>
          <a:solidFill>
            <a:srgbClr val="BA1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0007" y="1246839"/>
            <a:ext cx="10679124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able Placeholder 12"/>
          <p:cNvSpPr>
            <a:spLocks noGrp="1"/>
          </p:cNvSpPr>
          <p:nvPr>
            <p:ph type="tbl" sz="quarter" idx="11"/>
          </p:nvPr>
        </p:nvSpPr>
        <p:spPr>
          <a:xfrm>
            <a:off x="760413" y="1492250"/>
            <a:ext cx="10748962" cy="467995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1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210174" y="6332715"/>
            <a:ext cx="425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5CFD4-9401-47B7-ADC2-1B0E4994DF7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6311"/>
          <a:stretch/>
        </p:blipFill>
        <p:spPr>
          <a:xfrm>
            <a:off x="10336579" y="6453503"/>
            <a:ext cx="882649" cy="123548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11287319" y="6449698"/>
            <a:ext cx="0" cy="1484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15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6675" cy="6858000"/>
          </a:xfrm>
          <a:prstGeom prst="rect">
            <a:avLst/>
          </a:prstGeom>
          <a:solidFill>
            <a:srgbClr val="BA1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3630" y="3459191"/>
            <a:ext cx="1139837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58778" y="3078134"/>
            <a:ext cx="4097597" cy="701731"/>
          </a:xfrm>
          <a:solidFill>
            <a:schemeClr val="bg1"/>
          </a:solidFill>
        </p:spPr>
        <p:txBody>
          <a:bodyPr wrap="none">
            <a:spAutoFit/>
          </a:bodyPr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Section Slide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85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49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53" r:id="rId3"/>
    <p:sldLayoutId id="2147483650" r:id="rId4"/>
    <p:sldLayoutId id="2147483654" r:id="rId5"/>
    <p:sldLayoutId id="2147483655" r:id="rId6"/>
    <p:sldLayoutId id="2147483656" r:id="rId7"/>
    <p:sldLayoutId id="2147483652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Math Foundations for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Section 1: Linear Algebra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Dino de Raad</a:t>
            </a:r>
          </a:p>
        </p:txBody>
      </p:sp>
    </p:spTree>
    <p:extLst>
      <p:ext uri="{BB962C8B-B14F-4D97-AF65-F5344CB8AC3E}">
        <p14:creationId xmlns:p14="http://schemas.microsoft.com/office/powerpoint/2010/main" val="3589716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B072-0DAE-4911-8A9D-D02783FE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and Matrices: Systems of Equations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6228B-3CE4-4B40-B5FE-228C19310E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9667" y="1492251"/>
            <a:ext cx="5336333" cy="4679950"/>
          </a:xfrm>
        </p:spPr>
        <p:txBody>
          <a:bodyPr/>
          <a:lstStyle/>
          <a:p>
            <a:r>
              <a:rPr lang="en-US" dirty="0"/>
              <a:t>Every linear algebra problem boils down to solving A</a:t>
            </a:r>
            <a:r>
              <a:rPr lang="en-US" b="1" dirty="0"/>
              <a:t>x</a:t>
            </a:r>
            <a:r>
              <a:rPr lang="en-US" dirty="0"/>
              <a:t> = </a:t>
            </a:r>
            <a:r>
              <a:rPr lang="en-US" b="1" dirty="0"/>
              <a:t>b</a:t>
            </a:r>
            <a:endParaRPr lang="en-US" dirty="0"/>
          </a:p>
          <a:p>
            <a:r>
              <a:rPr lang="en-US" dirty="0"/>
              <a:t>A is some matrix, </a:t>
            </a:r>
            <a:r>
              <a:rPr lang="en-US" b="1" dirty="0"/>
              <a:t>x</a:t>
            </a:r>
            <a:r>
              <a:rPr lang="en-US" dirty="0"/>
              <a:t> is an unknown vector, and </a:t>
            </a:r>
            <a:r>
              <a:rPr lang="en-US" b="1" dirty="0"/>
              <a:t>b </a:t>
            </a:r>
            <a:r>
              <a:rPr lang="en-US" dirty="0"/>
              <a:t>is a known vector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DF5DF-968D-417C-AE9F-28270ABAC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65CFD4-9401-47B7-ADC2-1B0E4994DF73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337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49-A9D6-4646-A582-E5C58A6E0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78" y="3078134"/>
            <a:ext cx="5120504" cy="701731"/>
          </a:xfrm>
        </p:spPr>
        <p:txBody>
          <a:bodyPr/>
          <a:lstStyle/>
          <a:p>
            <a:r>
              <a:rPr lang="en-US" dirty="0"/>
              <a:t>Matrix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028505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0D0F35-4212-4300-98CB-96C7ED16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Decomposition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70836-2F10-4170-A649-88A9BF0AB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9668" y="1492251"/>
            <a:ext cx="5515298" cy="4679950"/>
          </a:xfrm>
        </p:spPr>
        <p:txBody>
          <a:bodyPr/>
          <a:lstStyle/>
          <a:p>
            <a:r>
              <a:rPr lang="en-US" dirty="0"/>
              <a:t>Matrices can be multiplied, and the result can be either a matrix or a vector</a:t>
            </a:r>
          </a:p>
          <a:p>
            <a:r>
              <a:rPr lang="en-US" dirty="0"/>
              <a:t>This means a matrix can be written as the product of 2 or more matrices</a:t>
            </a:r>
          </a:p>
        </p:txBody>
      </p:sp>
      <p:pic>
        <p:nvPicPr>
          <p:cNvPr id="1028" name="Picture 4" descr="Image result for lu decomposition">
            <a:extLst>
              <a:ext uri="{FF2B5EF4-FFF2-40B4-BE49-F238E27FC236}">
                <a16:creationId xmlns:a16="http://schemas.microsoft.com/office/drawing/2014/main" id="{8D7E858B-FE43-4B16-9BD2-432560491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680" y="1562130"/>
            <a:ext cx="24765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6F64A3-89E2-4469-A201-0E406738FF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650" b="28929"/>
          <a:stretch/>
        </p:blipFill>
        <p:spPr>
          <a:xfrm>
            <a:off x="7975438" y="3917660"/>
            <a:ext cx="3456894" cy="158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3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C609-F255-4009-812A-9DAC05CF9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78" y="3078134"/>
            <a:ext cx="6671955" cy="701731"/>
          </a:xfrm>
        </p:spPr>
        <p:txBody>
          <a:bodyPr/>
          <a:lstStyle/>
          <a:p>
            <a:r>
              <a:rPr lang="en-US" dirty="0"/>
              <a:t>Eigenvalues and Eigenvectors</a:t>
            </a:r>
          </a:p>
        </p:txBody>
      </p:sp>
    </p:spTree>
    <p:extLst>
      <p:ext uri="{BB962C8B-B14F-4D97-AF65-F5344CB8AC3E}">
        <p14:creationId xmlns:p14="http://schemas.microsoft.com/office/powerpoint/2010/main" val="3756541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10174" y="6332715"/>
            <a:ext cx="425108" cy="365125"/>
          </a:xfrm>
          <a:prstGeom prst="rect">
            <a:avLst/>
          </a:prstGeom>
        </p:spPr>
        <p:txBody>
          <a:bodyPr/>
          <a:lstStyle/>
          <a:p>
            <a:fld id="{2465CFD4-9401-47B7-ADC2-1B0E4994DF73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1972820118"/>
              </p:ext>
            </p:extLst>
          </p:nvPr>
        </p:nvGraphicFramePr>
        <p:xfrm>
          <a:off x="760413" y="1491475"/>
          <a:ext cx="10748960" cy="445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49792">
                  <a:extLst>
                    <a:ext uri="{9D8B030D-6E8A-4147-A177-3AD203B41FA5}">
                      <a16:colId xmlns:a16="http://schemas.microsoft.com/office/drawing/2014/main" val="857056858"/>
                    </a:ext>
                  </a:extLst>
                </a:gridCol>
                <a:gridCol w="2149792">
                  <a:extLst>
                    <a:ext uri="{9D8B030D-6E8A-4147-A177-3AD203B41FA5}">
                      <a16:colId xmlns:a16="http://schemas.microsoft.com/office/drawing/2014/main" val="2295553854"/>
                    </a:ext>
                  </a:extLst>
                </a:gridCol>
                <a:gridCol w="2149792">
                  <a:extLst>
                    <a:ext uri="{9D8B030D-6E8A-4147-A177-3AD203B41FA5}">
                      <a16:colId xmlns:a16="http://schemas.microsoft.com/office/drawing/2014/main" val="323061463"/>
                    </a:ext>
                  </a:extLst>
                </a:gridCol>
                <a:gridCol w="2149792">
                  <a:extLst>
                    <a:ext uri="{9D8B030D-6E8A-4147-A177-3AD203B41FA5}">
                      <a16:colId xmlns:a16="http://schemas.microsoft.com/office/drawing/2014/main" val="2798453899"/>
                    </a:ext>
                  </a:extLst>
                </a:gridCol>
                <a:gridCol w="2149792">
                  <a:extLst>
                    <a:ext uri="{9D8B030D-6E8A-4147-A177-3AD203B41FA5}">
                      <a16:colId xmlns:a16="http://schemas.microsoft.com/office/drawing/2014/main" val="749746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81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36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06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59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53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970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15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9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92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38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840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073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73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78" y="3078134"/>
            <a:ext cx="5168594" cy="701731"/>
          </a:xfrm>
        </p:spPr>
        <p:txBody>
          <a:bodyPr/>
          <a:lstStyle/>
          <a:p>
            <a:r>
              <a:rPr lang="en-IN" dirty="0"/>
              <a:t>What is Linear Algebra</a:t>
            </a:r>
          </a:p>
        </p:txBody>
      </p:sp>
    </p:spTree>
    <p:extLst>
      <p:ext uri="{BB962C8B-B14F-4D97-AF65-F5344CB8AC3E}">
        <p14:creationId xmlns:p14="http://schemas.microsoft.com/office/powerpoint/2010/main" val="377526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5091-BA0A-493A-8B38-48233FCEC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Linear Algebra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810FD-D46C-4B97-9182-6340D82DE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65CFD4-9401-47B7-ADC2-1B0E4994DF73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69532-25F9-40A4-8B11-985DD2781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771775"/>
            <a:ext cx="50292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8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5091-BA0A-493A-8B38-48233FCEC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Linear Algebra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8759D1-4247-4CA8-BB79-60223D2EB2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1260" y="1491475"/>
            <a:ext cx="10749463" cy="4679950"/>
          </a:xfrm>
        </p:spPr>
        <p:txBody>
          <a:bodyPr/>
          <a:lstStyle/>
          <a:p>
            <a:r>
              <a:rPr lang="en-US" dirty="0"/>
              <a:t>Systems of linear equations: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Transformations: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810FD-D46C-4B97-9182-6340D82DE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65CFD4-9401-47B7-ADC2-1B0E4994DF73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54EE64-DEB8-44A5-B5B3-47C07BAB3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399" y="1447567"/>
            <a:ext cx="3152775" cy="161925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1D24F0-19DC-43FE-A3B3-F9AA71F48A91}"/>
              </a:ext>
            </a:extLst>
          </p:cNvPr>
          <p:cNvCxnSpPr/>
          <p:nvPr/>
        </p:nvCxnSpPr>
        <p:spPr>
          <a:xfrm flipV="1">
            <a:off x="8057399" y="3738277"/>
            <a:ext cx="0" cy="1761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2825CE-20A9-4EA0-A3A9-0DBCFE344FF5}"/>
              </a:ext>
            </a:extLst>
          </p:cNvPr>
          <p:cNvCxnSpPr/>
          <p:nvPr/>
        </p:nvCxnSpPr>
        <p:spPr>
          <a:xfrm>
            <a:off x="8057399" y="5499965"/>
            <a:ext cx="27599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5493DD-E5DB-4B8C-9B56-95B9D9364BC2}"/>
              </a:ext>
            </a:extLst>
          </p:cNvPr>
          <p:cNvSpPr/>
          <p:nvPr/>
        </p:nvSpPr>
        <p:spPr>
          <a:xfrm rot="18568631">
            <a:off x="8652324" y="4199674"/>
            <a:ext cx="650840" cy="637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9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0.0007 C 0.04297 0.07824 0.04193 0.20162 -0.00182 0.27639 C -0.04544 0.35162 -0.11563 0.34884 -0.15781 0.27106 C -0.20052 0.19282 -0.19909 0.06828 -0.15573 -0.00672 C -0.11172 -0.08172 -0.04232 -0.07894 1.875E-6 -0.0007 Z " pathEditMode="relative" rAng="2760000" ptsTypes="AAAAA">
                                      <p:cBhvr>
                                        <p:cTn id="6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91" y="1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5091-BA0A-493A-8B38-48233FCEC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Linear Algebra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8759D1-4247-4CA8-BB79-60223D2EB2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1260" y="1491475"/>
            <a:ext cx="10749463" cy="4679950"/>
          </a:xfrm>
        </p:spPr>
        <p:txBody>
          <a:bodyPr/>
          <a:lstStyle/>
          <a:p>
            <a:r>
              <a:rPr lang="en-US" dirty="0"/>
              <a:t>Systems of linear equations: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Transformations: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810FD-D46C-4B97-9182-6340D82DE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65CFD4-9401-47B7-ADC2-1B0E4994DF73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54EE64-DEB8-44A5-B5B3-47C07BAB3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399" y="1447567"/>
            <a:ext cx="3152775" cy="161925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1D24F0-19DC-43FE-A3B3-F9AA71F48A91}"/>
              </a:ext>
            </a:extLst>
          </p:cNvPr>
          <p:cNvCxnSpPr/>
          <p:nvPr/>
        </p:nvCxnSpPr>
        <p:spPr>
          <a:xfrm flipV="1">
            <a:off x="8057399" y="3738277"/>
            <a:ext cx="0" cy="1761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2825CE-20A9-4EA0-A3A9-0DBCFE344FF5}"/>
              </a:ext>
            </a:extLst>
          </p:cNvPr>
          <p:cNvCxnSpPr/>
          <p:nvPr/>
        </p:nvCxnSpPr>
        <p:spPr>
          <a:xfrm>
            <a:off x="8057399" y="5499965"/>
            <a:ext cx="27599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5493DD-E5DB-4B8C-9B56-95B9D9364BC2}"/>
              </a:ext>
            </a:extLst>
          </p:cNvPr>
          <p:cNvSpPr/>
          <p:nvPr/>
        </p:nvSpPr>
        <p:spPr>
          <a:xfrm rot="18568631">
            <a:off x="8247450" y="4725458"/>
            <a:ext cx="423809" cy="637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5091-BA0A-493A-8B38-48233FCEC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Linear Algebra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8759D1-4247-4CA8-BB79-60223D2EB2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1260" y="1491475"/>
            <a:ext cx="10749463" cy="4679950"/>
          </a:xfrm>
        </p:spPr>
        <p:txBody>
          <a:bodyPr/>
          <a:lstStyle/>
          <a:p>
            <a:r>
              <a:rPr lang="en-US" dirty="0"/>
              <a:t>Systems of linear equations: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Transformations: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810FD-D46C-4B97-9182-6340D82DE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65CFD4-9401-47B7-ADC2-1B0E4994DF73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54EE64-DEB8-44A5-B5B3-47C07BAB3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399" y="1447567"/>
            <a:ext cx="3152775" cy="161925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1D24F0-19DC-43FE-A3B3-F9AA71F48A91}"/>
              </a:ext>
            </a:extLst>
          </p:cNvPr>
          <p:cNvCxnSpPr/>
          <p:nvPr/>
        </p:nvCxnSpPr>
        <p:spPr>
          <a:xfrm flipV="1">
            <a:off x="8057399" y="3738277"/>
            <a:ext cx="0" cy="1761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2825CE-20A9-4EA0-A3A9-0DBCFE344FF5}"/>
              </a:ext>
            </a:extLst>
          </p:cNvPr>
          <p:cNvCxnSpPr/>
          <p:nvPr/>
        </p:nvCxnSpPr>
        <p:spPr>
          <a:xfrm>
            <a:off x="8057399" y="5499965"/>
            <a:ext cx="27599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5493DD-E5DB-4B8C-9B56-95B9D9364BC2}"/>
              </a:ext>
            </a:extLst>
          </p:cNvPr>
          <p:cNvSpPr/>
          <p:nvPr/>
        </p:nvSpPr>
        <p:spPr>
          <a:xfrm rot="18568631">
            <a:off x="8990358" y="3454996"/>
            <a:ext cx="1417887" cy="637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9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EF51-566B-4417-AA78-55DDB77A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78" y="3078134"/>
            <a:ext cx="4862293" cy="701731"/>
          </a:xfrm>
        </p:spPr>
        <p:txBody>
          <a:bodyPr/>
          <a:lstStyle/>
          <a:p>
            <a:r>
              <a:rPr lang="en-US" dirty="0"/>
              <a:t>Vectors and Matrices</a:t>
            </a:r>
          </a:p>
        </p:txBody>
      </p:sp>
    </p:spTree>
    <p:extLst>
      <p:ext uri="{BB962C8B-B14F-4D97-AF65-F5344CB8AC3E}">
        <p14:creationId xmlns:p14="http://schemas.microsoft.com/office/powerpoint/2010/main" val="362765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6D9BCE-A374-43E6-9762-8906494D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CCE54-1393-4EBD-95B2-A486962ECE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9668" y="1492251"/>
            <a:ext cx="5631508" cy="4679950"/>
          </a:xfrm>
        </p:spPr>
        <p:txBody>
          <a:bodyPr/>
          <a:lstStyle/>
          <a:p>
            <a:r>
              <a:rPr lang="en-US" dirty="0"/>
              <a:t>A vector is a multidimensional number</a:t>
            </a:r>
          </a:p>
          <a:p>
            <a:r>
              <a:rPr lang="en-US" dirty="0"/>
              <a:t>It specifies a point in space, just like a number specifies a point on the line</a:t>
            </a:r>
          </a:p>
          <a:p>
            <a:r>
              <a:rPr lang="en-US" dirty="0"/>
              <a:t>In a computer, this is a numerical array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EEE0AA-4C7E-4B9F-A397-C5296A5C9D25}"/>
              </a:ext>
            </a:extLst>
          </p:cNvPr>
          <p:cNvCxnSpPr/>
          <p:nvPr/>
        </p:nvCxnSpPr>
        <p:spPr>
          <a:xfrm>
            <a:off x="6670307" y="5082139"/>
            <a:ext cx="43121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5CD5F0-DE70-4475-9251-BFAD02447828}"/>
              </a:ext>
            </a:extLst>
          </p:cNvPr>
          <p:cNvCxnSpPr>
            <a:cxnSpLocks/>
          </p:cNvCxnSpPr>
          <p:nvPr/>
        </p:nvCxnSpPr>
        <p:spPr>
          <a:xfrm>
            <a:off x="7137070" y="4991450"/>
            <a:ext cx="0" cy="176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3C1C5-C591-40C8-A776-A8DC31F6D72F}"/>
              </a:ext>
            </a:extLst>
          </p:cNvPr>
          <p:cNvCxnSpPr>
            <a:cxnSpLocks/>
          </p:cNvCxnSpPr>
          <p:nvPr/>
        </p:nvCxnSpPr>
        <p:spPr>
          <a:xfrm>
            <a:off x="8782710" y="4994055"/>
            <a:ext cx="0" cy="176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47F0E2-AF2D-43FE-A7FA-3DB49778F240}"/>
              </a:ext>
            </a:extLst>
          </p:cNvPr>
          <p:cNvCxnSpPr>
            <a:cxnSpLocks/>
          </p:cNvCxnSpPr>
          <p:nvPr/>
        </p:nvCxnSpPr>
        <p:spPr>
          <a:xfrm>
            <a:off x="10545796" y="4991450"/>
            <a:ext cx="0" cy="176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3352F1-04E1-48E4-BDA7-061434F9D0F3}"/>
              </a:ext>
            </a:extLst>
          </p:cNvPr>
          <p:cNvSpPr txBox="1"/>
          <p:nvPr/>
        </p:nvSpPr>
        <p:spPr>
          <a:xfrm>
            <a:off x="6986227" y="51676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B35B25-AC1F-46D3-862C-3D63016C3B8B}"/>
              </a:ext>
            </a:extLst>
          </p:cNvPr>
          <p:cNvSpPr txBox="1"/>
          <p:nvPr/>
        </p:nvSpPr>
        <p:spPr>
          <a:xfrm>
            <a:off x="8631867" y="51676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87BD93-EEE1-4DCE-98F9-F5D68709E70F}"/>
              </a:ext>
            </a:extLst>
          </p:cNvPr>
          <p:cNvSpPr txBox="1"/>
          <p:nvPr/>
        </p:nvSpPr>
        <p:spPr>
          <a:xfrm>
            <a:off x="10394953" y="51676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43164A-D40E-41F0-BF79-7A5832577410}"/>
              </a:ext>
            </a:extLst>
          </p:cNvPr>
          <p:cNvCxnSpPr/>
          <p:nvPr/>
        </p:nvCxnSpPr>
        <p:spPr>
          <a:xfrm>
            <a:off x="7137070" y="5079534"/>
            <a:ext cx="1645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E339EC0-0F1C-4181-AA86-B42AEC064CBB}"/>
              </a:ext>
            </a:extLst>
          </p:cNvPr>
          <p:cNvSpPr/>
          <p:nvPr/>
        </p:nvSpPr>
        <p:spPr>
          <a:xfrm>
            <a:off x="8762504" y="506015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993061-2380-4E83-B014-21D8ABC8EA27}"/>
              </a:ext>
            </a:extLst>
          </p:cNvPr>
          <p:cNvCxnSpPr/>
          <p:nvPr/>
        </p:nvCxnSpPr>
        <p:spPr>
          <a:xfrm flipV="1">
            <a:off x="7094147" y="1491475"/>
            <a:ext cx="0" cy="2340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906BF2-2238-47EC-90F4-EC85EC9FE44A}"/>
              </a:ext>
            </a:extLst>
          </p:cNvPr>
          <p:cNvCxnSpPr/>
          <p:nvPr/>
        </p:nvCxnSpPr>
        <p:spPr>
          <a:xfrm>
            <a:off x="7094147" y="3832226"/>
            <a:ext cx="3300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941238-A168-4E06-8E45-5FD4E4CA4106}"/>
              </a:ext>
            </a:extLst>
          </p:cNvPr>
          <p:cNvCxnSpPr>
            <a:cxnSpLocks/>
          </p:cNvCxnSpPr>
          <p:nvPr/>
        </p:nvCxnSpPr>
        <p:spPr>
          <a:xfrm flipV="1">
            <a:off x="7094147" y="2877424"/>
            <a:ext cx="1513930" cy="954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462AB71-E80A-4461-A0FE-9C9A89FFE306}"/>
              </a:ext>
            </a:extLst>
          </p:cNvPr>
          <p:cNvSpPr/>
          <p:nvPr/>
        </p:nvSpPr>
        <p:spPr>
          <a:xfrm>
            <a:off x="8590624" y="285326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0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F868-2770-451B-BFA8-EAF18C83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BAB4-6FF2-42CE-93D1-00F6B3D32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9667" y="1492251"/>
            <a:ext cx="5506909" cy="4679950"/>
          </a:xfrm>
        </p:spPr>
        <p:txBody>
          <a:bodyPr/>
          <a:lstStyle/>
          <a:p>
            <a:r>
              <a:rPr lang="en-US" dirty="0"/>
              <a:t>Can be thought of as:</a:t>
            </a:r>
          </a:p>
          <a:p>
            <a:pPr lvl="1"/>
            <a:r>
              <a:rPr lang="en-US" dirty="0"/>
              <a:t>A linear transformation on a vector</a:t>
            </a:r>
          </a:p>
          <a:p>
            <a:pPr lvl="1"/>
            <a:r>
              <a:rPr lang="en-US" dirty="0"/>
              <a:t>The coefficients of a system of equations</a:t>
            </a:r>
          </a:p>
          <a:p>
            <a:pPr lvl="1"/>
            <a:r>
              <a:rPr lang="en-US" dirty="0"/>
              <a:t>A multidimensional vector, where the columns are vectors</a:t>
            </a:r>
          </a:p>
          <a:p>
            <a:pPr lvl="1"/>
            <a:r>
              <a:rPr lang="en-US" dirty="0"/>
              <a:t>A dataset where the rows are observations and the columns are attributes</a:t>
            </a:r>
          </a:p>
          <a:p>
            <a:r>
              <a:rPr lang="en-US" dirty="0"/>
              <a:t>In a computer, this is a rectangular numerical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0D6FE-2C60-42BF-A20C-D6DB5263E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65CFD4-9401-47B7-ADC2-1B0E4994DF73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270E77-9910-45F5-9988-B7D28EC43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188" y="1491475"/>
            <a:ext cx="2562225" cy="148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1D6DDF-7D44-4559-8452-5481272093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53" t="10177" r="3144" b="35883"/>
          <a:stretch/>
        </p:blipFill>
        <p:spPr>
          <a:xfrm>
            <a:off x="7382312" y="3087102"/>
            <a:ext cx="2810312" cy="281035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0CF625-A444-4556-BEE6-C4BDDB63033A}"/>
              </a:ext>
            </a:extLst>
          </p:cNvPr>
          <p:cNvSpPr/>
          <p:nvPr/>
        </p:nvSpPr>
        <p:spPr>
          <a:xfrm>
            <a:off x="7382312" y="3556932"/>
            <a:ext cx="2810312" cy="23405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1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PPT_2016_v1.5" id="{236825F3-4280-4E7A-928E-73E21B968F99}" vid="{60957BEF-031E-4BAA-8FAF-ACFF485D64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Standard_PPT_2016_v1.5</Template>
  <TotalTime>11219</TotalTime>
  <Words>227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Math Foundations for Machine Learning</vt:lpstr>
      <vt:lpstr>What is Linear Algebra</vt:lpstr>
      <vt:lpstr>What is Linear Algebra</vt:lpstr>
      <vt:lpstr>What is Linear Algebra</vt:lpstr>
      <vt:lpstr>What is Linear Algebra</vt:lpstr>
      <vt:lpstr>What is Linear Algebra</vt:lpstr>
      <vt:lpstr>Vectors and Matrices</vt:lpstr>
      <vt:lpstr>Vectors</vt:lpstr>
      <vt:lpstr>Matrices</vt:lpstr>
      <vt:lpstr>Vectors and Matrices: Systems of Equations</vt:lpstr>
      <vt:lpstr>Matrix Decomposition</vt:lpstr>
      <vt:lpstr>Matrix Decomposition</vt:lpstr>
      <vt:lpstr>Eigenvalues and Eigenvectors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Dino De Raad | MAQ Software</dc:creator>
  <cp:lastModifiedBy>Dino De Raad | MAQ Software</cp:lastModifiedBy>
  <cp:revision>13</cp:revision>
  <dcterms:created xsi:type="dcterms:W3CDTF">2019-07-11T22:10:38Z</dcterms:created>
  <dcterms:modified xsi:type="dcterms:W3CDTF">2019-07-19T17:10:17Z</dcterms:modified>
</cp:coreProperties>
</file>